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7023100" cy="9309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8EF45-A0B4-4F03-8BB4-68B11896D9D5}" v="2" dt="2022-10-19T14:28:39.0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, Dashonda" userId="2d6ed2b4-7e5e-4559-ab0f-b880b6bc331c" providerId="ADAL" clId="{70E8EF45-A0B4-4F03-8BB4-68B11896D9D5}"/>
    <pc:docChg chg="modSld">
      <pc:chgData name="King, Dashonda" userId="2d6ed2b4-7e5e-4559-ab0f-b880b6bc331c" providerId="ADAL" clId="{70E8EF45-A0B4-4F03-8BB4-68B11896D9D5}" dt="2022-10-19T14:24:38.917" v="0" actId="2711"/>
      <pc:docMkLst>
        <pc:docMk/>
      </pc:docMkLst>
      <pc:sldChg chg="modSp mod">
        <pc:chgData name="King, Dashonda" userId="2d6ed2b4-7e5e-4559-ab0f-b880b6bc331c" providerId="ADAL" clId="{70E8EF45-A0B4-4F03-8BB4-68B11896D9D5}" dt="2022-10-19T14:24:38.917" v="0" actId="2711"/>
        <pc:sldMkLst>
          <pc:docMk/>
          <pc:sldMk cId="0" sldId="258"/>
        </pc:sldMkLst>
        <pc:spChg chg="mod">
          <ac:chgData name="King, Dashonda" userId="2d6ed2b4-7e5e-4559-ab0f-b880b6bc331c" providerId="ADAL" clId="{70E8EF45-A0B4-4F03-8BB4-68B11896D9D5}" dt="2022-10-19T14:24:38.917" v="0" actId="2711"/>
          <ac:spMkLst>
            <pc:docMk/>
            <pc:sldMk cId="0" sldId="258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44E8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E6E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44E8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E6E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44E8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E6E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44E8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E6E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E6E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0666"/>
            <a:ext cx="901336" cy="58512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600" y="4809850"/>
            <a:ext cx="1229867" cy="228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4350" y="192878"/>
            <a:ext cx="76098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44E8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600" y="1886275"/>
            <a:ext cx="5066665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63955" y="4832216"/>
            <a:ext cx="1946909" cy="16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6E6E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s://engage2learn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1337"/>
            <a:ext cx="9143999" cy="6921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92149"/>
          </a:xfrm>
          <a:prstGeom prst="rect">
            <a:avLst/>
          </a:prstGeom>
        </p:spPr>
      </p:pic>
      <p:pic>
        <p:nvPicPr>
          <p:cNvPr id="4" name="object 4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4451337"/>
            <a:ext cx="1717548" cy="3200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8750" y="4767728"/>
            <a:ext cx="1817154" cy="3566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87425" y="2658835"/>
            <a:ext cx="6844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90" dirty="0">
                <a:solidFill>
                  <a:srgbClr val="144E8C"/>
                </a:solidFill>
                <a:latin typeface="Century Gothic"/>
                <a:cs typeface="Century Gothic"/>
              </a:rPr>
              <a:t>e2L</a:t>
            </a:r>
            <a:r>
              <a:rPr sz="3000" b="1" spc="3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3000" b="1" spc="200" dirty="0">
                <a:solidFill>
                  <a:srgbClr val="144E8C"/>
                </a:solidFill>
                <a:latin typeface="Century Gothic"/>
                <a:cs typeface="Century Gothic"/>
              </a:rPr>
              <a:t>&amp;</a:t>
            </a:r>
            <a:r>
              <a:rPr sz="3000" b="1" spc="3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3000" b="1" spc="240" dirty="0">
                <a:solidFill>
                  <a:srgbClr val="144E8C"/>
                </a:solidFill>
                <a:latin typeface="Century Gothic"/>
                <a:cs typeface="Century Gothic"/>
              </a:rPr>
              <a:t>Bibb</a:t>
            </a:r>
            <a:r>
              <a:rPr sz="3000" b="1" spc="4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3000" b="1" spc="150" dirty="0">
                <a:solidFill>
                  <a:srgbClr val="144E8C"/>
                </a:solidFill>
                <a:latin typeface="Century Gothic"/>
                <a:cs typeface="Century Gothic"/>
              </a:rPr>
              <a:t>County</a:t>
            </a:r>
            <a:r>
              <a:rPr sz="3000" b="1" spc="35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3000" b="1" spc="145" dirty="0">
                <a:solidFill>
                  <a:srgbClr val="144E8C"/>
                </a:solidFill>
                <a:latin typeface="Century Gothic"/>
                <a:cs typeface="Century Gothic"/>
              </a:rPr>
              <a:t>School</a:t>
            </a:r>
            <a:r>
              <a:rPr sz="3000" b="1" spc="40" dirty="0">
                <a:solidFill>
                  <a:srgbClr val="144E8C"/>
                </a:solidFill>
                <a:latin typeface="Century Gothic"/>
                <a:cs typeface="Century Gothic"/>
              </a:rPr>
              <a:t> </a:t>
            </a:r>
            <a:r>
              <a:rPr sz="3000" b="1" spc="270" dirty="0">
                <a:solidFill>
                  <a:srgbClr val="144E8C"/>
                </a:solidFill>
                <a:latin typeface="Century Gothic"/>
                <a:cs typeface="Century Gothic"/>
              </a:rPr>
              <a:t>District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7425" y="3292573"/>
            <a:ext cx="2805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solidFill>
                  <a:srgbClr val="4D4E4F"/>
                </a:solidFill>
                <a:latin typeface="Open Sans"/>
                <a:cs typeface="Open Sans"/>
              </a:rPr>
              <a:t>Overview</a:t>
            </a:r>
            <a:r>
              <a:rPr sz="20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4D4E4F"/>
                </a:solidFill>
                <a:latin typeface="Open Sans"/>
                <a:cs typeface="Open Sans"/>
              </a:rPr>
              <a:t>of</a:t>
            </a:r>
            <a:r>
              <a:rPr sz="2000" spc="-10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2000" spc="-10" dirty="0">
                <a:solidFill>
                  <a:srgbClr val="4D4E4F"/>
                </a:solidFill>
                <a:latin typeface="Open Sans"/>
                <a:cs typeface="Open Sans"/>
              </a:rPr>
              <a:t>the</a:t>
            </a:r>
            <a:r>
              <a:rPr sz="2000" spc="-8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4D4E4F"/>
                </a:solidFill>
                <a:latin typeface="Open Sans"/>
                <a:cs typeface="Open Sans"/>
              </a:rPr>
              <a:t>SD</a:t>
            </a:r>
            <a:r>
              <a:rPr sz="2000" spc="-8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2000" spc="-20" dirty="0">
                <a:solidFill>
                  <a:srgbClr val="4D4E4F"/>
                </a:solidFill>
                <a:latin typeface="Open Sans"/>
                <a:cs typeface="Open Sans"/>
              </a:rPr>
              <a:t>work</a:t>
            </a:r>
            <a:endParaRPr sz="2000">
              <a:latin typeface="Open Sans"/>
              <a:cs typeface="Open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82000" y="909924"/>
            <a:ext cx="4757299" cy="1189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Design</a:t>
            </a:r>
            <a:r>
              <a:rPr spc="10" dirty="0"/>
              <a:t> </a:t>
            </a:r>
            <a:r>
              <a:rPr spc="70" dirty="0"/>
              <a:t>Day</a:t>
            </a:r>
            <a:r>
              <a:rPr spc="10" dirty="0"/>
              <a:t> </a:t>
            </a:r>
            <a:r>
              <a:rPr dirty="0"/>
              <a:t>(2</a:t>
            </a:r>
            <a:r>
              <a:rPr spc="10" dirty="0"/>
              <a:t> </a:t>
            </a:r>
            <a:r>
              <a:rPr spc="50" dirty="0"/>
              <a:t>Days)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930846"/>
            <a:ext cx="2026285" cy="16090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Outcomes</a:t>
            </a:r>
            <a:endParaRPr sz="1800">
              <a:latin typeface="Open Sans"/>
              <a:cs typeface="Open Sans"/>
            </a:endParaRPr>
          </a:p>
          <a:p>
            <a:pPr marL="469265" indent="-351155">
              <a:lnSpc>
                <a:spcPct val="100000"/>
              </a:lnSpc>
              <a:spcBef>
                <a:spcPts val="3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Call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to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Action</a:t>
            </a:r>
            <a:endParaRPr sz="1600">
              <a:latin typeface="Open Sans"/>
              <a:cs typeface="Open Sans"/>
            </a:endParaRPr>
          </a:p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Learner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Proﬁle</a:t>
            </a:r>
            <a:endParaRPr sz="1600">
              <a:latin typeface="Open Sans"/>
              <a:cs typeface="Open Sans"/>
            </a:endParaRPr>
          </a:p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Beliefs</a:t>
            </a:r>
            <a:endParaRPr sz="1600">
              <a:latin typeface="Open Sans"/>
              <a:cs typeface="Open Sans"/>
            </a:endParaRPr>
          </a:p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spc="-20" dirty="0">
                <a:solidFill>
                  <a:srgbClr val="4D4D4F"/>
                </a:solidFill>
                <a:latin typeface="Open Sans"/>
                <a:cs typeface="Open Sans"/>
              </a:rPr>
              <a:t>SWOT</a:t>
            </a:r>
            <a:endParaRPr sz="1600">
              <a:latin typeface="Open Sans"/>
              <a:cs typeface="Open Sans"/>
            </a:endParaRPr>
          </a:p>
          <a:p>
            <a:pPr marL="469265" indent="-35115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Goals/Strategies</a:t>
            </a:r>
            <a:endParaRPr sz="160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28999" y="1968729"/>
            <a:ext cx="5751195" cy="2519045"/>
            <a:chOff x="3328999" y="1968729"/>
            <a:chExt cx="5751195" cy="25190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8999" y="1968729"/>
              <a:ext cx="5751075" cy="25185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4249" y="2140179"/>
              <a:ext cx="5408175" cy="21756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Create</a:t>
            </a:r>
            <a:r>
              <a:rPr spc="90" dirty="0"/>
              <a:t> </a:t>
            </a:r>
            <a:r>
              <a:rPr dirty="0"/>
              <a:t>(2</a:t>
            </a:r>
            <a:r>
              <a:rPr spc="95" dirty="0"/>
              <a:t> </a:t>
            </a:r>
            <a:r>
              <a:rPr spc="60" dirty="0"/>
              <a:t>Days)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980" y="939927"/>
            <a:ext cx="2967990" cy="62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" marR="5080" indent="-35941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sz="1700" spc="-20" dirty="0">
                <a:solidFill>
                  <a:srgbClr val="4D4D4F"/>
                </a:solidFill>
                <a:latin typeface="Open Sans"/>
                <a:cs typeface="Open Sans"/>
              </a:rPr>
              <a:t>5-</a:t>
            </a:r>
            <a:r>
              <a:rPr sz="1700" dirty="0">
                <a:solidFill>
                  <a:srgbClr val="4D4D4F"/>
                </a:solidFill>
                <a:latin typeface="Open Sans"/>
                <a:cs typeface="Open Sans"/>
              </a:rPr>
              <a:t>year</a:t>
            </a:r>
            <a:r>
              <a:rPr sz="17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700" dirty="0">
                <a:solidFill>
                  <a:srgbClr val="4D4D4F"/>
                </a:solidFill>
                <a:latin typeface="Open Sans"/>
                <a:cs typeface="Open Sans"/>
              </a:rPr>
              <a:t>sequenced</a:t>
            </a:r>
            <a:r>
              <a:rPr sz="17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700" spc="-10" dirty="0">
                <a:solidFill>
                  <a:srgbClr val="4D4D4F"/>
                </a:solidFill>
                <a:latin typeface="Open Sans"/>
                <a:cs typeface="Open Sans"/>
              </a:rPr>
              <a:t>speciﬁc results</a:t>
            </a:r>
            <a:endParaRPr sz="170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787" y="2216362"/>
            <a:ext cx="4531360" cy="2915285"/>
            <a:chOff x="126787" y="2216362"/>
            <a:chExt cx="4531360" cy="2915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787" y="2216362"/>
              <a:ext cx="3216350" cy="2536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800" y="2240175"/>
              <a:ext cx="3016325" cy="2336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4250" y="2844199"/>
              <a:ext cx="2883476" cy="22870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9975" y="2853724"/>
              <a:ext cx="2712026" cy="21155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800162" y="2112975"/>
            <a:ext cx="4277995" cy="3009265"/>
            <a:chOff x="4800162" y="2112975"/>
            <a:chExt cx="4277995" cy="30092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162" y="2112975"/>
              <a:ext cx="3422325" cy="25614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5887" y="2112975"/>
              <a:ext cx="3250874" cy="23899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2525" y="2660525"/>
              <a:ext cx="3245599" cy="2461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8250" y="2679575"/>
              <a:ext cx="3074149" cy="228975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19803" y="832586"/>
            <a:ext cx="4034327" cy="68378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Lead</a:t>
            </a:r>
            <a:r>
              <a:rPr spc="20" dirty="0"/>
              <a:t> </a:t>
            </a:r>
            <a:r>
              <a:rPr spc="-240" dirty="0"/>
              <a:t>(1</a:t>
            </a:r>
            <a:r>
              <a:rPr spc="20" dirty="0"/>
              <a:t> </a:t>
            </a:r>
            <a:r>
              <a:rPr spc="-20" dirty="0"/>
              <a:t>Day)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948065"/>
            <a:ext cx="5106035" cy="14351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Outcomes</a:t>
            </a:r>
            <a:endParaRPr sz="1800">
              <a:latin typeface="Open Sans"/>
              <a:cs typeface="Open Sans"/>
            </a:endParaRPr>
          </a:p>
          <a:p>
            <a:pPr marL="469265" indent="-404495">
              <a:lnSpc>
                <a:spcPct val="100000"/>
              </a:lnSpc>
              <a:spcBef>
                <a:spcPts val="1005"/>
              </a:spcBef>
              <a:buClr>
                <a:srgbClr val="4D4E4F"/>
              </a:buClr>
              <a:buSzPct val="143750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Year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1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Action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20" dirty="0">
                <a:solidFill>
                  <a:srgbClr val="4D4D4F"/>
                </a:solidFill>
                <a:latin typeface="Open Sans"/>
                <a:cs typeface="Open Sans"/>
              </a:rPr>
              <a:t>Plan</a:t>
            </a:r>
            <a:endParaRPr sz="1600">
              <a:latin typeface="Open Sans"/>
              <a:cs typeface="Open Sans"/>
            </a:endParaRPr>
          </a:p>
          <a:p>
            <a:pPr marL="469265" indent="-404495">
              <a:lnSpc>
                <a:spcPct val="100000"/>
              </a:lnSpc>
              <a:spcBef>
                <a:spcPts val="840"/>
              </a:spcBef>
              <a:buClr>
                <a:srgbClr val="4D4E4F"/>
              </a:buClr>
              <a:buSzPct val="143750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latin typeface="Century Gothic"/>
                <a:cs typeface="Century Gothic"/>
              </a:rPr>
              <a:t>No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more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than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25%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Speciﬁc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Results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in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Year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365" dirty="0">
                <a:latin typeface="Century Gothic"/>
                <a:cs typeface="Century Gothic"/>
              </a:rPr>
              <a:t>1</a:t>
            </a:r>
            <a:endParaRPr sz="1600">
              <a:latin typeface="Century Gothic"/>
              <a:cs typeface="Century Gothic"/>
            </a:endParaRPr>
          </a:p>
          <a:p>
            <a:pPr marL="469265" indent="-412115">
              <a:lnSpc>
                <a:spcPct val="100000"/>
              </a:lnSpc>
              <a:spcBef>
                <a:spcPts val="935"/>
              </a:spcBef>
              <a:buSzPct val="150000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latin typeface="Century Gothic"/>
                <a:cs typeface="Century Gothic"/>
              </a:rPr>
              <a:t>Quick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140" dirty="0">
                <a:latin typeface="Century Gothic"/>
                <a:cs typeface="Century Gothic"/>
              </a:rPr>
              <a:t>Wins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High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Impact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Speciﬁc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90" dirty="0">
                <a:latin typeface="Century Gothic"/>
                <a:cs typeface="Century Gothic"/>
              </a:rPr>
              <a:t>Results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3940" y="3419763"/>
            <a:ext cx="5577878" cy="11409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How</a:t>
            </a:r>
            <a:r>
              <a:rPr spc="50" dirty="0"/>
              <a:t> </a:t>
            </a:r>
            <a:r>
              <a:rPr spc="190" dirty="0"/>
              <a:t>will</a:t>
            </a:r>
            <a:r>
              <a:rPr spc="50" dirty="0"/>
              <a:t> </a:t>
            </a:r>
            <a:r>
              <a:rPr spc="170" dirty="0"/>
              <a:t>the</a:t>
            </a:r>
            <a:r>
              <a:rPr spc="50" dirty="0"/>
              <a:t> board</a:t>
            </a:r>
            <a:r>
              <a:rPr spc="55" dirty="0"/>
              <a:t> </a:t>
            </a:r>
            <a:r>
              <a:rPr dirty="0"/>
              <a:t>be</a:t>
            </a:r>
            <a:r>
              <a:rPr spc="50" dirty="0"/>
              <a:t> </a:t>
            </a:r>
            <a:r>
              <a:rPr dirty="0"/>
              <a:t>engaged</a:t>
            </a:r>
            <a:r>
              <a:rPr spc="50" dirty="0"/>
              <a:t> </a:t>
            </a:r>
            <a:r>
              <a:rPr spc="180" dirty="0"/>
              <a:t>in</a:t>
            </a:r>
            <a:r>
              <a:rPr spc="50" dirty="0"/>
              <a:t> </a:t>
            </a:r>
            <a:r>
              <a:rPr spc="215" dirty="0"/>
              <a:t>this</a:t>
            </a:r>
            <a:r>
              <a:rPr spc="55" dirty="0"/>
              <a:t> </a:t>
            </a:r>
            <a:r>
              <a:rPr spc="65" dirty="0"/>
              <a:t>process?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564" y="967308"/>
            <a:ext cx="7560945" cy="343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4197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1800" algn="l"/>
                <a:tab pos="432434" algn="l"/>
              </a:tabLst>
            </a:pP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Training/Workshops</a:t>
            </a:r>
            <a:endParaRPr sz="1800" dirty="0">
              <a:latin typeface="Open Sans"/>
              <a:cs typeface="Open Sans"/>
            </a:endParaRPr>
          </a:p>
          <a:p>
            <a:pPr marL="889000" lvl="1" indent="-405765">
              <a:lnSpc>
                <a:spcPts val="1795"/>
              </a:lnSpc>
              <a:spcBef>
                <a:spcPts val="215"/>
              </a:spcBef>
              <a:buClr>
                <a:srgbClr val="4D4E4F"/>
              </a:buClr>
              <a:buSzPct val="143750"/>
              <a:buFont typeface="Arial"/>
              <a:buChar char="●"/>
              <a:tabLst>
                <a:tab pos="889000" algn="l"/>
                <a:tab pos="889635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½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day: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Introduce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Strategic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Design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to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the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Board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(Board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Retreat)</a:t>
            </a:r>
            <a:endParaRPr sz="1600" dirty="0">
              <a:latin typeface="Open Sans"/>
              <a:cs typeface="Open Sans"/>
            </a:endParaRPr>
          </a:p>
          <a:p>
            <a:pPr marL="1346200" lvl="2" indent="-351790">
              <a:lnSpc>
                <a:spcPts val="1605"/>
              </a:lnSpc>
              <a:buFont typeface="Arial"/>
              <a:buChar char="○"/>
              <a:tabLst>
                <a:tab pos="1346200" algn="l"/>
                <a:tab pos="1346835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Core</a:t>
            </a:r>
            <a:r>
              <a:rPr sz="1600" spc="-6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Beliefs</a:t>
            </a:r>
            <a:endParaRPr sz="1600" dirty="0">
              <a:latin typeface="Open Sans"/>
              <a:cs typeface="Open Sans"/>
            </a:endParaRPr>
          </a:p>
          <a:p>
            <a:pPr marL="1346200" lvl="2" indent="-351790">
              <a:lnSpc>
                <a:spcPts val="1535"/>
              </a:lnSpc>
              <a:buFont typeface="Arial"/>
              <a:buChar char="○"/>
              <a:tabLst>
                <a:tab pos="1346200" algn="l"/>
                <a:tab pos="1346835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Beliefs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to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Commitments</a:t>
            </a:r>
            <a:endParaRPr sz="1600" dirty="0">
              <a:latin typeface="Open Sans"/>
              <a:cs typeface="Open Sans"/>
            </a:endParaRPr>
          </a:p>
          <a:p>
            <a:pPr marL="1346200" lvl="2" indent="-351790">
              <a:lnSpc>
                <a:spcPts val="1730"/>
              </a:lnSpc>
              <a:buFont typeface="Arial"/>
              <a:buChar char="○"/>
              <a:tabLst>
                <a:tab pos="1346200" algn="l"/>
                <a:tab pos="1346835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Focus</a:t>
            </a:r>
            <a:r>
              <a:rPr sz="1600" spc="-7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Group</a:t>
            </a:r>
            <a:r>
              <a:rPr sz="1600" spc="-7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Questions</a:t>
            </a:r>
            <a:endParaRPr sz="1600" dirty="0">
              <a:latin typeface="Open Sans"/>
              <a:cs typeface="Open Sans"/>
            </a:endParaRPr>
          </a:p>
          <a:p>
            <a:pPr marL="889000" lvl="1" indent="-405765">
              <a:lnSpc>
                <a:spcPts val="1795"/>
              </a:lnSpc>
              <a:spcBef>
                <a:spcPts val="155"/>
              </a:spcBef>
              <a:buClr>
                <a:srgbClr val="4D4E4F"/>
              </a:buClr>
              <a:buSzPct val="143750"/>
              <a:buFont typeface="Arial"/>
              <a:buChar char="●"/>
              <a:tabLst>
                <a:tab pos="889000" algn="l"/>
                <a:tab pos="889635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½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day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to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Present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Strategic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Plan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to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the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board</a:t>
            </a:r>
            <a:endParaRPr sz="1600" dirty="0">
              <a:latin typeface="Open Sans"/>
              <a:cs typeface="Open Sans"/>
            </a:endParaRPr>
          </a:p>
          <a:p>
            <a:pPr marL="1346200" lvl="2" indent="-351790">
              <a:lnSpc>
                <a:spcPts val="1605"/>
              </a:lnSpc>
              <a:buFont typeface="Arial"/>
              <a:buChar char="○"/>
              <a:tabLst>
                <a:tab pos="1346200" algn="l"/>
                <a:tab pos="1346835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Presentation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of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ﬁnal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product</a:t>
            </a:r>
            <a:endParaRPr sz="1600" dirty="0">
              <a:latin typeface="Open Sans"/>
              <a:cs typeface="Open Sans"/>
            </a:endParaRPr>
          </a:p>
          <a:p>
            <a:pPr marL="1803400" lvl="3" indent="-351790">
              <a:lnSpc>
                <a:spcPts val="1535"/>
              </a:lnSpc>
              <a:buFont typeface="Arial"/>
              <a:buChar char="■"/>
              <a:tabLst>
                <a:tab pos="1803400" algn="l"/>
                <a:tab pos="1804035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Call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to</a:t>
            </a:r>
            <a:r>
              <a:rPr sz="16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Action</a:t>
            </a:r>
            <a:endParaRPr sz="1600" dirty="0">
              <a:latin typeface="Open Sans"/>
              <a:cs typeface="Open Sans"/>
            </a:endParaRPr>
          </a:p>
          <a:p>
            <a:pPr marL="1803400" lvl="3" indent="-351790">
              <a:lnSpc>
                <a:spcPts val="1535"/>
              </a:lnSpc>
              <a:buFont typeface="Arial"/>
              <a:buChar char="■"/>
              <a:tabLst>
                <a:tab pos="1803400" algn="l"/>
                <a:tab pos="1804035" algn="l"/>
              </a:tabLst>
            </a:pP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Goals</a:t>
            </a:r>
            <a:endParaRPr sz="1600" dirty="0">
              <a:latin typeface="Open Sans"/>
              <a:cs typeface="Open Sans"/>
            </a:endParaRPr>
          </a:p>
          <a:p>
            <a:pPr marL="1803400" lvl="3" indent="-351790">
              <a:lnSpc>
                <a:spcPts val="1535"/>
              </a:lnSpc>
              <a:buFont typeface="Arial"/>
              <a:buChar char="■"/>
              <a:tabLst>
                <a:tab pos="1803400" algn="l"/>
                <a:tab pos="1804035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Speciﬁc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Results</a:t>
            </a:r>
            <a:endParaRPr sz="1600" dirty="0">
              <a:latin typeface="Open Sans"/>
              <a:cs typeface="Open Sans"/>
            </a:endParaRPr>
          </a:p>
          <a:p>
            <a:pPr marL="1803400" lvl="3" indent="-351790">
              <a:lnSpc>
                <a:spcPts val="1730"/>
              </a:lnSpc>
              <a:buFont typeface="Arial"/>
              <a:buChar char="■"/>
              <a:tabLst>
                <a:tab pos="1803400" algn="l"/>
                <a:tab pos="1804035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Final</a:t>
            </a:r>
            <a:r>
              <a:rPr sz="1600" spc="-6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Brochure</a:t>
            </a:r>
            <a:endParaRPr sz="1600" dirty="0">
              <a:latin typeface="Open Sans"/>
              <a:cs typeface="Open Sans"/>
            </a:endParaRPr>
          </a:p>
          <a:p>
            <a:pPr lvl="3">
              <a:lnSpc>
                <a:spcPct val="100000"/>
              </a:lnSpc>
              <a:spcBef>
                <a:spcPts val="55"/>
              </a:spcBef>
              <a:buClr>
                <a:srgbClr val="4D4D4F"/>
              </a:buClr>
              <a:buFont typeface="Arial"/>
              <a:buChar char="■"/>
            </a:pPr>
            <a:endParaRPr sz="1650" dirty="0">
              <a:latin typeface="Open Sans"/>
              <a:cs typeface="Open Sans"/>
            </a:endParaRPr>
          </a:p>
          <a:p>
            <a:pPr marL="431800" indent="-4197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1800" algn="l"/>
                <a:tab pos="432434" algn="l"/>
              </a:tabLst>
            </a:pPr>
            <a:r>
              <a:rPr sz="1800" dirty="0">
                <a:solidFill>
                  <a:srgbClr val="4D4D4F"/>
                </a:solidFill>
                <a:latin typeface="Open Sans"/>
                <a:cs typeface="Open Sans"/>
              </a:rPr>
              <a:t>Community</a:t>
            </a:r>
            <a:r>
              <a:rPr sz="1800" spc="-11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Open Sans"/>
                <a:cs typeface="Open Sans"/>
              </a:rPr>
              <a:t>Summit</a:t>
            </a:r>
            <a:endParaRPr sz="1800" dirty="0">
              <a:latin typeface="Open Sans"/>
              <a:cs typeface="Open Sans"/>
            </a:endParaRPr>
          </a:p>
          <a:p>
            <a:pPr marL="431800" indent="-419734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431800" algn="l"/>
                <a:tab pos="432434" algn="l"/>
              </a:tabLst>
            </a:pPr>
            <a:r>
              <a:rPr sz="1800" dirty="0">
                <a:solidFill>
                  <a:srgbClr val="4D4D4F"/>
                </a:solidFill>
                <a:latin typeface="Open Sans"/>
                <a:cs typeface="Open Sans"/>
              </a:rPr>
              <a:t>Ongoing</a:t>
            </a:r>
            <a:r>
              <a:rPr sz="1800" spc="-7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D4F"/>
                </a:solidFill>
                <a:latin typeface="Open Sans"/>
                <a:cs typeface="Open Sans"/>
              </a:rPr>
              <a:t>presentations</a:t>
            </a:r>
            <a:r>
              <a:rPr sz="1800" spc="-7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D4F"/>
                </a:solidFill>
                <a:latin typeface="Open Sans"/>
                <a:cs typeface="Open Sans"/>
              </a:rPr>
              <a:t>from</a:t>
            </a:r>
            <a:r>
              <a:rPr sz="1800" spc="-7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Open Sans"/>
                <a:cs typeface="Open Sans"/>
              </a:rPr>
              <a:t>administration</a:t>
            </a:r>
            <a:r>
              <a:rPr sz="1800" spc="-7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D4F"/>
                </a:solidFill>
                <a:latin typeface="Open Sans"/>
                <a:cs typeface="Open Sans"/>
              </a:rPr>
              <a:t>during</a:t>
            </a:r>
            <a:r>
              <a:rPr sz="1800" spc="-7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D4F"/>
                </a:solidFill>
                <a:latin typeface="Open Sans"/>
                <a:cs typeface="Open Sans"/>
              </a:rPr>
              <a:t>board</a:t>
            </a:r>
            <a:r>
              <a:rPr sz="1800" spc="-7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Open Sans"/>
                <a:cs typeface="Open Sans"/>
              </a:rPr>
              <a:t>meetings</a:t>
            </a:r>
            <a:endParaRPr sz="18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Leadership</a:t>
            </a:r>
            <a:r>
              <a:rPr spc="30" dirty="0"/>
              <a:t> </a:t>
            </a:r>
            <a:r>
              <a:rPr spc="165" dirty="0"/>
              <a:t>Training</a:t>
            </a:r>
            <a:r>
              <a:rPr spc="30" dirty="0"/>
              <a:t> </a:t>
            </a:r>
            <a:r>
              <a:rPr spc="-240" dirty="0"/>
              <a:t>(1</a:t>
            </a:r>
            <a:r>
              <a:rPr spc="30" dirty="0"/>
              <a:t> </a:t>
            </a:r>
            <a:r>
              <a:rPr spc="-20" dirty="0"/>
              <a:t>Day)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948065"/>
            <a:ext cx="8174990" cy="96646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Campus</a:t>
            </a:r>
            <a:r>
              <a:rPr sz="1800" spc="-10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Principals/Leadership</a:t>
            </a:r>
            <a:endParaRPr sz="1800">
              <a:latin typeface="Open Sans"/>
              <a:cs typeface="Open Sans"/>
            </a:endParaRPr>
          </a:p>
          <a:p>
            <a:pPr marL="469265" marR="5080" indent="-404495">
              <a:lnSpc>
                <a:spcPct val="108700"/>
              </a:lnSpc>
              <a:spcBef>
                <a:spcPts val="840"/>
              </a:spcBef>
              <a:buClr>
                <a:srgbClr val="4D4E4F"/>
              </a:buClr>
              <a:buSzPct val="143750"/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1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day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leadership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training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for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campus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principals: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Share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the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work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and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facilitate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Open Sans"/>
                <a:cs typeface="Open Sans"/>
              </a:rPr>
              <a:t>how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they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can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align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and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implement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on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their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campuses</a:t>
            </a:r>
            <a:endParaRPr sz="16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Looking</a:t>
            </a:r>
            <a:r>
              <a:rPr spc="15" dirty="0"/>
              <a:t> </a:t>
            </a:r>
            <a:r>
              <a:rPr spc="-20" dirty="0"/>
              <a:t>Ahead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66637" y="776187"/>
          <a:ext cx="5201285" cy="3803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Deliverable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008EF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Date(s)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008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Presentation</a:t>
                      </a:r>
                      <a:r>
                        <a:rPr sz="1300" spc="1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1300" spc="1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sz="1300" spc="1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latin typeface="Century Gothic"/>
                          <a:cs typeface="Century Gothic"/>
                        </a:rPr>
                        <a:t>Board</a:t>
                      </a:r>
                      <a:r>
                        <a:rPr sz="1300" spc="1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Q&amp;A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Oct</a:t>
                      </a:r>
                      <a:r>
                        <a:rPr sz="13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45" dirty="0">
                          <a:latin typeface="Century Gothic"/>
                          <a:cs typeface="Century Gothic"/>
                        </a:rPr>
                        <a:t>20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Focus</a:t>
                      </a:r>
                      <a:r>
                        <a:rPr sz="1300" spc="2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Groups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Nov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10" dirty="0">
                          <a:latin typeface="Century Gothic"/>
                          <a:cs typeface="Century Gothic"/>
                        </a:rPr>
                        <a:t>9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100" dirty="0">
                          <a:latin typeface="Century Gothic"/>
                          <a:cs typeface="Century Gothic"/>
                        </a:rPr>
                        <a:t>Summit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Nov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10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Board</a:t>
                      </a:r>
                      <a:r>
                        <a:rPr sz="1300" spc="1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45" dirty="0">
                          <a:latin typeface="Century Gothic"/>
                          <a:cs typeface="Century Gothic"/>
                        </a:rPr>
                        <a:t>Workshop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Nov</a:t>
                      </a:r>
                      <a:r>
                        <a:rPr sz="13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60" dirty="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145" dirty="0">
                          <a:latin typeface="Century Gothic"/>
                          <a:cs typeface="Century Gothic"/>
                        </a:rPr>
                        <a:t>TBD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45" dirty="0">
                          <a:latin typeface="Century Gothic"/>
                          <a:cs typeface="Century Gothic"/>
                        </a:rPr>
                        <a:t>Design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Feb</a:t>
                      </a:r>
                      <a:r>
                        <a:rPr sz="1300" spc="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145" dirty="0">
                          <a:latin typeface="Century Gothic"/>
                          <a:cs typeface="Century Gothic"/>
                        </a:rPr>
                        <a:t>TBD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Create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Mar</a:t>
                      </a:r>
                      <a:r>
                        <a:rPr sz="1300" spc="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30" dirty="0">
                          <a:latin typeface="Century Gothic"/>
                          <a:cs typeface="Century Gothic"/>
                        </a:rPr>
                        <a:t>14-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15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-20" dirty="0">
                          <a:latin typeface="Century Gothic"/>
                          <a:cs typeface="Century Gothic"/>
                        </a:rPr>
                        <a:t>Lead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Mar</a:t>
                      </a:r>
                      <a:r>
                        <a:rPr sz="130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16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Board</a:t>
                      </a:r>
                      <a:r>
                        <a:rPr sz="1300" spc="1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45" dirty="0">
                          <a:latin typeface="Century Gothic"/>
                          <a:cs typeface="Century Gothic"/>
                        </a:rPr>
                        <a:t>Workshop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Apr</a:t>
                      </a:r>
                      <a:r>
                        <a:rPr sz="1300" spc="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45" dirty="0">
                          <a:latin typeface="Century Gothic"/>
                          <a:cs typeface="Century Gothic"/>
                        </a:rPr>
                        <a:t>20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Leadership</a:t>
                      </a:r>
                      <a:r>
                        <a:rPr sz="1300" spc="2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45" dirty="0">
                          <a:latin typeface="Century Gothic"/>
                          <a:cs typeface="Century Gothic"/>
                        </a:rPr>
                        <a:t>Training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-20" dirty="0">
                          <a:latin typeface="Century Gothic"/>
                          <a:cs typeface="Century Gothic"/>
                        </a:rPr>
                        <a:t>May</a:t>
                      </a:r>
                      <a:r>
                        <a:rPr sz="13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10" dirty="0">
                          <a:latin typeface="Century Gothic"/>
                          <a:cs typeface="Century Gothic"/>
                        </a:rPr>
                        <a:t>9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Questions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825" y="0"/>
            <a:ext cx="8941435" cy="5143500"/>
            <a:chOff x="202825" y="0"/>
            <a:chExt cx="894143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25" y="760786"/>
              <a:ext cx="5584672" cy="34959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9924" y="0"/>
              <a:ext cx="3714074" cy="514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45349" y="242699"/>
              <a:ext cx="1456055" cy="357505"/>
            </a:xfrm>
            <a:custGeom>
              <a:avLst/>
              <a:gdLst/>
              <a:ahLst/>
              <a:cxnLst/>
              <a:rect l="l" t="t" r="r" b="b"/>
              <a:pathLst>
                <a:path w="1456054" h="357505">
                  <a:moveTo>
                    <a:pt x="1404724" y="356999"/>
                  </a:moveTo>
                  <a:lnTo>
                    <a:pt x="0" y="356999"/>
                  </a:lnTo>
                  <a:lnTo>
                    <a:pt x="51175" y="0"/>
                  </a:lnTo>
                  <a:lnTo>
                    <a:pt x="1455899" y="0"/>
                  </a:lnTo>
                  <a:lnTo>
                    <a:pt x="1404724" y="356999"/>
                  </a:lnTo>
                  <a:close/>
                </a:path>
              </a:pathLst>
            </a:custGeom>
            <a:solidFill>
              <a:srgbClr val="144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67110" y="287016"/>
            <a:ext cx="10128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5" dirty="0">
                <a:solidFill>
                  <a:srgbClr val="FFFFFF"/>
                </a:solidFill>
                <a:latin typeface="Century Gothic"/>
                <a:cs typeface="Century Gothic"/>
              </a:rPr>
              <a:t>Since</a:t>
            </a:r>
            <a:r>
              <a:rPr sz="15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2011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200" y="4142030"/>
            <a:ext cx="37998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Our</a:t>
            </a:r>
            <a:r>
              <a:rPr sz="1800" spc="-6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mission</a:t>
            </a:r>
            <a:r>
              <a:rPr sz="1800" spc="-6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is</a:t>
            </a:r>
            <a:r>
              <a:rPr sz="1800" spc="-6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to</a:t>
            </a:r>
            <a:r>
              <a:rPr sz="1800" spc="-6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help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the</a:t>
            </a:r>
            <a:r>
              <a:rPr sz="18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neighborhood</a:t>
            </a:r>
            <a:r>
              <a:rPr sz="1800" spc="-5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35" dirty="0">
                <a:solidFill>
                  <a:srgbClr val="4D4E4F"/>
                </a:solidFill>
                <a:latin typeface="Open Sans"/>
                <a:cs typeface="Open Sans"/>
              </a:rPr>
              <a:t>public</a:t>
            </a:r>
            <a:r>
              <a:rPr sz="1800" spc="-5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school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be</a:t>
            </a:r>
            <a:r>
              <a:rPr sz="1800" spc="-9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the</a:t>
            </a:r>
            <a:r>
              <a:rPr sz="1800" spc="-7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latin typeface="Open Sans"/>
                <a:cs typeface="Open Sans"/>
              </a:rPr>
              <a:t>ﬁrst</a:t>
            </a:r>
            <a:r>
              <a:rPr sz="1800" b="1" spc="-65" dirty="0">
                <a:latin typeface="Open Sans"/>
                <a:cs typeface="Open Sans"/>
              </a:rPr>
              <a:t> </a:t>
            </a:r>
            <a:r>
              <a:rPr sz="1800" b="1" spc="-30" dirty="0">
                <a:latin typeface="Open Sans"/>
                <a:cs typeface="Open Sans"/>
              </a:rPr>
              <a:t>choice</a:t>
            </a:r>
            <a:r>
              <a:rPr sz="1800" b="1" spc="-80" dirty="0">
                <a:latin typeface="Open Sans"/>
                <a:cs typeface="Open Sans"/>
              </a:rPr>
              <a:t> </a:t>
            </a:r>
            <a:r>
              <a:rPr sz="1800" b="1" spc="-10" dirty="0">
                <a:latin typeface="Open Sans"/>
                <a:cs typeface="Open Sans"/>
              </a:rPr>
              <a:t>for</a:t>
            </a:r>
            <a:r>
              <a:rPr sz="1800" b="1" spc="-75" dirty="0">
                <a:latin typeface="Open Sans"/>
                <a:cs typeface="Open Sans"/>
              </a:rPr>
              <a:t> </a:t>
            </a:r>
            <a:r>
              <a:rPr sz="1800" b="1" spc="-40" dirty="0">
                <a:latin typeface="Open Sans"/>
                <a:cs typeface="Open Sans"/>
              </a:rPr>
              <a:t>every</a:t>
            </a:r>
            <a:r>
              <a:rPr sz="1800" b="1" spc="-75" dirty="0">
                <a:latin typeface="Open Sans"/>
                <a:cs typeface="Open Sans"/>
              </a:rPr>
              <a:t> </a:t>
            </a:r>
            <a:r>
              <a:rPr sz="1800" b="1" spc="-20" dirty="0">
                <a:latin typeface="Open Sans"/>
                <a:cs typeface="Open Sans"/>
              </a:rPr>
              <a:t>family</a:t>
            </a: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.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28019" y="894072"/>
            <a:ext cx="19862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85" dirty="0">
                <a:solidFill>
                  <a:srgbClr val="FFFFFF"/>
                </a:solidFill>
                <a:latin typeface="Century Gothic"/>
                <a:cs typeface="Century Gothic"/>
              </a:rPr>
              <a:t>~</a:t>
            </a:r>
            <a:r>
              <a:rPr sz="6000" spc="-85" dirty="0">
                <a:solidFill>
                  <a:srgbClr val="FFFFFF"/>
                </a:solidFill>
                <a:latin typeface="Georgia"/>
                <a:cs typeface="Georgia"/>
              </a:rPr>
              <a:t>300</a:t>
            </a:r>
            <a:endParaRPr sz="6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8023" y="765238"/>
            <a:ext cx="13658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40" dirty="0">
                <a:solidFill>
                  <a:srgbClr val="FFFFFF"/>
                </a:solidFill>
                <a:latin typeface="Century Gothic"/>
                <a:cs typeface="Century Gothic"/>
              </a:rPr>
              <a:t>TRUSTED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15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8026" y="1759880"/>
            <a:ext cx="22066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Katibeh"/>
                <a:cs typeface="Katibeh"/>
              </a:rPr>
              <a:t>DISTRICTS</a:t>
            </a:r>
            <a:r>
              <a:rPr sz="2200" spc="40" dirty="0">
                <a:solidFill>
                  <a:srgbClr val="FFFFFF"/>
                </a:solidFill>
                <a:latin typeface="Katibeh"/>
                <a:cs typeface="Katibeh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Katibeh"/>
                <a:cs typeface="Katibeh"/>
              </a:rPr>
              <a:t>NATIONWIDE</a:t>
            </a:r>
            <a:endParaRPr sz="2200">
              <a:latin typeface="Katibeh"/>
              <a:cs typeface="Katibe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6575" y="2430321"/>
            <a:ext cx="2759710" cy="236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indent="-105410">
              <a:lnSpc>
                <a:spcPct val="100000"/>
              </a:lnSpc>
              <a:spcBef>
                <a:spcPts val="100"/>
              </a:spcBef>
              <a:buFont typeface="Arial"/>
              <a:buChar char="◦"/>
              <a:tabLst>
                <a:tab pos="461009" algn="l"/>
              </a:tabLst>
            </a:pPr>
            <a:r>
              <a:rPr sz="13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Providence</a:t>
            </a:r>
            <a:r>
              <a:rPr sz="13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Public</a:t>
            </a:r>
            <a:r>
              <a:rPr sz="13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Schools</a:t>
            </a:r>
            <a:endParaRPr sz="1300">
              <a:latin typeface="Century Gothic"/>
              <a:cs typeface="Century Gothic"/>
            </a:endParaRPr>
          </a:p>
          <a:p>
            <a:pPr marL="50165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Providence,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entury Gothic"/>
                <a:cs typeface="Century Gothic"/>
              </a:rPr>
              <a:t>RI</a:t>
            </a:r>
            <a:endParaRPr sz="1100">
              <a:latin typeface="Century Gothic"/>
              <a:cs typeface="Century Gothic"/>
            </a:endParaRPr>
          </a:p>
          <a:p>
            <a:pPr marL="104775" marR="1236980" indent="-105410" algn="ctr">
              <a:lnSpc>
                <a:spcPct val="100000"/>
              </a:lnSpc>
              <a:spcBef>
                <a:spcPts val="994"/>
              </a:spcBef>
              <a:buFont typeface="Arial"/>
              <a:buChar char="◦"/>
              <a:tabLst>
                <a:tab pos="105410" algn="l"/>
              </a:tabLst>
            </a:pPr>
            <a:r>
              <a:rPr sz="13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Dallas</a:t>
            </a:r>
            <a:r>
              <a:rPr sz="13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95" dirty="0">
                <a:solidFill>
                  <a:srgbClr val="FFFFFF"/>
                </a:solidFill>
                <a:latin typeface="Century Gothic"/>
                <a:cs typeface="Century Gothic"/>
              </a:rPr>
              <a:t>ISD</a:t>
            </a:r>
            <a:endParaRPr sz="1300">
              <a:latin typeface="Century Gothic"/>
              <a:cs typeface="Century Gothic"/>
            </a:endParaRPr>
          </a:p>
          <a:p>
            <a:pPr marR="1261745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Dallas,</a:t>
            </a:r>
            <a:r>
              <a:rPr sz="11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Century Gothic"/>
                <a:cs typeface="Century Gothic"/>
              </a:rPr>
              <a:t>TX</a:t>
            </a:r>
            <a:endParaRPr sz="1100">
              <a:latin typeface="Century Gothic"/>
              <a:cs typeface="Century Gothic"/>
            </a:endParaRPr>
          </a:p>
          <a:p>
            <a:pPr marL="288925" indent="-105410">
              <a:lnSpc>
                <a:spcPct val="100000"/>
              </a:lnSpc>
              <a:spcBef>
                <a:spcPts val="994"/>
              </a:spcBef>
              <a:buFont typeface="Arial"/>
              <a:buChar char="◦"/>
              <a:tabLst>
                <a:tab pos="289560" algn="l"/>
              </a:tabLst>
            </a:pPr>
            <a:r>
              <a:rPr sz="1300" b="1" spc="60" dirty="0">
                <a:solidFill>
                  <a:srgbClr val="FFFFFF"/>
                </a:solidFill>
                <a:latin typeface="Century Gothic"/>
                <a:cs typeface="Century Gothic"/>
              </a:rPr>
              <a:t>Kentucky</a:t>
            </a:r>
            <a:r>
              <a:rPr sz="13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DOE</a:t>
            </a:r>
            <a:endParaRPr sz="1300">
              <a:latin typeface="Century Gothic"/>
              <a:cs typeface="Century Gothic"/>
            </a:endParaRPr>
          </a:p>
          <a:p>
            <a:pPr marL="3302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74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Century Gothic"/>
                <a:cs typeface="Century Gothic"/>
              </a:rPr>
              <a:t>KY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Century Gothic"/>
                <a:cs typeface="Century Gothic"/>
              </a:rPr>
              <a:t>Districts</a:t>
            </a:r>
            <a:endParaRPr sz="1100">
              <a:latin typeface="Century Gothic"/>
              <a:cs typeface="Century Gothic"/>
            </a:endParaRPr>
          </a:p>
          <a:p>
            <a:pPr marL="203200" indent="-105410">
              <a:lnSpc>
                <a:spcPct val="100000"/>
              </a:lnSpc>
              <a:spcBef>
                <a:spcPts val="994"/>
              </a:spcBef>
              <a:buFont typeface="Arial"/>
              <a:buChar char="◦"/>
              <a:tabLst>
                <a:tab pos="203835" algn="l"/>
              </a:tabLst>
            </a:pPr>
            <a:r>
              <a:rPr sz="1300" b="1" spc="60" dirty="0">
                <a:solidFill>
                  <a:srgbClr val="FFFFFF"/>
                </a:solidFill>
                <a:latin typeface="Century Gothic"/>
                <a:cs typeface="Century Gothic"/>
              </a:rPr>
              <a:t>Shelby</a:t>
            </a:r>
            <a:r>
              <a:rPr sz="13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55" dirty="0">
                <a:solidFill>
                  <a:srgbClr val="FFFFFF"/>
                </a:solidFill>
                <a:latin typeface="Century Gothic"/>
                <a:cs typeface="Century Gothic"/>
              </a:rPr>
              <a:t>County</a:t>
            </a:r>
            <a:r>
              <a:rPr sz="13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Schools</a:t>
            </a:r>
            <a:endParaRPr sz="1300">
              <a:latin typeface="Century Gothic"/>
              <a:cs typeface="Century Gothic"/>
            </a:endParaRPr>
          </a:p>
          <a:p>
            <a:pPr marL="24447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Memphis,</a:t>
            </a:r>
            <a:r>
              <a:rPr sz="1100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entury Gothic"/>
                <a:cs typeface="Century Gothic"/>
              </a:rPr>
              <a:t>TN</a:t>
            </a:r>
            <a:endParaRPr sz="1100">
              <a:latin typeface="Century Gothic"/>
              <a:cs typeface="Century Gothic"/>
            </a:endParaRPr>
          </a:p>
          <a:p>
            <a:pPr marL="117475" indent="-105410">
              <a:lnSpc>
                <a:spcPct val="100000"/>
              </a:lnSpc>
              <a:spcBef>
                <a:spcPts val="994"/>
              </a:spcBef>
              <a:buFont typeface="Arial"/>
              <a:buChar char="◦"/>
              <a:tabLst>
                <a:tab pos="118110" algn="l"/>
              </a:tabLst>
            </a:pPr>
            <a:r>
              <a:rPr sz="1300" b="1" spc="80" dirty="0">
                <a:solidFill>
                  <a:srgbClr val="FFFFFF"/>
                </a:solidFill>
                <a:latin typeface="Century Gothic"/>
                <a:cs typeface="Century Gothic"/>
              </a:rPr>
              <a:t>Bulloch</a:t>
            </a:r>
            <a:r>
              <a:rPr sz="13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55" dirty="0">
                <a:solidFill>
                  <a:srgbClr val="FFFFFF"/>
                </a:solidFill>
                <a:latin typeface="Century Gothic"/>
                <a:cs typeface="Century Gothic"/>
              </a:rPr>
              <a:t>County</a:t>
            </a:r>
            <a:r>
              <a:rPr sz="13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Schools</a:t>
            </a:r>
            <a:endParaRPr sz="1300">
              <a:latin typeface="Century Gothic"/>
              <a:cs typeface="Century Gothic"/>
            </a:endParaRPr>
          </a:p>
          <a:p>
            <a:pPr marL="15875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Statesboro,</a:t>
            </a:r>
            <a:r>
              <a:rPr sz="110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GA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6100" y="354600"/>
            <a:ext cx="2431200" cy="451893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We</a:t>
            </a:r>
            <a:r>
              <a:rPr spc="35" dirty="0"/>
              <a:t> </a:t>
            </a:r>
            <a:r>
              <a:rPr dirty="0"/>
              <a:t>scale</a:t>
            </a:r>
            <a:r>
              <a:rPr spc="35" dirty="0"/>
              <a:t> </a:t>
            </a:r>
            <a:r>
              <a:rPr spc="200" dirty="0"/>
              <a:t>smart</a:t>
            </a:r>
            <a:r>
              <a:rPr spc="35" dirty="0"/>
              <a:t> </a:t>
            </a:r>
            <a:r>
              <a:rPr spc="110" dirty="0"/>
              <a:t>professional learning</a:t>
            </a:r>
            <a:r>
              <a:rPr spc="15" dirty="0"/>
              <a:t> </a:t>
            </a:r>
            <a:r>
              <a:rPr spc="165" dirty="0"/>
              <a:t>systems</a:t>
            </a:r>
            <a:r>
              <a:rPr spc="20" dirty="0"/>
              <a:t> </a:t>
            </a:r>
            <a:r>
              <a:rPr spc="160" dirty="0"/>
              <a:t>to</a:t>
            </a:r>
            <a:r>
              <a:rPr spc="20" dirty="0"/>
              <a:t> </a:t>
            </a:r>
            <a:r>
              <a:rPr spc="135" dirty="0"/>
              <a:t>optimize </a:t>
            </a:r>
            <a:r>
              <a:rPr spc="105" dirty="0"/>
              <a:t>outcomes</a:t>
            </a:r>
            <a:r>
              <a:rPr spc="10" dirty="0"/>
              <a:t> </a:t>
            </a:r>
            <a:r>
              <a:rPr spc="185" dirty="0"/>
              <a:t>in</a:t>
            </a:r>
            <a:r>
              <a:rPr spc="20" dirty="0"/>
              <a:t> </a:t>
            </a:r>
            <a:r>
              <a:rPr spc="85" dirty="0"/>
              <a:t>public</a:t>
            </a:r>
            <a:r>
              <a:rPr spc="25" dirty="0"/>
              <a:t> </a:t>
            </a:r>
            <a:r>
              <a:rPr spc="55" dirty="0"/>
              <a:t>education.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13102" y="2571750"/>
            <a:ext cx="4431030" cy="666750"/>
            <a:chOff x="4713102" y="2571750"/>
            <a:chExt cx="4431030" cy="666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3102" y="2571750"/>
              <a:ext cx="3117299" cy="666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90549" y="2571750"/>
              <a:ext cx="1453515" cy="457200"/>
            </a:xfrm>
            <a:custGeom>
              <a:avLst/>
              <a:gdLst/>
              <a:ahLst/>
              <a:cxnLst/>
              <a:rect l="l" t="t" r="r" b="b"/>
              <a:pathLst>
                <a:path w="1453515" h="457200">
                  <a:moveTo>
                    <a:pt x="1453499" y="457199"/>
                  </a:moveTo>
                  <a:lnTo>
                    <a:pt x="0" y="457199"/>
                  </a:lnTo>
                  <a:lnTo>
                    <a:pt x="0" y="0"/>
                  </a:lnTo>
                  <a:lnTo>
                    <a:pt x="1453499" y="0"/>
                  </a:lnTo>
                  <a:lnTo>
                    <a:pt x="1453499" y="457199"/>
                  </a:lnTo>
                  <a:close/>
                </a:path>
              </a:pathLst>
            </a:custGeom>
            <a:solidFill>
              <a:srgbClr val="00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875830"/>
            <a:ext cx="2449950" cy="4565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108199" y="1549725"/>
            <a:ext cx="4036060" cy="2162810"/>
            <a:chOff x="5108199" y="1549725"/>
            <a:chExt cx="4036060" cy="2162810"/>
          </a:xfrm>
        </p:grpSpPr>
        <p:sp>
          <p:nvSpPr>
            <p:cNvPr id="7" name="object 7"/>
            <p:cNvSpPr/>
            <p:nvPr/>
          </p:nvSpPr>
          <p:spPr>
            <a:xfrm>
              <a:off x="5108194" y="3026676"/>
              <a:ext cx="4036060" cy="685800"/>
            </a:xfrm>
            <a:custGeom>
              <a:avLst/>
              <a:gdLst/>
              <a:ahLst/>
              <a:cxnLst/>
              <a:rect l="l" t="t" r="r" b="b"/>
              <a:pathLst>
                <a:path w="4036059" h="685800">
                  <a:moveTo>
                    <a:pt x="4035806" y="0"/>
                  </a:moveTo>
                  <a:lnTo>
                    <a:pt x="3076651" y="0"/>
                  </a:lnTo>
                  <a:lnTo>
                    <a:pt x="1885696" y="0"/>
                  </a:lnTo>
                  <a:lnTo>
                    <a:pt x="0" y="0"/>
                  </a:lnTo>
                  <a:lnTo>
                    <a:pt x="171450" y="685800"/>
                  </a:lnTo>
                  <a:lnTo>
                    <a:pt x="1885696" y="685800"/>
                  </a:lnTo>
                  <a:lnTo>
                    <a:pt x="3248101" y="685800"/>
                  </a:lnTo>
                  <a:lnTo>
                    <a:pt x="4035806" y="685800"/>
                  </a:lnTo>
                  <a:lnTo>
                    <a:pt x="40358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1275" y="1549725"/>
              <a:ext cx="1476949" cy="147694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77500" y="2664155"/>
            <a:ext cx="3460750" cy="93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Diana</a:t>
            </a:r>
            <a:r>
              <a:rPr sz="15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Branch</a:t>
            </a:r>
            <a:endParaRPr sz="15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Century Gothic"/>
              <a:cs typeface="Century Gothic"/>
            </a:endParaRPr>
          </a:p>
          <a:p>
            <a:pPr marL="356235">
              <a:lnSpc>
                <a:spcPts val="1650"/>
              </a:lnSpc>
            </a:pPr>
            <a:r>
              <a:rPr sz="1400" b="1" spc="-235" dirty="0">
                <a:solidFill>
                  <a:srgbClr val="4D4E4F"/>
                </a:solidFill>
                <a:latin typeface="Source Code Pro" panose="020B0509030403020204" pitchFamily="49" charset="0"/>
                <a:cs typeface="Tahoma"/>
              </a:rPr>
              <a:t>Executive</a:t>
            </a:r>
            <a:r>
              <a:rPr sz="1400" b="1" spc="-90" dirty="0">
                <a:solidFill>
                  <a:srgbClr val="4D4E4F"/>
                </a:solidFill>
                <a:latin typeface="Source Code Pro" panose="020B0509030403020204" pitchFamily="49" charset="0"/>
                <a:cs typeface="Tahoma"/>
              </a:rPr>
              <a:t> </a:t>
            </a:r>
            <a:r>
              <a:rPr sz="1400" b="1" spc="-225" dirty="0">
                <a:solidFill>
                  <a:srgbClr val="4D4E4F"/>
                </a:solidFill>
                <a:latin typeface="Source Code Pro" panose="020B0509030403020204" pitchFamily="49" charset="0"/>
                <a:cs typeface="Tahoma"/>
              </a:rPr>
              <a:t>Director</a:t>
            </a:r>
            <a:r>
              <a:rPr sz="1400" b="1" spc="-85" dirty="0">
                <a:solidFill>
                  <a:srgbClr val="4D4E4F"/>
                </a:solidFill>
                <a:latin typeface="Source Code Pro" panose="020B0509030403020204" pitchFamily="49" charset="0"/>
                <a:cs typeface="Tahoma"/>
              </a:rPr>
              <a:t> </a:t>
            </a:r>
            <a:r>
              <a:rPr sz="1400" b="1" spc="-204" dirty="0">
                <a:solidFill>
                  <a:srgbClr val="4D4E4F"/>
                </a:solidFill>
                <a:latin typeface="Source Code Pro" panose="020B0509030403020204" pitchFamily="49" charset="0"/>
                <a:cs typeface="Tahoma"/>
              </a:rPr>
              <a:t>of</a:t>
            </a:r>
            <a:r>
              <a:rPr sz="1400" b="1" spc="-85" dirty="0">
                <a:solidFill>
                  <a:srgbClr val="4D4E4F"/>
                </a:solidFill>
                <a:latin typeface="Source Code Pro" panose="020B0509030403020204" pitchFamily="49" charset="0"/>
                <a:cs typeface="Tahoma"/>
              </a:rPr>
              <a:t> </a:t>
            </a:r>
            <a:r>
              <a:rPr sz="1400" b="1" spc="-235" dirty="0">
                <a:solidFill>
                  <a:srgbClr val="4D4E4F"/>
                </a:solidFill>
                <a:latin typeface="Source Code Pro" panose="020B0509030403020204" pitchFamily="49" charset="0"/>
                <a:cs typeface="Tahoma"/>
              </a:rPr>
              <a:t>Partner</a:t>
            </a:r>
            <a:r>
              <a:rPr sz="1400" b="1" spc="-85" dirty="0">
                <a:solidFill>
                  <a:srgbClr val="4D4E4F"/>
                </a:solidFill>
                <a:latin typeface="Source Code Pro" panose="020B0509030403020204" pitchFamily="49" charset="0"/>
                <a:cs typeface="Tahoma"/>
              </a:rPr>
              <a:t> </a:t>
            </a:r>
            <a:r>
              <a:rPr sz="1400" b="1" spc="-60" dirty="0">
                <a:solidFill>
                  <a:srgbClr val="4D4E4F"/>
                </a:solidFill>
                <a:latin typeface="Source Code Pro" panose="020B0509030403020204" pitchFamily="49" charset="0"/>
                <a:cs typeface="Tahoma"/>
              </a:rPr>
              <a:t>Success</a:t>
            </a:r>
            <a:endParaRPr sz="1400" dirty="0">
              <a:latin typeface="Source Code Pro" panose="020B0509030403020204" pitchFamily="49" charset="0"/>
              <a:cs typeface="Tahoma"/>
            </a:endParaRPr>
          </a:p>
          <a:p>
            <a:pPr marL="325120">
              <a:lnSpc>
                <a:spcPts val="1650"/>
              </a:lnSpc>
            </a:pPr>
            <a:r>
              <a:rPr sz="1400" dirty="0">
                <a:solidFill>
                  <a:srgbClr val="4D4E4F"/>
                </a:solidFill>
                <a:latin typeface="Katibeh"/>
                <a:cs typeface="Katibeh"/>
              </a:rPr>
              <a:t>@ddbranch569</a:t>
            </a:r>
            <a:r>
              <a:rPr sz="1400" spc="270" dirty="0">
                <a:solidFill>
                  <a:srgbClr val="4D4E4F"/>
                </a:solidFill>
                <a:latin typeface="Katibeh"/>
                <a:cs typeface="Katibeh"/>
              </a:rPr>
              <a:t>  </a:t>
            </a:r>
            <a:r>
              <a:rPr sz="1400" dirty="0">
                <a:solidFill>
                  <a:srgbClr val="4D4E4F"/>
                </a:solidFill>
                <a:latin typeface="Katibeh"/>
                <a:cs typeface="Katibeh"/>
              </a:rPr>
              <a:t>@engage_learning</a:t>
            </a:r>
            <a:r>
              <a:rPr sz="1400" spc="270" dirty="0">
                <a:solidFill>
                  <a:srgbClr val="4D4E4F"/>
                </a:solidFill>
                <a:latin typeface="Katibeh"/>
                <a:cs typeface="Katibeh"/>
              </a:rPr>
              <a:t>  </a:t>
            </a:r>
            <a:r>
              <a:rPr sz="1400" spc="-10" dirty="0">
                <a:solidFill>
                  <a:srgbClr val="4D4E4F"/>
                </a:solidFill>
                <a:latin typeface="Katibeh"/>
                <a:cs typeface="Katibeh"/>
              </a:rPr>
              <a:t>#engage2learn</a:t>
            </a:r>
            <a:endParaRPr sz="1400" dirty="0">
              <a:latin typeface="Katibeh"/>
              <a:cs typeface="Katibe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Guiding</a:t>
            </a:r>
            <a:r>
              <a:rPr spc="20" dirty="0"/>
              <a:t> </a:t>
            </a:r>
            <a:r>
              <a:rPr spc="135" dirty="0"/>
              <a:t>Principles</a:t>
            </a:r>
            <a:r>
              <a:rPr spc="25" dirty="0"/>
              <a:t> </a:t>
            </a:r>
            <a:r>
              <a:rPr spc="50" dirty="0"/>
              <a:t>and</a:t>
            </a:r>
            <a:r>
              <a:rPr spc="20" dirty="0"/>
              <a:t> </a:t>
            </a:r>
            <a:r>
              <a:rPr spc="130" dirty="0"/>
              <a:t>e2L</a:t>
            </a:r>
            <a:r>
              <a:rPr spc="25" dirty="0"/>
              <a:t> </a:t>
            </a:r>
            <a:r>
              <a:rPr spc="155" dirty="0"/>
              <a:t>Design</a:t>
            </a:r>
            <a:r>
              <a:rPr spc="25" dirty="0"/>
              <a:t> </a:t>
            </a:r>
            <a:r>
              <a:rPr spc="70" dirty="0"/>
              <a:t>Models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629" y="1381014"/>
            <a:ext cx="2166620" cy="1157605"/>
          </a:xfrm>
          <a:prstGeom prst="rect">
            <a:avLst/>
          </a:prstGeom>
          <a:solidFill>
            <a:srgbClr val="008EFF"/>
          </a:solidFill>
        </p:spPr>
        <p:txBody>
          <a:bodyPr vert="horz" wrap="square" lIns="0" tIns="241300" rIns="0" bIns="0" rtlCol="0">
            <a:spAutoFit/>
          </a:bodyPr>
          <a:lstStyle/>
          <a:p>
            <a:pPr marL="410845" marR="402590" indent="30480">
              <a:lnSpc>
                <a:spcPts val="2630"/>
              </a:lnSpc>
              <a:spcBef>
                <a:spcPts val="1900"/>
              </a:spcBef>
            </a:pPr>
            <a:r>
              <a:rPr sz="2400" b="1" spc="185" dirty="0">
                <a:solidFill>
                  <a:srgbClr val="FFFFFF"/>
                </a:solidFill>
                <a:latin typeface="Century Gothic"/>
                <a:cs typeface="Century Gothic"/>
              </a:rPr>
              <a:t>Student </a:t>
            </a:r>
            <a:r>
              <a:rPr sz="24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Focused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9999" y="1381014"/>
            <a:ext cx="2166620" cy="1157605"/>
          </a:xfrm>
          <a:prstGeom prst="rect">
            <a:avLst/>
          </a:prstGeom>
          <a:solidFill>
            <a:srgbClr val="008EFF"/>
          </a:solidFill>
        </p:spPr>
        <p:txBody>
          <a:bodyPr vert="horz" wrap="square" lIns="0" tIns="241300" rIns="0" bIns="0" rtlCol="0">
            <a:spAutoFit/>
          </a:bodyPr>
          <a:lstStyle/>
          <a:p>
            <a:pPr marL="589915" marR="135255" indent="-447040">
              <a:lnSpc>
                <a:spcPts val="2630"/>
              </a:lnSpc>
              <a:spcBef>
                <a:spcPts val="1900"/>
              </a:spcBef>
            </a:pPr>
            <a:r>
              <a:rPr sz="2400" b="1" spc="130" dirty="0">
                <a:solidFill>
                  <a:srgbClr val="FFFFFF"/>
                </a:solidFill>
                <a:latin typeface="Century Gothic"/>
                <a:cs typeface="Century Gothic"/>
              </a:rPr>
              <a:t>Community </a:t>
            </a:r>
            <a:r>
              <a:rPr sz="2400" b="1" spc="100" dirty="0">
                <a:solidFill>
                  <a:srgbClr val="FFFFFF"/>
                </a:solidFill>
                <a:latin typeface="Century Gothic"/>
                <a:cs typeface="Century Gothic"/>
              </a:rPr>
              <a:t>Based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3366" y="1381014"/>
            <a:ext cx="2166620" cy="1157605"/>
          </a:xfrm>
          <a:prstGeom prst="rect">
            <a:avLst/>
          </a:prstGeom>
          <a:solidFill>
            <a:srgbClr val="008EFF"/>
          </a:solidFill>
        </p:spPr>
        <p:txBody>
          <a:bodyPr vert="horz" wrap="square" lIns="0" tIns="241300" rIns="0" bIns="0" rtlCol="0">
            <a:spAutoFit/>
          </a:bodyPr>
          <a:lstStyle/>
          <a:p>
            <a:pPr marL="241935" marR="234315" indent="64135">
              <a:lnSpc>
                <a:spcPts val="2630"/>
              </a:lnSpc>
              <a:spcBef>
                <a:spcPts val="1900"/>
              </a:spcBef>
            </a:pPr>
            <a:r>
              <a:rPr sz="2400" b="1" spc="95" dirty="0">
                <a:solidFill>
                  <a:srgbClr val="FFFFFF"/>
                </a:solidFill>
                <a:latin typeface="Century Gothic"/>
                <a:cs typeface="Century Gothic"/>
              </a:rPr>
              <a:t>Aligned</a:t>
            </a:r>
            <a:r>
              <a:rPr sz="24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60" dirty="0">
                <a:solidFill>
                  <a:srgbClr val="FFFFFF"/>
                </a:solidFill>
                <a:latin typeface="Century Gothic"/>
                <a:cs typeface="Century Gothic"/>
              </a:rPr>
              <a:t>&amp; </a:t>
            </a:r>
            <a:r>
              <a:rPr sz="24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Integrated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6629" y="2731181"/>
            <a:ext cx="2166620" cy="1157605"/>
          </a:xfrm>
          <a:prstGeom prst="rect">
            <a:avLst/>
          </a:prstGeom>
          <a:solidFill>
            <a:srgbClr val="008EFF"/>
          </a:solidFill>
        </p:spPr>
        <p:txBody>
          <a:bodyPr vert="horz" wrap="square" lIns="0" tIns="241935" rIns="0" bIns="0" rtlCol="0">
            <a:spAutoFit/>
          </a:bodyPr>
          <a:lstStyle/>
          <a:p>
            <a:pPr marL="373380" marR="365760" indent="148590">
              <a:lnSpc>
                <a:spcPts val="2620"/>
              </a:lnSpc>
              <a:spcBef>
                <a:spcPts val="1905"/>
              </a:spcBef>
            </a:pPr>
            <a:r>
              <a:rPr sz="2400" b="1" spc="145" dirty="0">
                <a:solidFill>
                  <a:srgbClr val="FFFFFF"/>
                </a:solidFill>
                <a:latin typeface="Century Gothic"/>
                <a:cs typeface="Century Gothic"/>
              </a:rPr>
              <a:t>Design </a:t>
            </a:r>
            <a:r>
              <a:rPr sz="2400" b="1" spc="195" dirty="0">
                <a:solidFill>
                  <a:srgbClr val="FFFFFF"/>
                </a:solidFill>
                <a:latin typeface="Century Gothic"/>
                <a:cs typeface="Century Gothic"/>
              </a:rPr>
              <a:t>Thinking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9999" y="2731181"/>
            <a:ext cx="2166620" cy="1157605"/>
          </a:xfrm>
          <a:prstGeom prst="rect">
            <a:avLst/>
          </a:prstGeom>
          <a:solidFill>
            <a:srgbClr val="008EFF"/>
          </a:solidFill>
        </p:spPr>
        <p:txBody>
          <a:bodyPr vert="horz" wrap="square" lIns="0" tIns="241935" rIns="0" bIns="0" rtlCol="0">
            <a:spAutoFit/>
          </a:bodyPr>
          <a:lstStyle/>
          <a:p>
            <a:pPr marL="521970" marR="193675" indent="-320675">
              <a:lnSpc>
                <a:spcPts val="2620"/>
              </a:lnSpc>
              <a:spcBef>
                <a:spcPts val="1905"/>
              </a:spcBef>
            </a:pPr>
            <a:r>
              <a:rPr sz="2400" b="1" spc="100" dirty="0">
                <a:solidFill>
                  <a:srgbClr val="FFFFFF"/>
                </a:solidFill>
                <a:latin typeface="Century Gothic"/>
                <a:cs typeface="Century Gothic"/>
              </a:rPr>
              <a:t>Backwards </a:t>
            </a:r>
            <a:r>
              <a:rPr sz="2400" b="1" spc="145" dirty="0">
                <a:solidFill>
                  <a:srgbClr val="FFFFFF"/>
                </a:solidFill>
                <a:latin typeface="Century Gothic"/>
                <a:cs typeface="Century Gothic"/>
              </a:rPr>
              <a:t>Design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3366" y="2731181"/>
            <a:ext cx="2166620" cy="1157605"/>
          </a:xfrm>
          <a:prstGeom prst="rect">
            <a:avLst/>
          </a:prstGeom>
          <a:solidFill>
            <a:srgbClr val="008E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217170">
              <a:lnSpc>
                <a:spcPct val="100000"/>
              </a:lnSpc>
            </a:pPr>
            <a:r>
              <a:rPr sz="2400" b="1" spc="55" dirty="0">
                <a:solidFill>
                  <a:srgbClr val="FFFFFF"/>
                </a:solidFill>
                <a:latin typeface="Century Gothic"/>
                <a:cs typeface="Century Gothic"/>
              </a:rPr>
              <a:t>Actionable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666"/>
            <a:ext cx="901336" cy="5851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809850"/>
            <a:ext cx="1229867" cy="228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6550"/>
            <a:ext cx="9143999" cy="45587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571" y="3066109"/>
            <a:ext cx="1619250" cy="7264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28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spc="-10" dirty="0">
                <a:solidFill>
                  <a:srgbClr val="4D4E4F"/>
                </a:solidFill>
                <a:latin typeface="Open Sans"/>
                <a:cs typeface="Open Sans"/>
              </a:rPr>
              <a:t>Summits</a:t>
            </a:r>
            <a:endParaRPr sz="1000">
              <a:latin typeface="Open Sans"/>
              <a:cs typeface="Open Sans"/>
            </a:endParaRPr>
          </a:p>
          <a:p>
            <a:pPr marL="317500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dirty="0">
                <a:solidFill>
                  <a:srgbClr val="4D4E4F"/>
                </a:solidFill>
                <a:latin typeface="Open Sans"/>
                <a:cs typeface="Open Sans"/>
              </a:rPr>
              <a:t>Focus</a:t>
            </a:r>
            <a:r>
              <a:rPr sz="1000" b="1" spc="-2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D4E4F"/>
                </a:solidFill>
                <a:latin typeface="Open Sans"/>
                <a:cs typeface="Open Sans"/>
              </a:rPr>
              <a:t>Groups</a:t>
            </a:r>
            <a:endParaRPr sz="1000">
              <a:latin typeface="Open Sans"/>
              <a:cs typeface="Open Sans"/>
            </a:endParaRPr>
          </a:p>
          <a:p>
            <a:pPr marL="317500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dirty="0">
                <a:solidFill>
                  <a:srgbClr val="4D4E4F"/>
                </a:solidFill>
                <a:latin typeface="Open Sans"/>
                <a:cs typeface="Open Sans"/>
              </a:rPr>
              <a:t>Online</a:t>
            </a:r>
            <a:r>
              <a:rPr sz="1000" b="1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D4E4F"/>
                </a:solidFill>
                <a:latin typeface="Open Sans"/>
                <a:cs typeface="Open Sans"/>
              </a:rPr>
              <a:t>Survey</a:t>
            </a:r>
            <a:endParaRPr sz="1000">
              <a:latin typeface="Open Sans"/>
              <a:cs typeface="Open Sans"/>
            </a:endParaRPr>
          </a:p>
          <a:p>
            <a:pPr marL="317500" indent="-305435">
              <a:lnSpc>
                <a:spcPct val="100000"/>
              </a:lnSpc>
              <a:spcBef>
                <a:spcPts val="18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dirty="0">
                <a:solidFill>
                  <a:srgbClr val="4D4E4F"/>
                </a:solidFill>
                <a:latin typeface="Open Sans"/>
                <a:cs typeface="Open Sans"/>
              </a:rPr>
              <a:t>Data</a:t>
            </a:r>
            <a:r>
              <a:rPr sz="1000" b="1" spc="-2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D4E4F"/>
                </a:solidFill>
                <a:latin typeface="Open Sans"/>
                <a:cs typeface="Open Sans"/>
              </a:rPr>
              <a:t>Disaggregation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56696" y="3123859"/>
            <a:ext cx="14389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spc="-10" dirty="0">
                <a:solidFill>
                  <a:srgbClr val="4D4D4F"/>
                </a:solidFill>
                <a:latin typeface="Open Sans"/>
                <a:cs typeface="Open Sans"/>
              </a:rPr>
              <a:t>5-</a:t>
            </a:r>
            <a:r>
              <a:rPr sz="1000" b="1" dirty="0">
                <a:solidFill>
                  <a:srgbClr val="4D4D4F"/>
                </a:solidFill>
                <a:latin typeface="Open Sans"/>
                <a:cs typeface="Open Sans"/>
              </a:rPr>
              <a:t>year</a:t>
            </a:r>
            <a:r>
              <a:rPr sz="1000" b="1" spc="-10" dirty="0">
                <a:solidFill>
                  <a:srgbClr val="4D4D4F"/>
                </a:solidFill>
                <a:latin typeface="Open Sans"/>
                <a:cs typeface="Open Sans"/>
              </a:rPr>
              <a:t> sequenced </a:t>
            </a:r>
            <a:r>
              <a:rPr sz="1000" b="1" dirty="0">
                <a:solidFill>
                  <a:srgbClr val="4D4D4F"/>
                </a:solidFill>
                <a:latin typeface="Open Sans"/>
                <a:cs typeface="Open Sans"/>
              </a:rPr>
              <a:t>speciﬁc</a:t>
            </a:r>
            <a:r>
              <a:rPr sz="1000" b="1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D4D4F"/>
                </a:solidFill>
                <a:latin typeface="Open Sans"/>
                <a:cs typeface="Open Sans"/>
              </a:rPr>
              <a:t>results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496" y="3069844"/>
            <a:ext cx="13709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dirty="0">
                <a:solidFill>
                  <a:srgbClr val="4D4D4F"/>
                </a:solidFill>
                <a:latin typeface="Open Sans"/>
                <a:cs typeface="Open Sans"/>
              </a:rPr>
              <a:t>Call</a:t>
            </a:r>
            <a:r>
              <a:rPr sz="1000" b="1" spc="-1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4D4D4F"/>
                </a:solidFill>
                <a:latin typeface="Open Sans"/>
                <a:cs typeface="Open Sans"/>
              </a:rPr>
              <a:t>to</a:t>
            </a:r>
            <a:r>
              <a:rPr sz="1000" b="1" spc="-1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D4D4F"/>
                </a:solidFill>
                <a:latin typeface="Open Sans"/>
                <a:cs typeface="Open Sans"/>
              </a:rPr>
              <a:t>Action</a:t>
            </a:r>
            <a:endParaRPr sz="1000">
              <a:latin typeface="Open Sans"/>
              <a:cs typeface="Open Sans"/>
            </a:endParaRPr>
          </a:p>
          <a:p>
            <a:pPr marL="317500" indent="-305435">
              <a:lnSpc>
                <a:spcPct val="100000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dirty="0">
                <a:solidFill>
                  <a:srgbClr val="4D4D4F"/>
                </a:solidFill>
                <a:latin typeface="Open Sans"/>
                <a:cs typeface="Open Sans"/>
              </a:rPr>
              <a:t>Learner</a:t>
            </a:r>
            <a:r>
              <a:rPr sz="1000" b="1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D4D4F"/>
                </a:solidFill>
                <a:latin typeface="Open Sans"/>
                <a:cs typeface="Open Sans"/>
              </a:rPr>
              <a:t>Proﬁle</a:t>
            </a:r>
            <a:endParaRPr sz="1000">
              <a:latin typeface="Open Sans"/>
              <a:cs typeface="Open Sans"/>
            </a:endParaRPr>
          </a:p>
          <a:p>
            <a:pPr marL="317500" indent="-305435">
              <a:lnSpc>
                <a:spcPct val="100000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spc="-10" dirty="0">
                <a:solidFill>
                  <a:srgbClr val="4D4D4F"/>
                </a:solidFill>
                <a:latin typeface="Open Sans"/>
                <a:cs typeface="Open Sans"/>
              </a:rPr>
              <a:t>Beliefs</a:t>
            </a:r>
            <a:endParaRPr sz="1000">
              <a:latin typeface="Open Sans"/>
              <a:cs typeface="Open Sans"/>
            </a:endParaRPr>
          </a:p>
          <a:p>
            <a:pPr marL="317500" indent="-305435">
              <a:lnSpc>
                <a:spcPct val="100000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spc="-20" dirty="0">
                <a:solidFill>
                  <a:srgbClr val="4D4D4F"/>
                </a:solidFill>
                <a:latin typeface="Open Sans"/>
                <a:cs typeface="Open Sans"/>
              </a:rPr>
              <a:t>SWOT</a:t>
            </a:r>
            <a:endParaRPr sz="1000">
              <a:latin typeface="Open Sans"/>
              <a:cs typeface="Open Sans"/>
            </a:endParaRPr>
          </a:p>
          <a:p>
            <a:pPr marL="317500" indent="-305435">
              <a:lnSpc>
                <a:spcPct val="100000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spc="-10" dirty="0">
                <a:solidFill>
                  <a:srgbClr val="4D4D4F"/>
                </a:solidFill>
                <a:latin typeface="Open Sans"/>
                <a:cs typeface="Open Sans"/>
              </a:rPr>
              <a:t>Goals/Strategies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3046" y="3169895"/>
            <a:ext cx="1165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dirty="0">
                <a:solidFill>
                  <a:srgbClr val="4D4D4F"/>
                </a:solidFill>
                <a:latin typeface="Open Sans"/>
                <a:cs typeface="Open Sans"/>
              </a:rPr>
              <a:t>Year</a:t>
            </a:r>
            <a:r>
              <a:rPr sz="1000" b="1" spc="-1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4D4D4F"/>
                </a:solidFill>
                <a:latin typeface="Open Sans"/>
                <a:cs typeface="Open Sans"/>
              </a:rPr>
              <a:t>1</a:t>
            </a:r>
            <a:r>
              <a:rPr sz="1000" b="1" spc="-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D4D4F"/>
                </a:solidFill>
                <a:latin typeface="Open Sans"/>
                <a:cs typeface="Open Sans"/>
              </a:rPr>
              <a:t>Action </a:t>
            </a:r>
            <a:r>
              <a:rPr sz="1000" b="1" spc="-20" dirty="0">
                <a:solidFill>
                  <a:srgbClr val="4D4D4F"/>
                </a:solidFill>
                <a:latin typeface="Open Sans"/>
                <a:cs typeface="Open Sans"/>
              </a:rPr>
              <a:t>Plan</a:t>
            </a:r>
            <a:endParaRPr sz="10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Engage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917871"/>
            <a:ext cx="8059420" cy="11944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7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Summits</a:t>
            </a:r>
            <a:r>
              <a:rPr sz="1800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(1</a:t>
            </a:r>
            <a:r>
              <a:rPr sz="1800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day)</a:t>
            </a:r>
            <a:r>
              <a:rPr sz="1800" spc="-3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-</a:t>
            </a:r>
            <a:r>
              <a:rPr sz="1800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1</a:t>
            </a:r>
            <a:r>
              <a:rPr sz="1800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Mid-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day,</a:t>
            </a:r>
            <a:r>
              <a:rPr sz="1800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1</a:t>
            </a:r>
            <a:r>
              <a:rPr sz="1800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Evening</a:t>
            </a:r>
            <a:endParaRPr sz="1800">
              <a:latin typeface="Open Sans"/>
              <a:cs typeface="Open Sans"/>
            </a:endParaRPr>
          </a:p>
          <a:p>
            <a:pPr marL="836294" marR="5080" lvl="1" indent="-336550">
              <a:lnSpc>
                <a:spcPct val="114999"/>
              </a:lnSpc>
              <a:spcBef>
                <a:spcPts val="45"/>
              </a:spcBef>
              <a:buClr>
                <a:srgbClr val="4D4E4F"/>
              </a:buClr>
              <a:buSzPct val="875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Collaborate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with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and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engage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district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strategic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planning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team,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school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Open Sans"/>
                <a:cs typeface="Open Sans"/>
              </a:rPr>
              <a:t>and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district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staﬀ,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community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members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and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members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of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the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board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of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education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-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All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Stakeholders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involved.</a:t>
            </a:r>
            <a:endParaRPr sz="160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55812" y="2076712"/>
            <a:ext cx="4631690" cy="2711450"/>
            <a:chOff x="4155812" y="2076712"/>
            <a:chExt cx="4631690" cy="27114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5812" y="2076712"/>
              <a:ext cx="4631672" cy="2710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4400" y="2110050"/>
              <a:ext cx="4374497" cy="24537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Engage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937133"/>
            <a:ext cx="8265159" cy="311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431165" indent="-366395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Focus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Groups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(1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day)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-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4-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7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stakeholder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groups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approx.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1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hour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15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min. each</a:t>
            </a:r>
            <a:endParaRPr sz="18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1665"/>
              </a:spcBef>
            </a:pP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Gather</a:t>
            </a:r>
            <a:r>
              <a:rPr sz="13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Open Sans"/>
                <a:cs typeface="Open Sans"/>
              </a:rPr>
              <a:t>feedback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from</a:t>
            </a:r>
            <a:r>
              <a:rPr sz="13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Open Sans"/>
                <a:cs typeface="Open Sans"/>
              </a:rPr>
              <a:t>Community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Members,</a:t>
            </a:r>
            <a:r>
              <a:rPr sz="13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Staﬀ,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Administrators,</a:t>
            </a:r>
            <a:r>
              <a:rPr sz="13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and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Students</a:t>
            </a:r>
            <a:r>
              <a:rPr sz="13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on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their</a:t>
            </a:r>
            <a:r>
              <a:rPr sz="13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vision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for</a:t>
            </a:r>
            <a:r>
              <a:rPr sz="13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Open Sans"/>
                <a:cs typeface="Open Sans"/>
              </a:rPr>
              <a:t>learning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and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how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facilities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can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support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the</a:t>
            </a:r>
            <a:r>
              <a:rPr sz="1300" spc="-3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Open Sans"/>
                <a:cs typeface="Open Sans"/>
              </a:rPr>
              <a:t>learning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-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Speciﬁc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dirty="0">
                <a:solidFill>
                  <a:srgbClr val="4D4D4F"/>
                </a:solidFill>
                <a:latin typeface="Open Sans"/>
                <a:cs typeface="Open Sans"/>
              </a:rPr>
              <a:t>Stakeholders</a:t>
            </a:r>
            <a:r>
              <a:rPr sz="13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Open Sans"/>
                <a:cs typeface="Open Sans"/>
              </a:rPr>
              <a:t>involved.</a:t>
            </a:r>
            <a:endParaRPr sz="13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Who</a:t>
            </a:r>
            <a:r>
              <a:rPr sz="18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will</a:t>
            </a:r>
            <a:r>
              <a:rPr sz="1800" spc="-5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be</a:t>
            </a:r>
            <a:r>
              <a:rPr sz="1800" spc="-5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included</a:t>
            </a:r>
            <a:r>
              <a:rPr sz="18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in</a:t>
            </a:r>
            <a:r>
              <a:rPr sz="1800" spc="-5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focus</a:t>
            </a:r>
            <a:r>
              <a:rPr sz="18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groups: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Student</a:t>
            </a:r>
            <a:r>
              <a:rPr sz="1800" spc="-3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Advisory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Teacher</a:t>
            </a:r>
            <a:r>
              <a:rPr sz="1800" spc="-5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Advisory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ct val="100000"/>
              </a:lnSpc>
              <a:spcBef>
                <a:spcPts val="32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Parent</a:t>
            </a:r>
            <a:r>
              <a:rPr sz="1800" spc="-4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Advisory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Principal</a:t>
            </a:r>
            <a:r>
              <a:rPr sz="1800" spc="-9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Advisory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4425" y="2425675"/>
            <a:ext cx="3687445" cy="2680970"/>
            <a:chOff x="5364425" y="2425675"/>
            <a:chExt cx="3687445" cy="26809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25" y="2425675"/>
              <a:ext cx="3687324" cy="2680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300" y="2473300"/>
              <a:ext cx="3401574" cy="23951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Engage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967308"/>
            <a:ext cx="5606415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ts val="2115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Online</a:t>
            </a:r>
            <a:r>
              <a:rPr sz="1800" spc="-8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Survey</a:t>
            </a:r>
            <a:r>
              <a:rPr sz="1800" spc="-7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600" spc="-50" dirty="0">
                <a:solidFill>
                  <a:srgbClr val="4D4E4F"/>
                </a:solidFill>
                <a:latin typeface="Open Sans"/>
                <a:cs typeface="Open Sans"/>
              </a:rPr>
              <a:t>-</a:t>
            </a:r>
            <a:endParaRPr sz="1600">
              <a:latin typeface="Open Sans"/>
              <a:cs typeface="Open Sans"/>
            </a:endParaRPr>
          </a:p>
          <a:p>
            <a:pPr marL="836294" lvl="1" indent="-336550">
              <a:lnSpc>
                <a:spcPts val="1875"/>
              </a:lnSpc>
              <a:buClr>
                <a:srgbClr val="4D4E4F"/>
              </a:buClr>
              <a:buSzPct val="875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Open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for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2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weeks,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available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in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English</a:t>
            </a:r>
            <a:r>
              <a:rPr sz="1600" spc="-4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and</a:t>
            </a:r>
            <a:r>
              <a:rPr sz="1600" spc="-3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Spanish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249" y="3667835"/>
            <a:ext cx="8225790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ts val="2115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Data</a:t>
            </a:r>
            <a:r>
              <a:rPr sz="18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Disaggregation</a:t>
            </a:r>
            <a:endParaRPr sz="1800">
              <a:latin typeface="Open Sans"/>
              <a:cs typeface="Open Sans"/>
            </a:endParaRPr>
          </a:p>
          <a:p>
            <a:pPr marL="836294" marR="5080" lvl="1" indent="-336550">
              <a:lnSpc>
                <a:spcPts val="1820"/>
              </a:lnSpc>
              <a:spcBef>
                <a:spcPts val="95"/>
              </a:spcBef>
              <a:buClr>
                <a:srgbClr val="4D4E4F"/>
              </a:buClr>
              <a:buSzPct val="875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Community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Engagement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Report: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Summary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of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how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the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vendor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plans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to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engage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students,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families,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and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community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stakeholders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in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the</a:t>
            </a:r>
            <a:r>
              <a:rPr sz="1600" spc="-50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D4D4F"/>
                </a:solidFill>
                <a:latin typeface="Open Sans"/>
                <a:cs typeface="Open Sans"/>
              </a:rPr>
              <a:t>strategic</a:t>
            </a:r>
            <a:r>
              <a:rPr sz="1600" spc="-45" dirty="0">
                <a:solidFill>
                  <a:srgbClr val="4D4D4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Open Sans"/>
                <a:cs typeface="Open Sans"/>
              </a:rPr>
              <a:t>planning process</a:t>
            </a:r>
            <a:endParaRPr sz="1600">
              <a:latin typeface="Open Sans"/>
              <a:cs typeface="Open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09498" y="1530776"/>
            <a:ext cx="3312160" cy="2484755"/>
            <a:chOff x="4909498" y="1530776"/>
            <a:chExt cx="3312160" cy="24847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9498" y="1549826"/>
              <a:ext cx="3312099" cy="2465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5223" y="1530776"/>
              <a:ext cx="3140649" cy="229419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Design</a:t>
            </a:r>
            <a:r>
              <a:rPr spc="10" dirty="0"/>
              <a:t> </a:t>
            </a:r>
            <a:r>
              <a:rPr spc="70" dirty="0"/>
              <a:t>Day</a:t>
            </a:r>
            <a:r>
              <a:rPr spc="10" dirty="0"/>
              <a:t> </a:t>
            </a:r>
            <a:r>
              <a:rPr dirty="0"/>
              <a:t>(2</a:t>
            </a:r>
            <a:r>
              <a:rPr spc="10" dirty="0"/>
              <a:t> </a:t>
            </a:r>
            <a:r>
              <a:rPr spc="50" dirty="0"/>
              <a:t>Days)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/>
              <a:t>©</a:t>
            </a:r>
            <a:r>
              <a:rPr spc="-5" dirty="0"/>
              <a:t> </a:t>
            </a:r>
            <a:r>
              <a:rPr dirty="0"/>
              <a:t>2022 </a:t>
            </a:r>
            <a:r>
              <a:rPr spc="-30" dirty="0"/>
              <a:t>engage2learn.</a:t>
            </a:r>
            <a:r>
              <a:rPr dirty="0"/>
              <a:t> </a:t>
            </a:r>
            <a:r>
              <a:rPr spc="-20" dirty="0"/>
              <a:t>All</a:t>
            </a:r>
            <a:r>
              <a:rPr dirty="0"/>
              <a:t> </a:t>
            </a:r>
            <a:r>
              <a:rPr spc="-25" dirty="0"/>
              <a:t>Rights</a:t>
            </a:r>
            <a:r>
              <a:rPr spc="-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967308"/>
            <a:ext cx="6452235" cy="3427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Who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will</a:t>
            </a:r>
            <a:r>
              <a:rPr sz="1800" spc="-4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be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a</a:t>
            </a:r>
            <a:r>
              <a:rPr sz="1800" spc="-4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part</a:t>
            </a:r>
            <a:r>
              <a:rPr sz="1800" spc="-4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of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the</a:t>
            </a:r>
            <a:r>
              <a:rPr sz="1800" spc="-4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design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team</a:t>
            </a:r>
            <a:r>
              <a:rPr sz="1800" spc="-4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work</a:t>
            </a:r>
            <a:r>
              <a:rPr sz="1800" spc="-4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25" dirty="0">
                <a:solidFill>
                  <a:srgbClr val="4D4E4F"/>
                </a:solidFill>
                <a:latin typeface="Open Sans"/>
                <a:cs typeface="Open Sans"/>
              </a:rPr>
              <a:t>for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Design</a:t>
            </a:r>
            <a:r>
              <a:rPr sz="1800" spc="-9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Days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Create</a:t>
            </a:r>
            <a:r>
              <a:rPr sz="1800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Days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105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Lead</a:t>
            </a: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 Days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ts val="2105"/>
              </a:lnSpc>
              <a:spcBef>
                <a:spcPts val="1945"/>
              </a:spcBef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A</a:t>
            </a:r>
            <a:r>
              <a:rPr sz="1800" spc="-3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variety</a:t>
            </a:r>
            <a:r>
              <a:rPr sz="1800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of</a:t>
            </a:r>
            <a:r>
              <a:rPr sz="1800" spc="-3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20-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40</a:t>
            </a:r>
            <a:r>
              <a:rPr sz="1800" spc="-3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stakeholders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Central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oﬃce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staﬀ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Campus</a:t>
            </a:r>
            <a:r>
              <a:rPr sz="1800" spc="-7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Admin:</a:t>
            </a:r>
            <a:r>
              <a:rPr sz="1800" spc="-7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Secondary</a:t>
            </a:r>
            <a:r>
              <a:rPr sz="1800" spc="-7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and</a:t>
            </a:r>
            <a:r>
              <a:rPr sz="1800" spc="-7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Elementary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Teachers: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Secondary</a:t>
            </a:r>
            <a:r>
              <a:rPr sz="1800" spc="-4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&amp;</a:t>
            </a:r>
            <a:r>
              <a:rPr sz="1800" spc="-5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Elementary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spc="-20" dirty="0">
                <a:solidFill>
                  <a:srgbClr val="4D4E4F"/>
                </a:solidFill>
                <a:latin typeface="Open Sans"/>
                <a:cs typeface="Open Sans"/>
              </a:rPr>
              <a:t>Staﬀ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Variety</a:t>
            </a:r>
            <a:r>
              <a:rPr sz="1800" spc="-4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of</a:t>
            </a:r>
            <a:r>
              <a:rPr sz="1800" spc="-3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Schools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05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Parents:</a:t>
            </a:r>
            <a:r>
              <a:rPr sz="18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Secondary</a:t>
            </a:r>
            <a:r>
              <a:rPr sz="1800" spc="-5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&amp;</a:t>
            </a:r>
            <a:r>
              <a:rPr sz="18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Elementary</a:t>
            </a:r>
            <a:endParaRPr sz="1800">
              <a:latin typeface="Open Sans"/>
              <a:cs typeface="Open Sans"/>
            </a:endParaRPr>
          </a:p>
          <a:p>
            <a:pPr marL="469265" indent="-366395">
              <a:lnSpc>
                <a:spcPts val="2105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Community/Business:</a:t>
            </a:r>
            <a:r>
              <a:rPr sz="1800" spc="34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Clergy,</a:t>
            </a:r>
            <a:r>
              <a:rPr sz="18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Civic,</a:t>
            </a:r>
            <a:r>
              <a:rPr sz="1800" spc="-6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Higher</a:t>
            </a:r>
            <a:r>
              <a:rPr sz="1800" spc="-6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Ed,</a:t>
            </a:r>
            <a:r>
              <a:rPr sz="1800" spc="-60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dirty="0">
                <a:solidFill>
                  <a:srgbClr val="4D4E4F"/>
                </a:solidFill>
                <a:latin typeface="Open Sans"/>
                <a:cs typeface="Open Sans"/>
              </a:rPr>
              <a:t>City</a:t>
            </a:r>
            <a:r>
              <a:rPr sz="1800" spc="-65" dirty="0">
                <a:solidFill>
                  <a:srgbClr val="4D4E4F"/>
                </a:solidFill>
                <a:latin typeface="Open Sans"/>
                <a:cs typeface="Open Sans"/>
              </a:rPr>
              <a:t> </a:t>
            </a:r>
            <a:r>
              <a:rPr sz="1800" spc="-10" dirty="0">
                <a:solidFill>
                  <a:srgbClr val="4D4E4F"/>
                </a:solidFill>
                <a:latin typeface="Open Sans"/>
                <a:cs typeface="Open Sans"/>
              </a:rPr>
              <a:t>Gov’t</a:t>
            </a:r>
            <a:endParaRPr sz="1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644</Words>
  <Application>Microsoft Office PowerPoint</Application>
  <PresentationFormat>On-screen Show (16:9)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Century Gothic</vt:lpstr>
      <vt:lpstr>Georgia</vt:lpstr>
      <vt:lpstr>Katibeh</vt:lpstr>
      <vt:lpstr>Open Sans</vt:lpstr>
      <vt:lpstr>Source Code Pro</vt:lpstr>
      <vt:lpstr>Times New Roman</vt:lpstr>
      <vt:lpstr>Office Theme</vt:lpstr>
      <vt:lpstr>PowerPoint Presentation</vt:lpstr>
      <vt:lpstr>~300</vt:lpstr>
      <vt:lpstr>PowerPoint Presentation</vt:lpstr>
      <vt:lpstr>Guiding Principles and e2L Design Models</vt:lpstr>
      <vt:lpstr>PowerPoint Presentation</vt:lpstr>
      <vt:lpstr>Engage</vt:lpstr>
      <vt:lpstr>Engage</vt:lpstr>
      <vt:lpstr>Engage</vt:lpstr>
      <vt:lpstr>Design Day (2 Days)</vt:lpstr>
      <vt:lpstr>Design Day (2 Days)</vt:lpstr>
      <vt:lpstr>Create (2 Days)</vt:lpstr>
      <vt:lpstr>Lead (1 Day)</vt:lpstr>
      <vt:lpstr>How will the board be engaged in this process?</vt:lpstr>
      <vt:lpstr>Leadership Training (1 Day)</vt:lpstr>
      <vt:lpstr>Looking Ahead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Bibb Co. Schools: Strategic Design High Level Overview (2022)</dc:title>
  <cp:lastModifiedBy>King, Dashonda</cp:lastModifiedBy>
  <cp:revision>1</cp:revision>
  <dcterms:created xsi:type="dcterms:W3CDTF">2022-10-19T14:22:36Z</dcterms:created>
  <dcterms:modified xsi:type="dcterms:W3CDTF">2022-10-19T14:28:49Z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