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7023100" cy="9309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E8EF45-A0B4-4F03-8BB4-68B11896D9D5}" v="2" dt="2022-10-19T14:28:39.06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9" d="100"/>
          <a:sy n="139" d="100"/>
        </p:scale>
        <p:origin x="804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ng, Dashonda" userId="2d6ed2b4-7e5e-4559-ab0f-b880b6bc331c" providerId="ADAL" clId="{70E8EF45-A0B4-4F03-8BB4-68B11896D9D5}"/>
    <pc:docChg chg="modSld">
      <pc:chgData name="King, Dashonda" userId="2d6ed2b4-7e5e-4559-ab0f-b880b6bc331c" providerId="ADAL" clId="{70E8EF45-A0B4-4F03-8BB4-68B11896D9D5}" dt="2022-10-19T14:24:38.917" v="0" actId="2711"/>
      <pc:docMkLst>
        <pc:docMk/>
      </pc:docMkLst>
      <pc:sldChg chg="modSp mod">
        <pc:chgData name="King, Dashonda" userId="2d6ed2b4-7e5e-4559-ab0f-b880b6bc331c" providerId="ADAL" clId="{70E8EF45-A0B4-4F03-8BB4-68B11896D9D5}" dt="2022-10-19T14:24:38.917" v="0" actId="2711"/>
        <pc:sldMkLst>
          <pc:docMk/>
          <pc:sldMk cId="0" sldId="258"/>
        </pc:sldMkLst>
        <pc:spChg chg="mod">
          <ac:chgData name="King, Dashonda" userId="2d6ed2b4-7e5e-4559-ab0f-b880b6bc331c" providerId="ADAL" clId="{70E8EF45-A0B4-4F03-8BB4-68B11896D9D5}" dt="2022-10-19T14:24:38.917" v="0" actId="2711"/>
          <ac:spMkLst>
            <pc:docMk/>
            <pc:sldMk cId="0" sldId="258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44E8C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6E6E6E"/>
                </a:solidFill>
                <a:latin typeface="Open Sans"/>
                <a:cs typeface="Open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44E8C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6E6E6E"/>
                </a:solidFill>
                <a:latin typeface="Open Sans"/>
                <a:cs typeface="Open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44E8C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6E6E6E"/>
                </a:solidFill>
                <a:latin typeface="Open Sans"/>
                <a:cs typeface="Open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44E8C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6E6E6E"/>
                </a:solidFill>
                <a:latin typeface="Open Sans"/>
                <a:cs typeface="Open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6E6E6E"/>
                </a:solidFill>
                <a:latin typeface="Open Sans"/>
                <a:cs typeface="Open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00666"/>
            <a:ext cx="901336" cy="58512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28600" y="4809850"/>
            <a:ext cx="1229867" cy="2285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4350" y="192878"/>
            <a:ext cx="760984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44E8C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0600" y="1886275"/>
            <a:ext cx="5066665" cy="116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963955" y="4832216"/>
            <a:ext cx="1946909" cy="1638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6E6E6E"/>
                </a:solidFill>
                <a:latin typeface="Open Sans"/>
                <a:cs typeface="Open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hyperlink" Target="https://engage2learn.org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10" Type="http://schemas.openxmlformats.org/officeDocument/2006/relationships/image" Target="../media/image28.jpg"/><Relationship Id="rId4" Type="http://schemas.openxmlformats.org/officeDocument/2006/relationships/image" Target="../media/image22.png"/><Relationship Id="rId9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451337"/>
            <a:ext cx="9143999" cy="6921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92149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4400" y="4451337"/>
            <a:ext cx="1717548" cy="32003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178750" y="4767728"/>
            <a:ext cx="1817154" cy="35661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87425" y="2658835"/>
            <a:ext cx="68440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190" dirty="0">
                <a:solidFill>
                  <a:srgbClr val="144E8C"/>
                </a:solidFill>
                <a:latin typeface="Century Gothic"/>
                <a:cs typeface="Century Gothic"/>
              </a:rPr>
              <a:t>e2L</a:t>
            </a:r>
            <a:r>
              <a:rPr sz="3000" b="1" spc="35" dirty="0">
                <a:solidFill>
                  <a:srgbClr val="144E8C"/>
                </a:solidFill>
                <a:latin typeface="Century Gothic"/>
                <a:cs typeface="Century Gothic"/>
              </a:rPr>
              <a:t> </a:t>
            </a:r>
            <a:r>
              <a:rPr sz="3000" b="1" spc="200" dirty="0">
                <a:solidFill>
                  <a:srgbClr val="144E8C"/>
                </a:solidFill>
                <a:latin typeface="Century Gothic"/>
                <a:cs typeface="Century Gothic"/>
              </a:rPr>
              <a:t>&amp;</a:t>
            </a:r>
            <a:r>
              <a:rPr sz="3000" b="1" spc="35" dirty="0">
                <a:solidFill>
                  <a:srgbClr val="144E8C"/>
                </a:solidFill>
                <a:latin typeface="Century Gothic"/>
                <a:cs typeface="Century Gothic"/>
              </a:rPr>
              <a:t> </a:t>
            </a:r>
            <a:r>
              <a:rPr sz="3000" b="1" spc="240" dirty="0">
                <a:solidFill>
                  <a:srgbClr val="144E8C"/>
                </a:solidFill>
                <a:latin typeface="Century Gothic"/>
                <a:cs typeface="Century Gothic"/>
              </a:rPr>
              <a:t>Bibb</a:t>
            </a:r>
            <a:r>
              <a:rPr sz="3000" b="1" spc="40" dirty="0">
                <a:solidFill>
                  <a:srgbClr val="144E8C"/>
                </a:solidFill>
                <a:latin typeface="Century Gothic"/>
                <a:cs typeface="Century Gothic"/>
              </a:rPr>
              <a:t> </a:t>
            </a:r>
            <a:r>
              <a:rPr sz="3000" b="1" spc="150" dirty="0">
                <a:solidFill>
                  <a:srgbClr val="144E8C"/>
                </a:solidFill>
                <a:latin typeface="Century Gothic"/>
                <a:cs typeface="Century Gothic"/>
              </a:rPr>
              <a:t>County</a:t>
            </a:r>
            <a:r>
              <a:rPr sz="3000" b="1" spc="35" dirty="0">
                <a:solidFill>
                  <a:srgbClr val="144E8C"/>
                </a:solidFill>
                <a:latin typeface="Century Gothic"/>
                <a:cs typeface="Century Gothic"/>
              </a:rPr>
              <a:t> </a:t>
            </a:r>
            <a:r>
              <a:rPr sz="3000" b="1" spc="145" dirty="0">
                <a:solidFill>
                  <a:srgbClr val="144E8C"/>
                </a:solidFill>
                <a:latin typeface="Century Gothic"/>
                <a:cs typeface="Century Gothic"/>
              </a:rPr>
              <a:t>School</a:t>
            </a:r>
            <a:r>
              <a:rPr sz="3000" b="1" spc="40" dirty="0">
                <a:solidFill>
                  <a:srgbClr val="144E8C"/>
                </a:solidFill>
                <a:latin typeface="Century Gothic"/>
                <a:cs typeface="Century Gothic"/>
              </a:rPr>
              <a:t> </a:t>
            </a:r>
            <a:r>
              <a:rPr sz="3000" b="1" spc="270" dirty="0">
                <a:solidFill>
                  <a:srgbClr val="144E8C"/>
                </a:solidFill>
                <a:latin typeface="Century Gothic"/>
                <a:cs typeface="Century Gothic"/>
              </a:rPr>
              <a:t>District</a:t>
            </a:r>
            <a:endParaRPr sz="30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87425" y="3292573"/>
            <a:ext cx="280543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70" dirty="0">
                <a:solidFill>
                  <a:srgbClr val="4D4E4F"/>
                </a:solidFill>
                <a:latin typeface="Open Sans"/>
                <a:cs typeface="Open Sans"/>
              </a:rPr>
              <a:t>Overview</a:t>
            </a:r>
            <a:r>
              <a:rPr sz="2000" spc="-6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2000" dirty="0">
                <a:solidFill>
                  <a:srgbClr val="4D4E4F"/>
                </a:solidFill>
                <a:latin typeface="Open Sans"/>
                <a:cs typeface="Open Sans"/>
              </a:rPr>
              <a:t>of</a:t>
            </a:r>
            <a:r>
              <a:rPr sz="2000" spc="-10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2000" spc="-10" dirty="0">
                <a:solidFill>
                  <a:srgbClr val="4D4E4F"/>
                </a:solidFill>
                <a:latin typeface="Open Sans"/>
                <a:cs typeface="Open Sans"/>
              </a:rPr>
              <a:t>the</a:t>
            </a:r>
            <a:r>
              <a:rPr sz="2000" spc="-8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2000" dirty="0">
                <a:solidFill>
                  <a:srgbClr val="4D4E4F"/>
                </a:solidFill>
                <a:latin typeface="Open Sans"/>
                <a:cs typeface="Open Sans"/>
              </a:rPr>
              <a:t>SD</a:t>
            </a:r>
            <a:r>
              <a:rPr sz="2000" spc="-8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2000" spc="-20" dirty="0">
                <a:solidFill>
                  <a:srgbClr val="4D4E4F"/>
                </a:solidFill>
                <a:latin typeface="Open Sans"/>
                <a:cs typeface="Open Sans"/>
              </a:rPr>
              <a:t>work</a:t>
            </a:r>
            <a:endParaRPr sz="2000">
              <a:latin typeface="Open Sans"/>
              <a:cs typeface="Open Sans"/>
            </a:endParaRPr>
          </a:p>
        </p:txBody>
      </p:sp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182000" y="909924"/>
            <a:ext cx="4757299" cy="11893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/>
              <a:t>Design</a:t>
            </a:r>
            <a:r>
              <a:rPr spc="10" dirty="0"/>
              <a:t> </a:t>
            </a:r>
            <a:r>
              <a:rPr spc="70" dirty="0"/>
              <a:t>Day</a:t>
            </a:r>
            <a:r>
              <a:rPr spc="10" dirty="0"/>
              <a:t> </a:t>
            </a:r>
            <a:r>
              <a:rPr dirty="0"/>
              <a:t>(2</a:t>
            </a:r>
            <a:r>
              <a:rPr spc="10" dirty="0"/>
              <a:t> </a:t>
            </a:r>
            <a:r>
              <a:rPr spc="50" dirty="0"/>
              <a:t>Days)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4725" y="930846"/>
            <a:ext cx="2026285" cy="160909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Outcomes</a:t>
            </a:r>
            <a:endParaRPr sz="1800">
              <a:latin typeface="Open Sans"/>
              <a:cs typeface="Open Sans"/>
            </a:endParaRPr>
          </a:p>
          <a:p>
            <a:pPr marL="469265" indent="-351155">
              <a:lnSpc>
                <a:spcPct val="100000"/>
              </a:lnSpc>
              <a:spcBef>
                <a:spcPts val="335"/>
              </a:spcBef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Call</a:t>
            </a:r>
            <a:r>
              <a:rPr sz="1600" spc="-3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to</a:t>
            </a:r>
            <a:r>
              <a:rPr sz="1600" spc="-3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Action</a:t>
            </a:r>
            <a:endParaRPr sz="1600">
              <a:latin typeface="Open Sans"/>
              <a:cs typeface="Open Sans"/>
            </a:endParaRPr>
          </a:p>
          <a:p>
            <a:pPr marL="469265" indent="-351155">
              <a:lnSpc>
                <a:spcPct val="100000"/>
              </a:lnSpc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Learner</a:t>
            </a:r>
            <a:r>
              <a:rPr sz="16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Proﬁle</a:t>
            </a:r>
            <a:endParaRPr sz="1600">
              <a:latin typeface="Open Sans"/>
              <a:cs typeface="Open Sans"/>
            </a:endParaRPr>
          </a:p>
          <a:p>
            <a:pPr marL="469265" indent="-351155">
              <a:lnSpc>
                <a:spcPct val="100000"/>
              </a:lnSpc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Beliefs</a:t>
            </a:r>
            <a:endParaRPr sz="1600">
              <a:latin typeface="Open Sans"/>
              <a:cs typeface="Open Sans"/>
            </a:endParaRPr>
          </a:p>
          <a:p>
            <a:pPr marL="469265" indent="-351155">
              <a:lnSpc>
                <a:spcPct val="100000"/>
              </a:lnSpc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600" spc="-20" dirty="0">
                <a:solidFill>
                  <a:srgbClr val="4D4D4F"/>
                </a:solidFill>
                <a:latin typeface="Open Sans"/>
                <a:cs typeface="Open Sans"/>
              </a:rPr>
              <a:t>SWOT</a:t>
            </a:r>
            <a:endParaRPr sz="1600">
              <a:latin typeface="Open Sans"/>
              <a:cs typeface="Open Sans"/>
            </a:endParaRPr>
          </a:p>
          <a:p>
            <a:pPr marL="469265" indent="-351155">
              <a:lnSpc>
                <a:spcPct val="100000"/>
              </a:lnSpc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Goals/Strategies</a:t>
            </a:r>
            <a:endParaRPr sz="1600">
              <a:latin typeface="Open Sans"/>
              <a:cs typeface="Open San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328999" y="1968729"/>
            <a:ext cx="5751195" cy="2519045"/>
            <a:chOff x="3328999" y="1968729"/>
            <a:chExt cx="5751195" cy="25190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28999" y="1968729"/>
              <a:ext cx="5751075" cy="25185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4249" y="2140179"/>
              <a:ext cx="5408175" cy="217569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Create</a:t>
            </a:r>
            <a:r>
              <a:rPr spc="90" dirty="0"/>
              <a:t> </a:t>
            </a:r>
            <a:r>
              <a:rPr dirty="0"/>
              <a:t>(2</a:t>
            </a:r>
            <a:r>
              <a:rPr spc="95" dirty="0"/>
              <a:t> </a:t>
            </a:r>
            <a:r>
              <a:rPr spc="60" dirty="0"/>
              <a:t>Days)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2980" y="939927"/>
            <a:ext cx="2967990" cy="621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1475" marR="5080" indent="-359410">
              <a:lnSpc>
                <a:spcPct val="114999"/>
              </a:lnSpc>
              <a:spcBef>
                <a:spcPts val="100"/>
              </a:spcBef>
              <a:buFont typeface="Arial"/>
              <a:buChar char="●"/>
              <a:tabLst>
                <a:tab pos="371475" algn="l"/>
                <a:tab pos="372110" algn="l"/>
              </a:tabLst>
            </a:pPr>
            <a:r>
              <a:rPr sz="1700" spc="-20" dirty="0">
                <a:solidFill>
                  <a:srgbClr val="4D4D4F"/>
                </a:solidFill>
                <a:latin typeface="Open Sans"/>
                <a:cs typeface="Open Sans"/>
              </a:rPr>
              <a:t>5-</a:t>
            </a:r>
            <a:r>
              <a:rPr sz="1700" dirty="0">
                <a:solidFill>
                  <a:srgbClr val="4D4D4F"/>
                </a:solidFill>
                <a:latin typeface="Open Sans"/>
                <a:cs typeface="Open Sans"/>
              </a:rPr>
              <a:t>year</a:t>
            </a:r>
            <a:r>
              <a:rPr sz="17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700" dirty="0">
                <a:solidFill>
                  <a:srgbClr val="4D4D4F"/>
                </a:solidFill>
                <a:latin typeface="Open Sans"/>
                <a:cs typeface="Open Sans"/>
              </a:rPr>
              <a:t>sequenced</a:t>
            </a:r>
            <a:r>
              <a:rPr sz="17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700" spc="-10" dirty="0">
                <a:solidFill>
                  <a:srgbClr val="4D4D4F"/>
                </a:solidFill>
                <a:latin typeface="Open Sans"/>
                <a:cs typeface="Open Sans"/>
              </a:rPr>
              <a:t>speciﬁc results</a:t>
            </a:r>
            <a:endParaRPr sz="1700">
              <a:latin typeface="Open Sans"/>
              <a:cs typeface="Open San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6787" y="2216362"/>
            <a:ext cx="4531360" cy="2915285"/>
            <a:chOff x="126787" y="2216362"/>
            <a:chExt cx="4531360" cy="29152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787" y="2216362"/>
              <a:ext cx="3216350" cy="25366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6800" y="2240175"/>
              <a:ext cx="3016325" cy="23366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74250" y="2844199"/>
              <a:ext cx="2883476" cy="228704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59975" y="2853724"/>
              <a:ext cx="2712026" cy="2115599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4800162" y="2112975"/>
            <a:ext cx="4277995" cy="3009265"/>
            <a:chOff x="4800162" y="2112975"/>
            <a:chExt cx="4277995" cy="300926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00162" y="2112975"/>
              <a:ext cx="3422325" cy="25614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85887" y="2112975"/>
              <a:ext cx="3250874" cy="238997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32525" y="2660525"/>
              <a:ext cx="3245599" cy="24612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18250" y="2679575"/>
              <a:ext cx="3074149" cy="2289750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19803" y="832586"/>
            <a:ext cx="4034327" cy="683785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Lead</a:t>
            </a:r>
            <a:r>
              <a:rPr spc="20" dirty="0"/>
              <a:t> </a:t>
            </a:r>
            <a:r>
              <a:rPr spc="-240" dirty="0"/>
              <a:t>(1</a:t>
            </a:r>
            <a:r>
              <a:rPr spc="20" dirty="0"/>
              <a:t> </a:t>
            </a:r>
            <a:r>
              <a:rPr spc="-20" dirty="0"/>
              <a:t>Day)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4725" y="948065"/>
            <a:ext cx="5106035" cy="143510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Outcomes</a:t>
            </a:r>
            <a:endParaRPr sz="1800">
              <a:latin typeface="Open Sans"/>
              <a:cs typeface="Open Sans"/>
            </a:endParaRPr>
          </a:p>
          <a:p>
            <a:pPr marL="469265" indent="-404495">
              <a:lnSpc>
                <a:spcPct val="100000"/>
              </a:lnSpc>
              <a:spcBef>
                <a:spcPts val="1005"/>
              </a:spcBef>
              <a:buClr>
                <a:srgbClr val="4D4E4F"/>
              </a:buClr>
              <a:buSzPct val="143750"/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Year</a:t>
            </a:r>
            <a:r>
              <a:rPr sz="1600" spc="-3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1</a:t>
            </a:r>
            <a:r>
              <a:rPr sz="1600" spc="-3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Action</a:t>
            </a:r>
            <a:r>
              <a:rPr sz="1600" spc="-3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20" dirty="0">
                <a:solidFill>
                  <a:srgbClr val="4D4D4F"/>
                </a:solidFill>
                <a:latin typeface="Open Sans"/>
                <a:cs typeface="Open Sans"/>
              </a:rPr>
              <a:t>Plan</a:t>
            </a:r>
            <a:endParaRPr sz="1600">
              <a:latin typeface="Open Sans"/>
              <a:cs typeface="Open Sans"/>
            </a:endParaRPr>
          </a:p>
          <a:p>
            <a:pPr marL="469265" indent="-404495">
              <a:lnSpc>
                <a:spcPct val="100000"/>
              </a:lnSpc>
              <a:spcBef>
                <a:spcPts val="840"/>
              </a:spcBef>
              <a:buClr>
                <a:srgbClr val="4D4E4F"/>
              </a:buClr>
              <a:buSzPct val="143750"/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600" dirty="0">
                <a:latin typeface="Century Gothic"/>
                <a:cs typeface="Century Gothic"/>
              </a:rPr>
              <a:t>No</a:t>
            </a:r>
            <a:r>
              <a:rPr sz="1600" spc="35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more</a:t>
            </a:r>
            <a:r>
              <a:rPr sz="1600" spc="40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than</a:t>
            </a:r>
            <a:r>
              <a:rPr sz="1600" spc="40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25%</a:t>
            </a:r>
            <a:r>
              <a:rPr sz="1600" spc="40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of</a:t>
            </a:r>
            <a:r>
              <a:rPr sz="1600" spc="40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Speciﬁc</a:t>
            </a:r>
            <a:r>
              <a:rPr sz="1600" spc="40" dirty="0">
                <a:latin typeface="Century Gothic"/>
                <a:cs typeface="Century Gothic"/>
              </a:rPr>
              <a:t> </a:t>
            </a:r>
            <a:r>
              <a:rPr sz="1600" spc="100" dirty="0">
                <a:latin typeface="Century Gothic"/>
                <a:cs typeface="Century Gothic"/>
              </a:rPr>
              <a:t>Results</a:t>
            </a:r>
            <a:r>
              <a:rPr sz="1600" spc="40" dirty="0">
                <a:latin typeface="Century Gothic"/>
                <a:cs typeface="Century Gothic"/>
              </a:rPr>
              <a:t> </a:t>
            </a:r>
            <a:r>
              <a:rPr sz="1600" spc="100" dirty="0">
                <a:latin typeface="Century Gothic"/>
                <a:cs typeface="Century Gothic"/>
              </a:rPr>
              <a:t>in</a:t>
            </a:r>
            <a:r>
              <a:rPr sz="1600" spc="40" dirty="0">
                <a:latin typeface="Century Gothic"/>
                <a:cs typeface="Century Gothic"/>
              </a:rPr>
              <a:t> </a:t>
            </a:r>
            <a:r>
              <a:rPr sz="1600" spc="-20" dirty="0">
                <a:latin typeface="Century Gothic"/>
                <a:cs typeface="Century Gothic"/>
              </a:rPr>
              <a:t>Year</a:t>
            </a:r>
            <a:r>
              <a:rPr sz="1600" spc="40" dirty="0">
                <a:latin typeface="Century Gothic"/>
                <a:cs typeface="Century Gothic"/>
              </a:rPr>
              <a:t> </a:t>
            </a:r>
            <a:r>
              <a:rPr sz="1600" spc="-365" dirty="0">
                <a:latin typeface="Century Gothic"/>
                <a:cs typeface="Century Gothic"/>
              </a:rPr>
              <a:t>1</a:t>
            </a:r>
            <a:endParaRPr sz="1600">
              <a:latin typeface="Century Gothic"/>
              <a:cs typeface="Century Gothic"/>
            </a:endParaRPr>
          </a:p>
          <a:p>
            <a:pPr marL="469265" indent="-412115">
              <a:lnSpc>
                <a:spcPct val="100000"/>
              </a:lnSpc>
              <a:spcBef>
                <a:spcPts val="935"/>
              </a:spcBef>
              <a:buSzPct val="150000"/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600" dirty="0">
                <a:latin typeface="Century Gothic"/>
                <a:cs typeface="Century Gothic"/>
              </a:rPr>
              <a:t>Quick</a:t>
            </a:r>
            <a:r>
              <a:rPr sz="1600" spc="25" dirty="0">
                <a:latin typeface="Century Gothic"/>
                <a:cs typeface="Century Gothic"/>
              </a:rPr>
              <a:t> </a:t>
            </a:r>
            <a:r>
              <a:rPr sz="1600" spc="140" dirty="0">
                <a:latin typeface="Century Gothic"/>
                <a:cs typeface="Century Gothic"/>
              </a:rPr>
              <a:t>Wins</a:t>
            </a:r>
            <a:r>
              <a:rPr sz="1600" spc="25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and</a:t>
            </a:r>
            <a:r>
              <a:rPr sz="1600" spc="30" dirty="0">
                <a:latin typeface="Century Gothic"/>
                <a:cs typeface="Century Gothic"/>
              </a:rPr>
              <a:t> </a:t>
            </a:r>
            <a:r>
              <a:rPr sz="1600" spc="100" dirty="0">
                <a:latin typeface="Century Gothic"/>
                <a:cs typeface="Century Gothic"/>
              </a:rPr>
              <a:t>High</a:t>
            </a:r>
            <a:r>
              <a:rPr sz="1600" spc="25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Impact</a:t>
            </a:r>
            <a:r>
              <a:rPr sz="1600" spc="25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Speciﬁc</a:t>
            </a:r>
            <a:r>
              <a:rPr sz="1600" spc="30" dirty="0">
                <a:latin typeface="Century Gothic"/>
                <a:cs typeface="Century Gothic"/>
              </a:rPr>
              <a:t> </a:t>
            </a:r>
            <a:r>
              <a:rPr sz="1600" spc="90" dirty="0">
                <a:latin typeface="Century Gothic"/>
                <a:cs typeface="Century Gothic"/>
              </a:rPr>
              <a:t>Results</a:t>
            </a:r>
            <a:endParaRPr sz="1600">
              <a:latin typeface="Century Gothic"/>
              <a:cs typeface="Century Gothic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13940" y="3419763"/>
            <a:ext cx="5577878" cy="114092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00" dirty="0"/>
              <a:t>How</a:t>
            </a:r>
            <a:r>
              <a:rPr spc="50" dirty="0"/>
              <a:t> </a:t>
            </a:r>
            <a:r>
              <a:rPr spc="190" dirty="0"/>
              <a:t>will</a:t>
            </a:r>
            <a:r>
              <a:rPr spc="50" dirty="0"/>
              <a:t> </a:t>
            </a:r>
            <a:r>
              <a:rPr spc="170" dirty="0"/>
              <a:t>the</a:t>
            </a:r>
            <a:r>
              <a:rPr spc="50" dirty="0"/>
              <a:t> board</a:t>
            </a:r>
            <a:r>
              <a:rPr spc="55" dirty="0"/>
              <a:t> </a:t>
            </a:r>
            <a:r>
              <a:rPr dirty="0"/>
              <a:t>be</a:t>
            </a:r>
            <a:r>
              <a:rPr spc="50" dirty="0"/>
              <a:t> </a:t>
            </a:r>
            <a:r>
              <a:rPr dirty="0"/>
              <a:t>engaged</a:t>
            </a:r>
            <a:r>
              <a:rPr spc="50" dirty="0"/>
              <a:t> </a:t>
            </a:r>
            <a:r>
              <a:rPr spc="180" dirty="0"/>
              <a:t>in</a:t>
            </a:r>
            <a:r>
              <a:rPr spc="50" dirty="0"/>
              <a:t> </a:t>
            </a:r>
            <a:r>
              <a:rPr spc="215" dirty="0"/>
              <a:t>this</a:t>
            </a:r>
            <a:r>
              <a:rPr spc="55" dirty="0"/>
              <a:t> </a:t>
            </a:r>
            <a:r>
              <a:rPr spc="65" dirty="0"/>
              <a:t>process?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2564" y="967308"/>
            <a:ext cx="7560945" cy="3435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800" indent="-419734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31800" algn="l"/>
                <a:tab pos="432434" algn="l"/>
              </a:tabLst>
            </a:pP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Training/Workshops</a:t>
            </a:r>
            <a:endParaRPr sz="1800" dirty="0">
              <a:latin typeface="Open Sans"/>
              <a:cs typeface="Open Sans"/>
            </a:endParaRPr>
          </a:p>
          <a:p>
            <a:pPr marL="889000" lvl="1" indent="-405765">
              <a:lnSpc>
                <a:spcPts val="1795"/>
              </a:lnSpc>
              <a:spcBef>
                <a:spcPts val="215"/>
              </a:spcBef>
              <a:buClr>
                <a:srgbClr val="4D4E4F"/>
              </a:buClr>
              <a:buSzPct val="143750"/>
              <a:buFont typeface="Arial"/>
              <a:buChar char="●"/>
              <a:tabLst>
                <a:tab pos="889000" algn="l"/>
                <a:tab pos="889635" algn="l"/>
              </a:tabLst>
            </a:pP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½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day: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Introduce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Strategic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Design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to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the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Board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(Board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Retreat)</a:t>
            </a:r>
            <a:endParaRPr sz="1600" dirty="0">
              <a:latin typeface="Open Sans"/>
              <a:cs typeface="Open Sans"/>
            </a:endParaRPr>
          </a:p>
          <a:p>
            <a:pPr marL="1346200" lvl="2" indent="-351790">
              <a:lnSpc>
                <a:spcPts val="1605"/>
              </a:lnSpc>
              <a:buFont typeface="Arial"/>
              <a:buChar char="○"/>
              <a:tabLst>
                <a:tab pos="1346200" algn="l"/>
                <a:tab pos="1346835" algn="l"/>
              </a:tabLst>
            </a:pP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Core</a:t>
            </a:r>
            <a:r>
              <a:rPr sz="1600" spc="-6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Beliefs</a:t>
            </a:r>
            <a:endParaRPr sz="1600" dirty="0">
              <a:latin typeface="Open Sans"/>
              <a:cs typeface="Open Sans"/>
            </a:endParaRPr>
          </a:p>
          <a:p>
            <a:pPr marL="1346200" lvl="2" indent="-351790">
              <a:lnSpc>
                <a:spcPts val="1535"/>
              </a:lnSpc>
              <a:buFont typeface="Arial"/>
              <a:buChar char="○"/>
              <a:tabLst>
                <a:tab pos="1346200" algn="l"/>
                <a:tab pos="1346835" algn="l"/>
              </a:tabLst>
            </a:pP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Beliefs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to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Commitments</a:t>
            </a:r>
            <a:endParaRPr sz="1600" dirty="0">
              <a:latin typeface="Open Sans"/>
              <a:cs typeface="Open Sans"/>
            </a:endParaRPr>
          </a:p>
          <a:p>
            <a:pPr marL="1346200" lvl="2" indent="-351790">
              <a:lnSpc>
                <a:spcPts val="1730"/>
              </a:lnSpc>
              <a:buFont typeface="Arial"/>
              <a:buChar char="○"/>
              <a:tabLst>
                <a:tab pos="1346200" algn="l"/>
                <a:tab pos="1346835" algn="l"/>
              </a:tabLst>
            </a:pP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Focus</a:t>
            </a:r>
            <a:r>
              <a:rPr sz="1600" spc="-7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Group</a:t>
            </a:r>
            <a:r>
              <a:rPr sz="1600" spc="-7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Questions</a:t>
            </a:r>
            <a:endParaRPr sz="1600" dirty="0">
              <a:latin typeface="Open Sans"/>
              <a:cs typeface="Open Sans"/>
            </a:endParaRPr>
          </a:p>
          <a:p>
            <a:pPr marL="889000" lvl="1" indent="-405765">
              <a:lnSpc>
                <a:spcPts val="1795"/>
              </a:lnSpc>
              <a:spcBef>
                <a:spcPts val="155"/>
              </a:spcBef>
              <a:buClr>
                <a:srgbClr val="4D4E4F"/>
              </a:buClr>
              <a:buSzPct val="143750"/>
              <a:buFont typeface="Arial"/>
              <a:buChar char="●"/>
              <a:tabLst>
                <a:tab pos="889000" algn="l"/>
                <a:tab pos="889635" algn="l"/>
              </a:tabLst>
            </a:pP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½</a:t>
            </a:r>
            <a:r>
              <a:rPr sz="16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day</a:t>
            </a:r>
            <a:r>
              <a:rPr sz="1600" spc="-3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to</a:t>
            </a:r>
            <a:r>
              <a:rPr sz="1600" spc="-3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Present</a:t>
            </a:r>
            <a:r>
              <a:rPr sz="16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Strategic</a:t>
            </a:r>
            <a:r>
              <a:rPr sz="1600" spc="-3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Plan</a:t>
            </a:r>
            <a:r>
              <a:rPr sz="1600" spc="-3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to</a:t>
            </a:r>
            <a:r>
              <a:rPr sz="16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the</a:t>
            </a:r>
            <a:r>
              <a:rPr sz="1600" spc="-3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board</a:t>
            </a:r>
            <a:endParaRPr sz="1600" dirty="0">
              <a:latin typeface="Open Sans"/>
              <a:cs typeface="Open Sans"/>
            </a:endParaRPr>
          </a:p>
          <a:p>
            <a:pPr marL="1346200" lvl="2" indent="-351790">
              <a:lnSpc>
                <a:spcPts val="1605"/>
              </a:lnSpc>
              <a:buFont typeface="Arial"/>
              <a:buChar char="○"/>
              <a:tabLst>
                <a:tab pos="1346200" algn="l"/>
                <a:tab pos="1346835" algn="l"/>
              </a:tabLst>
            </a:pP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Presentation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of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ﬁnal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product</a:t>
            </a:r>
            <a:endParaRPr sz="1600" dirty="0">
              <a:latin typeface="Open Sans"/>
              <a:cs typeface="Open Sans"/>
            </a:endParaRPr>
          </a:p>
          <a:p>
            <a:pPr marL="1803400" lvl="3" indent="-351790">
              <a:lnSpc>
                <a:spcPts val="1535"/>
              </a:lnSpc>
              <a:buFont typeface="Arial"/>
              <a:buChar char="■"/>
              <a:tabLst>
                <a:tab pos="1803400" algn="l"/>
                <a:tab pos="1804035" algn="l"/>
              </a:tabLst>
            </a:pP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Call</a:t>
            </a:r>
            <a:r>
              <a:rPr sz="1600" spc="-3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to</a:t>
            </a:r>
            <a:r>
              <a:rPr sz="1600" spc="-3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Action</a:t>
            </a:r>
            <a:endParaRPr sz="1600" dirty="0">
              <a:latin typeface="Open Sans"/>
              <a:cs typeface="Open Sans"/>
            </a:endParaRPr>
          </a:p>
          <a:p>
            <a:pPr marL="1803400" lvl="3" indent="-351790">
              <a:lnSpc>
                <a:spcPts val="1535"/>
              </a:lnSpc>
              <a:buFont typeface="Arial"/>
              <a:buChar char="■"/>
              <a:tabLst>
                <a:tab pos="1803400" algn="l"/>
                <a:tab pos="1804035" algn="l"/>
              </a:tabLst>
            </a:pP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Goals</a:t>
            </a:r>
            <a:endParaRPr sz="1600" dirty="0">
              <a:latin typeface="Open Sans"/>
              <a:cs typeface="Open Sans"/>
            </a:endParaRPr>
          </a:p>
          <a:p>
            <a:pPr marL="1803400" lvl="3" indent="-351790">
              <a:lnSpc>
                <a:spcPts val="1535"/>
              </a:lnSpc>
              <a:buFont typeface="Arial"/>
              <a:buChar char="■"/>
              <a:tabLst>
                <a:tab pos="1803400" algn="l"/>
                <a:tab pos="1804035" algn="l"/>
              </a:tabLst>
            </a:pP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Speciﬁc</a:t>
            </a:r>
            <a:r>
              <a:rPr sz="16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Results</a:t>
            </a:r>
            <a:endParaRPr sz="1600" dirty="0">
              <a:latin typeface="Open Sans"/>
              <a:cs typeface="Open Sans"/>
            </a:endParaRPr>
          </a:p>
          <a:p>
            <a:pPr marL="1803400" lvl="3" indent="-351790">
              <a:lnSpc>
                <a:spcPts val="1730"/>
              </a:lnSpc>
              <a:buFont typeface="Arial"/>
              <a:buChar char="■"/>
              <a:tabLst>
                <a:tab pos="1803400" algn="l"/>
                <a:tab pos="1804035" algn="l"/>
              </a:tabLst>
            </a:pP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Final</a:t>
            </a:r>
            <a:r>
              <a:rPr sz="1600" spc="-6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Brochure</a:t>
            </a:r>
            <a:endParaRPr sz="1600" dirty="0">
              <a:latin typeface="Open Sans"/>
              <a:cs typeface="Open Sans"/>
            </a:endParaRPr>
          </a:p>
          <a:p>
            <a:pPr lvl="3">
              <a:lnSpc>
                <a:spcPct val="100000"/>
              </a:lnSpc>
              <a:spcBef>
                <a:spcPts val="55"/>
              </a:spcBef>
              <a:buClr>
                <a:srgbClr val="4D4D4F"/>
              </a:buClr>
              <a:buFont typeface="Arial"/>
              <a:buChar char="■"/>
            </a:pPr>
            <a:endParaRPr sz="1650" dirty="0">
              <a:latin typeface="Open Sans"/>
              <a:cs typeface="Open Sans"/>
            </a:endParaRPr>
          </a:p>
          <a:p>
            <a:pPr marL="431800" indent="-419734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31800" algn="l"/>
                <a:tab pos="432434" algn="l"/>
              </a:tabLst>
            </a:pPr>
            <a:r>
              <a:rPr sz="1800" dirty="0">
                <a:solidFill>
                  <a:srgbClr val="4D4D4F"/>
                </a:solidFill>
                <a:latin typeface="Open Sans"/>
                <a:cs typeface="Open Sans"/>
              </a:rPr>
              <a:t>Community</a:t>
            </a:r>
            <a:r>
              <a:rPr sz="1800" spc="-11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D4F"/>
                </a:solidFill>
                <a:latin typeface="Open Sans"/>
                <a:cs typeface="Open Sans"/>
              </a:rPr>
              <a:t>Summit</a:t>
            </a:r>
            <a:endParaRPr sz="1800" dirty="0">
              <a:latin typeface="Open Sans"/>
              <a:cs typeface="Open Sans"/>
            </a:endParaRPr>
          </a:p>
          <a:p>
            <a:pPr marL="431800" indent="-419734">
              <a:lnSpc>
                <a:spcPct val="100000"/>
              </a:lnSpc>
              <a:spcBef>
                <a:spcPts val="1295"/>
              </a:spcBef>
              <a:buAutoNum type="arabicPeriod"/>
              <a:tabLst>
                <a:tab pos="431800" algn="l"/>
                <a:tab pos="432434" algn="l"/>
              </a:tabLst>
            </a:pPr>
            <a:r>
              <a:rPr sz="1800" dirty="0">
                <a:solidFill>
                  <a:srgbClr val="4D4D4F"/>
                </a:solidFill>
                <a:latin typeface="Open Sans"/>
                <a:cs typeface="Open Sans"/>
              </a:rPr>
              <a:t>Ongoing</a:t>
            </a:r>
            <a:r>
              <a:rPr sz="1800" spc="-7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D4F"/>
                </a:solidFill>
                <a:latin typeface="Open Sans"/>
                <a:cs typeface="Open Sans"/>
              </a:rPr>
              <a:t>presentations</a:t>
            </a:r>
            <a:r>
              <a:rPr sz="1800" spc="-7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D4F"/>
                </a:solidFill>
                <a:latin typeface="Open Sans"/>
                <a:cs typeface="Open Sans"/>
              </a:rPr>
              <a:t>from</a:t>
            </a:r>
            <a:r>
              <a:rPr sz="1800" spc="-7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D4F"/>
                </a:solidFill>
                <a:latin typeface="Open Sans"/>
                <a:cs typeface="Open Sans"/>
              </a:rPr>
              <a:t>administration</a:t>
            </a:r>
            <a:r>
              <a:rPr sz="1800" spc="-7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D4F"/>
                </a:solidFill>
                <a:latin typeface="Open Sans"/>
                <a:cs typeface="Open Sans"/>
              </a:rPr>
              <a:t>during</a:t>
            </a:r>
            <a:r>
              <a:rPr sz="1800" spc="-7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D4F"/>
                </a:solidFill>
                <a:latin typeface="Open Sans"/>
                <a:cs typeface="Open Sans"/>
              </a:rPr>
              <a:t>board</a:t>
            </a:r>
            <a:r>
              <a:rPr sz="1800" spc="-7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D4F"/>
                </a:solidFill>
                <a:latin typeface="Open Sans"/>
                <a:cs typeface="Open Sans"/>
              </a:rPr>
              <a:t>meetings</a:t>
            </a:r>
            <a:endParaRPr sz="1800" dirty="0">
              <a:latin typeface="Open Sans"/>
              <a:cs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0" dirty="0"/>
              <a:t>Leadership</a:t>
            </a:r>
            <a:r>
              <a:rPr spc="30" dirty="0"/>
              <a:t> </a:t>
            </a:r>
            <a:r>
              <a:rPr spc="165" dirty="0"/>
              <a:t>Training</a:t>
            </a:r>
            <a:r>
              <a:rPr spc="30" dirty="0"/>
              <a:t> </a:t>
            </a:r>
            <a:r>
              <a:rPr spc="-240" dirty="0"/>
              <a:t>(1</a:t>
            </a:r>
            <a:r>
              <a:rPr spc="30" dirty="0"/>
              <a:t> </a:t>
            </a:r>
            <a:r>
              <a:rPr spc="-20" dirty="0"/>
              <a:t>Day)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4725" y="948065"/>
            <a:ext cx="8174990" cy="966469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Campus</a:t>
            </a:r>
            <a:r>
              <a:rPr sz="1800" spc="-10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Principals/Leadership</a:t>
            </a:r>
            <a:endParaRPr sz="1800">
              <a:latin typeface="Open Sans"/>
              <a:cs typeface="Open Sans"/>
            </a:endParaRPr>
          </a:p>
          <a:p>
            <a:pPr marL="469265" marR="5080" indent="-404495">
              <a:lnSpc>
                <a:spcPct val="108700"/>
              </a:lnSpc>
              <a:spcBef>
                <a:spcPts val="840"/>
              </a:spcBef>
              <a:buClr>
                <a:srgbClr val="4D4E4F"/>
              </a:buClr>
              <a:buSzPct val="143750"/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1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day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leadership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training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for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campus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principals: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Share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the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work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and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facilitate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25" dirty="0">
                <a:solidFill>
                  <a:srgbClr val="4D4D4F"/>
                </a:solidFill>
                <a:latin typeface="Open Sans"/>
                <a:cs typeface="Open Sans"/>
              </a:rPr>
              <a:t>how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they</a:t>
            </a:r>
            <a:r>
              <a:rPr sz="16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can</a:t>
            </a:r>
            <a:r>
              <a:rPr sz="16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align</a:t>
            </a:r>
            <a:r>
              <a:rPr sz="16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and</a:t>
            </a:r>
            <a:r>
              <a:rPr sz="16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implement</a:t>
            </a:r>
            <a:r>
              <a:rPr sz="16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on</a:t>
            </a:r>
            <a:r>
              <a:rPr sz="16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their</a:t>
            </a:r>
            <a:r>
              <a:rPr sz="16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campuses</a:t>
            </a:r>
            <a:endParaRPr sz="1600">
              <a:latin typeface="Open Sans"/>
              <a:cs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0" dirty="0"/>
              <a:t>Looking</a:t>
            </a:r>
            <a:r>
              <a:rPr spc="15" dirty="0"/>
              <a:t> </a:t>
            </a:r>
            <a:r>
              <a:rPr spc="-20" dirty="0"/>
              <a:t>Ahead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966637" y="776187"/>
          <a:ext cx="5201285" cy="3803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7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3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03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Deliverable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008EFF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Date(s)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008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dirty="0">
                          <a:latin typeface="Century Gothic"/>
                          <a:cs typeface="Century Gothic"/>
                        </a:rPr>
                        <a:t>Presentation</a:t>
                      </a:r>
                      <a:r>
                        <a:rPr sz="1300" spc="17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dirty="0">
                          <a:latin typeface="Century Gothic"/>
                          <a:cs typeface="Century Gothic"/>
                        </a:rPr>
                        <a:t>to</a:t>
                      </a:r>
                      <a:r>
                        <a:rPr sz="1300" spc="17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dirty="0">
                          <a:latin typeface="Century Gothic"/>
                          <a:cs typeface="Century Gothic"/>
                        </a:rPr>
                        <a:t>the</a:t>
                      </a:r>
                      <a:r>
                        <a:rPr sz="1300" spc="17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dirty="0">
                          <a:latin typeface="Century Gothic"/>
                          <a:cs typeface="Century Gothic"/>
                        </a:rPr>
                        <a:t>Board</a:t>
                      </a:r>
                      <a:r>
                        <a:rPr sz="1300" spc="17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spc="-25" dirty="0">
                          <a:latin typeface="Century Gothic"/>
                          <a:cs typeface="Century Gothic"/>
                        </a:rPr>
                        <a:t>Q&amp;A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dirty="0">
                          <a:latin typeface="Century Gothic"/>
                          <a:cs typeface="Century Gothic"/>
                        </a:rPr>
                        <a:t>Oct</a:t>
                      </a:r>
                      <a:r>
                        <a:rPr sz="1300" spc="-9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spc="45" dirty="0">
                          <a:latin typeface="Century Gothic"/>
                          <a:cs typeface="Century Gothic"/>
                        </a:rPr>
                        <a:t>20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dirty="0">
                          <a:latin typeface="Century Gothic"/>
                          <a:cs typeface="Century Gothic"/>
                        </a:rPr>
                        <a:t>Focus</a:t>
                      </a:r>
                      <a:r>
                        <a:rPr sz="1300" spc="2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spc="-10" dirty="0">
                          <a:latin typeface="Century Gothic"/>
                          <a:cs typeface="Century Gothic"/>
                        </a:rPr>
                        <a:t>Groups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dirty="0">
                          <a:latin typeface="Century Gothic"/>
                          <a:cs typeface="Century Gothic"/>
                        </a:rPr>
                        <a:t>Nov</a:t>
                      </a:r>
                      <a:r>
                        <a:rPr sz="13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spc="10" dirty="0">
                          <a:latin typeface="Century Gothic"/>
                          <a:cs typeface="Century Gothic"/>
                        </a:rPr>
                        <a:t>9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100" dirty="0">
                          <a:latin typeface="Century Gothic"/>
                          <a:cs typeface="Century Gothic"/>
                        </a:rPr>
                        <a:t>Summit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dirty="0">
                          <a:latin typeface="Century Gothic"/>
                          <a:cs typeface="Century Gothic"/>
                        </a:rPr>
                        <a:t>Nov</a:t>
                      </a:r>
                      <a:r>
                        <a:rPr sz="13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spc="-25" dirty="0">
                          <a:latin typeface="Century Gothic"/>
                          <a:cs typeface="Century Gothic"/>
                        </a:rPr>
                        <a:t>10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dirty="0">
                          <a:latin typeface="Century Gothic"/>
                          <a:cs typeface="Century Gothic"/>
                        </a:rPr>
                        <a:t>Board</a:t>
                      </a:r>
                      <a:r>
                        <a:rPr sz="1300" spc="12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spc="45" dirty="0">
                          <a:latin typeface="Century Gothic"/>
                          <a:cs typeface="Century Gothic"/>
                        </a:rPr>
                        <a:t>Workshop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dirty="0">
                          <a:latin typeface="Century Gothic"/>
                          <a:cs typeface="Century Gothic"/>
                        </a:rPr>
                        <a:t>Nov</a:t>
                      </a:r>
                      <a:r>
                        <a:rPr sz="1300" spc="-1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spc="60" dirty="0">
                          <a:latin typeface="Century Gothic"/>
                          <a:cs typeface="Century Gothic"/>
                        </a:rPr>
                        <a:t>-</a:t>
                      </a:r>
                      <a:r>
                        <a:rPr sz="13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spc="145" dirty="0">
                          <a:latin typeface="Century Gothic"/>
                          <a:cs typeface="Century Gothic"/>
                        </a:rPr>
                        <a:t>TBD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45" dirty="0">
                          <a:latin typeface="Century Gothic"/>
                          <a:cs typeface="Century Gothic"/>
                        </a:rPr>
                        <a:t>Design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dirty="0">
                          <a:latin typeface="Century Gothic"/>
                          <a:cs typeface="Century Gothic"/>
                        </a:rPr>
                        <a:t>Feb</a:t>
                      </a:r>
                      <a:r>
                        <a:rPr sz="1300" spc="7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spc="145" dirty="0">
                          <a:latin typeface="Century Gothic"/>
                          <a:cs typeface="Century Gothic"/>
                        </a:rPr>
                        <a:t>TBD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-10" dirty="0">
                          <a:latin typeface="Century Gothic"/>
                          <a:cs typeface="Century Gothic"/>
                        </a:rPr>
                        <a:t>Create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dirty="0">
                          <a:latin typeface="Century Gothic"/>
                          <a:cs typeface="Century Gothic"/>
                        </a:rPr>
                        <a:t>Mar</a:t>
                      </a:r>
                      <a:r>
                        <a:rPr sz="1300" spc="5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spc="-30" dirty="0">
                          <a:latin typeface="Century Gothic"/>
                          <a:cs typeface="Century Gothic"/>
                        </a:rPr>
                        <a:t>14-</a:t>
                      </a:r>
                      <a:r>
                        <a:rPr sz="1300" spc="-25" dirty="0">
                          <a:latin typeface="Century Gothic"/>
                          <a:cs typeface="Century Gothic"/>
                        </a:rPr>
                        <a:t>15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-20" dirty="0">
                          <a:latin typeface="Century Gothic"/>
                          <a:cs typeface="Century Gothic"/>
                        </a:rPr>
                        <a:t>Lead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dirty="0">
                          <a:latin typeface="Century Gothic"/>
                          <a:cs typeface="Century Gothic"/>
                        </a:rPr>
                        <a:t>Mar</a:t>
                      </a:r>
                      <a:r>
                        <a:rPr sz="1300" spc="2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spc="-25" dirty="0">
                          <a:latin typeface="Century Gothic"/>
                          <a:cs typeface="Century Gothic"/>
                        </a:rPr>
                        <a:t>16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dirty="0">
                          <a:latin typeface="Century Gothic"/>
                          <a:cs typeface="Century Gothic"/>
                        </a:rPr>
                        <a:t>Board</a:t>
                      </a:r>
                      <a:r>
                        <a:rPr sz="1300" spc="12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spc="45" dirty="0">
                          <a:latin typeface="Century Gothic"/>
                          <a:cs typeface="Century Gothic"/>
                        </a:rPr>
                        <a:t>Workshop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dirty="0">
                          <a:latin typeface="Century Gothic"/>
                          <a:cs typeface="Century Gothic"/>
                        </a:rPr>
                        <a:t>Apr</a:t>
                      </a:r>
                      <a:r>
                        <a:rPr sz="1300" spc="6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spc="45" dirty="0">
                          <a:latin typeface="Century Gothic"/>
                          <a:cs typeface="Century Gothic"/>
                        </a:rPr>
                        <a:t>20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dirty="0">
                          <a:latin typeface="Century Gothic"/>
                          <a:cs typeface="Century Gothic"/>
                        </a:rPr>
                        <a:t>Leadership</a:t>
                      </a:r>
                      <a:r>
                        <a:rPr sz="1300" spc="26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spc="45" dirty="0">
                          <a:latin typeface="Century Gothic"/>
                          <a:cs typeface="Century Gothic"/>
                        </a:rPr>
                        <a:t>Training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-20" dirty="0">
                          <a:latin typeface="Century Gothic"/>
                          <a:cs typeface="Century Gothic"/>
                        </a:rPr>
                        <a:t>May</a:t>
                      </a:r>
                      <a:r>
                        <a:rPr sz="1300" spc="-5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spc="10" dirty="0">
                          <a:latin typeface="Century Gothic"/>
                          <a:cs typeface="Century Gothic"/>
                        </a:rPr>
                        <a:t>9</a:t>
                      </a:r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5" dirty="0"/>
              <a:t>Questions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2825" y="0"/>
            <a:ext cx="8941435" cy="5143500"/>
            <a:chOff x="202825" y="0"/>
            <a:chExt cx="8941435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25" y="760786"/>
              <a:ext cx="5584672" cy="349597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29924" y="0"/>
              <a:ext cx="3714074" cy="51434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945349" y="242699"/>
              <a:ext cx="1456055" cy="357505"/>
            </a:xfrm>
            <a:custGeom>
              <a:avLst/>
              <a:gdLst/>
              <a:ahLst/>
              <a:cxnLst/>
              <a:rect l="l" t="t" r="r" b="b"/>
              <a:pathLst>
                <a:path w="1456054" h="357505">
                  <a:moveTo>
                    <a:pt x="1404724" y="356999"/>
                  </a:moveTo>
                  <a:lnTo>
                    <a:pt x="0" y="356999"/>
                  </a:lnTo>
                  <a:lnTo>
                    <a:pt x="51175" y="0"/>
                  </a:lnTo>
                  <a:lnTo>
                    <a:pt x="1455899" y="0"/>
                  </a:lnTo>
                  <a:lnTo>
                    <a:pt x="1404724" y="356999"/>
                  </a:lnTo>
                  <a:close/>
                </a:path>
              </a:pathLst>
            </a:custGeom>
            <a:solidFill>
              <a:srgbClr val="144E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167110" y="287016"/>
            <a:ext cx="10128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55" dirty="0">
                <a:solidFill>
                  <a:srgbClr val="FFFFFF"/>
                </a:solidFill>
                <a:latin typeface="Century Gothic"/>
                <a:cs typeface="Century Gothic"/>
              </a:rPr>
              <a:t>Since</a:t>
            </a:r>
            <a:r>
              <a:rPr sz="1500" b="1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5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2011</a:t>
            </a:r>
            <a:endParaRPr sz="15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1200" y="4142030"/>
            <a:ext cx="379984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4D4E4F"/>
                </a:solidFill>
                <a:latin typeface="Open Sans"/>
                <a:cs typeface="Open Sans"/>
              </a:rPr>
              <a:t>Our</a:t>
            </a:r>
            <a:r>
              <a:rPr sz="1800" spc="-6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50" dirty="0">
                <a:solidFill>
                  <a:srgbClr val="4D4E4F"/>
                </a:solidFill>
                <a:latin typeface="Open Sans"/>
                <a:cs typeface="Open Sans"/>
              </a:rPr>
              <a:t>mission</a:t>
            </a:r>
            <a:r>
              <a:rPr sz="1800" spc="-6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is</a:t>
            </a:r>
            <a:r>
              <a:rPr sz="1800" spc="-6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to</a:t>
            </a:r>
            <a:r>
              <a:rPr sz="1800" spc="-6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20" dirty="0">
                <a:solidFill>
                  <a:srgbClr val="4D4E4F"/>
                </a:solidFill>
                <a:latin typeface="Open Sans"/>
                <a:cs typeface="Open Sans"/>
              </a:rPr>
              <a:t>help</a:t>
            </a:r>
            <a:endParaRPr sz="18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the</a:t>
            </a:r>
            <a:r>
              <a:rPr sz="1800" spc="-6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45" dirty="0">
                <a:solidFill>
                  <a:srgbClr val="4D4E4F"/>
                </a:solidFill>
                <a:latin typeface="Open Sans"/>
                <a:cs typeface="Open Sans"/>
              </a:rPr>
              <a:t>neighborhood</a:t>
            </a:r>
            <a:r>
              <a:rPr sz="1800" spc="-5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35" dirty="0">
                <a:solidFill>
                  <a:srgbClr val="4D4E4F"/>
                </a:solidFill>
                <a:latin typeface="Open Sans"/>
                <a:cs typeface="Open Sans"/>
              </a:rPr>
              <a:t>public</a:t>
            </a:r>
            <a:r>
              <a:rPr sz="1800" spc="-5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school</a:t>
            </a:r>
            <a:endParaRPr sz="18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be</a:t>
            </a:r>
            <a:r>
              <a:rPr sz="1800" spc="-9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the</a:t>
            </a:r>
            <a:r>
              <a:rPr sz="1800" spc="-7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b="1" spc="-50" dirty="0">
                <a:latin typeface="Open Sans"/>
                <a:cs typeface="Open Sans"/>
              </a:rPr>
              <a:t>ﬁrst</a:t>
            </a:r>
            <a:r>
              <a:rPr sz="1800" b="1" spc="-65" dirty="0">
                <a:latin typeface="Open Sans"/>
                <a:cs typeface="Open Sans"/>
              </a:rPr>
              <a:t> </a:t>
            </a:r>
            <a:r>
              <a:rPr sz="1800" b="1" spc="-30" dirty="0">
                <a:latin typeface="Open Sans"/>
                <a:cs typeface="Open Sans"/>
              </a:rPr>
              <a:t>choice</a:t>
            </a:r>
            <a:r>
              <a:rPr sz="1800" b="1" spc="-80" dirty="0">
                <a:latin typeface="Open Sans"/>
                <a:cs typeface="Open Sans"/>
              </a:rPr>
              <a:t> </a:t>
            </a:r>
            <a:r>
              <a:rPr sz="1800" b="1" spc="-10" dirty="0">
                <a:latin typeface="Open Sans"/>
                <a:cs typeface="Open Sans"/>
              </a:rPr>
              <a:t>for</a:t>
            </a:r>
            <a:r>
              <a:rPr sz="1800" b="1" spc="-75" dirty="0">
                <a:latin typeface="Open Sans"/>
                <a:cs typeface="Open Sans"/>
              </a:rPr>
              <a:t> </a:t>
            </a:r>
            <a:r>
              <a:rPr sz="1800" b="1" spc="-40" dirty="0">
                <a:latin typeface="Open Sans"/>
                <a:cs typeface="Open Sans"/>
              </a:rPr>
              <a:t>every</a:t>
            </a:r>
            <a:r>
              <a:rPr sz="1800" b="1" spc="-75" dirty="0">
                <a:latin typeface="Open Sans"/>
                <a:cs typeface="Open Sans"/>
              </a:rPr>
              <a:t> </a:t>
            </a:r>
            <a:r>
              <a:rPr sz="1800" b="1" spc="-20" dirty="0">
                <a:latin typeface="Open Sans"/>
                <a:cs typeface="Open Sans"/>
              </a:rPr>
              <a:t>family</a:t>
            </a:r>
            <a:r>
              <a:rPr sz="1800" spc="-20" dirty="0">
                <a:solidFill>
                  <a:srgbClr val="4D4E4F"/>
                </a:solidFill>
                <a:latin typeface="Open Sans"/>
                <a:cs typeface="Open Sans"/>
              </a:rPr>
              <a:t>.</a:t>
            </a:r>
            <a:endParaRPr sz="1800">
              <a:latin typeface="Open Sans"/>
              <a:cs typeface="Open San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528019" y="894072"/>
            <a:ext cx="198628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0" spc="-85" dirty="0">
                <a:solidFill>
                  <a:srgbClr val="FFFFFF"/>
                </a:solidFill>
                <a:latin typeface="Century Gothic"/>
                <a:cs typeface="Century Gothic"/>
              </a:rPr>
              <a:t>~</a:t>
            </a:r>
            <a:r>
              <a:rPr sz="6000" spc="-85" dirty="0">
                <a:solidFill>
                  <a:srgbClr val="FFFFFF"/>
                </a:solidFill>
                <a:latin typeface="Georgia"/>
                <a:cs typeface="Georgia"/>
              </a:rPr>
              <a:t>300</a:t>
            </a:r>
            <a:endParaRPr sz="600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28023" y="765238"/>
            <a:ext cx="136588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240" dirty="0">
                <a:solidFill>
                  <a:srgbClr val="FFFFFF"/>
                </a:solidFill>
                <a:latin typeface="Century Gothic"/>
                <a:cs typeface="Century Gothic"/>
              </a:rPr>
              <a:t>TRUSTED</a:t>
            </a:r>
            <a:r>
              <a:rPr sz="1600" b="1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b="1" spc="150" dirty="0">
                <a:solidFill>
                  <a:srgbClr val="FFFFFF"/>
                </a:solidFill>
                <a:latin typeface="Century Gothic"/>
                <a:cs typeface="Century Gothic"/>
              </a:rPr>
              <a:t>BY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28026" y="1759880"/>
            <a:ext cx="22066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FFFFFF"/>
                </a:solidFill>
                <a:latin typeface="Katibeh"/>
                <a:cs typeface="Katibeh"/>
              </a:rPr>
              <a:t>DISTRICTS</a:t>
            </a:r>
            <a:r>
              <a:rPr sz="2200" spc="40" dirty="0">
                <a:solidFill>
                  <a:srgbClr val="FFFFFF"/>
                </a:solidFill>
                <a:latin typeface="Katibeh"/>
                <a:cs typeface="Katibeh"/>
              </a:rPr>
              <a:t> </a:t>
            </a:r>
            <a:r>
              <a:rPr sz="2200" spc="-65" dirty="0">
                <a:solidFill>
                  <a:srgbClr val="FFFFFF"/>
                </a:solidFill>
                <a:latin typeface="Katibeh"/>
                <a:cs typeface="Katibeh"/>
              </a:rPr>
              <a:t>NATIONWIDE</a:t>
            </a:r>
            <a:endParaRPr sz="2200">
              <a:latin typeface="Katibeh"/>
              <a:cs typeface="Katibeh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46575" y="2430321"/>
            <a:ext cx="2759710" cy="236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0375" indent="-105410">
              <a:lnSpc>
                <a:spcPct val="100000"/>
              </a:lnSpc>
              <a:spcBef>
                <a:spcPts val="100"/>
              </a:spcBef>
              <a:buFont typeface="Arial"/>
              <a:buChar char="◦"/>
              <a:tabLst>
                <a:tab pos="461009" algn="l"/>
              </a:tabLst>
            </a:pPr>
            <a:r>
              <a:rPr sz="1300" b="1" spc="45" dirty="0">
                <a:solidFill>
                  <a:srgbClr val="FFFFFF"/>
                </a:solidFill>
                <a:latin typeface="Century Gothic"/>
                <a:cs typeface="Century Gothic"/>
              </a:rPr>
              <a:t>Providence</a:t>
            </a:r>
            <a:r>
              <a:rPr sz="13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300" b="1" spc="75" dirty="0">
                <a:solidFill>
                  <a:srgbClr val="FFFFFF"/>
                </a:solidFill>
                <a:latin typeface="Century Gothic"/>
                <a:cs typeface="Century Gothic"/>
              </a:rPr>
              <a:t>Public</a:t>
            </a:r>
            <a:r>
              <a:rPr sz="13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300" b="1" spc="45" dirty="0">
                <a:solidFill>
                  <a:srgbClr val="FFFFFF"/>
                </a:solidFill>
                <a:latin typeface="Century Gothic"/>
                <a:cs typeface="Century Gothic"/>
              </a:rPr>
              <a:t>Schools</a:t>
            </a:r>
            <a:endParaRPr sz="1300">
              <a:latin typeface="Century Gothic"/>
              <a:cs typeface="Century Gothic"/>
            </a:endParaRPr>
          </a:p>
          <a:p>
            <a:pPr marL="501650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Providence,</a:t>
            </a:r>
            <a:r>
              <a:rPr sz="11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80" dirty="0">
                <a:solidFill>
                  <a:srgbClr val="FFFFFF"/>
                </a:solidFill>
                <a:latin typeface="Century Gothic"/>
                <a:cs typeface="Century Gothic"/>
              </a:rPr>
              <a:t>RI</a:t>
            </a:r>
            <a:endParaRPr sz="1100">
              <a:latin typeface="Century Gothic"/>
              <a:cs typeface="Century Gothic"/>
            </a:endParaRPr>
          </a:p>
          <a:p>
            <a:pPr marL="104775" marR="1236980" indent="-105410" algn="ctr">
              <a:lnSpc>
                <a:spcPct val="100000"/>
              </a:lnSpc>
              <a:spcBef>
                <a:spcPts val="994"/>
              </a:spcBef>
              <a:buFont typeface="Arial"/>
              <a:buChar char="◦"/>
              <a:tabLst>
                <a:tab pos="105410" algn="l"/>
              </a:tabLst>
            </a:pPr>
            <a:r>
              <a:rPr sz="13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Dallas</a:t>
            </a:r>
            <a:r>
              <a:rPr sz="1300" b="1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300" b="1" spc="95" dirty="0">
                <a:solidFill>
                  <a:srgbClr val="FFFFFF"/>
                </a:solidFill>
                <a:latin typeface="Century Gothic"/>
                <a:cs typeface="Century Gothic"/>
              </a:rPr>
              <a:t>ISD</a:t>
            </a:r>
            <a:endParaRPr sz="1300">
              <a:latin typeface="Century Gothic"/>
              <a:cs typeface="Century Gothic"/>
            </a:endParaRPr>
          </a:p>
          <a:p>
            <a:pPr marR="1261745" algn="ctr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Dallas,</a:t>
            </a:r>
            <a:r>
              <a:rPr sz="1100" spc="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60" dirty="0">
                <a:solidFill>
                  <a:srgbClr val="FFFFFF"/>
                </a:solidFill>
                <a:latin typeface="Century Gothic"/>
                <a:cs typeface="Century Gothic"/>
              </a:rPr>
              <a:t>TX</a:t>
            </a:r>
            <a:endParaRPr sz="1100">
              <a:latin typeface="Century Gothic"/>
              <a:cs typeface="Century Gothic"/>
            </a:endParaRPr>
          </a:p>
          <a:p>
            <a:pPr marL="288925" indent="-105410">
              <a:lnSpc>
                <a:spcPct val="100000"/>
              </a:lnSpc>
              <a:spcBef>
                <a:spcPts val="994"/>
              </a:spcBef>
              <a:buFont typeface="Arial"/>
              <a:buChar char="◦"/>
              <a:tabLst>
                <a:tab pos="289560" algn="l"/>
              </a:tabLst>
            </a:pPr>
            <a:r>
              <a:rPr sz="1300" b="1" spc="60" dirty="0">
                <a:solidFill>
                  <a:srgbClr val="FFFFFF"/>
                </a:solidFill>
                <a:latin typeface="Century Gothic"/>
                <a:cs typeface="Century Gothic"/>
              </a:rPr>
              <a:t>Kentucky</a:t>
            </a:r>
            <a:r>
              <a:rPr sz="1300" b="1" spc="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300" b="1" spc="90" dirty="0">
                <a:solidFill>
                  <a:srgbClr val="FFFFFF"/>
                </a:solidFill>
                <a:latin typeface="Century Gothic"/>
                <a:cs typeface="Century Gothic"/>
              </a:rPr>
              <a:t>DOE</a:t>
            </a:r>
            <a:endParaRPr sz="1300">
              <a:latin typeface="Century Gothic"/>
              <a:cs typeface="Century Gothic"/>
            </a:endParaRPr>
          </a:p>
          <a:p>
            <a:pPr marL="330200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74</a:t>
            </a:r>
            <a:r>
              <a:rPr sz="1100" spc="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60" dirty="0">
                <a:solidFill>
                  <a:srgbClr val="FFFFFF"/>
                </a:solidFill>
                <a:latin typeface="Century Gothic"/>
                <a:cs typeface="Century Gothic"/>
              </a:rPr>
              <a:t>KY</a:t>
            </a:r>
            <a:r>
              <a:rPr sz="1100" spc="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55" dirty="0">
                <a:solidFill>
                  <a:srgbClr val="FFFFFF"/>
                </a:solidFill>
                <a:latin typeface="Century Gothic"/>
                <a:cs typeface="Century Gothic"/>
              </a:rPr>
              <a:t>Districts</a:t>
            </a:r>
            <a:endParaRPr sz="1100">
              <a:latin typeface="Century Gothic"/>
              <a:cs typeface="Century Gothic"/>
            </a:endParaRPr>
          </a:p>
          <a:p>
            <a:pPr marL="203200" indent="-105410">
              <a:lnSpc>
                <a:spcPct val="100000"/>
              </a:lnSpc>
              <a:spcBef>
                <a:spcPts val="994"/>
              </a:spcBef>
              <a:buFont typeface="Arial"/>
              <a:buChar char="◦"/>
              <a:tabLst>
                <a:tab pos="203835" algn="l"/>
              </a:tabLst>
            </a:pPr>
            <a:r>
              <a:rPr sz="1300" b="1" spc="60" dirty="0">
                <a:solidFill>
                  <a:srgbClr val="FFFFFF"/>
                </a:solidFill>
                <a:latin typeface="Century Gothic"/>
                <a:cs typeface="Century Gothic"/>
              </a:rPr>
              <a:t>Shelby</a:t>
            </a:r>
            <a:r>
              <a:rPr sz="1300" b="1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300" b="1" spc="55" dirty="0">
                <a:solidFill>
                  <a:srgbClr val="FFFFFF"/>
                </a:solidFill>
                <a:latin typeface="Century Gothic"/>
                <a:cs typeface="Century Gothic"/>
              </a:rPr>
              <a:t>County</a:t>
            </a:r>
            <a:r>
              <a:rPr sz="1300" b="1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300" b="1" spc="45" dirty="0">
                <a:solidFill>
                  <a:srgbClr val="FFFFFF"/>
                </a:solidFill>
                <a:latin typeface="Century Gothic"/>
                <a:cs typeface="Century Gothic"/>
              </a:rPr>
              <a:t>Schools</a:t>
            </a:r>
            <a:endParaRPr sz="1300">
              <a:latin typeface="Century Gothic"/>
              <a:cs typeface="Century Gothic"/>
            </a:endParaRPr>
          </a:p>
          <a:p>
            <a:pPr marL="244475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Memphis,</a:t>
            </a:r>
            <a:r>
              <a:rPr sz="1100" spc="2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95" dirty="0">
                <a:solidFill>
                  <a:srgbClr val="FFFFFF"/>
                </a:solidFill>
                <a:latin typeface="Century Gothic"/>
                <a:cs typeface="Century Gothic"/>
              </a:rPr>
              <a:t>TN</a:t>
            </a:r>
            <a:endParaRPr sz="1100">
              <a:latin typeface="Century Gothic"/>
              <a:cs typeface="Century Gothic"/>
            </a:endParaRPr>
          </a:p>
          <a:p>
            <a:pPr marL="117475" indent="-105410">
              <a:lnSpc>
                <a:spcPct val="100000"/>
              </a:lnSpc>
              <a:spcBef>
                <a:spcPts val="994"/>
              </a:spcBef>
              <a:buFont typeface="Arial"/>
              <a:buChar char="◦"/>
              <a:tabLst>
                <a:tab pos="118110" algn="l"/>
              </a:tabLst>
            </a:pPr>
            <a:r>
              <a:rPr sz="13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Bulloch</a:t>
            </a:r>
            <a:r>
              <a:rPr sz="1300" b="1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300" b="1" spc="55" dirty="0">
                <a:solidFill>
                  <a:srgbClr val="FFFFFF"/>
                </a:solidFill>
                <a:latin typeface="Century Gothic"/>
                <a:cs typeface="Century Gothic"/>
              </a:rPr>
              <a:t>County</a:t>
            </a:r>
            <a:r>
              <a:rPr sz="1300" b="1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300" b="1" spc="45" dirty="0">
                <a:solidFill>
                  <a:srgbClr val="FFFFFF"/>
                </a:solidFill>
                <a:latin typeface="Century Gothic"/>
                <a:cs typeface="Century Gothic"/>
              </a:rPr>
              <a:t>Schools</a:t>
            </a:r>
            <a:endParaRPr sz="1300">
              <a:latin typeface="Century Gothic"/>
              <a:cs typeface="Century Gothic"/>
            </a:endParaRPr>
          </a:p>
          <a:p>
            <a:pPr marL="158750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Statesboro,</a:t>
            </a:r>
            <a:r>
              <a:rPr sz="110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entury Gothic"/>
                <a:cs typeface="Century Gothic"/>
              </a:rPr>
              <a:t>GA</a:t>
            </a:r>
            <a:endParaRPr sz="1100">
              <a:latin typeface="Century Gothic"/>
              <a:cs typeface="Century Gothic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16100" y="354600"/>
            <a:ext cx="2431200" cy="451893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 algn="just">
              <a:lnSpc>
                <a:spcPct val="100000"/>
              </a:lnSpc>
              <a:spcBef>
                <a:spcPts val="100"/>
              </a:spcBef>
            </a:pPr>
            <a:r>
              <a:rPr spc="240" dirty="0"/>
              <a:t>We</a:t>
            </a:r>
            <a:r>
              <a:rPr spc="35" dirty="0"/>
              <a:t> </a:t>
            </a:r>
            <a:r>
              <a:rPr dirty="0"/>
              <a:t>scale</a:t>
            </a:r>
            <a:r>
              <a:rPr spc="35" dirty="0"/>
              <a:t> </a:t>
            </a:r>
            <a:r>
              <a:rPr spc="200" dirty="0"/>
              <a:t>smart</a:t>
            </a:r>
            <a:r>
              <a:rPr spc="35" dirty="0"/>
              <a:t> </a:t>
            </a:r>
            <a:r>
              <a:rPr spc="110" dirty="0"/>
              <a:t>professional learning</a:t>
            </a:r>
            <a:r>
              <a:rPr spc="15" dirty="0"/>
              <a:t> </a:t>
            </a:r>
            <a:r>
              <a:rPr spc="165" dirty="0"/>
              <a:t>systems</a:t>
            </a:r>
            <a:r>
              <a:rPr spc="20" dirty="0"/>
              <a:t> </a:t>
            </a:r>
            <a:r>
              <a:rPr spc="160" dirty="0"/>
              <a:t>to</a:t>
            </a:r>
            <a:r>
              <a:rPr spc="20" dirty="0"/>
              <a:t> </a:t>
            </a:r>
            <a:r>
              <a:rPr spc="135" dirty="0"/>
              <a:t>optimize </a:t>
            </a:r>
            <a:r>
              <a:rPr spc="105" dirty="0"/>
              <a:t>outcomes</a:t>
            </a:r>
            <a:r>
              <a:rPr spc="10" dirty="0"/>
              <a:t> </a:t>
            </a:r>
            <a:r>
              <a:rPr spc="185" dirty="0"/>
              <a:t>in</a:t>
            </a:r>
            <a:r>
              <a:rPr spc="20" dirty="0"/>
              <a:t> </a:t>
            </a:r>
            <a:r>
              <a:rPr spc="85" dirty="0"/>
              <a:t>public</a:t>
            </a:r>
            <a:r>
              <a:rPr spc="25" dirty="0"/>
              <a:t> </a:t>
            </a:r>
            <a:r>
              <a:rPr spc="55" dirty="0"/>
              <a:t>education.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13102" y="2571750"/>
            <a:ext cx="4431030" cy="666750"/>
            <a:chOff x="4713102" y="2571750"/>
            <a:chExt cx="4431030" cy="6667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13102" y="2571750"/>
              <a:ext cx="3117299" cy="6665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90549" y="2571750"/>
              <a:ext cx="1453515" cy="457200"/>
            </a:xfrm>
            <a:custGeom>
              <a:avLst/>
              <a:gdLst/>
              <a:ahLst/>
              <a:cxnLst/>
              <a:rect l="l" t="t" r="r" b="b"/>
              <a:pathLst>
                <a:path w="1453515" h="457200">
                  <a:moveTo>
                    <a:pt x="1453499" y="457199"/>
                  </a:moveTo>
                  <a:lnTo>
                    <a:pt x="0" y="457199"/>
                  </a:lnTo>
                  <a:lnTo>
                    <a:pt x="0" y="0"/>
                  </a:lnTo>
                  <a:lnTo>
                    <a:pt x="1453499" y="0"/>
                  </a:lnTo>
                  <a:lnTo>
                    <a:pt x="1453499" y="457199"/>
                  </a:lnTo>
                  <a:close/>
                </a:path>
              </a:pathLst>
            </a:custGeom>
            <a:solidFill>
              <a:srgbClr val="0064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400" y="875830"/>
            <a:ext cx="2449950" cy="45650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5108199" y="1549725"/>
            <a:ext cx="4036060" cy="2162810"/>
            <a:chOff x="5108199" y="1549725"/>
            <a:chExt cx="4036060" cy="2162810"/>
          </a:xfrm>
        </p:grpSpPr>
        <p:sp>
          <p:nvSpPr>
            <p:cNvPr id="7" name="object 7"/>
            <p:cNvSpPr/>
            <p:nvPr/>
          </p:nvSpPr>
          <p:spPr>
            <a:xfrm>
              <a:off x="5108194" y="3026676"/>
              <a:ext cx="4036060" cy="685800"/>
            </a:xfrm>
            <a:custGeom>
              <a:avLst/>
              <a:gdLst/>
              <a:ahLst/>
              <a:cxnLst/>
              <a:rect l="l" t="t" r="r" b="b"/>
              <a:pathLst>
                <a:path w="4036059" h="685800">
                  <a:moveTo>
                    <a:pt x="4035806" y="0"/>
                  </a:moveTo>
                  <a:lnTo>
                    <a:pt x="3076651" y="0"/>
                  </a:lnTo>
                  <a:lnTo>
                    <a:pt x="1885696" y="0"/>
                  </a:lnTo>
                  <a:lnTo>
                    <a:pt x="0" y="0"/>
                  </a:lnTo>
                  <a:lnTo>
                    <a:pt x="171450" y="685800"/>
                  </a:lnTo>
                  <a:lnTo>
                    <a:pt x="1885696" y="685800"/>
                  </a:lnTo>
                  <a:lnTo>
                    <a:pt x="3248101" y="685800"/>
                  </a:lnTo>
                  <a:lnTo>
                    <a:pt x="4035806" y="685800"/>
                  </a:lnTo>
                  <a:lnTo>
                    <a:pt x="403580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71275" y="1549725"/>
              <a:ext cx="1476949" cy="147694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077500" y="2664155"/>
            <a:ext cx="3460750" cy="935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Diana</a:t>
            </a:r>
            <a:r>
              <a:rPr sz="1500" b="1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500" b="1" spc="70" dirty="0">
                <a:solidFill>
                  <a:srgbClr val="FFFFFF"/>
                </a:solidFill>
                <a:latin typeface="Century Gothic"/>
                <a:cs typeface="Century Gothic"/>
              </a:rPr>
              <a:t>Branch</a:t>
            </a:r>
            <a:endParaRPr sz="15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 dirty="0">
              <a:latin typeface="Century Gothic"/>
              <a:cs typeface="Century Gothic"/>
            </a:endParaRPr>
          </a:p>
          <a:p>
            <a:pPr marL="356235">
              <a:lnSpc>
                <a:spcPts val="1650"/>
              </a:lnSpc>
            </a:pPr>
            <a:r>
              <a:rPr sz="1400" b="1" spc="-235" dirty="0">
                <a:solidFill>
                  <a:srgbClr val="4D4E4F"/>
                </a:solidFill>
                <a:latin typeface="Source Code Pro" panose="020B0509030403020204" pitchFamily="49" charset="0"/>
                <a:cs typeface="Tahoma"/>
              </a:rPr>
              <a:t>Executive</a:t>
            </a:r>
            <a:r>
              <a:rPr sz="1400" b="1" spc="-90" dirty="0">
                <a:solidFill>
                  <a:srgbClr val="4D4E4F"/>
                </a:solidFill>
                <a:latin typeface="Source Code Pro" panose="020B0509030403020204" pitchFamily="49" charset="0"/>
                <a:cs typeface="Tahoma"/>
              </a:rPr>
              <a:t> </a:t>
            </a:r>
            <a:r>
              <a:rPr sz="1400" b="1" spc="-225" dirty="0">
                <a:solidFill>
                  <a:srgbClr val="4D4E4F"/>
                </a:solidFill>
                <a:latin typeface="Source Code Pro" panose="020B0509030403020204" pitchFamily="49" charset="0"/>
                <a:cs typeface="Tahoma"/>
              </a:rPr>
              <a:t>Director</a:t>
            </a:r>
            <a:r>
              <a:rPr sz="1400" b="1" spc="-85" dirty="0">
                <a:solidFill>
                  <a:srgbClr val="4D4E4F"/>
                </a:solidFill>
                <a:latin typeface="Source Code Pro" panose="020B0509030403020204" pitchFamily="49" charset="0"/>
                <a:cs typeface="Tahoma"/>
              </a:rPr>
              <a:t> </a:t>
            </a:r>
            <a:r>
              <a:rPr sz="1400" b="1" spc="-204" dirty="0">
                <a:solidFill>
                  <a:srgbClr val="4D4E4F"/>
                </a:solidFill>
                <a:latin typeface="Source Code Pro" panose="020B0509030403020204" pitchFamily="49" charset="0"/>
                <a:cs typeface="Tahoma"/>
              </a:rPr>
              <a:t>of</a:t>
            </a:r>
            <a:r>
              <a:rPr sz="1400" b="1" spc="-85" dirty="0">
                <a:solidFill>
                  <a:srgbClr val="4D4E4F"/>
                </a:solidFill>
                <a:latin typeface="Source Code Pro" panose="020B0509030403020204" pitchFamily="49" charset="0"/>
                <a:cs typeface="Tahoma"/>
              </a:rPr>
              <a:t> </a:t>
            </a:r>
            <a:r>
              <a:rPr sz="1400" b="1" spc="-235" dirty="0">
                <a:solidFill>
                  <a:srgbClr val="4D4E4F"/>
                </a:solidFill>
                <a:latin typeface="Source Code Pro" panose="020B0509030403020204" pitchFamily="49" charset="0"/>
                <a:cs typeface="Tahoma"/>
              </a:rPr>
              <a:t>Partner</a:t>
            </a:r>
            <a:r>
              <a:rPr sz="1400" b="1" spc="-85" dirty="0">
                <a:solidFill>
                  <a:srgbClr val="4D4E4F"/>
                </a:solidFill>
                <a:latin typeface="Source Code Pro" panose="020B0509030403020204" pitchFamily="49" charset="0"/>
                <a:cs typeface="Tahoma"/>
              </a:rPr>
              <a:t> </a:t>
            </a:r>
            <a:r>
              <a:rPr sz="1400" b="1" spc="-60" dirty="0">
                <a:solidFill>
                  <a:srgbClr val="4D4E4F"/>
                </a:solidFill>
                <a:latin typeface="Source Code Pro" panose="020B0509030403020204" pitchFamily="49" charset="0"/>
                <a:cs typeface="Tahoma"/>
              </a:rPr>
              <a:t>Success</a:t>
            </a:r>
            <a:endParaRPr sz="1400" dirty="0">
              <a:latin typeface="Source Code Pro" panose="020B0509030403020204" pitchFamily="49" charset="0"/>
              <a:cs typeface="Tahoma"/>
            </a:endParaRPr>
          </a:p>
          <a:p>
            <a:pPr marL="325120">
              <a:lnSpc>
                <a:spcPts val="1650"/>
              </a:lnSpc>
            </a:pPr>
            <a:r>
              <a:rPr sz="1400" dirty="0">
                <a:solidFill>
                  <a:srgbClr val="4D4E4F"/>
                </a:solidFill>
                <a:latin typeface="Katibeh"/>
                <a:cs typeface="Katibeh"/>
              </a:rPr>
              <a:t>@ddbranch569</a:t>
            </a:r>
            <a:r>
              <a:rPr sz="1400" spc="270" dirty="0">
                <a:solidFill>
                  <a:srgbClr val="4D4E4F"/>
                </a:solidFill>
                <a:latin typeface="Katibeh"/>
                <a:cs typeface="Katibeh"/>
              </a:rPr>
              <a:t>  </a:t>
            </a:r>
            <a:r>
              <a:rPr sz="1400" dirty="0">
                <a:solidFill>
                  <a:srgbClr val="4D4E4F"/>
                </a:solidFill>
                <a:latin typeface="Katibeh"/>
                <a:cs typeface="Katibeh"/>
              </a:rPr>
              <a:t>@engage_learning</a:t>
            </a:r>
            <a:r>
              <a:rPr sz="1400" spc="270" dirty="0">
                <a:solidFill>
                  <a:srgbClr val="4D4E4F"/>
                </a:solidFill>
                <a:latin typeface="Katibeh"/>
                <a:cs typeface="Katibeh"/>
              </a:rPr>
              <a:t>  </a:t>
            </a:r>
            <a:r>
              <a:rPr sz="1400" spc="-10" dirty="0">
                <a:solidFill>
                  <a:srgbClr val="4D4E4F"/>
                </a:solidFill>
                <a:latin typeface="Katibeh"/>
                <a:cs typeface="Katibeh"/>
              </a:rPr>
              <a:t>#engage2learn</a:t>
            </a:r>
            <a:endParaRPr sz="1400" dirty="0">
              <a:latin typeface="Katibeh"/>
              <a:cs typeface="Katibeh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/>
              <a:t>Guiding</a:t>
            </a:r>
            <a:r>
              <a:rPr spc="20" dirty="0"/>
              <a:t> </a:t>
            </a:r>
            <a:r>
              <a:rPr spc="135" dirty="0"/>
              <a:t>Principles</a:t>
            </a:r>
            <a:r>
              <a:rPr spc="25" dirty="0"/>
              <a:t> </a:t>
            </a:r>
            <a:r>
              <a:rPr spc="50" dirty="0"/>
              <a:t>and</a:t>
            </a:r>
            <a:r>
              <a:rPr spc="20" dirty="0"/>
              <a:t> </a:t>
            </a:r>
            <a:r>
              <a:rPr spc="130" dirty="0"/>
              <a:t>e2L</a:t>
            </a:r>
            <a:r>
              <a:rPr spc="25" dirty="0"/>
              <a:t> </a:t>
            </a:r>
            <a:r>
              <a:rPr spc="155" dirty="0"/>
              <a:t>Design</a:t>
            </a:r>
            <a:r>
              <a:rPr spc="25" dirty="0"/>
              <a:t> </a:t>
            </a:r>
            <a:r>
              <a:rPr spc="70" dirty="0"/>
              <a:t>Models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6629" y="1381014"/>
            <a:ext cx="2166620" cy="1157605"/>
          </a:xfrm>
          <a:prstGeom prst="rect">
            <a:avLst/>
          </a:prstGeom>
          <a:solidFill>
            <a:srgbClr val="008EFF"/>
          </a:solidFill>
        </p:spPr>
        <p:txBody>
          <a:bodyPr vert="horz" wrap="square" lIns="0" tIns="241300" rIns="0" bIns="0" rtlCol="0">
            <a:spAutoFit/>
          </a:bodyPr>
          <a:lstStyle/>
          <a:p>
            <a:pPr marL="410845" marR="402590" indent="30480">
              <a:lnSpc>
                <a:spcPts val="2630"/>
              </a:lnSpc>
              <a:spcBef>
                <a:spcPts val="1900"/>
              </a:spcBef>
            </a:pPr>
            <a:r>
              <a:rPr sz="2400" b="1" spc="185" dirty="0">
                <a:solidFill>
                  <a:srgbClr val="FFFFFF"/>
                </a:solidFill>
                <a:latin typeface="Century Gothic"/>
                <a:cs typeface="Century Gothic"/>
              </a:rPr>
              <a:t>Student </a:t>
            </a:r>
            <a:r>
              <a:rPr sz="2400" b="1" spc="85" dirty="0">
                <a:solidFill>
                  <a:srgbClr val="FFFFFF"/>
                </a:solidFill>
                <a:latin typeface="Century Gothic"/>
                <a:cs typeface="Century Gothic"/>
              </a:rPr>
              <a:t>Focused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29999" y="1381014"/>
            <a:ext cx="2166620" cy="1157605"/>
          </a:xfrm>
          <a:prstGeom prst="rect">
            <a:avLst/>
          </a:prstGeom>
          <a:solidFill>
            <a:srgbClr val="008EFF"/>
          </a:solidFill>
        </p:spPr>
        <p:txBody>
          <a:bodyPr vert="horz" wrap="square" lIns="0" tIns="241300" rIns="0" bIns="0" rtlCol="0">
            <a:spAutoFit/>
          </a:bodyPr>
          <a:lstStyle/>
          <a:p>
            <a:pPr marL="589915" marR="135255" indent="-447040">
              <a:lnSpc>
                <a:spcPts val="2630"/>
              </a:lnSpc>
              <a:spcBef>
                <a:spcPts val="1900"/>
              </a:spcBef>
            </a:pPr>
            <a:r>
              <a:rPr sz="2400" b="1" spc="130" dirty="0">
                <a:solidFill>
                  <a:srgbClr val="FFFFFF"/>
                </a:solidFill>
                <a:latin typeface="Century Gothic"/>
                <a:cs typeface="Century Gothic"/>
              </a:rPr>
              <a:t>Community </a:t>
            </a:r>
            <a:r>
              <a:rPr sz="2400" b="1" spc="100" dirty="0">
                <a:solidFill>
                  <a:srgbClr val="FFFFFF"/>
                </a:solidFill>
                <a:latin typeface="Century Gothic"/>
                <a:cs typeface="Century Gothic"/>
              </a:rPr>
              <a:t>Based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13366" y="1381014"/>
            <a:ext cx="2166620" cy="1157605"/>
          </a:xfrm>
          <a:prstGeom prst="rect">
            <a:avLst/>
          </a:prstGeom>
          <a:solidFill>
            <a:srgbClr val="008EFF"/>
          </a:solidFill>
        </p:spPr>
        <p:txBody>
          <a:bodyPr vert="horz" wrap="square" lIns="0" tIns="241300" rIns="0" bIns="0" rtlCol="0">
            <a:spAutoFit/>
          </a:bodyPr>
          <a:lstStyle/>
          <a:p>
            <a:pPr marL="241935" marR="234315" indent="64135">
              <a:lnSpc>
                <a:spcPts val="2630"/>
              </a:lnSpc>
              <a:spcBef>
                <a:spcPts val="1900"/>
              </a:spcBef>
            </a:pPr>
            <a:r>
              <a:rPr sz="2400" b="1" spc="95" dirty="0">
                <a:solidFill>
                  <a:srgbClr val="FFFFFF"/>
                </a:solidFill>
                <a:latin typeface="Century Gothic"/>
                <a:cs typeface="Century Gothic"/>
              </a:rPr>
              <a:t>Aligned</a:t>
            </a:r>
            <a:r>
              <a:rPr sz="2400" b="1" spc="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b="1" spc="60" dirty="0">
                <a:solidFill>
                  <a:srgbClr val="FFFFFF"/>
                </a:solidFill>
                <a:latin typeface="Century Gothic"/>
                <a:cs typeface="Century Gothic"/>
              </a:rPr>
              <a:t>&amp; </a:t>
            </a:r>
            <a:r>
              <a:rPr sz="2400" b="1" spc="90" dirty="0">
                <a:solidFill>
                  <a:srgbClr val="FFFFFF"/>
                </a:solidFill>
                <a:latin typeface="Century Gothic"/>
                <a:cs typeface="Century Gothic"/>
              </a:rPr>
              <a:t>Integrated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6629" y="2731181"/>
            <a:ext cx="2166620" cy="1157605"/>
          </a:xfrm>
          <a:prstGeom prst="rect">
            <a:avLst/>
          </a:prstGeom>
          <a:solidFill>
            <a:srgbClr val="008EFF"/>
          </a:solidFill>
        </p:spPr>
        <p:txBody>
          <a:bodyPr vert="horz" wrap="square" lIns="0" tIns="241935" rIns="0" bIns="0" rtlCol="0">
            <a:spAutoFit/>
          </a:bodyPr>
          <a:lstStyle/>
          <a:p>
            <a:pPr marL="373380" marR="365760" indent="148590">
              <a:lnSpc>
                <a:spcPts val="2620"/>
              </a:lnSpc>
              <a:spcBef>
                <a:spcPts val="1905"/>
              </a:spcBef>
            </a:pPr>
            <a:r>
              <a:rPr sz="2400" b="1" spc="145" dirty="0">
                <a:solidFill>
                  <a:srgbClr val="FFFFFF"/>
                </a:solidFill>
                <a:latin typeface="Century Gothic"/>
                <a:cs typeface="Century Gothic"/>
              </a:rPr>
              <a:t>Design </a:t>
            </a:r>
            <a:r>
              <a:rPr sz="2400" b="1" spc="195" dirty="0">
                <a:solidFill>
                  <a:srgbClr val="FFFFFF"/>
                </a:solidFill>
                <a:latin typeface="Century Gothic"/>
                <a:cs typeface="Century Gothic"/>
              </a:rPr>
              <a:t>Thinking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29999" y="2731181"/>
            <a:ext cx="2166620" cy="1157605"/>
          </a:xfrm>
          <a:prstGeom prst="rect">
            <a:avLst/>
          </a:prstGeom>
          <a:solidFill>
            <a:srgbClr val="008EFF"/>
          </a:solidFill>
        </p:spPr>
        <p:txBody>
          <a:bodyPr vert="horz" wrap="square" lIns="0" tIns="241935" rIns="0" bIns="0" rtlCol="0">
            <a:spAutoFit/>
          </a:bodyPr>
          <a:lstStyle/>
          <a:p>
            <a:pPr marL="521970" marR="193675" indent="-320675">
              <a:lnSpc>
                <a:spcPts val="2620"/>
              </a:lnSpc>
              <a:spcBef>
                <a:spcPts val="1905"/>
              </a:spcBef>
            </a:pPr>
            <a:r>
              <a:rPr sz="2400" b="1" spc="100" dirty="0">
                <a:solidFill>
                  <a:srgbClr val="FFFFFF"/>
                </a:solidFill>
                <a:latin typeface="Century Gothic"/>
                <a:cs typeface="Century Gothic"/>
              </a:rPr>
              <a:t>Backwards </a:t>
            </a:r>
            <a:r>
              <a:rPr sz="2400" b="1" spc="145" dirty="0">
                <a:solidFill>
                  <a:srgbClr val="FFFFFF"/>
                </a:solidFill>
                <a:latin typeface="Century Gothic"/>
                <a:cs typeface="Century Gothic"/>
              </a:rPr>
              <a:t>Design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13366" y="2731181"/>
            <a:ext cx="2166620" cy="1157605"/>
          </a:xfrm>
          <a:prstGeom prst="rect">
            <a:avLst/>
          </a:prstGeom>
          <a:solidFill>
            <a:srgbClr val="008EFF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500">
              <a:latin typeface="Times New Roman"/>
              <a:cs typeface="Times New Roman"/>
            </a:endParaRPr>
          </a:p>
          <a:p>
            <a:pPr marL="217170">
              <a:lnSpc>
                <a:spcPct val="100000"/>
              </a:lnSpc>
            </a:pPr>
            <a:r>
              <a:rPr sz="2400" b="1" spc="55" dirty="0">
                <a:solidFill>
                  <a:srgbClr val="FFFFFF"/>
                </a:solidFill>
                <a:latin typeface="Century Gothic"/>
                <a:cs typeface="Century Gothic"/>
              </a:rPr>
              <a:t>Actionable</a:t>
            </a:r>
            <a:endParaRPr sz="24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0666"/>
            <a:ext cx="901336" cy="58512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" y="4809850"/>
            <a:ext cx="1229867" cy="2285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06550"/>
            <a:ext cx="9143999" cy="455870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3571" y="3066109"/>
            <a:ext cx="1619250" cy="7264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17500" indent="-305435">
              <a:lnSpc>
                <a:spcPct val="100000"/>
              </a:lnSpc>
              <a:spcBef>
                <a:spcPts val="280"/>
              </a:spcBef>
              <a:buFont typeface="Arial"/>
              <a:buChar char="●"/>
              <a:tabLst>
                <a:tab pos="317500" algn="l"/>
                <a:tab pos="318135" algn="l"/>
              </a:tabLst>
            </a:pPr>
            <a:r>
              <a:rPr sz="1000" b="1" spc="-10" dirty="0">
                <a:solidFill>
                  <a:srgbClr val="4D4E4F"/>
                </a:solidFill>
                <a:latin typeface="Open Sans"/>
                <a:cs typeface="Open Sans"/>
              </a:rPr>
              <a:t>Summits</a:t>
            </a:r>
            <a:endParaRPr sz="1000">
              <a:latin typeface="Open Sans"/>
              <a:cs typeface="Open Sans"/>
            </a:endParaRPr>
          </a:p>
          <a:p>
            <a:pPr marL="317500" indent="-305435">
              <a:lnSpc>
                <a:spcPct val="100000"/>
              </a:lnSpc>
              <a:spcBef>
                <a:spcPts val="180"/>
              </a:spcBef>
              <a:buFont typeface="Arial"/>
              <a:buChar char="●"/>
              <a:tabLst>
                <a:tab pos="317500" algn="l"/>
                <a:tab pos="318135" algn="l"/>
              </a:tabLst>
            </a:pPr>
            <a:r>
              <a:rPr sz="1000" b="1" dirty="0">
                <a:solidFill>
                  <a:srgbClr val="4D4E4F"/>
                </a:solidFill>
                <a:latin typeface="Open Sans"/>
                <a:cs typeface="Open Sans"/>
              </a:rPr>
              <a:t>Focus</a:t>
            </a:r>
            <a:r>
              <a:rPr sz="1000" b="1" spc="-2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000" b="1" spc="-10" dirty="0">
                <a:solidFill>
                  <a:srgbClr val="4D4E4F"/>
                </a:solidFill>
                <a:latin typeface="Open Sans"/>
                <a:cs typeface="Open Sans"/>
              </a:rPr>
              <a:t>Groups</a:t>
            </a:r>
            <a:endParaRPr sz="1000">
              <a:latin typeface="Open Sans"/>
              <a:cs typeface="Open Sans"/>
            </a:endParaRPr>
          </a:p>
          <a:p>
            <a:pPr marL="317500" indent="-305435">
              <a:lnSpc>
                <a:spcPct val="100000"/>
              </a:lnSpc>
              <a:spcBef>
                <a:spcPts val="180"/>
              </a:spcBef>
              <a:buFont typeface="Arial"/>
              <a:buChar char="●"/>
              <a:tabLst>
                <a:tab pos="317500" algn="l"/>
                <a:tab pos="318135" algn="l"/>
              </a:tabLst>
            </a:pPr>
            <a:r>
              <a:rPr sz="1000" b="1" dirty="0">
                <a:solidFill>
                  <a:srgbClr val="4D4E4F"/>
                </a:solidFill>
                <a:latin typeface="Open Sans"/>
                <a:cs typeface="Open Sans"/>
              </a:rPr>
              <a:t>Online</a:t>
            </a:r>
            <a:r>
              <a:rPr sz="1000" b="1" spc="-3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000" b="1" spc="-10" dirty="0">
                <a:solidFill>
                  <a:srgbClr val="4D4E4F"/>
                </a:solidFill>
                <a:latin typeface="Open Sans"/>
                <a:cs typeface="Open Sans"/>
              </a:rPr>
              <a:t>Survey</a:t>
            </a:r>
            <a:endParaRPr sz="1000">
              <a:latin typeface="Open Sans"/>
              <a:cs typeface="Open Sans"/>
            </a:endParaRPr>
          </a:p>
          <a:p>
            <a:pPr marL="317500" indent="-305435">
              <a:lnSpc>
                <a:spcPct val="100000"/>
              </a:lnSpc>
              <a:spcBef>
                <a:spcPts val="180"/>
              </a:spcBef>
              <a:buFont typeface="Arial"/>
              <a:buChar char="●"/>
              <a:tabLst>
                <a:tab pos="317500" algn="l"/>
                <a:tab pos="318135" algn="l"/>
              </a:tabLst>
            </a:pPr>
            <a:r>
              <a:rPr sz="1000" b="1" dirty="0">
                <a:solidFill>
                  <a:srgbClr val="4D4E4F"/>
                </a:solidFill>
                <a:latin typeface="Open Sans"/>
                <a:cs typeface="Open Sans"/>
              </a:rPr>
              <a:t>Data</a:t>
            </a:r>
            <a:r>
              <a:rPr sz="1000" b="1" spc="-2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000" b="1" spc="-10" dirty="0">
                <a:solidFill>
                  <a:srgbClr val="4D4E4F"/>
                </a:solidFill>
                <a:latin typeface="Open Sans"/>
                <a:cs typeface="Open Sans"/>
              </a:rPr>
              <a:t>Disaggregation</a:t>
            </a:r>
            <a:endParaRPr sz="1000">
              <a:latin typeface="Open Sans"/>
              <a:cs typeface="Open San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956696" y="3123859"/>
            <a:ext cx="143891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0" marR="5080" indent="-305435">
              <a:lnSpc>
                <a:spcPct val="114999"/>
              </a:lnSpc>
              <a:spcBef>
                <a:spcPts val="100"/>
              </a:spcBef>
              <a:buFont typeface="Arial"/>
              <a:buChar char="●"/>
              <a:tabLst>
                <a:tab pos="317500" algn="l"/>
                <a:tab pos="318135" algn="l"/>
              </a:tabLst>
            </a:pPr>
            <a:r>
              <a:rPr sz="1000" b="1" spc="-10" dirty="0">
                <a:solidFill>
                  <a:srgbClr val="4D4D4F"/>
                </a:solidFill>
                <a:latin typeface="Open Sans"/>
                <a:cs typeface="Open Sans"/>
              </a:rPr>
              <a:t>5-</a:t>
            </a:r>
            <a:r>
              <a:rPr sz="1000" b="1" dirty="0">
                <a:solidFill>
                  <a:srgbClr val="4D4D4F"/>
                </a:solidFill>
                <a:latin typeface="Open Sans"/>
                <a:cs typeface="Open Sans"/>
              </a:rPr>
              <a:t>year</a:t>
            </a:r>
            <a:r>
              <a:rPr sz="1000" b="1" spc="-10" dirty="0">
                <a:solidFill>
                  <a:srgbClr val="4D4D4F"/>
                </a:solidFill>
                <a:latin typeface="Open Sans"/>
                <a:cs typeface="Open Sans"/>
              </a:rPr>
              <a:t> sequenced </a:t>
            </a:r>
            <a:r>
              <a:rPr sz="1000" b="1" dirty="0">
                <a:solidFill>
                  <a:srgbClr val="4D4D4F"/>
                </a:solidFill>
                <a:latin typeface="Open Sans"/>
                <a:cs typeface="Open Sans"/>
              </a:rPr>
              <a:t>speciﬁc</a:t>
            </a:r>
            <a:r>
              <a:rPr sz="1000" b="1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000" b="1" spc="-10" dirty="0">
                <a:solidFill>
                  <a:srgbClr val="4D4D4F"/>
                </a:solidFill>
                <a:latin typeface="Open Sans"/>
                <a:cs typeface="Open Sans"/>
              </a:rPr>
              <a:t>results</a:t>
            </a:r>
            <a:endParaRPr sz="1000">
              <a:latin typeface="Open Sans"/>
              <a:cs typeface="Open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66496" y="3069844"/>
            <a:ext cx="1370965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0" indent="-305435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317500" algn="l"/>
                <a:tab pos="318135" algn="l"/>
              </a:tabLst>
            </a:pPr>
            <a:r>
              <a:rPr sz="1000" b="1" dirty="0">
                <a:solidFill>
                  <a:srgbClr val="4D4D4F"/>
                </a:solidFill>
                <a:latin typeface="Open Sans"/>
                <a:cs typeface="Open Sans"/>
              </a:rPr>
              <a:t>Call</a:t>
            </a:r>
            <a:r>
              <a:rPr sz="1000" b="1" spc="-1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000" b="1" dirty="0">
                <a:solidFill>
                  <a:srgbClr val="4D4D4F"/>
                </a:solidFill>
                <a:latin typeface="Open Sans"/>
                <a:cs typeface="Open Sans"/>
              </a:rPr>
              <a:t>to</a:t>
            </a:r>
            <a:r>
              <a:rPr sz="1000" b="1" spc="-1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000" b="1" spc="-10" dirty="0">
                <a:solidFill>
                  <a:srgbClr val="4D4D4F"/>
                </a:solidFill>
                <a:latin typeface="Open Sans"/>
                <a:cs typeface="Open Sans"/>
              </a:rPr>
              <a:t>Action</a:t>
            </a:r>
            <a:endParaRPr sz="1000">
              <a:latin typeface="Open Sans"/>
              <a:cs typeface="Open Sans"/>
            </a:endParaRPr>
          </a:p>
          <a:p>
            <a:pPr marL="317500" indent="-305435">
              <a:lnSpc>
                <a:spcPct val="100000"/>
              </a:lnSpc>
              <a:buFont typeface="Arial"/>
              <a:buChar char="●"/>
              <a:tabLst>
                <a:tab pos="317500" algn="l"/>
                <a:tab pos="318135" algn="l"/>
              </a:tabLst>
            </a:pPr>
            <a:r>
              <a:rPr sz="1000" b="1" dirty="0">
                <a:solidFill>
                  <a:srgbClr val="4D4D4F"/>
                </a:solidFill>
                <a:latin typeface="Open Sans"/>
                <a:cs typeface="Open Sans"/>
              </a:rPr>
              <a:t>Learner</a:t>
            </a:r>
            <a:r>
              <a:rPr sz="1000" b="1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000" b="1" spc="-10" dirty="0">
                <a:solidFill>
                  <a:srgbClr val="4D4D4F"/>
                </a:solidFill>
                <a:latin typeface="Open Sans"/>
                <a:cs typeface="Open Sans"/>
              </a:rPr>
              <a:t>Proﬁle</a:t>
            </a:r>
            <a:endParaRPr sz="1000">
              <a:latin typeface="Open Sans"/>
              <a:cs typeface="Open Sans"/>
            </a:endParaRPr>
          </a:p>
          <a:p>
            <a:pPr marL="317500" indent="-305435">
              <a:lnSpc>
                <a:spcPct val="100000"/>
              </a:lnSpc>
              <a:buFont typeface="Arial"/>
              <a:buChar char="●"/>
              <a:tabLst>
                <a:tab pos="317500" algn="l"/>
                <a:tab pos="318135" algn="l"/>
              </a:tabLst>
            </a:pPr>
            <a:r>
              <a:rPr sz="1000" b="1" spc="-10" dirty="0">
                <a:solidFill>
                  <a:srgbClr val="4D4D4F"/>
                </a:solidFill>
                <a:latin typeface="Open Sans"/>
                <a:cs typeface="Open Sans"/>
              </a:rPr>
              <a:t>Beliefs</a:t>
            </a:r>
            <a:endParaRPr sz="1000">
              <a:latin typeface="Open Sans"/>
              <a:cs typeface="Open Sans"/>
            </a:endParaRPr>
          </a:p>
          <a:p>
            <a:pPr marL="317500" indent="-305435">
              <a:lnSpc>
                <a:spcPct val="100000"/>
              </a:lnSpc>
              <a:buFont typeface="Arial"/>
              <a:buChar char="●"/>
              <a:tabLst>
                <a:tab pos="317500" algn="l"/>
                <a:tab pos="318135" algn="l"/>
              </a:tabLst>
            </a:pPr>
            <a:r>
              <a:rPr sz="1000" b="1" spc="-20" dirty="0">
                <a:solidFill>
                  <a:srgbClr val="4D4D4F"/>
                </a:solidFill>
                <a:latin typeface="Open Sans"/>
                <a:cs typeface="Open Sans"/>
              </a:rPr>
              <a:t>SWOT</a:t>
            </a:r>
            <a:endParaRPr sz="1000">
              <a:latin typeface="Open Sans"/>
              <a:cs typeface="Open Sans"/>
            </a:endParaRPr>
          </a:p>
          <a:p>
            <a:pPr marL="317500" indent="-305435">
              <a:lnSpc>
                <a:spcPct val="100000"/>
              </a:lnSpc>
              <a:buFont typeface="Arial"/>
              <a:buChar char="●"/>
              <a:tabLst>
                <a:tab pos="317500" algn="l"/>
                <a:tab pos="318135" algn="l"/>
              </a:tabLst>
            </a:pPr>
            <a:r>
              <a:rPr sz="1000" b="1" spc="-10" dirty="0">
                <a:solidFill>
                  <a:srgbClr val="4D4D4F"/>
                </a:solidFill>
                <a:latin typeface="Open Sans"/>
                <a:cs typeface="Open Sans"/>
              </a:rPr>
              <a:t>Goals/Strategies</a:t>
            </a:r>
            <a:endParaRPr sz="1000">
              <a:latin typeface="Open Sans"/>
              <a:cs typeface="Open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23046" y="3169895"/>
            <a:ext cx="11652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0" marR="5080" indent="-305435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317500" algn="l"/>
                <a:tab pos="318135" algn="l"/>
              </a:tabLst>
            </a:pPr>
            <a:r>
              <a:rPr sz="1000" b="1" dirty="0">
                <a:solidFill>
                  <a:srgbClr val="4D4D4F"/>
                </a:solidFill>
                <a:latin typeface="Open Sans"/>
                <a:cs typeface="Open Sans"/>
              </a:rPr>
              <a:t>Year</a:t>
            </a:r>
            <a:r>
              <a:rPr sz="1000" b="1" spc="-1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000" b="1" dirty="0">
                <a:solidFill>
                  <a:srgbClr val="4D4D4F"/>
                </a:solidFill>
                <a:latin typeface="Open Sans"/>
                <a:cs typeface="Open Sans"/>
              </a:rPr>
              <a:t>1</a:t>
            </a:r>
            <a:r>
              <a:rPr sz="1000" b="1" spc="-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000" b="1" spc="-10" dirty="0">
                <a:solidFill>
                  <a:srgbClr val="4D4D4F"/>
                </a:solidFill>
                <a:latin typeface="Open Sans"/>
                <a:cs typeface="Open Sans"/>
              </a:rPr>
              <a:t>Action </a:t>
            </a:r>
            <a:r>
              <a:rPr sz="1000" b="1" spc="-20" dirty="0">
                <a:solidFill>
                  <a:srgbClr val="4D4D4F"/>
                </a:solidFill>
                <a:latin typeface="Open Sans"/>
                <a:cs typeface="Open Sans"/>
              </a:rPr>
              <a:t>Plan</a:t>
            </a:r>
            <a:endParaRPr sz="1000">
              <a:latin typeface="Open Sans"/>
              <a:cs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Engage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5249" y="917871"/>
            <a:ext cx="8059420" cy="119443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79095" indent="-367030">
              <a:lnSpc>
                <a:spcPct val="100000"/>
              </a:lnSpc>
              <a:spcBef>
                <a:spcPts val="470"/>
              </a:spcBef>
              <a:buFont typeface="Arial"/>
              <a:buChar char="●"/>
              <a:tabLst>
                <a:tab pos="379095" algn="l"/>
                <a:tab pos="37973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Summits</a:t>
            </a:r>
            <a:r>
              <a:rPr sz="1800" spc="-3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(1</a:t>
            </a:r>
            <a:r>
              <a:rPr sz="1800" spc="-3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day)</a:t>
            </a:r>
            <a:r>
              <a:rPr sz="1800" spc="-3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-</a:t>
            </a:r>
            <a:r>
              <a:rPr sz="1800" spc="-3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1</a:t>
            </a:r>
            <a:r>
              <a:rPr sz="1800" spc="-3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20" dirty="0">
                <a:solidFill>
                  <a:srgbClr val="4D4E4F"/>
                </a:solidFill>
                <a:latin typeface="Open Sans"/>
                <a:cs typeface="Open Sans"/>
              </a:rPr>
              <a:t>Mid-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day,</a:t>
            </a:r>
            <a:r>
              <a:rPr sz="1800" spc="-3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1</a:t>
            </a:r>
            <a:r>
              <a:rPr sz="1800" spc="-3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Evening</a:t>
            </a:r>
            <a:endParaRPr sz="1800">
              <a:latin typeface="Open Sans"/>
              <a:cs typeface="Open Sans"/>
            </a:endParaRPr>
          </a:p>
          <a:p>
            <a:pPr marL="836294" marR="5080" lvl="1" indent="-336550">
              <a:lnSpc>
                <a:spcPct val="114999"/>
              </a:lnSpc>
              <a:spcBef>
                <a:spcPts val="45"/>
              </a:spcBef>
              <a:buClr>
                <a:srgbClr val="4D4E4F"/>
              </a:buClr>
              <a:buSzPct val="87500"/>
              <a:buFont typeface="Arial"/>
              <a:buChar char="○"/>
              <a:tabLst>
                <a:tab pos="836294" algn="l"/>
                <a:tab pos="836930" algn="l"/>
              </a:tabLst>
            </a:pP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Collaborate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with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and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engage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a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district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strategic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planning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team,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school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25" dirty="0">
                <a:solidFill>
                  <a:srgbClr val="4D4D4F"/>
                </a:solidFill>
                <a:latin typeface="Open Sans"/>
                <a:cs typeface="Open Sans"/>
              </a:rPr>
              <a:t>and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district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staﬀ,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community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members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and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members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of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the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board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of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education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-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All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Stakeholders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involved.</a:t>
            </a:r>
            <a:endParaRPr sz="1600">
              <a:latin typeface="Open Sans"/>
              <a:cs typeface="Open San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155812" y="2076712"/>
            <a:ext cx="4631690" cy="2711450"/>
            <a:chOff x="4155812" y="2076712"/>
            <a:chExt cx="4631690" cy="27114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55812" y="2076712"/>
              <a:ext cx="4631672" cy="27109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84400" y="2110050"/>
              <a:ext cx="4374497" cy="245377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Engage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4725" y="937133"/>
            <a:ext cx="8265159" cy="3113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431165" indent="-366395">
              <a:lnSpc>
                <a:spcPct val="114999"/>
              </a:lnSpc>
              <a:spcBef>
                <a:spcPts val="100"/>
              </a:spcBef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Focus</a:t>
            </a:r>
            <a:r>
              <a:rPr sz="1800" spc="-5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Groups</a:t>
            </a:r>
            <a:r>
              <a:rPr sz="1800" spc="-4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(1</a:t>
            </a:r>
            <a:r>
              <a:rPr sz="1800" spc="-5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day)</a:t>
            </a:r>
            <a:r>
              <a:rPr sz="1800" spc="-4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-</a:t>
            </a:r>
            <a:r>
              <a:rPr sz="1800" spc="-5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4-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7</a:t>
            </a:r>
            <a:r>
              <a:rPr sz="1800" spc="-4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stakeholder</a:t>
            </a:r>
            <a:r>
              <a:rPr sz="1800" spc="-4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groups</a:t>
            </a:r>
            <a:r>
              <a:rPr sz="1800" spc="-5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approx.</a:t>
            </a:r>
            <a:r>
              <a:rPr sz="1800" spc="-4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1</a:t>
            </a:r>
            <a:r>
              <a:rPr sz="1800" spc="-5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hour</a:t>
            </a:r>
            <a:r>
              <a:rPr sz="1800" spc="-4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15</a:t>
            </a:r>
            <a:r>
              <a:rPr sz="1800" spc="-4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20" dirty="0">
                <a:solidFill>
                  <a:srgbClr val="4D4E4F"/>
                </a:solidFill>
                <a:latin typeface="Open Sans"/>
                <a:cs typeface="Open Sans"/>
              </a:rPr>
              <a:t>min. each</a:t>
            </a:r>
            <a:endParaRPr sz="1800">
              <a:latin typeface="Open Sans"/>
              <a:cs typeface="Open Sans"/>
            </a:endParaRPr>
          </a:p>
          <a:p>
            <a:pPr marL="12700" marR="5080">
              <a:lnSpc>
                <a:spcPct val="100000"/>
              </a:lnSpc>
              <a:spcBef>
                <a:spcPts val="1665"/>
              </a:spcBef>
            </a:pP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Gather</a:t>
            </a:r>
            <a:r>
              <a:rPr sz="13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spc="-10" dirty="0">
                <a:solidFill>
                  <a:srgbClr val="4D4D4F"/>
                </a:solidFill>
                <a:latin typeface="Open Sans"/>
                <a:cs typeface="Open Sans"/>
              </a:rPr>
              <a:t>feedback</a:t>
            </a:r>
            <a:r>
              <a:rPr sz="13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from</a:t>
            </a:r>
            <a:r>
              <a:rPr sz="13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spc="-10" dirty="0">
                <a:solidFill>
                  <a:srgbClr val="4D4D4F"/>
                </a:solidFill>
                <a:latin typeface="Open Sans"/>
                <a:cs typeface="Open Sans"/>
              </a:rPr>
              <a:t>Community</a:t>
            </a:r>
            <a:r>
              <a:rPr sz="13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Members,</a:t>
            </a:r>
            <a:r>
              <a:rPr sz="13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Staﬀ,</a:t>
            </a:r>
            <a:r>
              <a:rPr sz="13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Administrators,</a:t>
            </a:r>
            <a:r>
              <a:rPr sz="13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and</a:t>
            </a:r>
            <a:r>
              <a:rPr sz="13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Students</a:t>
            </a:r>
            <a:r>
              <a:rPr sz="13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on</a:t>
            </a:r>
            <a:r>
              <a:rPr sz="13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their</a:t>
            </a:r>
            <a:r>
              <a:rPr sz="13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vision</a:t>
            </a:r>
            <a:r>
              <a:rPr sz="13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for</a:t>
            </a:r>
            <a:r>
              <a:rPr sz="13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spc="-10" dirty="0">
                <a:solidFill>
                  <a:srgbClr val="4D4D4F"/>
                </a:solidFill>
                <a:latin typeface="Open Sans"/>
                <a:cs typeface="Open Sans"/>
              </a:rPr>
              <a:t>learning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and</a:t>
            </a:r>
            <a:r>
              <a:rPr sz="13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how</a:t>
            </a:r>
            <a:r>
              <a:rPr sz="13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facilities</a:t>
            </a:r>
            <a:r>
              <a:rPr sz="13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can</a:t>
            </a:r>
            <a:r>
              <a:rPr sz="13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support</a:t>
            </a:r>
            <a:r>
              <a:rPr sz="13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the</a:t>
            </a:r>
            <a:r>
              <a:rPr sz="1300" spc="-3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spc="-10" dirty="0">
                <a:solidFill>
                  <a:srgbClr val="4D4D4F"/>
                </a:solidFill>
                <a:latin typeface="Open Sans"/>
                <a:cs typeface="Open Sans"/>
              </a:rPr>
              <a:t>learning</a:t>
            </a:r>
            <a:r>
              <a:rPr sz="13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-</a:t>
            </a:r>
            <a:r>
              <a:rPr sz="13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Speciﬁc</a:t>
            </a:r>
            <a:r>
              <a:rPr sz="13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dirty="0">
                <a:solidFill>
                  <a:srgbClr val="4D4D4F"/>
                </a:solidFill>
                <a:latin typeface="Open Sans"/>
                <a:cs typeface="Open Sans"/>
              </a:rPr>
              <a:t>Stakeholders</a:t>
            </a:r>
            <a:r>
              <a:rPr sz="13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300" spc="-10" dirty="0">
                <a:solidFill>
                  <a:srgbClr val="4D4D4F"/>
                </a:solidFill>
                <a:latin typeface="Open Sans"/>
                <a:cs typeface="Open Sans"/>
              </a:rPr>
              <a:t>involved.</a:t>
            </a:r>
            <a:endParaRPr sz="130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Who</a:t>
            </a:r>
            <a:r>
              <a:rPr sz="1800" spc="-6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will</a:t>
            </a:r>
            <a:r>
              <a:rPr sz="1800" spc="-5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be</a:t>
            </a:r>
            <a:r>
              <a:rPr sz="1800" spc="-5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included</a:t>
            </a:r>
            <a:r>
              <a:rPr sz="1800" spc="-6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in</a:t>
            </a:r>
            <a:r>
              <a:rPr sz="1800" spc="-5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focus</a:t>
            </a:r>
            <a:r>
              <a:rPr sz="1800" spc="-6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groups: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Student</a:t>
            </a:r>
            <a:r>
              <a:rPr sz="1800" spc="-3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Advisory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Teacher</a:t>
            </a:r>
            <a:r>
              <a:rPr sz="1800" spc="-5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Advisory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ct val="100000"/>
              </a:lnSpc>
              <a:spcBef>
                <a:spcPts val="320"/>
              </a:spcBef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Parent</a:t>
            </a:r>
            <a:r>
              <a:rPr sz="1800" spc="-4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Advisory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Principal</a:t>
            </a:r>
            <a:r>
              <a:rPr sz="1800" spc="-9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Advisory</a:t>
            </a:r>
            <a:endParaRPr sz="1800">
              <a:latin typeface="Open Sans"/>
              <a:cs typeface="Open San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364425" y="2425675"/>
            <a:ext cx="3687445" cy="2680970"/>
            <a:chOff x="5364425" y="2425675"/>
            <a:chExt cx="3687445" cy="26809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64425" y="2425675"/>
              <a:ext cx="3687324" cy="26809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07300" y="2473300"/>
              <a:ext cx="3401574" cy="239519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Engage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5249" y="967308"/>
            <a:ext cx="5606415" cy="532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9095" indent="-367030">
              <a:lnSpc>
                <a:spcPts val="2115"/>
              </a:lnSpc>
              <a:spcBef>
                <a:spcPts val="100"/>
              </a:spcBef>
              <a:buFont typeface="Arial"/>
              <a:buChar char="●"/>
              <a:tabLst>
                <a:tab pos="379095" algn="l"/>
                <a:tab pos="37973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Online</a:t>
            </a:r>
            <a:r>
              <a:rPr sz="1800" spc="-8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Survey</a:t>
            </a:r>
            <a:r>
              <a:rPr sz="1800" spc="-7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600" spc="-50" dirty="0">
                <a:solidFill>
                  <a:srgbClr val="4D4E4F"/>
                </a:solidFill>
                <a:latin typeface="Open Sans"/>
                <a:cs typeface="Open Sans"/>
              </a:rPr>
              <a:t>-</a:t>
            </a:r>
            <a:endParaRPr sz="1600">
              <a:latin typeface="Open Sans"/>
              <a:cs typeface="Open Sans"/>
            </a:endParaRPr>
          </a:p>
          <a:p>
            <a:pPr marL="836294" lvl="1" indent="-336550">
              <a:lnSpc>
                <a:spcPts val="1875"/>
              </a:lnSpc>
              <a:buClr>
                <a:srgbClr val="4D4E4F"/>
              </a:buClr>
              <a:buSzPct val="87500"/>
              <a:buFont typeface="Arial"/>
              <a:buChar char="○"/>
              <a:tabLst>
                <a:tab pos="836294" algn="l"/>
                <a:tab pos="836930" algn="l"/>
              </a:tabLst>
            </a:pP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Open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for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2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weeks,</a:t>
            </a:r>
            <a:r>
              <a:rPr sz="16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available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in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English</a:t>
            </a:r>
            <a:r>
              <a:rPr sz="1600" spc="-4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and</a:t>
            </a:r>
            <a:r>
              <a:rPr sz="1600" spc="-3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Spanish</a:t>
            </a:r>
            <a:endParaRPr sz="1600">
              <a:latin typeface="Open Sans"/>
              <a:cs typeface="Open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5249" y="3667835"/>
            <a:ext cx="8225790" cy="995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9095" indent="-367030">
              <a:lnSpc>
                <a:spcPts val="2115"/>
              </a:lnSpc>
              <a:spcBef>
                <a:spcPts val="100"/>
              </a:spcBef>
              <a:buFont typeface="Arial"/>
              <a:buChar char="●"/>
              <a:tabLst>
                <a:tab pos="379095" algn="l"/>
                <a:tab pos="37973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Data</a:t>
            </a:r>
            <a:r>
              <a:rPr sz="1800" spc="-6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Disaggregation</a:t>
            </a:r>
            <a:endParaRPr sz="1800">
              <a:latin typeface="Open Sans"/>
              <a:cs typeface="Open Sans"/>
            </a:endParaRPr>
          </a:p>
          <a:p>
            <a:pPr marL="836294" marR="5080" lvl="1" indent="-336550">
              <a:lnSpc>
                <a:spcPts val="1820"/>
              </a:lnSpc>
              <a:spcBef>
                <a:spcPts val="95"/>
              </a:spcBef>
              <a:buClr>
                <a:srgbClr val="4D4E4F"/>
              </a:buClr>
              <a:buSzPct val="87500"/>
              <a:buFont typeface="Arial"/>
              <a:buChar char="○"/>
              <a:tabLst>
                <a:tab pos="836294" algn="l"/>
                <a:tab pos="836930" algn="l"/>
              </a:tabLst>
            </a:pP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Community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Engagement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Report: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Summary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of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how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the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vendor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plans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to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engage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students,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families,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and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community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stakeholders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in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the</a:t>
            </a:r>
            <a:r>
              <a:rPr sz="1600" spc="-50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4D4D4F"/>
                </a:solidFill>
                <a:latin typeface="Open Sans"/>
                <a:cs typeface="Open Sans"/>
              </a:rPr>
              <a:t>strategic</a:t>
            </a:r>
            <a:r>
              <a:rPr sz="1600" spc="-45" dirty="0">
                <a:solidFill>
                  <a:srgbClr val="4D4D4F"/>
                </a:solidFill>
                <a:latin typeface="Open Sans"/>
                <a:cs typeface="Open Sans"/>
              </a:rPr>
              <a:t> </a:t>
            </a:r>
            <a:r>
              <a:rPr sz="1600" spc="-10" dirty="0">
                <a:solidFill>
                  <a:srgbClr val="4D4D4F"/>
                </a:solidFill>
                <a:latin typeface="Open Sans"/>
                <a:cs typeface="Open Sans"/>
              </a:rPr>
              <a:t>planning process</a:t>
            </a:r>
            <a:endParaRPr sz="1600">
              <a:latin typeface="Open Sans"/>
              <a:cs typeface="Open San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909498" y="1530776"/>
            <a:ext cx="3312160" cy="2484755"/>
            <a:chOff x="4909498" y="1530776"/>
            <a:chExt cx="3312160" cy="248475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09498" y="1549826"/>
              <a:ext cx="3312099" cy="24656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95223" y="1530776"/>
              <a:ext cx="3140649" cy="229419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/>
              <a:t>Design</a:t>
            </a:r>
            <a:r>
              <a:rPr spc="10" dirty="0"/>
              <a:t> </a:t>
            </a:r>
            <a:r>
              <a:rPr spc="70" dirty="0"/>
              <a:t>Day</a:t>
            </a:r>
            <a:r>
              <a:rPr spc="10" dirty="0"/>
              <a:t> </a:t>
            </a:r>
            <a:r>
              <a:rPr dirty="0"/>
              <a:t>(2</a:t>
            </a:r>
            <a:r>
              <a:rPr spc="10" dirty="0"/>
              <a:t> </a:t>
            </a:r>
            <a:r>
              <a:rPr spc="50" dirty="0"/>
              <a:t>Days)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2022 </a:t>
            </a:r>
            <a:r>
              <a:rPr spc="-30" dirty="0"/>
              <a:t>engage2learn.</a:t>
            </a:r>
            <a:r>
              <a:rPr dirty="0"/>
              <a:t> </a:t>
            </a:r>
            <a:r>
              <a:rPr spc="-20" dirty="0"/>
              <a:t>All</a:t>
            </a:r>
            <a:r>
              <a:rPr dirty="0"/>
              <a:t> </a:t>
            </a:r>
            <a:r>
              <a:rPr spc="-25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4725" y="967308"/>
            <a:ext cx="6452235" cy="3427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05"/>
              </a:lnSpc>
              <a:spcBef>
                <a:spcPts val="100"/>
              </a:spcBef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Who</a:t>
            </a:r>
            <a:r>
              <a:rPr sz="1800" spc="-4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will</a:t>
            </a:r>
            <a:r>
              <a:rPr sz="1800" spc="-4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be</a:t>
            </a:r>
            <a:r>
              <a:rPr sz="1800" spc="-4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a</a:t>
            </a:r>
            <a:r>
              <a:rPr sz="1800" spc="-4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part</a:t>
            </a:r>
            <a:r>
              <a:rPr sz="1800" spc="-4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of</a:t>
            </a:r>
            <a:r>
              <a:rPr sz="1800" spc="-4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the</a:t>
            </a:r>
            <a:r>
              <a:rPr sz="1800" spc="-4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design</a:t>
            </a:r>
            <a:r>
              <a:rPr sz="1800" spc="-4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team</a:t>
            </a:r>
            <a:r>
              <a:rPr sz="1800" spc="-4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work</a:t>
            </a:r>
            <a:r>
              <a:rPr sz="1800" spc="-4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25" dirty="0">
                <a:solidFill>
                  <a:srgbClr val="4D4E4F"/>
                </a:solidFill>
                <a:latin typeface="Open Sans"/>
                <a:cs typeface="Open Sans"/>
              </a:rPr>
              <a:t>for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050"/>
              </a:lnSpc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Design</a:t>
            </a:r>
            <a:r>
              <a:rPr sz="1800" spc="-9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20" dirty="0">
                <a:solidFill>
                  <a:srgbClr val="4D4E4F"/>
                </a:solidFill>
                <a:latin typeface="Open Sans"/>
                <a:cs typeface="Open Sans"/>
              </a:rPr>
              <a:t>Days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050"/>
              </a:lnSpc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Create</a:t>
            </a:r>
            <a:r>
              <a:rPr sz="1800" spc="-3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20" dirty="0">
                <a:solidFill>
                  <a:srgbClr val="4D4E4F"/>
                </a:solidFill>
                <a:latin typeface="Open Sans"/>
                <a:cs typeface="Open Sans"/>
              </a:rPr>
              <a:t>Days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105"/>
              </a:lnSpc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Lead</a:t>
            </a:r>
            <a:r>
              <a:rPr sz="1800" spc="-20" dirty="0">
                <a:solidFill>
                  <a:srgbClr val="4D4E4F"/>
                </a:solidFill>
                <a:latin typeface="Open Sans"/>
                <a:cs typeface="Open Sans"/>
              </a:rPr>
              <a:t> Days</a:t>
            </a:r>
            <a:endParaRPr sz="1800">
              <a:latin typeface="Open Sans"/>
              <a:cs typeface="Open Sans"/>
            </a:endParaRPr>
          </a:p>
          <a:p>
            <a:pPr marL="12700">
              <a:lnSpc>
                <a:spcPts val="2105"/>
              </a:lnSpc>
              <a:spcBef>
                <a:spcPts val="1945"/>
              </a:spcBef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A</a:t>
            </a:r>
            <a:r>
              <a:rPr sz="1800" spc="-3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variety</a:t>
            </a:r>
            <a:r>
              <a:rPr sz="1800" spc="-3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of</a:t>
            </a:r>
            <a:r>
              <a:rPr sz="1800" spc="-3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20-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40</a:t>
            </a:r>
            <a:r>
              <a:rPr sz="1800" spc="-3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stakeholders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050"/>
              </a:lnSpc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Central</a:t>
            </a:r>
            <a:r>
              <a:rPr sz="1800" spc="-5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oﬃce</a:t>
            </a:r>
            <a:r>
              <a:rPr sz="1800" spc="-5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20" dirty="0">
                <a:solidFill>
                  <a:srgbClr val="4D4E4F"/>
                </a:solidFill>
                <a:latin typeface="Open Sans"/>
                <a:cs typeface="Open Sans"/>
              </a:rPr>
              <a:t>staﬀ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050"/>
              </a:lnSpc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Campus</a:t>
            </a:r>
            <a:r>
              <a:rPr sz="1800" spc="-7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Admin:</a:t>
            </a:r>
            <a:r>
              <a:rPr sz="1800" spc="-7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Secondary</a:t>
            </a:r>
            <a:r>
              <a:rPr sz="1800" spc="-7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and</a:t>
            </a:r>
            <a:r>
              <a:rPr sz="1800" spc="-7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Elementary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050"/>
              </a:lnSpc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Teachers:</a:t>
            </a:r>
            <a:r>
              <a:rPr sz="1800" spc="-5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Secondary</a:t>
            </a:r>
            <a:r>
              <a:rPr sz="1800" spc="-4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&amp;</a:t>
            </a:r>
            <a:r>
              <a:rPr sz="1800" spc="-5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Elementary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050"/>
              </a:lnSpc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800" spc="-20" dirty="0">
                <a:solidFill>
                  <a:srgbClr val="4D4E4F"/>
                </a:solidFill>
                <a:latin typeface="Open Sans"/>
                <a:cs typeface="Open Sans"/>
              </a:rPr>
              <a:t>Staﬀ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050"/>
              </a:lnSpc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Variety</a:t>
            </a:r>
            <a:r>
              <a:rPr sz="1800" spc="-4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of</a:t>
            </a:r>
            <a:r>
              <a:rPr sz="1800" spc="-3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Schools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050"/>
              </a:lnSpc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Parents:</a:t>
            </a:r>
            <a:r>
              <a:rPr sz="1800" spc="-6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Secondary</a:t>
            </a:r>
            <a:r>
              <a:rPr sz="1800" spc="-5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&amp;</a:t>
            </a:r>
            <a:r>
              <a:rPr sz="1800" spc="-6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Elementary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105"/>
              </a:lnSpc>
              <a:buFont typeface="Arial"/>
              <a:buChar char="●"/>
              <a:tabLst>
                <a:tab pos="469265" algn="l"/>
                <a:tab pos="469900" algn="l"/>
              </a:tabLst>
            </a:pP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Community/Business:</a:t>
            </a:r>
            <a:r>
              <a:rPr sz="1800" spc="34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Clergy,</a:t>
            </a:r>
            <a:r>
              <a:rPr sz="1800" spc="-6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Civic,</a:t>
            </a:r>
            <a:r>
              <a:rPr sz="1800" spc="-6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Higher</a:t>
            </a:r>
            <a:r>
              <a:rPr sz="1800" spc="-6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Ed,</a:t>
            </a:r>
            <a:r>
              <a:rPr sz="1800" spc="-60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4D4E4F"/>
                </a:solidFill>
                <a:latin typeface="Open Sans"/>
                <a:cs typeface="Open Sans"/>
              </a:rPr>
              <a:t>City</a:t>
            </a:r>
            <a:r>
              <a:rPr sz="1800" spc="-65" dirty="0">
                <a:solidFill>
                  <a:srgbClr val="4D4E4F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4D4E4F"/>
                </a:solidFill>
                <a:latin typeface="Open Sans"/>
                <a:cs typeface="Open Sans"/>
              </a:rPr>
              <a:t>Gov’t</a:t>
            </a:r>
            <a:endParaRPr sz="1800">
              <a:latin typeface="Open Sans"/>
              <a:cs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644</Words>
  <Application>Microsoft Office PowerPoint</Application>
  <PresentationFormat>On-screen Show (16:9)</PresentationFormat>
  <Paragraphs>140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Century Gothic</vt:lpstr>
      <vt:lpstr>Georgia</vt:lpstr>
      <vt:lpstr>Katibeh</vt:lpstr>
      <vt:lpstr>Open Sans</vt:lpstr>
      <vt:lpstr>Source Code Pro</vt:lpstr>
      <vt:lpstr>Times New Roman</vt:lpstr>
      <vt:lpstr>Office Theme</vt:lpstr>
      <vt:lpstr>PowerPoint Presentation</vt:lpstr>
      <vt:lpstr>~300</vt:lpstr>
      <vt:lpstr>PowerPoint Presentation</vt:lpstr>
      <vt:lpstr>Guiding Principles and e2L Design Models</vt:lpstr>
      <vt:lpstr>PowerPoint Presentation</vt:lpstr>
      <vt:lpstr>Engage</vt:lpstr>
      <vt:lpstr>Engage</vt:lpstr>
      <vt:lpstr>Engage</vt:lpstr>
      <vt:lpstr>Design Day (2 Days)</vt:lpstr>
      <vt:lpstr>Design Day (2 Days)</vt:lpstr>
      <vt:lpstr>Create (2 Days)</vt:lpstr>
      <vt:lpstr>Lead (1 Day)</vt:lpstr>
      <vt:lpstr>How will the board be engaged in this process?</vt:lpstr>
      <vt:lpstr>Leadership Training (1 Day)</vt:lpstr>
      <vt:lpstr>Looking Ahead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Bibb Co. Schools: Strategic Design High Level Overview (2022)</dc:title>
  <cp:lastModifiedBy>King, Dashonda</cp:lastModifiedBy>
  <cp:revision>1</cp:revision>
  <dcterms:created xsi:type="dcterms:W3CDTF">2022-10-19T14:22:36Z</dcterms:created>
  <dcterms:modified xsi:type="dcterms:W3CDTF">2022-10-19T14:28:49Z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