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4"/>
  </p:notesMasterIdLst>
  <p:sldIdLst>
    <p:sldId id="292" r:id="rId6"/>
    <p:sldId id="298" r:id="rId7"/>
    <p:sldId id="297" r:id="rId8"/>
    <p:sldId id="300" r:id="rId9"/>
    <p:sldId id="287" r:id="rId10"/>
    <p:sldId id="3558" r:id="rId11"/>
    <p:sldId id="3559" r:id="rId12"/>
    <p:sldId id="3560" r:id="rId13"/>
    <p:sldId id="3561" r:id="rId14"/>
    <p:sldId id="3562" r:id="rId15"/>
    <p:sldId id="3251" r:id="rId16"/>
    <p:sldId id="3291" r:id="rId17"/>
    <p:sldId id="3292" r:id="rId18"/>
    <p:sldId id="3282" r:id="rId19"/>
    <p:sldId id="3252" r:id="rId20"/>
    <p:sldId id="3286" r:id="rId21"/>
    <p:sldId id="3255" r:id="rId22"/>
    <p:sldId id="3256" r:id="rId23"/>
    <p:sldId id="3283" r:id="rId24"/>
    <p:sldId id="3563" r:id="rId25"/>
    <p:sldId id="3564" r:id="rId26"/>
    <p:sldId id="3566" r:id="rId27"/>
    <p:sldId id="3246" r:id="rId28"/>
    <p:sldId id="3243" r:id="rId29"/>
    <p:sldId id="3244" r:id="rId30"/>
    <p:sldId id="3245" r:id="rId31"/>
    <p:sldId id="295" r:id="rId32"/>
    <p:sldId id="279" r:id="rId3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BC2B12-F561-42B8-8E99-FB02ED9C5F41}" v="679" dt="2026-04-09T18:23:04.855"/>
    <p1510:client id="{B5FFD91A-C232-9BCD-CC42-FB447DC03B50}" v="12" dt="2026-04-09T18:11:37.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899D2D-0B37-42BA-9214-1B1D3A661A5E}"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0B5A8DB3-4F8C-4C70-B900-D2DBB879D2E1}">
      <dgm:prSet/>
      <dgm:spPr/>
      <dgm:t>
        <a:bodyPr/>
        <a:lstStyle/>
        <a:p>
          <a:pPr>
            <a:lnSpc>
              <a:spcPct val="100000"/>
            </a:lnSpc>
            <a:defRPr b="1"/>
          </a:pPr>
          <a:r>
            <a:rPr lang="en-US" b="1" dirty="0"/>
            <a:t>Recruitment/Retention</a:t>
          </a:r>
          <a:endParaRPr lang="en-US" dirty="0"/>
        </a:p>
      </dgm:t>
    </dgm:pt>
    <dgm:pt modelId="{20B3B906-78AE-4BEB-ACA0-58323C1E830E}" type="parTrans" cxnId="{95842EBC-DBF7-4237-BD28-31766C2EC3ED}">
      <dgm:prSet/>
      <dgm:spPr/>
      <dgm:t>
        <a:bodyPr/>
        <a:lstStyle/>
        <a:p>
          <a:endParaRPr lang="en-US"/>
        </a:p>
      </dgm:t>
    </dgm:pt>
    <dgm:pt modelId="{28B77897-3B7D-416A-94E8-687B3512A2A3}" type="sibTrans" cxnId="{95842EBC-DBF7-4237-BD28-31766C2EC3ED}">
      <dgm:prSet/>
      <dgm:spPr/>
      <dgm:t>
        <a:bodyPr/>
        <a:lstStyle/>
        <a:p>
          <a:endParaRPr lang="en-US"/>
        </a:p>
      </dgm:t>
    </dgm:pt>
    <dgm:pt modelId="{457F5861-5D11-4AC3-90E4-099561A9FF44}">
      <dgm:prSet custT="1"/>
      <dgm:spPr/>
      <dgm:t>
        <a:bodyPr/>
        <a:lstStyle/>
        <a:p>
          <a:pPr>
            <a:lnSpc>
              <a:spcPct val="100000"/>
            </a:lnSpc>
            <a:buNone/>
          </a:pPr>
          <a:r>
            <a:rPr lang="en-US" sz="2200" dirty="0"/>
            <a:t>Strengthen our workforce by offering region-aligned, competitive salary structures that position the District to retain exceptional educators and staff who drive student success.</a:t>
          </a:r>
        </a:p>
      </dgm:t>
    </dgm:pt>
    <dgm:pt modelId="{8A400CDB-7BA9-4180-BE2F-5BE9BF23FA5E}" type="parTrans" cxnId="{21920F7C-D10D-4EB5-B1F8-3D8F8DD5FCC2}">
      <dgm:prSet/>
      <dgm:spPr/>
      <dgm:t>
        <a:bodyPr/>
        <a:lstStyle/>
        <a:p>
          <a:endParaRPr lang="en-US"/>
        </a:p>
      </dgm:t>
    </dgm:pt>
    <dgm:pt modelId="{EE95B0C2-24BC-45B0-8F7C-2ECFC55DE405}" type="sibTrans" cxnId="{21920F7C-D10D-4EB5-B1F8-3D8F8DD5FCC2}">
      <dgm:prSet/>
      <dgm:spPr/>
      <dgm:t>
        <a:bodyPr/>
        <a:lstStyle/>
        <a:p>
          <a:endParaRPr lang="en-US"/>
        </a:p>
      </dgm:t>
    </dgm:pt>
    <dgm:pt modelId="{DE7B9974-B363-40AB-8413-EC8B08248CD8}">
      <dgm:prSet/>
      <dgm:spPr/>
      <dgm:t>
        <a:bodyPr/>
        <a:lstStyle/>
        <a:p>
          <a:pPr>
            <a:lnSpc>
              <a:spcPct val="100000"/>
            </a:lnSpc>
            <a:defRPr b="1"/>
          </a:pPr>
          <a:r>
            <a:rPr lang="en-US" b="1" dirty="0"/>
            <a:t>Staffing Efficiency </a:t>
          </a:r>
          <a:endParaRPr lang="en-US" dirty="0"/>
        </a:p>
      </dgm:t>
    </dgm:pt>
    <dgm:pt modelId="{A7642B50-8682-4F9E-A43F-D251B2D9D919}" type="parTrans" cxnId="{571980EB-6AD8-4669-A34C-9E630E4C8E78}">
      <dgm:prSet/>
      <dgm:spPr/>
      <dgm:t>
        <a:bodyPr/>
        <a:lstStyle/>
        <a:p>
          <a:endParaRPr lang="en-US"/>
        </a:p>
      </dgm:t>
    </dgm:pt>
    <dgm:pt modelId="{109BFF14-4FC2-49A9-B8DD-D7C2F1FA5917}" type="sibTrans" cxnId="{571980EB-6AD8-4669-A34C-9E630E4C8E78}">
      <dgm:prSet/>
      <dgm:spPr/>
      <dgm:t>
        <a:bodyPr/>
        <a:lstStyle/>
        <a:p>
          <a:endParaRPr lang="en-US"/>
        </a:p>
      </dgm:t>
    </dgm:pt>
    <dgm:pt modelId="{D36801B0-3E40-4287-9498-A13C8CB3B2C2}">
      <dgm:prSet custT="1"/>
      <dgm:spPr/>
      <dgm:t>
        <a:bodyPr/>
        <a:lstStyle/>
        <a:p>
          <a:pPr>
            <a:lnSpc>
              <a:spcPct val="100000"/>
            </a:lnSpc>
          </a:pPr>
          <a:r>
            <a:rPr lang="en-US" sz="2400" dirty="0"/>
            <a:t>Strategically utilize State‑funded class size allocations to guide staffing decisions while enhancing programs and supports that drive student success.</a:t>
          </a:r>
        </a:p>
      </dgm:t>
    </dgm:pt>
    <dgm:pt modelId="{2288B000-8059-4ABE-9348-2030F1A8F7B9}" type="parTrans" cxnId="{823335D1-3ED4-464B-8137-7592C0DCD526}">
      <dgm:prSet/>
      <dgm:spPr/>
      <dgm:t>
        <a:bodyPr/>
        <a:lstStyle/>
        <a:p>
          <a:endParaRPr lang="en-US"/>
        </a:p>
      </dgm:t>
    </dgm:pt>
    <dgm:pt modelId="{3D0DFEB3-8927-478F-A154-851D1EA24D76}" type="sibTrans" cxnId="{823335D1-3ED4-464B-8137-7592C0DCD526}">
      <dgm:prSet/>
      <dgm:spPr/>
      <dgm:t>
        <a:bodyPr/>
        <a:lstStyle/>
        <a:p>
          <a:endParaRPr lang="en-US"/>
        </a:p>
      </dgm:t>
    </dgm:pt>
    <dgm:pt modelId="{47CA4882-22E0-483B-919A-231DBC332B4B}">
      <dgm:prSet/>
      <dgm:spPr/>
      <dgm:t>
        <a:bodyPr/>
        <a:lstStyle/>
        <a:p>
          <a:pPr>
            <a:lnSpc>
              <a:spcPct val="100000"/>
            </a:lnSpc>
            <a:defRPr b="1"/>
          </a:pPr>
          <a:r>
            <a:rPr lang="en-US" b="1" dirty="0"/>
            <a:t>Future Readiness</a:t>
          </a:r>
          <a:endParaRPr lang="en-US" dirty="0"/>
        </a:p>
      </dgm:t>
    </dgm:pt>
    <dgm:pt modelId="{19E33369-2A8F-4F4E-8FB9-5310EC640037}" type="parTrans" cxnId="{71C61CAE-64B5-416A-BCDE-167779BB9C7A}">
      <dgm:prSet/>
      <dgm:spPr/>
      <dgm:t>
        <a:bodyPr/>
        <a:lstStyle/>
        <a:p>
          <a:endParaRPr lang="en-US"/>
        </a:p>
      </dgm:t>
    </dgm:pt>
    <dgm:pt modelId="{0D91C240-16EB-4B95-9EF8-509252B4FA64}" type="sibTrans" cxnId="{71C61CAE-64B5-416A-BCDE-167779BB9C7A}">
      <dgm:prSet/>
      <dgm:spPr/>
      <dgm:t>
        <a:bodyPr/>
        <a:lstStyle/>
        <a:p>
          <a:endParaRPr lang="en-US"/>
        </a:p>
      </dgm:t>
    </dgm:pt>
    <dgm:pt modelId="{2B43033E-6C43-4301-B0AC-3D5A55661D0D}">
      <dgm:prSet custT="1"/>
      <dgm:spPr/>
      <dgm:t>
        <a:bodyPr/>
        <a:lstStyle/>
        <a:p>
          <a:pPr>
            <a:lnSpc>
              <a:spcPct val="100000"/>
            </a:lnSpc>
          </a:pPr>
          <a:r>
            <a:rPr lang="en-US" sz="2400" dirty="0"/>
            <a:t>Enhance pathways and supports that equip students for postsecondary success, leveraging partnerships to broaden opportunities.</a:t>
          </a:r>
        </a:p>
      </dgm:t>
    </dgm:pt>
    <dgm:pt modelId="{FF362B1A-5AF0-470C-A537-4BA333B43F1A}" type="parTrans" cxnId="{7F2F4D69-C01E-47D7-BE3D-E315C2833B31}">
      <dgm:prSet/>
      <dgm:spPr/>
      <dgm:t>
        <a:bodyPr/>
        <a:lstStyle/>
        <a:p>
          <a:endParaRPr lang="en-US"/>
        </a:p>
      </dgm:t>
    </dgm:pt>
    <dgm:pt modelId="{4C6326C7-78BC-48B7-8799-63330CD78BD8}" type="sibTrans" cxnId="{7F2F4D69-C01E-47D7-BE3D-E315C2833B31}">
      <dgm:prSet/>
      <dgm:spPr/>
      <dgm:t>
        <a:bodyPr/>
        <a:lstStyle/>
        <a:p>
          <a:endParaRPr lang="en-US"/>
        </a:p>
      </dgm:t>
    </dgm:pt>
    <dgm:pt modelId="{6639F583-CDF3-444C-BD9F-43229AD79522}">
      <dgm:prSet/>
      <dgm:spPr/>
      <dgm:t>
        <a:bodyPr/>
        <a:lstStyle/>
        <a:p>
          <a:pPr>
            <a:lnSpc>
              <a:spcPct val="100000"/>
            </a:lnSpc>
            <a:defRPr b="1"/>
          </a:pPr>
          <a:r>
            <a:rPr lang="en-US" b="1" dirty="0"/>
            <a:t>Leader/Teacher Quality</a:t>
          </a:r>
          <a:endParaRPr lang="en-US" dirty="0"/>
        </a:p>
      </dgm:t>
    </dgm:pt>
    <dgm:pt modelId="{5B7CA7B8-8BA7-410B-AD69-D243CDBB9EC6}" type="parTrans" cxnId="{9984E573-2B5D-4DEF-97C5-5406A7B5F602}">
      <dgm:prSet/>
      <dgm:spPr/>
      <dgm:t>
        <a:bodyPr/>
        <a:lstStyle/>
        <a:p>
          <a:endParaRPr lang="en-US"/>
        </a:p>
      </dgm:t>
    </dgm:pt>
    <dgm:pt modelId="{64A5A4E9-3E21-43AF-8204-3296D6C75AED}" type="sibTrans" cxnId="{9984E573-2B5D-4DEF-97C5-5406A7B5F602}">
      <dgm:prSet/>
      <dgm:spPr/>
      <dgm:t>
        <a:bodyPr/>
        <a:lstStyle/>
        <a:p>
          <a:endParaRPr lang="en-US"/>
        </a:p>
      </dgm:t>
    </dgm:pt>
    <dgm:pt modelId="{4910206D-DAA6-4C76-868B-AAAB9ADB32EE}">
      <dgm:prSet custT="1"/>
      <dgm:spPr/>
      <dgm:t>
        <a:bodyPr/>
        <a:lstStyle/>
        <a:p>
          <a:pPr>
            <a:lnSpc>
              <a:spcPct val="100000"/>
            </a:lnSpc>
          </a:pPr>
          <a:endParaRPr lang="en-US" sz="2400" dirty="0"/>
        </a:p>
      </dgm:t>
    </dgm:pt>
    <dgm:pt modelId="{BA8F21B0-5BB2-4906-81A2-1B9AD41A34FF}" type="parTrans" cxnId="{F4B716DB-A596-421A-BB09-2CC791AB4AEE}">
      <dgm:prSet/>
      <dgm:spPr/>
      <dgm:t>
        <a:bodyPr/>
        <a:lstStyle/>
        <a:p>
          <a:endParaRPr lang="en-US"/>
        </a:p>
      </dgm:t>
    </dgm:pt>
    <dgm:pt modelId="{2009E4FB-694A-4724-B167-AE1089CC1D90}" type="sibTrans" cxnId="{F4B716DB-A596-421A-BB09-2CC791AB4AEE}">
      <dgm:prSet/>
      <dgm:spPr/>
      <dgm:t>
        <a:bodyPr/>
        <a:lstStyle/>
        <a:p>
          <a:endParaRPr lang="en-US"/>
        </a:p>
      </dgm:t>
    </dgm:pt>
    <dgm:pt modelId="{DEE64434-36DC-4DE2-AC73-86D85D5711BF}">
      <dgm:prSet/>
      <dgm:spPr/>
      <dgm:t>
        <a:bodyPr/>
        <a:lstStyle/>
        <a:p>
          <a:pPr>
            <a:lnSpc>
              <a:spcPct val="100000"/>
            </a:lnSpc>
          </a:pPr>
          <a:endParaRPr lang="en-US" sz="2400" dirty="0"/>
        </a:p>
      </dgm:t>
    </dgm:pt>
    <dgm:pt modelId="{CE1273FF-92CB-4192-A183-CA6CBEA06B6F}" type="parTrans" cxnId="{B3026F15-0569-44D4-9B78-1C27C876483A}">
      <dgm:prSet/>
      <dgm:spPr/>
      <dgm:t>
        <a:bodyPr/>
        <a:lstStyle/>
        <a:p>
          <a:endParaRPr lang="en-US"/>
        </a:p>
      </dgm:t>
    </dgm:pt>
    <dgm:pt modelId="{0C609611-1A7E-4170-AD80-BD7A2B21BF50}" type="sibTrans" cxnId="{B3026F15-0569-44D4-9B78-1C27C876483A}">
      <dgm:prSet/>
      <dgm:spPr/>
      <dgm:t>
        <a:bodyPr/>
        <a:lstStyle/>
        <a:p>
          <a:endParaRPr lang="en-US"/>
        </a:p>
      </dgm:t>
    </dgm:pt>
    <dgm:pt modelId="{98DFBD78-8C7E-4B5C-A798-4DA37A4C3F03}">
      <dgm:prSet custT="1"/>
      <dgm:spPr/>
      <dgm:t>
        <a:bodyPr/>
        <a:lstStyle/>
        <a:p>
          <a:pPr>
            <a:lnSpc>
              <a:spcPct val="100000"/>
            </a:lnSpc>
          </a:pPr>
          <a:r>
            <a:rPr lang="en-US" sz="2400" dirty="0"/>
            <a:t>Advance leadership and teaching capacity to elevate instructional quality and effectively respond to student needs in a timely manner.</a:t>
          </a:r>
        </a:p>
      </dgm:t>
    </dgm:pt>
    <dgm:pt modelId="{113A89D1-264E-493B-A6DF-A44AFB28B8B9}" type="parTrans" cxnId="{BC87E6D4-3BD9-4A30-BB7C-9BAE37D4B694}">
      <dgm:prSet/>
      <dgm:spPr/>
      <dgm:t>
        <a:bodyPr/>
        <a:lstStyle/>
        <a:p>
          <a:endParaRPr lang="en-US"/>
        </a:p>
      </dgm:t>
    </dgm:pt>
    <dgm:pt modelId="{C5C6C829-5A67-4E4C-865C-9827ED546FE1}" type="sibTrans" cxnId="{BC87E6D4-3BD9-4A30-BB7C-9BAE37D4B694}">
      <dgm:prSet/>
      <dgm:spPr/>
      <dgm:t>
        <a:bodyPr/>
        <a:lstStyle/>
        <a:p>
          <a:endParaRPr lang="en-US"/>
        </a:p>
      </dgm:t>
    </dgm:pt>
    <dgm:pt modelId="{8DA4667D-8C6E-4050-AABC-DEA3E1E55D47}" type="pres">
      <dgm:prSet presAssocID="{4F899D2D-0B37-42BA-9214-1B1D3A661A5E}" presName="root" presStyleCnt="0">
        <dgm:presLayoutVars>
          <dgm:dir/>
          <dgm:resizeHandles val="exact"/>
        </dgm:presLayoutVars>
      </dgm:prSet>
      <dgm:spPr/>
    </dgm:pt>
    <dgm:pt modelId="{75907FFE-19F0-4A81-9561-77E7EC0E6C4E}" type="pres">
      <dgm:prSet presAssocID="{0B5A8DB3-4F8C-4C70-B900-D2DBB879D2E1}" presName="compNode" presStyleCnt="0"/>
      <dgm:spPr/>
    </dgm:pt>
    <dgm:pt modelId="{F3F6A6ED-1452-4FBB-854B-993B3EAA7C5D}" type="pres">
      <dgm:prSet presAssocID="{0B5A8DB3-4F8C-4C70-B900-D2DBB879D2E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usiness Growth"/>
        </a:ext>
      </dgm:extLst>
    </dgm:pt>
    <dgm:pt modelId="{144D0725-1127-4E36-AB4C-59DE8B8282FE}" type="pres">
      <dgm:prSet presAssocID="{0B5A8DB3-4F8C-4C70-B900-D2DBB879D2E1}" presName="iconSpace" presStyleCnt="0"/>
      <dgm:spPr/>
    </dgm:pt>
    <dgm:pt modelId="{10CB5E8E-54CA-4FED-A04B-3804295B5A18}" type="pres">
      <dgm:prSet presAssocID="{0B5A8DB3-4F8C-4C70-B900-D2DBB879D2E1}" presName="parTx" presStyleLbl="revTx" presStyleIdx="0" presStyleCnt="8">
        <dgm:presLayoutVars>
          <dgm:chMax val="0"/>
          <dgm:chPref val="0"/>
        </dgm:presLayoutVars>
      </dgm:prSet>
      <dgm:spPr/>
    </dgm:pt>
    <dgm:pt modelId="{5EF91B30-830E-4610-AB4B-516286866108}" type="pres">
      <dgm:prSet presAssocID="{0B5A8DB3-4F8C-4C70-B900-D2DBB879D2E1}" presName="txSpace" presStyleCnt="0"/>
      <dgm:spPr/>
    </dgm:pt>
    <dgm:pt modelId="{36387EA5-386D-4C40-BD54-DC7EB03B1A9E}" type="pres">
      <dgm:prSet presAssocID="{0B5A8DB3-4F8C-4C70-B900-D2DBB879D2E1}" presName="desTx" presStyleLbl="revTx" presStyleIdx="1" presStyleCnt="8">
        <dgm:presLayoutVars/>
      </dgm:prSet>
      <dgm:spPr/>
    </dgm:pt>
    <dgm:pt modelId="{BFFD5D67-75D1-4740-8700-EA2756B3ABC5}" type="pres">
      <dgm:prSet presAssocID="{28B77897-3B7D-416A-94E8-687B3512A2A3}" presName="sibTrans" presStyleCnt="0"/>
      <dgm:spPr/>
    </dgm:pt>
    <dgm:pt modelId="{D16EEEAC-B747-427D-9D3D-51240A5E1F01}" type="pres">
      <dgm:prSet presAssocID="{DE7B9974-B363-40AB-8413-EC8B08248CD8}" presName="compNode" presStyleCnt="0"/>
      <dgm:spPr/>
    </dgm:pt>
    <dgm:pt modelId="{CC0F0B0B-5CA4-41F9-8760-3BECA452B28C}" type="pres">
      <dgm:prSet presAssocID="{DE7B9974-B363-40AB-8413-EC8B08248CD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D81E303C-9A56-43A4-9F2F-72E7A9C114FE}" type="pres">
      <dgm:prSet presAssocID="{DE7B9974-B363-40AB-8413-EC8B08248CD8}" presName="iconSpace" presStyleCnt="0"/>
      <dgm:spPr/>
    </dgm:pt>
    <dgm:pt modelId="{8BB42F80-13DD-475E-BF52-3EF981D12AFA}" type="pres">
      <dgm:prSet presAssocID="{DE7B9974-B363-40AB-8413-EC8B08248CD8}" presName="parTx" presStyleLbl="revTx" presStyleIdx="2" presStyleCnt="8">
        <dgm:presLayoutVars>
          <dgm:chMax val="0"/>
          <dgm:chPref val="0"/>
        </dgm:presLayoutVars>
      </dgm:prSet>
      <dgm:spPr/>
    </dgm:pt>
    <dgm:pt modelId="{47AD1CDC-43F9-4CD9-BABF-01400A47B244}" type="pres">
      <dgm:prSet presAssocID="{DE7B9974-B363-40AB-8413-EC8B08248CD8}" presName="txSpace" presStyleCnt="0"/>
      <dgm:spPr/>
    </dgm:pt>
    <dgm:pt modelId="{6BE63632-B2E6-4564-B44D-5047BECE4DCA}" type="pres">
      <dgm:prSet presAssocID="{DE7B9974-B363-40AB-8413-EC8B08248CD8}" presName="desTx" presStyleLbl="revTx" presStyleIdx="3" presStyleCnt="8">
        <dgm:presLayoutVars/>
      </dgm:prSet>
      <dgm:spPr/>
    </dgm:pt>
    <dgm:pt modelId="{E5033DD3-4311-420A-8D94-8182D920B191}" type="pres">
      <dgm:prSet presAssocID="{109BFF14-4FC2-49A9-B8DD-D7C2F1FA5917}" presName="sibTrans" presStyleCnt="0"/>
      <dgm:spPr/>
    </dgm:pt>
    <dgm:pt modelId="{9C834C07-0A8B-41F3-AD59-C24F717621C2}" type="pres">
      <dgm:prSet presAssocID="{47CA4882-22E0-483B-919A-231DBC332B4B}" presName="compNode" presStyleCnt="0"/>
      <dgm:spPr/>
    </dgm:pt>
    <dgm:pt modelId="{F38C2338-FDE3-4160-B9FA-68D0283C36C7}" type="pres">
      <dgm:prSet presAssocID="{47CA4882-22E0-483B-919A-231DBC332B4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tor"/>
        </a:ext>
      </dgm:extLst>
    </dgm:pt>
    <dgm:pt modelId="{E56BC238-E5BD-4BAB-9ABB-BB017D6A52BE}" type="pres">
      <dgm:prSet presAssocID="{47CA4882-22E0-483B-919A-231DBC332B4B}" presName="iconSpace" presStyleCnt="0"/>
      <dgm:spPr/>
    </dgm:pt>
    <dgm:pt modelId="{A82A5E0C-EB79-4E46-B60D-7DAACDD3FC01}" type="pres">
      <dgm:prSet presAssocID="{47CA4882-22E0-483B-919A-231DBC332B4B}" presName="parTx" presStyleLbl="revTx" presStyleIdx="4" presStyleCnt="8">
        <dgm:presLayoutVars>
          <dgm:chMax val="0"/>
          <dgm:chPref val="0"/>
        </dgm:presLayoutVars>
      </dgm:prSet>
      <dgm:spPr/>
    </dgm:pt>
    <dgm:pt modelId="{03CBA588-64C0-41D9-BE2D-FD61B7D93EEF}" type="pres">
      <dgm:prSet presAssocID="{47CA4882-22E0-483B-919A-231DBC332B4B}" presName="txSpace" presStyleCnt="0"/>
      <dgm:spPr/>
    </dgm:pt>
    <dgm:pt modelId="{411B6332-FEE0-41D8-A66A-B712DBCE86CE}" type="pres">
      <dgm:prSet presAssocID="{47CA4882-22E0-483B-919A-231DBC332B4B}" presName="desTx" presStyleLbl="revTx" presStyleIdx="5" presStyleCnt="8">
        <dgm:presLayoutVars/>
      </dgm:prSet>
      <dgm:spPr/>
    </dgm:pt>
    <dgm:pt modelId="{65C4634C-7E6E-4C52-ABA3-7A3700528368}" type="pres">
      <dgm:prSet presAssocID="{0D91C240-16EB-4B95-9EF8-509252B4FA64}" presName="sibTrans" presStyleCnt="0"/>
      <dgm:spPr/>
    </dgm:pt>
    <dgm:pt modelId="{32A3F666-CD38-49F4-9765-26682AAD0F2D}" type="pres">
      <dgm:prSet presAssocID="{6639F583-CDF3-444C-BD9F-43229AD79522}" presName="compNode" presStyleCnt="0"/>
      <dgm:spPr/>
    </dgm:pt>
    <dgm:pt modelId="{96F711F2-4D54-45B1-A64B-52E797168BF5}" type="pres">
      <dgm:prSet presAssocID="{6639F583-CDF3-444C-BD9F-43229AD7952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AFC0B63C-E4A3-4FB7-AFE4-483851F18023}" type="pres">
      <dgm:prSet presAssocID="{6639F583-CDF3-444C-BD9F-43229AD79522}" presName="iconSpace" presStyleCnt="0"/>
      <dgm:spPr/>
    </dgm:pt>
    <dgm:pt modelId="{31C5CD68-7159-4248-97DA-1EF0CADC7F34}" type="pres">
      <dgm:prSet presAssocID="{6639F583-CDF3-444C-BD9F-43229AD79522}" presName="parTx" presStyleLbl="revTx" presStyleIdx="6" presStyleCnt="8">
        <dgm:presLayoutVars>
          <dgm:chMax val="0"/>
          <dgm:chPref val="0"/>
        </dgm:presLayoutVars>
      </dgm:prSet>
      <dgm:spPr/>
    </dgm:pt>
    <dgm:pt modelId="{46674490-63E5-4FDE-A501-064E7497A612}" type="pres">
      <dgm:prSet presAssocID="{6639F583-CDF3-444C-BD9F-43229AD79522}" presName="txSpace" presStyleCnt="0"/>
      <dgm:spPr/>
    </dgm:pt>
    <dgm:pt modelId="{4D4D6A2F-4DD5-4542-BB58-C23D4E737A21}" type="pres">
      <dgm:prSet presAssocID="{6639F583-CDF3-444C-BD9F-43229AD79522}" presName="desTx" presStyleLbl="revTx" presStyleIdx="7" presStyleCnt="8">
        <dgm:presLayoutVars/>
      </dgm:prSet>
      <dgm:spPr/>
    </dgm:pt>
  </dgm:ptLst>
  <dgm:cxnLst>
    <dgm:cxn modelId="{537C9A01-4C73-48A5-A6C8-FC4F925C496E}" type="presOf" srcId="{457F5861-5D11-4AC3-90E4-099561A9FF44}" destId="{36387EA5-386D-4C40-BD54-DC7EB03B1A9E}" srcOrd="0" destOrd="0" presId="urn:microsoft.com/office/officeart/2018/2/layout/IconLabelDescriptionList"/>
    <dgm:cxn modelId="{B3026F15-0569-44D4-9B78-1C27C876483A}" srcId="{47CA4882-22E0-483B-919A-231DBC332B4B}" destId="{DEE64434-36DC-4DE2-AC73-86D85D5711BF}" srcOrd="1" destOrd="0" parTransId="{CE1273FF-92CB-4192-A183-CA6CBEA06B6F}" sibTransId="{0C609611-1A7E-4170-AD80-BD7A2B21BF50}"/>
    <dgm:cxn modelId="{7E720D17-95DD-448F-A754-C5C3F61F68B6}" type="presOf" srcId="{4F899D2D-0B37-42BA-9214-1B1D3A661A5E}" destId="{8DA4667D-8C6E-4050-AABC-DEA3E1E55D47}" srcOrd="0" destOrd="0" presId="urn:microsoft.com/office/officeart/2018/2/layout/IconLabelDescriptionList"/>
    <dgm:cxn modelId="{5468F02A-0830-4FDD-9270-A82E8E224CD4}" type="presOf" srcId="{6639F583-CDF3-444C-BD9F-43229AD79522}" destId="{31C5CD68-7159-4248-97DA-1EF0CADC7F34}" srcOrd="0" destOrd="0" presId="urn:microsoft.com/office/officeart/2018/2/layout/IconLabelDescriptionList"/>
    <dgm:cxn modelId="{53582832-1F9B-4D92-A493-54F1E0E193AB}" type="presOf" srcId="{47CA4882-22E0-483B-919A-231DBC332B4B}" destId="{A82A5E0C-EB79-4E46-B60D-7DAACDD3FC01}" srcOrd="0" destOrd="0" presId="urn:microsoft.com/office/officeart/2018/2/layout/IconLabelDescriptionList"/>
    <dgm:cxn modelId="{2574DC60-4E99-40DA-987B-39362797A2E0}" type="presOf" srcId="{98DFBD78-8C7E-4B5C-A798-4DA37A4C3F03}" destId="{4D4D6A2F-4DD5-4542-BB58-C23D4E737A21}" srcOrd="0" destOrd="0" presId="urn:microsoft.com/office/officeart/2018/2/layout/IconLabelDescriptionList"/>
    <dgm:cxn modelId="{7F2F4D69-C01E-47D7-BE3D-E315C2833B31}" srcId="{47CA4882-22E0-483B-919A-231DBC332B4B}" destId="{2B43033E-6C43-4301-B0AC-3D5A55661D0D}" srcOrd="0" destOrd="0" parTransId="{FF362B1A-5AF0-470C-A537-4BA333B43F1A}" sibTransId="{4C6326C7-78BC-48B7-8799-63330CD78BD8}"/>
    <dgm:cxn modelId="{9984E573-2B5D-4DEF-97C5-5406A7B5F602}" srcId="{4F899D2D-0B37-42BA-9214-1B1D3A661A5E}" destId="{6639F583-CDF3-444C-BD9F-43229AD79522}" srcOrd="3" destOrd="0" parTransId="{5B7CA7B8-8BA7-410B-AD69-D243CDBB9EC6}" sibTransId="{64A5A4E9-3E21-43AF-8204-3296D6C75AED}"/>
    <dgm:cxn modelId="{21920F7C-D10D-4EB5-B1F8-3D8F8DD5FCC2}" srcId="{0B5A8DB3-4F8C-4C70-B900-D2DBB879D2E1}" destId="{457F5861-5D11-4AC3-90E4-099561A9FF44}" srcOrd="0" destOrd="0" parTransId="{8A400CDB-7BA9-4180-BE2F-5BE9BF23FA5E}" sibTransId="{EE95B0C2-24BC-45B0-8F7C-2ECFC55DE405}"/>
    <dgm:cxn modelId="{D1D05E80-629C-4A9F-8BC6-8BC7B023E74D}" type="presOf" srcId="{D36801B0-3E40-4287-9498-A13C8CB3B2C2}" destId="{6BE63632-B2E6-4564-B44D-5047BECE4DCA}" srcOrd="0" destOrd="0" presId="urn:microsoft.com/office/officeart/2018/2/layout/IconLabelDescriptionList"/>
    <dgm:cxn modelId="{6F579D92-D5EB-4CED-B01F-01C06DE87B6B}" type="presOf" srcId="{2B43033E-6C43-4301-B0AC-3D5A55661D0D}" destId="{411B6332-FEE0-41D8-A66A-B712DBCE86CE}" srcOrd="0" destOrd="0" presId="urn:microsoft.com/office/officeart/2018/2/layout/IconLabelDescriptionList"/>
    <dgm:cxn modelId="{4B27B4A7-962D-4236-8209-7E64D4859A0E}" type="presOf" srcId="{0B5A8DB3-4F8C-4C70-B900-D2DBB879D2E1}" destId="{10CB5E8E-54CA-4FED-A04B-3804295B5A18}" srcOrd="0" destOrd="0" presId="urn:microsoft.com/office/officeart/2018/2/layout/IconLabelDescriptionList"/>
    <dgm:cxn modelId="{71C61CAE-64B5-416A-BCDE-167779BB9C7A}" srcId="{4F899D2D-0B37-42BA-9214-1B1D3A661A5E}" destId="{47CA4882-22E0-483B-919A-231DBC332B4B}" srcOrd="2" destOrd="0" parTransId="{19E33369-2A8F-4F4E-8FB9-5310EC640037}" sibTransId="{0D91C240-16EB-4B95-9EF8-509252B4FA64}"/>
    <dgm:cxn modelId="{95842EBC-DBF7-4237-BD28-31766C2EC3ED}" srcId="{4F899D2D-0B37-42BA-9214-1B1D3A661A5E}" destId="{0B5A8DB3-4F8C-4C70-B900-D2DBB879D2E1}" srcOrd="0" destOrd="0" parTransId="{20B3B906-78AE-4BEB-ACA0-58323C1E830E}" sibTransId="{28B77897-3B7D-416A-94E8-687B3512A2A3}"/>
    <dgm:cxn modelId="{823335D1-3ED4-464B-8137-7592C0DCD526}" srcId="{DE7B9974-B363-40AB-8413-EC8B08248CD8}" destId="{D36801B0-3E40-4287-9498-A13C8CB3B2C2}" srcOrd="0" destOrd="0" parTransId="{2288B000-8059-4ABE-9348-2030F1A8F7B9}" sibTransId="{3D0DFEB3-8927-478F-A154-851D1EA24D76}"/>
    <dgm:cxn modelId="{091316D4-8C89-421D-A3AE-7111F80C37A0}" type="presOf" srcId="{4910206D-DAA6-4C76-868B-AAAB9ADB32EE}" destId="{4D4D6A2F-4DD5-4542-BB58-C23D4E737A21}" srcOrd="0" destOrd="1" presId="urn:microsoft.com/office/officeart/2018/2/layout/IconLabelDescriptionList"/>
    <dgm:cxn modelId="{BC87E6D4-3BD9-4A30-BB7C-9BAE37D4B694}" srcId="{6639F583-CDF3-444C-BD9F-43229AD79522}" destId="{98DFBD78-8C7E-4B5C-A798-4DA37A4C3F03}" srcOrd="0" destOrd="0" parTransId="{113A89D1-264E-493B-A6DF-A44AFB28B8B9}" sibTransId="{C5C6C829-5A67-4E4C-865C-9827ED546FE1}"/>
    <dgm:cxn modelId="{F4B716DB-A596-421A-BB09-2CC791AB4AEE}" srcId="{6639F583-CDF3-444C-BD9F-43229AD79522}" destId="{4910206D-DAA6-4C76-868B-AAAB9ADB32EE}" srcOrd="1" destOrd="0" parTransId="{BA8F21B0-5BB2-4906-81A2-1B9AD41A34FF}" sibTransId="{2009E4FB-694A-4724-B167-AE1089CC1D90}"/>
    <dgm:cxn modelId="{571980EB-6AD8-4669-A34C-9E630E4C8E78}" srcId="{4F899D2D-0B37-42BA-9214-1B1D3A661A5E}" destId="{DE7B9974-B363-40AB-8413-EC8B08248CD8}" srcOrd="1" destOrd="0" parTransId="{A7642B50-8682-4F9E-A43F-D251B2D9D919}" sibTransId="{109BFF14-4FC2-49A9-B8DD-D7C2F1FA5917}"/>
    <dgm:cxn modelId="{8942CAF3-372A-4056-A206-255C8D97A76F}" type="presOf" srcId="{DEE64434-36DC-4DE2-AC73-86D85D5711BF}" destId="{411B6332-FEE0-41D8-A66A-B712DBCE86CE}" srcOrd="0" destOrd="1" presId="urn:microsoft.com/office/officeart/2018/2/layout/IconLabelDescriptionList"/>
    <dgm:cxn modelId="{0059C5F8-40A1-483E-9410-76E44FCFD340}" type="presOf" srcId="{DE7B9974-B363-40AB-8413-EC8B08248CD8}" destId="{8BB42F80-13DD-475E-BF52-3EF981D12AFA}" srcOrd="0" destOrd="0" presId="urn:microsoft.com/office/officeart/2018/2/layout/IconLabelDescriptionList"/>
    <dgm:cxn modelId="{442A77D1-E5C5-40C2-9C6C-DB601064A801}" type="presParOf" srcId="{8DA4667D-8C6E-4050-AABC-DEA3E1E55D47}" destId="{75907FFE-19F0-4A81-9561-77E7EC0E6C4E}" srcOrd="0" destOrd="0" presId="urn:microsoft.com/office/officeart/2018/2/layout/IconLabelDescriptionList"/>
    <dgm:cxn modelId="{BAA56165-72FB-4674-8476-D9215D88DD88}" type="presParOf" srcId="{75907FFE-19F0-4A81-9561-77E7EC0E6C4E}" destId="{F3F6A6ED-1452-4FBB-854B-993B3EAA7C5D}" srcOrd="0" destOrd="0" presId="urn:microsoft.com/office/officeart/2018/2/layout/IconLabelDescriptionList"/>
    <dgm:cxn modelId="{D37502E9-9809-4228-ACC0-0517CEF0B3B2}" type="presParOf" srcId="{75907FFE-19F0-4A81-9561-77E7EC0E6C4E}" destId="{144D0725-1127-4E36-AB4C-59DE8B8282FE}" srcOrd="1" destOrd="0" presId="urn:microsoft.com/office/officeart/2018/2/layout/IconLabelDescriptionList"/>
    <dgm:cxn modelId="{B973DB87-70C4-4262-BE41-5FF762BCBE9F}" type="presParOf" srcId="{75907FFE-19F0-4A81-9561-77E7EC0E6C4E}" destId="{10CB5E8E-54CA-4FED-A04B-3804295B5A18}" srcOrd="2" destOrd="0" presId="urn:microsoft.com/office/officeart/2018/2/layout/IconLabelDescriptionList"/>
    <dgm:cxn modelId="{A8E0C770-65EF-4E4F-9615-EE548961312E}" type="presParOf" srcId="{75907FFE-19F0-4A81-9561-77E7EC0E6C4E}" destId="{5EF91B30-830E-4610-AB4B-516286866108}" srcOrd="3" destOrd="0" presId="urn:microsoft.com/office/officeart/2018/2/layout/IconLabelDescriptionList"/>
    <dgm:cxn modelId="{EF5C435E-F61F-4A54-B269-07BE23ED2BF6}" type="presParOf" srcId="{75907FFE-19F0-4A81-9561-77E7EC0E6C4E}" destId="{36387EA5-386D-4C40-BD54-DC7EB03B1A9E}" srcOrd="4" destOrd="0" presId="urn:microsoft.com/office/officeart/2018/2/layout/IconLabelDescriptionList"/>
    <dgm:cxn modelId="{D8E85969-0744-4B71-BB57-703850309312}" type="presParOf" srcId="{8DA4667D-8C6E-4050-AABC-DEA3E1E55D47}" destId="{BFFD5D67-75D1-4740-8700-EA2756B3ABC5}" srcOrd="1" destOrd="0" presId="urn:microsoft.com/office/officeart/2018/2/layout/IconLabelDescriptionList"/>
    <dgm:cxn modelId="{89704EEF-0ACA-4B00-AE8F-8D8540F1065A}" type="presParOf" srcId="{8DA4667D-8C6E-4050-AABC-DEA3E1E55D47}" destId="{D16EEEAC-B747-427D-9D3D-51240A5E1F01}" srcOrd="2" destOrd="0" presId="urn:microsoft.com/office/officeart/2018/2/layout/IconLabelDescriptionList"/>
    <dgm:cxn modelId="{2FD01956-4C23-4DB3-8192-0D978715611C}" type="presParOf" srcId="{D16EEEAC-B747-427D-9D3D-51240A5E1F01}" destId="{CC0F0B0B-5CA4-41F9-8760-3BECA452B28C}" srcOrd="0" destOrd="0" presId="urn:microsoft.com/office/officeart/2018/2/layout/IconLabelDescriptionList"/>
    <dgm:cxn modelId="{5D768C01-C96D-4898-8419-99BB08F63F55}" type="presParOf" srcId="{D16EEEAC-B747-427D-9D3D-51240A5E1F01}" destId="{D81E303C-9A56-43A4-9F2F-72E7A9C114FE}" srcOrd="1" destOrd="0" presId="urn:microsoft.com/office/officeart/2018/2/layout/IconLabelDescriptionList"/>
    <dgm:cxn modelId="{16A13715-DAAB-452E-AB0C-D68DB92FF7AC}" type="presParOf" srcId="{D16EEEAC-B747-427D-9D3D-51240A5E1F01}" destId="{8BB42F80-13DD-475E-BF52-3EF981D12AFA}" srcOrd="2" destOrd="0" presId="urn:microsoft.com/office/officeart/2018/2/layout/IconLabelDescriptionList"/>
    <dgm:cxn modelId="{E529EE6D-D06B-4635-828B-D35BFB537447}" type="presParOf" srcId="{D16EEEAC-B747-427D-9D3D-51240A5E1F01}" destId="{47AD1CDC-43F9-4CD9-BABF-01400A47B244}" srcOrd="3" destOrd="0" presId="urn:microsoft.com/office/officeart/2018/2/layout/IconLabelDescriptionList"/>
    <dgm:cxn modelId="{CC581312-F93F-4CE4-8118-D36C73FFF1A3}" type="presParOf" srcId="{D16EEEAC-B747-427D-9D3D-51240A5E1F01}" destId="{6BE63632-B2E6-4564-B44D-5047BECE4DCA}" srcOrd="4" destOrd="0" presId="urn:microsoft.com/office/officeart/2018/2/layout/IconLabelDescriptionList"/>
    <dgm:cxn modelId="{812C34F0-0B22-49D7-A87D-8436C44E79F7}" type="presParOf" srcId="{8DA4667D-8C6E-4050-AABC-DEA3E1E55D47}" destId="{E5033DD3-4311-420A-8D94-8182D920B191}" srcOrd="3" destOrd="0" presId="urn:microsoft.com/office/officeart/2018/2/layout/IconLabelDescriptionList"/>
    <dgm:cxn modelId="{2888C706-BC4E-40CC-8929-AF89BA02E389}" type="presParOf" srcId="{8DA4667D-8C6E-4050-AABC-DEA3E1E55D47}" destId="{9C834C07-0A8B-41F3-AD59-C24F717621C2}" srcOrd="4" destOrd="0" presId="urn:microsoft.com/office/officeart/2018/2/layout/IconLabelDescriptionList"/>
    <dgm:cxn modelId="{2BFF1CC6-134A-408A-8AF3-A9CF6F994BD1}" type="presParOf" srcId="{9C834C07-0A8B-41F3-AD59-C24F717621C2}" destId="{F38C2338-FDE3-4160-B9FA-68D0283C36C7}" srcOrd="0" destOrd="0" presId="urn:microsoft.com/office/officeart/2018/2/layout/IconLabelDescriptionList"/>
    <dgm:cxn modelId="{8916D5CC-B996-47BF-B50C-50078AB11789}" type="presParOf" srcId="{9C834C07-0A8B-41F3-AD59-C24F717621C2}" destId="{E56BC238-E5BD-4BAB-9ABB-BB017D6A52BE}" srcOrd="1" destOrd="0" presId="urn:microsoft.com/office/officeart/2018/2/layout/IconLabelDescriptionList"/>
    <dgm:cxn modelId="{2FD00142-0E0B-4CE2-B833-E99206259597}" type="presParOf" srcId="{9C834C07-0A8B-41F3-AD59-C24F717621C2}" destId="{A82A5E0C-EB79-4E46-B60D-7DAACDD3FC01}" srcOrd="2" destOrd="0" presId="urn:microsoft.com/office/officeart/2018/2/layout/IconLabelDescriptionList"/>
    <dgm:cxn modelId="{DBB6DF8A-5119-4D37-9B84-45F5662F6D6D}" type="presParOf" srcId="{9C834C07-0A8B-41F3-AD59-C24F717621C2}" destId="{03CBA588-64C0-41D9-BE2D-FD61B7D93EEF}" srcOrd="3" destOrd="0" presId="urn:microsoft.com/office/officeart/2018/2/layout/IconLabelDescriptionList"/>
    <dgm:cxn modelId="{7D3E2389-687A-4861-8962-76F132EDBBDD}" type="presParOf" srcId="{9C834C07-0A8B-41F3-AD59-C24F717621C2}" destId="{411B6332-FEE0-41D8-A66A-B712DBCE86CE}" srcOrd="4" destOrd="0" presId="urn:microsoft.com/office/officeart/2018/2/layout/IconLabelDescriptionList"/>
    <dgm:cxn modelId="{6C03F6C4-B1C5-48DD-B3F1-68D97FFE0FC7}" type="presParOf" srcId="{8DA4667D-8C6E-4050-AABC-DEA3E1E55D47}" destId="{65C4634C-7E6E-4C52-ABA3-7A3700528368}" srcOrd="5" destOrd="0" presId="urn:microsoft.com/office/officeart/2018/2/layout/IconLabelDescriptionList"/>
    <dgm:cxn modelId="{9CD4DC8E-98F6-4F6D-A3DD-FDB727827A44}" type="presParOf" srcId="{8DA4667D-8C6E-4050-AABC-DEA3E1E55D47}" destId="{32A3F666-CD38-49F4-9765-26682AAD0F2D}" srcOrd="6" destOrd="0" presId="urn:microsoft.com/office/officeart/2018/2/layout/IconLabelDescriptionList"/>
    <dgm:cxn modelId="{D7C58D35-7D25-494C-8B38-922CABB8989F}" type="presParOf" srcId="{32A3F666-CD38-49F4-9765-26682AAD0F2D}" destId="{96F711F2-4D54-45B1-A64B-52E797168BF5}" srcOrd="0" destOrd="0" presId="urn:microsoft.com/office/officeart/2018/2/layout/IconLabelDescriptionList"/>
    <dgm:cxn modelId="{CC5C64A9-3707-4B28-8C70-D09DE51B1D8D}" type="presParOf" srcId="{32A3F666-CD38-49F4-9765-26682AAD0F2D}" destId="{AFC0B63C-E4A3-4FB7-AFE4-483851F18023}" srcOrd="1" destOrd="0" presId="urn:microsoft.com/office/officeart/2018/2/layout/IconLabelDescriptionList"/>
    <dgm:cxn modelId="{AACCAD83-F824-4794-8B00-6F1F3CD4D65A}" type="presParOf" srcId="{32A3F666-CD38-49F4-9765-26682AAD0F2D}" destId="{31C5CD68-7159-4248-97DA-1EF0CADC7F34}" srcOrd="2" destOrd="0" presId="urn:microsoft.com/office/officeart/2018/2/layout/IconLabelDescriptionList"/>
    <dgm:cxn modelId="{ACF061CE-A689-4DFA-A409-58C0436420C1}" type="presParOf" srcId="{32A3F666-CD38-49F4-9765-26682AAD0F2D}" destId="{46674490-63E5-4FDE-A501-064E7497A612}" srcOrd="3" destOrd="0" presId="urn:microsoft.com/office/officeart/2018/2/layout/IconLabelDescriptionList"/>
    <dgm:cxn modelId="{336099FF-AA92-49AC-B825-F43918EB7BA3}" type="presParOf" srcId="{32A3F666-CD38-49F4-9765-26682AAD0F2D}" destId="{4D4D6A2F-4DD5-4542-BB58-C23D4E737A21}" srcOrd="4" destOrd="0" presId="urn:microsoft.com/office/officeart/2018/2/layout/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6A6ED-1452-4FBB-854B-993B3EAA7C5D}">
      <dsp:nvSpPr>
        <dsp:cNvPr id="0" name=""/>
        <dsp:cNvSpPr/>
      </dsp:nvSpPr>
      <dsp:spPr>
        <a:xfrm>
          <a:off x="1711"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B5E8E-54CA-4FED-A04B-3804295B5A18}">
      <dsp:nvSpPr>
        <dsp:cNvPr id="0" name=""/>
        <dsp:cNvSpPr/>
      </dsp:nvSpPr>
      <dsp:spPr>
        <a:xfrm>
          <a:off x="171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Recruitment/Retention</a:t>
          </a:r>
          <a:endParaRPr lang="en-US" sz="2000" kern="1200" dirty="0"/>
        </a:p>
      </dsp:txBody>
      <dsp:txXfrm>
        <a:off x="1711" y="1364435"/>
        <a:ext cx="2505937" cy="375890"/>
      </dsp:txXfrm>
    </dsp:sp>
    <dsp:sp modelId="{36387EA5-386D-4C40-BD54-DC7EB03B1A9E}">
      <dsp:nvSpPr>
        <dsp:cNvPr id="0" name=""/>
        <dsp:cNvSpPr/>
      </dsp:nvSpPr>
      <dsp:spPr>
        <a:xfrm>
          <a:off x="171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pPr>
          <a:r>
            <a:rPr lang="en-US" sz="2200" kern="1200" dirty="0"/>
            <a:t>Strengthen our workforce by offering region-aligned, competitive salary structures that position the District to retain exceptional educators and staff who drive student success.</a:t>
          </a:r>
        </a:p>
      </dsp:txBody>
      <dsp:txXfrm>
        <a:off x="1711" y="1841325"/>
        <a:ext cx="2505937" cy="3478870"/>
      </dsp:txXfrm>
    </dsp:sp>
    <dsp:sp modelId="{CC0F0B0B-5CA4-41F9-8760-3BECA452B28C}">
      <dsp:nvSpPr>
        <dsp:cNvPr id="0" name=""/>
        <dsp:cNvSpPr/>
      </dsp:nvSpPr>
      <dsp:spPr>
        <a:xfrm>
          <a:off x="2946188"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42F80-13DD-475E-BF52-3EF981D12AFA}">
      <dsp:nvSpPr>
        <dsp:cNvPr id="0" name=""/>
        <dsp:cNvSpPr/>
      </dsp:nvSpPr>
      <dsp:spPr>
        <a:xfrm>
          <a:off x="2946188"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Staffing Efficiency </a:t>
          </a:r>
          <a:endParaRPr lang="en-US" sz="2000" kern="1200" dirty="0"/>
        </a:p>
      </dsp:txBody>
      <dsp:txXfrm>
        <a:off x="2946188" y="1364435"/>
        <a:ext cx="2505937" cy="375890"/>
      </dsp:txXfrm>
    </dsp:sp>
    <dsp:sp modelId="{6BE63632-B2E6-4564-B44D-5047BECE4DCA}">
      <dsp:nvSpPr>
        <dsp:cNvPr id="0" name=""/>
        <dsp:cNvSpPr/>
      </dsp:nvSpPr>
      <dsp:spPr>
        <a:xfrm>
          <a:off x="2946188"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Strategically utilize State‑funded class size allocations to guide staffing decisions while enhancing programs and supports that drive student success.</a:t>
          </a:r>
        </a:p>
      </dsp:txBody>
      <dsp:txXfrm>
        <a:off x="2946188" y="1841325"/>
        <a:ext cx="2505937" cy="3478870"/>
      </dsp:txXfrm>
    </dsp:sp>
    <dsp:sp modelId="{F38C2338-FDE3-4160-B9FA-68D0283C36C7}">
      <dsp:nvSpPr>
        <dsp:cNvPr id="0" name=""/>
        <dsp:cNvSpPr/>
      </dsp:nvSpPr>
      <dsp:spPr>
        <a:xfrm>
          <a:off x="5890665"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2A5E0C-EB79-4E46-B60D-7DAACDD3FC01}">
      <dsp:nvSpPr>
        <dsp:cNvPr id="0" name=""/>
        <dsp:cNvSpPr/>
      </dsp:nvSpPr>
      <dsp:spPr>
        <a:xfrm>
          <a:off x="5890665"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Future Readiness</a:t>
          </a:r>
          <a:endParaRPr lang="en-US" sz="2000" kern="1200" dirty="0"/>
        </a:p>
      </dsp:txBody>
      <dsp:txXfrm>
        <a:off x="5890665" y="1364435"/>
        <a:ext cx="2505937" cy="375890"/>
      </dsp:txXfrm>
    </dsp:sp>
    <dsp:sp modelId="{411B6332-FEE0-41D8-A66A-B712DBCE86CE}">
      <dsp:nvSpPr>
        <dsp:cNvPr id="0" name=""/>
        <dsp:cNvSpPr/>
      </dsp:nvSpPr>
      <dsp:spPr>
        <a:xfrm>
          <a:off x="5890665"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Enhance pathways and supports that equip students for postsecondary success, leveraging partnerships to broaden opportunities.</a:t>
          </a:r>
        </a:p>
        <a:p>
          <a:pPr marL="0" lvl="0" indent="0" algn="l" defTabSz="1066800">
            <a:lnSpc>
              <a:spcPct val="100000"/>
            </a:lnSpc>
            <a:spcBef>
              <a:spcPct val="0"/>
            </a:spcBef>
            <a:spcAft>
              <a:spcPct val="35000"/>
            </a:spcAft>
            <a:buNone/>
          </a:pPr>
          <a:endParaRPr lang="en-US" sz="2400" kern="1200" dirty="0"/>
        </a:p>
      </dsp:txBody>
      <dsp:txXfrm>
        <a:off x="5890665" y="1841325"/>
        <a:ext cx="2505937" cy="3478870"/>
      </dsp:txXfrm>
    </dsp:sp>
    <dsp:sp modelId="{96F711F2-4D54-45B1-A64B-52E797168BF5}">
      <dsp:nvSpPr>
        <dsp:cNvPr id="0" name=""/>
        <dsp:cNvSpPr/>
      </dsp:nvSpPr>
      <dsp:spPr>
        <a:xfrm>
          <a:off x="8835141"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C5CD68-7159-4248-97DA-1EF0CADC7F34}">
      <dsp:nvSpPr>
        <dsp:cNvPr id="0" name=""/>
        <dsp:cNvSpPr/>
      </dsp:nvSpPr>
      <dsp:spPr>
        <a:xfrm>
          <a:off x="883514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Leader/Teacher Quality</a:t>
          </a:r>
          <a:endParaRPr lang="en-US" sz="2000" kern="1200" dirty="0"/>
        </a:p>
      </dsp:txBody>
      <dsp:txXfrm>
        <a:off x="8835141" y="1364435"/>
        <a:ext cx="2505937" cy="375890"/>
      </dsp:txXfrm>
    </dsp:sp>
    <dsp:sp modelId="{4D4D6A2F-4DD5-4542-BB58-C23D4E737A21}">
      <dsp:nvSpPr>
        <dsp:cNvPr id="0" name=""/>
        <dsp:cNvSpPr/>
      </dsp:nvSpPr>
      <dsp:spPr>
        <a:xfrm>
          <a:off x="883514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Advance leadership and teaching capacity to elevate instructional quality and effectively respond to student needs in a timely manner.</a:t>
          </a:r>
        </a:p>
        <a:p>
          <a:pPr marL="0" lvl="0" indent="0" algn="l" defTabSz="1066800">
            <a:lnSpc>
              <a:spcPct val="100000"/>
            </a:lnSpc>
            <a:spcBef>
              <a:spcPct val="0"/>
            </a:spcBef>
            <a:spcAft>
              <a:spcPct val="35000"/>
            </a:spcAft>
            <a:buNone/>
          </a:pPr>
          <a:endParaRPr lang="en-US" sz="2400" kern="1200" dirty="0"/>
        </a:p>
      </dsp:txBody>
      <dsp:txXfrm>
        <a:off x="8835141" y="1841325"/>
        <a:ext cx="2505937" cy="347887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4/9/2026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A7899-4260-A967-DECD-85D1D1C30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A2A05-83AF-DEDE-D1F7-229B8C6C0B98}"/>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3EC3F65A-2396-AE80-93BD-F4C91E4633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3AE93-F227-7B61-5CF5-071EB4AE924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27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242D-36A9-1BCD-6A59-295D80661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303AD-D792-F08E-1B7B-E3DF069D68CE}"/>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065E388B-1D2A-E665-411C-6D550DEA1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303F4D-606D-91F0-53F8-627A704E7BA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430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10800-A83C-4F01-656C-0696D401E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4DD39-F1E5-D827-7F11-0963414BC85D}"/>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2C3BE987-D1E2-C3F5-E93C-0EBB349CD8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60BEA5-95A1-8DCF-4FEE-3B5976334E8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25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3134-F77B-682E-D0FC-39F23331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CE7C0-D219-1232-544F-2D700A0AC1F6}"/>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16F7745C-E49B-1FC6-8B99-FCE4FE3015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5F9A06-C5F3-2456-D4E2-CAC958CA73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784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50757-0639-FDAB-4A5F-F39F5BB05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2B9D0-2908-F6C9-E447-61BE738CBFF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A192F68-D67B-031D-CD89-EE720BF554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48C303-5D78-56B8-22F3-5FAB788EB176}"/>
              </a:ext>
            </a:extLst>
          </p:cNvPr>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1143708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E652-21C9-52EA-F78D-EACC46830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1C3FE-EB2F-A22E-3A6E-49F1B9E66DF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C9554DC-2491-882C-AEEE-DBAF012DEA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21CCB8-E697-D995-D01B-8F52740ECF85}"/>
              </a:ext>
            </a:extLst>
          </p:cNvPr>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2466670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BED2A-A9B4-7B0D-2250-9B4648E0D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CA9CD-89D7-A335-B314-9D680CC8596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395A687-B5C2-CFDD-BF1D-70A98838EF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0EAE70-A645-8F89-4825-AE6F5F250D51}"/>
              </a:ext>
            </a:extLst>
          </p:cNvPr>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855971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CB709-7A15-0113-235F-4D1569EB6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16DF1-1523-0B8C-3411-D109FF6A99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A75F00B-1FF0-C450-CEE8-4FE5EC9C3D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859276-F096-D2B0-8217-9F29C64E1C4F}"/>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313116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3014747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2ECD-701B-670F-A099-33E93206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783B0-2DC8-C25A-1C68-E11FC8D63A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4F4E28D-309A-F650-7B7E-4F0B8FF42A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27F5CB-3982-6C52-860A-813BBE43B2B7}"/>
              </a:ext>
            </a:extLst>
          </p:cNvPr>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1961644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1414273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9A6A-01BB-C727-A5DE-A2232C067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D6A0-BFA9-2C38-B225-C70AD699D82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05BF992-6468-79EE-B8FB-377F0A6E6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71386D-C680-C4AC-A28A-839929DD4072}"/>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3384141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CAA8-FE8E-D186-8F04-1153F1F2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32A5-9347-9C89-2ADF-15AE0412AF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F9F752-2ED8-9DB2-7F75-F049BE26D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0CEAF1-8458-9798-0DA0-D7D6F55F46D7}"/>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4088168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1606643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ACEB2-B1F7-7090-F43B-1035A2A80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1F06E-00B3-DBA5-0631-BD0E7EF0565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4125837-3B6F-0150-1C5A-70FAA155D1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CB0E39-137A-5DAC-561E-BB79D961378B}"/>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3918219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A7002-05F4-E746-A190-52EF0844E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B7F41-2DD4-CA7C-2B64-95821626276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D713A95-89FF-CAEE-5654-9B552C3721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CD3B9E-BB91-B1EA-FE5B-5EAE799E0485}"/>
              </a:ext>
            </a:extLst>
          </p:cNvPr>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3558525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8C63E-CEFE-6D26-CF12-43B032921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2684A-1DF7-F592-10C7-7C36BBC709E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B44E0A-51E0-13B1-03A3-5EA0AC46E0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406D1F-31B0-6C3C-7A25-5F37D4104C6F}"/>
              </a:ext>
            </a:extLst>
          </p:cNvPr>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2138415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58E7B-5779-760C-7772-9819596AB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EFF42-03C3-C18B-D7F8-F27867BACD4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25F671D-21A4-8738-325D-B02BCAEB9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C2129-1D25-B6E0-6D97-DA93C2ED8574}"/>
              </a:ext>
            </a:extLst>
          </p:cNvPr>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168321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CEC9A-0DEE-CB5D-8E40-898356889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D380B-37B9-379E-FEB8-473574F7888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B361B4-E026-FFF5-D5A4-0AD871D3A1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FACC6-2FF9-0344-3A7D-9EACB5BACB01}"/>
              </a:ext>
            </a:extLst>
          </p:cNvPr>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2280245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1952495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27</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28</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4/9/2026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4/9/2026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4/9/2026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1002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46056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42475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4580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9471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20201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54446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579119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48280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942521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962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4/9/2026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4/9/2026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36889329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xml"/><Relationship Id="rId7" Type="http://schemas.openxmlformats.org/officeDocument/2006/relationships/diagramQuickStyle" Target="../diagrams/quickStyle1.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hemeOverride" Target="../theme/themeOverride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hemeOverride" Target="../theme/themeOverride5.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1938992"/>
          </a:xfrm>
          <a:prstGeom prst="rect">
            <a:avLst/>
          </a:prstGeom>
          <a:noFill/>
        </p:spPr>
        <p:txBody>
          <a:bodyPr wrap="square" rtlCol="0">
            <a:spAutoFit/>
          </a:bodyPr>
          <a:lstStyle/>
          <a:p>
            <a:pPr algn="ctr" defTabSz="914400"/>
            <a:r>
              <a:rPr lang="en-US" sz="6000" b="1" dirty="0">
                <a:latin typeface="Trade Gothic Next HvyCd" panose="020B0906040303020004" pitchFamily="34" charset="0"/>
                <a:cs typeface="Arial" panose="020B0604020202020204" pitchFamily="34" charset="0"/>
              </a:rPr>
              <a:t>2027 General Fund Budget Work Session No.  2</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April 9, 2026</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B5F4DFD-055A-398B-5AD3-3A9CF56DABD6}"/>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3AD1ACA7-E949-81F8-8875-B62F689CCD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provide the financial outlook and updated budget calculations for the FY2027 budget given current available information and receive feedback from the Board of Education.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 the budget process including enrollment projections, staffing allocations, estimated salary and benefit cost, operational cost by facility/department, as well as estimated revenues. </a:t>
            </a:r>
          </a:p>
          <a:p>
            <a:pPr marL="0" indent="0">
              <a:lnSpc>
                <a:spcPct val="100000"/>
              </a:lnSpc>
              <a:spcBef>
                <a:spcPts val="0"/>
              </a:spcBef>
              <a:buNone/>
            </a:pPr>
            <a:r>
              <a:rPr lang="en-US" sz="2200" dirty="0">
                <a:latin typeface="Arial Narrow" panose="020B0606020202030204" pitchFamily="34" charset="0"/>
              </a:rPr>
              <a:t>We will also discuss budget concerns and have time for questions.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State mandates, inflationary costs, and recruitment and retention issues have shortened the timeline for decision making for responding to critical questions around increasing revenues (millage rate increases) and/or reducing expenditures (consolidations and/or staff/program reductions).</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36AB83A7-C9FC-FA59-AAD0-5965E9AD68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B1EBB7-735E-FD10-CF51-BEC34937D5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C38417-6E65-DBFF-1A8D-6731897DC4B0}"/>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Big Picture – Preliminary Budget Priorities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A8FB4C4-C907-18F1-163C-FC9FC01B3592}"/>
              </a:ext>
            </a:extLst>
          </p:cNvPr>
          <p:cNvPicPr>
            <a:picLocks noChangeAspect="1"/>
          </p:cNvPicPr>
          <p:nvPr/>
        </p:nvPicPr>
        <p:blipFill>
          <a:blip r:embed="rId4"/>
          <a:stretch>
            <a:fillRect/>
          </a:stretch>
        </p:blipFill>
        <p:spPr>
          <a:xfrm>
            <a:off x="10789316" y="-76332"/>
            <a:ext cx="1391675" cy="1386174"/>
          </a:xfrm>
          <a:prstGeom prst="rect">
            <a:avLst/>
          </a:prstGeom>
        </p:spPr>
      </p:pic>
      <p:graphicFrame>
        <p:nvGraphicFramePr>
          <p:cNvPr id="13" name="Content Placeholder 6">
            <a:extLst>
              <a:ext uri="{FF2B5EF4-FFF2-40B4-BE49-F238E27FC236}">
                <a16:creationId xmlns:a16="http://schemas.microsoft.com/office/drawing/2014/main" id="{838212C2-A06E-023A-894A-D6AA8E51D25B}"/>
              </a:ext>
            </a:extLst>
          </p:cNvPr>
          <p:cNvGraphicFramePr>
            <a:graphicFrameLocks noGrp="1"/>
          </p:cNvGraphicFramePr>
          <p:nvPr>
            <p:ph idx="1"/>
          </p:nvPr>
        </p:nvGraphicFramePr>
        <p:xfrm>
          <a:off x="549563" y="1138033"/>
          <a:ext cx="11342791" cy="5590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4AFB9F5C-E945-17EB-523F-0FA91EDCABD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49950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C4A55125-65B6-AF2F-1A44-B8AEF3420C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5CC3E1-0000-4374-BFCA-81260FBAA9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6962D50-8B2C-771D-9639-5E703B6B5329}"/>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Big Picture – Preliminary Budget Priorities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92C92D6-CE78-B58B-08CE-4C9E6AD0DF1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7" name="Content Placeholder 6">
            <a:extLst>
              <a:ext uri="{FF2B5EF4-FFF2-40B4-BE49-F238E27FC236}">
                <a16:creationId xmlns:a16="http://schemas.microsoft.com/office/drawing/2014/main" id="{115147C3-EB95-6C61-9265-0031EF246784}"/>
              </a:ext>
            </a:extLst>
          </p:cNvPr>
          <p:cNvSpPr>
            <a:spLocks noGrp="1"/>
          </p:cNvSpPr>
          <p:nvPr>
            <p:ph idx="1"/>
          </p:nvPr>
        </p:nvSpPr>
        <p:spPr>
          <a:xfrm>
            <a:off x="0" y="910048"/>
            <a:ext cx="12203009" cy="5947952"/>
          </a:xfrm>
        </p:spPr>
        <p:txBody>
          <a:bodyPr vert="horz" lIns="91440" tIns="45720" rIns="91440" bIns="45720" rtlCol="0" anchor="t">
            <a:noAutofit/>
          </a:bodyPr>
          <a:lstStyle/>
          <a:p>
            <a:r>
              <a:rPr lang="en-US" sz="2200" b="1" dirty="0"/>
              <a:t>Recruitment/Retention</a:t>
            </a:r>
            <a:endParaRPr lang="en-US" sz="2200" b="1" dirty="0">
              <a:ea typeface="Calibri"/>
              <a:cs typeface="Calibri"/>
            </a:endParaRPr>
          </a:p>
          <a:p>
            <a:pPr lvl="1"/>
            <a:r>
              <a:rPr lang="en-US" sz="2200" dirty="0"/>
              <a:t>Sustain salary schedules in line with competing Districts. </a:t>
            </a:r>
            <a:endParaRPr lang="en-US" sz="2200" dirty="0">
              <a:ea typeface="Calibri"/>
              <a:cs typeface="Calibri"/>
            </a:endParaRPr>
          </a:p>
          <a:p>
            <a:r>
              <a:rPr lang="en-US" sz="2200" b="1" dirty="0"/>
              <a:t>Staffing Efficiency </a:t>
            </a:r>
            <a:endParaRPr lang="en-US" sz="2200" b="1" dirty="0">
              <a:ea typeface="+mn-lt"/>
              <a:cs typeface="+mn-lt"/>
            </a:endParaRPr>
          </a:p>
          <a:p>
            <a:pPr lvl="1"/>
            <a:r>
              <a:rPr lang="en-US" sz="2200" dirty="0">
                <a:ea typeface="+mn-lt"/>
                <a:cs typeface="+mn-lt"/>
              </a:rPr>
              <a:t>Align class sizes with State‑funded allocations to ensure efficient staffing decisions that meet student needs during a period of ongoing teacher shortages.</a:t>
            </a:r>
          </a:p>
          <a:p>
            <a:pPr lvl="1"/>
            <a:r>
              <a:rPr lang="en-US" sz="2200" dirty="0">
                <a:ea typeface="+mn-lt"/>
                <a:cs typeface="+mn-lt"/>
              </a:rPr>
              <a:t>Leverage the successful retention of effective staff to maintain stability and continuity in student support.</a:t>
            </a:r>
            <a:endParaRPr lang="en-US" sz="2200" dirty="0">
              <a:ea typeface="Calibri"/>
              <a:cs typeface="Calibri"/>
            </a:endParaRPr>
          </a:p>
          <a:p>
            <a:r>
              <a:rPr lang="en-US" sz="2200" b="1" dirty="0"/>
              <a:t>Future Readiness </a:t>
            </a:r>
            <a:endParaRPr lang="en-US" sz="2200" b="1" dirty="0">
              <a:ea typeface="Calibri"/>
              <a:cs typeface="Calibri"/>
            </a:endParaRPr>
          </a:p>
          <a:p>
            <a:pPr lvl="1"/>
            <a:r>
              <a:rPr lang="en-US" sz="2200" dirty="0"/>
              <a:t>Allocate for pathways in line with industry needs, using partnerships to further the success of opportunities for our students. </a:t>
            </a:r>
            <a:endParaRPr lang="en-US" sz="2200" dirty="0">
              <a:ea typeface="Calibri"/>
              <a:cs typeface="Calibri"/>
            </a:endParaRPr>
          </a:p>
          <a:p>
            <a:pPr lvl="1"/>
            <a:r>
              <a:rPr lang="en-US" sz="2200" dirty="0"/>
              <a:t>Continue to increase the number of students enrolling and successfully completing dual enrollment courses locally and nationwide. </a:t>
            </a:r>
            <a:endParaRPr lang="en-US" sz="2200" dirty="0">
              <a:ea typeface="Calibri"/>
              <a:cs typeface="Calibri"/>
            </a:endParaRPr>
          </a:p>
          <a:p>
            <a:r>
              <a:rPr lang="en-US" sz="2200" b="1" dirty="0"/>
              <a:t>Leader/Teacher Quality</a:t>
            </a:r>
            <a:endParaRPr lang="en-US" sz="2200" b="1" dirty="0">
              <a:ea typeface="Calibri"/>
              <a:cs typeface="Calibri"/>
            </a:endParaRPr>
          </a:p>
          <a:p>
            <a:pPr lvl="1"/>
            <a:r>
              <a:rPr lang="en-US" sz="2200" dirty="0"/>
              <a:t>Plan collaboratively for effective lesson plan creation and internalization in order to strengthen student learning experiences. </a:t>
            </a:r>
            <a:endParaRPr lang="en-US" sz="2200" dirty="0">
              <a:ea typeface="Calibri"/>
              <a:cs typeface="Calibri"/>
            </a:endParaRPr>
          </a:p>
          <a:p>
            <a:pPr lvl="1"/>
            <a:r>
              <a:rPr lang="en-US" sz="2200" dirty="0"/>
              <a:t>Continue to train and develop assistant principals and principals in line with student needs. </a:t>
            </a:r>
            <a:endParaRPr lang="en-US" sz="2200" dirty="0">
              <a:ea typeface="Calibri"/>
              <a:cs typeface="Calibri"/>
            </a:endParaRPr>
          </a:p>
          <a:p>
            <a:pPr marL="457200" lvl="1" indent="0">
              <a:buNone/>
            </a:pPr>
            <a:endParaRPr lang="en-US" sz="2200" dirty="0">
              <a:ea typeface="Calibri"/>
              <a:cs typeface="Calibri"/>
            </a:endParaRPr>
          </a:p>
        </p:txBody>
      </p:sp>
      <p:sp>
        <p:nvSpPr>
          <p:cNvPr id="4" name="Slide Number Placeholder 3">
            <a:extLst>
              <a:ext uri="{FF2B5EF4-FFF2-40B4-BE49-F238E27FC236}">
                <a16:creationId xmlns:a16="http://schemas.microsoft.com/office/drawing/2014/main" id="{44A4E06B-0142-D069-5C98-AB064A2158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67633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9629030-F443-35A8-D682-DBAB01EA6A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5A00E5-79C3-E837-4D59-65B479CC3AA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0430901-F53B-338C-08BE-27DBA15A8AC3}"/>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Preliminary Budget Items of Interest</a:t>
            </a:r>
          </a:p>
        </p:txBody>
      </p:sp>
      <p:pic>
        <p:nvPicPr>
          <p:cNvPr id="11" name="Picture 10">
            <a:extLst>
              <a:ext uri="{FF2B5EF4-FFF2-40B4-BE49-F238E27FC236}">
                <a16:creationId xmlns:a16="http://schemas.microsoft.com/office/drawing/2014/main" id="{DDBCBADE-A907-A941-E34B-3B2CCDD52FD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635C798-9932-E4DA-70FF-775EF33BFED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08293D8-D334-A131-12AD-B76397A105E8}"/>
              </a:ext>
            </a:extLst>
          </p:cNvPr>
          <p:cNvSpPr txBox="1"/>
          <p:nvPr/>
        </p:nvSpPr>
        <p:spPr>
          <a:xfrm>
            <a:off x="11010" y="1144954"/>
            <a:ext cx="12087484"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Revenues</a:t>
            </a:r>
            <a:r>
              <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Current enrollment is 20,800. Funding for FY 2027 will be based on FTE counts from October 2025 and March 2026.  FY 2027 estimated enrollment = 20,546</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Anticipated Increase in revenue for FY 2026 &amp; FY 2027,  before decline due to enrollment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Tax Revenue will be evaluated and recommendations made to stabilize the budget.</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Salary and Benefit Assumptions</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All employees will move to their next step on the Salary Schedule </a:t>
            </a:r>
          </a:p>
          <a:p>
            <a:pPr lvl="2"/>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 Estimated cost $1.8 to $2.0 million.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No cost-of-living adjustment to salary tables.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Health Insurance increase of $600 per year, per employee on the plan – Est. Cost $</a:t>
            </a:r>
            <a:r>
              <a:rPr lang="en-US" sz="2400" dirty="0">
                <a:solidFill>
                  <a:prstClr val="black"/>
                </a:solidFill>
                <a:latin typeface="Calibri" panose="020F0502020204030204"/>
                <a:ea typeface="Calibri"/>
                <a:cs typeface="Calibri"/>
              </a:rPr>
              <a:t>700,000 to the general fund</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TRS Increasing from 21.91% to 22.32%</a:t>
            </a:r>
            <a:r>
              <a:rPr lang="en-US" sz="2400" dirty="0">
                <a:solidFill>
                  <a:prstClr val="black"/>
                </a:solidFill>
                <a:latin typeface="Calibri" panose="020F0502020204030204"/>
                <a:ea typeface="Calibri"/>
                <a:cs typeface="Calibri"/>
              </a:rPr>
              <a:t> - Est. Cost </a:t>
            </a: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 $ 2 million</a:t>
            </a: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9732006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BE923F7-EF90-BB9C-757C-08053509DA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549069-E7BA-EBE3-75DF-6F7AFB8B531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FAC85F6-1D96-F21B-35E0-236EB1D4959C}"/>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Preliminary Budget Items of Interest</a:t>
            </a:r>
          </a:p>
        </p:txBody>
      </p:sp>
      <p:pic>
        <p:nvPicPr>
          <p:cNvPr id="11" name="Picture 10">
            <a:extLst>
              <a:ext uri="{FF2B5EF4-FFF2-40B4-BE49-F238E27FC236}">
                <a16:creationId xmlns:a16="http://schemas.microsoft.com/office/drawing/2014/main" id="{AD51762B-2917-840D-B40C-0FFD60930ED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31F56A4C-7C71-C22E-3D79-508A5402CB9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4EE0500-064E-2F54-F84A-C532E9BCCFAC}"/>
              </a:ext>
            </a:extLst>
          </p:cNvPr>
          <p:cNvSpPr txBox="1"/>
          <p:nvPr/>
        </p:nvSpPr>
        <p:spPr>
          <a:xfrm>
            <a:off x="129791" y="796611"/>
            <a:ext cx="11936045"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Teaching and Learning</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Currently evaluating staffing allocations for the FY 2027 school year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FY 27 will include the ELA book adoption not needed in FY 2026 = $5+ million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Evaluating all programs and software to ensure efficiency and effectiveness of instruction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Operations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Evaluate each departments staffing and operating budgets to ensure efficiency and effectiveness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Legislative Updates</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p>
          <a:p>
            <a:pPr marL="742950" marR="0" lvl="1" indent="-285750" algn="l" defTabSz="457200" rtl="0" eaLnBrk="1" fontAlgn="auto" latinLnBrk="0" hangingPunct="1">
              <a:lnSpc>
                <a:spcPct val="100000"/>
              </a:lnSpc>
              <a:spcBef>
                <a:spcPts val="0"/>
              </a:spcBef>
              <a:spcAft>
                <a:spcPts val="0"/>
              </a:spcAft>
              <a:buClrTx/>
              <a:buSzTx/>
              <a:buFont typeface="Courier New,monospace"/>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The 2026 legislature proposed several bills to eliminate homestead property taxes and replace it with a sales tax aimed to reduce homestead taxes and provide local governments with alternative funding.</a:t>
            </a:r>
            <a:endParaRPr kumimoji="0" lang="en-US"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1657350" marR="0" lvl="3"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This would fundamentally change how school districts would be funded and we will be </a:t>
            </a:r>
          </a:p>
          <a:p>
            <a:pPr marL="1657350" marR="0" lvl="3" indent="-285750" algn="l" defTabSz="457200" rtl="0" eaLnBrk="1" fontAlgn="auto" latinLnBrk="0" hangingPunct="1">
              <a:lnSpc>
                <a:spcPct val="100000"/>
              </a:lnSpc>
              <a:spcBef>
                <a:spcPts val="0"/>
              </a:spcBef>
              <a:spcAft>
                <a:spcPts val="0"/>
              </a:spcAft>
              <a:buClrTx/>
              <a:buSzTx/>
              <a:buFont typeface="Arial"/>
              <a:buChar char="•"/>
              <a:tabLst/>
              <a:defRPr/>
            </a:pPr>
            <a:r>
              <a:rPr lang="en-US" sz="2000" dirty="0">
                <a:solidFill>
                  <a:prstClr val="black"/>
                </a:solidFill>
                <a:latin typeface="Calibri" panose="020F0502020204030204"/>
                <a:ea typeface="Calibri" panose="020F0502020204030204"/>
                <a:cs typeface="Calibri" panose="020F0502020204030204"/>
              </a:rPr>
              <a:t>Monitoring these proposals as they develop through the legislative session.</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endParaRPr lang="en-US" sz="2000" dirty="0">
              <a:solidFill>
                <a:prstClr val="black"/>
              </a:solidFill>
              <a:latin typeface="Calibri" panose="020F0502020204030204"/>
              <a:ea typeface="Calibri" panose="020F0502020204030204"/>
              <a:cs typeface="Calibri" panose="020F0502020204030204"/>
            </a:endParaRPr>
          </a:p>
          <a:p>
            <a:pPr marL="285750" indent="-285750">
              <a:buFont typeface="Arial"/>
              <a:buChar cha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indent="-285750">
              <a:buFont typeface="Arial,Sans-Serif"/>
              <a:buChar char="•"/>
            </a:pPr>
            <a:r>
              <a:rPr lang="en-US" sz="2000" b="1" u="sng" dirty="0">
                <a:solidFill>
                  <a:prstClr val="black"/>
                </a:solidFill>
                <a:latin typeface="Calibri" panose="020F0502020204030204"/>
                <a:ea typeface="Calibri" panose="020F0502020204030204"/>
                <a:cs typeface="Calibri" panose="020F0502020204030204"/>
              </a:rPr>
              <a:t>FY 2026 Budget Impacts</a:t>
            </a:r>
          </a:p>
          <a:p>
            <a:pPr marL="742950" lvl="1" indent="-285750">
              <a:buFont typeface="Arial,Sans-Serif"/>
              <a:buChar char="•"/>
            </a:pPr>
            <a:r>
              <a:rPr lang="en-US" sz="2000" dirty="0">
                <a:solidFill>
                  <a:prstClr val="black"/>
                </a:solidFill>
                <a:ea typeface="Calibri" panose="020F0502020204030204"/>
                <a:cs typeface="Calibri" panose="020F0502020204030204"/>
              </a:rPr>
              <a:t>FY 2026 - $2,000 Teacher Supplement from State – Will have a General Fund impact for unfunded positions.</a:t>
            </a:r>
          </a:p>
          <a:p>
            <a:pPr marL="742950" lvl="1" indent="-285750">
              <a:buFont typeface="Arial,Sans-Serif"/>
              <a:buChar char="•"/>
            </a:pPr>
            <a:endParaRPr lang="en-US" sz="2000" b="1" u="sng" dirty="0">
              <a:solidFill>
                <a:prstClr val="black"/>
              </a:solidFill>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4553728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53658DC8-0761-99DF-116F-AFD99967075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B217874-F362-8643-B266-98D431CCD3E3}"/>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700" b="1" dirty="0">
                <a:solidFill>
                  <a:schemeClr val="bg1"/>
                </a:solidFill>
                <a:latin typeface="Arial" panose="020B0604020202020204" pitchFamily="34" charset="0"/>
                <a:cs typeface="Arial" panose="020B0604020202020204" pitchFamily="34" charset="0"/>
              </a:rPr>
              <a:t>FY27 -  Updates Since Budget Amendment #1</a:t>
            </a:r>
          </a:p>
        </p:txBody>
      </p:sp>
      <p:pic>
        <p:nvPicPr>
          <p:cNvPr id="11" name="Picture 10">
            <a:extLst>
              <a:ext uri="{FF2B5EF4-FFF2-40B4-BE49-F238E27FC236}">
                <a16:creationId xmlns:a16="http://schemas.microsoft.com/office/drawing/2014/main" id="{3878D68A-5CAE-E6E0-EEDA-F2FA578294A7}"/>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5F0BA812-412F-0004-F908-5AB4B7456166}"/>
              </a:ext>
            </a:extLst>
          </p:cNvPr>
          <p:cNvSpPr>
            <a:spLocks noGrp="1"/>
          </p:cNvSpPr>
          <p:nvPr>
            <p:ph type="sldNum" sz="quarter" idx="12"/>
          </p:nvPr>
        </p:nvSpPr>
        <p:spPr>
          <a:xfrm>
            <a:off x="8994058" y="6356354"/>
            <a:ext cx="2743200" cy="365125"/>
          </a:xfrm>
        </p:spPr>
        <p:txBody>
          <a:bodyPr/>
          <a:lstStyle/>
          <a:p>
            <a:fld id="{28E6F07D-F62F-4C3B-A21E-2367E9A39921}" type="slidenum">
              <a:rPr lang="en-US" smtClean="0"/>
              <a:t>10</a:t>
            </a:fld>
            <a:endParaRPr lang="en-US" dirty="0"/>
          </a:p>
        </p:txBody>
      </p:sp>
      <p:sp>
        <p:nvSpPr>
          <p:cNvPr id="5" name="TextBox 4">
            <a:extLst>
              <a:ext uri="{FF2B5EF4-FFF2-40B4-BE49-F238E27FC236}">
                <a16:creationId xmlns:a16="http://schemas.microsoft.com/office/drawing/2014/main" id="{A4025631-7993-DA61-FCAB-F4563CB37F80}"/>
              </a:ext>
            </a:extLst>
          </p:cNvPr>
          <p:cNvSpPr txBox="1"/>
          <p:nvPr/>
        </p:nvSpPr>
        <p:spPr>
          <a:xfrm>
            <a:off x="109332" y="1151116"/>
            <a:ext cx="11089611" cy="4955203"/>
          </a:xfrm>
          <a:prstGeom prst="rect">
            <a:avLst/>
          </a:prstGeom>
          <a:noFill/>
        </p:spPr>
        <p:txBody>
          <a:bodyPr wrap="square" lIns="91440" tIns="45720" rIns="91440" bIns="45720" rtlCol="0" anchor="t">
            <a:spAutoFit/>
          </a:bodyPr>
          <a:lstStyle/>
          <a:p>
            <a:pPr marL="342900" indent="-342900">
              <a:buFont typeface="Courier New" panose="02070309020205020404" pitchFamily="49" charset="0"/>
              <a:buChar char="o"/>
            </a:pPr>
            <a:endParaRPr lang="en-US" sz="2000" dirty="0">
              <a:solidFill>
                <a:prstClr val="black"/>
              </a:solidFill>
              <a:latin typeface="Calibri" panose="020F0502020204030204"/>
              <a:ea typeface="Calibri" panose="020F0502020204030204"/>
              <a:cs typeface="Calibri" panose="020F0502020204030204"/>
            </a:endParaRPr>
          </a:p>
          <a:p>
            <a:pPr marL="742950" lvl="1" indent="-285750">
              <a:buFont typeface="Courier New"/>
              <a:buChar char="o"/>
              <a:defRPr/>
            </a:pPr>
            <a:r>
              <a:rPr lang="en-US" sz="2000" dirty="0">
                <a:solidFill>
                  <a:prstClr val="black"/>
                </a:solidFill>
                <a:latin typeface="Calibri" panose="020F0502020204030204"/>
                <a:ea typeface="Calibri" panose="020F0502020204030204"/>
                <a:cs typeface="Calibri" panose="020F0502020204030204"/>
              </a:rPr>
              <a:t>On 4/08/2026 - Received preliminary information reporting an increase of $10.1 million dollars in Equalization Grant funding from Ga Doe.  This is contingent on the Governor’s signing of the budget.</a:t>
            </a:r>
          </a:p>
          <a:p>
            <a:pPr marL="742950" lvl="1" indent="-285750">
              <a:buFont typeface="Courier New"/>
              <a:buChar char="o"/>
              <a:defRPr/>
            </a:pPr>
            <a:endParaRPr lang="en-US" sz="2000" dirty="0">
              <a:solidFill>
                <a:prstClr val="black"/>
              </a:solidFill>
              <a:latin typeface="Calibri" panose="020F0502020204030204"/>
              <a:ea typeface="Calibri" panose="020F0502020204030204"/>
              <a:cs typeface="Calibri" panose="020F0502020204030204"/>
            </a:endParaRPr>
          </a:p>
          <a:p>
            <a:pPr marL="742950" lvl="1" indent="-285750">
              <a:buFont typeface="Courier New"/>
              <a:buChar char="o"/>
              <a:defRPr/>
            </a:pPr>
            <a:r>
              <a:rPr lang="en-US" sz="2000" dirty="0">
                <a:solidFill>
                  <a:prstClr val="black"/>
                </a:solidFill>
                <a:latin typeface="Calibri" panose="020F0502020204030204"/>
                <a:ea typeface="Calibri" panose="020F0502020204030204"/>
                <a:cs typeface="Calibri" panose="020F0502020204030204"/>
              </a:rPr>
              <a:t>Evaluation of delaying ELA book adoption until FY 2028, school year 2027-2028.   We have included a reduction of $4,000,000 in this current projection, which is subject to change.</a:t>
            </a:r>
          </a:p>
          <a:p>
            <a:pPr marL="742950" lvl="1" indent="-285750">
              <a:buFont typeface="Courier New"/>
              <a:buChar char="o"/>
              <a:defRPr/>
            </a:pPr>
            <a:endParaRPr lang="en-US" sz="2000" dirty="0">
              <a:solidFill>
                <a:prstClr val="black"/>
              </a:solidFill>
              <a:latin typeface="Calibri" panose="020F0502020204030204"/>
              <a:ea typeface="Calibri" panose="020F0502020204030204"/>
              <a:cs typeface="Calibri" panose="020F0502020204030204"/>
            </a:endParaRPr>
          </a:p>
          <a:p>
            <a:pPr marL="742950" lvl="1" indent="-285750">
              <a:buFont typeface="Courier New"/>
              <a:buChar char="o"/>
              <a:defRPr/>
            </a:pPr>
            <a:r>
              <a:rPr lang="en-US" sz="2000" dirty="0">
                <a:solidFill>
                  <a:prstClr val="black"/>
                </a:solidFill>
                <a:latin typeface="Calibri" panose="020F0502020204030204"/>
                <a:ea typeface="Calibri" panose="020F0502020204030204"/>
                <a:cs typeface="Calibri" panose="020F0502020204030204"/>
              </a:rPr>
              <a:t>Board Request included in this presentation:</a:t>
            </a:r>
          </a:p>
          <a:p>
            <a:pPr marL="1200150" lvl="2" indent="-285750">
              <a:buFont typeface="Wingdings"/>
              <a:buChar char="§"/>
              <a:defRPr/>
            </a:pPr>
            <a:r>
              <a:rPr lang="en-US" sz="2000" dirty="0">
                <a:solidFill>
                  <a:prstClr val="black"/>
                </a:solidFill>
                <a:latin typeface="Calibri" panose="020F0502020204030204"/>
                <a:ea typeface="Calibri" panose="020F0502020204030204"/>
                <a:cs typeface="Calibri" panose="020F0502020204030204"/>
              </a:rPr>
              <a:t>State, Local, and Federal funding comparisons with other districts</a:t>
            </a:r>
            <a:endParaRPr lang="en-US" sz="2000">
              <a:solidFill>
                <a:prstClr val="black"/>
              </a:solidFill>
              <a:latin typeface="Calibri" panose="020F0502020204030204"/>
              <a:ea typeface="Calibri" panose="020F0502020204030204"/>
              <a:cs typeface="Calibri" panose="020F0502020204030204"/>
            </a:endParaRPr>
          </a:p>
          <a:p>
            <a:pPr lvl="1">
              <a:defRPr/>
            </a:pPr>
            <a:r>
              <a:rPr lang="en-US" sz="2000" dirty="0">
                <a:solidFill>
                  <a:prstClr val="black"/>
                </a:solidFill>
                <a:latin typeface="Calibri" panose="020F0502020204030204"/>
                <a:ea typeface="Calibri" panose="020F0502020204030204"/>
                <a:cs typeface="Calibri" panose="020F0502020204030204"/>
              </a:rPr>
              <a:t>		</a:t>
            </a:r>
            <a:endParaRPr lang="en-US" sz="2000">
              <a:solidFill>
                <a:prstClr val="black"/>
              </a:solidFill>
              <a:latin typeface="Calibri" panose="020F0502020204030204"/>
              <a:ea typeface="Calibri" panose="020F0502020204030204"/>
              <a:cs typeface="Calibri" panose="020F0502020204030204"/>
            </a:endParaRPr>
          </a:p>
          <a:p>
            <a:pPr marL="742950" lvl="1" indent="-285750">
              <a:buFont typeface="Courier New"/>
              <a:buChar char="o"/>
              <a:defRPr/>
            </a:pPr>
            <a:r>
              <a:rPr lang="en-US" sz="2000" dirty="0">
                <a:solidFill>
                  <a:prstClr val="black"/>
                </a:solidFill>
                <a:latin typeface="Calibri" panose="020F0502020204030204"/>
                <a:ea typeface="Calibri" panose="020F0502020204030204"/>
                <a:cs typeface="Calibri" panose="020F0502020204030204"/>
              </a:rPr>
              <a:t>Board Request for future presentations:</a:t>
            </a:r>
          </a:p>
          <a:p>
            <a:pPr marL="1200150" lvl="2" indent="-285750">
              <a:buFont typeface="Wingdings"/>
              <a:buChar char="§"/>
              <a:defRPr/>
            </a:pPr>
            <a:r>
              <a:rPr lang="en-US" sz="2000" dirty="0">
                <a:solidFill>
                  <a:prstClr val="black"/>
                </a:solidFill>
                <a:latin typeface="Calibri" panose="020F0502020204030204"/>
                <a:ea typeface="Calibri" panose="020F0502020204030204"/>
                <a:cs typeface="Calibri" panose="020F0502020204030204"/>
              </a:rPr>
              <a:t>State vs. Local Funding review for Bibb County </a:t>
            </a:r>
            <a:endParaRPr lang="en-US" sz="2000">
              <a:solidFill>
                <a:prstClr val="black"/>
              </a:solidFill>
              <a:latin typeface="Calibri" panose="020F0502020204030204"/>
              <a:ea typeface="Calibri" panose="020F0502020204030204"/>
              <a:cs typeface="Calibri" panose="020F0502020204030204"/>
            </a:endParaRPr>
          </a:p>
          <a:p>
            <a:pPr lvl="1">
              <a:defRPr/>
            </a:pPr>
            <a:r>
              <a:rPr lang="en-US" sz="2000" dirty="0">
                <a:solidFill>
                  <a:prstClr val="black"/>
                </a:solidFill>
                <a:latin typeface="Calibri" panose="020F0502020204030204"/>
                <a:ea typeface="Calibri" panose="020F0502020204030204"/>
                <a:cs typeface="Calibri" panose="020F0502020204030204"/>
              </a:rPr>
              <a:t>			</a:t>
            </a:r>
            <a:endParaRPr lang="en-US" sz="2000">
              <a:solidFill>
                <a:prstClr val="black"/>
              </a:solidFill>
              <a:latin typeface="Calibri" panose="020F0502020204030204"/>
              <a:ea typeface="Calibri" panose="020F0502020204030204"/>
              <a:cs typeface="Calibri" panose="020F0502020204030204"/>
            </a:endParaRPr>
          </a:p>
          <a:p>
            <a:endParaRPr lang="en-US" dirty="0"/>
          </a:p>
          <a:p>
            <a:endParaRPr lang="en-US" dirty="0"/>
          </a:p>
        </p:txBody>
      </p:sp>
    </p:spTree>
    <p:extLst>
      <p:ext uri="{BB962C8B-B14F-4D97-AF65-F5344CB8AC3E}">
        <p14:creationId xmlns:p14="http://schemas.microsoft.com/office/powerpoint/2010/main" val="398256777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765B-B9B3-573D-29A8-1A0C5CB7B7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54A4C4-F711-A123-0C43-8BAA636BF5E4}"/>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2B629657-6B9E-F815-FD2E-DBD28B386A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273E43F3-EFFA-DE1C-E9C3-3DF272DDCB62}"/>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11</a:t>
            </a:fld>
            <a:endParaRPr lang="en-US" dirty="0"/>
          </a:p>
        </p:txBody>
      </p:sp>
      <p:pic>
        <p:nvPicPr>
          <p:cNvPr id="8" name="Picture 7">
            <a:extLst>
              <a:ext uri="{FF2B5EF4-FFF2-40B4-BE49-F238E27FC236}">
                <a16:creationId xmlns:a16="http://schemas.microsoft.com/office/drawing/2014/main" id="{68651808-3861-3B4E-8072-82B5AFEC9F0C}"/>
              </a:ext>
            </a:extLst>
          </p:cNvPr>
          <p:cNvPicPr>
            <a:picLocks noChangeAspect="1"/>
          </p:cNvPicPr>
          <p:nvPr/>
        </p:nvPicPr>
        <p:blipFill>
          <a:blip r:embed="rId4"/>
          <a:stretch>
            <a:fillRect/>
          </a:stretch>
        </p:blipFill>
        <p:spPr>
          <a:xfrm>
            <a:off x="142566" y="1039113"/>
            <a:ext cx="11906865" cy="4978229"/>
          </a:xfrm>
          <a:prstGeom prst="rect">
            <a:avLst/>
          </a:prstGeom>
        </p:spPr>
      </p:pic>
    </p:spTree>
    <p:extLst>
      <p:ext uri="{BB962C8B-B14F-4D97-AF65-F5344CB8AC3E}">
        <p14:creationId xmlns:p14="http://schemas.microsoft.com/office/powerpoint/2010/main" val="1637604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BDFA0-D864-DF54-AD96-7DEF53E72A2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3715E63-83C1-EDD3-673E-F562F83561A8}"/>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CBA1F39D-1435-A68F-BED0-522FEECF26B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7E70BE6C-345F-C63B-B688-C595C4F2391C}"/>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12</a:t>
            </a:fld>
            <a:endParaRPr lang="en-US" dirty="0"/>
          </a:p>
        </p:txBody>
      </p:sp>
      <p:pic>
        <p:nvPicPr>
          <p:cNvPr id="10" name="Picture 9">
            <a:extLst>
              <a:ext uri="{FF2B5EF4-FFF2-40B4-BE49-F238E27FC236}">
                <a16:creationId xmlns:a16="http://schemas.microsoft.com/office/drawing/2014/main" id="{6B16CD76-8EED-D387-4FE9-78AD9E39FA2F}"/>
              </a:ext>
            </a:extLst>
          </p:cNvPr>
          <p:cNvPicPr>
            <a:picLocks noChangeAspect="1"/>
          </p:cNvPicPr>
          <p:nvPr/>
        </p:nvPicPr>
        <p:blipFill>
          <a:blip r:embed="rId4"/>
          <a:stretch>
            <a:fillRect/>
          </a:stretch>
        </p:blipFill>
        <p:spPr>
          <a:xfrm>
            <a:off x="179744" y="1144756"/>
            <a:ext cx="11832509" cy="5367330"/>
          </a:xfrm>
          <a:prstGeom prst="rect">
            <a:avLst/>
          </a:prstGeom>
        </p:spPr>
      </p:pic>
    </p:spTree>
    <p:extLst>
      <p:ext uri="{BB962C8B-B14F-4D97-AF65-F5344CB8AC3E}">
        <p14:creationId xmlns:p14="http://schemas.microsoft.com/office/powerpoint/2010/main" val="942934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337B3-B2C6-B6A2-2F9F-FD62D708D30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2ABDAC-5253-D9E5-858C-B0C46FF5780D}"/>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E3C721BA-CBFD-0DE5-3B07-D65EA81401A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894D02D8-74E4-D6AE-9C55-84AF7BE60275}"/>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13</a:t>
            </a:fld>
            <a:endParaRPr lang="en-US" dirty="0"/>
          </a:p>
        </p:txBody>
      </p:sp>
      <p:pic>
        <p:nvPicPr>
          <p:cNvPr id="9" name="Picture 8">
            <a:extLst>
              <a:ext uri="{FF2B5EF4-FFF2-40B4-BE49-F238E27FC236}">
                <a16:creationId xmlns:a16="http://schemas.microsoft.com/office/drawing/2014/main" id="{2CDE7D66-67C5-E171-F2C2-20A5E82118DA}"/>
              </a:ext>
            </a:extLst>
          </p:cNvPr>
          <p:cNvPicPr>
            <a:picLocks noChangeAspect="1"/>
          </p:cNvPicPr>
          <p:nvPr/>
        </p:nvPicPr>
        <p:blipFill>
          <a:blip r:embed="rId4"/>
          <a:stretch>
            <a:fillRect/>
          </a:stretch>
        </p:blipFill>
        <p:spPr>
          <a:xfrm>
            <a:off x="162819" y="1731106"/>
            <a:ext cx="11866359" cy="3920919"/>
          </a:xfrm>
          <a:prstGeom prst="rect">
            <a:avLst/>
          </a:prstGeom>
        </p:spPr>
      </p:pic>
    </p:spTree>
    <p:extLst>
      <p:ext uri="{BB962C8B-B14F-4D97-AF65-F5344CB8AC3E}">
        <p14:creationId xmlns:p14="http://schemas.microsoft.com/office/powerpoint/2010/main" val="2445463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20C0426-3D37-FC3A-A4DC-AEADAE84BE04}"/>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14</a:t>
            </a:fld>
            <a:endParaRPr lang="en-US" dirty="0"/>
          </a:p>
        </p:txBody>
      </p:sp>
      <p:pic>
        <p:nvPicPr>
          <p:cNvPr id="9" name="Picture 8">
            <a:extLst>
              <a:ext uri="{FF2B5EF4-FFF2-40B4-BE49-F238E27FC236}">
                <a16:creationId xmlns:a16="http://schemas.microsoft.com/office/drawing/2014/main" id="{593400FD-B1A5-93C0-FA44-FE23D831EF03}"/>
              </a:ext>
            </a:extLst>
          </p:cNvPr>
          <p:cNvPicPr>
            <a:picLocks noChangeAspect="1"/>
          </p:cNvPicPr>
          <p:nvPr/>
        </p:nvPicPr>
        <p:blipFill>
          <a:blip r:embed="rId4"/>
          <a:stretch>
            <a:fillRect/>
          </a:stretch>
        </p:blipFill>
        <p:spPr>
          <a:xfrm>
            <a:off x="84162" y="1018694"/>
            <a:ext cx="12023675" cy="5234622"/>
          </a:xfrm>
          <a:prstGeom prst="rect">
            <a:avLst/>
          </a:prstGeom>
        </p:spPr>
      </p:pic>
    </p:spTree>
    <p:extLst>
      <p:ext uri="{BB962C8B-B14F-4D97-AF65-F5344CB8AC3E}">
        <p14:creationId xmlns:p14="http://schemas.microsoft.com/office/powerpoint/2010/main" val="84912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1B1E-429F-447E-BB60-B207F1980E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013E81-C9A8-6798-0428-F8BFF08259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EEB500"/>
                </a:solidFill>
                <a:latin typeface="Arial" panose="020B0604020202020204" pitchFamily="34" charset="0"/>
                <a:cs typeface="Arial" panose="020B0604020202020204" pitchFamily="34" charset="0"/>
              </a:rPr>
              <a:t>Equalization </a:t>
            </a:r>
            <a:r>
              <a:rPr lang="en-US" sz="2800" b="1" dirty="0">
                <a:solidFill>
                  <a:srgbClr val="EEB500"/>
                </a:solidFill>
                <a:latin typeface="Arial" panose="020B0604020202020204" pitchFamily="34" charset="0"/>
                <a:cs typeface="Arial" panose="020B0604020202020204" pitchFamily="34" charset="0"/>
              </a:rPr>
              <a:t>Trends</a:t>
            </a:r>
          </a:p>
        </p:txBody>
      </p:sp>
      <p:pic>
        <p:nvPicPr>
          <p:cNvPr id="11" name="Picture 10">
            <a:extLst>
              <a:ext uri="{FF2B5EF4-FFF2-40B4-BE49-F238E27FC236}">
                <a16:creationId xmlns:a16="http://schemas.microsoft.com/office/drawing/2014/main" id="{8B24637A-9EB0-8EC0-CDB1-04E83E28240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947FCA5A-77BF-17B2-A875-D45A05311E9B}"/>
              </a:ext>
            </a:extLst>
          </p:cNvPr>
          <p:cNvSpPr>
            <a:spLocks noGrp="1"/>
          </p:cNvSpPr>
          <p:nvPr>
            <p:ph type="sldNum" sz="quarter" idx="12"/>
          </p:nvPr>
        </p:nvSpPr>
        <p:spPr/>
        <p:txBody>
          <a:bodyPr/>
          <a:lstStyle/>
          <a:p>
            <a:fld id="{28E6F07D-F62F-4C3B-A21E-2367E9A39921}" type="slidenum">
              <a:rPr lang="en-US" smtClean="0"/>
              <a:t>15</a:t>
            </a:fld>
            <a:endParaRPr lang="en-US" dirty="0"/>
          </a:p>
        </p:txBody>
      </p:sp>
      <p:pic>
        <p:nvPicPr>
          <p:cNvPr id="12" name="Picture 11">
            <a:extLst>
              <a:ext uri="{FF2B5EF4-FFF2-40B4-BE49-F238E27FC236}">
                <a16:creationId xmlns:a16="http://schemas.microsoft.com/office/drawing/2014/main" id="{ECA81FF5-9D22-5752-4698-69EF92EFC453}"/>
              </a:ext>
            </a:extLst>
          </p:cNvPr>
          <p:cNvPicPr>
            <a:picLocks noChangeAspect="1"/>
          </p:cNvPicPr>
          <p:nvPr/>
        </p:nvPicPr>
        <p:blipFill>
          <a:blip r:embed="rId4"/>
          <a:stretch>
            <a:fillRect/>
          </a:stretch>
        </p:blipFill>
        <p:spPr>
          <a:xfrm>
            <a:off x="219075" y="1123949"/>
            <a:ext cx="11392822" cy="5080205"/>
          </a:xfrm>
          <a:prstGeom prst="rect">
            <a:avLst/>
          </a:prstGeom>
        </p:spPr>
      </p:pic>
    </p:spTree>
    <p:extLst>
      <p:ext uri="{BB962C8B-B14F-4D97-AF65-F5344CB8AC3E}">
        <p14:creationId xmlns:p14="http://schemas.microsoft.com/office/powerpoint/2010/main" val="2469018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EEB500"/>
                </a:solidFill>
                <a:latin typeface="Arial" panose="020B0604020202020204" pitchFamily="34" charset="0"/>
                <a:cs typeface="Arial" panose="020B0604020202020204" pitchFamily="34" charset="0"/>
              </a:rPr>
              <a:t>   </a:t>
            </a:r>
            <a:r>
              <a:rPr lang="en-US" sz="2800" b="1" dirty="0">
                <a:solidFill>
                  <a:srgbClr val="EEB500"/>
                </a:solidFill>
                <a:latin typeface="Arial" panose="020B0604020202020204" pitchFamily="34" charset="0"/>
                <a:cs typeface="Arial" panose="020B0604020202020204" pitchFamily="34" charset="0"/>
              </a:rPr>
              <a:t>Unfunded Mandated Cost Increase (State Health)</a:t>
            </a: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9105411-785B-C4D5-4B98-193344B90498}"/>
              </a:ext>
            </a:extLst>
          </p:cNvPr>
          <p:cNvSpPr>
            <a:spLocks noGrp="1"/>
          </p:cNvSpPr>
          <p:nvPr>
            <p:ph type="sldNum" sz="quarter" idx="12"/>
          </p:nvPr>
        </p:nvSpPr>
        <p:spPr/>
        <p:txBody>
          <a:bodyPr/>
          <a:lstStyle/>
          <a:p>
            <a:fld id="{28E6F07D-F62F-4C3B-A21E-2367E9A39921}" type="slidenum">
              <a:rPr lang="en-US" smtClean="0"/>
              <a:t>16</a:t>
            </a:fld>
            <a:endParaRPr lang="en-US" dirty="0"/>
          </a:p>
        </p:txBody>
      </p:sp>
      <p:pic>
        <p:nvPicPr>
          <p:cNvPr id="2" name="Picture 1">
            <a:extLst>
              <a:ext uri="{FF2B5EF4-FFF2-40B4-BE49-F238E27FC236}">
                <a16:creationId xmlns:a16="http://schemas.microsoft.com/office/drawing/2014/main" id="{CAE1A8E7-BE04-476E-D599-D4F56D1299A3}"/>
              </a:ext>
            </a:extLst>
          </p:cNvPr>
          <p:cNvPicPr>
            <a:picLocks noChangeAspect="1"/>
          </p:cNvPicPr>
          <p:nvPr/>
        </p:nvPicPr>
        <p:blipFill>
          <a:blip r:embed="rId4"/>
          <a:stretch>
            <a:fillRect/>
          </a:stretch>
        </p:blipFill>
        <p:spPr>
          <a:xfrm>
            <a:off x="340289" y="1008544"/>
            <a:ext cx="11250561" cy="5274222"/>
          </a:xfrm>
          <a:prstGeom prst="rect">
            <a:avLst/>
          </a:prstGeom>
        </p:spPr>
      </p:pic>
    </p:spTree>
    <p:extLst>
      <p:ext uri="{BB962C8B-B14F-4D97-AF65-F5344CB8AC3E}">
        <p14:creationId xmlns:p14="http://schemas.microsoft.com/office/powerpoint/2010/main" val="4247026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5020-4E28-D34D-BF15-2D571BE816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876BD3-935C-3DB2-2449-E6F2F3FEDDD9}"/>
              </a:ext>
            </a:extLst>
          </p:cNvPr>
          <p:cNvSpPr/>
          <p:nvPr/>
        </p:nvSpPr>
        <p:spPr>
          <a:xfrm>
            <a:off x="-11009" y="10586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Salary and Benefit Summary – No Change Since WS #1</a:t>
            </a:r>
          </a:p>
        </p:txBody>
      </p:sp>
      <p:pic>
        <p:nvPicPr>
          <p:cNvPr id="11" name="Picture 10">
            <a:extLst>
              <a:ext uri="{FF2B5EF4-FFF2-40B4-BE49-F238E27FC236}">
                <a16:creationId xmlns:a16="http://schemas.microsoft.com/office/drawing/2014/main" id="{C0F3ED71-13F6-9BB6-7D28-1AFD509788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72C47E4D-9478-33F0-48F8-EE8C12F6EC4E}"/>
              </a:ext>
            </a:extLst>
          </p:cNvPr>
          <p:cNvSpPr>
            <a:spLocks noGrp="1"/>
          </p:cNvSpPr>
          <p:nvPr>
            <p:ph type="sldNum" sz="quarter" idx="12"/>
          </p:nvPr>
        </p:nvSpPr>
        <p:spPr>
          <a:xfrm>
            <a:off x="8841420" y="6471821"/>
            <a:ext cx="2743200" cy="365125"/>
          </a:xfrm>
        </p:spPr>
        <p:txBody>
          <a:bodyPr/>
          <a:lstStyle/>
          <a:p>
            <a:fld id="{28E6F07D-F62F-4C3B-A21E-2367E9A39921}" type="slidenum">
              <a:rPr lang="en-US" smtClean="0"/>
              <a:t>17</a:t>
            </a:fld>
            <a:endParaRPr lang="en-US" dirty="0"/>
          </a:p>
        </p:txBody>
      </p:sp>
      <p:pic>
        <p:nvPicPr>
          <p:cNvPr id="7" name="Picture 6">
            <a:extLst>
              <a:ext uri="{FF2B5EF4-FFF2-40B4-BE49-F238E27FC236}">
                <a16:creationId xmlns:a16="http://schemas.microsoft.com/office/drawing/2014/main" id="{0BDA24EF-F5F8-EC21-C578-5D4EB3B97B3D}"/>
              </a:ext>
            </a:extLst>
          </p:cNvPr>
          <p:cNvPicPr>
            <a:picLocks noChangeAspect="1"/>
          </p:cNvPicPr>
          <p:nvPr/>
        </p:nvPicPr>
        <p:blipFill>
          <a:blip r:embed="rId4"/>
          <a:stretch>
            <a:fillRect/>
          </a:stretch>
        </p:blipFill>
        <p:spPr>
          <a:xfrm>
            <a:off x="934627" y="1107323"/>
            <a:ext cx="10051334" cy="5364498"/>
          </a:xfrm>
          <a:prstGeom prst="rect">
            <a:avLst/>
          </a:prstGeom>
        </p:spPr>
      </p:pic>
    </p:spTree>
    <p:extLst>
      <p:ext uri="{BB962C8B-B14F-4D97-AF65-F5344CB8AC3E}">
        <p14:creationId xmlns:p14="http://schemas.microsoft.com/office/powerpoint/2010/main" val="1388931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34F3-C3C5-5FB7-6B39-F6D488C6CB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4C99F-427B-BB7B-51BE-2C623F1D29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Operational Expense Summary – No Changes since WS #1	</a:t>
            </a:r>
          </a:p>
        </p:txBody>
      </p:sp>
      <p:pic>
        <p:nvPicPr>
          <p:cNvPr id="11" name="Picture 10">
            <a:extLst>
              <a:ext uri="{FF2B5EF4-FFF2-40B4-BE49-F238E27FC236}">
                <a16:creationId xmlns:a16="http://schemas.microsoft.com/office/drawing/2014/main" id="{C82AE45F-F035-846A-56F4-DF27DD4D57F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Slide Number Placeholder 9">
            <a:extLst>
              <a:ext uri="{FF2B5EF4-FFF2-40B4-BE49-F238E27FC236}">
                <a16:creationId xmlns:a16="http://schemas.microsoft.com/office/drawing/2014/main" id="{B35EC345-656C-C086-9324-1C295F65FA29}"/>
              </a:ext>
            </a:extLst>
          </p:cNvPr>
          <p:cNvSpPr>
            <a:spLocks noGrp="1"/>
          </p:cNvSpPr>
          <p:nvPr>
            <p:ph type="sldNum" sz="quarter" idx="12"/>
          </p:nvPr>
        </p:nvSpPr>
        <p:spPr>
          <a:xfrm>
            <a:off x="9269352" y="6492875"/>
            <a:ext cx="2743200" cy="365125"/>
          </a:xfrm>
        </p:spPr>
        <p:txBody>
          <a:bodyPr/>
          <a:lstStyle/>
          <a:p>
            <a:fld id="{28E6F07D-F62F-4C3B-A21E-2367E9A39921}" type="slidenum">
              <a:rPr lang="en-US" smtClean="0"/>
              <a:t>18</a:t>
            </a:fld>
            <a:endParaRPr lang="en-US" dirty="0"/>
          </a:p>
        </p:txBody>
      </p:sp>
      <p:pic>
        <p:nvPicPr>
          <p:cNvPr id="7" name="Picture 6">
            <a:extLst>
              <a:ext uri="{FF2B5EF4-FFF2-40B4-BE49-F238E27FC236}">
                <a16:creationId xmlns:a16="http://schemas.microsoft.com/office/drawing/2014/main" id="{9D138E2B-DC75-FAFA-6532-C7049A58257B}"/>
              </a:ext>
            </a:extLst>
          </p:cNvPr>
          <p:cNvPicPr>
            <a:picLocks noChangeAspect="1"/>
          </p:cNvPicPr>
          <p:nvPr/>
        </p:nvPicPr>
        <p:blipFill>
          <a:blip r:embed="rId4"/>
          <a:stretch>
            <a:fillRect/>
          </a:stretch>
        </p:blipFill>
        <p:spPr>
          <a:xfrm>
            <a:off x="305876" y="1056650"/>
            <a:ext cx="11179277" cy="5685649"/>
          </a:xfrm>
          <a:prstGeom prst="rect">
            <a:avLst/>
          </a:prstGeom>
        </p:spPr>
      </p:pic>
    </p:spTree>
    <p:extLst>
      <p:ext uri="{BB962C8B-B14F-4D97-AF65-F5344CB8AC3E}">
        <p14:creationId xmlns:p14="http://schemas.microsoft.com/office/powerpoint/2010/main" val="592901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700" b="1" dirty="0">
                <a:solidFill>
                  <a:schemeClr val="bg1"/>
                </a:solidFill>
                <a:latin typeface="Arial" panose="020B0604020202020204" pitchFamily="34" charset="0"/>
                <a:cs typeface="Arial" panose="020B0604020202020204" pitchFamily="34" charset="0"/>
              </a:rPr>
              <a:t>FY27 -  General Fund Preliminary Budget</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BACD2F4-CA7D-EE3B-D093-022061096DB6}"/>
              </a:ext>
            </a:extLst>
          </p:cNvPr>
          <p:cNvSpPr>
            <a:spLocks noGrp="1"/>
          </p:cNvSpPr>
          <p:nvPr>
            <p:ph type="sldNum" sz="quarter" idx="12"/>
          </p:nvPr>
        </p:nvSpPr>
        <p:spPr>
          <a:xfrm>
            <a:off x="8994058" y="6356354"/>
            <a:ext cx="2743200" cy="365125"/>
          </a:xfrm>
        </p:spPr>
        <p:txBody>
          <a:bodyPr/>
          <a:lstStyle/>
          <a:p>
            <a:fld id="{28E6F07D-F62F-4C3B-A21E-2367E9A39921}" type="slidenum">
              <a:rPr lang="en-US" smtClean="0"/>
              <a:t>19</a:t>
            </a:fld>
            <a:endParaRPr lang="en-US" dirty="0"/>
          </a:p>
        </p:txBody>
      </p:sp>
      <p:pic>
        <p:nvPicPr>
          <p:cNvPr id="8" name="Picture 7">
            <a:extLst>
              <a:ext uri="{FF2B5EF4-FFF2-40B4-BE49-F238E27FC236}">
                <a16:creationId xmlns:a16="http://schemas.microsoft.com/office/drawing/2014/main" id="{C5DCBDF3-356A-CE29-BE8F-AECD07107029}"/>
              </a:ext>
            </a:extLst>
          </p:cNvPr>
          <p:cNvPicPr>
            <a:picLocks noChangeAspect="1"/>
          </p:cNvPicPr>
          <p:nvPr/>
        </p:nvPicPr>
        <p:blipFill>
          <a:blip r:embed="rId4"/>
          <a:stretch>
            <a:fillRect/>
          </a:stretch>
        </p:blipFill>
        <p:spPr>
          <a:xfrm>
            <a:off x="255638" y="1071716"/>
            <a:ext cx="11130117" cy="5649763"/>
          </a:xfrm>
          <a:prstGeom prst="rect">
            <a:avLst/>
          </a:prstGeom>
        </p:spPr>
      </p:pic>
    </p:spTree>
    <p:extLst>
      <p:ext uri="{BB962C8B-B14F-4D97-AF65-F5344CB8AC3E}">
        <p14:creationId xmlns:p14="http://schemas.microsoft.com/office/powerpoint/2010/main" val="714178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3FDAA-5B45-E12B-6071-49F8D04AB22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4A3C29A-525C-793A-0847-326C2124324C}"/>
              </a:ext>
            </a:extLst>
          </p:cNvPr>
          <p:cNvSpPr/>
          <p:nvPr/>
        </p:nvSpPr>
        <p:spPr>
          <a:xfrm>
            <a:off x="-11009"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District Funding Comparison – State, Local, Federal Funding (High Local) </a:t>
            </a:r>
            <a:endParaRPr lang="en-US" sz="24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001690E5-8BAF-17C5-6900-470256A7270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4714529-082C-00EF-4718-0A72E3BB0C2F}"/>
              </a:ext>
            </a:extLst>
          </p:cNvPr>
          <p:cNvSpPr>
            <a:spLocks noGrp="1"/>
          </p:cNvSpPr>
          <p:nvPr>
            <p:ph type="sldNum" sz="quarter" idx="12"/>
          </p:nvPr>
        </p:nvSpPr>
        <p:spPr/>
        <p:txBody>
          <a:bodyPr/>
          <a:lstStyle/>
          <a:p>
            <a:fld id="{28E6F07D-F62F-4C3B-A21E-2367E9A39921}" type="slidenum">
              <a:rPr lang="en-US" smtClean="0"/>
              <a:t>20</a:t>
            </a:fld>
            <a:endParaRPr lang="en-US" dirty="0"/>
          </a:p>
        </p:txBody>
      </p:sp>
      <p:pic>
        <p:nvPicPr>
          <p:cNvPr id="20" name="Picture 19">
            <a:extLst>
              <a:ext uri="{FF2B5EF4-FFF2-40B4-BE49-F238E27FC236}">
                <a16:creationId xmlns:a16="http://schemas.microsoft.com/office/drawing/2014/main" id="{47240807-A11F-AE8E-7104-D0AEF98FB14A}"/>
              </a:ext>
            </a:extLst>
          </p:cNvPr>
          <p:cNvPicPr>
            <a:picLocks noChangeAspect="1"/>
          </p:cNvPicPr>
          <p:nvPr/>
        </p:nvPicPr>
        <p:blipFill>
          <a:blip r:embed="rId4"/>
          <a:stretch>
            <a:fillRect/>
          </a:stretch>
        </p:blipFill>
        <p:spPr>
          <a:xfrm>
            <a:off x="131975" y="1168628"/>
            <a:ext cx="11221825" cy="5187725"/>
          </a:xfrm>
          <a:prstGeom prst="rect">
            <a:avLst/>
          </a:prstGeom>
        </p:spPr>
      </p:pic>
    </p:spTree>
    <p:extLst>
      <p:ext uri="{BB962C8B-B14F-4D97-AF65-F5344CB8AC3E}">
        <p14:creationId xmlns:p14="http://schemas.microsoft.com/office/powerpoint/2010/main" val="3323483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97FC6-B0B9-851D-E764-6821362D34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065A94-A353-A7F5-A364-7EA998D2B845}"/>
              </a:ext>
            </a:extLst>
          </p:cNvPr>
          <p:cNvSpPr/>
          <p:nvPr/>
        </p:nvSpPr>
        <p:spPr>
          <a:xfrm>
            <a:off x="-11009"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District Funding Comparison – State, Local, Federal Funding (Balanced) </a:t>
            </a:r>
            <a:endParaRPr lang="en-US" sz="24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35093ED7-F82D-394B-5B3D-DCBF5D48684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61652AD-9D04-48DA-9D75-BC9E5A23E17C}"/>
              </a:ext>
            </a:extLst>
          </p:cNvPr>
          <p:cNvSpPr>
            <a:spLocks noGrp="1"/>
          </p:cNvSpPr>
          <p:nvPr>
            <p:ph type="sldNum" sz="quarter" idx="12"/>
          </p:nvPr>
        </p:nvSpPr>
        <p:spPr/>
        <p:txBody>
          <a:bodyPr/>
          <a:lstStyle/>
          <a:p>
            <a:fld id="{28E6F07D-F62F-4C3B-A21E-2367E9A39921}" type="slidenum">
              <a:rPr lang="en-US" smtClean="0"/>
              <a:t>21</a:t>
            </a:fld>
            <a:endParaRPr lang="en-US" dirty="0"/>
          </a:p>
        </p:txBody>
      </p:sp>
      <p:pic>
        <p:nvPicPr>
          <p:cNvPr id="10" name="Picture 9">
            <a:extLst>
              <a:ext uri="{FF2B5EF4-FFF2-40B4-BE49-F238E27FC236}">
                <a16:creationId xmlns:a16="http://schemas.microsoft.com/office/drawing/2014/main" id="{12AB98FA-9F17-7CDB-5DFF-CAB2F957DD51}"/>
              </a:ext>
            </a:extLst>
          </p:cNvPr>
          <p:cNvPicPr>
            <a:picLocks noChangeAspect="1"/>
          </p:cNvPicPr>
          <p:nvPr/>
        </p:nvPicPr>
        <p:blipFill>
          <a:blip r:embed="rId4"/>
          <a:stretch>
            <a:fillRect/>
          </a:stretch>
        </p:blipFill>
        <p:spPr>
          <a:xfrm>
            <a:off x="204879" y="1128391"/>
            <a:ext cx="11148921" cy="5227963"/>
          </a:xfrm>
          <a:prstGeom prst="rect">
            <a:avLst/>
          </a:prstGeom>
        </p:spPr>
      </p:pic>
    </p:spTree>
    <p:extLst>
      <p:ext uri="{BB962C8B-B14F-4D97-AF65-F5344CB8AC3E}">
        <p14:creationId xmlns:p14="http://schemas.microsoft.com/office/powerpoint/2010/main" val="298156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795D8-09FD-977D-FED6-643C8A554C6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2976A1-F3B7-61B9-C3F1-8892FE85F607}"/>
              </a:ext>
            </a:extLst>
          </p:cNvPr>
          <p:cNvSpPr/>
          <p:nvPr/>
        </p:nvSpPr>
        <p:spPr>
          <a:xfrm>
            <a:off x="11009"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District Funding Comparison – State, Local, Federal Funding (High Federal)</a:t>
            </a:r>
            <a:endParaRPr lang="en-US" sz="20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D4ADC60-CC16-B3F2-6AE8-227A2138462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81B9B8A6-DC48-F6EE-A45D-A70C0E5B273F}"/>
              </a:ext>
            </a:extLst>
          </p:cNvPr>
          <p:cNvSpPr>
            <a:spLocks noGrp="1"/>
          </p:cNvSpPr>
          <p:nvPr>
            <p:ph type="sldNum" sz="quarter" idx="12"/>
          </p:nvPr>
        </p:nvSpPr>
        <p:spPr>
          <a:xfrm>
            <a:off x="9417716" y="6492875"/>
            <a:ext cx="2743200" cy="365125"/>
          </a:xfrm>
        </p:spPr>
        <p:txBody>
          <a:bodyPr/>
          <a:lstStyle/>
          <a:p>
            <a:fld id="{28E6F07D-F62F-4C3B-A21E-2367E9A39921}" type="slidenum">
              <a:rPr lang="en-US" smtClean="0"/>
              <a:t>22</a:t>
            </a:fld>
            <a:endParaRPr lang="en-US" dirty="0"/>
          </a:p>
        </p:txBody>
      </p:sp>
      <p:pic>
        <p:nvPicPr>
          <p:cNvPr id="8" name="Picture 7">
            <a:extLst>
              <a:ext uri="{FF2B5EF4-FFF2-40B4-BE49-F238E27FC236}">
                <a16:creationId xmlns:a16="http://schemas.microsoft.com/office/drawing/2014/main" id="{FF6E4348-60EC-37DA-BA4B-3A7AE9F36144}"/>
              </a:ext>
            </a:extLst>
          </p:cNvPr>
          <p:cNvPicPr>
            <a:picLocks noChangeAspect="1"/>
          </p:cNvPicPr>
          <p:nvPr/>
        </p:nvPicPr>
        <p:blipFill>
          <a:blip r:embed="rId4"/>
          <a:stretch>
            <a:fillRect/>
          </a:stretch>
        </p:blipFill>
        <p:spPr>
          <a:xfrm>
            <a:off x="1943498" y="1622012"/>
            <a:ext cx="8282985" cy="4204627"/>
          </a:xfrm>
          <a:prstGeom prst="rect">
            <a:avLst/>
          </a:prstGeom>
        </p:spPr>
      </p:pic>
    </p:spTree>
    <p:extLst>
      <p:ext uri="{BB962C8B-B14F-4D97-AF65-F5344CB8AC3E}">
        <p14:creationId xmlns:p14="http://schemas.microsoft.com/office/powerpoint/2010/main" val="1430305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38AC8-8451-CC85-01B4-2D72D4F5E07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835599-F749-3ABB-CCF9-01D560797C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Next Steps  - </a:t>
            </a:r>
            <a:r>
              <a:rPr lang="en-US" sz="1800" b="1" dirty="0">
                <a:solidFill>
                  <a:srgbClr val="EEB500"/>
                </a:solidFill>
                <a:latin typeface="Arial" panose="020B0604020202020204" pitchFamily="34" charset="0"/>
                <a:cs typeface="Arial" panose="020B0604020202020204" pitchFamily="34" charset="0"/>
              </a:rPr>
              <a:t> Board Work Sessions are held for information and feedback.</a:t>
            </a:r>
          </a:p>
        </p:txBody>
      </p:sp>
      <p:pic>
        <p:nvPicPr>
          <p:cNvPr id="11" name="Picture 10">
            <a:extLst>
              <a:ext uri="{FF2B5EF4-FFF2-40B4-BE49-F238E27FC236}">
                <a16:creationId xmlns:a16="http://schemas.microsoft.com/office/drawing/2014/main" id="{C88D45C8-0BA7-E24E-D12D-A5B13AB1D26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B1BB8C0C-9F7D-D209-B41D-F81EBCB1A718}"/>
              </a:ext>
            </a:extLst>
          </p:cNvPr>
          <p:cNvSpPr txBox="1"/>
          <p:nvPr/>
        </p:nvSpPr>
        <p:spPr>
          <a:xfrm>
            <a:off x="4722830" y="1234427"/>
            <a:ext cx="6646798" cy="5262979"/>
          </a:xfrm>
          <a:prstGeom prst="rect">
            <a:avLst/>
          </a:prstGeom>
          <a:noFill/>
        </p:spPr>
        <p:txBody>
          <a:bodyPr wrap="square">
            <a:spAutoFit/>
          </a:bodyPr>
          <a:lstStyle/>
          <a:p>
            <a:pPr algn="just"/>
            <a:r>
              <a:rPr lang="en-US" sz="2800" dirty="0">
                <a:latin typeface="Arial" panose="020B0604020202020204" pitchFamily="34" charset="0"/>
                <a:cs typeface="Arial" panose="020B0604020202020204" pitchFamily="34" charset="0"/>
              </a:rPr>
              <a:t>Board Budget work sessions are held to share information with the Bibb Board of Education and to receive their input for budget decisions.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Each consecutive work session shares more information about the budget as new data is received from GaDOE and the Tax Commissioner’s Office on revenues and as decisions are made about staffing and operational expenditures.</a:t>
            </a:r>
          </a:p>
        </p:txBody>
      </p:sp>
      <p:sp>
        <p:nvSpPr>
          <p:cNvPr id="4" name="Slide Number Placeholder 3">
            <a:extLst>
              <a:ext uri="{FF2B5EF4-FFF2-40B4-BE49-F238E27FC236}">
                <a16:creationId xmlns:a16="http://schemas.microsoft.com/office/drawing/2014/main" id="{79A85E5E-AF0A-416F-B654-FC548A2FB28C}"/>
              </a:ext>
            </a:extLst>
          </p:cNvPr>
          <p:cNvSpPr>
            <a:spLocks noGrp="1"/>
          </p:cNvSpPr>
          <p:nvPr>
            <p:ph type="sldNum" sz="quarter" idx="12"/>
          </p:nvPr>
        </p:nvSpPr>
        <p:spPr/>
        <p:txBody>
          <a:bodyPr/>
          <a:lstStyle/>
          <a:p>
            <a:fld id="{28E6F07D-F62F-4C3B-A21E-2367E9A39921}" type="slidenum">
              <a:rPr lang="en-US" smtClean="0"/>
              <a:t>23</a:t>
            </a:fld>
            <a:endParaRPr lang="en-US" dirty="0"/>
          </a:p>
        </p:txBody>
      </p:sp>
      <p:pic>
        <p:nvPicPr>
          <p:cNvPr id="6" name="Picture 5" descr="A group of people posing for a photo&#10;&#10;AI-generated content may be incorrect.">
            <a:extLst>
              <a:ext uri="{FF2B5EF4-FFF2-40B4-BE49-F238E27FC236}">
                <a16:creationId xmlns:a16="http://schemas.microsoft.com/office/drawing/2014/main" id="{B9C52BD8-A537-9037-FD0E-966B61CE5A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39" y="1026160"/>
            <a:ext cx="4548291" cy="3032194"/>
          </a:xfrm>
          <a:prstGeom prst="rect">
            <a:avLst/>
          </a:prstGeom>
        </p:spPr>
      </p:pic>
      <p:pic>
        <p:nvPicPr>
          <p:cNvPr id="8" name="Picture 7" descr="A group of people in hardhats digging a hole in the ground&#10;&#10;AI-generated content may be incorrect.">
            <a:extLst>
              <a:ext uri="{FF2B5EF4-FFF2-40B4-BE49-F238E27FC236}">
                <a16:creationId xmlns:a16="http://schemas.microsoft.com/office/drawing/2014/main" id="{2968D382-9279-8770-45E7-FC28FF56BE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00" y="4296429"/>
            <a:ext cx="3474720" cy="1911331"/>
          </a:xfrm>
          <a:prstGeom prst="rect">
            <a:avLst/>
          </a:prstGeom>
        </p:spPr>
      </p:pic>
    </p:spTree>
    <p:extLst>
      <p:ext uri="{BB962C8B-B14F-4D97-AF65-F5344CB8AC3E}">
        <p14:creationId xmlns:p14="http://schemas.microsoft.com/office/powerpoint/2010/main" val="2034198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35C61-3F97-B03C-9C13-0577C8242E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21D1F7-13AE-EA0B-41D8-70E172EB267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Next Steps - </a:t>
            </a:r>
            <a:r>
              <a:rPr lang="en-US" sz="2000" b="1" dirty="0">
                <a:solidFill>
                  <a:srgbClr val="EEB500"/>
                </a:solidFill>
                <a:latin typeface="Arial" panose="020B0604020202020204" pitchFamily="34" charset="0"/>
                <a:cs typeface="Arial" panose="020B0604020202020204" pitchFamily="34" charset="0"/>
              </a:rPr>
              <a:t>  Tentative Adoption is schedule for May 14</a:t>
            </a:r>
            <a:r>
              <a:rPr lang="en-US" sz="2000" b="1" baseline="30000" dirty="0">
                <a:solidFill>
                  <a:srgbClr val="EEB500"/>
                </a:solidFill>
                <a:latin typeface="Arial" panose="020B0604020202020204" pitchFamily="34" charset="0"/>
                <a:cs typeface="Arial" panose="020B0604020202020204" pitchFamily="34" charset="0"/>
              </a:rPr>
              <a:t>th</a:t>
            </a:r>
            <a:r>
              <a:rPr lang="en-US" sz="2000" b="1" dirty="0">
                <a:solidFill>
                  <a:srgbClr val="EEB500"/>
                </a:solidFill>
                <a:latin typeface="Arial" panose="020B0604020202020204" pitchFamily="34" charset="0"/>
                <a:cs typeface="Arial" panose="020B0604020202020204" pitchFamily="34" charset="0"/>
              </a:rPr>
              <a:t>, 2026</a:t>
            </a:r>
          </a:p>
        </p:txBody>
      </p:sp>
      <p:pic>
        <p:nvPicPr>
          <p:cNvPr id="11" name="Picture 10">
            <a:extLst>
              <a:ext uri="{FF2B5EF4-FFF2-40B4-BE49-F238E27FC236}">
                <a16:creationId xmlns:a16="http://schemas.microsoft.com/office/drawing/2014/main" id="{0BC4FB4D-F2FD-B990-D1C3-BB585E8EB8A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EE05DC0D-3601-7A38-45BB-AB834E463B0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sp>
        <p:nvSpPr>
          <p:cNvPr id="2" name="Slide Number Placeholder 1">
            <a:extLst>
              <a:ext uri="{FF2B5EF4-FFF2-40B4-BE49-F238E27FC236}">
                <a16:creationId xmlns:a16="http://schemas.microsoft.com/office/drawing/2014/main" id="{D659A678-DC42-B269-18F5-B63547205C5B}"/>
              </a:ext>
            </a:extLst>
          </p:cNvPr>
          <p:cNvSpPr>
            <a:spLocks noGrp="1"/>
          </p:cNvSpPr>
          <p:nvPr>
            <p:ph type="sldNum" sz="quarter" idx="12"/>
          </p:nvPr>
        </p:nvSpPr>
        <p:spPr/>
        <p:txBody>
          <a:bodyPr/>
          <a:lstStyle/>
          <a:p>
            <a:fld id="{28E6F07D-F62F-4C3B-A21E-2367E9A39921}" type="slidenum">
              <a:rPr lang="en-US" smtClean="0"/>
              <a:t>24</a:t>
            </a:fld>
            <a:endParaRPr lang="en-US" dirty="0"/>
          </a:p>
        </p:txBody>
      </p:sp>
      <p:pic>
        <p:nvPicPr>
          <p:cNvPr id="8" name="Picture 7" descr="A brick building with a sign on the front&#10;&#10;AI-generated content may be incorrect.">
            <a:extLst>
              <a:ext uri="{FF2B5EF4-FFF2-40B4-BE49-F238E27FC236}">
                <a16:creationId xmlns:a16="http://schemas.microsoft.com/office/drawing/2014/main" id="{4A69DC53-AE48-2AF1-8EFD-4BC65712BE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C456CD56-AEF9-2C7A-FE24-72BB0BF810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Tree>
    <p:extLst>
      <p:ext uri="{BB962C8B-B14F-4D97-AF65-F5344CB8AC3E}">
        <p14:creationId xmlns:p14="http://schemas.microsoft.com/office/powerpoint/2010/main" val="3954547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Next Steps - </a:t>
            </a:r>
            <a:r>
              <a:rPr lang="en-US" sz="2000" b="1" dirty="0">
                <a:solidFill>
                  <a:srgbClr val="EEB500"/>
                </a:solidFill>
                <a:latin typeface="Arial" panose="020B0604020202020204" pitchFamily="34" charset="0"/>
                <a:cs typeface="Arial" panose="020B0604020202020204" pitchFamily="34" charset="0"/>
              </a:rPr>
              <a:t>		  Final adoption of Budget scheduled for June 18</a:t>
            </a:r>
            <a:r>
              <a:rPr lang="en-US" sz="2000" b="1" baseline="30000" dirty="0">
                <a:solidFill>
                  <a:srgbClr val="EEB500"/>
                </a:solidFill>
                <a:latin typeface="Arial" panose="020B0604020202020204" pitchFamily="34" charset="0"/>
                <a:cs typeface="Arial" panose="020B0604020202020204" pitchFamily="34" charset="0"/>
              </a:rPr>
              <a:t>th</a:t>
            </a:r>
            <a:r>
              <a:rPr lang="en-US" sz="2000" b="1" dirty="0">
                <a:solidFill>
                  <a:srgbClr val="EEB500"/>
                </a:solidFill>
                <a:latin typeface="Arial" panose="020B0604020202020204" pitchFamily="34" charset="0"/>
                <a:cs typeface="Arial" panose="020B0604020202020204" pitchFamily="34" charset="0"/>
              </a:rPr>
              <a:t>, 2026  </a:t>
            </a:r>
          </a:p>
          <a:p>
            <a:r>
              <a:rPr lang="en-US" sz="2000" b="1" dirty="0">
                <a:solidFill>
                  <a:srgbClr val="EEB500"/>
                </a:solidFill>
                <a:latin typeface="Arial" panose="020B0604020202020204" pitchFamily="34" charset="0"/>
                <a:cs typeface="Arial" panose="020B0604020202020204" pitchFamily="34" charset="0"/>
              </a:rPr>
              <a: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sp>
        <p:nvSpPr>
          <p:cNvPr id="4" name="Slide Number Placeholder 3">
            <a:extLst>
              <a:ext uri="{FF2B5EF4-FFF2-40B4-BE49-F238E27FC236}">
                <a16:creationId xmlns:a16="http://schemas.microsoft.com/office/drawing/2014/main" id="{DCFA2C33-7341-8B4D-0F97-0FC54703844A}"/>
              </a:ext>
            </a:extLst>
          </p:cNvPr>
          <p:cNvSpPr>
            <a:spLocks noGrp="1"/>
          </p:cNvSpPr>
          <p:nvPr>
            <p:ph type="sldNum" sz="quarter" idx="12"/>
          </p:nvPr>
        </p:nvSpPr>
        <p:spPr/>
        <p:txBody>
          <a:bodyPr/>
          <a:lstStyle/>
          <a:p>
            <a:fld id="{28E6F07D-F62F-4C3B-A21E-2367E9A39921}" type="slidenum">
              <a:rPr lang="en-US" smtClean="0"/>
              <a:t>25</a:t>
            </a:fld>
            <a:endParaRPr lang="en-US" dirty="0"/>
          </a:p>
        </p:txBody>
      </p:sp>
    </p:spTree>
    <p:extLst>
      <p:ext uri="{BB962C8B-B14F-4D97-AF65-F5344CB8AC3E}">
        <p14:creationId xmlns:p14="http://schemas.microsoft.com/office/powerpoint/2010/main" val="3098411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67EC8F94-DCE5-6958-A7F8-98764113DA10}"/>
              </a:ext>
            </a:extLst>
          </p:cNvPr>
          <p:cNvSpPr>
            <a:spLocks noGrp="1"/>
          </p:cNvSpPr>
          <p:nvPr>
            <p:ph type="sldNum" sz="quarter" idx="12"/>
          </p:nvPr>
        </p:nvSpPr>
        <p:spPr>
          <a:xfrm>
            <a:off x="9196590" y="6532533"/>
            <a:ext cx="2743200" cy="365125"/>
          </a:xfrm>
        </p:spPr>
        <p:txBody>
          <a:bodyPr/>
          <a:lstStyle/>
          <a:p>
            <a:fld id="{28E6F07D-F62F-4C3B-A21E-2367E9A39921}" type="slidenum">
              <a:rPr lang="en-US" smtClean="0"/>
              <a:t>26</a:t>
            </a:fld>
            <a:endParaRPr lang="en-US" dirty="0"/>
          </a:p>
        </p:txBody>
      </p:sp>
      <p:pic>
        <p:nvPicPr>
          <p:cNvPr id="8" name="Picture 7">
            <a:extLst>
              <a:ext uri="{FF2B5EF4-FFF2-40B4-BE49-F238E27FC236}">
                <a16:creationId xmlns:a16="http://schemas.microsoft.com/office/drawing/2014/main" id="{63B4F459-89E6-72D9-BBCB-38FB2622A676}"/>
              </a:ext>
            </a:extLst>
          </p:cNvPr>
          <p:cNvPicPr>
            <a:picLocks noChangeAspect="1"/>
          </p:cNvPicPr>
          <p:nvPr/>
        </p:nvPicPr>
        <p:blipFill>
          <a:blip r:embed="rId4"/>
          <a:stretch>
            <a:fillRect/>
          </a:stretch>
        </p:blipFill>
        <p:spPr>
          <a:xfrm>
            <a:off x="1484671" y="1036028"/>
            <a:ext cx="8436077" cy="5706271"/>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2BE78F9E-CBFD-1FF3-B9B2-4AC5956D0828}"/>
              </a:ext>
            </a:extLst>
          </p:cNvPr>
          <p:cNvSpPr>
            <a:spLocks noGrp="1"/>
          </p:cNvSpPr>
          <p:nvPr>
            <p:ph type="sldNum" sz="quarter" idx="12"/>
          </p:nvPr>
        </p:nvSpPr>
        <p:spPr/>
        <p:txBody>
          <a:bodyPr/>
          <a:lstStyle/>
          <a:p>
            <a:fld id="{28E6F07D-F62F-4C3B-A21E-2367E9A39921}" type="slidenum">
              <a:rPr lang="en-US" smtClean="0"/>
              <a:t>27</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5C8C986D-9CF8-3FB3-C8C0-82A78B24D49B}"/>
              </a:ext>
            </a:extLst>
          </p:cNvPr>
          <p:cNvSpPr>
            <a:spLocks noGrp="1"/>
          </p:cNvSpPr>
          <p:nvPr>
            <p:ph type="sldNum" sz="quarter" idx="12"/>
          </p:nvPr>
        </p:nvSpPr>
        <p:spPr/>
        <p:txBody>
          <a:bodyPr/>
          <a:lstStyle/>
          <a:p>
            <a:fld id="{28E6F07D-F62F-4C3B-A21E-2367E9A39921}" type="slidenum">
              <a:rPr lang="en-US" smtClean="0"/>
              <a:t>28</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822B361BA15646A2EDADC28614D046" ma:contentTypeVersion="11" ma:contentTypeDescription="Create a new document." ma:contentTypeScope="" ma:versionID="8feebba8389acf6412677a7bf1610b71">
  <xsd:schema xmlns:xsd="http://www.w3.org/2001/XMLSchema" xmlns:xs="http://www.w3.org/2001/XMLSchema" xmlns:p="http://schemas.microsoft.com/office/2006/metadata/properties" xmlns:ns2="8396738b-b1ae-4af0-8e65-3374ccaab230" xmlns:ns3="2748f444-86b2-4035-8ea6-11a2636eff2f" targetNamespace="http://schemas.microsoft.com/office/2006/metadata/properties" ma:root="true" ma:fieldsID="41381172cb9aacba24f461ed8875f5ef" ns2:_="" ns3:_="">
    <xsd:import namespace="8396738b-b1ae-4af0-8e65-3374ccaab230"/>
    <xsd:import namespace="2748f444-86b2-4035-8ea6-11a2636eff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_Flow_SignoffStatu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96738b-b1ae-4af0-8e65-3374ccaab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Flow_SignoffStatus" ma:index="11" nillable="true" ma:displayName="Sign-off status" ma:internalName="_x0024_Resources_x003a_core_x002c_Signoff_Status">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48f444-86b2-4035-8ea6-11a2636eff2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f685ca1-a437-46cc-9ae3-5a6d322b94ec}" ma:internalName="TaxCatchAll" ma:showField="CatchAllData" ma:web="2748f444-86b2-4035-8ea6-11a2636eff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8396738b-b1ae-4af0-8e65-3374ccaab230" xsi:nil="true"/>
    <lcf76f155ced4ddcb4097134ff3c332f xmlns="8396738b-b1ae-4af0-8e65-3374ccaab230">
      <Terms xmlns="http://schemas.microsoft.com/office/infopath/2007/PartnerControls"/>
    </lcf76f155ced4ddcb4097134ff3c332f>
    <TaxCatchAll xmlns="2748f444-86b2-4035-8ea6-11a2636eff2f" xsi:nil="true"/>
  </documentManagement>
</p:properties>
</file>

<file path=customXml/itemProps1.xml><?xml version="1.0" encoding="utf-8"?>
<ds:datastoreItem xmlns:ds="http://schemas.openxmlformats.org/officeDocument/2006/customXml" ds:itemID="{5D6618AF-33DC-4AEA-A704-CCC022FC5D66}">
  <ds:schemaRefs>
    <ds:schemaRef ds:uri="http://schemas.microsoft.com/sharepoint/v3/contenttype/forms"/>
  </ds:schemaRefs>
</ds:datastoreItem>
</file>

<file path=customXml/itemProps2.xml><?xml version="1.0" encoding="utf-8"?>
<ds:datastoreItem xmlns:ds="http://schemas.openxmlformats.org/officeDocument/2006/customXml" ds:itemID="{ED9DD05E-937F-4F9B-82C8-3E28732FA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96738b-b1ae-4af0-8e65-3374ccaab230"/>
    <ds:schemaRef ds:uri="2748f444-86b2-4035-8ea6-11a2636eff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6B429F-01E4-44FF-B265-FD321C8B3224}">
  <ds:schemaRefs>
    <ds:schemaRef ds:uri="http://schemas.microsoft.com/office/2006/metadata/properties"/>
    <ds:schemaRef ds:uri="http://schemas.microsoft.com/office/infopath/2007/PartnerControls"/>
    <ds:schemaRef ds:uri="8396738b-b1ae-4af0-8e65-3374ccaab230"/>
    <ds:schemaRef ds:uri="2748f444-86b2-4035-8ea6-11a2636eff2f"/>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7416</TotalTime>
  <Words>1286</Words>
  <Application>Microsoft Office PowerPoint</Application>
  <PresentationFormat>Widescreen</PresentationFormat>
  <Paragraphs>176</Paragraphs>
  <Slides>28</Slides>
  <Notes>24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28</vt:i4>
      </vt:variant>
    </vt:vector>
  </HeadingPairs>
  <TitlesOfParts>
    <vt:vector size="41" baseType="lpstr">
      <vt:lpstr>Arial</vt:lpstr>
      <vt:lpstr>Arial Narrow</vt:lpstr>
      <vt:lpstr>Arial,Sans-Serif</vt:lpstr>
      <vt:lpstr>Calibri</vt:lpstr>
      <vt:lpstr>Calibri Light</vt:lpstr>
      <vt:lpstr>Courier New</vt:lpstr>
      <vt:lpstr>Courier New,monospace</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25</cp:revision>
  <cp:lastPrinted>2025-03-28T13:06:58Z</cp:lastPrinted>
  <dcterms:created xsi:type="dcterms:W3CDTF">2023-05-01T16:02:45Z</dcterms:created>
  <dcterms:modified xsi:type="dcterms:W3CDTF">2026-04-09T18:23:04Z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0x01010022822B361BA15646A2EDADC28614D046</vt:lpwstr>
  </property>
  <property fmtid="{D5CDD505-2E9C-101B-9397-08002B2CF9AE}" pid="3" name="MediaServiceImageTags">
    <vt:lpwstr/>
  </property>
</Properties>
</file>