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92" r:id="rId2"/>
    <p:sldId id="298" r:id="rId3"/>
    <p:sldId id="297" r:id="rId4"/>
    <p:sldId id="287" r:id="rId5"/>
    <p:sldId id="376" r:id="rId6"/>
    <p:sldId id="375" r:id="rId7"/>
    <p:sldId id="300" r:id="rId8"/>
    <p:sldId id="294" r:id="rId9"/>
    <p:sldId id="313" r:id="rId10"/>
    <p:sldId id="318" r:id="rId11"/>
    <p:sldId id="331" r:id="rId12"/>
    <p:sldId id="348" r:id="rId13"/>
    <p:sldId id="319" r:id="rId14"/>
    <p:sldId id="322" r:id="rId15"/>
    <p:sldId id="314" r:id="rId16"/>
    <p:sldId id="305" r:id="rId17"/>
    <p:sldId id="320" r:id="rId18"/>
    <p:sldId id="327" r:id="rId19"/>
    <p:sldId id="374" r:id="rId20"/>
    <p:sldId id="341" r:id="rId21"/>
    <p:sldId id="373" r:id="rId22"/>
    <p:sldId id="295" r:id="rId23"/>
    <p:sldId id="279" r:id="rId2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FFFFFF"/>
    <a:srgbClr val="D7E4BD"/>
    <a:srgbClr val="BFDF99"/>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FA5B08-6658-6824-8EE3-38F0E67F35BD}" v="31" dt="2024-09-03T12:19:35.625"/>
    <p1510:client id="{7D72DCDD-756C-4478-AA96-DFB15BA204D1}" v="6" dt="2024-09-03T12:39:19.3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diagrams/_rels/data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rawing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559E23-4D89-4CEA-92EB-7A203165FCCE}"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42C169E5-DE07-4F6D-8EF7-29FA35A957E5}">
      <dgm:prSet custT="1"/>
      <dgm:spPr/>
      <dgm:t>
        <a:bodyPr/>
        <a:lstStyle/>
        <a:p>
          <a:r>
            <a:rPr lang="en-US" sz="1500"/>
            <a:t>“</a:t>
          </a:r>
          <a:r>
            <a:rPr lang="en-US" sz="1500">
              <a:latin typeface="Calibri Light" panose="020F0302020204030204"/>
            </a:rPr>
            <a:t>Rollback</a:t>
          </a:r>
          <a:r>
            <a:rPr lang="en-US" sz="1500"/>
            <a:t> rate” means the previous year’s millage rate minus the millage equivalent of the total net assessed value added by reassessments.    </a:t>
          </a:r>
        </a:p>
        <a:p>
          <a:r>
            <a:rPr lang="en-US" sz="1600" b="1"/>
            <a:t>	</a:t>
          </a:r>
          <a:r>
            <a:rPr lang="en-US" sz="2000" b="1"/>
            <a:t>(CY 2024 Roll-back rate = 14.674 – .788 = 13.886)</a:t>
          </a:r>
        </a:p>
      </dgm:t>
    </dgm:pt>
    <dgm:pt modelId="{F670B819-8700-4BCB-A85A-5133E2C1335F}" type="parTrans" cxnId="{6BD98C56-BBFD-4258-9ADF-6215F506976B}">
      <dgm:prSet/>
      <dgm:spPr/>
      <dgm:t>
        <a:bodyPr/>
        <a:lstStyle/>
        <a:p>
          <a:endParaRPr lang="en-US"/>
        </a:p>
      </dgm:t>
    </dgm:pt>
    <dgm:pt modelId="{32B00B3B-BDC5-419B-BF93-86B1AE6C9239}" type="sibTrans" cxnId="{6BD98C56-BBFD-4258-9ADF-6215F506976B}">
      <dgm:prSet/>
      <dgm:spPr/>
      <dgm:t>
        <a:bodyPr/>
        <a:lstStyle/>
        <a:p>
          <a:endParaRPr lang="en-US"/>
        </a:p>
      </dgm:t>
    </dgm:pt>
    <dgm:pt modelId="{5F0AB858-F999-4B10-8A86-47AFBE05F77F}">
      <dgm:prSet custT="1"/>
      <dgm:spPr/>
      <dgm:t>
        <a:bodyPr/>
        <a:lstStyle/>
        <a:p>
          <a:r>
            <a:rPr lang="en-US" sz="1500"/>
            <a:t>“Mill” means one one-thousandth of a United States dollar.  </a:t>
          </a:r>
        </a:p>
        <a:p>
          <a:r>
            <a:rPr lang="en-US" sz="1200" b="1"/>
            <a:t>	</a:t>
          </a:r>
          <a:r>
            <a:rPr lang="en-US" sz="2000" b="1"/>
            <a:t>(BCSD value of one mill for CY 2024 is $5,908,847)</a:t>
          </a:r>
          <a:endParaRPr lang="en-US" sz="1500"/>
        </a:p>
      </dgm:t>
    </dgm:pt>
    <dgm:pt modelId="{5E289EAB-FDED-4FA8-8D2A-6B8C9DAE4787}" type="parTrans" cxnId="{08BADD78-2318-4FDA-B2D2-C3A18CFD2027}">
      <dgm:prSet/>
      <dgm:spPr/>
      <dgm:t>
        <a:bodyPr/>
        <a:lstStyle/>
        <a:p>
          <a:endParaRPr lang="en-US"/>
        </a:p>
      </dgm:t>
    </dgm:pt>
    <dgm:pt modelId="{063FDBFE-2903-431E-904B-390423FC25ED}" type="sibTrans" cxnId="{08BADD78-2318-4FDA-B2D2-C3A18CFD2027}">
      <dgm:prSet/>
      <dgm:spPr/>
      <dgm:t>
        <a:bodyPr/>
        <a:lstStyle/>
        <a:p>
          <a:endParaRPr lang="en-US"/>
        </a:p>
      </dgm:t>
    </dgm:pt>
    <dgm:pt modelId="{1E0A0444-274C-4506-8BAD-432BDFFEAA43}">
      <dgm:prSet custT="1"/>
      <dgm:spPr/>
      <dgm:t>
        <a:bodyPr/>
        <a:lstStyle/>
        <a:p>
          <a:r>
            <a:rPr lang="en-US" sz="1500"/>
            <a:t>“Millage rate” means the levy, in mills, which is established by the governing authority </a:t>
          </a:r>
          <a:r>
            <a:rPr lang="en-US" sz="1500" b="1"/>
            <a:t>(Bibb County Board of Education) </a:t>
          </a:r>
          <a:r>
            <a:rPr lang="en-US" sz="1500"/>
            <a:t>for purposes of financing, in whole or in part, the taxing jurisdiction’s </a:t>
          </a:r>
          <a:r>
            <a:rPr lang="en-US" sz="1500" b="1"/>
            <a:t>(BCSD) </a:t>
          </a:r>
          <a:r>
            <a:rPr lang="en-US" sz="1500"/>
            <a:t>expenses for its fiscal year. 					</a:t>
          </a:r>
          <a:endParaRPr lang="en-US" sz="2000" b="1"/>
        </a:p>
      </dgm:t>
    </dgm:pt>
    <dgm:pt modelId="{33E016B2-BAD3-4409-827E-E24D2D85EDEC}" type="parTrans" cxnId="{3BEF230D-D5F1-4A79-BBC1-66E83BB05A9A}">
      <dgm:prSet/>
      <dgm:spPr/>
      <dgm:t>
        <a:bodyPr/>
        <a:lstStyle/>
        <a:p>
          <a:endParaRPr lang="en-US"/>
        </a:p>
      </dgm:t>
    </dgm:pt>
    <dgm:pt modelId="{F35B7B3D-E7A3-4EE5-BBFA-730414CB393E}" type="sibTrans" cxnId="{3BEF230D-D5F1-4A79-BBC1-66E83BB05A9A}">
      <dgm:prSet/>
      <dgm:spPr/>
      <dgm:t>
        <a:bodyPr/>
        <a:lstStyle/>
        <a:p>
          <a:endParaRPr lang="en-US"/>
        </a:p>
      </dgm:t>
    </dgm:pt>
    <dgm:pt modelId="{E5532BAF-131A-42AF-AC05-7F4BBE5834A1}">
      <dgm:prSet/>
      <dgm:spPr/>
      <dgm:t>
        <a:bodyPr/>
        <a:lstStyle/>
        <a:p>
          <a:pPr rtl="0"/>
          <a:r>
            <a:rPr lang="en-US">
              <a:latin typeface="Calibri Light" panose="020F0302020204030204"/>
            </a:rPr>
            <a:t>"</a:t>
          </a:r>
          <a:r>
            <a:rPr lang="en-US"/>
            <a:t>Millage Equivalent” means the number of mills</a:t>
          </a:r>
          <a:r>
            <a:rPr lang="en-US">
              <a:latin typeface="Calibri Light" panose="020F0302020204030204"/>
            </a:rPr>
            <a:t> that</a:t>
          </a:r>
          <a:r>
            <a:rPr lang="en-US"/>
            <a:t> would result when the total net assessed value added by reassessments is divided by the certified tax digest and the result is multiplied by the previous year’s millage rate. </a:t>
          </a:r>
          <a:r>
            <a:rPr lang="en-US" b="1"/>
            <a:t>(</a:t>
          </a:r>
          <a:r>
            <a:rPr lang="en-US" b="1">
              <a:latin typeface="Calibri Light" panose="020F0302020204030204"/>
            </a:rPr>
            <a:t>Millage</a:t>
          </a:r>
          <a:r>
            <a:rPr lang="en-US" b="1"/>
            <a:t> equivalent = .788)</a:t>
          </a:r>
          <a:endParaRPr lang="en-US"/>
        </a:p>
      </dgm:t>
    </dgm:pt>
    <dgm:pt modelId="{DBFB4AB3-4914-461B-B4F1-EB31D340CDCA}" type="parTrans" cxnId="{F2AFB27F-82DD-4CCD-8B29-50FF996C9A1C}">
      <dgm:prSet/>
      <dgm:spPr/>
      <dgm:t>
        <a:bodyPr/>
        <a:lstStyle/>
        <a:p>
          <a:endParaRPr lang="en-US"/>
        </a:p>
      </dgm:t>
    </dgm:pt>
    <dgm:pt modelId="{7FF5670B-A987-4053-9EFC-6D93FB0734DD}" type="sibTrans" cxnId="{F2AFB27F-82DD-4CCD-8B29-50FF996C9A1C}">
      <dgm:prSet/>
      <dgm:spPr/>
      <dgm:t>
        <a:bodyPr/>
        <a:lstStyle/>
        <a:p>
          <a:endParaRPr lang="en-US"/>
        </a:p>
      </dgm:t>
    </dgm:pt>
    <dgm:pt modelId="{5AD6F561-F6AB-4BD2-B701-DE1B3135636B}" type="pres">
      <dgm:prSet presAssocID="{37559E23-4D89-4CEA-92EB-7A203165FCCE}" presName="outerComposite" presStyleCnt="0">
        <dgm:presLayoutVars>
          <dgm:chMax val="5"/>
          <dgm:dir/>
          <dgm:resizeHandles val="exact"/>
        </dgm:presLayoutVars>
      </dgm:prSet>
      <dgm:spPr/>
    </dgm:pt>
    <dgm:pt modelId="{3429A3A7-EBE4-4D9A-97AA-893B162A4F41}" type="pres">
      <dgm:prSet presAssocID="{37559E23-4D89-4CEA-92EB-7A203165FCCE}" presName="dummyMaxCanvas" presStyleCnt="0">
        <dgm:presLayoutVars/>
      </dgm:prSet>
      <dgm:spPr/>
    </dgm:pt>
    <dgm:pt modelId="{521927CE-706B-4990-BA48-F5762C308254}" type="pres">
      <dgm:prSet presAssocID="{37559E23-4D89-4CEA-92EB-7A203165FCCE}" presName="FourNodes_1" presStyleLbl="node1" presStyleIdx="0" presStyleCnt="4" custLinFactY="148463" custLinFactNeighborX="15537" custLinFactNeighborY="200000">
        <dgm:presLayoutVars>
          <dgm:bulletEnabled val="1"/>
        </dgm:presLayoutVars>
      </dgm:prSet>
      <dgm:spPr/>
    </dgm:pt>
    <dgm:pt modelId="{49491563-DEE1-4B82-851E-E628B8B1E3EF}" type="pres">
      <dgm:prSet presAssocID="{37559E23-4D89-4CEA-92EB-7A203165FCCE}" presName="FourNodes_2" presStyleLbl="node1" presStyleIdx="1" presStyleCnt="4" custLinFactY="12082" custLinFactNeighborX="2120" custLinFactNeighborY="100000">
        <dgm:presLayoutVars>
          <dgm:bulletEnabled val="1"/>
        </dgm:presLayoutVars>
      </dgm:prSet>
      <dgm:spPr/>
    </dgm:pt>
    <dgm:pt modelId="{91E6695B-3612-4473-9624-BDC051FF46F4}" type="pres">
      <dgm:prSet presAssocID="{37559E23-4D89-4CEA-92EB-7A203165FCCE}" presName="FourNodes_3" presStyleLbl="node1" presStyleIdx="2" presStyleCnt="4" custLinFactY="-100000" custLinFactNeighborX="-15464" custLinFactNeighborY="-132851">
        <dgm:presLayoutVars>
          <dgm:bulletEnabled val="1"/>
        </dgm:presLayoutVars>
      </dgm:prSet>
      <dgm:spPr/>
    </dgm:pt>
    <dgm:pt modelId="{D742B197-A1B6-4284-B45F-3ECBECB0D305}" type="pres">
      <dgm:prSet presAssocID="{37559E23-4D89-4CEA-92EB-7A203165FCCE}" presName="FourNodes_4" presStyleLbl="node1" presStyleIdx="3" presStyleCnt="4" custLinFactY="-100000" custLinFactNeighborX="-19645" custLinFactNeighborY="-135457">
        <dgm:presLayoutVars>
          <dgm:bulletEnabled val="1"/>
        </dgm:presLayoutVars>
      </dgm:prSet>
      <dgm:spPr/>
    </dgm:pt>
    <dgm:pt modelId="{658E7C3F-ECD1-4836-8096-4097111A6793}" type="pres">
      <dgm:prSet presAssocID="{37559E23-4D89-4CEA-92EB-7A203165FCCE}" presName="FourConn_1-2" presStyleLbl="fgAccFollowNode1" presStyleIdx="0" presStyleCnt="3">
        <dgm:presLayoutVars>
          <dgm:bulletEnabled val="1"/>
        </dgm:presLayoutVars>
      </dgm:prSet>
      <dgm:spPr/>
    </dgm:pt>
    <dgm:pt modelId="{43A3B932-D130-4726-84B6-FDA83D870437}" type="pres">
      <dgm:prSet presAssocID="{37559E23-4D89-4CEA-92EB-7A203165FCCE}" presName="FourConn_2-3" presStyleLbl="fgAccFollowNode1" presStyleIdx="1" presStyleCnt="3">
        <dgm:presLayoutVars>
          <dgm:bulletEnabled val="1"/>
        </dgm:presLayoutVars>
      </dgm:prSet>
      <dgm:spPr/>
    </dgm:pt>
    <dgm:pt modelId="{F0F56AEB-C053-4D9C-8E62-C068289FABCB}" type="pres">
      <dgm:prSet presAssocID="{37559E23-4D89-4CEA-92EB-7A203165FCCE}" presName="FourConn_3-4" presStyleLbl="fgAccFollowNode1" presStyleIdx="2" presStyleCnt="3" custLinFactNeighborX="-29557" custLinFactNeighborY="5347">
        <dgm:presLayoutVars>
          <dgm:bulletEnabled val="1"/>
        </dgm:presLayoutVars>
      </dgm:prSet>
      <dgm:spPr/>
    </dgm:pt>
    <dgm:pt modelId="{D85361CE-7E45-481C-9B02-682A82D2DD81}" type="pres">
      <dgm:prSet presAssocID="{37559E23-4D89-4CEA-92EB-7A203165FCCE}" presName="FourNodes_1_text" presStyleLbl="node1" presStyleIdx="3" presStyleCnt="4">
        <dgm:presLayoutVars>
          <dgm:bulletEnabled val="1"/>
        </dgm:presLayoutVars>
      </dgm:prSet>
      <dgm:spPr/>
    </dgm:pt>
    <dgm:pt modelId="{87DB4A31-EF8A-4533-8AE1-EC71458B12CF}" type="pres">
      <dgm:prSet presAssocID="{37559E23-4D89-4CEA-92EB-7A203165FCCE}" presName="FourNodes_2_text" presStyleLbl="node1" presStyleIdx="3" presStyleCnt="4">
        <dgm:presLayoutVars>
          <dgm:bulletEnabled val="1"/>
        </dgm:presLayoutVars>
      </dgm:prSet>
      <dgm:spPr/>
    </dgm:pt>
    <dgm:pt modelId="{BAF4C990-1F0D-45BD-A8C9-47962FCF5D6D}" type="pres">
      <dgm:prSet presAssocID="{37559E23-4D89-4CEA-92EB-7A203165FCCE}" presName="FourNodes_3_text" presStyleLbl="node1" presStyleIdx="3" presStyleCnt="4">
        <dgm:presLayoutVars>
          <dgm:bulletEnabled val="1"/>
        </dgm:presLayoutVars>
      </dgm:prSet>
      <dgm:spPr/>
    </dgm:pt>
    <dgm:pt modelId="{CF5BB115-A22E-43C1-9967-85C430B07941}" type="pres">
      <dgm:prSet presAssocID="{37559E23-4D89-4CEA-92EB-7A203165FCCE}" presName="FourNodes_4_text" presStyleLbl="node1" presStyleIdx="3" presStyleCnt="4">
        <dgm:presLayoutVars>
          <dgm:bulletEnabled val="1"/>
        </dgm:presLayoutVars>
      </dgm:prSet>
      <dgm:spPr/>
    </dgm:pt>
  </dgm:ptLst>
  <dgm:cxnLst>
    <dgm:cxn modelId="{3BEF230D-D5F1-4A79-BBC1-66E83BB05A9A}" srcId="{37559E23-4D89-4CEA-92EB-7A203165FCCE}" destId="{1E0A0444-274C-4506-8BAD-432BDFFEAA43}" srcOrd="2" destOrd="0" parTransId="{33E016B2-BAD3-4409-827E-E24D2D85EDEC}" sibTransId="{F35B7B3D-E7A3-4EE5-BBFA-730414CB393E}"/>
    <dgm:cxn modelId="{A7E6C33E-D23C-41B1-9F12-3DA96BB9FA32}" type="presOf" srcId="{E5532BAF-131A-42AF-AC05-7F4BBE5834A1}" destId="{D742B197-A1B6-4284-B45F-3ECBECB0D305}" srcOrd="0" destOrd="0" presId="urn:microsoft.com/office/officeart/2005/8/layout/vProcess5"/>
    <dgm:cxn modelId="{54FE345C-571A-4B2E-A389-DF4C2456DD07}" type="presOf" srcId="{5F0AB858-F999-4B10-8A86-47AFBE05F77F}" destId="{87DB4A31-EF8A-4533-8AE1-EC71458B12CF}" srcOrd="1" destOrd="0" presId="urn:microsoft.com/office/officeart/2005/8/layout/vProcess5"/>
    <dgm:cxn modelId="{F8EE9248-36A1-4637-AA14-DBAE9B4FC713}" type="presOf" srcId="{E5532BAF-131A-42AF-AC05-7F4BBE5834A1}" destId="{CF5BB115-A22E-43C1-9967-85C430B07941}" srcOrd="1" destOrd="0" presId="urn:microsoft.com/office/officeart/2005/8/layout/vProcess5"/>
    <dgm:cxn modelId="{0ECB686A-AB56-4E51-A8E0-8F08C92919DE}" type="presOf" srcId="{1E0A0444-274C-4506-8BAD-432BDFFEAA43}" destId="{BAF4C990-1F0D-45BD-A8C9-47962FCF5D6D}" srcOrd="1" destOrd="0" presId="urn:microsoft.com/office/officeart/2005/8/layout/vProcess5"/>
    <dgm:cxn modelId="{4BB48870-1A7A-45BF-9550-3685B6967773}" type="presOf" srcId="{32B00B3B-BDC5-419B-BF93-86B1AE6C9239}" destId="{658E7C3F-ECD1-4836-8096-4097111A6793}" srcOrd="0" destOrd="0" presId="urn:microsoft.com/office/officeart/2005/8/layout/vProcess5"/>
    <dgm:cxn modelId="{6BD98C56-BBFD-4258-9ADF-6215F506976B}" srcId="{37559E23-4D89-4CEA-92EB-7A203165FCCE}" destId="{42C169E5-DE07-4F6D-8EF7-29FA35A957E5}" srcOrd="0" destOrd="0" parTransId="{F670B819-8700-4BCB-A85A-5133E2C1335F}" sibTransId="{32B00B3B-BDC5-419B-BF93-86B1AE6C9239}"/>
    <dgm:cxn modelId="{1C4BE657-BFD4-4D64-8B37-4DBA57D7C2A9}" type="presOf" srcId="{42C169E5-DE07-4F6D-8EF7-29FA35A957E5}" destId="{D85361CE-7E45-481C-9B02-682A82D2DD81}" srcOrd="1" destOrd="0" presId="urn:microsoft.com/office/officeart/2005/8/layout/vProcess5"/>
    <dgm:cxn modelId="{08BADD78-2318-4FDA-B2D2-C3A18CFD2027}" srcId="{37559E23-4D89-4CEA-92EB-7A203165FCCE}" destId="{5F0AB858-F999-4B10-8A86-47AFBE05F77F}" srcOrd="1" destOrd="0" parTransId="{5E289EAB-FDED-4FA8-8D2A-6B8C9DAE4787}" sibTransId="{063FDBFE-2903-431E-904B-390423FC25ED}"/>
    <dgm:cxn modelId="{F2AFB27F-82DD-4CCD-8B29-50FF996C9A1C}" srcId="{37559E23-4D89-4CEA-92EB-7A203165FCCE}" destId="{E5532BAF-131A-42AF-AC05-7F4BBE5834A1}" srcOrd="3" destOrd="0" parTransId="{DBFB4AB3-4914-461B-B4F1-EB31D340CDCA}" sibTransId="{7FF5670B-A987-4053-9EFC-6D93FB0734DD}"/>
    <dgm:cxn modelId="{9071DC86-CFAC-4AD5-A15D-B7A64D4A3AEF}" type="presOf" srcId="{5F0AB858-F999-4B10-8A86-47AFBE05F77F}" destId="{49491563-DEE1-4B82-851E-E628B8B1E3EF}" srcOrd="0" destOrd="0" presId="urn:microsoft.com/office/officeart/2005/8/layout/vProcess5"/>
    <dgm:cxn modelId="{5E87A598-7122-404C-8415-CB6B9A091727}" type="presOf" srcId="{1E0A0444-274C-4506-8BAD-432BDFFEAA43}" destId="{91E6695B-3612-4473-9624-BDC051FF46F4}" srcOrd="0" destOrd="0" presId="urn:microsoft.com/office/officeart/2005/8/layout/vProcess5"/>
    <dgm:cxn modelId="{607D42B1-C23E-48E6-AA72-85598FB75753}" type="presOf" srcId="{42C169E5-DE07-4F6D-8EF7-29FA35A957E5}" destId="{521927CE-706B-4990-BA48-F5762C308254}" srcOrd="0" destOrd="0" presId="urn:microsoft.com/office/officeart/2005/8/layout/vProcess5"/>
    <dgm:cxn modelId="{DC153CC9-6E96-4E2E-ACC5-9537E03814C7}" type="presOf" srcId="{063FDBFE-2903-431E-904B-390423FC25ED}" destId="{43A3B932-D130-4726-84B6-FDA83D870437}" srcOrd="0" destOrd="0" presId="urn:microsoft.com/office/officeart/2005/8/layout/vProcess5"/>
    <dgm:cxn modelId="{F026B1F0-2CF2-4390-924C-DC8A63358316}" type="presOf" srcId="{37559E23-4D89-4CEA-92EB-7A203165FCCE}" destId="{5AD6F561-F6AB-4BD2-B701-DE1B3135636B}" srcOrd="0" destOrd="0" presId="urn:microsoft.com/office/officeart/2005/8/layout/vProcess5"/>
    <dgm:cxn modelId="{2248E5F3-BE09-46AE-B560-AC28C941454F}" type="presOf" srcId="{F35B7B3D-E7A3-4EE5-BBFA-730414CB393E}" destId="{F0F56AEB-C053-4D9C-8E62-C068289FABCB}" srcOrd="0" destOrd="0" presId="urn:microsoft.com/office/officeart/2005/8/layout/vProcess5"/>
    <dgm:cxn modelId="{639E669D-3BFC-477A-9D26-7C18E196F0B2}" type="presParOf" srcId="{5AD6F561-F6AB-4BD2-B701-DE1B3135636B}" destId="{3429A3A7-EBE4-4D9A-97AA-893B162A4F41}" srcOrd="0" destOrd="0" presId="urn:microsoft.com/office/officeart/2005/8/layout/vProcess5"/>
    <dgm:cxn modelId="{165364A0-4894-4DAD-BB3E-6E508D63A77F}" type="presParOf" srcId="{5AD6F561-F6AB-4BD2-B701-DE1B3135636B}" destId="{521927CE-706B-4990-BA48-F5762C308254}" srcOrd="1" destOrd="0" presId="urn:microsoft.com/office/officeart/2005/8/layout/vProcess5"/>
    <dgm:cxn modelId="{203165CD-0889-4ADD-9A61-BAD24801DD31}" type="presParOf" srcId="{5AD6F561-F6AB-4BD2-B701-DE1B3135636B}" destId="{49491563-DEE1-4B82-851E-E628B8B1E3EF}" srcOrd="2" destOrd="0" presId="urn:microsoft.com/office/officeart/2005/8/layout/vProcess5"/>
    <dgm:cxn modelId="{39D0798C-03B9-4651-93D6-895418C0FE2A}" type="presParOf" srcId="{5AD6F561-F6AB-4BD2-B701-DE1B3135636B}" destId="{91E6695B-3612-4473-9624-BDC051FF46F4}" srcOrd="3" destOrd="0" presId="urn:microsoft.com/office/officeart/2005/8/layout/vProcess5"/>
    <dgm:cxn modelId="{D2270C9D-F9A1-48D5-9822-9D50B9ACA33E}" type="presParOf" srcId="{5AD6F561-F6AB-4BD2-B701-DE1B3135636B}" destId="{D742B197-A1B6-4284-B45F-3ECBECB0D305}" srcOrd="4" destOrd="0" presId="urn:microsoft.com/office/officeart/2005/8/layout/vProcess5"/>
    <dgm:cxn modelId="{0056D372-76D6-4BBF-B79F-A7F31817103B}" type="presParOf" srcId="{5AD6F561-F6AB-4BD2-B701-DE1B3135636B}" destId="{658E7C3F-ECD1-4836-8096-4097111A6793}" srcOrd="5" destOrd="0" presId="urn:microsoft.com/office/officeart/2005/8/layout/vProcess5"/>
    <dgm:cxn modelId="{96E6CE9E-31E5-43EF-874C-5CAE3344A9BF}" type="presParOf" srcId="{5AD6F561-F6AB-4BD2-B701-DE1B3135636B}" destId="{43A3B932-D130-4726-84B6-FDA83D870437}" srcOrd="6" destOrd="0" presId="urn:microsoft.com/office/officeart/2005/8/layout/vProcess5"/>
    <dgm:cxn modelId="{F7AC5C3C-A156-4ECE-8D16-5615D76F9DDB}" type="presParOf" srcId="{5AD6F561-F6AB-4BD2-B701-DE1B3135636B}" destId="{F0F56AEB-C053-4D9C-8E62-C068289FABCB}" srcOrd="7" destOrd="0" presId="urn:microsoft.com/office/officeart/2005/8/layout/vProcess5"/>
    <dgm:cxn modelId="{CDB8212F-97F8-4748-8AFE-B65F079EFB61}" type="presParOf" srcId="{5AD6F561-F6AB-4BD2-B701-DE1B3135636B}" destId="{D85361CE-7E45-481C-9B02-682A82D2DD81}" srcOrd="8" destOrd="0" presId="urn:microsoft.com/office/officeart/2005/8/layout/vProcess5"/>
    <dgm:cxn modelId="{9EDE8969-C151-4132-8A8E-C06CB356CAFA}" type="presParOf" srcId="{5AD6F561-F6AB-4BD2-B701-DE1B3135636B}" destId="{87DB4A31-EF8A-4533-8AE1-EC71458B12CF}" srcOrd="9" destOrd="0" presId="urn:microsoft.com/office/officeart/2005/8/layout/vProcess5"/>
    <dgm:cxn modelId="{6C909571-FAE9-46E5-ADB6-2FE332173953}" type="presParOf" srcId="{5AD6F561-F6AB-4BD2-B701-DE1B3135636B}" destId="{BAF4C990-1F0D-45BD-A8C9-47962FCF5D6D}" srcOrd="10" destOrd="0" presId="urn:microsoft.com/office/officeart/2005/8/layout/vProcess5"/>
    <dgm:cxn modelId="{58A2AAA6-8936-4806-B76F-5C613A2A36D1}" type="presParOf" srcId="{5AD6F561-F6AB-4BD2-B701-DE1B3135636B}" destId="{CF5BB115-A22E-43C1-9967-85C430B07941}"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3A61E0-1752-41C6-ACB9-3D19BB59067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92AC26F5-7DC1-42E1-83E9-16139BDB45F6}">
      <dgm:prSet/>
      <dgm:spPr/>
      <dgm:t>
        <a:bodyPr/>
        <a:lstStyle/>
        <a:p>
          <a:pPr rtl="0">
            <a:lnSpc>
              <a:spcPct val="100000"/>
            </a:lnSpc>
          </a:pPr>
          <a:r>
            <a:rPr lang="en-US"/>
            <a:t>“Levying authority” –</a:t>
          </a:r>
          <a:r>
            <a:rPr lang="en-US">
              <a:latin typeface="Calibri Light" panose="020F0302020204030204"/>
            </a:rPr>
            <a:t> County</a:t>
          </a:r>
          <a:r>
            <a:rPr lang="en-US"/>
            <a:t>, city, consolidated government </a:t>
          </a:r>
          <a:r>
            <a:rPr lang="en-US" b="1"/>
            <a:t>(Macon-Bibb) </a:t>
          </a:r>
          <a:r>
            <a:rPr lang="en-US"/>
            <a:t>that exercises the power to levy ad valorem taxes to carry out the governing authority’s purposes.</a:t>
          </a:r>
        </a:p>
      </dgm:t>
    </dgm:pt>
    <dgm:pt modelId="{18A71DDF-A707-47F7-8C32-6F00BFE84E2D}" type="parTrans" cxnId="{193C42B4-81A1-4801-8442-57E228FCE0A6}">
      <dgm:prSet/>
      <dgm:spPr/>
      <dgm:t>
        <a:bodyPr/>
        <a:lstStyle/>
        <a:p>
          <a:endParaRPr lang="en-US"/>
        </a:p>
      </dgm:t>
    </dgm:pt>
    <dgm:pt modelId="{6701C619-98A6-44E6-B210-D538158EEE4D}" type="sibTrans" cxnId="{193C42B4-81A1-4801-8442-57E228FCE0A6}">
      <dgm:prSet/>
      <dgm:spPr/>
      <dgm:t>
        <a:bodyPr/>
        <a:lstStyle/>
        <a:p>
          <a:pPr>
            <a:lnSpc>
              <a:spcPct val="100000"/>
            </a:lnSpc>
          </a:pPr>
          <a:endParaRPr lang="en-US"/>
        </a:p>
      </dgm:t>
    </dgm:pt>
    <dgm:pt modelId="{601D6B5C-9FEA-4E31-8FE7-A68EE2515AE5}">
      <dgm:prSet/>
      <dgm:spPr/>
      <dgm:t>
        <a:bodyPr/>
        <a:lstStyle/>
        <a:p>
          <a:pPr>
            <a:lnSpc>
              <a:spcPct val="100000"/>
            </a:lnSpc>
          </a:pPr>
          <a:r>
            <a:rPr lang="en-US"/>
            <a:t>“Recommending authority” means a county, independent, or area school board of education </a:t>
          </a:r>
          <a:r>
            <a:rPr lang="en-US" b="1"/>
            <a:t>(Bibb County Board of Education) </a:t>
          </a:r>
          <a:r>
            <a:rPr lang="en-US"/>
            <a:t>that exercises the power to cause the levying authority to levy ad valorem taxes to carry out the purposes of such board of education.</a:t>
          </a:r>
        </a:p>
      </dgm:t>
    </dgm:pt>
    <dgm:pt modelId="{05E9BF41-829C-4135-886E-7F754FFFCAB6}" type="parTrans" cxnId="{05267998-7290-4D50-B82C-6425A27068F2}">
      <dgm:prSet/>
      <dgm:spPr/>
      <dgm:t>
        <a:bodyPr/>
        <a:lstStyle/>
        <a:p>
          <a:endParaRPr lang="en-US"/>
        </a:p>
      </dgm:t>
    </dgm:pt>
    <dgm:pt modelId="{9EA3911B-0376-4E0B-A866-3E38BA06A1C1}" type="sibTrans" cxnId="{05267998-7290-4D50-B82C-6425A27068F2}">
      <dgm:prSet/>
      <dgm:spPr/>
      <dgm:t>
        <a:bodyPr/>
        <a:lstStyle/>
        <a:p>
          <a:pPr>
            <a:lnSpc>
              <a:spcPct val="100000"/>
            </a:lnSpc>
          </a:pPr>
          <a:endParaRPr lang="en-US"/>
        </a:p>
      </dgm:t>
    </dgm:pt>
    <dgm:pt modelId="{E92A0B99-BB11-40C0-B54D-34DC24DB355A}">
      <dgm:prSet/>
      <dgm:spPr/>
      <dgm:t>
        <a:bodyPr/>
        <a:lstStyle/>
        <a:p>
          <a:pPr>
            <a:lnSpc>
              <a:spcPct val="100000"/>
            </a:lnSpc>
          </a:pPr>
          <a:r>
            <a:rPr lang="en-US"/>
            <a:t>“Ad valorem tax” or “property tax” means a tax imposed upon the assessed value of real property.</a:t>
          </a:r>
        </a:p>
      </dgm:t>
    </dgm:pt>
    <dgm:pt modelId="{6752DCCE-878D-4751-A424-55438FA1C7F4}" type="parTrans" cxnId="{A636550F-B465-47A2-B77A-F850EA6BD3EF}">
      <dgm:prSet/>
      <dgm:spPr/>
      <dgm:t>
        <a:bodyPr/>
        <a:lstStyle/>
        <a:p>
          <a:endParaRPr lang="en-US"/>
        </a:p>
      </dgm:t>
    </dgm:pt>
    <dgm:pt modelId="{75EBAA1C-9D98-426B-857A-074CC2C6E6E5}" type="sibTrans" cxnId="{A636550F-B465-47A2-B77A-F850EA6BD3EF}">
      <dgm:prSet/>
      <dgm:spPr/>
      <dgm:t>
        <a:bodyPr/>
        <a:lstStyle/>
        <a:p>
          <a:pPr>
            <a:lnSpc>
              <a:spcPct val="100000"/>
            </a:lnSpc>
          </a:pPr>
          <a:endParaRPr lang="en-US"/>
        </a:p>
      </dgm:t>
    </dgm:pt>
    <dgm:pt modelId="{F0785A2D-B16A-491F-817E-60D3DEA7F2C3}">
      <dgm:prSet/>
      <dgm:spPr/>
      <dgm:t>
        <a:bodyPr/>
        <a:lstStyle/>
        <a:p>
          <a:pPr>
            <a:lnSpc>
              <a:spcPct val="100000"/>
            </a:lnSpc>
          </a:pPr>
          <a:r>
            <a:rPr lang="en-US"/>
            <a:t>“Certified tax digest” means the total net assessed value on the annual property tax digest certified by the tax commissioner of a taxing jurisdiction for the collection of taxes.</a:t>
          </a:r>
        </a:p>
      </dgm:t>
    </dgm:pt>
    <dgm:pt modelId="{F4294F5F-F073-4D58-BEA7-E113E42916BE}" type="parTrans" cxnId="{A56053F6-F684-4970-BBCE-6B1364F4FD42}">
      <dgm:prSet/>
      <dgm:spPr/>
      <dgm:t>
        <a:bodyPr/>
        <a:lstStyle/>
        <a:p>
          <a:endParaRPr lang="en-US"/>
        </a:p>
      </dgm:t>
    </dgm:pt>
    <dgm:pt modelId="{1BC6D69A-F070-4953-8467-496F7FFEAD0E}" type="sibTrans" cxnId="{A56053F6-F684-4970-BBCE-6B1364F4FD42}">
      <dgm:prSet/>
      <dgm:spPr/>
      <dgm:t>
        <a:bodyPr/>
        <a:lstStyle/>
        <a:p>
          <a:pPr>
            <a:lnSpc>
              <a:spcPct val="100000"/>
            </a:lnSpc>
          </a:pPr>
          <a:endParaRPr lang="en-US"/>
        </a:p>
      </dgm:t>
    </dgm:pt>
    <dgm:pt modelId="{9929545D-C9CD-4604-AA7D-99113FD99D84}">
      <dgm:prSet/>
      <dgm:spPr/>
      <dgm:t>
        <a:bodyPr/>
        <a:lstStyle/>
        <a:p>
          <a:pPr>
            <a:lnSpc>
              <a:spcPct val="100000"/>
            </a:lnSpc>
          </a:pPr>
          <a:r>
            <a:rPr lang="en-US"/>
            <a:t>“Net assessed value” means the taxable assessed value of property after all exemptions.</a:t>
          </a:r>
        </a:p>
        <a:p>
          <a:pPr>
            <a:lnSpc>
              <a:spcPct val="100000"/>
            </a:lnSpc>
          </a:pPr>
          <a:r>
            <a:rPr lang="en-US"/>
            <a:t> </a:t>
          </a:r>
          <a:r>
            <a:rPr lang="en-US" b="1"/>
            <a:t>(CY 2024 net assessed value = $5,908,846,603</a:t>
          </a:r>
          <a:r>
            <a:rPr lang="en-US" b="1">
              <a:latin typeface="Calibri Light" panose="020F0302020204030204"/>
            </a:rPr>
            <a:t>.)</a:t>
          </a:r>
          <a:endParaRPr lang="en-US"/>
        </a:p>
      </dgm:t>
    </dgm:pt>
    <dgm:pt modelId="{A9E93062-59A0-4E61-8A01-0A438C51F95E}" type="parTrans" cxnId="{68B7B8F2-348F-4622-B505-F39FA2DA2B13}">
      <dgm:prSet/>
      <dgm:spPr/>
      <dgm:t>
        <a:bodyPr/>
        <a:lstStyle/>
        <a:p>
          <a:endParaRPr lang="en-US"/>
        </a:p>
      </dgm:t>
    </dgm:pt>
    <dgm:pt modelId="{E44987AE-7D4F-42D4-955A-ACACDDCFE5D6}" type="sibTrans" cxnId="{68B7B8F2-348F-4622-B505-F39FA2DA2B13}">
      <dgm:prSet/>
      <dgm:spPr/>
      <dgm:t>
        <a:bodyPr/>
        <a:lstStyle/>
        <a:p>
          <a:endParaRPr lang="en-US"/>
        </a:p>
      </dgm:t>
    </dgm:pt>
    <dgm:pt modelId="{6E6B7EC6-7584-4B36-88E9-FD4FFA7EBB4E}" type="pres">
      <dgm:prSet presAssocID="{363A61E0-1752-41C6-ACB9-3D19BB590671}" presName="root" presStyleCnt="0">
        <dgm:presLayoutVars>
          <dgm:dir/>
          <dgm:resizeHandles val="exact"/>
        </dgm:presLayoutVars>
      </dgm:prSet>
      <dgm:spPr/>
    </dgm:pt>
    <dgm:pt modelId="{B8801E66-6F16-4DCF-8327-5DE0FEB1C2B8}" type="pres">
      <dgm:prSet presAssocID="{92AC26F5-7DC1-42E1-83E9-16139BDB45F6}" presName="compNode" presStyleCnt="0"/>
      <dgm:spPr/>
    </dgm:pt>
    <dgm:pt modelId="{8E5EAC24-8F32-4340-A9EC-F684F8E32EC5}" type="pres">
      <dgm:prSet presAssocID="{92AC26F5-7DC1-42E1-83E9-16139BDB45F6}" presName="bgRect" presStyleLbl="bgShp" presStyleIdx="0" presStyleCnt="5"/>
      <dgm:spPr/>
    </dgm:pt>
    <dgm:pt modelId="{C4C909AC-A671-4B49-9643-02753EC4DA5C}" type="pres">
      <dgm:prSet presAssocID="{92AC26F5-7DC1-42E1-83E9-16139BDB45F6}"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ank"/>
        </a:ext>
      </dgm:extLst>
    </dgm:pt>
    <dgm:pt modelId="{AB90297B-722D-4FC4-BFB5-E481EC36CBDE}" type="pres">
      <dgm:prSet presAssocID="{92AC26F5-7DC1-42E1-83E9-16139BDB45F6}" presName="spaceRect" presStyleCnt="0"/>
      <dgm:spPr/>
    </dgm:pt>
    <dgm:pt modelId="{44B56396-9469-4A60-AA6A-AAE26B0823BF}" type="pres">
      <dgm:prSet presAssocID="{92AC26F5-7DC1-42E1-83E9-16139BDB45F6}" presName="parTx" presStyleLbl="revTx" presStyleIdx="0" presStyleCnt="5">
        <dgm:presLayoutVars>
          <dgm:chMax val="0"/>
          <dgm:chPref val="0"/>
        </dgm:presLayoutVars>
      </dgm:prSet>
      <dgm:spPr/>
    </dgm:pt>
    <dgm:pt modelId="{C61E36C1-E75C-4809-920A-C42651665C58}" type="pres">
      <dgm:prSet presAssocID="{6701C619-98A6-44E6-B210-D538158EEE4D}" presName="sibTrans" presStyleCnt="0"/>
      <dgm:spPr/>
    </dgm:pt>
    <dgm:pt modelId="{87D3A283-60D4-4CEB-AD08-E84D944D1A82}" type="pres">
      <dgm:prSet presAssocID="{601D6B5C-9FEA-4E31-8FE7-A68EE2515AE5}" presName="compNode" presStyleCnt="0"/>
      <dgm:spPr/>
    </dgm:pt>
    <dgm:pt modelId="{A40B453B-2F72-404A-881D-FF37BB0EEF8D}" type="pres">
      <dgm:prSet presAssocID="{601D6B5C-9FEA-4E31-8FE7-A68EE2515AE5}" presName="bgRect" presStyleLbl="bgShp" presStyleIdx="1" presStyleCnt="5"/>
      <dgm:spPr/>
    </dgm:pt>
    <dgm:pt modelId="{64849BE1-C250-4932-970B-537945EBE8D8}" type="pres">
      <dgm:prSet presAssocID="{601D6B5C-9FEA-4E31-8FE7-A68EE2515AE5}"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choolhouse"/>
        </a:ext>
      </dgm:extLst>
    </dgm:pt>
    <dgm:pt modelId="{F656169F-3131-4293-B22C-A7EFFCB89512}" type="pres">
      <dgm:prSet presAssocID="{601D6B5C-9FEA-4E31-8FE7-A68EE2515AE5}" presName="spaceRect" presStyleCnt="0"/>
      <dgm:spPr/>
    </dgm:pt>
    <dgm:pt modelId="{D6AD54C0-6F8F-4D57-95A2-42F30534EBC2}" type="pres">
      <dgm:prSet presAssocID="{601D6B5C-9FEA-4E31-8FE7-A68EE2515AE5}" presName="parTx" presStyleLbl="revTx" presStyleIdx="1" presStyleCnt="5">
        <dgm:presLayoutVars>
          <dgm:chMax val="0"/>
          <dgm:chPref val="0"/>
        </dgm:presLayoutVars>
      </dgm:prSet>
      <dgm:spPr/>
    </dgm:pt>
    <dgm:pt modelId="{E48022D1-5320-4E44-AE53-21AB1556CB4B}" type="pres">
      <dgm:prSet presAssocID="{9EA3911B-0376-4E0B-A866-3E38BA06A1C1}" presName="sibTrans" presStyleCnt="0"/>
      <dgm:spPr/>
    </dgm:pt>
    <dgm:pt modelId="{9521D23E-CC10-4E16-A9A5-945828D97C26}" type="pres">
      <dgm:prSet presAssocID="{E92A0B99-BB11-40C0-B54D-34DC24DB355A}" presName="compNode" presStyleCnt="0"/>
      <dgm:spPr/>
    </dgm:pt>
    <dgm:pt modelId="{7BC61E7B-8F33-43CC-9B9F-9B5AE8E8F04D}" type="pres">
      <dgm:prSet presAssocID="{E92A0B99-BB11-40C0-B54D-34DC24DB355A}" presName="bgRect" presStyleLbl="bgShp" presStyleIdx="2" presStyleCnt="5"/>
      <dgm:spPr/>
    </dgm:pt>
    <dgm:pt modelId="{E3A4C57F-064E-40C9-AF81-4942A8C09AB6}" type="pres">
      <dgm:prSet presAssocID="{E92A0B99-BB11-40C0-B54D-34DC24DB355A}"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ollar"/>
        </a:ext>
      </dgm:extLst>
    </dgm:pt>
    <dgm:pt modelId="{74002A1A-5D39-47AB-A29F-0802FFDD52B2}" type="pres">
      <dgm:prSet presAssocID="{E92A0B99-BB11-40C0-B54D-34DC24DB355A}" presName="spaceRect" presStyleCnt="0"/>
      <dgm:spPr/>
    </dgm:pt>
    <dgm:pt modelId="{A3499165-2A4B-4241-9481-D34D4ECBEC58}" type="pres">
      <dgm:prSet presAssocID="{E92A0B99-BB11-40C0-B54D-34DC24DB355A}" presName="parTx" presStyleLbl="revTx" presStyleIdx="2" presStyleCnt="5">
        <dgm:presLayoutVars>
          <dgm:chMax val="0"/>
          <dgm:chPref val="0"/>
        </dgm:presLayoutVars>
      </dgm:prSet>
      <dgm:spPr/>
    </dgm:pt>
    <dgm:pt modelId="{49DF4416-98A5-4C57-BA04-33404DDF4841}" type="pres">
      <dgm:prSet presAssocID="{75EBAA1C-9D98-426B-857A-074CC2C6E6E5}" presName="sibTrans" presStyleCnt="0"/>
      <dgm:spPr/>
    </dgm:pt>
    <dgm:pt modelId="{8466555A-9B9A-4824-BE49-484DEEA6F230}" type="pres">
      <dgm:prSet presAssocID="{F0785A2D-B16A-491F-817E-60D3DEA7F2C3}" presName="compNode" presStyleCnt="0"/>
      <dgm:spPr/>
    </dgm:pt>
    <dgm:pt modelId="{F2DB05CA-3B34-482E-ACF7-0E535EE18C6C}" type="pres">
      <dgm:prSet presAssocID="{F0785A2D-B16A-491F-817E-60D3DEA7F2C3}" presName="bgRect" presStyleLbl="bgShp" presStyleIdx="3" presStyleCnt="5"/>
      <dgm:spPr/>
    </dgm:pt>
    <dgm:pt modelId="{F44EAFDB-D7C1-4E7E-B93C-F9DE6477FCA9}" type="pres">
      <dgm:prSet presAssocID="{F0785A2D-B16A-491F-817E-60D3DEA7F2C3}" presName="iconRect" presStyleLbl="nod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City outline"/>
        </a:ext>
      </dgm:extLst>
    </dgm:pt>
    <dgm:pt modelId="{EDCF0BA3-4996-4AEE-B5E7-EC7CA9B2BB3E}" type="pres">
      <dgm:prSet presAssocID="{F0785A2D-B16A-491F-817E-60D3DEA7F2C3}" presName="spaceRect" presStyleCnt="0"/>
      <dgm:spPr/>
    </dgm:pt>
    <dgm:pt modelId="{9057DCB4-28E9-425B-913E-3084B2D4020D}" type="pres">
      <dgm:prSet presAssocID="{F0785A2D-B16A-491F-817E-60D3DEA7F2C3}" presName="parTx" presStyleLbl="revTx" presStyleIdx="3" presStyleCnt="5">
        <dgm:presLayoutVars>
          <dgm:chMax val="0"/>
          <dgm:chPref val="0"/>
        </dgm:presLayoutVars>
      </dgm:prSet>
      <dgm:spPr/>
    </dgm:pt>
    <dgm:pt modelId="{E567B9EF-D0EE-4ECB-A91E-BA5CD9BFBB2C}" type="pres">
      <dgm:prSet presAssocID="{1BC6D69A-F070-4953-8467-496F7FFEAD0E}" presName="sibTrans" presStyleCnt="0"/>
      <dgm:spPr/>
    </dgm:pt>
    <dgm:pt modelId="{F4898E4E-1830-4266-AA26-BB6621870DD5}" type="pres">
      <dgm:prSet presAssocID="{9929545D-C9CD-4604-AA7D-99113FD99D84}" presName="compNode" presStyleCnt="0"/>
      <dgm:spPr/>
    </dgm:pt>
    <dgm:pt modelId="{9AAA564F-6EB8-49E1-8F9B-F9111CD95545}" type="pres">
      <dgm:prSet presAssocID="{9929545D-C9CD-4604-AA7D-99113FD99D84}" presName="bgRect" presStyleLbl="bgShp" presStyleIdx="4" presStyleCnt="5"/>
      <dgm:spPr/>
    </dgm:pt>
    <dgm:pt modelId="{923DB2ED-F701-459E-B87F-EFDA5D15D789}" type="pres">
      <dgm:prSet presAssocID="{9929545D-C9CD-4604-AA7D-99113FD99D84}" presName="iconRect" presStyleLbl="nod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Bar graph with upward trend with solid fill"/>
        </a:ext>
      </dgm:extLst>
    </dgm:pt>
    <dgm:pt modelId="{633A9D11-C7A9-455B-AD9D-0F78581B7A9C}" type="pres">
      <dgm:prSet presAssocID="{9929545D-C9CD-4604-AA7D-99113FD99D84}" presName="spaceRect" presStyleCnt="0"/>
      <dgm:spPr/>
    </dgm:pt>
    <dgm:pt modelId="{D438E7B0-80A3-4961-9553-6D64A38D487D}" type="pres">
      <dgm:prSet presAssocID="{9929545D-C9CD-4604-AA7D-99113FD99D84}" presName="parTx" presStyleLbl="revTx" presStyleIdx="4" presStyleCnt="5">
        <dgm:presLayoutVars>
          <dgm:chMax val="0"/>
          <dgm:chPref val="0"/>
        </dgm:presLayoutVars>
      </dgm:prSet>
      <dgm:spPr/>
    </dgm:pt>
  </dgm:ptLst>
  <dgm:cxnLst>
    <dgm:cxn modelId="{A636550F-B465-47A2-B77A-F850EA6BD3EF}" srcId="{363A61E0-1752-41C6-ACB9-3D19BB590671}" destId="{E92A0B99-BB11-40C0-B54D-34DC24DB355A}" srcOrd="2" destOrd="0" parTransId="{6752DCCE-878D-4751-A424-55438FA1C7F4}" sibTransId="{75EBAA1C-9D98-426B-857A-074CC2C6E6E5}"/>
    <dgm:cxn modelId="{4805842F-9BB0-4C4A-B6D6-0E125215A051}" type="presOf" srcId="{92AC26F5-7DC1-42E1-83E9-16139BDB45F6}" destId="{44B56396-9469-4A60-AA6A-AAE26B0823BF}" srcOrd="0" destOrd="0" presId="urn:microsoft.com/office/officeart/2018/2/layout/IconVerticalSolidList"/>
    <dgm:cxn modelId="{79CD6F6E-BBED-4CF0-9ACF-E6701779E784}" type="presOf" srcId="{363A61E0-1752-41C6-ACB9-3D19BB590671}" destId="{6E6B7EC6-7584-4B36-88E9-FD4FFA7EBB4E}" srcOrd="0" destOrd="0" presId="urn:microsoft.com/office/officeart/2018/2/layout/IconVerticalSolidList"/>
    <dgm:cxn modelId="{AA561F8C-A0BA-4FBC-95F5-21F16353910E}" type="presOf" srcId="{E92A0B99-BB11-40C0-B54D-34DC24DB355A}" destId="{A3499165-2A4B-4241-9481-D34D4ECBEC58}" srcOrd="0" destOrd="0" presId="urn:microsoft.com/office/officeart/2018/2/layout/IconVerticalSolidList"/>
    <dgm:cxn modelId="{05267998-7290-4D50-B82C-6425A27068F2}" srcId="{363A61E0-1752-41C6-ACB9-3D19BB590671}" destId="{601D6B5C-9FEA-4E31-8FE7-A68EE2515AE5}" srcOrd="1" destOrd="0" parTransId="{05E9BF41-829C-4135-886E-7F754FFFCAB6}" sibTransId="{9EA3911B-0376-4E0B-A866-3E38BA06A1C1}"/>
    <dgm:cxn modelId="{8BBD21A1-30AE-4262-A7D1-29C388C5BC06}" type="presOf" srcId="{F0785A2D-B16A-491F-817E-60D3DEA7F2C3}" destId="{9057DCB4-28E9-425B-913E-3084B2D4020D}" srcOrd="0" destOrd="0" presId="urn:microsoft.com/office/officeart/2018/2/layout/IconVerticalSolidList"/>
    <dgm:cxn modelId="{D8FDB4A5-518F-4339-B29A-ADBDA14E2DAE}" type="presOf" srcId="{9929545D-C9CD-4604-AA7D-99113FD99D84}" destId="{D438E7B0-80A3-4961-9553-6D64A38D487D}" srcOrd="0" destOrd="0" presId="urn:microsoft.com/office/officeart/2018/2/layout/IconVerticalSolidList"/>
    <dgm:cxn modelId="{193C42B4-81A1-4801-8442-57E228FCE0A6}" srcId="{363A61E0-1752-41C6-ACB9-3D19BB590671}" destId="{92AC26F5-7DC1-42E1-83E9-16139BDB45F6}" srcOrd="0" destOrd="0" parTransId="{18A71DDF-A707-47F7-8C32-6F00BFE84E2D}" sibTransId="{6701C619-98A6-44E6-B210-D538158EEE4D}"/>
    <dgm:cxn modelId="{E4C2A0C7-F8C3-4095-AF3A-98071F6C87B8}" type="presOf" srcId="{601D6B5C-9FEA-4E31-8FE7-A68EE2515AE5}" destId="{D6AD54C0-6F8F-4D57-95A2-42F30534EBC2}" srcOrd="0" destOrd="0" presId="urn:microsoft.com/office/officeart/2018/2/layout/IconVerticalSolidList"/>
    <dgm:cxn modelId="{68B7B8F2-348F-4622-B505-F39FA2DA2B13}" srcId="{363A61E0-1752-41C6-ACB9-3D19BB590671}" destId="{9929545D-C9CD-4604-AA7D-99113FD99D84}" srcOrd="4" destOrd="0" parTransId="{A9E93062-59A0-4E61-8A01-0A438C51F95E}" sibTransId="{E44987AE-7D4F-42D4-955A-ACACDDCFE5D6}"/>
    <dgm:cxn modelId="{A56053F6-F684-4970-BBCE-6B1364F4FD42}" srcId="{363A61E0-1752-41C6-ACB9-3D19BB590671}" destId="{F0785A2D-B16A-491F-817E-60D3DEA7F2C3}" srcOrd="3" destOrd="0" parTransId="{F4294F5F-F073-4D58-BEA7-E113E42916BE}" sibTransId="{1BC6D69A-F070-4953-8467-496F7FFEAD0E}"/>
    <dgm:cxn modelId="{D98D0E8F-E55E-4889-AE04-6E154427DFDC}" type="presParOf" srcId="{6E6B7EC6-7584-4B36-88E9-FD4FFA7EBB4E}" destId="{B8801E66-6F16-4DCF-8327-5DE0FEB1C2B8}" srcOrd="0" destOrd="0" presId="urn:microsoft.com/office/officeart/2018/2/layout/IconVerticalSolidList"/>
    <dgm:cxn modelId="{3B97D5E0-00F0-47EE-8A06-60363D948FE2}" type="presParOf" srcId="{B8801E66-6F16-4DCF-8327-5DE0FEB1C2B8}" destId="{8E5EAC24-8F32-4340-A9EC-F684F8E32EC5}" srcOrd="0" destOrd="0" presId="urn:microsoft.com/office/officeart/2018/2/layout/IconVerticalSolidList"/>
    <dgm:cxn modelId="{4D5729C0-CB35-4497-8EFC-E99F1E76D274}" type="presParOf" srcId="{B8801E66-6F16-4DCF-8327-5DE0FEB1C2B8}" destId="{C4C909AC-A671-4B49-9643-02753EC4DA5C}" srcOrd="1" destOrd="0" presId="urn:microsoft.com/office/officeart/2018/2/layout/IconVerticalSolidList"/>
    <dgm:cxn modelId="{28F24945-224D-475E-96B6-8F490C83964C}" type="presParOf" srcId="{B8801E66-6F16-4DCF-8327-5DE0FEB1C2B8}" destId="{AB90297B-722D-4FC4-BFB5-E481EC36CBDE}" srcOrd="2" destOrd="0" presId="urn:microsoft.com/office/officeart/2018/2/layout/IconVerticalSolidList"/>
    <dgm:cxn modelId="{0655BBCF-1DBB-4761-9537-A27A6EB2EB6F}" type="presParOf" srcId="{B8801E66-6F16-4DCF-8327-5DE0FEB1C2B8}" destId="{44B56396-9469-4A60-AA6A-AAE26B0823BF}" srcOrd="3" destOrd="0" presId="urn:microsoft.com/office/officeart/2018/2/layout/IconVerticalSolidList"/>
    <dgm:cxn modelId="{20192658-2C6C-44F4-975C-F59FB39CF992}" type="presParOf" srcId="{6E6B7EC6-7584-4B36-88E9-FD4FFA7EBB4E}" destId="{C61E36C1-E75C-4809-920A-C42651665C58}" srcOrd="1" destOrd="0" presId="urn:microsoft.com/office/officeart/2018/2/layout/IconVerticalSolidList"/>
    <dgm:cxn modelId="{C975FB83-93C0-4BCA-8F80-0E8A2902F6B2}" type="presParOf" srcId="{6E6B7EC6-7584-4B36-88E9-FD4FFA7EBB4E}" destId="{87D3A283-60D4-4CEB-AD08-E84D944D1A82}" srcOrd="2" destOrd="0" presId="urn:microsoft.com/office/officeart/2018/2/layout/IconVerticalSolidList"/>
    <dgm:cxn modelId="{C450D04B-3AFA-4DCF-95BD-52D14003BF54}" type="presParOf" srcId="{87D3A283-60D4-4CEB-AD08-E84D944D1A82}" destId="{A40B453B-2F72-404A-881D-FF37BB0EEF8D}" srcOrd="0" destOrd="0" presId="urn:microsoft.com/office/officeart/2018/2/layout/IconVerticalSolidList"/>
    <dgm:cxn modelId="{62BA8DF2-89DA-4E56-96C9-530C9A713520}" type="presParOf" srcId="{87D3A283-60D4-4CEB-AD08-E84D944D1A82}" destId="{64849BE1-C250-4932-970B-537945EBE8D8}" srcOrd="1" destOrd="0" presId="urn:microsoft.com/office/officeart/2018/2/layout/IconVerticalSolidList"/>
    <dgm:cxn modelId="{553FCFA3-B39C-4F80-99E2-A2604C1ABA4D}" type="presParOf" srcId="{87D3A283-60D4-4CEB-AD08-E84D944D1A82}" destId="{F656169F-3131-4293-B22C-A7EFFCB89512}" srcOrd="2" destOrd="0" presId="urn:microsoft.com/office/officeart/2018/2/layout/IconVerticalSolidList"/>
    <dgm:cxn modelId="{8ABCFFF9-9861-4663-9065-AAA56D084AA4}" type="presParOf" srcId="{87D3A283-60D4-4CEB-AD08-E84D944D1A82}" destId="{D6AD54C0-6F8F-4D57-95A2-42F30534EBC2}" srcOrd="3" destOrd="0" presId="urn:microsoft.com/office/officeart/2018/2/layout/IconVerticalSolidList"/>
    <dgm:cxn modelId="{C7D7E3AE-62F0-4AB4-9E45-CA8C85A0990C}" type="presParOf" srcId="{6E6B7EC6-7584-4B36-88E9-FD4FFA7EBB4E}" destId="{E48022D1-5320-4E44-AE53-21AB1556CB4B}" srcOrd="3" destOrd="0" presId="urn:microsoft.com/office/officeart/2018/2/layout/IconVerticalSolidList"/>
    <dgm:cxn modelId="{D89EB29D-9FA3-417B-B39C-9E1085CEB6C0}" type="presParOf" srcId="{6E6B7EC6-7584-4B36-88E9-FD4FFA7EBB4E}" destId="{9521D23E-CC10-4E16-A9A5-945828D97C26}" srcOrd="4" destOrd="0" presId="urn:microsoft.com/office/officeart/2018/2/layout/IconVerticalSolidList"/>
    <dgm:cxn modelId="{F1E2B6EB-854D-4A59-8C25-B1009D8B6223}" type="presParOf" srcId="{9521D23E-CC10-4E16-A9A5-945828D97C26}" destId="{7BC61E7B-8F33-43CC-9B9F-9B5AE8E8F04D}" srcOrd="0" destOrd="0" presId="urn:microsoft.com/office/officeart/2018/2/layout/IconVerticalSolidList"/>
    <dgm:cxn modelId="{FC7D964A-8B77-44C9-B595-4C74CC5633A2}" type="presParOf" srcId="{9521D23E-CC10-4E16-A9A5-945828D97C26}" destId="{E3A4C57F-064E-40C9-AF81-4942A8C09AB6}" srcOrd="1" destOrd="0" presId="urn:microsoft.com/office/officeart/2018/2/layout/IconVerticalSolidList"/>
    <dgm:cxn modelId="{BBE99D5E-87CE-46AE-BBC7-FB729F3E9279}" type="presParOf" srcId="{9521D23E-CC10-4E16-A9A5-945828D97C26}" destId="{74002A1A-5D39-47AB-A29F-0802FFDD52B2}" srcOrd="2" destOrd="0" presId="urn:microsoft.com/office/officeart/2018/2/layout/IconVerticalSolidList"/>
    <dgm:cxn modelId="{76616E89-9FEF-409C-B45D-AC664A6010D6}" type="presParOf" srcId="{9521D23E-CC10-4E16-A9A5-945828D97C26}" destId="{A3499165-2A4B-4241-9481-D34D4ECBEC58}" srcOrd="3" destOrd="0" presId="urn:microsoft.com/office/officeart/2018/2/layout/IconVerticalSolidList"/>
    <dgm:cxn modelId="{F304B93F-E024-4B69-8BC6-9789589C67F4}" type="presParOf" srcId="{6E6B7EC6-7584-4B36-88E9-FD4FFA7EBB4E}" destId="{49DF4416-98A5-4C57-BA04-33404DDF4841}" srcOrd="5" destOrd="0" presId="urn:microsoft.com/office/officeart/2018/2/layout/IconVerticalSolidList"/>
    <dgm:cxn modelId="{65D9A5CC-E71C-41F6-9859-F0D69B90DD99}" type="presParOf" srcId="{6E6B7EC6-7584-4B36-88E9-FD4FFA7EBB4E}" destId="{8466555A-9B9A-4824-BE49-484DEEA6F230}" srcOrd="6" destOrd="0" presId="urn:microsoft.com/office/officeart/2018/2/layout/IconVerticalSolidList"/>
    <dgm:cxn modelId="{1171C011-2E74-4FB1-964E-31B0A27DF38E}" type="presParOf" srcId="{8466555A-9B9A-4824-BE49-484DEEA6F230}" destId="{F2DB05CA-3B34-482E-ACF7-0E535EE18C6C}" srcOrd="0" destOrd="0" presId="urn:microsoft.com/office/officeart/2018/2/layout/IconVerticalSolidList"/>
    <dgm:cxn modelId="{8DB3BD03-B930-43D2-A305-36DBB6C7B74E}" type="presParOf" srcId="{8466555A-9B9A-4824-BE49-484DEEA6F230}" destId="{F44EAFDB-D7C1-4E7E-B93C-F9DE6477FCA9}" srcOrd="1" destOrd="0" presId="urn:microsoft.com/office/officeart/2018/2/layout/IconVerticalSolidList"/>
    <dgm:cxn modelId="{755EB2FD-6475-4501-B011-47959306F7FE}" type="presParOf" srcId="{8466555A-9B9A-4824-BE49-484DEEA6F230}" destId="{EDCF0BA3-4996-4AEE-B5E7-EC7CA9B2BB3E}" srcOrd="2" destOrd="0" presId="urn:microsoft.com/office/officeart/2018/2/layout/IconVerticalSolidList"/>
    <dgm:cxn modelId="{EAA51833-E9BD-4867-B060-F6C2CA4DB97B}" type="presParOf" srcId="{8466555A-9B9A-4824-BE49-484DEEA6F230}" destId="{9057DCB4-28E9-425B-913E-3084B2D4020D}" srcOrd="3" destOrd="0" presId="urn:microsoft.com/office/officeart/2018/2/layout/IconVerticalSolidList"/>
    <dgm:cxn modelId="{61E7C99E-CA16-4BE1-A7B1-2609426CA860}" type="presParOf" srcId="{6E6B7EC6-7584-4B36-88E9-FD4FFA7EBB4E}" destId="{E567B9EF-D0EE-4ECB-A91E-BA5CD9BFBB2C}" srcOrd="7" destOrd="0" presId="urn:microsoft.com/office/officeart/2018/2/layout/IconVerticalSolidList"/>
    <dgm:cxn modelId="{B51E6E99-C971-4C3A-8A85-C0B7915934B7}" type="presParOf" srcId="{6E6B7EC6-7584-4B36-88E9-FD4FFA7EBB4E}" destId="{F4898E4E-1830-4266-AA26-BB6621870DD5}" srcOrd="8" destOrd="0" presId="urn:microsoft.com/office/officeart/2018/2/layout/IconVerticalSolidList"/>
    <dgm:cxn modelId="{1EBBCA92-12CC-4BDE-B134-DDCEB534A37C}" type="presParOf" srcId="{F4898E4E-1830-4266-AA26-BB6621870DD5}" destId="{9AAA564F-6EB8-49E1-8F9B-F9111CD95545}" srcOrd="0" destOrd="0" presId="urn:microsoft.com/office/officeart/2018/2/layout/IconVerticalSolidList"/>
    <dgm:cxn modelId="{26299A7A-902F-453D-B438-B6C5C27E7567}" type="presParOf" srcId="{F4898E4E-1830-4266-AA26-BB6621870DD5}" destId="{923DB2ED-F701-459E-B87F-EFDA5D15D789}" srcOrd="1" destOrd="0" presId="urn:microsoft.com/office/officeart/2018/2/layout/IconVerticalSolidList"/>
    <dgm:cxn modelId="{B0A28E75-760F-44F5-BF81-CEE04C36F98A}" type="presParOf" srcId="{F4898E4E-1830-4266-AA26-BB6621870DD5}" destId="{633A9D11-C7A9-455B-AD9D-0F78581B7A9C}" srcOrd="2" destOrd="0" presId="urn:microsoft.com/office/officeart/2018/2/layout/IconVerticalSolidList"/>
    <dgm:cxn modelId="{2E2C5E85-1902-45F9-8276-393A258A366A}" type="presParOf" srcId="{F4898E4E-1830-4266-AA26-BB6621870DD5}" destId="{D438E7B0-80A3-4961-9553-6D64A38D487D}"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1927CE-706B-4990-BA48-F5762C308254}">
      <dsp:nvSpPr>
        <dsp:cNvPr id="0" name=""/>
        <dsp:cNvSpPr/>
      </dsp:nvSpPr>
      <dsp:spPr>
        <a:xfrm>
          <a:off x="1373345" y="3704371"/>
          <a:ext cx="8839192" cy="10630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a:t>
          </a:r>
          <a:r>
            <a:rPr lang="en-US" sz="1500" kern="1200">
              <a:latin typeface="Calibri Light" panose="020F0302020204030204"/>
            </a:rPr>
            <a:t>Rollback</a:t>
          </a:r>
          <a:r>
            <a:rPr lang="en-US" sz="1500" kern="1200"/>
            <a:t> rate” means the previous year’s millage rate minus the millage equivalent of the total net assessed value added by reassessments.    </a:t>
          </a:r>
        </a:p>
        <a:p>
          <a:pPr marL="0" lvl="0" indent="0" algn="l" defTabSz="666750">
            <a:lnSpc>
              <a:spcPct val="90000"/>
            </a:lnSpc>
            <a:spcBef>
              <a:spcPct val="0"/>
            </a:spcBef>
            <a:spcAft>
              <a:spcPct val="35000"/>
            </a:spcAft>
            <a:buNone/>
          </a:pPr>
          <a:r>
            <a:rPr lang="en-US" sz="1600" b="1" kern="1200"/>
            <a:t>	</a:t>
          </a:r>
          <a:r>
            <a:rPr lang="en-US" sz="2000" b="1" kern="1200"/>
            <a:t>(CY 2024 Roll-back rate = 14.674 – .788 = 13.886)</a:t>
          </a:r>
        </a:p>
      </dsp:txBody>
      <dsp:txXfrm>
        <a:off x="1404481" y="3735507"/>
        <a:ext cx="7602239" cy="1000788"/>
      </dsp:txXfrm>
    </dsp:sp>
    <dsp:sp modelId="{49491563-DEE1-4B82-851E-E628B8B1E3EF}">
      <dsp:nvSpPr>
        <dsp:cNvPr id="0" name=""/>
        <dsp:cNvSpPr/>
      </dsp:nvSpPr>
      <dsp:spPr>
        <a:xfrm>
          <a:off x="927673" y="2447843"/>
          <a:ext cx="8839192" cy="10630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“Mill” means one one-thousandth of a United States dollar.  </a:t>
          </a:r>
        </a:p>
        <a:p>
          <a:pPr marL="0" lvl="0" indent="0" algn="l" defTabSz="666750">
            <a:lnSpc>
              <a:spcPct val="90000"/>
            </a:lnSpc>
            <a:spcBef>
              <a:spcPct val="0"/>
            </a:spcBef>
            <a:spcAft>
              <a:spcPct val="35000"/>
            </a:spcAft>
            <a:buNone/>
          </a:pPr>
          <a:r>
            <a:rPr lang="en-US" sz="1200" b="1" kern="1200"/>
            <a:t>	</a:t>
          </a:r>
          <a:r>
            <a:rPr lang="en-US" sz="2000" b="1" kern="1200"/>
            <a:t>(BCSD value of one mill for CY 2024 is $5,908,847)</a:t>
          </a:r>
          <a:endParaRPr lang="en-US" sz="1500" kern="1200"/>
        </a:p>
      </dsp:txBody>
      <dsp:txXfrm>
        <a:off x="958809" y="2478979"/>
        <a:ext cx="7345649" cy="1000788"/>
      </dsp:txXfrm>
    </dsp:sp>
    <dsp:sp modelId="{91E6695B-3612-4473-9624-BDC051FF46F4}">
      <dsp:nvSpPr>
        <dsp:cNvPr id="0" name=""/>
        <dsp:cNvSpPr/>
      </dsp:nvSpPr>
      <dsp:spPr>
        <a:xfrm>
          <a:off x="102623" y="37341"/>
          <a:ext cx="8839192" cy="10630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“Millage rate” means the levy, in mills, which is established by the governing authority </a:t>
          </a:r>
          <a:r>
            <a:rPr lang="en-US" sz="1500" b="1" kern="1200"/>
            <a:t>(Bibb County Board of Education) </a:t>
          </a:r>
          <a:r>
            <a:rPr lang="en-US" sz="1500" kern="1200"/>
            <a:t>for purposes of financing, in whole or in part, the taxing jurisdiction’s </a:t>
          </a:r>
          <a:r>
            <a:rPr lang="en-US" sz="1500" b="1" kern="1200"/>
            <a:t>(BCSD) </a:t>
          </a:r>
          <a:r>
            <a:rPr lang="en-US" sz="1500" kern="1200"/>
            <a:t>expenses for its fiscal year. 					</a:t>
          </a:r>
          <a:endParaRPr lang="en-US" sz="2000" b="1" kern="1200"/>
        </a:p>
      </dsp:txBody>
      <dsp:txXfrm>
        <a:off x="133759" y="68477"/>
        <a:ext cx="7356698" cy="1000788"/>
      </dsp:txXfrm>
    </dsp:sp>
    <dsp:sp modelId="{D742B197-A1B6-4284-B45F-3ECBECB0D305}">
      <dsp:nvSpPr>
        <dsp:cNvPr id="0" name=""/>
        <dsp:cNvSpPr/>
      </dsp:nvSpPr>
      <dsp:spPr>
        <a:xfrm>
          <a:off x="473338" y="1265982"/>
          <a:ext cx="8839192" cy="10630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a:latin typeface="Calibri Light" panose="020F0302020204030204"/>
            </a:rPr>
            <a:t>"</a:t>
          </a:r>
          <a:r>
            <a:rPr lang="en-US" sz="1600" kern="1200"/>
            <a:t>Millage Equivalent” means the number of mills</a:t>
          </a:r>
          <a:r>
            <a:rPr lang="en-US" sz="1600" kern="1200">
              <a:latin typeface="Calibri Light" panose="020F0302020204030204"/>
            </a:rPr>
            <a:t> that</a:t>
          </a:r>
          <a:r>
            <a:rPr lang="en-US" sz="1600" kern="1200"/>
            <a:t> would result when the total net assessed value added by reassessments is divided by the certified tax digest and the result is multiplied by the previous year’s millage rate. </a:t>
          </a:r>
          <a:r>
            <a:rPr lang="en-US" sz="1600" b="1" kern="1200"/>
            <a:t>(</a:t>
          </a:r>
          <a:r>
            <a:rPr lang="en-US" sz="1600" b="1" kern="1200">
              <a:latin typeface="Calibri Light" panose="020F0302020204030204"/>
            </a:rPr>
            <a:t>Millage</a:t>
          </a:r>
          <a:r>
            <a:rPr lang="en-US" sz="1600" b="1" kern="1200"/>
            <a:t> equivalent = .788)</a:t>
          </a:r>
          <a:endParaRPr lang="en-US" sz="1600" kern="1200"/>
        </a:p>
      </dsp:txBody>
      <dsp:txXfrm>
        <a:off x="504474" y="1297118"/>
        <a:ext cx="7345649" cy="1000788"/>
      </dsp:txXfrm>
    </dsp:sp>
    <dsp:sp modelId="{658E7C3F-ECD1-4836-8096-4097111A6793}">
      <dsp:nvSpPr>
        <dsp:cNvPr id="0" name=""/>
        <dsp:cNvSpPr/>
      </dsp:nvSpPr>
      <dsp:spPr>
        <a:xfrm>
          <a:off x="8148203" y="814207"/>
          <a:ext cx="690989" cy="690989"/>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8303676" y="814207"/>
        <a:ext cx="380043" cy="519969"/>
      </dsp:txXfrm>
    </dsp:sp>
    <dsp:sp modelId="{43A3B932-D130-4726-84B6-FDA83D870437}">
      <dsp:nvSpPr>
        <dsp:cNvPr id="0" name=""/>
        <dsp:cNvSpPr/>
      </dsp:nvSpPr>
      <dsp:spPr>
        <a:xfrm>
          <a:off x="8888486" y="2070551"/>
          <a:ext cx="690989" cy="690989"/>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9043959" y="2070551"/>
        <a:ext cx="380043" cy="519969"/>
      </dsp:txXfrm>
    </dsp:sp>
    <dsp:sp modelId="{F0F56AEB-C053-4D9C-8E62-C068289FABCB}">
      <dsp:nvSpPr>
        <dsp:cNvPr id="0" name=""/>
        <dsp:cNvSpPr/>
      </dsp:nvSpPr>
      <dsp:spPr>
        <a:xfrm>
          <a:off x="9413483" y="3363842"/>
          <a:ext cx="690989" cy="690989"/>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9568956" y="3363842"/>
        <a:ext cx="380043" cy="5199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5EAC24-8F32-4340-A9EC-F684F8E32EC5}">
      <dsp:nvSpPr>
        <dsp:cNvPr id="0" name=""/>
        <dsp:cNvSpPr/>
      </dsp:nvSpPr>
      <dsp:spPr>
        <a:xfrm>
          <a:off x="0" y="4304"/>
          <a:ext cx="11048991" cy="9167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C909AC-A671-4B49-9643-02753EC4DA5C}">
      <dsp:nvSpPr>
        <dsp:cNvPr id="0" name=""/>
        <dsp:cNvSpPr/>
      </dsp:nvSpPr>
      <dsp:spPr>
        <a:xfrm>
          <a:off x="277321" y="210576"/>
          <a:ext cx="504220" cy="5042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B56396-9469-4A60-AA6A-AAE26B0823BF}">
      <dsp:nvSpPr>
        <dsp:cNvPr id="0" name=""/>
        <dsp:cNvSpPr/>
      </dsp:nvSpPr>
      <dsp:spPr>
        <a:xfrm>
          <a:off x="1058863" y="4304"/>
          <a:ext cx="9990127" cy="916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24" tIns="97024" rIns="97024" bIns="97024" numCol="1" spcCol="1270" anchor="ctr" anchorCtr="0">
          <a:noAutofit/>
        </a:bodyPr>
        <a:lstStyle/>
        <a:p>
          <a:pPr marL="0" lvl="0" indent="0" algn="l" defTabSz="666750" rtl="0">
            <a:lnSpc>
              <a:spcPct val="100000"/>
            </a:lnSpc>
            <a:spcBef>
              <a:spcPct val="0"/>
            </a:spcBef>
            <a:spcAft>
              <a:spcPct val="35000"/>
            </a:spcAft>
            <a:buNone/>
          </a:pPr>
          <a:r>
            <a:rPr lang="en-US" sz="1500" kern="1200"/>
            <a:t>“Levying authority” –</a:t>
          </a:r>
          <a:r>
            <a:rPr lang="en-US" sz="1500" kern="1200">
              <a:latin typeface="Calibri Light" panose="020F0302020204030204"/>
            </a:rPr>
            <a:t> County</a:t>
          </a:r>
          <a:r>
            <a:rPr lang="en-US" sz="1500" kern="1200"/>
            <a:t>, city, consolidated government </a:t>
          </a:r>
          <a:r>
            <a:rPr lang="en-US" sz="1500" b="1" kern="1200"/>
            <a:t>(Macon-Bibb) </a:t>
          </a:r>
          <a:r>
            <a:rPr lang="en-US" sz="1500" kern="1200"/>
            <a:t>that exercises the power to levy ad valorem taxes to carry out the governing authority’s purposes.</a:t>
          </a:r>
        </a:p>
      </dsp:txBody>
      <dsp:txXfrm>
        <a:off x="1058863" y="4304"/>
        <a:ext cx="9990127" cy="916765"/>
      </dsp:txXfrm>
    </dsp:sp>
    <dsp:sp modelId="{A40B453B-2F72-404A-881D-FF37BB0EEF8D}">
      <dsp:nvSpPr>
        <dsp:cNvPr id="0" name=""/>
        <dsp:cNvSpPr/>
      </dsp:nvSpPr>
      <dsp:spPr>
        <a:xfrm>
          <a:off x="0" y="1150260"/>
          <a:ext cx="11048991" cy="9167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849BE1-C250-4932-970B-537945EBE8D8}">
      <dsp:nvSpPr>
        <dsp:cNvPr id="0" name=""/>
        <dsp:cNvSpPr/>
      </dsp:nvSpPr>
      <dsp:spPr>
        <a:xfrm>
          <a:off x="277321" y="1356532"/>
          <a:ext cx="504220" cy="5042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AD54C0-6F8F-4D57-95A2-42F30534EBC2}">
      <dsp:nvSpPr>
        <dsp:cNvPr id="0" name=""/>
        <dsp:cNvSpPr/>
      </dsp:nvSpPr>
      <dsp:spPr>
        <a:xfrm>
          <a:off x="1058863" y="1150260"/>
          <a:ext cx="9990127" cy="916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24" tIns="97024" rIns="97024" bIns="97024" numCol="1" spcCol="1270" anchor="ctr" anchorCtr="0">
          <a:noAutofit/>
        </a:bodyPr>
        <a:lstStyle/>
        <a:p>
          <a:pPr marL="0" lvl="0" indent="0" algn="l" defTabSz="666750">
            <a:lnSpc>
              <a:spcPct val="100000"/>
            </a:lnSpc>
            <a:spcBef>
              <a:spcPct val="0"/>
            </a:spcBef>
            <a:spcAft>
              <a:spcPct val="35000"/>
            </a:spcAft>
            <a:buNone/>
          </a:pPr>
          <a:r>
            <a:rPr lang="en-US" sz="1500" kern="1200"/>
            <a:t>“Recommending authority” means a county, independent, or area school board of education </a:t>
          </a:r>
          <a:r>
            <a:rPr lang="en-US" sz="1500" b="1" kern="1200"/>
            <a:t>(Bibb County Board of Education) </a:t>
          </a:r>
          <a:r>
            <a:rPr lang="en-US" sz="1500" kern="1200"/>
            <a:t>that exercises the power to cause the levying authority to levy ad valorem taxes to carry out the purposes of such board of education.</a:t>
          </a:r>
        </a:p>
      </dsp:txBody>
      <dsp:txXfrm>
        <a:off x="1058863" y="1150260"/>
        <a:ext cx="9990127" cy="916765"/>
      </dsp:txXfrm>
    </dsp:sp>
    <dsp:sp modelId="{7BC61E7B-8F33-43CC-9B9F-9B5AE8E8F04D}">
      <dsp:nvSpPr>
        <dsp:cNvPr id="0" name=""/>
        <dsp:cNvSpPr/>
      </dsp:nvSpPr>
      <dsp:spPr>
        <a:xfrm>
          <a:off x="0" y="2296217"/>
          <a:ext cx="11048991" cy="9167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A4C57F-064E-40C9-AF81-4942A8C09AB6}">
      <dsp:nvSpPr>
        <dsp:cNvPr id="0" name=""/>
        <dsp:cNvSpPr/>
      </dsp:nvSpPr>
      <dsp:spPr>
        <a:xfrm>
          <a:off x="277321" y="2502489"/>
          <a:ext cx="504220" cy="5042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499165-2A4B-4241-9481-D34D4ECBEC58}">
      <dsp:nvSpPr>
        <dsp:cNvPr id="0" name=""/>
        <dsp:cNvSpPr/>
      </dsp:nvSpPr>
      <dsp:spPr>
        <a:xfrm>
          <a:off x="1058863" y="2296217"/>
          <a:ext cx="9990127" cy="916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24" tIns="97024" rIns="97024" bIns="97024" numCol="1" spcCol="1270" anchor="ctr" anchorCtr="0">
          <a:noAutofit/>
        </a:bodyPr>
        <a:lstStyle/>
        <a:p>
          <a:pPr marL="0" lvl="0" indent="0" algn="l" defTabSz="666750">
            <a:lnSpc>
              <a:spcPct val="100000"/>
            </a:lnSpc>
            <a:spcBef>
              <a:spcPct val="0"/>
            </a:spcBef>
            <a:spcAft>
              <a:spcPct val="35000"/>
            </a:spcAft>
            <a:buNone/>
          </a:pPr>
          <a:r>
            <a:rPr lang="en-US" sz="1500" kern="1200"/>
            <a:t>“Ad valorem tax” or “property tax” means a tax imposed upon the assessed value of real property.</a:t>
          </a:r>
        </a:p>
      </dsp:txBody>
      <dsp:txXfrm>
        <a:off x="1058863" y="2296217"/>
        <a:ext cx="9990127" cy="916765"/>
      </dsp:txXfrm>
    </dsp:sp>
    <dsp:sp modelId="{F2DB05CA-3B34-482E-ACF7-0E535EE18C6C}">
      <dsp:nvSpPr>
        <dsp:cNvPr id="0" name=""/>
        <dsp:cNvSpPr/>
      </dsp:nvSpPr>
      <dsp:spPr>
        <a:xfrm>
          <a:off x="0" y="3442173"/>
          <a:ext cx="11048991" cy="9167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4EAFDB-D7C1-4E7E-B93C-F9DE6477FCA9}">
      <dsp:nvSpPr>
        <dsp:cNvPr id="0" name=""/>
        <dsp:cNvSpPr/>
      </dsp:nvSpPr>
      <dsp:spPr>
        <a:xfrm>
          <a:off x="277321" y="3648446"/>
          <a:ext cx="504220" cy="504220"/>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57DCB4-28E9-425B-913E-3084B2D4020D}">
      <dsp:nvSpPr>
        <dsp:cNvPr id="0" name=""/>
        <dsp:cNvSpPr/>
      </dsp:nvSpPr>
      <dsp:spPr>
        <a:xfrm>
          <a:off x="1058863" y="3442173"/>
          <a:ext cx="9990127" cy="916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24" tIns="97024" rIns="97024" bIns="97024" numCol="1" spcCol="1270" anchor="ctr" anchorCtr="0">
          <a:noAutofit/>
        </a:bodyPr>
        <a:lstStyle/>
        <a:p>
          <a:pPr marL="0" lvl="0" indent="0" algn="l" defTabSz="666750">
            <a:lnSpc>
              <a:spcPct val="100000"/>
            </a:lnSpc>
            <a:spcBef>
              <a:spcPct val="0"/>
            </a:spcBef>
            <a:spcAft>
              <a:spcPct val="35000"/>
            </a:spcAft>
            <a:buNone/>
          </a:pPr>
          <a:r>
            <a:rPr lang="en-US" sz="1500" kern="1200"/>
            <a:t>“Certified tax digest” means the total net assessed value on the annual property tax digest certified by the tax commissioner of a taxing jurisdiction for the collection of taxes.</a:t>
          </a:r>
        </a:p>
      </dsp:txBody>
      <dsp:txXfrm>
        <a:off x="1058863" y="3442173"/>
        <a:ext cx="9990127" cy="916765"/>
      </dsp:txXfrm>
    </dsp:sp>
    <dsp:sp modelId="{9AAA564F-6EB8-49E1-8F9B-F9111CD95545}">
      <dsp:nvSpPr>
        <dsp:cNvPr id="0" name=""/>
        <dsp:cNvSpPr/>
      </dsp:nvSpPr>
      <dsp:spPr>
        <a:xfrm>
          <a:off x="0" y="4588130"/>
          <a:ext cx="11048991" cy="9167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3DB2ED-F701-459E-B87F-EFDA5D15D789}">
      <dsp:nvSpPr>
        <dsp:cNvPr id="0" name=""/>
        <dsp:cNvSpPr/>
      </dsp:nvSpPr>
      <dsp:spPr>
        <a:xfrm>
          <a:off x="277321" y="4794402"/>
          <a:ext cx="504220" cy="504220"/>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38E7B0-80A3-4961-9553-6D64A38D487D}">
      <dsp:nvSpPr>
        <dsp:cNvPr id="0" name=""/>
        <dsp:cNvSpPr/>
      </dsp:nvSpPr>
      <dsp:spPr>
        <a:xfrm>
          <a:off x="1058863" y="4588130"/>
          <a:ext cx="9990127" cy="916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24" tIns="97024" rIns="97024" bIns="97024" numCol="1" spcCol="1270" anchor="ctr" anchorCtr="0">
          <a:noAutofit/>
        </a:bodyPr>
        <a:lstStyle/>
        <a:p>
          <a:pPr marL="0" lvl="0" indent="0" algn="l" defTabSz="666750">
            <a:lnSpc>
              <a:spcPct val="100000"/>
            </a:lnSpc>
            <a:spcBef>
              <a:spcPct val="0"/>
            </a:spcBef>
            <a:spcAft>
              <a:spcPct val="35000"/>
            </a:spcAft>
            <a:buNone/>
          </a:pPr>
          <a:r>
            <a:rPr lang="en-US" sz="1500" kern="1200"/>
            <a:t>“Net assessed value” means the taxable assessed value of property after all exemptions.</a:t>
          </a:r>
        </a:p>
        <a:p>
          <a:pPr marL="0" lvl="0" indent="0" algn="l" defTabSz="666750">
            <a:lnSpc>
              <a:spcPct val="100000"/>
            </a:lnSpc>
            <a:spcBef>
              <a:spcPct val="0"/>
            </a:spcBef>
            <a:spcAft>
              <a:spcPct val="35000"/>
            </a:spcAft>
            <a:buNone/>
          </a:pPr>
          <a:r>
            <a:rPr lang="en-US" sz="1500" kern="1200"/>
            <a:t> </a:t>
          </a:r>
          <a:r>
            <a:rPr lang="en-US" sz="1500" b="1" kern="1200"/>
            <a:t>(CY 2024 net assessed value = $5,908,846,603</a:t>
          </a:r>
          <a:r>
            <a:rPr lang="en-US" sz="1500" b="1" kern="1200">
              <a:latin typeface="Calibri Light" panose="020F0302020204030204"/>
            </a:rPr>
            <a:t>.)</a:t>
          </a:r>
          <a:endParaRPr lang="en-US" sz="1500" kern="1200"/>
        </a:p>
      </dsp:txBody>
      <dsp:txXfrm>
        <a:off x="1058863" y="4588130"/>
        <a:ext cx="9990127" cy="916765"/>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9/3/2024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a:t>
            </a:fld>
            <a:endParaRPr lang="en-US"/>
          </a:p>
        </p:txBody>
      </p:sp>
    </p:spTree>
    <p:extLst>
      <p:ext uri="{BB962C8B-B14F-4D97-AF65-F5344CB8AC3E}">
        <p14:creationId xmlns:p14="http://schemas.microsoft.com/office/powerpoint/2010/main" val="1852833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a:t>
            </a:fld>
            <a:endParaRPr lang="en-US"/>
          </a:p>
        </p:txBody>
      </p:sp>
    </p:spTree>
    <p:extLst>
      <p:ext uri="{BB962C8B-B14F-4D97-AF65-F5344CB8AC3E}">
        <p14:creationId xmlns:p14="http://schemas.microsoft.com/office/powerpoint/2010/main" val="634578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a:p>
        </p:txBody>
      </p:sp>
    </p:spTree>
    <p:extLst>
      <p:ext uri="{BB962C8B-B14F-4D97-AF65-F5344CB8AC3E}">
        <p14:creationId xmlns:p14="http://schemas.microsoft.com/office/powerpoint/2010/main" val="1740453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6</a:t>
            </a:fld>
            <a:endParaRPr lang="en-US"/>
          </a:p>
        </p:txBody>
      </p:sp>
    </p:spTree>
    <p:extLst>
      <p:ext uri="{BB962C8B-B14F-4D97-AF65-F5344CB8AC3E}">
        <p14:creationId xmlns:p14="http://schemas.microsoft.com/office/powerpoint/2010/main" val="2796390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7</a:t>
            </a:fld>
            <a:endParaRPr lang="en-US"/>
          </a:p>
        </p:txBody>
      </p:sp>
    </p:spTree>
    <p:extLst>
      <p:ext uri="{BB962C8B-B14F-4D97-AF65-F5344CB8AC3E}">
        <p14:creationId xmlns:p14="http://schemas.microsoft.com/office/powerpoint/2010/main" val="1662059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8</a:t>
            </a:fld>
            <a:endParaRPr lang="en-US"/>
          </a:p>
        </p:txBody>
      </p:sp>
    </p:spTree>
    <p:extLst>
      <p:ext uri="{BB962C8B-B14F-4D97-AF65-F5344CB8AC3E}">
        <p14:creationId xmlns:p14="http://schemas.microsoft.com/office/powerpoint/2010/main" val="25065206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10</a:t>
            </a:fld>
            <a:endParaRPr lang="en-US"/>
          </a:p>
        </p:txBody>
      </p:sp>
    </p:spTree>
    <p:extLst>
      <p:ext uri="{BB962C8B-B14F-4D97-AF65-F5344CB8AC3E}">
        <p14:creationId xmlns:p14="http://schemas.microsoft.com/office/powerpoint/2010/main" val="3804903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11</a:t>
            </a:fld>
            <a:endParaRPr lang="en-US"/>
          </a:p>
        </p:txBody>
      </p:sp>
    </p:spTree>
    <p:extLst>
      <p:ext uri="{BB962C8B-B14F-4D97-AF65-F5344CB8AC3E}">
        <p14:creationId xmlns:p14="http://schemas.microsoft.com/office/powerpoint/2010/main" val="25712014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12</a:t>
            </a:fld>
            <a:endParaRPr lang="en-US"/>
          </a:p>
        </p:txBody>
      </p:sp>
    </p:spTree>
    <p:extLst>
      <p:ext uri="{BB962C8B-B14F-4D97-AF65-F5344CB8AC3E}">
        <p14:creationId xmlns:p14="http://schemas.microsoft.com/office/powerpoint/2010/main" val="188452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13</a:t>
            </a:fld>
            <a:endParaRPr lang="en-US"/>
          </a:p>
        </p:txBody>
      </p:sp>
    </p:spTree>
    <p:extLst>
      <p:ext uri="{BB962C8B-B14F-4D97-AF65-F5344CB8AC3E}">
        <p14:creationId xmlns:p14="http://schemas.microsoft.com/office/powerpoint/2010/main" val="1735348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14</a:t>
            </a:fld>
            <a:endParaRPr lang="en-US"/>
          </a:p>
        </p:txBody>
      </p:sp>
    </p:spTree>
    <p:extLst>
      <p:ext uri="{BB962C8B-B14F-4D97-AF65-F5344CB8AC3E}">
        <p14:creationId xmlns:p14="http://schemas.microsoft.com/office/powerpoint/2010/main" val="547194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16</a:t>
            </a:fld>
            <a:endParaRPr lang="en-US"/>
          </a:p>
        </p:txBody>
      </p:sp>
    </p:spTree>
    <p:extLst>
      <p:ext uri="{BB962C8B-B14F-4D97-AF65-F5344CB8AC3E}">
        <p14:creationId xmlns:p14="http://schemas.microsoft.com/office/powerpoint/2010/main" val="3853392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17</a:t>
            </a:fld>
            <a:endParaRPr lang="en-US"/>
          </a:p>
        </p:txBody>
      </p:sp>
    </p:spTree>
    <p:extLst>
      <p:ext uri="{BB962C8B-B14F-4D97-AF65-F5344CB8AC3E}">
        <p14:creationId xmlns:p14="http://schemas.microsoft.com/office/powerpoint/2010/main" val="33280474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18</a:t>
            </a:fld>
            <a:endParaRPr lang="en-US"/>
          </a:p>
        </p:txBody>
      </p:sp>
    </p:spTree>
    <p:extLst>
      <p:ext uri="{BB962C8B-B14F-4D97-AF65-F5344CB8AC3E}">
        <p14:creationId xmlns:p14="http://schemas.microsoft.com/office/powerpoint/2010/main" val="8419353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19</a:t>
            </a:fld>
            <a:endParaRPr lang="en-US"/>
          </a:p>
        </p:txBody>
      </p:sp>
    </p:spTree>
    <p:extLst>
      <p:ext uri="{BB962C8B-B14F-4D97-AF65-F5344CB8AC3E}">
        <p14:creationId xmlns:p14="http://schemas.microsoft.com/office/powerpoint/2010/main" val="38125333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20</a:t>
            </a:fld>
            <a:endParaRPr lang="en-US"/>
          </a:p>
        </p:txBody>
      </p:sp>
    </p:spTree>
    <p:extLst>
      <p:ext uri="{BB962C8B-B14F-4D97-AF65-F5344CB8AC3E}">
        <p14:creationId xmlns:p14="http://schemas.microsoft.com/office/powerpoint/2010/main" val="1832838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21</a:t>
            </a:fld>
            <a:endParaRPr lang="en-US"/>
          </a:p>
        </p:txBody>
      </p:sp>
    </p:spTree>
    <p:extLst>
      <p:ext uri="{BB962C8B-B14F-4D97-AF65-F5344CB8AC3E}">
        <p14:creationId xmlns:p14="http://schemas.microsoft.com/office/powerpoint/2010/main" val="13863231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22</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23</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3BE004F-AB15-437C-95D9-1089B0BF62E7}" type="datetime1">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E4D195-4A17-4675-BE0B-7A20C8D0FE9A}" type="datetime1">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C47C2A-7367-42AD-A131-712C895530D4}" type="datetime1">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FE4CE7B-73C4-462B-8BC8-A0B92DB369FF}" type="datetime1">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C89FA1-02C6-49EF-915D-A4FCD4501361}" type="datetime1">
              <a:rPr lang="en-US" smtClean="0"/>
              <a:t>9/3/2024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8F42C9A-B5CB-454F-AA8C-01DBD55061FC}" type="datetime1">
              <a:rPr lang="en-US" smtClean="0"/>
              <a:t>9/3/2024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0B6ADF-1F22-466E-A373-A9D922BD0C0E}" type="datetime1">
              <a:rPr lang="en-US" smtClean="0"/>
              <a:t>9/3/2024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53F916-B380-4875-ABDB-636E868B55E8}" type="datetime1">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3E62CD-F924-4FA9-A457-AA292EC82531}" type="datetime1">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0CB3CA-68DF-4652-929D-0FD8282BCA4F}" type="datetime1">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D6BDA3-1C6F-45F7-AC3E-7E8DD8D10D21}" type="datetime1">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B78E06-DEF2-40AD-9616-0FA7FD537273}" type="datetime1">
              <a:rPr lang="en-US" smtClean="0"/>
              <a:t>9/3/2024</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pn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8.emf"/></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0" y="5616655"/>
            <a:ext cx="12192000" cy="123589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429903" y="2344087"/>
            <a:ext cx="10978342" cy="445250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a:t>
            </a:r>
            <a:r>
              <a:rPr lang="en-US" sz="4000" b="1">
                <a:latin typeface="Arial" panose="020B0604020202020204" pitchFamily="34" charset="0"/>
                <a:cs typeface="Arial" panose="020B0604020202020204" pitchFamily="34" charset="0"/>
              </a:rPr>
              <a:t>CY 2024 (FY 2025)</a:t>
            </a:r>
          </a:p>
          <a:p>
            <a:pPr algn="ctr"/>
            <a:r>
              <a:rPr lang="en-US" sz="4000" b="1">
                <a:latin typeface="Arial" panose="020B0604020202020204" pitchFamily="34" charset="0"/>
                <a:cs typeface="Arial" panose="020B0604020202020204" pitchFamily="34" charset="0"/>
              </a:rPr>
              <a:t>Tax Digest and Millage Rate</a:t>
            </a:r>
          </a:p>
          <a:p>
            <a:pPr algn="ctr"/>
            <a:r>
              <a:rPr lang="en-US" sz="4000" b="1">
                <a:latin typeface="Arial"/>
                <a:cs typeface="Arial"/>
              </a:rPr>
              <a:t>Public Hearings 1, 2 &amp; 3</a:t>
            </a:r>
          </a:p>
          <a:p>
            <a:pPr marL="0" marR="0" algn="ctr">
              <a:lnSpc>
                <a:spcPct val="50000"/>
              </a:lnSpc>
              <a:spcBef>
                <a:spcPts val="0"/>
              </a:spcBef>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50000"/>
              </a:lnSpc>
              <a:spcBef>
                <a:spcPts val="0"/>
              </a:spcBef>
              <a:spcAft>
                <a:spcPts val="800"/>
              </a:spcAft>
            </a:pPr>
            <a:endParaRPr lang="en-US" kern="100">
              <a:latin typeface="Aptos" panose="020B0004020202020204" pitchFamily="34" charset="0"/>
              <a:ea typeface="Aptos" panose="020B0004020202020204" pitchFamily="34" charset="0"/>
              <a:cs typeface="Times New Roman" panose="02020603050405020304" pitchFamily="18" charset="0"/>
            </a:endParaRPr>
          </a:p>
          <a:p>
            <a:pPr marL="0" marR="0" algn="ctr">
              <a:lnSpc>
                <a:spcPct val="50000"/>
              </a:lnSpc>
              <a:spcBef>
                <a:spcPts val="0"/>
              </a:spcBef>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Meeting Dates and Times: </a:t>
            </a:r>
          </a:p>
          <a:p>
            <a:pPr algn="ctr">
              <a:lnSpc>
                <a:spcPct val="50000"/>
              </a:lnSpc>
              <a:spcAft>
                <a:spcPts val="800"/>
              </a:spcAft>
            </a:pPr>
            <a:r>
              <a:rPr lang="en-US" sz="1800" kern="100">
                <a:effectLst/>
                <a:latin typeface="Aptos"/>
                <a:ea typeface="Aptos" panose="020B0004020202020204" pitchFamily="34" charset="0"/>
                <a:cs typeface="Times New Roman"/>
              </a:rPr>
              <a:t>Tuesday</a:t>
            </a:r>
            <a:r>
              <a:rPr lang="en-US" kern="100">
                <a:latin typeface="Aptos"/>
                <a:ea typeface="Aptos" panose="020B0004020202020204" pitchFamily="34" charset="0"/>
                <a:cs typeface="Times New Roman"/>
              </a:rPr>
              <a:t>,</a:t>
            </a:r>
            <a:r>
              <a:rPr lang="en-US" sz="1800" kern="100">
                <a:effectLst/>
                <a:latin typeface="Aptos"/>
                <a:ea typeface="Aptos" panose="020B0004020202020204" pitchFamily="34" charset="0"/>
                <a:cs typeface="Times New Roman"/>
              </a:rPr>
              <a:t> September </a:t>
            </a:r>
            <a:r>
              <a:rPr lang="en-US" kern="100">
                <a:latin typeface="Aptos"/>
                <a:ea typeface="Aptos" panose="020B0004020202020204" pitchFamily="34" charset="0"/>
                <a:cs typeface="Times New Roman"/>
              </a:rPr>
              <a:t>3, 2024</a:t>
            </a:r>
            <a:r>
              <a:rPr lang="en-US" sz="1800" kern="100">
                <a:effectLst/>
                <a:latin typeface="Aptos"/>
                <a:ea typeface="Aptos" panose="020B0004020202020204" pitchFamily="34" charset="0"/>
                <a:cs typeface="Times New Roman"/>
              </a:rPr>
              <a:t> at 11:00 AM and 6:00 PM at the BCSD Professional Learning Center</a:t>
            </a:r>
          </a:p>
          <a:p>
            <a:pPr algn="ctr">
              <a:lnSpc>
                <a:spcPct val="50000"/>
              </a:lnSpc>
              <a:spcAft>
                <a:spcPts val="800"/>
              </a:spcAft>
            </a:pPr>
            <a:r>
              <a:rPr lang="en-US" sz="1800" kern="100">
                <a:effectLst/>
                <a:latin typeface="Aptos"/>
                <a:ea typeface="Aptos" panose="020B0004020202020204" pitchFamily="34" charset="0"/>
                <a:cs typeface="Times New Roman"/>
              </a:rPr>
              <a:t>September </a:t>
            </a:r>
            <a:r>
              <a:rPr lang="en-US" kern="100">
                <a:latin typeface="Aptos"/>
                <a:ea typeface="Aptos" panose="020B0004020202020204" pitchFamily="34" charset="0"/>
                <a:cs typeface="Times New Roman"/>
              </a:rPr>
              <a:t>10, 2024</a:t>
            </a:r>
            <a:r>
              <a:rPr lang="en-US" sz="1800" kern="100">
                <a:effectLst/>
                <a:latin typeface="Aptos"/>
                <a:ea typeface="Aptos" panose="020B0004020202020204" pitchFamily="34" charset="0"/>
                <a:cs typeface="Times New Roman"/>
              </a:rPr>
              <a:t> at 5:00 PM at 484 Mulberry Street, Board Room</a:t>
            </a:r>
          </a:p>
          <a:p>
            <a:pPr algn="ctr"/>
            <a:endParaRPr lang="en-US" sz="4000" b="1">
              <a:latin typeface="Arial" panose="020B0604020202020204" pitchFamily="34" charset="0"/>
              <a:cs typeface="Arial" panose="020B0604020202020204" pitchFamily="34" charset="0"/>
            </a:endParaRPr>
          </a:p>
          <a:p>
            <a:pPr algn="ctr"/>
            <a:endParaRPr lang="en-US" sz="4500" b="1">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3973803" cy="830997"/>
          </a:xfrm>
          <a:prstGeom prst="rect">
            <a:avLst/>
          </a:prstGeom>
          <a:noFill/>
        </p:spPr>
        <p:txBody>
          <a:bodyPr wrap="square" rtlCol="0">
            <a:spAutoFit/>
          </a:bodyPr>
          <a:lstStyle/>
          <a:p>
            <a:r>
              <a:rPr lang="en-US" sz="2400" b="1">
                <a:solidFill>
                  <a:schemeClr val="bg1"/>
                </a:solidFill>
                <a:latin typeface="Trade Gothic Next HvyCd" panose="020B0906040303020004" pitchFamily="34" charset="0"/>
                <a:cs typeface="Arial" panose="020B0604020202020204" pitchFamily="34" charset="0"/>
              </a:rPr>
              <a:t>Eric Bush, CPA</a:t>
            </a:r>
          </a:p>
          <a:p>
            <a:r>
              <a:rPr lang="en-US" sz="2400" i="1">
                <a:solidFill>
                  <a:schemeClr val="bg1"/>
                </a:solidFill>
                <a:latin typeface="Trade Gothic Next Cond" panose="020B0506040303020004" pitchFamily="34" charset="0"/>
                <a:cs typeface="Arial" panose="020B0604020202020204" pitchFamily="34" charset="0"/>
              </a:rPr>
              <a:t>Chief Financial Officer</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rtlCol="0">
            <a:spAutoFit/>
          </a:bodyPr>
          <a:lstStyle/>
          <a:p>
            <a:r>
              <a:rPr lang="en-US" sz="2000" b="1" i="1">
                <a:solidFill>
                  <a:srgbClr val="FFC700"/>
                </a:solidFill>
                <a:latin typeface="Trade Gothic Next HvyCd" panose="020B0906040303020004" pitchFamily="34" charset="0"/>
                <a:cs typeface="Arial" panose="020B0604020202020204" pitchFamily="34" charset="0"/>
              </a:rPr>
              <a:t>September 3, 2024</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6">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1</a:t>
            </a:fld>
            <a:endParaRPr lang="en-US"/>
          </a:p>
        </p:txBody>
      </p:sp>
      <p:pic>
        <p:nvPicPr>
          <p:cNvPr id="10" name="Audio 9">
            <a:hlinkClick r:id="" action="ppaction://media"/>
            <a:extLst>
              <a:ext uri="{FF2B5EF4-FFF2-40B4-BE49-F238E27FC236}">
                <a16:creationId xmlns:a16="http://schemas.microsoft.com/office/drawing/2014/main" id="{F78D31B1-004E-4474-B34A-4AAAFB3B9F83}"/>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0052304" y="4718304"/>
            <a:ext cx="2057400" cy="2057400"/>
          </a:xfrm>
          <a:prstGeom prst="ellipse">
            <a:avLst/>
          </a:prstGeom>
        </p:spPr>
      </p:pic>
      <p:sp>
        <p:nvSpPr>
          <p:cNvPr id="4" name="TextBox 3">
            <a:extLst>
              <a:ext uri="{FF2B5EF4-FFF2-40B4-BE49-F238E27FC236}">
                <a16:creationId xmlns:a16="http://schemas.microsoft.com/office/drawing/2014/main" id="{0B6EC9C0-43F5-1E0B-DB68-88F7DEE36F36}"/>
              </a:ext>
            </a:extLst>
          </p:cNvPr>
          <p:cNvSpPr txBox="1"/>
          <p:nvPr/>
        </p:nvSpPr>
        <p:spPr>
          <a:xfrm>
            <a:off x="3839039" y="5583695"/>
            <a:ext cx="3973803" cy="461665"/>
          </a:xfrm>
          <a:prstGeom prst="rect">
            <a:avLst/>
          </a:prstGeom>
          <a:noFill/>
        </p:spPr>
        <p:txBody>
          <a:bodyPr wrap="square" rtlCol="0">
            <a:spAutoFit/>
          </a:bodyPr>
          <a:lstStyle/>
          <a:p>
            <a:endParaRPr lang="en-US" sz="2400" i="1">
              <a:solidFill>
                <a:schemeClr val="bg1"/>
              </a:solidFill>
              <a:latin typeface="Trade Gothic Next Cond" panose="020B0506040303020004" pitchFamily="34" charset="0"/>
              <a:cs typeface="Arial" panose="020B0604020202020204" pitchFamily="34" charset="0"/>
            </a:endParaRPr>
          </a:p>
        </p:txBody>
      </p:sp>
    </p:spTree>
    <p:extLst>
      <p:ext uri="{BB962C8B-B14F-4D97-AF65-F5344CB8AC3E}">
        <p14:creationId xmlns:p14="http://schemas.microsoft.com/office/powerpoint/2010/main" val="2554398938"/>
      </p:ext>
    </p:extLst>
  </p:cSld>
  <p:clrMapOvr>
    <a:masterClrMapping/>
  </p:clrMapOvr>
  <mc:AlternateContent xmlns:mc="http://schemas.openxmlformats.org/markup-compatibility/2006" xmlns:p14="http://schemas.microsoft.com/office/powerpoint/2010/main">
    <mc:Choice Requires="p14">
      <p:transition spd="slow" p14:dur="2000" advTm="12546"/>
    </mc:Choice>
    <mc:Fallback xmlns="">
      <p:transition spd="slow" advTm="12546"/>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799F8DDE-ADBE-BFEC-66CE-495CEC38E763}"/>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22634"/>
    </mc:Choice>
    <mc:Fallback xmlns="">
      <p:transition spd="slow" advTm="2263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n w="0"/>
                <a:effectLst>
                  <a:outerShdw blurRad="38100" dist="38100" dir="2700000" algn="tl">
                    <a:srgbClr val="000000">
                      <a:alpha val="43137"/>
                    </a:srgbClr>
                  </a:outerShdw>
                </a:effectLst>
                <a:latin typeface="Trade Gothic Next HvyCd" panose="020B0906040303020004" pitchFamily="34" charset="0"/>
              </a:rPr>
              <a:t>LEARNER </a:t>
            </a:r>
            <a:br>
              <a:rPr lang="en-US" sz="4000" b="1">
                <a:ln w="0"/>
                <a:effectLst>
                  <a:outerShdw blurRad="38100" dist="38100" dir="2700000" algn="tl">
                    <a:srgbClr val="000000">
                      <a:alpha val="43137"/>
                    </a:srgbClr>
                  </a:outerShdw>
                </a:effectLst>
                <a:latin typeface="Trade Gothic Next HvyCd" panose="020B0906040303020004" pitchFamily="34" charset="0"/>
              </a:rPr>
            </a:br>
            <a:r>
              <a:rPr lang="en-US" sz="4000" b="1">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a:latin typeface="Trade Gothic Next" panose="020B0503040303020004" pitchFamily="34" charset="0"/>
              </a:rPr>
              <a:t>Each student </a:t>
            </a:r>
          </a:p>
          <a:p>
            <a:r>
              <a:rPr lang="en-US" sz="2000">
                <a:latin typeface="Trade Gothic Next" panose="020B0503040303020004" pitchFamily="34" charset="0"/>
              </a:rPr>
              <a:t>will graduate </a:t>
            </a:r>
            <a:r>
              <a:rPr lang="en-US" sz="2000" b="1" i="1">
                <a:latin typeface="Trade Gothic Next" panose="020B0503040303020004" pitchFamily="34" charset="0"/>
              </a:rPr>
              <a:t>empowered</a:t>
            </a:r>
            <a:r>
              <a:rPr lang="en-US" sz="2000">
                <a:latin typeface="Trade Gothic Next" panose="020B0503040303020004" pitchFamily="34" charset="0"/>
              </a:rPr>
              <a:t> to make a well-informed decision about their next step. They will learn about themselves as they </a:t>
            </a:r>
            <a:r>
              <a:rPr lang="en-US" sz="2000" b="1" i="1">
                <a:latin typeface="Trade Gothic Next" panose="020B0503040303020004" pitchFamily="34" charset="0"/>
              </a:rPr>
              <a:t>engage</a:t>
            </a:r>
            <a:r>
              <a:rPr lang="en-US" sz="2000">
                <a:latin typeface="Trade Gothic Next" panose="020B0503040303020004" pitchFamily="34" charset="0"/>
              </a:rPr>
              <a:t> in rigorous content and gain </a:t>
            </a:r>
            <a:r>
              <a:rPr lang="en-US" sz="2000" b="1" i="1">
                <a:latin typeface="Trade Gothic Next" panose="020B0503040303020004" pitchFamily="34" charset="0"/>
              </a:rPr>
              <a:t>exposure</a:t>
            </a:r>
            <a:r>
              <a:rPr lang="en-US" sz="2000">
                <a:latin typeface="Trade Gothic Next" panose="020B0503040303020004" pitchFamily="34" charset="0"/>
              </a:rPr>
              <a:t> through personalized learning </a:t>
            </a:r>
            <a:r>
              <a:rPr lang="en-US" sz="2000" b="1" i="1">
                <a:latin typeface="Trade Gothic Next" panose="020B0503040303020004" pitchFamily="34" charset="0"/>
              </a:rPr>
              <a:t>experiences</a:t>
            </a:r>
            <a:r>
              <a:rPr lang="en-US" sz="2000">
                <a:latin typeface="Trade Gothic Next" panose="020B0503040303020004" pitchFamily="34" charset="0"/>
              </a:rPr>
              <a:t>, thereby </a:t>
            </a:r>
            <a:r>
              <a:rPr lang="en-US" sz="2000" b="1" i="1">
                <a:latin typeface="Trade Gothic Next" panose="020B0503040303020004" pitchFamily="34" charset="0"/>
              </a:rPr>
              <a:t>enlightening</a:t>
            </a:r>
            <a:r>
              <a:rPr lang="en-US" sz="200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74D25C1D-52DE-528B-37F4-C8518811862F}"/>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37592">
              <a:schemeClr val="bg1"/>
            </a:gs>
            <a:gs pos="0">
              <a:schemeClr val="accent4">
                <a:lumMod val="5000"/>
                <a:lumOff val="95000"/>
              </a:schemeClr>
            </a:gs>
            <a:gs pos="74000">
              <a:schemeClr val="tx2">
                <a:lumMod val="20000"/>
                <a:lumOff val="80000"/>
              </a:schemeClr>
            </a:gs>
            <a:gs pos="83000">
              <a:schemeClr val="accent1">
                <a:lumMod val="20000"/>
                <a:lumOff val="80000"/>
              </a:schemeClr>
            </a:gs>
            <a:gs pos="100000">
              <a:schemeClr val="accent1">
                <a:lumMod val="40000"/>
                <a:lumOff val="60000"/>
              </a:scheme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329514" y="1130964"/>
            <a:ext cx="11376453" cy="5722915"/>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000">
                <a:latin typeface="Arial Narrow"/>
              </a:rPr>
              <a:t>The purpose of this presentation is to share the Calendar Year (CY) 2024 tax digest information and tentatively adopted Millage rate to the public and to receive public comment.  </a:t>
            </a:r>
          </a:p>
          <a:p>
            <a:pPr marL="0" indent="0">
              <a:lnSpc>
                <a:spcPct val="100000"/>
              </a:lnSpc>
              <a:spcBef>
                <a:spcPts val="0"/>
              </a:spcBef>
              <a:buNone/>
            </a:pPr>
            <a:endParaRPr lang="en-US" sz="1600">
              <a:latin typeface="Arial Narrow"/>
            </a:endParaRPr>
          </a:p>
          <a:p>
            <a:pPr marL="0" indent="0">
              <a:lnSpc>
                <a:spcPct val="100000"/>
              </a:lnSpc>
              <a:spcBef>
                <a:spcPts val="0"/>
              </a:spcBef>
              <a:buNone/>
            </a:pPr>
            <a:endParaRPr lang="en-US" sz="1600">
              <a:latin typeface="Arial Narrow"/>
            </a:endParaRPr>
          </a:p>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a:rPr>
              <a:t>Roadmap</a:t>
            </a:r>
          </a:p>
          <a:p>
            <a:pPr marL="0" indent="0">
              <a:lnSpc>
                <a:spcPct val="100000"/>
              </a:lnSpc>
              <a:spcBef>
                <a:spcPts val="0"/>
              </a:spcBef>
              <a:buNone/>
            </a:pPr>
            <a:r>
              <a:rPr lang="en-US" sz="2000">
                <a:latin typeface="Arial Narrow"/>
              </a:rPr>
              <a:t>This presentation will cover the Calendar Year tax digest received from the Bibb County Tax Commissioner’s Office on August 13, 2024, and the tentatively adopted millage rate of 14.674 Mills and provide the public an opportunity to make comments to the Board. </a:t>
            </a:r>
          </a:p>
          <a:p>
            <a:pPr marL="0" indent="0">
              <a:lnSpc>
                <a:spcPct val="100000"/>
              </a:lnSpc>
              <a:spcBef>
                <a:spcPts val="0"/>
              </a:spcBef>
              <a:buNone/>
            </a:pPr>
            <a:endParaRPr lang="en-US" sz="1600">
              <a:latin typeface="Arial Narrow"/>
            </a:endParaRPr>
          </a:p>
          <a:p>
            <a:pPr marL="0" indent="0">
              <a:lnSpc>
                <a:spcPct val="100000"/>
              </a:lnSpc>
              <a:spcBef>
                <a:spcPts val="0"/>
              </a:spcBef>
              <a:buNone/>
            </a:pPr>
            <a:endParaRPr lang="en-US" sz="1600">
              <a:latin typeface="Arial Narrow"/>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a:rPr>
              <a:t>Takeaway</a:t>
            </a:r>
          </a:p>
          <a:p>
            <a:pPr marL="0" indent="0">
              <a:lnSpc>
                <a:spcPct val="100000"/>
              </a:lnSpc>
              <a:spcBef>
                <a:spcPts val="0"/>
              </a:spcBef>
              <a:buNone/>
            </a:pPr>
            <a:r>
              <a:rPr lang="en-US" sz="2000">
                <a:latin typeface="Arial Narrow"/>
              </a:rPr>
              <a:t>The decision in setting the Calendar Year (CY) 2024 millage rate determines the level of funding the District has available to continue to support current and/or new educational programs, schools, employee salaries and staffing levels, which in turn will influence reaching our Strategic Goals of Student Achievement, Staff Effectiveness and Stakeholder Engagement. It will position the District to compete with surrounding districts’ salaries, which affects recruitment and retention efforts for FY 2025 and beyond. </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5091BAAF-B0E8-73B2-19DC-C07A62A49537}"/>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2700827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Terminology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22ED2C63-9A14-02F1-1957-78E0CF6AE854}"/>
              </a:ext>
            </a:extLst>
          </p:cNvPr>
          <p:cNvSpPr>
            <a:spLocks noGrp="1"/>
          </p:cNvSpPr>
          <p:nvPr>
            <p:ph type="sldNum" sz="quarter" idx="12"/>
          </p:nvPr>
        </p:nvSpPr>
        <p:spPr/>
        <p:txBody>
          <a:bodyPr/>
          <a:lstStyle/>
          <a:p>
            <a:fld id="{28E6F07D-F62F-4C3B-A21E-2367E9A39921}" type="slidenum">
              <a:rPr lang="en-US" smtClean="0"/>
              <a:t>5</a:t>
            </a:fld>
            <a:endParaRPr lang="en-US"/>
          </a:p>
        </p:txBody>
      </p:sp>
      <p:graphicFrame>
        <p:nvGraphicFramePr>
          <p:cNvPr id="18" name="TextBox 15">
            <a:extLst>
              <a:ext uri="{FF2B5EF4-FFF2-40B4-BE49-F238E27FC236}">
                <a16:creationId xmlns:a16="http://schemas.microsoft.com/office/drawing/2014/main" id="{2A7BF08A-83CC-324B-BE5A-42F583F68577}"/>
              </a:ext>
            </a:extLst>
          </p:cNvPr>
          <p:cNvGraphicFramePr/>
          <p:nvPr>
            <p:extLst>
              <p:ext uri="{D42A27DB-BD31-4B8C-83A1-F6EECF244321}">
                <p14:modId xmlns:p14="http://schemas.microsoft.com/office/powerpoint/2010/main" val="2844452997"/>
              </p:ext>
            </p:extLst>
          </p:nvPr>
        </p:nvGraphicFramePr>
        <p:xfrm>
          <a:off x="748709" y="1417052"/>
          <a:ext cx="11048991" cy="48320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43658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Terminology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AD8CD16D-F93F-EB16-9B5D-2CD414D6CC40}"/>
              </a:ext>
            </a:extLst>
          </p:cNvPr>
          <p:cNvSpPr>
            <a:spLocks noGrp="1"/>
          </p:cNvSpPr>
          <p:nvPr>
            <p:ph type="sldNum" sz="quarter" idx="12"/>
          </p:nvPr>
        </p:nvSpPr>
        <p:spPr/>
        <p:txBody>
          <a:bodyPr/>
          <a:lstStyle/>
          <a:p>
            <a:fld id="{28E6F07D-F62F-4C3B-A21E-2367E9A39921}" type="slidenum">
              <a:rPr lang="en-US" smtClean="0"/>
              <a:t>6</a:t>
            </a:fld>
            <a:endParaRPr lang="en-US"/>
          </a:p>
        </p:txBody>
      </p:sp>
      <p:graphicFrame>
        <p:nvGraphicFramePr>
          <p:cNvPr id="18" name="TextBox 15">
            <a:extLst>
              <a:ext uri="{FF2B5EF4-FFF2-40B4-BE49-F238E27FC236}">
                <a16:creationId xmlns:a16="http://schemas.microsoft.com/office/drawing/2014/main" id="{297750D3-B0F1-A07E-B1A2-517AC191A24A}"/>
              </a:ext>
            </a:extLst>
          </p:cNvPr>
          <p:cNvGraphicFramePr/>
          <p:nvPr/>
        </p:nvGraphicFramePr>
        <p:xfrm>
          <a:off x="436162" y="1096866"/>
          <a:ext cx="11048991" cy="5509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31119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239598"/>
            <a:ext cx="10627939" cy="553998"/>
          </a:xfrm>
          <a:prstGeom prst="rect">
            <a:avLst/>
          </a:prstGeom>
          <a:noFill/>
        </p:spPr>
        <p:txBody>
          <a:bodyPr wrap="square" rtlCol="0">
            <a:spAutoFit/>
          </a:bodyPr>
          <a:lstStyle/>
          <a:p>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Comparative Tax Digest Schedule Preliminary CY 2024 vs. Final CY 2023</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9BFCB3EB-0C44-60C8-2348-466989CE4495}"/>
              </a:ext>
            </a:extLst>
          </p:cNvPr>
          <p:cNvSpPr>
            <a:spLocks noGrp="1"/>
          </p:cNvSpPr>
          <p:nvPr>
            <p:ph type="sldNum" sz="quarter" idx="12"/>
          </p:nvPr>
        </p:nvSpPr>
        <p:spPr>
          <a:xfrm>
            <a:off x="9417716" y="6407198"/>
            <a:ext cx="2743200" cy="365125"/>
          </a:xfrm>
        </p:spPr>
        <p:txBody>
          <a:bodyPr/>
          <a:lstStyle/>
          <a:p>
            <a:fld id="{28E6F07D-F62F-4C3B-A21E-2367E9A39921}" type="slidenum">
              <a:rPr lang="en-US" smtClean="0"/>
              <a:t>7</a:t>
            </a:fld>
            <a:endParaRPr lang="en-US"/>
          </a:p>
        </p:txBody>
      </p:sp>
      <p:pic>
        <p:nvPicPr>
          <p:cNvPr id="4" name="Picture 3">
            <a:extLst>
              <a:ext uri="{FF2B5EF4-FFF2-40B4-BE49-F238E27FC236}">
                <a16:creationId xmlns:a16="http://schemas.microsoft.com/office/drawing/2014/main" id="{B64F24D2-913D-C49B-0944-99A41D98D55D}"/>
              </a:ext>
            </a:extLst>
          </p:cNvPr>
          <p:cNvPicPr>
            <a:picLocks noChangeAspect="1"/>
          </p:cNvPicPr>
          <p:nvPr/>
        </p:nvPicPr>
        <p:blipFill>
          <a:blip r:embed="rId4"/>
          <a:stretch>
            <a:fillRect/>
          </a:stretch>
        </p:blipFill>
        <p:spPr>
          <a:xfrm>
            <a:off x="301965" y="984770"/>
            <a:ext cx="11588069" cy="5707715"/>
          </a:xfrm>
          <a:prstGeom prst="rect">
            <a:avLst/>
          </a:prstGeom>
        </p:spPr>
      </p:pic>
    </p:spTree>
    <p:extLst>
      <p:ext uri="{BB962C8B-B14F-4D97-AF65-F5344CB8AC3E}">
        <p14:creationId xmlns:p14="http://schemas.microsoft.com/office/powerpoint/2010/main" val="3818134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CY 2024 Tax Digest by Category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8</a:t>
            </a:fld>
            <a:endParaRPr lang="en-US"/>
          </a:p>
        </p:txBody>
      </p:sp>
      <p:pic>
        <p:nvPicPr>
          <p:cNvPr id="8" name="Picture 7">
            <a:extLst>
              <a:ext uri="{FF2B5EF4-FFF2-40B4-BE49-F238E27FC236}">
                <a16:creationId xmlns:a16="http://schemas.microsoft.com/office/drawing/2014/main" id="{6FA3B93D-3A53-4D34-8DB9-1A759776F0FD}"/>
              </a:ext>
            </a:extLst>
          </p:cNvPr>
          <p:cNvPicPr>
            <a:picLocks noChangeAspect="1"/>
          </p:cNvPicPr>
          <p:nvPr/>
        </p:nvPicPr>
        <p:blipFill>
          <a:blip r:embed="rId4"/>
          <a:stretch>
            <a:fillRect/>
          </a:stretch>
        </p:blipFill>
        <p:spPr>
          <a:xfrm>
            <a:off x="1301262" y="1144327"/>
            <a:ext cx="9755909" cy="5548158"/>
          </a:xfrm>
          <a:prstGeom prst="rect">
            <a:avLst/>
          </a:prstGeom>
        </p:spPr>
      </p:pic>
    </p:spTree>
    <p:extLst>
      <p:ext uri="{BB962C8B-B14F-4D97-AF65-F5344CB8AC3E}">
        <p14:creationId xmlns:p14="http://schemas.microsoft.com/office/powerpoint/2010/main" val="4157209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531977" y="2291599"/>
            <a:ext cx="10978342" cy="37856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a:t>
            </a:r>
            <a:r>
              <a:rPr lang="en-US" sz="3000" b="1">
                <a:latin typeface="Arial" panose="020B0604020202020204" pitchFamily="34" charset="0"/>
                <a:cs typeface="Arial" panose="020B0604020202020204" pitchFamily="34" charset="0"/>
              </a:rPr>
              <a:t>CY 2024 (FY 2025)</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000" b="1">
              <a:latin typeface="Arial" panose="020B0604020202020204" pitchFamily="34" charset="0"/>
              <a:cs typeface="Arial" panose="020B0604020202020204" pitchFamily="34" charset="0"/>
            </a:endParaRPr>
          </a:p>
          <a:p>
            <a:pPr algn="ctr"/>
            <a:r>
              <a:rPr lang="en-US" sz="3000" b="1">
                <a:latin typeface="Arial" panose="020B0604020202020204" pitchFamily="34" charset="0"/>
                <a:cs typeface="Arial" panose="020B0604020202020204" pitchFamily="34" charset="0"/>
              </a:rPr>
              <a:t>Tentatively Adopted </a:t>
            </a:r>
          </a:p>
          <a:p>
            <a:pPr algn="ctr"/>
            <a:r>
              <a:rPr lang="en-US" sz="3000" b="1">
                <a:solidFill>
                  <a:srgbClr val="00B050"/>
                </a:solidFill>
                <a:latin typeface="Arial" panose="020B0604020202020204" pitchFamily="34" charset="0"/>
                <a:cs typeface="Arial" panose="020B0604020202020204" pitchFamily="34" charset="0"/>
              </a:rPr>
              <a:t>Maintain CY 2023 Millage Rate with No Rollback</a:t>
            </a:r>
          </a:p>
          <a:p>
            <a:pPr algn="ctr"/>
            <a:r>
              <a:rPr lang="en-US" sz="3000" b="1">
                <a:solidFill>
                  <a:srgbClr val="00B050"/>
                </a:solidFill>
                <a:latin typeface="Arial" panose="020B0604020202020204" pitchFamily="34" charset="0"/>
                <a:cs typeface="Arial" panose="020B0604020202020204" pitchFamily="34" charset="0"/>
              </a:rPr>
              <a:t>14.674 Mills</a:t>
            </a:r>
          </a:p>
          <a:p>
            <a:pPr algn="ctr"/>
            <a:endParaRPr lang="en-US" sz="3000" b="1">
              <a:latin typeface="Arial" panose="020B0604020202020204" pitchFamily="34" charset="0"/>
              <a:cs typeface="Arial" panose="020B0604020202020204" pitchFamily="34" charset="0"/>
            </a:endParaRPr>
          </a:p>
          <a:p>
            <a:pPr algn="ctr"/>
            <a:r>
              <a:rPr lang="en-US" sz="3000" b="1">
                <a:latin typeface="Arial" panose="020B0604020202020204" pitchFamily="34" charset="0"/>
                <a:cs typeface="Arial" panose="020B0604020202020204" pitchFamily="34" charset="0"/>
              </a:rPr>
              <a:t>Millage Rate Impact on </a:t>
            </a:r>
          </a:p>
          <a:p>
            <a:pPr algn="ctr"/>
            <a:r>
              <a:rPr lang="en-US" sz="3000" b="1">
                <a:latin typeface="Arial" panose="020B0604020202020204" pitchFamily="34" charset="0"/>
                <a:cs typeface="Arial" panose="020B0604020202020204" pitchFamily="34" charset="0"/>
              </a:rPr>
              <a:t>FY 2025 Budget and Beyond</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9</a:t>
            </a:fld>
            <a:endParaRPr lang="en-US"/>
          </a:p>
        </p:txBody>
      </p:sp>
    </p:spTree>
    <p:extLst>
      <p:ext uri="{BB962C8B-B14F-4D97-AF65-F5344CB8AC3E}">
        <p14:creationId xmlns:p14="http://schemas.microsoft.com/office/powerpoint/2010/main" val="4071846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98855" y="63663"/>
            <a:ext cx="10840993" cy="923330"/>
          </a:xfrm>
          <a:prstGeom prst="rect">
            <a:avLst/>
          </a:prstGeom>
          <a:noFill/>
        </p:spPr>
        <p:txBody>
          <a:bodyPr wrap="square" rtlCol="0">
            <a:spAutoFit/>
          </a:bodyPr>
          <a:lstStyle/>
          <a:p>
            <a:pPr algn="ct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 Comparison of CY2024 to CY2023 </a:t>
            </a:r>
          </a:p>
          <a:p>
            <a:pPr algn="ct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With Maintaining Millage Rate of 14.674 Mills = 5.67% Effective Tax Increase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10</a:t>
            </a:fld>
            <a:endParaRPr lang="en-US"/>
          </a:p>
        </p:txBody>
      </p:sp>
      <p:pic>
        <p:nvPicPr>
          <p:cNvPr id="4" name="Picture 3">
            <a:extLst>
              <a:ext uri="{FF2B5EF4-FFF2-40B4-BE49-F238E27FC236}">
                <a16:creationId xmlns:a16="http://schemas.microsoft.com/office/drawing/2014/main" id="{B86E2917-7CD7-769A-5C8B-E44260846909}"/>
              </a:ext>
            </a:extLst>
          </p:cNvPr>
          <p:cNvPicPr>
            <a:picLocks noChangeAspect="1"/>
          </p:cNvPicPr>
          <p:nvPr/>
        </p:nvPicPr>
        <p:blipFill>
          <a:blip r:embed="rId4"/>
          <a:stretch>
            <a:fillRect/>
          </a:stretch>
        </p:blipFill>
        <p:spPr>
          <a:xfrm>
            <a:off x="70919" y="1102645"/>
            <a:ext cx="12050162" cy="4759312"/>
          </a:xfrm>
          <a:prstGeom prst="rect">
            <a:avLst/>
          </a:prstGeom>
        </p:spPr>
      </p:pic>
    </p:spTree>
    <p:extLst>
      <p:ext uri="{BB962C8B-B14F-4D97-AF65-F5344CB8AC3E}">
        <p14:creationId xmlns:p14="http://schemas.microsoft.com/office/powerpoint/2010/main" val="2363635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1015663"/>
          </a:xfrm>
          <a:prstGeom prst="rect">
            <a:avLst/>
          </a:prstGeom>
          <a:noFill/>
        </p:spPr>
        <p:txBody>
          <a:bodyPr wrap="square" lIns="91440" tIns="45720" rIns="91440" bIns="45720" rtlCol="0" anchor="t">
            <a:spAutoFit/>
          </a:bodyPr>
          <a:lstStyle/>
          <a:p>
            <a:pPr algn="ctr"/>
            <a:r>
              <a:rPr lang="en-US" sz="2000">
                <a:solidFill>
                  <a:schemeClr val="bg1"/>
                </a:solidFill>
                <a:effectLst>
                  <a:outerShdw blurRad="38100" dist="38100" dir="2700000" algn="tl">
                    <a:srgbClr val="000000">
                      <a:alpha val="43137"/>
                    </a:srgbClr>
                  </a:outerShdw>
                </a:effectLst>
                <a:latin typeface="Trade Gothic Next HvyCd"/>
              </a:rPr>
              <a:t>Trends with Maintaining CY 2023 Millage Rate – Trend Projected Using Approved Budget Trends Expenditures and No Increase in Millage Rate in FY 2025 – FY 2030</a:t>
            </a:r>
          </a:p>
          <a:p>
            <a:pPr algn="ctr"/>
            <a:endParaRPr lang="en-US" sz="20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11</a:t>
            </a:fld>
            <a:endParaRPr lang="en-US"/>
          </a:p>
        </p:txBody>
      </p:sp>
      <p:pic>
        <p:nvPicPr>
          <p:cNvPr id="6" name="Picture 5">
            <a:extLst>
              <a:ext uri="{FF2B5EF4-FFF2-40B4-BE49-F238E27FC236}">
                <a16:creationId xmlns:a16="http://schemas.microsoft.com/office/drawing/2014/main" id="{931950CF-F00F-974B-9DB8-B56B4A6C6196}"/>
              </a:ext>
            </a:extLst>
          </p:cNvPr>
          <p:cNvPicPr>
            <a:picLocks noChangeAspect="1"/>
          </p:cNvPicPr>
          <p:nvPr/>
        </p:nvPicPr>
        <p:blipFill>
          <a:blip r:embed="rId4"/>
          <a:stretch>
            <a:fillRect/>
          </a:stretch>
        </p:blipFill>
        <p:spPr>
          <a:xfrm>
            <a:off x="0" y="1384880"/>
            <a:ext cx="12192000" cy="4300696"/>
          </a:xfrm>
          <a:prstGeom prst="rect">
            <a:avLst/>
          </a:prstGeom>
        </p:spPr>
      </p:pic>
    </p:spTree>
    <p:extLst>
      <p:ext uri="{BB962C8B-B14F-4D97-AF65-F5344CB8AC3E}">
        <p14:creationId xmlns:p14="http://schemas.microsoft.com/office/powerpoint/2010/main" val="1467223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10" y="229015"/>
            <a:ext cx="10842170" cy="553998"/>
          </a:xfrm>
          <a:prstGeom prst="rect">
            <a:avLst/>
          </a:prstGeom>
          <a:noFill/>
        </p:spPr>
        <p:txBody>
          <a:bodyPr wrap="square" lIns="91440" tIns="45720" rIns="91440" bIns="45720" rtlCol="0" anchor="t">
            <a:spAutoFit/>
          </a:bodyPr>
          <a:lstStyle/>
          <a:p>
            <a:pPr algn="ctr"/>
            <a:r>
              <a:rPr lang="en-US" sz="3000">
                <a:solidFill>
                  <a:srgbClr val="00B050"/>
                </a:solidFill>
                <a:effectLst>
                  <a:outerShdw blurRad="38100" dist="38100" dir="2700000" algn="tl">
                    <a:srgbClr val="000000">
                      <a:alpha val="43137"/>
                    </a:srgbClr>
                  </a:outerShdw>
                </a:effectLst>
                <a:latin typeface="Trade Gothic Next HvyCd"/>
              </a:rPr>
              <a:t>Maintaining 14.674 Mills:</a:t>
            </a:r>
            <a:r>
              <a:rPr lang="en-US" sz="3000">
                <a:solidFill>
                  <a:schemeClr val="bg1"/>
                </a:solidFill>
                <a:effectLst>
                  <a:outerShdw blurRad="38100" dist="38100" dir="2700000" algn="tl">
                    <a:srgbClr val="000000">
                      <a:alpha val="43137"/>
                    </a:srgbClr>
                  </a:outerShdw>
                </a:effectLst>
                <a:latin typeface="Trade Gothic Next HvyCd"/>
              </a:rPr>
              <a:t>  Benefits </a:t>
            </a:r>
            <a:endParaRPr lang="en-US" sz="2000">
              <a:solidFill>
                <a:schemeClr val="bg1"/>
              </a:solidFill>
              <a:effectLst>
                <a:outerShdw blurRad="38100" dist="38100" dir="2700000" algn="tl">
                  <a:srgbClr val="000000">
                    <a:alpha val="43137"/>
                  </a:srgbClr>
                </a:outerShdw>
              </a:effectLst>
              <a:latin typeface="Trade Gothic Next HvyCd"/>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12</a:t>
            </a:fld>
            <a:endParaRPr lang="en-US"/>
          </a:p>
        </p:txBody>
      </p:sp>
      <p:pic>
        <p:nvPicPr>
          <p:cNvPr id="4" name="Picture 3">
            <a:extLst>
              <a:ext uri="{FF2B5EF4-FFF2-40B4-BE49-F238E27FC236}">
                <a16:creationId xmlns:a16="http://schemas.microsoft.com/office/drawing/2014/main" id="{1F49ED22-E17C-F217-CF48-5DAA39E3956A}"/>
              </a:ext>
            </a:extLst>
          </p:cNvPr>
          <p:cNvPicPr>
            <a:picLocks noChangeAspect="1"/>
          </p:cNvPicPr>
          <p:nvPr/>
        </p:nvPicPr>
        <p:blipFill>
          <a:blip r:embed="rId4"/>
          <a:stretch>
            <a:fillRect/>
          </a:stretch>
        </p:blipFill>
        <p:spPr>
          <a:xfrm>
            <a:off x="1627407" y="984769"/>
            <a:ext cx="7969266" cy="5470351"/>
          </a:xfrm>
          <a:prstGeom prst="rect">
            <a:avLst/>
          </a:prstGeom>
        </p:spPr>
      </p:pic>
    </p:spTree>
    <p:extLst>
      <p:ext uri="{BB962C8B-B14F-4D97-AF65-F5344CB8AC3E}">
        <p14:creationId xmlns:p14="http://schemas.microsoft.com/office/powerpoint/2010/main" val="6673910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229015"/>
            <a:ext cx="10627939" cy="507831"/>
          </a:xfrm>
          <a:prstGeom prst="rect">
            <a:avLst/>
          </a:prstGeom>
          <a:noFill/>
        </p:spPr>
        <p:txBody>
          <a:bodyPr wrap="square" rtlCol="0">
            <a:spAutoFit/>
          </a:bodyPr>
          <a:lstStyle/>
          <a:p>
            <a:pPr algn="ctr"/>
            <a:r>
              <a:rPr lang="en-US" sz="2700">
                <a:solidFill>
                  <a:srgbClr val="00B050"/>
                </a:solidFill>
                <a:effectLst>
                  <a:outerShdw blurRad="38100" dist="38100" dir="2700000" algn="tl">
                    <a:srgbClr val="000000">
                      <a:alpha val="43137"/>
                    </a:srgbClr>
                  </a:outerShdw>
                </a:effectLst>
                <a:latin typeface="Trade Gothic Next HvyCd" panose="020B0906040303020004" pitchFamily="34" charset="0"/>
              </a:rPr>
              <a:t>Option A: </a:t>
            </a: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 Cost to Homeowner to Maintain CY 2023 Millage Rate at 14.674 Mills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207760" y="6377174"/>
            <a:ext cx="2743200" cy="365125"/>
          </a:xfrm>
        </p:spPr>
        <p:txBody>
          <a:bodyPr/>
          <a:lstStyle/>
          <a:p>
            <a:fld id="{28E6F07D-F62F-4C3B-A21E-2367E9A39921}" type="slidenum">
              <a:rPr lang="en-US" smtClean="0"/>
              <a:t>13</a:t>
            </a:fld>
            <a:endParaRPr lang="en-US"/>
          </a:p>
        </p:txBody>
      </p:sp>
      <p:pic>
        <p:nvPicPr>
          <p:cNvPr id="6" name="Picture 5">
            <a:extLst>
              <a:ext uri="{FF2B5EF4-FFF2-40B4-BE49-F238E27FC236}">
                <a16:creationId xmlns:a16="http://schemas.microsoft.com/office/drawing/2014/main" id="{45D325BB-5824-74B2-1C48-E849CF08837F}"/>
              </a:ext>
            </a:extLst>
          </p:cNvPr>
          <p:cNvPicPr>
            <a:picLocks noChangeAspect="1"/>
          </p:cNvPicPr>
          <p:nvPr/>
        </p:nvPicPr>
        <p:blipFill>
          <a:blip r:embed="rId4"/>
          <a:stretch>
            <a:fillRect/>
          </a:stretch>
        </p:blipFill>
        <p:spPr>
          <a:xfrm>
            <a:off x="1792587" y="1063530"/>
            <a:ext cx="8021370" cy="5559956"/>
          </a:xfrm>
          <a:prstGeom prst="rect">
            <a:avLst/>
          </a:prstGeom>
        </p:spPr>
      </p:pic>
    </p:spTree>
    <p:extLst>
      <p:ext uri="{BB962C8B-B14F-4D97-AF65-F5344CB8AC3E}">
        <p14:creationId xmlns:p14="http://schemas.microsoft.com/office/powerpoint/2010/main" val="2930709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218432"/>
            <a:ext cx="10627939" cy="584775"/>
          </a:xfrm>
          <a:prstGeom prst="rect">
            <a:avLst/>
          </a:prstGeom>
          <a:noFill/>
        </p:spPr>
        <p:txBody>
          <a:bodyPr wrap="square" rtlCol="0">
            <a:spAutoFit/>
          </a:bodyPr>
          <a:lstStyle/>
          <a:p>
            <a:pPr algn="ctr"/>
            <a:r>
              <a:rPr lang="en-US" sz="320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3200">
                <a:solidFill>
                  <a:schemeClr val="bg1"/>
                </a:solidFill>
                <a:effectLst>
                  <a:outerShdw blurRad="38100" dist="38100" dir="2700000" algn="tl">
                    <a:srgbClr val="000000">
                      <a:alpha val="43137"/>
                    </a:srgbClr>
                  </a:outerShdw>
                </a:effectLst>
                <a:latin typeface="Trade Gothic Next HvyCd" panose="020B0906040303020004" pitchFamily="34" charset="0"/>
              </a:rPr>
              <a:t>  Millage Rate Trends With Maintaining CY2023 Rate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8638592" y="6476650"/>
            <a:ext cx="2743200" cy="365125"/>
          </a:xfrm>
        </p:spPr>
        <p:txBody>
          <a:bodyPr/>
          <a:lstStyle/>
          <a:p>
            <a:fld id="{28E6F07D-F62F-4C3B-A21E-2367E9A39921}" type="slidenum">
              <a:rPr lang="en-US" smtClean="0"/>
              <a:t>14</a:t>
            </a:fld>
            <a:endParaRPr lang="en-US"/>
          </a:p>
        </p:txBody>
      </p:sp>
      <p:pic>
        <p:nvPicPr>
          <p:cNvPr id="13" name="Picture 12">
            <a:extLst>
              <a:ext uri="{FF2B5EF4-FFF2-40B4-BE49-F238E27FC236}">
                <a16:creationId xmlns:a16="http://schemas.microsoft.com/office/drawing/2014/main" id="{5F0A5A54-EC92-6382-C0C5-E0EA0F7B7223}"/>
              </a:ext>
            </a:extLst>
          </p:cNvPr>
          <p:cNvPicPr>
            <a:picLocks noChangeAspect="1"/>
          </p:cNvPicPr>
          <p:nvPr/>
        </p:nvPicPr>
        <p:blipFill>
          <a:blip r:embed="rId4"/>
          <a:stretch>
            <a:fillRect/>
          </a:stretch>
        </p:blipFill>
        <p:spPr>
          <a:xfrm>
            <a:off x="636104" y="1126989"/>
            <a:ext cx="10823713" cy="5234432"/>
          </a:xfrm>
          <a:prstGeom prst="rect">
            <a:avLst/>
          </a:prstGeom>
        </p:spPr>
      </p:pic>
    </p:spTree>
    <p:extLst>
      <p:ext uri="{BB962C8B-B14F-4D97-AF65-F5344CB8AC3E}">
        <p14:creationId xmlns:p14="http://schemas.microsoft.com/office/powerpoint/2010/main" val="3380333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200335"/>
            <a:ext cx="10978342" cy="30162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a:latin typeface="Arial" panose="020B0604020202020204" pitchFamily="34" charset="0"/>
                <a:cs typeface="Arial" panose="020B0604020202020204" pitchFamily="34" charset="0"/>
              </a:rPr>
              <a:t>CY 2024 (FY 2025)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b="1">
              <a:latin typeface="Arial" panose="020B0604020202020204" pitchFamily="34" charset="0"/>
              <a:cs typeface="Arial" panose="020B0604020202020204" pitchFamily="34" charset="0"/>
            </a:endParaRPr>
          </a:p>
          <a:p>
            <a:pPr algn="ctr"/>
            <a:r>
              <a:rPr lang="en-US" sz="4000" b="1">
                <a:latin typeface="Arial" panose="020B0604020202020204" pitchFamily="34" charset="0"/>
                <a:cs typeface="Arial" panose="020B0604020202020204" pitchFamily="34" charset="0"/>
              </a:rPr>
              <a:t>Next Steps</a:t>
            </a:r>
          </a:p>
          <a:p>
            <a:pPr algn="ctr"/>
            <a:endParaRPr lang="en-US" sz="3000" b="1">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15</a:t>
            </a:fld>
            <a:endParaRPr lang="en-US"/>
          </a:p>
        </p:txBody>
      </p:sp>
    </p:spTree>
    <p:extLst>
      <p:ext uri="{BB962C8B-B14F-4D97-AF65-F5344CB8AC3E}">
        <p14:creationId xmlns:p14="http://schemas.microsoft.com/office/powerpoint/2010/main" val="696411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NEXT STEPS</a:t>
            </a:r>
            <a:endParaRPr lang="en-US" sz="35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16</a:t>
            </a:fld>
            <a:endParaRPr lang="en-US"/>
          </a:p>
        </p:txBody>
      </p:sp>
      <p:pic>
        <p:nvPicPr>
          <p:cNvPr id="6" name="Picture 5">
            <a:extLst>
              <a:ext uri="{FF2B5EF4-FFF2-40B4-BE49-F238E27FC236}">
                <a16:creationId xmlns:a16="http://schemas.microsoft.com/office/drawing/2014/main" id="{372626D6-1B5D-D11D-E32C-E973EA5C3162}"/>
              </a:ext>
            </a:extLst>
          </p:cNvPr>
          <p:cNvPicPr>
            <a:picLocks noChangeAspect="1"/>
          </p:cNvPicPr>
          <p:nvPr/>
        </p:nvPicPr>
        <p:blipFill>
          <a:blip r:embed="rId4"/>
          <a:stretch>
            <a:fillRect/>
          </a:stretch>
        </p:blipFill>
        <p:spPr>
          <a:xfrm>
            <a:off x="742384" y="1126989"/>
            <a:ext cx="10611416" cy="3571760"/>
          </a:xfrm>
          <a:prstGeom prst="rect">
            <a:avLst/>
          </a:prstGeom>
        </p:spPr>
      </p:pic>
    </p:spTree>
    <p:extLst>
      <p:ext uri="{BB962C8B-B14F-4D97-AF65-F5344CB8AC3E}">
        <p14:creationId xmlns:p14="http://schemas.microsoft.com/office/powerpoint/2010/main" val="3203015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255473"/>
            <a:ext cx="10627939" cy="507831"/>
          </a:xfrm>
          <a:prstGeom prst="rect">
            <a:avLst/>
          </a:prstGeom>
          <a:noFill/>
        </p:spPr>
        <p:txBody>
          <a:bodyPr wrap="square" rtlCol="0">
            <a:spAutoFit/>
          </a:bodyPr>
          <a:lstStyle/>
          <a:p>
            <a:pPr algn="ct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Current 2024 Tax Digest and 5 Year History of Levy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17</a:t>
            </a:fld>
            <a:endParaRPr lang="en-US"/>
          </a:p>
        </p:txBody>
      </p:sp>
      <p:pic>
        <p:nvPicPr>
          <p:cNvPr id="4" name="Picture 3">
            <a:extLst>
              <a:ext uri="{FF2B5EF4-FFF2-40B4-BE49-F238E27FC236}">
                <a16:creationId xmlns:a16="http://schemas.microsoft.com/office/drawing/2014/main" id="{871E6E56-C0DD-FFAF-AC7A-E1115E77E70F}"/>
              </a:ext>
            </a:extLst>
          </p:cNvPr>
          <p:cNvPicPr>
            <a:picLocks noChangeAspect="1"/>
          </p:cNvPicPr>
          <p:nvPr/>
        </p:nvPicPr>
        <p:blipFill>
          <a:blip r:embed="rId4"/>
          <a:stretch>
            <a:fillRect/>
          </a:stretch>
        </p:blipFill>
        <p:spPr>
          <a:xfrm>
            <a:off x="534916" y="1164031"/>
            <a:ext cx="10700434" cy="4809893"/>
          </a:xfrm>
          <a:prstGeom prst="rect">
            <a:avLst/>
          </a:prstGeom>
        </p:spPr>
      </p:pic>
    </p:spTree>
    <p:extLst>
      <p:ext uri="{BB962C8B-B14F-4D97-AF65-F5344CB8AC3E}">
        <p14:creationId xmlns:p14="http://schemas.microsoft.com/office/powerpoint/2010/main" val="2742447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244890"/>
            <a:ext cx="10627939" cy="553998"/>
          </a:xfrm>
          <a:prstGeom prst="rect">
            <a:avLst/>
          </a:prstGeom>
          <a:noFill/>
        </p:spPr>
        <p:txBody>
          <a:bodyPr wrap="square" lIns="91440" tIns="45720" rIns="91440" bIns="45720" rtlCol="0" anchor="t">
            <a:spAutoFit/>
          </a:bodyPr>
          <a:lstStyle/>
          <a:p>
            <a:pPr algn="ct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Notice of Property Tax Increase</a:t>
            </a: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18</a:t>
            </a:fld>
            <a:endParaRPr lang="en-US"/>
          </a:p>
        </p:txBody>
      </p:sp>
      <p:sp>
        <p:nvSpPr>
          <p:cNvPr id="13" name="TextBox 12">
            <a:extLst>
              <a:ext uri="{FF2B5EF4-FFF2-40B4-BE49-F238E27FC236}">
                <a16:creationId xmlns:a16="http://schemas.microsoft.com/office/drawing/2014/main" id="{8AB894F7-6DA1-4054-58E7-1DB4DE0C7AA5}"/>
              </a:ext>
            </a:extLst>
          </p:cNvPr>
          <p:cNvSpPr txBox="1"/>
          <p:nvPr/>
        </p:nvSpPr>
        <p:spPr>
          <a:xfrm>
            <a:off x="221829" y="1443841"/>
            <a:ext cx="1629966" cy="397031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i="1"/>
              <a:t>Notice of Property Tax Increase must be placed in The Telegraph and on BCSD website.  Simultaneously with this notice, BCSD shall provide a press release to the local media.</a:t>
            </a:r>
          </a:p>
        </p:txBody>
      </p:sp>
      <p:sp>
        <p:nvSpPr>
          <p:cNvPr id="14" name="Arrow: Right 13">
            <a:extLst>
              <a:ext uri="{FF2B5EF4-FFF2-40B4-BE49-F238E27FC236}">
                <a16:creationId xmlns:a16="http://schemas.microsoft.com/office/drawing/2014/main" id="{7F4426A6-952E-C378-4551-6BC36DBF950E}"/>
              </a:ext>
            </a:extLst>
          </p:cNvPr>
          <p:cNvSpPr/>
          <p:nvPr/>
        </p:nvSpPr>
        <p:spPr>
          <a:xfrm>
            <a:off x="1921110" y="3171568"/>
            <a:ext cx="657334" cy="45308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783133A-260B-77B0-33EF-DC9DEF83C5D0}"/>
              </a:ext>
            </a:extLst>
          </p:cNvPr>
          <p:cNvSpPr txBox="1"/>
          <p:nvPr/>
        </p:nvSpPr>
        <p:spPr>
          <a:xfrm>
            <a:off x="2852529" y="1309842"/>
            <a:ext cx="8746435" cy="4105035"/>
          </a:xfrm>
          <a:prstGeom prst="rect">
            <a:avLst/>
          </a:prstGeom>
          <a:noFill/>
        </p:spPr>
        <p:txBody>
          <a:bodyPr wrap="square" lIns="91440" tIns="45720" rIns="91440" bIns="45720" anchor="t">
            <a:spAutoFit/>
          </a:bodyPr>
          <a:lstStyle/>
          <a:p>
            <a:pPr marL="0" marR="0" algn="ctr">
              <a:lnSpc>
                <a:spcPct val="107000"/>
              </a:lnSpc>
              <a:spcBef>
                <a:spcPts val="0"/>
              </a:spcBef>
              <a:spcAft>
                <a:spcPts val="800"/>
              </a:spcAft>
            </a:pPr>
            <a:r>
              <a:rPr lang="en-US" sz="1600" b="1" u="sng">
                <a:effectLst/>
                <a:latin typeface="Arial" panose="020B0604020202020204" pitchFamily="34" charset="0"/>
                <a:ea typeface="Calibri" panose="020F0502020204030204" pitchFamily="34" charset="0"/>
                <a:cs typeface="Times New Roman" panose="02020603050405020304" pitchFamily="18" charset="0"/>
              </a:rPr>
              <a:t>NOTICE OF PROPERTY TAX INCREASE </a:t>
            </a:r>
            <a:r>
              <a:rPr lang="en-US" sz="1600" b="1" u="sng">
                <a:solidFill>
                  <a:srgbClr val="00B050"/>
                </a:solidFill>
                <a:effectLst/>
                <a:latin typeface="Arial" panose="020B0604020202020204" pitchFamily="34" charset="0"/>
                <a:ea typeface="Calibri" panose="020F0502020204030204" pitchFamily="34" charset="0"/>
                <a:cs typeface="Times New Roman" panose="02020603050405020304" pitchFamily="18" charset="0"/>
              </a:rPr>
              <a:t>(Option A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a:effectLst/>
                <a:latin typeface="Arial" panose="020B0604020202020204" pitchFamily="34" charset="0"/>
                <a:ea typeface="Calibri" panose="020F0502020204030204" pitchFamily="34" charset="0"/>
                <a:cs typeface="Times New Roman" panose="02020603050405020304" pitchFamily="18" charset="0"/>
              </a:rPr>
              <a:t>The Bibb County Board of Education has tentatively adopted a millage rate which will require an increase in property taxes of 5.67 percent.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a:effectLst/>
                <a:latin typeface="Arial"/>
                <a:ea typeface="Calibri" panose="020F0502020204030204" pitchFamily="34" charset="0"/>
                <a:cs typeface="Times New Roman"/>
              </a:rPr>
              <a:t>All concerned citizens are invited to the public hearing on this tax increase to be held at the Professional Learning Center at the Martin-Whitley Educational Complex, </a:t>
            </a:r>
            <a:r>
              <a:rPr lang="en-US" sz="1600">
                <a:latin typeface="Arial"/>
                <a:ea typeface="Calibri" panose="020F0502020204030204" pitchFamily="34" charset="0"/>
                <a:cs typeface="Times New Roman"/>
              </a:rPr>
              <a:t>2003</a:t>
            </a:r>
            <a:r>
              <a:rPr lang="en-US" sz="1600">
                <a:effectLst/>
                <a:latin typeface="Arial"/>
                <a:ea typeface="Calibri" panose="020F0502020204030204" pitchFamily="34" charset="0"/>
                <a:cs typeface="Times New Roman"/>
              </a:rPr>
              <a:t> Riverside Drive, Macon, Georgia on </a:t>
            </a:r>
            <a:r>
              <a:rPr lang="en-US" sz="1600">
                <a:solidFill>
                  <a:srgbClr val="FF0000"/>
                </a:solidFill>
                <a:effectLst/>
                <a:latin typeface="Arial"/>
                <a:ea typeface="Calibri" panose="020F0502020204030204" pitchFamily="34" charset="0"/>
                <a:cs typeface="Times New Roman"/>
              </a:rPr>
              <a:t>September 3, 2024, at 11:00 A.M. </a:t>
            </a:r>
            <a:r>
              <a:rPr lang="en-US" sz="1600">
                <a:effectLst/>
                <a:latin typeface="Arial"/>
                <a:ea typeface="Calibri" panose="020F0502020204030204" pitchFamily="34" charset="0"/>
                <a:cs typeface="Times New Roman"/>
              </a:rPr>
              <a:t>and at the second public hearing at the same location and date </a:t>
            </a:r>
            <a:r>
              <a:rPr lang="en-US" sz="1600">
                <a:solidFill>
                  <a:srgbClr val="FF0000"/>
                </a:solidFill>
                <a:effectLst/>
                <a:latin typeface="Arial"/>
                <a:ea typeface="Calibri" panose="020F0502020204030204" pitchFamily="34" charset="0"/>
                <a:cs typeface="Times New Roman"/>
              </a:rPr>
              <a:t>at 6:00 P.M.</a:t>
            </a:r>
            <a:r>
              <a:rPr lang="en-US" sz="1600">
                <a:effectLst/>
                <a:latin typeface="Arial"/>
                <a:ea typeface="Calibri" panose="020F0502020204030204" pitchFamily="34" charset="0"/>
                <a:cs typeface="Times New Roman"/>
              </a:rPr>
              <a:t>  </a:t>
            </a:r>
          </a:p>
          <a:p>
            <a:pPr>
              <a:lnSpc>
                <a:spcPct val="107000"/>
              </a:lnSpc>
              <a:spcAft>
                <a:spcPts val="800"/>
              </a:spcAft>
            </a:pPr>
            <a:r>
              <a:rPr lang="en-US" sz="1600">
                <a:effectLst/>
                <a:latin typeface="Arial"/>
                <a:ea typeface="Calibri" panose="020F0502020204030204" pitchFamily="34" charset="0"/>
                <a:cs typeface="Times New Roman"/>
              </a:rPr>
              <a:t>Times and places of additional public hearing on this tax increase are at </a:t>
            </a:r>
            <a:r>
              <a:rPr lang="en-US" sz="1600">
                <a:latin typeface="Arial"/>
                <a:ea typeface="Calibri" panose="020F0502020204030204" pitchFamily="34" charset="0"/>
                <a:cs typeface="Times New Roman"/>
              </a:rPr>
              <a:t>484 Mulberry Steet, fourth floor Board Room</a:t>
            </a:r>
            <a:r>
              <a:rPr lang="en-US" sz="1600">
                <a:effectLst/>
                <a:latin typeface="Arial"/>
                <a:ea typeface="Calibri" panose="020F0502020204030204" pitchFamily="34" charset="0"/>
                <a:cs typeface="Times New Roman"/>
              </a:rPr>
              <a:t>, Macon, Georgia on </a:t>
            </a:r>
            <a:r>
              <a:rPr lang="en-US" sz="1600">
                <a:solidFill>
                  <a:srgbClr val="FF0000"/>
                </a:solidFill>
                <a:effectLst/>
                <a:latin typeface="Arial"/>
                <a:ea typeface="Calibri" panose="020F0502020204030204" pitchFamily="34" charset="0"/>
                <a:cs typeface="Times New Roman"/>
              </a:rPr>
              <a:t>September 10, 2024, at 5:00 P.M.  </a:t>
            </a:r>
            <a:endParaRPr lang="en-US" sz="1600">
              <a:effectLst/>
              <a:latin typeface="Arial"/>
              <a:ea typeface="Calibri" panose="020F0502020204030204" pitchFamily="34" charset="0"/>
              <a:cs typeface="Times New Roman"/>
            </a:endParaRPr>
          </a:p>
          <a:p>
            <a:r>
              <a:rPr lang="en-US" sz="1600">
                <a:effectLst/>
                <a:latin typeface="Arial" panose="020B0604020202020204" pitchFamily="34" charset="0"/>
                <a:ea typeface="Calibri" panose="020F0502020204030204" pitchFamily="34" charset="0"/>
              </a:rPr>
              <a:t>This tentative increase will result in a millage rate of 14.674 mills, an increase of .788 mills above the roll-back rate.  Without this tentative tax increase, the millage rate will be no more than 13.886 mills.  The proposed tax increase for a home with a fair market value of $200,000 is approximately $57.52 and the proposed tax increase for non-homestead property with a fair market value of $200,000 is approximately $63.04.</a:t>
            </a:r>
            <a:endParaRPr lang="en-US" sz="1600"/>
          </a:p>
        </p:txBody>
      </p:sp>
    </p:spTree>
    <p:extLst>
      <p:ext uri="{BB962C8B-B14F-4D97-AF65-F5344CB8AC3E}">
        <p14:creationId xmlns:p14="http://schemas.microsoft.com/office/powerpoint/2010/main" val="2077060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42714" y="28055"/>
            <a:ext cx="10627939" cy="1015663"/>
          </a:xfrm>
          <a:prstGeom prst="rect">
            <a:avLst/>
          </a:prstGeom>
          <a:noFill/>
        </p:spPr>
        <p:txBody>
          <a:bodyPr wrap="square" rtlCol="0">
            <a:spAutoFit/>
          </a:bodyPr>
          <a:lstStyle/>
          <a:p>
            <a:pPr algn="ct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History of Bibb County School District Tax Revenue                                              CY 2019 – CY 2025</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329057" y="6456411"/>
            <a:ext cx="2743200" cy="365125"/>
          </a:xfrm>
        </p:spPr>
        <p:txBody>
          <a:bodyPr/>
          <a:lstStyle/>
          <a:p>
            <a:fld id="{28E6F07D-F62F-4C3B-A21E-2367E9A39921}" type="slidenum">
              <a:rPr lang="en-US" smtClean="0"/>
              <a:t>19</a:t>
            </a:fld>
            <a:endParaRPr lang="en-US"/>
          </a:p>
        </p:txBody>
      </p:sp>
      <p:pic>
        <p:nvPicPr>
          <p:cNvPr id="7" name="Picture 6">
            <a:extLst>
              <a:ext uri="{FF2B5EF4-FFF2-40B4-BE49-F238E27FC236}">
                <a16:creationId xmlns:a16="http://schemas.microsoft.com/office/drawing/2014/main" id="{B23C31DB-BC83-F1E9-CA99-2659F7D5D717}"/>
              </a:ext>
            </a:extLst>
          </p:cNvPr>
          <p:cNvPicPr>
            <a:picLocks noChangeAspect="1"/>
          </p:cNvPicPr>
          <p:nvPr/>
        </p:nvPicPr>
        <p:blipFill>
          <a:blip r:embed="rId4"/>
          <a:stretch>
            <a:fillRect/>
          </a:stretch>
        </p:blipFill>
        <p:spPr>
          <a:xfrm>
            <a:off x="137870" y="1043718"/>
            <a:ext cx="11938277" cy="5433809"/>
          </a:xfrm>
          <a:prstGeom prst="rect">
            <a:avLst/>
          </a:prstGeom>
        </p:spPr>
      </p:pic>
    </p:spTree>
    <p:extLst>
      <p:ext uri="{BB962C8B-B14F-4D97-AF65-F5344CB8AC3E}">
        <p14:creationId xmlns:p14="http://schemas.microsoft.com/office/powerpoint/2010/main" val="3360285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33478" y="0"/>
            <a:ext cx="10627939" cy="1015663"/>
          </a:xfrm>
          <a:prstGeom prst="rect">
            <a:avLst/>
          </a:prstGeom>
          <a:noFill/>
        </p:spPr>
        <p:txBody>
          <a:bodyPr wrap="square" rtlCol="0">
            <a:spAutoFit/>
          </a:bodyPr>
          <a:lstStyle/>
          <a:p>
            <a:pPr algn="ct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Comparisons of Millage Rate Trends of Bibb County School District</a:t>
            </a:r>
          </a:p>
          <a:p>
            <a:pPr algn="ct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 with Other School Districts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329057" y="6456411"/>
            <a:ext cx="2743200" cy="365125"/>
          </a:xfrm>
        </p:spPr>
        <p:txBody>
          <a:bodyPr/>
          <a:lstStyle/>
          <a:p>
            <a:fld id="{28E6F07D-F62F-4C3B-A21E-2367E9A39921}" type="slidenum">
              <a:rPr lang="en-US" smtClean="0"/>
              <a:t>20</a:t>
            </a:fld>
            <a:endParaRPr lang="en-US"/>
          </a:p>
        </p:txBody>
      </p:sp>
      <p:pic>
        <p:nvPicPr>
          <p:cNvPr id="6" name="Picture 5">
            <a:extLst>
              <a:ext uri="{FF2B5EF4-FFF2-40B4-BE49-F238E27FC236}">
                <a16:creationId xmlns:a16="http://schemas.microsoft.com/office/drawing/2014/main" id="{3B56FFF7-4B02-A774-F1A0-AE5FFD3EA9BA}"/>
              </a:ext>
            </a:extLst>
          </p:cNvPr>
          <p:cNvPicPr>
            <a:picLocks noChangeAspect="1"/>
          </p:cNvPicPr>
          <p:nvPr/>
        </p:nvPicPr>
        <p:blipFill>
          <a:blip r:embed="rId4"/>
          <a:stretch>
            <a:fillRect/>
          </a:stretch>
        </p:blipFill>
        <p:spPr>
          <a:xfrm>
            <a:off x="333066" y="1002999"/>
            <a:ext cx="11364011" cy="5781712"/>
          </a:xfrm>
          <a:prstGeom prst="rect">
            <a:avLst/>
          </a:prstGeom>
        </p:spPr>
      </p:pic>
    </p:spTree>
    <p:extLst>
      <p:ext uri="{BB962C8B-B14F-4D97-AF65-F5344CB8AC3E}">
        <p14:creationId xmlns:p14="http://schemas.microsoft.com/office/powerpoint/2010/main" val="2163744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42714" y="28055"/>
            <a:ext cx="10627939" cy="1015663"/>
          </a:xfrm>
          <a:prstGeom prst="rect">
            <a:avLst/>
          </a:prstGeom>
          <a:noFill/>
        </p:spPr>
        <p:txBody>
          <a:bodyPr wrap="square" lIns="91440" tIns="45720" rIns="91440" bIns="45720" rtlCol="0" anchor="t">
            <a:spAutoFit/>
          </a:bodyPr>
          <a:lstStyle/>
          <a:p>
            <a:pPr algn="ctr"/>
            <a:r>
              <a:rPr lang="en-US" sz="3000">
                <a:solidFill>
                  <a:schemeClr val="bg1"/>
                </a:solidFill>
                <a:effectLst>
                  <a:outerShdw blurRad="38100" dist="38100" dir="2700000" algn="tl">
                    <a:srgbClr val="000000">
                      <a:alpha val="43137"/>
                    </a:srgbClr>
                  </a:outerShdw>
                </a:effectLst>
                <a:latin typeface="Trade Gothic Next HvyCd"/>
              </a:rPr>
              <a:t>5 Year Comparisons of Annual Taxes Levied by Georgia School Districts Compared with Bibb County School District</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329057" y="6456411"/>
            <a:ext cx="2743200" cy="365125"/>
          </a:xfrm>
        </p:spPr>
        <p:txBody>
          <a:bodyPr/>
          <a:lstStyle/>
          <a:p>
            <a:fld id="{28E6F07D-F62F-4C3B-A21E-2367E9A39921}" type="slidenum">
              <a:rPr lang="en-US" smtClean="0"/>
              <a:t>21</a:t>
            </a:fld>
            <a:endParaRPr lang="en-US"/>
          </a:p>
        </p:txBody>
      </p:sp>
      <p:pic>
        <p:nvPicPr>
          <p:cNvPr id="8" name="Picture 7">
            <a:extLst>
              <a:ext uri="{FF2B5EF4-FFF2-40B4-BE49-F238E27FC236}">
                <a16:creationId xmlns:a16="http://schemas.microsoft.com/office/drawing/2014/main" id="{05DD7C49-AAA0-BB44-3223-90D41998229D}"/>
              </a:ext>
            </a:extLst>
          </p:cNvPr>
          <p:cNvPicPr>
            <a:picLocks noChangeAspect="1"/>
          </p:cNvPicPr>
          <p:nvPr/>
        </p:nvPicPr>
        <p:blipFill>
          <a:blip r:embed="rId4"/>
          <a:stretch>
            <a:fillRect/>
          </a:stretch>
        </p:blipFill>
        <p:spPr>
          <a:xfrm>
            <a:off x="-11009" y="1148105"/>
            <a:ext cx="12192000" cy="4609344"/>
          </a:xfrm>
          <a:prstGeom prst="rect">
            <a:avLst/>
          </a:prstGeom>
        </p:spPr>
      </p:pic>
    </p:spTree>
    <p:extLst>
      <p:ext uri="{BB962C8B-B14F-4D97-AF65-F5344CB8AC3E}">
        <p14:creationId xmlns:p14="http://schemas.microsoft.com/office/powerpoint/2010/main" val="3702677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B5F42702-ED79-AC65-41EE-177B28D3A289}"/>
              </a:ext>
            </a:extLst>
          </p:cNvPr>
          <p:cNvSpPr>
            <a:spLocks noGrp="1"/>
          </p:cNvSpPr>
          <p:nvPr>
            <p:ph type="sldNum" sz="quarter" idx="12"/>
          </p:nvPr>
        </p:nvSpPr>
        <p:spPr/>
        <p:txBody>
          <a:bodyPr/>
          <a:lstStyle/>
          <a:p>
            <a:fld id="{28E6F07D-F62F-4C3B-A21E-2367E9A39921}" type="slidenum">
              <a:rPr lang="en-US" smtClean="0"/>
              <a:t>22</a:t>
            </a:fld>
            <a:endParaRPr lang="en-US"/>
          </a:p>
        </p:txBody>
      </p:sp>
    </p:spTree>
    <p:extLst>
      <p:ext uri="{BB962C8B-B14F-4D97-AF65-F5344CB8AC3E}">
        <p14:creationId xmlns:p14="http://schemas.microsoft.com/office/powerpoint/2010/main" val="2204643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5" name="Slide Number Placeholder 4">
            <a:extLst>
              <a:ext uri="{FF2B5EF4-FFF2-40B4-BE49-F238E27FC236}">
                <a16:creationId xmlns:a16="http://schemas.microsoft.com/office/drawing/2014/main" id="{ADF235D0-FA1D-02FD-63B4-BC483602B591}"/>
              </a:ext>
            </a:extLst>
          </p:cNvPr>
          <p:cNvSpPr>
            <a:spLocks noGrp="1"/>
          </p:cNvSpPr>
          <p:nvPr>
            <p:ph type="sldNum" sz="quarter" idx="12"/>
          </p:nvPr>
        </p:nvSpPr>
        <p:spPr/>
        <p:txBody>
          <a:bodyPr/>
          <a:lstStyle/>
          <a:p>
            <a:fld id="{28E6F07D-F62F-4C3B-A21E-2367E9A39921}" type="slidenum">
              <a:rPr lang="en-US" smtClean="0"/>
              <a:t>23</a:t>
            </a:fld>
            <a:endParaRPr lang="en-US"/>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0</TotalTime>
  <Words>1220</Words>
  <Application>Microsoft Office PowerPoint</Application>
  <PresentationFormat>Widescreen</PresentationFormat>
  <Paragraphs>146</Paragraphs>
  <Slides>23</Slides>
  <Notes>19</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Aptos</vt:lpstr>
      <vt:lpstr>Arial</vt:lpstr>
      <vt:lpstr>Arial Narrow</vt:lpstr>
      <vt:lpstr>Calibri</vt:lpstr>
      <vt:lpstr>Calibri Light</vt:lpstr>
      <vt:lpstr>Trade Gothic Next</vt:lpstr>
      <vt:lpstr>Trade Gothic Next Cond</vt:lpstr>
      <vt:lpstr>Trade Gothic Next HvyCd</vt:lpstr>
      <vt:lpstr>Wingdings</vt:lpstr>
      <vt:lpstr>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Bush, Eric</cp:lastModifiedBy>
  <cp:revision>2</cp:revision>
  <cp:lastPrinted>2024-08-19T16:20:21Z</cp:lastPrinted>
  <dcterms:created xsi:type="dcterms:W3CDTF">2023-05-01T16:02:45Z</dcterms:created>
  <dcterms:modified xsi:type="dcterms:W3CDTF">2024-09-03T12:39:19Z</dcterms:modified>
</cp:coreProperties>
</file>