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5"/>
  </p:notesMasterIdLst>
  <p:sldIdLst>
    <p:sldId id="292" r:id="rId2"/>
    <p:sldId id="298" r:id="rId3"/>
    <p:sldId id="297" r:id="rId4"/>
    <p:sldId id="287" r:id="rId5"/>
    <p:sldId id="3257" r:id="rId6"/>
    <p:sldId id="318" r:id="rId7"/>
    <p:sldId id="302" r:id="rId8"/>
    <p:sldId id="3261" r:id="rId9"/>
    <p:sldId id="307" r:id="rId10"/>
    <p:sldId id="303" r:id="rId11"/>
    <p:sldId id="300" r:id="rId12"/>
    <p:sldId id="3259" r:id="rId13"/>
    <p:sldId id="304" r:id="rId14"/>
    <p:sldId id="319" r:id="rId15"/>
    <p:sldId id="317" r:id="rId16"/>
    <p:sldId id="3260" r:id="rId17"/>
    <p:sldId id="316" r:id="rId18"/>
    <p:sldId id="315" r:id="rId19"/>
    <p:sldId id="308" r:id="rId20"/>
    <p:sldId id="313" r:id="rId21"/>
    <p:sldId id="3258" r:id="rId22"/>
    <p:sldId id="295" r:id="rId23"/>
    <p:sldId id="279" r:id="rId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FFC700"/>
    <a:srgbClr val="FFC3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F93B2F-CE36-5F31-A7ED-8590FA30BFDC}" v="27" dt="2024-09-09T19:18:28.212"/>
    <p1510:client id="{60661CC4-AAD5-45CE-AF0C-7F8F8AEF9E15}" v="1524" dt="2024-09-09T16:56:11.9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91840" autoAdjust="0"/>
  </p:normalViewPr>
  <p:slideViewPr>
    <p:cSldViewPr snapToGrid="0">
      <p:cViewPr varScale="1">
        <p:scale>
          <a:sx n="71" d="100"/>
          <a:sy n="71" d="100"/>
        </p:scale>
        <p:origin x="1104"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800" b="0"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Bibb County</a:t>
            </a:r>
            <a:r>
              <a:rPr lang="en-US" sz="1800" b="0" cap="none" spc="0" baseline="0"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 School District YouthBuild </a:t>
            </a:r>
          </a:p>
          <a:p>
            <a:pPr>
              <a:defRPr/>
            </a:pPr>
            <a:r>
              <a:rPr lang="en-US" sz="1800" b="0" cap="none" spc="0"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Enrollment Demographics </a:t>
            </a:r>
          </a:p>
        </c:rich>
      </c:tx>
      <c:overlay val="0"/>
      <c:spPr>
        <a:solidFill>
          <a:schemeClr val="bg1"/>
        </a:solidFill>
        <a:ln>
          <a:solidFill>
            <a:srgbClr val="002060"/>
          </a:solid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Enrollment Goal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Grant 1 (F20 - FY23)</c:v>
                </c:pt>
                <c:pt idx="1">
                  <c:v>Grant 2 (FY21 - FY24)</c:v>
                </c:pt>
              </c:strCache>
            </c:strRef>
          </c:cat>
          <c:val>
            <c:numRef>
              <c:f>Sheet1!$B$2:$B$3</c:f>
              <c:numCache>
                <c:formatCode>General</c:formatCode>
                <c:ptCount val="2"/>
                <c:pt idx="0">
                  <c:v>62</c:v>
                </c:pt>
                <c:pt idx="1">
                  <c:v>83</c:v>
                </c:pt>
              </c:numCache>
            </c:numRef>
          </c:val>
          <c:extLst>
            <c:ext xmlns:c16="http://schemas.microsoft.com/office/drawing/2014/chart" uri="{C3380CC4-5D6E-409C-BE32-E72D297353CC}">
              <c16:uniqueId val="{00000000-1292-4653-9308-30D4CAD113CC}"/>
            </c:ext>
          </c:extLst>
        </c:ser>
        <c:ser>
          <c:idx val="1"/>
          <c:order val="1"/>
          <c:tx>
            <c:strRef>
              <c:f>Sheet1!$C$1</c:f>
              <c:strCache>
                <c:ptCount val="1"/>
                <c:pt idx="0">
                  <c:v>Enrollment Total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Grant 1 (F20 - FY23)</c:v>
                </c:pt>
                <c:pt idx="1">
                  <c:v>Grant 2 (FY21 - FY24)</c:v>
                </c:pt>
              </c:strCache>
            </c:strRef>
          </c:cat>
          <c:val>
            <c:numRef>
              <c:f>Sheet1!$C$2:$C$3</c:f>
              <c:numCache>
                <c:formatCode>General</c:formatCode>
                <c:ptCount val="2"/>
                <c:pt idx="0">
                  <c:v>64</c:v>
                </c:pt>
                <c:pt idx="1">
                  <c:v>98</c:v>
                </c:pt>
              </c:numCache>
            </c:numRef>
          </c:val>
          <c:extLst>
            <c:ext xmlns:c16="http://schemas.microsoft.com/office/drawing/2014/chart" uri="{C3380CC4-5D6E-409C-BE32-E72D297353CC}">
              <c16:uniqueId val="{00000001-1292-4653-9308-30D4CAD113CC}"/>
            </c:ext>
          </c:extLst>
        </c:ser>
        <c:ser>
          <c:idx val="2"/>
          <c:order val="2"/>
          <c:tx>
            <c:strRef>
              <c:f>Sheet1!$D$1</c:f>
              <c:strCache>
                <c:ptCount val="1"/>
                <c:pt idx="0">
                  <c:v>Females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Grant 1 (F20 - FY23)</c:v>
                </c:pt>
                <c:pt idx="1">
                  <c:v>Grant 2 (FY21 - FY24)</c:v>
                </c:pt>
              </c:strCache>
            </c:strRef>
          </c:cat>
          <c:val>
            <c:numRef>
              <c:f>Sheet1!$D$2:$D$3</c:f>
              <c:numCache>
                <c:formatCode>General</c:formatCode>
                <c:ptCount val="2"/>
                <c:pt idx="0">
                  <c:v>27</c:v>
                </c:pt>
                <c:pt idx="1">
                  <c:v>57</c:v>
                </c:pt>
              </c:numCache>
            </c:numRef>
          </c:val>
          <c:extLst>
            <c:ext xmlns:c16="http://schemas.microsoft.com/office/drawing/2014/chart" uri="{C3380CC4-5D6E-409C-BE32-E72D297353CC}">
              <c16:uniqueId val="{00000002-1292-4653-9308-30D4CAD113CC}"/>
            </c:ext>
          </c:extLst>
        </c:ser>
        <c:ser>
          <c:idx val="3"/>
          <c:order val="3"/>
          <c:tx>
            <c:strRef>
              <c:f>Sheet1!$E$1</c:f>
              <c:strCache>
                <c:ptCount val="1"/>
                <c:pt idx="0">
                  <c:v>Males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Grant 1 (F20 - FY23)</c:v>
                </c:pt>
                <c:pt idx="1">
                  <c:v>Grant 2 (FY21 - FY24)</c:v>
                </c:pt>
              </c:strCache>
            </c:strRef>
          </c:cat>
          <c:val>
            <c:numRef>
              <c:f>Sheet1!$E$2:$E$3</c:f>
              <c:numCache>
                <c:formatCode>General</c:formatCode>
                <c:ptCount val="2"/>
                <c:pt idx="0">
                  <c:v>37</c:v>
                </c:pt>
                <c:pt idx="1">
                  <c:v>41</c:v>
                </c:pt>
              </c:numCache>
            </c:numRef>
          </c:val>
          <c:extLst>
            <c:ext xmlns:c16="http://schemas.microsoft.com/office/drawing/2014/chart" uri="{C3380CC4-5D6E-409C-BE32-E72D297353CC}">
              <c16:uniqueId val="{00000006-1292-4653-9308-30D4CAD113CC}"/>
            </c:ext>
          </c:extLst>
        </c:ser>
        <c:dLbls>
          <c:dLblPos val="outEnd"/>
          <c:showLegendKey val="0"/>
          <c:showVal val="1"/>
          <c:showCatName val="0"/>
          <c:showSerName val="0"/>
          <c:showPercent val="0"/>
          <c:showBubbleSize val="0"/>
        </c:dLbls>
        <c:gapWidth val="219"/>
        <c:overlap val="-27"/>
        <c:axId val="1134411408"/>
        <c:axId val="1134408048"/>
      </c:barChart>
      <c:catAx>
        <c:axId val="1134411408"/>
        <c:scaling>
          <c:orientation val="minMax"/>
        </c:scaling>
        <c:delete val="1"/>
        <c:axPos val="b"/>
        <c:numFmt formatCode="General" sourceLinked="1"/>
        <c:majorTickMark val="none"/>
        <c:minorTickMark val="none"/>
        <c:tickLblPos val="nextTo"/>
        <c:crossAx val="1134408048"/>
        <c:crosses val="autoZero"/>
        <c:auto val="1"/>
        <c:lblAlgn val="ctr"/>
        <c:lblOffset val="100"/>
        <c:noMultiLvlLbl val="0"/>
      </c:catAx>
      <c:valAx>
        <c:axId val="1134408048"/>
        <c:scaling>
          <c:orientation val="minMax"/>
        </c:scaling>
        <c:delete val="1"/>
        <c:axPos val="l"/>
        <c:numFmt formatCode="General" sourceLinked="1"/>
        <c:majorTickMark val="none"/>
        <c:minorTickMark val="none"/>
        <c:tickLblPos val="nextTo"/>
        <c:crossAx val="113441140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9F4D3C-EAC4-4A2B-B9F7-9A9FAF3C3221}"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n-US"/>
        </a:p>
      </dgm:t>
    </dgm:pt>
    <dgm:pt modelId="{5A22A742-969B-4D9C-B4B3-3665ABD7FDD0}">
      <dgm:prSet custT="1"/>
      <dgm:spPr>
        <a:solidFill>
          <a:schemeClr val="tx1"/>
        </a:solidFill>
      </dgm:spPr>
      <dgm:t>
        <a:bodyPr/>
        <a:lstStyle/>
        <a:p>
          <a:r>
            <a:rPr lang="en-US" sz="1800" dirty="0">
              <a:latin typeface="Arial Narrow" panose="020B0606020202030204" pitchFamily="34" charset="0"/>
            </a:rPr>
            <a:t>Under the supervision of the Department of District Effectiveness and Federal Programs, the YouthBuild grant provides funding to hire the following project team members to support the grant program implementation:</a:t>
          </a:r>
        </a:p>
      </dgm:t>
    </dgm:pt>
    <dgm:pt modelId="{EE145045-C7AA-4A32-B015-11F99F7BF376}" type="parTrans" cxnId="{5E90489C-BCA3-42F7-975C-C62A811AA0F3}">
      <dgm:prSet/>
      <dgm:spPr/>
      <dgm:t>
        <a:bodyPr/>
        <a:lstStyle/>
        <a:p>
          <a:endParaRPr lang="en-US"/>
        </a:p>
      </dgm:t>
    </dgm:pt>
    <dgm:pt modelId="{C478AD80-06C5-4CF1-B7F2-3B3D059DE0A4}" type="sibTrans" cxnId="{5E90489C-BCA3-42F7-975C-C62A811AA0F3}">
      <dgm:prSet/>
      <dgm:spPr/>
      <dgm:t>
        <a:bodyPr/>
        <a:lstStyle/>
        <a:p>
          <a:endParaRPr lang="en-US"/>
        </a:p>
      </dgm:t>
    </dgm:pt>
    <dgm:pt modelId="{0657EAEE-2C3E-41B9-A93F-6F52A8445AFA}">
      <dgm:prSet custT="1"/>
      <dgm:spPr/>
      <dgm:t>
        <a:bodyPr/>
        <a:lstStyle/>
        <a:p>
          <a:r>
            <a:rPr lang="en-US" sz="1600" dirty="0">
              <a:latin typeface="Arial Narrow" panose="020B0606020202030204" pitchFamily="34" charset="0"/>
            </a:rPr>
            <a:t>(1) </a:t>
          </a:r>
        </a:p>
        <a:p>
          <a:r>
            <a:rPr lang="en-US" sz="1600" dirty="0">
              <a:latin typeface="Arial Narrow" panose="020B0606020202030204" pitchFamily="34" charset="0"/>
            </a:rPr>
            <a:t>YouthBuild Federal Programs Director</a:t>
          </a:r>
        </a:p>
      </dgm:t>
    </dgm:pt>
    <dgm:pt modelId="{CDFC81EE-D1BF-462A-B3E4-A5F039B59039}" type="parTrans" cxnId="{48AFD636-9653-4645-A6BE-6E03E4F73F31}">
      <dgm:prSet/>
      <dgm:spPr/>
      <dgm:t>
        <a:bodyPr/>
        <a:lstStyle/>
        <a:p>
          <a:endParaRPr lang="en-US"/>
        </a:p>
      </dgm:t>
    </dgm:pt>
    <dgm:pt modelId="{612FA913-D30D-44B5-9C69-D2CE35F6A51D}" type="sibTrans" cxnId="{48AFD636-9653-4645-A6BE-6E03E4F73F31}">
      <dgm:prSet/>
      <dgm:spPr/>
      <dgm:t>
        <a:bodyPr/>
        <a:lstStyle/>
        <a:p>
          <a:endParaRPr lang="en-US"/>
        </a:p>
      </dgm:t>
    </dgm:pt>
    <dgm:pt modelId="{2B52B646-D59B-45C7-A11A-222A9088FD0C}">
      <dgm:prSet custT="1"/>
      <dgm:spPr/>
      <dgm:t>
        <a:bodyPr/>
        <a:lstStyle/>
        <a:p>
          <a:r>
            <a:rPr lang="en-US" sz="1600" dirty="0">
              <a:latin typeface="Arial Narrow" panose="020B0606020202030204" pitchFamily="34" charset="0"/>
            </a:rPr>
            <a:t>(1) </a:t>
          </a:r>
        </a:p>
        <a:p>
          <a:r>
            <a:rPr lang="en-US" sz="1600" dirty="0">
              <a:latin typeface="Arial Narrow" panose="020B0606020202030204" pitchFamily="34" charset="0"/>
            </a:rPr>
            <a:t>Grant Manager</a:t>
          </a:r>
        </a:p>
      </dgm:t>
    </dgm:pt>
    <dgm:pt modelId="{33E1B86B-A8E4-4C0E-8E26-AEB446DDE9E4}" type="parTrans" cxnId="{D332899C-8539-4038-AF0A-5F373F0682AE}">
      <dgm:prSet/>
      <dgm:spPr/>
      <dgm:t>
        <a:bodyPr/>
        <a:lstStyle/>
        <a:p>
          <a:endParaRPr lang="en-US"/>
        </a:p>
      </dgm:t>
    </dgm:pt>
    <dgm:pt modelId="{553FCE08-6714-4E95-B736-D3ED3E8D3880}" type="sibTrans" cxnId="{D332899C-8539-4038-AF0A-5F373F0682AE}">
      <dgm:prSet/>
      <dgm:spPr/>
      <dgm:t>
        <a:bodyPr/>
        <a:lstStyle/>
        <a:p>
          <a:endParaRPr lang="en-US"/>
        </a:p>
      </dgm:t>
    </dgm:pt>
    <dgm:pt modelId="{280685DA-9AC4-49FF-BADC-5FD6B0C2DD1C}">
      <dgm:prSet custT="1"/>
      <dgm:spPr/>
      <dgm:t>
        <a:bodyPr/>
        <a:lstStyle/>
        <a:p>
          <a:r>
            <a:rPr lang="en-US" sz="1600" dirty="0">
              <a:latin typeface="Arial Narrow" panose="020B0606020202030204" pitchFamily="34" charset="0"/>
            </a:rPr>
            <a:t>(1) </a:t>
          </a:r>
        </a:p>
        <a:p>
          <a:r>
            <a:rPr lang="en-US" sz="1500" dirty="0">
              <a:latin typeface="Arial Narrow" panose="020B0606020202030204" pitchFamily="34" charset="0"/>
            </a:rPr>
            <a:t>CTAE Supervisor</a:t>
          </a:r>
        </a:p>
      </dgm:t>
    </dgm:pt>
    <dgm:pt modelId="{1F0F6094-6146-4822-A782-2E156A4D8896}" type="parTrans" cxnId="{6686FC9B-68A9-494F-83ED-1F230211C8E1}">
      <dgm:prSet/>
      <dgm:spPr/>
      <dgm:t>
        <a:bodyPr/>
        <a:lstStyle/>
        <a:p>
          <a:endParaRPr lang="en-US"/>
        </a:p>
      </dgm:t>
    </dgm:pt>
    <dgm:pt modelId="{52DD37B3-4025-46D0-B641-988AE9B47C7E}" type="sibTrans" cxnId="{6686FC9B-68A9-494F-83ED-1F230211C8E1}">
      <dgm:prSet/>
      <dgm:spPr/>
      <dgm:t>
        <a:bodyPr/>
        <a:lstStyle/>
        <a:p>
          <a:endParaRPr lang="en-US"/>
        </a:p>
      </dgm:t>
    </dgm:pt>
    <dgm:pt modelId="{7E307034-7DBE-4E6E-ADEF-04CE21D0C060}">
      <dgm:prSet custT="1"/>
      <dgm:spPr/>
      <dgm:t>
        <a:bodyPr/>
        <a:lstStyle/>
        <a:p>
          <a:r>
            <a:rPr lang="en-US" sz="1600" dirty="0">
              <a:latin typeface="Arial Narrow" panose="020B0606020202030204" pitchFamily="34" charset="0"/>
            </a:rPr>
            <a:t>(1) </a:t>
          </a:r>
        </a:p>
        <a:p>
          <a:r>
            <a:rPr lang="en-US" sz="1600" dirty="0">
              <a:latin typeface="Arial Narrow" panose="020B0606020202030204" pitchFamily="34" charset="0"/>
            </a:rPr>
            <a:t>Graduation Coach</a:t>
          </a:r>
        </a:p>
      </dgm:t>
    </dgm:pt>
    <dgm:pt modelId="{62743690-E024-4D53-86A6-51EA8193B9DD}" type="parTrans" cxnId="{1DA937D1-2811-4E55-94FC-1D05F4C3A579}">
      <dgm:prSet/>
      <dgm:spPr/>
      <dgm:t>
        <a:bodyPr/>
        <a:lstStyle/>
        <a:p>
          <a:endParaRPr lang="en-US"/>
        </a:p>
      </dgm:t>
    </dgm:pt>
    <dgm:pt modelId="{60E6C76A-600D-4937-8CCD-B02AD64A442E}" type="sibTrans" cxnId="{1DA937D1-2811-4E55-94FC-1D05F4C3A579}">
      <dgm:prSet/>
      <dgm:spPr/>
      <dgm:t>
        <a:bodyPr/>
        <a:lstStyle/>
        <a:p>
          <a:endParaRPr lang="en-US"/>
        </a:p>
      </dgm:t>
    </dgm:pt>
    <dgm:pt modelId="{AC75F445-D4C6-4913-AA59-1D498E01B330}">
      <dgm:prSet custT="1"/>
      <dgm:spPr>
        <a:solidFill>
          <a:schemeClr val="tx1"/>
        </a:solidFill>
      </dgm:spPr>
      <dgm:t>
        <a:bodyPr/>
        <a:lstStyle/>
        <a:p>
          <a:r>
            <a:rPr lang="en-US" sz="1800" dirty="0">
              <a:latin typeface="Arial Narrow" panose="020B0606020202030204" pitchFamily="34" charset="0"/>
            </a:rPr>
            <a:t>The YouthBuild grant team will work collaboratively with:</a:t>
          </a:r>
        </a:p>
      </dgm:t>
    </dgm:pt>
    <dgm:pt modelId="{58F5EE19-E59B-4D45-ADA9-9D02C67BC18C}" type="parTrans" cxnId="{F76E7178-AA53-4AE7-A706-F15A79C8AF4A}">
      <dgm:prSet/>
      <dgm:spPr/>
      <dgm:t>
        <a:bodyPr/>
        <a:lstStyle/>
        <a:p>
          <a:endParaRPr lang="en-US"/>
        </a:p>
      </dgm:t>
    </dgm:pt>
    <dgm:pt modelId="{B060CF18-9AFA-403A-B5DE-1CC764DBDAC1}" type="sibTrans" cxnId="{F76E7178-AA53-4AE7-A706-F15A79C8AF4A}">
      <dgm:prSet/>
      <dgm:spPr/>
      <dgm:t>
        <a:bodyPr/>
        <a:lstStyle/>
        <a:p>
          <a:endParaRPr lang="en-US"/>
        </a:p>
      </dgm:t>
    </dgm:pt>
    <dgm:pt modelId="{7B8A7C1E-CEF2-4A7B-A050-240AC4182A56}">
      <dgm:prSet custT="1"/>
      <dgm:spPr/>
      <dgm:t>
        <a:bodyPr/>
        <a:lstStyle/>
        <a:p>
          <a:r>
            <a:rPr lang="en-US" sz="1600" dirty="0">
              <a:latin typeface="Arial Narrow" panose="020B0606020202030204" pitchFamily="34" charset="0"/>
            </a:rPr>
            <a:t>Hutchings College and Career Academy</a:t>
          </a:r>
        </a:p>
      </dgm:t>
    </dgm:pt>
    <dgm:pt modelId="{68B4EEA6-E7FC-4A1F-8643-8A3E2BA615A7}" type="parTrans" cxnId="{166F5574-8BDB-4631-A08C-3A117BB49AE3}">
      <dgm:prSet/>
      <dgm:spPr/>
      <dgm:t>
        <a:bodyPr/>
        <a:lstStyle/>
        <a:p>
          <a:endParaRPr lang="en-US"/>
        </a:p>
      </dgm:t>
    </dgm:pt>
    <dgm:pt modelId="{733731EC-2C78-47F1-B5F9-28013800A6A2}" type="sibTrans" cxnId="{166F5574-8BDB-4631-A08C-3A117BB49AE3}">
      <dgm:prSet/>
      <dgm:spPr/>
      <dgm:t>
        <a:bodyPr/>
        <a:lstStyle/>
        <a:p>
          <a:endParaRPr lang="en-US"/>
        </a:p>
      </dgm:t>
    </dgm:pt>
    <dgm:pt modelId="{9C04E910-33D2-4142-B77B-828738596A60}">
      <dgm:prSet custT="1"/>
      <dgm:spPr/>
      <dgm:t>
        <a:bodyPr/>
        <a:lstStyle/>
        <a:p>
          <a:r>
            <a:rPr lang="en-US" sz="1600" dirty="0">
              <a:latin typeface="Arial Narrow" panose="020B0606020202030204" pitchFamily="34" charset="0"/>
            </a:rPr>
            <a:t>Counselors and Student Support Teams</a:t>
          </a:r>
        </a:p>
      </dgm:t>
    </dgm:pt>
    <dgm:pt modelId="{FDCFA11C-49AC-43D0-98E6-6BCD50EB8ED2}" type="parTrans" cxnId="{2A6F4FC8-31EB-4453-86A9-041C7DFF7F03}">
      <dgm:prSet/>
      <dgm:spPr/>
      <dgm:t>
        <a:bodyPr/>
        <a:lstStyle/>
        <a:p>
          <a:endParaRPr lang="en-US"/>
        </a:p>
      </dgm:t>
    </dgm:pt>
    <dgm:pt modelId="{0051D60C-8E80-45E7-A6CB-DECB6CF43409}" type="sibTrans" cxnId="{2A6F4FC8-31EB-4453-86A9-041C7DFF7F03}">
      <dgm:prSet/>
      <dgm:spPr/>
      <dgm:t>
        <a:bodyPr/>
        <a:lstStyle/>
        <a:p>
          <a:endParaRPr lang="en-US"/>
        </a:p>
      </dgm:t>
    </dgm:pt>
    <dgm:pt modelId="{9F7A2A1F-F78B-4C63-AA17-8FD39447352F}">
      <dgm:prSet custT="1"/>
      <dgm:spPr/>
      <dgm:t>
        <a:bodyPr/>
        <a:lstStyle/>
        <a:p>
          <a:r>
            <a:rPr lang="en-US" sz="1600">
              <a:latin typeface="Arial Narrow" panose="020B0606020202030204" pitchFamily="34" charset="0"/>
            </a:rPr>
            <a:t>CTAE Department</a:t>
          </a:r>
        </a:p>
      </dgm:t>
    </dgm:pt>
    <dgm:pt modelId="{1A2FBD2F-8809-41CB-A8EF-EF04E29648F9}" type="parTrans" cxnId="{0E17D490-8750-44D6-BC47-BAED79A9E524}">
      <dgm:prSet/>
      <dgm:spPr/>
      <dgm:t>
        <a:bodyPr/>
        <a:lstStyle/>
        <a:p>
          <a:endParaRPr lang="en-US"/>
        </a:p>
      </dgm:t>
    </dgm:pt>
    <dgm:pt modelId="{198F5940-769E-4C1F-8985-20977E9B9068}" type="sibTrans" cxnId="{0E17D490-8750-44D6-BC47-BAED79A9E524}">
      <dgm:prSet/>
      <dgm:spPr/>
      <dgm:t>
        <a:bodyPr/>
        <a:lstStyle/>
        <a:p>
          <a:endParaRPr lang="en-US"/>
        </a:p>
      </dgm:t>
    </dgm:pt>
    <dgm:pt modelId="{57B6CC3C-9461-4CCE-8BA0-8B76AC2029AE}">
      <dgm:prSet custT="1"/>
      <dgm:spPr/>
      <dgm:t>
        <a:bodyPr/>
        <a:lstStyle/>
        <a:p>
          <a:r>
            <a:rPr lang="en-US" sz="1600" dirty="0">
              <a:latin typeface="Arial Narrow" panose="020B0606020202030204" pitchFamily="34" charset="0"/>
            </a:rPr>
            <a:t>Community Partners</a:t>
          </a:r>
        </a:p>
      </dgm:t>
    </dgm:pt>
    <dgm:pt modelId="{CDCA0F27-FBC6-40AC-A4A8-370EDD1A997B}" type="parTrans" cxnId="{3436C491-8209-47C3-B292-3C3BE0FE384A}">
      <dgm:prSet/>
      <dgm:spPr/>
      <dgm:t>
        <a:bodyPr/>
        <a:lstStyle/>
        <a:p>
          <a:endParaRPr lang="en-US"/>
        </a:p>
      </dgm:t>
    </dgm:pt>
    <dgm:pt modelId="{44C6438F-27FA-4B0E-B562-C55A04F07A29}" type="sibTrans" cxnId="{3436C491-8209-47C3-B292-3C3BE0FE384A}">
      <dgm:prSet/>
      <dgm:spPr/>
      <dgm:t>
        <a:bodyPr/>
        <a:lstStyle/>
        <a:p>
          <a:endParaRPr lang="en-US"/>
        </a:p>
      </dgm:t>
    </dgm:pt>
    <dgm:pt modelId="{88913238-0603-4B4B-8DD4-0F74A4919CCE}">
      <dgm:prSet custT="1"/>
      <dgm:spPr/>
      <dgm:t>
        <a:bodyPr/>
        <a:lstStyle/>
        <a:p>
          <a:r>
            <a:rPr lang="en-US" sz="1600">
              <a:latin typeface="Arial Narrow" panose="020B0606020202030204" pitchFamily="34" charset="0"/>
            </a:rPr>
            <a:t>Students</a:t>
          </a:r>
        </a:p>
      </dgm:t>
    </dgm:pt>
    <dgm:pt modelId="{D1A861DD-0476-48E3-9D32-8F09AACE0B65}" type="parTrans" cxnId="{C8BA6786-1E22-41C2-977F-7B7B12915CEF}">
      <dgm:prSet/>
      <dgm:spPr/>
      <dgm:t>
        <a:bodyPr/>
        <a:lstStyle/>
        <a:p>
          <a:endParaRPr lang="en-US"/>
        </a:p>
      </dgm:t>
    </dgm:pt>
    <dgm:pt modelId="{95CD397F-F840-4556-A2E2-DDE3AD46326E}" type="sibTrans" cxnId="{C8BA6786-1E22-41C2-977F-7B7B12915CEF}">
      <dgm:prSet/>
      <dgm:spPr/>
      <dgm:t>
        <a:bodyPr/>
        <a:lstStyle/>
        <a:p>
          <a:endParaRPr lang="en-US"/>
        </a:p>
      </dgm:t>
    </dgm:pt>
    <dgm:pt modelId="{EB5BDAB8-052D-4AD7-8CA7-247477A56297}">
      <dgm:prSet custT="1"/>
      <dgm:spPr/>
      <dgm:t>
        <a:bodyPr/>
        <a:lstStyle/>
        <a:p>
          <a:r>
            <a:rPr lang="en-US" sz="1600" dirty="0">
              <a:latin typeface="Arial Narrow" panose="020B0606020202030204" pitchFamily="34" charset="0"/>
            </a:rPr>
            <a:t>Parents and Families</a:t>
          </a:r>
        </a:p>
      </dgm:t>
    </dgm:pt>
    <dgm:pt modelId="{11632392-E642-40AE-BBCD-F7A7FC5E3AC8}" type="parTrans" cxnId="{FCA5B9C0-F275-4194-83A7-15CDF032A382}">
      <dgm:prSet/>
      <dgm:spPr/>
      <dgm:t>
        <a:bodyPr/>
        <a:lstStyle/>
        <a:p>
          <a:endParaRPr lang="en-US"/>
        </a:p>
      </dgm:t>
    </dgm:pt>
    <dgm:pt modelId="{67C50DE6-7D54-4B3B-917D-E739BC731D1D}" type="sibTrans" cxnId="{FCA5B9C0-F275-4194-83A7-15CDF032A382}">
      <dgm:prSet/>
      <dgm:spPr/>
      <dgm:t>
        <a:bodyPr/>
        <a:lstStyle/>
        <a:p>
          <a:endParaRPr lang="en-US"/>
        </a:p>
      </dgm:t>
    </dgm:pt>
    <dgm:pt modelId="{45E9F35B-E352-4601-A3A5-E083C5527D82}" type="pres">
      <dgm:prSet presAssocID="{6B9F4D3C-EAC4-4A2B-B9F7-9A9FAF3C3221}" presName="Name0" presStyleCnt="0">
        <dgm:presLayoutVars>
          <dgm:dir/>
          <dgm:animLvl val="lvl"/>
          <dgm:resizeHandles val="exact"/>
        </dgm:presLayoutVars>
      </dgm:prSet>
      <dgm:spPr/>
    </dgm:pt>
    <dgm:pt modelId="{2B870601-118F-4BE2-B743-17F5919DF35D}" type="pres">
      <dgm:prSet presAssocID="{AC75F445-D4C6-4913-AA59-1D498E01B330}" presName="boxAndChildren" presStyleCnt="0"/>
      <dgm:spPr/>
    </dgm:pt>
    <dgm:pt modelId="{EA658B8B-0992-4E73-92E7-D593863420CF}" type="pres">
      <dgm:prSet presAssocID="{AC75F445-D4C6-4913-AA59-1D498E01B330}" presName="parentTextBox" presStyleLbl="node1" presStyleIdx="0" presStyleCnt="2"/>
      <dgm:spPr/>
    </dgm:pt>
    <dgm:pt modelId="{D5AE9B6B-6831-402C-ABA0-3C0938FE6248}" type="pres">
      <dgm:prSet presAssocID="{AC75F445-D4C6-4913-AA59-1D498E01B330}" presName="entireBox" presStyleLbl="node1" presStyleIdx="0" presStyleCnt="2"/>
      <dgm:spPr/>
    </dgm:pt>
    <dgm:pt modelId="{C2914D01-4147-423F-A6A8-1D042797043A}" type="pres">
      <dgm:prSet presAssocID="{AC75F445-D4C6-4913-AA59-1D498E01B330}" presName="descendantBox" presStyleCnt="0"/>
      <dgm:spPr/>
    </dgm:pt>
    <dgm:pt modelId="{778D235A-B71A-4656-8EB9-31D4C44B4D91}" type="pres">
      <dgm:prSet presAssocID="{7B8A7C1E-CEF2-4A7B-A050-240AC4182A56}" presName="childTextBox" presStyleLbl="fgAccFollowNode1" presStyleIdx="0" presStyleCnt="10">
        <dgm:presLayoutVars>
          <dgm:bulletEnabled val="1"/>
        </dgm:presLayoutVars>
      </dgm:prSet>
      <dgm:spPr/>
    </dgm:pt>
    <dgm:pt modelId="{46F75AA9-B526-4699-B6EA-AF8C1B7479D6}" type="pres">
      <dgm:prSet presAssocID="{9C04E910-33D2-4142-B77B-828738596A60}" presName="childTextBox" presStyleLbl="fgAccFollowNode1" presStyleIdx="1" presStyleCnt="10">
        <dgm:presLayoutVars>
          <dgm:bulletEnabled val="1"/>
        </dgm:presLayoutVars>
      </dgm:prSet>
      <dgm:spPr/>
    </dgm:pt>
    <dgm:pt modelId="{4212936F-F879-4BEA-9C41-08E3F7D56084}" type="pres">
      <dgm:prSet presAssocID="{9F7A2A1F-F78B-4C63-AA17-8FD39447352F}" presName="childTextBox" presStyleLbl="fgAccFollowNode1" presStyleIdx="2" presStyleCnt="10">
        <dgm:presLayoutVars>
          <dgm:bulletEnabled val="1"/>
        </dgm:presLayoutVars>
      </dgm:prSet>
      <dgm:spPr/>
    </dgm:pt>
    <dgm:pt modelId="{6F78057E-F13C-4B81-A8B5-DBC66DFC358E}" type="pres">
      <dgm:prSet presAssocID="{57B6CC3C-9461-4CCE-8BA0-8B76AC2029AE}" presName="childTextBox" presStyleLbl="fgAccFollowNode1" presStyleIdx="3" presStyleCnt="10">
        <dgm:presLayoutVars>
          <dgm:bulletEnabled val="1"/>
        </dgm:presLayoutVars>
      </dgm:prSet>
      <dgm:spPr/>
    </dgm:pt>
    <dgm:pt modelId="{CC13E5E7-63FE-4500-9759-51C545AC24C2}" type="pres">
      <dgm:prSet presAssocID="{88913238-0603-4B4B-8DD4-0F74A4919CCE}" presName="childTextBox" presStyleLbl="fgAccFollowNode1" presStyleIdx="4" presStyleCnt="10">
        <dgm:presLayoutVars>
          <dgm:bulletEnabled val="1"/>
        </dgm:presLayoutVars>
      </dgm:prSet>
      <dgm:spPr/>
    </dgm:pt>
    <dgm:pt modelId="{B8E45137-925C-4DA2-8308-A358D1177BBA}" type="pres">
      <dgm:prSet presAssocID="{EB5BDAB8-052D-4AD7-8CA7-247477A56297}" presName="childTextBox" presStyleLbl="fgAccFollowNode1" presStyleIdx="5" presStyleCnt="10">
        <dgm:presLayoutVars>
          <dgm:bulletEnabled val="1"/>
        </dgm:presLayoutVars>
      </dgm:prSet>
      <dgm:spPr/>
    </dgm:pt>
    <dgm:pt modelId="{2AACCB75-3FC6-4F91-9AE9-B756739D6823}" type="pres">
      <dgm:prSet presAssocID="{C478AD80-06C5-4CF1-B7F2-3B3D059DE0A4}" presName="sp" presStyleCnt="0"/>
      <dgm:spPr/>
    </dgm:pt>
    <dgm:pt modelId="{72106B46-053D-4635-B96D-323F96677012}" type="pres">
      <dgm:prSet presAssocID="{5A22A742-969B-4D9C-B4B3-3665ABD7FDD0}" presName="arrowAndChildren" presStyleCnt="0"/>
      <dgm:spPr/>
    </dgm:pt>
    <dgm:pt modelId="{7D6C91A2-A99F-4F8F-8FC4-1B331138D410}" type="pres">
      <dgm:prSet presAssocID="{5A22A742-969B-4D9C-B4B3-3665ABD7FDD0}" presName="parentTextArrow" presStyleLbl="node1" presStyleIdx="0" presStyleCnt="2"/>
      <dgm:spPr/>
    </dgm:pt>
    <dgm:pt modelId="{6411E1CE-3CED-4F99-91EE-604BE9247F12}" type="pres">
      <dgm:prSet presAssocID="{5A22A742-969B-4D9C-B4B3-3665ABD7FDD0}" presName="arrow" presStyleLbl="node1" presStyleIdx="1" presStyleCnt="2"/>
      <dgm:spPr/>
    </dgm:pt>
    <dgm:pt modelId="{0DEDC1F0-DD52-47B6-832B-4DD862C781DF}" type="pres">
      <dgm:prSet presAssocID="{5A22A742-969B-4D9C-B4B3-3665ABD7FDD0}" presName="descendantArrow" presStyleCnt="0"/>
      <dgm:spPr/>
    </dgm:pt>
    <dgm:pt modelId="{B8BC0623-829A-41A6-A67F-A5DAAEA2A6E0}" type="pres">
      <dgm:prSet presAssocID="{0657EAEE-2C3E-41B9-A93F-6F52A8445AFA}" presName="childTextArrow" presStyleLbl="fgAccFollowNode1" presStyleIdx="6" presStyleCnt="10">
        <dgm:presLayoutVars>
          <dgm:bulletEnabled val="1"/>
        </dgm:presLayoutVars>
      </dgm:prSet>
      <dgm:spPr/>
    </dgm:pt>
    <dgm:pt modelId="{5ECA6DAE-07F1-4951-9A3D-78252CD3F7FF}" type="pres">
      <dgm:prSet presAssocID="{2B52B646-D59B-45C7-A11A-222A9088FD0C}" presName="childTextArrow" presStyleLbl="fgAccFollowNode1" presStyleIdx="7" presStyleCnt="10">
        <dgm:presLayoutVars>
          <dgm:bulletEnabled val="1"/>
        </dgm:presLayoutVars>
      </dgm:prSet>
      <dgm:spPr/>
    </dgm:pt>
    <dgm:pt modelId="{9F0D4278-5E68-44E5-B9F0-8A5453A3391C}" type="pres">
      <dgm:prSet presAssocID="{280685DA-9AC4-49FF-BADC-5FD6B0C2DD1C}" presName="childTextArrow" presStyleLbl="fgAccFollowNode1" presStyleIdx="8" presStyleCnt="10">
        <dgm:presLayoutVars>
          <dgm:bulletEnabled val="1"/>
        </dgm:presLayoutVars>
      </dgm:prSet>
      <dgm:spPr/>
    </dgm:pt>
    <dgm:pt modelId="{1029C883-CF68-48B0-B180-67B9026354B2}" type="pres">
      <dgm:prSet presAssocID="{7E307034-7DBE-4E6E-ADEF-04CE21D0C060}" presName="childTextArrow" presStyleLbl="fgAccFollowNode1" presStyleIdx="9" presStyleCnt="10">
        <dgm:presLayoutVars>
          <dgm:bulletEnabled val="1"/>
        </dgm:presLayoutVars>
      </dgm:prSet>
      <dgm:spPr/>
    </dgm:pt>
  </dgm:ptLst>
  <dgm:cxnLst>
    <dgm:cxn modelId="{C8096E02-BC19-4350-B3B0-FAB280E4489E}" type="presOf" srcId="{6B9F4D3C-EAC4-4A2B-B9F7-9A9FAF3C3221}" destId="{45E9F35B-E352-4601-A3A5-E083C5527D82}" srcOrd="0" destOrd="0" presId="urn:microsoft.com/office/officeart/2005/8/layout/process4"/>
    <dgm:cxn modelId="{04B3CD0C-06CD-4CBD-A2D3-BC0A9B2B0EDF}" type="presOf" srcId="{9F7A2A1F-F78B-4C63-AA17-8FD39447352F}" destId="{4212936F-F879-4BEA-9C41-08E3F7D56084}" srcOrd="0" destOrd="0" presId="urn:microsoft.com/office/officeart/2005/8/layout/process4"/>
    <dgm:cxn modelId="{DAB03229-A072-4186-ACAB-18040C92AFA5}" type="presOf" srcId="{5A22A742-969B-4D9C-B4B3-3665ABD7FDD0}" destId="{6411E1CE-3CED-4F99-91EE-604BE9247F12}" srcOrd="1" destOrd="0" presId="urn:microsoft.com/office/officeart/2005/8/layout/process4"/>
    <dgm:cxn modelId="{48AFD636-9653-4645-A6BE-6E03E4F73F31}" srcId="{5A22A742-969B-4D9C-B4B3-3665ABD7FDD0}" destId="{0657EAEE-2C3E-41B9-A93F-6F52A8445AFA}" srcOrd="0" destOrd="0" parTransId="{CDFC81EE-D1BF-462A-B3E4-A5F039B59039}" sibTransId="{612FA913-D30D-44B5-9C69-D2CE35F6A51D}"/>
    <dgm:cxn modelId="{5C9ECA3A-31EA-41E8-80F6-0F3241C30547}" type="presOf" srcId="{2B52B646-D59B-45C7-A11A-222A9088FD0C}" destId="{5ECA6DAE-07F1-4951-9A3D-78252CD3F7FF}" srcOrd="0" destOrd="0" presId="urn:microsoft.com/office/officeart/2005/8/layout/process4"/>
    <dgm:cxn modelId="{7133BA65-5D6E-4F96-A0E1-F8519F0ABEFB}" type="presOf" srcId="{7B8A7C1E-CEF2-4A7B-A050-240AC4182A56}" destId="{778D235A-B71A-4656-8EB9-31D4C44B4D91}" srcOrd="0" destOrd="0" presId="urn:microsoft.com/office/officeart/2005/8/layout/process4"/>
    <dgm:cxn modelId="{4E2D914B-7190-42A0-AEAE-3B9E83A36C8B}" type="presOf" srcId="{57B6CC3C-9461-4CCE-8BA0-8B76AC2029AE}" destId="{6F78057E-F13C-4B81-A8B5-DBC66DFC358E}" srcOrd="0" destOrd="0" presId="urn:microsoft.com/office/officeart/2005/8/layout/process4"/>
    <dgm:cxn modelId="{166F5574-8BDB-4631-A08C-3A117BB49AE3}" srcId="{AC75F445-D4C6-4913-AA59-1D498E01B330}" destId="{7B8A7C1E-CEF2-4A7B-A050-240AC4182A56}" srcOrd="0" destOrd="0" parTransId="{68B4EEA6-E7FC-4A1F-8643-8A3E2BA615A7}" sibTransId="{733731EC-2C78-47F1-B5F9-28013800A6A2}"/>
    <dgm:cxn modelId="{F76E7178-AA53-4AE7-A706-F15A79C8AF4A}" srcId="{6B9F4D3C-EAC4-4A2B-B9F7-9A9FAF3C3221}" destId="{AC75F445-D4C6-4913-AA59-1D498E01B330}" srcOrd="1" destOrd="0" parTransId="{58F5EE19-E59B-4D45-ADA9-9D02C67BC18C}" sibTransId="{B060CF18-9AFA-403A-B5DE-1CC764DBDAC1}"/>
    <dgm:cxn modelId="{897C7383-C52B-4CB9-91F2-A59993FA97C5}" type="presOf" srcId="{5A22A742-969B-4D9C-B4B3-3665ABD7FDD0}" destId="{7D6C91A2-A99F-4F8F-8FC4-1B331138D410}" srcOrd="0" destOrd="0" presId="urn:microsoft.com/office/officeart/2005/8/layout/process4"/>
    <dgm:cxn modelId="{C8BA6786-1E22-41C2-977F-7B7B12915CEF}" srcId="{AC75F445-D4C6-4913-AA59-1D498E01B330}" destId="{88913238-0603-4B4B-8DD4-0F74A4919CCE}" srcOrd="4" destOrd="0" parTransId="{D1A861DD-0476-48E3-9D32-8F09AACE0B65}" sibTransId="{95CD397F-F840-4556-A2E2-DDE3AD46326E}"/>
    <dgm:cxn modelId="{0E17D490-8750-44D6-BC47-BAED79A9E524}" srcId="{AC75F445-D4C6-4913-AA59-1D498E01B330}" destId="{9F7A2A1F-F78B-4C63-AA17-8FD39447352F}" srcOrd="2" destOrd="0" parTransId="{1A2FBD2F-8809-41CB-A8EF-EF04E29648F9}" sibTransId="{198F5940-769E-4C1F-8985-20977E9B9068}"/>
    <dgm:cxn modelId="{3436C491-8209-47C3-B292-3C3BE0FE384A}" srcId="{AC75F445-D4C6-4913-AA59-1D498E01B330}" destId="{57B6CC3C-9461-4CCE-8BA0-8B76AC2029AE}" srcOrd="3" destOrd="0" parTransId="{CDCA0F27-FBC6-40AC-A4A8-370EDD1A997B}" sibTransId="{44C6438F-27FA-4B0E-B562-C55A04F07A29}"/>
    <dgm:cxn modelId="{6686FC9B-68A9-494F-83ED-1F230211C8E1}" srcId="{5A22A742-969B-4D9C-B4B3-3665ABD7FDD0}" destId="{280685DA-9AC4-49FF-BADC-5FD6B0C2DD1C}" srcOrd="2" destOrd="0" parTransId="{1F0F6094-6146-4822-A782-2E156A4D8896}" sibTransId="{52DD37B3-4025-46D0-B641-988AE9B47C7E}"/>
    <dgm:cxn modelId="{5E90489C-BCA3-42F7-975C-C62A811AA0F3}" srcId="{6B9F4D3C-EAC4-4A2B-B9F7-9A9FAF3C3221}" destId="{5A22A742-969B-4D9C-B4B3-3665ABD7FDD0}" srcOrd="0" destOrd="0" parTransId="{EE145045-C7AA-4A32-B015-11F99F7BF376}" sibTransId="{C478AD80-06C5-4CF1-B7F2-3B3D059DE0A4}"/>
    <dgm:cxn modelId="{D332899C-8539-4038-AF0A-5F373F0682AE}" srcId="{5A22A742-969B-4D9C-B4B3-3665ABD7FDD0}" destId="{2B52B646-D59B-45C7-A11A-222A9088FD0C}" srcOrd="1" destOrd="0" parTransId="{33E1B86B-A8E4-4C0E-8E26-AEB446DDE9E4}" sibTransId="{553FCE08-6714-4E95-B736-D3ED3E8D3880}"/>
    <dgm:cxn modelId="{3B9EB5AC-9231-4951-A977-4C818926F011}" type="presOf" srcId="{AC75F445-D4C6-4913-AA59-1D498E01B330}" destId="{EA658B8B-0992-4E73-92E7-D593863420CF}" srcOrd="0" destOrd="0" presId="urn:microsoft.com/office/officeart/2005/8/layout/process4"/>
    <dgm:cxn modelId="{A1F4FABF-1726-47A8-81FC-62E95D70CE0A}" type="presOf" srcId="{7E307034-7DBE-4E6E-ADEF-04CE21D0C060}" destId="{1029C883-CF68-48B0-B180-67B9026354B2}" srcOrd="0" destOrd="0" presId="urn:microsoft.com/office/officeart/2005/8/layout/process4"/>
    <dgm:cxn modelId="{FCA5B9C0-F275-4194-83A7-15CDF032A382}" srcId="{AC75F445-D4C6-4913-AA59-1D498E01B330}" destId="{EB5BDAB8-052D-4AD7-8CA7-247477A56297}" srcOrd="5" destOrd="0" parTransId="{11632392-E642-40AE-BBCD-F7A7FC5E3AC8}" sibTransId="{67C50DE6-7D54-4B3B-917D-E739BC731D1D}"/>
    <dgm:cxn modelId="{2A6F4FC8-31EB-4453-86A9-041C7DFF7F03}" srcId="{AC75F445-D4C6-4913-AA59-1D498E01B330}" destId="{9C04E910-33D2-4142-B77B-828738596A60}" srcOrd="1" destOrd="0" parTransId="{FDCFA11C-49AC-43D0-98E6-6BCD50EB8ED2}" sibTransId="{0051D60C-8E80-45E7-A6CB-DECB6CF43409}"/>
    <dgm:cxn modelId="{C2F093D0-CE17-4365-BDE8-99494ECD258D}" type="presOf" srcId="{9C04E910-33D2-4142-B77B-828738596A60}" destId="{46F75AA9-B526-4699-B6EA-AF8C1B7479D6}" srcOrd="0" destOrd="0" presId="urn:microsoft.com/office/officeart/2005/8/layout/process4"/>
    <dgm:cxn modelId="{1DA937D1-2811-4E55-94FC-1D05F4C3A579}" srcId="{5A22A742-969B-4D9C-B4B3-3665ABD7FDD0}" destId="{7E307034-7DBE-4E6E-ADEF-04CE21D0C060}" srcOrd="3" destOrd="0" parTransId="{62743690-E024-4D53-86A6-51EA8193B9DD}" sibTransId="{60E6C76A-600D-4937-8CCD-B02AD64A442E}"/>
    <dgm:cxn modelId="{B0EF55D8-34DF-45A8-A0CE-BE522C4A2BBE}" type="presOf" srcId="{AC75F445-D4C6-4913-AA59-1D498E01B330}" destId="{D5AE9B6B-6831-402C-ABA0-3C0938FE6248}" srcOrd="1" destOrd="0" presId="urn:microsoft.com/office/officeart/2005/8/layout/process4"/>
    <dgm:cxn modelId="{CEECB2E6-4DE3-414D-AE5D-D33475B12D75}" type="presOf" srcId="{280685DA-9AC4-49FF-BADC-5FD6B0C2DD1C}" destId="{9F0D4278-5E68-44E5-B9F0-8A5453A3391C}" srcOrd="0" destOrd="0" presId="urn:microsoft.com/office/officeart/2005/8/layout/process4"/>
    <dgm:cxn modelId="{7F6DE7EC-2072-47F2-8585-DAD020E00DD8}" type="presOf" srcId="{88913238-0603-4B4B-8DD4-0F74A4919CCE}" destId="{CC13E5E7-63FE-4500-9759-51C545AC24C2}" srcOrd="0" destOrd="0" presId="urn:microsoft.com/office/officeart/2005/8/layout/process4"/>
    <dgm:cxn modelId="{8921F7F9-F989-4960-B87D-E7F1046E5DEA}" type="presOf" srcId="{EB5BDAB8-052D-4AD7-8CA7-247477A56297}" destId="{B8E45137-925C-4DA2-8308-A358D1177BBA}" srcOrd="0" destOrd="0" presId="urn:microsoft.com/office/officeart/2005/8/layout/process4"/>
    <dgm:cxn modelId="{349448FD-7460-4BB1-8709-878C9490D678}" type="presOf" srcId="{0657EAEE-2C3E-41B9-A93F-6F52A8445AFA}" destId="{B8BC0623-829A-41A6-A67F-A5DAAEA2A6E0}" srcOrd="0" destOrd="0" presId="urn:microsoft.com/office/officeart/2005/8/layout/process4"/>
    <dgm:cxn modelId="{2025B23E-9B0D-49CE-A564-A05B3122FD8F}" type="presParOf" srcId="{45E9F35B-E352-4601-A3A5-E083C5527D82}" destId="{2B870601-118F-4BE2-B743-17F5919DF35D}" srcOrd="0" destOrd="0" presId="urn:microsoft.com/office/officeart/2005/8/layout/process4"/>
    <dgm:cxn modelId="{CC97B4E6-29DB-49F0-8F64-B2C09F0EEEB2}" type="presParOf" srcId="{2B870601-118F-4BE2-B743-17F5919DF35D}" destId="{EA658B8B-0992-4E73-92E7-D593863420CF}" srcOrd="0" destOrd="0" presId="urn:microsoft.com/office/officeart/2005/8/layout/process4"/>
    <dgm:cxn modelId="{BABD9C68-8061-4F48-80FC-A3157CBF1672}" type="presParOf" srcId="{2B870601-118F-4BE2-B743-17F5919DF35D}" destId="{D5AE9B6B-6831-402C-ABA0-3C0938FE6248}" srcOrd="1" destOrd="0" presId="urn:microsoft.com/office/officeart/2005/8/layout/process4"/>
    <dgm:cxn modelId="{8F45CBF5-B785-4DDE-BEFD-753DAAC58620}" type="presParOf" srcId="{2B870601-118F-4BE2-B743-17F5919DF35D}" destId="{C2914D01-4147-423F-A6A8-1D042797043A}" srcOrd="2" destOrd="0" presId="urn:microsoft.com/office/officeart/2005/8/layout/process4"/>
    <dgm:cxn modelId="{EDC3DC2F-D72D-43D9-A076-CB2C72EBC7D2}" type="presParOf" srcId="{C2914D01-4147-423F-A6A8-1D042797043A}" destId="{778D235A-B71A-4656-8EB9-31D4C44B4D91}" srcOrd="0" destOrd="0" presId="urn:microsoft.com/office/officeart/2005/8/layout/process4"/>
    <dgm:cxn modelId="{7EC42CF3-69AA-4FB4-AB38-D3689BA98B43}" type="presParOf" srcId="{C2914D01-4147-423F-A6A8-1D042797043A}" destId="{46F75AA9-B526-4699-B6EA-AF8C1B7479D6}" srcOrd="1" destOrd="0" presId="urn:microsoft.com/office/officeart/2005/8/layout/process4"/>
    <dgm:cxn modelId="{711C4E4D-7C88-41B4-AB38-48F6DF528AA3}" type="presParOf" srcId="{C2914D01-4147-423F-A6A8-1D042797043A}" destId="{4212936F-F879-4BEA-9C41-08E3F7D56084}" srcOrd="2" destOrd="0" presId="urn:microsoft.com/office/officeart/2005/8/layout/process4"/>
    <dgm:cxn modelId="{995ABFA0-C797-46F5-B8C5-537FA0A43D2F}" type="presParOf" srcId="{C2914D01-4147-423F-A6A8-1D042797043A}" destId="{6F78057E-F13C-4B81-A8B5-DBC66DFC358E}" srcOrd="3" destOrd="0" presId="urn:microsoft.com/office/officeart/2005/8/layout/process4"/>
    <dgm:cxn modelId="{6022DE50-D02F-4D75-89AF-83B7136081C2}" type="presParOf" srcId="{C2914D01-4147-423F-A6A8-1D042797043A}" destId="{CC13E5E7-63FE-4500-9759-51C545AC24C2}" srcOrd="4" destOrd="0" presId="urn:microsoft.com/office/officeart/2005/8/layout/process4"/>
    <dgm:cxn modelId="{3F5F0E27-BD14-4F6B-9B40-B48EF95A645C}" type="presParOf" srcId="{C2914D01-4147-423F-A6A8-1D042797043A}" destId="{B8E45137-925C-4DA2-8308-A358D1177BBA}" srcOrd="5" destOrd="0" presId="urn:microsoft.com/office/officeart/2005/8/layout/process4"/>
    <dgm:cxn modelId="{B131D96D-37FF-43F0-B179-624FF9BE7C8D}" type="presParOf" srcId="{45E9F35B-E352-4601-A3A5-E083C5527D82}" destId="{2AACCB75-3FC6-4F91-9AE9-B756739D6823}" srcOrd="1" destOrd="0" presId="urn:microsoft.com/office/officeart/2005/8/layout/process4"/>
    <dgm:cxn modelId="{6A1A39F8-AEBC-43C2-A88A-98D2D969B730}" type="presParOf" srcId="{45E9F35B-E352-4601-A3A5-E083C5527D82}" destId="{72106B46-053D-4635-B96D-323F96677012}" srcOrd="2" destOrd="0" presId="urn:microsoft.com/office/officeart/2005/8/layout/process4"/>
    <dgm:cxn modelId="{6CFBDA98-2CBB-42A1-A662-9DA0BEDDAEC3}" type="presParOf" srcId="{72106B46-053D-4635-B96D-323F96677012}" destId="{7D6C91A2-A99F-4F8F-8FC4-1B331138D410}" srcOrd="0" destOrd="0" presId="urn:microsoft.com/office/officeart/2005/8/layout/process4"/>
    <dgm:cxn modelId="{4572556A-0254-47AA-98A9-1B237020899F}" type="presParOf" srcId="{72106B46-053D-4635-B96D-323F96677012}" destId="{6411E1CE-3CED-4F99-91EE-604BE9247F12}" srcOrd="1" destOrd="0" presId="urn:microsoft.com/office/officeart/2005/8/layout/process4"/>
    <dgm:cxn modelId="{0F0538ED-2743-40FB-98D4-BA5D7696CD36}" type="presParOf" srcId="{72106B46-053D-4635-B96D-323F96677012}" destId="{0DEDC1F0-DD52-47B6-832B-4DD862C781DF}" srcOrd="2" destOrd="0" presId="urn:microsoft.com/office/officeart/2005/8/layout/process4"/>
    <dgm:cxn modelId="{45ED02BB-8B06-4A4F-BC56-E9517D6B9FB5}" type="presParOf" srcId="{0DEDC1F0-DD52-47B6-832B-4DD862C781DF}" destId="{B8BC0623-829A-41A6-A67F-A5DAAEA2A6E0}" srcOrd="0" destOrd="0" presId="urn:microsoft.com/office/officeart/2005/8/layout/process4"/>
    <dgm:cxn modelId="{7896B1C6-F5F2-4199-800F-F7312C58994C}" type="presParOf" srcId="{0DEDC1F0-DD52-47B6-832B-4DD862C781DF}" destId="{5ECA6DAE-07F1-4951-9A3D-78252CD3F7FF}" srcOrd="1" destOrd="0" presId="urn:microsoft.com/office/officeart/2005/8/layout/process4"/>
    <dgm:cxn modelId="{DE33F46F-9B94-4F16-A4CF-0A53C8DC7418}" type="presParOf" srcId="{0DEDC1F0-DD52-47B6-832B-4DD862C781DF}" destId="{9F0D4278-5E68-44E5-B9F0-8A5453A3391C}" srcOrd="2" destOrd="0" presId="urn:microsoft.com/office/officeart/2005/8/layout/process4"/>
    <dgm:cxn modelId="{A6761F19-0DDB-4540-83B4-18E1F8BB4383}" type="presParOf" srcId="{0DEDC1F0-DD52-47B6-832B-4DD862C781DF}" destId="{1029C883-CF68-48B0-B180-67B9026354B2}" srcOrd="3"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CE18314B-26CC-4FAE-BB42-7B809FC113A3}"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US"/>
        </a:p>
      </dgm:t>
    </dgm:pt>
    <dgm:pt modelId="{6FEA6AA9-2160-4670-B17E-19B628ADD20E}">
      <dgm:prSet custT="1"/>
      <dgm:spPr/>
      <dgm:t>
        <a:bodyPr/>
        <a:lstStyle/>
        <a:p>
          <a:r>
            <a:rPr lang="en-US" sz="1200" b="1" dirty="0">
              <a:latin typeface="Arial Narrow" panose="020B0606020202030204" pitchFamily="34" charset="0"/>
            </a:rPr>
            <a:t>Transportation Services</a:t>
          </a:r>
        </a:p>
      </dgm:t>
    </dgm:pt>
    <dgm:pt modelId="{030C8A03-F363-42AE-A8E9-82267AFAE1DD}" type="parTrans" cxnId="{743DE56F-3826-46EF-9E01-8F949E710434}">
      <dgm:prSet/>
      <dgm:spPr/>
      <dgm:t>
        <a:bodyPr/>
        <a:lstStyle/>
        <a:p>
          <a:endParaRPr lang="en-US"/>
        </a:p>
      </dgm:t>
    </dgm:pt>
    <dgm:pt modelId="{85FDC4F7-718A-4B61-B72B-B147FEDD4207}" type="sibTrans" cxnId="{743DE56F-3826-46EF-9E01-8F949E710434}">
      <dgm:prSet/>
      <dgm:spPr/>
      <dgm:t>
        <a:bodyPr/>
        <a:lstStyle/>
        <a:p>
          <a:endParaRPr lang="en-US"/>
        </a:p>
      </dgm:t>
    </dgm:pt>
    <dgm:pt modelId="{0A6D5B0F-5B86-4F84-B682-261BA5C854BD}">
      <dgm:prSet custT="1"/>
      <dgm:spPr/>
      <dgm:t>
        <a:bodyPr/>
        <a:lstStyle/>
        <a:p>
          <a:r>
            <a:rPr lang="en-US" sz="1200" b="1" dirty="0">
              <a:latin typeface="Arial Narrow" panose="020B0606020202030204" pitchFamily="34" charset="0"/>
            </a:rPr>
            <a:t>Childcare Services</a:t>
          </a:r>
        </a:p>
      </dgm:t>
    </dgm:pt>
    <dgm:pt modelId="{D1D6550D-22B4-42A2-982A-496D053E7C57}" type="parTrans" cxnId="{EC3F44FD-7449-4CD8-A247-6A862E7EBB4D}">
      <dgm:prSet/>
      <dgm:spPr/>
      <dgm:t>
        <a:bodyPr/>
        <a:lstStyle/>
        <a:p>
          <a:endParaRPr lang="en-US"/>
        </a:p>
      </dgm:t>
    </dgm:pt>
    <dgm:pt modelId="{FA5304CE-C584-4C5A-B338-34BFE274ACC1}" type="sibTrans" cxnId="{EC3F44FD-7449-4CD8-A247-6A862E7EBB4D}">
      <dgm:prSet/>
      <dgm:spPr/>
      <dgm:t>
        <a:bodyPr/>
        <a:lstStyle/>
        <a:p>
          <a:endParaRPr lang="en-US"/>
        </a:p>
      </dgm:t>
    </dgm:pt>
    <dgm:pt modelId="{7230C9D3-1979-490D-91E0-38475B72FA12}">
      <dgm:prSet custT="1"/>
      <dgm:spPr/>
      <dgm:t>
        <a:bodyPr/>
        <a:lstStyle/>
        <a:p>
          <a:r>
            <a:rPr lang="en-US" sz="1200" b="1" dirty="0">
              <a:latin typeface="Arial Narrow" panose="020B0606020202030204" pitchFamily="34" charset="0"/>
            </a:rPr>
            <a:t>Mental Health Services</a:t>
          </a:r>
        </a:p>
      </dgm:t>
    </dgm:pt>
    <dgm:pt modelId="{8115275C-DEF1-40AA-84D4-ABD96387B077}" type="parTrans" cxnId="{BCF5DA7F-D2EE-4DF9-B6A6-4F7CDB19BF3D}">
      <dgm:prSet/>
      <dgm:spPr/>
      <dgm:t>
        <a:bodyPr/>
        <a:lstStyle/>
        <a:p>
          <a:endParaRPr lang="en-US"/>
        </a:p>
      </dgm:t>
    </dgm:pt>
    <dgm:pt modelId="{6B1BFF86-37B3-4859-A146-428F270C9D49}" type="sibTrans" cxnId="{BCF5DA7F-D2EE-4DF9-B6A6-4F7CDB19BF3D}">
      <dgm:prSet/>
      <dgm:spPr/>
      <dgm:t>
        <a:bodyPr/>
        <a:lstStyle/>
        <a:p>
          <a:endParaRPr lang="en-US"/>
        </a:p>
      </dgm:t>
    </dgm:pt>
    <dgm:pt modelId="{299121C4-A6CB-40C8-9D13-10677B4A9051}">
      <dgm:prSet custT="1"/>
      <dgm:spPr/>
      <dgm:t>
        <a:bodyPr/>
        <a:lstStyle/>
        <a:p>
          <a:r>
            <a:rPr lang="en-US" sz="1200" b="1" dirty="0">
              <a:latin typeface="Arial Narrow" panose="020B0606020202030204" pitchFamily="34" charset="0"/>
            </a:rPr>
            <a:t>Need-Based Payments / Stipends</a:t>
          </a:r>
        </a:p>
      </dgm:t>
    </dgm:pt>
    <dgm:pt modelId="{1E25C460-1C3F-44D9-8D8B-B8E7EB596E02}" type="parTrans" cxnId="{76AFD7AC-3ED3-4D24-9C04-EB31A7A5FA19}">
      <dgm:prSet/>
      <dgm:spPr/>
      <dgm:t>
        <a:bodyPr/>
        <a:lstStyle/>
        <a:p>
          <a:endParaRPr lang="en-US"/>
        </a:p>
      </dgm:t>
    </dgm:pt>
    <dgm:pt modelId="{F7978E3D-B19E-48E5-81E1-FE064F10D3BC}" type="sibTrans" cxnId="{76AFD7AC-3ED3-4D24-9C04-EB31A7A5FA19}">
      <dgm:prSet/>
      <dgm:spPr/>
      <dgm:t>
        <a:bodyPr/>
        <a:lstStyle/>
        <a:p>
          <a:endParaRPr lang="en-US"/>
        </a:p>
      </dgm:t>
    </dgm:pt>
    <dgm:pt modelId="{534F3286-C90B-4A49-832A-C65EAB17C8E5}">
      <dgm:prSet custT="1"/>
      <dgm:spPr/>
      <dgm:t>
        <a:bodyPr/>
        <a:lstStyle/>
        <a:p>
          <a:r>
            <a:rPr lang="en-US" sz="1000" b="1">
              <a:latin typeface="Arial Narrow"/>
            </a:rPr>
            <a:t>Social Services Referrals</a:t>
          </a:r>
          <a:endParaRPr lang="en-US" sz="1000" b="1" dirty="0">
            <a:latin typeface="Arial Narrow"/>
          </a:endParaRPr>
        </a:p>
      </dgm:t>
    </dgm:pt>
    <dgm:pt modelId="{FEE4B1A2-E7BC-4213-8BE2-E2C4C9CA7180}" type="parTrans" cxnId="{D35062E5-859E-40B1-97BF-056DFBBCBE60}">
      <dgm:prSet/>
      <dgm:spPr/>
      <dgm:t>
        <a:bodyPr/>
        <a:lstStyle/>
        <a:p>
          <a:endParaRPr lang="en-US"/>
        </a:p>
      </dgm:t>
    </dgm:pt>
    <dgm:pt modelId="{EA2EC316-9A01-4060-9AE6-E2E3D6437222}" type="sibTrans" cxnId="{D35062E5-859E-40B1-97BF-056DFBBCBE60}">
      <dgm:prSet/>
      <dgm:spPr/>
      <dgm:t>
        <a:bodyPr/>
        <a:lstStyle/>
        <a:p>
          <a:endParaRPr lang="en-US"/>
        </a:p>
      </dgm:t>
    </dgm:pt>
    <dgm:pt modelId="{4A54C312-D470-4DA8-B560-E5270F3E43BE}" type="pres">
      <dgm:prSet presAssocID="{CE18314B-26CC-4FAE-BB42-7B809FC113A3}" presName="cycle" presStyleCnt="0">
        <dgm:presLayoutVars>
          <dgm:dir/>
          <dgm:resizeHandles val="exact"/>
        </dgm:presLayoutVars>
      </dgm:prSet>
      <dgm:spPr/>
    </dgm:pt>
    <dgm:pt modelId="{5D7DB1FD-0BFD-45BB-AB04-1A9B616AF832}" type="pres">
      <dgm:prSet presAssocID="{6FEA6AA9-2160-4670-B17E-19B628ADD20E}" presName="node" presStyleLbl="node1" presStyleIdx="0" presStyleCnt="5">
        <dgm:presLayoutVars>
          <dgm:bulletEnabled val="1"/>
        </dgm:presLayoutVars>
      </dgm:prSet>
      <dgm:spPr/>
    </dgm:pt>
    <dgm:pt modelId="{47AF089F-7D3F-40A8-9C7F-1E5774DF0E8C}" type="pres">
      <dgm:prSet presAssocID="{85FDC4F7-718A-4B61-B72B-B147FEDD4207}" presName="sibTrans" presStyleLbl="sibTrans2D1" presStyleIdx="0" presStyleCnt="5"/>
      <dgm:spPr/>
    </dgm:pt>
    <dgm:pt modelId="{37214CB5-1AC4-4988-B831-2BBED7DC4DA0}" type="pres">
      <dgm:prSet presAssocID="{85FDC4F7-718A-4B61-B72B-B147FEDD4207}" presName="connectorText" presStyleLbl="sibTrans2D1" presStyleIdx="0" presStyleCnt="5"/>
      <dgm:spPr/>
    </dgm:pt>
    <dgm:pt modelId="{D3D74962-7CAA-4E52-82A7-532441E4FE4C}" type="pres">
      <dgm:prSet presAssocID="{0A6D5B0F-5B86-4F84-B682-261BA5C854BD}" presName="node" presStyleLbl="node1" presStyleIdx="1" presStyleCnt="5">
        <dgm:presLayoutVars>
          <dgm:bulletEnabled val="1"/>
        </dgm:presLayoutVars>
      </dgm:prSet>
      <dgm:spPr/>
    </dgm:pt>
    <dgm:pt modelId="{EF2F7440-834D-4F82-9352-740D134222D8}" type="pres">
      <dgm:prSet presAssocID="{FA5304CE-C584-4C5A-B338-34BFE274ACC1}" presName="sibTrans" presStyleLbl="sibTrans2D1" presStyleIdx="1" presStyleCnt="5"/>
      <dgm:spPr/>
    </dgm:pt>
    <dgm:pt modelId="{4A4BAABD-4CD3-4900-90D2-8718DBD3D329}" type="pres">
      <dgm:prSet presAssocID="{FA5304CE-C584-4C5A-B338-34BFE274ACC1}" presName="connectorText" presStyleLbl="sibTrans2D1" presStyleIdx="1" presStyleCnt="5"/>
      <dgm:spPr/>
    </dgm:pt>
    <dgm:pt modelId="{00FB326C-9310-4C62-955B-A5D5F6A6EC6D}" type="pres">
      <dgm:prSet presAssocID="{7230C9D3-1979-490D-91E0-38475B72FA12}" presName="node" presStyleLbl="node1" presStyleIdx="2" presStyleCnt="5">
        <dgm:presLayoutVars>
          <dgm:bulletEnabled val="1"/>
        </dgm:presLayoutVars>
      </dgm:prSet>
      <dgm:spPr/>
    </dgm:pt>
    <dgm:pt modelId="{EE88AF49-FBC3-4379-B4E1-8F9DAFB53E7A}" type="pres">
      <dgm:prSet presAssocID="{6B1BFF86-37B3-4859-A146-428F270C9D49}" presName="sibTrans" presStyleLbl="sibTrans2D1" presStyleIdx="2" presStyleCnt="5"/>
      <dgm:spPr/>
    </dgm:pt>
    <dgm:pt modelId="{6577CE61-D8E7-4904-9399-F8220963E3D4}" type="pres">
      <dgm:prSet presAssocID="{6B1BFF86-37B3-4859-A146-428F270C9D49}" presName="connectorText" presStyleLbl="sibTrans2D1" presStyleIdx="2" presStyleCnt="5"/>
      <dgm:spPr/>
    </dgm:pt>
    <dgm:pt modelId="{FB3CC9B2-D47E-4521-8835-24251DF21542}" type="pres">
      <dgm:prSet presAssocID="{299121C4-A6CB-40C8-9D13-10677B4A9051}" presName="node" presStyleLbl="node1" presStyleIdx="3" presStyleCnt="5">
        <dgm:presLayoutVars>
          <dgm:bulletEnabled val="1"/>
        </dgm:presLayoutVars>
      </dgm:prSet>
      <dgm:spPr/>
    </dgm:pt>
    <dgm:pt modelId="{642AB730-20F1-4631-B76E-EB3F343764A9}" type="pres">
      <dgm:prSet presAssocID="{F7978E3D-B19E-48E5-81E1-FE064F10D3BC}" presName="sibTrans" presStyleLbl="sibTrans2D1" presStyleIdx="3" presStyleCnt="5"/>
      <dgm:spPr/>
    </dgm:pt>
    <dgm:pt modelId="{B8723F39-0FF5-4096-9C62-AB869A49B697}" type="pres">
      <dgm:prSet presAssocID="{F7978E3D-B19E-48E5-81E1-FE064F10D3BC}" presName="connectorText" presStyleLbl="sibTrans2D1" presStyleIdx="3" presStyleCnt="5"/>
      <dgm:spPr/>
    </dgm:pt>
    <dgm:pt modelId="{EC3C8DF2-779C-46BF-BFB1-86056545F420}" type="pres">
      <dgm:prSet presAssocID="{534F3286-C90B-4A49-832A-C65EAB17C8E5}" presName="node" presStyleLbl="node1" presStyleIdx="4" presStyleCnt="5">
        <dgm:presLayoutVars>
          <dgm:bulletEnabled val="1"/>
        </dgm:presLayoutVars>
      </dgm:prSet>
      <dgm:spPr/>
    </dgm:pt>
    <dgm:pt modelId="{C615D515-860C-4E5B-9835-9BCF725E22DE}" type="pres">
      <dgm:prSet presAssocID="{EA2EC316-9A01-4060-9AE6-E2E3D6437222}" presName="sibTrans" presStyleLbl="sibTrans2D1" presStyleIdx="4" presStyleCnt="5"/>
      <dgm:spPr/>
    </dgm:pt>
    <dgm:pt modelId="{C030F25C-D57E-429C-9887-002C82BC3B10}" type="pres">
      <dgm:prSet presAssocID="{EA2EC316-9A01-4060-9AE6-E2E3D6437222}" presName="connectorText" presStyleLbl="sibTrans2D1" presStyleIdx="4" presStyleCnt="5"/>
      <dgm:spPr/>
    </dgm:pt>
  </dgm:ptLst>
  <dgm:cxnLst>
    <dgm:cxn modelId="{DE831F05-4BA3-4193-9904-E9ADDD013840}" type="presOf" srcId="{6FEA6AA9-2160-4670-B17E-19B628ADD20E}" destId="{5D7DB1FD-0BFD-45BB-AB04-1A9B616AF832}" srcOrd="0" destOrd="0" presId="urn:microsoft.com/office/officeart/2005/8/layout/cycle2"/>
    <dgm:cxn modelId="{FAE81916-ED08-405F-961D-DBDBBB9AF6D0}" type="presOf" srcId="{FA5304CE-C584-4C5A-B338-34BFE274ACC1}" destId="{EF2F7440-834D-4F82-9352-740D134222D8}" srcOrd="0" destOrd="0" presId="urn:microsoft.com/office/officeart/2005/8/layout/cycle2"/>
    <dgm:cxn modelId="{8477641D-ECA9-4FBA-9C64-154861812151}" type="presOf" srcId="{CE18314B-26CC-4FAE-BB42-7B809FC113A3}" destId="{4A54C312-D470-4DA8-B560-E5270F3E43BE}" srcOrd="0" destOrd="0" presId="urn:microsoft.com/office/officeart/2005/8/layout/cycle2"/>
    <dgm:cxn modelId="{DD4E5131-2885-4147-B3B6-D8E59D1C8BE3}" type="presOf" srcId="{FA5304CE-C584-4C5A-B338-34BFE274ACC1}" destId="{4A4BAABD-4CD3-4900-90D2-8718DBD3D329}" srcOrd="1" destOrd="0" presId="urn:microsoft.com/office/officeart/2005/8/layout/cycle2"/>
    <dgm:cxn modelId="{96E6EB64-3352-464C-B0E1-0CAFB1D4CB24}" type="presOf" srcId="{299121C4-A6CB-40C8-9D13-10677B4A9051}" destId="{FB3CC9B2-D47E-4521-8835-24251DF21542}" srcOrd="0" destOrd="0" presId="urn:microsoft.com/office/officeart/2005/8/layout/cycle2"/>
    <dgm:cxn modelId="{743DE56F-3826-46EF-9E01-8F949E710434}" srcId="{CE18314B-26CC-4FAE-BB42-7B809FC113A3}" destId="{6FEA6AA9-2160-4670-B17E-19B628ADD20E}" srcOrd="0" destOrd="0" parTransId="{030C8A03-F363-42AE-A8E9-82267AFAE1DD}" sibTransId="{85FDC4F7-718A-4B61-B72B-B147FEDD4207}"/>
    <dgm:cxn modelId="{4807D151-D9F1-4C95-9CBA-DB3FC8F536B4}" type="presOf" srcId="{EA2EC316-9A01-4060-9AE6-E2E3D6437222}" destId="{C030F25C-D57E-429C-9887-002C82BC3B10}" srcOrd="1" destOrd="0" presId="urn:microsoft.com/office/officeart/2005/8/layout/cycle2"/>
    <dgm:cxn modelId="{01D11A73-FE52-4936-99D2-5E51570B267E}" type="presOf" srcId="{6B1BFF86-37B3-4859-A146-428F270C9D49}" destId="{EE88AF49-FBC3-4379-B4E1-8F9DAFB53E7A}" srcOrd="0" destOrd="0" presId="urn:microsoft.com/office/officeart/2005/8/layout/cycle2"/>
    <dgm:cxn modelId="{BCF5DA7F-D2EE-4DF9-B6A6-4F7CDB19BF3D}" srcId="{CE18314B-26CC-4FAE-BB42-7B809FC113A3}" destId="{7230C9D3-1979-490D-91E0-38475B72FA12}" srcOrd="2" destOrd="0" parTransId="{8115275C-DEF1-40AA-84D4-ABD96387B077}" sibTransId="{6B1BFF86-37B3-4859-A146-428F270C9D49}"/>
    <dgm:cxn modelId="{EFB49985-04EF-474C-9A3F-F050C296609D}" type="presOf" srcId="{F7978E3D-B19E-48E5-81E1-FE064F10D3BC}" destId="{B8723F39-0FF5-4096-9C62-AB869A49B697}" srcOrd="1" destOrd="0" presId="urn:microsoft.com/office/officeart/2005/8/layout/cycle2"/>
    <dgm:cxn modelId="{FAD49C95-3A17-4049-931F-EED121FA59CB}" type="presOf" srcId="{85FDC4F7-718A-4B61-B72B-B147FEDD4207}" destId="{37214CB5-1AC4-4988-B831-2BBED7DC4DA0}" srcOrd="1" destOrd="0" presId="urn:microsoft.com/office/officeart/2005/8/layout/cycle2"/>
    <dgm:cxn modelId="{75BE32A1-65B8-4829-8A85-1BC018BDD111}" type="presOf" srcId="{EA2EC316-9A01-4060-9AE6-E2E3D6437222}" destId="{C615D515-860C-4E5B-9835-9BCF725E22DE}" srcOrd="0" destOrd="0" presId="urn:microsoft.com/office/officeart/2005/8/layout/cycle2"/>
    <dgm:cxn modelId="{FF1255A3-AA3A-4C9A-BC52-178B5736AF78}" type="presOf" srcId="{0A6D5B0F-5B86-4F84-B682-261BA5C854BD}" destId="{D3D74962-7CAA-4E52-82A7-532441E4FE4C}" srcOrd="0" destOrd="0" presId="urn:microsoft.com/office/officeart/2005/8/layout/cycle2"/>
    <dgm:cxn modelId="{14D01EA7-B6B7-4EC9-B213-7346A4983EBC}" type="presOf" srcId="{F7978E3D-B19E-48E5-81E1-FE064F10D3BC}" destId="{642AB730-20F1-4631-B76E-EB3F343764A9}" srcOrd="0" destOrd="0" presId="urn:microsoft.com/office/officeart/2005/8/layout/cycle2"/>
    <dgm:cxn modelId="{881C7AAA-6080-4883-B0AB-E69313425ED8}" type="presOf" srcId="{6B1BFF86-37B3-4859-A146-428F270C9D49}" destId="{6577CE61-D8E7-4904-9399-F8220963E3D4}" srcOrd="1" destOrd="0" presId="urn:microsoft.com/office/officeart/2005/8/layout/cycle2"/>
    <dgm:cxn modelId="{76AFD7AC-3ED3-4D24-9C04-EB31A7A5FA19}" srcId="{CE18314B-26CC-4FAE-BB42-7B809FC113A3}" destId="{299121C4-A6CB-40C8-9D13-10677B4A9051}" srcOrd="3" destOrd="0" parTransId="{1E25C460-1C3F-44D9-8D8B-B8E7EB596E02}" sibTransId="{F7978E3D-B19E-48E5-81E1-FE064F10D3BC}"/>
    <dgm:cxn modelId="{1A36F9D6-8EC1-4A82-BC38-5FF362160EC1}" type="presOf" srcId="{85FDC4F7-718A-4B61-B72B-B147FEDD4207}" destId="{47AF089F-7D3F-40A8-9C7F-1E5774DF0E8C}" srcOrd="0" destOrd="0" presId="urn:microsoft.com/office/officeart/2005/8/layout/cycle2"/>
    <dgm:cxn modelId="{789EA5E3-86CB-4135-AD21-3550D957C14B}" type="presOf" srcId="{534F3286-C90B-4A49-832A-C65EAB17C8E5}" destId="{EC3C8DF2-779C-46BF-BFB1-86056545F420}" srcOrd="0" destOrd="0" presId="urn:microsoft.com/office/officeart/2005/8/layout/cycle2"/>
    <dgm:cxn modelId="{D35062E5-859E-40B1-97BF-056DFBBCBE60}" srcId="{CE18314B-26CC-4FAE-BB42-7B809FC113A3}" destId="{534F3286-C90B-4A49-832A-C65EAB17C8E5}" srcOrd="4" destOrd="0" parTransId="{FEE4B1A2-E7BC-4213-8BE2-E2C4C9CA7180}" sibTransId="{EA2EC316-9A01-4060-9AE6-E2E3D6437222}"/>
    <dgm:cxn modelId="{95196DFC-F25E-48A7-AD7F-83B79EC25CB3}" type="presOf" srcId="{7230C9D3-1979-490D-91E0-38475B72FA12}" destId="{00FB326C-9310-4C62-955B-A5D5F6A6EC6D}" srcOrd="0" destOrd="0" presId="urn:microsoft.com/office/officeart/2005/8/layout/cycle2"/>
    <dgm:cxn modelId="{EC3F44FD-7449-4CD8-A247-6A862E7EBB4D}" srcId="{CE18314B-26CC-4FAE-BB42-7B809FC113A3}" destId="{0A6D5B0F-5B86-4F84-B682-261BA5C854BD}" srcOrd="1" destOrd="0" parTransId="{D1D6550D-22B4-42A2-982A-496D053E7C57}" sibTransId="{FA5304CE-C584-4C5A-B338-34BFE274ACC1}"/>
    <dgm:cxn modelId="{18CA7749-86CC-4217-856D-E823B9C6679E}" type="presParOf" srcId="{4A54C312-D470-4DA8-B560-E5270F3E43BE}" destId="{5D7DB1FD-0BFD-45BB-AB04-1A9B616AF832}" srcOrd="0" destOrd="0" presId="urn:microsoft.com/office/officeart/2005/8/layout/cycle2"/>
    <dgm:cxn modelId="{8EEB6C11-9392-4B9B-8755-AB5DAFC52AD4}" type="presParOf" srcId="{4A54C312-D470-4DA8-B560-E5270F3E43BE}" destId="{47AF089F-7D3F-40A8-9C7F-1E5774DF0E8C}" srcOrd="1" destOrd="0" presId="urn:microsoft.com/office/officeart/2005/8/layout/cycle2"/>
    <dgm:cxn modelId="{715C574F-2B33-4BBE-B167-5BEB6E715F40}" type="presParOf" srcId="{47AF089F-7D3F-40A8-9C7F-1E5774DF0E8C}" destId="{37214CB5-1AC4-4988-B831-2BBED7DC4DA0}" srcOrd="0" destOrd="0" presId="urn:microsoft.com/office/officeart/2005/8/layout/cycle2"/>
    <dgm:cxn modelId="{A69611DB-5EF8-4C69-B643-336E19C835D5}" type="presParOf" srcId="{4A54C312-D470-4DA8-B560-E5270F3E43BE}" destId="{D3D74962-7CAA-4E52-82A7-532441E4FE4C}" srcOrd="2" destOrd="0" presId="urn:microsoft.com/office/officeart/2005/8/layout/cycle2"/>
    <dgm:cxn modelId="{8B93F6D2-52BD-47E7-A56D-745AC0BA70C0}" type="presParOf" srcId="{4A54C312-D470-4DA8-B560-E5270F3E43BE}" destId="{EF2F7440-834D-4F82-9352-740D134222D8}" srcOrd="3" destOrd="0" presId="urn:microsoft.com/office/officeart/2005/8/layout/cycle2"/>
    <dgm:cxn modelId="{B8B18DD6-805C-47CD-B855-FBBB060DAF77}" type="presParOf" srcId="{EF2F7440-834D-4F82-9352-740D134222D8}" destId="{4A4BAABD-4CD3-4900-90D2-8718DBD3D329}" srcOrd="0" destOrd="0" presId="urn:microsoft.com/office/officeart/2005/8/layout/cycle2"/>
    <dgm:cxn modelId="{28C57F21-C95B-4FE7-BD37-4BBF1D96199A}" type="presParOf" srcId="{4A54C312-D470-4DA8-B560-E5270F3E43BE}" destId="{00FB326C-9310-4C62-955B-A5D5F6A6EC6D}" srcOrd="4" destOrd="0" presId="urn:microsoft.com/office/officeart/2005/8/layout/cycle2"/>
    <dgm:cxn modelId="{841486BE-6082-4E90-A252-E4E491AB28E9}" type="presParOf" srcId="{4A54C312-D470-4DA8-B560-E5270F3E43BE}" destId="{EE88AF49-FBC3-4379-B4E1-8F9DAFB53E7A}" srcOrd="5" destOrd="0" presId="urn:microsoft.com/office/officeart/2005/8/layout/cycle2"/>
    <dgm:cxn modelId="{FA137245-3973-4F5F-AB82-93ABB434DBB9}" type="presParOf" srcId="{EE88AF49-FBC3-4379-B4E1-8F9DAFB53E7A}" destId="{6577CE61-D8E7-4904-9399-F8220963E3D4}" srcOrd="0" destOrd="0" presId="urn:microsoft.com/office/officeart/2005/8/layout/cycle2"/>
    <dgm:cxn modelId="{C8FBFF65-AF9F-467E-851F-BA3A2B49AB85}" type="presParOf" srcId="{4A54C312-D470-4DA8-B560-E5270F3E43BE}" destId="{FB3CC9B2-D47E-4521-8835-24251DF21542}" srcOrd="6" destOrd="0" presId="urn:microsoft.com/office/officeart/2005/8/layout/cycle2"/>
    <dgm:cxn modelId="{DFFDEBEF-FE11-4B7D-BC83-AB52728137BF}" type="presParOf" srcId="{4A54C312-D470-4DA8-B560-E5270F3E43BE}" destId="{642AB730-20F1-4631-B76E-EB3F343764A9}" srcOrd="7" destOrd="0" presId="urn:microsoft.com/office/officeart/2005/8/layout/cycle2"/>
    <dgm:cxn modelId="{CBA30F6A-794F-40BC-9E5E-E1D0D18182F1}" type="presParOf" srcId="{642AB730-20F1-4631-B76E-EB3F343764A9}" destId="{B8723F39-0FF5-4096-9C62-AB869A49B697}" srcOrd="0" destOrd="0" presId="urn:microsoft.com/office/officeart/2005/8/layout/cycle2"/>
    <dgm:cxn modelId="{209CFCC6-41B9-48A9-AD1E-F31F81B35165}" type="presParOf" srcId="{4A54C312-D470-4DA8-B560-E5270F3E43BE}" destId="{EC3C8DF2-779C-46BF-BFB1-86056545F420}" srcOrd="8" destOrd="0" presId="urn:microsoft.com/office/officeart/2005/8/layout/cycle2"/>
    <dgm:cxn modelId="{4F6341AE-A8DF-44E9-A3B4-99D6080DA34D}" type="presParOf" srcId="{4A54C312-D470-4DA8-B560-E5270F3E43BE}" destId="{C615D515-860C-4E5B-9835-9BCF725E22DE}" srcOrd="9" destOrd="0" presId="urn:microsoft.com/office/officeart/2005/8/layout/cycle2"/>
    <dgm:cxn modelId="{4ED6AF10-D7E3-4548-BE5C-EAB8A555AB85}" type="presParOf" srcId="{C615D515-860C-4E5B-9835-9BCF725E22DE}" destId="{C030F25C-D57E-429C-9887-002C82BC3B10}" srcOrd="0" destOrd="0" presId="urn:microsoft.com/office/officeart/2005/8/layout/cycle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D67B2B-E357-4162-B794-447067027B8E}" type="doc">
      <dgm:prSet loTypeId="urn:microsoft.com/office/officeart/2005/8/layout/process2" loCatId="process" qsTypeId="urn:microsoft.com/office/officeart/2005/8/quickstyle/simple5" qsCatId="simple" csTypeId="urn:microsoft.com/office/officeart/2005/8/colors/colorful5" csCatId="colorful" phldr="1"/>
      <dgm:spPr/>
      <dgm:t>
        <a:bodyPr/>
        <a:lstStyle/>
        <a:p>
          <a:endParaRPr lang="en-US"/>
        </a:p>
      </dgm:t>
    </dgm:pt>
    <dgm:pt modelId="{A7AE7430-A988-4E00-90FD-727FBB6094EB}">
      <dgm:prSet custT="1"/>
      <dgm:spPr/>
      <dgm:t>
        <a:bodyPr/>
        <a:lstStyle/>
        <a:p>
          <a:pPr algn="ctr"/>
          <a:r>
            <a:rPr lang="en-US" sz="1400" b="1" i="0" dirty="0">
              <a:latin typeface="Arial Narrow" panose="020B0606020202030204" pitchFamily="34" charset="0"/>
            </a:rPr>
            <a:t>High School Diploma or GED​</a:t>
          </a:r>
        </a:p>
        <a:p>
          <a:pPr algn="ctr"/>
          <a:r>
            <a:rPr lang="en-US" sz="1400" dirty="0">
              <a:latin typeface="Arial Narrow" panose="020B0606020202030204" pitchFamily="34" charset="0"/>
            </a:rPr>
            <a:t>69</a:t>
          </a:r>
          <a:r>
            <a:rPr lang="en-US" sz="1400" b="0" i="0" dirty="0">
              <a:latin typeface="Arial Narrow" panose="020B0606020202030204" pitchFamily="34" charset="0"/>
            </a:rPr>
            <a:t> participants attained a ​high school diploma or GED​</a:t>
          </a:r>
          <a:endParaRPr lang="en-US" sz="1400" dirty="0">
            <a:latin typeface="Arial Narrow" panose="020B0606020202030204" pitchFamily="34" charset="0"/>
          </a:endParaRPr>
        </a:p>
      </dgm:t>
    </dgm:pt>
    <dgm:pt modelId="{55CD3AC2-5C40-4EAA-BAFA-D3FB9CE88229}" type="parTrans" cxnId="{5E3F547B-D7A2-4FCC-B7DF-78EE541AFF8E}">
      <dgm:prSet/>
      <dgm:spPr/>
      <dgm:t>
        <a:bodyPr/>
        <a:lstStyle/>
        <a:p>
          <a:pPr algn="ctr"/>
          <a:endParaRPr lang="en-US" sz="1400">
            <a:latin typeface="Arial Narrow" panose="020B0606020202030204" pitchFamily="34" charset="0"/>
          </a:endParaRPr>
        </a:p>
      </dgm:t>
    </dgm:pt>
    <dgm:pt modelId="{7DBD1AE4-7392-4F89-BD39-8BAC49A6F2EB}" type="sibTrans" cxnId="{5E3F547B-D7A2-4FCC-B7DF-78EE541AFF8E}">
      <dgm:prSet custT="1"/>
      <dgm:spPr/>
      <dgm:t>
        <a:bodyPr/>
        <a:lstStyle/>
        <a:p>
          <a:pPr algn="ctr"/>
          <a:endParaRPr lang="en-US" sz="1400">
            <a:latin typeface="Arial Narrow" panose="020B0606020202030204" pitchFamily="34" charset="0"/>
          </a:endParaRPr>
        </a:p>
      </dgm:t>
    </dgm:pt>
    <dgm:pt modelId="{DA868392-2986-47F4-B50A-DAC0D09F51C4}">
      <dgm:prSet custT="1"/>
      <dgm:spPr/>
      <dgm:t>
        <a:bodyPr/>
        <a:lstStyle/>
        <a:p>
          <a:pPr algn="ctr"/>
          <a:r>
            <a:rPr lang="en-US" sz="1400" b="1" i="0" dirty="0">
              <a:latin typeface="Arial Narrow" panose="020B0606020202030204" pitchFamily="34" charset="0"/>
            </a:rPr>
            <a:t>Pre-Apprenticeship​</a:t>
          </a:r>
        </a:p>
        <a:p>
          <a:pPr algn="ctr"/>
          <a:r>
            <a:rPr lang="en-US" sz="1200" b="1" i="1" dirty="0">
              <a:latin typeface="Arial Narrow" panose="020B0606020202030204" pitchFamily="34" charset="0"/>
            </a:rPr>
            <a:t>(Construction and CNA)</a:t>
          </a:r>
        </a:p>
        <a:p>
          <a:pPr algn="ctr"/>
          <a:r>
            <a:rPr lang="en-US" sz="1400" b="0" i="0" dirty="0">
              <a:latin typeface="Arial Narrow" panose="020B0606020202030204" pitchFamily="34" charset="0"/>
            </a:rPr>
            <a:t>53 participants entered pre-apprenticeship opportunities</a:t>
          </a:r>
          <a:endParaRPr lang="en-US" sz="1400" dirty="0">
            <a:latin typeface="Arial Narrow" panose="020B0606020202030204" pitchFamily="34" charset="0"/>
          </a:endParaRPr>
        </a:p>
      </dgm:t>
    </dgm:pt>
    <dgm:pt modelId="{DFF7B257-D3F4-47EF-B2EA-9869FFB4C5BB}" type="parTrans" cxnId="{A19BE80F-8C10-4A02-89FB-17474F3AABB2}">
      <dgm:prSet/>
      <dgm:spPr/>
      <dgm:t>
        <a:bodyPr/>
        <a:lstStyle/>
        <a:p>
          <a:pPr algn="ctr"/>
          <a:endParaRPr lang="en-US" sz="1400">
            <a:latin typeface="Arial Narrow" panose="020B0606020202030204" pitchFamily="34" charset="0"/>
          </a:endParaRPr>
        </a:p>
      </dgm:t>
    </dgm:pt>
    <dgm:pt modelId="{B0D62256-B077-4DD4-A8D7-0D32FB35757A}" type="sibTrans" cxnId="{A19BE80F-8C10-4A02-89FB-17474F3AABB2}">
      <dgm:prSet custT="1"/>
      <dgm:spPr/>
      <dgm:t>
        <a:bodyPr/>
        <a:lstStyle/>
        <a:p>
          <a:pPr algn="ctr"/>
          <a:endParaRPr lang="en-US" sz="1400">
            <a:latin typeface="Arial Narrow" panose="020B0606020202030204" pitchFamily="34" charset="0"/>
          </a:endParaRPr>
        </a:p>
      </dgm:t>
    </dgm:pt>
    <dgm:pt modelId="{3166ECEC-B5FF-417A-9089-B06DC2BD148A}">
      <dgm:prSet custT="1"/>
      <dgm:spPr/>
      <dgm:t>
        <a:bodyPr/>
        <a:lstStyle/>
        <a:p>
          <a:pPr algn="ctr"/>
          <a:r>
            <a:rPr lang="en-US" sz="1400" b="1" i="0" dirty="0">
              <a:latin typeface="Arial Narrow" panose="020B0606020202030204" pitchFamily="34" charset="0"/>
            </a:rPr>
            <a:t> Post-Secondary Placement​s</a:t>
          </a:r>
        </a:p>
        <a:p>
          <a:pPr algn="ctr"/>
          <a:r>
            <a:rPr lang="en-US" sz="1200" b="1" i="1" dirty="0">
              <a:latin typeface="Arial Narrow" panose="020B0606020202030204" pitchFamily="34" charset="0"/>
            </a:rPr>
            <a:t>(College, Workforce, Registered Apprenticeships, and Military)</a:t>
          </a:r>
        </a:p>
        <a:p>
          <a:pPr algn="ctr"/>
          <a:r>
            <a:rPr lang="en-US" sz="1400" b="0" i="0" dirty="0">
              <a:latin typeface="Arial Narrow" panose="020B0606020202030204" pitchFamily="34" charset="0"/>
            </a:rPr>
            <a:t>45 participants received an initial placement​​</a:t>
          </a:r>
          <a:endParaRPr lang="en-US" sz="1400" dirty="0">
            <a:latin typeface="Arial Narrow" panose="020B0606020202030204" pitchFamily="34" charset="0"/>
          </a:endParaRPr>
        </a:p>
      </dgm:t>
    </dgm:pt>
    <dgm:pt modelId="{B0325F88-0846-4233-B3F4-43A415A1720F}" type="parTrans" cxnId="{3ABC8B83-0178-47CE-95C7-6C629CD14486}">
      <dgm:prSet/>
      <dgm:spPr/>
      <dgm:t>
        <a:bodyPr/>
        <a:lstStyle/>
        <a:p>
          <a:endParaRPr lang="en-US"/>
        </a:p>
      </dgm:t>
    </dgm:pt>
    <dgm:pt modelId="{E71259A1-1482-4899-B385-7EF5F7267EBD}" type="sibTrans" cxnId="{3ABC8B83-0178-47CE-95C7-6C629CD14486}">
      <dgm:prSet/>
      <dgm:spPr/>
      <dgm:t>
        <a:bodyPr/>
        <a:lstStyle/>
        <a:p>
          <a:endParaRPr lang="en-US"/>
        </a:p>
      </dgm:t>
    </dgm:pt>
    <dgm:pt modelId="{519FAAF9-DEE6-4558-87E0-9C0F42CA459B}" type="pres">
      <dgm:prSet presAssocID="{A2D67B2B-E357-4162-B794-447067027B8E}" presName="linearFlow" presStyleCnt="0">
        <dgm:presLayoutVars>
          <dgm:resizeHandles val="exact"/>
        </dgm:presLayoutVars>
      </dgm:prSet>
      <dgm:spPr/>
    </dgm:pt>
    <dgm:pt modelId="{16AD741C-4347-4BC4-93FF-AC35BC4B3DFC}" type="pres">
      <dgm:prSet presAssocID="{A7AE7430-A988-4E00-90FD-727FBB6094EB}" presName="node" presStyleLbl="node1" presStyleIdx="0" presStyleCnt="3">
        <dgm:presLayoutVars>
          <dgm:bulletEnabled val="1"/>
        </dgm:presLayoutVars>
      </dgm:prSet>
      <dgm:spPr/>
    </dgm:pt>
    <dgm:pt modelId="{E537B342-3D17-4437-A910-2D9EBA82113F}" type="pres">
      <dgm:prSet presAssocID="{7DBD1AE4-7392-4F89-BD39-8BAC49A6F2EB}" presName="sibTrans" presStyleLbl="sibTrans2D1" presStyleIdx="0" presStyleCnt="2"/>
      <dgm:spPr/>
    </dgm:pt>
    <dgm:pt modelId="{040430B8-078D-4E99-9A03-74DF4881CF75}" type="pres">
      <dgm:prSet presAssocID="{7DBD1AE4-7392-4F89-BD39-8BAC49A6F2EB}" presName="connectorText" presStyleLbl="sibTrans2D1" presStyleIdx="0" presStyleCnt="2"/>
      <dgm:spPr/>
    </dgm:pt>
    <dgm:pt modelId="{940D98D7-E0FF-4C8C-84C7-50EDDE8FB44B}" type="pres">
      <dgm:prSet presAssocID="{DA868392-2986-47F4-B50A-DAC0D09F51C4}" presName="node" presStyleLbl="node1" presStyleIdx="1" presStyleCnt="3">
        <dgm:presLayoutVars>
          <dgm:bulletEnabled val="1"/>
        </dgm:presLayoutVars>
      </dgm:prSet>
      <dgm:spPr/>
    </dgm:pt>
    <dgm:pt modelId="{401447E7-F237-43D6-9D1A-1314CAC6B30E}" type="pres">
      <dgm:prSet presAssocID="{B0D62256-B077-4DD4-A8D7-0D32FB35757A}" presName="sibTrans" presStyleLbl="sibTrans2D1" presStyleIdx="1" presStyleCnt="2"/>
      <dgm:spPr/>
    </dgm:pt>
    <dgm:pt modelId="{FF10EE03-0F55-4B94-99E6-E5A4211B6880}" type="pres">
      <dgm:prSet presAssocID="{B0D62256-B077-4DD4-A8D7-0D32FB35757A}" presName="connectorText" presStyleLbl="sibTrans2D1" presStyleIdx="1" presStyleCnt="2"/>
      <dgm:spPr/>
    </dgm:pt>
    <dgm:pt modelId="{5E24EADB-B925-4A22-97A8-AE242949F119}" type="pres">
      <dgm:prSet presAssocID="{3166ECEC-B5FF-417A-9089-B06DC2BD148A}" presName="node" presStyleLbl="node1" presStyleIdx="2" presStyleCnt="3">
        <dgm:presLayoutVars>
          <dgm:bulletEnabled val="1"/>
        </dgm:presLayoutVars>
      </dgm:prSet>
      <dgm:spPr/>
    </dgm:pt>
  </dgm:ptLst>
  <dgm:cxnLst>
    <dgm:cxn modelId="{5244350D-19AF-4C6F-9175-B964FA195144}" type="presOf" srcId="{B0D62256-B077-4DD4-A8D7-0D32FB35757A}" destId="{401447E7-F237-43D6-9D1A-1314CAC6B30E}" srcOrd="0" destOrd="0" presId="urn:microsoft.com/office/officeart/2005/8/layout/process2"/>
    <dgm:cxn modelId="{C8DBBB0F-8105-4E88-AD7E-D5788D822CD1}" type="presOf" srcId="{DA868392-2986-47F4-B50A-DAC0D09F51C4}" destId="{940D98D7-E0FF-4C8C-84C7-50EDDE8FB44B}" srcOrd="0" destOrd="0" presId="urn:microsoft.com/office/officeart/2005/8/layout/process2"/>
    <dgm:cxn modelId="{A19BE80F-8C10-4A02-89FB-17474F3AABB2}" srcId="{A2D67B2B-E357-4162-B794-447067027B8E}" destId="{DA868392-2986-47F4-B50A-DAC0D09F51C4}" srcOrd="1" destOrd="0" parTransId="{DFF7B257-D3F4-47EF-B2EA-9869FFB4C5BB}" sibTransId="{B0D62256-B077-4DD4-A8D7-0D32FB35757A}"/>
    <dgm:cxn modelId="{6A5A6C48-5040-419A-9DDD-E0E9825E3908}" type="presOf" srcId="{7DBD1AE4-7392-4F89-BD39-8BAC49A6F2EB}" destId="{E537B342-3D17-4437-A910-2D9EBA82113F}" srcOrd="0" destOrd="0" presId="urn:microsoft.com/office/officeart/2005/8/layout/process2"/>
    <dgm:cxn modelId="{A2ECD84F-781D-4705-8A72-BB2DEE1B9334}" type="presOf" srcId="{3166ECEC-B5FF-417A-9089-B06DC2BD148A}" destId="{5E24EADB-B925-4A22-97A8-AE242949F119}" srcOrd="0" destOrd="0" presId="urn:microsoft.com/office/officeart/2005/8/layout/process2"/>
    <dgm:cxn modelId="{5E3F547B-D7A2-4FCC-B7DF-78EE541AFF8E}" srcId="{A2D67B2B-E357-4162-B794-447067027B8E}" destId="{A7AE7430-A988-4E00-90FD-727FBB6094EB}" srcOrd="0" destOrd="0" parTransId="{55CD3AC2-5C40-4EAA-BAFA-D3FB9CE88229}" sibTransId="{7DBD1AE4-7392-4F89-BD39-8BAC49A6F2EB}"/>
    <dgm:cxn modelId="{3ABC8B83-0178-47CE-95C7-6C629CD14486}" srcId="{A2D67B2B-E357-4162-B794-447067027B8E}" destId="{3166ECEC-B5FF-417A-9089-B06DC2BD148A}" srcOrd="2" destOrd="0" parTransId="{B0325F88-0846-4233-B3F4-43A415A1720F}" sibTransId="{E71259A1-1482-4899-B385-7EF5F7267EBD}"/>
    <dgm:cxn modelId="{E43CF7A1-465C-4BDE-94D5-AEFF94FD38A4}" type="presOf" srcId="{A2D67B2B-E357-4162-B794-447067027B8E}" destId="{519FAAF9-DEE6-4558-87E0-9C0F42CA459B}" srcOrd="0" destOrd="0" presId="urn:microsoft.com/office/officeart/2005/8/layout/process2"/>
    <dgm:cxn modelId="{37C163B5-E173-43AF-97EC-5F867EAC1981}" type="presOf" srcId="{B0D62256-B077-4DD4-A8D7-0D32FB35757A}" destId="{FF10EE03-0F55-4B94-99E6-E5A4211B6880}" srcOrd="1" destOrd="0" presId="urn:microsoft.com/office/officeart/2005/8/layout/process2"/>
    <dgm:cxn modelId="{6D69A6B8-0BC7-4043-9B37-269E41926D8D}" type="presOf" srcId="{7DBD1AE4-7392-4F89-BD39-8BAC49A6F2EB}" destId="{040430B8-078D-4E99-9A03-74DF4881CF75}" srcOrd="1" destOrd="0" presId="urn:microsoft.com/office/officeart/2005/8/layout/process2"/>
    <dgm:cxn modelId="{8D273DC7-5113-4177-9E0E-BF17E5E6DD1F}" type="presOf" srcId="{A7AE7430-A988-4E00-90FD-727FBB6094EB}" destId="{16AD741C-4347-4BC4-93FF-AC35BC4B3DFC}" srcOrd="0" destOrd="0" presId="urn:microsoft.com/office/officeart/2005/8/layout/process2"/>
    <dgm:cxn modelId="{E204679D-A527-4B15-8AEF-16D3CD277063}" type="presParOf" srcId="{519FAAF9-DEE6-4558-87E0-9C0F42CA459B}" destId="{16AD741C-4347-4BC4-93FF-AC35BC4B3DFC}" srcOrd="0" destOrd="0" presId="urn:microsoft.com/office/officeart/2005/8/layout/process2"/>
    <dgm:cxn modelId="{F93326DC-9431-46FC-8AA0-128811DA98C8}" type="presParOf" srcId="{519FAAF9-DEE6-4558-87E0-9C0F42CA459B}" destId="{E537B342-3D17-4437-A910-2D9EBA82113F}" srcOrd="1" destOrd="0" presId="urn:microsoft.com/office/officeart/2005/8/layout/process2"/>
    <dgm:cxn modelId="{A93CA8E9-98ED-4710-BBC0-92E7BC4E506F}" type="presParOf" srcId="{E537B342-3D17-4437-A910-2D9EBA82113F}" destId="{040430B8-078D-4E99-9A03-74DF4881CF75}" srcOrd="0" destOrd="0" presId="urn:microsoft.com/office/officeart/2005/8/layout/process2"/>
    <dgm:cxn modelId="{FD6D8352-AD9D-4EB7-BE18-D8AD425A4513}" type="presParOf" srcId="{519FAAF9-DEE6-4558-87E0-9C0F42CA459B}" destId="{940D98D7-E0FF-4C8C-84C7-50EDDE8FB44B}" srcOrd="2" destOrd="0" presId="urn:microsoft.com/office/officeart/2005/8/layout/process2"/>
    <dgm:cxn modelId="{064302D8-1F73-4D76-B10C-1EB0F2D02089}" type="presParOf" srcId="{519FAAF9-DEE6-4558-87E0-9C0F42CA459B}" destId="{401447E7-F237-43D6-9D1A-1314CAC6B30E}" srcOrd="3" destOrd="0" presId="urn:microsoft.com/office/officeart/2005/8/layout/process2"/>
    <dgm:cxn modelId="{376952A0-0DBD-40CF-9A98-8D24D1896714}" type="presParOf" srcId="{401447E7-F237-43D6-9D1A-1314CAC6B30E}" destId="{FF10EE03-0F55-4B94-99E6-E5A4211B6880}" srcOrd="0" destOrd="0" presId="urn:microsoft.com/office/officeart/2005/8/layout/process2"/>
    <dgm:cxn modelId="{E293F1F3-77EB-42B6-B0A6-5467EE9ED863}" type="presParOf" srcId="{519FAAF9-DEE6-4558-87E0-9C0F42CA459B}" destId="{5E24EADB-B925-4A22-97A8-AE242949F119}" srcOrd="4"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AE9B6B-6831-402C-ABA0-3C0938FE6248}">
      <dsp:nvSpPr>
        <dsp:cNvPr id="0" name=""/>
        <dsp:cNvSpPr/>
      </dsp:nvSpPr>
      <dsp:spPr>
        <a:xfrm>
          <a:off x="0" y="3041634"/>
          <a:ext cx="8767481" cy="1995641"/>
        </a:xfrm>
        <a:prstGeom prst="rect">
          <a:avLst/>
        </a:prstGeom>
        <a:solidFill>
          <a:schemeClr val="tx1"/>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ial Narrow" panose="020B0606020202030204" pitchFamily="34" charset="0"/>
            </a:rPr>
            <a:t>The YouthBuild grant team will work collaboratively with:</a:t>
          </a:r>
        </a:p>
      </dsp:txBody>
      <dsp:txXfrm>
        <a:off x="0" y="3041634"/>
        <a:ext cx="8767481" cy="1077646"/>
      </dsp:txXfrm>
    </dsp:sp>
    <dsp:sp modelId="{778D235A-B71A-4656-8EB9-31D4C44B4D91}">
      <dsp:nvSpPr>
        <dsp:cNvPr id="0" name=""/>
        <dsp:cNvSpPr/>
      </dsp:nvSpPr>
      <dsp:spPr>
        <a:xfrm>
          <a:off x="4280" y="4079367"/>
          <a:ext cx="1459819" cy="91799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Narrow" panose="020B0606020202030204" pitchFamily="34" charset="0"/>
            </a:rPr>
            <a:t>Hutchings College and Career Academy</a:t>
          </a:r>
        </a:p>
      </dsp:txBody>
      <dsp:txXfrm>
        <a:off x="4280" y="4079367"/>
        <a:ext cx="1459819" cy="917995"/>
      </dsp:txXfrm>
    </dsp:sp>
    <dsp:sp modelId="{46F75AA9-B526-4699-B6EA-AF8C1B7479D6}">
      <dsp:nvSpPr>
        <dsp:cNvPr id="0" name=""/>
        <dsp:cNvSpPr/>
      </dsp:nvSpPr>
      <dsp:spPr>
        <a:xfrm>
          <a:off x="1464100" y="4079367"/>
          <a:ext cx="1459819" cy="91799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Narrow" panose="020B0606020202030204" pitchFamily="34" charset="0"/>
            </a:rPr>
            <a:t>Counselors and Student Support Teams</a:t>
          </a:r>
        </a:p>
      </dsp:txBody>
      <dsp:txXfrm>
        <a:off x="1464100" y="4079367"/>
        <a:ext cx="1459819" cy="917995"/>
      </dsp:txXfrm>
    </dsp:sp>
    <dsp:sp modelId="{4212936F-F879-4BEA-9C41-08E3F7D56084}">
      <dsp:nvSpPr>
        <dsp:cNvPr id="0" name=""/>
        <dsp:cNvSpPr/>
      </dsp:nvSpPr>
      <dsp:spPr>
        <a:xfrm>
          <a:off x="2923920" y="4079367"/>
          <a:ext cx="1459819" cy="91799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a:latin typeface="Arial Narrow" panose="020B0606020202030204" pitchFamily="34" charset="0"/>
            </a:rPr>
            <a:t>CTAE Department</a:t>
          </a:r>
        </a:p>
      </dsp:txBody>
      <dsp:txXfrm>
        <a:off x="2923920" y="4079367"/>
        <a:ext cx="1459819" cy="917995"/>
      </dsp:txXfrm>
    </dsp:sp>
    <dsp:sp modelId="{6F78057E-F13C-4B81-A8B5-DBC66DFC358E}">
      <dsp:nvSpPr>
        <dsp:cNvPr id="0" name=""/>
        <dsp:cNvSpPr/>
      </dsp:nvSpPr>
      <dsp:spPr>
        <a:xfrm>
          <a:off x="4383740" y="4079367"/>
          <a:ext cx="1459819" cy="91799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Narrow" panose="020B0606020202030204" pitchFamily="34" charset="0"/>
            </a:rPr>
            <a:t>Community Partners</a:t>
          </a:r>
        </a:p>
      </dsp:txBody>
      <dsp:txXfrm>
        <a:off x="4383740" y="4079367"/>
        <a:ext cx="1459819" cy="917995"/>
      </dsp:txXfrm>
    </dsp:sp>
    <dsp:sp modelId="{CC13E5E7-63FE-4500-9759-51C545AC24C2}">
      <dsp:nvSpPr>
        <dsp:cNvPr id="0" name=""/>
        <dsp:cNvSpPr/>
      </dsp:nvSpPr>
      <dsp:spPr>
        <a:xfrm>
          <a:off x="5843560" y="4079367"/>
          <a:ext cx="1459819" cy="91799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a:latin typeface="Arial Narrow" panose="020B0606020202030204" pitchFamily="34" charset="0"/>
            </a:rPr>
            <a:t>Students</a:t>
          </a:r>
        </a:p>
      </dsp:txBody>
      <dsp:txXfrm>
        <a:off x="5843560" y="4079367"/>
        <a:ext cx="1459819" cy="917995"/>
      </dsp:txXfrm>
    </dsp:sp>
    <dsp:sp modelId="{B8E45137-925C-4DA2-8308-A358D1177BBA}">
      <dsp:nvSpPr>
        <dsp:cNvPr id="0" name=""/>
        <dsp:cNvSpPr/>
      </dsp:nvSpPr>
      <dsp:spPr>
        <a:xfrm>
          <a:off x="7303380" y="4079367"/>
          <a:ext cx="1459819" cy="91799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Narrow" panose="020B0606020202030204" pitchFamily="34" charset="0"/>
            </a:rPr>
            <a:t>Parents and Families</a:t>
          </a:r>
        </a:p>
      </dsp:txBody>
      <dsp:txXfrm>
        <a:off x="7303380" y="4079367"/>
        <a:ext cx="1459819" cy="917995"/>
      </dsp:txXfrm>
    </dsp:sp>
    <dsp:sp modelId="{6411E1CE-3CED-4F99-91EE-604BE9247F12}">
      <dsp:nvSpPr>
        <dsp:cNvPr id="0" name=""/>
        <dsp:cNvSpPr/>
      </dsp:nvSpPr>
      <dsp:spPr>
        <a:xfrm rot="10800000">
          <a:off x="0" y="2272"/>
          <a:ext cx="8767481" cy="3069296"/>
        </a:xfrm>
        <a:prstGeom prst="upArrowCallout">
          <a:avLst/>
        </a:prstGeom>
        <a:solidFill>
          <a:schemeClr val="tx1"/>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ial Narrow" panose="020B0606020202030204" pitchFamily="34" charset="0"/>
            </a:rPr>
            <a:t>Under the supervision of the Department of District Effectiveness and Federal Programs, the YouthBuild grant provides funding to hire the following project team members to support the grant program implementation:</a:t>
          </a:r>
        </a:p>
      </dsp:txBody>
      <dsp:txXfrm rot="-10800000">
        <a:off x="0" y="2272"/>
        <a:ext cx="8767481" cy="1077323"/>
      </dsp:txXfrm>
    </dsp:sp>
    <dsp:sp modelId="{B8BC0623-829A-41A6-A67F-A5DAAEA2A6E0}">
      <dsp:nvSpPr>
        <dsp:cNvPr id="0" name=""/>
        <dsp:cNvSpPr/>
      </dsp:nvSpPr>
      <dsp:spPr>
        <a:xfrm>
          <a:off x="0" y="1079595"/>
          <a:ext cx="2191870" cy="91771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Narrow" panose="020B0606020202030204" pitchFamily="34" charset="0"/>
            </a:rPr>
            <a:t>(1) </a:t>
          </a:r>
        </a:p>
        <a:p>
          <a:pPr marL="0" lvl="0" indent="0" algn="ctr" defTabSz="711200">
            <a:lnSpc>
              <a:spcPct val="90000"/>
            </a:lnSpc>
            <a:spcBef>
              <a:spcPct val="0"/>
            </a:spcBef>
            <a:spcAft>
              <a:spcPct val="35000"/>
            </a:spcAft>
            <a:buNone/>
          </a:pPr>
          <a:r>
            <a:rPr lang="en-US" sz="1600" kern="1200" dirty="0">
              <a:latin typeface="Arial Narrow" panose="020B0606020202030204" pitchFamily="34" charset="0"/>
            </a:rPr>
            <a:t>YouthBuild Federal Programs Director</a:t>
          </a:r>
        </a:p>
      </dsp:txBody>
      <dsp:txXfrm>
        <a:off x="0" y="1079595"/>
        <a:ext cx="2191870" cy="917719"/>
      </dsp:txXfrm>
    </dsp:sp>
    <dsp:sp modelId="{5ECA6DAE-07F1-4951-9A3D-78252CD3F7FF}">
      <dsp:nvSpPr>
        <dsp:cNvPr id="0" name=""/>
        <dsp:cNvSpPr/>
      </dsp:nvSpPr>
      <dsp:spPr>
        <a:xfrm>
          <a:off x="2191870" y="1079595"/>
          <a:ext cx="2191870" cy="91771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Narrow" panose="020B0606020202030204" pitchFamily="34" charset="0"/>
            </a:rPr>
            <a:t>(1) </a:t>
          </a:r>
        </a:p>
        <a:p>
          <a:pPr marL="0" lvl="0" indent="0" algn="ctr" defTabSz="711200">
            <a:lnSpc>
              <a:spcPct val="90000"/>
            </a:lnSpc>
            <a:spcBef>
              <a:spcPct val="0"/>
            </a:spcBef>
            <a:spcAft>
              <a:spcPct val="35000"/>
            </a:spcAft>
            <a:buNone/>
          </a:pPr>
          <a:r>
            <a:rPr lang="en-US" sz="1600" kern="1200" dirty="0">
              <a:latin typeface="Arial Narrow" panose="020B0606020202030204" pitchFamily="34" charset="0"/>
            </a:rPr>
            <a:t>Grant Manager</a:t>
          </a:r>
        </a:p>
      </dsp:txBody>
      <dsp:txXfrm>
        <a:off x="2191870" y="1079595"/>
        <a:ext cx="2191870" cy="917719"/>
      </dsp:txXfrm>
    </dsp:sp>
    <dsp:sp modelId="{9F0D4278-5E68-44E5-B9F0-8A5453A3391C}">
      <dsp:nvSpPr>
        <dsp:cNvPr id="0" name=""/>
        <dsp:cNvSpPr/>
      </dsp:nvSpPr>
      <dsp:spPr>
        <a:xfrm>
          <a:off x="4383740" y="1079595"/>
          <a:ext cx="2191870" cy="91771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Narrow" panose="020B0606020202030204" pitchFamily="34" charset="0"/>
            </a:rPr>
            <a:t>(1) </a:t>
          </a:r>
        </a:p>
        <a:p>
          <a:pPr marL="0" lvl="0" indent="0" algn="ctr" defTabSz="711200">
            <a:lnSpc>
              <a:spcPct val="90000"/>
            </a:lnSpc>
            <a:spcBef>
              <a:spcPct val="0"/>
            </a:spcBef>
            <a:spcAft>
              <a:spcPct val="35000"/>
            </a:spcAft>
            <a:buNone/>
          </a:pPr>
          <a:r>
            <a:rPr lang="en-US" sz="1500" kern="1200" dirty="0">
              <a:latin typeface="Arial Narrow" panose="020B0606020202030204" pitchFamily="34" charset="0"/>
            </a:rPr>
            <a:t>CTAE Supervisor</a:t>
          </a:r>
        </a:p>
      </dsp:txBody>
      <dsp:txXfrm>
        <a:off x="4383740" y="1079595"/>
        <a:ext cx="2191870" cy="917719"/>
      </dsp:txXfrm>
    </dsp:sp>
    <dsp:sp modelId="{1029C883-CF68-48B0-B180-67B9026354B2}">
      <dsp:nvSpPr>
        <dsp:cNvPr id="0" name=""/>
        <dsp:cNvSpPr/>
      </dsp:nvSpPr>
      <dsp:spPr>
        <a:xfrm>
          <a:off x="6575610" y="1079595"/>
          <a:ext cx="2191870" cy="91771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Narrow" panose="020B0606020202030204" pitchFamily="34" charset="0"/>
            </a:rPr>
            <a:t>(1) </a:t>
          </a:r>
        </a:p>
        <a:p>
          <a:pPr marL="0" lvl="0" indent="0" algn="ctr" defTabSz="711200">
            <a:lnSpc>
              <a:spcPct val="90000"/>
            </a:lnSpc>
            <a:spcBef>
              <a:spcPct val="0"/>
            </a:spcBef>
            <a:spcAft>
              <a:spcPct val="35000"/>
            </a:spcAft>
            <a:buNone/>
          </a:pPr>
          <a:r>
            <a:rPr lang="en-US" sz="1600" kern="1200" dirty="0">
              <a:latin typeface="Arial Narrow" panose="020B0606020202030204" pitchFamily="34" charset="0"/>
            </a:rPr>
            <a:t>Graduation Coach</a:t>
          </a:r>
        </a:p>
      </dsp:txBody>
      <dsp:txXfrm>
        <a:off x="6575610" y="1079595"/>
        <a:ext cx="2191870" cy="9177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7DB1FD-0BFD-45BB-AB04-1A9B616AF832}">
      <dsp:nvSpPr>
        <dsp:cNvPr id="0" name=""/>
        <dsp:cNvSpPr/>
      </dsp:nvSpPr>
      <dsp:spPr>
        <a:xfrm>
          <a:off x="3031326" y="443"/>
          <a:ext cx="1319221" cy="1319221"/>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Narrow" panose="020B0606020202030204" pitchFamily="34" charset="0"/>
            </a:rPr>
            <a:t>Transportation Services</a:t>
          </a:r>
        </a:p>
      </dsp:txBody>
      <dsp:txXfrm>
        <a:off x="3224521" y="193638"/>
        <a:ext cx="932831" cy="932831"/>
      </dsp:txXfrm>
    </dsp:sp>
    <dsp:sp modelId="{47AF089F-7D3F-40A8-9C7F-1E5774DF0E8C}">
      <dsp:nvSpPr>
        <dsp:cNvPr id="0" name=""/>
        <dsp:cNvSpPr/>
      </dsp:nvSpPr>
      <dsp:spPr>
        <a:xfrm rot="2160000">
          <a:off x="4309149" y="1014436"/>
          <a:ext cx="351920" cy="44523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4319231" y="1072455"/>
        <a:ext cx="246344" cy="267143"/>
      </dsp:txXfrm>
    </dsp:sp>
    <dsp:sp modelId="{D3D74962-7CAA-4E52-82A7-532441E4FE4C}">
      <dsp:nvSpPr>
        <dsp:cNvPr id="0" name=""/>
        <dsp:cNvSpPr/>
      </dsp:nvSpPr>
      <dsp:spPr>
        <a:xfrm>
          <a:off x="4635787" y="1166152"/>
          <a:ext cx="1319221" cy="1319221"/>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Narrow" panose="020B0606020202030204" pitchFamily="34" charset="0"/>
            </a:rPr>
            <a:t>Childcare Services</a:t>
          </a:r>
        </a:p>
      </dsp:txBody>
      <dsp:txXfrm>
        <a:off x="4828982" y="1359347"/>
        <a:ext cx="932831" cy="932831"/>
      </dsp:txXfrm>
    </dsp:sp>
    <dsp:sp modelId="{EF2F7440-834D-4F82-9352-740D134222D8}">
      <dsp:nvSpPr>
        <dsp:cNvPr id="0" name=""/>
        <dsp:cNvSpPr/>
      </dsp:nvSpPr>
      <dsp:spPr>
        <a:xfrm rot="6480000">
          <a:off x="4816091" y="2536750"/>
          <a:ext cx="351920" cy="44523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rot="10800000">
        <a:off x="4885191" y="2575593"/>
        <a:ext cx="246344" cy="267143"/>
      </dsp:txXfrm>
    </dsp:sp>
    <dsp:sp modelId="{00FB326C-9310-4C62-955B-A5D5F6A6EC6D}">
      <dsp:nvSpPr>
        <dsp:cNvPr id="0" name=""/>
        <dsp:cNvSpPr/>
      </dsp:nvSpPr>
      <dsp:spPr>
        <a:xfrm>
          <a:off x="4022937" y="3052309"/>
          <a:ext cx="1319221" cy="1319221"/>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Narrow" panose="020B0606020202030204" pitchFamily="34" charset="0"/>
            </a:rPr>
            <a:t>Mental Health Services</a:t>
          </a:r>
        </a:p>
      </dsp:txBody>
      <dsp:txXfrm>
        <a:off x="4216132" y="3245504"/>
        <a:ext cx="932831" cy="932831"/>
      </dsp:txXfrm>
    </dsp:sp>
    <dsp:sp modelId="{EE88AF49-FBC3-4379-B4E1-8F9DAFB53E7A}">
      <dsp:nvSpPr>
        <dsp:cNvPr id="0" name=""/>
        <dsp:cNvSpPr/>
      </dsp:nvSpPr>
      <dsp:spPr>
        <a:xfrm rot="10800000">
          <a:off x="3524937" y="3489301"/>
          <a:ext cx="351920" cy="445237"/>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rot="10800000">
        <a:off x="3630513" y="3578348"/>
        <a:ext cx="246344" cy="267143"/>
      </dsp:txXfrm>
    </dsp:sp>
    <dsp:sp modelId="{FB3CC9B2-D47E-4521-8835-24251DF21542}">
      <dsp:nvSpPr>
        <dsp:cNvPr id="0" name=""/>
        <dsp:cNvSpPr/>
      </dsp:nvSpPr>
      <dsp:spPr>
        <a:xfrm>
          <a:off x="2039715" y="3052309"/>
          <a:ext cx="1319221" cy="1319221"/>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Narrow" panose="020B0606020202030204" pitchFamily="34" charset="0"/>
            </a:rPr>
            <a:t>Need-Based Payments / Stipends</a:t>
          </a:r>
        </a:p>
      </dsp:txBody>
      <dsp:txXfrm>
        <a:off x="2232910" y="3245504"/>
        <a:ext cx="932831" cy="932831"/>
      </dsp:txXfrm>
    </dsp:sp>
    <dsp:sp modelId="{642AB730-20F1-4631-B76E-EB3F343764A9}">
      <dsp:nvSpPr>
        <dsp:cNvPr id="0" name=""/>
        <dsp:cNvSpPr/>
      </dsp:nvSpPr>
      <dsp:spPr>
        <a:xfrm rot="15120000">
          <a:off x="2220019" y="2555695"/>
          <a:ext cx="351920" cy="445237"/>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rot="10800000">
        <a:off x="2289119" y="2694946"/>
        <a:ext cx="246344" cy="267143"/>
      </dsp:txXfrm>
    </dsp:sp>
    <dsp:sp modelId="{EC3C8DF2-779C-46BF-BFB1-86056545F420}">
      <dsp:nvSpPr>
        <dsp:cNvPr id="0" name=""/>
        <dsp:cNvSpPr/>
      </dsp:nvSpPr>
      <dsp:spPr>
        <a:xfrm>
          <a:off x="1426865" y="1166152"/>
          <a:ext cx="1319221" cy="1319221"/>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latin typeface="Arial Narrow"/>
            </a:rPr>
            <a:t>Social Services Referrals</a:t>
          </a:r>
          <a:endParaRPr lang="en-US" sz="1000" b="1" kern="1200" dirty="0">
            <a:latin typeface="Arial Narrow"/>
          </a:endParaRPr>
        </a:p>
      </dsp:txBody>
      <dsp:txXfrm>
        <a:off x="1620060" y="1359347"/>
        <a:ext cx="932831" cy="932831"/>
      </dsp:txXfrm>
    </dsp:sp>
    <dsp:sp modelId="{C615D515-860C-4E5B-9835-9BCF725E22DE}">
      <dsp:nvSpPr>
        <dsp:cNvPr id="0" name=""/>
        <dsp:cNvSpPr/>
      </dsp:nvSpPr>
      <dsp:spPr>
        <a:xfrm rot="19440000">
          <a:off x="2704689" y="1026144"/>
          <a:ext cx="351920" cy="445237"/>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714771" y="1146219"/>
        <a:ext cx="246344" cy="2671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D741C-4347-4BC4-93FF-AC35BC4B3DFC}">
      <dsp:nvSpPr>
        <dsp:cNvPr id="0" name=""/>
        <dsp:cNvSpPr/>
      </dsp:nvSpPr>
      <dsp:spPr>
        <a:xfrm>
          <a:off x="1607842" y="0"/>
          <a:ext cx="2461216" cy="136734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i="0" kern="1200" dirty="0">
              <a:latin typeface="Arial Narrow" panose="020B0606020202030204" pitchFamily="34" charset="0"/>
            </a:rPr>
            <a:t>High School Diploma or GED​</a:t>
          </a:r>
        </a:p>
        <a:p>
          <a:pPr marL="0" lvl="0" indent="0" algn="ctr" defTabSz="622300">
            <a:lnSpc>
              <a:spcPct val="90000"/>
            </a:lnSpc>
            <a:spcBef>
              <a:spcPct val="0"/>
            </a:spcBef>
            <a:spcAft>
              <a:spcPct val="35000"/>
            </a:spcAft>
            <a:buNone/>
          </a:pPr>
          <a:r>
            <a:rPr lang="en-US" sz="1400" kern="1200" dirty="0">
              <a:latin typeface="Arial Narrow" panose="020B0606020202030204" pitchFamily="34" charset="0"/>
            </a:rPr>
            <a:t>69</a:t>
          </a:r>
          <a:r>
            <a:rPr lang="en-US" sz="1400" b="0" i="0" kern="1200" dirty="0">
              <a:latin typeface="Arial Narrow" panose="020B0606020202030204" pitchFamily="34" charset="0"/>
            </a:rPr>
            <a:t> participants attained a ​high school diploma or GED​</a:t>
          </a:r>
          <a:endParaRPr lang="en-US" sz="1400" kern="1200" dirty="0">
            <a:latin typeface="Arial Narrow" panose="020B0606020202030204" pitchFamily="34" charset="0"/>
          </a:endParaRPr>
        </a:p>
      </dsp:txBody>
      <dsp:txXfrm>
        <a:off x="1647890" y="40048"/>
        <a:ext cx="2381120" cy="1287246"/>
      </dsp:txXfrm>
    </dsp:sp>
    <dsp:sp modelId="{E537B342-3D17-4437-A910-2D9EBA82113F}">
      <dsp:nvSpPr>
        <dsp:cNvPr id="0" name=""/>
        <dsp:cNvSpPr/>
      </dsp:nvSpPr>
      <dsp:spPr>
        <a:xfrm rot="5400000">
          <a:off x="2582073" y="1401525"/>
          <a:ext cx="512753" cy="615304"/>
        </a:xfrm>
        <a:prstGeom prst="rightArrow">
          <a:avLst>
            <a:gd name="adj1" fmla="val 60000"/>
            <a:gd name="adj2" fmla="val 5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Arial Narrow" panose="020B0606020202030204" pitchFamily="34" charset="0"/>
          </a:endParaRPr>
        </a:p>
      </dsp:txBody>
      <dsp:txXfrm rot="-5400000">
        <a:off x="2653859" y="1452800"/>
        <a:ext cx="369182" cy="358927"/>
      </dsp:txXfrm>
    </dsp:sp>
    <dsp:sp modelId="{940D98D7-E0FF-4C8C-84C7-50EDDE8FB44B}">
      <dsp:nvSpPr>
        <dsp:cNvPr id="0" name=""/>
        <dsp:cNvSpPr/>
      </dsp:nvSpPr>
      <dsp:spPr>
        <a:xfrm>
          <a:off x="1607842" y="2051013"/>
          <a:ext cx="2461216" cy="1367342"/>
        </a:xfrm>
        <a:prstGeom prst="roundRect">
          <a:avLst>
            <a:gd name="adj" fmla="val 10000"/>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i="0" kern="1200" dirty="0">
              <a:latin typeface="Arial Narrow" panose="020B0606020202030204" pitchFamily="34" charset="0"/>
            </a:rPr>
            <a:t>Pre-Apprenticeship​</a:t>
          </a:r>
        </a:p>
        <a:p>
          <a:pPr marL="0" lvl="0" indent="0" algn="ctr" defTabSz="622300">
            <a:lnSpc>
              <a:spcPct val="90000"/>
            </a:lnSpc>
            <a:spcBef>
              <a:spcPct val="0"/>
            </a:spcBef>
            <a:spcAft>
              <a:spcPct val="35000"/>
            </a:spcAft>
            <a:buNone/>
          </a:pPr>
          <a:r>
            <a:rPr lang="en-US" sz="1200" b="1" i="1" kern="1200" dirty="0">
              <a:latin typeface="Arial Narrow" panose="020B0606020202030204" pitchFamily="34" charset="0"/>
            </a:rPr>
            <a:t>(Construction and CNA)</a:t>
          </a:r>
        </a:p>
        <a:p>
          <a:pPr marL="0" lvl="0" indent="0" algn="ctr" defTabSz="622300">
            <a:lnSpc>
              <a:spcPct val="90000"/>
            </a:lnSpc>
            <a:spcBef>
              <a:spcPct val="0"/>
            </a:spcBef>
            <a:spcAft>
              <a:spcPct val="35000"/>
            </a:spcAft>
            <a:buNone/>
          </a:pPr>
          <a:r>
            <a:rPr lang="en-US" sz="1400" b="0" i="0" kern="1200" dirty="0">
              <a:latin typeface="Arial Narrow" panose="020B0606020202030204" pitchFamily="34" charset="0"/>
            </a:rPr>
            <a:t>53 participants entered pre-apprenticeship opportunities</a:t>
          </a:r>
          <a:endParaRPr lang="en-US" sz="1400" kern="1200" dirty="0">
            <a:latin typeface="Arial Narrow" panose="020B0606020202030204" pitchFamily="34" charset="0"/>
          </a:endParaRPr>
        </a:p>
      </dsp:txBody>
      <dsp:txXfrm>
        <a:off x="1647890" y="2091061"/>
        <a:ext cx="2381120" cy="1287246"/>
      </dsp:txXfrm>
    </dsp:sp>
    <dsp:sp modelId="{401447E7-F237-43D6-9D1A-1314CAC6B30E}">
      <dsp:nvSpPr>
        <dsp:cNvPr id="0" name=""/>
        <dsp:cNvSpPr/>
      </dsp:nvSpPr>
      <dsp:spPr>
        <a:xfrm rot="5400000">
          <a:off x="2582073" y="3452539"/>
          <a:ext cx="512753" cy="615304"/>
        </a:xfrm>
        <a:prstGeom prst="rightArrow">
          <a:avLst>
            <a:gd name="adj1" fmla="val 60000"/>
            <a:gd name="adj2" fmla="val 5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latin typeface="Arial Narrow" panose="020B0606020202030204" pitchFamily="34" charset="0"/>
          </a:endParaRPr>
        </a:p>
      </dsp:txBody>
      <dsp:txXfrm rot="-5400000">
        <a:off x="2653859" y="3503814"/>
        <a:ext cx="369182" cy="358927"/>
      </dsp:txXfrm>
    </dsp:sp>
    <dsp:sp modelId="{5E24EADB-B925-4A22-97A8-AE242949F119}">
      <dsp:nvSpPr>
        <dsp:cNvPr id="0" name=""/>
        <dsp:cNvSpPr/>
      </dsp:nvSpPr>
      <dsp:spPr>
        <a:xfrm>
          <a:off x="1607842" y="4102026"/>
          <a:ext cx="2461216" cy="1367342"/>
        </a:xfrm>
        <a:prstGeom prst="roundRect">
          <a:avLst>
            <a:gd name="adj" fmla="val 1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i="0" kern="1200" dirty="0">
              <a:latin typeface="Arial Narrow" panose="020B0606020202030204" pitchFamily="34" charset="0"/>
            </a:rPr>
            <a:t> Post-Secondary Placement​s</a:t>
          </a:r>
        </a:p>
        <a:p>
          <a:pPr marL="0" lvl="0" indent="0" algn="ctr" defTabSz="622300">
            <a:lnSpc>
              <a:spcPct val="90000"/>
            </a:lnSpc>
            <a:spcBef>
              <a:spcPct val="0"/>
            </a:spcBef>
            <a:spcAft>
              <a:spcPct val="35000"/>
            </a:spcAft>
            <a:buNone/>
          </a:pPr>
          <a:r>
            <a:rPr lang="en-US" sz="1200" b="1" i="1" kern="1200" dirty="0">
              <a:latin typeface="Arial Narrow" panose="020B0606020202030204" pitchFamily="34" charset="0"/>
            </a:rPr>
            <a:t>(College, Workforce, Registered Apprenticeships, and Military)</a:t>
          </a:r>
        </a:p>
        <a:p>
          <a:pPr marL="0" lvl="0" indent="0" algn="ctr" defTabSz="622300">
            <a:lnSpc>
              <a:spcPct val="90000"/>
            </a:lnSpc>
            <a:spcBef>
              <a:spcPct val="0"/>
            </a:spcBef>
            <a:spcAft>
              <a:spcPct val="35000"/>
            </a:spcAft>
            <a:buNone/>
          </a:pPr>
          <a:r>
            <a:rPr lang="en-US" sz="1400" b="0" i="0" kern="1200" dirty="0">
              <a:latin typeface="Arial Narrow" panose="020B0606020202030204" pitchFamily="34" charset="0"/>
            </a:rPr>
            <a:t>45 participants received an initial placement​​</a:t>
          </a:r>
          <a:endParaRPr lang="en-US" sz="1400" kern="1200" dirty="0">
            <a:latin typeface="Arial Narrow" panose="020B0606020202030204" pitchFamily="34" charset="0"/>
          </a:endParaRPr>
        </a:p>
      </dsp:txBody>
      <dsp:txXfrm>
        <a:off x="1647890" y="4142074"/>
        <a:ext cx="2381120" cy="1287246"/>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9/9/2024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55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3476519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2692347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902500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9</a:t>
            </a:fld>
            <a:endParaRPr lang="en-US"/>
          </a:p>
        </p:txBody>
      </p:sp>
    </p:spTree>
    <p:extLst>
      <p:ext uri="{BB962C8B-B14F-4D97-AF65-F5344CB8AC3E}">
        <p14:creationId xmlns:p14="http://schemas.microsoft.com/office/powerpoint/2010/main" val="1981672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820977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3071677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3389212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3998111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Home Dedication Ceremonies:</a:t>
            </a:r>
          </a:p>
          <a:p>
            <a:endParaRPr lang="en-US" dirty="0"/>
          </a:p>
          <a:p>
            <a:r>
              <a:rPr lang="en-US" dirty="0"/>
              <a:t>Home #1  - May 25, 2021</a:t>
            </a:r>
          </a:p>
          <a:p>
            <a:r>
              <a:rPr lang="en-US" dirty="0"/>
              <a:t>Home #2 – June 2022</a:t>
            </a:r>
          </a:p>
          <a:p>
            <a:r>
              <a:rPr lang="en-US" dirty="0"/>
              <a:t>Home #3 – May 15, 2023</a:t>
            </a:r>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2394706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This new construction home was built in partnership with Macon Area Habitat for Humanity in 2021. The home dedication ceremony was held on May 25, 2021. </a:t>
            </a:r>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894109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This new construction home was built in partnership with Macon Area Habitat for Humanity in 2021. The home dedication ceremony was held on May 25, 2021. </a:t>
            </a:r>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2765440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This new construction home was built in partnership with Macon Area Habitat for Humanity in 2023. The home dedication ceremony was held on May 15, 2023. </a:t>
            </a:r>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301680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12883609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561519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3399438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1190950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23</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9/9/2024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9/9/2024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9/9/2024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9/9/2024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9/9/2024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9/9/2024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9/9/2024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9/9/2024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9/9/2024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9/9/2024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9/9/2024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9/9/2024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6.png"/><Relationship Id="rId7" Type="http://schemas.openxmlformats.org/officeDocument/2006/relationships/image" Target="../media/image19.jpeg"/><Relationship Id="rId12"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8.jpeg"/><Relationship Id="rId5" Type="http://schemas.microsoft.com/office/2007/relationships/hdphoto" Target="../media/hdphoto1.wdp"/><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30.jpe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png"/><Relationship Id="rId7" Type="http://schemas.openxmlformats.org/officeDocument/2006/relationships/diagramColors" Target="../diagrams/colors2.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36.svg"/><Relationship Id="rId4" Type="http://schemas.openxmlformats.org/officeDocument/2006/relationships/diagramData" Target="../diagrams/data2.xml"/><Relationship Id="rId9"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openxmlformats.org/officeDocument/2006/relationships/image" Target="../media/image38.png"/><Relationship Id="rId4" Type="http://schemas.openxmlformats.org/officeDocument/2006/relationships/diagramData" Target="../diagrams/data3.xml"/><Relationship Id="rId9"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2279272" y="2249887"/>
            <a:ext cx="8182947" cy="2800767"/>
          </a:xfrm>
          <a:prstGeom prst="rect">
            <a:avLst/>
          </a:prstGeom>
          <a:noFill/>
        </p:spPr>
        <p:txBody>
          <a:bodyPr wrap="square" lIns="91440" tIns="45720" rIns="91440" bIns="45720" rtlCol="0" anchor="t">
            <a:spAutoFit/>
          </a:bodyPr>
          <a:lstStyle/>
          <a:p>
            <a:pPr algn="ctr" defTabSz="914400"/>
            <a:r>
              <a:rPr lang="en-US" sz="4400" b="1" dirty="0">
                <a:latin typeface="Trade Gothic Next HvyCd"/>
                <a:cs typeface="Arial"/>
              </a:rPr>
              <a:t>U.S. Department of Labor YouthBuild Grant</a:t>
            </a:r>
            <a:endParaRPr lang="en-US" sz="4400" b="1" dirty="0">
              <a:latin typeface="Trade Gothic Next HvyCd" panose="020B0906040303020004" pitchFamily="34" charset="0"/>
              <a:cs typeface="Arial" panose="020B0604020202020204" pitchFamily="34" charset="0"/>
            </a:endParaRPr>
          </a:p>
          <a:p>
            <a:pPr algn="ctr" defTabSz="914400"/>
            <a:r>
              <a:rPr lang="en-US" sz="4400" b="1" dirty="0">
                <a:solidFill>
                  <a:schemeClr val="accent4"/>
                </a:solidFill>
                <a:latin typeface="Trade Gothic Next HvyCd" panose="020B0906040303020004" pitchFamily="34" charset="0"/>
                <a:cs typeface="Arial" panose="020B0604020202020204" pitchFamily="34" charset="0"/>
              </a:rPr>
              <a:t>________</a:t>
            </a:r>
          </a:p>
          <a:p>
            <a:pPr algn="ctr" defTabSz="914400"/>
            <a:r>
              <a:rPr lang="en-US" sz="4400" b="1" dirty="0">
                <a:latin typeface="Trade Gothic Next HvyCd" panose="020B0906040303020004" pitchFamily="34" charset="0"/>
                <a:cs typeface="Arial" panose="020B0604020202020204" pitchFamily="34" charset="0"/>
              </a:rPr>
              <a:t>Bibb County School District </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lIns="91440" tIns="45720" rIns="91440" bIns="45720" rtlCol="0" anchor="t">
            <a:spAutoFit/>
          </a:bodyPr>
          <a:lstStyle/>
          <a:p>
            <a:r>
              <a:rPr lang="en-US" sz="2400" b="1" dirty="0">
                <a:solidFill>
                  <a:schemeClr val="bg1"/>
                </a:solidFill>
                <a:latin typeface="Trade Gothic Next HvyCd"/>
                <a:cs typeface="Arial"/>
              </a:rPr>
              <a:t>Dr. Julia </a:t>
            </a:r>
            <a:r>
              <a:rPr lang="en-US" sz="2400" b="1" dirty="0" err="1">
                <a:solidFill>
                  <a:schemeClr val="bg1"/>
                </a:solidFill>
                <a:latin typeface="Trade Gothic Next HvyCd"/>
                <a:cs typeface="Arial"/>
              </a:rPr>
              <a:t>Daniely</a:t>
            </a:r>
            <a:endParaRPr lang="en-US" sz="2400" b="1" dirty="0">
              <a:solidFill>
                <a:schemeClr val="bg1"/>
              </a:solidFill>
              <a:latin typeface="Trade Gothic Next HvyCd"/>
              <a:cs typeface="Arial"/>
            </a:endParaRPr>
          </a:p>
          <a:p>
            <a:r>
              <a:rPr lang="en-US" sz="2400" i="1" dirty="0">
                <a:solidFill>
                  <a:schemeClr val="bg1"/>
                </a:solidFill>
                <a:latin typeface="Trade Gothic Next Cond"/>
                <a:cs typeface="Arial"/>
              </a:rPr>
              <a:t>YouthBuild Grant</a:t>
            </a:r>
            <a:endParaRPr lang="en-US" sz="2400" i="1" dirty="0">
              <a:solidFill>
                <a:schemeClr val="bg1"/>
              </a:solidFill>
              <a:latin typeface="Trade Gothic Next Cond" panose="020B0506040303020004" pitchFamily="34" charset="0"/>
              <a:cs typeface="Arial" panose="020B0604020202020204" pitchFamily="34" charset="0"/>
            </a:endParaRP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lIns="91440" tIns="45720" rIns="91440" bIns="45720" rtlCol="0" anchor="t">
            <a:spAutoFit/>
          </a:bodyPr>
          <a:lstStyle/>
          <a:p>
            <a:r>
              <a:rPr lang="en-US" sz="2000" b="1" i="1">
                <a:solidFill>
                  <a:srgbClr val="FFC700"/>
                </a:solidFill>
                <a:latin typeface="Trade Gothic Next HvyCd"/>
                <a:cs typeface="Arial"/>
              </a:rPr>
              <a:t>September 19,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10" name="Slide Number Placeholder 9">
            <a:extLst>
              <a:ext uri="{FF2B5EF4-FFF2-40B4-BE49-F238E27FC236}">
                <a16:creationId xmlns:a16="http://schemas.microsoft.com/office/drawing/2014/main" id="{33B27CC5-8133-15B6-F2A0-E8F4BF5B3655}"/>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11" name="Slide Number Placeholder 10">
            <a:extLst>
              <a:ext uri="{FF2B5EF4-FFF2-40B4-BE49-F238E27FC236}">
                <a16:creationId xmlns:a16="http://schemas.microsoft.com/office/drawing/2014/main" id="{4CF4EC5E-DA72-584A-D296-FBEF675217AB}"/>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13" name="Slide Number Placeholder 12">
            <a:extLst>
              <a:ext uri="{FF2B5EF4-FFF2-40B4-BE49-F238E27FC236}">
                <a16:creationId xmlns:a16="http://schemas.microsoft.com/office/drawing/2014/main" id="{645C200C-A9A4-0919-19E0-C2653BBE54B7}"/>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43415" y="1241875"/>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Overview</a:t>
            </a:r>
          </a:p>
          <a:p>
            <a:pPr marL="0" indent="0">
              <a:lnSpc>
                <a:spcPct val="100000"/>
              </a:lnSpc>
              <a:spcBef>
                <a:spcPts val="0"/>
              </a:spcBef>
              <a:buNone/>
            </a:pPr>
            <a:r>
              <a:rPr lang="en-US" sz="2200" dirty="0">
                <a:latin typeface="Arial Narrow"/>
              </a:rPr>
              <a:t>The purpose of this presentation is to highlight the Bibb County School District's YouthBuild grant by providing an overview of program components, student support services, innovative work-based experiences, and student outcomes for opportunity youth.  </a:t>
            </a:r>
          </a:p>
          <a:p>
            <a:pPr marL="0" indent="0">
              <a:lnSpc>
                <a:spcPct val="100000"/>
              </a:lnSpc>
              <a:spcBef>
                <a:spcPts val="0"/>
              </a:spcBef>
              <a:buNone/>
            </a:pPr>
            <a:endParaRPr lang="en-US" sz="3000" cap="all" dirty="0">
              <a:effectLst>
                <a:outerShdw blurRad="38100" dist="38100" dir="2700000" algn="tl">
                  <a:srgbClr val="000000">
                    <a:alpha val="43137"/>
                  </a:srgbClr>
                </a:outerShdw>
              </a:effectLst>
              <a:latin typeface="Trade Gothic Next HvyCd"/>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Roadmap</a:t>
            </a:r>
            <a:endParaRPr lang="en-US" dirty="0">
              <a:ea typeface="Calibri"/>
              <a:cs typeface="Calibri"/>
            </a:endParaRPr>
          </a:p>
          <a:p>
            <a:pPr marL="0" indent="0">
              <a:lnSpc>
                <a:spcPct val="100000"/>
              </a:lnSpc>
              <a:spcBef>
                <a:spcPts val="0"/>
              </a:spcBef>
              <a:buNone/>
            </a:pPr>
            <a:r>
              <a:rPr lang="en-US" sz="2200" dirty="0">
                <a:latin typeface="Arial Narrow"/>
              </a:rPr>
              <a:t>This presentation will cover the overall goals for the YouthBuild program, highlight personalized learning supports and strategies, and showcase partnerships dedicated to supporting high-need students in our school district and the Macon-Bibb County community. </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a:rPr>
              <a:t>Takeaway</a:t>
            </a:r>
          </a:p>
          <a:p>
            <a:pPr marL="0" indent="0">
              <a:lnSpc>
                <a:spcPct val="100000"/>
              </a:lnSpc>
              <a:spcBef>
                <a:spcPts val="0"/>
              </a:spcBef>
              <a:buNone/>
            </a:pPr>
            <a:r>
              <a:rPr lang="en-US" sz="2200" dirty="0">
                <a:latin typeface="Arial Narrow"/>
              </a:rPr>
              <a:t>This presentation is designed to demonstrate the importance and impact of YouthBuild programming in the Macon-Bibb community, and the overall innovative experiences cultivated for opportunity youth in the Bibb County School District.</a:t>
            </a:r>
            <a:endParaRPr lang="en-US" sz="2200" dirty="0">
              <a:latin typeface="Arial Narrow" panose="020B0606020202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1446550"/>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YouthBuild Grant – Bibb County School District </a:t>
            </a:r>
          </a:p>
          <a:p>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6" name="Slide Number Placeholder 5">
            <a:extLst>
              <a:ext uri="{FF2B5EF4-FFF2-40B4-BE49-F238E27FC236}">
                <a16:creationId xmlns:a16="http://schemas.microsoft.com/office/drawing/2014/main" id="{B1327A0B-0388-633A-C6A9-A095555B338F}"/>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270082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728105" cy="769441"/>
          </a:xfrm>
          <a:prstGeom prst="rect">
            <a:avLst/>
          </a:prstGeom>
          <a:noFill/>
        </p:spPr>
        <p:txBody>
          <a:bodyPr wrap="square" lIns="91440" tIns="45720" rIns="91440" bIns="45720" rtlCol="0" anchor="t">
            <a:spAutoFit/>
          </a:bodyPr>
          <a:lstStyle/>
          <a:p>
            <a:pPr>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rPr>
              <a:t>Celebration of </a:t>
            </a:r>
            <a:r>
              <a:rPr lang="en-US" sz="4400" dirty="0">
                <a:solidFill>
                  <a:prstClr val="white"/>
                </a:solidFill>
                <a:effectLst>
                  <a:outerShdw blurRad="38100" dist="38100" dir="2700000" algn="tl">
                    <a:srgbClr val="000000">
                      <a:alpha val="43137"/>
                    </a:srgbClr>
                  </a:outerShdw>
                </a:effectLst>
                <a:latin typeface="Trade Gothic Next HvyCd"/>
              </a:rPr>
              <a:t>YouthBuild</a:t>
            </a: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rPr>
              <a:t> Grant Award!</a:t>
            </a:r>
          </a:p>
        </p:txBody>
      </p:sp>
      <p:sp>
        <p:nvSpPr>
          <p:cNvPr id="5" name="Rectangle 4">
            <a:extLst>
              <a:ext uri="{FF2B5EF4-FFF2-40B4-BE49-F238E27FC236}">
                <a16:creationId xmlns:a16="http://schemas.microsoft.com/office/drawing/2014/main" id="{0730ECB6-25EA-BBEA-8B13-415575095A95}"/>
              </a:ext>
            </a:extLst>
          </p:cNvPr>
          <p:cNvSpPr/>
          <p:nvPr/>
        </p:nvSpPr>
        <p:spPr>
          <a:xfrm>
            <a:off x="9099" y="931172"/>
            <a:ext cx="12164013" cy="1862048"/>
          </a:xfrm>
          <a:prstGeom prst="rect">
            <a:avLst/>
          </a:prstGeom>
          <a:noFill/>
        </p:spPr>
        <p:txBody>
          <a:bodyPr wrap="square" lIns="91440" tIns="45720" rIns="91440" bIns="45720" anchor="t">
            <a:spAutoFit/>
            <a:scene3d>
              <a:camera prst="orthographicFront"/>
              <a:lightRig rig="soft" dir="t">
                <a:rot lat="0" lon="0" rev="15600000"/>
              </a:lightRig>
            </a:scene3d>
            <a:sp3d extrusionH="57150" prstMaterial="softEdge">
              <a:bevelT w="25400" h="38100"/>
            </a:sp3d>
          </a:bodyPr>
          <a:lstStyle/>
          <a:p>
            <a:pPr algn="ctr"/>
            <a:r>
              <a:rPr lang="en-US" sz="11500" b="1" dirty="0">
                <a:ln/>
                <a:solidFill>
                  <a:schemeClr val="accent4"/>
                </a:solidFill>
              </a:rPr>
              <a:t>$4.1 Million </a:t>
            </a:r>
          </a:p>
        </p:txBody>
      </p:sp>
      <p:sp>
        <p:nvSpPr>
          <p:cNvPr id="6" name="TextBox 5">
            <a:extLst>
              <a:ext uri="{FF2B5EF4-FFF2-40B4-BE49-F238E27FC236}">
                <a16:creationId xmlns:a16="http://schemas.microsoft.com/office/drawing/2014/main" id="{E2734DDC-BB71-988A-70E6-42EDDC09A3B2}"/>
              </a:ext>
            </a:extLst>
          </p:cNvPr>
          <p:cNvSpPr txBox="1"/>
          <p:nvPr/>
        </p:nvSpPr>
        <p:spPr>
          <a:xfrm>
            <a:off x="728065" y="4984333"/>
            <a:ext cx="10753356" cy="1200329"/>
          </a:xfrm>
          <a:prstGeom prst="rect">
            <a:avLst/>
          </a:prstGeom>
          <a:noFill/>
        </p:spPr>
        <p:txBody>
          <a:bodyPr wrap="square" lIns="91440" tIns="45720" rIns="91440" bIns="45720" rtlCol="0" anchor="t">
            <a:spAutoFit/>
          </a:bodyPr>
          <a:lstStyle/>
          <a:p>
            <a:pPr algn="ctr"/>
            <a:r>
              <a:rPr lang="en-US" sz="2400" b="1" dirty="0">
                <a:solidFill>
                  <a:srgbClr val="212121"/>
                </a:solidFill>
                <a:highlight>
                  <a:srgbClr val="FFFFFF"/>
                </a:highlight>
                <a:latin typeface="Arial Narrow" panose="020B0606020202030204" pitchFamily="34" charset="0"/>
                <a:ea typeface="+mn-lt"/>
                <a:cs typeface="+mn-lt"/>
              </a:rPr>
              <a:t>Through a competitive process, the U.S. Department of Labor awarded Bibb County School District three YouthBuild Grants totaling in $4.1 Million. </a:t>
            </a:r>
          </a:p>
          <a:p>
            <a:pPr algn="ctr"/>
            <a:r>
              <a:rPr lang="en-US" sz="2400" b="1" dirty="0">
                <a:solidFill>
                  <a:srgbClr val="212121"/>
                </a:solidFill>
                <a:highlight>
                  <a:srgbClr val="FFFFFF"/>
                </a:highlight>
                <a:latin typeface="Arial Narrow" panose="020B0606020202030204" pitchFamily="34" charset="0"/>
                <a:ea typeface="+mn-lt"/>
                <a:cs typeface="+mn-lt"/>
              </a:rPr>
              <a:t>The grants were awarded in 2019, 2021, and 2024. </a:t>
            </a:r>
            <a:endParaRPr lang="en-US" sz="2400" b="1" dirty="0">
              <a:latin typeface="Arial Narrow" panose="020B0606020202030204" pitchFamily="34" charset="0"/>
              <a:ea typeface="Calibri"/>
              <a:cs typeface="Calibri"/>
            </a:endParaRPr>
          </a:p>
        </p:txBody>
      </p:sp>
      <p:pic>
        <p:nvPicPr>
          <p:cNvPr id="4" name="Graphic 3" descr="United States Department of Labor">
            <a:extLst>
              <a:ext uri="{FF2B5EF4-FFF2-40B4-BE49-F238E27FC236}">
                <a16:creationId xmlns:a16="http://schemas.microsoft.com/office/drawing/2014/main" id="{1CB6A3AC-2857-E5C9-83D1-2EE81D10899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19888" y="2654468"/>
            <a:ext cx="2083803" cy="2063750"/>
          </a:xfrm>
          <a:prstGeom prst="rect">
            <a:avLst/>
          </a:prstGeom>
        </p:spPr>
      </p:pic>
      <p:pic>
        <p:nvPicPr>
          <p:cNvPr id="8" name="Picture 7" descr="A close-up of a logo&#10;&#10;Description automatically generated">
            <a:extLst>
              <a:ext uri="{FF2B5EF4-FFF2-40B4-BE49-F238E27FC236}">
                <a16:creationId xmlns:a16="http://schemas.microsoft.com/office/drawing/2014/main" id="{053A304A-BFA0-6214-C7FC-DC586FCB681D}"/>
              </a:ext>
            </a:extLst>
          </p:cNvPr>
          <p:cNvPicPr>
            <a:picLocks noChangeAspect="1"/>
          </p:cNvPicPr>
          <p:nvPr/>
        </p:nvPicPr>
        <p:blipFill>
          <a:blip r:embed="rId5"/>
          <a:srcRect t="-8032" r="3898" b="-608"/>
          <a:stretch/>
        </p:blipFill>
        <p:spPr>
          <a:xfrm>
            <a:off x="225258" y="3429986"/>
            <a:ext cx="4282013" cy="912254"/>
          </a:xfrm>
          <a:prstGeom prst="rect">
            <a:avLst/>
          </a:prstGeom>
        </p:spPr>
      </p:pic>
      <p:pic>
        <p:nvPicPr>
          <p:cNvPr id="9" name="Picture 8" descr="A black text on a white background&#10;&#10;Description automatically generated">
            <a:extLst>
              <a:ext uri="{FF2B5EF4-FFF2-40B4-BE49-F238E27FC236}">
                <a16:creationId xmlns:a16="http://schemas.microsoft.com/office/drawing/2014/main" id="{C75EF28B-C2F3-5DB4-D7B0-ABB7C59646B3}"/>
              </a:ext>
            </a:extLst>
          </p:cNvPr>
          <p:cNvPicPr>
            <a:picLocks noChangeAspect="1"/>
          </p:cNvPicPr>
          <p:nvPr/>
        </p:nvPicPr>
        <p:blipFill>
          <a:blip r:embed="rId6"/>
          <a:srcRect l="3630" t="937" r="11316" b="4195"/>
          <a:stretch/>
        </p:blipFill>
        <p:spPr>
          <a:xfrm>
            <a:off x="7004870" y="3375602"/>
            <a:ext cx="5163921" cy="969972"/>
          </a:xfrm>
          <a:prstGeom prst="rect">
            <a:avLst/>
          </a:prstGeom>
        </p:spPr>
      </p:pic>
      <p:pic>
        <p:nvPicPr>
          <p:cNvPr id="10" name="Picture 9" descr="A yellow and black logo&#10;&#10;Description automatically generated">
            <a:extLst>
              <a:ext uri="{FF2B5EF4-FFF2-40B4-BE49-F238E27FC236}">
                <a16:creationId xmlns:a16="http://schemas.microsoft.com/office/drawing/2014/main" id="{399C17EA-BB8F-54BD-D4E8-3AD5B08D6E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28437" y="1399"/>
            <a:ext cx="1442186" cy="1542605"/>
          </a:xfrm>
          <a:prstGeom prst="rect">
            <a:avLst/>
          </a:prstGeom>
        </p:spPr>
      </p:pic>
      <p:sp>
        <p:nvSpPr>
          <p:cNvPr id="12" name="Slide Number Placeholder 11">
            <a:extLst>
              <a:ext uri="{FF2B5EF4-FFF2-40B4-BE49-F238E27FC236}">
                <a16:creationId xmlns:a16="http://schemas.microsoft.com/office/drawing/2014/main" id="{35BB8FA5-608A-E563-D3B1-C6FDD5D096ED}"/>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3428422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U.S. Department of Labor – YouthBuild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4">
            <a:extLst>
              <a:ext uri="{FF2B5EF4-FFF2-40B4-BE49-F238E27FC236}">
                <a16:creationId xmlns:a16="http://schemas.microsoft.com/office/drawing/2014/main" id="{30DB3C5D-B393-2CB1-254B-1CAFC38BBD95}"/>
              </a:ext>
            </a:extLst>
          </p:cNvPr>
          <p:cNvSpPr>
            <a:spLocks noGrp="1"/>
          </p:cNvSpPr>
          <p:nvPr>
            <p:ph sz="half" idx="1"/>
          </p:nvPr>
        </p:nvSpPr>
        <p:spPr>
          <a:xfrm>
            <a:off x="838200" y="1825625"/>
            <a:ext cx="5257800" cy="4351338"/>
          </a:xfrm>
        </p:spPr>
        <p:txBody>
          <a:bodyPr>
            <a:normAutofit/>
          </a:bodyPr>
          <a:lstStyle/>
          <a:p>
            <a:pPr>
              <a:buFont typeface="Arial" panose="020B0604020202020204" pitchFamily="34" charset="0"/>
              <a:buChar char="•"/>
            </a:pPr>
            <a:r>
              <a:rPr lang="en-US" sz="1800" i="0" dirty="0">
                <a:effectLst/>
                <a:latin typeface="Arial Narrow" panose="020B0606020202030204" pitchFamily="34" charset="0"/>
              </a:rPr>
              <a:t>YouthBuild is a pre-apprenticeship model that provides at-risk youth, ages 16-24, with education and occupational skill development to obtain employment in construction and other in-demand industries.</a:t>
            </a:r>
            <a:endParaRPr lang="en-US" sz="1800" dirty="0">
              <a:latin typeface="Arial Narrow" panose="020B0606020202030204" pitchFamily="34" charset="0"/>
            </a:endParaRPr>
          </a:p>
          <a:p>
            <a:pPr>
              <a:buFont typeface="Arial" panose="020B0604020202020204" pitchFamily="34" charset="0"/>
              <a:buChar char="•"/>
            </a:pPr>
            <a:r>
              <a:rPr lang="en-US" sz="1800" i="0" dirty="0">
                <a:effectLst/>
                <a:latin typeface="Arial Narrow" panose="020B0606020202030204" pitchFamily="34" charset="0"/>
              </a:rPr>
              <a:t>Youth learn construction skills while constructing or rehabilitating affordable housing for low-income or homeless families in their own neighborhoods. </a:t>
            </a:r>
          </a:p>
          <a:p>
            <a:r>
              <a:rPr lang="en-US" sz="1800" dirty="0">
                <a:latin typeface="Arial Narrow" panose="020B0606020202030204" pitchFamily="34" charset="0"/>
              </a:rPr>
              <a:t>Program participants split their time between the construction site and the classroom, where they earn their high school diploma or equivalency degree and prepare for postsecondary opportunities.</a:t>
            </a:r>
          </a:p>
        </p:txBody>
      </p:sp>
      <p:pic>
        <p:nvPicPr>
          <p:cNvPr id="9" name="Picture 8">
            <a:extLst>
              <a:ext uri="{FF2B5EF4-FFF2-40B4-BE49-F238E27FC236}">
                <a16:creationId xmlns:a16="http://schemas.microsoft.com/office/drawing/2014/main" id="{82154B3A-6C93-DA57-9E12-7E2B872237B8}"/>
              </a:ext>
            </a:extLst>
          </p:cNvPr>
          <p:cNvPicPr>
            <a:picLocks noChangeAspect="1"/>
          </p:cNvPicPr>
          <p:nvPr/>
        </p:nvPicPr>
        <p:blipFill>
          <a:blip r:embed="rId4"/>
          <a:srcRect l="2863" t="1916" r="1431" b="258"/>
          <a:stretch/>
        </p:blipFill>
        <p:spPr>
          <a:xfrm>
            <a:off x="6773562" y="1986692"/>
            <a:ext cx="4817160" cy="3907078"/>
          </a:xfrm>
          <a:prstGeom prst="rect">
            <a:avLst/>
          </a:prstGeom>
        </p:spPr>
      </p:pic>
      <p:sp>
        <p:nvSpPr>
          <p:cNvPr id="7" name="Slide Number Placeholder 6">
            <a:extLst>
              <a:ext uri="{FF2B5EF4-FFF2-40B4-BE49-F238E27FC236}">
                <a16:creationId xmlns:a16="http://schemas.microsoft.com/office/drawing/2014/main" id="{5B7A6BDA-5689-8903-0013-6007C16939BC}"/>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783510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YouthBuild Grant – Bibb County School District</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4">
            <a:extLst>
              <a:ext uri="{FF2B5EF4-FFF2-40B4-BE49-F238E27FC236}">
                <a16:creationId xmlns:a16="http://schemas.microsoft.com/office/drawing/2014/main" id="{30DB3C5D-B393-2CB1-254B-1CAFC38BBD95}"/>
              </a:ext>
            </a:extLst>
          </p:cNvPr>
          <p:cNvSpPr>
            <a:spLocks noGrp="1"/>
          </p:cNvSpPr>
          <p:nvPr>
            <p:ph sz="half" idx="1"/>
          </p:nvPr>
        </p:nvSpPr>
        <p:spPr>
          <a:xfrm>
            <a:off x="838200" y="1825625"/>
            <a:ext cx="5520070" cy="4351338"/>
          </a:xfrm>
        </p:spPr>
        <p:txBody>
          <a:bodyPr>
            <a:normAutofit/>
          </a:bodyPr>
          <a:lstStyle/>
          <a:p>
            <a:pPr>
              <a:buFont typeface="Arial" panose="020B0604020202020204" pitchFamily="34" charset="0"/>
              <a:buChar char="•"/>
            </a:pPr>
            <a:r>
              <a:rPr lang="en-US" sz="1800" i="0" dirty="0">
                <a:effectLst/>
                <a:latin typeface="Arial Narrow" panose="020B0606020202030204" pitchFamily="34" charset="0"/>
              </a:rPr>
              <a:t>In 2019, Bibb County School District’s SOAR Academy was one of two grantees in Georgia selected to receive a YouthBuild Grant from the U.S. Department of Labor’s Employment and Training Administration. The district received a second grant in 2021 and a third grant in 2024.</a:t>
            </a:r>
            <a:endParaRPr lang="en-US" sz="1800" dirty="0">
              <a:latin typeface="Arial Narrow" panose="020B0606020202030204" pitchFamily="34" charset="0"/>
            </a:endParaRPr>
          </a:p>
          <a:p>
            <a:r>
              <a:rPr lang="en-US" sz="1800" i="0" dirty="0">
                <a:effectLst/>
                <a:latin typeface="Arial Narrow" panose="020B0606020202030204" pitchFamily="34" charset="0"/>
              </a:rPr>
              <a:t>The Bibb County School District YouthBuild Program provides academic enrichment and remediation to assist students in attaining a high school diploma, hands-on experiential learning, and pre‐apprenticeship in‐demand pathways. The pathways include construction, healthcare (CNA), and warehouse &amp; distribution. </a:t>
            </a:r>
            <a:endParaRPr lang="en-US" sz="1800" dirty="0">
              <a:effectLst/>
              <a:latin typeface="Arial Narrow" panose="020B0606020202030204" pitchFamily="34" charset="0"/>
            </a:endParaRPr>
          </a:p>
          <a:p>
            <a:r>
              <a:rPr lang="en-US" sz="1800" i="0" dirty="0">
                <a:effectLst/>
                <a:latin typeface="Arial Narrow" panose="020B0606020202030204" pitchFamily="34" charset="0"/>
              </a:rPr>
              <a:t>The pre-apprenticeship in-demand pathways are completed in partnership with Macon Area Habitat for Humanit</a:t>
            </a:r>
            <a:r>
              <a:rPr lang="en-US" sz="1800" dirty="0">
                <a:latin typeface="Arial Narrow" panose="020B0606020202030204" pitchFamily="34" charset="0"/>
              </a:rPr>
              <a:t>y, </a:t>
            </a:r>
            <a:r>
              <a:rPr lang="en-US" sz="1800" i="0" dirty="0">
                <a:effectLst/>
                <a:latin typeface="Arial Narrow" panose="020B0606020202030204" pitchFamily="34" charset="0"/>
              </a:rPr>
              <a:t> Hutchings College &amp; Career Academy, </a:t>
            </a:r>
            <a:r>
              <a:rPr lang="en-US" sz="1800" dirty="0">
                <a:latin typeface="Arial Narrow" panose="020B0606020202030204" pitchFamily="34" charset="0"/>
              </a:rPr>
              <a:t>and Central Georgia Technical College.</a:t>
            </a:r>
            <a:endParaRPr lang="en-US" sz="1800" dirty="0">
              <a:effectLst/>
              <a:latin typeface="Arial Narrow" panose="020B0606020202030204" pitchFamily="34" charset="0"/>
            </a:endParaRPr>
          </a:p>
          <a:p>
            <a:endParaRPr lang="en-US" sz="2000" dirty="0">
              <a:latin typeface="Arial Narrow" panose="020B0606020202030204" pitchFamily="34" charset="0"/>
            </a:endParaRPr>
          </a:p>
        </p:txBody>
      </p:sp>
      <p:sp>
        <p:nvSpPr>
          <p:cNvPr id="4" name="Rectangle 1">
            <a:extLst>
              <a:ext uri="{FF2B5EF4-FFF2-40B4-BE49-F238E27FC236}">
                <a16:creationId xmlns:a16="http://schemas.microsoft.com/office/drawing/2014/main" id="{0CCD5FF3-4154-177A-9219-FD945650540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1B82868A-0554-AA31-1DF2-9211D052048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B5198A13-9406-6500-6D9D-C6A7AAAA16D3}"/>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4">
            <a:extLst>
              <a:ext uri="{FF2B5EF4-FFF2-40B4-BE49-F238E27FC236}">
                <a16:creationId xmlns:a16="http://schemas.microsoft.com/office/drawing/2014/main" id="{8885506F-394C-7F9F-D9A6-4B8ABBA0F130}"/>
              </a:ext>
            </a:extLst>
          </p:cNvPr>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3" name="Picture 12">
            <a:extLst>
              <a:ext uri="{FF2B5EF4-FFF2-40B4-BE49-F238E27FC236}">
                <a16:creationId xmlns:a16="http://schemas.microsoft.com/office/drawing/2014/main" id="{AE7E2EE0-19F9-D764-B563-07919B92793B}"/>
              </a:ext>
            </a:extLst>
          </p:cNvPr>
          <p:cNvPicPr>
            <a:picLocks noChangeAspect="1"/>
          </p:cNvPicPr>
          <p:nvPr/>
        </p:nvPicPr>
        <p:blipFill>
          <a:blip r:embed="rId4"/>
          <a:stretch>
            <a:fillRect/>
          </a:stretch>
        </p:blipFill>
        <p:spPr>
          <a:xfrm>
            <a:off x="6553200" y="1825625"/>
            <a:ext cx="5015270" cy="40403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Slide Number Placeholder 11">
            <a:extLst>
              <a:ext uri="{FF2B5EF4-FFF2-40B4-BE49-F238E27FC236}">
                <a16:creationId xmlns:a16="http://schemas.microsoft.com/office/drawing/2014/main" id="{ADADF4DC-9CF7-1531-02AC-344B55C280F4}"/>
              </a:ext>
            </a:extLst>
          </p:cNvPr>
          <p:cNvSpPr>
            <a:spLocks noGrp="1"/>
          </p:cNvSpPr>
          <p:nvPr>
            <p:ph type="sldNum" sz="quarter" idx="12"/>
          </p:nvPr>
        </p:nvSpPr>
        <p:spPr/>
        <p:txBody>
          <a:bodyPr/>
          <a:lstStyle/>
          <a:p>
            <a:fld id="{28E6F07D-F62F-4C3B-A21E-2367E9A39921}" type="slidenum">
              <a:rPr lang="en-US" smtClean="0"/>
              <a:t>7</a:t>
            </a:fld>
            <a:endParaRPr lang="en-US"/>
          </a:p>
        </p:txBody>
      </p:sp>
    </p:spTree>
    <p:extLst>
      <p:ext uri="{BB962C8B-B14F-4D97-AF65-F5344CB8AC3E}">
        <p14:creationId xmlns:p14="http://schemas.microsoft.com/office/powerpoint/2010/main" val="1843840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YouthBuild Grant – Bibb County School District</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Rectangle 1">
            <a:extLst>
              <a:ext uri="{FF2B5EF4-FFF2-40B4-BE49-F238E27FC236}">
                <a16:creationId xmlns:a16="http://schemas.microsoft.com/office/drawing/2014/main" id="{0CCD5FF3-4154-177A-9219-FD945650540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1B82868A-0554-AA31-1DF2-9211D052048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B5198A13-9406-6500-6D9D-C6A7AAAA16D3}"/>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4">
            <a:extLst>
              <a:ext uri="{FF2B5EF4-FFF2-40B4-BE49-F238E27FC236}">
                <a16:creationId xmlns:a16="http://schemas.microsoft.com/office/drawing/2014/main" id="{8885506F-394C-7F9F-D9A6-4B8ABBA0F130}"/>
              </a:ext>
            </a:extLst>
          </p:cNvPr>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 name="Content Placeholder 2">
            <a:extLst>
              <a:ext uri="{FF2B5EF4-FFF2-40B4-BE49-F238E27FC236}">
                <a16:creationId xmlns:a16="http://schemas.microsoft.com/office/drawing/2014/main" id="{EF464D1F-9631-27BE-F878-6A8E6A76A769}"/>
              </a:ext>
            </a:extLst>
          </p:cNvPr>
          <p:cNvGraphicFramePr>
            <a:graphicFrameLocks noGrp="1"/>
          </p:cNvGraphicFramePr>
          <p:nvPr>
            <p:ph sz="half" idx="1"/>
            <p:extLst>
              <p:ext uri="{D42A27DB-BD31-4B8C-83A1-F6EECF244321}">
                <p14:modId xmlns:p14="http://schemas.microsoft.com/office/powerpoint/2010/main" val="3314788839"/>
              </p:ext>
            </p:extLst>
          </p:nvPr>
        </p:nvGraphicFramePr>
        <p:xfrm>
          <a:off x="1723268" y="1309842"/>
          <a:ext cx="8767481" cy="50395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7" name="Slide Number Placeholder 76">
            <a:extLst>
              <a:ext uri="{FF2B5EF4-FFF2-40B4-BE49-F238E27FC236}">
                <a16:creationId xmlns:a16="http://schemas.microsoft.com/office/drawing/2014/main" id="{A13995D6-318F-1BD3-52DF-4A28DA3BB13C}"/>
              </a:ext>
            </a:extLst>
          </p:cNvPr>
          <p:cNvSpPr>
            <a:spLocks noGrp="1"/>
          </p:cNvSpPr>
          <p:nvPr>
            <p:ph type="sldNum" sz="quarter" idx="12"/>
          </p:nvPr>
        </p:nvSpPr>
        <p:spPr/>
        <p:txBody>
          <a:bodyPr/>
          <a:lstStyle/>
          <a:p>
            <a:fld id="{28E6F07D-F62F-4C3B-A21E-2367E9A39921}" type="slidenum">
              <a:rPr lang="en-US" smtClean="0"/>
              <a:t>8</a:t>
            </a:fld>
            <a:endParaRPr lang="en-US"/>
          </a:p>
        </p:txBody>
      </p:sp>
    </p:spTree>
    <p:extLst>
      <p:ext uri="{BB962C8B-B14F-4D97-AF65-F5344CB8AC3E}">
        <p14:creationId xmlns:p14="http://schemas.microsoft.com/office/powerpoint/2010/main" val="2851225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YouthBuild Grant - Eligibility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4">
            <a:extLst>
              <a:ext uri="{FF2B5EF4-FFF2-40B4-BE49-F238E27FC236}">
                <a16:creationId xmlns:a16="http://schemas.microsoft.com/office/drawing/2014/main" id="{30DB3C5D-B393-2CB1-254B-1CAFC38BBD95}"/>
              </a:ext>
            </a:extLst>
          </p:cNvPr>
          <p:cNvSpPr>
            <a:spLocks noGrp="1"/>
          </p:cNvSpPr>
          <p:nvPr>
            <p:ph sz="half" idx="1"/>
          </p:nvPr>
        </p:nvSpPr>
        <p:spPr>
          <a:xfrm>
            <a:off x="838200" y="1825625"/>
            <a:ext cx="5520070" cy="4351338"/>
          </a:xfrm>
        </p:spPr>
        <p:txBody>
          <a:bodyPr>
            <a:normAutofit/>
          </a:bodyPr>
          <a:lstStyle/>
          <a:p>
            <a:pPr rtl="0" fontAlgn="base">
              <a:buFont typeface="Arial" panose="020B0604020202020204" pitchFamily="34" charset="0"/>
              <a:buChar char="•"/>
            </a:pPr>
            <a:r>
              <a:rPr lang="en-US" sz="1800" b="0" i="0" u="none" strike="noStrike">
                <a:solidFill>
                  <a:srgbClr val="243441"/>
                </a:solidFill>
                <a:effectLst/>
                <a:latin typeface="Arial Narrow" panose="020B0606020202030204" pitchFamily="34" charset="0"/>
              </a:rPr>
              <a:t>All participants must be between 16 and 24 years old at the time of enrollment.</a:t>
            </a:r>
            <a:r>
              <a:rPr lang="en-US" sz="1800" b="0" i="0">
                <a:solidFill>
                  <a:srgbClr val="000000"/>
                </a:solidFill>
                <a:effectLst/>
                <a:latin typeface="Arial Narrow" panose="020B0606020202030204" pitchFamily="34" charset="0"/>
              </a:rPr>
              <a:t>​</a:t>
            </a:r>
            <a:endParaRPr lang="en-US" sz="1400" b="0" i="0">
              <a:solidFill>
                <a:srgbClr val="000000"/>
              </a:solidFill>
              <a:effectLst/>
              <a:latin typeface="Arial Narrow" panose="020B0606020202030204" pitchFamily="34" charset="0"/>
            </a:endParaRPr>
          </a:p>
          <a:p>
            <a:pPr rtl="0" fontAlgn="base">
              <a:buFont typeface="Arial" panose="020B0604020202020204" pitchFamily="34" charset="0"/>
              <a:buChar char="•"/>
            </a:pPr>
            <a:r>
              <a:rPr lang="en-US" sz="1800" b="0" i="0" u="none" strike="noStrike">
                <a:solidFill>
                  <a:srgbClr val="243441"/>
                </a:solidFill>
                <a:effectLst/>
                <a:latin typeface="Arial Narrow" panose="020B0606020202030204" pitchFamily="34" charset="0"/>
              </a:rPr>
              <a:t>At least 75 percent of the participants must be very-low-income or come from very-low-income families, defined as earning below 50 percent of median income</a:t>
            </a:r>
            <a:r>
              <a:rPr lang="en-US" sz="1800" b="0" i="0">
                <a:solidFill>
                  <a:srgbClr val="000000"/>
                </a:solidFill>
                <a:effectLst/>
                <a:latin typeface="Arial Narrow" panose="020B0606020202030204" pitchFamily="34" charset="0"/>
              </a:rPr>
              <a:t>​</a:t>
            </a:r>
            <a:endParaRPr lang="en-US" sz="1400" b="0" i="0">
              <a:solidFill>
                <a:srgbClr val="000000"/>
              </a:solidFill>
              <a:effectLst/>
              <a:latin typeface="Arial Narrow" panose="020B0606020202030204" pitchFamily="34" charset="0"/>
            </a:endParaRPr>
          </a:p>
          <a:p>
            <a:pPr rtl="0" fontAlgn="base">
              <a:buFont typeface="Arial" panose="020B0604020202020204" pitchFamily="34" charset="0"/>
              <a:buChar char="•"/>
            </a:pPr>
            <a:r>
              <a:rPr lang="en-US" sz="1800" b="0" i="0" u="none" strike="noStrike">
                <a:solidFill>
                  <a:srgbClr val="243441"/>
                </a:solidFill>
                <a:effectLst/>
                <a:latin typeface="Arial Narrow" panose="020B0606020202030204" pitchFamily="34" charset="0"/>
              </a:rPr>
              <a:t>At least 75 percent of the class must consist of high school dropouts. A dropout is defined as an individual who</a:t>
            </a:r>
            <a:r>
              <a:rPr lang="en-US" sz="1800" b="0" i="0">
                <a:solidFill>
                  <a:srgbClr val="000000"/>
                </a:solidFill>
                <a:effectLst/>
                <a:latin typeface="Arial Narrow" panose="020B0606020202030204" pitchFamily="34" charset="0"/>
              </a:rPr>
              <a:t>​</a:t>
            </a:r>
            <a:endParaRPr lang="en-US" sz="1400" b="0" i="0">
              <a:solidFill>
                <a:srgbClr val="000000"/>
              </a:solidFill>
              <a:effectLst/>
              <a:latin typeface="Arial Narrow" panose="020B0606020202030204" pitchFamily="34" charset="0"/>
            </a:endParaRPr>
          </a:p>
          <a:p>
            <a:pPr rtl="0" fontAlgn="base">
              <a:buFont typeface="Arial" panose="020B0604020202020204" pitchFamily="34" charset="0"/>
              <a:buChar char="•"/>
            </a:pPr>
            <a:r>
              <a:rPr lang="en-US" sz="1800" b="0" i="0" u="none" strike="noStrike">
                <a:solidFill>
                  <a:srgbClr val="243441"/>
                </a:solidFill>
                <a:effectLst/>
                <a:latin typeface="Arial Narrow" panose="020B0606020202030204" pitchFamily="34" charset="0"/>
              </a:rPr>
              <a:t>is not attending any school, </a:t>
            </a:r>
            <a:r>
              <a:rPr lang="en-US" sz="1800" b="0" i="0">
                <a:solidFill>
                  <a:srgbClr val="000000"/>
                </a:solidFill>
                <a:effectLst/>
                <a:latin typeface="Arial Narrow" panose="020B0606020202030204" pitchFamily="34" charset="0"/>
              </a:rPr>
              <a:t>​</a:t>
            </a:r>
            <a:endParaRPr lang="en-US" sz="1400" b="0" i="0">
              <a:solidFill>
                <a:srgbClr val="000000"/>
              </a:solidFill>
              <a:effectLst/>
              <a:latin typeface="Arial Narrow" panose="020B0606020202030204" pitchFamily="34" charset="0"/>
            </a:endParaRPr>
          </a:p>
          <a:p>
            <a:pPr rtl="0" fontAlgn="base">
              <a:buFont typeface="Arial" panose="020B0604020202020204" pitchFamily="34" charset="0"/>
              <a:buChar char="•"/>
            </a:pPr>
            <a:r>
              <a:rPr lang="en-US" sz="1800" b="0" i="0" u="none" strike="noStrike">
                <a:solidFill>
                  <a:srgbClr val="243441"/>
                </a:solidFill>
                <a:effectLst/>
                <a:latin typeface="Arial Narrow" panose="020B0606020202030204" pitchFamily="34" charset="0"/>
              </a:rPr>
              <a:t>is not subject to a compulsory attendance law, </a:t>
            </a:r>
            <a:r>
              <a:rPr lang="en-US" sz="1800" b="0" i="0">
                <a:solidFill>
                  <a:srgbClr val="000000"/>
                </a:solidFill>
                <a:effectLst/>
                <a:latin typeface="Arial Narrow" panose="020B0606020202030204" pitchFamily="34" charset="0"/>
              </a:rPr>
              <a:t>​</a:t>
            </a:r>
            <a:endParaRPr lang="en-US" sz="1400" b="0" i="0">
              <a:solidFill>
                <a:srgbClr val="000000"/>
              </a:solidFill>
              <a:effectLst/>
              <a:latin typeface="Arial Narrow" panose="020B0606020202030204" pitchFamily="34" charset="0"/>
            </a:endParaRPr>
          </a:p>
          <a:p>
            <a:pPr rtl="0" fontAlgn="base">
              <a:buFont typeface="Arial" panose="020B0604020202020204" pitchFamily="34" charset="0"/>
              <a:buChar char="•"/>
            </a:pPr>
            <a:r>
              <a:rPr lang="en-US" sz="1800" b="0" i="0" u="none" strike="noStrike">
                <a:solidFill>
                  <a:srgbClr val="243441"/>
                </a:solidFill>
                <a:effectLst/>
                <a:latin typeface="Arial Narrow" panose="020B0606020202030204" pitchFamily="34" charset="0"/>
              </a:rPr>
              <a:t>has not received a high school diploma, and </a:t>
            </a:r>
            <a:r>
              <a:rPr lang="en-US" sz="1800" b="0" i="0">
                <a:solidFill>
                  <a:srgbClr val="000000"/>
                </a:solidFill>
                <a:effectLst/>
                <a:latin typeface="Arial Narrow" panose="020B0606020202030204" pitchFamily="34" charset="0"/>
              </a:rPr>
              <a:t>​</a:t>
            </a:r>
            <a:endParaRPr lang="en-US" sz="1400" b="0" i="0">
              <a:solidFill>
                <a:srgbClr val="000000"/>
              </a:solidFill>
              <a:effectLst/>
              <a:latin typeface="Arial Narrow" panose="020B0606020202030204" pitchFamily="34" charset="0"/>
            </a:endParaRPr>
          </a:p>
          <a:p>
            <a:pPr rtl="0" fontAlgn="base">
              <a:buFont typeface="Arial" panose="020B0604020202020204" pitchFamily="34" charset="0"/>
              <a:buChar char="•"/>
            </a:pPr>
            <a:r>
              <a:rPr lang="en-US" sz="1800" b="0" i="0" u="none" strike="noStrike">
                <a:solidFill>
                  <a:srgbClr val="243441"/>
                </a:solidFill>
                <a:effectLst/>
                <a:latin typeface="Arial Narrow" panose="020B0606020202030204" pitchFamily="34" charset="0"/>
              </a:rPr>
              <a:t>has not received a certificate of equivalency or GED. </a:t>
            </a:r>
            <a:endParaRPr lang="en-US" sz="1400" b="0" i="0">
              <a:solidFill>
                <a:srgbClr val="000000"/>
              </a:solidFill>
              <a:effectLst/>
              <a:latin typeface="Arial Narrow" panose="020B0606020202030204" pitchFamily="34" charset="0"/>
            </a:endParaRPr>
          </a:p>
          <a:p>
            <a:endParaRPr lang="en-US" sz="2000">
              <a:latin typeface="Arial Narrow" panose="020B0606020202030204" pitchFamily="34" charset="0"/>
            </a:endParaRPr>
          </a:p>
        </p:txBody>
      </p:sp>
      <p:sp>
        <p:nvSpPr>
          <p:cNvPr id="4" name="Rectangle 1">
            <a:extLst>
              <a:ext uri="{FF2B5EF4-FFF2-40B4-BE49-F238E27FC236}">
                <a16:creationId xmlns:a16="http://schemas.microsoft.com/office/drawing/2014/main" id="{0CCD5FF3-4154-177A-9219-FD945650540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1B82868A-0554-AA31-1DF2-9211D052048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B5198A13-9406-6500-6D9D-C6A7AAAA16D3}"/>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4">
            <a:extLst>
              <a:ext uri="{FF2B5EF4-FFF2-40B4-BE49-F238E27FC236}">
                <a16:creationId xmlns:a16="http://schemas.microsoft.com/office/drawing/2014/main" id="{8885506F-394C-7F9F-D9A6-4B8ABBA0F130}"/>
              </a:ext>
            </a:extLst>
          </p:cNvPr>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1">
            <a:extLst>
              <a:ext uri="{FF2B5EF4-FFF2-40B4-BE49-F238E27FC236}">
                <a16:creationId xmlns:a16="http://schemas.microsoft.com/office/drawing/2014/main" id="{545BAFD1-12BE-0F23-9776-BD5D741E30E5}"/>
              </a:ext>
            </a:extLst>
          </p:cNvPr>
          <p:cNvSpPr>
            <a:spLocks noChangeArrowheads="1"/>
          </p:cNvSpPr>
          <p:nvPr/>
        </p:nvSpPr>
        <p:spPr bwMode="auto">
          <a:xfrm>
            <a:off x="609600" y="609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1BE05EA1-5B21-BC25-8A31-0859682FB7C9}"/>
              </a:ext>
            </a:extLst>
          </p:cNvPr>
          <p:cNvSpPr>
            <a:spLocks noChangeArrowheads="1"/>
          </p:cNvSpPr>
          <p:nvPr/>
        </p:nvSpPr>
        <p:spPr bwMode="auto">
          <a:xfrm>
            <a:off x="762000" y="762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6" name="Picture 15">
            <a:extLst>
              <a:ext uri="{FF2B5EF4-FFF2-40B4-BE49-F238E27FC236}">
                <a16:creationId xmlns:a16="http://schemas.microsoft.com/office/drawing/2014/main" id="{BD87AE9E-C318-A6F2-CB6C-4FB23655E141}"/>
              </a:ext>
            </a:extLst>
          </p:cNvPr>
          <p:cNvPicPr>
            <a:picLocks noChangeAspect="1"/>
          </p:cNvPicPr>
          <p:nvPr/>
        </p:nvPicPr>
        <p:blipFill>
          <a:blip r:embed="rId4"/>
          <a:stretch>
            <a:fillRect/>
          </a:stretch>
        </p:blipFill>
        <p:spPr>
          <a:xfrm>
            <a:off x="6858000" y="2086769"/>
            <a:ext cx="4567649" cy="3829050"/>
          </a:xfrm>
          <a:prstGeom prst="rect">
            <a:avLst/>
          </a:prstGeom>
        </p:spPr>
      </p:pic>
      <p:sp>
        <p:nvSpPr>
          <p:cNvPr id="13" name="Slide Number Placeholder 12">
            <a:extLst>
              <a:ext uri="{FF2B5EF4-FFF2-40B4-BE49-F238E27FC236}">
                <a16:creationId xmlns:a16="http://schemas.microsoft.com/office/drawing/2014/main" id="{B1DFBFFE-6613-9FA7-B6EE-320738064737}"/>
              </a:ext>
            </a:extLst>
          </p:cNvPr>
          <p:cNvSpPr>
            <a:spLocks noGrp="1"/>
          </p:cNvSpPr>
          <p:nvPr>
            <p:ph type="sldNum" sz="quarter" idx="12"/>
          </p:nvPr>
        </p:nvSpPr>
        <p:spPr/>
        <p:txBody>
          <a:bodyPr/>
          <a:lstStyle/>
          <a:p>
            <a:fld id="{28E6F07D-F62F-4C3B-A21E-2367E9A39921}" type="slidenum">
              <a:rPr lang="en-US" smtClean="0"/>
              <a:t>9</a:t>
            </a:fld>
            <a:endParaRPr lang="en-US"/>
          </a:p>
        </p:txBody>
      </p:sp>
    </p:spTree>
    <p:extLst>
      <p:ext uri="{BB962C8B-B14F-4D97-AF65-F5344CB8AC3E}">
        <p14:creationId xmlns:p14="http://schemas.microsoft.com/office/powerpoint/2010/main" val="3507203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YouthBuild Core Services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4">
            <a:extLst>
              <a:ext uri="{FF2B5EF4-FFF2-40B4-BE49-F238E27FC236}">
                <a16:creationId xmlns:a16="http://schemas.microsoft.com/office/drawing/2014/main" id="{30DB3C5D-B393-2CB1-254B-1CAFC38BBD95}"/>
              </a:ext>
            </a:extLst>
          </p:cNvPr>
          <p:cNvSpPr>
            <a:spLocks noGrp="1"/>
          </p:cNvSpPr>
          <p:nvPr>
            <p:ph sz="half" idx="1"/>
          </p:nvPr>
        </p:nvSpPr>
        <p:spPr>
          <a:xfrm>
            <a:off x="5965083" y="1744662"/>
            <a:ext cx="5520070" cy="4351338"/>
          </a:xfrm>
        </p:spPr>
        <p:txBody>
          <a:bodyPr vert="horz" lIns="91440" tIns="45720" rIns="91440" bIns="45720" rtlCol="0" anchor="t">
            <a:normAutofit lnSpcReduction="10000"/>
          </a:bodyPr>
          <a:lstStyle/>
          <a:p>
            <a:r>
              <a:rPr lang="en-US" sz="1800" b="0" i="0" dirty="0">
                <a:effectLst/>
                <a:latin typeface="Arial Narrow"/>
              </a:rPr>
              <a:t>Bibb County School District YouthBuild participants receive the following services: </a:t>
            </a:r>
          </a:p>
          <a:p>
            <a:pPr lvl="1"/>
            <a:r>
              <a:rPr lang="en-US" sz="1800" b="0" i="0" dirty="0">
                <a:effectLst/>
                <a:latin typeface="Arial Narrow"/>
              </a:rPr>
              <a:t>High School Diploma Preparation - </a:t>
            </a:r>
            <a:r>
              <a:rPr lang="en-US" sz="1800" b="0" i="1" dirty="0">
                <a:effectLst/>
                <a:latin typeface="Arial Narrow"/>
              </a:rPr>
              <a:t>Bibb County School </a:t>
            </a:r>
            <a:r>
              <a:rPr lang="en-US" sz="1800" i="1" dirty="0">
                <a:latin typeface="Arial Narrow"/>
              </a:rPr>
              <a:t>District and CGTC Academy</a:t>
            </a:r>
            <a:endParaRPr lang="en-US" sz="1800" b="0" i="1" dirty="0">
              <a:effectLst/>
              <a:latin typeface="Arial Narrow"/>
            </a:endParaRPr>
          </a:p>
          <a:p>
            <a:pPr lvl="1"/>
            <a:r>
              <a:rPr lang="en-US" sz="1800" b="0" i="0" dirty="0">
                <a:effectLst/>
                <a:latin typeface="Arial Narrow"/>
              </a:rPr>
              <a:t>Pre-Apprenticeship Construction Training - </a:t>
            </a:r>
            <a:r>
              <a:rPr lang="en-US" sz="1800" b="0" i="1" dirty="0">
                <a:effectLst/>
                <a:latin typeface="Arial Narrow"/>
              </a:rPr>
              <a:t>Hutchings College and Career Academy</a:t>
            </a:r>
            <a:endParaRPr lang="en-US" sz="1800" i="1" dirty="0">
              <a:latin typeface="Arial Narrow"/>
            </a:endParaRPr>
          </a:p>
          <a:p>
            <a:pPr lvl="1"/>
            <a:r>
              <a:rPr lang="en-US" sz="1800" b="0" i="0" dirty="0">
                <a:effectLst/>
                <a:latin typeface="Arial Narrow"/>
              </a:rPr>
              <a:t>Pre-Apprenticeship On-Site Construction Training - </a:t>
            </a:r>
            <a:r>
              <a:rPr lang="en-US" sz="1800" b="0" i="1" dirty="0">
                <a:effectLst/>
                <a:latin typeface="Arial Narrow"/>
              </a:rPr>
              <a:t>Macon Area Habitat for Humanity, Inc.</a:t>
            </a:r>
            <a:endParaRPr lang="en-US" sz="1800" i="1" dirty="0">
              <a:latin typeface="Arial Narrow"/>
            </a:endParaRPr>
          </a:p>
          <a:p>
            <a:pPr lvl="1"/>
            <a:r>
              <a:rPr lang="en-US" sz="1800" dirty="0">
                <a:latin typeface="Arial Narrow"/>
              </a:rPr>
              <a:t>Pre-Apprenticeship Warehouse Distribution - </a:t>
            </a:r>
            <a:r>
              <a:rPr lang="en-US" sz="1800" i="1" dirty="0">
                <a:latin typeface="Arial Narrow"/>
              </a:rPr>
              <a:t>Central Georgia Technical College</a:t>
            </a:r>
          </a:p>
          <a:p>
            <a:pPr lvl="1"/>
            <a:r>
              <a:rPr lang="en-US" sz="1800" b="0" i="0" dirty="0">
                <a:effectLst/>
                <a:latin typeface="Arial Narrow"/>
              </a:rPr>
              <a:t>Pre-Apprenticeship Certified Nursing Assistant (CNA) Training - </a:t>
            </a:r>
            <a:r>
              <a:rPr lang="en-US" sz="1800" b="0" i="1" dirty="0">
                <a:effectLst/>
                <a:latin typeface="Arial Narrow"/>
              </a:rPr>
              <a:t>Hutchings College and Career Academy</a:t>
            </a:r>
            <a:endParaRPr lang="en-US" sz="1800" i="1" dirty="0">
              <a:latin typeface="Arial Narrow"/>
            </a:endParaRPr>
          </a:p>
          <a:p>
            <a:pPr lvl="1"/>
            <a:r>
              <a:rPr lang="en-US" sz="1800" b="0" i="0" dirty="0">
                <a:effectLst/>
                <a:latin typeface="Arial Narrow"/>
              </a:rPr>
              <a:t>Case Management and Leadership </a:t>
            </a:r>
            <a:r>
              <a:rPr lang="en-US" sz="1800" dirty="0">
                <a:latin typeface="Arial Narrow"/>
              </a:rPr>
              <a:t>Development </a:t>
            </a:r>
            <a:r>
              <a:rPr lang="en-US" sz="1800" i="1" dirty="0">
                <a:latin typeface="Arial Narrow"/>
              </a:rPr>
              <a:t>-</a:t>
            </a:r>
            <a:r>
              <a:rPr lang="en-US" sz="1800" b="0" i="1" dirty="0">
                <a:effectLst/>
                <a:latin typeface="Arial Narrow"/>
              </a:rPr>
              <a:t> Bibb County School District</a:t>
            </a:r>
          </a:p>
          <a:p>
            <a:pPr lvl="1"/>
            <a:r>
              <a:rPr lang="en-US" sz="1800" b="0" i="0" dirty="0">
                <a:effectLst/>
                <a:latin typeface="Arial Narrow"/>
              </a:rPr>
              <a:t>Job Placement and Follow-Up - </a:t>
            </a:r>
            <a:r>
              <a:rPr lang="en-US" sz="1800" b="0" i="1" dirty="0">
                <a:effectLst/>
                <a:latin typeface="Arial Narrow"/>
              </a:rPr>
              <a:t>YouthBuild Staff and Macon-Bibb One-Stop Career Center</a:t>
            </a:r>
            <a:endParaRPr lang="en-US" sz="1800" i="1" dirty="0">
              <a:latin typeface="Arial Narrow"/>
            </a:endParaRPr>
          </a:p>
          <a:p>
            <a:endParaRPr lang="en-US" sz="2000" dirty="0">
              <a:latin typeface="Arial Narrow" panose="020B0606020202030204" pitchFamily="34" charset="0"/>
            </a:endParaRPr>
          </a:p>
        </p:txBody>
      </p:sp>
      <p:sp>
        <p:nvSpPr>
          <p:cNvPr id="4" name="Rectangle 1">
            <a:extLst>
              <a:ext uri="{FF2B5EF4-FFF2-40B4-BE49-F238E27FC236}">
                <a16:creationId xmlns:a16="http://schemas.microsoft.com/office/drawing/2014/main" id="{0CCD5FF3-4154-177A-9219-FD945650540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1B82868A-0554-AA31-1DF2-9211D052048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B5198A13-9406-6500-6D9D-C6A7AAAA16D3}"/>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4">
            <a:extLst>
              <a:ext uri="{FF2B5EF4-FFF2-40B4-BE49-F238E27FC236}">
                <a16:creationId xmlns:a16="http://schemas.microsoft.com/office/drawing/2014/main" id="{8885506F-394C-7F9F-D9A6-4B8ABBA0F130}"/>
              </a:ext>
            </a:extLst>
          </p:cNvPr>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1">
            <a:extLst>
              <a:ext uri="{FF2B5EF4-FFF2-40B4-BE49-F238E27FC236}">
                <a16:creationId xmlns:a16="http://schemas.microsoft.com/office/drawing/2014/main" id="{545BAFD1-12BE-0F23-9776-BD5D741E30E5}"/>
              </a:ext>
            </a:extLst>
          </p:cNvPr>
          <p:cNvSpPr>
            <a:spLocks noChangeArrowheads="1"/>
          </p:cNvSpPr>
          <p:nvPr/>
        </p:nvSpPr>
        <p:spPr bwMode="auto">
          <a:xfrm>
            <a:off x="609600" y="609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1BE05EA1-5B21-BC25-8A31-0859682FB7C9}"/>
              </a:ext>
            </a:extLst>
          </p:cNvPr>
          <p:cNvSpPr>
            <a:spLocks noChangeArrowheads="1"/>
          </p:cNvSpPr>
          <p:nvPr/>
        </p:nvSpPr>
        <p:spPr bwMode="auto">
          <a:xfrm>
            <a:off x="762000" y="762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6" name="Picture 2" descr="Program Model - Massachusetts YouthBuild Coalition">
            <a:extLst>
              <a:ext uri="{FF2B5EF4-FFF2-40B4-BE49-F238E27FC236}">
                <a16:creationId xmlns:a16="http://schemas.microsoft.com/office/drawing/2014/main" id="{370620DC-26B9-1083-2CB5-C945022CD2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0104" y="1658937"/>
            <a:ext cx="3416480" cy="4351338"/>
          </a:xfrm>
          <a:prstGeom prst="rect">
            <a:avLst/>
          </a:prstGeom>
          <a:noFill/>
          <a:extLst>
            <a:ext uri="{909E8E84-426E-40DD-AFC4-6F175D3DCCD1}">
              <a14:hiddenFill xmlns:a14="http://schemas.microsoft.com/office/drawing/2010/main">
                <a:solidFill>
                  <a:srgbClr val="FFFFFF"/>
                </a:solidFill>
              </a14:hiddenFill>
            </a:ext>
          </a:extLst>
        </p:spPr>
      </p:pic>
      <p:sp>
        <p:nvSpPr>
          <p:cNvPr id="13" name="Slide Number Placeholder 12">
            <a:extLst>
              <a:ext uri="{FF2B5EF4-FFF2-40B4-BE49-F238E27FC236}">
                <a16:creationId xmlns:a16="http://schemas.microsoft.com/office/drawing/2014/main" id="{CDC0A930-6FFD-A753-799D-2533B914AB71}"/>
              </a:ext>
            </a:extLst>
          </p:cNvPr>
          <p:cNvSpPr>
            <a:spLocks noGrp="1"/>
          </p:cNvSpPr>
          <p:nvPr>
            <p:ph type="sldNum" sz="quarter" idx="12"/>
          </p:nvPr>
        </p:nvSpPr>
        <p:spPr/>
        <p:txBody>
          <a:bodyPr/>
          <a:lstStyle/>
          <a:p>
            <a:fld id="{28E6F07D-F62F-4C3B-A21E-2367E9A39921}" type="slidenum">
              <a:rPr lang="en-US" smtClean="0"/>
              <a:t>10</a:t>
            </a:fld>
            <a:endParaRPr lang="en-US"/>
          </a:p>
        </p:txBody>
      </p:sp>
    </p:spTree>
    <p:extLst>
      <p:ext uri="{BB962C8B-B14F-4D97-AF65-F5344CB8AC3E}">
        <p14:creationId xmlns:p14="http://schemas.microsoft.com/office/powerpoint/2010/main" val="431093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YouthBuild Partnerships</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D7ADE8FF-FD22-6CAD-76FD-220E2DAE8865}"/>
              </a:ext>
            </a:extLst>
          </p:cNvPr>
          <p:cNvSpPr txBox="1"/>
          <p:nvPr/>
        </p:nvSpPr>
        <p:spPr>
          <a:xfrm>
            <a:off x="497788" y="1479887"/>
            <a:ext cx="4821179" cy="3170099"/>
          </a:xfrm>
          <a:prstGeom prst="rect">
            <a:avLst/>
          </a:prstGeom>
          <a:noFill/>
        </p:spPr>
        <p:txBody>
          <a:bodyPr wrap="square" lIns="91440" tIns="45720" rIns="91440" bIns="45720" anchor="t">
            <a:spAutoFit/>
          </a:bodyPr>
          <a:lstStyle/>
          <a:p>
            <a:pPr algn="l" rtl="0" fontAlgn="base">
              <a:buFont typeface="Arial" panose="020B0604020202020204" pitchFamily="34" charset="0"/>
              <a:buChar char="•"/>
            </a:pPr>
            <a:endParaRPr lang="en-US" sz="2000" b="0" i="0" u="none" strike="noStrike" dirty="0">
              <a:effectLst/>
              <a:latin typeface="Arial Narrow" panose="020B0606020202030204" pitchFamily="34" charset="0"/>
            </a:endParaRPr>
          </a:p>
          <a:p>
            <a:pPr algn="l" rtl="0" fontAlgn="base">
              <a:buFont typeface="Arial" panose="020B0604020202020204" pitchFamily="34" charset="0"/>
              <a:buChar char="•"/>
            </a:pPr>
            <a:r>
              <a:rPr lang="en-US" sz="2000" b="0" i="0" u="none" strike="noStrike" dirty="0">
                <a:effectLst/>
                <a:latin typeface="Arial Narrow"/>
              </a:rPr>
              <a:t>Bibb County School District</a:t>
            </a:r>
          </a:p>
          <a:p>
            <a:pPr fontAlgn="base">
              <a:buFont typeface="Arial" panose="020B0604020202020204" pitchFamily="34" charset="0"/>
              <a:buChar char="•"/>
            </a:pPr>
            <a:r>
              <a:rPr lang="en-US" sz="2000" b="0" i="0" u="none" strike="noStrike" dirty="0">
                <a:effectLst/>
                <a:latin typeface="Arial Narrow"/>
              </a:rPr>
              <a:t>Central Georgia Technical College</a:t>
            </a:r>
            <a:r>
              <a:rPr lang="en-US" sz="2000" b="0" i="0" dirty="0">
                <a:effectLst/>
                <a:latin typeface="Arial Narrow"/>
              </a:rPr>
              <a:t>​​</a:t>
            </a:r>
          </a:p>
          <a:p>
            <a:pPr algn="l" rtl="0" fontAlgn="base">
              <a:buFont typeface="Arial" panose="020B0604020202020204" pitchFamily="34" charset="0"/>
              <a:buChar char="•"/>
            </a:pPr>
            <a:r>
              <a:rPr lang="en-US" sz="2000" b="0" i="0" dirty="0">
                <a:effectLst/>
                <a:latin typeface="Arial Narrow"/>
              </a:rPr>
              <a:t>Communities in </a:t>
            </a:r>
            <a:r>
              <a:rPr lang="en-US" sz="2000" dirty="0">
                <a:latin typeface="Arial Narrow"/>
              </a:rPr>
              <a:t>Schools</a:t>
            </a:r>
            <a:endParaRPr lang="en-US" sz="2000" b="0" i="0" dirty="0">
              <a:effectLst/>
              <a:latin typeface="Arial Narrow"/>
            </a:endParaRPr>
          </a:p>
          <a:p>
            <a:pPr algn="l" rtl="0" fontAlgn="base">
              <a:buFont typeface="Arial" panose="020B0604020202020204" pitchFamily="34" charset="0"/>
              <a:buChar char="•"/>
            </a:pPr>
            <a:r>
              <a:rPr lang="en-US" sz="2000" b="0" i="0" u="none" strike="noStrike" dirty="0">
                <a:effectLst/>
                <a:latin typeface="Arial Narrow"/>
              </a:rPr>
              <a:t>Hutchings College and Career Academy</a:t>
            </a:r>
            <a:r>
              <a:rPr lang="en-US" sz="2000" b="0" i="0" dirty="0">
                <a:effectLst/>
                <a:latin typeface="Arial Narrow"/>
              </a:rPr>
              <a:t>​</a:t>
            </a:r>
          </a:p>
          <a:p>
            <a:pPr algn="l" rtl="0" fontAlgn="base">
              <a:buFont typeface="Arial" panose="020B0604020202020204" pitchFamily="34" charset="0"/>
              <a:buChar char="•"/>
            </a:pPr>
            <a:r>
              <a:rPr lang="en-US" sz="2000" b="0" i="0" u="none" strike="noStrike" dirty="0">
                <a:effectLst/>
                <a:latin typeface="Arial Narrow"/>
              </a:rPr>
              <a:t>Macon Area Habitat for Humanity</a:t>
            </a:r>
            <a:r>
              <a:rPr lang="en-US" sz="2000" b="0" i="0" dirty="0">
                <a:effectLst/>
                <a:latin typeface="Arial Narrow"/>
              </a:rPr>
              <a:t>​</a:t>
            </a:r>
            <a:endParaRPr lang="en-US" sz="2000" dirty="0">
              <a:latin typeface="Arial Narrow"/>
            </a:endParaRPr>
          </a:p>
          <a:p>
            <a:pPr algn="l" rtl="0" fontAlgn="base">
              <a:buFont typeface="Arial" panose="020B0604020202020204" pitchFamily="34" charset="0"/>
              <a:buChar char="•"/>
            </a:pPr>
            <a:r>
              <a:rPr lang="en-US" sz="2000" dirty="0">
                <a:latin typeface="Arial Narrow"/>
              </a:rPr>
              <a:t>The Mentor’s Project of Bibb County</a:t>
            </a:r>
          </a:p>
          <a:p>
            <a:pPr fontAlgn="base">
              <a:buFont typeface="Arial" panose="020B0604020202020204" pitchFamily="34" charset="0"/>
              <a:buChar char="•"/>
            </a:pPr>
            <a:r>
              <a:rPr lang="en-US" sz="2000" dirty="0">
                <a:latin typeface="Arial Narrow"/>
                <a:ea typeface="+mn-lt"/>
                <a:cs typeface="+mn-lt"/>
              </a:rPr>
              <a:t>Middle</a:t>
            </a:r>
            <a:r>
              <a:rPr lang="en-US" sz="2000" b="0" i="0" dirty="0">
                <a:effectLst/>
                <a:latin typeface="Arial Narrow"/>
              </a:rPr>
              <a:t> Georgi</a:t>
            </a:r>
            <a:r>
              <a:rPr lang="en-US" sz="2000" dirty="0">
                <a:latin typeface="Arial Narrow"/>
              </a:rPr>
              <a:t>a Regional Commission</a:t>
            </a:r>
          </a:p>
          <a:p>
            <a:pPr>
              <a:buFont typeface="Arial" panose="020B0604020202020204" pitchFamily="34" charset="0"/>
              <a:buChar char="•"/>
            </a:pPr>
            <a:r>
              <a:rPr lang="en-US" sz="2000" dirty="0">
                <a:latin typeface="Arial Narrow"/>
              </a:rPr>
              <a:t>WorkSource Macon-Bibb</a:t>
            </a:r>
            <a:r>
              <a:rPr lang="en-US" sz="2000" b="0" i="0" dirty="0">
                <a:effectLst/>
                <a:latin typeface="Arial Narrow"/>
              </a:rPr>
              <a:t>​</a:t>
            </a:r>
          </a:p>
          <a:p>
            <a:pPr>
              <a:buFont typeface="Arial" panose="020B0604020202020204" pitchFamily="34" charset="0"/>
              <a:buChar char="•"/>
            </a:pPr>
            <a:r>
              <a:rPr lang="en-US" sz="2000">
                <a:latin typeface="Arial Narrow"/>
                <a:ea typeface="+mn-lt"/>
                <a:cs typeface="+mn-lt"/>
              </a:rPr>
              <a:t>Middle Georgia Center for Academic Excellence</a:t>
            </a:r>
            <a:endParaRPr lang="en-US" sz="2000" dirty="0">
              <a:latin typeface="Arial Narrow"/>
            </a:endParaRPr>
          </a:p>
        </p:txBody>
      </p:sp>
      <p:pic>
        <p:nvPicPr>
          <p:cNvPr id="1026" name="Picture 2" descr="Bibb County School District | Macon GA">
            <a:extLst>
              <a:ext uri="{FF2B5EF4-FFF2-40B4-BE49-F238E27FC236}">
                <a16:creationId xmlns:a16="http://schemas.microsoft.com/office/drawing/2014/main" id="{2DBB9738-DA66-6C5B-0E8C-3B58712F56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9793" y="1133397"/>
            <a:ext cx="2209800" cy="20669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CB7D4EC-B1AA-7C64-924A-DB0A0CB77427}"/>
              </a:ext>
            </a:extLst>
          </p:cNvPr>
          <p:cNvPicPr>
            <a:picLocks noChangeAspect="1"/>
          </p:cNvPicPr>
          <p:nvPr/>
        </p:nvPicPr>
        <p:blipFill>
          <a:blip r:embed="rId5"/>
          <a:stretch>
            <a:fillRect/>
          </a:stretch>
        </p:blipFill>
        <p:spPr>
          <a:xfrm>
            <a:off x="8180300" y="1792400"/>
            <a:ext cx="3055168" cy="1031119"/>
          </a:xfrm>
          <a:prstGeom prst="rect">
            <a:avLst/>
          </a:prstGeom>
        </p:spPr>
      </p:pic>
      <p:pic>
        <p:nvPicPr>
          <p:cNvPr id="1028" name="Picture 4" descr="Communities in Schools aka CIS | NSITE High School Northside Independent  School District">
            <a:extLst>
              <a:ext uri="{FF2B5EF4-FFF2-40B4-BE49-F238E27FC236}">
                <a16:creationId xmlns:a16="http://schemas.microsoft.com/office/drawing/2014/main" id="{3BA13889-5BF8-AAB7-04EB-BBF65E1B6B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26935" y="3068641"/>
            <a:ext cx="3571875" cy="122464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o photo description available.">
            <a:extLst>
              <a:ext uri="{FF2B5EF4-FFF2-40B4-BE49-F238E27FC236}">
                <a16:creationId xmlns:a16="http://schemas.microsoft.com/office/drawing/2014/main" id="{ED522B4B-39CE-E7B8-60A7-69BCD78E82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09811" y="3298323"/>
            <a:ext cx="2074520" cy="133735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o photo description available.">
            <a:extLst>
              <a:ext uri="{FF2B5EF4-FFF2-40B4-BE49-F238E27FC236}">
                <a16:creationId xmlns:a16="http://schemas.microsoft.com/office/drawing/2014/main" id="{2F7C4477-0B4E-DEFD-2061-CFC741C7E51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35582" y="4725172"/>
            <a:ext cx="1466850" cy="14668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ontact - Mentors Project of Bibb County">
            <a:extLst>
              <a:ext uri="{FF2B5EF4-FFF2-40B4-BE49-F238E27FC236}">
                <a16:creationId xmlns:a16="http://schemas.microsoft.com/office/drawing/2014/main" id="{5716BB24-1C3E-F521-2426-26B34F98240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00268" y="4725172"/>
            <a:ext cx="1466849" cy="146684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MGCAE TRIO | Macon GA">
            <a:extLst>
              <a:ext uri="{FF2B5EF4-FFF2-40B4-BE49-F238E27FC236}">
                <a16:creationId xmlns:a16="http://schemas.microsoft.com/office/drawing/2014/main" id="{AC43EFD8-66B9-6E14-B80C-D66F01959C8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48710" y="4773262"/>
            <a:ext cx="1466849" cy="146684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ACCG Advancing Georgia's Counties">
            <a:extLst>
              <a:ext uri="{FF2B5EF4-FFF2-40B4-BE49-F238E27FC236}">
                <a16:creationId xmlns:a16="http://schemas.microsoft.com/office/drawing/2014/main" id="{B3B5360A-4946-9092-049F-9B656F2B45F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52736" y="4844206"/>
            <a:ext cx="4586171" cy="122424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WorkSource Macon-Bibb | Macon GA">
            <a:extLst>
              <a:ext uri="{FF2B5EF4-FFF2-40B4-BE49-F238E27FC236}">
                <a16:creationId xmlns:a16="http://schemas.microsoft.com/office/drawing/2014/main" id="{14AE552B-6C65-23CE-C1C1-876FDC57E3E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296524" y="4836175"/>
            <a:ext cx="1473398" cy="1466849"/>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9A1A4DCA-B545-FD37-6F05-B621AEE4070A}"/>
              </a:ext>
            </a:extLst>
          </p:cNvPr>
          <p:cNvSpPr>
            <a:spLocks noGrp="1"/>
          </p:cNvSpPr>
          <p:nvPr>
            <p:ph type="sldNum" sz="quarter" idx="12"/>
          </p:nvPr>
        </p:nvSpPr>
        <p:spPr/>
        <p:txBody>
          <a:bodyPr/>
          <a:lstStyle/>
          <a:p>
            <a:fld id="{28E6F07D-F62F-4C3B-A21E-2367E9A39921}" type="slidenum">
              <a:rPr lang="en-US" smtClean="0"/>
              <a:t>11</a:t>
            </a:fld>
            <a:endParaRPr lang="en-US"/>
          </a:p>
        </p:txBody>
      </p:sp>
    </p:spTree>
    <p:extLst>
      <p:ext uri="{BB962C8B-B14F-4D97-AF65-F5344CB8AC3E}">
        <p14:creationId xmlns:p14="http://schemas.microsoft.com/office/powerpoint/2010/main" val="3193625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YouthBuild Program Evaluator</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EE4F031B-9BA6-D976-6A42-5BDF25C97261}"/>
              </a:ext>
            </a:extLst>
          </p:cNvPr>
          <p:cNvSpPr txBox="1"/>
          <p:nvPr/>
        </p:nvSpPr>
        <p:spPr>
          <a:xfrm>
            <a:off x="225240" y="1539845"/>
            <a:ext cx="7902352" cy="5078313"/>
          </a:xfrm>
          <a:prstGeom prst="rect">
            <a:avLst/>
          </a:prstGeom>
          <a:noFill/>
        </p:spPr>
        <p:txBody>
          <a:bodyPr wrap="square" lIns="91440" tIns="45720" rIns="91440" bIns="45720" anchor="t">
            <a:spAutoFit/>
          </a:bodyPr>
          <a:lstStyle/>
          <a:p>
            <a:r>
              <a:rPr lang="en-US" dirty="0">
                <a:latin typeface="Arial Narrow"/>
                <a:cs typeface="Arial"/>
              </a:rPr>
              <a:t>As the designated YouthBuild program evaluator since 2019, Towering Your Success completes the following evaluation activities for the District's YouthBuild Grant: </a:t>
            </a:r>
            <a:endParaRPr lang="en-US" dirty="0">
              <a:latin typeface="Arial Narrow"/>
              <a:cs typeface="Arial" panose="020B0604020202020204" pitchFamily="34" charset="0"/>
            </a:endParaRPr>
          </a:p>
          <a:p>
            <a:pPr marL="285750" indent="-285750" algn="just">
              <a:buFont typeface="Arial" panose="020B0604020202020204" pitchFamily="34" charset="0"/>
              <a:buChar char="•"/>
            </a:pPr>
            <a:r>
              <a:rPr lang="en-US" dirty="0">
                <a:latin typeface="Arial Narrow"/>
                <a:cs typeface="Arial"/>
              </a:rPr>
              <a:t>Weekly Program Evaluation Meetings</a:t>
            </a:r>
          </a:p>
          <a:p>
            <a:pPr marL="742950" lvl="1" indent="-285750">
              <a:buFont typeface="Arial" panose="020B0604020202020204" pitchFamily="34" charset="0"/>
              <a:buChar char="•"/>
            </a:pPr>
            <a:r>
              <a:rPr lang="en-US" dirty="0">
                <a:latin typeface="Arial Narrow"/>
                <a:cs typeface="Arial"/>
              </a:rPr>
              <a:t>Assessment of program implementation related to programmatic objectives identified in the approved grant</a:t>
            </a:r>
          </a:p>
          <a:p>
            <a:pPr marL="742950" lvl="1" indent="-285750" algn="just">
              <a:buFont typeface="Arial" panose="020B0604020202020204" pitchFamily="34" charset="0"/>
              <a:buChar char="•"/>
            </a:pPr>
            <a:r>
              <a:rPr lang="en-US" dirty="0">
                <a:latin typeface="Arial Narrow"/>
                <a:cs typeface="Arial"/>
              </a:rPr>
              <a:t>Participant Enrollment and Measurable Skill Gain Trends</a:t>
            </a:r>
          </a:p>
          <a:p>
            <a:pPr marL="742950" lvl="1" indent="-285750" algn="just">
              <a:buFont typeface="Arial" panose="020B0604020202020204" pitchFamily="34" charset="0"/>
              <a:buChar char="•"/>
            </a:pPr>
            <a:r>
              <a:rPr lang="en-US" dirty="0">
                <a:latin typeface="Arial Narrow"/>
                <a:cs typeface="Arial"/>
              </a:rPr>
              <a:t>Evaluation of data collection procedures related to required data entry and reporting</a:t>
            </a:r>
          </a:p>
          <a:p>
            <a:pPr marL="285750" indent="-285750" algn="just">
              <a:buFont typeface="Arial" panose="020B0604020202020204" pitchFamily="34" charset="0"/>
              <a:buChar char="•"/>
            </a:pPr>
            <a:r>
              <a:rPr lang="en-US" dirty="0">
                <a:latin typeface="Arial Narrow"/>
                <a:cs typeface="Arial"/>
              </a:rPr>
              <a:t>Quarterly Data Collection and Reporting to U.S. Department of Labor</a:t>
            </a:r>
            <a:endParaRPr lang="en-US" dirty="0">
              <a:latin typeface="Arial Narrow"/>
              <a:cs typeface="Arial" panose="020B0604020202020204" pitchFamily="34" charset="0"/>
            </a:endParaRPr>
          </a:p>
          <a:p>
            <a:pPr marL="742950" lvl="1" indent="-285750" algn="just">
              <a:buFont typeface="Arial" panose="020B0604020202020204" pitchFamily="34" charset="0"/>
              <a:buChar char="•"/>
            </a:pPr>
            <a:r>
              <a:rPr lang="en-US" dirty="0">
                <a:latin typeface="Arial Narrow"/>
                <a:cs typeface="Arial"/>
              </a:rPr>
              <a:t>Program Implementation</a:t>
            </a:r>
            <a:endParaRPr lang="en-US" dirty="0">
              <a:latin typeface="Arial Narrow"/>
              <a:cs typeface="Arial" panose="020B0604020202020204" pitchFamily="34" charset="0"/>
            </a:endParaRPr>
          </a:p>
          <a:p>
            <a:pPr marL="742950" lvl="1" indent="-285750" algn="just">
              <a:buFont typeface="Arial" panose="020B0604020202020204" pitchFamily="34" charset="0"/>
              <a:buChar char="•"/>
            </a:pPr>
            <a:r>
              <a:rPr lang="en-US" dirty="0">
                <a:latin typeface="Arial Narrow"/>
                <a:cs typeface="Arial"/>
              </a:rPr>
              <a:t>Performance Outcomes</a:t>
            </a:r>
            <a:endParaRPr lang="en-US" dirty="0">
              <a:latin typeface="Arial Narrow"/>
              <a:cs typeface="Arial" panose="020B0604020202020204" pitchFamily="34" charset="0"/>
            </a:endParaRPr>
          </a:p>
          <a:p>
            <a:pPr marL="742950" lvl="1" indent="-285750" algn="just">
              <a:buFont typeface="Arial" panose="020B0604020202020204" pitchFamily="34" charset="0"/>
              <a:buChar char="•"/>
            </a:pPr>
            <a:r>
              <a:rPr lang="en-US" dirty="0">
                <a:latin typeface="Arial Narrow"/>
                <a:cs typeface="Arial"/>
              </a:rPr>
              <a:t>Financial Reporting</a:t>
            </a:r>
          </a:p>
          <a:p>
            <a:pPr marL="742950" lvl="1" indent="-285750" algn="just">
              <a:buFont typeface="Arial" panose="020B0604020202020204" pitchFamily="34" charset="0"/>
              <a:buChar char="•"/>
            </a:pPr>
            <a:r>
              <a:rPr lang="en-US" dirty="0">
                <a:latin typeface="Arial Narrow"/>
                <a:cs typeface="Arial"/>
              </a:rPr>
              <a:t>Certification Reporting</a:t>
            </a:r>
            <a:endParaRPr lang="en-US" dirty="0"/>
          </a:p>
          <a:p>
            <a:pPr lvl="1" algn="just"/>
            <a:endParaRPr lang="en-US" dirty="0">
              <a:latin typeface="Arial Narrow"/>
              <a:cs typeface="Arial"/>
            </a:endParaRPr>
          </a:p>
          <a:p>
            <a:pPr marL="285750" indent="-285750" algn="just">
              <a:buFont typeface="Arial" panose="020B0604020202020204" pitchFamily="34" charset="0"/>
              <a:buChar char="•"/>
            </a:pPr>
            <a:r>
              <a:rPr lang="en-US" dirty="0">
                <a:latin typeface="Arial Narrow"/>
                <a:cs typeface="Arial"/>
              </a:rPr>
              <a:t>Towering Your Success is also contracted to provide grant management services to the District for the YouthBuild grant, in which services related to the monitoring and administration of federal requirements of the award from the U.S. Department of Labor is a core tenet of the additional services provided. Towering Your Success also provides student support services in partnership with the YouthBuild staff for program participants. </a:t>
            </a:r>
            <a:endParaRPr lang="en-US" dirty="0">
              <a:latin typeface="Arial Narrow"/>
              <a:cs typeface="Arial" panose="020B0604020202020204" pitchFamily="34" charset="0"/>
            </a:endParaRPr>
          </a:p>
        </p:txBody>
      </p:sp>
      <p:pic>
        <p:nvPicPr>
          <p:cNvPr id="6" name="Picture 5" descr="Logo, company name&#10;&#10;Description automatically generated">
            <a:extLst>
              <a:ext uri="{FF2B5EF4-FFF2-40B4-BE49-F238E27FC236}">
                <a16:creationId xmlns:a16="http://schemas.microsoft.com/office/drawing/2014/main" id="{0072128C-7639-CFDE-A01B-3278675E5BE4}"/>
              </a:ext>
            </a:extLst>
          </p:cNvPr>
          <p:cNvPicPr>
            <a:picLocks noChangeAspect="1"/>
          </p:cNvPicPr>
          <p:nvPr/>
        </p:nvPicPr>
        <p:blipFill>
          <a:blip r:embed="rId4"/>
          <a:stretch>
            <a:fillRect/>
          </a:stretch>
        </p:blipFill>
        <p:spPr>
          <a:xfrm>
            <a:off x="8579348" y="1539845"/>
            <a:ext cx="2902874" cy="3233077"/>
          </a:xfrm>
          <a:prstGeom prst="rect">
            <a:avLst/>
          </a:prstGeom>
        </p:spPr>
      </p:pic>
      <p:sp>
        <p:nvSpPr>
          <p:cNvPr id="8" name="Slide Number Placeholder 7">
            <a:extLst>
              <a:ext uri="{FF2B5EF4-FFF2-40B4-BE49-F238E27FC236}">
                <a16:creationId xmlns:a16="http://schemas.microsoft.com/office/drawing/2014/main" id="{B42C489A-2B01-D710-15F2-5FAEC8CC2518}"/>
              </a:ext>
            </a:extLst>
          </p:cNvPr>
          <p:cNvSpPr>
            <a:spLocks noGrp="1"/>
          </p:cNvSpPr>
          <p:nvPr>
            <p:ph type="sldNum" sz="quarter" idx="12"/>
          </p:nvPr>
        </p:nvSpPr>
        <p:spPr/>
        <p:txBody>
          <a:bodyPr/>
          <a:lstStyle/>
          <a:p>
            <a:fld id="{28E6F07D-F62F-4C3B-A21E-2367E9A39921}" type="slidenum">
              <a:rPr lang="en-US" smtClean="0"/>
              <a:t>12</a:t>
            </a:fld>
            <a:endParaRPr lang="en-US"/>
          </a:p>
        </p:txBody>
      </p:sp>
    </p:spTree>
    <p:extLst>
      <p:ext uri="{BB962C8B-B14F-4D97-AF65-F5344CB8AC3E}">
        <p14:creationId xmlns:p14="http://schemas.microsoft.com/office/powerpoint/2010/main" val="540681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YouthBuild Pre-Apprenticeship - CNA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4">
            <a:extLst>
              <a:ext uri="{FF2B5EF4-FFF2-40B4-BE49-F238E27FC236}">
                <a16:creationId xmlns:a16="http://schemas.microsoft.com/office/drawing/2014/main" id="{30DB3C5D-B393-2CB1-254B-1CAFC38BBD95}"/>
              </a:ext>
            </a:extLst>
          </p:cNvPr>
          <p:cNvSpPr>
            <a:spLocks noGrp="1"/>
          </p:cNvSpPr>
          <p:nvPr>
            <p:ph sz="half" idx="1"/>
          </p:nvPr>
        </p:nvSpPr>
        <p:spPr>
          <a:xfrm>
            <a:off x="838200" y="1825625"/>
            <a:ext cx="5520070" cy="4351338"/>
          </a:xfrm>
        </p:spPr>
        <p:txBody>
          <a:bodyPr vert="horz" lIns="91440" tIns="45720" rIns="91440" bIns="45720" rtlCol="0" anchor="t">
            <a:normAutofit/>
          </a:bodyPr>
          <a:lstStyle/>
          <a:p>
            <a:r>
              <a:rPr lang="en-US" sz="1800" dirty="0">
                <a:latin typeface="Arial Narrow"/>
              </a:rPr>
              <a:t>In partnership with Central Georgia Technical College and Bibb County School District’s CTAE department, </a:t>
            </a:r>
            <a:r>
              <a:rPr lang="en-US" sz="1800" dirty="0">
                <a:solidFill>
                  <a:srgbClr val="000000"/>
                </a:solidFill>
                <a:latin typeface="Arial Narrow"/>
              </a:rPr>
              <a:t>District and program partners established a certified (CNA) CTAE lab on the campus of SOAR Academy. The District also utilized ARP funds for the facility modifications to meet the instructional programmatic criteria for industry certification. </a:t>
            </a:r>
            <a:endParaRPr lang="en-US" dirty="0"/>
          </a:p>
          <a:p>
            <a:r>
              <a:rPr lang="en-US" sz="1800" b="1" dirty="0">
                <a:solidFill>
                  <a:schemeClr val="accent2"/>
                </a:solidFill>
                <a:latin typeface="Arial Narrow"/>
              </a:rPr>
              <a:t>5 YouthBuild participants</a:t>
            </a:r>
            <a:r>
              <a:rPr lang="en-US" sz="1800" dirty="0">
                <a:latin typeface="Arial Narrow"/>
              </a:rPr>
              <a:t> completed the Certified Nursing Assistant (CNA) pathway since May 2023. </a:t>
            </a:r>
            <a:endParaRPr lang="en-US" dirty="0"/>
          </a:p>
          <a:p>
            <a:r>
              <a:rPr lang="en-US" sz="1800" dirty="0">
                <a:latin typeface="Arial Narrow"/>
              </a:rPr>
              <a:t>Students who earned a </a:t>
            </a:r>
            <a:r>
              <a:rPr lang="en-US" sz="1800" dirty="0">
                <a:latin typeface="Arial Narrow"/>
                <a:ea typeface="Calibri"/>
              </a:rPr>
              <a:t>CNA</a:t>
            </a:r>
            <a:r>
              <a:rPr lang="en-US" sz="1800" dirty="0">
                <a:effectLst/>
                <a:latin typeface="Arial Narrow"/>
                <a:ea typeface="Calibri"/>
              </a:rPr>
              <a:t> license, successfully completed a training program </a:t>
            </a:r>
            <a:r>
              <a:rPr lang="en-US" sz="1800" dirty="0">
                <a:latin typeface="Arial Narrow"/>
                <a:ea typeface="Calibri"/>
              </a:rPr>
              <a:t>that included a </a:t>
            </a:r>
            <a:r>
              <a:rPr lang="en-US" sz="1800" dirty="0">
                <a:effectLst/>
                <a:latin typeface="Arial Narrow"/>
                <a:ea typeface="Calibri"/>
              </a:rPr>
              <a:t>minimum of 85 hours of classroom and clinical education. They also successfully passed a written and skills competency exam</a:t>
            </a:r>
            <a:r>
              <a:rPr lang="en-US" sz="1800" dirty="0">
                <a:latin typeface="Arial Narrow"/>
                <a:ea typeface="Calibri"/>
              </a:rPr>
              <a:t> to earn the (CNA) industry credential</a:t>
            </a:r>
            <a:r>
              <a:rPr lang="en-US" sz="1800" dirty="0">
                <a:effectLst/>
                <a:latin typeface="Arial Narrow"/>
                <a:ea typeface="Calibri"/>
              </a:rPr>
              <a:t>.</a:t>
            </a:r>
            <a:endParaRPr lang="en-US" sz="1800" dirty="0">
              <a:latin typeface="Arial Narrow"/>
              <a:ea typeface="Calibri"/>
            </a:endParaRPr>
          </a:p>
          <a:p>
            <a:endParaRPr lang="en-US" sz="1800" dirty="0">
              <a:effectLst/>
              <a:latin typeface="Arial Narrow" panose="020B0606020202030204" pitchFamily="34" charset="0"/>
            </a:endParaRPr>
          </a:p>
          <a:p>
            <a:pPr marL="0" indent="0">
              <a:buNone/>
            </a:pPr>
            <a:endParaRPr lang="en-US" sz="1800" dirty="0">
              <a:latin typeface="Arial Narrow" panose="020B0606020202030204" pitchFamily="34" charset="0"/>
            </a:endParaRPr>
          </a:p>
          <a:p>
            <a:endParaRPr lang="en-US" sz="2000" dirty="0">
              <a:latin typeface="Arial Narrow" panose="020B0606020202030204" pitchFamily="34" charset="0"/>
            </a:endParaRPr>
          </a:p>
        </p:txBody>
      </p:sp>
      <p:sp>
        <p:nvSpPr>
          <p:cNvPr id="4" name="Rectangle 1">
            <a:extLst>
              <a:ext uri="{FF2B5EF4-FFF2-40B4-BE49-F238E27FC236}">
                <a16:creationId xmlns:a16="http://schemas.microsoft.com/office/drawing/2014/main" id="{0CCD5FF3-4154-177A-9219-FD945650540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1B82868A-0554-AA31-1DF2-9211D052048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B5198A13-9406-6500-6D9D-C6A7AAAA16D3}"/>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4">
            <a:extLst>
              <a:ext uri="{FF2B5EF4-FFF2-40B4-BE49-F238E27FC236}">
                <a16:creationId xmlns:a16="http://schemas.microsoft.com/office/drawing/2014/main" id="{8885506F-394C-7F9F-D9A6-4B8ABBA0F130}"/>
              </a:ext>
            </a:extLst>
          </p:cNvPr>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1">
            <a:extLst>
              <a:ext uri="{FF2B5EF4-FFF2-40B4-BE49-F238E27FC236}">
                <a16:creationId xmlns:a16="http://schemas.microsoft.com/office/drawing/2014/main" id="{545BAFD1-12BE-0F23-9776-BD5D741E30E5}"/>
              </a:ext>
            </a:extLst>
          </p:cNvPr>
          <p:cNvSpPr>
            <a:spLocks noChangeArrowheads="1"/>
          </p:cNvSpPr>
          <p:nvPr/>
        </p:nvSpPr>
        <p:spPr bwMode="auto">
          <a:xfrm>
            <a:off x="609600" y="609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1BE05EA1-5B21-BC25-8A31-0859682FB7C9}"/>
              </a:ext>
            </a:extLst>
          </p:cNvPr>
          <p:cNvSpPr>
            <a:spLocks noChangeArrowheads="1"/>
          </p:cNvSpPr>
          <p:nvPr/>
        </p:nvSpPr>
        <p:spPr bwMode="auto">
          <a:xfrm>
            <a:off x="762000" y="762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 name="Picture 8">
            <a:extLst>
              <a:ext uri="{FF2B5EF4-FFF2-40B4-BE49-F238E27FC236}">
                <a16:creationId xmlns:a16="http://schemas.microsoft.com/office/drawing/2014/main" id="{37CEEBAF-A12F-8BB4-4D00-F3A00224B36B}"/>
              </a:ext>
            </a:extLst>
          </p:cNvPr>
          <p:cNvPicPr>
            <a:picLocks noChangeAspect="1"/>
          </p:cNvPicPr>
          <p:nvPr/>
        </p:nvPicPr>
        <p:blipFill>
          <a:blip r:embed="rId4"/>
          <a:stretch>
            <a:fillRect/>
          </a:stretch>
        </p:blipFill>
        <p:spPr>
          <a:xfrm>
            <a:off x="7433188" y="1036934"/>
            <a:ext cx="3802626" cy="5705365"/>
          </a:xfrm>
          <a:prstGeom prst="rect">
            <a:avLst/>
          </a:prstGeom>
        </p:spPr>
      </p:pic>
      <p:sp>
        <p:nvSpPr>
          <p:cNvPr id="15" name="Slide Number Placeholder 14">
            <a:extLst>
              <a:ext uri="{FF2B5EF4-FFF2-40B4-BE49-F238E27FC236}">
                <a16:creationId xmlns:a16="http://schemas.microsoft.com/office/drawing/2014/main" id="{55D266AD-1424-5B71-66E0-D1325462D47E}"/>
              </a:ext>
            </a:extLst>
          </p:cNvPr>
          <p:cNvSpPr>
            <a:spLocks noGrp="1"/>
          </p:cNvSpPr>
          <p:nvPr>
            <p:ph type="sldNum" sz="quarter" idx="12"/>
          </p:nvPr>
        </p:nvSpPr>
        <p:spPr/>
        <p:txBody>
          <a:bodyPr/>
          <a:lstStyle/>
          <a:p>
            <a:fld id="{28E6F07D-F62F-4C3B-A21E-2367E9A39921}" type="slidenum">
              <a:rPr lang="en-US" smtClean="0"/>
              <a:t>13</a:t>
            </a:fld>
            <a:endParaRPr lang="en-US"/>
          </a:p>
        </p:txBody>
      </p:sp>
    </p:spTree>
    <p:extLst>
      <p:ext uri="{BB962C8B-B14F-4D97-AF65-F5344CB8AC3E}">
        <p14:creationId xmlns:p14="http://schemas.microsoft.com/office/powerpoint/2010/main" val="3072327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YouthBuild Pre-Apprenticeship - Construction</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4">
            <a:extLst>
              <a:ext uri="{FF2B5EF4-FFF2-40B4-BE49-F238E27FC236}">
                <a16:creationId xmlns:a16="http://schemas.microsoft.com/office/drawing/2014/main" id="{30DB3C5D-B393-2CB1-254B-1CAFC38BBD95}"/>
              </a:ext>
            </a:extLst>
          </p:cNvPr>
          <p:cNvSpPr>
            <a:spLocks noGrp="1"/>
          </p:cNvSpPr>
          <p:nvPr>
            <p:ph sz="half" idx="1"/>
          </p:nvPr>
        </p:nvSpPr>
        <p:spPr>
          <a:xfrm>
            <a:off x="457200" y="1663352"/>
            <a:ext cx="5520070" cy="4351338"/>
          </a:xfrm>
        </p:spPr>
        <p:txBody>
          <a:bodyPr vert="horz" lIns="91440" tIns="45720" rIns="91440" bIns="45720" rtlCol="0" anchor="t">
            <a:normAutofit/>
          </a:bodyPr>
          <a:lstStyle/>
          <a:p>
            <a:r>
              <a:rPr lang="en-US" sz="1800" i="0" dirty="0">
                <a:effectLst/>
                <a:latin typeface="Arial Narrow"/>
              </a:rPr>
              <a:t>In partnership with Macon Area Habitat for Humanity, YouthBuild participants work to complete "new construction" projects for residents in Macon-Bibb County. </a:t>
            </a:r>
            <a:endParaRPr lang="en-US" sz="1800" dirty="0">
              <a:effectLst/>
              <a:latin typeface="Arial Narrow"/>
            </a:endParaRPr>
          </a:p>
          <a:p>
            <a:r>
              <a:rPr lang="en-US" sz="1800" i="0" dirty="0">
                <a:effectLst/>
                <a:latin typeface="Arial Narrow"/>
              </a:rPr>
              <a:t>Throughout the "new construction" process, participants observe and complete various construction activities including, but not limited to, grading, block work, framing, cutting and building handrails, etc. </a:t>
            </a:r>
            <a:endParaRPr lang="en-US" sz="1800" dirty="0">
              <a:effectLst/>
              <a:latin typeface="Arial Narrow"/>
            </a:endParaRPr>
          </a:p>
          <a:p>
            <a:r>
              <a:rPr lang="en-US" sz="1800" i="0" dirty="0">
                <a:effectLst/>
                <a:latin typeface="Arial Narrow"/>
              </a:rPr>
              <a:t>BCSD’s YouthBuild participants have completed </a:t>
            </a:r>
            <a:r>
              <a:rPr lang="en-US" sz="1800" b="1" i="0" dirty="0">
                <a:solidFill>
                  <a:schemeClr val="accent2"/>
                </a:solidFill>
                <a:effectLst/>
                <a:latin typeface="Arial Narrow"/>
              </a:rPr>
              <a:t>three new construction homes </a:t>
            </a:r>
            <a:r>
              <a:rPr lang="en-US" sz="1800" i="0" dirty="0">
                <a:effectLst/>
                <a:latin typeface="Arial Narrow"/>
              </a:rPr>
              <a:t>since 2021.</a:t>
            </a:r>
            <a:endParaRPr lang="en-US" sz="1800" dirty="0">
              <a:latin typeface="Arial Narrow"/>
            </a:endParaRPr>
          </a:p>
          <a:p>
            <a:r>
              <a:rPr lang="en-US" sz="1800" dirty="0">
                <a:latin typeface="Arial Narrow" panose="020B0606020202030204" pitchFamily="34" charset="0"/>
              </a:rPr>
              <a:t>Each home was officially turned over to the owners through a </a:t>
            </a:r>
            <a:r>
              <a:rPr lang="en-US" sz="1800" b="1" dirty="0">
                <a:solidFill>
                  <a:srgbClr val="FF9933"/>
                </a:solidFill>
                <a:latin typeface="Arial Narrow" panose="020B0606020202030204" pitchFamily="34" charset="0"/>
              </a:rPr>
              <a:t>“home dedication ceremony”</a:t>
            </a:r>
            <a:r>
              <a:rPr lang="en-US" sz="1800" dirty="0">
                <a:latin typeface="Arial Narrow" panose="020B0606020202030204" pitchFamily="34" charset="0"/>
              </a:rPr>
              <a:t>. </a:t>
            </a:r>
            <a:r>
              <a:rPr lang="en-US" sz="1800" dirty="0">
                <a:solidFill>
                  <a:srgbClr val="001C3B"/>
                </a:solidFill>
                <a:latin typeface="Arial Narrow" panose="020B0606020202030204" pitchFamily="34" charset="0"/>
              </a:rPr>
              <a:t>Home dedications are a</a:t>
            </a:r>
            <a:r>
              <a:rPr lang="en-US" sz="1800" b="0" i="0" dirty="0">
                <a:solidFill>
                  <a:srgbClr val="001C3B"/>
                </a:solidFill>
                <a:effectLst/>
                <a:latin typeface="Arial Narrow" panose="020B0606020202030204" pitchFamily="34" charset="0"/>
              </a:rPr>
              <a:t> celebration that takes place after a home is built but before the new owners move in. The ceremonies recognized the hard work of everyone involved, including the family, the students, the district, and community volunteers. </a:t>
            </a:r>
            <a:endParaRPr lang="en-US" sz="1800" dirty="0">
              <a:effectLst/>
              <a:latin typeface="Arial Narrow" panose="020B0606020202030204" pitchFamily="34" charset="0"/>
            </a:endParaRPr>
          </a:p>
          <a:p>
            <a:pPr marL="0" indent="0">
              <a:buNone/>
            </a:pPr>
            <a:endParaRPr lang="en-US" sz="1800" dirty="0">
              <a:latin typeface="Arial Narrow" panose="020B0606020202030204" pitchFamily="34" charset="0"/>
            </a:endParaRPr>
          </a:p>
          <a:p>
            <a:endParaRPr lang="en-US" sz="2000" dirty="0">
              <a:latin typeface="Arial Narrow" panose="020B0606020202030204" pitchFamily="34" charset="0"/>
            </a:endParaRPr>
          </a:p>
        </p:txBody>
      </p:sp>
      <p:sp>
        <p:nvSpPr>
          <p:cNvPr id="4" name="Rectangle 1">
            <a:extLst>
              <a:ext uri="{FF2B5EF4-FFF2-40B4-BE49-F238E27FC236}">
                <a16:creationId xmlns:a16="http://schemas.microsoft.com/office/drawing/2014/main" id="{0CCD5FF3-4154-177A-9219-FD945650540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1B82868A-0554-AA31-1DF2-9211D052048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B5198A13-9406-6500-6D9D-C6A7AAAA16D3}"/>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4">
            <a:extLst>
              <a:ext uri="{FF2B5EF4-FFF2-40B4-BE49-F238E27FC236}">
                <a16:creationId xmlns:a16="http://schemas.microsoft.com/office/drawing/2014/main" id="{8885506F-394C-7F9F-D9A6-4B8ABBA0F130}"/>
              </a:ext>
            </a:extLst>
          </p:cNvPr>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1">
            <a:extLst>
              <a:ext uri="{FF2B5EF4-FFF2-40B4-BE49-F238E27FC236}">
                <a16:creationId xmlns:a16="http://schemas.microsoft.com/office/drawing/2014/main" id="{545BAFD1-12BE-0F23-9776-BD5D741E30E5}"/>
              </a:ext>
            </a:extLst>
          </p:cNvPr>
          <p:cNvSpPr>
            <a:spLocks noChangeArrowheads="1"/>
          </p:cNvSpPr>
          <p:nvPr/>
        </p:nvSpPr>
        <p:spPr bwMode="auto">
          <a:xfrm>
            <a:off x="609600" y="609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1BE05EA1-5B21-BC25-8A31-0859682FB7C9}"/>
              </a:ext>
            </a:extLst>
          </p:cNvPr>
          <p:cNvSpPr>
            <a:spLocks noChangeArrowheads="1"/>
          </p:cNvSpPr>
          <p:nvPr/>
        </p:nvSpPr>
        <p:spPr bwMode="auto">
          <a:xfrm>
            <a:off x="762000" y="762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50" name="Picture 2" descr="YouthBuild grant continues to fund job skills and a second chance at  education">
            <a:extLst>
              <a:ext uri="{FF2B5EF4-FFF2-40B4-BE49-F238E27FC236}">
                <a16:creationId xmlns:a16="http://schemas.microsoft.com/office/drawing/2014/main" id="{565F638E-3BA3-6276-E9D6-7F825BDDC5A6}"/>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6705600" y="3839021"/>
            <a:ext cx="5256028" cy="295651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EC25AE6A-30F8-492B-2B3D-CA373A6D73E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27534" y="1016945"/>
            <a:ext cx="3612160" cy="2724102"/>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14">
            <a:extLst>
              <a:ext uri="{FF2B5EF4-FFF2-40B4-BE49-F238E27FC236}">
                <a16:creationId xmlns:a16="http://schemas.microsoft.com/office/drawing/2014/main" id="{C53D4D44-3F7C-EF11-739F-EC0B32043E25}"/>
              </a:ext>
            </a:extLst>
          </p:cNvPr>
          <p:cNvSpPr>
            <a:spLocks noGrp="1"/>
          </p:cNvSpPr>
          <p:nvPr>
            <p:ph type="sldNum" sz="quarter" idx="12"/>
          </p:nvPr>
        </p:nvSpPr>
        <p:spPr/>
        <p:txBody>
          <a:bodyPr/>
          <a:lstStyle/>
          <a:p>
            <a:fld id="{28E6F07D-F62F-4C3B-A21E-2367E9A39921}" type="slidenum">
              <a:rPr lang="en-US" smtClean="0"/>
              <a:t>14</a:t>
            </a:fld>
            <a:endParaRPr lang="en-US"/>
          </a:p>
        </p:txBody>
      </p:sp>
    </p:spTree>
    <p:extLst>
      <p:ext uri="{BB962C8B-B14F-4D97-AF65-F5344CB8AC3E}">
        <p14:creationId xmlns:p14="http://schemas.microsoft.com/office/powerpoint/2010/main" val="1013123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YouthBuild Pre-Apprenticeship: Construction</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Rectangle 1">
            <a:extLst>
              <a:ext uri="{FF2B5EF4-FFF2-40B4-BE49-F238E27FC236}">
                <a16:creationId xmlns:a16="http://schemas.microsoft.com/office/drawing/2014/main" id="{0CCD5FF3-4154-177A-9219-FD945650540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1B82868A-0554-AA31-1DF2-9211D052048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B5198A13-9406-6500-6D9D-C6A7AAAA16D3}"/>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4">
            <a:extLst>
              <a:ext uri="{FF2B5EF4-FFF2-40B4-BE49-F238E27FC236}">
                <a16:creationId xmlns:a16="http://schemas.microsoft.com/office/drawing/2014/main" id="{8885506F-394C-7F9F-D9A6-4B8ABBA0F130}"/>
              </a:ext>
            </a:extLst>
          </p:cNvPr>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1">
            <a:extLst>
              <a:ext uri="{FF2B5EF4-FFF2-40B4-BE49-F238E27FC236}">
                <a16:creationId xmlns:a16="http://schemas.microsoft.com/office/drawing/2014/main" id="{545BAFD1-12BE-0F23-9776-BD5D741E30E5}"/>
              </a:ext>
            </a:extLst>
          </p:cNvPr>
          <p:cNvSpPr>
            <a:spLocks noChangeArrowheads="1"/>
          </p:cNvSpPr>
          <p:nvPr/>
        </p:nvSpPr>
        <p:spPr bwMode="auto">
          <a:xfrm>
            <a:off x="609600" y="609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1BE05EA1-5B21-BC25-8A31-0859682FB7C9}"/>
              </a:ext>
            </a:extLst>
          </p:cNvPr>
          <p:cNvSpPr>
            <a:spLocks noChangeArrowheads="1"/>
          </p:cNvSpPr>
          <p:nvPr/>
        </p:nvSpPr>
        <p:spPr bwMode="auto">
          <a:xfrm>
            <a:off x="762000" y="762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3" name="Picture 12">
            <a:extLst>
              <a:ext uri="{FF2B5EF4-FFF2-40B4-BE49-F238E27FC236}">
                <a16:creationId xmlns:a16="http://schemas.microsoft.com/office/drawing/2014/main" id="{CE96015B-DA7C-69EA-78A4-7FA2BAD44139}"/>
              </a:ext>
            </a:extLst>
          </p:cNvPr>
          <p:cNvPicPr>
            <a:picLocks noChangeAspect="1"/>
          </p:cNvPicPr>
          <p:nvPr/>
        </p:nvPicPr>
        <p:blipFill>
          <a:blip r:embed="rId4"/>
          <a:stretch>
            <a:fillRect/>
          </a:stretch>
        </p:blipFill>
        <p:spPr>
          <a:xfrm>
            <a:off x="11009" y="1113701"/>
            <a:ext cx="10047007" cy="5628598"/>
          </a:xfrm>
          <a:prstGeom prst="rect">
            <a:avLst/>
          </a:prstGeom>
        </p:spPr>
      </p:pic>
      <p:sp>
        <p:nvSpPr>
          <p:cNvPr id="15" name="Rectangle 14">
            <a:extLst>
              <a:ext uri="{FF2B5EF4-FFF2-40B4-BE49-F238E27FC236}">
                <a16:creationId xmlns:a16="http://schemas.microsoft.com/office/drawing/2014/main" id="{ADC94D63-0E95-873C-DC51-F7B0085EC837}"/>
              </a:ext>
            </a:extLst>
          </p:cNvPr>
          <p:cNvSpPr/>
          <p:nvPr/>
        </p:nvSpPr>
        <p:spPr>
          <a:xfrm>
            <a:off x="10058016" y="1113701"/>
            <a:ext cx="2122975" cy="4014890"/>
          </a:xfrm>
          <a:prstGeom prst="rect">
            <a:avLst/>
          </a:prstGeom>
          <a:solidFill>
            <a:srgbClr val="FF99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This new construction home was built in partnership with Macon Area Habitat for Humanity in 2021. </a:t>
            </a:r>
          </a:p>
          <a:p>
            <a:pPr algn="ctr"/>
            <a:endParaRPr lang="en-US" dirty="0"/>
          </a:p>
          <a:p>
            <a:pPr algn="ctr"/>
            <a:r>
              <a:rPr lang="en-US" dirty="0"/>
              <a:t>The home dedication ceremony was held on May 25, 2021. </a:t>
            </a:r>
          </a:p>
        </p:txBody>
      </p:sp>
      <p:pic>
        <p:nvPicPr>
          <p:cNvPr id="4102" name="Picture 6" descr="Home Sweet Home SVG, DXF, Home Clipart, cutting, Sweet Home vector, Olive  Branches, Home shape, Home Sweet Home silhouette">
            <a:extLst>
              <a:ext uri="{FF2B5EF4-FFF2-40B4-BE49-F238E27FC236}">
                <a16:creationId xmlns:a16="http://schemas.microsoft.com/office/drawing/2014/main" id="{89FF56E1-CB24-C158-6D08-99270C4D9C9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648" t="12319" r="3406" b="13623"/>
          <a:stretch/>
        </p:blipFill>
        <p:spPr bwMode="auto">
          <a:xfrm>
            <a:off x="10316363" y="5307336"/>
            <a:ext cx="1738311" cy="1414970"/>
          </a:xfrm>
          <a:prstGeom prst="rect">
            <a:avLst/>
          </a:prstGeom>
          <a:noFill/>
          <a:extLst>
            <a:ext uri="{909E8E84-426E-40DD-AFC4-6F175D3DCCD1}">
              <a14:hiddenFill xmlns:a14="http://schemas.microsoft.com/office/drawing/2010/main">
                <a:solidFill>
                  <a:srgbClr val="FFFFFF"/>
                </a:solidFill>
              </a14:hiddenFill>
            </a:ext>
          </a:extLst>
        </p:spPr>
      </p:pic>
      <p:sp>
        <p:nvSpPr>
          <p:cNvPr id="12" name="Slide Number Placeholder 11">
            <a:extLst>
              <a:ext uri="{FF2B5EF4-FFF2-40B4-BE49-F238E27FC236}">
                <a16:creationId xmlns:a16="http://schemas.microsoft.com/office/drawing/2014/main" id="{F67B6B06-16E7-7DE3-8E6C-0990F2C571E0}"/>
              </a:ext>
            </a:extLst>
          </p:cNvPr>
          <p:cNvSpPr>
            <a:spLocks noGrp="1"/>
          </p:cNvSpPr>
          <p:nvPr>
            <p:ph type="sldNum" sz="quarter" idx="12"/>
          </p:nvPr>
        </p:nvSpPr>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916604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YouthBuild Pre-Apprenticeship: Construction</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Rectangle 1">
            <a:extLst>
              <a:ext uri="{FF2B5EF4-FFF2-40B4-BE49-F238E27FC236}">
                <a16:creationId xmlns:a16="http://schemas.microsoft.com/office/drawing/2014/main" id="{0CCD5FF3-4154-177A-9219-FD945650540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1B82868A-0554-AA31-1DF2-9211D052048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B5198A13-9406-6500-6D9D-C6A7AAAA16D3}"/>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4">
            <a:extLst>
              <a:ext uri="{FF2B5EF4-FFF2-40B4-BE49-F238E27FC236}">
                <a16:creationId xmlns:a16="http://schemas.microsoft.com/office/drawing/2014/main" id="{8885506F-394C-7F9F-D9A6-4B8ABBA0F130}"/>
              </a:ext>
            </a:extLst>
          </p:cNvPr>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1">
            <a:extLst>
              <a:ext uri="{FF2B5EF4-FFF2-40B4-BE49-F238E27FC236}">
                <a16:creationId xmlns:a16="http://schemas.microsoft.com/office/drawing/2014/main" id="{545BAFD1-12BE-0F23-9776-BD5D741E30E5}"/>
              </a:ext>
            </a:extLst>
          </p:cNvPr>
          <p:cNvSpPr>
            <a:spLocks noChangeArrowheads="1"/>
          </p:cNvSpPr>
          <p:nvPr/>
        </p:nvSpPr>
        <p:spPr bwMode="auto">
          <a:xfrm>
            <a:off x="609600" y="609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1BE05EA1-5B21-BC25-8A31-0859682FB7C9}"/>
              </a:ext>
            </a:extLst>
          </p:cNvPr>
          <p:cNvSpPr>
            <a:spLocks noChangeArrowheads="1"/>
          </p:cNvSpPr>
          <p:nvPr/>
        </p:nvSpPr>
        <p:spPr bwMode="auto">
          <a:xfrm>
            <a:off x="762000" y="762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 name="Picture 8">
            <a:extLst>
              <a:ext uri="{FF2B5EF4-FFF2-40B4-BE49-F238E27FC236}">
                <a16:creationId xmlns:a16="http://schemas.microsoft.com/office/drawing/2014/main" id="{D773A692-FB9C-0E0F-4060-71BE5A3CA8A0}"/>
              </a:ext>
            </a:extLst>
          </p:cNvPr>
          <p:cNvPicPr>
            <a:picLocks noChangeAspect="1"/>
          </p:cNvPicPr>
          <p:nvPr/>
        </p:nvPicPr>
        <p:blipFill>
          <a:blip r:embed="rId4"/>
          <a:srcRect l="827" t="2618" r="1378" b="2749"/>
          <a:stretch/>
        </p:blipFill>
        <p:spPr>
          <a:xfrm>
            <a:off x="2169816" y="1211886"/>
            <a:ext cx="10033194" cy="5493714"/>
          </a:xfrm>
          <a:prstGeom prst="rect">
            <a:avLst/>
          </a:prstGeom>
        </p:spPr>
      </p:pic>
      <p:sp>
        <p:nvSpPr>
          <p:cNvPr id="15" name="Rectangle 14">
            <a:extLst>
              <a:ext uri="{FF2B5EF4-FFF2-40B4-BE49-F238E27FC236}">
                <a16:creationId xmlns:a16="http://schemas.microsoft.com/office/drawing/2014/main" id="{ADC94D63-0E95-873C-DC51-F7B0085EC837}"/>
              </a:ext>
            </a:extLst>
          </p:cNvPr>
          <p:cNvSpPr/>
          <p:nvPr/>
        </p:nvSpPr>
        <p:spPr>
          <a:xfrm>
            <a:off x="72811" y="1211886"/>
            <a:ext cx="2122975" cy="4014890"/>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This new construction home was built in partnership with Macon Area Habitat for Humanity in 2022. </a:t>
            </a:r>
          </a:p>
          <a:p>
            <a:pPr algn="ctr"/>
            <a:endParaRPr lang="en-US" dirty="0"/>
          </a:p>
          <a:p>
            <a:pPr algn="ctr"/>
            <a:r>
              <a:rPr lang="en-US" dirty="0"/>
              <a:t>A virtual home dedication ceremony was held in June 2022. </a:t>
            </a:r>
          </a:p>
        </p:txBody>
      </p:sp>
      <p:pic>
        <p:nvPicPr>
          <p:cNvPr id="1026" name="Picture 2" descr="Where Vector Art PNG, Home Is Where The Heart, Svg, T Shirts, Musk PNG  Image For Free Download">
            <a:extLst>
              <a:ext uri="{FF2B5EF4-FFF2-40B4-BE49-F238E27FC236}">
                <a16:creationId xmlns:a16="http://schemas.microsoft.com/office/drawing/2014/main" id="{F017CC44-FC4B-D04D-2EA2-7C609AD287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076" y="5071966"/>
            <a:ext cx="1788444" cy="1788444"/>
          </a:xfrm>
          <a:prstGeom prst="rect">
            <a:avLst/>
          </a:prstGeom>
          <a:noFill/>
          <a:extLst>
            <a:ext uri="{909E8E84-426E-40DD-AFC4-6F175D3DCCD1}">
              <a14:hiddenFill xmlns:a14="http://schemas.microsoft.com/office/drawing/2010/main">
                <a:solidFill>
                  <a:srgbClr val="FFFFFF"/>
                </a:solidFill>
              </a14:hiddenFill>
            </a:ext>
          </a:extLst>
        </p:spPr>
      </p:pic>
      <p:sp>
        <p:nvSpPr>
          <p:cNvPr id="13" name="Slide Number Placeholder 12">
            <a:extLst>
              <a:ext uri="{FF2B5EF4-FFF2-40B4-BE49-F238E27FC236}">
                <a16:creationId xmlns:a16="http://schemas.microsoft.com/office/drawing/2014/main" id="{81EC4DC5-FD79-3CD8-DD42-82980CE984A0}"/>
              </a:ext>
            </a:extLst>
          </p:cNvPr>
          <p:cNvSpPr>
            <a:spLocks noGrp="1"/>
          </p:cNvSpPr>
          <p:nvPr>
            <p:ph type="sldNum" sz="quarter" idx="12"/>
          </p:nvPr>
        </p:nvSpPr>
        <p:spPr/>
        <p:txBody>
          <a:bodyPr/>
          <a:lstStyle/>
          <a:p>
            <a:fld id="{28E6F07D-F62F-4C3B-A21E-2367E9A39921}" type="slidenum">
              <a:rPr lang="en-US" smtClean="0"/>
              <a:t>16</a:t>
            </a:fld>
            <a:endParaRPr lang="en-US"/>
          </a:p>
        </p:txBody>
      </p:sp>
    </p:spTree>
    <p:extLst>
      <p:ext uri="{BB962C8B-B14F-4D97-AF65-F5344CB8AC3E}">
        <p14:creationId xmlns:p14="http://schemas.microsoft.com/office/powerpoint/2010/main" val="1127828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YouthBuild Pre-Apprenticeship - Construction</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Rectangle 1">
            <a:extLst>
              <a:ext uri="{FF2B5EF4-FFF2-40B4-BE49-F238E27FC236}">
                <a16:creationId xmlns:a16="http://schemas.microsoft.com/office/drawing/2014/main" id="{0CCD5FF3-4154-177A-9219-FD945650540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1B82868A-0554-AA31-1DF2-9211D052048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B5198A13-9406-6500-6D9D-C6A7AAAA16D3}"/>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4">
            <a:extLst>
              <a:ext uri="{FF2B5EF4-FFF2-40B4-BE49-F238E27FC236}">
                <a16:creationId xmlns:a16="http://schemas.microsoft.com/office/drawing/2014/main" id="{8885506F-394C-7F9F-D9A6-4B8ABBA0F130}"/>
              </a:ext>
            </a:extLst>
          </p:cNvPr>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1">
            <a:extLst>
              <a:ext uri="{FF2B5EF4-FFF2-40B4-BE49-F238E27FC236}">
                <a16:creationId xmlns:a16="http://schemas.microsoft.com/office/drawing/2014/main" id="{545BAFD1-12BE-0F23-9776-BD5D741E30E5}"/>
              </a:ext>
            </a:extLst>
          </p:cNvPr>
          <p:cNvSpPr>
            <a:spLocks noChangeArrowheads="1"/>
          </p:cNvSpPr>
          <p:nvPr/>
        </p:nvSpPr>
        <p:spPr bwMode="auto">
          <a:xfrm>
            <a:off x="609600" y="609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1BE05EA1-5B21-BC25-8A31-0859682FB7C9}"/>
              </a:ext>
            </a:extLst>
          </p:cNvPr>
          <p:cNvSpPr>
            <a:spLocks noChangeArrowheads="1"/>
          </p:cNvSpPr>
          <p:nvPr/>
        </p:nvSpPr>
        <p:spPr bwMode="auto">
          <a:xfrm>
            <a:off x="762000" y="762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3" name="Picture 22">
            <a:extLst>
              <a:ext uri="{FF2B5EF4-FFF2-40B4-BE49-F238E27FC236}">
                <a16:creationId xmlns:a16="http://schemas.microsoft.com/office/drawing/2014/main" id="{38D57965-2E38-D0D1-648B-DED89C9BBA56}"/>
              </a:ext>
            </a:extLst>
          </p:cNvPr>
          <p:cNvPicPr>
            <a:picLocks noChangeAspect="1"/>
          </p:cNvPicPr>
          <p:nvPr/>
        </p:nvPicPr>
        <p:blipFill>
          <a:blip r:embed="rId4"/>
          <a:stretch>
            <a:fillRect/>
          </a:stretch>
        </p:blipFill>
        <p:spPr>
          <a:xfrm>
            <a:off x="11009" y="1074241"/>
            <a:ext cx="10010422" cy="5627830"/>
          </a:xfrm>
          <a:prstGeom prst="rect">
            <a:avLst/>
          </a:prstGeom>
        </p:spPr>
      </p:pic>
      <p:sp>
        <p:nvSpPr>
          <p:cNvPr id="5" name="Rectangle 4">
            <a:extLst>
              <a:ext uri="{FF2B5EF4-FFF2-40B4-BE49-F238E27FC236}">
                <a16:creationId xmlns:a16="http://schemas.microsoft.com/office/drawing/2014/main" id="{5305410C-1E26-59A5-4CDC-B0CFC8829899}"/>
              </a:ext>
            </a:extLst>
          </p:cNvPr>
          <p:cNvSpPr/>
          <p:nvPr/>
        </p:nvSpPr>
        <p:spPr>
          <a:xfrm>
            <a:off x="10043449" y="1074241"/>
            <a:ext cx="2159560" cy="3924667"/>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latin typeface="Arial Narrow"/>
              </a:rPr>
              <a:t>This new construction home was built in partnership with Macon Area Habitat for Humanity in 2023. </a:t>
            </a:r>
          </a:p>
          <a:p>
            <a:pPr algn="ctr"/>
            <a:endParaRPr lang="en-US" dirty="0">
              <a:latin typeface="Arial Narrow" panose="020B0606020202030204" pitchFamily="34" charset="0"/>
            </a:endParaRPr>
          </a:p>
          <a:p>
            <a:pPr algn="ctr"/>
            <a:r>
              <a:rPr lang="en-US" dirty="0">
                <a:latin typeface="Arial Narrow"/>
              </a:rPr>
              <a:t>The home dedication ceremony was held on May 15, 2023. </a:t>
            </a:r>
          </a:p>
        </p:txBody>
      </p:sp>
      <p:pic>
        <p:nvPicPr>
          <p:cNvPr id="3076" name="Picture 4" descr="Home Sweet Home Badge PNG &amp; SVG Design For T-Shirts">
            <a:extLst>
              <a:ext uri="{FF2B5EF4-FFF2-40B4-BE49-F238E27FC236}">
                <a16:creationId xmlns:a16="http://schemas.microsoft.com/office/drawing/2014/main" id="{71EF98EE-FD7D-5379-FE9B-9507011B95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60181" y="5016204"/>
            <a:ext cx="1726095" cy="1726095"/>
          </a:xfrm>
          <a:prstGeom prst="rect">
            <a:avLst/>
          </a:prstGeom>
          <a:noFill/>
          <a:extLst>
            <a:ext uri="{909E8E84-426E-40DD-AFC4-6F175D3DCCD1}">
              <a14:hiddenFill xmlns:a14="http://schemas.microsoft.com/office/drawing/2010/main">
                <a:solidFill>
                  <a:srgbClr val="FFFFFF"/>
                </a:solidFill>
              </a14:hiddenFill>
            </a:ext>
          </a:extLst>
        </p:spPr>
      </p:pic>
      <p:sp>
        <p:nvSpPr>
          <p:cNvPr id="13" name="Slide Number Placeholder 12">
            <a:extLst>
              <a:ext uri="{FF2B5EF4-FFF2-40B4-BE49-F238E27FC236}">
                <a16:creationId xmlns:a16="http://schemas.microsoft.com/office/drawing/2014/main" id="{58ABC416-022B-E4F3-0442-245F06F42925}"/>
              </a:ext>
            </a:extLst>
          </p:cNvPr>
          <p:cNvSpPr>
            <a:spLocks noGrp="1"/>
          </p:cNvSpPr>
          <p:nvPr>
            <p:ph type="sldNum" sz="quarter" idx="12"/>
          </p:nvPr>
        </p:nvSpPr>
        <p:spPr/>
        <p:txBody>
          <a:bodyPr/>
          <a:lstStyle/>
          <a:p>
            <a:fld id="{28E6F07D-F62F-4C3B-A21E-2367E9A39921}" type="slidenum">
              <a:rPr lang="en-US" smtClean="0"/>
              <a:t>17</a:t>
            </a:fld>
            <a:endParaRPr lang="en-US"/>
          </a:p>
        </p:txBody>
      </p:sp>
    </p:spTree>
    <p:extLst>
      <p:ext uri="{BB962C8B-B14F-4D97-AF65-F5344CB8AC3E}">
        <p14:creationId xmlns:p14="http://schemas.microsoft.com/office/powerpoint/2010/main" val="1572760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YouthBuild Supportive Services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16" name="Content Placeholder 4">
            <a:extLst>
              <a:ext uri="{FF2B5EF4-FFF2-40B4-BE49-F238E27FC236}">
                <a16:creationId xmlns:a16="http://schemas.microsoft.com/office/drawing/2014/main" id="{61136DA8-1005-C250-5B9B-44DC284D4B2F}"/>
              </a:ext>
            </a:extLst>
          </p:cNvPr>
          <p:cNvGraphicFramePr>
            <a:graphicFrameLocks noGrp="1"/>
          </p:cNvGraphicFramePr>
          <p:nvPr>
            <p:ph sz="half" idx="1"/>
            <p:extLst>
              <p:ext uri="{D42A27DB-BD31-4B8C-83A1-F6EECF244321}">
                <p14:modId xmlns:p14="http://schemas.microsoft.com/office/powerpoint/2010/main" val="3968041449"/>
              </p:ext>
            </p:extLst>
          </p:nvPr>
        </p:nvGraphicFramePr>
        <p:xfrm>
          <a:off x="2524125" y="2181225"/>
          <a:ext cx="7381875" cy="43719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1">
            <a:extLst>
              <a:ext uri="{FF2B5EF4-FFF2-40B4-BE49-F238E27FC236}">
                <a16:creationId xmlns:a16="http://schemas.microsoft.com/office/drawing/2014/main" id="{0CCD5FF3-4154-177A-9219-FD945650540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1B82868A-0554-AA31-1DF2-9211D052048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3">
            <a:extLst>
              <a:ext uri="{FF2B5EF4-FFF2-40B4-BE49-F238E27FC236}">
                <a16:creationId xmlns:a16="http://schemas.microsoft.com/office/drawing/2014/main" id="{B5198A13-9406-6500-6D9D-C6A7AAAA16D3}"/>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4">
            <a:extLst>
              <a:ext uri="{FF2B5EF4-FFF2-40B4-BE49-F238E27FC236}">
                <a16:creationId xmlns:a16="http://schemas.microsoft.com/office/drawing/2014/main" id="{8885506F-394C-7F9F-D9A6-4B8ABBA0F130}"/>
              </a:ext>
            </a:extLst>
          </p:cNvPr>
          <p:cNvSpPr>
            <a:spLocks noChangeArrowheads="1"/>
          </p:cNvSpPr>
          <p:nvPr/>
        </p:nvSpPr>
        <p:spPr bwMode="auto">
          <a:xfrm>
            <a:off x="4572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1">
            <a:extLst>
              <a:ext uri="{FF2B5EF4-FFF2-40B4-BE49-F238E27FC236}">
                <a16:creationId xmlns:a16="http://schemas.microsoft.com/office/drawing/2014/main" id="{545BAFD1-12BE-0F23-9776-BD5D741E30E5}"/>
              </a:ext>
            </a:extLst>
          </p:cNvPr>
          <p:cNvSpPr>
            <a:spLocks noChangeArrowheads="1"/>
          </p:cNvSpPr>
          <p:nvPr/>
        </p:nvSpPr>
        <p:spPr bwMode="auto">
          <a:xfrm>
            <a:off x="609600" y="609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1BE05EA1-5B21-BC25-8A31-0859682FB7C9}"/>
              </a:ext>
            </a:extLst>
          </p:cNvPr>
          <p:cNvSpPr>
            <a:spLocks noChangeArrowheads="1"/>
          </p:cNvSpPr>
          <p:nvPr/>
        </p:nvSpPr>
        <p:spPr bwMode="auto">
          <a:xfrm>
            <a:off x="762000" y="762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5" name="TextBox 14">
            <a:extLst>
              <a:ext uri="{FF2B5EF4-FFF2-40B4-BE49-F238E27FC236}">
                <a16:creationId xmlns:a16="http://schemas.microsoft.com/office/drawing/2014/main" id="{C77D09CF-70C0-1F1F-D157-A31537D4956C}"/>
              </a:ext>
            </a:extLst>
          </p:cNvPr>
          <p:cNvSpPr txBox="1"/>
          <p:nvPr/>
        </p:nvSpPr>
        <p:spPr>
          <a:xfrm>
            <a:off x="2707762" y="1309842"/>
            <a:ext cx="7058024" cy="923330"/>
          </a:xfrm>
          <a:prstGeom prst="rect">
            <a:avLst/>
          </a:prstGeom>
          <a:noFill/>
        </p:spPr>
        <p:txBody>
          <a:bodyPr wrap="square" rtlCol="0">
            <a:spAutoFit/>
          </a:bodyPr>
          <a:lstStyle/>
          <a:p>
            <a:r>
              <a:rPr lang="en-US" dirty="0">
                <a:latin typeface="Arial Narrow" panose="020B0606020202030204" pitchFamily="34" charset="0"/>
              </a:rPr>
              <a:t>All YouthBuild participants receive access to the following supportive services to remove barriers to school enrollment and high school diploma achievement.</a:t>
            </a:r>
          </a:p>
          <a:p>
            <a:endParaRPr lang="en-US" dirty="0"/>
          </a:p>
        </p:txBody>
      </p:sp>
      <p:pic>
        <p:nvPicPr>
          <p:cNvPr id="18" name="Graphic 17" descr="Female Profile with solid fill">
            <a:extLst>
              <a:ext uri="{FF2B5EF4-FFF2-40B4-BE49-F238E27FC236}">
                <a16:creationId xmlns:a16="http://schemas.microsoft.com/office/drawing/2014/main" id="{BC3FE369-AA72-C01D-FE16-C112A992DD3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391150" y="3714155"/>
            <a:ext cx="1600200" cy="1600200"/>
          </a:xfrm>
          <a:prstGeom prst="rect">
            <a:avLst/>
          </a:prstGeom>
        </p:spPr>
      </p:pic>
      <p:sp>
        <p:nvSpPr>
          <p:cNvPr id="49" name="Slide Number Placeholder 48">
            <a:extLst>
              <a:ext uri="{FF2B5EF4-FFF2-40B4-BE49-F238E27FC236}">
                <a16:creationId xmlns:a16="http://schemas.microsoft.com/office/drawing/2014/main" id="{410394E3-4353-9425-718C-A3E23ADA5F2A}"/>
              </a:ext>
            </a:extLst>
          </p:cNvPr>
          <p:cNvSpPr>
            <a:spLocks noGrp="1"/>
          </p:cNvSpPr>
          <p:nvPr>
            <p:ph type="sldNum" sz="quarter" idx="12"/>
          </p:nvPr>
        </p:nvSpPr>
        <p:spPr/>
        <p:txBody>
          <a:bodyPr/>
          <a:lstStyle/>
          <a:p>
            <a:fld id="{28E6F07D-F62F-4C3B-A21E-2367E9A39921}" type="slidenum">
              <a:rPr lang="en-US" smtClean="0"/>
              <a:t>18</a:t>
            </a:fld>
            <a:endParaRPr lang="en-US"/>
          </a:p>
        </p:txBody>
      </p:sp>
    </p:spTree>
    <p:extLst>
      <p:ext uri="{BB962C8B-B14F-4D97-AF65-F5344CB8AC3E}">
        <p14:creationId xmlns:p14="http://schemas.microsoft.com/office/powerpoint/2010/main" val="3821597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YouthBuild Achievements - Enrollment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8" name="Content Placeholder 7">
            <a:extLst>
              <a:ext uri="{FF2B5EF4-FFF2-40B4-BE49-F238E27FC236}">
                <a16:creationId xmlns:a16="http://schemas.microsoft.com/office/drawing/2014/main" id="{F0E62492-D195-46D1-C772-A1D4004FDC52}"/>
              </a:ext>
            </a:extLst>
          </p:cNvPr>
          <p:cNvGraphicFramePr>
            <a:graphicFrameLocks noGrp="1"/>
          </p:cNvGraphicFramePr>
          <p:nvPr>
            <p:ph idx="1"/>
            <p:extLst>
              <p:ext uri="{D42A27DB-BD31-4B8C-83A1-F6EECF244321}">
                <p14:modId xmlns:p14="http://schemas.microsoft.com/office/powerpoint/2010/main" val="918997701"/>
              </p:ext>
            </p:extLst>
          </p:nvPr>
        </p:nvGraphicFramePr>
        <p:xfrm>
          <a:off x="838200" y="1501875"/>
          <a:ext cx="10515600" cy="4351338"/>
        </p:xfrm>
        <a:graphic>
          <a:graphicData uri="http://schemas.openxmlformats.org/drawingml/2006/chart">
            <c:chart xmlns:c="http://schemas.openxmlformats.org/drawingml/2006/chart" xmlns:r="http://schemas.openxmlformats.org/officeDocument/2006/relationships" r:id="rId4"/>
          </a:graphicData>
        </a:graphic>
      </p:graphicFrame>
      <p:sp>
        <p:nvSpPr>
          <p:cNvPr id="6" name="Slide Number Placeholder 5">
            <a:extLst>
              <a:ext uri="{FF2B5EF4-FFF2-40B4-BE49-F238E27FC236}">
                <a16:creationId xmlns:a16="http://schemas.microsoft.com/office/drawing/2014/main" id="{0F4DD701-5601-A7F6-1039-9709844421C8}"/>
              </a:ext>
            </a:extLst>
          </p:cNvPr>
          <p:cNvSpPr>
            <a:spLocks noGrp="1"/>
          </p:cNvSpPr>
          <p:nvPr>
            <p:ph type="sldNum" sz="quarter" idx="12"/>
          </p:nvPr>
        </p:nvSpPr>
        <p:spPr/>
        <p:txBody>
          <a:bodyPr/>
          <a:lstStyle/>
          <a:p>
            <a:fld id="{28E6F07D-F62F-4C3B-A21E-2367E9A39921}" type="slidenum">
              <a:rPr lang="en-US" smtClean="0"/>
              <a:t>19</a:t>
            </a:fld>
            <a:endParaRPr lang="en-US"/>
          </a:p>
        </p:txBody>
      </p:sp>
    </p:spTree>
    <p:extLst>
      <p:ext uri="{BB962C8B-B14F-4D97-AF65-F5344CB8AC3E}">
        <p14:creationId xmlns:p14="http://schemas.microsoft.com/office/powerpoint/2010/main" val="2248964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1033310" cy="707886"/>
          </a:xfrm>
          <a:prstGeom prst="rect">
            <a:avLst/>
          </a:prstGeom>
          <a:noFill/>
        </p:spPr>
        <p:txBody>
          <a:bodyPr wrap="square" lIns="91440" tIns="45720" rIns="91440" bIns="45720" rtlCol="0" anchor="t">
            <a:spAutoFit/>
          </a:bodyPr>
          <a:lstStyle/>
          <a:p>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YouthBuild Achievements – Credentials and Placement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Content Placeholder 2">
            <a:extLst>
              <a:ext uri="{FF2B5EF4-FFF2-40B4-BE49-F238E27FC236}">
                <a16:creationId xmlns:a16="http://schemas.microsoft.com/office/drawing/2014/main" id="{92645E03-879D-23B8-5D62-5371EBBCFE98}"/>
              </a:ext>
            </a:extLst>
          </p:cNvPr>
          <p:cNvGraphicFramePr>
            <a:graphicFrameLocks/>
          </p:cNvGraphicFramePr>
          <p:nvPr>
            <p:extLst>
              <p:ext uri="{D42A27DB-BD31-4B8C-83A1-F6EECF244321}">
                <p14:modId xmlns:p14="http://schemas.microsoft.com/office/powerpoint/2010/main" val="3335071092"/>
              </p:ext>
            </p:extLst>
          </p:nvPr>
        </p:nvGraphicFramePr>
        <p:xfrm>
          <a:off x="838199" y="1057669"/>
          <a:ext cx="5676901" cy="546936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a:extLst>
              <a:ext uri="{FF2B5EF4-FFF2-40B4-BE49-F238E27FC236}">
                <a16:creationId xmlns:a16="http://schemas.microsoft.com/office/drawing/2014/main" id="{90C7A018-C004-767F-F1F1-82EBEEF4C9C0}"/>
              </a:ext>
            </a:extLst>
          </p:cNvPr>
          <p:cNvPicPr>
            <a:picLocks noChangeAspect="1"/>
          </p:cNvPicPr>
          <p:nvPr/>
        </p:nvPicPr>
        <p:blipFill>
          <a:blip r:embed="rId9"/>
          <a:stretch>
            <a:fillRect/>
          </a:stretch>
        </p:blipFill>
        <p:spPr>
          <a:xfrm>
            <a:off x="7698177" y="3850663"/>
            <a:ext cx="3560373" cy="2676376"/>
          </a:xfrm>
          <a:prstGeom prst="rect">
            <a:avLst/>
          </a:prstGeom>
        </p:spPr>
      </p:pic>
      <p:pic>
        <p:nvPicPr>
          <p:cNvPr id="12" name="Picture 11">
            <a:extLst>
              <a:ext uri="{FF2B5EF4-FFF2-40B4-BE49-F238E27FC236}">
                <a16:creationId xmlns:a16="http://schemas.microsoft.com/office/drawing/2014/main" id="{823D2111-F49D-982B-1E96-A23DBB13EFB5}"/>
              </a:ext>
            </a:extLst>
          </p:cNvPr>
          <p:cNvPicPr>
            <a:picLocks noChangeAspect="1"/>
          </p:cNvPicPr>
          <p:nvPr/>
        </p:nvPicPr>
        <p:blipFill>
          <a:blip r:embed="rId10"/>
          <a:stretch>
            <a:fillRect/>
          </a:stretch>
        </p:blipFill>
        <p:spPr>
          <a:xfrm>
            <a:off x="7666501" y="1204455"/>
            <a:ext cx="3592049" cy="2491008"/>
          </a:xfrm>
          <a:prstGeom prst="rect">
            <a:avLst/>
          </a:prstGeom>
        </p:spPr>
      </p:pic>
      <p:sp>
        <p:nvSpPr>
          <p:cNvPr id="28" name="Slide Number Placeholder 27">
            <a:extLst>
              <a:ext uri="{FF2B5EF4-FFF2-40B4-BE49-F238E27FC236}">
                <a16:creationId xmlns:a16="http://schemas.microsoft.com/office/drawing/2014/main" id="{EF2F744C-DED6-56CE-078B-648FA18C02EC}"/>
              </a:ext>
            </a:extLst>
          </p:cNvPr>
          <p:cNvSpPr>
            <a:spLocks noGrp="1"/>
          </p:cNvSpPr>
          <p:nvPr>
            <p:ph type="sldNum" sz="quarter" idx="12"/>
          </p:nvPr>
        </p:nvSpPr>
        <p:spPr/>
        <p:txBody>
          <a:bodyPr/>
          <a:lstStyle/>
          <a:p>
            <a:fld id="{28E6F07D-F62F-4C3B-A21E-2367E9A39921}" type="slidenum">
              <a:rPr lang="en-US" smtClean="0"/>
              <a:t>20</a:t>
            </a:fld>
            <a:endParaRPr lang="en-US"/>
          </a:p>
        </p:txBody>
      </p:sp>
    </p:spTree>
    <p:extLst>
      <p:ext uri="{BB962C8B-B14F-4D97-AF65-F5344CB8AC3E}">
        <p14:creationId xmlns:p14="http://schemas.microsoft.com/office/powerpoint/2010/main" val="421419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1033310" cy="707886"/>
          </a:xfrm>
          <a:prstGeom prst="rect">
            <a:avLst/>
          </a:prstGeom>
          <a:noFill/>
        </p:spPr>
        <p:txBody>
          <a:bodyPr wrap="square" lIns="91440" tIns="45720" rIns="91440" bIns="45720" rtlCol="0" anchor="t">
            <a:spAutoFit/>
          </a:bodyPr>
          <a:lstStyle/>
          <a:p>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YouthBuild Achievements – In the News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9" name="Picture 8">
            <a:extLst>
              <a:ext uri="{FF2B5EF4-FFF2-40B4-BE49-F238E27FC236}">
                <a16:creationId xmlns:a16="http://schemas.microsoft.com/office/drawing/2014/main" id="{8D2B8918-4CCC-5239-1681-8ACD9DA8BF91}"/>
              </a:ext>
            </a:extLst>
          </p:cNvPr>
          <p:cNvPicPr>
            <a:picLocks noChangeAspect="1"/>
          </p:cNvPicPr>
          <p:nvPr/>
        </p:nvPicPr>
        <p:blipFill>
          <a:blip r:embed="rId4"/>
          <a:stretch>
            <a:fillRect/>
          </a:stretch>
        </p:blipFill>
        <p:spPr>
          <a:xfrm>
            <a:off x="1139281" y="1027598"/>
            <a:ext cx="10564864" cy="5830402"/>
          </a:xfrm>
          <a:prstGeom prst="rect">
            <a:avLst/>
          </a:prstGeom>
        </p:spPr>
      </p:pic>
      <p:sp>
        <p:nvSpPr>
          <p:cNvPr id="6" name="Slide Number Placeholder 5">
            <a:extLst>
              <a:ext uri="{FF2B5EF4-FFF2-40B4-BE49-F238E27FC236}">
                <a16:creationId xmlns:a16="http://schemas.microsoft.com/office/drawing/2014/main" id="{1785B441-A67B-8505-0B17-B80E0BA7A457}"/>
              </a:ext>
            </a:extLst>
          </p:cNvPr>
          <p:cNvSpPr>
            <a:spLocks noGrp="1"/>
          </p:cNvSpPr>
          <p:nvPr>
            <p:ph type="sldNum" sz="quarter" idx="12"/>
          </p:nvPr>
        </p:nvSpPr>
        <p:spPr/>
        <p:txBody>
          <a:bodyPr/>
          <a:lstStyle/>
          <a:p>
            <a:fld id="{28E6F07D-F62F-4C3B-A21E-2367E9A39921}" type="slidenum">
              <a:rPr lang="en-US" smtClean="0"/>
              <a:t>21</a:t>
            </a:fld>
            <a:endParaRPr lang="en-US"/>
          </a:p>
        </p:txBody>
      </p:sp>
    </p:spTree>
    <p:extLst>
      <p:ext uri="{BB962C8B-B14F-4D97-AF65-F5344CB8AC3E}">
        <p14:creationId xmlns:p14="http://schemas.microsoft.com/office/powerpoint/2010/main" val="778699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7" name="Slide Number Placeholder 6">
            <a:extLst>
              <a:ext uri="{FF2B5EF4-FFF2-40B4-BE49-F238E27FC236}">
                <a16:creationId xmlns:a16="http://schemas.microsoft.com/office/drawing/2014/main" id="{8A13AF0C-0510-1C0F-AD7B-72305640D28E}"/>
              </a:ext>
            </a:extLst>
          </p:cNvPr>
          <p:cNvSpPr>
            <a:spLocks noGrp="1"/>
          </p:cNvSpPr>
          <p:nvPr>
            <p:ph type="sldNum" sz="quarter" idx="12"/>
          </p:nvPr>
        </p:nvSpPr>
        <p:spPr/>
        <p:txBody>
          <a:bodyPr/>
          <a:lstStyle/>
          <a:p>
            <a:fld id="{28E6F07D-F62F-4C3B-A21E-2367E9A39921}" type="slidenum">
              <a:rPr lang="en-US" smtClean="0"/>
              <a:t>22</a:t>
            </a:fld>
            <a:endParaRPr lang="en-US"/>
          </a:p>
        </p:txBody>
      </p:sp>
    </p:spTree>
    <p:extLst>
      <p:ext uri="{BB962C8B-B14F-4D97-AF65-F5344CB8AC3E}">
        <p14:creationId xmlns:p14="http://schemas.microsoft.com/office/powerpoint/2010/main" val="2204643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7" name="Slide Number Placeholder 6">
            <a:extLst>
              <a:ext uri="{FF2B5EF4-FFF2-40B4-BE49-F238E27FC236}">
                <a16:creationId xmlns:a16="http://schemas.microsoft.com/office/drawing/2014/main" id="{257706DE-060A-5F3A-9F17-1E90EFC6DE2E}"/>
              </a:ext>
            </a:extLst>
          </p:cNvPr>
          <p:cNvSpPr>
            <a:spLocks noGrp="1"/>
          </p:cNvSpPr>
          <p:nvPr>
            <p:ph type="sldNum" sz="quarter" idx="12"/>
          </p:nvPr>
        </p:nvSpPr>
        <p:spPr/>
        <p:txBody>
          <a:bodyPr/>
          <a:lstStyle/>
          <a:p>
            <a:fld id="{28E6F07D-F62F-4C3B-A21E-2367E9A39921}" type="slidenum">
              <a:rPr lang="en-US" smtClean="0"/>
              <a:t>23</a:t>
            </a:fld>
            <a:endParaRPr lang="en-US"/>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145</TotalTime>
  <Words>1672</Words>
  <Application>Microsoft Office PowerPoint</Application>
  <PresentationFormat>Widescreen</PresentationFormat>
  <Paragraphs>189</Paragraphs>
  <Slides>23</Slides>
  <Notes>20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Adelia Wilder-Doctor</cp:lastModifiedBy>
  <cp:revision>11</cp:revision>
  <cp:lastPrinted>2023-05-01T18:56:22Z</cp:lastPrinted>
  <dcterms:created xsi:type="dcterms:W3CDTF">2023-05-01T16:02:45Z</dcterms:created>
  <dcterms:modified xsi:type="dcterms:W3CDTF">2024-09-09T19:19:48Z</dcterms:modified>
</cp:coreProperties>
</file>