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6"/>
  </p:notesMasterIdLst>
  <p:sldIdLst>
    <p:sldId id="292" r:id="rId5"/>
    <p:sldId id="287" r:id="rId6"/>
    <p:sldId id="299" r:id="rId7"/>
    <p:sldId id="298" r:id="rId8"/>
    <p:sldId id="297" r:id="rId9"/>
    <p:sldId id="313" r:id="rId10"/>
    <p:sldId id="306" r:id="rId11"/>
    <p:sldId id="294" r:id="rId12"/>
    <p:sldId id="309" r:id="rId13"/>
    <p:sldId id="307" r:id="rId14"/>
    <p:sldId id="300" r:id="rId15"/>
    <p:sldId id="308" r:id="rId16"/>
    <p:sldId id="310" r:id="rId17"/>
    <p:sldId id="315" r:id="rId18"/>
    <p:sldId id="314" r:id="rId19"/>
    <p:sldId id="312" r:id="rId20"/>
    <p:sldId id="301" r:id="rId21"/>
    <p:sldId id="295" r:id="rId22"/>
    <p:sldId id="279" r:id="rId23"/>
    <p:sldId id="305" r:id="rId24"/>
    <p:sldId id="316" r:id="rId2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ley, Daphne" userId="42c8d935-f117-4fcd-9f52-82556fd2bc1b" providerId="ADAL" clId="{1E9E1C7F-1EC6-4582-9891-1D31213A3DF2}"/>
    <pc:docChg chg="modSld">
      <pc:chgData name="Bailey, Daphne" userId="42c8d935-f117-4fcd-9f52-82556fd2bc1b" providerId="ADAL" clId="{1E9E1C7F-1EC6-4582-9891-1D31213A3DF2}" dt="2026-02-18T20:27:43.439" v="0" actId="6549"/>
      <pc:docMkLst>
        <pc:docMk/>
      </pc:docMkLst>
      <pc:sldChg chg="modSp mod">
        <pc:chgData name="Bailey, Daphne" userId="42c8d935-f117-4fcd-9f52-82556fd2bc1b" providerId="ADAL" clId="{1E9E1C7F-1EC6-4582-9891-1D31213A3DF2}" dt="2026-02-18T20:27:43.439" v="0" actId="6549"/>
        <pc:sldMkLst>
          <pc:docMk/>
          <pc:sldMk cId="3012293557" sldId="301"/>
        </pc:sldMkLst>
        <pc:spChg chg="mod">
          <ac:chgData name="Bailey, Daphne" userId="42c8d935-f117-4fcd-9f52-82556fd2bc1b" providerId="ADAL" clId="{1E9E1C7F-1EC6-4582-9891-1D31213A3DF2}" dt="2026-02-18T20:27:43.439" v="0" actId="6549"/>
          <ac:spMkLst>
            <pc:docMk/>
            <pc:sldMk cId="3012293557" sldId="301"/>
            <ac:spMk id="4" creationId="{0AB4A9D6-B1F8-B531-1565-68123C0A0A0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E6EB57-16FF-4619-9427-E359CD8FACA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11853B-31A3-40DA-84E6-F2EB24E97CD4}">
      <dgm:prSet phldrT="[Text]" phldr="0"/>
      <dgm:spPr/>
      <dgm:t>
        <a:bodyPr/>
        <a:lstStyle/>
        <a:p>
          <a:r>
            <a:rPr lang="en-US"/>
            <a:t>SY22-23 Global AI Emergence &amp; Early Adopters</a:t>
          </a:r>
        </a:p>
      </dgm:t>
    </dgm:pt>
    <dgm:pt modelId="{9F15CA20-61E4-489B-B0E7-28F8303822C3}" type="parTrans" cxnId="{803690EF-1793-4A45-BCC4-2FDB12DCB4E1}">
      <dgm:prSet/>
      <dgm:spPr/>
      <dgm:t>
        <a:bodyPr/>
        <a:lstStyle/>
        <a:p>
          <a:endParaRPr lang="en-US"/>
        </a:p>
      </dgm:t>
    </dgm:pt>
    <dgm:pt modelId="{4982843D-E0F5-4852-870F-324AEBEFAC5E}" type="sibTrans" cxnId="{803690EF-1793-4A45-BCC4-2FDB12DCB4E1}">
      <dgm:prSet/>
      <dgm:spPr/>
      <dgm:t>
        <a:bodyPr/>
        <a:lstStyle/>
        <a:p>
          <a:endParaRPr lang="en-US"/>
        </a:p>
      </dgm:t>
    </dgm:pt>
    <dgm:pt modelId="{DD1536AA-4224-46B5-98F0-2B4BC7AE9D3C}">
      <dgm:prSet phldrT="[Text]" phldr="0"/>
      <dgm:spPr/>
      <dgm:t>
        <a:bodyPr/>
        <a:lstStyle/>
        <a:p>
          <a:r>
            <a:rPr lang="en-US" b="1"/>
            <a:t>SY23-24 Bibb AI Planning &amp; Developing</a:t>
          </a:r>
        </a:p>
      </dgm:t>
    </dgm:pt>
    <dgm:pt modelId="{A0B3FEC4-4EF8-4B30-BAC8-05D775BA46D4}" type="parTrans" cxnId="{58BC75FA-23E3-4180-BD97-FC1CA80865AF}">
      <dgm:prSet/>
      <dgm:spPr/>
      <dgm:t>
        <a:bodyPr/>
        <a:lstStyle/>
        <a:p>
          <a:endParaRPr lang="en-US"/>
        </a:p>
      </dgm:t>
    </dgm:pt>
    <dgm:pt modelId="{177AF3B9-4049-4D1B-930C-FB62289746E7}" type="sibTrans" cxnId="{58BC75FA-23E3-4180-BD97-FC1CA80865AF}">
      <dgm:prSet/>
      <dgm:spPr/>
      <dgm:t>
        <a:bodyPr/>
        <a:lstStyle/>
        <a:p>
          <a:endParaRPr lang="en-US"/>
        </a:p>
      </dgm:t>
    </dgm:pt>
    <dgm:pt modelId="{F596D38E-087F-40D0-816F-26264D4D74B7}">
      <dgm:prSet phldrT="[Text]" phldr="0"/>
      <dgm:spPr/>
      <dgm:t>
        <a:bodyPr/>
        <a:lstStyle/>
        <a:p>
          <a:r>
            <a:rPr lang="en-US"/>
            <a:t>SY24-25 Bibb AI </a:t>
          </a:r>
          <a:r>
            <a:rPr lang="en-US" b="1" i="1"/>
            <a:t>Awareness</a:t>
          </a:r>
          <a:r>
            <a:rPr lang="en-US"/>
            <a:t> Launch</a:t>
          </a:r>
        </a:p>
      </dgm:t>
    </dgm:pt>
    <dgm:pt modelId="{15781679-17FF-4B0B-A7B6-7F48E6D26846}" type="parTrans" cxnId="{19149AF6-30C3-47E8-8573-F7EB2F1E7F5E}">
      <dgm:prSet/>
      <dgm:spPr/>
      <dgm:t>
        <a:bodyPr/>
        <a:lstStyle/>
        <a:p>
          <a:endParaRPr lang="en-US"/>
        </a:p>
      </dgm:t>
    </dgm:pt>
    <dgm:pt modelId="{19F8539F-1446-4E84-8458-AA640BCC1A2C}" type="sibTrans" cxnId="{19149AF6-30C3-47E8-8573-F7EB2F1E7F5E}">
      <dgm:prSet/>
      <dgm:spPr/>
      <dgm:t>
        <a:bodyPr/>
        <a:lstStyle/>
        <a:p>
          <a:endParaRPr lang="en-US"/>
        </a:p>
      </dgm:t>
    </dgm:pt>
    <dgm:pt modelId="{9936D288-D407-4D47-B61C-2C16D29A7EE1}">
      <dgm:prSet phldrT="[Text]" phldr="0"/>
      <dgm:spPr/>
      <dgm:t>
        <a:bodyPr/>
        <a:lstStyle/>
        <a:p>
          <a:r>
            <a:rPr lang="en-US"/>
            <a:t>SY25-26 Bibb AI </a:t>
          </a:r>
          <a:r>
            <a:rPr lang="en-US" b="1" i="1"/>
            <a:t>Literacy</a:t>
          </a:r>
          <a:r>
            <a:rPr lang="en-US"/>
            <a:t> Progression</a:t>
          </a:r>
        </a:p>
      </dgm:t>
    </dgm:pt>
    <dgm:pt modelId="{12733723-ED0D-411D-AF4A-B72705340C91}" type="parTrans" cxnId="{6556E633-B450-4A70-801C-FDDCC0CF9A9D}">
      <dgm:prSet/>
      <dgm:spPr/>
      <dgm:t>
        <a:bodyPr/>
        <a:lstStyle/>
        <a:p>
          <a:endParaRPr lang="en-US"/>
        </a:p>
      </dgm:t>
    </dgm:pt>
    <dgm:pt modelId="{0833BC8B-46D2-48E1-87C0-27B8D79FC13F}" type="sibTrans" cxnId="{6556E633-B450-4A70-801C-FDDCC0CF9A9D}">
      <dgm:prSet/>
      <dgm:spPr/>
      <dgm:t>
        <a:bodyPr/>
        <a:lstStyle/>
        <a:p>
          <a:endParaRPr lang="en-US"/>
        </a:p>
      </dgm:t>
    </dgm:pt>
    <dgm:pt modelId="{FF28B8B7-7F9B-4C00-9509-6976C3C41753}">
      <dgm:prSet phldrT="[Text]" phldr="0"/>
      <dgm:spPr/>
      <dgm:t>
        <a:bodyPr/>
        <a:lstStyle/>
        <a:p>
          <a:r>
            <a:rPr lang="en-US"/>
            <a:t>SY26-27 Bibb AI Push to </a:t>
          </a:r>
          <a:r>
            <a:rPr lang="en-US" b="1" i="1"/>
            <a:t>Fluency</a:t>
          </a:r>
        </a:p>
      </dgm:t>
    </dgm:pt>
    <dgm:pt modelId="{6509269F-FA4F-4FAD-A3AD-C444E8307F24}" type="parTrans" cxnId="{4A0CA6C3-8574-4364-814D-B36C6D87B4EE}">
      <dgm:prSet/>
      <dgm:spPr/>
      <dgm:t>
        <a:bodyPr/>
        <a:lstStyle/>
        <a:p>
          <a:endParaRPr lang="en-US"/>
        </a:p>
      </dgm:t>
    </dgm:pt>
    <dgm:pt modelId="{034BBE29-801B-4086-8435-972AC4018DB2}" type="sibTrans" cxnId="{4A0CA6C3-8574-4364-814D-B36C6D87B4EE}">
      <dgm:prSet/>
      <dgm:spPr/>
      <dgm:t>
        <a:bodyPr/>
        <a:lstStyle/>
        <a:p>
          <a:endParaRPr lang="en-US"/>
        </a:p>
      </dgm:t>
    </dgm:pt>
    <dgm:pt modelId="{990CEBA9-7275-4D2C-9915-D7538652CBC5}" type="pres">
      <dgm:prSet presAssocID="{17E6EB57-16FF-4619-9427-E359CD8FACAF}" presName="Name0" presStyleCnt="0">
        <dgm:presLayoutVars>
          <dgm:dir/>
          <dgm:resizeHandles val="exact"/>
        </dgm:presLayoutVars>
      </dgm:prSet>
      <dgm:spPr/>
    </dgm:pt>
    <dgm:pt modelId="{2EA59158-B564-4ED9-8ADA-4F93234D0BDC}" type="pres">
      <dgm:prSet presAssocID="{17E6EB57-16FF-4619-9427-E359CD8FACAF}" presName="arrow" presStyleLbl="bgShp" presStyleIdx="0" presStyleCnt="1"/>
      <dgm:spPr>
        <a:solidFill>
          <a:schemeClr val="accent4"/>
        </a:solidFill>
      </dgm:spPr>
    </dgm:pt>
    <dgm:pt modelId="{BE59C1F4-2599-4840-A627-E7833B253C28}" type="pres">
      <dgm:prSet presAssocID="{17E6EB57-16FF-4619-9427-E359CD8FACAF}" presName="points" presStyleCnt="0"/>
      <dgm:spPr/>
    </dgm:pt>
    <dgm:pt modelId="{A207D586-7E7F-4008-A748-D45FFBC947E9}" type="pres">
      <dgm:prSet presAssocID="{3811853B-31A3-40DA-84E6-F2EB24E97CD4}" presName="compositeA" presStyleCnt="0"/>
      <dgm:spPr/>
    </dgm:pt>
    <dgm:pt modelId="{A9935FB3-23B7-4F44-A04C-7BEDA4AE1AB2}" type="pres">
      <dgm:prSet presAssocID="{3811853B-31A3-40DA-84E6-F2EB24E97CD4}" presName="textA" presStyleLbl="revTx" presStyleIdx="0" presStyleCnt="5">
        <dgm:presLayoutVars>
          <dgm:bulletEnabled val="1"/>
        </dgm:presLayoutVars>
      </dgm:prSet>
      <dgm:spPr/>
    </dgm:pt>
    <dgm:pt modelId="{DCF3E46D-F892-4960-B9CB-F5700E0FC0C7}" type="pres">
      <dgm:prSet presAssocID="{3811853B-31A3-40DA-84E6-F2EB24E97CD4}" presName="circleA" presStyleLbl="node1" presStyleIdx="0" presStyleCnt="5"/>
      <dgm:spPr>
        <a:solidFill>
          <a:schemeClr val="bg2">
            <a:lumMod val="50000"/>
          </a:schemeClr>
        </a:solidFill>
      </dgm:spPr>
    </dgm:pt>
    <dgm:pt modelId="{216C8722-8D6F-40F4-954E-85D1A8BFE9C4}" type="pres">
      <dgm:prSet presAssocID="{3811853B-31A3-40DA-84E6-F2EB24E97CD4}" presName="spaceA" presStyleCnt="0"/>
      <dgm:spPr/>
    </dgm:pt>
    <dgm:pt modelId="{160AA276-1156-4CA2-A53B-A605C900B470}" type="pres">
      <dgm:prSet presAssocID="{4982843D-E0F5-4852-870F-324AEBEFAC5E}" presName="space" presStyleCnt="0"/>
      <dgm:spPr/>
    </dgm:pt>
    <dgm:pt modelId="{7F5E1FA0-5C27-4ECD-81DC-1734BBF4D894}" type="pres">
      <dgm:prSet presAssocID="{DD1536AA-4224-46B5-98F0-2B4BC7AE9D3C}" presName="compositeB" presStyleCnt="0"/>
      <dgm:spPr/>
    </dgm:pt>
    <dgm:pt modelId="{1A639D77-2AAE-44F7-B6AA-40B4B8E0CE81}" type="pres">
      <dgm:prSet presAssocID="{DD1536AA-4224-46B5-98F0-2B4BC7AE9D3C}" presName="textB" presStyleLbl="revTx" presStyleIdx="1" presStyleCnt="5">
        <dgm:presLayoutVars>
          <dgm:bulletEnabled val="1"/>
        </dgm:presLayoutVars>
      </dgm:prSet>
      <dgm:spPr/>
    </dgm:pt>
    <dgm:pt modelId="{EC4A4D3D-ED4F-411B-8E95-539FAA3FFC2A}" type="pres">
      <dgm:prSet presAssocID="{DD1536AA-4224-46B5-98F0-2B4BC7AE9D3C}" presName="circleB" presStyleLbl="node1" presStyleIdx="1" presStyleCnt="5"/>
      <dgm:spPr>
        <a:solidFill>
          <a:schemeClr val="bg2">
            <a:lumMod val="50000"/>
          </a:schemeClr>
        </a:solidFill>
      </dgm:spPr>
    </dgm:pt>
    <dgm:pt modelId="{F664301B-CCAB-40B4-8A6C-D48A04BBAA8B}" type="pres">
      <dgm:prSet presAssocID="{DD1536AA-4224-46B5-98F0-2B4BC7AE9D3C}" presName="spaceB" presStyleCnt="0"/>
      <dgm:spPr/>
    </dgm:pt>
    <dgm:pt modelId="{E5E4DC07-0C04-4201-8F1A-ABEA3E4071E1}" type="pres">
      <dgm:prSet presAssocID="{177AF3B9-4049-4D1B-930C-FB62289746E7}" presName="space" presStyleCnt="0"/>
      <dgm:spPr/>
    </dgm:pt>
    <dgm:pt modelId="{223B9EFA-ECA0-4501-9F48-C07D3CCE0B1B}" type="pres">
      <dgm:prSet presAssocID="{F596D38E-087F-40D0-816F-26264D4D74B7}" presName="compositeA" presStyleCnt="0"/>
      <dgm:spPr/>
    </dgm:pt>
    <dgm:pt modelId="{BB35445D-856F-4352-8880-C581A68D4755}" type="pres">
      <dgm:prSet presAssocID="{F596D38E-087F-40D0-816F-26264D4D74B7}" presName="textA" presStyleLbl="revTx" presStyleIdx="2" presStyleCnt="5">
        <dgm:presLayoutVars>
          <dgm:bulletEnabled val="1"/>
        </dgm:presLayoutVars>
      </dgm:prSet>
      <dgm:spPr/>
    </dgm:pt>
    <dgm:pt modelId="{2F50F57F-98AD-42F7-A95A-58E206E9B929}" type="pres">
      <dgm:prSet presAssocID="{F596D38E-087F-40D0-816F-26264D4D74B7}" presName="circleA" presStyleLbl="node1" presStyleIdx="2" presStyleCnt="5"/>
      <dgm:spPr>
        <a:solidFill>
          <a:schemeClr val="bg2">
            <a:lumMod val="50000"/>
          </a:schemeClr>
        </a:solidFill>
      </dgm:spPr>
    </dgm:pt>
    <dgm:pt modelId="{26D95166-D802-4E93-80A5-C4A183DD6420}" type="pres">
      <dgm:prSet presAssocID="{F596D38E-087F-40D0-816F-26264D4D74B7}" presName="spaceA" presStyleCnt="0"/>
      <dgm:spPr/>
    </dgm:pt>
    <dgm:pt modelId="{14BF78D4-C478-429A-AD6A-76A574D34D3C}" type="pres">
      <dgm:prSet presAssocID="{19F8539F-1446-4E84-8458-AA640BCC1A2C}" presName="space" presStyleCnt="0"/>
      <dgm:spPr/>
    </dgm:pt>
    <dgm:pt modelId="{C8F1EEFD-0983-4F1E-A86D-51CEB157D0A4}" type="pres">
      <dgm:prSet presAssocID="{9936D288-D407-4D47-B61C-2C16D29A7EE1}" presName="compositeB" presStyleCnt="0"/>
      <dgm:spPr/>
    </dgm:pt>
    <dgm:pt modelId="{1A852866-1953-4A4E-BA2C-31F90F87CB17}" type="pres">
      <dgm:prSet presAssocID="{9936D288-D407-4D47-B61C-2C16D29A7EE1}" presName="textB" presStyleLbl="revTx" presStyleIdx="3" presStyleCnt="5">
        <dgm:presLayoutVars>
          <dgm:bulletEnabled val="1"/>
        </dgm:presLayoutVars>
      </dgm:prSet>
      <dgm:spPr/>
    </dgm:pt>
    <dgm:pt modelId="{1FE0F518-5D39-4E6D-9098-1291F6EAD80E}" type="pres">
      <dgm:prSet presAssocID="{9936D288-D407-4D47-B61C-2C16D29A7EE1}" presName="circleB" presStyleLbl="node1" presStyleIdx="3" presStyleCnt="5"/>
      <dgm:spPr>
        <a:solidFill>
          <a:schemeClr val="bg2">
            <a:lumMod val="50000"/>
          </a:schemeClr>
        </a:solidFill>
      </dgm:spPr>
    </dgm:pt>
    <dgm:pt modelId="{3D23B5E3-0EE1-41C2-8CD5-6A807D5E4FE8}" type="pres">
      <dgm:prSet presAssocID="{9936D288-D407-4D47-B61C-2C16D29A7EE1}" presName="spaceB" presStyleCnt="0"/>
      <dgm:spPr/>
    </dgm:pt>
    <dgm:pt modelId="{9FF866E4-05AE-46C7-9342-410690AFAECF}" type="pres">
      <dgm:prSet presAssocID="{0833BC8B-46D2-48E1-87C0-27B8D79FC13F}" presName="space" presStyleCnt="0"/>
      <dgm:spPr/>
    </dgm:pt>
    <dgm:pt modelId="{4DC2A6B9-AC25-4845-A958-8DF744807082}" type="pres">
      <dgm:prSet presAssocID="{FF28B8B7-7F9B-4C00-9509-6976C3C41753}" presName="compositeA" presStyleCnt="0"/>
      <dgm:spPr/>
    </dgm:pt>
    <dgm:pt modelId="{9D23C809-3185-4EB0-B0FD-0FF47C5A9C93}" type="pres">
      <dgm:prSet presAssocID="{FF28B8B7-7F9B-4C00-9509-6976C3C41753}" presName="textA" presStyleLbl="revTx" presStyleIdx="4" presStyleCnt="5">
        <dgm:presLayoutVars>
          <dgm:bulletEnabled val="1"/>
        </dgm:presLayoutVars>
      </dgm:prSet>
      <dgm:spPr/>
    </dgm:pt>
    <dgm:pt modelId="{4D559C4B-2D8E-4622-88EC-F9844989B2D7}" type="pres">
      <dgm:prSet presAssocID="{FF28B8B7-7F9B-4C00-9509-6976C3C41753}" presName="circleA" presStyleLbl="node1" presStyleIdx="4" presStyleCnt="5"/>
      <dgm:spPr>
        <a:solidFill>
          <a:schemeClr val="bg2">
            <a:lumMod val="50000"/>
          </a:schemeClr>
        </a:solidFill>
      </dgm:spPr>
    </dgm:pt>
    <dgm:pt modelId="{5567FF00-6D8D-49D4-8FD3-CB86FE7A7ABA}" type="pres">
      <dgm:prSet presAssocID="{FF28B8B7-7F9B-4C00-9509-6976C3C41753}" presName="spaceA" presStyleCnt="0"/>
      <dgm:spPr/>
    </dgm:pt>
  </dgm:ptLst>
  <dgm:cxnLst>
    <dgm:cxn modelId="{2E3CD41A-625A-4471-9E7B-39B5C6CB5090}" type="presOf" srcId="{9936D288-D407-4D47-B61C-2C16D29A7EE1}" destId="{1A852866-1953-4A4E-BA2C-31F90F87CB17}" srcOrd="0" destOrd="0" presId="urn:microsoft.com/office/officeart/2005/8/layout/hProcess11"/>
    <dgm:cxn modelId="{6556E633-B450-4A70-801C-FDDCC0CF9A9D}" srcId="{17E6EB57-16FF-4619-9427-E359CD8FACAF}" destId="{9936D288-D407-4D47-B61C-2C16D29A7EE1}" srcOrd="3" destOrd="0" parTransId="{12733723-ED0D-411D-AF4A-B72705340C91}" sibTransId="{0833BC8B-46D2-48E1-87C0-27B8D79FC13F}"/>
    <dgm:cxn modelId="{4B55C66A-0038-4FF6-AF15-0B52496EE503}" type="presOf" srcId="{FF28B8B7-7F9B-4C00-9509-6976C3C41753}" destId="{9D23C809-3185-4EB0-B0FD-0FF47C5A9C93}" srcOrd="0" destOrd="0" presId="urn:microsoft.com/office/officeart/2005/8/layout/hProcess11"/>
    <dgm:cxn modelId="{28E4A451-FD2C-4AEC-82C8-97634573A4F9}" type="presOf" srcId="{3811853B-31A3-40DA-84E6-F2EB24E97CD4}" destId="{A9935FB3-23B7-4F44-A04C-7BEDA4AE1AB2}" srcOrd="0" destOrd="0" presId="urn:microsoft.com/office/officeart/2005/8/layout/hProcess11"/>
    <dgm:cxn modelId="{9F78A4A1-B00C-4396-A0DF-414B790942D6}" type="presOf" srcId="{DD1536AA-4224-46B5-98F0-2B4BC7AE9D3C}" destId="{1A639D77-2AAE-44F7-B6AA-40B4B8E0CE81}" srcOrd="0" destOrd="0" presId="urn:microsoft.com/office/officeart/2005/8/layout/hProcess11"/>
    <dgm:cxn modelId="{4A0CA6C3-8574-4364-814D-B36C6D87B4EE}" srcId="{17E6EB57-16FF-4619-9427-E359CD8FACAF}" destId="{FF28B8B7-7F9B-4C00-9509-6976C3C41753}" srcOrd="4" destOrd="0" parTransId="{6509269F-FA4F-4FAD-A3AD-C444E8307F24}" sibTransId="{034BBE29-801B-4086-8435-972AC4018DB2}"/>
    <dgm:cxn modelId="{79D23CEE-DDCC-4647-A7DA-F99F00441856}" type="presOf" srcId="{17E6EB57-16FF-4619-9427-E359CD8FACAF}" destId="{990CEBA9-7275-4D2C-9915-D7538652CBC5}" srcOrd="0" destOrd="0" presId="urn:microsoft.com/office/officeart/2005/8/layout/hProcess11"/>
    <dgm:cxn modelId="{803690EF-1793-4A45-BCC4-2FDB12DCB4E1}" srcId="{17E6EB57-16FF-4619-9427-E359CD8FACAF}" destId="{3811853B-31A3-40DA-84E6-F2EB24E97CD4}" srcOrd="0" destOrd="0" parTransId="{9F15CA20-61E4-489B-B0E7-28F8303822C3}" sibTransId="{4982843D-E0F5-4852-870F-324AEBEFAC5E}"/>
    <dgm:cxn modelId="{AECF36F6-1EFE-48EF-B914-C472E35DFA81}" type="presOf" srcId="{F596D38E-087F-40D0-816F-26264D4D74B7}" destId="{BB35445D-856F-4352-8880-C581A68D4755}" srcOrd="0" destOrd="0" presId="urn:microsoft.com/office/officeart/2005/8/layout/hProcess11"/>
    <dgm:cxn modelId="{19149AF6-30C3-47E8-8573-F7EB2F1E7F5E}" srcId="{17E6EB57-16FF-4619-9427-E359CD8FACAF}" destId="{F596D38E-087F-40D0-816F-26264D4D74B7}" srcOrd="2" destOrd="0" parTransId="{15781679-17FF-4B0B-A7B6-7F48E6D26846}" sibTransId="{19F8539F-1446-4E84-8458-AA640BCC1A2C}"/>
    <dgm:cxn modelId="{58BC75FA-23E3-4180-BD97-FC1CA80865AF}" srcId="{17E6EB57-16FF-4619-9427-E359CD8FACAF}" destId="{DD1536AA-4224-46B5-98F0-2B4BC7AE9D3C}" srcOrd="1" destOrd="0" parTransId="{A0B3FEC4-4EF8-4B30-BAC8-05D775BA46D4}" sibTransId="{177AF3B9-4049-4D1B-930C-FB62289746E7}"/>
    <dgm:cxn modelId="{1858C230-F264-43B6-84C5-C91CB3E3B32F}" type="presParOf" srcId="{990CEBA9-7275-4D2C-9915-D7538652CBC5}" destId="{2EA59158-B564-4ED9-8ADA-4F93234D0BDC}" srcOrd="0" destOrd="0" presId="urn:microsoft.com/office/officeart/2005/8/layout/hProcess11"/>
    <dgm:cxn modelId="{DAA40E62-6AFB-4EB5-A826-C72F40822C49}" type="presParOf" srcId="{990CEBA9-7275-4D2C-9915-D7538652CBC5}" destId="{BE59C1F4-2599-4840-A627-E7833B253C28}" srcOrd="1" destOrd="0" presId="urn:microsoft.com/office/officeart/2005/8/layout/hProcess11"/>
    <dgm:cxn modelId="{DEAD7685-E6D4-4CD1-A9DB-AFAC2C53AE52}" type="presParOf" srcId="{BE59C1F4-2599-4840-A627-E7833B253C28}" destId="{A207D586-7E7F-4008-A748-D45FFBC947E9}" srcOrd="0" destOrd="0" presId="urn:microsoft.com/office/officeart/2005/8/layout/hProcess11"/>
    <dgm:cxn modelId="{81B3247A-1054-4D21-8BAA-AB547FC10E24}" type="presParOf" srcId="{A207D586-7E7F-4008-A748-D45FFBC947E9}" destId="{A9935FB3-23B7-4F44-A04C-7BEDA4AE1AB2}" srcOrd="0" destOrd="0" presId="urn:microsoft.com/office/officeart/2005/8/layout/hProcess11"/>
    <dgm:cxn modelId="{3DE2A466-21C0-47B4-839B-0D89820A4D4C}" type="presParOf" srcId="{A207D586-7E7F-4008-A748-D45FFBC947E9}" destId="{DCF3E46D-F892-4960-B9CB-F5700E0FC0C7}" srcOrd="1" destOrd="0" presId="urn:microsoft.com/office/officeart/2005/8/layout/hProcess11"/>
    <dgm:cxn modelId="{90CAE2CA-0936-4413-9C6A-A1012B68EBFC}" type="presParOf" srcId="{A207D586-7E7F-4008-A748-D45FFBC947E9}" destId="{216C8722-8D6F-40F4-954E-85D1A8BFE9C4}" srcOrd="2" destOrd="0" presId="urn:microsoft.com/office/officeart/2005/8/layout/hProcess11"/>
    <dgm:cxn modelId="{F602B327-CF4C-47E6-8BD7-F2E305D00636}" type="presParOf" srcId="{BE59C1F4-2599-4840-A627-E7833B253C28}" destId="{160AA276-1156-4CA2-A53B-A605C900B470}" srcOrd="1" destOrd="0" presId="urn:microsoft.com/office/officeart/2005/8/layout/hProcess11"/>
    <dgm:cxn modelId="{17B047D3-72EC-41FE-B514-207B13F6762E}" type="presParOf" srcId="{BE59C1F4-2599-4840-A627-E7833B253C28}" destId="{7F5E1FA0-5C27-4ECD-81DC-1734BBF4D894}" srcOrd="2" destOrd="0" presId="urn:microsoft.com/office/officeart/2005/8/layout/hProcess11"/>
    <dgm:cxn modelId="{A1635F28-30E6-4F64-8265-F6B2A1DAE470}" type="presParOf" srcId="{7F5E1FA0-5C27-4ECD-81DC-1734BBF4D894}" destId="{1A639D77-2AAE-44F7-B6AA-40B4B8E0CE81}" srcOrd="0" destOrd="0" presId="urn:microsoft.com/office/officeart/2005/8/layout/hProcess11"/>
    <dgm:cxn modelId="{0F4A4E60-FEC7-4EE1-A0A2-3E893AE12EE8}" type="presParOf" srcId="{7F5E1FA0-5C27-4ECD-81DC-1734BBF4D894}" destId="{EC4A4D3D-ED4F-411B-8E95-539FAA3FFC2A}" srcOrd="1" destOrd="0" presId="urn:microsoft.com/office/officeart/2005/8/layout/hProcess11"/>
    <dgm:cxn modelId="{FA842483-0C08-4D30-93BB-33E2A73054A7}" type="presParOf" srcId="{7F5E1FA0-5C27-4ECD-81DC-1734BBF4D894}" destId="{F664301B-CCAB-40B4-8A6C-D48A04BBAA8B}" srcOrd="2" destOrd="0" presId="urn:microsoft.com/office/officeart/2005/8/layout/hProcess11"/>
    <dgm:cxn modelId="{BDB1D724-03AA-48FB-9EFA-DEF88BBB2E10}" type="presParOf" srcId="{BE59C1F4-2599-4840-A627-E7833B253C28}" destId="{E5E4DC07-0C04-4201-8F1A-ABEA3E4071E1}" srcOrd="3" destOrd="0" presId="urn:microsoft.com/office/officeart/2005/8/layout/hProcess11"/>
    <dgm:cxn modelId="{5506F350-051C-4D67-85F8-98649A690005}" type="presParOf" srcId="{BE59C1F4-2599-4840-A627-E7833B253C28}" destId="{223B9EFA-ECA0-4501-9F48-C07D3CCE0B1B}" srcOrd="4" destOrd="0" presId="urn:microsoft.com/office/officeart/2005/8/layout/hProcess11"/>
    <dgm:cxn modelId="{BA6642E2-3559-4E98-8E8C-B6AE7ECB3485}" type="presParOf" srcId="{223B9EFA-ECA0-4501-9F48-C07D3CCE0B1B}" destId="{BB35445D-856F-4352-8880-C581A68D4755}" srcOrd="0" destOrd="0" presId="urn:microsoft.com/office/officeart/2005/8/layout/hProcess11"/>
    <dgm:cxn modelId="{CBF611EE-30B0-4995-818E-3C52673950D2}" type="presParOf" srcId="{223B9EFA-ECA0-4501-9F48-C07D3CCE0B1B}" destId="{2F50F57F-98AD-42F7-A95A-58E206E9B929}" srcOrd="1" destOrd="0" presId="urn:microsoft.com/office/officeart/2005/8/layout/hProcess11"/>
    <dgm:cxn modelId="{5FC39318-5BD3-490E-99F7-A498E69C026B}" type="presParOf" srcId="{223B9EFA-ECA0-4501-9F48-C07D3CCE0B1B}" destId="{26D95166-D802-4E93-80A5-C4A183DD6420}" srcOrd="2" destOrd="0" presId="urn:microsoft.com/office/officeart/2005/8/layout/hProcess11"/>
    <dgm:cxn modelId="{8AC5CE40-A429-42FE-9E7D-24EA3667DF8C}" type="presParOf" srcId="{BE59C1F4-2599-4840-A627-E7833B253C28}" destId="{14BF78D4-C478-429A-AD6A-76A574D34D3C}" srcOrd="5" destOrd="0" presId="urn:microsoft.com/office/officeart/2005/8/layout/hProcess11"/>
    <dgm:cxn modelId="{9F08051F-7701-492C-8BAC-69E692790C27}" type="presParOf" srcId="{BE59C1F4-2599-4840-A627-E7833B253C28}" destId="{C8F1EEFD-0983-4F1E-A86D-51CEB157D0A4}" srcOrd="6" destOrd="0" presId="urn:microsoft.com/office/officeart/2005/8/layout/hProcess11"/>
    <dgm:cxn modelId="{01EF08AD-6062-4597-85A1-1A762F6F31EA}" type="presParOf" srcId="{C8F1EEFD-0983-4F1E-A86D-51CEB157D0A4}" destId="{1A852866-1953-4A4E-BA2C-31F90F87CB17}" srcOrd="0" destOrd="0" presId="urn:microsoft.com/office/officeart/2005/8/layout/hProcess11"/>
    <dgm:cxn modelId="{6D99A3F0-CAAA-4BB0-BC5A-42D6BF56B11A}" type="presParOf" srcId="{C8F1EEFD-0983-4F1E-A86D-51CEB157D0A4}" destId="{1FE0F518-5D39-4E6D-9098-1291F6EAD80E}" srcOrd="1" destOrd="0" presId="urn:microsoft.com/office/officeart/2005/8/layout/hProcess11"/>
    <dgm:cxn modelId="{B5CDF059-F688-44CE-91FE-ACB244CF8365}" type="presParOf" srcId="{C8F1EEFD-0983-4F1E-A86D-51CEB157D0A4}" destId="{3D23B5E3-0EE1-41C2-8CD5-6A807D5E4FE8}" srcOrd="2" destOrd="0" presId="urn:microsoft.com/office/officeart/2005/8/layout/hProcess11"/>
    <dgm:cxn modelId="{4D154513-1F82-4C12-8E5F-C1F67AB31070}" type="presParOf" srcId="{BE59C1F4-2599-4840-A627-E7833B253C28}" destId="{9FF866E4-05AE-46C7-9342-410690AFAECF}" srcOrd="7" destOrd="0" presId="urn:microsoft.com/office/officeart/2005/8/layout/hProcess11"/>
    <dgm:cxn modelId="{6341C2D0-E51F-456F-9859-049BDC381DBF}" type="presParOf" srcId="{BE59C1F4-2599-4840-A627-E7833B253C28}" destId="{4DC2A6B9-AC25-4845-A958-8DF744807082}" srcOrd="8" destOrd="0" presId="urn:microsoft.com/office/officeart/2005/8/layout/hProcess11"/>
    <dgm:cxn modelId="{F9AACFEC-155D-4067-B593-078B26A50246}" type="presParOf" srcId="{4DC2A6B9-AC25-4845-A958-8DF744807082}" destId="{9D23C809-3185-4EB0-B0FD-0FF47C5A9C93}" srcOrd="0" destOrd="0" presId="urn:microsoft.com/office/officeart/2005/8/layout/hProcess11"/>
    <dgm:cxn modelId="{C39EA87F-280B-4275-9D31-3A76BB7F173D}" type="presParOf" srcId="{4DC2A6B9-AC25-4845-A958-8DF744807082}" destId="{4D559C4B-2D8E-4622-88EC-F9844989B2D7}" srcOrd="1" destOrd="0" presId="urn:microsoft.com/office/officeart/2005/8/layout/hProcess11"/>
    <dgm:cxn modelId="{C0BAFCA3-A0F3-4E19-B49D-F432D582FC52}" type="presParOf" srcId="{4DC2A6B9-AC25-4845-A958-8DF744807082}" destId="{5567FF00-6D8D-49D4-8FD3-CB86FE7A7AB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59158-B564-4ED9-8ADA-4F93234D0BDC}">
      <dsp:nvSpPr>
        <dsp:cNvPr id="0" name=""/>
        <dsp:cNvSpPr/>
      </dsp:nvSpPr>
      <dsp:spPr>
        <a:xfrm>
          <a:off x="0" y="1625600"/>
          <a:ext cx="8129996" cy="2167466"/>
        </a:xfrm>
        <a:prstGeom prst="notchedRightArrow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935FB3-23B7-4F44-A04C-7BEDA4AE1AB2}">
      <dsp:nvSpPr>
        <dsp:cNvPr id="0" name=""/>
        <dsp:cNvSpPr/>
      </dsp:nvSpPr>
      <dsp:spPr>
        <a:xfrm>
          <a:off x="3215" y="0"/>
          <a:ext cx="140587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SY22-23 Global AI Emergence &amp; Early Adopters</a:t>
          </a:r>
        </a:p>
      </dsp:txBody>
      <dsp:txXfrm>
        <a:off x="3215" y="0"/>
        <a:ext cx="1405877" cy="2167466"/>
      </dsp:txXfrm>
    </dsp:sp>
    <dsp:sp modelId="{DCF3E46D-F892-4960-B9CB-F5700E0FC0C7}">
      <dsp:nvSpPr>
        <dsp:cNvPr id="0" name=""/>
        <dsp:cNvSpPr/>
      </dsp:nvSpPr>
      <dsp:spPr>
        <a:xfrm>
          <a:off x="435221" y="2438400"/>
          <a:ext cx="541866" cy="541866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39D77-2AAE-44F7-B6AA-40B4B8E0CE81}">
      <dsp:nvSpPr>
        <dsp:cNvPr id="0" name=""/>
        <dsp:cNvSpPr/>
      </dsp:nvSpPr>
      <dsp:spPr>
        <a:xfrm>
          <a:off x="1479387" y="3251200"/>
          <a:ext cx="140587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SY23-24 Bibb AI Planning &amp; Developing</a:t>
          </a:r>
        </a:p>
      </dsp:txBody>
      <dsp:txXfrm>
        <a:off x="1479387" y="3251200"/>
        <a:ext cx="1405877" cy="2167466"/>
      </dsp:txXfrm>
    </dsp:sp>
    <dsp:sp modelId="{EC4A4D3D-ED4F-411B-8E95-539FAA3FFC2A}">
      <dsp:nvSpPr>
        <dsp:cNvPr id="0" name=""/>
        <dsp:cNvSpPr/>
      </dsp:nvSpPr>
      <dsp:spPr>
        <a:xfrm>
          <a:off x="1911392" y="2438400"/>
          <a:ext cx="541866" cy="541866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5445D-856F-4352-8880-C581A68D4755}">
      <dsp:nvSpPr>
        <dsp:cNvPr id="0" name=""/>
        <dsp:cNvSpPr/>
      </dsp:nvSpPr>
      <dsp:spPr>
        <a:xfrm>
          <a:off x="2955559" y="0"/>
          <a:ext cx="140587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SY24-25 Bibb AI </a:t>
          </a:r>
          <a:r>
            <a:rPr lang="en-US" sz="1800" b="1" i="1" kern="1200"/>
            <a:t>Awareness</a:t>
          </a:r>
          <a:r>
            <a:rPr lang="en-US" sz="1800" kern="1200"/>
            <a:t> Launch</a:t>
          </a:r>
        </a:p>
      </dsp:txBody>
      <dsp:txXfrm>
        <a:off x="2955559" y="0"/>
        <a:ext cx="1405877" cy="2167466"/>
      </dsp:txXfrm>
    </dsp:sp>
    <dsp:sp modelId="{2F50F57F-98AD-42F7-A95A-58E206E9B929}">
      <dsp:nvSpPr>
        <dsp:cNvPr id="0" name=""/>
        <dsp:cNvSpPr/>
      </dsp:nvSpPr>
      <dsp:spPr>
        <a:xfrm>
          <a:off x="3387564" y="2438400"/>
          <a:ext cx="541866" cy="541866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52866-1953-4A4E-BA2C-31F90F87CB17}">
      <dsp:nvSpPr>
        <dsp:cNvPr id="0" name=""/>
        <dsp:cNvSpPr/>
      </dsp:nvSpPr>
      <dsp:spPr>
        <a:xfrm>
          <a:off x="4431731" y="3251200"/>
          <a:ext cx="140587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SY25-26 Bibb AI </a:t>
          </a:r>
          <a:r>
            <a:rPr lang="en-US" sz="1800" b="1" i="1" kern="1200"/>
            <a:t>Literacy</a:t>
          </a:r>
          <a:r>
            <a:rPr lang="en-US" sz="1800" kern="1200"/>
            <a:t> Progression</a:t>
          </a:r>
        </a:p>
      </dsp:txBody>
      <dsp:txXfrm>
        <a:off x="4431731" y="3251200"/>
        <a:ext cx="1405877" cy="2167466"/>
      </dsp:txXfrm>
    </dsp:sp>
    <dsp:sp modelId="{1FE0F518-5D39-4E6D-9098-1291F6EAD80E}">
      <dsp:nvSpPr>
        <dsp:cNvPr id="0" name=""/>
        <dsp:cNvSpPr/>
      </dsp:nvSpPr>
      <dsp:spPr>
        <a:xfrm>
          <a:off x="4863736" y="2438400"/>
          <a:ext cx="541866" cy="541866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23C809-3185-4EB0-B0FD-0FF47C5A9C93}">
      <dsp:nvSpPr>
        <dsp:cNvPr id="0" name=""/>
        <dsp:cNvSpPr/>
      </dsp:nvSpPr>
      <dsp:spPr>
        <a:xfrm>
          <a:off x="5907902" y="0"/>
          <a:ext cx="1405877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SY26-27 Bibb AI Push to </a:t>
          </a:r>
          <a:r>
            <a:rPr lang="en-US" sz="1800" b="1" i="1" kern="1200"/>
            <a:t>Fluency</a:t>
          </a:r>
        </a:p>
      </dsp:txBody>
      <dsp:txXfrm>
        <a:off x="5907902" y="0"/>
        <a:ext cx="1405877" cy="2167466"/>
      </dsp:txXfrm>
    </dsp:sp>
    <dsp:sp modelId="{4D559C4B-2D8E-4622-88EC-F9844989B2D7}">
      <dsp:nvSpPr>
        <dsp:cNvPr id="0" name=""/>
        <dsp:cNvSpPr/>
      </dsp:nvSpPr>
      <dsp:spPr>
        <a:xfrm>
          <a:off x="6339908" y="2438400"/>
          <a:ext cx="541866" cy="541866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5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9841A-10D8-CE69-EDC5-B2F0C312A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4E1FE-9B67-2652-F6CD-1FCC88937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A510F-DF72-D04D-A320-95376F03F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EEC74-824A-887D-1EF6-952E8A7F2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6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E263E-8CF9-D590-AE79-E162109E8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E55AF-B622-2830-C45C-5462DD4AC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1FA770-66DB-14F8-AD12-121F98AEA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E82ACD-2C3F-2344-AF98-F09337F3BB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19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D3941-E284-FF01-8F36-651A328C3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B289D-7B00-E376-7D22-0F1F9762D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6599A5-3122-4DA9-CCB4-430B67E83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A12E5-F467-74C4-F146-599A62AD1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24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DD040-13FA-8003-06F4-1B131E87D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C9AF93-F27E-33EA-5114-2CDC74850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6CCBC-E814-7D97-8EEC-804655279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0952F-C873-0979-DCB7-39AAF6583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8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009E8-0D40-A042-5BD6-0D4EEE81B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9B7216-099F-0DA5-B678-FE02C1B1B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9C83F-8DF5-193F-8ACF-DE83B295D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65128-3D3B-AC00-77E0-1D3495DAB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EA472-65A0-C152-11A9-11A059257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698F2-3C98-2CA4-52C3-5357367A7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CAAE78-BB82-4A8B-EBC9-898897766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2680B-1BBB-2750-01D8-49AD48B06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56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AACE7-B134-0AF6-931C-821D21C4E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AB31CE-B2FE-E90C-6893-95174448A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A9F004-8001-73CB-4B10-D8131F583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77BF6-5570-FB3F-27F9-AB13864D95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16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68AB-8C7A-F1BE-51E0-63430E99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0F3E3-5EE4-D418-4F69-08F58A10F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CF6158-CECE-586B-B809-B95050B11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70C13-F7C4-D894-0ABF-EE2A4046E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15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060C-12F0-6908-B7F5-A2385F8C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B7DA8B-5022-B76D-F2AD-4CA081DD2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5E106-64F2-0D61-92B9-F6597BA5B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842FE-3292-BD1B-742A-CC9731986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79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60AB3-0D4F-1C9A-9815-B2994182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4795A-694A-79A1-A05A-4674AC1DE7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BFC30E-C06F-83F5-96E5-FB73D5A1B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8B4C1-0B98-68F1-C2F0-27D2D81C2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02549-C214-F6C7-FEF3-ED69D5F8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6968E3-9DB1-06B0-DEEF-1B712276D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4E352-7F6D-12E4-0931-AC1AD1595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7256C-DE54-0D04-5F2C-D8DAD428D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93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B7398-1D10-E9FD-2CEC-358038824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6E73A7-0A03-4721-BFEB-EADF73F04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710B4-1F79-4C0F-3AEB-9BE3DFF1F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42A14-CC2C-1B63-6898-7633E0D9B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10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AE0D-8BFA-54D9-3863-14743097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D05163-2F3E-C83E-8227-854EECBC9A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79F465-A440-4179-3D8F-F0EE86B76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BE602-2149-4A87-165D-7CA461F86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68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3304E-BF2F-4622-9A62-7A1A454DF650}" type="datetime1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02FB5-A95F-40A9-9A47-A82847A1C949}" type="datetime1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5C17-03BF-4F4E-832B-AEE9522DCA85}" type="datetime1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9B1D6-E31E-4D1F-BC3C-6250770EA72D}" type="datetime1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85906-2364-493B-81B3-7D128431443C}" type="datetime1">
              <a:rPr lang="en-US" smtClean="0"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4399-85D0-4F90-8021-FEEC34D4A585}" type="datetime1">
              <a:rPr lang="en-US" smtClean="0"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A3BD-5176-48A3-8D84-DB8D635D7D1D}" type="datetime1">
              <a:rPr lang="en-US" smtClean="0"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0D464-6D78-4D8E-9357-1FC93F710F59}" type="datetime1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530E6-0015-48C1-82F0-E5B093A3BCAE}" type="datetime1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821CE-637F-4516-B1D1-3683138B20A5}" type="datetime1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24344-B717-4CDE-A079-33815C2D62EE}" type="datetime1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F5355-3B67-4344-9240-89E9C30774DB}" type="datetime1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diagramDrawing" Target="../diagrams/drawing1.xml"/><Relationship Id="rId5" Type="http://schemas.openxmlformats.org/officeDocument/2006/relationships/image" Target="../media/image8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gadoe.org/learning/artificial-intelligence/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sources.finalsite.net/images/v1758086823/rcboeorg/ft6bm9udsnbjihgo9ooi/RCSS_Guiding_Principles_and_Procedures_for_AI_2025_to_2026.pdf" TargetMode="External"/><Relationship Id="rId5" Type="http://schemas.openxmlformats.org/officeDocument/2006/relationships/hyperlink" Target="https://gadoe.org/learning/artificial-intelligence/" TargetMode="Externa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sources.finalsite.net/images/v1758086823/rcboeorg/ft6bm9udsnbjihgo9ooi/RCSS_Guiding_Principles_and_Procedures_for_AI_2025_to_2026.pdf" TargetMode="External"/><Relationship Id="rId5" Type="http://schemas.openxmlformats.org/officeDocument/2006/relationships/hyperlink" Target="https://gadoe.org/learning/artificial-intelligence/" TargetMode="External"/><Relationship Id="rId4" Type="http://schemas.openxmlformats.org/officeDocument/2006/relationships/hyperlink" Target="https://www.gapsc.com/Ethics/Downloads/GaPSC%20Ethical%20Considerations%20in%20the%20Appropriate%20Use%20of%20AI%20for%20Educators_6-16-25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19684" y="3155630"/>
            <a:ext cx="7361719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914400"/>
            <a:r>
              <a:rPr lang="en-US" sz="6000" b="1">
                <a:latin typeface="Trade Gothic Next HvyCd"/>
                <a:cs typeface="Arial"/>
              </a:rPr>
              <a:t>AI – The Bibb Journey 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Dr. Monica G. Radcliff, </a:t>
            </a:r>
            <a:r>
              <a:rPr lang="en-US" sz="2400" b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Director</a:t>
            </a:r>
            <a:endParaRPr lang="en-US" sz="2400" b="1" i="1">
              <a:solidFill>
                <a:schemeClr val="bg1"/>
              </a:solidFill>
              <a:latin typeface="Trade Gothic Next Cond" panose="020B0506040303020004" pitchFamily="34" charset="0"/>
              <a:cs typeface="Arial" panose="020B0604020202020204" pitchFamily="34" charset="0"/>
            </a:endParaRP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Instructional Innovation, Technology Services Division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97766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February 19, 2026 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530BB7-D1FB-C4CA-A7E6-9E5EA29B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The purpose of this presentation is to showcase the journey of Generative AI adoption and implementation in the Bibb County School District.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This presentation will cover the journey of Generative AI which began in SY22-23 and its evolution of implementation to where we are currently.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To gain insight into the work that has occurred and continues to evolve in relation to using AI in the daily duties and responsibilities for faculty, staff, and students.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EF039D-3AB2-4027-8C9B-1388D56E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40" y="1126989"/>
            <a:ext cx="11145230" cy="5281089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STRATEGIC GOAL ADDRESSED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latin typeface="Arial Narrow"/>
              </a:rPr>
              <a:t>Goal 1 Student Achievement </a:t>
            </a:r>
            <a:endParaRPr lang="en-US" sz="2000">
              <a:latin typeface="Arial Narrow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latin typeface="Arial Narrow"/>
              </a:rPr>
              <a:t>Goal 2 Staff Effectiveness</a:t>
            </a:r>
            <a:endParaRPr lang="en-US" sz="2000">
              <a:latin typeface="Arial Narrow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PERFORMANCE MEASURE(S)</a:t>
            </a:r>
          </a:p>
          <a:p>
            <a:pPr marL="800100" lvl="1">
              <a:lnSpc>
                <a:spcPct val="100000"/>
              </a:lnSpc>
              <a:spcBef>
                <a:spcPts val="0"/>
              </a:spcBef>
              <a:buFont typeface="Courier New" panose="020B0604020202020204" pitchFamily="34" charset="0"/>
              <a:buChar char="o"/>
            </a:pPr>
            <a:r>
              <a:rPr lang="en-US" sz="2000">
                <a:latin typeface="Arial Narrow"/>
              </a:rPr>
              <a:t>% of students performing at the proficient or above on the Georgia Milestones</a:t>
            </a:r>
            <a:endParaRPr lang="en-US" sz="2000">
              <a:latin typeface="Arial Narrow" panose="020B060602020203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</a:t>
            </a:r>
            <a:b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</a:b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 </a:t>
            </a:r>
            <a:r>
              <a:rPr lang="en-US" sz="22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Achievement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</a:rPr>
              <a:t>      Personalized Learning</a:t>
            </a:r>
            <a:endParaRPr lang="en-US"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499832-C54B-3AD0-353F-4E46D78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81E97-FA09-2FB6-969A-98CAB485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>
                <a:latin typeface="Trade Gothic Next" panose="020B0503040303020004" pitchFamily="34" charset="0"/>
              </a:rPr>
              <a:t>will graduate </a:t>
            </a:r>
            <a:r>
              <a:rPr lang="en-US" sz="2000" b="1" i="1">
                <a:latin typeface="Trade Gothic Next" panose="020B0503040303020004" pitchFamily="34" charset="0"/>
              </a:rPr>
              <a:t>empowered</a:t>
            </a:r>
            <a:r>
              <a:rPr lang="en-US" sz="200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>
                <a:latin typeface="Trade Gothic Next" panose="020B0503040303020004" pitchFamily="34" charset="0"/>
              </a:rPr>
              <a:t>engage</a:t>
            </a:r>
            <a:r>
              <a:rPr lang="en-US" sz="200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>
                <a:latin typeface="Trade Gothic Next" panose="020B0503040303020004" pitchFamily="34" charset="0"/>
              </a:rPr>
              <a:t>exposure</a:t>
            </a:r>
            <a:r>
              <a:rPr lang="en-US" sz="200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>
                <a:latin typeface="Trade Gothic Next" panose="020B0503040303020004" pitchFamily="34" charset="0"/>
              </a:rPr>
              <a:t>experiences</a:t>
            </a:r>
            <a:r>
              <a:rPr lang="en-US" sz="2000">
                <a:latin typeface="Trade Gothic Next" panose="020B0503040303020004" pitchFamily="34" charset="0"/>
              </a:rPr>
              <a:t>, thereby </a:t>
            </a:r>
            <a:r>
              <a:rPr lang="en-US" sz="2000" b="1" i="1">
                <a:latin typeface="Trade Gothic Next" panose="020B0503040303020004" pitchFamily="34" charset="0"/>
              </a:rPr>
              <a:t>enlightening</a:t>
            </a:r>
            <a:r>
              <a:rPr lang="en-US" sz="200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D992A-8CF6-823E-F8C0-FDE22C5E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A26708-9F64-6B1A-36F9-4E9558786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A1D154D-F151-2BFF-6390-1110B092D73A}"/>
              </a:ext>
            </a:extLst>
          </p:cNvPr>
          <p:cNvSpPr txBox="1"/>
          <p:nvPr/>
        </p:nvSpPr>
        <p:spPr>
          <a:xfrm>
            <a:off x="269067" y="4752610"/>
            <a:ext cx="11296030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u="sng">
                <a:latin typeface="Arial Narrow"/>
                <a:cs typeface="Arial"/>
              </a:rPr>
              <a:t>SY23-24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latin typeface="Arial Narrow"/>
                <a:cs typeface="Arial"/>
              </a:rPr>
              <a:t>AI-subcommittee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 Narrow"/>
                <a:cs typeface="Arial"/>
              </a:rPr>
              <a:t>Focus on </a:t>
            </a:r>
            <a:r>
              <a:rPr lang="en-US" sz="2000" b="1">
                <a:latin typeface="Arial Narrow"/>
                <a:cs typeface="Arial"/>
              </a:rPr>
              <a:t>AI Awareness </a:t>
            </a:r>
            <a:r>
              <a:rPr lang="en-US" sz="2000">
                <a:latin typeface="Arial Narrow"/>
                <a:cs typeface="Arial"/>
              </a:rPr>
              <a:t>for </a:t>
            </a:r>
            <a:r>
              <a:rPr lang="en-US" sz="2000" b="1">
                <a:latin typeface="Arial Narrow"/>
                <a:cs typeface="Arial"/>
              </a:rPr>
              <a:t>faculty and staff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 Narrow" panose="020B0606020202030204" pitchFamily="34" charset="0"/>
                <a:cs typeface="Arial" panose="020B0604020202020204" pitchFamily="34" charset="0"/>
              </a:rPr>
              <a:t>Based on </a:t>
            </a:r>
            <a:r>
              <a:rPr lang="en-US" sz="2000" b="1">
                <a:latin typeface="Arial Narrow" panose="020B0606020202030204" pitchFamily="34" charset="0"/>
                <a:cs typeface="Arial" panose="020B0604020202020204" pitchFamily="34" charset="0"/>
              </a:rPr>
              <a:t>research </a:t>
            </a:r>
            <a:r>
              <a:rPr lang="en-US" sz="2000">
                <a:latin typeface="Arial Narrow" panose="020B0606020202030204" pitchFamily="34" charset="0"/>
                <a:cs typeface="Arial" panose="020B0604020202020204" pitchFamily="34" charset="0"/>
              </a:rPr>
              <a:t>consisting of resources from the U.S. Dept of Education, TeachAI.org, Consortium for School Networking (COSN), International Society for Technology in Education (ISTE) and other reputable sites.</a:t>
            </a:r>
            <a:r>
              <a:rPr lang="en-US" sz="2000"/>
              <a:t> </a:t>
            </a:r>
            <a:endParaRPr lang="en-US" sz="20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D2F699-64F3-3677-6BA7-197C9EA9F9E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9B2D62-B69F-4D22-8C46-8B1E24958000}"/>
              </a:ext>
            </a:extLst>
          </p:cNvPr>
          <p:cNvSpPr txBox="1"/>
          <p:nvPr/>
        </p:nvSpPr>
        <p:spPr>
          <a:xfrm>
            <a:off x="161377" y="155681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Generative AI – Bibb Planning &amp; Developing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F627A1-9653-F32A-6238-7C248D9BA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11A701-B720-2BB6-0198-C8A889C97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D31E95-3DFD-9ACB-49AE-A22DDC0AB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35" y="1126989"/>
            <a:ext cx="2393694" cy="696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46A29F-1834-C1DF-4762-20CA265E0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639" y="4955219"/>
            <a:ext cx="6500423" cy="3886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B844CE-2B63-5917-A2FF-12BF4202B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7905" y="3518839"/>
            <a:ext cx="1205471" cy="1322858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56A7DC-DE5A-7F89-E503-8F2FD76A9A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508661"/>
              </p:ext>
            </p:extLst>
          </p:nvPr>
        </p:nvGraphicFramePr>
        <p:xfrm>
          <a:off x="3357154" y="269203"/>
          <a:ext cx="81299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3038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3FC40B-6BDA-DD3E-ADB8-896672D67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20AFC9-8F80-6434-0967-3B943EE82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7BA1B4-C91D-535C-07D7-7B38C11DC9D9}"/>
              </a:ext>
            </a:extLst>
          </p:cNvPr>
          <p:cNvSpPr txBox="1"/>
          <p:nvPr/>
        </p:nvSpPr>
        <p:spPr>
          <a:xfrm>
            <a:off x="161377" y="155681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Developing SY23-24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5CD6E1-C0D0-0173-ABD9-5C82153DF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05D691-8DFA-49E5-5D90-E7651192E32C}"/>
              </a:ext>
            </a:extLst>
          </p:cNvPr>
          <p:cNvSpPr txBox="1"/>
          <p:nvPr/>
        </p:nvSpPr>
        <p:spPr>
          <a:xfrm>
            <a:off x="1610322" y="1155442"/>
            <a:ext cx="8066148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>
                <a:latin typeface="Arial Narrow"/>
                <a:cs typeface="Arial"/>
              </a:rPr>
              <a:t>An on-demand course was developed</a:t>
            </a:r>
            <a:r>
              <a:rPr lang="en-US" sz="2200" b="1">
                <a:latin typeface="Arial Narrow" panose="020B0606020202030204" pitchFamily="34" charset="0"/>
                <a:cs typeface="Arial" panose="020B0604020202020204" pitchFamily="34" charset="0"/>
              </a:rPr>
              <a:t>, AI Awareness, </a:t>
            </a:r>
            <a:br>
              <a:rPr lang="en-US" sz="2200" b="1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US" sz="2200">
                <a:latin typeface="Arial Narrow" panose="020B0606020202030204" pitchFamily="34" charset="0"/>
                <a:cs typeface="Arial" panose="020B0604020202020204" pitchFamily="34" charset="0"/>
              </a:rPr>
              <a:t>for faculty and staff.</a:t>
            </a:r>
            <a:endParaRPr lang="en-US" sz="2200">
              <a:latin typeface="Arial Narrow"/>
              <a:cs typeface="Arial"/>
            </a:endParaRP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sz="2200">
                <a:latin typeface="Arial Narrow"/>
                <a:cs typeface="Arial"/>
              </a:rPr>
              <a:t>Began vetting AI applications.</a:t>
            </a:r>
          </a:p>
          <a:p>
            <a:pPr marL="742950" lvl="1" indent="-285750" algn="l" rtl="0">
              <a:buFont typeface="Arial" panose="020B0604020202020204" pitchFamily="34" charset="0"/>
              <a:buChar char="•"/>
            </a:pPr>
            <a:r>
              <a:rPr lang="en-US" sz="2200">
                <a:latin typeface="Arial Narrow"/>
                <a:cs typeface="Arial"/>
              </a:rPr>
              <a:t>Created, launched, and currently maintain the </a:t>
            </a:r>
          </a:p>
          <a:p>
            <a:pPr lvl="1" algn="l" rtl="0"/>
            <a:r>
              <a:rPr lang="en-US" sz="2200">
                <a:latin typeface="Arial Narrow"/>
                <a:cs typeface="Arial"/>
              </a:rPr>
              <a:t>	</a:t>
            </a:r>
            <a:r>
              <a:rPr lang="en-US" sz="2200" b="1">
                <a:latin typeface="Arial Narrow"/>
                <a:cs typeface="Arial"/>
              </a:rPr>
              <a:t>AI Quick Guide for BCSD Faculty and Staff </a:t>
            </a:r>
            <a:r>
              <a:rPr lang="en-US" sz="2200">
                <a:latin typeface="Arial Narrow"/>
                <a:cs typeface="Arial"/>
              </a:rPr>
              <a:t>found in </a:t>
            </a:r>
            <a:r>
              <a:rPr lang="en-US" sz="2200" b="1" i="1" err="1">
                <a:latin typeface="Arial Narrow"/>
                <a:cs typeface="Arial"/>
              </a:rPr>
              <a:t>ClassLink</a:t>
            </a:r>
            <a:r>
              <a:rPr lang="en-US" sz="2200">
                <a:latin typeface="Arial Narrow"/>
                <a:cs typeface="Arial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B31D86-A10E-5868-2C58-1411D293DF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24" t="2209"/>
          <a:stretch>
            <a:fillRect/>
          </a:stretch>
        </p:blipFill>
        <p:spPr>
          <a:xfrm>
            <a:off x="1501499" y="3111338"/>
            <a:ext cx="8791574" cy="4894609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E9DBF00F-2E81-9536-9C1D-0EF2E8E7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E1884-4615-B8F0-87E6-36E2F402A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76" y="1126989"/>
            <a:ext cx="1282286" cy="161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3D204E-797F-0EC0-20BB-04EB98A03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333" r="1"/>
          <a:stretch>
            <a:fillRect/>
          </a:stretch>
        </p:blipFill>
        <p:spPr>
          <a:xfrm rot="16200000">
            <a:off x="4641156" y="2852968"/>
            <a:ext cx="905771" cy="11827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43024" y="136521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Launching SY24-25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F04850-F3A2-139E-F51C-4B394EE5289B}"/>
              </a:ext>
            </a:extLst>
          </p:cNvPr>
          <p:cNvSpPr txBox="1"/>
          <p:nvPr/>
        </p:nvSpPr>
        <p:spPr>
          <a:xfrm>
            <a:off x="472262" y="1032498"/>
            <a:ext cx="9167027" cy="20005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>
                <a:latin typeface="Arial Narrow"/>
              </a:rPr>
              <a:t>At the beginning of the school year SY24-25</a:t>
            </a:r>
            <a:endParaRPr lang="en-US" sz="2400" b="1">
              <a:latin typeface="Arial Narrow" panose="020B0606020202030204" pitchFamily="34" charset="0"/>
            </a:endParaRPr>
          </a:p>
          <a:p>
            <a:pPr lvl="1"/>
            <a:endParaRPr lang="en-US" sz="2000" b="1">
              <a:latin typeface="Arial Narrow" panose="020B0606020202030204" pitchFamily="34" charset="0"/>
            </a:endParaRPr>
          </a:p>
          <a:p>
            <a:pPr lvl="1"/>
            <a:r>
              <a:rPr lang="en-US" sz="2000" b="1">
                <a:latin typeface="Arial Narrow" panose="020B0606020202030204" pitchFamily="34" charset="0"/>
              </a:rPr>
              <a:t>    AI Launch </a:t>
            </a:r>
            <a:r>
              <a:rPr lang="en-US" sz="2000">
                <a:latin typeface="Arial Narrow" panose="020B0606020202030204" pitchFamily="34" charset="0"/>
              </a:rPr>
              <a:t>consisted of …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>
                <a:latin typeface="Arial Narrow"/>
              </a:rPr>
              <a:t>All faculty and staff are expected to take </a:t>
            </a:r>
            <a:br>
              <a:rPr lang="en-US" sz="2000">
                <a:latin typeface="Arial Narrow"/>
              </a:rPr>
            </a:br>
            <a:r>
              <a:rPr lang="en-US" sz="2000">
                <a:latin typeface="Arial Narrow"/>
              </a:rPr>
              <a:t>the on-demand </a:t>
            </a:r>
            <a:r>
              <a:rPr lang="en-US" sz="2000" b="1" i="1">
                <a:latin typeface="Arial Narrow"/>
              </a:rPr>
              <a:t>AI Awareness </a:t>
            </a:r>
            <a:r>
              <a:rPr lang="en-US" sz="2000">
                <a:latin typeface="Arial Narrow"/>
              </a:rPr>
              <a:t>course.</a:t>
            </a:r>
          </a:p>
          <a:p>
            <a:pPr marL="1257300" lvl="2" indent="-342900">
              <a:buFont typeface="Wingdings" panose="05000000000000000000" pitchFamily="2" charset="2"/>
              <a:buChar char="q"/>
            </a:pPr>
            <a:r>
              <a:rPr lang="en-US" sz="2000">
                <a:latin typeface="Arial Narrow" panose="020B0606020202030204" pitchFamily="34" charset="0"/>
              </a:rPr>
              <a:t>Completers received a digital badge.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19ED10-393A-5693-FFF8-DB73488CB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337" y="1060472"/>
            <a:ext cx="5837302" cy="3163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DC37FF4-7762-22B0-78DB-727ACE4EE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6F4ED7-CE8E-E68D-868A-6784215D87EB}"/>
              </a:ext>
            </a:extLst>
          </p:cNvPr>
          <p:cNvSpPr txBox="1"/>
          <p:nvPr/>
        </p:nvSpPr>
        <p:spPr>
          <a:xfrm>
            <a:off x="-232578" y="3721966"/>
            <a:ext cx="6096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57300" lvl="2" indent="-342900" rtl="0">
              <a:buFont typeface="Wingdings,Sans-Serif"/>
              <a:buChar char="q"/>
            </a:pPr>
            <a:r>
              <a:rPr lang="en-US" sz="2000" b="1" baseline="0">
                <a:latin typeface="Arial Narrow"/>
                <a:ea typeface="Arial"/>
                <a:cs typeface="Arial"/>
              </a:rPr>
              <a:t>AI Quick Guide for BCSD Faculty and Staff</a:t>
            </a:r>
            <a:r>
              <a:rPr lang="en-US" sz="2000">
                <a:latin typeface="Arial Narrow"/>
                <a:ea typeface="Arial"/>
                <a:cs typeface="Arial"/>
              </a:rPr>
              <a:t>​</a:t>
            </a:r>
          </a:p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24FD07-F42B-F3EC-4B73-4BAEF8F2B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769" y="3243866"/>
            <a:ext cx="1724266" cy="1609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B6ED93-5278-28D8-56FE-19C02BAEEEC7}"/>
              </a:ext>
            </a:extLst>
          </p:cNvPr>
          <p:cNvSpPr txBox="1"/>
          <p:nvPr/>
        </p:nvSpPr>
        <p:spPr>
          <a:xfrm>
            <a:off x="6084991" y="4840333"/>
            <a:ext cx="6096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57300" lvl="2" indent="-342900" rtl="0">
              <a:buFont typeface="Wingdings,Sans-Serif"/>
              <a:buChar char="q"/>
            </a:pPr>
            <a:r>
              <a:rPr lang="en-US" sz="2000" b="1" baseline="0">
                <a:latin typeface="Arial Narrow"/>
                <a:ea typeface="Arial"/>
                <a:cs typeface="Arial"/>
              </a:rPr>
              <a:t>Use of Magic School AI </a:t>
            </a:r>
            <a:r>
              <a:rPr lang="en-US" sz="2000" baseline="0">
                <a:latin typeface="Arial Narrow"/>
                <a:ea typeface="Arial"/>
                <a:cs typeface="Arial"/>
              </a:rPr>
              <a:t>- Pilot began..</a:t>
            </a:r>
            <a:r>
              <a:rPr lang="en-US" sz="2000" b="1" baseline="0">
                <a:latin typeface="Arial Narrow"/>
                <a:ea typeface="Arial"/>
                <a:cs typeface="Arial"/>
              </a:rPr>
              <a:t> </a:t>
            </a:r>
          </a:p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64AF8D-EF44-438C-F069-C1FA71B49F5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6" t="184" r="30322" b="2025"/>
          <a:stretch>
            <a:fillRect/>
          </a:stretch>
        </p:blipFill>
        <p:spPr>
          <a:xfrm>
            <a:off x="410502" y="4080863"/>
            <a:ext cx="5180365" cy="4089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DE417C-7A69-C2B7-9574-47F682934D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9013" y="5405989"/>
            <a:ext cx="3291950" cy="700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6BC19D-789E-2AE5-B95D-DA42E736AC2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536" t="7130" r="4027" b="6292"/>
          <a:stretch>
            <a:fillRect/>
          </a:stretch>
        </p:blipFill>
        <p:spPr>
          <a:xfrm>
            <a:off x="225240" y="1611057"/>
            <a:ext cx="933621" cy="172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E4009-77FF-75C8-4426-8A760ED86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2E7025-D869-5254-9B05-AE9715B832F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DF78E6-79B4-77EE-AEC5-60801B77ED5A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SY24-25 AI Subcommittee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B7DFC2-B7FD-13BA-579F-AEF51BAF9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63048-25E5-3DEC-3696-A248E312F5D7}"/>
              </a:ext>
            </a:extLst>
          </p:cNvPr>
          <p:cNvSpPr txBox="1"/>
          <p:nvPr/>
        </p:nvSpPr>
        <p:spPr>
          <a:xfrm>
            <a:off x="1565646" y="3033201"/>
            <a:ext cx="9614704" cy="3025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3900"/>
              </a:lnSpc>
              <a:buFont typeface="Wingdings" panose="05000000000000000000" pitchFamily="2" charset="2"/>
              <a:buChar char="ü"/>
            </a:pPr>
            <a:r>
              <a:rPr lang="en-US" sz="2000" b="0" i="0">
                <a:effectLst/>
                <a:latin typeface="Arial Narrow" panose="020B0606020202030204" pitchFamily="34" charset="0"/>
              </a:rPr>
              <a:t>Guidelines for AI use are needed, should be documented, and tied to district policy.</a:t>
            </a:r>
            <a:endParaRPr lang="en-US" sz="2000">
              <a:effectLst/>
              <a:latin typeface="Arial Narrow" panose="020B0606020202030204" pitchFamily="34" charset="0"/>
            </a:endParaRPr>
          </a:p>
          <a:p>
            <a:pPr marL="285750" indent="-285750">
              <a:lnSpc>
                <a:spcPts val="3900"/>
              </a:lnSpc>
              <a:buFont typeface="Wingdings" panose="05000000000000000000" pitchFamily="2" charset="2"/>
              <a:buChar char="ü"/>
            </a:pPr>
            <a:r>
              <a:rPr lang="en-US" sz="2000" b="0" i="0">
                <a:effectLst/>
                <a:latin typeface="Arial Narrow" panose="020B0606020202030204" pitchFamily="34" charset="0"/>
              </a:rPr>
              <a:t>BCSD employees need to understand AI processes in the BCSD and acknowledgements signed.</a:t>
            </a:r>
            <a:endParaRPr lang="en-US" sz="2000">
              <a:effectLst/>
              <a:latin typeface="Arial Narrow" panose="020B0606020202030204" pitchFamily="34" charset="0"/>
            </a:endParaRPr>
          </a:p>
          <a:p>
            <a:pPr marL="285750" indent="-285750">
              <a:lnSpc>
                <a:spcPts val="3900"/>
              </a:lnSpc>
              <a:buFont typeface="Wingdings" panose="05000000000000000000" pitchFamily="2" charset="2"/>
              <a:buChar char="ü"/>
            </a:pPr>
            <a:r>
              <a:rPr lang="en-US" sz="2000" b="0" i="0">
                <a:effectLst/>
                <a:latin typeface="Arial Narrow" panose="020B0606020202030204" pitchFamily="34" charset="0"/>
              </a:rPr>
              <a:t>All students K-12 need to be educated on artificial intelligence and acknowledgements signed. </a:t>
            </a:r>
            <a:endParaRPr lang="en-US" sz="2000">
              <a:effectLst/>
              <a:latin typeface="Arial Narrow" panose="020B0606020202030204" pitchFamily="34" charset="0"/>
            </a:endParaRPr>
          </a:p>
          <a:p>
            <a:pPr marL="285750" indent="-285750">
              <a:lnSpc>
                <a:spcPts val="3900"/>
              </a:lnSpc>
              <a:buFont typeface="Wingdings" panose="05000000000000000000" pitchFamily="2" charset="2"/>
              <a:buChar char="ü"/>
            </a:pPr>
            <a:r>
              <a:rPr lang="en-US" sz="2000" b="0" i="0">
                <a:effectLst/>
                <a:latin typeface="Arial Narrow" panose="020B0606020202030204" pitchFamily="34" charset="0"/>
              </a:rPr>
              <a:t>The BCSD student’s </a:t>
            </a:r>
            <a:r>
              <a:rPr lang="en-US" sz="2000" b="1" i="0">
                <a:effectLst/>
                <a:latin typeface="Arial Narrow" panose="020B0606020202030204" pitchFamily="34" charset="0"/>
              </a:rPr>
              <a:t>Code of Conduct </a:t>
            </a:r>
            <a:r>
              <a:rPr lang="en-US" sz="2000" b="0" i="0">
                <a:effectLst/>
                <a:latin typeface="Arial Narrow" panose="020B0606020202030204" pitchFamily="34" charset="0"/>
              </a:rPr>
              <a:t>should be updated to </a:t>
            </a:r>
            <a:r>
              <a:rPr lang="en-US" sz="2000">
                <a:latin typeface="Arial Narrow" panose="020B0606020202030204" pitchFamily="34" charset="0"/>
              </a:rPr>
              <a:t>reference</a:t>
            </a:r>
            <a:r>
              <a:rPr lang="en-US" sz="2000" b="0" i="0">
                <a:effectLst/>
                <a:latin typeface="Arial Narrow" panose="020B0606020202030204" pitchFamily="34" charset="0"/>
              </a:rPr>
              <a:t> AI misuse.</a:t>
            </a:r>
            <a:endParaRPr lang="en-US" sz="2000">
              <a:effectLst/>
              <a:latin typeface="Arial Narrow" panose="020B0606020202030204" pitchFamily="34" charset="0"/>
            </a:endParaRPr>
          </a:p>
          <a:p>
            <a:pPr marL="285750" indent="-285750">
              <a:lnSpc>
                <a:spcPts val="3900"/>
              </a:lnSpc>
              <a:buFont typeface="Wingdings" panose="05000000000000000000" pitchFamily="2" charset="2"/>
              <a:buChar char="ü"/>
            </a:pPr>
            <a:r>
              <a:rPr lang="en-US" sz="2000">
                <a:latin typeface="Arial Narrow" panose="020B0606020202030204" pitchFamily="34" charset="0"/>
              </a:rPr>
              <a:t>The BCSD </a:t>
            </a:r>
            <a:r>
              <a:rPr lang="en-US" sz="2000" b="1" i="0">
                <a:effectLst/>
                <a:latin typeface="Arial Narrow" panose="020B0606020202030204" pitchFamily="34" charset="0"/>
              </a:rPr>
              <a:t>Employee Handbook</a:t>
            </a:r>
            <a:r>
              <a:rPr lang="en-US" sz="2000" b="0" i="0">
                <a:effectLst/>
                <a:latin typeface="Arial Narrow" panose="020B0606020202030204" pitchFamily="34" charset="0"/>
              </a:rPr>
              <a:t> should include information about AI use.</a:t>
            </a:r>
            <a:endParaRPr lang="en-US" sz="2000">
              <a:effectLst/>
              <a:latin typeface="Arial Narrow" panose="020B0606020202030204" pitchFamily="34" charset="0"/>
            </a:endParaRPr>
          </a:p>
          <a:p>
            <a:pPr marL="285750" indent="-285750">
              <a:lnSpc>
                <a:spcPts val="3900"/>
              </a:lnSpc>
              <a:buFont typeface="Wingdings" panose="05000000000000000000" pitchFamily="2" charset="2"/>
              <a:buChar char="ü"/>
            </a:pPr>
            <a:r>
              <a:rPr lang="en-US" sz="2000" b="1" i="0">
                <a:effectLst/>
                <a:latin typeface="Arial Narrow" panose="020B0606020202030204" pitchFamily="34" charset="0"/>
              </a:rPr>
              <a:t>Magic School AI </a:t>
            </a:r>
            <a:r>
              <a:rPr lang="en-US" sz="2000" i="0">
                <a:effectLst/>
                <a:latin typeface="Arial Narrow" panose="020B0606020202030204" pitchFamily="34" charset="0"/>
              </a:rPr>
              <a:t>sh</a:t>
            </a:r>
            <a:r>
              <a:rPr lang="en-US" sz="2000">
                <a:latin typeface="Arial Narrow" panose="020B0606020202030204" pitchFamily="34" charset="0"/>
              </a:rPr>
              <a:t>ould be </a:t>
            </a:r>
            <a:r>
              <a:rPr lang="en-US" sz="2000" b="0" i="0">
                <a:effectLst/>
                <a:latin typeface="Arial Narrow" panose="020B0606020202030204" pitchFamily="34" charset="0"/>
              </a:rPr>
              <a:t>the only application used with K-12 students</a:t>
            </a:r>
            <a:r>
              <a:rPr lang="en-US" sz="2000">
                <a:latin typeface="Arial Narrow" panose="020B0606020202030204" pitchFamily="34" charset="0"/>
              </a:rPr>
              <a:t>.</a:t>
            </a:r>
            <a:endParaRPr lang="en-US" sz="2000">
              <a:effectLst/>
              <a:latin typeface="Arial Narrow" panose="020B0606020202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C68506-9F03-B4D3-CEE6-ADA8E22E2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994" y="1923520"/>
            <a:ext cx="6500423" cy="3886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748BF3-137E-1D18-521D-F58060E2B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965" y="6162027"/>
            <a:ext cx="6500423" cy="38865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D871F-DDB0-2C65-1CFA-7A4813C1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B72766-F2C0-6A81-B125-93E55987E580}"/>
              </a:ext>
            </a:extLst>
          </p:cNvPr>
          <p:cNvSpPr txBox="1"/>
          <p:nvPr/>
        </p:nvSpPr>
        <p:spPr>
          <a:xfrm>
            <a:off x="1739051" y="1203236"/>
            <a:ext cx="9876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>
                <a:latin typeface="Arial Narrow" panose="020B0606020202030204" pitchFamily="34" charset="0"/>
              </a:rPr>
              <a:t>Looking at more</a:t>
            </a:r>
            <a:r>
              <a:rPr lang="en-US" sz="1800" b="0" i="0">
                <a:effectLst/>
                <a:latin typeface="Arial Narrow" panose="020B0606020202030204" pitchFamily="34" charset="0"/>
              </a:rPr>
              <a:t> current research, the AI subcommittee was presented with ideas for next-steps regarding AI use. </a:t>
            </a:r>
            <a:r>
              <a:rPr lang="en-US" sz="1800" b="1" i="0">
                <a:effectLst/>
                <a:latin typeface="Arial Narrow" panose="020B0606020202030204" pitchFamily="34" charset="0"/>
              </a:rPr>
              <a:t>Georgia DOE </a:t>
            </a:r>
            <a:r>
              <a:rPr lang="en-US" sz="1800" b="0" i="0">
                <a:effectLst/>
                <a:latin typeface="Arial Narrow" panose="020B0606020202030204" pitchFamily="34" charset="0"/>
              </a:rPr>
              <a:t>produced and published </a:t>
            </a:r>
            <a:r>
              <a:rPr lang="en-US" sz="1800" b="0" i="0">
                <a:effectLst/>
                <a:latin typeface="Arial Narrow" panose="020B0606020202030204" pitchFamily="34" charset="0"/>
                <a:hlinkClick r:id="rId5"/>
              </a:rPr>
              <a:t>AI guidelines </a:t>
            </a:r>
            <a:r>
              <a:rPr lang="en-US" sz="1800" b="0" i="0">
                <a:effectLst/>
                <a:latin typeface="Arial Narrow" panose="020B0606020202030204" pitchFamily="34" charset="0"/>
              </a:rPr>
              <a:t>in January 2025 </a:t>
            </a:r>
            <a:r>
              <a:rPr lang="en-US" sz="1800">
                <a:latin typeface="Arial Narrow" panose="020B0606020202030204" pitchFamily="34" charset="0"/>
              </a:rPr>
              <a:t>that shapes our work.</a:t>
            </a:r>
            <a:endParaRPr lang="en-US" sz="1800" b="0" i="0">
              <a:effectLst/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8F255-9DDC-A0DE-A465-7ACCBF87BD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33" y="1126989"/>
            <a:ext cx="1205471" cy="13228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1A6E7A-B464-50C5-9BEE-7D89682C4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1994" y="2476519"/>
            <a:ext cx="6792273" cy="5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76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0BD7D-0918-520E-0E98-3A1B38683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62098C-1F17-9079-2A13-5DFA93EA7BE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B1CC0A-1ACE-47C7-ECAF-A380B34EBD3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Developing for SY25-26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9B86AB-E3F8-B28D-0386-EC2E2FD20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8EEB72-A999-8356-65F2-B7FA96028F96}"/>
              </a:ext>
            </a:extLst>
          </p:cNvPr>
          <p:cNvSpPr txBox="1"/>
          <p:nvPr/>
        </p:nvSpPr>
        <p:spPr>
          <a:xfrm>
            <a:off x="1564907" y="1232280"/>
            <a:ext cx="91670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latin typeface="Arial Narrow" panose="020B0606020202030204" pitchFamily="34" charset="0"/>
              </a:rPr>
              <a:t> In preparation for the start of SY25-26: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BC4E69-EA4E-2839-8687-BA5E5DC931CB}"/>
              </a:ext>
            </a:extLst>
          </p:cNvPr>
          <p:cNvSpPr txBox="1"/>
          <p:nvPr/>
        </p:nvSpPr>
        <p:spPr>
          <a:xfrm>
            <a:off x="1999527" y="1719145"/>
            <a:ext cx="9614704" cy="3025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9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effectLst/>
                <a:latin typeface="Arial Narrow" panose="020B0606020202030204" pitchFamily="34" charset="0"/>
              </a:rPr>
              <a:t>Internet Acceptable Use Policy, IFBG, was </a:t>
            </a:r>
            <a:r>
              <a:rPr lang="en-US" sz="2000" dirty="0">
                <a:latin typeface="Arial Narrow" panose="020B0606020202030204" pitchFamily="34" charset="0"/>
              </a:rPr>
              <a:t>revised and </a:t>
            </a:r>
            <a:r>
              <a:rPr lang="en-US" sz="2000" dirty="0">
                <a:latin typeface="Arial Narrow"/>
              </a:rPr>
              <a:t>Regulation (2); </a:t>
            </a:r>
            <a:br>
              <a:rPr lang="en-US" sz="2000" dirty="0">
                <a:latin typeface="Arial Narrow"/>
              </a:rPr>
            </a:br>
            <a:r>
              <a:rPr lang="en-US" sz="2000" b="1" i="1" dirty="0">
                <a:latin typeface="Arial Narrow"/>
              </a:rPr>
              <a:t>Responsible use of Generative AI </a:t>
            </a:r>
            <a:r>
              <a:rPr lang="en-US" sz="2000" i="1" dirty="0">
                <a:latin typeface="Arial Narrow"/>
              </a:rPr>
              <a:t>was added.</a:t>
            </a:r>
            <a:endParaRPr lang="en-US" sz="2000" dirty="0">
              <a:effectLst/>
              <a:latin typeface="Arial Narrow" panose="020B0606020202030204" pitchFamily="34" charset="0"/>
            </a:endParaRPr>
          </a:p>
          <a:p>
            <a:pPr marL="342900" indent="-342900">
              <a:lnSpc>
                <a:spcPts val="3900"/>
              </a:lnSpc>
              <a:buFont typeface="Wingdings" panose="05000000000000000000" pitchFamily="2" charset="2"/>
              <a:buChar char="q"/>
            </a:pPr>
            <a:r>
              <a:rPr lang="en-US" sz="2000" b="0" i="0" dirty="0">
                <a:effectLst/>
                <a:latin typeface="Arial Narrow" panose="020B0606020202030204" pitchFamily="34" charset="0"/>
              </a:rPr>
              <a:t>The BCSD student’s </a:t>
            </a:r>
            <a:r>
              <a:rPr lang="en-US" sz="2000" b="1" i="0" dirty="0">
                <a:effectLst/>
                <a:latin typeface="Arial Narrow" panose="020B0606020202030204" pitchFamily="34" charset="0"/>
              </a:rPr>
              <a:t>Code of Conduct </a:t>
            </a:r>
            <a:r>
              <a:rPr lang="en-US" sz="2000" b="0" i="0" dirty="0">
                <a:effectLst/>
                <a:latin typeface="Arial Narrow" panose="020B0606020202030204" pitchFamily="34" charset="0"/>
              </a:rPr>
              <a:t>was updated to </a:t>
            </a:r>
            <a:r>
              <a:rPr lang="en-US" sz="2000" dirty="0">
                <a:latin typeface="Arial Narrow" panose="020B0606020202030204" pitchFamily="34" charset="0"/>
              </a:rPr>
              <a:t>include</a:t>
            </a:r>
            <a:r>
              <a:rPr lang="en-US" sz="2000" b="0" i="0" dirty="0">
                <a:effectLst/>
                <a:latin typeface="Arial Narrow" panose="020B0606020202030204" pitchFamily="34" charset="0"/>
              </a:rPr>
              <a:t> AI wording.</a:t>
            </a:r>
            <a:endParaRPr lang="en-US" sz="2000" dirty="0">
              <a:effectLst/>
              <a:latin typeface="Arial Narrow" panose="020B0606020202030204" pitchFamily="34" charset="0"/>
            </a:endParaRPr>
          </a:p>
          <a:p>
            <a:pPr marL="342900" indent="-342900">
              <a:lnSpc>
                <a:spcPts val="39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latin typeface="Arial Narrow" panose="020B0606020202030204" pitchFamily="34" charset="0"/>
              </a:rPr>
              <a:t>The BCSD </a:t>
            </a:r>
            <a:r>
              <a:rPr lang="en-US" sz="2000" b="1" i="0" dirty="0">
                <a:effectLst/>
                <a:latin typeface="Arial Narrow" panose="020B0606020202030204" pitchFamily="34" charset="0"/>
              </a:rPr>
              <a:t>Employee Handbook</a:t>
            </a:r>
            <a:r>
              <a:rPr lang="en-US" sz="2000" b="0" i="0" dirty="0">
                <a:effectLst/>
                <a:latin typeface="Arial Narrow" panose="020B0606020202030204" pitchFamily="34" charset="0"/>
              </a:rPr>
              <a:t> was updated to address AI usage.</a:t>
            </a:r>
            <a:endParaRPr lang="en-US" sz="2000" dirty="0">
              <a:effectLst/>
              <a:latin typeface="Arial Narrow" panose="020B0606020202030204" pitchFamily="34" charset="0"/>
            </a:endParaRPr>
          </a:p>
          <a:p>
            <a:pPr marL="342900" indent="-342900">
              <a:lnSpc>
                <a:spcPts val="3900"/>
              </a:lnSpc>
              <a:buFont typeface="Wingdings" panose="05000000000000000000" pitchFamily="2" charset="2"/>
              <a:buChar char="q"/>
            </a:pPr>
            <a:r>
              <a:rPr lang="en-US" sz="2000" b="1" i="0" dirty="0">
                <a:effectLst/>
                <a:latin typeface="Arial Narrow" panose="020B0606020202030204" pitchFamily="34" charset="0"/>
              </a:rPr>
              <a:t>Magic School AI </a:t>
            </a:r>
            <a:r>
              <a:rPr lang="en-US" sz="2000" dirty="0">
                <a:latin typeface="Arial Narrow" panose="020B0606020202030204" pitchFamily="34" charset="0"/>
              </a:rPr>
              <a:t>was purchased and is the only </a:t>
            </a:r>
            <a:r>
              <a:rPr lang="en-US" sz="2000" b="0" i="0" dirty="0">
                <a:effectLst/>
                <a:latin typeface="Arial Narrow" panose="020B0606020202030204" pitchFamily="34" charset="0"/>
              </a:rPr>
              <a:t>application designated for use by K-12 students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</a:p>
          <a:p>
            <a:pPr marL="342900" indent="-342900">
              <a:lnSpc>
                <a:spcPts val="3900"/>
              </a:lnSpc>
              <a:buFont typeface="Wingdings" panose="05000000000000000000" pitchFamily="2" charset="2"/>
              <a:buChar char="q"/>
            </a:pPr>
            <a:r>
              <a:rPr lang="en-US" sz="2000" dirty="0">
                <a:latin typeface="Arial Narrow" panose="020B0606020202030204" pitchFamily="34" charset="0"/>
              </a:rPr>
              <a:t>Research conducted for AI curriculum that serves K-12 students. </a:t>
            </a:r>
            <a:endParaRPr lang="en-US" sz="2000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99AF66-FF7E-270A-C415-ACADED5F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5D6F3-72E9-2386-6BB1-3F31E55D1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13642"/>
            <a:ext cx="1282286" cy="1612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71677E-BAFC-A845-56E6-3F64A63CA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850" y="5283083"/>
            <a:ext cx="3291950" cy="700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9652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C12B39-2CEB-5A74-4CAA-3A7EB76D1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89C3B5-276F-ED49-9615-7182384453B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4D82B4-5BF1-2EF6-CAAD-DA2743E30994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Launching into SY25-26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08F31F-A253-452A-9CF6-E63A28191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E4FC5-F962-85EF-0B44-7229FB1B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000C0F-C96D-3B50-4AD1-8E9991C1E6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36" t="7130" r="4027" b="6292"/>
          <a:stretch>
            <a:fillRect/>
          </a:stretch>
        </p:blipFill>
        <p:spPr>
          <a:xfrm>
            <a:off x="549704" y="1309842"/>
            <a:ext cx="933621" cy="1727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F73C15-C0B5-1E08-9357-6F8033D10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091" y="995465"/>
            <a:ext cx="9677709" cy="536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64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EA63A1-8C19-7B32-5571-78E9ACCC8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67F764-A102-F095-3864-AEFC7B15C66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6D874-3D5D-CE58-BC87-97F771FE1EC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</a:t>
            </a:r>
            <a:r>
              <a:rPr lang="en-US" sz="4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MagicSchool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AI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1AB22A-5E48-0A51-5682-7A40EC09D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0BCB0-709E-2A58-C091-A24BA02E2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7E72ED-16C0-1CA8-8260-62E2B1AC1023}"/>
              </a:ext>
            </a:extLst>
          </p:cNvPr>
          <p:cNvSpPr txBox="1"/>
          <p:nvPr/>
        </p:nvSpPr>
        <p:spPr>
          <a:xfrm>
            <a:off x="310202" y="1726321"/>
            <a:ext cx="2902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https://www.magicschool.ai/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185CC92-E7C5-BF1B-DFC7-3AB52734E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68" y="1086295"/>
            <a:ext cx="2734443" cy="582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47B4229-DD53-4776-D3AD-FB3F3152A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48" y="2153595"/>
            <a:ext cx="10706152" cy="4011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8E7F41D-B2D8-3F6C-843D-CFCDEB982B0C}"/>
              </a:ext>
            </a:extLst>
          </p:cNvPr>
          <p:cNvSpPr txBox="1"/>
          <p:nvPr/>
        </p:nvSpPr>
        <p:spPr>
          <a:xfrm>
            <a:off x="4716243" y="1126678"/>
            <a:ext cx="5265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Over 80 Teacher Tools</a:t>
            </a:r>
          </a:p>
          <a:p>
            <a:pPr algn="ctr"/>
            <a:r>
              <a:rPr lang="en-US" sz="2000" b="1"/>
              <a:t>Georgia Standards of Excellence</a:t>
            </a:r>
          </a:p>
        </p:txBody>
      </p:sp>
    </p:spTree>
    <p:extLst>
      <p:ext uri="{BB962C8B-B14F-4D97-AF65-F5344CB8AC3E}">
        <p14:creationId xmlns:p14="http://schemas.microsoft.com/office/powerpoint/2010/main" val="280457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8F911-112D-BF48-D37D-37E6B3881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4CA41F-A3D9-7689-9FED-0AEF8D2724A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069D64-BAC0-A828-7DAC-20AE55D1909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</a:t>
            </a:r>
            <a:r>
              <a:rPr lang="en-US" sz="4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MagicSchool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AI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F4328D-D9C9-6A58-B8B6-DEECF69DC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5D9DE-EE63-090D-0225-18EC07559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FE2CD2-3454-C126-BC16-D168FDFE1458}"/>
              </a:ext>
            </a:extLst>
          </p:cNvPr>
          <p:cNvSpPr txBox="1"/>
          <p:nvPr/>
        </p:nvSpPr>
        <p:spPr>
          <a:xfrm>
            <a:off x="7484851" y="1483713"/>
            <a:ext cx="2902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https://www.magicschool.ai/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CDE5D6C-B395-D815-BDF5-73A848ECD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117" y="783883"/>
            <a:ext cx="2734443" cy="582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B9687F5-1621-92FC-C22C-7CE24EB07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513" y="1978829"/>
            <a:ext cx="10258666" cy="4377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BABCA0-5247-968E-320C-17BC38EFF308}"/>
              </a:ext>
            </a:extLst>
          </p:cNvPr>
          <p:cNvSpPr txBox="1"/>
          <p:nvPr/>
        </p:nvSpPr>
        <p:spPr>
          <a:xfrm>
            <a:off x="402850" y="1055498"/>
            <a:ext cx="61648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/>
              <a:t>Customizable Teacher Tools </a:t>
            </a:r>
            <a:br>
              <a:rPr lang="en-US" b="1"/>
            </a:br>
            <a:r>
              <a:rPr lang="en-US" b="1"/>
              <a:t>for Student use</a:t>
            </a:r>
          </a:p>
          <a:p>
            <a:pPr algn="ctr"/>
            <a:r>
              <a:rPr lang="en-US" b="1"/>
              <a:t>aligned to Georgia Standards of Excellence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642BD3-8C59-4FF1-F6FE-E5E071A45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428" y="3429000"/>
            <a:ext cx="9859751" cy="3677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4804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CB2DCC-36F3-5749-0860-6ACCBBC5E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DD9DEA-E16B-7CE1-D272-A2266306373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6C2699-2D81-E81A-7C8F-1126E772D5C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</a:t>
            </a:r>
            <a:r>
              <a:rPr lang="en-US" sz="4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MagicSchool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AI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B1D154-6407-7463-DE6A-3EB49224C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00022-9D9E-F971-A695-7C636D29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5C37A1-53E9-C972-5004-B50996B5E17B}"/>
              </a:ext>
            </a:extLst>
          </p:cNvPr>
          <p:cNvSpPr txBox="1"/>
          <p:nvPr/>
        </p:nvSpPr>
        <p:spPr>
          <a:xfrm>
            <a:off x="310202" y="1726321"/>
            <a:ext cx="2902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https://www.magicschool.ai/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D6F98B-CADA-771C-054C-2A858CF6E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68" y="1086295"/>
            <a:ext cx="2734443" cy="582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04C569-3A88-8A10-153E-72CC15864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48" y="2287686"/>
            <a:ext cx="10511965" cy="4011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89AF520-4202-EB35-0024-C2DBAB4B7ABF}"/>
              </a:ext>
            </a:extLst>
          </p:cNvPr>
          <p:cNvSpPr txBox="1"/>
          <p:nvPr/>
        </p:nvSpPr>
        <p:spPr>
          <a:xfrm>
            <a:off x="4517226" y="1102200"/>
            <a:ext cx="5265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Student VIEW</a:t>
            </a:r>
            <a:br>
              <a:rPr lang="en-US" sz="2000" b="1"/>
            </a:br>
            <a:r>
              <a:rPr lang="en-US" sz="2000" b="1"/>
              <a:t>Customized Research Assistant tool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81FBE-1715-A571-F147-4A51F31D84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226" y="1946607"/>
            <a:ext cx="6248713" cy="49113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FEBF41-A91F-F734-6118-979FFEB74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2753033"/>
            <a:ext cx="3285352" cy="17222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80663F-3BEB-68FE-E60E-AC02B5A39C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33728">
            <a:off x="3139653" y="2604677"/>
            <a:ext cx="992585" cy="129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45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44061-5F5A-22FD-5CC1-8521CCD07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112DD5-E1DD-F875-530E-700526FBFAB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318D28-C787-5B26-3388-F61023ED386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</a:t>
            </a:r>
            <a:r>
              <a:rPr lang="en-US" sz="4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MagicSchool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AI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F046D0-FEEC-30B8-E3E1-6A84D1F64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EF157F-F5F0-319E-C5A4-AE5616B0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AB9FA-2B32-75D2-86AC-3DC7DA9241ED}"/>
              </a:ext>
            </a:extLst>
          </p:cNvPr>
          <p:cNvSpPr txBox="1"/>
          <p:nvPr/>
        </p:nvSpPr>
        <p:spPr>
          <a:xfrm>
            <a:off x="8042343" y="1119308"/>
            <a:ext cx="2902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https://www.magicschool.ai/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DF11AE-FAA3-DE05-2F44-2DF0DE577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609" y="447242"/>
            <a:ext cx="2734443" cy="582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E0BD3B-2B46-4DE0-57C1-471F0F7E8560}"/>
              </a:ext>
            </a:extLst>
          </p:cNvPr>
          <p:cNvSpPr txBox="1"/>
          <p:nvPr/>
        </p:nvSpPr>
        <p:spPr>
          <a:xfrm>
            <a:off x="225240" y="997747"/>
            <a:ext cx="6164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/>
              <a:t>District-level Data Dashboards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5387AD-65C5-D764-9B3C-592052746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40" y="1544540"/>
            <a:ext cx="8586019" cy="3971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81A9C9-4C61-7BC0-0010-A8451514BFA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58"/>
          <a:stretch>
            <a:fillRect/>
          </a:stretch>
        </p:blipFill>
        <p:spPr>
          <a:xfrm>
            <a:off x="4186271" y="2949677"/>
            <a:ext cx="7446688" cy="34794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A3A71-9324-5D61-2A0B-D4FC395C77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9759" y="3073125"/>
            <a:ext cx="2743200" cy="35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21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6F353-BFB3-2E5B-9D7B-D4B80110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446362-2160-B56A-B213-508DC9F3F6B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0A8BBC-218F-2F78-A616-6CCE20BF4E6A}"/>
              </a:ext>
            </a:extLst>
          </p:cNvPr>
          <p:cNvSpPr txBox="1"/>
          <p:nvPr/>
        </p:nvSpPr>
        <p:spPr>
          <a:xfrm>
            <a:off x="225240" y="165515"/>
            <a:ext cx="10627939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Moving Forward</a:t>
            </a:r>
            <a:endParaRPr lang="en-US" sz="44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/>
            </a:endParaRPr>
          </a:p>
          <a:p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82A454-32C0-089C-8143-E459EE31D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0268C9-121D-5200-27B5-5299A6178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73" y="2149666"/>
            <a:ext cx="11120580" cy="33668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83E54F-B9C6-B07C-4D0B-8EA2E73DAC01}"/>
              </a:ext>
            </a:extLst>
          </p:cNvPr>
          <p:cNvSpPr txBox="1"/>
          <p:nvPr/>
        </p:nvSpPr>
        <p:spPr>
          <a:xfrm>
            <a:off x="1636550" y="1552646"/>
            <a:ext cx="8345650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>
                <a:solidFill>
                  <a:srgbClr val="000000"/>
                </a:solidFill>
                <a:latin typeface="Arial Narrow"/>
              </a:rPr>
              <a:t>As we move</a:t>
            </a:r>
            <a:r>
              <a:rPr lang="en-US" sz="2400" b="1" i="0" u="none" strike="noStrike" baseline="0">
                <a:solidFill>
                  <a:srgbClr val="000000"/>
                </a:solidFill>
                <a:latin typeface="Arial Narrow"/>
              </a:rPr>
              <a:t> beyond AI Awareness to become AI Literate</a:t>
            </a:r>
            <a:r>
              <a:rPr lang="en-US" sz="2400" b="1">
                <a:solidFill>
                  <a:srgbClr val="000000"/>
                </a:solidFill>
                <a:latin typeface="Arial Narrow"/>
              </a:rPr>
              <a:t>, </a:t>
            </a:r>
            <a:br>
              <a:rPr lang="en-US" sz="2400" b="1" i="0" u="none" strike="noStrike" baseline="0">
                <a:latin typeface="Arial Narrow"/>
              </a:rPr>
            </a:br>
            <a:r>
              <a:rPr lang="en-US" sz="2400" b="1" i="0" u="none" strike="noStrike" baseline="0">
                <a:solidFill>
                  <a:srgbClr val="000000"/>
                </a:solidFill>
                <a:latin typeface="Arial Narrow"/>
              </a:rPr>
              <a:t>keeping “the human” in the loop</a:t>
            </a:r>
            <a:r>
              <a:rPr lang="en-US" sz="2400" b="1">
                <a:solidFill>
                  <a:srgbClr val="000000"/>
                </a:solidFill>
                <a:latin typeface="Arial Narrow"/>
              </a:rPr>
              <a:t> is crucial.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D701E5-0BA1-2F12-9D17-55FC98FD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07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717210-FD67-DCA9-4B92-B21BDFF1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65AB34-4179-C903-AAFD-181701F4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045" y="4295493"/>
            <a:ext cx="2045110" cy="22434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606169-6D29-FD7A-619D-A00D531501C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2597AA-5164-0066-9C07-74E0077A9B74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AI Journey: 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121361-B155-7340-5A16-74203CEB3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B4A9D6-B1F8-B531-1565-68123C0A0A05}"/>
              </a:ext>
            </a:extLst>
          </p:cNvPr>
          <p:cNvSpPr txBox="1"/>
          <p:nvPr/>
        </p:nvSpPr>
        <p:spPr>
          <a:xfrm>
            <a:off x="436162" y="1126989"/>
            <a:ext cx="11303554" cy="60631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Arial Narrow"/>
                <a:cs typeface="Arial"/>
              </a:rPr>
              <a:t>Continue to rely on the AI subcommittee, Technology Advisory Committee (TAC), and current guidance from Georgia DOE.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Arial Narrow"/>
                <a:cs typeface="Arial"/>
              </a:rPr>
              <a:t>Current Considerations 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</a:rPr>
              <a:t>Assess the need for a </a:t>
            </a:r>
            <a:r>
              <a:rPr lang="en-US" sz="2000" b="1" dirty="0">
                <a:latin typeface="Arial Narrow" panose="020B0606020202030204" pitchFamily="34" charset="0"/>
              </a:rPr>
              <a:t>district-wide AI Guidance document</a:t>
            </a:r>
            <a:r>
              <a:rPr lang="en-US" sz="2000" dirty="0">
                <a:latin typeface="Arial Narrow" panose="020B0606020202030204" pitchFamily="34" charset="0"/>
              </a:rPr>
              <a:t>, informed with </a:t>
            </a:r>
            <a:r>
              <a:rPr lang="en-US" sz="2000" dirty="0">
                <a:latin typeface="Arial Narrow"/>
                <a:ea typeface="Calibri"/>
                <a:cs typeface="Calibri"/>
                <a:hlinkClick r:id="rId5"/>
              </a:rPr>
              <a:t>Georgia </a:t>
            </a:r>
            <a:r>
              <a:rPr lang="en-US" sz="2000" dirty="0">
                <a:latin typeface="Arial Narrow"/>
                <a:hlinkClick r:id="rId5"/>
              </a:rPr>
              <a:t>DOE Guidelines </a:t>
            </a:r>
            <a:r>
              <a:rPr lang="en-US" sz="2000" dirty="0">
                <a:latin typeface="Arial Narrow" panose="020B0606020202030204" pitchFamily="34" charset="0"/>
              </a:rPr>
              <a:t>and</a:t>
            </a:r>
          </a:p>
          <a:p>
            <a:pPr lvl="2"/>
            <a:r>
              <a:rPr lang="en-US" sz="2000" dirty="0">
                <a:latin typeface="Arial Narrow" panose="020B0606020202030204" pitchFamily="34" charset="0"/>
              </a:rPr>
              <a:t>     informed by examples such as </a:t>
            </a:r>
            <a:r>
              <a:rPr lang="en-US" sz="2000" dirty="0">
                <a:latin typeface="Arial Narrow"/>
                <a:hlinkClick r:id="rId6"/>
              </a:rPr>
              <a:t>Richmond County Schools’ AI guidance </a:t>
            </a:r>
            <a:endParaRPr lang="en-US" sz="2000" dirty="0">
              <a:latin typeface="Arial Narrow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</a:rPr>
              <a:t>Determine the need for </a:t>
            </a:r>
            <a:r>
              <a:rPr lang="en-US" sz="2000" b="1" dirty="0">
                <a:latin typeface="Arial Narrow" panose="020B0606020202030204" pitchFamily="34" charset="0"/>
              </a:rPr>
              <a:t>AI usage guidelines for classrooms</a:t>
            </a:r>
            <a:r>
              <a:rPr lang="en-US" sz="2000" dirty="0">
                <a:latin typeface="Arial Narrow" panose="020B0606020202030204" pitchFamily="34" charset="0"/>
              </a:rPr>
              <a:t>, including visual aids or posters that clarify when AI tools (e.g., </a:t>
            </a:r>
            <a:r>
              <a:rPr lang="en-US" sz="2000" dirty="0" err="1">
                <a:latin typeface="Arial Narrow" panose="020B0606020202030204" pitchFamily="34" charset="0"/>
              </a:rPr>
              <a:t>MagicSchool</a:t>
            </a:r>
            <a:r>
              <a:rPr lang="en-US" sz="2000" dirty="0">
                <a:latin typeface="Arial Narrow" panose="020B0606020202030204" pitchFamily="34" charset="0"/>
              </a:rPr>
              <a:t>) are appropriate for use.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</a:rPr>
              <a:t>Establish expectations for </a:t>
            </a:r>
            <a:r>
              <a:rPr lang="en-US" sz="2000" b="1" dirty="0">
                <a:latin typeface="Arial Narrow" panose="020B0606020202030204" pitchFamily="34" charset="0"/>
              </a:rPr>
              <a:t>teaching students how to properly cite AI</a:t>
            </a:r>
            <a:r>
              <a:rPr lang="en-US" sz="2000" dirty="0">
                <a:latin typeface="Arial Narrow" panose="020B0606020202030204" pitchFamily="34" charset="0"/>
              </a:rPr>
              <a:t> tool and application use</a:t>
            </a:r>
            <a:r>
              <a:rPr lang="en-US" sz="2000" b="1" dirty="0">
                <a:latin typeface="Arial Narrow" panose="020B0606020202030204" pitchFamily="34" charset="0"/>
              </a:rPr>
              <a:t>, </a:t>
            </a:r>
            <a:r>
              <a:rPr lang="en-US" sz="2000" dirty="0">
                <a:latin typeface="Arial Narrow" panose="020B0606020202030204" pitchFamily="34" charset="0"/>
              </a:rPr>
              <a:t>ensuring consistent and ethical use across grade levels.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</a:rPr>
              <a:t>Identify strategies to maintain strong </a:t>
            </a:r>
            <a:r>
              <a:rPr lang="en-US" sz="2000" b="1" dirty="0">
                <a:latin typeface="Arial Narrow" panose="020B0606020202030204" pitchFamily="34" charset="0"/>
              </a:rPr>
              <a:t>human oversight </a:t>
            </a:r>
            <a:r>
              <a:rPr lang="en-US" sz="2000" dirty="0">
                <a:latin typeface="Arial Narrow" panose="020B0606020202030204" pitchFamily="34" charset="0"/>
              </a:rPr>
              <a:t>throughout all stages of AI integration, ensuring educators remain central to decision-making and instructional processes.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arrow" panose="020B0606020202030204" pitchFamily="34" charset="0"/>
              </a:rPr>
              <a:t>Build an </a:t>
            </a:r>
            <a:r>
              <a:rPr lang="en-US" sz="2000" b="1" dirty="0">
                <a:latin typeface="Arial Narrow" panose="020B0606020202030204" pitchFamily="34" charset="0"/>
              </a:rPr>
              <a:t>alliance with the Family Engagement </a:t>
            </a:r>
            <a:r>
              <a:rPr lang="en-US" sz="2000" dirty="0">
                <a:latin typeface="Arial Narrow" panose="020B0606020202030204" pitchFamily="34" charset="0"/>
              </a:rPr>
              <a:t>department.</a:t>
            </a: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2"/>
            <a:endParaRPr lang="en-US" sz="2000" dirty="0">
              <a:latin typeface="Arial Narrow"/>
              <a:ea typeface="Calibri" panose="020F0502020204030204"/>
              <a:cs typeface="Calibri" panose="020F0502020204030204"/>
            </a:endParaRPr>
          </a:p>
          <a:p>
            <a:pPr lvl="1"/>
            <a:r>
              <a:rPr lang="en-US" sz="2800" b="1">
                <a:solidFill>
                  <a:srgbClr val="0070C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Portions of this presentation </a:t>
            </a:r>
            <a:br>
              <a:rPr lang="en-US" sz="2800" b="1">
                <a:solidFill>
                  <a:srgbClr val="0070C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</a:br>
            <a:r>
              <a:rPr lang="en-US" sz="2800" b="1">
                <a:solidFill>
                  <a:srgbClr val="0070C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were created using AI applications</a:t>
            </a:r>
            <a:r>
              <a:rPr lang="en-US" sz="2800" b="1">
                <a:latin typeface="Calibri" panose="020F0502020204030204"/>
                <a:ea typeface="Calibri" panose="020F0502020204030204"/>
                <a:cs typeface="Calibri" panose="020F0502020204030204"/>
              </a:rPr>
              <a:t>.</a:t>
            </a:r>
            <a:endParaRPr lang="en-US" b="1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lvl="2"/>
            <a:endParaRPr lang="en-US" sz="2200" dirty="0">
              <a:latin typeface="Arial Narrow" panose="020B060602020203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7A1EC95-F87B-D576-EECC-4A3258600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D88DF0-8A8F-6DBC-685B-E269F19650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27" y="5335367"/>
            <a:ext cx="747929" cy="79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9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B7CD6-3DFC-CA74-EFEA-1F93C5853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56821-0F4F-2890-FF8C-049F5993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AEDD0B-9055-6566-9167-592794157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A5C045-9AE7-2D65-5E15-B925D90FDE4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377E47-BBA1-4712-BE87-3DA044ABF0D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Resources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A2FAC5-01FF-3D34-9471-3670FA019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6CBC79-C475-DD8D-7EBB-05CD36716F40}"/>
              </a:ext>
            </a:extLst>
          </p:cNvPr>
          <p:cNvSpPr txBox="1"/>
          <p:nvPr/>
        </p:nvSpPr>
        <p:spPr>
          <a:xfrm>
            <a:off x="436162" y="1877363"/>
            <a:ext cx="1104899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>
                <a:latin typeface="Arial Narrow"/>
                <a:cs typeface="Arial"/>
              </a:rPr>
              <a:t>Georgia Professional Standards Commission, </a:t>
            </a:r>
            <a:r>
              <a:rPr lang="en-US" sz="2200" b="1" i="1">
                <a:latin typeface="Arial Narrow"/>
                <a:cs typeface="Arial"/>
                <a:hlinkClick r:id="rId4"/>
              </a:rPr>
              <a:t>Ethical Considerations in the Appropriate Use of AI for Educators</a:t>
            </a:r>
            <a:r>
              <a:rPr lang="en-US" sz="2200" b="1" i="1">
                <a:latin typeface="Arial Narrow"/>
                <a:cs typeface="Arial"/>
              </a:rPr>
              <a:t>. </a:t>
            </a:r>
            <a:r>
              <a:rPr lang="en-US" sz="2200" b="1">
                <a:latin typeface="Arial Narrow"/>
                <a:cs typeface="Arial"/>
              </a:rPr>
              <a:t>June 16, 2025. </a:t>
            </a:r>
            <a:endParaRPr lang="en-US" sz="2400" b="1">
              <a:latin typeface="Arial Narrow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C053B-769E-F7F5-411D-C6E9E2C00E71}"/>
              </a:ext>
            </a:extLst>
          </p:cNvPr>
          <p:cNvSpPr txBox="1"/>
          <p:nvPr/>
        </p:nvSpPr>
        <p:spPr>
          <a:xfrm>
            <a:off x="436162" y="1244384"/>
            <a:ext cx="1104899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>
                <a:latin typeface="Arial Narrow"/>
                <a:cs typeface="Arial"/>
              </a:rPr>
              <a:t>Georgia Department of Education. </a:t>
            </a:r>
            <a:r>
              <a:rPr lang="en-US" sz="2200" b="1" i="1">
                <a:latin typeface="Arial Narrow"/>
                <a:cs typeface="Arial"/>
                <a:hlinkClick r:id="rId5"/>
              </a:rPr>
              <a:t>Leveraging AI in the K-12 Setting</a:t>
            </a:r>
            <a:r>
              <a:rPr lang="en-US" sz="2200" b="1" i="1">
                <a:latin typeface="Arial Narrow"/>
                <a:cs typeface="Arial"/>
              </a:rPr>
              <a:t>.</a:t>
            </a:r>
            <a:r>
              <a:rPr lang="en-US" sz="2200" b="1">
                <a:latin typeface="Arial Narrow"/>
                <a:cs typeface="Arial"/>
              </a:rPr>
              <a:t> January 2025.</a:t>
            </a:r>
            <a:endParaRPr lang="en-US" sz="2200" b="1" i="1">
              <a:latin typeface="Arial Narrow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16432-CA77-4AEA-DEEA-37649FD0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F91B06-A8AE-B0ED-D367-F95F6D96EB57}"/>
              </a:ext>
            </a:extLst>
          </p:cNvPr>
          <p:cNvSpPr txBox="1"/>
          <p:nvPr/>
        </p:nvSpPr>
        <p:spPr>
          <a:xfrm>
            <a:off x="436162" y="2848897"/>
            <a:ext cx="1104899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>
                <a:latin typeface="Arial Narrow"/>
                <a:cs typeface="Arial"/>
              </a:rPr>
              <a:t>Richmond County School System. </a:t>
            </a:r>
            <a:r>
              <a:rPr lang="en-US" sz="2200" b="1" i="1">
                <a:latin typeface="Arial Narrow"/>
                <a:cs typeface="Arial"/>
                <a:hlinkClick r:id="rId6"/>
              </a:rPr>
              <a:t>Principles and Procedures for AI Use</a:t>
            </a:r>
            <a:r>
              <a:rPr lang="en-US" sz="2200" b="1">
                <a:latin typeface="Arial Narrow"/>
                <a:cs typeface="Arial"/>
              </a:rPr>
              <a:t>. SY25_26. </a:t>
            </a:r>
            <a:endParaRPr lang="en-US" sz="2200" b="1" i="1">
              <a:latin typeface="Arial Narrow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8434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710BA-D97B-AF01-CA87-4664E1F01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4BE278-1DD0-BFC1-4A6E-92C13C47111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A7DF3F-C138-DCCD-9BC6-83B09B12863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Glossary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768C55-2BA0-5AED-460C-725F7433C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AE5144-56BB-F0F9-3C02-FB6C133F49B5}"/>
              </a:ext>
            </a:extLst>
          </p:cNvPr>
          <p:cNvSpPr txBox="1"/>
          <p:nvPr/>
        </p:nvSpPr>
        <p:spPr>
          <a:xfrm>
            <a:off x="436162" y="1244384"/>
            <a:ext cx="11048991" cy="19082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 err="1">
                <a:latin typeface="Arial Narrow"/>
                <a:cs typeface="Arial"/>
              </a:rPr>
              <a:t>CoSN</a:t>
            </a:r>
            <a:r>
              <a:rPr lang="en-US" sz="2400" dirty="0">
                <a:latin typeface="Arial Narrow"/>
                <a:cs typeface="Arial"/>
              </a:rPr>
              <a:t>:</a:t>
            </a:r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 	Consortium for School Networking (COSN)</a:t>
            </a:r>
          </a:p>
          <a:p>
            <a:r>
              <a:rPr lang="en-US" sz="2400" dirty="0">
                <a:latin typeface="Arial Narrow"/>
                <a:cs typeface="Arial"/>
              </a:rPr>
              <a:t>GenAI: 	Generative AI  </a:t>
            </a:r>
          </a:p>
          <a:p>
            <a:r>
              <a:rPr lang="en-US" sz="2400" dirty="0">
                <a:latin typeface="Arial Narrow" panose="020B0606020202030204" pitchFamily="34" charset="0"/>
                <a:cs typeface="Arial" panose="020B0604020202020204" pitchFamily="34" charset="0"/>
              </a:rPr>
              <a:t>ISTE: 	International Society for Technology in Education (ISTE) </a:t>
            </a:r>
            <a:endParaRPr lang="en-US" sz="2400" b="1" i="1" dirty="0">
              <a:latin typeface="Arial Narrow"/>
              <a:cs typeface="Arial"/>
            </a:endParaRPr>
          </a:p>
          <a:p>
            <a:r>
              <a:rPr lang="en-US" sz="2400" dirty="0">
                <a:latin typeface="Arial Narrow"/>
                <a:cs typeface="Arial"/>
              </a:rPr>
              <a:t>TAC: 	Technology Advisory Committee</a:t>
            </a:r>
          </a:p>
          <a:p>
            <a:endParaRPr lang="en-US" sz="2200" b="1" i="1" dirty="0">
              <a:latin typeface="Arial Narrow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D6A58-6657-9344-96C0-2D17A58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1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f866f7-c176-457e-8fd0-16a5c5e21176">
      <Terms xmlns="http://schemas.microsoft.com/office/infopath/2007/PartnerControls"/>
    </lcf76f155ced4ddcb4097134ff3c332f>
    <TaxCatchAll xmlns="f00ac697-58da-44ab-9da0-7f64d5d429e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65A44B79165D4A9D6C0177F4CAB009" ma:contentTypeVersion="17" ma:contentTypeDescription="Create a new document." ma:contentTypeScope="" ma:versionID="f80eb7ce985d87e3f88d61c6f6df4b44">
  <xsd:schema xmlns:xsd="http://www.w3.org/2001/XMLSchema" xmlns:xs="http://www.w3.org/2001/XMLSchema" xmlns:p="http://schemas.microsoft.com/office/2006/metadata/properties" xmlns:ns2="f00ac697-58da-44ab-9da0-7f64d5d429e7" xmlns:ns3="d0f866f7-c176-457e-8fd0-16a5c5e21176" targetNamespace="http://schemas.microsoft.com/office/2006/metadata/properties" ma:root="true" ma:fieldsID="ee1211925ab1cda06538173fc1bb04cc" ns2:_="" ns3:_="">
    <xsd:import namespace="f00ac697-58da-44ab-9da0-7f64d5d429e7"/>
    <xsd:import namespace="d0f866f7-c176-457e-8fd0-16a5c5e2117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ac697-58da-44ab-9da0-7f64d5d429e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1a38ce0-6204-43d6-a20f-2fa304d2faf9}" ma:internalName="TaxCatchAll" ma:showField="CatchAllData" ma:web="f00ac697-58da-44ab-9da0-7f64d5d42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866f7-c176-457e-8fd0-16a5c5e211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d8b5c29-6ec2-45ab-accb-d02a3b8c98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B6C1B-9DF4-4218-A4E7-1C6026363604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d0f866f7-c176-457e-8fd0-16a5c5e21176"/>
    <ds:schemaRef ds:uri="f00ac697-58da-44ab-9da0-7f64d5d429e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4A3DEF2-2C17-40E3-8A03-59C5C1F69576}">
  <ds:schemaRefs>
    <ds:schemaRef ds:uri="d0f866f7-c176-457e-8fd0-16a5c5e21176"/>
    <ds:schemaRef ds:uri="f00ac697-58da-44ab-9da0-7f64d5d429e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AC7DA45-915F-4C47-A457-9BC5C7429D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1091</Words>
  <Application>Microsoft Office PowerPoint</Application>
  <PresentationFormat>Widescreen</PresentationFormat>
  <Paragraphs>163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Courier New</vt:lpstr>
      <vt:lpstr>Trade Gothic Next</vt:lpstr>
      <vt:lpstr>Trade Gothic Next Cond</vt:lpstr>
      <vt:lpstr>Trade Gothic Next HvyCd</vt:lpstr>
      <vt:lpstr>Wingdings</vt:lpstr>
      <vt:lpstr>Wingdings,Sans-Serif</vt:lpstr>
      <vt:lpstr>Office Theme</vt:lpstr>
      <vt:lpstr>PowerPoint Presentation</vt:lpstr>
      <vt:lpstr>PowerPoint Presentation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Bailey, Daphne</cp:lastModifiedBy>
  <cp:revision>2</cp:revision>
  <cp:lastPrinted>2026-02-03T13:43:08Z</cp:lastPrinted>
  <dcterms:created xsi:type="dcterms:W3CDTF">2023-05-01T16:02:45Z</dcterms:created>
  <dcterms:modified xsi:type="dcterms:W3CDTF">2026-02-18T20:27:52Z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0x0101001B65A44B79165D4A9D6C0177F4CAB009</vt:lpwstr>
  </property>
  <property fmtid="{D5CDD505-2E9C-101B-9397-08002B2CF9AE}" pid="3" name="MediaServiceImageTags">
    <vt:lpwstr/>
  </property>
</Properties>
</file>