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4181" r:id="rId2"/>
  </p:sldMasterIdLst>
  <p:notesMasterIdLst>
    <p:notesMasterId r:id="rId21"/>
  </p:notesMasterIdLst>
  <p:handoutMasterIdLst>
    <p:handoutMasterId r:id="rId22"/>
  </p:handoutMasterIdLst>
  <p:sldIdLst>
    <p:sldId id="264" r:id="rId3"/>
    <p:sldId id="281" r:id="rId4"/>
    <p:sldId id="282" r:id="rId5"/>
    <p:sldId id="493" r:id="rId6"/>
    <p:sldId id="494" r:id="rId7"/>
    <p:sldId id="492" r:id="rId8"/>
    <p:sldId id="479" r:id="rId9"/>
    <p:sldId id="477" r:id="rId10"/>
    <p:sldId id="497" r:id="rId11"/>
    <p:sldId id="495" r:id="rId12"/>
    <p:sldId id="466" r:id="rId13"/>
    <p:sldId id="482" r:id="rId14"/>
    <p:sldId id="491" r:id="rId15"/>
    <p:sldId id="481" r:id="rId16"/>
    <p:sldId id="489" r:id="rId17"/>
    <p:sldId id="490" r:id="rId18"/>
    <p:sldId id="257" r:id="rId19"/>
    <p:sldId id="268" r:id="rId2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E1E"/>
    <a:srgbClr val="B52C21"/>
    <a:srgbClr val="C62610"/>
    <a:srgbClr val="A80000"/>
    <a:srgbClr val="FF3F3F"/>
    <a:srgbClr val="D00000"/>
    <a:srgbClr val="C9152F"/>
    <a:srgbClr val="489F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5AC9A-CFD7-E875-8938-4D3BA64A94F9}" v="2" dt="2024-07-18T21:21:46.4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570" y="7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69E358-A1BA-5DD9-8E5B-A3B4BD99DB8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34" charset="0"/>
                <a:ea typeface="ＭＳ Ｐゴシック" pitchFamily="34" charset="-128"/>
              </a:defRPr>
            </a:lvl1pPr>
          </a:lstStyle>
          <a:p>
            <a:pPr>
              <a:defRPr/>
            </a:pPr>
            <a:endParaRPr lang="en-US"/>
          </a:p>
        </p:txBody>
      </p:sp>
      <p:sp>
        <p:nvSpPr>
          <p:cNvPr id="3" name="Date Placeholder 2">
            <a:extLst>
              <a:ext uri="{FF2B5EF4-FFF2-40B4-BE49-F238E27FC236}">
                <a16:creationId xmlns:a16="http://schemas.microsoft.com/office/drawing/2014/main" id="{480A80A1-209F-CDB4-CA31-E96C7BDDFE53}"/>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hangingPunct="1">
              <a:defRPr sz="1200">
                <a:latin typeface="Arial" pitchFamily="34" charset="0"/>
                <a:ea typeface="ＭＳ Ｐゴシック" pitchFamily="34" charset="-128"/>
              </a:defRPr>
            </a:lvl1pPr>
          </a:lstStyle>
          <a:p>
            <a:pPr>
              <a:defRPr/>
            </a:pPr>
            <a:fld id="{1347B642-0A89-4F21-82C8-387C2FF518C5}" type="datetimeFigureOut">
              <a:rPr lang="en-US"/>
              <a:pPr>
                <a:defRPr/>
              </a:pPr>
              <a:t>7/18/2024</a:t>
            </a:fld>
            <a:endParaRPr lang="en-US"/>
          </a:p>
        </p:txBody>
      </p:sp>
      <p:sp>
        <p:nvSpPr>
          <p:cNvPr id="4" name="Footer Placeholder 3">
            <a:extLst>
              <a:ext uri="{FF2B5EF4-FFF2-40B4-BE49-F238E27FC236}">
                <a16:creationId xmlns:a16="http://schemas.microsoft.com/office/drawing/2014/main" id="{C53E2EEE-9280-846C-A644-255200920FB7}"/>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34" charset="0"/>
                <a:ea typeface="ＭＳ Ｐゴシック" pitchFamily="34" charset="-128"/>
              </a:defRPr>
            </a:lvl1pPr>
          </a:lstStyle>
          <a:p>
            <a:pPr>
              <a:defRPr/>
            </a:pPr>
            <a:endParaRPr lang="en-US"/>
          </a:p>
        </p:txBody>
      </p:sp>
      <p:sp>
        <p:nvSpPr>
          <p:cNvPr id="5" name="Slide Number Placeholder 4">
            <a:extLst>
              <a:ext uri="{FF2B5EF4-FFF2-40B4-BE49-F238E27FC236}">
                <a16:creationId xmlns:a16="http://schemas.microsoft.com/office/drawing/2014/main" id="{5D1F543D-2761-F7F6-911E-DED935231C46}"/>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825E07E-8EB8-4D31-809E-3D4123D6675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A591364-9BBD-B366-1B1D-077B609D1CF6}"/>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5123" name="Rectangle 3">
            <a:extLst>
              <a:ext uri="{FF2B5EF4-FFF2-40B4-BE49-F238E27FC236}">
                <a16:creationId xmlns:a16="http://schemas.microsoft.com/office/drawing/2014/main" id="{C251DBBD-4A0F-8167-71D7-1DA3C899C4C5}"/>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22532" name="Rectangle 4">
            <a:extLst>
              <a:ext uri="{FF2B5EF4-FFF2-40B4-BE49-F238E27FC236}">
                <a16:creationId xmlns:a16="http://schemas.microsoft.com/office/drawing/2014/main" id="{02430A57-CCD2-8EC5-26AA-BC8680233F0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57AD8CF5-1B76-FB76-71DA-CE69F37B29C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FE04064A-85C5-1410-A117-0CD2CD976A8F}"/>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5127" name="Rectangle 7">
            <a:extLst>
              <a:ext uri="{FF2B5EF4-FFF2-40B4-BE49-F238E27FC236}">
                <a16:creationId xmlns:a16="http://schemas.microsoft.com/office/drawing/2014/main" id="{758C19B5-E7A0-3B68-C6ED-F136E901B0A4}"/>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E8CD3E4-9F60-41BA-B8E8-0F2823197A7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638D7498-C34E-1805-0D8D-052FB8079D37}"/>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830BA804-6746-00EB-47CC-91C208BA9E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25604" name="Slide Number Placeholder 3">
            <a:extLst>
              <a:ext uri="{FF2B5EF4-FFF2-40B4-BE49-F238E27FC236}">
                <a16:creationId xmlns:a16="http://schemas.microsoft.com/office/drawing/2014/main" id="{63035FF5-27C3-99F1-2E80-C1D04680CBD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39857FD-BDF4-4D23-B1ED-D95336FC683E}"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purpose, road map and Takeaway</a:t>
            </a:r>
          </a:p>
        </p:txBody>
      </p:sp>
      <p:sp>
        <p:nvSpPr>
          <p:cNvPr id="4" name="Slide Number Placeholder 3"/>
          <p:cNvSpPr>
            <a:spLocks noGrp="1"/>
          </p:cNvSpPr>
          <p:nvPr>
            <p:ph type="sldNum" sz="quarter" idx="5"/>
          </p:nvPr>
        </p:nvSpPr>
        <p:spPr/>
        <p:txBody>
          <a:bodyPr/>
          <a:lstStyle/>
          <a:p>
            <a:fld id="{5CB1D8BD-5051-44E3-BD89-AF70A8EF8429}" type="slidenum">
              <a:rPr lang="en-US" smtClean="0"/>
              <a:t>4</a:t>
            </a:fld>
            <a:endParaRPr lang="en-US"/>
          </a:p>
        </p:txBody>
      </p:sp>
    </p:spTree>
    <p:extLst>
      <p:ext uri="{BB962C8B-B14F-4D97-AF65-F5344CB8AC3E}">
        <p14:creationId xmlns:p14="http://schemas.microsoft.com/office/powerpoint/2010/main" val="3611780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FAEBD741-796D-7DEC-3A9B-0B2A45B801BB}"/>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4F1F2BAB-87D0-7DF4-D7B0-3C9540687C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36868" name="Slide Number Placeholder 3">
            <a:extLst>
              <a:ext uri="{FF2B5EF4-FFF2-40B4-BE49-F238E27FC236}">
                <a16:creationId xmlns:a16="http://schemas.microsoft.com/office/drawing/2014/main" id="{D414A8D0-AD87-F9BE-5F76-B744C0EDBF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8F82655-F8D6-4B3A-BCC3-5D980A32CCB6}" type="slidenum">
              <a:rPr lang="en-US" altLang="en-US" smtClean="0"/>
              <a:pPr/>
              <a:t>13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vl1pPr>
          </a:lstStyle>
          <a:p>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a:extLst>
              <a:ext uri="{FF2B5EF4-FFF2-40B4-BE49-F238E27FC236}">
                <a16:creationId xmlns:a16="http://schemas.microsoft.com/office/drawing/2014/main" id="{5124155B-BE38-C27F-95C6-0676D7A29F46}"/>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C7A5646A-C036-4E7E-B0C4-B5E2A5470E23}" type="slidenum">
              <a:rPr lang="en-US" altLang="en-US"/>
              <a:pPr>
                <a:defRPr/>
              </a:pPr>
              <a:t>‹#›</a:t>
            </a:fld>
            <a:endParaRPr lang="en-US" altLang="en-US"/>
          </a:p>
        </p:txBody>
      </p:sp>
    </p:spTree>
    <p:extLst>
      <p:ext uri="{BB962C8B-B14F-4D97-AF65-F5344CB8AC3E}">
        <p14:creationId xmlns:p14="http://schemas.microsoft.com/office/powerpoint/2010/main" val="499050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6" descr="Logo&#10;&#10;Description automatically generated">
            <a:extLst>
              <a:ext uri="{FF2B5EF4-FFF2-40B4-BE49-F238E27FC236}">
                <a16:creationId xmlns:a16="http://schemas.microsoft.com/office/drawing/2014/main" id="{641FA1B3-335A-4443-D19A-AB0CFEBB72B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81413" y="4191000"/>
            <a:ext cx="178117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2" name="Rectangle 2"/>
          <p:cNvSpPr>
            <a:spLocks noGrp="1" noChangeArrowheads="1"/>
          </p:cNvSpPr>
          <p:nvPr>
            <p:ph type="ctrTitle"/>
          </p:nvPr>
        </p:nvSpPr>
        <p:spPr>
          <a:xfrm>
            <a:off x="419100" y="1600200"/>
            <a:ext cx="8305800" cy="685800"/>
          </a:xfrm>
        </p:spPr>
        <p:txBody>
          <a:bodyPr/>
          <a:lstStyle>
            <a:lvl1pPr algn="ctr">
              <a:defRPr sz="4000" b="1" i="0" baseline="0" smtClean="0">
                <a:solidFill>
                  <a:schemeClr val="bg1"/>
                </a:solidFill>
                <a:latin typeface="+mj-lt"/>
                <a:ea typeface="Helvetica Neue LT Std 75" charset="0"/>
                <a:cs typeface="Helvetica Neue LT Std 75" charset="0"/>
              </a:defRPr>
            </a:lvl1pPr>
          </a:lstStyle>
          <a:p>
            <a:pPr lvl="0"/>
            <a:r>
              <a:rPr lang="en-US" noProof="0"/>
              <a:t>Click to edit Master title style</a:t>
            </a:r>
          </a:p>
        </p:txBody>
      </p:sp>
      <p:sp>
        <p:nvSpPr>
          <p:cNvPr id="40963" name="Rectangle 3"/>
          <p:cNvSpPr>
            <a:spLocks noGrp="1" noChangeArrowheads="1"/>
          </p:cNvSpPr>
          <p:nvPr>
            <p:ph type="subTitle" idx="1"/>
          </p:nvPr>
        </p:nvSpPr>
        <p:spPr>
          <a:xfrm>
            <a:off x="800100" y="3352800"/>
            <a:ext cx="7543800" cy="533400"/>
          </a:xfrm>
        </p:spPr>
        <p:txBody>
          <a:bodyPr/>
          <a:lstStyle>
            <a:lvl1pPr marL="0" indent="0" algn="ctr">
              <a:buFontTx/>
              <a:buNone/>
              <a:defRPr sz="3200" b="0" i="0" smtClean="0">
                <a:solidFill>
                  <a:schemeClr val="bg1"/>
                </a:solidFill>
                <a:latin typeface="+mn-lt"/>
                <a:ea typeface="Helvetica Neue LT Std 45 Light" charset="0"/>
                <a:cs typeface="Helvetica Neue LT Std 45 Light" charset="0"/>
              </a:defRPr>
            </a:lvl1pPr>
          </a:lstStyle>
          <a:p>
            <a:pPr lvl="0"/>
            <a:endParaRPr lang="en-US" noProof="0"/>
          </a:p>
        </p:txBody>
      </p:sp>
    </p:spTree>
    <p:extLst>
      <p:ext uri="{BB962C8B-B14F-4D97-AF65-F5344CB8AC3E}">
        <p14:creationId xmlns:p14="http://schemas.microsoft.com/office/powerpoint/2010/main" val="98030390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7"/>
            <a:ext cx="7772400" cy="411163"/>
          </a:xfrm>
        </p:spPr>
        <p:txBody>
          <a:bodyPr/>
          <a:lstStyle>
            <a:lvl1pPr>
              <a:defRPr b="1" i="0">
                <a:solidFill>
                  <a:schemeClr val="tx2"/>
                </a:solidFill>
                <a:latin typeface="Helvetica Neue LT Std 75" charset="0"/>
                <a:ea typeface="Helvetica Neue LT Std 75" charset="0"/>
                <a:cs typeface="Helvetica Neue LT Std 75" charset="0"/>
              </a:defRPr>
            </a:lvl1pPr>
          </a:lstStyle>
          <a:p>
            <a:r>
              <a:rPr lang="en-US"/>
              <a:t>Click to edit Master title style</a:t>
            </a:r>
          </a:p>
        </p:txBody>
      </p:sp>
      <p:sp>
        <p:nvSpPr>
          <p:cNvPr id="3" name="Slide Number Placeholder 3">
            <a:extLst>
              <a:ext uri="{FF2B5EF4-FFF2-40B4-BE49-F238E27FC236}">
                <a16:creationId xmlns:a16="http://schemas.microsoft.com/office/drawing/2014/main" id="{F55F4A4E-8E5D-2498-789D-AB054D312250}"/>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8DF4A1E2-DEE4-4CE5-8EE3-9025D7465AB7}" type="slidenum">
              <a:rPr lang="en-US" altLang="en-US"/>
              <a:pPr>
                <a:defRPr/>
              </a:pPr>
              <a:t>‹#›</a:t>
            </a:fld>
            <a:endParaRPr lang="en-US" altLang="en-US"/>
          </a:p>
        </p:txBody>
      </p:sp>
    </p:spTree>
    <p:extLst>
      <p:ext uri="{BB962C8B-B14F-4D97-AF65-F5344CB8AC3E}">
        <p14:creationId xmlns:p14="http://schemas.microsoft.com/office/powerpoint/2010/main" val="2480120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ctr">
              <a:defRPr sz="4000" b="1" cap="all"/>
            </a:lvl1pPr>
          </a:lstStyle>
          <a:p>
            <a:r>
              <a:rPr lang="en-US"/>
              <a:t>Click to edit Master title style</a:t>
            </a:r>
          </a:p>
        </p:txBody>
      </p:sp>
      <p:sp>
        <p:nvSpPr>
          <p:cNvPr id="3" name="Slide Number Placeholder 3">
            <a:extLst>
              <a:ext uri="{FF2B5EF4-FFF2-40B4-BE49-F238E27FC236}">
                <a16:creationId xmlns:a16="http://schemas.microsoft.com/office/drawing/2014/main" id="{6A3A24E3-2E24-03F3-A3A4-DC64C2E772AA}"/>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893645E2-0D98-48ED-AEFF-DE769FA36F48}" type="slidenum">
              <a:rPr lang="en-US" altLang="en-US"/>
              <a:pPr>
                <a:defRPr/>
              </a:pPr>
              <a:t>‹#›</a:t>
            </a:fld>
            <a:endParaRPr lang="en-US" altLang="en-US"/>
          </a:p>
        </p:txBody>
      </p:sp>
    </p:spTree>
    <p:extLst>
      <p:ext uri="{BB962C8B-B14F-4D97-AF65-F5344CB8AC3E}">
        <p14:creationId xmlns:p14="http://schemas.microsoft.com/office/powerpoint/2010/main" val="994445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90600"/>
            <a:ext cx="3810000" cy="48768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3810000" cy="4876800"/>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B8738DA6-FF1D-3597-6915-26675EEF5B5F}"/>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EF460396-8203-4C4F-9104-47DD4566E93F}" type="slidenum">
              <a:rPr lang="en-US" altLang="en-US"/>
              <a:pPr>
                <a:defRPr/>
              </a:pPr>
              <a:t>‹#›</a:t>
            </a:fld>
            <a:endParaRPr lang="en-US" altLang="en-US"/>
          </a:p>
        </p:txBody>
      </p:sp>
    </p:spTree>
    <p:extLst>
      <p:ext uri="{BB962C8B-B14F-4D97-AF65-F5344CB8AC3E}">
        <p14:creationId xmlns:p14="http://schemas.microsoft.com/office/powerpoint/2010/main" val="1090733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990600"/>
            <a:ext cx="4040188" cy="1184275"/>
          </a:xfrm>
        </p:spPr>
        <p:txBody>
          <a:bodyPr anchor="b"/>
          <a:lstStyle>
            <a:lvl1pPr marL="0" indent="0">
              <a:buNone/>
              <a:defRPr sz="2200" b="0" i="0">
                <a:latin typeface="Helvetica Neue LT Std 65 Medium" charset="0"/>
                <a:ea typeface="Helvetica Neue LT Std 65 Medium" charset="0"/>
                <a:cs typeface="Helvetica Neue LT Std 65 Medium"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616325"/>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990600"/>
            <a:ext cx="4041775" cy="1184275"/>
          </a:xfrm>
        </p:spPr>
        <p:txBody>
          <a:bodyPr anchor="b"/>
          <a:lstStyle>
            <a:lvl1pPr marL="0" indent="0">
              <a:buNone/>
              <a:defRPr sz="2200" b="0" i="0">
                <a:latin typeface="Helvetica Neue LT Std 65 Medium" charset="0"/>
                <a:ea typeface="Helvetica Neue LT Std 65 Medium" charset="0"/>
                <a:cs typeface="Helvetica Neue LT Std 65 Medium"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616325"/>
          </a:xfrm>
        </p:spPr>
        <p:txBody>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A045E300-AB1A-C226-7CCA-480FB5D9AD74}"/>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7C222855-3EF5-4F8A-ABF8-1748889F41B5}" type="slidenum">
              <a:rPr lang="en-US" altLang="en-US"/>
              <a:pPr>
                <a:defRPr/>
              </a:pPr>
              <a:t>‹#›</a:t>
            </a:fld>
            <a:endParaRPr lang="en-US" altLang="en-US"/>
          </a:p>
        </p:txBody>
      </p:sp>
    </p:spTree>
    <p:extLst>
      <p:ext uri="{BB962C8B-B14F-4D97-AF65-F5344CB8AC3E}">
        <p14:creationId xmlns:p14="http://schemas.microsoft.com/office/powerpoint/2010/main" val="364143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844CD87-B8DD-3B6C-7CF3-AE95EAA18B36}"/>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F2C2F6C5-B5BA-4B61-A183-DE3C9553C79B}" type="slidenum">
              <a:rPr lang="en-US" altLang="en-US"/>
              <a:pPr>
                <a:defRPr/>
              </a:pPr>
              <a:t>‹#›</a:t>
            </a:fld>
            <a:endParaRPr lang="en-US" altLang="en-US"/>
          </a:p>
        </p:txBody>
      </p:sp>
    </p:spTree>
    <p:extLst>
      <p:ext uri="{BB962C8B-B14F-4D97-AF65-F5344CB8AC3E}">
        <p14:creationId xmlns:p14="http://schemas.microsoft.com/office/powerpoint/2010/main" val="2592128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45FD6F-1EF5-6C8B-85A3-CB9B84A7264B}"/>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84D9B4B3-AB30-488E-A3F2-1A4128C97332}" type="slidenum">
              <a:rPr lang="en-US" altLang="en-US"/>
              <a:pPr>
                <a:defRPr/>
              </a:pPr>
              <a:t>‹#›</a:t>
            </a:fld>
            <a:endParaRPr lang="en-US" altLang="en-US"/>
          </a:p>
        </p:txBody>
      </p:sp>
    </p:spTree>
    <p:extLst>
      <p:ext uri="{BB962C8B-B14F-4D97-AF65-F5344CB8AC3E}">
        <p14:creationId xmlns:p14="http://schemas.microsoft.com/office/powerpoint/2010/main" val="2485574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518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1"/>
            <a:ext cx="3008313" cy="4422602"/>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a:extLst>
              <a:ext uri="{FF2B5EF4-FFF2-40B4-BE49-F238E27FC236}">
                <a16:creationId xmlns:a16="http://schemas.microsoft.com/office/drawing/2014/main" id="{E1127587-7E2C-4B91-ED14-C436B9F423A4}"/>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554DF284-AF53-4C0B-A059-ED7FD71DBA7D}" type="slidenum">
              <a:rPr lang="en-US" altLang="en-US"/>
              <a:pPr>
                <a:defRPr/>
              </a:pPr>
              <a:t>‹#›</a:t>
            </a:fld>
            <a:endParaRPr lang="en-US" altLang="en-US"/>
          </a:p>
        </p:txBody>
      </p:sp>
    </p:spTree>
    <p:extLst>
      <p:ext uri="{BB962C8B-B14F-4D97-AF65-F5344CB8AC3E}">
        <p14:creationId xmlns:p14="http://schemas.microsoft.com/office/powerpoint/2010/main" val="3550463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lIns="91440" tIns="45720" rIns="91440" bIns="4572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F4004B6-1537-1DA3-694C-13B2B9559EC7}"/>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2962C18E-0626-4C2A-B6BC-13B533E77C84}" type="slidenum">
              <a:rPr lang="en-US" altLang="en-US"/>
              <a:pPr>
                <a:defRPr/>
              </a:pPr>
              <a:t>‹#›</a:t>
            </a:fld>
            <a:endParaRPr lang="en-US" altLang="en-US"/>
          </a:p>
        </p:txBody>
      </p:sp>
    </p:spTree>
    <p:extLst>
      <p:ext uri="{BB962C8B-B14F-4D97-AF65-F5344CB8AC3E}">
        <p14:creationId xmlns:p14="http://schemas.microsoft.com/office/powerpoint/2010/main" val="2621563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D55755E1-26EE-4AF6-B616-DD00CA98B475}"/>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E22B67CD-3FD8-46F8-85AB-82D941CAB2D2}" type="slidenum">
              <a:rPr lang="en-US" altLang="en-US"/>
              <a:pPr>
                <a:defRPr/>
              </a:pPr>
              <a:t>‹#›</a:t>
            </a:fld>
            <a:endParaRPr lang="en-US" altLang="en-US"/>
          </a:p>
        </p:txBody>
      </p:sp>
    </p:spTree>
    <p:extLst>
      <p:ext uri="{BB962C8B-B14F-4D97-AF65-F5344CB8AC3E}">
        <p14:creationId xmlns:p14="http://schemas.microsoft.com/office/powerpoint/2010/main" val="24459521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274638"/>
            <a:ext cx="17907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0" y="274638"/>
            <a:ext cx="52197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8299C3F4-2811-E8DF-E6BE-CF26079964C5}"/>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2CD816E5-15BC-440C-9069-8EF9A4B7513F}" type="slidenum">
              <a:rPr lang="en-US" altLang="en-US"/>
              <a:pPr>
                <a:defRPr/>
              </a:pPr>
              <a:t>‹#›</a:t>
            </a:fld>
            <a:endParaRPr lang="en-US" altLang="en-US"/>
          </a:p>
        </p:txBody>
      </p:sp>
    </p:spTree>
    <p:extLst>
      <p:ext uri="{BB962C8B-B14F-4D97-AF65-F5344CB8AC3E}">
        <p14:creationId xmlns:p14="http://schemas.microsoft.com/office/powerpoint/2010/main" val="3461058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82000" cy="639762"/>
          </a:xfrm>
        </p:spPr>
        <p:txBody>
          <a:bodyPr/>
          <a:lstStyle/>
          <a:p>
            <a:r>
              <a:rPr lang="en-US"/>
              <a:t>Click to edit Master title style</a:t>
            </a:r>
          </a:p>
        </p:txBody>
      </p:sp>
      <p:sp>
        <p:nvSpPr>
          <p:cNvPr id="3" name="ClipArt Placeholder 2"/>
          <p:cNvSpPr>
            <a:spLocks noGrp="1"/>
          </p:cNvSpPr>
          <p:nvPr>
            <p:ph type="clipArt" sz="half" idx="1"/>
          </p:nvPr>
        </p:nvSpPr>
        <p:spPr>
          <a:xfrm>
            <a:off x="381000" y="990600"/>
            <a:ext cx="3276600" cy="4800600"/>
          </a:xfrm>
        </p:spPr>
        <p:txBody>
          <a:bodyPr lIns="91440" tIns="45720" rIns="91440" bIns="45720"/>
          <a:lstStyle/>
          <a:p>
            <a:pPr lvl="0"/>
            <a:endParaRPr lang="en-US" noProof="0"/>
          </a:p>
        </p:txBody>
      </p:sp>
      <p:sp>
        <p:nvSpPr>
          <p:cNvPr id="4" name="Text Placeholder 3"/>
          <p:cNvSpPr>
            <a:spLocks noGrp="1"/>
          </p:cNvSpPr>
          <p:nvPr>
            <p:ph type="body" sz="half" idx="2"/>
          </p:nvPr>
        </p:nvSpPr>
        <p:spPr>
          <a:xfrm>
            <a:off x="3962400" y="990600"/>
            <a:ext cx="4800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7585F2FD-84C9-BD09-9F03-EF801AC53645}"/>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96E77085-A5D5-4C57-9B26-4B1519193788}" type="slidenum">
              <a:rPr lang="en-US" altLang="en-US"/>
              <a:pPr>
                <a:defRPr/>
              </a:pPr>
              <a:t>‹#›</a:t>
            </a:fld>
            <a:endParaRPr lang="en-US" altLang="en-US"/>
          </a:p>
        </p:txBody>
      </p:sp>
    </p:spTree>
    <p:extLst>
      <p:ext uri="{BB962C8B-B14F-4D97-AF65-F5344CB8AC3E}">
        <p14:creationId xmlns:p14="http://schemas.microsoft.com/office/powerpoint/2010/main" val="3426578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4225"/>
            <a:ext cx="77724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2895600"/>
            <a:ext cx="64008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190448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4225"/>
            <a:ext cx="77724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2895600"/>
            <a:ext cx="64008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98070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4225"/>
            <a:ext cx="77724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2895600"/>
            <a:ext cx="64008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68481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4225"/>
            <a:ext cx="7772400" cy="841375"/>
          </a:xfrm>
        </p:spPr>
        <p:txBody>
          <a:bodyPr/>
          <a:lstStyle>
            <a:lvl1pPr>
              <a:defRPr sz="4400">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2895600"/>
            <a:ext cx="6400800" cy="457200"/>
          </a:xfrm>
        </p:spPr>
        <p:txBody>
          <a:bodyPr/>
          <a:lstStyle>
            <a:lvl1pPr marL="0" indent="0" algn="ctr">
              <a:buNone/>
              <a:defRPr>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8985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Clip Art and Text">
    <p:spTree>
      <p:nvGrpSpPr>
        <p:cNvPr id="1" name=""/>
        <p:cNvGrpSpPr/>
        <p:nvPr/>
      </p:nvGrpSpPr>
      <p:grpSpPr>
        <a:xfrm>
          <a:off x="0" y="0"/>
          <a:ext cx="0" cy="0"/>
          <a:chOff x="0" y="0"/>
          <a:chExt cx="0" cy="0"/>
        </a:xfrm>
      </p:grpSpPr>
      <p:sp>
        <p:nvSpPr>
          <p:cNvPr id="3" name="ClipArt Placeholder 2"/>
          <p:cNvSpPr>
            <a:spLocks noGrp="1"/>
          </p:cNvSpPr>
          <p:nvPr>
            <p:ph type="clipArt" sz="half" idx="1"/>
          </p:nvPr>
        </p:nvSpPr>
        <p:spPr>
          <a:xfrm>
            <a:off x="381000" y="0"/>
            <a:ext cx="4038600" cy="6858000"/>
          </a:xfrm>
        </p:spPr>
        <p:txBody>
          <a:bodyPr lIns="91440" tIns="45720" rIns="91440" bIns="45720"/>
          <a:lstStyle/>
          <a:p>
            <a:pPr lvl="0"/>
            <a:endParaRPr lang="en-US" noProof="0"/>
          </a:p>
        </p:txBody>
      </p:sp>
      <p:sp>
        <p:nvSpPr>
          <p:cNvPr id="4" name="Text Placeholder 3"/>
          <p:cNvSpPr>
            <a:spLocks noGrp="1"/>
          </p:cNvSpPr>
          <p:nvPr>
            <p:ph type="body" sz="half" idx="2"/>
          </p:nvPr>
        </p:nvSpPr>
        <p:spPr>
          <a:xfrm>
            <a:off x="4876800" y="381000"/>
            <a:ext cx="38862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7855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7"/>
            <a:ext cx="7772400" cy="411163"/>
          </a:xfrm>
        </p:spPr>
        <p:txBody>
          <a:bodyPr/>
          <a:lstStyle>
            <a:lvl1pPr>
              <a:defRPr b="1" i="0">
                <a:solidFill>
                  <a:schemeClr val="tx2"/>
                </a:solidFill>
                <a:latin typeface="Helvetica Neue LT Std 75" charset="0"/>
                <a:ea typeface="Helvetica Neue LT Std 75" charset="0"/>
                <a:cs typeface="Helvetica Neue LT Std 75" charset="0"/>
              </a:defRPr>
            </a:lvl1pPr>
          </a:lstStyle>
          <a:p>
            <a:r>
              <a:rPr lang="en-US"/>
              <a:t>Click to edit Master title style</a:t>
            </a:r>
          </a:p>
        </p:txBody>
      </p:sp>
      <p:sp>
        <p:nvSpPr>
          <p:cNvPr id="3" name="Content Placeholder 2"/>
          <p:cNvSpPr>
            <a:spLocks noGrp="1"/>
          </p:cNvSpPr>
          <p:nvPr>
            <p:ph idx="1"/>
          </p:nvPr>
        </p:nvSpPr>
        <p:spPr>
          <a:xfrm>
            <a:off x="685800" y="990600"/>
            <a:ext cx="7772400" cy="4800600"/>
          </a:xfrm>
        </p:spPr>
        <p:txBody>
          <a:bodyPr/>
          <a:lstStyle>
            <a:lvl1pPr>
              <a:defRPr>
                <a:solidFill>
                  <a:schemeClr val="tx1"/>
                </a:solidFill>
              </a:defRPr>
            </a:lvl1pPr>
            <a:lvl2pPr marL="627063" indent="-285750">
              <a:buSzPct val="130000"/>
              <a:buFont typeface="Arial" charset="0"/>
              <a:buChar char="•"/>
              <a:defRPr>
                <a:solidFill>
                  <a:schemeClr val="tx1"/>
                </a:solidFill>
              </a:defRPr>
            </a:lvl2pPr>
            <a:lvl3pPr marL="800100" indent="-169863">
              <a:buClr>
                <a:schemeClr val="tx1"/>
              </a:buClr>
              <a:buSzPct val="130000"/>
              <a:buFont typeface="Arial" charset="0"/>
              <a:buChar cha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E5F7EABE-BB7D-02DD-4721-60C19016BC9A}"/>
              </a:ext>
            </a:extLst>
          </p:cNvPr>
          <p:cNvSpPr>
            <a:spLocks noGrp="1" noChangeArrowheads="1"/>
          </p:cNvSpPr>
          <p:nvPr>
            <p:ph type="sldNum" sz="quarter" idx="10"/>
          </p:nvPr>
        </p:nvSpPr>
        <p:spPr>
          <a:xfrm>
            <a:off x="152400" y="6553200"/>
            <a:ext cx="228600" cy="171450"/>
          </a:xfrm>
        </p:spPr>
        <p:txBody>
          <a:bodyPr/>
          <a:lstStyle>
            <a:lvl1pPr>
              <a:defRPr/>
            </a:lvl1pPr>
          </a:lstStyle>
          <a:p>
            <a:pPr>
              <a:defRPr/>
            </a:pPr>
            <a:fld id="{B7B2E823-F94F-493C-AD94-2E0500AEB228}" type="slidenum">
              <a:rPr lang="en-US" altLang="en-US"/>
              <a:pPr>
                <a:defRPr/>
              </a:pPr>
              <a:t>‹#›</a:t>
            </a:fld>
            <a:endParaRPr lang="en-US" altLang="en-US"/>
          </a:p>
        </p:txBody>
      </p:sp>
    </p:spTree>
    <p:extLst>
      <p:ext uri="{BB962C8B-B14F-4D97-AF65-F5344CB8AC3E}">
        <p14:creationId xmlns:p14="http://schemas.microsoft.com/office/powerpoint/2010/main" val="454800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7D2D77-CB0F-2A17-7EAE-AAAD2B98E273}"/>
              </a:ext>
            </a:extLst>
          </p:cNvPr>
          <p:cNvSpPr>
            <a:spLocks noGrp="1"/>
          </p:cNvSpPr>
          <p:nvPr>
            <p:ph type="dt" sz="half" idx="10"/>
          </p:nvPr>
        </p:nvSpPr>
        <p:spPr/>
        <p:txBody>
          <a:bodyPr/>
          <a:lstStyle>
            <a:lvl1pPr>
              <a:defRPr/>
            </a:lvl1pPr>
          </a:lstStyle>
          <a:p>
            <a:pPr>
              <a:defRPr/>
            </a:pPr>
            <a:fld id="{1EA91C80-38D3-49D4-B0A5-5ACA51F5A5B0}" type="datetimeFigureOut">
              <a:rPr lang="en-US"/>
              <a:pPr>
                <a:defRPr/>
              </a:pPr>
              <a:t>7/18/2024</a:t>
            </a:fld>
            <a:endParaRPr lang="en-US"/>
          </a:p>
        </p:txBody>
      </p:sp>
      <p:sp>
        <p:nvSpPr>
          <p:cNvPr id="5" name="Footer Placeholder 4">
            <a:extLst>
              <a:ext uri="{FF2B5EF4-FFF2-40B4-BE49-F238E27FC236}">
                <a16:creationId xmlns:a16="http://schemas.microsoft.com/office/drawing/2014/main" id="{41B61FDD-887D-506D-465E-27158A0E1E3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CE0894-074D-D90A-3C9D-FE1F6C6A33CC}"/>
              </a:ext>
            </a:extLst>
          </p:cNvPr>
          <p:cNvSpPr>
            <a:spLocks noGrp="1"/>
          </p:cNvSpPr>
          <p:nvPr>
            <p:ph type="sldNum" sz="quarter" idx="12"/>
          </p:nvPr>
        </p:nvSpPr>
        <p:spPr/>
        <p:txBody>
          <a:bodyPr/>
          <a:lstStyle>
            <a:lvl1pPr>
              <a:defRPr/>
            </a:lvl1pPr>
          </a:lstStyle>
          <a:p>
            <a:pPr>
              <a:defRPr/>
            </a:pPr>
            <a:fld id="{A4266619-51F1-4592-BABD-CA55783A4E38}" type="slidenum">
              <a:rPr lang="en-US" altLang="en-US"/>
              <a:pPr>
                <a:defRPr/>
              </a:pPr>
              <a:t>‹#›</a:t>
            </a:fld>
            <a:endParaRPr lang="en-US" altLang="en-US"/>
          </a:p>
        </p:txBody>
      </p:sp>
    </p:spTree>
    <p:extLst>
      <p:ext uri="{BB962C8B-B14F-4D97-AF65-F5344CB8AC3E}">
        <p14:creationId xmlns:p14="http://schemas.microsoft.com/office/powerpoint/2010/main" val="712004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5F299-9116-1D85-EDD4-680125275A6D}"/>
              </a:ext>
            </a:extLst>
          </p:cNvPr>
          <p:cNvSpPr>
            <a:spLocks noGrp="1"/>
          </p:cNvSpPr>
          <p:nvPr>
            <p:ph type="dt" sz="half" idx="10"/>
          </p:nvPr>
        </p:nvSpPr>
        <p:spPr/>
        <p:txBody>
          <a:bodyPr/>
          <a:lstStyle>
            <a:lvl1pPr>
              <a:defRPr/>
            </a:lvl1pPr>
          </a:lstStyle>
          <a:p>
            <a:pPr>
              <a:defRPr/>
            </a:pPr>
            <a:fld id="{D7C262E5-0E02-4028-ABB2-96273B413185}" type="datetimeFigureOut">
              <a:rPr lang="en-US"/>
              <a:pPr>
                <a:defRPr/>
              </a:pPr>
              <a:t>7/18/2024</a:t>
            </a:fld>
            <a:endParaRPr lang="en-US"/>
          </a:p>
        </p:txBody>
      </p:sp>
      <p:sp>
        <p:nvSpPr>
          <p:cNvPr id="5" name="Footer Placeholder 4">
            <a:extLst>
              <a:ext uri="{FF2B5EF4-FFF2-40B4-BE49-F238E27FC236}">
                <a16:creationId xmlns:a16="http://schemas.microsoft.com/office/drawing/2014/main" id="{E4E42491-B697-B67E-2164-B79CADE513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E1D11C0-A8E0-880F-EC3A-F84C698EF012}"/>
              </a:ext>
            </a:extLst>
          </p:cNvPr>
          <p:cNvSpPr>
            <a:spLocks noGrp="1"/>
          </p:cNvSpPr>
          <p:nvPr>
            <p:ph type="sldNum" sz="quarter" idx="12"/>
          </p:nvPr>
        </p:nvSpPr>
        <p:spPr/>
        <p:txBody>
          <a:bodyPr/>
          <a:lstStyle>
            <a:lvl1pPr>
              <a:defRPr/>
            </a:lvl1pPr>
          </a:lstStyle>
          <a:p>
            <a:pPr>
              <a:defRPr/>
            </a:pPr>
            <a:fld id="{8AFD32BB-8E9A-41E7-B21C-67E503AEAD70}" type="slidenum">
              <a:rPr lang="en-US" altLang="en-US"/>
              <a:pPr>
                <a:defRPr/>
              </a:pPr>
              <a:t>‹#›</a:t>
            </a:fld>
            <a:endParaRPr lang="en-US" altLang="en-US"/>
          </a:p>
        </p:txBody>
      </p:sp>
    </p:spTree>
    <p:extLst>
      <p:ext uri="{BB962C8B-B14F-4D97-AF65-F5344CB8AC3E}">
        <p14:creationId xmlns:p14="http://schemas.microsoft.com/office/powerpoint/2010/main" val="23861036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4C3668-8B40-2FDB-1899-BC52E99BAF07}"/>
              </a:ext>
            </a:extLst>
          </p:cNvPr>
          <p:cNvSpPr>
            <a:spLocks noGrp="1"/>
          </p:cNvSpPr>
          <p:nvPr>
            <p:ph type="dt" sz="half" idx="10"/>
          </p:nvPr>
        </p:nvSpPr>
        <p:spPr/>
        <p:txBody>
          <a:bodyPr/>
          <a:lstStyle>
            <a:lvl1pPr>
              <a:defRPr/>
            </a:lvl1pPr>
          </a:lstStyle>
          <a:p>
            <a:pPr>
              <a:defRPr/>
            </a:pPr>
            <a:fld id="{AACA275D-AE3F-45D8-9E8B-3B2A499AA780}" type="datetimeFigureOut">
              <a:rPr lang="en-US"/>
              <a:pPr>
                <a:defRPr/>
              </a:pPr>
              <a:t>7/18/2024</a:t>
            </a:fld>
            <a:endParaRPr lang="en-US"/>
          </a:p>
        </p:txBody>
      </p:sp>
      <p:sp>
        <p:nvSpPr>
          <p:cNvPr id="5" name="Footer Placeholder 4">
            <a:extLst>
              <a:ext uri="{FF2B5EF4-FFF2-40B4-BE49-F238E27FC236}">
                <a16:creationId xmlns:a16="http://schemas.microsoft.com/office/drawing/2014/main" id="{3B4E3369-2F46-050E-213D-E46184A8B9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56ECDBB-C9E8-6EE4-E7A0-5AC8C607BDFD}"/>
              </a:ext>
            </a:extLst>
          </p:cNvPr>
          <p:cNvSpPr>
            <a:spLocks noGrp="1"/>
          </p:cNvSpPr>
          <p:nvPr>
            <p:ph type="sldNum" sz="quarter" idx="12"/>
          </p:nvPr>
        </p:nvSpPr>
        <p:spPr/>
        <p:txBody>
          <a:bodyPr/>
          <a:lstStyle>
            <a:lvl1pPr>
              <a:defRPr/>
            </a:lvl1pPr>
          </a:lstStyle>
          <a:p>
            <a:pPr>
              <a:defRPr/>
            </a:pPr>
            <a:fld id="{4A2312DD-B360-4893-B82E-11E89513622D}" type="slidenum">
              <a:rPr lang="en-US" altLang="en-US"/>
              <a:pPr>
                <a:defRPr/>
              </a:pPr>
              <a:t>‹#›</a:t>
            </a:fld>
            <a:endParaRPr lang="en-US" altLang="en-US"/>
          </a:p>
        </p:txBody>
      </p:sp>
    </p:spTree>
    <p:extLst>
      <p:ext uri="{BB962C8B-B14F-4D97-AF65-F5344CB8AC3E}">
        <p14:creationId xmlns:p14="http://schemas.microsoft.com/office/powerpoint/2010/main" val="21277945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5EF01BD-6C8A-9694-29FF-A0A6F6640099}"/>
              </a:ext>
            </a:extLst>
          </p:cNvPr>
          <p:cNvSpPr>
            <a:spLocks noGrp="1"/>
          </p:cNvSpPr>
          <p:nvPr>
            <p:ph type="dt" sz="half" idx="10"/>
          </p:nvPr>
        </p:nvSpPr>
        <p:spPr/>
        <p:txBody>
          <a:bodyPr/>
          <a:lstStyle>
            <a:lvl1pPr>
              <a:defRPr/>
            </a:lvl1pPr>
          </a:lstStyle>
          <a:p>
            <a:pPr>
              <a:defRPr/>
            </a:pPr>
            <a:fld id="{E9EF44A7-03B2-4EEC-8A01-3647895E48F7}" type="datetimeFigureOut">
              <a:rPr lang="en-US"/>
              <a:pPr>
                <a:defRPr/>
              </a:pPr>
              <a:t>7/18/2024</a:t>
            </a:fld>
            <a:endParaRPr lang="en-US"/>
          </a:p>
        </p:txBody>
      </p:sp>
      <p:sp>
        <p:nvSpPr>
          <p:cNvPr id="6" name="Footer Placeholder 4">
            <a:extLst>
              <a:ext uri="{FF2B5EF4-FFF2-40B4-BE49-F238E27FC236}">
                <a16:creationId xmlns:a16="http://schemas.microsoft.com/office/drawing/2014/main" id="{518D82AB-5C2A-F3FD-8AB5-FB11A0EEE95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7733055-82CE-6A44-3D4C-34706992C82B}"/>
              </a:ext>
            </a:extLst>
          </p:cNvPr>
          <p:cNvSpPr>
            <a:spLocks noGrp="1"/>
          </p:cNvSpPr>
          <p:nvPr>
            <p:ph type="sldNum" sz="quarter" idx="12"/>
          </p:nvPr>
        </p:nvSpPr>
        <p:spPr/>
        <p:txBody>
          <a:bodyPr/>
          <a:lstStyle>
            <a:lvl1pPr>
              <a:defRPr/>
            </a:lvl1pPr>
          </a:lstStyle>
          <a:p>
            <a:pPr>
              <a:defRPr/>
            </a:pPr>
            <a:fld id="{2A000831-BCE2-400F-A70B-54590F629DFD}" type="slidenum">
              <a:rPr lang="en-US" altLang="en-US"/>
              <a:pPr>
                <a:defRPr/>
              </a:pPr>
              <a:t>‹#›</a:t>
            </a:fld>
            <a:endParaRPr lang="en-US" altLang="en-US"/>
          </a:p>
        </p:txBody>
      </p:sp>
    </p:spTree>
    <p:extLst>
      <p:ext uri="{BB962C8B-B14F-4D97-AF65-F5344CB8AC3E}">
        <p14:creationId xmlns:p14="http://schemas.microsoft.com/office/powerpoint/2010/main" val="20145607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81C96D0-C85F-EC9D-FC1F-16C145C50EAB}"/>
              </a:ext>
            </a:extLst>
          </p:cNvPr>
          <p:cNvSpPr>
            <a:spLocks noGrp="1"/>
          </p:cNvSpPr>
          <p:nvPr>
            <p:ph type="dt" sz="half" idx="10"/>
          </p:nvPr>
        </p:nvSpPr>
        <p:spPr/>
        <p:txBody>
          <a:bodyPr/>
          <a:lstStyle>
            <a:lvl1pPr>
              <a:defRPr/>
            </a:lvl1pPr>
          </a:lstStyle>
          <a:p>
            <a:pPr>
              <a:defRPr/>
            </a:pPr>
            <a:fld id="{3B5F375F-1C37-4628-A9E7-6EC86DA55DFE}" type="datetimeFigureOut">
              <a:rPr lang="en-US"/>
              <a:pPr>
                <a:defRPr/>
              </a:pPr>
              <a:t>7/18/2024</a:t>
            </a:fld>
            <a:endParaRPr lang="en-US"/>
          </a:p>
        </p:txBody>
      </p:sp>
      <p:sp>
        <p:nvSpPr>
          <p:cNvPr id="8" name="Footer Placeholder 4">
            <a:extLst>
              <a:ext uri="{FF2B5EF4-FFF2-40B4-BE49-F238E27FC236}">
                <a16:creationId xmlns:a16="http://schemas.microsoft.com/office/drawing/2014/main" id="{C3F7138A-D2F8-C64F-E996-3C4C1A80A07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9652F9-1F09-A8C5-DA74-2E7321AF3FD6}"/>
              </a:ext>
            </a:extLst>
          </p:cNvPr>
          <p:cNvSpPr>
            <a:spLocks noGrp="1"/>
          </p:cNvSpPr>
          <p:nvPr>
            <p:ph type="sldNum" sz="quarter" idx="12"/>
          </p:nvPr>
        </p:nvSpPr>
        <p:spPr/>
        <p:txBody>
          <a:bodyPr/>
          <a:lstStyle>
            <a:lvl1pPr>
              <a:defRPr/>
            </a:lvl1pPr>
          </a:lstStyle>
          <a:p>
            <a:pPr>
              <a:defRPr/>
            </a:pPr>
            <a:fld id="{73851A4B-BCBA-42CB-B867-A7F1AAB6DE17}" type="slidenum">
              <a:rPr lang="en-US" altLang="en-US"/>
              <a:pPr>
                <a:defRPr/>
              </a:pPr>
              <a:t>‹#›</a:t>
            </a:fld>
            <a:endParaRPr lang="en-US" altLang="en-US"/>
          </a:p>
        </p:txBody>
      </p:sp>
    </p:spTree>
    <p:extLst>
      <p:ext uri="{BB962C8B-B14F-4D97-AF65-F5344CB8AC3E}">
        <p14:creationId xmlns:p14="http://schemas.microsoft.com/office/powerpoint/2010/main" val="1101057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7AF6FD5-E902-DD18-5058-58955957FB61}"/>
              </a:ext>
            </a:extLst>
          </p:cNvPr>
          <p:cNvSpPr>
            <a:spLocks noGrp="1"/>
          </p:cNvSpPr>
          <p:nvPr>
            <p:ph type="dt" sz="half" idx="10"/>
          </p:nvPr>
        </p:nvSpPr>
        <p:spPr/>
        <p:txBody>
          <a:bodyPr/>
          <a:lstStyle>
            <a:lvl1pPr>
              <a:defRPr/>
            </a:lvl1pPr>
          </a:lstStyle>
          <a:p>
            <a:pPr>
              <a:defRPr/>
            </a:pPr>
            <a:fld id="{884703A0-F913-4505-8C9D-EEFD647F8B56}" type="datetimeFigureOut">
              <a:rPr lang="en-US"/>
              <a:pPr>
                <a:defRPr/>
              </a:pPr>
              <a:t>7/18/2024</a:t>
            </a:fld>
            <a:endParaRPr lang="en-US"/>
          </a:p>
        </p:txBody>
      </p:sp>
      <p:sp>
        <p:nvSpPr>
          <p:cNvPr id="4" name="Footer Placeholder 4">
            <a:extLst>
              <a:ext uri="{FF2B5EF4-FFF2-40B4-BE49-F238E27FC236}">
                <a16:creationId xmlns:a16="http://schemas.microsoft.com/office/drawing/2014/main" id="{D68CE68F-3467-1408-AE7F-FE648164D344}"/>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2A60460-2A00-6E00-5F8A-D12A6D677157}"/>
              </a:ext>
            </a:extLst>
          </p:cNvPr>
          <p:cNvSpPr>
            <a:spLocks noGrp="1"/>
          </p:cNvSpPr>
          <p:nvPr>
            <p:ph type="sldNum" sz="quarter" idx="12"/>
          </p:nvPr>
        </p:nvSpPr>
        <p:spPr/>
        <p:txBody>
          <a:bodyPr/>
          <a:lstStyle>
            <a:lvl1pPr>
              <a:defRPr/>
            </a:lvl1pPr>
          </a:lstStyle>
          <a:p>
            <a:pPr>
              <a:defRPr/>
            </a:pPr>
            <a:fld id="{7DEA5BAA-B525-4DB6-AAD5-DA559413B55C}" type="slidenum">
              <a:rPr lang="en-US" altLang="en-US"/>
              <a:pPr>
                <a:defRPr/>
              </a:pPr>
              <a:t>‹#›</a:t>
            </a:fld>
            <a:endParaRPr lang="en-US" altLang="en-US"/>
          </a:p>
        </p:txBody>
      </p:sp>
    </p:spTree>
    <p:extLst>
      <p:ext uri="{BB962C8B-B14F-4D97-AF65-F5344CB8AC3E}">
        <p14:creationId xmlns:p14="http://schemas.microsoft.com/office/powerpoint/2010/main" val="4274648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DB5DEEB-75EE-3209-10F1-50FF31253B64}"/>
              </a:ext>
            </a:extLst>
          </p:cNvPr>
          <p:cNvSpPr>
            <a:spLocks noGrp="1"/>
          </p:cNvSpPr>
          <p:nvPr>
            <p:ph type="dt" sz="half" idx="10"/>
          </p:nvPr>
        </p:nvSpPr>
        <p:spPr/>
        <p:txBody>
          <a:bodyPr/>
          <a:lstStyle>
            <a:lvl1pPr>
              <a:defRPr/>
            </a:lvl1pPr>
          </a:lstStyle>
          <a:p>
            <a:pPr>
              <a:defRPr/>
            </a:pPr>
            <a:fld id="{BBE84BB3-1A0E-4596-8A89-AD2370C7F47A}" type="datetimeFigureOut">
              <a:rPr lang="en-US"/>
              <a:pPr>
                <a:defRPr/>
              </a:pPr>
              <a:t>7/18/2024</a:t>
            </a:fld>
            <a:endParaRPr lang="en-US"/>
          </a:p>
        </p:txBody>
      </p:sp>
      <p:sp>
        <p:nvSpPr>
          <p:cNvPr id="3" name="Footer Placeholder 4">
            <a:extLst>
              <a:ext uri="{FF2B5EF4-FFF2-40B4-BE49-F238E27FC236}">
                <a16:creationId xmlns:a16="http://schemas.microsoft.com/office/drawing/2014/main" id="{B87D5219-E735-FC1D-D22A-8C5493184A8B}"/>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05ACB11-4EF3-AA3F-5E85-8980CBF00CE2}"/>
              </a:ext>
            </a:extLst>
          </p:cNvPr>
          <p:cNvSpPr>
            <a:spLocks noGrp="1"/>
          </p:cNvSpPr>
          <p:nvPr>
            <p:ph type="sldNum" sz="quarter" idx="12"/>
          </p:nvPr>
        </p:nvSpPr>
        <p:spPr/>
        <p:txBody>
          <a:bodyPr/>
          <a:lstStyle>
            <a:lvl1pPr>
              <a:defRPr/>
            </a:lvl1pPr>
          </a:lstStyle>
          <a:p>
            <a:pPr>
              <a:defRPr/>
            </a:pPr>
            <a:fld id="{31648360-ACB0-4BD6-8ECA-9EECF06F2848}" type="slidenum">
              <a:rPr lang="en-US" altLang="en-US"/>
              <a:pPr>
                <a:defRPr/>
              </a:pPr>
              <a:t>‹#›</a:t>
            </a:fld>
            <a:endParaRPr lang="en-US" altLang="en-US"/>
          </a:p>
        </p:txBody>
      </p:sp>
    </p:spTree>
    <p:extLst>
      <p:ext uri="{BB962C8B-B14F-4D97-AF65-F5344CB8AC3E}">
        <p14:creationId xmlns:p14="http://schemas.microsoft.com/office/powerpoint/2010/main" val="8824601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5CE1750-5EF6-0016-5243-57DBE8E278BE}"/>
              </a:ext>
            </a:extLst>
          </p:cNvPr>
          <p:cNvSpPr>
            <a:spLocks noGrp="1"/>
          </p:cNvSpPr>
          <p:nvPr>
            <p:ph type="dt" sz="half" idx="10"/>
          </p:nvPr>
        </p:nvSpPr>
        <p:spPr/>
        <p:txBody>
          <a:bodyPr/>
          <a:lstStyle>
            <a:lvl1pPr>
              <a:defRPr/>
            </a:lvl1pPr>
          </a:lstStyle>
          <a:p>
            <a:pPr>
              <a:defRPr/>
            </a:pPr>
            <a:fld id="{38733E15-E7B7-4510-9261-73FD06E06BA1}" type="datetimeFigureOut">
              <a:rPr lang="en-US"/>
              <a:pPr>
                <a:defRPr/>
              </a:pPr>
              <a:t>7/18/2024</a:t>
            </a:fld>
            <a:endParaRPr lang="en-US"/>
          </a:p>
        </p:txBody>
      </p:sp>
      <p:sp>
        <p:nvSpPr>
          <p:cNvPr id="6" name="Footer Placeholder 4">
            <a:extLst>
              <a:ext uri="{FF2B5EF4-FFF2-40B4-BE49-F238E27FC236}">
                <a16:creationId xmlns:a16="http://schemas.microsoft.com/office/drawing/2014/main" id="{D586AF39-5A69-BD92-B494-059D744CA1C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5AB99FD-FA8A-20A3-7C82-8A9A1B87792F}"/>
              </a:ext>
            </a:extLst>
          </p:cNvPr>
          <p:cNvSpPr>
            <a:spLocks noGrp="1"/>
          </p:cNvSpPr>
          <p:nvPr>
            <p:ph type="sldNum" sz="quarter" idx="12"/>
          </p:nvPr>
        </p:nvSpPr>
        <p:spPr/>
        <p:txBody>
          <a:bodyPr/>
          <a:lstStyle>
            <a:lvl1pPr>
              <a:defRPr/>
            </a:lvl1pPr>
          </a:lstStyle>
          <a:p>
            <a:pPr>
              <a:defRPr/>
            </a:pPr>
            <a:fld id="{56D1F4D6-8154-4F80-A0A3-5CC2799D4A14}" type="slidenum">
              <a:rPr lang="en-US" altLang="en-US"/>
              <a:pPr>
                <a:defRPr/>
              </a:pPr>
              <a:t>‹#›</a:t>
            </a:fld>
            <a:endParaRPr lang="en-US" altLang="en-US"/>
          </a:p>
        </p:txBody>
      </p:sp>
    </p:spTree>
    <p:extLst>
      <p:ext uri="{BB962C8B-B14F-4D97-AF65-F5344CB8AC3E}">
        <p14:creationId xmlns:p14="http://schemas.microsoft.com/office/powerpoint/2010/main" val="4065585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marR="385445" indent="12700" algn="l" defTabSz="914400" rtl="0" eaLnBrk="1" fontAlgn="auto" latinLnBrk="0" hangingPunct="1">
              <a:lnSpc>
                <a:spcPct val="120000"/>
              </a:lnSpc>
              <a:spcBef>
                <a:spcPts val="100"/>
              </a:spcBef>
              <a:spcAft>
                <a:spcPts val="0"/>
              </a:spcAft>
              <a:buClrTx/>
              <a:buSzTx/>
              <a:buFontTx/>
              <a:buNone/>
              <a:tabLst/>
              <a:defRPr sz="2000" spc="-39">
                <a:solidFill>
                  <a:srgbClr val="000000"/>
                </a:solidFill>
                <a:latin typeface="Calibri"/>
                <a:cs typeface="Calibri"/>
                <a:sym typeface="Calibri"/>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D592392-9390-F3FF-04A3-32D0A35C7E41}"/>
              </a:ext>
            </a:extLst>
          </p:cNvPr>
          <p:cNvSpPr>
            <a:spLocks noGrp="1"/>
          </p:cNvSpPr>
          <p:nvPr>
            <p:ph type="dt" sz="half" idx="10"/>
          </p:nvPr>
        </p:nvSpPr>
        <p:spPr/>
        <p:txBody>
          <a:bodyPr/>
          <a:lstStyle>
            <a:lvl1pPr>
              <a:defRPr/>
            </a:lvl1pPr>
          </a:lstStyle>
          <a:p>
            <a:pPr>
              <a:defRPr/>
            </a:pPr>
            <a:fld id="{1CABA919-38B9-49B7-8648-0CFD5A26ACEF}" type="datetimeFigureOut">
              <a:rPr lang="en-US"/>
              <a:pPr>
                <a:defRPr/>
              </a:pPr>
              <a:t>7/18/2024</a:t>
            </a:fld>
            <a:endParaRPr lang="en-US"/>
          </a:p>
        </p:txBody>
      </p:sp>
      <p:sp>
        <p:nvSpPr>
          <p:cNvPr id="6" name="Footer Placeholder 4">
            <a:extLst>
              <a:ext uri="{FF2B5EF4-FFF2-40B4-BE49-F238E27FC236}">
                <a16:creationId xmlns:a16="http://schemas.microsoft.com/office/drawing/2014/main" id="{283C8B2C-419D-E6BF-CE80-3C65ACD6CD6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0BA8307-EFAE-BE36-18A7-E120F21D002E}"/>
              </a:ext>
            </a:extLst>
          </p:cNvPr>
          <p:cNvSpPr>
            <a:spLocks noGrp="1"/>
          </p:cNvSpPr>
          <p:nvPr>
            <p:ph type="sldNum" sz="quarter" idx="12"/>
          </p:nvPr>
        </p:nvSpPr>
        <p:spPr/>
        <p:txBody>
          <a:bodyPr/>
          <a:lstStyle>
            <a:lvl1pPr>
              <a:defRPr/>
            </a:lvl1pPr>
          </a:lstStyle>
          <a:p>
            <a:pPr>
              <a:defRPr/>
            </a:pPr>
            <a:fld id="{D7166E54-0046-4497-905E-0E69B4B7C453}" type="slidenum">
              <a:rPr lang="en-US" altLang="en-US"/>
              <a:pPr>
                <a:defRPr/>
              </a:pPr>
              <a:t>‹#›</a:t>
            </a:fld>
            <a:endParaRPr lang="en-US" altLang="en-US"/>
          </a:p>
        </p:txBody>
      </p:sp>
    </p:spTree>
    <p:extLst>
      <p:ext uri="{BB962C8B-B14F-4D97-AF65-F5344CB8AC3E}">
        <p14:creationId xmlns:p14="http://schemas.microsoft.com/office/powerpoint/2010/main" val="14900951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5BF9FE-2674-9CB2-EB50-4A82B92435B8}"/>
              </a:ext>
            </a:extLst>
          </p:cNvPr>
          <p:cNvSpPr>
            <a:spLocks noGrp="1"/>
          </p:cNvSpPr>
          <p:nvPr>
            <p:ph type="dt" sz="half" idx="10"/>
          </p:nvPr>
        </p:nvSpPr>
        <p:spPr/>
        <p:txBody>
          <a:bodyPr/>
          <a:lstStyle>
            <a:lvl1pPr>
              <a:defRPr/>
            </a:lvl1pPr>
          </a:lstStyle>
          <a:p>
            <a:pPr>
              <a:defRPr/>
            </a:pPr>
            <a:fld id="{0AB44003-DA15-43E0-9BA9-1F80AC5DF950}" type="datetimeFigureOut">
              <a:rPr lang="en-US"/>
              <a:pPr>
                <a:defRPr/>
              </a:pPr>
              <a:t>7/18/2024</a:t>
            </a:fld>
            <a:endParaRPr lang="en-US"/>
          </a:p>
        </p:txBody>
      </p:sp>
      <p:sp>
        <p:nvSpPr>
          <p:cNvPr id="5" name="Footer Placeholder 4">
            <a:extLst>
              <a:ext uri="{FF2B5EF4-FFF2-40B4-BE49-F238E27FC236}">
                <a16:creationId xmlns:a16="http://schemas.microsoft.com/office/drawing/2014/main" id="{B4F1890D-F751-8118-9388-D420A0AB875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94AA17F-5C36-85DD-68FC-82132E457F03}"/>
              </a:ext>
            </a:extLst>
          </p:cNvPr>
          <p:cNvSpPr>
            <a:spLocks noGrp="1"/>
          </p:cNvSpPr>
          <p:nvPr>
            <p:ph type="sldNum" sz="quarter" idx="12"/>
          </p:nvPr>
        </p:nvSpPr>
        <p:spPr/>
        <p:txBody>
          <a:bodyPr/>
          <a:lstStyle>
            <a:lvl1pPr>
              <a:defRPr/>
            </a:lvl1pPr>
          </a:lstStyle>
          <a:p>
            <a:pPr>
              <a:defRPr/>
            </a:pPr>
            <a:fld id="{99394454-E871-4E7C-A9A7-66DC35763D05}" type="slidenum">
              <a:rPr lang="en-US" altLang="en-US"/>
              <a:pPr>
                <a:defRPr/>
              </a:pPr>
              <a:t>‹#›</a:t>
            </a:fld>
            <a:endParaRPr lang="en-US" altLang="en-US"/>
          </a:p>
        </p:txBody>
      </p:sp>
    </p:spTree>
    <p:extLst>
      <p:ext uri="{BB962C8B-B14F-4D97-AF65-F5344CB8AC3E}">
        <p14:creationId xmlns:p14="http://schemas.microsoft.com/office/powerpoint/2010/main" val="3202903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20D4EC-241B-01D1-B4B6-53C6ED18D796}"/>
              </a:ext>
            </a:extLst>
          </p:cNvPr>
          <p:cNvSpPr>
            <a:spLocks noGrp="1"/>
          </p:cNvSpPr>
          <p:nvPr>
            <p:ph type="dt" sz="half" idx="10"/>
          </p:nvPr>
        </p:nvSpPr>
        <p:spPr/>
        <p:txBody>
          <a:bodyPr/>
          <a:lstStyle>
            <a:lvl1pPr>
              <a:defRPr/>
            </a:lvl1pPr>
          </a:lstStyle>
          <a:p>
            <a:pPr>
              <a:defRPr/>
            </a:pPr>
            <a:fld id="{D7CF3C9C-4A70-44CA-877D-8E75A8B5C994}" type="datetimeFigureOut">
              <a:rPr lang="en-US"/>
              <a:pPr>
                <a:defRPr/>
              </a:pPr>
              <a:t>7/18/2024</a:t>
            </a:fld>
            <a:endParaRPr lang="en-US"/>
          </a:p>
        </p:txBody>
      </p:sp>
      <p:sp>
        <p:nvSpPr>
          <p:cNvPr id="5" name="Footer Placeholder 4">
            <a:extLst>
              <a:ext uri="{FF2B5EF4-FFF2-40B4-BE49-F238E27FC236}">
                <a16:creationId xmlns:a16="http://schemas.microsoft.com/office/drawing/2014/main" id="{D09587C9-74C0-41F1-D34A-E31B1EE6C32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E52561-B2EC-B4B8-C18E-DC5A1B4452F8}"/>
              </a:ext>
            </a:extLst>
          </p:cNvPr>
          <p:cNvSpPr>
            <a:spLocks noGrp="1"/>
          </p:cNvSpPr>
          <p:nvPr>
            <p:ph type="sldNum" sz="quarter" idx="12"/>
          </p:nvPr>
        </p:nvSpPr>
        <p:spPr/>
        <p:txBody>
          <a:bodyPr/>
          <a:lstStyle>
            <a:lvl1pPr>
              <a:defRPr/>
            </a:lvl1pPr>
          </a:lstStyle>
          <a:p>
            <a:pPr>
              <a:defRPr/>
            </a:pPr>
            <a:fld id="{DC258F5E-FD8C-496D-B893-3DF6D78FE30D}" type="slidenum">
              <a:rPr lang="en-US" altLang="en-US"/>
              <a:pPr>
                <a:defRPr/>
              </a:pPr>
              <a:t>‹#›</a:t>
            </a:fld>
            <a:endParaRPr lang="en-US" altLang="en-US"/>
          </a:p>
        </p:txBody>
      </p:sp>
    </p:spTree>
    <p:extLst>
      <p:ext uri="{BB962C8B-B14F-4D97-AF65-F5344CB8AC3E}">
        <p14:creationId xmlns:p14="http://schemas.microsoft.com/office/powerpoint/2010/main" val="308717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1"/>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70A9D93-EF0E-88BA-BFCC-CF0CA883AFD2}"/>
              </a:ext>
            </a:extLst>
          </p:cNvPr>
          <p:cNvSpPr>
            <a:spLocks noGrp="1" noChangeArrowheads="1"/>
          </p:cNvSpPr>
          <p:nvPr>
            <p:ph type="title"/>
          </p:nvPr>
        </p:nvSpPr>
        <p:spPr bwMode="auto">
          <a:xfrm>
            <a:off x="685800" y="274638"/>
            <a:ext cx="77724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D46E3D9-1A29-E9B2-F5BD-100834D8090E}"/>
              </a:ext>
            </a:extLst>
          </p:cNvPr>
          <p:cNvSpPr>
            <a:spLocks noGrp="1" noChangeArrowheads="1"/>
          </p:cNvSpPr>
          <p:nvPr>
            <p:ph type="body" idx="1"/>
          </p:nvPr>
        </p:nvSpPr>
        <p:spPr bwMode="auto">
          <a:xfrm>
            <a:off x="685800" y="990600"/>
            <a:ext cx="7772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Rectangle 6">
            <a:extLst>
              <a:ext uri="{FF2B5EF4-FFF2-40B4-BE49-F238E27FC236}">
                <a16:creationId xmlns:a16="http://schemas.microsoft.com/office/drawing/2014/main" id="{BF650869-1048-B828-7500-57A8BB183395}"/>
              </a:ext>
            </a:extLst>
          </p:cNvPr>
          <p:cNvSpPr>
            <a:spLocks noGrp="1" noChangeArrowheads="1"/>
          </p:cNvSpPr>
          <p:nvPr>
            <p:ph type="sldNum" sz="quarter" idx="4"/>
          </p:nvPr>
        </p:nvSpPr>
        <p:spPr bwMode="auto">
          <a:xfrm>
            <a:off x="152400" y="6610350"/>
            <a:ext cx="228600" cy="171450"/>
          </a:xfrm>
          <a:prstGeom prst="rect">
            <a:avLst/>
          </a:prstGeom>
          <a:noFill/>
          <a:ln>
            <a:noFill/>
          </a:ln>
        </p:spPr>
        <p:txBody>
          <a:bodyPr vert="horz" wrap="square" lIns="0" tIns="0" rIns="0" bIns="0" numCol="1" anchor="t" anchorCtr="0" compatLnSpc="1">
            <a:prstTxWarp prst="textNoShape">
              <a:avLst/>
            </a:prstTxWarp>
          </a:bodyPr>
          <a:lstStyle>
            <a:lvl1pPr eaLnBrk="1" hangingPunct="1">
              <a:defRPr sz="800" b="1">
                <a:solidFill>
                  <a:srgbClr val="838675"/>
                </a:solidFill>
              </a:defRPr>
            </a:lvl1pPr>
          </a:lstStyle>
          <a:p>
            <a:pPr>
              <a:defRPr/>
            </a:pPr>
            <a:fld id="{D09498B1-4FCA-4E9C-ABA7-C7E939DF3C43}" type="slidenum">
              <a:rPr lang="en-US" altLang="en-US"/>
              <a:pPr>
                <a:defRPr/>
              </a:pPr>
              <a:t>‹#›</a:t>
            </a:fld>
            <a:endParaRPr lang="en-US" altLang="en-US"/>
          </a:p>
        </p:txBody>
      </p:sp>
      <p:sp>
        <p:nvSpPr>
          <p:cNvPr id="1029" name="Rectangle 7">
            <a:extLst>
              <a:ext uri="{FF2B5EF4-FFF2-40B4-BE49-F238E27FC236}">
                <a16:creationId xmlns:a16="http://schemas.microsoft.com/office/drawing/2014/main" id="{087DB225-A322-BF6B-1677-453F7C3E2A19}"/>
              </a:ext>
            </a:extLst>
          </p:cNvPr>
          <p:cNvSpPr>
            <a:spLocks noChangeArrowheads="1"/>
          </p:cNvSpPr>
          <p:nvPr userDrawn="1"/>
        </p:nvSpPr>
        <p:spPr bwMode="auto">
          <a:xfrm>
            <a:off x="-503238" y="1220788"/>
            <a:ext cx="184150" cy="366712"/>
          </a:xfrm>
          <a:prstGeom prst="rect">
            <a:avLst/>
          </a:prstGeom>
          <a:noFill/>
          <a:ln>
            <a:noFill/>
          </a:ln>
          <a:effectLst/>
        </p:spPr>
        <p:txBody>
          <a:bodyPr wrap="none">
            <a:spAutoFit/>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eaLnBrk="1" hangingPunct="1">
              <a:defRPr/>
            </a:pPr>
            <a:endParaRPr lang="x-none" altLang="x-none"/>
          </a:p>
        </p:txBody>
      </p:sp>
      <p:pic>
        <p:nvPicPr>
          <p:cNvPr id="2" name="Picture 5" descr="Logo&#10;&#10;Description automatically generated">
            <a:extLst>
              <a:ext uri="{FF2B5EF4-FFF2-40B4-BE49-F238E27FC236}">
                <a16:creationId xmlns:a16="http://schemas.microsoft.com/office/drawing/2014/main" id="{F2E7DBEE-E19F-BF37-113F-194CCC31E837}"/>
              </a:ext>
            </a:extLst>
          </p:cNvPr>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7696200" y="5802313"/>
            <a:ext cx="89058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42" r:id="rId1"/>
    <p:sldLayoutId id="2147485543" r:id="rId2"/>
    <p:sldLayoutId id="2147485544" r:id="rId3"/>
    <p:sldLayoutId id="2147485545" r:id="rId4"/>
    <p:sldLayoutId id="2147485546" r:id="rId5"/>
    <p:sldLayoutId id="2147485547" r:id="rId6"/>
    <p:sldLayoutId id="2147485548" r:id="rId7"/>
    <p:sldLayoutId id="2147485549" r:id="rId8"/>
    <p:sldLayoutId id="2147485550" r:id="rId9"/>
    <p:sldLayoutId id="2147485551" r:id="rId10"/>
    <p:sldLayoutId id="2147485552" r:id="rId11"/>
    <p:sldLayoutId id="2147485553" r:id="rId12"/>
    <p:sldLayoutId id="2147485554" r:id="rId13"/>
    <p:sldLayoutId id="2147485555" r:id="rId14"/>
    <p:sldLayoutId id="2147485556" r:id="rId15"/>
    <p:sldLayoutId id="2147485557" r:id="rId16"/>
    <p:sldLayoutId id="2147485558" r:id="rId17"/>
    <p:sldLayoutId id="2147485559" r:id="rId18"/>
    <p:sldLayoutId id="2147485560" r:id="rId19"/>
  </p:sldLayoutIdLst>
  <p:hf hdr="0" ftr="0" dt="0"/>
  <p:txStyles>
    <p:titleStyle>
      <a:lvl1pPr algn="ctr" rtl="0" eaLnBrk="0" fontAlgn="base" hangingPunct="0">
        <a:spcBef>
          <a:spcPct val="0"/>
        </a:spcBef>
        <a:spcAft>
          <a:spcPct val="0"/>
        </a:spcAft>
        <a:defRPr sz="3400" b="1">
          <a:solidFill>
            <a:schemeClr val="tx2"/>
          </a:solidFill>
          <a:latin typeface="+mj-lt"/>
          <a:ea typeface="Helvetica Neue LT Std 75" charset="0"/>
          <a:cs typeface="Helvetica Neue LT Std 75" charset="0"/>
        </a:defRPr>
      </a:lvl1pPr>
      <a:lvl2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2pPr>
      <a:lvl3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3pPr>
      <a:lvl4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4pPr>
      <a:lvl5pPr algn="ctr" rtl="0" eaLnBrk="0" fontAlgn="base" hangingPunct="0">
        <a:spcBef>
          <a:spcPct val="0"/>
        </a:spcBef>
        <a:spcAft>
          <a:spcPct val="0"/>
        </a:spcAft>
        <a:defRPr sz="3400" b="1">
          <a:solidFill>
            <a:schemeClr val="tx2"/>
          </a:solidFill>
          <a:latin typeface="Arial" charset="0"/>
          <a:ea typeface="Helvetica Neue LT Std 75" charset="0"/>
          <a:cs typeface="Helvetica Neue LT Std 75" charset="0"/>
        </a:defRPr>
      </a:lvl5pPr>
      <a:lvl6pPr marL="457200" algn="l" rtl="0" fontAlgn="base">
        <a:spcBef>
          <a:spcPct val="0"/>
        </a:spcBef>
        <a:spcAft>
          <a:spcPct val="0"/>
        </a:spcAft>
        <a:defRPr sz="2400" b="1">
          <a:solidFill>
            <a:schemeClr val="tx2"/>
          </a:solidFill>
          <a:latin typeface="Arial" charset="0"/>
        </a:defRPr>
      </a:lvl6pPr>
      <a:lvl7pPr marL="914400" algn="l" rtl="0" fontAlgn="base">
        <a:spcBef>
          <a:spcPct val="0"/>
        </a:spcBef>
        <a:spcAft>
          <a:spcPct val="0"/>
        </a:spcAft>
        <a:defRPr sz="2400" b="1">
          <a:solidFill>
            <a:schemeClr val="tx2"/>
          </a:solidFill>
          <a:latin typeface="Arial" charset="0"/>
        </a:defRPr>
      </a:lvl7pPr>
      <a:lvl8pPr marL="1371600" algn="l" rtl="0" fontAlgn="base">
        <a:spcBef>
          <a:spcPct val="0"/>
        </a:spcBef>
        <a:spcAft>
          <a:spcPct val="0"/>
        </a:spcAft>
        <a:defRPr sz="2400" b="1">
          <a:solidFill>
            <a:schemeClr val="tx2"/>
          </a:solidFill>
          <a:latin typeface="Arial" charset="0"/>
        </a:defRPr>
      </a:lvl8pPr>
      <a:lvl9pPr marL="1828800" algn="l" rtl="0" fontAlgn="base">
        <a:spcBef>
          <a:spcPct val="0"/>
        </a:spcBef>
        <a:spcAft>
          <a:spcPct val="0"/>
        </a:spcAft>
        <a:defRPr sz="2400" b="1">
          <a:solidFill>
            <a:schemeClr val="tx2"/>
          </a:solidFill>
          <a:latin typeface="Arial" charset="0"/>
        </a:defRPr>
      </a:lvl9pPr>
    </p:titleStyle>
    <p:bodyStyle>
      <a:lvl1pPr algn="l" rtl="0" eaLnBrk="0" fontAlgn="base" hangingPunct="0">
        <a:spcBef>
          <a:spcPct val="50000"/>
        </a:spcBef>
        <a:spcAft>
          <a:spcPct val="0"/>
        </a:spcAft>
        <a:defRPr sz="2200">
          <a:solidFill>
            <a:schemeClr val="accent1"/>
          </a:solidFill>
          <a:latin typeface="+mn-lt"/>
          <a:ea typeface="Helvetica Neue LT Std 45 Light" charset="0"/>
          <a:cs typeface="Helvetica Neue LT Std 45 Light" charset="0"/>
        </a:defRPr>
      </a:lvl1pPr>
      <a:lvl2pPr marL="341313" algn="l" rtl="0" eaLnBrk="0" fontAlgn="base" hangingPunct="0">
        <a:spcBef>
          <a:spcPct val="20000"/>
        </a:spcBef>
        <a:spcAft>
          <a:spcPct val="0"/>
        </a:spcAft>
        <a:buClr>
          <a:srgbClr val="E7792B"/>
        </a:buClr>
        <a:buSzPct val="100000"/>
        <a:defRPr sz="2000">
          <a:solidFill>
            <a:schemeClr val="tx1"/>
          </a:solidFill>
          <a:latin typeface="+mn-lt"/>
          <a:ea typeface="Helvetica Neue LT Std 45 Light" charset="0"/>
          <a:cs typeface="Helvetica Neue LT Std 45 Light" charset="0"/>
        </a:defRPr>
      </a:lvl2pPr>
      <a:lvl3pPr marL="800100" indent="-169863" algn="l" rtl="0" eaLnBrk="0" fontAlgn="base" hangingPunct="0">
        <a:spcBef>
          <a:spcPts val="1225"/>
        </a:spcBef>
        <a:spcAft>
          <a:spcPct val="0"/>
        </a:spcAft>
        <a:buClr>
          <a:srgbClr val="E7792B"/>
        </a:buClr>
        <a:buFont typeface="Wingdings" panose="05000000000000000000" pitchFamily="2" charset="2"/>
        <a:buChar char="§"/>
        <a:defRPr>
          <a:solidFill>
            <a:schemeClr val="tx1"/>
          </a:solidFill>
          <a:latin typeface="+mn-lt"/>
          <a:ea typeface="Helvetica Neue LT Std 45 Light" charset="0"/>
          <a:cs typeface="Helvetica Neue LT Std 45 Light" charset="0"/>
        </a:defRPr>
      </a:lvl3pPr>
      <a:lvl4pPr marL="1030288" indent="-115888" algn="l" rtl="0" eaLnBrk="0" fontAlgn="base" hangingPunct="0">
        <a:spcBef>
          <a:spcPct val="20000"/>
        </a:spcBef>
        <a:spcAft>
          <a:spcPct val="0"/>
        </a:spcAft>
        <a:buChar char="–"/>
        <a:defRPr>
          <a:solidFill>
            <a:schemeClr val="tx1"/>
          </a:solidFill>
          <a:latin typeface="+mn-lt"/>
          <a:ea typeface="Helvetica Neue LT Std 45 Light" charset="0"/>
          <a:cs typeface="Helvetica Neue LT Std 45 Light" charset="0"/>
        </a:defRPr>
      </a:lvl4pPr>
      <a:lvl5pPr marL="1314450" indent="-169863" algn="l" rtl="0" eaLnBrk="0" fontAlgn="base" hangingPunct="0">
        <a:spcBef>
          <a:spcPct val="20000"/>
        </a:spcBef>
        <a:spcAft>
          <a:spcPct val="0"/>
        </a:spcAft>
        <a:buChar char="»"/>
        <a:defRPr>
          <a:solidFill>
            <a:schemeClr val="tx1"/>
          </a:solidFill>
          <a:latin typeface="+mn-lt"/>
          <a:ea typeface="Helvetica Neue LT Std 45 Light" charset="0"/>
          <a:cs typeface="Helvetica Neue LT Std 45 Light" charset="0"/>
        </a:defRPr>
      </a:lvl5pPr>
      <a:lvl6pPr marL="1885950" indent="-169863" algn="l" rtl="0" fontAlgn="base">
        <a:spcBef>
          <a:spcPct val="20000"/>
        </a:spcBef>
        <a:spcAft>
          <a:spcPct val="0"/>
        </a:spcAft>
        <a:buChar char="»"/>
        <a:defRPr sz="1200">
          <a:solidFill>
            <a:schemeClr val="tx1"/>
          </a:solidFill>
          <a:latin typeface="+mn-lt"/>
        </a:defRPr>
      </a:lvl6pPr>
      <a:lvl7pPr marL="2343150" indent="-169863" algn="l" rtl="0" fontAlgn="base">
        <a:spcBef>
          <a:spcPct val="20000"/>
        </a:spcBef>
        <a:spcAft>
          <a:spcPct val="0"/>
        </a:spcAft>
        <a:buChar char="»"/>
        <a:defRPr sz="1200">
          <a:solidFill>
            <a:schemeClr val="tx1"/>
          </a:solidFill>
          <a:latin typeface="+mn-lt"/>
        </a:defRPr>
      </a:lvl7pPr>
      <a:lvl8pPr marL="2800350" indent="-169863" algn="l" rtl="0" fontAlgn="base">
        <a:spcBef>
          <a:spcPct val="20000"/>
        </a:spcBef>
        <a:spcAft>
          <a:spcPct val="0"/>
        </a:spcAft>
        <a:buChar char="»"/>
        <a:defRPr sz="1200">
          <a:solidFill>
            <a:schemeClr val="tx1"/>
          </a:solidFill>
          <a:latin typeface="+mn-lt"/>
        </a:defRPr>
      </a:lvl8pPr>
      <a:lvl9pPr marL="3257550" indent="-169863"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4892BC95-EA07-B548-6260-6AA03C757F91}"/>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FC24CEDD-0173-FC76-EBEE-A6D0C1788435}"/>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E22FF4F-40C7-3D4A-51EA-FB9FCC41F14F}"/>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E331A95-63D6-49FB-B8AD-CD1573B3A898}" type="datetimeFigureOut">
              <a:rPr lang="en-US"/>
              <a:pPr>
                <a:defRPr/>
              </a:pPr>
              <a:t>7/18/2024</a:t>
            </a:fld>
            <a:endParaRPr lang="en-US"/>
          </a:p>
        </p:txBody>
      </p:sp>
      <p:sp>
        <p:nvSpPr>
          <p:cNvPr id="5" name="Footer Placeholder 4">
            <a:extLst>
              <a:ext uri="{FF2B5EF4-FFF2-40B4-BE49-F238E27FC236}">
                <a16:creationId xmlns:a16="http://schemas.microsoft.com/office/drawing/2014/main" id="{08164C3F-DDD8-88CF-55BB-ADC049356C5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5D1D44A8-5EDC-97D0-A3BA-9C786357FE17}"/>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ECFBF374-8011-41E5-AB28-A0AF716B431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31" r:id="rId1"/>
    <p:sldLayoutId id="2147485532" r:id="rId2"/>
    <p:sldLayoutId id="2147485533" r:id="rId3"/>
    <p:sldLayoutId id="2147485534" r:id="rId4"/>
    <p:sldLayoutId id="2147485535" r:id="rId5"/>
    <p:sldLayoutId id="2147485536" r:id="rId6"/>
    <p:sldLayoutId id="2147485537" r:id="rId7"/>
    <p:sldLayoutId id="2147485538" r:id="rId8"/>
    <p:sldLayoutId id="2147485539" r:id="rId9"/>
    <p:sldLayoutId id="2147485540" r:id="rId10"/>
    <p:sldLayoutId id="214748554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39.jpeg"/><Relationship Id="rId1" Type="http://schemas.openxmlformats.org/officeDocument/2006/relationships/slideLayout" Target="../slideLayouts/slideLayout5.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F52C44B3-105D-6FD8-1F54-B9FDAB850E0E}"/>
              </a:ext>
            </a:extLst>
          </p:cNvPr>
          <p:cNvSpPr>
            <a:spLocks noGrp="1" noChangeArrowheads="1"/>
          </p:cNvSpPr>
          <p:nvPr>
            <p:ph type="ctrTitle"/>
          </p:nvPr>
        </p:nvSpPr>
        <p:spPr>
          <a:xfrm>
            <a:off x="419100" y="990600"/>
            <a:ext cx="8305800" cy="685800"/>
          </a:xfrm>
        </p:spPr>
        <p:txBody>
          <a:bodyPr/>
          <a:lstStyle/>
          <a:p>
            <a:r>
              <a:rPr lang="en-US" altLang="en-US" sz="4400">
                <a:ea typeface="Helvetica Neue LT Std 75"/>
                <a:cs typeface="Helvetica Neue LT Std 75"/>
              </a:rPr>
              <a:t>CIS Central Georgia</a:t>
            </a:r>
          </a:p>
        </p:txBody>
      </p:sp>
      <p:sp>
        <p:nvSpPr>
          <p:cNvPr id="24579" name="Subtitle 2">
            <a:extLst>
              <a:ext uri="{FF2B5EF4-FFF2-40B4-BE49-F238E27FC236}">
                <a16:creationId xmlns:a16="http://schemas.microsoft.com/office/drawing/2014/main" id="{0988FB82-3D2F-EA4E-041E-9C1712A2DE82}"/>
              </a:ext>
            </a:extLst>
          </p:cNvPr>
          <p:cNvSpPr>
            <a:spLocks noGrp="1" noChangeArrowheads="1"/>
          </p:cNvSpPr>
          <p:nvPr>
            <p:ph type="subTitle" idx="1"/>
          </p:nvPr>
        </p:nvSpPr>
        <p:spPr>
          <a:xfrm>
            <a:off x="800100" y="2057400"/>
            <a:ext cx="7543800" cy="533400"/>
          </a:xfrm>
        </p:spPr>
        <p:txBody>
          <a:bodyPr/>
          <a:lstStyle/>
          <a:p>
            <a:r>
              <a:rPr lang="en-US" altLang="en-US">
                <a:ea typeface="Helvetica Neue LT Std 45 Light"/>
                <a:cs typeface="Helvetica Neue LT Std 45 Light"/>
              </a:rPr>
              <a:t>School Improvement Support Initiative</a:t>
            </a:r>
          </a:p>
          <a:p>
            <a:r>
              <a:rPr lang="en-US" altLang="en-US" sz="3000">
                <a:ea typeface="Helvetica Neue LT Std 45 Light"/>
                <a:cs typeface="Helvetica Neue LT Std 45 Light"/>
              </a:rPr>
              <a:t>Bibb Board of Education Update </a:t>
            </a:r>
          </a:p>
          <a:p>
            <a:r>
              <a:rPr lang="en-US" altLang="en-US" sz="3000">
                <a:ea typeface="Helvetica Neue LT Std 45 Light"/>
                <a:cs typeface="Helvetica Neue LT Std 45 Light"/>
              </a:rPr>
              <a:t>July 18, 2024</a:t>
            </a:r>
          </a:p>
          <a:p>
            <a:endParaRPr lang="en-US" altLang="en-US">
              <a:ea typeface="Helvetica Neue LT Std 45 Light"/>
              <a:cs typeface="Helvetica Neue LT Std 45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Placeholder 2">
            <a:extLst>
              <a:ext uri="{FF2B5EF4-FFF2-40B4-BE49-F238E27FC236}">
                <a16:creationId xmlns:a16="http://schemas.microsoft.com/office/drawing/2014/main" id="{9AFE392B-7B46-CECD-D9F7-EF32C15BB26D}"/>
              </a:ext>
            </a:extLst>
          </p:cNvPr>
          <p:cNvSpPr>
            <a:spLocks noGrp="1" noChangeArrowheads="1"/>
          </p:cNvSpPr>
          <p:nvPr>
            <p:ph type="body" sz="half" idx="2"/>
          </p:nvPr>
        </p:nvSpPr>
        <p:spPr>
          <a:xfrm>
            <a:off x="5334000" y="319291"/>
            <a:ext cx="3810000" cy="5293961"/>
          </a:xfrm>
        </p:spPr>
        <p:txBody>
          <a:bodyPr/>
          <a:lstStyle/>
          <a:p>
            <a:pPr algn="ctr"/>
            <a:r>
              <a:rPr lang="en-US" altLang="en-US" sz="2400">
                <a:ea typeface="Helvetica Neue LT Std 45 Light"/>
                <a:cs typeface="Helvetica Neue LT Std 45 Light"/>
              </a:rPr>
              <a:t>Communities In Schools (CIS) believes that keeping students in school is not simply a teacher’s or school’s responsibility.  Instead, CIS takes a community development approach to supporting students by delivering or brokering community resources for those challenged with barriers preventing them from being successful in school.</a:t>
            </a:r>
            <a:endParaRPr lang="en-US"/>
          </a:p>
          <a:p>
            <a:pPr algn="ctr"/>
            <a:endParaRPr lang="en-US" altLang="en-US" sz="2400">
              <a:ea typeface="Helvetica Neue LT Std 45 Light"/>
              <a:cs typeface="Helvetica Neue LT Std 45 Light"/>
            </a:endParaRPr>
          </a:p>
          <a:p>
            <a:pPr algn="ctr"/>
            <a:endParaRPr lang="en-US" altLang="en-US" sz="2400">
              <a:ea typeface="Helvetica Neue LT Std 45 Light"/>
              <a:cs typeface="Helvetica Neue LT Std 45 Light"/>
            </a:endParaRPr>
          </a:p>
          <a:p>
            <a:pPr algn="ctr"/>
            <a:r>
              <a:rPr lang="en-US" altLang="en-US" sz="3200">
                <a:ea typeface="Helvetica Neue LT Std 45 Light"/>
                <a:cs typeface="Helvetica Neue LT Std 45 Light"/>
              </a:rPr>
              <a:t>  </a:t>
            </a:r>
          </a:p>
          <a:p>
            <a:pPr algn="ctr"/>
            <a:br>
              <a:rPr lang="en-US" altLang="en-US" sz="3200">
                <a:latin typeface="Helvetica Neue LT Std 75"/>
                <a:ea typeface="Helvetica Neue LT Std 75"/>
                <a:cs typeface="Helvetica Neue LT Std 75"/>
              </a:rPr>
            </a:br>
            <a:endParaRPr lang="en-US" altLang="en-US" sz="2000">
              <a:solidFill>
                <a:schemeClr val="tx1"/>
              </a:solidFill>
              <a:ea typeface="Helvetica Neue LT Std 45 Light"/>
              <a:cs typeface="Helvetica Neue LT Std 45 Light"/>
            </a:endParaRPr>
          </a:p>
        </p:txBody>
      </p:sp>
      <p:pic>
        <p:nvPicPr>
          <p:cNvPr id="26627" name="Picture 2">
            <a:extLst>
              <a:ext uri="{FF2B5EF4-FFF2-40B4-BE49-F238E27FC236}">
                <a16:creationId xmlns:a16="http://schemas.microsoft.com/office/drawing/2014/main" id="{BAB3F45E-F2B2-56BC-0CA5-86ABD494836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822" y="174978"/>
            <a:ext cx="5029200" cy="651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Placeholder 3">
            <a:extLst>
              <a:ext uri="{FF2B5EF4-FFF2-40B4-BE49-F238E27FC236}">
                <a16:creationId xmlns:a16="http://schemas.microsoft.com/office/drawing/2014/main" id="{764047BE-4B12-4262-0028-9593F3782CF6}"/>
              </a:ext>
            </a:extLst>
          </p:cNvPr>
          <p:cNvSpPr>
            <a:spLocks noGrp="1" noChangeArrowheads="1"/>
          </p:cNvSpPr>
          <p:nvPr>
            <p:ph type="body" sz="half" idx="2"/>
          </p:nvPr>
        </p:nvSpPr>
        <p:spPr>
          <a:xfrm>
            <a:off x="5029200" y="344488"/>
            <a:ext cx="3733800" cy="6663363"/>
          </a:xfrm>
        </p:spPr>
        <p:txBody>
          <a:bodyPr>
            <a:spAutoFit/>
          </a:bodyPr>
          <a:lstStyle/>
          <a:p>
            <a:pPr algn="ctr"/>
            <a:r>
              <a:rPr lang="en-US" altLang="en-US" sz="3400" b="1">
                <a:ea typeface="Helvetica Neue LT Std 75"/>
                <a:cs typeface="Helvetica Neue LT Std 75"/>
              </a:rPr>
              <a:t>OUR GOAL</a:t>
            </a:r>
          </a:p>
          <a:p>
            <a:pPr algn="ctr"/>
            <a:r>
              <a:rPr lang="en-US" altLang="en-US" sz="2400">
                <a:ea typeface="Helvetica Neue LT Std 45 Light"/>
                <a:cs typeface="Helvetica Neue LT Std 45 Light"/>
              </a:rPr>
              <a:t>Our goal is simple. </a:t>
            </a:r>
          </a:p>
          <a:p>
            <a:pPr algn="ctr"/>
            <a:r>
              <a:rPr lang="en-US" altLang="en-US" sz="2400">
                <a:ea typeface="Helvetica Neue LT Std 45 Light"/>
                <a:cs typeface="Helvetica Neue LT Std 45 Light"/>
              </a:rPr>
              <a:t>Put students at the center. </a:t>
            </a:r>
          </a:p>
          <a:p>
            <a:pPr algn="ctr"/>
            <a:r>
              <a:rPr lang="en-US" altLang="en-US" sz="2400">
                <a:ea typeface="Helvetica Neue LT Std 45 Light"/>
                <a:cs typeface="Helvetica Neue LT Std 45 Light"/>
              </a:rPr>
              <a:t>Surround them with a caring community of support. </a:t>
            </a:r>
          </a:p>
          <a:p>
            <a:pPr algn="ctr"/>
            <a:r>
              <a:rPr lang="en-US" altLang="en-US" sz="2400">
                <a:ea typeface="Helvetica Neue LT Std 45 Light"/>
                <a:cs typeface="Helvetica Neue LT Std 45 Light"/>
              </a:rPr>
              <a:t>Create access to needed resources, </a:t>
            </a:r>
            <a:r>
              <a:rPr lang="en-US" altLang="en-US" sz="2400" b="1">
                <a:ea typeface="Helvetica Neue LT Std 45 Light"/>
                <a:cs typeface="Helvetica Neue LT Std 45 Light"/>
              </a:rPr>
              <a:t>so they can take charge of the future they  want for themselves</a:t>
            </a:r>
            <a:r>
              <a:rPr lang="en-US" altLang="en-US" sz="2400">
                <a:ea typeface="Helvetica Neue LT Std 45 Light"/>
                <a:cs typeface="Helvetica Neue LT Std 45 Light"/>
              </a:rPr>
              <a:t>, their communities, and each other</a:t>
            </a:r>
          </a:p>
          <a:p>
            <a:pPr algn="ctr"/>
            <a:endParaRPr lang="en-US" altLang="en-US" sz="2000">
              <a:ea typeface="Helvetica Neue LT Std 45 Light"/>
              <a:cs typeface="Helvetica Neue LT Std 45 Light"/>
            </a:endParaRPr>
          </a:p>
          <a:p>
            <a:pPr algn="ctr"/>
            <a:endParaRPr lang="en-US" altLang="en-US">
              <a:ea typeface="Helvetica Neue LT Std 45 Light"/>
              <a:cs typeface="Helvetica Neue LT Std 45 Light"/>
            </a:endParaRPr>
          </a:p>
        </p:txBody>
      </p:sp>
      <p:pic>
        <p:nvPicPr>
          <p:cNvPr id="27651" name="Picture 4">
            <a:extLst>
              <a:ext uri="{FF2B5EF4-FFF2-40B4-BE49-F238E27FC236}">
                <a16:creationId xmlns:a16="http://schemas.microsoft.com/office/drawing/2014/main" id="{183AA001-3229-64C6-DBE3-C5248B552B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400" y="-76200"/>
            <a:ext cx="46228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7EB905-BD87-4549-AB52-A8716A614C8A}"/>
              </a:ext>
            </a:extLst>
          </p:cNvPr>
          <p:cNvSpPr txBox="1"/>
          <p:nvPr/>
        </p:nvSpPr>
        <p:spPr>
          <a:xfrm>
            <a:off x="412355" y="290200"/>
            <a:ext cx="8493105" cy="615553"/>
          </a:xfrm>
          <a:prstGeom prst="rect">
            <a:avLst/>
          </a:prstGeom>
          <a:noFill/>
        </p:spPr>
        <p:txBody>
          <a:bodyPr wrap="square" lIns="91440" tIns="45720" rIns="91440" bIns="45720" rtlCol="0" anchor="t">
            <a:spAutoFit/>
          </a:bodyPr>
          <a:lstStyle/>
          <a:p>
            <a:pPr algn="ctr" defTabSz="685800" eaLnBrk="1" fontAlgn="auto" hangingPunct="1">
              <a:spcBef>
                <a:spcPts val="0"/>
              </a:spcBef>
              <a:spcAft>
                <a:spcPts val="0"/>
              </a:spcAft>
              <a:defRPr/>
            </a:pPr>
            <a:r>
              <a:rPr lang="en-US" sz="3400" b="1">
                <a:solidFill>
                  <a:schemeClr val="accent1"/>
                </a:solidFill>
                <a:latin typeface="Arial"/>
                <a:ea typeface="+mn-ea"/>
                <a:cs typeface="Arial"/>
              </a:rPr>
              <a:t>OVERVIEW</a:t>
            </a:r>
            <a:endParaRPr lang="en-US">
              <a:solidFill>
                <a:schemeClr val="accent1"/>
              </a:solidFill>
              <a:latin typeface="Arial"/>
              <a:ea typeface="+mn-ea"/>
            </a:endParaRPr>
          </a:p>
        </p:txBody>
      </p:sp>
      <p:sp>
        <p:nvSpPr>
          <p:cNvPr id="6" name="TextBox 5">
            <a:extLst>
              <a:ext uri="{FF2B5EF4-FFF2-40B4-BE49-F238E27FC236}">
                <a16:creationId xmlns:a16="http://schemas.microsoft.com/office/drawing/2014/main" id="{EAF8BFD8-4ECB-416D-BD61-3ED1432A5E2D}"/>
              </a:ext>
            </a:extLst>
          </p:cNvPr>
          <p:cNvSpPr txBox="1"/>
          <p:nvPr/>
        </p:nvSpPr>
        <p:spPr>
          <a:xfrm>
            <a:off x="568934" y="993654"/>
            <a:ext cx="8252569" cy="4678204"/>
          </a:xfrm>
          <a:prstGeom prst="rect">
            <a:avLst/>
          </a:prstGeom>
          <a:noFill/>
        </p:spPr>
        <p:txBody>
          <a:bodyPr wrap="square" lIns="68580" tIns="34290" rIns="68580" bIns="34290" rtlCol="0" anchor="t">
            <a:spAutoFit/>
          </a:bodyPr>
          <a:lstStyle/>
          <a:p>
            <a:pPr marL="342900" indent="-342900">
              <a:buFont typeface="Arial" panose="020B0604020202020204" pitchFamily="34" charset="0"/>
              <a:buChar char="•"/>
              <a:defRPr/>
            </a:pPr>
            <a:r>
              <a:rPr lang="en-US" sz="2000" b="1">
                <a:solidFill>
                  <a:schemeClr val="accent1"/>
                </a:solidFill>
                <a:latin typeface="Arial"/>
                <a:ea typeface="ＭＳ Ｐゴシック"/>
                <a:cs typeface="Arial"/>
              </a:rPr>
              <a:t>Purpose: </a:t>
            </a:r>
            <a:r>
              <a:rPr lang="en-US" sz="2000">
                <a:solidFill>
                  <a:schemeClr val="accent1"/>
                </a:solidFill>
                <a:latin typeface="Arial"/>
                <a:ea typeface="ＭＳ Ｐゴシック"/>
                <a:cs typeface="Arial"/>
              </a:rPr>
              <a:t>To provide updates for CIS School Improvement Initiative </a:t>
            </a:r>
            <a:endParaRPr lang="en-US" sz="2000">
              <a:solidFill>
                <a:schemeClr val="accent1"/>
              </a:solidFill>
              <a:cs typeface="Arial" panose="020B0604020202020204" pitchFamily="34" charset="0"/>
            </a:endParaRPr>
          </a:p>
          <a:p>
            <a:pPr marL="342900" indent="-342900" defTabSz="685800">
              <a:spcBef>
                <a:spcPts val="0"/>
              </a:spcBef>
              <a:spcAft>
                <a:spcPts val="0"/>
              </a:spcAft>
              <a:buFont typeface="Arial" panose="020B0604020202020204" pitchFamily="34" charset="0"/>
              <a:buChar char="•"/>
              <a:defRPr/>
            </a:pPr>
            <a:r>
              <a:rPr lang="en-US" sz="2000" b="1">
                <a:solidFill>
                  <a:schemeClr val="accent1"/>
                </a:solidFill>
                <a:latin typeface="Arial"/>
                <a:ea typeface="ＭＳ Ｐゴシック"/>
                <a:cs typeface="Arial"/>
              </a:rPr>
              <a:t>Roadmap: </a:t>
            </a:r>
            <a:endParaRPr lang="en-US" sz="2000" b="1">
              <a:solidFill>
                <a:schemeClr val="accent1"/>
              </a:solidFill>
              <a:cs typeface="Arial" panose="020B0604020202020204" pitchFamily="34" charset="0"/>
            </a:endParaRPr>
          </a:p>
          <a:p>
            <a:pPr marL="685800" lvl="1" indent="-342900">
              <a:buFont typeface="Arial" panose="020B0604020202020204" pitchFamily="34" charset="0"/>
              <a:buChar char="•"/>
              <a:defRPr/>
            </a:pPr>
            <a:r>
              <a:rPr lang="en-US" sz="2000">
                <a:solidFill>
                  <a:schemeClr val="accent1"/>
                </a:solidFill>
                <a:latin typeface="Arial"/>
                <a:ea typeface="ＭＳ Ｐゴシック"/>
                <a:cs typeface="Arial"/>
              </a:rPr>
              <a:t>CIS CG Affiliate and national CIS Model</a:t>
            </a:r>
            <a:endParaRPr lang="en-US" sz="2000">
              <a:solidFill>
                <a:schemeClr val="accent1"/>
              </a:solidFill>
              <a:cs typeface="Arial" panose="020B0604020202020204" pitchFamily="34" charset="0"/>
            </a:endParaRPr>
          </a:p>
          <a:p>
            <a:pPr marL="685800" lvl="1" indent="-342900">
              <a:buFont typeface="Arial" panose="020B0604020202020204" pitchFamily="34" charset="0"/>
              <a:buChar char="•"/>
              <a:defRPr/>
            </a:pPr>
            <a:r>
              <a:rPr lang="en-US" sz="2000">
                <a:solidFill>
                  <a:schemeClr val="accent1"/>
                </a:solidFill>
                <a:latin typeface="Arial"/>
                <a:ea typeface="ＭＳ Ｐゴシック"/>
                <a:cs typeface="Arial"/>
              </a:rPr>
              <a:t>CIS Empowerment Coaches</a:t>
            </a:r>
            <a:endParaRPr lang="en-US" sz="2000">
              <a:solidFill>
                <a:schemeClr val="accent1"/>
              </a:solidFill>
              <a:cs typeface="Arial" panose="020B0604020202020204" pitchFamily="34" charset="0"/>
            </a:endParaRPr>
          </a:p>
          <a:p>
            <a:pPr marL="685800" lvl="1" indent="-342900" defTabSz="685800">
              <a:buFont typeface="Arial" panose="020B0604020202020204" pitchFamily="34" charset="0"/>
              <a:buChar char="•"/>
              <a:defRPr/>
            </a:pPr>
            <a:r>
              <a:rPr lang="en-US" sz="2000">
                <a:solidFill>
                  <a:schemeClr val="accent1"/>
                </a:solidFill>
                <a:latin typeface="Arial"/>
                <a:ea typeface="ＭＳ Ｐゴシック"/>
                <a:cs typeface="Arial"/>
              </a:rPr>
              <a:t>Differentiated Tiers of Support:</a:t>
            </a:r>
          </a:p>
          <a:p>
            <a:pPr marL="1143000" lvl="2" indent="-342900" defTabSz="685800">
              <a:buFont typeface="Arial" panose="020B0604020202020204" pitchFamily="34" charset="0"/>
              <a:buChar char="•"/>
              <a:defRPr/>
            </a:pPr>
            <a:r>
              <a:rPr lang="en-US" sz="2000">
                <a:solidFill>
                  <a:schemeClr val="accent1"/>
                </a:solidFill>
                <a:latin typeface="Arial"/>
                <a:ea typeface="ＭＳ Ｐゴシック"/>
                <a:cs typeface="Arial"/>
              </a:rPr>
              <a:t>Tier 1 Schoolwide</a:t>
            </a:r>
          </a:p>
          <a:p>
            <a:pPr marL="1143000" lvl="2" indent="-342900" defTabSz="685800">
              <a:buFont typeface="Arial" panose="020B0604020202020204" pitchFamily="34" charset="0"/>
              <a:buChar char="•"/>
              <a:defRPr/>
            </a:pPr>
            <a:r>
              <a:rPr lang="en-US" sz="2000">
                <a:solidFill>
                  <a:schemeClr val="accent1"/>
                </a:solidFill>
                <a:latin typeface="Arial"/>
                <a:ea typeface="ＭＳ Ｐゴシック"/>
                <a:cs typeface="Arial"/>
              </a:rPr>
              <a:t>Tier II Targeted</a:t>
            </a:r>
            <a:endParaRPr lang="en-US" sz="2000">
              <a:solidFill>
                <a:schemeClr val="accent1"/>
              </a:solidFill>
              <a:cs typeface="Arial" panose="020B0604020202020204" pitchFamily="34" charset="0"/>
            </a:endParaRPr>
          </a:p>
          <a:p>
            <a:pPr marL="1143000" lvl="2" indent="-342900" defTabSz="685800">
              <a:buFont typeface="Arial" panose="020B0604020202020204" pitchFamily="34" charset="0"/>
              <a:buChar char="•"/>
              <a:defRPr/>
            </a:pPr>
            <a:r>
              <a:rPr lang="en-US" sz="2000">
                <a:solidFill>
                  <a:schemeClr val="accent1"/>
                </a:solidFill>
                <a:latin typeface="Arial"/>
                <a:ea typeface="ＭＳ Ｐゴシック"/>
                <a:cs typeface="Arial"/>
              </a:rPr>
              <a:t>Tier III Individualized</a:t>
            </a:r>
            <a:endParaRPr lang="en-US" sz="2000">
              <a:solidFill>
                <a:schemeClr val="accent1"/>
              </a:solidFill>
              <a:cs typeface="Arial"/>
            </a:endParaRPr>
          </a:p>
          <a:p>
            <a:pPr marL="1143000" lvl="2" indent="-342900" defTabSz="685800">
              <a:buFont typeface="Arial" panose="020B0604020202020204" pitchFamily="34" charset="0"/>
              <a:buChar char="•"/>
              <a:defRPr/>
            </a:pPr>
            <a:r>
              <a:rPr lang="en-US" sz="2000">
                <a:solidFill>
                  <a:schemeClr val="accent1"/>
                </a:solidFill>
                <a:latin typeface="Arial"/>
                <a:ea typeface="ＭＳ Ｐゴシック"/>
                <a:cs typeface="Arial"/>
              </a:rPr>
              <a:t>Service Partners</a:t>
            </a:r>
          </a:p>
          <a:p>
            <a:pPr marL="1143000" lvl="2" indent="-342900" defTabSz="685800">
              <a:buFont typeface="Arial" panose="020B0604020202020204" pitchFamily="34" charset="0"/>
              <a:buChar char="•"/>
              <a:defRPr/>
            </a:pPr>
            <a:r>
              <a:rPr lang="en-US" sz="2000">
                <a:solidFill>
                  <a:schemeClr val="accent1"/>
                </a:solidFill>
                <a:latin typeface="Arial"/>
                <a:ea typeface="ＭＳ Ｐゴシック"/>
                <a:cs typeface="Arial"/>
              </a:rPr>
              <a:t>Lessons Learned and Next Steps</a:t>
            </a:r>
          </a:p>
          <a:p>
            <a:pPr marL="1143000" lvl="2" indent="-342900" defTabSz="685800">
              <a:buFont typeface="Arial" panose="020B0604020202020204" pitchFamily="34" charset="0"/>
              <a:buChar char="•"/>
              <a:defRPr/>
            </a:pPr>
            <a:r>
              <a:rPr lang="en-US" sz="2000">
                <a:solidFill>
                  <a:schemeClr val="accent1"/>
                </a:solidFill>
                <a:latin typeface="Arial"/>
                <a:ea typeface="ＭＳ Ｐゴシック"/>
                <a:cs typeface="Arial"/>
              </a:rPr>
              <a:t>The Hope Collective Mentoring Partnership (video)</a:t>
            </a:r>
          </a:p>
          <a:p>
            <a:pPr marL="342900" indent="-342900" defTabSz="685800" eaLnBrk="1" fontAlgn="auto" hangingPunct="1">
              <a:spcBef>
                <a:spcPts val="0"/>
              </a:spcBef>
              <a:spcAft>
                <a:spcPts val="0"/>
              </a:spcAft>
              <a:buFont typeface="Arial" panose="020B0604020202020204" pitchFamily="34" charset="0"/>
              <a:buChar char="•"/>
              <a:defRPr/>
            </a:pPr>
            <a:r>
              <a:rPr lang="en-US" sz="2000" b="1">
                <a:solidFill>
                  <a:schemeClr val="accent1"/>
                </a:solidFill>
                <a:latin typeface="Arial"/>
                <a:ea typeface="ＭＳ Ｐゴシック"/>
                <a:cs typeface="Arial"/>
              </a:rPr>
              <a:t>Takeaway:  </a:t>
            </a:r>
            <a:r>
              <a:rPr lang="en-US" sz="2000">
                <a:solidFill>
                  <a:schemeClr val="accent1"/>
                </a:solidFill>
                <a:latin typeface="Arial"/>
                <a:ea typeface="ＭＳ Ｐゴシック"/>
                <a:cs typeface="Arial"/>
              </a:rPr>
              <a:t>CIS mitigates barriers to attendance, positive behavior, and academic success by providing needed resources to students and their families. </a:t>
            </a:r>
          </a:p>
          <a:p>
            <a:pPr marL="342900" indent="-342900" defTabSz="685800">
              <a:spcBef>
                <a:spcPts val="0"/>
              </a:spcBef>
              <a:spcAft>
                <a:spcPts val="0"/>
              </a:spcAft>
              <a:buFont typeface="Arial" panose="020B0604020202020204" pitchFamily="34" charset="0"/>
              <a:buChar char="•"/>
              <a:defRPr/>
            </a:pPr>
            <a:endParaRPr lang="en-US" sz="1950" b="1">
              <a:solidFill>
                <a:srgbClr val="131313"/>
              </a:solidFill>
              <a:latin typeface="Arial"/>
              <a:ea typeface="ＭＳ Ｐゴシック"/>
              <a:cs typeface="Arial"/>
            </a:endParaRPr>
          </a:p>
        </p:txBody>
      </p:sp>
    </p:spTree>
    <p:extLst>
      <p:ext uri="{BB962C8B-B14F-4D97-AF65-F5344CB8AC3E}">
        <p14:creationId xmlns:p14="http://schemas.microsoft.com/office/powerpoint/2010/main" val="3098549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2">
            <a:extLst>
              <a:ext uri="{FF2B5EF4-FFF2-40B4-BE49-F238E27FC236}">
                <a16:creationId xmlns:a16="http://schemas.microsoft.com/office/drawing/2014/main" id="{CE2ACF58-DDCF-51CF-3273-5EBADF6BFE43}"/>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446BAC5-1CDC-402F-99B3-71094FB30AB2}" type="slidenum">
              <a:rPr lang="en-US" altLang="en-US" smtClean="0">
                <a:solidFill>
                  <a:srgbClr val="838675"/>
                </a:solidFill>
              </a:rPr>
              <a:pPr/>
              <a:t>5</a:t>
            </a:fld>
            <a:endParaRPr lang="en-US" altLang="en-US">
              <a:solidFill>
                <a:srgbClr val="838675"/>
              </a:solidFill>
            </a:endParaRPr>
          </a:p>
        </p:txBody>
      </p:sp>
      <p:pic>
        <p:nvPicPr>
          <p:cNvPr id="28675" name="Picture 1">
            <a:extLst>
              <a:ext uri="{FF2B5EF4-FFF2-40B4-BE49-F238E27FC236}">
                <a16:creationId xmlns:a16="http://schemas.microsoft.com/office/drawing/2014/main" id="{936386AB-5161-7C5F-E539-AAC1E76743EA}"/>
              </a:ext>
            </a:extLst>
          </p:cNvPr>
          <p:cNvPicPr>
            <a:picLocks noChangeAspect="1"/>
          </p:cNvPicPr>
          <p:nvPr/>
        </p:nvPicPr>
        <p:blipFill>
          <a:blip r:embed="rId2">
            <a:extLst>
              <a:ext uri="{28A0092B-C50C-407E-A947-70E740481C1C}">
                <a14:useLocalDpi xmlns:a14="http://schemas.microsoft.com/office/drawing/2010/main" val="0"/>
              </a:ext>
            </a:extLst>
          </a:blip>
          <a:srcRect t="6667" b="8888"/>
          <a:stretch>
            <a:fillRect/>
          </a:stretch>
        </p:blipFill>
        <p:spPr bwMode="auto">
          <a:xfrm>
            <a:off x="1371600" y="76200"/>
            <a:ext cx="6203950" cy="678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9FB007D-5BA8-609B-64E0-75ADDA8EB77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30" t="11892" r="181" b="17289"/>
          <a:stretch/>
        </p:blipFill>
        <p:spPr bwMode="auto">
          <a:xfrm>
            <a:off x="262142" y="4496945"/>
            <a:ext cx="4610456" cy="1975326"/>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FBE10A6-7ED9-8193-063A-204EE5562A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278" r="7264" b="10035"/>
          <a:stretch/>
        </p:blipFill>
        <p:spPr bwMode="auto">
          <a:xfrm>
            <a:off x="270893" y="718613"/>
            <a:ext cx="4191314" cy="1761891"/>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BDDF2B6-0E85-E9EA-FA1F-B6657D28CD5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4120" b="17318"/>
          <a:stretch/>
        </p:blipFill>
        <p:spPr bwMode="auto">
          <a:xfrm>
            <a:off x="4662783" y="2707068"/>
            <a:ext cx="4055938" cy="1615774"/>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972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E473B-23EF-0842-CD20-6E3024A55950}"/>
              </a:ext>
            </a:extLst>
          </p:cNvPr>
          <p:cNvSpPr>
            <a:spLocks noGrp="1"/>
          </p:cNvSpPr>
          <p:nvPr>
            <p:ph type="title"/>
          </p:nvPr>
        </p:nvSpPr>
        <p:spPr>
          <a:xfrm>
            <a:off x="685800" y="266700"/>
            <a:ext cx="7772400" cy="411163"/>
          </a:xfrm>
        </p:spPr>
        <p:txBody>
          <a:bodyPr/>
          <a:lstStyle/>
          <a:p>
            <a:pPr>
              <a:defRPr/>
            </a:pPr>
            <a:r>
              <a:rPr lang="en-US" altLang="en-US">
                <a:solidFill>
                  <a:schemeClr val="accent1"/>
                </a:solidFill>
                <a:latin typeface="+mn-lt"/>
                <a:ea typeface="Helvetica Neue LT Std 75"/>
                <a:cs typeface="Helvetica Neue LT Std 75"/>
              </a:rPr>
              <a:t>THE CIS EMPOWERMENT COACH</a:t>
            </a:r>
            <a:endParaRPr lang="en-US">
              <a:solidFill>
                <a:schemeClr val="accent1"/>
              </a:solidFill>
              <a:latin typeface="+mn-lt"/>
            </a:endParaRPr>
          </a:p>
        </p:txBody>
      </p:sp>
      <p:sp>
        <p:nvSpPr>
          <p:cNvPr id="29699" name="Slide Number Placeholder 2">
            <a:extLst>
              <a:ext uri="{FF2B5EF4-FFF2-40B4-BE49-F238E27FC236}">
                <a16:creationId xmlns:a16="http://schemas.microsoft.com/office/drawing/2014/main" id="{EC3E6A9C-B29B-2165-D1C0-70928E8F4615}"/>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0170618-7621-444B-9053-71AE4B3C4AAB}" type="slidenum">
              <a:rPr lang="en-US" altLang="en-US" smtClean="0">
                <a:solidFill>
                  <a:srgbClr val="838675"/>
                </a:solidFill>
              </a:rPr>
              <a:pPr/>
              <a:t>6</a:t>
            </a:fld>
            <a:endParaRPr lang="en-US" altLang="en-US">
              <a:solidFill>
                <a:srgbClr val="838675"/>
              </a:solidFill>
            </a:endParaRPr>
          </a:p>
        </p:txBody>
      </p:sp>
      <p:sp>
        <p:nvSpPr>
          <p:cNvPr id="29700" name="TextBox 4">
            <a:extLst>
              <a:ext uri="{FF2B5EF4-FFF2-40B4-BE49-F238E27FC236}">
                <a16:creationId xmlns:a16="http://schemas.microsoft.com/office/drawing/2014/main" id="{039D4441-A34B-C5FF-53A1-8427BA4EB5D2}"/>
              </a:ext>
            </a:extLst>
          </p:cNvPr>
          <p:cNvSpPr txBox="1">
            <a:spLocks noChangeArrowheads="1"/>
          </p:cNvSpPr>
          <p:nvPr/>
        </p:nvSpPr>
        <p:spPr bwMode="auto">
          <a:xfrm>
            <a:off x="381000" y="1025548"/>
            <a:ext cx="47244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solidFill>
                  <a:schemeClr val="accent1"/>
                </a:solidFill>
                <a:latin typeface="Arial"/>
                <a:ea typeface="Helvetica Neue LT Std 75"/>
                <a:cs typeface="Arial"/>
              </a:rPr>
              <a:t>The CIS Empowerment Coach is a school-based professional who fills a pivotal role serving as a single point of contact working inside the school to build a repository of partners/services and then brokers, coordinates and manages CIS Tier I, II, and III services at the school site level.</a:t>
            </a:r>
            <a:br>
              <a:rPr lang="en-US" altLang="en-US">
                <a:ea typeface="Helvetica Neue LT Std 75"/>
                <a:cs typeface="Arial" panose="020B0604020202020204" pitchFamily="34" charset="0"/>
              </a:rPr>
            </a:br>
            <a:endParaRPr lang="en-US" altLang="en-US">
              <a:solidFill>
                <a:schemeClr val="accent1"/>
              </a:solidFill>
              <a:ea typeface="Helvetica Neue LT Std 75"/>
              <a:cs typeface="Arial" panose="020B0604020202020204" pitchFamily="34" charset="0"/>
            </a:endParaRPr>
          </a:p>
          <a:p>
            <a:r>
              <a:rPr lang="en-US" altLang="en-US">
                <a:solidFill>
                  <a:schemeClr val="accent1"/>
                </a:solidFill>
                <a:latin typeface="Arial"/>
                <a:ea typeface="Helvetica Neue LT Std 75"/>
                <a:cs typeface="Arial"/>
              </a:rPr>
              <a:t>The CIS Empowerment Coach works collaboratively with school leadership and staff to connect students and families with community resource to address both academic and non-academic needs, allowing students to show up healthy, safe and prepared to learn.</a:t>
            </a:r>
            <a:br>
              <a:rPr lang="en-US" altLang="en-US">
                <a:ea typeface="Helvetica Neue LT Std 75"/>
                <a:cs typeface="Arial" panose="020B0604020202020204" pitchFamily="34" charset="0"/>
              </a:rPr>
            </a:br>
            <a:br>
              <a:rPr lang="en-US" altLang="en-US">
                <a:ea typeface="Helvetica Neue LT Std 75"/>
                <a:cs typeface="Arial" panose="020B0604020202020204" pitchFamily="34" charset="0"/>
              </a:rPr>
            </a:br>
            <a:endParaRPr lang="en-US" altLang="en-US">
              <a:solidFill>
                <a:schemeClr val="accent1"/>
              </a:solidFill>
              <a:cs typeface="Arial" panose="020B0604020202020204" pitchFamily="34" charset="0"/>
            </a:endParaRPr>
          </a:p>
        </p:txBody>
      </p:sp>
      <p:pic>
        <p:nvPicPr>
          <p:cNvPr id="4" name="Picture 3" descr="A person standing in front of a large projector screen&#10;&#10;Description automatically generated with medium confidence">
            <a:extLst>
              <a:ext uri="{FF2B5EF4-FFF2-40B4-BE49-F238E27FC236}">
                <a16:creationId xmlns:a16="http://schemas.microsoft.com/office/drawing/2014/main" id="{86D2E520-98C4-06A1-B0C5-291F26E35D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339"/>
          <a:stretch/>
        </p:blipFill>
        <p:spPr bwMode="auto">
          <a:xfrm>
            <a:off x="5167312" y="1171575"/>
            <a:ext cx="3583539" cy="4427394"/>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1">
            <a:extLst>
              <a:ext uri="{FF2B5EF4-FFF2-40B4-BE49-F238E27FC236}">
                <a16:creationId xmlns:a16="http://schemas.microsoft.com/office/drawing/2014/main" id="{60642144-E86D-1545-9426-80C9EF686971}"/>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BD696F8-5087-4F58-A720-1E8AB431602C}" type="slidenum">
              <a:rPr lang="en-US" altLang="en-US" smtClean="0">
                <a:solidFill>
                  <a:srgbClr val="838675"/>
                </a:solidFill>
              </a:rPr>
              <a:pPr/>
              <a:t>7</a:t>
            </a:fld>
            <a:endParaRPr lang="en-US" altLang="en-US">
              <a:solidFill>
                <a:srgbClr val="838675"/>
              </a:solidFill>
            </a:endParaRPr>
          </a:p>
        </p:txBody>
      </p:sp>
      <p:pic>
        <p:nvPicPr>
          <p:cNvPr id="31747" name="Picture 4">
            <a:extLst>
              <a:ext uri="{FF2B5EF4-FFF2-40B4-BE49-F238E27FC236}">
                <a16:creationId xmlns:a16="http://schemas.microsoft.com/office/drawing/2014/main" id="{77D30FCE-1367-6885-559C-BA8820EFD8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0"/>
            <a:ext cx="8761413" cy="677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BB9BA5E0-25D3-65A8-E20D-2C21BAB7A1F8}"/>
              </a:ext>
            </a:extLst>
          </p:cNvPr>
          <p:cNvSpPr/>
          <p:nvPr/>
        </p:nvSpPr>
        <p:spPr>
          <a:xfrm>
            <a:off x="1981200" y="1524000"/>
            <a:ext cx="2286000" cy="4572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E3D64DD2-9805-8110-A343-CCE442794A95}"/>
              </a:ext>
            </a:extLst>
          </p:cNvPr>
          <p:cNvSpPr/>
          <p:nvPr/>
        </p:nvSpPr>
        <p:spPr>
          <a:xfrm>
            <a:off x="4360863" y="1524000"/>
            <a:ext cx="1735137" cy="3048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5572C2E8-0148-9ABA-E3ED-F406CAE4CAF8}"/>
              </a:ext>
            </a:extLst>
          </p:cNvPr>
          <p:cNvSpPr/>
          <p:nvPr/>
        </p:nvSpPr>
        <p:spPr>
          <a:xfrm>
            <a:off x="6553200" y="1524000"/>
            <a:ext cx="1981200" cy="3810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E5D23435-C5C2-AEBC-D159-54528B7199C6}"/>
              </a:ext>
            </a:extLst>
          </p:cNvPr>
          <p:cNvSpPr/>
          <p:nvPr/>
        </p:nvSpPr>
        <p:spPr>
          <a:xfrm>
            <a:off x="6553200" y="1905000"/>
            <a:ext cx="1981200" cy="5334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2F096392-0667-35AA-9401-BDD3BC454358}"/>
              </a:ext>
            </a:extLst>
          </p:cNvPr>
          <p:cNvSpPr/>
          <p:nvPr/>
        </p:nvSpPr>
        <p:spPr>
          <a:xfrm>
            <a:off x="1981200" y="1993900"/>
            <a:ext cx="2286000" cy="6731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AB02BFED-24E4-1B75-48D3-7449AC24776F}"/>
              </a:ext>
            </a:extLst>
          </p:cNvPr>
          <p:cNvSpPr/>
          <p:nvPr/>
        </p:nvSpPr>
        <p:spPr>
          <a:xfrm>
            <a:off x="1981200" y="2667000"/>
            <a:ext cx="2286000" cy="3048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a:extLst>
              <a:ext uri="{FF2B5EF4-FFF2-40B4-BE49-F238E27FC236}">
                <a16:creationId xmlns:a16="http://schemas.microsoft.com/office/drawing/2014/main" id="{E6E930DA-423A-EE3D-1A50-693C542F4429}"/>
              </a:ext>
            </a:extLst>
          </p:cNvPr>
          <p:cNvSpPr/>
          <p:nvPr/>
        </p:nvSpPr>
        <p:spPr>
          <a:xfrm>
            <a:off x="4360863" y="3048000"/>
            <a:ext cx="1963737" cy="4572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a:extLst>
              <a:ext uri="{FF2B5EF4-FFF2-40B4-BE49-F238E27FC236}">
                <a16:creationId xmlns:a16="http://schemas.microsoft.com/office/drawing/2014/main" id="{8F39C970-6F00-8C00-BB9D-5E2F6C476776}"/>
              </a:ext>
            </a:extLst>
          </p:cNvPr>
          <p:cNvSpPr/>
          <p:nvPr/>
        </p:nvSpPr>
        <p:spPr>
          <a:xfrm>
            <a:off x="6553200" y="2667000"/>
            <a:ext cx="2286000" cy="3048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a:extLst>
              <a:ext uri="{FF2B5EF4-FFF2-40B4-BE49-F238E27FC236}">
                <a16:creationId xmlns:a16="http://schemas.microsoft.com/office/drawing/2014/main" id="{FEFBF82C-5AAD-C126-A5D5-754E5393782C}"/>
              </a:ext>
            </a:extLst>
          </p:cNvPr>
          <p:cNvSpPr/>
          <p:nvPr/>
        </p:nvSpPr>
        <p:spPr>
          <a:xfrm>
            <a:off x="6570663" y="3505200"/>
            <a:ext cx="2039937" cy="3048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a:extLst>
              <a:ext uri="{FF2B5EF4-FFF2-40B4-BE49-F238E27FC236}">
                <a16:creationId xmlns:a16="http://schemas.microsoft.com/office/drawing/2014/main" id="{3DE57581-96EF-384B-8C33-41FB485D16B8}"/>
              </a:ext>
            </a:extLst>
          </p:cNvPr>
          <p:cNvSpPr/>
          <p:nvPr/>
        </p:nvSpPr>
        <p:spPr>
          <a:xfrm>
            <a:off x="1981200" y="3784600"/>
            <a:ext cx="2039938" cy="3048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a:extLst>
              <a:ext uri="{FF2B5EF4-FFF2-40B4-BE49-F238E27FC236}">
                <a16:creationId xmlns:a16="http://schemas.microsoft.com/office/drawing/2014/main" id="{91C6700C-BBB0-4FC6-686B-CC7316C389AD}"/>
              </a:ext>
            </a:extLst>
          </p:cNvPr>
          <p:cNvSpPr/>
          <p:nvPr/>
        </p:nvSpPr>
        <p:spPr>
          <a:xfrm>
            <a:off x="4360863" y="3810000"/>
            <a:ext cx="1963737" cy="3048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ectangle 16">
            <a:extLst>
              <a:ext uri="{FF2B5EF4-FFF2-40B4-BE49-F238E27FC236}">
                <a16:creationId xmlns:a16="http://schemas.microsoft.com/office/drawing/2014/main" id="{B704B672-A196-8B93-53C8-4C65C52EDBC9}"/>
              </a:ext>
            </a:extLst>
          </p:cNvPr>
          <p:cNvSpPr/>
          <p:nvPr/>
        </p:nvSpPr>
        <p:spPr>
          <a:xfrm>
            <a:off x="6570663" y="4191000"/>
            <a:ext cx="2192337" cy="4572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a:extLst>
              <a:ext uri="{FF2B5EF4-FFF2-40B4-BE49-F238E27FC236}">
                <a16:creationId xmlns:a16="http://schemas.microsoft.com/office/drawing/2014/main" id="{34D79AAB-552B-266C-CC9E-9765DD6308E7}"/>
              </a:ext>
            </a:extLst>
          </p:cNvPr>
          <p:cNvSpPr/>
          <p:nvPr/>
        </p:nvSpPr>
        <p:spPr>
          <a:xfrm>
            <a:off x="1949450" y="4222750"/>
            <a:ext cx="1708150" cy="298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extBox 2">
            <a:extLst>
              <a:ext uri="{FF2B5EF4-FFF2-40B4-BE49-F238E27FC236}">
                <a16:creationId xmlns:a16="http://schemas.microsoft.com/office/drawing/2014/main" id="{3BF73901-3F3F-C02A-76E2-512284F580AD}"/>
              </a:ext>
            </a:extLst>
          </p:cNvPr>
          <p:cNvSpPr txBox="1"/>
          <p:nvPr/>
        </p:nvSpPr>
        <p:spPr>
          <a:xfrm>
            <a:off x="1905000" y="4179888"/>
            <a:ext cx="1981200" cy="254000"/>
          </a:xfrm>
          <a:prstGeom prst="rect">
            <a:avLst/>
          </a:prstGeom>
          <a:noFill/>
        </p:spPr>
        <p:txBody>
          <a:bodyPr>
            <a:spAutoFit/>
          </a:bodyPr>
          <a:lstStyle/>
          <a:p>
            <a:pPr>
              <a:defRPr/>
            </a:pPr>
            <a:r>
              <a:rPr lang="en-US" sz="1050">
                <a:solidFill>
                  <a:schemeClr val="accent3"/>
                </a:solidFill>
                <a:latin typeface="Bahnschrift Light Condensed" panose="020B0502040204020203" pitchFamily="34" charset="0"/>
              </a:rPr>
              <a:t>Holiday food distribution</a:t>
            </a:r>
          </a:p>
        </p:txBody>
      </p:sp>
      <p:sp>
        <p:nvSpPr>
          <p:cNvPr id="20" name="Rectangle 19">
            <a:extLst>
              <a:ext uri="{FF2B5EF4-FFF2-40B4-BE49-F238E27FC236}">
                <a16:creationId xmlns:a16="http://schemas.microsoft.com/office/drawing/2014/main" id="{B6329C99-C2F8-D947-C25F-377DCF9EE312}"/>
              </a:ext>
            </a:extLst>
          </p:cNvPr>
          <p:cNvSpPr/>
          <p:nvPr/>
        </p:nvSpPr>
        <p:spPr>
          <a:xfrm>
            <a:off x="1981200" y="4224338"/>
            <a:ext cx="1143000" cy="20955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a:extLst>
              <a:ext uri="{FF2B5EF4-FFF2-40B4-BE49-F238E27FC236}">
                <a16:creationId xmlns:a16="http://schemas.microsoft.com/office/drawing/2014/main" id="{66E4E15E-B18D-C05D-28DE-A8717FD1FE03}"/>
              </a:ext>
            </a:extLst>
          </p:cNvPr>
          <p:cNvSpPr/>
          <p:nvPr/>
        </p:nvSpPr>
        <p:spPr>
          <a:xfrm>
            <a:off x="1981200" y="4637088"/>
            <a:ext cx="1828800" cy="265112"/>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a:extLst>
              <a:ext uri="{FF2B5EF4-FFF2-40B4-BE49-F238E27FC236}">
                <a16:creationId xmlns:a16="http://schemas.microsoft.com/office/drawing/2014/main" id="{EABFC376-E046-0F40-126A-4F115131B1ED}"/>
              </a:ext>
            </a:extLst>
          </p:cNvPr>
          <p:cNvSpPr/>
          <p:nvPr/>
        </p:nvSpPr>
        <p:spPr>
          <a:xfrm>
            <a:off x="4360863" y="4637088"/>
            <a:ext cx="2039937" cy="392112"/>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a:extLst>
              <a:ext uri="{FF2B5EF4-FFF2-40B4-BE49-F238E27FC236}">
                <a16:creationId xmlns:a16="http://schemas.microsoft.com/office/drawing/2014/main" id="{AC6F161F-DE1E-D86D-0A16-8BC2C112612D}"/>
              </a:ext>
            </a:extLst>
          </p:cNvPr>
          <p:cNvSpPr/>
          <p:nvPr/>
        </p:nvSpPr>
        <p:spPr>
          <a:xfrm>
            <a:off x="6570663" y="4648200"/>
            <a:ext cx="2268537" cy="381000"/>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a:extLst>
              <a:ext uri="{FF2B5EF4-FFF2-40B4-BE49-F238E27FC236}">
                <a16:creationId xmlns:a16="http://schemas.microsoft.com/office/drawing/2014/main" id="{D61B7D4F-34E0-D596-F4D4-A741E7D220D2}"/>
              </a:ext>
            </a:extLst>
          </p:cNvPr>
          <p:cNvSpPr/>
          <p:nvPr/>
        </p:nvSpPr>
        <p:spPr>
          <a:xfrm>
            <a:off x="1974850" y="5059363"/>
            <a:ext cx="1911350" cy="198437"/>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Rectangle 26">
            <a:extLst>
              <a:ext uri="{FF2B5EF4-FFF2-40B4-BE49-F238E27FC236}">
                <a16:creationId xmlns:a16="http://schemas.microsoft.com/office/drawing/2014/main" id="{5EBD1FCF-4103-5AEB-425F-224D70AE294D}"/>
              </a:ext>
            </a:extLst>
          </p:cNvPr>
          <p:cNvSpPr/>
          <p:nvPr/>
        </p:nvSpPr>
        <p:spPr>
          <a:xfrm>
            <a:off x="1974850" y="5467350"/>
            <a:ext cx="2197100" cy="661988"/>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ectangle 27">
            <a:extLst>
              <a:ext uri="{FF2B5EF4-FFF2-40B4-BE49-F238E27FC236}">
                <a16:creationId xmlns:a16="http://schemas.microsoft.com/office/drawing/2014/main" id="{8CFA7479-F7C9-30D3-CC16-C13B90297E7C}"/>
              </a:ext>
            </a:extLst>
          </p:cNvPr>
          <p:cNvSpPr/>
          <p:nvPr/>
        </p:nvSpPr>
        <p:spPr>
          <a:xfrm>
            <a:off x="4360863" y="5445125"/>
            <a:ext cx="2039937" cy="346075"/>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Rectangle 28">
            <a:extLst>
              <a:ext uri="{FF2B5EF4-FFF2-40B4-BE49-F238E27FC236}">
                <a16:creationId xmlns:a16="http://schemas.microsoft.com/office/drawing/2014/main" id="{E8DCB1CB-F7A7-DCB9-D8B0-7F8429CF23CF}"/>
              </a:ext>
            </a:extLst>
          </p:cNvPr>
          <p:cNvSpPr/>
          <p:nvPr/>
        </p:nvSpPr>
        <p:spPr>
          <a:xfrm>
            <a:off x="6572250" y="5475288"/>
            <a:ext cx="2266950" cy="315912"/>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a:extLst>
              <a:ext uri="{FF2B5EF4-FFF2-40B4-BE49-F238E27FC236}">
                <a16:creationId xmlns:a16="http://schemas.microsoft.com/office/drawing/2014/main" id="{AA812752-423F-708E-D5F2-C96C38F6F284}"/>
              </a:ext>
            </a:extLst>
          </p:cNvPr>
          <p:cNvSpPr/>
          <p:nvPr/>
        </p:nvSpPr>
        <p:spPr>
          <a:xfrm>
            <a:off x="1974850" y="6288088"/>
            <a:ext cx="1073150" cy="265112"/>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Rectangle 31">
            <a:extLst>
              <a:ext uri="{FF2B5EF4-FFF2-40B4-BE49-F238E27FC236}">
                <a16:creationId xmlns:a16="http://schemas.microsoft.com/office/drawing/2014/main" id="{F54BB694-3A6F-FFEC-7804-B08EF361C2F1}"/>
              </a:ext>
            </a:extLst>
          </p:cNvPr>
          <p:cNvSpPr/>
          <p:nvPr/>
        </p:nvSpPr>
        <p:spPr>
          <a:xfrm>
            <a:off x="6553200" y="6151563"/>
            <a:ext cx="2286000" cy="401637"/>
          </a:xfrm>
          <a:prstGeom prst="rect">
            <a:avLst/>
          </a:prstGeom>
          <a:solidFill>
            <a:srgbClr val="FFFF00">
              <a:alpha val="39000"/>
            </a:srgb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2">
            <a:extLst>
              <a:ext uri="{FF2B5EF4-FFF2-40B4-BE49-F238E27FC236}">
                <a16:creationId xmlns:a16="http://schemas.microsoft.com/office/drawing/2014/main" id="{71957D05-EEA2-5EA5-F018-AB2C0118717A}"/>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122EF6F-533E-45E8-A4CC-9E339D01743C}" type="slidenum">
              <a:rPr lang="en-US" altLang="en-US" smtClean="0">
                <a:solidFill>
                  <a:srgbClr val="838675"/>
                </a:solidFill>
              </a:rPr>
              <a:pPr/>
              <a:t>8</a:t>
            </a:fld>
            <a:endParaRPr lang="en-US" altLang="en-US">
              <a:solidFill>
                <a:srgbClr val="838675"/>
              </a:solidFill>
            </a:endParaRPr>
          </a:p>
        </p:txBody>
      </p:sp>
      <p:sp>
        <p:nvSpPr>
          <p:cNvPr id="7" name="Title 1">
            <a:extLst>
              <a:ext uri="{FF2B5EF4-FFF2-40B4-BE49-F238E27FC236}">
                <a16:creationId xmlns:a16="http://schemas.microsoft.com/office/drawing/2014/main" id="{AEB81154-9C3F-F171-463F-4DE38560D3AF}"/>
              </a:ext>
            </a:extLst>
          </p:cNvPr>
          <p:cNvSpPr>
            <a:spLocks noGrp="1" noChangeArrowheads="1"/>
          </p:cNvSpPr>
          <p:nvPr>
            <p:ph type="title"/>
          </p:nvPr>
        </p:nvSpPr>
        <p:spPr>
          <a:xfrm>
            <a:off x="292100" y="304800"/>
            <a:ext cx="8686800" cy="914400"/>
          </a:xfrm>
        </p:spPr>
        <p:txBody>
          <a:bodyPr/>
          <a:lstStyle/>
          <a:p>
            <a:pPr>
              <a:defRPr/>
            </a:pPr>
            <a:r>
              <a:rPr lang="en-US" altLang="en-US" sz="3400">
                <a:latin typeface="Helvetica Neue LT Std 75"/>
                <a:ea typeface="Helvetica Neue LT Std 75"/>
                <a:cs typeface="Helvetica Neue LT Std 75"/>
              </a:rPr>
              <a:t>TIER I: Schoolwide &amp; BASIC Needs</a:t>
            </a:r>
            <a:br>
              <a:rPr lang="en-US" altLang="en-US" sz="3400">
                <a:latin typeface="Helvetica Neue LT Std 75"/>
                <a:ea typeface="Helvetica Neue LT Std 75"/>
                <a:cs typeface="Helvetica Neue LT Std 75"/>
              </a:rPr>
            </a:br>
            <a:r>
              <a:rPr lang="en-US" altLang="en-US" sz="2000">
                <a:latin typeface="Helvetica Neue LT Std 75"/>
                <a:ea typeface="Helvetica Neue LT Std 75"/>
                <a:cs typeface="Helvetica Neue LT Std 75"/>
              </a:rPr>
              <a:t>Widely Accessible Services</a:t>
            </a:r>
            <a:br>
              <a:rPr lang="en-US" altLang="en-US" sz="2000">
                <a:latin typeface="Helvetica Neue LT Std 75"/>
                <a:ea typeface="Helvetica Neue LT Std 75"/>
                <a:cs typeface="Helvetica Neue LT Std 75"/>
              </a:rPr>
            </a:br>
            <a:endParaRPr lang="en-US" altLang="en-US" sz="2000">
              <a:latin typeface="Helvetica Neue LT Std 75"/>
              <a:ea typeface="Helvetica Neue LT Std 75"/>
              <a:cs typeface="Helvetica Neue LT Std 75"/>
            </a:endParaRPr>
          </a:p>
        </p:txBody>
      </p:sp>
      <p:graphicFrame>
        <p:nvGraphicFramePr>
          <p:cNvPr id="3" name="Table 2">
            <a:extLst>
              <a:ext uri="{FF2B5EF4-FFF2-40B4-BE49-F238E27FC236}">
                <a16:creationId xmlns:a16="http://schemas.microsoft.com/office/drawing/2014/main" id="{316E51B2-9734-6813-F9BB-2AAC12D4984B}"/>
              </a:ext>
            </a:extLst>
          </p:cNvPr>
          <p:cNvGraphicFramePr>
            <a:graphicFrameLocks noGrp="1"/>
          </p:cNvGraphicFramePr>
          <p:nvPr>
            <p:extLst>
              <p:ext uri="{D42A27DB-BD31-4B8C-83A1-F6EECF244321}">
                <p14:modId xmlns:p14="http://schemas.microsoft.com/office/powerpoint/2010/main" val="2281299575"/>
              </p:ext>
            </p:extLst>
          </p:nvPr>
        </p:nvGraphicFramePr>
        <p:xfrm>
          <a:off x="273050" y="1490663"/>
          <a:ext cx="8686800" cy="4434868"/>
        </p:xfrm>
        <a:graphic>
          <a:graphicData uri="http://schemas.openxmlformats.org/drawingml/2006/table">
            <a:tbl>
              <a:tblPr firstRow="1" bandRow="1">
                <a:tableStyleId>{5C22544A-7EE6-4342-B048-85BDC9FD1C3A}</a:tableStyleId>
              </a:tblPr>
              <a:tblGrid>
                <a:gridCol w="2248774">
                  <a:extLst>
                    <a:ext uri="{9D8B030D-6E8A-4147-A177-3AD203B41FA5}">
                      <a16:colId xmlns:a16="http://schemas.microsoft.com/office/drawing/2014/main" val="20000"/>
                    </a:ext>
                  </a:extLst>
                </a:gridCol>
                <a:gridCol w="1362511">
                  <a:extLst>
                    <a:ext uri="{9D8B030D-6E8A-4147-A177-3AD203B41FA5}">
                      <a16:colId xmlns:a16="http://schemas.microsoft.com/office/drawing/2014/main" val="20001"/>
                    </a:ext>
                  </a:extLst>
                </a:gridCol>
                <a:gridCol w="1740987">
                  <a:extLst>
                    <a:ext uri="{9D8B030D-6E8A-4147-A177-3AD203B41FA5}">
                      <a16:colId xmlns:a16="http://schemas.microsoft.com/office/drawing/2014/main" val="20002"/>
                    </a:ext>
                  </a:extLst>
                </a:gridCol>
                <a:gridCol w="1366456">
                  <a:extLst>
                    <a:ext uri="{9D8B030D-6E8A-4147-A177-3AD203B41FA5}">
                      <a16:colId xmlns:a16="http://schemas.microsoft.com/office/drawing/2014/main" val="20003"/>
                    </a:ext>
                  </a:extLst>
                </a:gridCol>
                <a:gridCol w="1968072">
                  <a:extLst>
                    <a:ext uri="{9D8B030D-6E8A-4147-A177-3AD203B41FA5}">
                      <a16:colId xmlns:a16="http://schemas.microsoft.com/office/drawing/2014/main" val="20004"/>
                    </a:ext>
                  </a:extLst>
                </a:gridCol>
              </a:tblGrid>
              <a:tr h="777205">
                <a:tc>
                  <a:txBody>
                    <a:bodyPr/>
                    <a:lstStyle/>
                    <a:p>
                      <a:pPr algn="ctr"/>
                      <a:r>
                        <a:rPr lang="en-US" sz="1300">
                          <a:solidFill>
                            <a:schemeClr val="tx1"/>
                          </a:solidFill>
                        </a:rPr>
                        <a:t>School</a:t>
                      </a:r>
                    </a:p>
                  </a:txBody>
                  <a:tcPr marT="45705" marB="45705"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chemeClr val="tx1"/>
                          </a:solidFill>
                        </a:rPr>
                        <a:t>2023-2024</a:t>
                      </a:r>
                    </a:p>
                    <a:p>
                      <a:pPr algn="ctr"/>
                      <a:r>
                        <a:rPr lang="en-US" sz="1300">
                          <a:solidFill>
                            <a:schemeClr val="tx1"/>
                          </a:solidFill>
                        </a:rPr>
                        <a:t>Enrollment</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300">
                          <a:solidFill>
                            <a:schemeClr val="tx1"/>
                          </a:solidFill>
                        </a:rPr>
                        <a:t>2023-2024</a:t>
                      </a:r>
                    </a:p>
                    <a:p>
                      <a:pPr algn="ctr"/>
                      <a:r>
                        <a:rPr lang="en-US" sz="1300">
                          <a:solidFill>
                            <a:schemeClr val="tx1"/>
                          </a:solidFill>
                        </a:rPr>
                        <a:t>Tier I: Schoolwide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a:solidFill>
                            <a:schemeClr val="tx1"/>
                          </a:solidFill>
                        </a:rPr>
                        <a:t>Average Per Service Widely Accessible Services</a:t>
                      </a:r>
                      <a:endParaRPr lang="en-US" sz="900">
                        <a:solidFill>
                          <a:schemeClr val="tx1"/>
                        </a:solidFill>
                      </a:endParaRP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300">
                          <a:solidFill>
                            <a:schemeClr val="tx1"/>
                          </a:solidFill>
                        </a:rPr>
                        <a:t>2023-2024</a:t>
                      </a:r>
                    </a:p>
                    <a:p>
                      <a:pPr algn="ctr"/>
                      <a:r>
                        <a:rPr lang="en-US" sz="1300">
                          <a:solidFill>
                            <a:schemeClr val="tx1"/>
                          </a:solidFill>
                        </a:rPr>
                        <a:t>Basic Needs</a:t>
                      </a:r>
                    </a:p>
                    <a:p>
                      <a:pPr algn="ctr"/>
                      <a:r>
                        <a:rPr lang="en-US" sz="900">
                          <a:solidFill>
                            <a:schemeClr val="tx1"/>
                          </a:solidFill>
                        </a:rPr>
                        <a:t>Average Per Service</a:t>
                      </a:r>
                    </a:p>
                    <a:p>
                      <a:pPr algn="ctr"/>
                      <a:r>
                        <a:rPr lang="en-US" sz="900">
                          <a:solidFill>
                            <a:schemeClr val="tx1"/>
                          </a:solidFill>
                        </a:rPr>
                        <a:t>Basic Needs</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300">
                          <a:solidFill>
                            <a:schemeClr val="tx1"/>
                          </a:solidFill>
                        </a:rPr>
                        <a:t>2023-2024</a:t>
                      </a:r>
                    </a:p>
                    <a:p>
                      <a:pPr algn="ctr"/>
                      <a:r>
                        <a:rPr lang="en-US" sz="1300">
                          <a:solidFill>
                            <a:schemeClr val="tx1"/>
                          </a:solidFill>
                        </a:rPr>
                        <a:t>TOTAL</a:t>
                      </a:r>
                    </a:p>
                    <a:p>
                      <a:pPr algn="ctr"/>
                      <a:r>
                        <a:rPr lang="en-US" sz="1300">
                          <a:solidFill>
                            <a:schemeClr val="tx1"/>
                          </a:solidFill>
                        </a:rPr>
                        <a:t>Tier</a:t>
                      </a:r>
                      <a:r>
                        <a:rPr lang="en-US" sz="1300" baseline="0">
                          <a:solidFill>
                            <a:schemeClr val="tx1"/>
                          </a:solidFill>
                        </a:rPr>
                        <a:t> I &amp; Basic Needs</a:t>
                      </a:r>
                    </a:p>
                    <a:p>
                      <a:pPr algn="ctr"/>
                      <a:r>
                        <a:rPr lang="en-US" sz="900" baseline="0">
                          <a:solidFill>
                            <a:schemeClr val="tx1"/>
                          </a:solidFill>
                        </a:rPr>
                        <a:t>Widely Accessible Services</a:t>
                      </a:r>
                      <a:endParaRPr lang="en-US" sz="900">
                        <a:solidFill>
                          <a:schemeClr val="tx1"/>
                        </a:solidFill>
                      </a:endParaRP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84615">
                <a:tc>
                  <a:txBody>
                    <a:bodyPr/>
                    <a:lstStyle/>
                    <a:p>
                      <a:pPr algn="l">
                        <a:lnSpc>
                          <a:spcPct val="100000"/>
                        </a:lnSpc>
                      </a:pPr>
                      <a:r>
                        <a:rPr lang="en-US" sz="1200">
                          <a:solidFill>
                            <a:schemeClr val="tx1"/>
                          </a:solidFill>
                        </a:rPr>
                        <a:t>Ingram</a:t>
                      </a:r>
                      <a:r>
                        <a:rPr lang="en-US" sz="1200" baseline="0">
                          <a:solidFill>
                            <a:schemeClr val="tx1"/>
                          </a:solidFill>
                        </a:rPr>
                        <a:t> </a:t>
                      </a:r>
                      <a:r>
                        <a:rPr lang="en-US" sz="1200" baseline="0" err="1">
                          <a:solidFill>
                            <a:schemeClr val="tx1"/>
                          </a:solidFill>
                        </a:rPr>
                        <a:t>Pye</a:t>
                      </a:r>
                      <a:r>
                        <a:rPr lang="en-US" sz="1200" baseline="0">
                          <a:solidFill>
                            <a:schemeClr val="tx1"/>
                          </a:solidFill>
                        </a:rPr>
                        <a:t> Elementary</a:t>
                      </a:r>
                      <a:endParaRPr lang="en-US" sz="1200">
                        <a:solidFill>
                          <a:schemeClr val="tx1"/>
                        </a:solidFill>
                      </a:endParaRP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415</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76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200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276</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316240">
                <a:tc>
                  <a:txBody>
                    <a:bodyPr/>
                    <a:lstStyle/>
                    <a:p>
                      <a:pPr algn="l">
                        <a:lnSpc>
                          <a:spcPct val="100000"/>
                        </a:lnSpc>
                      </a:pPr>
                      <a:r>
                        <a:rPr lang="en-US" sz="1200">
                          <a:solidFill>
                            <a:schemeClr val="tx1"/>
                          </a:solidFill>
                        </a:rPr>
                        <a:t>John R. Lewis Elementary </a:t>
                      </a:r>
                      <a:endParaRPr lang="en-US" sz="1400">
                        <a:solidFill>
                          <a:schemeClr val="tx1"/>
                        </a:solidFill>
                      </a:endParaRP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691</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308</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186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494</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20134">
                <a:tc>
                  <a:txBody>
                    <a:bodyPr/>
                    <a:lstStyle/>
                    <a:p>
                      <a:pPr algn="l">
                        <a:lnSpc>
                          <a:spcPct val="100000"/>
                        </a:lnSpc>
                      </a:pPr>
                      <a:r>
                        <a:rPr lang="en-US" sz="1200">
                          <a:solidFill>
                            <a:schemeClr val="tx1"/>
                          </a:solidFill>
                        </a:rPr>
                        <a:t>Matilda Hartley Elementary </a:t>
                      </a:r>
                      <a:endParaRPr lang="en-US" sz="1400">
                        <a:solidFill>
                          <a:schemeClr val="tx1"/>
                        </a:solidFill>
                      </a:endParaRP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359</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220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110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330</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79774">
                <a:tc>
                  <a:txBody>
                    <a:bodyPr/>
                    <a:lstStyle/>
                    <a:p>
                      <a:pPr algn="l">
                        <a:lnSpc>
                          <a:spcPct val="100000"/>
                        </a:lnSpc>
                      </a:pPr>
                      <a:r>
                        <a:rPr lang="en-US" sz="1200">
                          <a:solidFill>
                            <a:schemeClr val="tx1"/>
                          </a:solidFill>
                        </a:rPr>
                        <a:t>Southfield Elementary</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622</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235</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200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435</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10864">
                <a:tc>
                  <a:txBody>
                    <a:bodyPr/>
                    <a:lstStyle/>
                    <a:p>
                      <a:pPr algn="l">
                        <a:lnSpc>
                          <a:spcPct val="100000"/>
                        </a:lnSpc>
                      </a:pPr>
                      <a:r>
                        <a:rPr lang="en-US" sz="1200">
                          <a:solidFill>
                            <a:schemeClr val="tx1"/>
                          </a:solidFill>
                        </a:rPr>
                        <a:t>Union Elementary </a:t>
                      </a:r>
                      <a:endParaRPr lang="en-US" sz="1400">
                        <a:solidFill>
                          <a:schemeClr val="tx1"/>
                        </a:solidFill>
                      </a:endParaRP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460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252</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144</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396</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82898">
                <a:tc>
                  <a:txBody>
                    <a:bodyPr/>
                    <a:lstStyle/>
                    <a:p>
                      <a:pPr algn="l">
                        <a:lnSpc>
                          <a:spcPct val="100000"/>
                        </a:lnSpc>
                      </a:pPr>
                      <a:r>
                        <a:rPr lang="en-US" sz="1200">
                          <a:solidFill>
                            <a:schemeClr val="tx1"/>
                          </a:solidFill>
                        </a:rPr>
                        <a:t>Veterans Elementary</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693</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235</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200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435</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351687">
                <a:tc>
                  <a:txBody>
                    <a:bodyPr/>
                    <a:lstStyle/>
                    <a:p>
                      <a:pPr algn="l">
                        <a:lnSpc>
                          <a:spcPct val="100000"/>
                        </a:lnSpc>
                      </a:pPr>
                      <a:r>
                        <a:rPr lang="en-US" sz="1200">
                          <a:solidFill>
                            <a:schemeClr val="tx1"/>
                          </a:solidFill>
                        </a:rPr>
                        <a:t>Appling Middle </a:t>
                      </a:r>
                      <a:endParaRPr lang="en-US" sz="1400">
                        <a:solidFill>
                          <a:schemeClr val="tx1"/>
                        </a:solidFill>
                      </a:endParaRP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t>647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303</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200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503</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296488">
                <a:tc>
                  <a:txBody>
                    <a:bodyPr/>
                    <a:lstStyle/>
                    <a:p>
                      <a:pPr algn="l">
                        <a:lnSpc>
                          <a:spcPct val="100000"/>
                        </a:lnSpc>
                      </a:pPr>
                      <a:r>
                        <a:rPr lang="en-US" sz="1200">
                          <a:solidFill>
                            <a:schemeClr val="tx1"/>
                          </a:solidFill>
                        </a:rPr>
                        <a:t>Ballard Middle</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622</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158</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251</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409</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296488">
                <a:tc>
                  <a:txBody>
                    <a:bodyPr/>
                    <a:lstStyle/>
                    <a:p>
                      <a:pPr algn="l">
                        <a:lnSpc>
                          <a:spcPct val="100000"/>
                        </a:lnSpc>
                      </a:pPr>
                      <a:r>
                        <a:rPr lang="en-US" sz="1200">
                          <a:solidFill>
                            <a:schemeClr val="tx1"/>
                          </a:solidFill>
                        </a:rPr>
                        <a:t>Weaver Middle</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873</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86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160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246</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296488">
                <a:tc>
                  <a:txBody>
                    <a:bodyPr/>
                    <a:lstStyle/>
                    <a:p>
                      <a:pPr algn="l">
                        <a:lnSpc>
                          <a:spcPct val="100000"/>
                        </a:lnSpc>
                      </a:pPr>
                      <a:r>
                        <a:rPr lang="en-US" sz="1200">
                          <a:solidFill>
                            <a:schemeClr val="tx1"/>
                          </a:solidFill>
                        </a:rPr>
                        <a:t>Southwest High </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706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376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107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483</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296488">
                <a:tc>
                  <a:txBody>
                    <a:bodyPr/>
                    <a:lstStyle/>
                    <a:p>
                      <a:pPr algn="l">
                        <a:lnSpc>
                          <a:spcPct val="100000"/>
                        </a:lnSpc>
                      </a:pPr>
                      <a:r>
                        <a:rPr lang="en-US" sz="1200">
                          <a:solidFill>
                            <a:schemeClr val="tx1"/>
                          </a:solidFill>
                        </a:rPr>
                        <a:t>Westside High</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907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384</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36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420</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279774">
                <a:tc>
                  <a:txBody>
                    <a:bodyPr/>
                    <a:lstStyle/>
                    <a:p>
                      <a:pPr algn="l">
                        <a:lnSpc>
                          <a:spcPct val="100000"/>
                        </a:lnSpc>
                      </a:pPr>
                      <a:r>
                        <a:rPr lang="en-US" sz="1200">
                          <a:solidFill>
                            <a:schemeClr val="tx1"/>
                          </a:solidFill>
                        </a:rPr>
                        <a:t>Youthbuild/SOAR Academy</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350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117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100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217</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2">
            <a:extLst>
              <a:ext uri="{FF2B5EF4-FFF2-40B4-BE49-F238E27FC236}">
                <a16:creationId xmlns:a16="http://schemas.microsoft.com/office/drawing/2014/main" id="{71957D05-EEA2-5EA5-F018-AB2C0118717A}"/>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122EF6F-533E-45E8-A4CC-9E339D01743C}" type="slidenum">
              <a:rPr lang="en-US" altLang="en-US" smtClean="0">
                <a:solidFill>
                  <a:srgbClr val="838675"/>
                </a:solidFill>
              </a:rPr>
              <a:pPr/>
              <a:t>9</a:t>
            </a:fld>
            <a:endParaRPr lang="en-US" altLang="en-US">
              <a:solidFill>
                <a:srgbClr val="838675"/>
              </a:solidFill>
            </a:endParaRPr>
          </a:p>
        </p:txBody>
      </p:sp>
      <p:sp>
        <p:nvSpPr>
          <p:cNvPr id="7" name="Title 1">
            <a:extLst>
              <a:ext uri="{FF2B5EF4-FFF2-40B4-BE49-F238E27FC236}">
                <a16:creationId xmlns:a16="http://schemas.microsoft.com/office/drawing/2014/main" id="{AEB81154-9C3F-F171-463F-4DE38560D3AF}"/>
              </a:ext>
            </a:extLst>
          </p:cNvPr>
          <p:cNvSpPr>
            <a:spLocks noGrp="1" noChangeArrowheads="1"/>
          </p:cNvSpPr>
          <p:nvPr>
            <p:ph type="title"/>
          </p:nvPr>
        </p:nvSpPr>
        <p:spPr>
          <a:xfrm>
            <a:off x="292100" y="304800"/>
            <a:ext cx="8686800" cy="914400"/>
          </a:xfrm>
        </p:spPr>
        <p:txBody>
          <a:bodyPr/>
          <a:lstStyle/>
          <a:p>
            <a:pPr>
              <a:defRPr/>
            </a:pPr>
            <a:r>
              <a:rPr lang="en-US" altLang="en-US" sz="3400">
                <a:latin typeface="Helvetica Neue LT Std 75"/>
                <a:ea typeface="Helvetica Neue LT Std 75"/>
                <a:cs typeface="Helvetica Neue LT Std 75"/>
              </a:rPr>
              <a:t>TIER II &amp; TIER III</a:t>
            </a:r>
            <a:br>
              <a:rPr lang="en-US" altLang="en-US" sz="3400">
                <a:latin typeface="Helvetica Neue LT Std 75"/>
                <a:ea typeface="Helvetica Neue LT Std 75"/>
                <a:cs typeface="Helvetica Neue LT Std 75"/>
              </a:rPr>
            </a:br>
            <a:r>
              <a:rPr lang="en-US" altLang="en-US" sz="2000">
                <a:latin typeface="Helvetica Neue LT Std 75"/>
                <a:ea typeface="Helvetica Neue LT Std 75"/>
                <a:cs typeface="Helvetica Neue LT Std 75"/>
              </a:rPr>
              <a:t>Case managed services</a:t>
            </a:r>
            <a:br>
              <a:rPr lang="en-US" altLang="en-US" sz="2000">
                <a:latin typeface="Helvetica Neue LT Std 75"/>
                <a:ea typeface="Helvetica Neue LT Std 75"/>
                <a:cs typeface="Helvetica Neue LT Std 75"/>
              </a:rPr>
            </a:br>
            <a:endParaRPr lang="en-US" altLang="en-US" sz="2000">
              <a:latin typeface="Helvetica Neue LT Std 75"/>
              <a:ea typeface="Helvetica Neue LT Std 75"/>
              <a:cs typeface="Helvetica Neue LT Std 75"/>
            </a:endParaRPr>
          </a:p>
        </p:txBody>
      </p:sp>
      <p:graphicFrame>
        <p:nvGraphicFramePr>
          <p:cNvPr id="3" name="Table 2">
            <a:extLst>
              <a:ext uri="{FF2B5EF4-FFF2-40B4-BE49-F238E27FC236}">
                <a16:creationId xmlns:a16="http://schemas.microsoft.com/office/drawing/2014/main" id="{316E51B2-9734-6813-F9BB-2AAC12D4984B}"/>
              </a:ext>
            </a:extLst>
          </p:cNvPr>
          <p:cNvGraphicFramePr>
            <a:graphicFrameLocks noGrp="1"/>
          </p:cNvGraphicFramePr>
          <p:nvPr>
            <p:extLst>
              <p:ext uri="{D42A27DB-BD31-4B8C-83A1-F6EECF244321}">
                <p14:modId xmlns:p14="http://schemas.microsoft.com/office/powerpoint/2010/main" val="541988331"/>
              </p:ext>
            </p:extLst>
          </p:nvPr>
        </p:nvGraphicFramePr>
        <p:xfrm>
          <a:off x="292100" y="1245060"/>
          <a:ext cx="8686800" cy="4367879"/>
        </p:xfrm>
        <a:graphic>
          <a:graphicData uri="http://schemas.openxmlformats.org/drawingml/2006/table">
            <a:tbl>
              <a:tblPr firstRow="1" bandRow="1">
                <a:tableStyleId>{5C22544A-7EE6-4342-B048-85BDC9FD1C3A}</a:tableStyleId>
              </a:tblPr>
              <a:tblGrid>
                <a:gridCol w="2248774">
                  <a:extLst>
                    <a:ext uri="{9D8B030D-6E8A-4147-A177-3AD203B41FA5}">
                      <a16:colId xmlns:a16="http://schemas.microsoft.com/office/drawing/2014/main" val="20000"/>
                    </a:ext>
                  </a:extLst>
                </a:gridCol>
                <a:gridCol w="1362511">
                  <a:extLst>
                    <a:ext uri="{9D8B030D-6E8A-4147-A177-3AD203B41FA5}">
                      <a16:colId xmlns:a16="http://schemas.microsoft.com/office/drawing/2014/main" val="20001"/>
                    </a:ext>
                  </a:extLst>
                </a:gridCol>
                <a:gridCol w="1740987">
                  <a:extLst>
                    <a:ext uri="{9D8B030D-6E8A-4147-A177-3AD203B41FA5}">
                      <a16:colId xmlns:a16="http://schemas.microsoft.com/office/drawing/2014/main" val="20002"/>
                    </a:ext>
                  </a:extLst>
                </a:gridCol>
                <a:gridCol w="1366456">
                  <a:extLst>
                    <a:ext uri="{9D8B030D-6E8A-4147-A177-3AD203B41FA5}">
                      <a16:colId xmlns:a16="http://schemas.microsoft.com/office/drawing/2014/main" val="20003"/>
                    </a:ext>
                  </a:extLst>
                </a:gridCol>
                <a:gridCol w="1968072">
                  <a:extLst>
                    <a:ext uri="{9D8B030D-6E8A-4147-A177-3AD203B41FA5}">
                      <a16:colId xmlns:a16="http://schemas.microsoft.com/office/drawing/2014/main" val="20004"/>
                    </a:ext>
                  </a:extLst>
                </a:gridCol>
              </a:tblGrid>
              <a:tr h="664669">
                <a:tc>
                  <a:txBody>
                    <a:bodyPr/>
                    <a:lstStyle/>
                    <a:p>
                      <a:pPr algn="ctr"/>
                      <a:r>
                        <a:rPr lang="en-US" sz="1300">
                          <a:solidFill>
                            <a:schemeClr val="tx1"/>
                          </a:solidFill>
                        </a:rPr>
                        <a:t>School</a:t>
                      </a:r>
                    </a:p>
                  </a:txBody>
                  <a:tcPr marT="45705" marB="45705"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chemeClr val="tx1"/>
                          </a:solidFill>
                        </a:rPr>
                        <a:t>2023-2024</a:t>
                      </a:r>
                    </a:p>
                    <a:p>
                      <a:pPr algn="ctr"/>
                      <a:r>
                        <a:rPr lang="en-US" sz="1300">
                          <a:solidFill>
                            <a:schemeClr val="tx1"/>
                          </a:solidFill>
                        </a:rPr>
                        <a:t>Enrollment</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300">
                          <a:solidFill>
                            <a:schemeClr val="tx1"/>
                          </a:solidFill>
                        </a:rPr>
                        <a:t>2023-2024</a:t>
                      </a:r>
                    </a:p>
                    <a:p>
                      <a:pPr algn="ctr"/>
                      <a:r>
                        <a:rPr lang="en-US" sz="1300">
                          <a:solidFill>
                            <a:schemeClr val="tx1"/>
                          </a:solidFill>
                        </a:rPr>
                        <a:t>Tier II &amp; III</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a:solidFill>
                            <a:schemeClr val="tx1"/>
                          </a:solidFill>
                        </a:rPr>
                        <a:t>Case Managed Services</a:t>
                      </a:r>
                      <a:endParaRPr lang="en-US" sz="900">
                        <a:solidFill>
                          <a:schemeClr val="tx1"/>
                        </a:solidFill>
                      </a:endParaRP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300">
                          <a:solidFill>
                            <a:schemeClr val="tx1"/>
                          </a:solidFill>
                        </a:rPr>
                        <a:t>2022-2023</a:t>
                      </a:r>
                    </a:p>
                    <a:p>
                      <a:pPr algn="ctr"/>
                      <a:r>
                        <a:rPr lang="en-US" sz="1300">
                          <a:solidFill>
                            <a:schemeClr val="tx1"/>
                          </a:solidFill>
                        </a:rPr>
                        <a:t>Enrollment</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300">
                          <a:solidFill>
                            <a:schemeClr val="tx1"/>
                          </a:solidFill>
                        </a:rPr>
                        <a:t>2022-2023</a:t>
                      </a:r>
                    </a:p>
                    <a:p>
                      <a:pPr algn="ctr"/>
                      <a:r>
                        <a:rPr lang="en-US" sz="1300">
                          <a:solidFill>
                            <a:schemeClr val="tx1"/>
                          </a:solidFill>
                        </a:rPr>
                        <a:t>Tier</a:t>
                      </a:r>
                      <a:r>
                        <a:rPr lang="en-US" sz="1300" baseline="0">
                          <a:solidFill>
                            <a:schemeClr val="tx1"/>
                          </a:solidFill>
                        </a:rPr>
                        <a:t> II &amp; </a:t>
                      </a:r>
                      <a:r>
                        <a:rPr lang="en-US" sz="1300" baseline="0" err="1">
                          <a:solidFill>
                            <a:schemeClr val="tx1"/>
                          </a:solidFill>
                        </a:rPr>
                        <a:t>lll</a:t>
                      </a:r>
                      <a:r>
                        <a:rPr lang="en-US" sz="1300" baseline="0">
                          <a:solidFill>
                            <a:schemeClr val="tx1"/>
                          </a:solidFill>
                        </a:rPr>
                        <a:t> </a:t>
                      </a:r>
                    </a:p>
                    <a:p>
                      <a:pPr algn="ctr"/>
                      <a:r>
                        <a:rPr lang="en-US" sz="900" baseline="0">
                          <a:solidFill>
                            <a:schemeClr val="tx1"/>
                          </a:solidFill>
                        </a:rPr>
                        <a:t>Case Managed Services</a:t>
                      </a:r>
                      <a:endParaRPr lang="en-US" sz="900">
                        <a:solidFill>
                          <a:schemeClr val="tx1"/>
                        </a:solidFill>
                      </a:endParaRP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91807">
                <a:tc>
                  <a:txBody>
                    <a:bodyPr/>
                    <a:lstStyle/>
                    <a:p>
                      <a:pPr algn="l">
                        <a:lnSpc>
                          <a:spcPct val="100000"/>
                        </a:lnSpc>
                      </a:pPr>
                      <a:r>
                        <a:rPr lang="en-US" sz="1200">
                          <a:solidFill>
                            <a:schemeClr val="tx1"/>
                          </a:solidFill>
                        </a:rPr>
                        <a:t>Ingram</a:t>
                      </a:r>
                      <a:r>
                        <a:rPr lang="en-US" sz="1200" baseline="0">
                          <a:solidFill>
                            <a:schemeClr val="tx1"/>
                          </a:solidFill>
                        </a:rPr>
                        <a:t> </a:t>
                      </a:r>
                      <a:r>
                        <a:rPr lang="en-US" sz="1200" baseline="0" err="1">
                          <a:solidFill>
                            <a:schemeClr val="tx1"/>
                          </a:solidFill>
                        </a:rPr>
                        <a:t>Pye</a:t>
                      </a:r>
                      <a:r>
                        <a:rPr lang="en-US" sz="1200" baseline="0">
                          <a:solidFill>
                            <a:schemeClr val="tx1"/>
                          </a:solidFill>
                        </a:rPr>
                        <a:t> Elementary</a:t>
                      </a:r>
                      <a:endParaRPr lang="en-US" sz="1200">
                        <a:solidFill>
                          <a:schemeClr val="tx1"/>
                        </a:solidFill>
                      </a:endParaRP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415</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42</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475</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48</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324231">
                <a:tc>
                  <a:txBody>
                    <a:bodyPr/>
                    <a:lstStyle/>
                    <a:p>
                      <a:pPr algn="l">
                        <a:lnSpc>
                          <a:spcPct val="100000"/>
                        </a:lnSpc>
                      </a:pPr>
                      <a:r>
                        <a:rPr lang="en-US" sz="1200">
                          <a:solidFill>
                            <a:schemeClr val="tx1"/>
                          </a:solidFill>
                        </a:rPr>
                        <a:t>John R. Lewis Elementary </a:t>
                      </a:r>
                      <a:r>
                        <a:rPr lang="en-US" sz="1400">
                          <a:solidFill>
                            <a:schemeClr val="tx1"/>
                          </a:solidFill>
                        </a:rPr>
                        <a:t>*</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691</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80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724</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82</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28224">
                <a:tc>
                  <a:txBody>
                    <a:bodyPr/>
                    <a:lstStyle/>
                    <a:p>
                      <a:pPr algn="l">
                        <a:lnSpc>
                          <a:spcPct val="100000"/>
                        </a:lnSpc>
                      </a:pPr>
                      <a:r>
                        <a:rPr lang="en-US" sz="1200">
                          <a:solidFill>
                            <a:schemeClr val="tx1"/>
                          </a:solidFill>
                        </a:rPr>
                        <a:t>Matilda Hartley Elementary </a:t>
                      </a:r>
                      <a:r>
                        <a:rPr lang="en-US" sz="1400">
                          <a:solidFill>
                            <a:schemeClr val="tx1"/>
                          </a:solidFill>
                        </a:rPr>
                        <a:t>*</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359</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39</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416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42</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86844">
                <a:tc>
                  <a:txBody>
                    <a:bodyPr/>
                    <a:lstStyle/>
                    <a:p>
                      <a:pPr algn="l">
                        <a:lnSpc>
                          <a:spcPct val="100000"/>
                        </a:lnSpc>
                      </a:pPr>
                      <a:r>
                        <a:rPr lang="en-US" sz="1200">
                          <a:solidFill>
                            <a:schemeClr val="tx1"/>
                          </a:solidFill>
                        </a:rPr>
                        <a:t>Southfield Elementary</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622</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65</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724</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73</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18719">
                <a:tc>
                  <a:txBody>
                    <a:bodyPr/>
                    <a:lstStyle/>
                    <a:p>
                      <a:pPr algn="l">
                        <a:lnSpc>
                          <a:spcPct val="100000"/>
                        </a:lnSpc>
                      </a:pPr>
                      <a:r>
                        <a:rPr lang="en-US" sz="1200">
                          <a:solidFill>
                            <a:schemeClr val="tx1"/>
                          </a:solidFill>
                        </a:rPr>
                        <a:t>Union Elementary </a:t>
                      </a:r>
                      <a:r>
                        <a:rPr lang="en-US" sz="1400">
                          <a:solidFill>
                            <a:schemeClr val="tx1"/>
                          </a:solidFill>
                        </a:rPr>
                        <a:t>*</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460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50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468</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47</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90047">
                <a:tc>
                  <a:txBody>
                    <a:bodyPr/>
                    <a:lstStyle/>
                    <a:p>
                      <a:pPr algn="l">
                        <a:lnSpc>
                          <a:spcPct val="100000"/>
                        </a:lnSpc>
                      </a:pPr>
                      <a:r>
                        <a:rPr lang="en-US" sz="1200">
                          <a:solidFill>
                            <a:schemeClr val="tx1"/>
                          </a:solidFill>
                        </a:rPr>
                        <a:t>Veterans Elementary**</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693</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70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698</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72</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360574">
                <a:tc>
                  <a:txBody>
                    <a:bodyPr/>
                    <a:lstStyle/>
                    <a:p>
                      <a:pPr algn="l">
                        <a:lnSpc>
                          <a:spcPct val="100000"/>
                        </a:lnSpc>
                      </a:pPr>
                      <a:r>
                        <a:rPr lang="en-US" sz="1200">
                          <a:solidFill>
                            <a:schemeClr val="tx1"/>
                          </a:solidFill>
                        </a:rPr>
                        <a:t>Appling Middle </a:t>
                      </a:r>
                      <a:r>
                        <a:rPr lang="en-US" sz="1400">
                          <a:solidFill>
                            <a:schemeClr val="tx1"/>
                          </a:solidFill>
                        </a:rPr>
                        <a:t>*</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t>647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27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624</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66</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303980">
                <a:tc>
                  <a:txBody>
                    <a:bodyPr/>
                    <a:lstStyle/>
                    <a:p>
                      <a:pPr algn="l">
                        <a:lnSpc>
                          <a:spcPct val="100000"/>
                        </a:lnSpc>
                      </a:pPr>
                      <a:r>
                        <a:rPr lang="en-US" sz="1200">
                          <a:solidFill>
                            <a:schemeClr val="tx1"/>
                          </a:solidFill>
                        </a:rPr>
                        <a:t>Ballard Middle</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622</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63</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657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66</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303980">
                <a:tc>
                  <a:txBody>
                    <a:bodyPr/>
                    <a:lstStyle/>
                    <a:p>
                      <a:pPr algn="l">
                        <a:lnSpc>
                          <a:spcPct val="100000"/>
                        </a:lnSpc>
                      </a:pPr>
                      <a:r>
                        <a:rPr lang="en-US" sz="1200">
                          <a:solidFill>
                            <a:schemeClr val="tx1"/>
                          </a:solidFill>
                        </a:rPr>
                        <a:t>Weaver Middle**</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873</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88</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871</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90</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9"/>
                  </a:ext>
                </a:extLst>
              </a:tr>
              <a:tr h="303980">
                <a:tc>
                  <a:txBody>
                    <a:bodyPr/>
                    <a:lstStyle/>
                    <a:p>
                      <a:pPr algn="l">
                        <a:lnSpc>
                          <a:spcPct val="100000"/>
                        </a:lnSpc>
                      </a:pPr>
                      <a:r>
                        <a:rPr lang="en-US" sz="1200">
                          <a:solidFill>
                            <a:schemeClr val="tx1"/>
                          </a:solidFill>
                        </a:rPr>
                        <a:t>Southwest High **</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706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81</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684</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101</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r h="303980">
                <a:tc>
                  <a:txBody>
                    <a:bodyPr/>
                    <a:lstStyle/>
                    <a:p>
                      <a:pPr algn="l">
                        <a:lnSpc>
                          <a:spcPct val="100000"/>
                        </a:lnSpc>
                      </a:pPr>
                      <a:r>
                        <a:rPr lang="en-US" sz="1200">
                          <a:solidFill>
                            <a:schemeClr val="tx1"/>
                          </a:solidFill>
                        </a:rPr>
                        <a:t>Westside High</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907</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99</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936</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95</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1"/>
                  </a:ext>
                </a:extLst>
              </a:tr>
              <a:tr h="286844">
                <a:tc>
                  <a:txBody>
                    <a:bodyPr/>
                    <a:lstStyle/>
                    <a:p>
                      <a:pPr algn="l">
                        <a:lnSpc>
                          <a:spcPct val="100000"/>
                        </a:lnSpc>
                      </a:pPr>
                      <a:r>
                        <a:rPr lang="en-US" sz="1200">
                          <a:solidFill>
                            <a:schemeClr val="tx1"/>
                          </a:solidFill>
                        </a:rPr>
                        <a:t>Youthbuild /SOAR Academy</a:t>
                      </a:r>
                    </a:p>
                  </a:txBody>
                  <a:tcPr marT="45705" marB="45705">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lnSpc>
                          <a:spcPct val="100000"/>
                        </a:lnSpc>
                      </a:pPr>
                      <a:r>
                        <a:rPr lang="en-US" sz="1200">
                          <a:solidFill>
                            <a:schemeClr val="tx1"/>
                          </a:solidFill>
                        </a:rPr>
                        <a:t>350</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61</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pPr>
                      <a:r>
                        <a:rPr lang="en-US" sz="1200">
                          <a:solidFill>
                            <a:schemeClr val="tx1"/>
                          </a:solidFill>
                        </a:rPr>
                        <a:t>78</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tc>
                  <a:txBody>
                    <a:bodyPr/>
                    <a:lstStyle/>
                    <a:p>
                      <a:pPr algn="ctr">
                        <a:lnSpc>
                          <a:spcPct val="100000"/>
                        </a:lnSpc>
                      </a:pPr>
                      <a:r>
                        <a:rPr lang="en-US" sz="1200">
                          <a:solidFill>
                            <a:schemeClr val="tx1"/>
                          </a:solidFill>
                        </a:rPr>
                        <a:t>37</a:t>
                      </a:r>
                    </a:p>
                  </a:txBody>
                  <a:tcPr marT="45705" marB="45705">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12"/>
                  </a:ext>
                </a:extLst>
              </a:tr>
            </a:tbl>
          </a:graphicData>
        </a:graphic>
      </p:graphicFrame>
      <p:sp>
        <p:nvSpPr>
          <p:cNvPr id="11" name="TextBox 10">
            <a:extLst>
              <a:ext uri="{FF2B5EF4-FFF2-40B4-BE49-F238E27FC236}">
                <a16:creationId xmlns:a16="http://schemas.microsoft.com/office/drawing/2014/main" id="{A165B101-2E1A-1125-B260-1E4762BFBA62}"/>
              </a:ext>
            </a:extLst>
          </p:cNvPr>
          <p:cNvSpPr txBox="1"/>
          <p:nvPr/>
        </p:nvSpPr>
        <p:spPr>
          <a:xfrm>
            <a:off x="567070" y="6091238"/>
            <a:ext cx="4267200" cy="646331"/>
          </a:xfrm>
          <a:prstGeom prst="rect">
            <a:avLst/>
          </a:prstGeom>
          <a:noFill/>
        </p:spPr>
        <p:txBody>
          <a:bodyPr>
            <a:spAutoFit/>
          </a:bodyPr>
          <a:lstStyle/>
          <a:p>
            <a:pPr>
              <a:defRPr/>
            </a:pPr>
            <a:r>
              <a:rPr lang="en-US" sz="1200">
                <a:solidFill>
                  <a:schemeClr val="accent3"/>
                </a:solidFill>
                <a:latin typeface="+mn-lt"/>
              </a:rPr>
              <a:t>      *FY23 Exited CSI list</a:t>
            </a:r>
          </a:p>
          <a:p>
            <a:pPr marL="171450" indent="-171450">
              <a:buFont typeface="Arial" panose="020B0604020202020204" pitchFamily="34" charset="0"/>
              <a:buChar char="•"/>
              <a:defRPr/>
            </a:pPr>
            <a:r>
              <a:rPr lang="en-US" sz="1200">
                <a:solidFill>
                  <a:schemeClr val="accent3"/>
                </a:solidFill>
                <a:latin typeface="+mn-lt"/>
              </a:rPr>
              <a:t>** FY24 Exited CSI list</a:t>
            </a:r>
          </a:p>
          <a:p>
            <a:pPr>
              <a:defRPr/>
            </a:pPr>
            <a:endParaRPr lang="en-US" sz="1200">
              <a:solidFill>
                <a:schemeClr val="accent3"/>
              </a:solidFill>
              <a:latin typeface="+mn-lt"/>
            </a:endParaRPr>
          </a:p>
        </p:txBody>
      </p:sp>
    </p:spTree>
    <p:extLst>
      <p:ext uri="{BB962C8B-B14F-4D97-AF65-F5344CB8AC3E}">
        <p14:creationId xmlns:p14="http://schemas.microsoft.com/office/powerpoint/2010/main" val="202955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Slide Number Placeholder 2">
            <a:extLst>
              <a:ext uri="{FF2B5EF4-FFF2-40B4-BE49-F238E27FC236}">
                <a16:creationId xmlns:a16="http://schemas.microsoft.com/office/drawing/2014/main" id="{DFE6DB37-EEE3-DD81-F9E2-F0F128C7E084}"/>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468AE98-7B4D-4FBE-A342-A2E266C30ECD}" type="slidenum">
              <a:rPr lang="en-US" altLang="en-US" smtClean="0">
                <a:solidFill>
                  <a:srgbClr val="838675"/>
                </a:solidFill>
              </a:rPr>
              <a:pPr/>
              <a:t>10</a:t>
            </a:fld>
            <a:endParaRPr lang="en-US" altLang="en-US">
              <a:solidFill>
                <a:srgbClr val="838675"/>
              </a:solidFill>
            </a:endParaRPr>
          </a:p>
        </p:txBody>
      </p:sp>
      <p:sp>
        <p:nvSpPr>
          <p:cNvPr id="7" name="Title 1">
            <a:extLst>
              <a:ext uri="{FF2B5EF4-FFF2-40B4-BE49-F238E27FC236}">
                <a16:creationId xmlns:a16="http://schemas.microsoft.com/office/drawing/2014/main" id="{0D61BE8B-1F0E-1A55-C8D1-95F50CFFB0BA}"/>
              </a:ext>
            </a:extLst>
          </p:cNvPr>
          <p:cNvSpPr>
            <a:spLocks noGrp="1" noChangeArrowheads="1"/>
          </p:cNvSpPr>
          <p:nvPr>
            <p:ph type="title"/>
          </p:nvPr>
        </p:nvSpPr>
        <p:spPr>
          <a:xfrm>
            <a:off x="450850" y="76200"/>
            <a:ext cx="8235950" cy="457200"/>
          </a:xfrm>
        </p:spPr>
        <p:txBody>
          <a:bodyPr/>
          <a:lstStyle/>
          <a:p>
            <a:pPr>
              <a:defRPr/>
            </a:pPr>
            <a:r>
              <a:rPr lang="en-US" altLang="en-US" sz="3400">
                <a:latin typeface="Helvetica Neue LT Std 75"/>
                <a:ea typeface="Helvetica Neue LT Std 75"/>
                <a:cs typeface="Helvetica Neue LT Std 75"/>
              </a:rPr>
              <a:t>TIER II &amp; TIER III outcomes</a:t>
            </a:r>
          </a:p>
        </p:txBody>
      </p:sp>
      <p:sp>
        <p:nvSpPr>
          <p:cNvPr id="3" name="Rectangle 2">
            <a:extLst>
              <a:ext uri="{FF2B5EF4-FFF2-40B4-BE49-F238E27FC236}">
                <a16:creationId xmlns:a16="http://schemas.microsoft.com/office/drawing/2014/main" id="{F468F429-908A-213F-CC2F-AF335D6C8FAD}"/>
              </a:ext>
            </a:extLst>
          </p:cNvPr>
          <p:cNvSpPr/>
          <p:nvPr/>
        </p:nvSpPr>
        <p:spPr>
          <a:xfrm>
            <a:off x="7643813" y="5715000"/>
            <a:ext cx="1271587" cy="10096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extBox 1">
            <a:extLst>
              <a:ext uri="{FF2B5EF4-FFF2-40B4-BE49-F238E27FC236}">
                <a16:creationId xmlns:a16="http://schemas.microsoft.com/office/drawing/2014/main" id="{62CC6608-7501-FB2B-080B-7274F1AB3B33}"/>
              </a:ext>
            </a:extLst>
          </p:cNvPr>
          <p:cNvSpPr txBox="1"/>
          <p:nvPr/>
        </p:nvSpPr>
        <p:spPr>
          <a:xfrm>
            <a:off x="1600200" y="6210300"/>
            <a:ext cx="7766050" cy="461963"/>
          </a:xfrm>
          <a:prstGeom prst="rect">
            <a:avLst/>
          </a:prstGeom>
          <a:noFill/>
        </p:spPr>
        <p:txBody>
          <a:bodyPr>
            <a:spAutoFit/>
          </a:bodyPr>
          <a:lstStyle/>
          <a:p>
            <a:pPr>
              <a:defRPr/>
            </a:pPr>
            <a:r>
              <a:rPr lang="en-US" sz="1200">
                <a:solidFill>
                  <a:schemeClr val="accent3"/>
                </a:solidFill>
                <a:latin typeface="+mn-lt"/>
              </a:rPr>
              <a:t>*73 Seniors (63 started as seniors and 14 2023 cohort students who started the year off track)</a:t>
            </a:r>
          </a:p>
          <a:p>
            <a:pPr>
              <a:defRPr/>
            </a:pPr>
            <a:endParaRPr lang="en-US" sz="1200" err="1">
              <a:solidFill>
                <a:schemeClr val="accent3"/>
              </a:solidFill>
              <a:latin typeface="+mn-lt"/>
            </a:endParaRPr>
          </a:p>
        </p:txBody>
      </p:sp>
      <p:graphicFrame>
        <p:nvGraphicFramePr>
          <p:cNvPr id="6" name="Table 5">
            <a:extLst>
              <a:ext uri="{FF2B5EF4-FFF2-40B4-BE49-F238E27FC236}">
                <a16:creationId xmlns:a16="http://schemas.microsoft.com/office/drawing/2014/main" id="{568F733B-B486-DD18-9A05-D6FDAA3CAA8E}"/>
              </a:ext>
            </a:extLst>
          </p:cNvPr>
          <p:cNvGraphicFramePr>
            <a:graphicFrameLocks noGrp="1"/>
          </p:cNvGraphicFramePr>
          <p:nvPr>
            <p:extLst>
              <p:ext uri="{D42A27DB-BD31-4B8C-83A1-F6EECF244321}">
                <p14:modId xmlns:p14="http://schemas.microsoft.com/office/powerpoint/2010/main" val="1141841571"/>
              </p:ext>
            </p:extLst>
          </p:nvPr>
        </p:nvGraphicFramePr>
        <p:xfrm>
          <a:off x="844550" y="3509963"/>
          <a:ext cx="7461250" cy="2700339"/>
        </p:xfrm>
        <a:graphic>
          <a:graphicData uri="http://schemas.openxmlformats.org/drawingml/2006/table">
            <a:tbl>
              <a:tblPr firstRow="1" bandRow="1">
                <a:tableStyleId>{5C22544A-7EE6-4342-B048-85BDC9FD1C3A}</a:tableStyleId>
              </a:tblPr>
              <a:tblGrid>
                <a:gridCol w="1526164">
                  <a:extLst>
                    <a:ext uri="{9D8B030D-6E8A-4147-A177-3AD203B41FA5}">
                      <a16:colId xmlns:a16="http://schemas.microsoft.com/office/drawing/2014/main" val="20000"/>
                    </a:ext>
                  </a:extLst>
                </a:gridCol>
                <a:gridCol w="1102230">
                  <a:extLst>
                    <a:ext uri="{9D8B030D-6E8A-4147-A177-3AD203B41FA5}">
                      <a16:colId xmlns:a16="http://schemas.microsoft.com/office/drawing/2014/main" val="20001"/>
                    </a:ext>
                  </a:extLst>
                </a:gridCol>
                <a:gridCol w="1545695">
                  <a:extLst>
                    <a:ext uri="{9D8B030D-6E8A-4147-A177-3AD203B41FA5}">
                      <a16:colId xmlns:a16="http://schemas.microsoft.com/office/drawing/2014/main" val="20002"/>
                    </a:ext>
                  </a:extLst>
                </a:gridCol>
                <a:gridCol w="1506636">
                  <a:extLst>
                    <a:ext uri="{9D8B030D-6E8A-4147-A177-3AD203B41FA5}">
                      <a16:colId xmlns:a16="http://schemas.microsoft.com/office/drawing/2014/main" val="20003"/>
                    </a:ext>
                  </a:extLst>
                </a:gridCol>
                <a:gridCol w="1102230">
                  <a:extLst>
                    <a:ext uri="{9D8B030D-6E8A-4147-A177-3AD203B41FA5}">
                      <a16:colId xmlns:a16="http://schemas.microsoft.com/office/drawing/2014/main" val="20004"/>
                    </a:ext>
                  </a:extLst>
                </a:gridCol>
                <a:gridCol w="678295">
                  <a:extLst>
                    <a:ext uri="{9D8B030D-6E8A-4147-A177-3AD203B41FA5}">
                      <a16:colId xmlns:a16="http://schemas.microsoft.com/office/drawing/2014/main" val="20005"/>
                    </a:ext>
                  </a:extLst>
                </a:gridCol>
              </a:tblGrid>
              <a:tr h="670627">
                <a:tc rowSpan="2">
                  <a:txBody>
                    <a:bodyPr/>
                    <a:lstStyle/>
                    <a:p>
                      <a:pPr algn="ctr"/>
                      <a:r>
                        <a:rPr lang="en-US" sz="1200">
                          <a:solidFill>
                            <a:schemeClr val="tx1"/>
                          </a:solidFill>
                        </a:rPr>
                        <a:t>Identified Goal</a:t>
                      </a:r>
                    </a:p>
                  </a:txBody>
                  <a:tcPr marL="91437" marR="91437"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5">
                  <a:txBody>
                    <a:bodyPr/>
                    <a:lstStyle/>
                    <a:p>
                      <a:pPr algn="ctr"/>
                      <a:r>
                        <a:rPr lang="en-US" sz="1400">
                          <a:solidFill>
                            <a:schemeClr val="tx1"/>
                          </a:solidFill>
                        </a:rPr>
                        <a:t>2022-2023 </a:t>
                      </a:r>
                    </a:p>
                    <a:p>
                      <a:pPr algn="ctr"/>
                      <a:r>
                        <a:rPr lang="en-US" sz="1400">
                          <a:solidFill>
                            <a:schemeClr val="tx1"/>
                          </a:solidFill>
                        </a:rPr>
                        <a:t>In Progress</a:t>
                      </a:r>
                      <a:r>
                        <a:rPr lang="en-US" sz="1400" baseline="0">
                          <a:solidFill>
                            <a:schemeClr val="tx1"/>
                          </a:solidFill>
                        </a:rPr>
                        <a:t> Goal Achievement</a:t>
                      </a:r>
                    </a:p>
                    <a:p>
                      <a:pPr algn="ctr"/>
                      <a:r>
                        <a:rPr lang="en-US" sz="1000" baseline="0">
                          <a:solidFill>
                            <a:schemeClr val="tx1"/>
                          </a:solidFill>
                        </a:rPr>
                        <a:t>1</a:t>
                      </a:r>
                      <a:r>
                        <a:rPr lang="en-US" sz="1000" baseline="30000">
                          <a:solidFill>
                            <a:schemeClr val="tx1"/>
                          </a:solidFill>
                        </a:rPr>
                        <a:t>st</a:t>
                      </a:r>
                      <a:r>
                        <a:rPr lang="en-US" sz="1000" baseline="0">
                          <a:solidFill>
                            <a:schemeClr val="tx1"/>
                          </a:solidFill>
                        </a:rPr>
                        <a:t> Semester</a:t>
                      </a: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89FDF"/>
                    </a:solidFill>
                  </a:tcPr>
                </a:tc>
                <a:tc hMerge="1">
                  <a:txBody>
                    <a:bodyPr/>
                    <a:lstStyle/>
                    <a:p>
                      <a:endParaRPr 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32578">
                <a:tc vMerge="1">
                  <a:txBody>
                    <a:bodyPr/>
                    <a:lstStyle/>
                    <a:p>
                      <a:endParaRPr lang="en-US"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b="1">
                          <a:solidFill>
                            <a:schemeClr val="tx1"/>
                          </a:solidFill>
                        </a:rPr>
                        <a:t># of Students</a:t>
                      </a:r>
                      <a:r>
                        <a:rPr lang="en-US" sz="1000" b="1" baseline="0">
                          <a:solidFill>
                            <a:schemeClr val="tx1"/>
                          </a:solidFill>
                        </a:rPr>
                        <a:t> </a:t>
                      </a:r>
                    </a:p>
                    <a:p>
                      <a:pPr algn="ctr"/>
                      <a:r>
                        <a:rPr lang="en-US" sz="1000" b="1" baseline="0">
                          <a:solidFill>
                            <a:schemeClr val="tx1"/>
                          </a:solidFill>
                        </a:rPr>
                        <a:t>with a Goal</a:t>
                      </a:r>
                      <a:endParaRPr lang="en-US" sz="1000" b="1">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00" b="1">
                          <a:solidFill>
                            <a:schemeClr val="tx1"/>
                          </a:solidFill>
                        </a:rPr>
                        <a:t>Progressing</a:t>
                      </a:r>
                    </a:p>
                  </a:txBody>
                  <a:tcPr marL="91437" marR="91437"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000" b="1">
                          <a:solidFill>
                            <a:schemeClr val="tx1"/>
                          </a:solidFill>
                        </a:rPr>
                        <a:t>%</a:t>
                      </a:r>
                    </a:p>
                  </a:txBody>
                  <a:tcPr marL="91437" marR="91437"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000" b="1">
                          <a:solidFill>
                            <a:schemeClr val="tx1"/>
                          </a:solidFill>
                        </a:rPr>
                        <a:t>Maintaining</a:t>
                      </a:r>
                    </a:p>
                  </a:txBody>
                  <a:tcPr marL="91437" marR="91437"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a:solidFill>
                            <a:schemeClr val="tx1"/>
                          </a:solidFill>
                        </a:rPr>
                        <a:t>%</a:t>
                      </a:r>
                    </a:p>
                  </a:txBody>
                  <a:tcPr marL="91437" marR="91437"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66189">
                <a:tc>
                  <a:txBody>
                    <a:bodyPr/>
                    <a:lstStyle/>
                    <a:p>
                      <a:r>
                        <a:rPr lang="en-US" sz="1000" b="1">
                          <a:solidFill>
                            <a:schemeClr val="tx1"/>
                          </a:solidFill>
                        </a:rPr>
                        <a:t>Attendance</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chemeClr val="tx1"/>
                          </a:solidFill>
                        </a:rPr>
                        <a:t>819</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00">
                          <a:solidFill>
                            <a:schemeClr val="tx1"/>
                          </a:solidFill>
                        </a:rPr>
                        <a:t>672</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000">
                          <a:solidFill>
                            <a:schemeClr val="tx1"/>
                          </a:solidFill>
                        </a:rPr>
                        <a:t>82</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000">
                          <a:solidFill>
                            <a:schemeClr val="tx1"/>
                          </a:solidFill>
                        </a:rPr>
                        <a:t>139</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a:solidFill>
                            <a:schemeClr val="tx1"/>
                          </a:solidFill>
                        </a:rPr>
                        <a:t>17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266189">
                <a:tc>
                  <a:txBody>
                    <a:bodyPr/>
                    <a:lstStyle/>
                    <a:p>
                      <a:r>
                        <a:rPr lang="en-US" sz="1000" b="1">
                          <a:solidFill>
                            <a:schemeClr val="tx1"/>
                          </a:solidFill>
                        </a:rPr>
                        <a:t>Behavior</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chemeClr val="tx1"/>
                          </a:solidFill>
                        </a:rPr>
                        <a:t>123</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00">
                          <a:solidFill>
                            <a:schemeClr val="tx1"/>
                          </a:solidFill>
                        </a:rPr>
                        <a:t>97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000">
                          <a:solidFill>
                            <a:schemeClr val="tx1"/>
                          </a:solidFill>
                        </a:rPr>
                        <a:t>79</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000">
                          <a:solidFill>
                            <a:schemeClr val="tx1"/>
                          </a:solidFill>
                        </a:rPr>
                        <a:t>13</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a:solidFill>
                            <a:schemeClr val="tx1"/>
                          </a:solidFill>
                        </a:rPr>
                        <a:t>11</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266189">
                <a:tc>
                  <a:txBody>
                    <a:bodyPr/>
                    <a:lstStyle/>
                    <a:p>
                      <a:r>
                        <a:rPr lang="en-US" sz="1000" b="1">
                          <a:solidFill>
                            <a:schemeClr val="tx1"/>
                          </a:solidFill>
                        </a:rPr>
                        <a:t>Academics</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chemeClr val="tx1"/>
                          </a:solidFill>
                        </a:rPr>
                        <a:t>77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gridSpan="2">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gridSpan="2">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66189">
                <a:tc>
                  <a:txBody>
                    <a:bodyPr/>
                    <a:lstStyle/>
                    <a:p>
                      <a:pPr algn="r"/>
                      <a:r>
                        <a:rPr lang="en-US" sz="1000">
                          <a:solidFill>
                            <a:schemeClr val="tx1"/>
                          </a:solidFill>
                        </a:rPr>
                        <a:t>ELA</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chemeClr val="tx1"/>
                          </a:solidFill>
                        </a:rPr>
                        <a:t>77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00">
                          <a:solidFill>
                            <a:schemeClr val="tx1"/>
                          </a:solidFill>
                        </a:rPr>
                        <a:t>77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266189">
                <a:tc>
                  <a:txBody>
                    <a:bodyPr/>
                    <a:lstStyle/>
                    <a:p>
                      <a:pPr algn="r"/>
                      <a:r>
                        <a:rPr lang="en-US" sz="1000">
                          <a:solidFill>
                            <a:schemeClr val="tx1"/>
                          </a:solidFill>
                        </a:rPr>
                        <a:t>Math</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chemeClr val="tx1"/>
                          </a:solidFill>
                        </a:rPr>
                        <a:t>77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00">
                          <a:solidFill>
                            <a:schemeClr val="tx1"/>
                          </a:solidFill>
                        </a:rPr>
                        <a:t>77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266189">
                <a:tc>
                  <a:txBody>
                    <a:bodyPr/>
                    <a:lstStyle/>
                    <a:p>
                      <a:pPr algn="l"/>
                      <a:r>
                        <a:rPr lang="en-US" sz="1000" b="1">
                          <a:solidFill>
                            <a:schemeClr val="tx1"/>
                          </a:solidFill>
                        </a:rPr>
                        <a:t>Graduation</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chemeClr val="tx1"/>
                          </a:solidFill>
                        </a:rPr>
                        <a:t>63</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00">
                          <a:solidFill>
                            <a:schemeClr val="tx1"/>
                          </a:solidFill>
                        </a:rPr>
                        <a:t>77*</a:t>
                      </a: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endParaRPr lang="en-US" sz="1000">
                        <a:solidFill>
                          <a:schemeClr val="tx1"/>
                        </a:solidFill>
                      </a:endParaRPr>
                    </a:p>
                  </a:txBody>
                  <a:tcPr marL="91437" marR="91437" marT="45716" marB="457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bl>
          </a:graphicData>
        </a:graphic>
      </p:graphicFrame>
      <p:graphicFrame>
        <p:nvGraphicFramePr>
          <p:cNvPr id="5" name="Table 4">
            <a:extLst>
              <a:ext uri="{FF2B5EF4-FFF2-40B4-BE49-F238E27FC236}">
                <a16:creationId xmlns:a16="http://schemas.microsoft.com/office/drawing/2014/main" id="{DAE7064E-3088-6E0B-ABCC-B228EC8B07A5}"/>
              </a:ext>
            </a:extLst>
          </p:cNvPr>
          <p:cNvGraphicFramePr>
            <a:graphicFrameLocks noGrp="1"/>
          </p:cNvGraphicFramePr>
          <p:nvPr>
            <p:extLst>
              <p:ext uri="{D42A27DB-BD31-4B8C-83A1-F6EECF244321}">
                <p14:modId xmlns:p14="http://schemas.microsoft.com/office/powerpoint/2010/main" val="378950863"/>
              </p:ext>
            </p:extLst>
          </p:nvPr>
        </p:nvGraphicFramePr>
        <p:xfrm>
          <a:off x="829268" y="622736"/>
          <a:ext cx="7569199" cy="2581275"/>
        </p:xfrm>
        <a:graphic>
          <a:graphicData uri="http://schemas.openxmlformats.org/drawingml/2006/table">
            <a:tbl>
              <a:tblPr firstRow="1" bandRow="1">
                <a:tableStyleId>{5C22544A-7EE6-4342-B048-85BDC9FD1C3A}</a:tableStyleId>
              </a:tblPr>
              <a:tblGrid>
                <a:gridCol w="1383744">
                  <a:extLst>
                    <a:ext uri="{9D8B030D-6E8A-4147-A177-3AD203B41FA5}">
                      <a16:colId xmlns:a16="http://schemas.microsoft.com/office/drawing/2014/main" val="323566701"/>
                    </a:ext>
                  </a:extLst>
                </a:gridCol>
                <a:gridCol w="1064419">
                  <a:extLst>
                    <a:ext uri="{9D8B030D-6E8A-4147-A177-3AD203B41FA5}">
                      <a16:colId xmlns:a16="http://schemas.microsoft.com/office/drawing/2014/main" val="3264020133"/>
                    </a:ext>
                  </a:extLst>
                </a:gridCol>
                <a:gridCol w="1147207">
                  <a:extLst>
                    <a:ext uri="{9D8B030D-6E8A-4147-A177-3AD203B41FA5}">
                      <a16:colId xmlns:a16="http://schemas.microsoft.com/office/drawing/2014/main" val="3792123050"/>
                    </a:ext>
                  </a:extLst>
                </a:gridCol>
                <a:gridCol w="1147207">
                  <a:extLst>
                    <a:ext uri="{9D8B030D-6E8A-4147-A177-3AD203B41FA5}">
                      <a16:colId xmlns:a16="http://schemas.microsoft.com/office/drawing/2014/main" val="2244436019"/>
                    </a:ext>
                  </a:extLst>
                </a:gridCol>
                <a:gridCol w="1099899">
                  <a:extLst>
                    <a:ext uri="{9D8B030D-6E8A-4147-A177-3AD203B41FA5}">
                      <a16:colId xmlns:a16="http://schemas.microsoft.com/office/drawing/2014/main" val="2811716375"/>
                    </a:ext>
                  </a:extLst>
                </a:gridCol>
                <a:gridCol w="1099899">
                  <a:extLst>
                    <a:ext uri="{9D8B030D-6E8A-4147-A177-3AD203B41FA5}">
                      <a16:colId xmlns:a16="http://schemas.microsoft.com/office/drawing/2014/main" val="3058642662"/>
                    </a:ext>
                  </a:extLst>
                </a:gridCol>
                <a:gridCol w="626824">
                  <a:extLst>
                    <a:ext uri="{9D8B030D-6E8A-4147-A177-3AD203B41FA5}">
                      <a16:colId xmlns:a16="http://schemas.microsoft.com/office/drawing/2014/main" val="267808591"/>
                    </a:ext>
                  </a:extLst>
                </a:gridCol>
              </a:tblGrid>
              <a:tr h="557403">
                <a:tc rowSpan="2">
                  <a:txBody>
                    <a:bodyPr/>
                    <a:lstStyle/>
                    <a:p>
                      <a:pPr marL="0" algn="ctr" rtl="0" eaLnBrk="1" latinLnBrk="0" hangingPunct="1">
                        <a:spcBef>
                          <a:spcPts val="0"/>
                        </a:spcBef>
                        <a:spcAft>
                          <a:spcPts val="0"/>
                        </a:spcAft>
                      </a:pPr>
                      <a:r>
                        <a:rPr lang="en-US" sz="1200" kern="1200">
                          <a:solidFill>
                            <a:schemeClr val="tx1"/>
                          </a:solidFill>
                          <a:effectLst/>
                        </a:rPr>
                        <a:t>Identified Goal</a:t>
                      </a:r>
                      <a:endParaRPr lang="en-US">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gridSpan="6">
                  <a:txBody>
                    <a:bodyPr/>
                    <a:lstStyle/>
                    <a:p>
                      <a:pPr marL="0" algn="ctr" rtl="0" eaLnBrk="1" latinLnBrk="0" hangingPunct="1">
                        <a:spcBef>
                          <a:spcPts val="0"/>
                        </a:spcBef>
                        <a:spcAft>
                          <a:spcPts val="0"/>
                        </a:spcAft>
                      </a:pPr>
                      <a:r>
                        <a:rPr lang="en-US" sz="1400" kern="1200">
                          <a:solidFill>
                            <a:schemeClr val="tx1"/>
                          </a:solidFill>
                          <a:effectLst/>
                        </a:rPr>
                        <a:t>2023-2024 </a:t>
                      </a:r>
                      <a:endParaRPr lang="en-US">
                        <a:solidFill>
                          <a:schemeClr val="tx1"/>
                        </a:solidFill>
                        <a:effectLst/>
                      </a:endParaRPr>
                    </a:p>
                    <a:p>
                      <a:pPr marL="0" algn="ctr" rtl="0" eaLnBrk="1" latinLnBrk="0" hangingPunct="1">
                        <a:spcBef>
                          <a:spcPts val="0"/>
                        </a:spcBef>
                        <a:spcAft>
                          <a:spcPts val="0"/>
                        </a:spcAft>
                      </a:pPr>
                      <a:r>
                        <a:rPr lang="en-US" sz="1400" kern="1200" baseline="0">
                          <a:solidFill>
                            <a:schemeClr val="tx1"/>
                          </a:solidFill>
                          <a:effectLst/>
                        </a:rPr>
                        <a:t>Final Goal Achievement</a:t>
                      </a:r>
                      <a:endParaRPr lang="en-US">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0692322"/>
                  </a:ext>
                </a:extLst>
              </a:tr>
              <a:tr h="426212">
                <a:tc vMerge="1">
                  <a:txBody>
                    <a:bodyPr/>
                    <a:lstStyle/>
                    <a:p>
                      <a:endParaRPr lang="en-US"/>
                    </a:p>
                  </a:txBody>
                  <a:tcPr/>
                </a:tc>
                <a:tc>
                  <a:txBody>
                    <a:bodyPr/>
                    <a:lstStyle/>
                    <a:p>
                      <a:pPr marL="0" algn="ctr" rtl="0" eaLnBrk="1" latinLnBrk="0" hangingPunct="1">
                        <a:spcBef>
                          <a:spcPts val="0"/>
                        </a:spcBef>
                        <a:spcAft>
                          <a:spcPts val="0"/>
                        </a:spcAft>
                      </a:pPr>
                      <a:r>
                        <a:rPr lang="en-US" sz="1000" b="1" kern="1200">
                          <a:effectLst/>
                        </a:rPr>
                        <a:t># of Students</a:t>
                      </a:r>
                      <a:r>
                        <a:rPr lang="en-US" sz="1000" b="1" kern="1200" baseline="0">
                          <a:effectLst/>
                        </a:rPr>
                        <a:t> </a:t>
                      </a:r>
                      <a:endParaRPr lang="en-US" b="1">
                        <a:effectLst/>
                      </a:endParaRPr>
                    </a:p>
                    <a:p>
                      <a:pPr marL="0" algn="ctr" rtl="0" eaLnBrk="1" latinLnBrk="0" hangingPunct="1">
                        <a:spcBef>
                          <a:spcPts val="0"/>
                        </a:spcBef>
                        <a:spcAft>
                          <a:spcPts val="0"/>
                        </a:spcAft>
                      </a:pPr>
                      <a:r>
                        <a:rPr lang="en-US" sz="1000" b="1" kern="1200" baseline="0">
                          <a:effectLst/>
                        </a:rPr>
                        <a:t>with a Goal</a:t>
                      </a:r>
                      <a:endParaRPr lang="en-US" b="1">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marL="0" algn="ctr" rtl="0" eaLnBrk="1" latinLnBrk="0" hangingPunct="1">
                        <a:spcBef>
                          <a:spcPts val="0"/>
                        </a:spcBef>
                        <a:spcAft>
                          <a:spcPts val="0"/>
                        </a:spcAft>
                      </a:pPr>
                      <a:r>
                        <a:rPr lang="en-US" sz="1000" b="1" kern="1200">
                          <a:effectLst/>
                        </a:rPr>
                        <a:t>Met</a:t>
                      </a:r>
                      <a:endParaRPr lang="en-US" b="1">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b="1" kern="1200">
                          <a:effectLst/>
                        </a:rPr>
                        <a:t>Progressed</a:t>
                      </a:r>
                      <a:endParaRPr lang="en-US" b="1">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b="1" kern="1200">
                          <a:effectLst/>
                        </a:rPr>
                        <a:t>%</a:t>
                      </a:r>
                      <a:endParaRPr lang="en-US" b="1">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b="1" kern="1200">
                          <a:effectLst/>
                        </a:rPr>
                        <a:t>Maintained</a:t>
                      </a:r>
                    </a:p>
                    <a:p>
                      <a:pPr marL="0" algn="ctr" rtl="0" eaLnBrk="1" latinLnBrk="0" hangingPunct="1">
                        <a:spcBef>
                          <a:spcPts val="0"/>
                        </a:spcBef>
                        <a:spcAft>
                          <a:spcPts val="0"/>
                        </a:spcAft>
                      </a:pPr>
                      <a:r>
                        <a:rPr lang="en-US" sz="1000" b="1" kern="1200">
                          <a:effectLst/>
                        </a:rPr>
                        <a:t>No Progress</a:t>
                      </a:r>
                      <a:endParaRPr lang="en-US" b="1">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marL="0" algn="ctr" rtl="0" eaLnBrk="1" latinLnBrk="0" hangingPunct="1">
                        <a:spcBef>
                          <a:spcPts val="0"/>
                        </a:spcBef>
                        <a:spcAft>
                          <a:spcPts val="0"/>
                        </a:spcAft>
                      </a:pPr>
                      <a:r>
                        <a:rPr lang="en-US" sz="1000" b="1" kern="1200">
                          <a:effectLst/>
                        </a:rPr>
                        <a:t>%</a:t>
                      </a:r>
                      <a:endParaRPr lang="en-US" b="1">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1109278373"/>
                  </a:ext>
                </a:extLst>
              </a:tr>
              <a:tr h="262255">
                <a:tc>
                  <a:txBody>
                    <a:bodyPr/>
                    <a:lstStyle/>
                    <a:p>
                      <a:pPr marL="0" algn="l" rtl="0" eaLnBrk="1" latinLnBrk="0" hangingPunct="1">
                        <a:spcBef>
                          <a:spcPts val="0"/>
                        </a:spcBef>
                        <a:spcAft>
                          <a:spcPts val="0"/>
                        </a:spcAft>
                      </a:pPr>
                      <a:r>
                        <a:rPr lang="en-US" sz="1000" b="1" kern="1200">
                          <a:solidFill>
                            <a:schemeClr val="tx1"/>
                          </a:solidFill>
                          <a:effectLst/>
                        </a:rPr>
                        <a:t> Attendance</a:t>
                      </a:r>
                      <a:endParaRPr lang="en-US" b="1">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000" kern="1200">
                          <a:effectLst/>
                        </a:rPr>
                        <a:t>636 (702)</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marL="0" algn="ctr" rtl="0" eaLnBrk="1" latinLnBrk="0" hangingPunct="1">
                        <a:spcBef>
                          <a:spcPts val="0"/>
                        </a:spcBef>
                        <a:spcAft>
                          <a:spcPts val="0"/>
                        </a:spcAft>
                      </a:pPr>
                      <a:r>
                        <a:rPr lang="en-US" sz="1000" kern="1200">
                          <a:effectLst/>
                        </a:rPr>
                        <a:t>357</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142</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78</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136</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marL="0" algn="ctr" rtl="0" eaLnBrk="1" latinLnBrk="0" hangingPunct="1">
                        <a:spcBef>
                          <a:spcPts val="0"/>
                        </a:spcBef>
                        <a:spcAft>
                          <a:spcPts val="0"/>
                        </a:spcAft>
                      </a:pPr>
                      <a:r>
                        <a:rPr lang="en-US" sz="1000" kern="1200">
                          <a:effectLst/>
                        </a:rPr>
                        <a:t>21</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1256586762"/>
                  </a:ext>
                </a:extLst>
              </a:tr>
              <a:tr h="262255">
                <a:tc>
                  <a:txBody>
                    <a:bodyPr/>
                    <a:lstStyle/>
                    <a:p>
                      <a:pPr marL="0" algn="l" rtl="0" eaLnBrk="1" latinLnBrk="0" hangingPunct="1">
                        <a:spcBef>
                          <a:spcPts val="0"/>
                        </a:spcBef>
                        <a:spcAft>
                          <a:spcPts val="0"/>
                        </a:spcAft>
                      </a:pPr>
                      <a:r>
                        <a:rPr lang="en-US" sz="1000" b="1" kern="1200">
                          <a:solidFill>
                            <a:schemeClr val="tx1"/>
                          </a:solidFill>
                          <a:effectLst/>
                        </a:rPr>
                        <a:t> Behavior</a:t>
                      </a:r>
                      <a:endParaRPr lang="en-US" b="1">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000" kern="1200">
                          <a:effectLst/>
                        </a:rPr>
                        <a:t>19 (22)</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marL="0" algn="ctr" rtl="0" eaLnBrk="1" latinLnBrk="0" hangingPunct="1">
                        <a:spcBef>
                          <a:spcPts val="0"/>
                        </a:spcBef>
                        <a:spcAft>
                          <a:spcPts val="0"/>
                        </a:spcAft>
                      </a:pPr>
                      <a:r>
                        <a:rPr lang="en-US" sz="1000" kern="1200">
                          <a:effectLst/>
                        </a:rPr>
                        <a:t>15</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2</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89%</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2</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marL="0" algn="ctr" rtl="0" eaLnBrk="1" latinLnBrk="0" hangingPunct="1">
                        <a:spcBef>
                          <a:spcPts val="0"/>
                        </a:spcBef>
                        <a:spcAft>
                          <a:spcPts val="0"/>
                        </a:spcAft>
                      </a:pPr>
                      <a:r>
                        <a:rPr lang="en-US" sz="1000" kern="1200">
                          <a:effectLst/>
                        </a:rPr>
                        <a:t>10</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861717584"/>
                  </a:ext>
                </a:extLst>
              </a:tr>
              <a:tr h="262255">
                <a:tc>
                  <a:txBody>
                    <a:bodyPr/>
                    <a:lstStyle/>
                    <a:p>
                      <a:pPr marL="0" algn="l" rtl="0" eaLnBrk="1" latinLnBrk="0" hangingPunct="1">
                        <a:spcBef>
                          <a:spcPts val="0"/>
                        </a:spcBef>
                        <a:spcAft>
                          <a:spcPts val="0"/>
                        </a:spcAft>
                      </a:pPr>
                      <a:r>
                        <a:rPr lang="en-US" sz="1000" b="1" kern="1200">
                          <a:solidFill>
                            <a:schemeClr val="tx1"/>
                          </a:solidFill>
                          <a:effectLst/>
                        </a:rPr>
                        <a:t> Academics</a:t>
                      </a:r>
                      <a:endParaRPr lang="en-US" b="1">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000" kern="1200">
                          <a:effectLst/>
                        </a:rPr>
                        <a:t>98</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gridSpan="3">
                  <a:txBody>
                    <a:bodyPr/>
                    <a:lstStyle/>
                    <a:p>
                      <a:pPr marL="0" algn="ctr" rtl="0" eaLnBrk="1" latinLnBrk="0" hangingPunct="1">
                        <a:spcBef>
                          <a:spcPts val="0"/>
                        </a:spcBef>
                        <a:spcAft>
                          <a:spcPts val="0"/>
                        </a:spcAft>
                      </a:pP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hMerge="1">
                  <a:txBody>
                    <a:bodyPr/>
                    <a:lstStyle/>
                    <a:p>
                      <a:endParaRPr lang="en-US"/>
                    </a:p>
                  </a:txBody>
                  <a:tcPr/>
                </a:tc>
                <a:tc hMerge="1">
                  <a:txBody>
                    <a:bodyPr/>
                    <a:lstStyle/>
                    <a:p>
                      <a:endParaRPr lang="en-US"/>
                    </a:p>
                  </a:txBody>
                  <a:tcPr/>
                </a:tc>
                <a:tc gridSpan="2">
                  <a:txBody>
                    <a:bodyPr/>
                    <a:lstStyle/>
                    <a:p>
                      <a:pPr marL="0" algn="ctr" rtl="0" eaLnBrk="1" latinLnBrk="0" hangingPunct="1">
                        <a:spcBef>
                          <a:spcPts val="0"/>
                        </a:spcBef>
                        <a:spcAft>
                          <a:spcPts val="0"/>
                        </a:spcAft>
                      </a:pP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hMerge="1">
                  <a:txBody>
                    <a:bodyPr/>
                    <a:lstStyle/>
                    <a:p>
                      <a:endParaRPr lang="en-US"/>
                    </a:p>
                  </a:txBody>
                  <a:tcPr/>
                </a:tc>
                <a:extLst>
                  <a:ext uri="{0D108BD9-81ED-4DB2-BD59-A6C34878D82A}">
                    <a16:rowId xmlns:a16="http://schemas.microsoft.com/office/drawing/2014/main" val="1490228945"/>
                  </a:ext>
                </a:extLst>
              </a:tr>
              <a:tr h="262255">
                <a:tc>
                  <a:txBody>
                    <a:bodyPr/>
                    <a:lstStyle/>
                    <a:p>
                      <a:pPr marL="0" algn="l" rtl="0" eaLnBrk="1" latinLnBrk="0" hangingPunct="1">
                        <a:spcBef>
                          <a:spcPts val="0"/>
                        </a:spcBef>
                        <a:spcAft>
                          <a:spcPts val="0"/>
                        </a:spcAft>
                      </a:pPr>
                      <a:r>
                        <a:rPr lang="en-US" sz="1000" kern="1200">
                          <a:solidFill>
                            <a:schemeClr val="tx1"/>
                          </a:solidFill>
                          <a:effectLst/>
                        </a:rPr>
                        <a:t>                             ELA</a:t>
                      </a:r>
                      <a:endParaRPr lang="en-US">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000" kern="1200">
                          <a:effectLst/>
                        </a:rPr>
                        <a:t>74 (78)</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marL="0" algn="ctr" rtl="0" eaLnBrk="1" latinLnBrk="0" hangingPunct="1">
                        <a:spcBef>
                          <a:spcPts val="0"/>
                        </a:spcBef>
                        <a:spcAft>
                          <a:spcPts val="0"/>
                        </a:spcAft>
                      </a:pPr>
                      <a:r>
                        <a:rPr lang="en-US" sz="1000" kern="1200">
                          <a:effectLst/>
                        </a:rPr>
                        <a:t>40</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16</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78</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18</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marL="0" algn="ctr" rtl="0" eaLnBrk="1" latinLnBrk="0" hangingPunct="1">
                        <a:spcBef>
                          <a:spcPts val="0"/>
                        </a:spcBef>
                        <a:spcAft>
                          <a:spcPts val="0"/>
                        </a:spcAft>
                      </a:pPr>
                      <a:r>
                        <a:rPr lang="en-US" sz="1000" kern="1200">
                          <a:effectLst/>
                        </a:rPr>
                        <a:t>24</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2548652431"/>
                  </a:ext>
                </a:extLst>
              </a:tr>
              <a:tr h="262255">
                <a:tc>
                  <a:txBody>
                    <a:bodyPr/>
                    <a:lstStyle/>
                    <a:p>
                      <a:pPr marL="0" algn="l" rtl="0" eaLnBrk="1" latinLnBrk="0" hangingPunct="1">
                        <a:spcBef>
                          <a:spcPts val="0"/>
                        </a:spcBef>
                        <a:spcAft>
                          <a:spcPts val="0"/>
                        </a:spcAft>
                      </a:pPr>
                      <a:r>
                        <a:rPr lang="en-US" sz="1000" kern="1200">
                          <a:solidFill>
                            <a:schemeClr val="tx1"/>
                          </a:solidFill>
                          <a:effectLst/>
                        </a:rPr>
                        <a:t>                             Math</a:t>
                      </a:r>
                      <a:endParaRPr lang="en-US">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000" kern="1200">
                          <a:effectLst/>
                        </a:rPr>
                        <a:t>74 (81)</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marL="0" algn="ctr" rtl="0" eaLnBrk="1" latinLnBrk="0" hangingPunct="1">
                        <a:spcBef>
                          <a:spcPts val="0"/>
                        </a:spcBef>
                        <a:spcAft>
                          <a:spcPts val="0"/>
                        </a:spcAft>
                      </a:pPr>
                      <a:r>
                        <a:rPr lang="en-US" sz="1000" kern="1200">
                          <a:effectLst/>
                        </a:rPr>
                        <a:t>51</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17</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92</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6</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marL="0" algn="ctr" rtl="0" eaLnBrk="1" latinLnBrk="0" hangingPunct="1">
                        <a:spcBef>
                          <a:spcPts val="0"/>
                        </a:spcBef>
                        <a:spcAft>
                          <a:spcPts val="0"/>
                        </a:spcAft>
                      </a:pPr>
                      <a:r>
                        <a:rPr lang="en-US" sz="1000" kern="1200">
                          <a:effectLst/>
                        </a:rPr>
                        <a:t>8</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174639908"/>
                  </a:ext>
                </a:extLst>
              </a:tr>
              <a:tr h="262255">
                <a:tc>
                  <a:txBody>
                    <a:bodyPr/>
                    <a:lstStyle/>
                    <a:p>
                      <a:pPr marL="0" algn="l" rtl="0" eaLnBrk="1" latinLnBrk="0" hangingPunct="1">
                        <a:spcBef>
                          <a:spcPts val="0"/>
                        </a:spcBef>
                        <a:spcAft>
                          <a:spcPts val="0"/>
                        </a:spcAft>
                      </a:pPr>
                      <a:r>
                        <a:rPr lang="en-US" sz="1000" b="1" kern="1200">
                          <a:solidFill>
                            <a:schemeClr val="tx1"/>
                          </a:solidFill>
                          <a:effectLst/>
                        </a:rPr>
                        <a:t> Graduation</a:t>
                      </a:r>
                      <a:endParaRPr lang="en-US" b="1">
                        <a:solidFill>
                          <a:schemeClr val="tx1"/>
                        </a:solidFill>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0" algn="ctr" rtl="0" eaLnBrk="1" latinLnBrk="0" hangingPunct="1">
                        <a:spcBef>
                          <a:spcPts val="0"/>
                        </a:spcBef>
                        <a:spcAft>
                          <a:spcPts val="0"/>
                        </a:spcAft>
                      </a:pPr>
                      <a:r>
                        <a:rPr lang="en-US" sz="1000" kern="1200">
                          <a:effectLst/>
                        </a:rPr>
                        <a:t>47</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tx2"/>
                    </a:solidFill>
                  </a:tcPr>
                </a:tc>
                <a:tc>
                  <a:txBody>
                    <a:bodyPr/>
                    <a:lstStyle/>
                    <a:p>
                      <a:pPr marL="0" algn="ctr" rtl="0" eaLnBrk="1" latinLnBrk="0" hangingPunct="1">
                        <a:spcBef>
                          <a:spcPts val="0"/>
                        </a:spcBef>
                        <a:spcAft>
                          <a:spcPts val="0"/>
                        </a:spcAft>
                      </a:pPr>
                      <a:r>
                        <a:rPr lang="en-US" sz="1000" kern="1200">
                          <a:effectLst/>
                        </a:rPr>
                        <a:t>47</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a:txBody>
                    <a:bodyPr/>
                    <a:lstStyle/>
                    <a:p>
                      <a:pPr marL="0" algn="ctr" rtl="0" eaLnBrk="1" latinLnBrk="0" hangingPunct="1">
                        <a:spcBef>
                          <a:spcPts val="0"/>
                        </a:spcBef>
                        <a:spcAft>
                          <a:spcPts val="0"/>
                        </a:spcAft>
                      </a:pPr>
                      <a:r>
                        <a:rPr lang="en-US" sz="1000" kern="1200">
                          <a:effectLst/>
                        </a:rPr>
                        <a:t>100</a:t>
                      </a: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rgbClr val="00B050"/>
                    </a:solidFill>
                  </a:tcPr>
                </a:tc>
                <a:tc gridSpan="2">
                  <a:txBody>
                    <a:bodyPr/>
                    <a:lstStyle/>
                    <a:p>
                      <a:pPr marL="0" algn="ctr" rtl="0" eaLnBrk="1" latinLnBrk="0" hangingPunct="1">
                        <a:spcBef>
                          <a:spcPts val="0"/>
                        </a:spcBef>
                        <a:spcAft>
                          <a:spcPts val="0"/>
                        </a:spcAft>
                      </a:pPr>
                      <a:endParaRPr lang="en-US">
                        <a:effectLst/>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hMerge="1">
                  <a:txBody>
                    <a:bodyPr/>
                    <a:lstStyle/>
                    <a:p>
                      <a:endParaRPr lang="en-US"/>
                    </a:p>
                  </a:txBody>
                  <a:tcPr/>
                </a:tc>
                <a:extLst>
                  <a:ext uri="{0D108BD9-81ED-4DB2-BD59-A6C34878D82A}">
                    <a16:rowId xmlns:a16="http://schemas.microsoft.com/office/drawing/2014/main" val="4018014973"/>
                  </a:ext>
                </a:extLst>
              </a:tr>
            </a:tbl>
          </a:graphicData>
        </a:graphic>
      </p:graphicFrame>
    </p:spTree>
    <p:extLst>
      <p:ext uri="{BB962C8B-B14F-4D97-AF65-F5344CB8AC3E}">
        <p14:creationId xmlns:p14="http://schemas.microsoft.com/office/powerpoint/2010/main" val="4266412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DA050247-75F0-CDEB-35A8-D0214CD64084}"/>
              </a:ext>
            </a:extLst>
          </p:cNvPr>
          <p:cNvSpPr/>
          <p:nvPr/>
        </p:nvSpPr>
        <p:spPr>
          <a:xfrm>
            <a:off x="4659313" y="6149975"/>
            <a:ext cx="2578100" cy="452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3795" name="Picture 11">
            <a:extLst>
              <a:ext uri="{FF2B5EF4-FFF2-40B4-BE49-F238E27FC236}">
                <a16:creationId xmlns:a16="http://schemas.microsoft.com/office/drawing/2014/main" id="{8911F429-2D62-EF75-2B5E-0370E69CCA33}"/>
              </a:ext>
            </a:extLst>
          </p:cNvPr>
          <p:cNvPicPr>
            <a:picLocks noChangeAspect="1"/>
          </p:cNvPicPr>
          <p:nvPr/>
        </p:nvPicPr>
        <p:blipFill>
          <a:blip r:embed="rId2">
            <a:extLst>
              <a:ext uri="{28A0092B-C50C-407E-A947-70E740481C1C}">
                <a14:useLocalDpi xmlns:a14="http://schemas.microsoft.com/office/drawing/2010/main" val="0"/>
              </a:ext>
            </a:extLst>
          </a:blip>
          <a:srcRect l="8295" t="18457"/>
          <a:stretch>
            <a:fillRect/>
          </a:stretch>
        </p:blipFill>
        <p:spPr bwMode="auto">
          <a:xfrm>
            <a:off x="4670425" y="2889250"/>
            <a:ext cx="210502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itle 1">
            <a:extLst>
              <a:ext uri="{FF2B5EF4-FFF2-40B4-BE49-F238E27FC236}">
                <a16:creationId xmlns:a16="http://schemas.microsoft.com/office/drawing/2014/main" id="{4550B851-45EA-4532-1C30-7F4BEB13CE87}"/>
              </a:ext>
            </a:extLst>
          </p:cNvPr>
          <p:cNvSpPr>
            <a:spLocks noGrp="1" noChangeArrowheads="1"/>
          </p:cNvSpPr>
          <p:nvPr>
            <p:ph type="title"/>
          </p:nvPr>
        </p:nvSpPr>
        <p:spPr>
          <a:xfrm>
            <a:off x="266700" y="255588"/>
            <a:ext cx="8496300" cy="506412"/>
          </a:xfrm>
        </p:spPr>
        <p:txBody>
          <a:bodyPr/>
          <a:lstStyle/>
          <a:p>
            <a:r>
              <a:rPr lang="en-US" altLang="en-US">
                <a:ea typeface="Helvetica Neue LT Std 75"/>
                <a:cs typeface="Helvetica Neue LT Std 75"/>
              </a:rPr>
              <a:t>TIERED SERVICES SCHOOL PARTNERS </a:t>
            </a:r>
          </a:p>
        </p:txBody>
      </p:sp>
      <p:sp>
        <p:nvSpPr>
          <p:cNvPr id="33797" name="Slide Number Placeholder 4">
            <a:extLst>
              <a:ext uri="{FF2B5EF4-FFF2-40B4-BE49-F238E27FC236}">
                <a16:creationId xmlns:a16="http://schemas.microsoft.com/office/drawing/2014/main" id="{EE096059-5273-5310-9AFD-D59AF23F3EBB}"/>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A1422D9-B722-4866-9FD9-2C0CA949D04E}" type="slidenum">
              <a:rPr lang="en-US" altLang="en-US" smtClean="0">
                <a:solidFill>
                  <a:srgbClr val="838675"/>
                </a:solidFill>
              </a:rPr>
              <a:pPr/>
              <a:t>11</a:t>
            </a:fld>
            <a:endParaRPr lang="en-US" altLang="en-US">
              <a:solidFill>
                <a:srgbClr val="838675"/>
              </a:solidFill>
            </a:endParaRPr>
          </a:p>
        </p:txBody>
      </p:sp>
      <p:pic>
        <p:nvPicPr>
          <p:cNvPr id="33798" name="Picture 9">
            <a:extLst>
              <a:ext uri="{FF2B5EF4-FFF2-40B4-BE49-F238E27FC236}">
                <a16:creationId xmlns:a16="http://schemas.microsoft.com/office/drawing/2014/main" id="{8D091FC2-5C32-8989-F69A-86487C2273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65375" y="3022600"/>
            <a:ext cx="2095500"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12">
            <a:extLst>
              <a:ext uri="{FF2B5EF4-FFF2-40B4-BE49-F238E27FC236}">
                <a16:creationId xmlns:a16="http://schemas.microsoft.com/office/drawing/2014/main" id="{6374B8C7-B13C-6BAD-F88E-2E64DC55E370}"/>
              </a:ext>
            </a:extLst>
          </p:cNvPr>
          <p:cNvPicPr>
            <a:picLocks noChangeAspect="1"/>
          </p:cNvPicPr>
          <p:nvPr/>
        </p:nvPicPr>
        <p:blipFill>
          <a:blip r:embed="rId4">
            <a:extLst>
              <a:ext uri="{28A0092B-C50C-407E-A947-70E740481C1C}">
                <a14:useLocalDpi xmlns:a14="http://schemas.microsoft.com/office/drawing/2010/main" val="0"/>
              </a:ext>
            </a:extLst>
          </a:blip>
          <a:srcRect t="7880"/>
          <a:stretch>
            <a:fillRect/>
          </a:stretch>
        </p:blipFill>
        <p:spPr bwMode="auto">
          <a:xfrm>
            <a:off x="187325" y="3022600"/>
            <a:ext cx="2084388" cy="28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13">
            <a:extLst>
              <a:ext uri="{FF2B5EF4-FFF2-40B4-BE49-F238E27FC236}">
                <a16:creationId xmlns:a16="http://schemas.microsoft.com/office/drawing/2014/main" id="{9875F423-E51A-7CA5-08FA-0B9E0968612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72013" y="4691063"/>
            <a:ext cx="268287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7">
            <a:extLst>
              <a:ext uri="{FF2B5EF4-FFF2-40B4-BE49-F238E27FC236}">
                <a16:creationId xmlns:a16="http://schemas.microsoft.com/office/drawing/2014/main" id="{C6C46194-A2B8-17B5-AC75-1BB9331000F1}"/>
              </a:ext>
            </a:extLst>
          </p:cNvPr>
          <p:cNvPicPr>
            <a:picLocks noChangeAspect="1"/>
          </p:cNvPicPr>
          <p:nvPr/>
        </p:nvPicPr>
        <p:blipFill>
          <a:blip r:embed="rId6">
            <a:extLst>
              <a:ext uri="{28A0092B-C50C-407E-A947-70E740481C1C}">
                <a14:useLocalDpi xmlns:a14="http://schemas.microsoft.com/office/drawing/2010/main" val="0"/>
              </a:ext>
            </a:extLst>
          </a:blip>
          <a:srcRect l="17871" t="15210" r="11618" b="3206"/>
          <a:stretch>
            <a:fillRect/>
          </a:stretch>
        </p:blipFill>
        <p:spPr bwMode="auto">
          <a:xfrm>
            <a:off x="6667500" y="885825"/>
            <a:ext cx="2324100"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2" name="Picture 18">
            <a:extLst>
              <a:ext uri="{FF2B5EF4-FFF2-40B4-BE49-F238E27FC236}">
                <a16:creationId xmlns:a16="http://schemas.microsoft.com/office/drawing/2014/main" id="{7265AC34-9DE3-CBE4-FDD1-696853A1E1E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65663" y="1227138"/>
            <a:ext cx="2019300"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99DFBE7A-C254-40CA-B07D-135E8CEBD97D}"/>
              </a:ext>
            </a:extLst>
          </p:cNvPr>
          <p:cNvSpPr/>
          <p:nvPr/>
        </p:nvSpPr>
        <p:spPr>
          <a:xfrm>
            <a:off x="176213" y="5886450"/>
            <a:ext cx="2095500" cy="830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804" name="TextBox 21">
            <a:extLst>
              <a:ext uri="{FF2B5EF4-FFF2-40B4-BE49-F238E27FC236}">
                <a16:creationId xmlns:a16="http://schemas.microsoft.com/office/drawing/2014/main" id="{67A39F76-FB01-EC82-7844-9459EEAF5004}"/>
              </a:ext>
            </a:extLst>
          </p:cNvPr>
          <p:cNvSpPr txBox="1">
            <a:spLocks noChangeArrowheads="1"/>
          </p:cNvSpPr>
          <p:nvPr/>
        </p:nvSpPr>
        <p:spPr bwMode="auto">
          <a:xfrm>
            <a:off x="211138" y="5891213"/>
            <a:ext cx="2022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600" b="1">
                <a:solidFill>
                  <a:schemeClr val="bg1"/>
                </a:solidFill>
                <a:cs typeface="Arial" panose="020B0604020202020204" pitchFamily="34" charset="0"/>
              </a:rPr>
              <a:t>Community Partnership &amp; GPB </a:t>
            </a:r>
          </a:p>
          <a:p>
            <a:pPr algn="ctr"/>
            <a:r>
              <a:rPr lang="en-US" altLang="en-US" sz="1600" b="1">
                <a:solidFill>
                  <a:schemeClr val="bg1"/>
                </a:solidFill>
                <a:cs typeface="Arial" panose="020B0604020202020204" pitchFamily="34" charset="0"/>
              </a:rPr>
              <a:t>&gt; 600 Backpacks </a:t>
            </a:r>
          </a:p>
        </p:txBody>
      </p:sp>
      <p:sp>
        <p:nvSpPr>
          <p:cNvPr id="27" name="Rectangle 26">
            <a:extLst>
              <a:ext uri="{FF2B5EF4-FFF2-40B4-BE49-F238E27FC236}">
                <a16:creationId xmlns:a16="http://schemas.microsoft.com/office/drawing/2014/main" id="{6893B525-1003-AE25-4E95-50445657BC8C}"/>
              </a:ext>
            </a:extLst>
          </p:cNvPr>
          <p:cNvSpPr/>
          <p:nvPr/>
        </p:nvSpPr>
        <p:spPr>
          <a:xfrm>
            <a:off x="4665663" y="895350"/>
            <a:ext cx="2047875" cy="4270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806" name="TextBox 27">
            <a:extLst>
              <a:ext uri="{FF2B5EF4-FFF2-40B4-BE49-F238E27FC236}">
                <a16:creationId xmlns:a16="http://schemas.microsoft.com/office/drawing/2014/main" id="{A1E260BD-5D44-570E-905C-558A6806F65A}"/>
              </a:ext>
            </a:extLst>
          </p:cNvPr>
          <p:cNvSpPr txBox="1">
            <a:spLocks noChangeArrowheads="1"/>
          </p:cNvSpPr>
          <p:nvPr/>
        </p:nvSpPr>
        <p:spPr bwMode="auto">
          <a:xfrm>
            <a:off x="4710113" y="919163"/>
            <a:ext cx="19573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b="1">
                <a:solidFill>
                  <a:schemeClr val="bg1"/>
                </a:solidFill>
                <a:cs typeface="Arial" panose="020B0604020202020204" pitchFamily="34" charset="0"/>
              </a:rPr>
              <a:t>Kate’s Club Tier  </a:t>
            </a:r>
          </a:p>
        </p:txBody>
      </p:sp>
      <p:sp>
        <p:nvSpPr>
          <p:cNvPr id="29" name="Rectangle 28">
            <a:extLst>
              <a:ext uri="{FF2B5EF4-FFF2-40B4-BE49-F238E27FC236}">
                <a16:creationId xmlns:a16="http://schemas.microsoft.com/office/drawing/2014/main" id="{2634C323-87E5-0256-0F88-55A05840BE25}"/>
              </a:ext>
            </a:extLst>
          </p:cNvPr>
          <p:cNvSpPr/>
          <p:nvPr/>
        </p:nvSpPr>
        <p:spPr>
          <a:xfrm>
            <a:off x="4670425" y="4203700"/>
            <a:ext cx="2105025" cy="40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808" name="TextBox 25">
            <a:extLst>
              <a:ext uri="{FF2B5EF4-FFF2-40B4-BE49-F238E27FC236}">
                <a16:creationId xmlns:a16="http://schemas.microsoft.com/office/drawing/2014/main" id="{642A5F78-785C-5D5D-CB2A-633E68F2C27C}"/>
              </a:ext>
            </a:extLst>
          </p:cNvPr>
          <p:cNvSpPr txBox="1">
            <a:spLocks noChangeArrowheads="1"/>
          </p:cNvSpPr>
          <p:nvPr/>
        </p:nvSpPr>
        <p:spPr bwMode="auto">
          <a:xfrm>
            <a:off x="4659313" y="6408738"/>
            <a:ext cx="2695575" cy="307975"/>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400" b="1">
                <a:solidFill>
                  <a:schemeClr val="bg1"/>
                </a:solidFill>
                <a:cs typeface="Arial" panose="020B0604020202020204" pitchFamily="34" charset="0"/>
              </a:rPr>
              <a:t>Keep Macon-Bibb  Beautiful</a:t>
            </a:r>
          </a:p>
        </p:txBody>
      </p:sp>
      <p:pic>
        <p:nvPicPr>
          <p:cNvPr id="33809" name="Picture 23">
            <a:extLst>
              <a:ext uri="{FF2B5EF4-FFF2-40B4-BE49-F238E27FC236}">
                <a16:creationId xmlns:a16="http://schemas.microsoft.com/office/drawing/2014/main" id="{DA0AB311-241C-BF32-86C4-AF6F371E8036}"/>
              </a:ext>
            </a:extLst>
          </p:cNvPr>
          <p:cNvPicPr>
            <a:picLocks noChangeAspect="1"/>
          </p:cNvPicPr>
          <p:nvPr/>
        </p:nvPicPr>
        <p:blipFill>
          <a:blip r:embed="rId8">
            <a:extLst>
              <a:ext uri="{28A0092B-C50C-407E-A947-70E740481C1C}">
                <a14:useLocalDpi xmlns:a14="http://schemas.microsoft.com/office/drawing/2010/main" val="0"/>
              </a:ext>
            </a:extLst>
          </a:blip>
          <a:srcRect t="22256" b="21957"/>
          <a:stretch>
            <a:fillRect/>
          </a:stretch>
        </p:blipFill>
        <p:spPr bwMode="auto">
          <a:xfrm>
            <a:off x="152400" y="971550"/>
            <a:ext cx="2044700"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10" name="Picture 24">
            <a:extLst>
              <a:ext uri="{FF2B5EF4-FFF2-40B4-BE49-F238E27FC236}">
                <a16:creationId xmlns:a16="http://schemas.microsoft.com/office/drawing/2014/main" id="{5C7844A1-D76D-4687-650E-138539CC5162}"/>
              </a:ext>
            </a:extLst>
          </p:cNvPr>
          <p:cNvPicPr>
            <a:picLocks noChangeAspect="1"/>
          </p:cNvPicPr>
          <p:nvPr/>
        </p:nvPicPr>
        <p:blipFill>
          <a:blip r:embed="rId9">
            <a:extLst>
              <a:ext uri="{28A0092B-C50C-407E-A947-70E740481C1C}">
                <a14:useLocalDpi xmlns:a14="http://schemas.microsoft.com/office/drawing/2010/main" val="0"/>
              </a:ext>
            </a:extLst>
          </a:blip>
          <a:srcRect t="12878"/>
          <a:stretch>
            <a:fillRect/>
          </a:stretch>
        </p:blipFill>
        <p:spPr bwMode="auto">
          <a:xfrm>
            <a:off x="2182813" y="958850"/>
            <a:ext cx="2278062"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AEF2DCD7-384F-4A8F-3A54-8959F5A6E828}"/>
              </a:ext>
            </a:extLst>
          </p:cNvPr>
          <p:cNvSpPr/>
          <p:nvPr/>
        </p:nvSpPr>
        <p:spPr>
          <a:xfrm>
            <a:off x="146050" y="2538413"/>
            <a:ext cx="4314825" cy="3222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812" name="TextBox 29">
            <a:extLst>
              <a:ext uri="{FF2B5EF4-FFF2-40B4-BE49-F238E27FC236}">
                <a16:creationId xmlns:a16="http://schemas.microsoft.com/office/drawing/2014/main" id="{0CDB8884-979E-24E4-C4A9-ADD047BF1B9E}"/>
              </a:ext>
            </a:extLst>
          </p:cNvPr>
          <p:cNvSpPr txBox="1">
            <a:spLocks noChangeArrowheads="1"/>
          </p:cNvSpPr>
          <p:nvPr/>
        </p:nvSpPr>
        <p:spPr bwMode="auto">
          <a:xfrm>
            <a:off x="152400" y="2466975"/>
            <a:ext cx="4187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b="1">
                <a:solidFill>
                  <a:schemeClr val="bg1"/>
                </a:solidFill>
                <a:cs typeface="Arial" panose="020B0604020202020204" pitchFamily="34" charset="0"/>
              </a:rPr>
              <a:t>Merrie Christmas Project </a:t>
            </a:r>
          </a:p>
        </p:txBody>
      </p:sp>
      <p:sp>
        <p:nvSpPr>
          <p:cNvPr id="37" name="Rectangle 36">
            <a:extLst>
              <a:ext uri="{FF2B5EF4-FFF2-40B4-BE49-F238E27FC236}">
                <a16:creationId xmlns:a16="http://schemas.microsoft.com/office/drawing/2014/main" id="{8DFEEA55-D4BB-D4F6-3FDB-FDF8662B95D1}"/>
              </a:ext>
            </a:extLst>
          </p:cNvPr>
          <p:cNvSpPr/>
          <p:nvPr/>
        </p:nvSpPr>
        <p:spPr>
          <a:xfrm>
            <a:off x="2365375" y="5894388"/>
            <a:ext cx="2108200" cy="8302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814" name="TextBox 37">
            <a:extLst>
              <a:ext uri="{FF2B5EF4-FFF2-40B4-BE49-F238E27FC236}">
                <a16:creationId xmlns:a16="http://schemas.microsoft.com/office/drawing/2014/main" id="{E48F54D7-F8C3-0606-35BB-C7B9D4569767}"/>
              </a:ext>
            </a:extLst>
          </p:cNvPr>
          <p:cNvSpPr txBox="1">
            <a:spLocks noChangeArrowheads="1"/>
          </p:cNvSpPr>
          <p:nvPr/>
        </p:nvSpPr>
        <p:spPr bwMode="auto">
          <a:xfrm>
            <a:off x="2376488" y="5999006"/>
            <a:ext cx="21050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600" b="1">
                <a:solidFill>
                  <a:schemeClr val="bg1"/>
                </a:solidFill>
                <a:latin typeface="Arial"/>
                <a:ea typeface="ＭＳ Ｐゴシック"/>
                <a:cs typeface="Arial"/>
              </a:rPr>
              <a:t>Atrium Health </a:t>
            </a:r>
            <a:r>
              <a:rPr lang="en-US" altLang="en-US" sz="1600" b="1" err="1">
                <a:solidFill>
                  <a:schemeClr val="bg1"/>
                </a:solidFill>
                <a:latin typeface="Arial"/>
                <a:ea typeface="ＭＳ Ｐゴシック"/>
                <a:cs typeface="Arial"/>
              </a:rPr>
              <a:t>Navicent</a:t>
            </a:r>
          </a:p>
        </p:txBody>
      </p:sp>
      <p:sp>
        <p:nvSpPr>
          <p:cNvPr id="33815" name="TextBox 34">
            <a:extLst>
              <a:ext uri="{FF2B5EF4-FFF2-40B4-BE49-F238E27FC236}">
                <a16:creationId xmlns:a16="http://schemas.microsoft.com/office/drawing/2014/main" id="{E26AB6DF-DB4E-C2AC-AC7A-22E35A169D5A}"/>
              </a:ext>
            </a:extLst>
          </p:cNvPr>
          <p:cNvSpPr txBox="1">
            <a:spLocks noChangeArrowheads="1"/>
          </p:cNvSpPr>
          <p:nvPr/>
        </p:nvSpPr>
        <p:spPr bwMode="auto">
          <a:xfrm>
            <a:off x="4691063" y="4232275"/>
            <a:ext cx="2105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400" b="1">
                <a:solidFill>
                  <a:schemeClr val="bg1"/>
                </a:solidFill>
                <a:cs typeface="Arial" panose="020B0604020202020204" pitchFamily="34" charset="0"/>
              </a:rPr>
              <a:t>Stafford Construction</a:t>
            </a:r>
          </a:p>
        </p:txBody>
      </p:sp>
      <p:pic>
        <p:nvPicPr>
          <p:cNvPr id="33816" name="Picture 1">
            <a:extLst>
              <a:ext uri="{FF2B5EF4-FFF2-40B4-BE49-F238E27FC236}">
                <a16:creationId xmlns:a16="http://schemas.microsoft.com/office/drawing/2014/main" id="{873F8AFD-745B-3D11-6EED-47708625BF67}"/>
              </a:ext>
            </a:extLst>
          </p:cNvPr>
          <p:cNvPicPr>
            <a:picLocks noChangeAspect="1"/>
          </p:cNvPicPr>
          <p:nvPr/>
        </p:nvPicPr>
        <p:blipFill>
          <a:blip r:embed="rId10">
            <a:extLst>
              <a:ext uri="{28A0092B-C50C-407E-A947-70E740481C1C}">
                <a14:useLocalDpi xmlns:a14="http://schemas.microsoft.com/office/drawing/2010/main" val="0"/>
              </a:ext>
            </a:extLst>
          </a:blip>
          <a:srcRect l="9848" t="12003" b="10770"/>
          <a:stretch>
            <a:fillRect/>
          </a:stretch>
        </p:blipFill>
        <p:spPr bwMode="auto">
          <a:xfrm>
            <a:off x="6867525" y="2874963"/>
            <a:ext cx="2133600"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a:extLst>
              <a:ext uri="{FF2B5EF4-FFF2-40B4-BE49-F238E27FC236}">
                <a16:creationId xmlns:a16="http://schemas.microsoft.com/office/drawing/2014/main" id="{3B5BF6E7-5BF7-BC4E-194E-0634EE7C5D89}"/>
              </a:ext>
            </a:extLst>
          </p:cNvPr>
          <p:cNvSpPr/>
          <p:nvPr/>
        </p:nvSpPr>
        <p:spPr>
          <a:xfrm>
            <a:off x="6870700" y="4227513"/>
            <a:ext cx="2127250" cy="3587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818" name="TextBox 37">
            <a:extLst>
              <a:ext uri="{FF2B5EF4-FFF2-40B4-BE49-F238E27FC236}">
                <a16:creationId xmlns:a16="http://schemas.microsoft.com/office/drawing/2014/main" id="{0FD8F749-B7C3-4E1C-BF03-A88C530A9021}"/>
              </a:ext>
            </a:extLst>
          </p:cNvPr>
          <p:cNvSpPr txBox="1">
            <a:spLocks noChangeArrowheads="1"/>
          </p:cNvSpPr>
          <p:nvPr/>
        </p:nvSpPr>
        <p:spPr bwMode="auto">
          <a:xfrm>
            <a:off x="6870700" y="4271963"/>
            <a:ext cx="21209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600" b="1">
                <a:solidFill>
                  <a:schemeClr val="bg1"/>
                </a:solidFill>
                <a:cs typeface="Arial" panose="020B0604020202020204" pitchFamily="34" charset="0"/>
              </a:rPr>
              <a:t>GCAPP</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50FA77CE-84AA-CB80-964A-17AA0B3DB925}"/>
              </a:ext>
            </a:extLst>
          </p:cNvPr>
          <p:cNvSpPr>
            <a:spLocks noGrp="1" noChangeArrowheads="1"/>
          </p:cNvSpPr>
          <p:nvPr>
            <p:ph type="title"/>
          </p:nvPr>
        </p:nvSpPr>
        <p:spPr>
          <a:xfrm>
            <a:off x="266700" y="152400"/>
            <a:ext cx="8496300" cy="685800"/>
          </a:xfrm>
        </p:spPr>
        <p:txBody>
          <a:bodyPr/>
          <a:lstStyle/>
          <a:p>
            <a:r>
              <a:rPr lang="en-US" altLang="en-US">
                <a:ea typeface="Helvetica Neue LT Std 75"/>
                <a:cs typeface="Helvetica Neue LT Std 75"/>
              </a:rPr>
              <a:t>TIERED SERVICES SCHOOL PARTNERS</a:t>
            </a:r>
          </a:p>
        </p:txBody>
      </p:sp>
      <p:sp>
        <p:nvSpPr>
          <p:cNvPr id="34819" name="Slide Number Placeholder 4">
            <a:extLst>
              <a:ext uri="{FF2B5EF4-FFF2-40B4-BE49-F238E27FC236}">
                <a16:creationId xmlns:a16="http://schemas.microsoft.com/office/drawing/2014/main" id="{2DD4D9E9-E691-C274-0431-9DD3025DC9EE}"/>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4AF81A2-B83C-4B1D-9ABF-F93DEA2CD7A3}" type="slidenum">
              <a:rPr lang="en-US" altLang="en-US" smtClean="0">
                <a:solidFill>
                  <a:srgbClr val="838675"/>
                </a:solidFill>
              </a:rPr>
              <a:pPr/>
              <a:t>12</a:t>
            </a:fld>
            <a:endParaRPr lang="en-US" altLang="en-US">
              <a:solidFill>
                <a:srgbClr val="838675"/>
              </a:solidFill>
            </a:endParaRPr>
          </a:p>
        </p:txBody>
      </p:sp>
      <p:pic>
        <p:nvPicPr>
          <p:cNvPr id="34820" name="Picture 3">
            <a:extLst>
              <a:ext uri="{FF2B5EF4-FFF2-40B4-BE49-F238E27FC236}">
                <a16:creationId xmlns:a16="http://schemas.microsoft.com/office/drawing/2014/main" id="{E83EDFFB-E1DE-8F71-40DE-23353D21274C}"/>
              </a:ext>
            </a:extLst>
          </p:cNvPr>
          <p:cNvPicPr>
            <a:picLocks noChangeAspect="1"/>
          </p:cNvPicPr>
          <p:nvPr/>
        </p:nvPicPr>
        <p:blipFill>
          <a:blip r:embed="rId2">
            <a:extLst>
              <a:ext uri="{28A0092B-C50C-407E-A947-70E740481C1C}">
                <a14:useLocalDpi xmlns:a14="http://schemas.microsoft.com/office/drawing/2010/main" val="0"/>
              </a:ext>
            </a:extLst>
          </a:blip>
          <a:srcRect t="17592"/>
          <a:stretch>
            <a:fillRect/>
          </a:stretch>
        </p:blipFill>
        <p:spPr bwMode="auto">
          <a:xfrm>
            <a:off x="6061075" y="5103813"/>
            <a:ext cx="2825750"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1">
            <a:extLst>
              <a:ext uri="{FF2B5EF4-FFF2-40B4-BE49-F238E27FC236}">
                <a16:creationId xmlns:a16="http://schemas.microsoft.com/office/drawing/2014/main" id="{9033071A-7ED6-B7E6-2B3D-B278696EB4AF}"/>
              </a:ext>
            </a:extLst>
          </p:cNvPr>
          <p:cNvPicPr>
            <a:picLocks noChangeAspect="1"/>
          </p:cNvPicPr>
          <p:nvPr/>
        </p:nvPicPr>
        <p:blipFill>
          <a:blip r:embed="rId3">
            <a:extLst>
              <a:ext uri="{28A0092B-C50C-407E-A947-70E740481C1C}">
                <a14:useLocalDpi xmlns:a14="http://schemas.microsoft.com/office/drawing/2010/main" val="0"/>
              </a:ext>
            </a:extLst>
          </a:blip>
          <a:srcRect t="16435"/>
          <a:stretch>
            <a:fillRect/>
          </a:stretch>
        </p:blipFill>
        <p:spPr bwMode="auto">
          <a:xfrm>
            <a:off x="381000" y="715963"/>
            <a:ext cx="2870200"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4">
            <a:extLst>
              <a:ext uri="{FF2B5EF4-FFF2-40B4-BE49-F238E27FC236}">
                <a16:creationId xmlns:a16="http://schemas.microsoft.com/office/drawing/2014/main" id="{F3EE132C-FB53-46AE-17DF-AA558A8B70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61075" y="3289300"/>
            <a:ext cx="1290638"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5">
            <a:extLst>
              <a:ext uri="{FF2B5EF4-FFF2-40B4-BE49-F238E27FC236}">
                <a16:creationId xmlns:a16="http://schemas.microsoft.com/office/drawing/2014/main" id="{520CBD96-B11D-D469-F0B7-FA59F70797C5}"/>
              </a:ext>
            </a:extLst>
          </p:cNvPr>
          <p:cNvPicPr>
            <a:picLocks noChangeAspect="1"/>
          </p:cNvPicPr>
          <p:nvPr/>
        </p:nvPicPr>
        <p:blipFill>
          <a:blip r:embed="rId5">
            <a:extLst>
              <a:ext uri="{28A0092B-C50C-407E-A947-70E740481C1C}">
                <a14:useLocalDpi xmlns:a14="http://schemas.microsoft.com/office/drawing/2010/main" val="0"/>
              </a:ext>
            </a:extLst>
          </a:blip>
          <a:srcRect t="21297"/>
          <a:stretch>
            <a:fillRect/>
          </a:stretch>
        </p:blipFill>
        <p:spPr bwMode="auto">
          <a:xfrm>
            <a:off x="376238" y="5238750"/>
            <a:ext cx="284797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6">
            <a:extLst>
              <a:ext uri="{FF2B5EF4-FFF2-40B4-BE49-F238E27FC236}">
                <a16:creationId xmlns:a16="http://schemas.microsoft.com/office/drawing/2014/main" id="{70128EF7-F873-FA76-A691-FABC2D2E4F0C}"/>
              </a:ext>
            </a:extLst>
          </p:cNvPr>
          <p:cNvPicPr>
            <a:picLocks noChangeAspect="1"/>
          </p:cNvPicPr>
          <p:nvPr/>
        </p:nvPicPr>
        <p:blipFill>
          <a:blip r:embed="rId6">
            <a:extLst>
              <a:ext uri="{28A0092B-C50C-407E-A947-70E740481C1C}">
                <a14:useLocalDpi xmlns:a14="http://schemas.microsoft.com/office/drawing/2010/main" val="0"/>
              </a:ext>
            </a:extLst>
          </a:blip>
          <a:srcRect r="7362"/>
          <a:stretch>
            <a:fillRect/>
          </a:stretch>
        </p:blipFill>
        <p:spPr bwMode="auto">
          <a:xfrm>
            <a:off x="3376613" y="4138613"/>
            <a:ext cx="2541587"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8">
            <a:extLst>
              <a:ext uri="{FF2B5EF4-FFF2-40B4-BE49-F238E27FC236}">
                <a16:creationId xmlns:a16="http://schemas.microsoft.com/office/drawing/2014/main" id="{E0F34C29-8D0D-DC77-D8B2-9D5122CE7419}"/>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30913" y="719138"/>
            <a:ext cx="2876550"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83B2ECB9-5DEE-2843-29D8-B71C5B4D56AA}"/>
              </a:ext>
            </a:extLst>
          </p:cNvPr>
          <p:cNvSpPr/>
          <p:nvPr/>
        </p:nvSpPr>
        <p:spPr>
          <a:xfrm>
            <a:off x="3376613" y="6197600"/>
            <a:ext cx="2541587" cy="3635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a:extLst>
              <a:ext uri="{FF2B5EF4-FFF2-40B4-BE49-F238E27FC236}">
                <a16:creationId xmlns:a16="http://schemas.microsoft.com/office/drawing/2014/main" id="{285C45A7-A2D4-798D-8F7D-62F100B71F22}"/>
              </a:ext>
            </a:extLst>
          </p:cNvPr>
          <p:cNvSpPr/>
          <p:nvPr/>
        </p:nvSpPr>
        <p:spPr>
          <a:xfrm>
            <a:off x="6030913" y="2733675"/>
            <a:ext cx="2876550" cy="40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Rectangle 14">
            <a:extLst>
              <a:ext uri="{FF2B5EF4-FFF2-40B4-BE49-F238E27FC236}">
                <a16:creationId xmlns:a16="http://schemas.microsoft.com/office/drawing/2014/main" id="{AF52CF3C-4114-C3D2-A0CC-6BA412F416EA}"/>
              </a:ext>
            </a:extLst>
          </p:cNvPr>
          <p:cNvSpPr/>
          <p:nvPr/>
        </p:nvSpPr>
        <p:spPr>
          <a:xfrm>
            <a:off x="392113" y="2517775"/>
            <a:ext cx="2870200" cy="4095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829" name="TextBox 11">
            <a:extLst>
              <a:ext uri="{FF2B5EF4-FFF2-40B4-BE49-F238E27FC236}">
                <a16:creationId xmlns:a16="http://schemas.microsoft.com/office/drawing/2014/main" id="{22029428-17F7-A1E3-80CD-E954E6CD666B}"/>
              </a:ext>
            </a:extLst>
          </p:cNvPr>
          <p:cNvSpPr txBox="1">
            <a:spLocks noChangeArrowheads="1"/>
          </p:cNvSpPr>
          <p:nvPr/>
        </p:nvSpPr>
        <p:spPr bwMode="auto">
          <a:xfrm>
            <a:off x="254000" y="2544763"/>
            <a:ext cx="3038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b="1">
                <a:solidFill>
                  <a:schemeClr val="bg1"/>
                </a:solidFill>
                <a:cs typeface="Arial" panose="020B0604020202020204" pitchFamily="34" charset="0"/>
              </a:rPr>
              <a:t>Thanksgiving Giveaway</a:t>
            </a:r>
          </a:p>
        </p:txBody>
      </p:sp>
      <p:sp>
        <p:nvSpPr>
          <p:cNvPr id="34830" name="TextBox 17">
            <a:extLst>
              <a:ext uri="{FF2B5EF4-FFF2-40B4-BE49-F238E27FC236}">
                <a16:creationId xmlns:a16="http://schemas.microsoft.com/office/drawing/2014/main" id="{8089555D-DA8E-1084-22A1-6E0710DF51ED}"/>
              </a:ext>
            </a:extLst>
          </p:cNvPr>
          <p:cNvSpPr txBox="1">
            <a:spLocks noChangeArrowheads="1"/>
          </p:cNvSpPr>
          <p:nvPr/>
        </p:nvSpPr>
        <p:spPr bwMode="auto">
          <a:xfrm>
            <a:off x="5948363" y="2713038"/>
            <a:ext cx="3040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b="1">
                <a:solidFill>
                  <a:schemeClr val="bg1"/>
                </a:solidFill>
                <a:cs typeface="Arial" panose="020B0604020202020204" pitchFamily="34" charset="0"/>
              </a:rPr>
              <a:t>Impact Educators</a:t>
            </a:r>
          </a:p>
        </p:txBody>
      </p:sp>
      <p:sp>
        <p:nvSpPr>
          <p:cNvPr id="34831" name="TextBox 18">
            <a:extLst>
              <a:ext uri="{FF2B5EF4-FFF2-40B4-BE49-F238E27FC236}">
                <a16:creationId xmlns:a16="http://schemas.microsoft.com/office/drawing/2014/main" id="{37724665-8FCA-9C48-3203-15B6248BBD55}"/>
              </a:ext>
            </a:extLst>
          </p:cNvPr>
          <p:cNvSpPr txBox="1">
            <a:spLocks noChangeArrowheads="1"/>
          </p:cNvSpPr>
          <p:nvPr/>
        </p:nvSpPr>
        <p:spPr bwMode="auto">
          <a:xfrm>
            <a:off x="3233738" y="6215063"/>
            <a:ext cx="2827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b="1">
                <a:solidFill>
                  <a:schemeClr val="bg1"/>
                </a:solidFill>
                <a:cs typeface="Arial" panose="020B0604020202020204" pitchFamily="34" charset="0"/>
              </a:rPr>
              <a:t>The Wonder Twinzz</a:t>
            </a:r>
          </a:p>
        </p:txBody>
      </p:sp>
      <p:pic>
        <p:nvPicPr>
          <p:cNvPr id="34832" name="Picture 19">
            <a:extLst>
              <a:ext uri="{FF2B5EF4-FFF2-40B4-BE49-F238E27FC236}">
                <a16:creationId xmlns:a16="http://schemas.microsoft.com/office/drawing/2014/main" id="{61895800-5BE1-3356-C327-1AD6403E4AD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2750" y="3038475"/>
            <a:ext cx="2811463"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3" name="Picture 20">
            <a:extLst>
              <a:ext uri="{FF2B5EF4-FFF2-40B4-BE49-F238E27FC236}">
                <a16:creationId xmlns:a16="http://schemas.microsoft.com/office/drawing/2014/main" id="{9A0A4B10-0E7F-B13A-C3A7-043358B0893E}"/>
              </a:ext>
            </a:extLst>
          </p:cNvPr>
          <p:cNvPicPr>
            <a:picLocks noChangeAspect="1"/>
          </p:cNvPicPr>
          <p:nvPr/>
        </p:nvPicPr>
        <p:blipFill>
          <a:blip r:embed="rId9">
            <a:extLst>
              <a:ext uri="{28A0092B-C50C-407E-A947-70E740481C1C}">
                <a14:useLocalDpi xmlns:a14="http://schemas.microsoft.com/office/drawing/2010/main" val="0"/>
              </a:ext>
            </a:extLst>
          </a:blip>
          <a:srcRect t="8182"/>
          <a:stretch>
            <a:fillRect/>
          </a:stretch>
        </p:blipFill>
        <p:spPr bwMode="auto">
          <a:xfrm>
            <a:off x="7469188" y="3294063"/>
            <a:ext cx="14097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4" name="Picture 21">
            <a:extLst>
              <a:ext uri="{FF2B5EF4-FFF2-40B4-BE49-F238E27FC236}">
                <a16:creationId xmlns:a16="http://schemas.microsoft.com/office/drawing/2014/main" id="{76A13B31-2E36-C530-6774-A27E1E1B3BA7}"/>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471863" y="830263"/>
            <a:ext cx="2260600" cy="301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8D0EEB71-92C0-CD1D-27D1-9D09DBA0F9E5}"/>
              </a:ext>
            </a:extLst>
          </p:cNvPr>
          <p:cNvSpPr>
            <a:spLocks noGrp="1" noChangeArrowheads="1"/>
          </p:cNvSpPr>
          <p:nvPr>
            <p:ph type="title"/>
          </p:nvPr>
        </p:nvSpPr>
        <p:spPr>
          <a:xfrm>
            <a:off x="685800" y="152400"/>
            <a:ext cx="7772400" cy="411163"/>
          </a:xfrm>
        </p:spPr>
        <p:txBody>
          <a:bodyPr/>
          <a:lstStyle/>
          <a:p>
            <a:r>
              <a:rPr lang="en-US" altLang="en-US">
                <a:latin typeface="Arial" panose="020B0604020202020204" pitchFamily="34" charset="0"/>
                <a:ea typeface="Helvetica Neue LT Std 75"/>
                <a:cs typeface="Helvetica Neue LT Std 75"/>
              </a:rPr>
              <a:t>BETTER TOGETHER</a:t>
            </a:r>
          </a:p>
        </p:txBody>
      </p:sp>
      <p:pic>
        <p:nvPicPr>
          <p:cNvPr id="35843" name="Picture 1">
            <a:extLst>
              <a:ext uri="{FF2B5EF4-FFF2-40B4-BE49-F238E27FC236}">
                <a16:creationId xmlns:a16="http://schemas.microsoft.com/office/drawing/2014/main" id="{92550614-1DE5-26FF-B600-0699D3F04C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9138" y="701748"/>
            <a:ext cx="7989887" cy="615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1">
            <a:extLst>
              <a:ext uri="{FF2B5EF4-FFF2-40B4-BE49-F238E27FC236}">
                <a16:creationId xmlns:a16="http://schemas.microsoft.com/office/drawing/2014/main" id="{00B686C3-25FD-44D1-D98D-5303BCE55D92}"/>
              </a:ext>
            </a:extLst>
          </p:cNvPr>
          <p:cNvPicPr>
            <a:picLocks noChangeAspect="1"/>
          </p:cNvPicPr>
          <p:nvPr/>
        </p:nvPicPr>
        <p:blipFill>
          <a:blip r:embed="rId4">
            <a:extLst>
              <a:ext uri="{28A0092B-C50C-407E-A947-70E740481C1C}">
                <a14:useLocalDpi xmlns:a14="http://schemas.microsoft.com/office/drawing/2010/main" val="0"/>
              </a:ext>
            </a:extLst>
          </a:blip>
          <a:srcRect l="9091" t="10538" r="9091" b="13188"/>
          <a:stretch>
            <a:fillRect/>
          </a:stretch>
        </p:blipFill>
        <p:spPr bwMode="auto">
          <a:xfrm>
            <a:off x="1885950" y="4046538"/>
            <a:ext cx="7810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B1E7D5F-1A2D-C6C6-3A30-DED10DD00644}"/>
              </a:ext>
            </a:extLst>
          </p:cNvPr>
          <p:cNvSpPr/>
          <p:nvPr/>
        </p:nvSpPr>
        <p:spPr>
          <a:xfrm>
            <a:off x="7543800" y="3048000"/>
            <a:ext cx="1165225" cy="9985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5846" name="Picture 4">
            <a:extLst>
              <a:ext uri="{FF2B5EF4-FFF2-40B4-BE49-F238E27FC236}">
                <a16:creationId xmlns:a16="http://schemas.microsoft.com/office/drawing/2014/main" id="{64FEB41D-71AC-C3C7-CDE9-D90304B905C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2751138"/>
            <a:ext cx="965200"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FAA50C37-F508-8D9E-34A9-0E1C6E573463}"/>
              </a:ext>
            </a:extLst>
          </p:cNvPr>
          <p:cNvSpPr>
            <a:spLocks noGrp="1" noChangeArrowheads="1"/>
          </p:cNvSpPr>
          <p:nvPr>
            <p:ph type="title"/>
          </p:nvPr>
        </p:nvSpPr>
        <p:spPr>
          <a:xfrm>
            <a:off x="266700" y="152400"/>
            <a:ext cx="8643938" cy="604838"/>
          </a:xfrm>
        </p:spPr>
        <p:txBody>
          <a:bodyPr/>
          <a:lstStyle/>
          <a:p>
            <a:r>
              <a:rPr lang="en-US" altLang="en-US">
                <a:ea typeface="Helvetica Neue LT Std 75"/>
                <a:cs typeface="Helvetica Neue LT Std 75"/>
              </a:rPr>
              <a:t>BETTER TOGETHER</a:t>
            </a:r>
          </a:p>
        </p:txBody>
      </p:sp>
      <p:sp>
        <p:nvSpPr>
          <p:cNvPr id="37891" name="Slide Number Placeholder 4">
            <a:extLst>
              <a:ext uri="{FF2B5EF4-FFF2-40B4-BE49-F238E27FC236}">
                <a16:creationId xmlns:a16="http://schemas.microsoft.com/office/drawing/2014/main" id="{18396844-F743-6541-EA00-C1D84DA559B7}"/>
              </a:ext>
            </a:extLst>
          </p:cNvPr>
          <p:cNvSpPr>
            <a:spLocks noGrp="1" noChangeArrowheads="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A926ABD-2DB7-4D7C-A4F3-4A60A8E348A1}" type="slidenum">
              <a:rPr lang="en-US" altLang="en-US" smtClean="0">
                <a:solidFill>
                  <a:srgbClr val="838675"/>
                </a:solidFill>
              </a:rPr>
              <a:pPr/>
              <a:t>14</a:t>
            </a:fld>
            <a:endParaRPr lang="en-US" altLang="en-US">
              <a:solidFill>
                <a:srgbClr val="838675"/>
              </a:solidFill>
            </a:endParaRPr>
          </a:p>
        </p:txBody>
      </p:sp>
      <p:pic>
        <p:nvPicPr>
          <p:cNvPr id="37892" name="Picture 1">
            <a:extLst>
              <a:ext uri="{FF2B5EF4-FFF2-40B4-BE49-F238E27FC236}">
                <a16:creationId xmlns:a16="http://schemas.microsoft.com/office/drawing/2014/main" id="{0734E751-3119-2AC0-0A17-A3A50A951718}"/>
              </a:ext>
            </a:extLst>
          </p:cNvPr>
          <p:cNvPicPr>
            <a:picLocks noChangeAspect="1"/>
          </p:cNvPicPr>
          <p:nvPr/>
        </p:nvPicPr>
        <p:blipFill>
          <a:blip r:embed="rId2">
            <a:extLst>
              <a:ext uri="{28A0092B-C50C-407E-A947-70E740481C1C}">
                <a14:useLocalDpi xmlns:a14="http://schemas.microsoft.com/office/drawing/2010/main" val="0"/>
              </a:ext>
            </a:extLst>
          </a:blip>
          <a:srcRect t="-2" r="17561" b="4027"/>
          <a:stretch>
            <a:fillRect/>
          </a:stretch>
        </p:blipFill>
        <p:spPr bwMode="auto">
          <a:xfrm>
            <a:off x="2673350" y="725488"/>
            <a:ext cx="2063750"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2">
            <a:extLst>
              <a:ext uri="{FF2B5EF4-FFF2-40B4-BE49-F238E27FC236}">
                <a16:creationId xmlns:a16="http://schemas.microsoft.com/office/drawing/2014/main" id="{56A45ADE-4B4A-371A-751C-DAD693B7D61B}"/>
              </a:ext>
            </a:extLst>
          </p:cNvPr>
          <p:cNvPicPr>
            <a:picLocks noChangeAspect="1"/>
          </p:cNvPicPr>
          <p:nvPr/>
        </p:nvPicPr>
        <p:blipFill>
          <a:blip r:embed="rId3">
            <a:extLst>
              <a:ext uri="{28A0092B-C50C-407E-A947-70E740481C1C}">
                <a14:useLocalDpi xmlns:a14="http://schemas.microsoft.com/office/drawing/2010/main" val="0"/>
              </a:ext>
            </a:extLst>
          </a:blip>
          <a:srcRect t="14864" r="7365" b="9137"/>
          <a:stretch>
            <a:fillRect/>
          </a:stretch>
        </p:blipFill>
        <p:spPr bwMode="auto">
          <a:xfrm>
            <a:off x="4875213" y="5475288"/>
            <a:ext cx="2251075" cy="135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3">
            <a:extLst>
              <a:ext uri="{FF2B5EF4-FFF2-40B4-BE49-F238E27FC236}">
                <a16:creationId xmlns:a16="http://schemas.microsoft.com/office/drawing/2014/main" id="{92C7F180-575C-22B3-77F5-A95DCCDF768C}"/>
              </a:ext>
            </a:extLst>
          </p:cNvPr>
          <p:cNvPicPr>
            <a:picLocks noChangeAspect="1"/>
          </p:cNvPicPr>
          <p:nvPr/>
        </p:nvPicPr>
        <p:blipFill>
          <a:blip r:embed="rId4">
            <a:extLst>
              <a:ext uri="{28A0092B-C50C-407E-A947-70E740481C1C}">
                <a14:useLocalDpi xmlns:a14="http://schemas.microsoft.com/office/drawing/2010/main" val="0"/>
              </a:ext>
            </a:extLst>
          </a:blip>
          <a:srcRect l="41" t="24059" r="-41" b="6500"/>
          <a:stretch>
            <a:fillRect/>
          </a:stretch>
        </p:blipFill>
        <p:spPr bwMode="auto">
          <a:xfrm>
            <a:off x="2635250" y="5532438"/>
            <a:ext cx="2122488"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3">
            <a:extLst>
              <a:ext uri="{FF2B5EF4-FFF2-40B4-BE49-F238E27FC236}">
                <a16:creationId xmlns:a16="http://schemas.microsoft.com/office/drawing/2014/main" id="{9B1CB7C0-F3FE-6BE7-88F3-816F647D0C26}"/>
              </a:ext>
            </a:extLst>
          </p:cNvPr>
          <p:cNvPicPr>
            <a:picLocks noChangeAspect="1"/>
          </p:cNvPicPr>
          <p:nvPr/>
        </p:nvPicPr>
        <p:blipFill>
          <a:blip r:embed="rId5">
            <a:extLst>
              <a:ext uri="{28A0092B-C50C-407E-A947-70E740481C1C}">
                <a14:useLocalDpi xmlns:a14="http://schemas.microsoft.com/office/drawing/2010/main" val="0"/>
              </a:ext>
            </a:extLst>
          </a:blip>
          <a:srcRect l="4709" t="7817" r="2856" b="22406"/>
          <a:stretch>
            <a:fillRect/>
          </a:stretch>
        </p:blipFill>
        <p:spPr bwMode="auto">
          <a:xfrm>
            <a:off x="4948238" y="652463"/>
            <a:ext cx="1911350"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4">
            <a:extLst>
              <a:ext uri="{FF2B5EF4-FFF2-40B4-BE49-F238E27FC236}">
                <a16:creationId xmlns:a16="http://schemas.microsoft.com/office/drawing/2014/main" id="{017121A5-CE27-0F51-FCAF-530625C058AA}"/>
              </a:ext>
            </a:extLst>
          </p:cNvPr>
          <p:cNvPicPr>
            <a:picLocks noChangeAspect="1"/>
          </p:cNvPicPr>
          <p:nvPr/>
        </p:nvPicPr>
        <p:blipFill>
          <a:blip r:embed="rId6">
            <a:extLst>
              <a:ext uri="{28A0092B-C50C-407E-A947-70E740481C1C}">
                <a14:useLocalDpi xmlns:a14="http://schemas.microsoft.com/office/drawing/2010/main" val="0"/>
              </a:ext>
            </a:extLst>
          </a:blip>
          <a:srcRect b="6120"/>
          <a:stretch>
            <a:fillRect/>
          </a:stretch>
        </p:blipFill>
        <p:spPr bwMode="auto">
          <a:xfrm>
            <a:off x="7043738" y="528638"/>
            <a:ext cx="1911350"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4">
            <a:extLst>
              <a:ext uri="{FF2B5EF4-FFF2-40B4-BE49-F238E27FC236}">
                <a16:creationId xmlns:a16="http://schemas.microsoft.com/office/drawing/2014/main" id="{408AEE33-6445-73B5-0CB3-7DD1E6A88526}"/>
              </a:ext>
            </a:extLst>
          </p:cNvPr>
          <p:cNvPicPr>
            <a:picLocks noChangeAspect="1"/>
          </p:cNvPicPr>
          <p:nvPr/>
        </p:nvPicPr>
        <p:blipFill>
          <a:blip r:embed="rId7">
            <a:extLst>
              <a:ext uri="{28A0092B-C50C-407E-A947-70E740481C1C}">
                <a14:useLocalDpi xmlns:a14="http://schemas.microsoft.com/office/drawing/2010/main" val="0"/>
              </a:ext>
            </a:extLst>
          </a:blip>
          <a:srcRect t="26672" r="9763"/>
          <a:stretch>
            <a:fillRect/>
          </a:stretch>
        </p:blipFill>
        <p:spPr bwMode="auto">
          <a:xfrm>
            <a:off x="2679700" y="4133850"/>
            <a:ext cx="2074863"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17">
            <a:extLst>
              <a:ext uri="{FF2B5EF4-FFF2-40B4-BE49-F238E27FC236}">
                <a16:creationId xmlns:a16="http://schemas.microsoft.com/office/drawing/2014/main" id="{7085F42E-150F-9615-5124-8577916006FF}"/>
              </a:ext>
            </a:extLst>
          </p:cNvPr>
          <p:cNvPicPr>
            <a:picLocks noChangeAspect="1"/>
          </p:cNvPicPr>
          <p:nvPr/>
        </p:nvPicPr>
        <p:blipFill>
          <a:blip r:embed="rId8">
            <a:extLst>
              <a:ext uri="{28A0092B-C50C-407E-A947-70E740481C1C}">
                <a14:useLocalDpi xmlns:a14="http://schemas.microsoft.com/office/drawing/2010/main" val="0"/>
              </a:ext>
            </a:extLst>
          </a:blip>
          <a:srcRect l="4201"/>
          <a:stretch>
            <a:fillRect/>
          </a:stretch>
        </p:blipFill>
        <p:spPr bwMode="auto">
          <a:xfrm>
            <a:off x="295275" y="5056188"/>
            <a:ext cx="2239963"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9" name="Picture 15">
            <a:extLst>
              <a:ext uri="{FF2B5EF4-FFF2-40B4-BE49-F238E27FC236}">
                <a16:creationId xmlns:a16="http://schemas.microsoft.com/office/drawing/2014/main" id="{B0FC9829-B9CE-FCA0-4E72-BFE850A8DA7E}"/>
              </a:ext>
            </a:extLst>
          </p:cNvPr>
          <p:cNvPicPr>
            <a:picLocks noChangeAspect="1"/>
          </p:cNvPicPr>
          <p:nvPr/>
        </p:nvPicPr>
        <p:blipFill>
          <a:blip r:embed="rId9">
            <a:extLst>
              <a:ext uri="{28A0092B-C50C-407E-A947-70E740481C1C}">
                <a14:useLocalDpi xmlns:a14="http://schemas.microsoft.com/office/drawing/2010/main" val="0"/>
              </a:ext>
            </a:extLst>
          </a:blip>
          <a:srcRect l="11504" t="8888" b="28889"/>
          <a:stretch>
            <a:fillRect/>
          </a:stretch>
        </p:blipFill>
        <p:spPr bwMode="auto">
          <a:xfrm>
            <a:off x="7459663" y="3863975"/>
            <a:ext cx="1528762"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0" name="Picture 12">
            <a:extLst>
              <a:ext uri="{FF2B5EF4-FFF2-40B4-BE49-F238E27FC236}">
                <a16:creationId xmlns:a16="http://schemas.microsoft.com/office/drawing/2014/main" id="{66046BE1-5A4E-1A87-3D75-D082C5C40D88}"/>
              </a:ext>
            </a:extLst>
          </p:cNvPr>
          <p:cNvPicPr>
            <a:picLocks noChangeAspect="1"/>
          </p:cNvPicPr>
          <p:nvPr/>
        </p:nvPicPr>
        <p:blipFill>
          <a:blip r:embed="rId10">
            <a:extLst>
              <a:ext uri="{28A0092B-C50C-407E-A947-70E740481C1C}">
                <a14:useLocalDpi xmlns:a14="http://schemas.microsoft.com/office/drawing/2010/main" val="0"/>
              </a:ext>
            </a:extLst>
          </a:blip>
          <a:srcRect b="19594"/>
          <a:stretch>
            <a:fillRect/>
          </a:stretch>
        </p:blipFill>
        <p:spPr bwMode="auto">
          <a:xfrm>
            <a:off x="4803775" y="3863975"/>
            <a:ext cx="259238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1" name="Picture 19">
            <a:extLst>
              <a:ext uri="{FF2B5EF4-FFF2-40B4-BE49-F238E27FC236}">
                <a16:creationId xmlns:a16="http://schemas.microsoft.com/office/drawing/2014/main" id="{7DD47C4D-D652-C6FC-65B6-2EA690E4CB65}"/>
              </a:ext>
            </a:extLst>
          </p:cNvPr>
          <p:cNvPicPr>
            <a:picLocks noChangeAspect="1"/>
          </p:cNvPicPr>
          <p:nvPr/>
        </p:nvPicPr>
        <p:blipFill>
          <a:blip r:embed="rId11">
            <a:extLst>
              <a:ext uri="{28A0092B-C50C-407E-A947-70E740481C1C}">
                <a14:useLocalDpi xmlns:a14="http://schemas.microsoft.com/office/drawing/2010/main" val="0"/>
              </a:ext>
            </a:extLst>
          </a:blip>
          <a:srcRect t="28406"/>
          <a:stretch>
            <a:fillRect/>
          </a:stretch>
        </p:blipFill>
        <p:spPr bwMode="auto">
          <a:xfrm>
            <a:off x="271463" y="2806700"/>
            <a:ext cx="22288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2" name="Picture 20">
            <a:extLst>
              <a:ext uri="{FF2B5EF4-FFF2-40B4-BE49-F238E27FC236}">
                <a16:creationId xmlns:a16="http://schemas.microsoft.com/office/drawing/2014/main" id="{5B5BB0DE-5526-8B62-B781-31D58BF4659C}"/>
              </a:ext>
            </a:extLst>
          </p:cNvPr>
          <p:cNvPicPr>
            <a:picLocks noChangeAspect="1"/>
          </p:cNvPicPr>
          <p:nvPr/>
        </p:nvPicPr>
        <p:blipFill>
          <a:blip r:embed="rId12">
            <a:extLst>
              <a:ext uri="{28A0092B-C50C-407E-A947-70E740481C1C}">
                <a14:useLocalDpi xmlns:a14="http://schemas.microsoft.com/office/drawing/2010/main" val="0"/>
              </a:ext>
            </a:extLst>
          </a:blip>
          <a:srcRect l="2493" t="4134" r="7024" b="4579"/>
          <a:stretch>
            <a:fillRect/>
          </a:stretch>
        </p:blipFill>
        <p:spPr bwMode="auto">
          <a:xfrm>
            <a:off x="2673350" y="2520950"/>
            <a:ext cx="2066925"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903" name="Picture 3" descr="A couple of women posing for a picture&#10;&#10;Description automatically generated with medium confidence">
            <a:extLst>
              <a:ext uri="{FF2B5EF4-FFF2-40B4-BE49-F238E27FC236}">
                <a16:creationId xmlns:a16="http://schemas.microsoft.com/office/drawing/2014/main" id="{46D20B01-B597-36F6-EACF-F814A0DD411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4942" r="2184" b="34392"/>
          <a:stretch>
            <a:fillRect/>
          </a:stretch>
        </p:blipFill>
        <p:spPr bwMode="auto">
          <a:xfrm>
            <a:off x="257175" y="758825"/>
            <a:ext cx="2282825"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2">
            <a:extLst>
              <a:ext uri="{FF2B5EF4-FFF2-40B4-BE49-F238E27FC236}">
                <a16:creationId xmlns:a16="http://schemas.microsoft.com/office/drawing/2014/main" id="{2626090A-F2A4-5C4B-96B4-2733C1185B7D}"/>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FFEA2A-61EE-45AB-A61B-AAA35416D87E}" type="slidenum">
              <a:rPr lang="en-US" altLang="en-US" smtClean="0">
                <a:solidFill>
                  <a:srgbClr val="838675"/>
                </a:solidFill>
              </a:rPr>
              <a:pPr/>
              <a:t>15</a:t>
            </a:fld>
            <a:endParaRPr lang="en-US" altLang="en-US">
              <a:solidFill>
                <a:srgbClr val="838675"/>
              </a:solidFill>
            </a:endParaRPr>
          </a:p>
        </p:txBody>
      </p:sp>
      <p:sp>
        <p:nvSpPr>
          <p:cNvPr id="47107" name="Rectangle 3">
            <a:extLst>
              <a:ext uri="{FF2B5EF4-FFF2-40B4-BE49-F238E27FC236}">
                <a16:creationId xmlns:a16="http://schemas.microsoft.com/office/drawing/2014/main" id="{F6B2ECE1-C6C4-1163-6697-1536D0C842FD}"/>
              </a:ext>
            </a:extLst>
          </p:cNvPr>
          <p:cNvSpPr>
            <a:spLocks noChangeArrowheads="1"/>
          </p:cNvSpPr>
          <p:nvPr/>
        </p:nvSpPr>
        <p:spPr bwMode="auto">
          <a:xfrm>
            <a:off x="584791" y="914400"/>
            <a:ext cx="8483009"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200">
                <a:solidFill>
                  <a:schemeClr val="tx2"/>
                </a:solidFill>
                <a:latin typeface="Helvetica Neue LT Std 75"/>
              </a:rPr>
              <a:t>We have learned that one, single right way does not exist for any student, family, or school. </a:t>
            </a:r>
          </a:p>
          <a:p>
            <a:endParaRPr lang="en-US" altLang="en-US" sz="3200">
              <a:solidFill>
                <a:schemeClr val="tx2"/>
              </a:solidFill>
              <a:latin typeface="Helvetica Neue LT Std 75"/>
            </a:endParaRPr>
          </a:p>
          <a:p>
            <a:r>
              <a:rPr lang="en-US" altLang="en-US" sz="3200">
                <a:solidFill>
                  <a:schemeClr val="tx2"/>
                </a:solidFill>
                <a:latin typeface="Helvetica Neue LT Std 75"/>
              </a:rPr>
              <a:t>Rather, we commit to this work, to continue to improve, to face the challenges with resolve, to work with humility, and to focus on ensuring the success of all students and young adults.</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Slide Number Placeholder 2">
            <a:extLst>
              <a:ext uri="{FF2B5EF4-FFF2-40B4-BE49-F238E27FC236}">
                <a16:creationId xmlns:a16="http://schemas.microsoft.com/office/drawing/2014/main" id="{DAC15AF6-21D6-2FCD-CE67-960A2F1AD8D7}"/>
              </a:ext>
            </a:extLst>
          </p:cNvPr>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1A44E04-D43B-4105-A179-667C2A45AE76}" type="slidenum">
              <a:rPr lang="en-US" altLang="en-US" smtClean="0">
                <a:solidFill>
                  <a:srgbClr val="838675"/>
                </a:solidFill>
              </a:rPr>
              <a:pPr/>
              <a:t>16</a:t>
            </a:fld>
            <a:endParaRPr lang="en-US" altLang="en-US">
              <a:solidFill>
                <a:srgbClr val="838675"/>
              </a:solidFill>
            </a:endParaRPr>
          </a:p>
        </p:txBody>
      </p:sp>
      <p:sp>
        <p:nvSpPr>
          <p:cNvPr id="7" name="Title 1">
            <a:extLst>
              <a:ext uri="{FF2B5EF4-FFF2-40B4-BE49-F238E27FC236}">
                <a16:creationId xmlns:a16="http://schemas.microsoft.com/office/drawing/2014/main" id="{4070822E-5723-3578-A729-5B2B6575740D}"/>
              </a:ext>
            </a:extLst>
          </p:cNvPr>
          <p:cNvSpPr>
            <a:spLocks noGrp="1" noChangeArrowheads="1"/>
          </p:cNvSpPr>
          <p:nvPr>
            <p:ph type="title"/>
          </p:nvPr>
        </p:nvSpPr>
        <p:spPr>
          <a:xfrm>
            <a:off x="0" y="152400"/>
            <a:ext cx="9144000" cy="457200"/>
          </a:xfrm>
        </p:spPr>
        <p:txBody>
          <a:bodyPr/>
          <a:lstStyle/>
          <a:p>
            <a:pPr>
              <a:defRPr/>
            </a:pPr>
            <a:r>
              <a:rPr lang="en-US" altLang="en-US" sz="3400">
                <a:ea typeface="Helvetica Neue LT Std 75"/>
                <a:cs typeface="Helvetica Neue LT Std 75"/>
              </a:rPr>
              <a:t>CIS </a:t>
            </a:r>
            <a:r>
              <a:rPr lang="en-US" altLang="en-US" sz="3400" cap="none">
                <a:latin typeface="+mn-lt"/>
                <a:ea typeface="Helvetica Neue LT Std 75"/>
                <a:cs typeface="Helvetica Neue LT Std 75"/>
              </a:rPr>
              <a:t>Central Georgia  2024</a:t>
            </a:r>
            <a:r>
              <a:rPr lang="en-US" altLang="en-US" sz="3400" cap="none">
                <a:latin typeface="Helvetica Neue LT Std 75"/>
                <a:ea typeface="Helvetica Neue LT Std 75"/>
                <a:cs typeface="Helvetica Neue LT Std 75"/>
              </a:rPr>
              <a:t> - </a:t>
            </a:r>
            <a:r>
              <a:rPr lang="en-US" altLang="en-US" sz="3400">
                <a:latin typeface="Helvetica Neue LT Std 75"/>
                <a:ea typeface="Helvetica Neue LT Std 75"/>
                <a:cs typeface="Helvetica Neue LT Std 75"/>
              </a:rPr>
              <a:t>2025 </a:t>
            </a:r>
          </a:p>
        </p:txBody>
      </p:sp>
      <p:graphicFrame>
        <p:nvGraphicFramePr>
          <p:cNvPr id="3" name="Table 2">
            <a:extLst>
              <a:ext uri="{FF2B5EF4-FFF2-40B4-BE49-F238E27FC236}">
                <a16:creationId xmlns:a16="http://schemas.microsoft.com/office/drawing/2014/main" id="{4002564B-5C66-4BD9-FC61-A8316E19AD66}"/>
              </a:ext>
            </a:extLst>
          </p:cNvPr>
          <p:cNvGraphicFramePr>
            <a:graphicFrameLocks noGrp="1"/>
          </p:cNvGraphicFramePr>
          <p:nvPr>
            <p:extLst>
              <p:ext uri="{D42A27DB-BD31-4B8C-83A1-F6EECF244321}">
                <p14:modId xmlns:p14="http://schemas.microsoft.com/office/powerpoint/2010/main" val="392233424"/>
              </p:ext>
            </p:extLst>
          </p:nvPr>
        </p:nvGraphicFramePr>
        <p:xfrm>
          <a:off x="228600" y="762000"/>
          <a:ext cx="8686800" cy="5499879"/>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5943600">
                  <a:extLst>
                    <a:ext uri="{9D8B030D-6E8A-4147-A177-3AD203B41FA5}">
                      <a16:colId xmlns:a16="http://schemas.microsoft.com/office/drawing/2014/main" val="20001"/>
                    </a:ext>
                  </a:extLst>
                </a:gridCol>
              </a:tblGrid>
              <a:tr h="457220">
                <a:tc>
                  <a:txBody>
                    <a:bodyPr/>
                    <a:lstStyle/>
                    <a:p>
                      <a:pPr algn="ctr"/>
                      <a:r>
                        <a:rPr lang="en-US" sz="2400">
                          <a:solidFill>
                            <a:schemeClr val="tx1"/>
                          </a:solidFill>
                        </a:rPr>
                        <a:t>Lessons</a:t>
                      </a:r>
                      <a:r>
                        <a:rPr lang="en-US" sz="2400" baseline="0">
                          <a:solidFill>
                            <a:schemeClr val="tx1"/>
                          </a:solidFill>
                        </a:rPr>
                        <a:t> Learned</a:t>
                      </a:r>
                      <a:endParaRPr lang="en-US" sz="2400">
                        <a:solidFill>
                          <a:schemeClr val="tx1"/>
                        </a:solidFill>
                      </a:endParaRPr>
                    </a:p>
                  </a:txBody>
                  <a:tcPr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400">
                          <a:solidFill>
                            <a:schemeClr val="tx1"/>
                          </a:solidFill>
                        </a:rPr>
                        <a:t>Proposed Next</a:t>
                      </a:r>
                      <a:r>
                        <a:rPr lang="en-US" sz="2400" baseline="0">
                          <a:solidFill>
                            <a:schemeClr val="tx1"/>
                          </a:solidFill>
                        </a:rPr>
                        <a:t> Steps</a:t>
                      </a:r>
                      <a:endParaRPr lang="en-US" sz="2400">
                        <a:solidFill>
                          <a:schemeClr val="tx1"/>
                        </a:solidFill>
                      </a:endParaRPr>
                    </a:p>
                  </a:txBody>
                  <a:tcPr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1577143">
                <a:tc>
                  <a:txBody>
                    <a:bodyPr/>
                    <a:lstStyle/>
                    <a:p>
                      <a:pPr algn="ctr"/>
                      <a:r>
                        <a:rPr lang="en-US" sz="1600">
                          <a:solidFill>
                            <a:schemeClr val="tx1"/>
                          </a:solidFill>
                        </a:rPr>
                        <a:t>Continuity of case-managed students, from elementary to middle</a:t>
                      </a:r>
                      <a:r>
                        <a:rPr lang="en-US" sz="1600" baseline="0">
                          <a:solidFill>
                            <a:schemeClr val="tx1"/>
                          </a:solidFill>
                        </a:rPr>
                        <a:t> and middle to high, is important</a:t>
                      </a:r>
                      <a:endParaRPr lang="en-US" sz="1600">
                        <a:solidFill>
                          <a:schemeClr val="tx1"/>
                        </a:solidFill>
                      </a:endParaRPr>
                    </a:p>
                  </a:txBody>
                  <a:tcPr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600">
                          <a:solidFill>
                            <a:schemeClr val="tx1"/>
                          </a:solidFill>
                        </a:rPr>
                        <a:t>Identify and maintain students</a:t>
                      </a:r>
                      <a:r>
                        <a:rPr lang="en-US" sz="1600" baseline="0">
                          <a:solidFill>
                            <a:schemeClr val="tx1"/>
                          </a:solidFill>
                        </a:rPr>
                        <a:t> transitioning from one grade and school level to the next prior to August 15, 2024</a:t>
                      </a:r>
                    </a:p>
                    <a:p>
                      <a:pPr algn="l"/>
                      <a:endParaRPr lang="en-US" sz="1600" baseline="0">
                        <a:solidFill>
                          <a:schemeClr val="tx1"/>
                        </a:solidFill>
                      </a:endParaRPr>
                    </a:p>
                    <a:p>
                      <a:pPr algn="l"/>
                      <a:r>
                        <a:rPr lang="en-US" sz="1600" baseline="0">
                          <a:solidFill>
                            <a:schemeClr val="tx1"/>
                          </a:solidFill>
                        </a:rPr>
                        <a:t>Provide targeted, evidence-based resources to improve student academic outcomes</a:t>
                      </a:r>
                    </a:p>
                    <a:p>
                      <a:pPr algn="l"/>
                      <a:endParaRPr lang="en-US" sz="1600" baseline="0">
                        <a:solidFill>
                          <a:schemeClr val="tx1"/>
                        </a:solidFill>
                      </a:endParaRPr>
                    </a:p>
                    <a:p>
                      <a:pPr algn="l"/>
                      <a:r>
                        <a:rPr lang="en-US" sz="1600">
                          <a:solidFill>
                            <a:schemeClr val="tx1"/>
                          </a:solidFill>
                        </a:rPr>
                        <a:t>Continue</a:t>
                      </a:r>
                      <a:r>
                        <a:rPr lang="en-US" sz="1600" baseline="0">
                          <a:solidFill>
                            <a:schemeClr val="tx1"/>
                          </a:solidFill>
                        </a:rPr>
                        <a:t> to deliver/broker wraparound services</a:t>
                      </a:r>
                      <a:endParaRPr lang="en-US" sz="1600">
                        <a:solidFill>
                          <a:schemeClr val="tx1"/>
                        </a:solidFill>
                      </a:endParaRP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1310775">
                <a:tc>
                  <a:txBody>
                    <a:bodyPr/>
                    <a:lstStyle/>
                    <a:p>
                      <a:pPr algn="ctr"/>
                      <a:r>
                        <a:rPr lang="en-US" sz="1600">
                          <a:solidFill>
                            <a:schemeClr val="tx1"/>
                          </a:solidFill>
                        </a:rPr>
                        <a:t>CIS</a:t>
                      </a:r>
                      <a:r>
                        <a:rPr lang="en-US" sz="1600" baseline="0">
                          <a:solidFill>
                            <a:schemeClr val="tx1"/>
                          </a:solidFill>
                        </a:rPr>
                        <a:t> Attendance Strategy is effective per the data</a:t>
                      </a:r>
                      <a:endParaRPr lang="en-US" sz="1600">
                        <a:solidFill>
                          <a:schemeClr val="tx1"/>
                        </a:solidFill>
                      </a:endParaRPr>
                    </a:p>
                  </a:txBody>
                  <a:tcPr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a:solidFill>
                            <a:schemeClr val="tx1"/>
                          </a:solidFill>
                        </a:rPr>
                        <a:t>Continue daily attendance check-ins and parent communication</a:t>
                      </a:r>
                      <a:endParaRPr lang="en-US" sz="1600">
                        <a:solidFill>
                          <a:schemeClr val="tx1"/>
                        </a:solidFill>
                      </a:endParaRPr>
                    </a:p>
                    <a:p>
                      <a:pPr algn="l"/>
                      <a:endParaRPr lang="en-US" sz="1600">
                        <a:solidFill>
                          <a:schemeClr val="tx1"/>
                        </a:solidFill>
                      </a:endParaRPr>
                    </a:p>
                    <a:p>
                      <a:pPr algn="l"/>
                      <a:r>
                        <a:rPr lang="en-US" sz="1600">
                          <a:solidFill>
                            <a:schemeClr val="tx1"/>
                          </a:solidFill>
                        </a:rPr>
                        <a:t>Update parent and</a:t>
                      </a:r>
                      <a:r>
                        <a:rPr lang="en-US" sz="1600" baseline="0">
                          <a:solidFill>
                            <a:schemeClr val="tx1"/>
                          </a:solidFill>
                        </a:rPr>
                        <a:t> student contacts prior to August 15, 2024</a:t>
                      </a:r>
                    </a:p>
                    <a:p>
                      <a:pPr algn="l"/>
                      <a:endParaRPr lang="en-US" sz="1600" baseline="0">
                        <a:solidFill>
                          <a:schemeClr val="tx1"/>
                        </a:solidFill>
                      </a:endParaRPr>
                    </a:p>
                    <a:p>
                      <a:pPr algn="l"/>
                      <a:r>
                        <a:rPr lang="en-US" sz="1600" baseline="0">
                          <a:solidFill>
                            <a:schemeClr val="tx1"/>
                          </a:solidFill>
                        </a:rPr>
                        <a:t>Develop CIS Central Georgia Parent Remind contact listing </a:t>
                      </a: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77471">
                <a:tc>
                  <a:txBody>
                    <a:bodyPr/>
                    <a:lstStyle/>
                    <a:p>
                      <a:pPr algn="ctr"/>
                      <a:r>
                        <a:rPr lang="en-US" sz="1600">
                          <a:solidFill>
                            <a:schemeClr val="tx1"/>
                          </a:solidFill>
                        </a:rPr>
                        <a:t>Trauma</a:t>
                      </a:r>
                      <a:r>
                        <a:rPr lang="en-US" sz="1600" baseline="0">
                          <a:solidFill>
                            <a:schemeClr val="tx1"/>
                          </a:solidFill>
                        </a:rPr>
                        <a:t> and disengagement are factors in suspensions</a:t>
                      </a:r>
                      <a:endParaRPr lang="en-US" sz="1600">
                        <a:solidFill>
                          <a:schemeClr val="tx1"/>
                        </a:solidFill>
                      </a:endParaRPr>
                    </a:p>
                  </a:txBody>
                  <a:tcPr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600">
                          <a:solidFill>
                            <a:schemeClr val="tx1"/>
                          </a:solidFill>
                        </a:rPr>
                        <a:t>Continue</a:t>
                      </a:r>
                      <a:r>
                        <a:rPr lang="en-US" sz="1600" baseline="0">
                          <a:solidFill>
                            <a:schemeClr val="tx1"/>
                          </a:solidFill>
                        </a:rPr>
                        <a:t> to research and implement</a:t>
                      </a:r>
                      <a:r>
                        <a:rPr lang="en-US" sz="1600">
                          <a:solidFill>
                            <a:schemeClr val="tx1"/>
                          </a:solidFill>
                        </a:rPr>
                        <a:t> </a:t>
                      </a:r>
                      <a:r>
                        <a:rPr lang="en-US" sz="1600" baseline="0">
                          <a:solidFill>
                            <a:schemeClr val="tx1"/>
                          </a:solidFill>
                        </a:rPr>
                        <a:t>prescriptive, </a:t>
                      </a:r>
                      <a:r>
                        <a:rPr lang="en-US" sz="1600">
                          <a:solidFill>
                            <a:schemeClr val="tx1"/>
                          </a:solidFill>
                        </a:rPr>
                        <a:t>evidence-based</a:t>
                      </a:r>
                      <a:r>
                        <a:rPr lang="en-US" sz="1600" baseline="0">
                          <a:solidFill>
                            <a:schemeClr val="tx1"/>
                          </a:solidFill>
                        </a:rPr>
                        <a:t> strategies to improve student behavior, resilience and engagement.  Begin use of SEAD assessment.</a:t>
                      </a:r>
                      <a:endParaRPr lang="en-US" sz="1600">
                        <a:solidFill>
                          <a:schemeClr val="tx1"/>
                        </a:solidFill>
                      </a:endParaRP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1110664">
                <a:tc>
                  <a:txBody>
                    <a:bodyPr/>
                    <a:lstStyle/>
                    <a:p>
                      <a:pPr algn="ctr"/>
                      <a:r>
                        <a:rPr lang="en-US" sz="1600">
                          <a:solidFill>
                            <a:schemeClr val="tx1"/>
                          </a:solidFill>
                        </a:rPr>
                        <a:t>Individualized school-based</a:t>
                      </a:r>
                      <a:r>
                        <a:rPr lang="en-US" sz="1600" baseline="0">
                          <a:solidFill>
                            <a:schemeClr val="tx1"/>
                          </a:solidFill>
                        </a:rPr>
                        <a:t> consistent weekly mentoring and tutoring sessions create increased positive behavior. </a:t>
                      </a:r>
                      <a:endParaRPr lang="en-US" sz="1600">
                        <a:solidFill>
                          <a:schemeClr val="tx1"/>
                        </a:solidFill>
                      </a:endParaRPr>
                    </a:p>
                  </a:txBody>
                  <a:tcPr marT="45705" marB="4570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aseline="0">
                          <a:solidFill>
                            <a:schemeClr val="tx1"/>
                          </a:solidFill>
                        </a:rPr>
                        <a:t>Continue and expand number of schools/students receiving individualized mentoring and specialized, small group support to increase positive behavior and social skills along with academic success.</a:t>
                      </a:r>
                      <a:endParaRPr lang="en-US" sz="1600">
                        <a:solidFill>
                          <a:schemeClr val="tx1"/>
                        </a:solidFill>
                      </a:endParaRPr>
                    </a:p>
                  </a:txBody>
                  <a:tcPr marT="45705" marB="4570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9194" y="1063228"/>
            <a:ext cx="5869858" cy="4417642"/>
          </a:xfrm>
        </p:spPr>
        <p:txBody>
          <a:bodyPr/>
          <a:lstStyle/>
          <a:p>
            <a:r>
              <a:rPr lang="en-US" altLang="en-US" sz="2400">
                <a:latin typeface="Helvetica Neue LT Std 75"/>
                <a:ea typeface="Helvetica Neue LT Std 75"/>
                <a:cs typeface="Helvetica Neue LT Std 75"/>
              </a:rPr>
              <a:t>HOPE COLLECTIVE INITIATIVE</a:t>
            </a:r>
            <a:br>
              <a:rPr lang="en-US" altLang="en-US">
                <a:latin typeface="Helvetica Neue LT Std 75"/>
                <a:ea typeface="Helvetica Neue LT Std 75"/>
                <a:cs typeface="Helvetica Neue LT Std 75"/>
              </a:rPr>
            </a:br>
            <a:r>
              <a:rPr lang="en-US" altLang="en-US" sz="1200">
                <a:latin typeface="+mn-lt"/>
                <a:ea typeface="Helvetica Neue LT Std 75"/>
                <a:cs typeface="Helvetica Neue LT Std 75"/>
              </a:rPr>
              <a:t>A PARTNERSHIP OF CIS OF CENTRAL GEORGIA AND</a:t>
            </a:r>
            <a:br>
              <a:rPr lang="en-US" altLang="en-US" sz="1200">
                <a:latin typeface="+mn-lt"/>
                <a:ea typeface="Helvetica Neue LT Std 75"/>
                <a:cs typeface="Helvetica Neue LT Std 75"/>
              </a:rPr>
            </a:br>
            <a:r>
              <a:rPr lang="en-US" altLang="en-US" sz="1200">
                <a:latin typeface="+mn-lt"/>
                <a:ea typeface="Helvetica Neue LT Std 75"/>
                <a:cs typeface="Helvetica Neue LT Std 75"/>
              </a:rPr>
              <a:t>HOPE FOR THE HEART OF GEORGIA </a:t>
            </a:r>
            <a:br>
              <a:rPr lang="en-US" altLang="en-US" sz="1200">
                <a:latin typeface="+mn-lt"/>
                <a:ea typeface="Helvetica Neue LT Std 75"/>
                <a:cs typeface="Helvetica Neue LT Std 75"/>
              </a:rPr>
            </a:br>
            <a:br>
              <a:rPr lang="en-US" altLang="en-US" sz="1350">
                <a:latin typeface="+mn-lt"/>
                <a:ea typeface="Helvetica Neue LT Std 75"/>
                <a:cs typeface="Helvetica Neue LT Std 75"/>
              </a:rPr>
            </a:br>
            <a:r>
              <a:rPr lang="en-US" altLang="en-US" sz="1050">
                <a:latin typeface="+mn-lt"/>
                <a:ea typeface="Helvetica Neue LT Std 75"/>
                <a:cs typeface="Helvetica Neue LT Std 75"/>
              </a:rPr>
              <a:t>FORMED DURING THE SUMMER OF 2023 WITH THE GOAL OF RECRUITING AND TRAINING CARING ADULT VOLUNTEERS TO PROVIDE MENTORING, TUTORING AND OTHER SUPPORTED EDUCATIONAL ACTIVITIES TO BIBB COUNTY PUBLIC SCHOOL STUDENTS.  HOPE FOR THE HEART OF GEORGIA RECRUITS CARING ADULTS WITH CIS OF CENTRAL GEORGIA PROVIDING TRAINING, STRUCTURE, MATCH,  SCHEDULING AND MONITORING INSIDE IDENTIFIED PARTNER SCHOOLS.</a:t>
            </a:r>
            <a:br>
              <a:rPr lang="en-US" altLang="en-US" sz="1050">
                <a:latin typeface="+mn-lt"/>
                <a:ea typeface="Helvetica Neue LT Std 75"/>
                <a:cs typeface="Helvetica Neue LT Std 75"/>
              </a:rPr>
            </a:br>
            <a:br>
              <a:rPr lang="en-US" altLang="en-US" sz="1050">
                <a:latin typeface="+mn-lt"/>
                <a:ea typeface="Helvetica Neue LT Std 75"/>
                <a:cs typeface="Helvetica Neue LT Std 75"/>
              </a:rPr>
            </a:br>
            <a:r>
              <a:rPr lang="en-US" altLang="en-US" sz="1050">
                <a:latin typeface="+mn-lt"/>
                <a:ea typeface="Helvetica Neue LT Std 75"/>
                <a:cs typeface="Helvetica Neue LT Std 75"/>
              </a:rPr>
              <a:t>THE INITIAL PILOT BEGAN AT SOAR ACADEMY WITH TWENTY VOLUNTEERS COMMITTED TO CONSISTENT ONE-ON-ONE MENTORING FOR ONE HOUR WEEKLY THROUGHOUT THE SCHOOL YEAR.  WEAVER MIDDLE SCHOOL EXPRESSED INTEREST MID-YEAR AND THE INITIATVE EXPANDED SUCCESSFULLY THERE IN LATE FEBRUARY 2024</a:t>
            </a:r>
            <a:r>
              <a:rPr lang="en-US" altLang="en-US" sz="1350">
                <a:latin typeface="+mn-lt"/>
                <a:ea typeface="Helvetica Neue LT Std 75"/>
                <a:cs typeface="Helvetica Neue LT Std 75"/>
              </a:rPr>
              <a:t>. </a:t>
            </a:r>
            <a:br>
              <a:rPr lang="en-US" altLang="en-US" sz="1350">
                <a:latin typeface="+mn-lt"/>
                <a:ea typeface="Helvetica Neue LT Std 75"/>
                <a:cs typeface="Helvetica Neue LT Std 75"/>
              </a:rPr>
            </a:br>
            <a:br>
              <a:rPr lang="en-US" altLang="en-US" sz="1350">
                <a:latin typeface="+mn-lt"/>
                <a:ea typeface="Helvetica Neue LT Std 75"/>
                <a:cs typeface="Helvetica Neue LT Std 75"/>
              </a:rPr>
            </a:br>
            <a:r>
              <a:rPr lang="en-US" altLang="en-US" sz="1050">
                <a:latin typeface="+mn-lt"/>
                <a:ea typeface="Helvetica Neue LT Std 75"/>
                <a:cs typeface="Helvetica Neue LT Std 75"/>
              </a:rPr>
              <a:t>PRINCIPAL CRYSTAL CHILDERS DESCRIBES CIS CENTRAL GEORGIA SERVICES AT WEAVER THIS WAY, “COMMUNITIES IN SCHOOLS IS PROFOUNDLY ENHANCING STUDENTS’ SOCIAL-EMOTIONAL GROWTH THROUGH DEDICATED MENTORING, TARGETED INTERVENTIONS, AND ROBUST PARTNERSHIPS WITH THE COMMUNITY.</a:t>
            </a:r>
            <a:r>
              <a:rPr lang="en-US" altLang="en-US" sz="1350">
                <a:latin typeface="+mn-lt"/>
                <a:ea typeface="Helvetica Neue LT Std 75"/>
                <a:cs typeface="Helvetica Neue LT Std 75"/>
              </a:rPr>
              <a:t>  </a:t>
            </a:r>
            <a:r>
              <a:rPr lang="en-US" altLang="en-US" sz="1050">
                <a:latin typeface="+mn-lt"/>
                <a:ea typeface="Helvetica Neue LT Std 75"/>
                <a:cs typeface="Helvetica Neue LT Std 75"/>
              </a:rPr>
              <a:t>THESE EFFORTS NOT ONLY FOSTER A SUPPORTIVE AND NURTURING ENVIRONMENT BUT ALSO EMPOWER STUDENTS TO THRIVE ACADEMICALLY AND PERSONALLY. BY ADDRESSING INDIVIDUAL NEEDS AND CONNECTING RESOURCES, WE ARE HELPING STUDENTS BUILD RESILIENCE, CONFIDENCE, AND ESSENTIAL LIFE SKILLS FOR THEIR FUTURE SUCCESS.”</a:t>
            </a:r>
            <a:br>
              <a:rPr lang="en-US" altLang="en-US" sz="1350">
                <a:latin typeface="+mn-lt"/>
                <a:ea typeface="Helvetica Neue LT Std 75"/>
                <a:cs typeface="Helvetica Neue LT Std 75"/>
              </a:rPr>
            </a:br>
            <a:endParaRPr lang="en-US"/>
          </a:p>
        </p:txBody>
      </p:sp>
      <p:sp>
        <p:nvSpPr>
          <p:cNvPr id="3" name="Slide Number Placeholder 2"/>
          <p:cNvSpPr>
            <a:spLocks noGrp="1"/>
          </p:cNvSpPr>
          <p:nvPr>
            <p:ph type="sldNum" sz="quarter" idx="10"/>
          </p:nvPr>
        </p:nvSpPr>
        <p:spPr/>
        <p:txBody>
          <a:bodyPr/>
          <a:lstStyle/>
          <a:p>
            <a:pPr fontAlgn="base">
              <a:spcBef>
                <a:spcPct val="0"/>
              </a:spcBef>
              <a:spcAft>
                <a:spcPct val="0"/>
              </a:spcAft>
              <a:defRPr/>
            </a:pPr>
            <a:fld id="{8DF4A1E2-DEE4-4CE5-8EE3-9025D7465AB7}" type="slidenum">
              <a:rPr lang="en-US" altLang="en-US">
                <a:latin typeface="Arial" panose="020B0604020202020204" pitchFamily="34" charset="0"/>
                <a:ea typeface="ＭＳ Ｐゴシック" panose="020B0600070205080204" pitchFamily="34" charset="-128"/>
              </a:rPr>
              <a:pPr fontAlgn="base">
                <a:spcBef>
                  <a:spcPct val="0"/>
                </a:spcBef>
                <a:spcAft>
                  <a:spcPct val="0"/>
                </a:spcAft>
                <a:defRPr/>
              </a:pPr>
              <a:t>17</a:t>
            </a:fld>
            <a:endParaRPr lang="en-US" altLang="en-US">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0501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85DE5266-8844-F3D6-31F1-F3FB005A14FB}"/>
              </a:ext>
            </a:extLst>
          </p:cNvPr>
          <p:cNvSpPr>
            <a:spLocks noGrp="1" noChangeArrowheads="1"/>
          </p:cNvSpPr>
          <p:nvPr>
            <p:ph type="ctrTitle"/>
          </p:nvPr>
        </p:nvSpPr>
        <p:spPr>
          <a:xfrm>
            <a:off x="800100" y="2133600"/>
            <a:ext cx="7543800" cy="685800"/>
          </a:xfrm>
        </p:spPr>
        <p:txBody>
          <a:bodyPr/>
          <a:lstStyle/>
          <a:p>
            <a:r>
              <a:rPr lang="en-US" altLang="en-US" sz="4400">
                <a:ea typeface="Helvetica Neue LT Std 75"/>
                <a:cs typeface="Helvetica Neue LT Std 75"/>
              </a:rPr>
              <a:t>QUESTIONS</a:t>
            </a:r>
          </a:p>
        </p:txBody>
      </p:sp>
    </p:spTree>
  </p:cSld>
  <p:clrMapOvr>
    <a:masterClrMapping/>
  </p:clrMapOvr>
</p:sld>
</file>

<file path=ppt/theme/theme1.xml><?xml version="1.0" encoding="utf-8"?>
<a:theme xmlns:a="http://schemas.openxmlformats.org/drawingml/2006/main" name="Default Design">
  <a:themeElements>
    <a:clrScheme name="CIS PowerPoint Template 02052017">
      <a:dk1>
        <a:srgbClr val="131313"/>
      </a:dk1>
      <a:lt1>
        <a:srgbClr val="FFFFFF"/>
      </a:lt1>
      <a:dk2>
        <a:srgbClr val="489FDF"/>
      </a:dk2>
      <a:lt2>
        <a:srgbClr val="FFCE00"/>
      </a:lt2>
      <a:accent1>
        <a:srgbClr val="E6792B"/>
      </a:accent1>
      <a:accent2>
        <a:srgbClr val="78BE20"/>
      </a:accent2>
      <a:accent3>
        <a:srgbClr val="000000"/>
      </a:accent3>
      <a:accent4>
        <a:srgbClr val="808284"/>
      </a:accent4>
      <a:accent5>
        <a:srgbClr val="E21836"/>
      </a:accent5>
      <a:accent6>
        <a:srgbClr val="008751"/>
      </a:accent6>
      <a:hlink>
        <a:srgbClr val="00539E"/>
      </a:hlink>
      <a:folHlink>
        <a:srgbClr val="FFCE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solidFill>
              <a:schemeClr val="accent3"/>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42"/>
        </a:dk1>
        <a:lt1>
          <a:srgbClr val="FFFFFF"/>
        </a:lt1>
        <a:dk2>
          <a:srgbClr val="000066"/>
        </a:dk2>
        <a:lt2>
          <a:srgbClr val="E12E29"/>
        </a:lt2>
        <a:accent1>
          <a:srgbClr val="0000CC"/>
        </a:accent1>
        <a:accent2>
          <a:srgbClr val="333399"/>
        </a:accent2>
        <a:accent3>
          <a:srgbClr val="AAAAB8"/>
        </a:accent3>
        <a:accent4>
          <a:srgbClr val="DADADA"/>
        </a:accent4>
        <a:accent5>
          <a:srgbClr val="AAAAE2"/>
        </a:accent5>
        <a:accent6>
          <a:srgbClr val="2D2D8A"/>
        </a:accent6>
        <a:hlink>
          <a:srgbClr val="800000"/>
        </a:hlink>
        <a:folHlink>
          <a:srgbClr val="808080"/>
        </a:folHlink>
      </a:clrScheme>
      <a:clrMap bg1="dk2" tx1="lt1" bg2="dk1" tx2="lt2" accent1="accent1" accent2="accent2" accent3="accent3" accent4="accent4" accent5="accent5" accent6="accent6" hlink="hlink" folHlink="folHlink"/>
    </a:extraClrScheme>
    <a:extraClrScheme>
      <a:clrScheme name="Default Design 14">
        <a:dk1>
          <a:srgbClr val="000099"/>
        </a:dk1>
        <a:lt1>
          <a:srgbClr val="FFFFFF"/>
        </a:lt1>
        <a:dk2>
          <a:srgbClr val="E12E29"/>
        </a:dk2>
        <a:lt2>
          <a:srgbClr val="000042"/>
        </a:lt2>
        <a:accent1>
          <a:srgbClr val="0000CC"/>
        </a:accent1>
        <a:accent2>
          <a:srgbClr val="333399"/>
        </a:accent2>
        <a:accent3>
          <a:srgbClr val="FFFFFF"/>
        </a:accent3>
        <a:accent4>
          <a:srgbClr val="000082"/>
        </a:accent4>
        <a:accent5>
          <a:srgbClr val="AAAAE2"/>
        </a:accent5>
        <a:accent6>
          <a:srgbClr val="2D2D8A"/>
        </a:accent6>
        <a:hlink>
          <a:srgbClr val="800000"/>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1196</Words>
  <Application>Microsoft Office PowerPoint</Application>
  <PresentationFormat>On-screen Show (4:3)</PresentationFormat>
  <Paragraphs>315</Paragraphs>
  <Slides>18</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Bahnschrift Light Condensed</vt:lpstr>
      <vt:lpstr>Calibri</vt:lpstr>
      <vt:lpstr>Calibri Light</vt:lpstr>
      <vt:lpstr>Helvetica Neue LT Std 45 Light</vt:lpstr>
      <vt:lpstr>Helvetica Neue LT Std 65 Medium</vt:lpstr>
      <vt:lpstr>Helvetica Neue LT Std 75</vt:lpstr>
      <vt:lpstr>Wingdings</vt:lpstr>
      <vt:lpstr>Default Design</vt:lpstr>
      <vt:lpstr>Custom Design</vt:lpstr>
      <vt:lpstr>CIS Central Georgia</vt:lpstr>
      <vt:lpstr>PowerPoint Presentation</vt:lpstr>
      <vt:lpstr>PowerPoint Presentation</vt:lpstr>
      <vt:lpstr>PowerPoint Presentation</vt:lpstr>
      <vt:lpstr>PowerPoint Presentation</vt:lpstr>
      <vt:lpstr>THE CIS EMPOWERMENT COACH</vt:lpstr>
      <vt:lpstr>PowerPoint Presentation</vt:lpstr>
      <vt:lpstr>TIER I: Schoolwide &amp; BASIC Needs Widely Accessible Services </vt:lpstr>
      <vt:lpstr>TIER II &amp; TIER III Case managed services </vt:lpstr>
      <vt:lpstr>TIER II &amp; TIER III outcomes</vt:lpstr>
      <vt:lpstr>TIERED SERVICES SCHOOL PARTNERS </vt:lpstr>
      <vt:lpstr>TIERED SERVICES SCHOOL PARTNERS</vt:lpstr>
      <vt:lpstr>BETTER TOGETHER</vt:lpstr>
      <vt:lpstr>BETTER TOGETHER</vt:lpstr>
      <vt:lpstr>PowerPoint Presentation</vt:lpstr>
      <vt:lpstr>CIS Central Georgia  2024 - 2025 </vt:lpstr>
      <vt:lpstr>HOPE COLLECTIVE INITIATIVE A PARTNERSHIP OF CIS OF CENTRAL GEORGIA AND HOPE FOR THE HEART OF GEORGIA   FORMED DURING THE SUMMER OF 2023 WITH THE GOAL OF RECRUITING AND TRAINING CARING ADULT VOLUNTEERS TO PROVIDE MENTORING, TUTORING AND OTHER SUPPORTED EDUCATIONAL ACTIVITIES TO BIBB COUNTY PUBLIC SCHOOL STUDENTS.  HOPE FOR THE HEART OF GEORGIA RECRUITS CARING ADULTS WITH CIS OF CENTRAL GEORGIA PROVIDING TRAINING, STRUCTURE, MATCH,  SCHEDULING AND MONITORING INSIDE IDENTIFIED PARTNER SCHOOLS.  THE INITIAL PILOT BEGAN AT SOAR ACADEMY WITH TWENTY VOLUNTEERS COMMITTED TO CONSISTENT ONE-ON-ONE MENTORING FOR ONE HOUR WEEKLY THROUGHOUT THE SCHOOL YEAR.  WEAVER MIDDLE SCHOOL EXPRESSED INTEREST MID-YEAR AND THE INITIATVE EXPANDED SUCCESSFULLY THERE IN LATE FEBRUARY 2024.   PRINCIPAL CRYSTAL CHILDERS DESCRIBES CIS CENTRAL GEORGIA SERVICES AT WEAVER THIS WAY, “COMMUNITIES IN SCHOOLS IS PROFOUNDLY ENHANCING STUDENTS’ SOCIAL-EMOTIONAL GROWTH THROUGH DEDICATED MENTORING, TARGETED INTERVENTIONS, AND ROBUST PARTNERSHIPS WITH THE COMMUNITY.  THESE EFFORTS NOT ONLY FOSTER A SUPPORTIVE AND NURTURING ENVIRONMENT BUT ALSO EMPOWER STUDENTS TO THRIVE ACADEMICALLY AND PERSONALLY. BY ADDRESSING INDIVIDUAL NEEDS AND CONNECTING RESOURCES, WE ARE HELPING STUDENTS BUILD RESILIENCE, CONFIDENCE, AND ESSENTIAL LIFE SKILLS FOR THEIR FUTURE SUCCESS.”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Title – 20 pt. Arial Bold</dc:title>
  <dc:creator>Dennis Belmont</dc:creator>
  <cp:lastModifiedBy>Bailey, Daphne</cp:lastModifiedBy>
  <cp:revision>4</cp:revision>
  <cp:lastPrinted>2010-05-03T18:13:38Z</cp:lastPrinted>
  <dcterms:created xsi:type="dcterms:W3CDTF">2005-11-01T20:21:46Z</dcterms:created>
  <dcterms:modified xsi:type="dcterms:W3CDTF">2024-07-18T21:27:12Z</dcterms:modified>
</cp:coreProperties>
</file>