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24"/>
  </p:notesMasterIdLst>
  <p:sldIdLst>
    <p:sldId id="292" r:id="rId3"/>
    <p:sldId id="315" r:id="rId4"/>
    <p:sldId id="316" r:id="rId5"/>
    <p:sldId id="317" r:id="rId6"/>
    <p:sldId id="291" r:id="rId7"/>
    <p:sldId id="294" r:id="rId8"/>
    <p:sldId id="304" r:id="rId9"/>
    <p:sldId id="299" r:id="rId10"/>
    <p:sldId id="302" r:id="rId11"/>
    <p:sldId id="303" r:id="rId12"/>
    <p:sldId id="300" r:id="rId13"/>
    <p:sldId id="305" r:id="rId14"/>
    <p:sldId id="306" r:id="rId15"/>
    <p:sldId id="307" r:id="rId16"/>
    <p:sldId id="308" r:id="rId17"/>
    <p:sldId id="309" r:id="rId18"/>
    <p:sldId id="311" r:id="rId19"/>
    <p:sldId id="312" r:id="rId20"/>
    <p:sldId id="310" r:id="rId21"/>
    <p:sldId id="295" r:id="rId22"/>
    <p:sldId id="279" r:id="rId23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94083E8-3FF3-F600-F4FC-CE213499BD59}" name="Lovett, Katika" initials="LK" userId="S::KATIKA.LOVETT@bcsdk12.net::f620913a-5078-4dd7-98e1-52578688196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700"/>
    <a:srgbClr val="FFC305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91D4049-3594-4316-A371-8BBDB1331A53}" v="18" dt="2023-10-03T11:30:28.792"/>
    <p1510:client id="{51670DD3-DB02-48F5-A4CA-CC25632F90E2}" v="6" dt="2023-10-03T18:22:40.849"/>
    <p1510:client id="{CF06F7CA-E61F-A0AF-F8A4-14CFB9D3AAE4}" v="3" dt="2023-10-31T16:29:49.17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477" autoAdjust="0"/>
  </p:normalViewPr>
  <p:slideViewPr>
    <p:cSldViewPr snapToGrid="0">
      <p:cViewPr varScale="1">
        <p:scale>
          <a:sx n="81" d="100"/>
          <a:sy n="81" d="100"/>
        </p:scale>
        <p:origin x="725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Relationship Id="rId30" Type="http://schemas.microsoft.com/office/2018/10/relationships/authors" Target="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2" tIns="46587" rIns="93172" bIns="4658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2" tIns="46587" rIns="93172" bIns="46587" rtlCol="0"/>
          <a:lstStyle>
            <a:lvl1pPr algn="r">
              <a:defRPr sz="1200"/>
            </a:lvl1pPr>
          </a:lstStyle>
          <a:p>
            <a:fld id="{3766DF0B-0C9F-4036-8C23-D267B660CAF0}" type="datetimeFigureOut">
              <a:rPr lang="en-US" smtClean="0"/>
              <a:t>11/15/2023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2" tIns="46587" rIns="93172" bIns="4658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2" tIns="46587" rIns="93172" bIns="4658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3037840" cy="466433"/>
          </a:xfrm>
          <a:prstGeom prst="rect">
            <a:avLst/>
          </a:prstGeom>
        </p:spPr>
        <p:txBody>
          <a:bodyPr vert="horz" lIns="93172" tIns="46587" rIns="93172" bIns="4658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8"/>
            <a:ext cx="3037840" cy="466433"/>
          </a:xfrm>
          <a:prstGeom prst="rect">
            <a:avLst/>
          </a:prstGeom>
        </p:spPr>
        <p:txBody>
          <a:bodyPr vert="horz" lIns="93172" tIns="46587" rIns="93172" bIns="46587" rtlCol="0" anchor="b"/>
          <a:lstStyle>
            <a:lvl1pPr algn="r">
              <a:defRPr sz="1200"/>
            </a:lvl1pPr>
          </a:lstStyle>
          <a:p>
            <a:fld id="{560E63B2-D433-497B-82B7-B837A3F36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5651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0E63B2-D433-497B-82B7-B837A3F36A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45784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3901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5206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2084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2301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1239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8428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8608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7351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9842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7501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5428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2962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2830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2290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5810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4185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533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D748E-5E07-4D81-9EB9-3D0AA05E7FE9}" type="datetime1">
              <a:rPr lang="en-US" smtClean="0"/>
              <a:t>11/15/2023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476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6FCF5-E639-479F-8CF2-54855C6E5C95}" type="datetime1">
              <a:rPr lang="en-US" smtClean="0"/>
              <a:t>11/15/2023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97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150E3-92EB-4647-8E49-9C7EA335387E}" type="datetime1">
              <a:rPr lang="en-US" smtClean="0"/>
              <a:t>11/15/2023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0496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D2DAB-7409-4824-A1E8-B9958E0CD204}" type="datetime1">
              <a:rPr lang="en-US" smtClean="0"/>
              <a:t>11/15/2023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307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66074-AB58-455B-9E23-0630BD2DD409}" type="datetime1">
              <a:rPr lang="en-US" smtClean="0"/>
              <a:t>11/15/2023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2019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F10DC-079D-4A56-BC92-A571A4844010}" type="datetime1">
              <a:rPr lang="en-US" smtClean="0"/>
              <a:t>11/15/2023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882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02B48-18ED-44BF-9795-C28E341993BE}" type="datetime1">
              <a:rPr lang="en-US" smtClean="0"/>
              <a:t>11/15/2023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0512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17745-3751-4589-BBC8-65FA22B21966}" type="datetime1">
              <a:rPr lang="en-US" smtClean="0"/>
              <a:t>11/15/2023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235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341B0-2B6E-4F78-ACCB-87B8F722DFBF}" type="datetime1">
              <a:rPr lang="en-US" smtClean="0"/>
              <a:t>11/15/2023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170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C338C-3A2F-407B-BC16-9899DC55E2D7}" type="datetime1">
              <a:rPr lang="en-US" smtClean="0"/>
              <a:t>11/15/2023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4903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FCAD7-6B1F-4359-AF94-8327EDF5A437}" type="datetime1">
              <a:rPr lang="en-US" smtClean="0"/>
              <a:t>11/15/2023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6635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16E4E-060A-414E-A837-33FF38A06D37}" type="datetime1">
              <a:rPr lang="en-US" smtClean="0"/>
              <a:t>11/15/2023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8800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FF370-0714-4A01-B5DB-E5878CAA54C4}" type="datetime1">
              <a:rPr lang="en-US" smtClean="0"/>
              <a:t>11/15/2023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3778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2E2FA-D7F8-422D-BAB3-02FC64B705F0}" type="datetime1">
              <a:rPr lang="en-US" smtClean="0"/>
              <a:t>11/15/2023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75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8DE14-3795-4221-B666-00975074391E}" type="datetime1">
              <a:rPr lang="en-US" smtClean="0"/>
              <a:t>11/15/2023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5962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084A1-1289-4786-8D4A-880A2744AE71}" type="datetime1">
              <a:rPr lang="en-US" smtClean="0"/>
              <a:t>11/15/2023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959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42FDB-286A-4C15-98E6-5847CD2393DA}" type="datetime1">
              <a:rPr lang="en-US" smtClean="0"/>
              <a:t>11/15/2023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6309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06A0D-0CCB-4F6F-AA3D-F57CE08A5719}" type="datetime1">
              <a:rPr lang="en-US" smtClean="0"/>
              <a:t>11/15/2023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3278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DB155-693A-4635-B02A-8E550B697348}" type="datetime1">
              <a:rPr lang="en-US" smtClean="0"/>
              <a:t>11/15/2023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6218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4D5A3-E47D-49D1-B12D-DE4F602D37C8}" type="datetime1">
              <a:rPr lang="en-US" smtClean="0"/>
              <a:t>11/15/2023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54188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CF9DC-D2EF-47ED-A881-EF9779FFD3B5}" type="datetime1">
              <a:rPr lang="en-US" smtClean="0"/>
              <a:t>11/15/2023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0436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CFF16-5A38-4226-8911-2F437E54EAC7}" type="datetime1">
              <a:rPr lang="en-US" smtClean="0"/>
              <a:t>11/15/2023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8752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D62836-C76D-4894-B2E1-8071AA91C721}" type="datetime1">
              <a:rPr lang="en-US" smtClean="0"/>
              <a:t>11/15/2023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168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975D6C-55D7-4DB2-AAFB-AD6250CF8FF1}" type="datetime1">
              <a:rPr lang="en-US" smtClean="0"/>
              <a:t>11/15/2023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017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FBABE31A-0DCB-AE26-C7C9-C00D66A0C8A3}"/>
              </a:ext>
            </a:extLst>
          </p:cNvPr>
          <p:cNvSpPr/>
          <p:nvPr/>
        </p:nvSpPr>
        <p:spPr>
          <a:xfrm>
            <a:off x="-6217" y="5534970"/>
            <a:ext cx="12198217" cy="131758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F4D4CC4-05C4-2D82-C2B7-CB8680E70154}"/>
              </a:ext>
            </a:extLst>
          </p:cNvPr>
          <p:cNvSpPr txBox="1"/>
          <p:nvPr/>
        </p:nvSpPr>
        <p:spPr>
          <a:xfrm>
            <a:off x="2407302" y="2501624"/>
            <a:ext cx="736171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6000" b="1" dirty="0">
                <a:latin typeface="Trade Gothic Next HvyCd" panose="020B0906040303020004" pitchFamily="34" charset="0"/>
                <a:cs typeface="Arial" panose="020B0604020202020204" pitchFamily="34" charset="0"/>
              </a:rPr>
              <a:t>Financial Statements</a:t>
            </a:r>
          </a:p>
          <a:p>
            <a:pPr algn="ctr" defTabSz="914400"/>
            <a:r>
              <a:rPr lang="en-US" sz="6000" b="1" dirty="0">
                <a:latin typeface="Trade Gothic Next HvyCd" panose="020B0906040303020004" pitchFamily="34" charset="0"/>
                <a:cs typeface="Arial" panose="020B0604020202020204" pitchFamily="34" charset="0"/>
              </a:rPr>
              <a:t> September 30, 2023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5D126C-8D9C-F3D1-9113-4BA6EBA51D3F}"/>
              </a:ext>
            </a:extLst>
          </p:cNvPr>
          <p:cNvSpPr txBox="1"/>
          <p:nvPr/>
        </p:nvSpPr>
        <p:spPr>
          <a:xfrm>
            <a:off x="136470" y="5616655"/>
            <a:ext cx="88298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1"/>
                </a:solidFill>
                <a:latin typeface="Trade Gothic Next HvyCd" panose="020B0906040303020004" pitchFamily="34" charset="0"/>
                <a:cs typeface="Arial" panose="020B0604020202020204" pitchFamily="34" charset="0"/>
              </a:rPr>
              <a:t>Sharon Roberts, CPA</a:t>
            </a:r>
          </a:p>
          <a:p>
            <a:r>
              <a:rPr lang="en-US" sz="2400" i="1">
                <a:solidFill>
                  <a:schemeClr val="bg1"/>
                </a:solidFill>
                <a:latin typeface="Trade Gothic Next Cond" panose="020B0506040303020004" pitchFamily="34" charset="0"/>
                <a:cs typeface="Arial" panose="020B0604020202020204" pitchFamily="34" charset="0"/>
              </a:rPr>
              <a:t>Chief Financial Officer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FBA676-AED3-5BE3-8DCA-C7D33605989E}"/>
              </a:ext>
            </a:extLst>
          </p:cNvPr>
          <p:cNvSpPr txBox="1"/>
          <p:nvPr/>
        </p:nvSpPr>
        <p:spPr>
          <a:xfrm>
            <a:off x="136470" y="6381731"/>
            <a:ext cx="8829875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000" b="1" i="1" dirty="0">
                <a:solidFill>
                  <a:srgbClr val="FFC700"/>
                </a:solidFill>
                <a:latin typeface="Trade Gothic Next HvyCd"/>
                <a:cs typeface="Arial"/>
              </a:rPr>
              <a:t>November 16, 2023</a:t>
            </a:r>
          </a:p>
        </p:txBody>
      </p:sp>
      <p:pic>
        <p:nvPicPr>
          <p:cNvPr id="12" name="Picture 11" descr="A picture containing symbol, logo, font, screenshot&#10;&#10;Description automatically generated">
            <a:extLst>
              <a:ext uri="{FF2B5EF4-FFF2-40B4-BE49-F238E27FC236}">
                <a16:creationId xmlns:a16="http://schemas.microsoft.com/office/drawing/2014/main" id="{E332E05E-66FE-312C-D4E3-25A2BDBB14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6797" y="431248"/>
            <a:ext cx="5518406" cy="1513669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D2FAECE-1C38-2009-7B3C-27CF527D05E3}"/>
              </a:ext>
            </a:extLst>
          </p:cNvPr>
          <p:cNvCxnSpPr>
            <a:cxnSpLocks/>
          </p:cNvCxnSpPr>
          <p:nvPr/>
        </p:nvCxnSpPr>
        <p:spPr>
          <a:xfrm>
            <a:off x="-10450" y="5510255"/>
            <a:ext cx="12202450" cy="0"/>
          </a:xfrm>
          <a:prstGeom prst="line">
            <a:avLst/>
          </a:prstGeom>
          <a:ln w="381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935E7E76-500D-A175-A82E-5274744EDA2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5" t="5605" r="8368" b="12452"/>
          <a:stretch/>
        </p:blipFill>
        <p:spPr>
          <a:xfrm>
            <a:off x="10557426" y="4932648"/>
            <a:ext cx="1498104" cy="1465118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93735AF-3855-6D2A-E124-A1538740E8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3989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9AA72BD9-2C5A-4EDC-931F-5AA08EACA0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D3981AC-7B61-4947-BCF3-F7AA7FA38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4" y="0"/>
            <a:ext cx="731745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54332C-48EC-680F-0865-B0BE603180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528" y="472805"/>
            <a:ext cx="4470847" cy="862966"/>
          </a:xfrm>
        </p:spPr>
        <p:txBody>
          <a:bodyPr anchor="b"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b="1" dirty="0">
                <a:ln/>
                <a:solidFill>
                  <a:schemeClr val="accent4"/>
                </a:solidFill>
                <a:latin typeface="Trade Gothic Next HvyCd" panose="020B0906040303020004" pitchFamily="34" charset="0"/>
              </a:rPr>
              <a:t>OUR VISION</a:t>
            </a:r>
          </a:p>
        </p:txBody>
      </p:sp>
      <p:sp>
        <p:nvSpPr>
          <p:cNvPr id="17" name="Rectangle 16" hidden="1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011775" y="674370"/>
            <a:ext cx="73152" cy="4114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5959" y="1439107"/>
            <a:ext cx="2475738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B5C0C93-51DD-8393-5512-3732610D5427}"/>
              </a:ext>
            </a:extLst>
          </p:cNvPr>
          <p:cNvSpPr txBox="1">
            <a:spLocks/>
          </p:cNvSpPr>
          <p:nvPr/>
        </p:nvSpPr>
        <p:spPr>
          <a:xfrm>
            <a:off x="561529" y="3543976"/>
            <a:ext cx="4470847" cy="86296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Trade Gothic Next HvyCd" panose="020B0906040303020004" pitchFamily="34" charset="0"/>
                <a:ea typeface="+mj-ea"/>
                <a:cs typeface="+mj-cs"/>
              </a:rPr>
              <a:t>OUR MISSION</a:t>
            </a:r>
          </a:p>
        </p:txBody>
      </p:sp>
      <p:sp>
        <p:nvSpPr>
          <p:cNvPr id="5" name="Content Placeholder 9">
            <a:extLst>
              <a:ext uri="{FF2B5EF4-FFF2-40B4-BE49-F238E27FC236}">
                <a16:creationId xmlns:a16="http://schemas.microsoft.com/office/drawing/2014/main" id="{F6EDBF64-1750-BB22-5A98-1869C8D1B4F3}"/>
              </a:ext>
            </a:extLst>
          </p:cNvPr>
          <p:cNvSpPr txBox="1">
            <a:spLocks/>
          </p:cNvSpPr>
          <p:nvPr/>
        </p:nvSpPr>
        <p:spPr>
          <a:xfrm>
            <a:off x="1047164" y="1643402"/>
            <a:ext cx="3436432" cy="174104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200" b="0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Students are empowered to learn, lead, innovate and serve as productive and caring citizens within their chosen paths of success.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ade Gothic Next HvyCd" panose="020B0906040303020004" pitchFamily="34" charset="0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C913803-547A-1650-D6A9-7DBE29DF1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5959" y="4533214"/>
            <a:ext cx="2475738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8" descr="A group of people in graduation gowns&#10;&#10;Description automatically generated with medium confidence" hidden="1">
            <a:extLst>
              <a:ext uri="{FF2B5EF4-FFF2-40B4-BE49-F238E27FC236}">
                <a16:creationId xmlns:a16="http://schemas.microsoft.com/office/drawing/2014/main" id="{B68F3E09-A201-F539-0F6C-5B40DA99C0B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3" r="8058" b="3557"/>
          <a:stretch/>
        </p:blipFill>
        <p:spPr>
          <a:xfrm>
            <a:off x="5182729" y="524874"/>
            <a:ext cx="6858788" cy="5808252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DAEDE1F-5FD6-4F08-2ACA-9BB74832B6A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52" t="7323" r="5914" b="13530"/>
          <a:stretch/>
        </p:blipFill>
        <p:spPr>
          <a:xfrm>
            <a:off x="5737672" y="601093"/>
            <a:ext cx="6140352" cy="5755970"/>
          </a:xfrm>
          <a:prstGeom prst="rect">
            <a:avLst/>
          </a:prstGeom>
        </p:spPr>
      </p:pic>
      <p:sp>
        <p:nvSpPr>
          <p:cNvPr id="6" name="Content Placeholder 9">
            <a:extLst>
              <a:ext uri="{FF2B5EF4-FFF2-40B4-BE49-F238E27FC236}">
                <a16:creationId xmlns:a16="http://schemas.microsoft.com/office/drawing/2014/main" id="{5787B405-7BA7-D82A-4585-5F63B7101249}"/>
              </a:ext>
            </a:extLst>
          </p:cNvPr>
          <p:cNvSpPr txBox="1">
            <a:spLocks/>
          </p:cNvSpPr>
          <p:nvPr/>
        </p:nvSpPr>
        <p:spPr>
          <a:xfrm>
            <a:off x="1047164" y="4746645"/>
            <a:ext cx="4213672" cy="191888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200" b="0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Bibb County School District maximizes student achievement and social-emotional well-being by building a sense of community in safe, equitable learning environments.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ade Gothic Next HvyCd" panose="020B0906040303020004" pitchFamily="34" charset="0"/>
              <a:ea typeface="+mn-ea"/>
              <a:cs typeface="+mn-cs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66F8BBC-BB33-0FEE-266C-88C215A7F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E6F07D-F62F-4C3B-A21E-2367E9A3992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2160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and yellow sign with white text&#10;&#10;Description automatically generated">
            <a:extLst>
              <a:ext uri="{FF2B5EF4-FFF2-40B4-BE49-F238E27FC236}">
                <a16:creationId xmlns:a16="http://schemas.microsoft.com/office/drawing/2014/main" id="{836A6F51-24CE-541D-AC48-04DF5C135D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EC76C79-CE54-AE8B-63B8-E03D391AEE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0700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145A6C-CB48-C89C-3D8A-4CE1FC0E31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3415" y="1241875"/>
            <a:ext cx="11145230" cy="5472118"/>
          </a:xfrm>
          <a:noFill/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Overview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dirty="0">
                <a:latin typeface="Arial Narrow"/>
              </a:rPr>
              <a:t>The purpose of this presentation is to present the financial results for the period ending September 30, 2023.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200" dirty="0">
              <a:latin typeface="Arial Narrow" panose="020B0606020202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Roadmap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dirty="0">
                <a:latin typeface="Arial Narrow" panose="020B0606020202030204" pitchFamily="34" charset="0"/>
              </a:rPr>
              <a:t>This presentation will cover the General Fund, all funds combined, ESPLOST, and Debt Service financial results for the period ending September 30, 2023.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200" dirty="0">
              <a:latin typeface="Arial Narrow" panose="020B0606020202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b="1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Takeaway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dirty="0">
                <a:latin typeface="Arial Narrow"/>
              </a:rPr>
              <a:t>This is a summary of the financial results of the period ended September 30, 2023. 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D70F42F-1BA5-2F35-D91F-26B4E1D5BC34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D26AB5F-2E5D-B4AC-1EB2-17846C0D548B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AGENDA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rade Gothic Next HvyCd" panose="020B0906040303020004" pitchFamily="34" charset="0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DC17A9B-5A54-4C2C-6BED-D6D27A8127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20" y="-76332"/>
            <a:ext cx="1391675" cy="1386174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1B8DBF2-6F2A-712D-489F-B181EFBAA8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E6F07D-F62F-4C3B-A21E-2367E9A3992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57599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B71CA19-0839-A738-32AB-2A71A3299E43}"/>
              </a:ext>
            </a:extLst>
          </p:cNvPr>
          <p:cNvSpPr txBox="1"/>
          <p:nvPr/>
        </p:nvSpPr>
        <p:spPr>
          <a:xfrm>
            <a:off x="2432304" y="2361373"/>
            <a:ext cx="8074152" cy="230832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cs typeface="Arial"/>
              </a:rPr>
              <a:t>Financial Statements </a:t>
            </a:r>
            <a:endParaRPr lang="en-US" dirty="0">
              <a:latin typeface="Calibri" panose="020F0502020204030204"/>
              <a:cs typeface="Calibri" panose="020F0502020204030204"/>
            </a:endParaRPr>
          </a:p>
          <a:p>
            <a:pPr marL="0" marR="0" lvl="0" indent="0" algn="ctr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Arial"/>
              </a:rPr>
              <a:t>General Fund</a:t>
            </a:r>
            <a:r>
              <a:rPr lang="en-US" sz="3600" dirty="0">
                <a:solidFill>
                  <a:srgbClr val="FF0000"/>
                </a:solidFill>
                <a:latin typeface="Arial"/>
                <a:cs typeface="Arial"/>
              </a:rPr>
              <a:t> </a:t>
            </a:r>
            <a:endParaRPr lang="en-US" dirty="0">
              <a:ea typeface="+mn-ea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For the Three Months Ending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September 30, 2023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B5CA4FC-290A-5BA6-3FDC-941D9B91E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4582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0" y="136521"/>
            <a:ext cx="106279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Balance Sheet – General Fund as of September 30, 2023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126178-8C26-A3AC-5DBD-C867C7628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6</a:t>
            </a:fld>
            <a:endParaRPr lang="en-US"/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775A470C-9AF1-EC1C-018A-37D4F6678C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7964177"/>
              </p:ext>
            </p:extLst>
          </p:nvPr>
        </p:nvGraphicFramePr>
        <p:xfrm>
          <a:off x="6646279" y="4413704"/>
          <a:ext cx="5534712" cy="2349532"/>
        </p:xfrm>
        <a:graphic>
          <a:graphicData uri="http://schemas.openxmlformats.org/drawingml/2006/table">
            <a:tbl>
              <a:tblPr/>
              <a:tblGrid>
                <a:gridCol w="2428035">
                  <a:extLst>
                    <a:ext uri="{9D8B030D-6E8A-4147-A177-3AD203B41FA5}">
                      <a16:colId xmlns:a16="http://schemas.microsoft.com/office/drawing/2014/main" val="148419031"/>
                    </a:ext>
                  </a:extLst>
                </a:gridCol>
                <a:gridCol w="120647">
                  <a:extLst>
                    <a:ext uri="{9D8B030D-6E8A-4147-A177-3AD203B41FA5}">
                      <a16:colId xmlns:a16="http://schemas.microsoft.com/office/drawing/2014/main" val="429467047"/>
                    </a:ext>
                  </a:extLst>
                </a:gridCol>
                <a:gridCol w="1493015">
                  <a:extLst>
                    <a:ext uri="{9D8B030D-6E8A-4147-A177-3AD203B41FA5}">
                      <a16:colId xmlns:a16="http://schemas.microsoft.com/office/drawing/2014/main" val="2158741518"/>
                    </a:ext>
                  </a:extLst>
                </a:gridCol>
                <a:gridCol w="1493015">
                  <a:extLst>
                    <a:ext uri="{9D8B030D-6E8A-4147-A177-3AD203B41FA5}">
                      <a16:colId xmlns:a16="http://schemas.microsoft.com/office/drawing/2014/main" val="2105010457"/>
                    </a:ext>
                  </a:extLst>
                </a:gridCol>
              </a:tblGrid>
              <a:tr h="318073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Current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baseline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Budget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2534950"/>
                  </a:ext>
                </a:extLst>
              </a:tr>
              <a:tr h="62838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Expenditures and Encumbrances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$ 59,789,980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$ 250,041,399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3423133"/>
                  </a:ext>
                </a:extLst>
              </a:tr>
              <a:tr h="46436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Fund Balance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31,349,062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49,511,617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3198204"/>
                  </a:ext>
                </a:extLst>
              </a:tr>
              <a:tr h="938703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Ratio of Fund Balance to Commitments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724755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4BACA11E-6C44-5B57-7C44-8A92644B29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09" y="976073"/>
            <a:ext cx="6635269" cy="578716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CCC0A22-8A74-5210-60B4-E71C8E66F65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88" t="1928" r="-689" b="-1928"/>
          <a:stretch/>
        </p:blipFill>
        <p:spPr>
          <a:xfrm>
            <a:off x="6665328" y="1089126"/>
            <a:ext cx="5534718" cy="3457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2091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161377" y="115701"/>
            <a:ext cx="106279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Statement of Revenues and Expenditures for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General Fund – Three Months Ending September 30, 2023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57C803-BFF9-DA1B-8E6D-804AB65C4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52194" y="6492875"/>
            <a:ext cx="34218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7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39E9CBC-5CE5-4625-20F9-CF96C31B45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09" y="934956"/>
            <a:ext cx="12169982" cy="5569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6030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97243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121298" y="165515"/>
            <a:ext cx="10731881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General Fund Revenues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40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e Gothic Next HvyCd" panose="020B09060403030200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3554D1-02E1-F35F-00B1-6E52D4BB6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28355" y="6491597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8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64F68C7-321D-D17D-4964-C8AB602900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1009" y="1137950"/>
            <a:ext cx="12192000" cy="5353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7726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0" y="115701"/>
            <a:ext cx="12203009" cy="972071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General Fund Expenditures by Function</a:t>
            </a:r>
            <a:endParaRPr lang="en-US" sz="3200" b="1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40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e Gothic Next HvyCd" panose="020B09060403030200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A13D0D-F376-2F02-B1A1-BEDA39CCD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17716" y="6489896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9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060046F-A6E9-3F19-07D1-2B59126AB4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532" y="1137586"/>
            <a:ext cx="11967099" cy="543189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141E008-D3BB-5817-7F31-C0DEDA36D683}"/>
              </a:ext>
            </a:extLst>
          </p:cNvPr>
          <p:cNvSpPr txBox="1"/>
          <p:nvPr/>
        </p:nvSpPr>
        <p:spPr>
          <a:xfrm>
            <a:off x="8085192" y="2504484"/>
            <a:ext cx="2704124" cy="353943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Instruction + Pupil Services + Improvement of Instructional Services </a:t>
            </a:r>
          </a:p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= 63%</a:t>
            </a:r>
          </a:p>
        </p:txBody>
      </p:sp>
    </p:spTree>
    <p:extLst>
      <p:ext uri="{BB962C8B-B14F-4D97-AF65-F5344CB8AC3E}">
        <p14:creationId xmlns:p14="http://schemas.microsoft.com/office/powerpoint/2010/main" val="18992889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B71CA19-0839-A738-32AB-2A71A3299E43}"/>
              </a:ext>
            </a:extLst>
          </p:cNvPr>
          <p:cNvSpPr txBox="1"/>
          <p:nvPr/>
        </p:nvSpPr>
        <p:spPr>
          <a:xfrm>
            <a:off x="2432304" y="2361373"/>
            <a:ext cx="8074152" cy="230832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cs typeface="Arial"/>
              </a:rPr>
              <a:t>Financial Statements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All Funds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For the Three Months Ending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September 30, 2023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A045171-BC37-2853-84A5-4919892FA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2542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11008" y="245237"/>
            <a:ext cx="106279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Balance Sheet – All Funds as of September 30, 2023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214A51-7633-2AFF-065A-20536FB0EF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23899" y="6450449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11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2DF06BF-60B6-FE0A-434C-F5A0215555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4901" y="934955"/>
            <a:ext cx="11848730" cy="5607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3855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53232" y="115701"/>
            <a:ext cx="106279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Cash and Investments on Hand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Funds as of September 30, 2023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6EE820-46B8-5FB4-6C68-BE0471894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12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C9646ED-10C6-A26E-14A6-7FC6FFCA07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7465" y="934956"/>
            <a:ext cx="9995930" cy="5474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2184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97243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Total Assets for All Funds Combined</a:t>
            </a:r>
            <a:endParaRPr lang="en-US" sz="32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e Gothic Next HvyCd" panose="020B09060403030200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3B4007-F3A7-AF74-07E3-B839EE513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59951" y="6468676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13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9ED2C4B-D459-09DF-AC03-14AB2D6840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653" y="1137950"/>
            <a:ext cx="12020365" cy="5413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6037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53232" y="115701"/>
            <a:ext cx="106279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Statement of Revenues and Expenditures for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Funds – Three Months Ending September 30, 2023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05D6A6-5360-1872-E078-07C773D20C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18171" y="6559736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14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627D0C3-D520-5DA1-62AA-A94E9E79C3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74" y="934956"/>
            <a:ext cx="12068290" cy="5618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257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B71CA19-0839-A738-32AB-2A71A3299E43}"/>
              </a:ext>
            </a:extLst>
          </p:cNvPr>
          <p:cNvSpPr txBox="1"/>
          <p:nvPr/>
        </p:nvSpPr>
        <p:spPr>
          <a:xfrm>
            <a:off x="2432304" y="2361373"/>
            <a:ext cx="807415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>
                <a:latin typeface="Arial" panose="020B0604020202020204" pitchFamily="34" charset="0"/>
                <a:cs typeface="Arial" panose="020B0604020202020204" pitchFamily="34" charset="0"/>
              </a:rPr>
              <a:t>Update on ESSER Funds – </a:t>
            </a:r>
          </a:p>
          <a:p>
            <a:pPr algn="ctr"/>
            <a:r>
              <a:rPr lang="en-US" sz="4000">
                <a:latin typeface="Arial" panose="020B0604020202020204" pitchFamily="34" charset="0"/>
                <a:cs typeface="Arial" panose="020B0604020202020204" pitchFamily="34" charset="0"/>
              </a:rPr>
              <a:t>CARES and ARP </a:t>
            </a:r>
          </a:p>
          <a:p>
            <a:pPr algn="ctr"/>
            <a:r>
              <a:rPr lang="en-US" sz="4000">
                <a:latin typeface="Arial" panose="020B0604020202020204" pitchFamily="34" charset="0"/>
                <a:cs typeface="Arial" panose="020B0604020202020204" pitchFamily="34" charset="0"/>
              </a:rPr>
              <a:t>Remaining Balances to Spend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656C927-904E-6905-DC9E-D7762DF648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4671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954107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53232" y="115701"/>
            <a:ext cx="1062793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Update on ESSER Balances</a:t>
            </a:r>
            <a:endParaRPr kumimoji="0" lang="en-US" sz="32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60F88B-CA1C-FC79-DD9C-D0FBA4BE2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17716" y="6492875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16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1630A51-B9FB-1E0B-5095-E66B037E8E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699" y="1078318"/>
            <a:ext cx="11936299" cy="5414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0866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B71CA19-0839-A738-32AB-2A71A3299E43}"/>
              </a:ext>
            </a:extLst>
          </p:cNvPr>
          <p:cNvSpPr txBox="1"/>
          <p:nvPr/>
        </p:nvSpPr>
        <p:spPr>
          <a:xfrm>
            <a:off x="2432304" y="2361373"/>
            <a:ext cx="8074152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Update on 2021 ESPLOST,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2016 ESPLOST,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Bonds of 2020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Debt Service Trust Account</a:t>
            </a:r>
            <a:endParaRPr kumimoji="0" lang="en-US" sz="4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A68ECA5-F920-2CD9-DEA8-FBBE82E26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7302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53232" y="115701"/>
            <a:ext cx="106279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Update on 2016 ESPLOST and 2021 ESPLOST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393045-2EB8-7185-5A05-840899714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18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21A7615-F410-C677-D6DA-045C6EB24D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6132" y="1126989"/>
            <a:ext cx="9891166" cy="4489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4010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53232" y="115701"/>
            <a:ext cx="106279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Update on Bonds of 2020 Technology Project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Debt Service Account for Payoff on Bonds of 2020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C9B14E-F8D2-7906-816F-F15342B68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60476" y="6460301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19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60C2FC9-E63E-7145-CFF1-694C97DE40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925" y="1126988"/>
            <a:ext cx="11106150" cy="5264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0771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Q&amp;A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4" name="Picture 3" descr="A yellow question mark in a bubble&#10;&#10;Description automatically generated with low confidence">
            <a:extLst>
              <a:ext uri="{FF2B5EF4-FFF2-40B4-BE49-F238E27FC236}">
                <a16:creationId xmlns:a16="http://schemas.microsoft.com/office/drawing/2014/main" id="{33C66EF9-7B98-2577-311D-497AF00CBBC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59" t="14088" r="17703" b="9357"/>
          <a:stretch/>
        </p:blipFill>
        <p:spPr>
          <a:xfrm>
            <a:off x="3049589" y="1624338"/>
            <a:ext cx="5688021" cy="4565178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0B895C-8529-3A18-412C-3F821DC02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6430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and yellow logo with a graduation cap&#10;&#10;Description automatically generated with low confidence">
            <a:extLst>
              <a:ext uri="{FF2B5EF4-FFF2-40B4-BE49-F238E27FC236}">
                <a16:creationId xmlns:a16="http://schemas.microsoft.com/office/drawing/2014/main" id="{2C96D13A-50C8-7515-A4F4-A65DB3713D1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" r="-128" b="-294"/>
          <a:stretch/>
        </p:blipFill>
        <p:spPr>
          <a:xfrm>
            <a:off x="2192393" y="809582"/>
            <a:ext cx="7866303" cy="390323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E43ECD2-B840-6524-D696-42A5B7DD8535}"/>
              </a:ext>
            </a:extLst>
          </p:cNvPr>
          <p:cNvSpPr/>
          <p:nvPr/>
        </p:nvSpPr>
        <p:spPr>
          <a:xfrm>
            <a:off x="-10450" y="5540413"/>
            <a:ext cx="12197225" cy="131758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5E18203-ED93-24BE-9F57-00D0DD9462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95100" y="5540413"/>
            <a:ext cx="1391675" cy="138617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417B90-40AB-E581-245F-091C1BE1A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4431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263</TotalTime>
  <Words>442</Words>
  <Application>Microsoft Office PowerPoint</Application>
  <PresentationFormat>Widescreen</PresentationFormat>
  <Paragraphs>123</Paragraphs>
  <Slides>21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Arial</vt:lpstr>
      <vt:lpstr>Arial Narrow</vt:lpstr>
      <vt:lpstr>Calibri</vt:lpstr>
      <vt:lpstr>Calibri Light</vt:lpstr>
      <vt:lpstr>Trade Gothic Next Cond</vt:lpstr>
      <vt:lpstr>Trade Gothic Next HvyCd</vt:lpstr>
      <vt:lpstr>Office Theme</vt:lpstr>
      <vt:lpstr>1_Office Theme</vt:lpstr>
      <vt:lpstr>PowerPoint Presentation</vt:lpstr>
      <vt:lpstr>OUR VISION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Lovett, Katika</dc:creator>
  <cp:lastModifiedBy>Bailey, Daphne</cp:lastModifiedBy>
  <cp:revision>23</cp:revision>
  <cp:lastPrinted>2023-10-31T15:27:50Z</cp:lastPrinted>
  <dcterms:created xsi:type="dcterms:W3CDTF">2023-05-01T16:02:45Z</dcterms:created>
  <dcterms:modified xsi:type="dcterms:W3CDTF">2023-11-15T21:11:38Z</dcterms:modified>
</cp:coreProperties>
</file>