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302" r:id="rId3"/>
    <p:sldId id="334" r:id="rId4"/>
    <p:sldId id="337" r:id="rId5"/>
    <p:sldId id="361" r:id="rId6"/>
    <p:sldId id="335" r:id="rId7"/>
    <p:sldId id="368" r:id="rId8"/>
    <p:sldId id="358" r:id="rId9"/>
    <p:sldId id="340" r:id="rId10"/>
    <p:sldId id="369" r:id="rId11"/>
    <p:sldId id="341" r:id="rId12"/>
    <p:sldId id="370" r:id="rId13"/>
    <p:sldId id="342" r:id="rId14"/>
    <p:sldId id="371" r:id="rId15"/>
    <p:sldId id="366" r:id="rId16"/>
    <p:sldId id="373" r:id="rId17"/>
    <p:sldId id="365" r:id="rId18"/>
    <p:sldId id="378" r:id="rId19"/>
    <p:sldId id="343" r:id="rId20"/>
    <p:sldId id="372" r:id="rId21"/>
    <p:sldId id="344" r:id="rId22"/>
    <p:sldId id="374" r:id="rId23"/>
    <p:sldId id="345" r:id="rId24"/>
    <p:sldId id="375" r:id="rId25"/>
    <p:sldId id="346" r:id="rId26"/>
    <p:sldId id="376" r:id="rId27"/>
    <p:sldId id="359" r:id="rId28"/>
    <p:sldId id="380" r:id="rId29"/>
    <p:sldId id="348" r:id="rId30"/>
    <p:sldId id="379" r:id="rId31"/>
    <p:sldId id="381" r:id="rId32"/>
    <p:sldId id="382" r:id="rId33"/>
    <p:sldId id="383" r:id="rId34"/>
    <p:sldId id="295" r:id="rId35"/>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5">
          <p15:clr>
            <a:srgbClr val="A4A3A4"/>
          </p15:clr>
        </p15:guide>
        <p15:guide id="2" pos="2876">
          <p15:clr>
            <a:srgbClr val="A4A3A4"/>
          </p15:clr>
        </p15:guide>
      </p15:sldGuideLst>
    </p:ext>
    <p:ext uri="{2D200454-40CA-4A62-9FC3-DE9A4176ACB9}">
      <p15:notesGuideLst xmlns:p15="http://schemas.microsoft.com/office/powerpoint/2012/main">
        <p15:guide id="1" orient="horz" pos="2305" userDrawn="1">
          <p15:clr>
            <a:srgbClr val="A4A3A4"/>
          </p15:clr>
        </p15:guide>
        <p15:guide id="2" pos="302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1" autoAdjust="0"/>
    <p:restoredTop sz="82603" autoAdjust="0"/>
  </p:normalViewPr>
  <p:slideViewPr>
    <p:cSldViewPr snapToGrid="0">
      <p:cViewPr varScale="1">
        <p:scale>
          <a:sx n="83" d="100"/>
          <a:sy n="83" d="100"/>
        </p:scale>
        <p:origin x="811" y="72"/>
      </p:cViewPr>
      <p:guideLst>
        <p:guide orient="horz" pos="2135"/>
        <p:guide pos="2876"/>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158" d="100"/>
          <a:sy n="158" d="100"/>
        </p:scale>
        <p:origin x="-6560" y="-120"/>
      </p:cViewPr>
      <p:guideLst>
        <p:guide orient="horz" pos="2305"/>
        <p:guide pos="302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61248" cy="366511"/>
          </a:xfrm>
          <a:prstGeom prst="rect">
            <a:avLst/>
          </a:prstGeom>
        </p:spPr>
        <p:txBody>
          <a:bodyPr vert="horz" lIns="95610" tIns="47805" rIns="95610" bIns="47805" rtlCol="0"/>
          <a:lstStyle>
            <a:lvl1pPr algn="l">
              <a:defRPr sz="1300"/>
            </a:lvl1pPr>
          </a:lstStyle>
          <a:p>
            <a:endParaRPr lang="en-US"/>
          </a:p>
        </p:txBody>
      </p:sp>
      <p:sp>
        <p:nvSpPr>
          <p:cNvPr id="3" name="Date Placeholder 2"/>
          <p:cNvSpPr>
            <a:spLocks noGrp="1"/>
          </p:cNvSpPr>
          <p:nvPr>
            <p:ph type="dt" sz="quarter" idx="1"/>
          </p:nvPr>
        </p:nvSpPr>
        <p:spPr>
          <a:xfrm>
            <a:off x="5437772" y="0"/>
            <a:ext cx="4161248" cy="366511"/>
          </a:xfrm>
          <a:prstGeom prst="rect">
            <a:avLst/>
          </a:prstGeom>
        </p:spPr>
        <p:txBody>
          <a:bodyPr vert="horz" lIns="95610" tIns="47805" rIns="95610" bIns="47805" rtlCol="0"/>
          <a:lstStyle>
            <a:lvl1pPr algn="r">
              <a:defRPr sz="1300"/>
            </a:lvl1pPr>
          </a:lstStyle>
          <a:p>
            <a:fld id="{AE6E3828-7A32-4792-BE78-41D3077E558F}" type="datetimeFigureOut">
              <a:rPr lang="en-US" smtClean="0"/>
              <a:pPr/>
              <a:t>5/25/2018</a:t>
            </a:fld>
            <a:endParaRPr lang="en-US"/>
          </a:p>
        </p:txBody>
      </p:sp>
      <p:sp>
        <p:nvSpPr>
          <p:cNvPr id="4" name="Footer Placeholder 3"/>
          <p:cNvSpPr>
            <a:spLocks noGrp="1"/>
          </p:cNvSpPr>
          <p:nvPr>
            <p:ph type="ftr" sz="quarter" idx="2"/>
          </p:nvPr>
        </p:nvSpPr>
        <p:spPr>
          <a:xfrm>
            <a:off x="2" y="6948690"/>
            <a:ext cx="4161248" cy="366510"/>
          </a:xfrm>
          <a:prstGeom prst="rect">
            <a:avLst/>
          </a:prstGeom>
        </p:spPr>
        <p:txBody>
          <a:bodyPr vert="horz" lIns="95610" tIns="47805" rIns="95610" bIns="47805" rtlCol="0" anchor="b"/>
          <a:lstStyle>
            <a:lvl1pPr algn="l">
              <a:defRPr sz="1300"/>
            </a:lvl1pPr>
          </a:lstStyle>
          <a:p>
            <a:endParaRPr lang="en-US"/>
          </a:p>
        </p:txBody>
      </p:sp>
      <p:sp>
        <p:nvSpPr>
          <p:cNvPr id="5" name="Slide Number Placeholder 4"/>
          <p:cNvSpPr>
            <a:spLocks noGrp="1"/>
          </p:cNvSpPr>
          <p:nvPr>
            <p:ph type="sldNum" sz="quarter" idx="3"/>
          </p:nvPr>
        </p:nvSpPr>
        <p:spPr>
          <a:xfrm>
            <a:off x="5437772" y="6948690"/>
            <a:ext cx="4161248" cy="366510"/>
          </a:xfrm>
          <a:prstGeom prst="rect">
            <a:avLst/>
          </a:prstGeom>
        </p:spPr>
        <p:txBody>
          <a:bodyPr vert="horz" lIns="95610" tIns="47805" rIns="95610" bIns="47805" rtlCol="0" anchor="b"/>
          <a:lstStyle>
            <a:lvl1pPr algn="r">
              <a:defRPr sz="1300"/>
            </a:lvl1pPr>
          </a:lstStyle>
          <a:p>
            <a:fld id="{92A2184B-1FD7-49B4-95F2-88E9FB772166}" type="slidenum">
              <a:rPr lang="en-US" smtClean="0"/>
              <a:pPr/>
              <a:t>‹#›</a:t>
            </a:fld>
            <a:endParaRPr lang="en-US"/>
          </a:p>
        </p:txBody>
      </p:sp>
    </p:spTree>
    <p:extLst>
      <p:ext uri="{BB962C8B-B14F-4D97-AF65-F5344CB8AC3E}">
        <p14:creationId xmlns:p14="http://schemas.microsoft.com/office/powerpoint/2010/main" val="4065742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4160520" cy="365760"/>
          </a:xfrm>
          <a:prstGeom prst="rect">
            <a:avLst/>
          </a:prstGeom>
        </p:spPr>
        <p:txBody>
          <a:bodyPr vert="horz" lIns="97169" tIns="48584" rIns="97169" bIns="48584" rtlCol="0"/>
          <a:lstStyle>
            <a:lvl1pPr algn="l">
              <a:defRPr sz="1300"/>
            </a:lvl1pPr>
          </a:lstStyle>
          <a:p>
            <a:endParaRPr lang="en-US" dirty="0"/>
          </a:p>
        </p:txBody>
      </p:sp>
      <p:sp>
        <p:nvSpPr>
          <p:cNvPr id="3" name="Date Placeholder 2"/>
          <p:cNvSpPr>
            <a:spLocks noGrp="1"/>
          </p:cNvSpPr>
          <p:nvPr>
            <p:ph type="dt" idx="1"/>
          </p:nvPr>
        </p:nvSpPr>
        <p:spPr>
          <a:xfrm>
            <a:off x="5438464" y="3"/>
            <a:ext cx="4160520" cy="365760"/>
          </a:xfrm>
          <a:prstGeom prst="rect">
            <a:avLst/>
          </a:prstGeom>
        </p:spPr>
        <p:txBody>
          <a:bodyPr vert="horz" lIns="97169" tIns="48584" rIns="97169" bIns="48584" rtlCol="0"/>
          <a:lstStyle>
            <a:lvl1pPr algn="r">
              <a:defRPr sz="1300"/>
            </a:lvl1pPr>
          </a:lstStyle>
          <a:p>
            <a:fld id="{D7D51BC3-227A-44A0-B907-8DA1442878CC}" type="datetimeFigureOut">
              <a:rPr lang="en-US" smtClean="0"/>
              <a:pPr/>
              <a:t>5/25/2018</a:t>
            </a:fld>
            <a:endParaRPr lang="en-US" dirty="0"/>
          </a:p>
        </p:txBody>
      </p:sp>
      <p:sp>
        <p:nvSpPr>
          <p:cNvPr id="4" name="Slide Image Placeholder 3"/>
          <p:cNvSpPr>
            <a:spLocks noGrp="1" noRot="1" noChangeAspect="1"/>
          </p:cNvSpPr>
          <p:nvPr>
            <p:ph type="sldImg" idx="2"/>
          </p:nvPr>
        </p:nvSpPr>
        <p:spPr>
          <a:xfrm>
            <a:off x="2971800" y="547688"/>
            <a:ext cx="3657600" cy="2744787"/>
          </a:xfrm>
          <a:prstGeom prst="rect">
            <a:avLst/>
          </a:prstGeom>
          <a:noFill/>
          <a:ln w="12700">
            <a:solidFill>
              <a:prstClr val="black"/>
            </a:solidFill>
          </a:ln>
        </p:spPr>
        <p:txBody>
          <a:bodyPr vert="horz" lIns="97169" tIns="48584" rIns="97169" bIns="48584" rtlCol="0" anchor="ctr"/>
          <a:lstStyle/>
          <a:p>
            <a:endParaRPr lang="en-US" dirty="0"/>
          </a:p>
        </p:txBody>
      </p:sp>
      <p:sp>
        <p:nvSpPr>
          <p:cNvPr id="5" name="Notes Placeholder 4"/>
          <p:cNvSpPr>
            <a:spLocks noGrp="1"/>
          </p:cNvSpPr>
          <p:nvPr>
            <p:ph type="body" sz="quarter" idx="3"/>
          </p:nvPr>
        </p:nvSpPr>
        <p:spPr>
          <a:xfrm>
            <a:off x="960122" y="3474721"/>
            <a:ext cx="7680959" cy="3291840"/>
          </a:xfrm>
          <a:prstGeom prst="rect">
            <a:avLst/>
          </a:prstGeom>
        </p:spPr>
        <p:txBody>
          <a:bodyPr vert="horz" lIns="97169" tIns="48584" rIns="97169" bIns="48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948171"/>
            <a:ext cx="4160520" cy="365760"/>
          </a:xfrm>
          <a:prstGeom prst="rect">
            <a:avLst/>
          </a:prstGeom>
        </p:spPr>
        <p:txBody>
          <a:bodyPr vert="horz" lIns="97169" tIns="48584" rIns="97169" bIns="48584"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64" y="6948171"/>
            <a:ext cx="4160520" cy="365760"/>
          </a:xfrm>
          <a:prstGeom prst="rect">
            <a:avLst/>
          </a:prstGeom>
        </p:spPr>
        <p:txBody>
          <a:bodyPr vert="horz" lIns="97169" tIns="48584" rIns="97169" bIns="48584" rtlCol="0" anchor="b"/>
          <a:lstStyle>
            <a:lvl1pPr algn="r">
              <a:defRPr sz="1300"/>
            </a:lvl1pPr>
          </a:lstStyle>
          <a:p>
            <a:fld id="{8F1DBD3B-EB26-4D1E-A2BE-0DE91066D52C}" type="slidenum">
              <a:rPr lang="en-US" smtClean="0"/>
              <a:pPr/>
              <a:t>‹#›</a:t>
            </a:fld>
            <a:endParaRPr lang="en-US" dirty="0"/>
          </a:p>
        </p:txBody>
      </p:sp>
    </p:spTree>
    <p:extLst>
      <p:ext uri="{BB962C8B-B14F-4D97-AF65-F5344CB8AC3E}">
        <p14:creationId xmlns:p14="http://schemas.microsoft.com/office/powerpoint/2010/main" val="149332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3" name="Picture 12" descr="Budget Video Curves.ps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
        <p:nvSpPr>
          <p:cNvPr id="7" name="Title 6"/>
          <p:cNvSpPr>
            <a:spLocks noGrp="1"/>
          </p:cNvSpPr>
          <p:nvPr>
            <p:ph type="title"/>
          </p:nvPr>
        </p:nvSpPr>
        <p:spPr>
          <a:xfrm>
            <a:off x="457200" y="274638"/>
            <a:ext cx="8229600" cy="1143000"/>
          </a:xfrm>
          <a:prstGeom prst="rect">
            <a:avLst/>
          </a:prstGeom>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a:prstGeom prst="rect">
            <a:avLst/>
          </a:prstGeo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a:prstGeom prst="rect">
            <a:avLst/>
          </a:prstGeo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
        <p:nvSpPr>
          <p:cNvPr id="8" name="Title 7"/>
          <p:cNvSpPr>
            <a:spLocks noGrp="1"/>
          </p:cNvSpPr>
          <p:nvPr>
            <p:ph type="title"/>
          </p:nvPr>
        </p:nvSpPr>
        <p:spPr>
          <a:xfrm>
            <a:off x="457200" y="274638"/>
            <a:ext cx="8229600" cy="1143000"/>
          </a:xfrm>
          <a:prstGeom prst="rect">
            <a:avLst/>
          </a:prstGeom>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a:prstGeom prst="rect">
            <a:avLst/>
          </a:prstGeo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prstGeom prst="rect">
            <a:avLst/>
          </a:prstGeo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prstGeom prst="rect">
            <a:avLst/>
          </a:prstGeo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prstGeom prst="rect">
            <a:avLst/>
          </a:prstGeo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prstGeom prst="rect">
            <a:avLst/>
          </a:prstGeo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
        <p:nvSpPr>
          <p:cNvPr id="6" name="Title 5"/>
          <p:cNvSpPr>
            <a:spLocks noGrp="1"/>
          </p:cNvSpPr>
          <p:nvPr>
            <p:ph type="title"/>
          </p:nvPr>
        </p:nvSpPr>
        <p:spPr>
          <a:xfrm>
            <a:off x="457200" y="274638"/>
            <a:ext cx="8229600" cy="1143000"/>
          </a:xfrm>
          <a:prstGeom prst="rect">
            <a:avLst/>
          </a:prstGeom>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a:prstGeom prst="rect">
            <a:avLst/>
          </a:prstGeo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a:prstGeom prst="rect">
            <a:avLst/>
          </a:prstGeo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fld id="{659B11B8-566D-465F-B533-F25F5722E2A4}" type="datetimeFigureOut">
              <a:rPr lang="en-US" smtClean="0"/>
              <a:pPr/>
              <a:t>5/25/2018</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p>
            <a:fld id="{4281A599-B97A-4545-A1EF-C10013AD06F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prstGeom prst="rect">
            <a:avLst/>
          </a:prstGeo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659B11B8-566D-465F-B533-F25F5722E2A4}" type="datetimeFigureOut">
              <a:rPr lang="en-US" smtClean="0"/>
              <a:pPr/>
              <a:t>5/25/2018</a:t>
            </a:fld>
            <a:endParaRPr lang="en-US" dirty="0"/>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lvl1pPr>
              <a:defRPr>
                <a:solidFill>
                  <a:schemeClr val="tx1"/>
                </a:solidFill>
              </a:defRPr>
            </a:lvl1pPr>
            <a:extLst/>
          </a:lstStyle>
          <a:p>
            <a:fld id="{4281A599-B97A-4545-A1EF-C10013AD06F1}" type="slidenum">
              <a:rPr lang="en-US" smtClean="0"/>
              <a:pPr/>
              <a:t>‹#›</a:t>
            </a:fld>
            <a:endParaRPr lang="en-US" dirty="0"/>
          </a:p>
        </p:txBody>
      </p:sp>
      <p:sp>
        <p:nvSpPr>
          <p:cNvPr id="2" name="Title 1"/>
          <p:cNvSpPr>
            <a:spLocks noGrp="1"/>
          </p:cNvSpPr>
          <p:nvPr>
            <p:ph type="title"/>
          </p:nvPr>
        </p:nvSpPr>
        <p:spPr>
          <a:xfrm>
            <a:off x="228600" y="4865122"/>
            <a:ext cx="8075432" cy="562672"/>
          </a:xfrm>
          <a:prstGeom prst="rect">
            <a:avLst/>
          </a:prstGeo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Budget Video Curves.psd"/>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arrow.k12.ga.us/assets/mckinney-4-.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3742123"/>
            <a:ext cx="7772400" cy="1392464"/>
          </a:xfrm>
          <a:prstGeom prst="rect">
            <a:avLst/>
          </a:prstGeom>
        </p:spPr>
        <p:txBody>
          <a:bodyPr/>
          <a:lstStyle/>
          <a:p>
            <a:pPr algn="ctr"/>
            <a:r>
              <a:rPr lang="en-US" dirty="0" smtClean="0">
                <a:solidFill>
                  <a:srgbClr val="1F49A2"/>
                </a:solidFill>
                <a:latin typeface="Times New Roman" panose="02020603050405020304" pitchFamily="18" charset="0"/>
                <a:cs typeface="Times New Roman" panose="02020603050405020304" pitchFamily="18" charset="0"/>
              </a:rPr>
              <a:t>TENTATIVE OTHER FUNDS BUDGET FY 2019</a:t>
            </a:r>
            <a:endParaRPr lang="en-US" dirty="0">
              <a:latin typeface="Times New Roman" panose="02020603050405020304" pitchFamily="18" charset="0"/>
              <a:cs typeface="Times New Roman" panose="02020603050405020304" pitchFamily="18" charset="0"/>
            </a:endParaRPr>
          </a:p>
        </p:txBody>
      </p:sp>
      <p:pic>
        <p:nvPicPr>
          <p:cNvPr id="4" name="Picture 3" descr="BCSS Horizontal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3125" y="1283016"/>
            <a:ext cx="4766325" cy="2224285"/>
          </a:xfrm>
          <a:prstGeom prst="rect">
            <a:avLst/>
          </a:prstGeom>
        </p:spPr>
      </p:pic>
    </p:spTree>
    <p:extLst>
      <p:ext uri="{BB962C8B-B14F-4D97-AF65-F5344CB8AC3E}">
        <p14:creationId xmlns:p14="http://schemas.microsoft.com/office/powerpoint/2010/main" val="66318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a:t>Title I 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6713998"/>
              </p:ext>
            </p:extLst>
          </p:nvPr>
        </p:nvGraphicFramePr>
        <p:xfrm>
          <a:off x="1514764" y="1134204"/>
          <a:ext cx="6169893" cy="5552923"/>
        </p:xfrm>
        <a:graphic>
          <a:graphicData uri="http://schemas.openxmlformats.org/drawingml/2006/table">
            <a:tbl>
              <a:tblPr firstRow="1" bandRow="1">
                <a:tableStyleId>{5C22544A-7EE6-4342-B048-85BDC9FD1C3A}</a:tableStyleId>
              </a:tblPr>
              <a:tblGrid>
                <a:gridCol w="3599101">
                  <a:extLst>
                    <a:ext uri="{9D8B030D-6E8A-4147-A177-3AD203B41FA5}">
                      <a16:colId xmlns:a16="http://schemas.microsoft.com/office/drawing/2014/main" val="3377365125"/>
                    </a:ext>
                  </a:extLst>
                </a:gridCol>
                <a:gridCol w="1285396">
                  <a:extLst>
                    <a:ext uri="{9D8B030D-6E8A-4147-A177-3AD203B41FA5}">
                      <a16:colId xmlns:a16="http://schemas.microsoft.com/office/drawing/2014/main" val="2456346827"/>
                    </a:ext>
                  </a:extLst>
                </a:gridCol>
                <a:gridCol w="1285396">
                  <a:extLst>
                    <a:ext uri="{9D8B030D-6E8A-4147-A177-3AD203B41FA5}">
                      <a16:colId xmlns:a16="http://schemas.microsoft.com/office/drawing/2014/main" val="1641866774"/>
                    </a:ext>
                  </a:extLst>
                </a:gridCol>
              </a:tblGrid>
              <a:tr h="195647">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Title I-A</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Title I-C</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95647">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95647">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2,983,440 </a:t>
                      </a:r>
                    </a:p>
                  </a:txBody>
                  <a:tcPr marL="7620" marR="7620" marT="762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          22,197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95647">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2,983,440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dirty="0">
                          <a:effectLst/>
                          <a:latin typeface="Arial" panose="020B0604020202020204" pitchFamily="34" charset="0"/>
                        </a:rPr>
                        <a:t> $          22,197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322911">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95647">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     1,275,678 </a:t>
                      </a:r>
                    </a:p>
                  </a:txBody>
                  <a:tcPr marL="7620" marR="7620" marT="7620" marB="0" anchor="b"/>
                </a:tc>
                <a:tc>
                  <a:txBody>
                    <a:bodyPr/>
                    <a:lstStyle/>
                    <a:p>
                      <a:pPr algn="l" fontAlgn="b"/>
                      <a:r>
                        <a:rPr lang="en-US" sz="1000" b="0" i="0" u="none" strike="noStrike">
                          <a:effectLst/>
                          <a:latin typeface="Arial" panose="020B0604020202020204" pitchFamily="34" charset="0"/>
                        </a:rPr>
                        <a:t> $          19,500 </a:t>
                      </a:r>
                    </a:p>
                  </a:txBody>
                  <a:tcPr marL="9525" marR="9525" marT="9525" marB="0" anchor="b"/>
                </a:tc>
                <a:extLst>
                  <a:ext uri="{0D108BD9-81ED-4DB2-BD59-A6C34878D82A}">
                    <a16:rowId xmlns:a16="http://schemas.microsoft.com/office/drawing/2014/main" val="1033605844"/>
                  </a:ext>
                </a:extLst>
              </a:tr>
              <a:tr h="195647">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195,529 </a:t>
                      </a:r>
                    </a:p>
                  </a:txBody>
                  <a:tcPr marL="7620" marR="7620" marT="7620" marB="0" anchor="b"/>
                </a:tc>
                <a:tc>
                  <a:txBody>
                    <a:bodyPr/>
                    <a:lstStyle/>
                    <a:p>
                      <a:pPr algn="l" fontAlgn="b"/>
                      <a:r>
                        <a:rPr lang="en-US" sz="1000" b="0" i="0" u="none" strike="noStrike">
                          <a:effectLst/>
                          <a:latin typeface="Arial" panose="020B0604020202020204" pitchFamily="34" charset="0"/>
                        </a:rPr>
                        <a:t>              1,173 </a:t>
                      </a:r>
                    </a:p>
                  </a:txBody>
                  <a:tcPr marL="9525" marR="9525" marT="9525" marB="0" anchor="b"/>
                </a:tc>
                <a:extLst>
                  <a:ext uri="{0D108BD9-81ED-4DB2-BD59-A6C34878D82A}">
                    <a16:rowId xmlns:a16="http://schemas.microsoft.com/office/drawing/2014/main" val="1674629756"/>
                  </a:ext>
                </a:extLst>
              </a:tr>
              <a:tr h="195647">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7,649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084066965"/>
                  </a:ext>
                </a:extLst>
              </a:tr>
              <a:tr h="195647">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1,239,935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95647">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95647">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205,420 </a:t>
                      </a:r>
                    </a:p>
                  </a:txBody>
                  <a:tcPr marL="7620" marR="7620" marT="7620" marB="0" anchor="b"/>
                </a:tc>
                <a:tc>
                  <a:txBody>
                    <a:bodyPr/>
                    <a:lstStyle/>
                    <a:p>
                      <a:pPr algn="l" fontAlgn="b"/>
                      <a:r>
                        <a:rPr lang="en-US" sz="1000" b="0" i="0" u="none" strike="noStrike">
                          <a:effectLst/>
                          <a:latin typeface="Arial" panose="020B0604020202020204" pitchFamily="34" charset="0"/>
                        </a:rPr>
                        <a:t>                 474 </a:t>
                      </a:r>
                    </a:p>
                  </a:txBody>
                  <a:tcPr marL="9525" marR="9525" marT="9525" marB="0" anchor="b"/>
                </a:tc>
                <a:extLst>
                  <a:ext uri="{0D108BD9-81ED-4DB2-BD59-A6C34878D82A}">
                    <a16:rowId xmlns:a16="http://schemas.microsoft.com/office/drawing/2014/main" val="672565021"/>
                  </a:ext>
                </a:extLst>
              </a:tr>
              <a:tr h="195647">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dirty="0">
                          <a:effectLst/>
                          <a:latin typeface="Arial" panose="020B0604020202020204" pitchFamily="34" charset="0"/>
                        </a:rPr>
                        <a:t>             59,229 </a:t>
                      </a:r>
                    </a:p>
                  </a:txBody>
                  <a:tcPr marL="7620" marR="7620" marT="7620" marB="0" anchor="b"/>
                </a:tc>
                <a:tc>
                  <a:txBody>
                    <a:bodyPr/>
                    <a:lstStyle/>
                    <a:p>
                      <a:pPr algn="l" fontAlgn="b"/>
                      <a:r>
                        <a:rPr lang="en-US" sz="1000" b="0" i="0" u="none" strike="noStrike">
                          <a:effectLst/>
                          <a:latin typeface="Arial" panose="020B0604020202020204" pitchFamily="34" charset="0"/>
                        </a:rPr>
                        <a:t>                   50 </a:t>
                      </a:r>
                    </a:p>
                  </a:txBody>
                  <a:tcPr marL="9525" marR="9525" marT="9525" marB="0" anchor="b"/>
                </a:tc>
                <a:extLst>
                  <a:ext uri="{0D108BD9-81ED-4DB2-BD59-A6C34878D82A}">
                    <a16:rowId xmlns:a16="http://schemas.microsoft.com/office/drawing/2014/main" val="789643930"/>
                  </a:ext>
                </a:extLst>
              </a:tr>
              <a:tr h="195647">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95647">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95647">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dirty="0">
                          <a:effectLst/>
                          <a:latin typeface="Arial" panose="020B0604020202020204" pitchFamily="34" charset="0"/>
                        </a:rPr>
                        <a:t>     </a:t>
                      </a:r>
                      <a:r>
                        <a:rPr lang="en-US" sz="1000" b="0" i="0" u="none" strike="noStrike" dirty="0" smtClean="0">
                          <a:effectLst/>
                          <a:latin typeface="Arial" panose="020B0604020202020204" pitchFamily="34" charset="0"/>
                        </a:rPr>
                        <a:t>         1,000</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747444664"/>
                  </a:ext>
                </a:extLst>
              </a:tr>
              <a:tr h="195647">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95647">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95647">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95647">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95647">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95647">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46356">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2,983,440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dirty="0">
                          <a:effectLst/>
                          <a:latin typeface="Arial" panose="020B0604020202020204" pitchFamily="34" charset="0"/>
                        </a:rPr>
                        <a:t> $          22,197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46356">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237419">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95647">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9564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95647">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4177875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10139"/>
            <a:ext cx="8229600" cy="4197152"/>
          </a:xfrm>
        </p:spPr>
        <p:txBody>
          <a:bodyPr/>
          <a:lstStyle/>
          <a:p>
            <a:r>
              <a:rPr lang="en-US" sz="2500" dirty="0">
                <a:latin typeface="Calisto MT" panose="02040603050505030304" pitchFamily="18" charset="0"/>
              </a:rPr>
              <a:t>The purpose of Title II-A is to increase academic achievement </a:t>
            </a:r>
            <a:r>
              <a:rPr lang="en-US" sz="2500" dirty="0" smtClean="0">
                <a:latin typeface="Calisto MT" panose="02040603050505030304" pitchFamily="18" charset="0"/>
              </a:rPr>
              <a:t>by improving </a:t>
            </a:r>
            <a:r>
              <a:rPr lang="en-US" sz="2500" dirty="0">
                <a:latin typeface="Calisto MT" panose="02040603050505030304" pitchFamily="18" charset="0"/>
              </a:rPr>
              <a:t>teacher and leader </a:t>
            </a:r>
            <a:r>
              <a:rPr lang="en-US" sz="2500" dirty="0" smtClean="0">
                <a:latin typeface="Calisto MT" panose="02040603050505030304" pitchFamily="18" charset="0"/>
              </a:rPr>
              <a:t>quality.</a:t>
            </a:r>
          </a:p>
          <a:p>
            <a:endParaRPr lang="en-US" sz="2500" dirty="0" smtClean="0">
              <a:latin typeface="Calisto MT" panose="02040603050505030304" pitchFamily="18" charset="0"/>
            </a:endParaRPr>
          </a:p>
          <a:p>
            <a:r>
              <a:rPr lang="en-US" sz="2500" dirty="0" smtClean="0">
                <a:latin typeface="Calisto MT" panose="02040603050505030304" pitchFamily="18" charset="0"/>
              </a:rPr>
              <a:t>Revenues – Federal funds – Improving teacher quality</a:t>
            </a:r>
          </a:p>
          <a:p>
            <a:endParaRPr lang="en-US" sz="2500" dirty="0" smtClean="0">
              <a:latin typeface="Calisto MT" panose="02040603050505030304" pitchFamily="18" charset="0"/>
            </a:endParaRPr>
          </a:p>
          <a:p>
            <a:r>
              <a:rPr lang="en-US" sz="2500" dirty="0" smtClean="0">
                <a:latin typeface="Calisto MT" panose="02040603050505030304" pitchFamily="18" charset="0"/>
              </a:rPr>
              <a:t>Expenditures – Professional learning opportunities, stipends for teachers and substitutes and administrative salaries</a:t>
            </a:r>
            <a:endParaRPr lang="en-US" sz="2500" dirty="0">
              <a:latin typeface="Calisto MT" panose="02040603050505030304" pitchFamily="18" charset="0"/>
            </a:endParaRPr>
          </a:p>
          <a:p>
            <a:endParaRPr lang="en-US" dirty="0"/>
          </a:p>
        </p:txBody>
      </p:sp>
      <p:sp>
        <p:nvSpPr>
          <p:cNvPr id="3" name="Title 2"/>
          <p:cNvSpPr>
            <a:spLocks noGrp="1"/>
          </p:cNvSpPr>
          <p:nvPr>
            <p:ph type="title"/>
          </p:nvPr>
        </p:nvSpPr>
        <p:spPr>
          <a:xfrm>
            <a:off x="457200" y="475860"/>
            <a:ext cx="8229600" cy="941777"/>
          </a:xfrm>
        </p:spPr>
        <p:txBody>
          <a:bodyPr/>
          <a:lstStyle/>
          <a:p>
            <a:pPr algn="ctr"/>
            <a:r>
              <a:rPr lang="en-US" dirty="0" smtClean="0"/>
              <a:t>Title </a:t>
            </a:r>
            <a:r>
              <a:rPr lang="en-US" dirty="0" smtClean="0"/>
              <a:t>II</a:t>
            </a:r>
            <a:br>
              <a:rPr lang="en-US" dirty="0" smtClean="0"/>
            </a:br>
            <a:r>
              <a:rPr lang="en-US" sz="2500" dirty="0" smtClean="0"/>
              <a:t>Supporting Effective Instruction</a:t>
            </a:r>
            <a:endParaRPr lang="en-US" sz="2500" dirty="0"/>
          </a:p>
        </p:txBody>
      </p:sp>
    </p:spTree>
    <p:extLst>
      <p:ext uri="{BB962C8B-B14F-4D97-AF65-F5344CB8AC3E}">
        <p14:creationId xmlns:p14="http://schemas.microsoft.com/office/powerpoint/2010/main" val="3136114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a:t>Title II FY 2019 </a:t>
            </a:r>
            <a:r>
              <a:rPr lang="en-US" sz="3600" dirty="0" smtClean="0"/>
              <a:t>Budget</a:t>
            </a:r>
            <a:br>
              <a:rPr lang="en-US" sz="3600" dirty="0" smtClean="0"/>
            </a:b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10623382"/>
              </p:ext>
            </p:extLst>
          </p:nvPr>
        </p:nvGraphicFramePr>
        <p:xfrm>
          <a:off x="1951893" y="1632856"/>
          <a:ext cx="4002330" cy="4749530"/>
        </p:xfrm>
        <a:graphic>
          <a:graphicData uri="http://schemas.openxmlformats.org/drawingml/2006/table">
            <a:tbl>
              <a:tblPr firstRow="1" bandRow="1">
                <a:tableStyleId>{5C22544A-7EE6-4342-B048-85BDC9FD1C3A}</a:tableStyleId>
              </a:tblPr>
              <a:tblGrid>
                <a:gridCol w="2949084">
                  <a:extLst>
                    <a:ext uri="{9D8B030D-6E8A-4147-A177-3AD203B41FA5}">
                      <a16:colId xmlns:a16="http://schemas.microsoft.com/office/drawing/2014/main" val="3377365125"/>
                    </a:ext>
                  </a:extLst>
                </a:gridCol>
                <a:gridCol w="1053246">
                  <a:extLst>
                    <a:ext uri="{9D8B030D-6E8A-4147-A177-3AD203B41FA5}">
                      <a16:colId xmlns:a16="http://schemas.microsoft.com/office/drawing/2014/main" val="2456346827"/>
                    </a:ext>
                  </a:extLst>
                </a:gridCol>
              </a:tblGrid>
              <a:tr h="16197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Title II-A</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6197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61973">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422,960 </a:t>
                      </a:r>
                    </a:p>
                  </a:txBody>
                  <a:tcPr marL="7620" marR="7620" marT="762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61973">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422,960 </a:t>
                      </a: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67333">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61973">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7620" marR="7620" marT="7620" marB="0" anchor="b"/>
                </a:tc>
                <a:extLst>
                  <a:ext uri="{0D108BD9-81ED-4DB2-BD59-A6C34878D82A}">
                    <a16:rowId xmlns:a16="http://schemas.microsoft.com/office/drawing/2014/main" val="1033605844"/>
                  </a:ext>
                </a:extLst>
              </a:tr>
              <a:tr h="161973">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1674629756"/>
                  </a:ext>
                </a:extLst>
              </a:tr>
              <a:tr h="161973">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2084066965"/>
                  </a:ext>
                </a:extLst>
              </a:tr>
              <a:tr h="161973">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306,693 </a:t>
                      </a:r>
                    </a:p>
                  </a:txBody>
                  <a:tcPr marL="7620" marR="7620" marT="7620" marB="0" anchor="b"/>
                </a:tc>
                <a:extLst>
                  <a:ext uri="{0D108BD9-81ED-4DB2-BD59-A6C34878D82A}">
                    <a16:rowId xmlns:a16="http://schemas.microsoft.com/office/drawing/2014/main" val="4024732794"/>
                  </a:ext>
                </a:extLst>
              </a:tr>
              <a:tr h="161973">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2186429446"/>
                  </a:ext>
                </a:extLst>
              </a:tr>
              <a:tr h="161973">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104,220 </a:t>
                      </a:r>
                    </a:p>
                  </a:txBody>
                  <a:tcPr marL="7620" marR="7620" marT="7620" marB="0" anchor="b"/>
                </a:tc>
                <a:extLst>
                  <a:ext uri="{0D108BD9-81ED-4DB2-BD59-A6C34878D82A}">
                    <a16:rowId xmlns:a16="http://schemas.microsoft.com/office/drawing/2014/main" val="672565021"/>
                  </a:ext>
                </a:extLst>
              </a:tr>
              <a:tr h="161973">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8,616 </a:t>
                      </a:r>
                    </a:p>
                  </a:txBody>
                  <a:tcPr marL="7620" marR="7620" marT="7620" marB="0" anchor="b"/>
                </a:tc>
                <a:extLst>
                  <a:ext uri="{0D108BD9-81ED-4DB2-BD59-A6C34878D82A}">
                    <a16:rowId xmlns:a16="http://schemas.microsoft.com/office/drawing/2014/main" val="789643930"/>
                  </a:ext>
                </a:extLst>
              </a:tr>
              <a:tr h="161973">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4153411490"/>
                  </a:ext>
                </a:extLst>
              </a:tr>
              <a:tr h="161973">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2771356830"/>
                  </a:ext>
                </a:extLst>
              </a:tr>
              <a:tr h="161973">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2747444664"/>
                  </a:ext>
                </a:extLst>
              </a:tr>
              <a:tr h="161973">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dirty="0">
                          <a:effectLst/>
                          <a:latin typeface="Arial" panose="020B0604020202020204" pitchFamily="34" charset="0"/>
                        </a:rPr>
                        <a:t>              3,431 </a:t>
                      </a:r>
                    </a:p>
                  </a:txBody>
                  <a:tcPr marL="7620" marR="7620" marT="7620" marB="0" anchor="b"/>
                </a:tc>
                <a:extLst>
                  <a:ext uri="{0D108BD9-81ED-4DB2-BD59-A6C34878D82A}">
                    <a16:rowId xmlns:a16="http://schemas.microsoft.com/office/drawing/2014/main" val="1789768870"/>
                  </a:ext>
                </a:extLst>
              </a:tr>
              <a:tr h="161973">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61973">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61973">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61973">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61973">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03955">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422,960 </a:t>
                      </a: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03955">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196556">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61973">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6197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61973">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1080530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6956"/>
            <a:ext cx="8229600" cy="4898572"/>
          </a:xfrm>
        </p:spPr>
        <p:txBody>
          <a:bodyPr/>
          <a:lstStyle/>
          <a:p>
            <a:endParaRPr lang="en-US" sz="1000" dirty="0" smtClean="0">
              <a:latin typeface="Calisto MT" panose="02040603050505030304" pitchFamily="18" charset="0"/>
            </a:endParaRPr>
          </a:p>
          <a:p>
            <a:pPr lvl="0"/>
            <a:r>
              <a:rPr lang="en-US" sz="2500" dirty="0" smtClean="0">
                <a:latin typeface="Calisto MT" panose="02040603050505030304" pitchFamily="18" charset="0"/>
              </a:rPr>
              <a:t>The</a:t>
            </a:r>
            <a:r>
              <a:rPr lang="en-US" sz="2500" dirty="0">
                <a:latin typeface="Calisto MT" panose="02040603050505030304" pitchFamily="18" charset="0"/>
              </a:rPr>
              <a:t> purpose of Title III is to </a:t>
            </a:r>
            <a:r>
              <a:rPr lang="en-US" sz="2500" dirty="0">
                <a:latin typeface="Calisto MT" panose="02040603050505030304" pitchFamily="18" charset="0"/>
                <a:ea typeface="Calibri"/>
                <a:cs typeface="Calibri"/>
                <a:sym typeface="Calibri"/>
              </a:rPr>
              <a:t>provide English learners (ELs) with language supports supplemental to the district’s Office for Civil Rights (OCR)-compliant English to Speakers of Other Languages (ESOL) program staffed and implemented with state and local funds</a:t>
            </a:r>
            <a:r>
              <a:rPr lang="en-US" sz="2500" dirty="0" smtClean="0">
                <a:latin typeface="Calisto MT" panose="02040603050505030304" pitchFamily="18" charset="0"/>
                <a:ea typeface="Calibri"/>
                <a:cs typeface="Calibri"/>
                <a:sym typeface="Calibri"/>
              </a:rPr>
              <a:t>. Also to  provide Immigrant students with supplemental supports.</a:t>
            </a:r>
            <a:endParaRPr lang="en-US" sz="2500" dirty="0">
              <a:latin typeface="Calisto MT" panose="02040603050505030304" pitchFamily="18" charset="0"/>
              <a:ea typeface="Calibri"/>
              <a:cs typeface="Calibri"/>
              <a:sym typeface="Calibri"/>
            </a:endParaRPr>
          </a:p>
          <a:p>
            <a:pPr marL="109728" indent="0">
              <a:buNone/>
            </a:pPr>
            <a:endParaRPr lang="en-US" sz="1000" dirty="0">
              <a:latin typeface="Calisto MT" panose="02040603050505030304" pitchFamily="18" charset="0"/>
            </a:endParaRPr>
          </a:p>
          <a:p>
            <a:r>
              <a:rPr lang="en-US" sz="2500" dirty="0" smtClean="0">
                <a:latin typeface="Calisto MT" panose="02040603050505030304" pitchFamily="18" charset="0"/>
              </a:rPr>
              <a:t>Revenues – Federal funds for Immigrant and Limited English Proficient</a:t>
            </a:r>
          </a:p>
          <a:p>
            <a:endParaRPr lang="en-US" sz="1000" dirty="0" smtClean="0">
              <a:latin typeface="Calisto MT" panose="02040603050505030304" pitchFamily="18" charset="0"/>
            </a:endParaRPr>
          </a:p>
          <a:p>
            <a:r>
              <a:rPr lang="en-US" sz="2500" dirty="0" smtClean="0">
                <a:latin typeface="Calisto MT" panose="02040603050505030304" pitchFamily="18" charset="0"/>
              </a:rPr>
              <a:t>Expenditures – Salaries, teacher stipends, professional learning, </a:t>
            </a:r>
            <a:r>
              <a:rPr lang="en-US" sz="2500" dirty="0" smtClean="0">
                <a:latin typeface="Calisto MT" panose="02040603050505030304" pitchFamily="18" charset="0"/>
              </a:rPr>
              <a:t>subscriptions (</a:t>
            </a:r>
            <a:r>
              <a:rPr lang="en-US" sz="2500" dirty="0">
                <a:latin typeface="Calisto MT" panose="02040603050505030304" pitchFamily="18" charset="0"/>
              </a:rPr>
              <a:t>R</a:t>
            </a:r>
            <a:r>
              <a:rPr lang="en-US" sz="2500" dirty="0" smtClean="0">
                <a:latin typeface="Calisto MT" panose="02040603050505030304" pitchFamily="18" charset="0"/>
              </a:rPr>
              <a:t>osetta Stone), </a:t>
            </a:r>
            <a:r>
              <a:rPr lang="en-US" sz="2500" dirty="0" smtClean="0">
                <a:latin typeface="Calisto MT" panose="02040603050505030304" pitchFamily="18" charset="0"/>
              </a:rPr>
              <a:t>supplies and equipment</a:t>
            </a:r>
            <a:endParaRPr lang="en-US" sz="2500" dirty="0">
              <a:latin typeface="Calisto MT" panose="02040603050505030304" pitchFamily="18" charset="0"/>
            </a:endParaRPr>
          </a:p>
        </p:txBody>
      </p:sp>
      <p:sp>
        <p:nvSpPr>
          <p:cNvPr id="3" name="Title 2"/>
          <p:cNvSpPr>
            <a:spLocks noGrp="1"/>
          </p:cNvSpPr>
          <p:nvPr>
            <p:ph type="title"/>
          </p:nvPr>
        </p:nvSpPr>
        <p:spPr>
          <a:xfrm>
            <a:off x="457200" y="101600"/>
            <a:ext cx="8229600" cy="1316038"/>
          </a:xfrm>
        </p:spPr>
        <p:txBody>
          <a:bodyPr/>
          <a:lstStyle/>
          <a:p>
            <a:pPr lvl="0" algn="ctr">
              <a:spcBef>
                <a:spcPts val="0"/>
              </a:spcBef>
              <a:buClr>
                <a:schemeClr val="dk1"/>
              </a:buClr>
              <a:buSzPts val="1100"/>
            </a:pPr>
            <a:r>
              <a:rPr lang="en-US" dirty="0" smtClean="0"/>
              <a:t>Title </a:t>
            </a:r>
            <a:r>
              <a:rPr lang="en-US" dirty="0" smtClean="0"/>
              <a:t>III </a:t>
            </a:r>
            <a:br>
              <a:rPr lang="en-US" dirty="0" smtClean="0"/>
            </a:br>
            <a:r>
              <a:rPr lang="en-US" sz="2500" dirty="0" smtClean="0">
                <a:solidFill>
                  <a:schemeClr val="tx2">
                    <a:lumMod val="50000"/>
                  </a:schemeClr>
                </a:solidFill>
                <a:latin typeface="Calisto MT" panose="02040603050505030304" pitchFamily="18" charset="0"/>
                <a:ea typeface="Calibri"/>
                <a:cs typeface="Calibri"/>
                <a:sym typeface="Calibri"/>
              </a:rPr>
              <a:t>Language </a:t>
            </a:r>
            <a:r>
              <a:rPr lang="en-US" sz="2500" dirty="0">
                <a:solidFill>
                  <a:schemeClr val="tx2">
                    <a:lumMod val="50000"/>
                  </a:schemeClr>
                </a:solidFill>
                <a:latin typeface="Calisto MT" panose="02040603050505030304" pitchFamily="18" charset="0"/>
                <a:ea typeface="Calibri"/>
                <a:cs typeface="Calibri"/>
                <a:sym typeface="Calibri"/>
              </a:rPr>
              <a:t>Instruction for English Learners </a:t>
            </a:r>
            <a:br>
              <a:rPr lang="en-US" sz="2500" dirty="0">
                <a:solidFill>
                  <a:schemeClr val="tx2">
                    <a:lumMod val="50000"/>
                  </a:schemeClr>
                </a:solidFill>
                <a:latin typeface="Calisto MT" panose="02040603050505030304" pitchFamily="18" charset="0"/>
                <a:ea typeface="Calibri"/>
                <a:cs typeface="Calibri"/>
                <a:sym typeface="Calibri"/>
              </a:rPr>
            </a:br>
            <a:r>
              <a:rPr lang="en-US" sz="2500" dirty="0">
                <a:solidFill>
                  <a:schemeClr val="tx2">
                    <a:lumMod val="50000"/>
                  </a:schemeClr>
                </a:solidFill>
                <a:latin typeface="Calisto MT" panose="02040603050505030304" pitchFamily="18" charset="0"/>
                <a:ea typeface="Calibri"/>
                <a:cs typeface="Calibri"/>
                <a:sym typeface="Calibri"/>
              </a:rPr>
              <a:t>and Immigrant Students</a:t>
            </a:r>
            <a:endParaRPr lang="en-US" sz="2500" dirty="0">
              <a:solidFill>
                <a:schemeClr val="tx2">
                  <a:lumMod val="50000"/>
                </a:schemeClr>
              </a:solidFill>
              <a:latin typeface="Calisto MT" panose="02040603050505030304" pitchFamily="18" charset="0"/>
            </a:endParaRPr>
          </a:p>
        </p:txBody>
      </p:sp>
    </p:spTree>
    <p:extLst>
      <p:ext uri="{BB962C8B-B14F-4D97-AF65-F5344CB8AC3E}">
        <p14:creationId xmlns:p14="http://schemas.microsoft.com/office/powerpoint/2010/main" val="267199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a:t>Title III 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7433244"/>
              </p:ext>
            </p:extLst>
          </p:nvPr>
        </p:nvGraphicFramePr>
        <p:xfrm>
          <a:off x="1293093" y="1134209"/>
          <a:ext cx="6382325" cy="5386663"/>
        </p:xfrm>
        <a:graphic>
          <a:graphicData uri="http://schemas.openxmlformats.org/drawingml/2006/table">
            <a:tbl>
              <a:tblPr firstRow="1" bandRow="1">
                <a:tableStyleId>{5C22544A-7EE6-4342-B048-85BDC9FD1C3A}</a:tableStyleId>
              </a:tblPr>
              <a:tblGrid>
                <a:gridCol w="3723021">
                  <a:extLst>
                    <a:ext uri="{9D8B030D-6E8A-4147-A177-3AD203B41FA5}">
                      <a16:colId xmlns:a16="http://schemas.microsoft.com/office/drawing/2014/main" val="3377365125"/>
                    </a:ext>
                  </a:extLst>
                </a:gridCol>
                <a:gridCol w="1329652">
                  <a:extLst>
                    <a:ext uri="{9D8B030D-6E8A-4147-A177-3AD203B41FA5}">
                      <a16:colId xmlns:a16="http://schemas.microsoft.com/office/drawing/2014/main" val="2456346827"/>
                    </a:ext>
                  </a:extLst>
                </a:gridCol>
                <a:gridCol w="1329652">
                  <a:extLst>
                    <a:ext uri="{9D8B030D-6E8A-4147-A177-3AD203B41FA5}">
                      <a16:colId xmlns:a16="http://schemas.microsoft.com/office/drawing/2014/main" val="1641866774"/>
                    </a:ext>
                  </a:extLst>
                </a:gridCol>
              </a:tblGrid>
              <a:tr h="18978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Title III-LEP</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Title III-Migrant</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8978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89789">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117,547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         3,972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89789">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117,547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dirty="0">
                          <a:effectLst/>
                          <a:latin typeface="Arial" panose="020B0604020202020204" pitchFamily="34" charset="0"/>
                        </a:rPr>
                        <a:t> $         3,972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313243">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89789">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10,722 </a:t>
                      </a:r>
                    </a:p>
                  </a:txBody>
                  <a:tcPr marL="9525" marR="9525" marT="9525" marB="0" anchor="b"/>
                </a:tc>
                <a:tc>
                  <a:txBody>
                    <a:bodyPr/>
                    <a:lstStyle/>
                    <a:p>
                      <a:pPr algn="l" fontAlgn="b"/>
                      <a:r>
                        <a:rPr lang="en-US" sz="1000" b="0" i="0" u="none" strike="noStrike">
                          <a:effectLst/>
                          <a:latin typeface="Arial" panose="020B0604020202020204" pitchFamily="34" charset="0"/>
                        </a:rPr>
                        <a:t> $         3,702 </a:t>
                      </a:r>
                    </a:p>
                  </a:txBody>
                  <a:tcPr marL="9525" marR="9525" marT="9525" marB="0" anchor="b"/>
                </a:tc>
                <a:extLst>
                  <a:ext uri="{0D108BD9-81ED-4DB2-BD59-A6C34878D82A}">
                    <a16:rowId xmlns:a16="http://schemas.microsoft.com/office/drawing/2014/main" val="1033605844"/>
                  </a:ext>
                </a:extLst>
              </a:tr>
              <a:tr h="189789">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2,239.00 </a:t>
                      </a:r>
                    </a:p>
                  </a:txBody>
                  <a:tcPr marL="9525" marR="9525" marT="9525" marB="0" anchor="b"/>
                </a:tc>
                <a:tc>
                  <a:txBody>
                    <a:bodyPr/>
                    <a:lstStyle/>
                    <a:p>
                      <a:pPr algn="l" fontAlgn="b"/>
                      <a:r>
                        <a:rPr lang="en-US" sz="1000" b="0" i="0" u="none" strike="noStrike">
                          <a:effectLst/>
                          <a:latin typeface="Arial" panose="020B0604020202020204" pitchFamily="34" charset="0"/>
                        </a:rPr>
                        <a:t>               100 </a:t>
                      </a:r>
                    </a:p>
                  </a:txBody>
                  <a:tcPr marL="9525" marR="9525" marT="9525" marB="0" anchor="b"/>
                </a:tc>
                <a:extLst>
                  <a:ext uri="{0D108BD9-81ED-4DB2-BD59-A6C34878D82A}">
                    <a16:rowId xmlns:a16="http://schemas.microsoft.com/office/drawing/2014/main" val="1674629756"/>
                  </a:ext>
                </a:extLst>
              </a:tr>
              <a:tr h="189789">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81,426 </a:t>
                      </a:r>
                    </a:p>
                  </a:txBody>
                  <a:tcPr marL="9525" marR="9525" marT="9525" marB="0" anchor="b"/>
                </a:tc>
                <a:tc>
                  <a:txBody>
                    <a:bodyPr/>
                    <a:lstStyle/>
                    <a:p>
                      <a:pPr algn="l" fontAlgn="b"/>
                      <a:r>
                        <a:rPr lang="en-US" sz="1000" b="0" i="0" u="none" strike="noStrike">
                          <a:effectLst/>
                          <a:latin typeface="Arial" panose="020B0604020202020204" pitchFamily="34" charset="0"/>
                        </a:rPr>
                        <a:t>               108 </a:t>
                      </a:r>
                    </a:p>
                  </a:txBody>
                  <a:tcPr marL="9525" marR="9525" marT="9525" marB="0" anchor="b"/>
                </a:tc>
                <a:extLst>
                  <a:ext uri="{0D108BD9-81ED-4DB2-BD59-A6C34878D82A}">
                    <a16:rowId xmlns:a16="http://schemas.microsoft.com/office/drawing/2014/main" val="2084066965"/>
                  </a:ext>
                </a:extLst>
              </a:tr>
              <a:tr h="189789">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20,864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89789">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89789">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89789">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2,296.00 </a:t>
                      </a:r>
                    </a:p>
                  </a:txBody>
                  <a:tcPr marL="9525" marR="9525" marT="9525" marB="0" anchor="b"/>
                </a:tc>
                <a:tc>
                  <a:txBody>
                    <a:bodyPr/>
                    <a:lstStyle/>
                    <a:p>
                      <a:pPr algn="l" fontAlgn="b"/>
                      <a:r>
                        <a:rPr lang="en-US" sz="1000" b="0" i="0" u="none" strike="noStrike">
                          <a:effectLst/>
                          <a:latin typeface="Arial" panose="020B0604020202020204" pitchFamily="34" charset="0"/>
                        </a:rPr>
                        <a:t>                62 </a:t>
                      </a:r>
                    </a:p>
                  </a:txBody>
                  <a:tcPr marL="9525" marR="9525" marT="9525" marB="0" anchor="b"/>
                </a:tc>
                <a:extLst>
                  <a:ext uri="{0D108BD9-81ED-4DB2-BD59-A6C34878D82A}">
                    <a16:rowId xmlns:a16="http://schemas.microsoft.com/office/drawing/2014/main" val="789643930"/>
                  </a:ext>
                </a:extLst>
              </a:tr>
              <a:tr h="189789">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89789">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89789">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89789">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89789">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89789">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89789">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89789">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89789">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38981">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117,547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dirty="0">
                          <a:effectLst/>
                          <a:latin typeface="Arial" panose="020B0604020202020204" pitchFamily="34" charset="0"/>
                        </a:rPr>
                        <a:t> $         3,972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38981">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230311">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89789">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8978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89789">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2068353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spcBef>
                <a:spcPts val="0"/>
              </a:spcBef>
              <a:buNone/>
            </a:pPr>
            <a:r>
              <a:rPr lang="en-US" sz="2500" dirty="0">
                <a:latin typeface="Calisto MT" panose="02040603050505030304" pitchFamily="18" charset="0"/>
                <a:ea typeface="Calibri"/>
                <a:cs typeface="Calibri"/>
                <a:sym typeface="Calibri"/>
              </a:rPr>
              <a:t>Title IV, Part A grants are intended to improve students’ academic achievement by increasing the capacity of States, LEAs, schools, and local communities to </a:t>
            </a:r>
          </a:p>
          <a:p>
            <a:pPr marL="457200" lvl="0" indent="-368300">
              <a:spcBef>
                <a:spcPts val="0"/>
              </a:spcBef>
              <a:buSzPts val="2200"/>
              <a:buFont typeface="Calibri"/>
              <a:buChar char="▶"/>
            </a:pPr>
            <a:r>
              <a:rPr lang="en-US" sz="2500" dirty="0">
                <a:latin typeface="Calisto MT" panose="02040603050505030304" pitchFamily="18" charset="0"/>
                <a:ea typeface="Calibri"/>
                <a:cs typeface="Calibri"/>
                <a:sym typeface="Calibri"/>
              </a:rPr>
              <a:t>provide all students with access to a well-rounded education,</a:t>
            </a:r>
          </a:p>
          <a:p>
            <a:pPr marL="457200" lvl="0" indent="-368300">
              <a:spcBef>
                <a:spcPts val="0"/>
              </a:spcBef>
              <a:buSzPts val="2200"/>
              <a:buFont typeface="Calibri"/>
              <a:buChar char="▶"/>
            </a:pPr>
            <a:r>
              <a:rPr lang="en-US" sz="2500" dirty="0">
                <a:latin typeface="Calisto MT" panose="02040603050505030304" pitchFamily="18" charset="0"/>
                <a:ea typeface="Calibri"/>
                <a:cs typeface="Calibri"/>
                <a:sym typeface="Calibri"/>
              </a:rPr>
              <a:t>improve school conditions for student learning, and</a:t>
            </a:r>
          </a:p>
          <a:p>
            <a:pPr marL="457200" lvl="0" indent="-368300">
              <a:spcBef>
                <a:spcPts val="0"/>
              </a:spcBef>
              <a:buSzPts val="2200"/>
              <a:buFont typeface="Calibri"/>
              <a:buChar char="▶"/>
            </a:pPr>
            <a:r>
              <a:rPr lang="en-US" sz="2500" dirty="0">
                <a:latin typeface="Calisto MT" panose="02040603050505030304" pitchFamily="18" charset="0"/>
                <a:ea typeface="Calibri"/>
                <a:cs typeface="Calibri"/>
                <a:sym typeface="Calibri"/>
              </a:rPr>
              <a:t>improve the use of technology in order to improve the academic achievement and digital literacy of all students.</a:t>
            </a:r>
          </a:p>
          <a:p>
            <a:endParaRPr lang="en-US" dirty="0"/>
          </a:p>
        </p:txBody>
      </p:sp>
      <p:sp>
        <p:nvSpPr>
          <p:cNvPr id="3" name="Title 2"/>
          <p:cNvSpPr>
            <a:spLocks noGrp="1"/>
          </p:cNvSpPr>
          <p:nvPr>
            <p:ph type="title"/>
          </p:nvPr>
        </p:nvSpPr>
        <p:spPr>
          <a:xfrm>
            <a:off x="1487055" y="274638"/>
            <a:ext cx="7199745" cy="695180"/>
          </a:xfrm>
        </p:spPr>
        <p:txBody>
          <a:bodyPr/>
          <a:lstStyle/>
          <a:p>
            <a:pPr algn="ctr"/>
            <a:r>
              <a:rPr lang="en-US" dirty="0" smtClean="0"/>
              <a:t>Title IV-A </a:t>
            </a:r>
            <a:r>
              <a:rPr lang="en-US" dirty="0" smtClean="0"/>
              <a:t/>
            </a:r>
            <a:br>
              <a:rPr lang="en-US" dirty="0" smtClean="0"/>
            </a:br>
            <a:r>
              <a:rPr lang="en-US" sz="2500" dirty="0" smtClean="0">
                <a:latin typeface="Calisto MT" panose="02040603050505030304" pitchFamily="18" charset="0"/>
              </a:rPr>
              <a:t>Student </a:t>
            </a:r>
            <a:r>
              <a:rPr lang="en-US" sz="2500" dirty="0">
                <a:latin typeface="Calisto MT" panose="02040603050505030304" pitchFamily="18" charset="0"/>
              </a:rPr>
              <a:t>support and Academic Enrichment</a:t>
            </a:r>
            <a:r>
              <a:rPr lang="en-US" sz="4400" dirty="0">
                <a:latin typeface="Calisto MT" panose="02040603050505030304" pitchFamily="18" charset="0"/>
              </a:rPr>
              <a:t/>
            </a:r>
            <a:br>
              <a:rPr lang="en-US" sz="4400" dirty="0">
                <a:latin typeface="Calisto MT" panose="02040603050505030304" pitchFamily="18" charset="0"/>
              </a:rPr>
            </a:br>
            <a:r>
              <a:rPr lang="en-US" dirty="0" smtClean="0"/>
              <a:t/>
            </a:r>
            <a:br>
              <a:rPr lang="en-US" dirty="0" smtClean="0"/>
            </a:br>
            <a:endParaRPr lang="en-US" dirty="0"/>
          </a:p>
        </p:txBody>
      </p:sp>
    </p:spTree>
    <p:extLst>
      <p:ext uri="{BB962C8B-B14F-4D97-AF65-F5344CB8AC3E}">
        <p14:creationId xmlns:p14="http://schemas.microsoft.com/office/powerpoint/2010/main" val="2156529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a:t>Title </a:t>
            </a:r>
            <a:r>
              <a:rPr lang="en-US" sz="3600" dirty="0" smtClean="0"/>
              <a:t>IV-A </a:t>
            </a:r>
            <a:r>
              <a:rPr lang="en-US" sz="3600" dirty="0"/>
              <a:t>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0303484"/>
              </p:ext>
            </p:extLst>
          </p:nvPr>
        </p:nvGraphicFramePr>
        <p:xfrm>
          <a:off x="1951892" y="1302317"/>
          <a:ext cx="5160107" cy="4927717"/>
        </p:xfrm>
        <a:graphic>
          <a:graphicData uri="http://schemas.openxmlformats.org/drawingml/2006/table">
            <a:tbl>
              <a:tblPr firstRow="1" bandRow="1">
                <a:tableStyleId>{5C22544A-7EE6-4342-B048-85BDC9FD1C3A}</a:tableStyleId>
              </a:tblPr>
              <a:tblGrid>
                <a:gridCol w="3802182">
                  <a:extLst>
                    <a:ext uri="{9D8B030D-6E8A-4147-A177-3AD203B41FA5}">
                      <a16:colId xmlns:a16="http://schemas.microsoft.com/office/drawing/2014/main" val="3377365125"/>
                    </a:ext>
                  </a:extLst>
                </a:gridCol>
                <a:gridCol w="1357925">
                  <a:extLst>
                    <a:ext uri="{9D8B030D-6E8A-4147-A177-3AD203B41FA5}">
                      <a16:colId xmlns:a16="http://schemas.microsoft.com/office/drawing/2014/main" val="2456346827"/>
                    </a:ext>
                  </a:extLst>
                </a:gridCol>
              </a:tblGrid>
              <a:tr h="17361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Title IV-A</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73619">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73619">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64,495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73619">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64,495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86554">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73619">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24,435 </a:t>
                      </a:r>
                    </a:p>
                  </a:txBody>
                  <a:tcPr marL="9525" marR="9525" marT="9525" marB="0" anchor="b"/>
                </a:tc>
                <a:extLst>
                  <a:ext uri="{0D108BD9-81ED-4DB2-BD59-A6C34878D82A}">
                    <a16:rowId xmlns:a16="http://schemas.microsoft.com/office/drawing/2014/main" val="1033605844"/>
                  </a:ext>
                </a:extLst>
              </a:tr>
              <a:tr h="173619">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dirty="0">
                          <a:effectLst/>
                          <a:latin typeface="Arial" panose="020B0604020202020204" pitchFamily="34" charset="0"/>
                        </a:rPr>
                        <a:t>         7,000 </a:t>
                      </a:r>
                    </a:p>
                  </a:txBody>
                  <a:tcPr marL="9525" marR="9525" marT="9525" marB="0" anchor="b"/>
                </a:tc>
                <a:extLst>
                  <a:ext uri="{0D108BD9-81ED-4DB2-BD59-A6C34878D82A}">
                    <a16:rowId xmlns:a16="http://schemas.microsoft.com/office/drawing/2014/main" val="1674629756"/>
                  </a:ext>
                </a:extLst>
              </a:tr>
              <a:tr h="173619">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19,750 </a:t>
                      </a:r>
                    </a:p>
                  </a:txBody>
                  <a:tcPr marL="9525" marR="9525" marT="9525" marB="0" anchor="b"/>
                </a:tc>
                <a:extLst>
                  <a:ext uri="{0D108BD9-81ED-4DB2-BD59-A6C34878D82A}">
                    <a16:rowId xmlns:a16="http://schemas.microsoft.com/office/drawing/2014/main" val="2084066965"/>
                  </a:ext>
                </a:extLst>
              </a:tr>
              <a:tr h="173619">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13,310 </a:t>
                      </a:r>
                    </a:p>
                  </a:txBody>
                  <a:tcPr marL="9525" marR="9525" marT="9525" marB="0" anchor="b"/>
                </a:tc>
                <a:extLst>
                  <a:ext uri="{0D108BD9-81ED-4DB2-BD59-A6C34878D82A}">
                    <a16:rowId xmlns:a16="http://schemas.microsoft.com/office/drawing/2014/main" val="4024732794"/>
                  </a:ext>
                </a:extLst>
              </a:tr>
              <a:tr h="173619">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73619">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73619">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789643930"/>
                  </a:ext>
                </a:extLst>
              </a:tr>
              <a:tr h="173619">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73619">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73619">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73619">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73619">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73619">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73619">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73619">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73619">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18619">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64,495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18619">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210688">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73619">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7361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73619">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415877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62908"/>
            <a:ext cx="8229600" cy="3844383"/>
          </a:xfrm>
        </p:spPr>
        <p:txBody>
          <a:bodyPr/>
          <a:lstStyle/>
          <a:p>
            <a:r>
              <a:rPr lang="en-US" sz="1800" dirty="0">
                <a:latin typeface="Calisto MT" panose="02040603050505030304" pitchFamily="18" charset="0"/>
              </a:rPr>
              <a:t>The 21st Century Community Learning Centers program supports the development of before-and after-school programs and summer programs intended to supplement students’ educational opportunities and improve outcomes for students in high-poverty, low-performing schools. </a:t>
            </a:r>
            <a:endParaRPr lang="en-US" sz="1800" dirty="0" smtClean="0">
              <a:latin typeface="Calisto MT" panose="02040603050505030304" pitchFamily="18" charset="0"/>
            </a:endParaRPr>
          </a:p>
          <a:p>
            <a:endParaRPr lang="en-US" sz="1800" dirty="0" smtClean="0">
              <a:latin typeface="Calisto MT" panose="02040603050505030304" pitchFamily="18" charset="0"/>
            </a:endParaRPr>
          </a:p>
          <a:p>
            <a:r>
              <a:rPr lang="en-US" sz="1800" dirty="0">
                <a:latin typeface="Calisto MT" panose="02040603050505030304" pitchFamily="18" charset="0"/>
              </a:rPr>
              <a:t>Section 4201(a). The purpose of this part is to provide opportunities for communities to establish or expand activities in community learning centers that— </a:t>
            </a:r>
          </a:p>
          <a:p>
            <a:pPr lvl="1"/>
            <a:r>
              <a:rPr lang="en-US" sz="1500" dirty="0">
                <a:latin typeface="Calisto MT" panose="02040603050505030304" pitchFamily="18" charset="0"/>
              </a:rPr>
              <a:t>(1) provide opportunities for academic enrichment . . . ; </a:t>
            </a:r>
          </a:p>
          <a:p>
            <a:pPr lvl="1"/>
            <a:r>
              <a:rPr lang="en-US" sz="1500" dirty="0">
                <a:latin typeface="Calisto MT" panose="02040603050505030304" pitchFamily="18" charset="0"/>
              </a:rPr>
              <a:t>(2) offer students a broad array of additional services, programs, and activities, such as youth development activities, drug and violence prevention programs, counseling programs, art, music, and recreation programs, technology education programs, and character education programs, that are designed to reinforce and complement the regular academic program of participating students; and </a:t>
            </a:r>
          </a:p>
          <a:p>
            <a:pPr lvl="1"/>
            <a:r>
              <a:rPr lang="en-US" sz="1500" dirty="0">
                <a:latin typeface="Calisto MT" panose="02040603050505030304" pitchFamily="18" charset="0"/>
              </a:rPr>
              <a:t>(3) offer families of students served by community learning centers opportunities for literacy and related educational development </a:t>
            </a:r>
          </a:p>
        </p:txBody>
      </p:sp>
      <p:sp>
        <p:nvSpPr>
          <p:cNvPr id="3" name="Title 2"/>
          <p:cNvSpPr>
            <a:spLocks noGrp="1"/>
          </p:cNvSpPr>
          <p:nvPr>
            <p:ph type="title"/>
          </p:nvPr>
        </p:nvSpPr>
        <p:spPr>
          <a:xfrm>
            <a:off x="457201" y="274638"/>
            <a:ext cx="8229600" cy="1143000"/>
          </a:xfrm>
        </p:spPr>
        <p:txBody>
          <a:bodyPr/>
          <a:lstStyle/>
          <a:p>
            <a:pPr algn="ctr"/>
            <a:r>
              <a:rPr lang="en-US" dirty="0" smtClean="0"/>
              <a:t>Title IV-B </a:t>
            </a:r>
            <a:r>
              <a:rPr lang="en-US" dirty="0" smtClean="0"/>
              <a:t/>
            </a:r>
            <a:br>
              <a:rPr lang="en-US" dirty="0" smtClean="0"/>
            </a:br>
            <a:r>
              <a:rPr lang="en-US" sz="2500" dirty="0" smtClean="0">
                <a:latin typeface="Calisto MT" panose="02040603050505030304" pitchFamily="18" charset="0"/>
              </a:rPr>
              <a:t>21</a:t>
            </a:r>
            <a:r>
              <a:rPr lang="en-US" sz="2500" baseline="30000" dirty="0" smtClean="0">
                <a:latin typeface="Calisto MT" panose="02040603050505030304" pitchFamily="18" charset="0"/>
              </a:rPr>
              <a:t>st</a:t>
            </a:r>
            <a:r>
              <a:rPr lang="en-US" sz="2500" dirty="0" smtClean="0">
                <a:latin typeface="Calisto MT" panose="02040603050505030304" pitchFamily="18" charset="0"/>
              </a:rPr>
              <a:t> </a:t>
            </a:r>
            <a:r>
              <a:rPr lang="en-US" sz="2500" dirty="0" smtClean="0">
                <a:latin typeface="Calisto MT" panose="02040603050505030304" pitchFamily="18" charset="0"/>
              </a:rPr>
              <a:t>Century Community Learning </a:t>
            </a:r>
            <a:r>
              <a:rPr lang="en-US" sz="2500" dirty="0" smtClean="0">
                <a:latin typeface="Calisto MT" panose="02040603050505030304" pitchFamily="18" charset="0"/>
              </a:rPr>
              <a:t>Centers</a:t>
            </a:r>
            <a:br>
              <a:rPr lang="en-US" sz="2500" dirty="0" smtClean="0">
                <a:latin typeface="Calisto MT" panose="02040603050505030304" pitchFamily="18" charset="0"/>
              </a:rPr>
            </a:br>
            <a:r>
              <a:rPr lang="en-US" sz="2500" dirty="0" smtClean="0">
                <a:latin typeface="Calisto MT" panose="02040603050505030304" pitchFamily="18" charset="0"/>
              </a:rPr>
              <a:t> </a:t>
            </a:r>
            <a:r>
              <a:rPr lang="en-US" sz="2500" dirty="0" smtClean="0">
                <a:latin typeface="Calisto MT" panose="02040603050505030304" pitchFamily="18" charset="0"/>
              </a:rPr>
              <a:t>(flow- </a:t>
            </a:r>
            <a:r>
              <a:rPr lang="en-US" sz="2500" dirty="0" smtClean="0">
                <a:latin typeface="Calisto MT" panose="02040603050505030304" pitchFamily="18" charset="0"/>
              </a:rPr>
              <a:t>through to Boys and Girls Club</a:t>
            </a:r>
            <a:r>
              <a:rPr lang="en-US" sz="2500" dirty="0" smtClean="0">
                <a:latin typeface="Calisto MT" panose="02040603050505030304" pitchFamily="18" charset="0"/>
              </a:rPr>
              <a:t>)</a:t>
            </a:r>
            <a:endParaRPr lang="en-US" sz="2500" dirty="0">
              <a:latin typeface="Calisto MT" panose="02040603050505030304" pitchFamily="18" charset="0"/>
            </a:endParaRPr>
          </a:p>
        </p:txBody>
      </p:sp>
    </p:spTree>
    <p:extLst>
      <p:ext uri="{BB962C8B-B14F-4D97-AF65-F5344CB8AC3E}">
        <p14:creationId xmlns:p14="http://schemas.microsoft.com/office/powerpoint/2010/main" val="3520382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a:t>Title </a:t>
            </a:r>
            <a:r>
              <a:rPr lang="en-US" sz="3600" dirty="0" smtClean="0"/>
              <a:t>IV-B </a:t>
            </a:r>
            <a:r>
              <a:rPr lang="en-US" sz="3600" dirty="0"/>
              <a:t>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9805992"/>
              </p:ext>
            </p:extLst>
          </p:nvPr>
        </p:nvGraphicFramePr>
        <p:xfrm>
          <a:off x="1951893" y="1134206"/>
          <a:ext cx="5243234" cy="5095828"/>
        </p:xfrm>
        <a:graphic>
          <a:graphicData uri="http://schemas.openxmlformats.org/drawingml/2006/table">
            <a:tbl>
              <a:tblPr firstRow="1" bandRow="1">
                <a:tableStyleId>{5C22544A-7EE6-4342-B048-85BDC9FD1C3A}</a:tableStyleId>
              </a:tblPr>
              <a:tblGrid>
                <a:gridCol w="3863434">
                  <a:extLst>
                    <a:ext uri="{9D8B030D-6E8A-4147-A177-3AD203B41FA5}">
                      <a16:colId xmlns:a16="http://schemas.microsoft.com/office/drawing/2014/main" val="3377365125"/>
                    </a:ext>
                  </a:extLst>
                </a:gridCol>
                <a:gridCol w="1379800">
                  <a:extLst>
                    <a:ext uri="{9D8B030D-6E8A-4147-A177-3AD203B41FA5}">
                      <a16:colId xmlns:a16="http://schemas.microsoft.com/office/drawing/2014/main" val="2456346827"/>
                    </a:ext>
                  </a:extLst>
                </a:gridCol>
              </a:tblGrid>
              <a:tr h="17954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7954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79542">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348,917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79542">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348,917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96330">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79542">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190,419 </a:t>
                      </a:r>
                    </a:p>
                  </a:txBody>
                  <a:tcPr marL="9525" marR="9525" marT="9525" marB="0" anchor="b"/>
                </a:tc>
                <a:extLst>
                  <a:ext uri="{0D108BD9-81ED-4DB2-BD59-A6C34878D82A}">
                    <a16:rowId xmlns:a16="http://schemas.microsoft.com/office/drawing/2014/main" val="1033605844"/>
                  </a:ext>
                </a:extLst>
              </a:tr>
              <a:tr h="179542">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53,718 </a:t>
                      </a:r>
                    </a:p>
                  </a:txBody>
                  <a:tcPr marL="9525" marR="9525" marT="9525" marB="0" anchor="b"/>
                </a:tc>
                <a:extLst>
                  <a:ext uri="{0D108BD9-81ED-4DB2-BD59-A6C34878D82A}">
                    <a16:rowId xmlns:a16="http://schemas.microsoft.com/office/drawing/2014/main" val="1674629756"/>
                  </a:ext>
                </a:extLst>
              </a:tr>
              <a:tr h="179542">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9,000 </a:t>
                      </a:r>
                    </a:p>
                  </a:txBody>
                  <a:tcPr marL="9525" marR="9525" marT="9525" marB="0" anchor="b"/>
                </a:tc>
                <a:extLst>
                  <a:ext uri="{0D108BD9-81ED-4DB2-BD59-A6C34878D82A}">
                    <a16:rowId xmlns:a16="http://schemas.microsoft.com/office/drawing/2014/main" val="2084066965"/>
                  </a:ext>
                </a:extLst>
              </a:tr>
              <a:tr h="179542">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3,500 </a:t>
                      </a:r>
                    </a:p>
                  </a:txBody>
                  <a:tcPr marL="9525" marR="9525" marT="9525" marB="0" anchor="b"/>
                </a:tc>
                <a:extLst>
                  <a:ext uri="{0D108BD9-81ED-4DB2-BD59-A6C34878D82A}">
                    <a16:rowId xmlns:a16="http://schemas.microsoft.com/office/drawing/2014/main" val="4024732794"/>
                  </a:ext>
                </a:extLst>
              </a:tr>
              <a:tr h="179542">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79542">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21,363 </a:t>
                      </a:r>
                    </a:p>
                  </a:txBody>
                  <a:tcPr marL="9525" marR="9525" marT="9525" marB="0" anchor="b"/>
                </a:tc>
                <a:extLst>
                  <a:ext uri="{0D108BD9-81ED-4DB2-BD59-A6C34878D82A}">
                    <a16:rowId xmlns:a16="http://schemas.microsoft.com/office/drawing/2014/main" val="672565021"/>
                  </a:ext>
                </a:extLst>
              </a:tr>
              <a:tr h="179542">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8,573 </a:t>
                      </a:r>
                    </a:p>
                  </a:txBody>
                  <a:tcPr marL="9525" marR="9525" marT="9525" marB="0" anchor="b"/>
                </a:tc>
                <a:extLst>
                  <a:ext uri="{0D108BD9-81ED-4DB2-BD59-A6C34878D82A}">
                    <a16:rowId xmlns:a16="http://schemas.microsoft.com/office/drawing/2014/main" val="789643930"/>
                  </a:ext>
                </a:extLst>
              </a:tr>
              <a:tr h="179542">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8,309 </a:t>
                      </a:r>
                    </a:p>
                  </a:txBody>
                  <a:tcPr marL="9525" marR="9525" marT="9525" marB="0" anchor="b"/>
                </a:tc>
                <a:extLst>
                  <a:ext uri="{0D108BD9-81ED-4DB2-BD59-A6C34878D82A}">
                    <a16:rowId xmlns:a16="http://schemas.microsoft.com/office/drawing/2014/main" val="4153411490"/>
                  </a:ext>
                </a:extLst>
              </a:tr>
              <a:tr h="179542">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79542">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43,595 </a:t>
                      </a:r>
                    </a:p>
                  </a:txBody>
                  <a:tcPr marL="9525" marR="9525" marT="9525" marB="0" anchor="b"/>
                </a:tc>
                <a:extLst>
                  <a:ext uri="{0D108BD9-81ED-4DB2-BD59-A6C34878D82A}">
                    <a16:rowId xmlns:a16="http://schemas.microsoft.com/office/drawing/2014/main" val="2747444664"/>
                  </a:ext>
                </a:extLst>
              </a:tr>
              <a:tr h="179542">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79542">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10,440 </a:t>
                      </a:r>
                    </a:p>
                  </a:txBody>
                  <a:tcPr marL="9525" marR="9525" marT="9525" marB="0" anchor="b"/>
                </a:tc>
                <a:extLst>
                  <a:ext uri="{0D108BD9-81ED-4DB2-BD59-A6C34878D82A}">
                    <a16:rowId xmlns:a16="http://schemas.microsoft.com/office/drawing/2014/main" val="3702117677"/>
                  </a:ext>
                </a:extLst>
              </a:tr>
              <a:tr h="179542">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79542">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79542">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79542">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26078">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a:t>
                      </a:r>
                      <a:r>
                        <a:rPr lang="en-US" sz="1000" b="1" i="0" u="none" strike="noStrike" dirty="0" smtClean="0">
                          <a:effectLst/>
                          <a:latin typeface="Arial" panose="020B0604020202020204" pitchFamily="34" charset="0"/>
                        </a:rPr>
                        <a:t>  348,917 </a:t>
                      </a:r>
                      <a:endParaRPr lang="en-US" sz="1000" b="1" i="0" u="none" strike="noStrike" dirty="0">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26078">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217876">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79542">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7954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79542">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122621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0890"/>
            <a:ext cx="8229600" cy="4486401"/>
          </a:xfrm>
        </p:spPr>
        <p:txBody>
          <a:bodyPr/>
          <a:lstStyle/>
          <a:p>
            <a:r>
              <a:rPr lang="en-US" sz="2500" dirty="0">
                <a:latin typeface="Calisto MT" panose="02040603050505030304" pitchFamily="18" charset="0"/>
              </a:rPr>
              <a:t>The special education program in Barrow County is a </a:t>
            </a:r>
            <a:r>
              <a:rPr lang="en-US" sz="2500" dirty="0" smtClean="0">
                <a:latin typeface="Calisto MT" panose="02040603050505030304" pitchFamily="18" charset="0"/>
              </a:rPr>
              <a:t>child-centered education </a:t>
            </a:r>
            <a:r>
              <a:rPr lang="en-US" sz="2500" dirty="0">
                <a:latin typeface="Calisto MT" panose="02040603050505030304" pitchFamily="18" charset="0"/>
              </a:rPr>
              <a:t>process designed to address individual students' </a:t>
            </a:r>
            <a:r>
              <a:rPr lang="en-US" sz="2500" dirty="0" smtClean="0">
                <a:latin typeface="Calisto MT" panose="02040603050505030304" pitchFamily="18" charset="0"/>
              </a:rPr>
              <a:t>needs</a:t>
            </a:r>
          </a:p>
          <a:p>
            <a:endParaRPr lang="en-US" sz="2500" dirty="0" smtClean="0">
              <a:latin typeface="Calisto MT" panose="02040603050505030304" pitchFamily="18" charset="0"/>
            </a:endParaRPr>
          </a:p>
          <a:p>
            <a:r>
              <a:rPr lang="en-US" sz="2500" dirty="0" smtClean="0">
                <a:latin typeface="Calisto MT" panose="02040603050505030304" pitchFamily="18" charset="0"/>
              </a:rPr>
              <a:t>Revenues – receive federal funds for </a:t>
            </a:r>
            <a:r>
              <a:rPr lang="en-US" sz="2500" dirty="0" smtClean="0">
                <a:latin typeface="Calisto MT" panose="02040603050505030304" pitchFamily="18" charset="0"/>
              </a:rPr>
              <a:t>VI-B (Special Education), </a:t>
            </a:r>
            <a:r>
              <a:rPr lang="en-US" sz="2500" dirty="0" smtClean="0">
                <a:latin typeface="Calisto MT" panose="02040603050505030304" pitchFamily="18" charset="0"/>
              </a:rPr>
              <a:t>Special Ed. Preschool, And High cost </a:t>
            </a:r>
            <a:r>
              <a:rPr lang="en-US" sz="2500" dirty="0" smtClean="0">
                <a:latin typeface="Calisto MT" panose="02040603050505030304" pitchFamily="18" charset="0"/>
              </a:rPr>
              <a:t>grant </a:t>
            </a:r>
          </a:p>
          <a:p>
            <a:endParaRPr lang="en-US" sz="2500" dirty="0" smtClean="0">
              <a:latin typeface="Calisto MT" panose="02040603050505030304" pitchFamily="18" charset="0"/>
            </a:endParaRPr>
          </a:p>
          <a:p>
            <a:r>
              <a:rPr lang="en-US" sz="2500" dirty="0" smtClean="0">
                <a:latin typeface="Calisto MT" panose="02040603050505030304" pitchFamily="18" charset="0"/>
              </a:rPr>
              <a:t>Expenditures – para support, </a:t>
            </a:r>
            <a:r>
              <a:rPr lang="en-US" sz="2500" dirty="0" smtClean="0">
                <a:latin typeface="Calisto MT" panose="02040603050505030304" pitchFamily="18" charset="0"/>
              </a:rPr>
              <a:t>shared services (RESA), nursing support, administration</a:t>
            </a:r>
            <a:r>
              <a:rPr lang="en-US" sz="2500" dirty="0" smtClean="0">
                <a:latin typeface="Calisto MT" panose="02040603050505030304" pitchFamily="18" charset="0"/>
              </a:rPr>
              <a:t>, equipment, and instructional supplies</a:t>
            </a:r>
            <a:endParaRPr lang="en-US" sz="2500" dirty="0">
              <a:latin typeface="Calisto MT" panose="02040603050505030304" pitchFamily="18" charset="0"/>
            </a:endParaRPr>
          </a:p>
        </p:txBody>
      </p:sp>
      <p:sp>
        <p:nvSpPr>
          <p:cNvPr id="3" name="Title 2"/>
          <p:cNvSpPr>
            <a:spLocks noGrp="1"/>
          </p:cNvSpPr>
          <p:nvPr>
            <p:ph type="title"/>
          </p:nvPr>
        </p:nvSpPr>
        <p:spPr>
          <a:xfrm>
            <a:off x="1136072" y="475483"/>
            <a:ext cx="7439891" cy="979099"/>
          </a:xfrm>
        </p:spPr>
        <p:txBody>
          <a:bodyPr/>
          <a:lstStyle/>
          <a:p>
            <a:pPr algn="ctr"/>
            <a:r>
              <a:rPr lang="en-US" dirty="0" smtClean="0"/>
              <a:t>Individuals with Disabilities Act  </a:t>
            </a:r>
            <a:r>
              <a:rPr lang="en-US" sz="2500" dirty="0" smtClean="0">
                <a:latin typeface="Calisto MT" panose="02040603050505030304" pitchFamily="18" charset="0"/>
              </a:rPr>
              <a:t>Special </a:t>
            </a:r>
            <a:r>
              <a:rPr lang="en-US" sz="2500" dirty="0" smtClean="0">
                <a:latin typeface="Calisto MT" panose="02040603050505030304" pitchFamily="18" charset="0"/>
              </a:rPr>
              <a:t>Education</a:t>
            </a:r>
            <a:endParaRPr lang="en-US" sz="2500" dirty="0">
              <a:latin typeface="Calisto MT" panose="02040603050505030304" pitchFamily="18" charset="0"/>
            </a:endParaRPr>
          </a:p>
        </p:txBody>
      </p:sp>
    </p:spTree>
    <p:extLst>
      <p:ext uri="{BB962C8B-B14F-4D97-AF65-F5344CB8AC3E}">
        <p14:creationId xmlns:p14="http://schemas.microsoft.com/office/powerpoint/2010/main" val="328022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9005"/>
            <a:ext cx="8229600" cy="4635526"/>
          </a:xfrm>
        </p:spPr>
        <p:txBody>
          <a:bodyPr/>
          <a:lstStyle/>
          <a:p>
            <a:r>
              <a:rPr lang="en-US" dirty="0" smtClean="0">
                <a:latin typeface="Calisto MT" panose="02040603050505030304" pitchFamily="18" charset="0"/>
                <a:cs typeface="Times New Roman" panose="02020603050405020304" pitchFamily="18" charset="0"/>
              </a:rPr>
              <a:t>Capital Projects Fund</a:t>
            </a:r>
          </a:p>
          <a:p>
            <a:r>
              <a:rPr lang="en-US" dirty="0" smtClean="0">
                <a:latin typeface="Calisto MT" panose="02040603050505030304" pitchFamily="18" charset="0"/>
                <a:cs typeface="Times New Roman" panose="02020603050405020304" pitchFamily="18" charset="0"/>
              </a:rPr>
              <a:t>Debt Service Fund</a:t>
            </a:r>
          </a:p>
          <a:p>
            <a:r>
              <a:rPr lang="en-US" dirty="0" smtClean="0">
                <a:latin typeface="Calisto MT" panose="02040603050505030304" pitchFamily="18" charset="0"/>
                <a:cs typeface="Times New Roman" panose="02020603050405020304" pitchFamily="18" charset="0"/>
              </a:rPr>
              <a:t>Title I</a:t>
            </a:r>
          </a:p>
          <a:p>
            <a:r>
              <a:rPr lang="en-US" dirty="0">
                <a:latin typeface="Calisto MT" panose="02040603050505030304" pitchFamily="18" charset="0"/>
                <a:cs typeface="Times New Roman" panose="02020603050405020304" pitchFamily="18" charset="0"/>
              </a:rPr>
              <a:t>Title II</a:t>
            </a:r>
          </a:p>
          <a:p>
            <a:r>
              <a:rPr lang="en-US" dirty="0">
                <a:latin typeface="Calisto MT" panose="02040603050505030304" pitchFamily="18" charset="0"/>
                <a:cs typeface="Times New Roman" panose="02020603050405020304" pitchFamily="18" charset="0"/>
              </a:rPr>
              <a:t>Title </a:t>
            </a:r>
            <a:r>
              <a:rPr lang="en-US" dirty="0" smtClean="0">
                <a:latin typeface="Calisto MT" panose="02040603050505030304" pitchFamily="18" charset="0"/>
                <a:cs typeface="Times New Roman" panose="02020603050405020304" pitchFamily="18" charset="0"/>
              </a:rPr>
              <a:t>III</a:t>
            </a:r>
          </a:p>
          <a:p>
            <a:r>
              <a:rPr lang="en-US" dirty="0" smtClean="0">
                <a:latin typeface="Calisto MT" panose="02040603050505030304" pitchFamily="18" charset="0"/>
                <a:cs typeface="Times New Roman" panose="02020603050405020304" pitchFamily="18" charset="0"/>
              </a:rPr>
              <a:t>Title IV</a:t>
            </a:r>
            <a:endParaRPr lang="en-US" dirty="0">
              <a:latin typeface="Calisto MT" panose="02040603050505030304" pitchFamily="18" charset="0"/>
              <a:cs typeface="Times New Roman" panose="02020603050405020304" pitchFamily="18" charset="0"/>
            </a:endParaRPr>
          </a:p>
          <a:p>
            <a:r>
              <a:rPr lang="en-US" dirty="0" smtClean="0">
                <a:latin typeface="Calisto MT" panose="02040603050505030304" pitchFamily="18" charset="0"/>
                <a:cs typeface="Times New Roman" panose="02020603050405020304" pitchFamily="18" charset="0"/>
              </a:rPr>
              <a:t>Special Education</a:t>
            </a:r>
          </a:p>
          <a:p>
            <a:r>
              <a:rPr lang="en-US" dirty="0" smtClean="0">
                <a:latin typeface="Calisto MT" panose="02040603050505030304" pitchFamily="18" charset="0"/>
                <a:cs typeface="Times New Roman" panose="02020603050405020304" pitchFamily="18" charset="0"/>
              </a:rPr>
              <a:t>Vocational Education – Federal Funded</a:t>
            </a:r>
          </a:p>
          <a:p>
            <a:r>
              <a:rPr lang="en-US" dirty="0">
                <a:latin typeface="Calisto MT" panose="02040603050505030304" pitchFamily="18" charset="0"/>
                <a:cs typeface="Times New Roman" panose="02020603050405020304" pitchFamily="18" charset="0"/>
              </a:rPr>
              <a:t>Jr. </a:t>
            </a:r>
            <a:r>
              <a:rPr lang="en-US" dirty="0" smtClean="0">
                <a:latin typeface="Calisto MT" panose="02040603050505030304" pitchFamily="18" charset="0"/>
                <a:cs typeface="Times New Roman" panose="02020603050405020304" pitchFamily="18" charset="0"/>
              </a:rPr>
              <a:t>ROTC</a:t>
            </a:r>
          </a:p>
          <a:p>
            <a:r>
              <a:rPr lang="en-US" dirty="0" smtClean="0">
                <a:latin typeface="Calisto MT" panose="02040603050505030304" pitchFamily="18" charset="0"/>
                <a:cs typeface="Times New Roman" panose="02020603050405020304" pitchFamily="18" charset="0"/>
              </a:rPr>
              <a:t>Education of Homeless Children</a:t>
            </a:r>
            <a:endParaRPr lang="en-US" dirty="0">
              <a:latin typeface="Calisto MT" panose="02040603050505030304" pitchFamily="18" charset="0"/>
            </a:endParaRPr>
          </a:p>
          <a:p>
            <a:r>
              <a:rPr lang="en-US" dirty="0" smtClean="0">
                <a:latin typeface="Calisto MT" panose="02040603050505030304" pitchFamily="18" charset="0"/>
                <a:cs typeface="Times New Roman" panose="02020603050405020304" pitchFamily="18" charset="0"/>
              </a:rPr>
              <a:t>Pre- Kindergarten (Lottery)</a:t>
            </a:r>
          </a:p>
          <a:p>
            <a:r>
              <a:rPr lang="en-US" dirty="0" smtClean="0">
                <a:latin typeface="Calisto MT" panose="02040603050505030304" pitchFamily="18" charset="0"/>
                <a:cs typeface="Times New Roman" panose="02020603050405020304" pitchFamily="18" charset="0"/>
              </a:rPr>
              <a:t>School Food Nutrition</a:t>
            </a:r>
          </a:p>
        </p:txBody>
      </p:sp>
      <p:sp>
        <p:nvSpPr>
          <p:cNvPr id="3" name="Title 2"/>
          <p:cNvSpPr>
            <a:spLocks noGrp="1"/>
          </p:cNvSpPr>
          <p:nvPr>
            <p:ph type="title"/>
          </p:nvPr>
        </p:nvSpPr>
        <p:spPr>
          <a:xfrm>
            <a:off x="457200" y="373225"/>
            <a:ext cx="8229600" cy="905070"/>
          </a:xfrm>
        </p:spPr>
        <p:txBody>
          <a:bodyPr/>
          <a:lstStyle/>
          <a:p>
            <a:pPr algn="ctr"/>
            <a:r>
              <a:rPr lang="en-US" dirty="0" smtClean="0">
                <a:latin typeface="Times New Roman" panose="02020603050405020304" pitchFamily="18" charset="0"/>
                <a:cs typeface="Times New Roman" panose="02020603050405020304" pitchFamily="18" charset="0"/>
              </a:rPr>
              <a:t>Other Funds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555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smtClean="0"/>
              <a:t>Special Education </a:t>
            </a:r>
            <a:r>
              <a:rPr lang="en-US" sz="3600" dirty="0"/>
              <a:t>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5723354"/>
              </p:ext>
            </p:extLst>
          </p:nvPr>
        </p:nvGraphicFramePr>
        <p:xfrm>
          <a:off x="822037" y="1209961"/>
          <a:ext cx="7139708" cy="5172425"/>
        </p:xfrm>
        <a:graphic>
          <a:graphicData uri="http://schemas.openxmlformats.org/drawingml/2006/table">
            <a:tbl>
              <a:tblPr firstRow="1" bandRow="1">
                <a:tableStyleId>{5C22544A-7EE6-4342-B048-85BDC9FD1C3A}</a:tableStyleId>
              </a:tblPr>
              <a:tblGrid>
                <a:gridCol w="3446753">
                  <a:extLst>
                    <a:ext uri="{9D8B030D-6E8A-4147-A177-3AD203B41FA5}">
                      <a16:colId xmlns:a16="http://schemas.microsoft.com/office/drawing/2014/main" val="3377365125"/>
                    </a:ext>
                  </a:extLst>
                </a:gridCol>
                <a:gridCol w="1230985">
                  <a:extLst>
                    <a:ext uri="{9D8B030D-6E8A-4147-A177-3AD203B41FA5}">
                      <a16:colId xmlns:a16="http://schemas.microsoft.com/office/drawing/2014/main" val="2456346827"/>
                    </a:ext>
                  </a:extLst>
                </a:gridCol>
                <a:gridCol w="1230985">
                  <a:extLst>
                    <a:ext uri="{9D8B030D-6E8A-4147-A177-3AD203B41FA5}">
                      <a16:colId xmlns:a16="http://schemas.microsoft.com/office/drawing/2014/main" val="1641866774"/>
                    </a:ext>
                  </a:extLst>
                </a:gridCol>
                <a:gridCol w="1230985">
                  <a:extLst>
                    <a:ext uri="{9D8B030D-6E8A-4147-A177-3AD203B41FA5}">
                      <a16:colId xmlns:a16="http://schemas.microsoft.com/office/drawing/2014/main" val="443157735"/>
                    </a:ext>
                  </a:extLst>
                </a:gridCol>
              </a:tblGrid>
              <a:tr h="34231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Special Ed VIB Flow Through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Special Ed IDEA High Cost</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Special</a:t>
                      </a:r>
                      <a:r>
                        <a:rPr lang="en-US" sz="1000" b="0" i="0" u="none" strike="noStrike" baseline="0" dirty="0" smtClean="0">
                          <a:effectLst/>
                          <a:latin typeface="Arial" panose="020B0604020202020204" pitchFamily="34" charset="0"/>
                        </a:rPr>
                        <a:t> Ed Preschool</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7639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76395">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2,334,383 </a:t>
                      </a:r>
                    </a:p>
                  </a:txBody>
                  <a:tcPr marL="7620" marR="7620" marT="762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     25,187 </a:t>
                      </a:r>
                    </a:p>
                  </a:txBody>
                  <a:tcPr marL="7620" marR="7620" marT="762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r>
                        <a:rPr lang="en-US" sz="800" b="0" i="0" u="none" strike="noStrike" baseline="0" dirty="0" smtClean="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91,479 </a:t>
                      </a:r>
                    </a:p>
                  </a:txBody>
                  <a:tcPr marL="7620" marR="7620" marT="762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76395">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2,334,383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a:effectLst/>
                          <a:latin typeface="Arial" panose="020B0604020202020204" pitchFamily="34" charset="0"/>
                        </a:rPr>
                        <a:t> $     25,187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a:effectLst/>
                          <a:latin typeface="Arial" panose="020B0604020202020204" pitchFamily="34" charset="0"/>
                        </a:rPr>
                        <a:t>91,479 </a:t>
                      </a: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91136">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76395">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1,764,398 </a:t>
                      </a:r>
                    </a:p>
                  </a:txBody>
                  <a:tcPr marL="7620" marR="7620" marT="7620" marB="0" anchor="b"/>
                </a:tc>
                <a:tc>
                  <a:txBody>
                    <a:bodyPr/>
                    <a:lstStyle/>
                    <a:p>
                      <a:pPr algn="l" fontAlgn="b"/>
                      <a:r>
                        <a:rPr lang="en-US" sz="1000" b="0" i="0" u="none" strike="noStrike">
                          <a:effectLst/>
                          <a:latin typeface="Arial" panose="020B0604020202020204" pitchFamily="34" charset="0"/>
                        </a:rPr>
                        <a:t> $     25,187 </a:t>
                      </a:r>
                    </a:p>
                  </a:txBody>
                  <a:tcPr marL="7620" marR="7620" marT="7620" marB="0" anchor="b"/>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91,479 </a:t>
                      </a:r>
                    </a:p>
                  </a:txBody>
                  <a:tcPr marL="7620" marR="7620" marT="7620" marB="0" anchor="b"/>
                </a:tc>
                <a:extLst>
                  <a:ext uri="{0D108BD9-81ED-4DB2-BD59-A6C34878D82A}">
                    <a16:rowId xmlns:a16="http://schemas.microsoft.com/office/drawing/2014/main" val="1033605844"/>
                  </a:ext>
                </a:extLst>
              </a:tr>
              <a:tr h="176395">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326,419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1674629756"/>
                  </a:ext>
                </a:extLst>
              </a:tr>
              <a:tr h="176395">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243,566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2084066965"/>
                  </a:ext>
                </a:extLst>
              </a:tr>
              <a:tr h="176395">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4024732794"/>
                  </a:ext>
                </a:extLst>
              </a:tr>
              <a:tr h="176395">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2186429446"/>
                  </a:ext>
                </a:extLst>
              </a:tr>
              <a:tr h="176395">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672565021"/>
                  </a:ext>
                </a:extLst>
              </a:tr>
              <a:tr h="176395">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789643930"/>
                  </a:ext>
                </a:extLst>
              </a:tr>
              <a:tr h="176395">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dirty="0">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4153411490"/>
                  </a:ext>
                </a:extLst>
              </a:tr>
              <a:tr h="176395">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a:effectLst/>
                          <a:latin typeface="Arial" panose="020B0604020202020204" pitchFamily="34" charset="0"/>
                        </a:rPr>
                        <a:t>              -   </a:t>
                      </a:r>
                    </a:p>
                  </a:txBody>
                  <a:tcPr marL="7620" marR="7620" marT="7620" marB="0" anchor="b"/>
                </a:tc>
                <a:tc>
                  <a:txBody>
                    <a:bodyPr/>
                    <a:lstStyle/>
                    <a:p>
                      <a:pPr algn="l" fontAlgn="b"/>
                      <a:r>
                        <a:rPr lang="en-US" sz="1000" b="0" i="0" u="none" strike="noStrike" dirty="0">
                          <a:effectLst/>
                          <a:latin typeface="Arial" panose="020B0604020202020204" pitchFamily="34" charset="0"/>
                        </a:rPr>
                        <a:t>                    -   </a:t>
                      </a:r>
                    </a:p>
                  </a:txBody>
                  <a:tcPr marL="7620" marR="7620" marT="7620" marB="0" anchor="b"/>
                </a:tc>
                <a:extLst>
                  <a:ext uri="{0D108BD9-81ED-4DB2-BD59-A6C34878D82A}">
                    <a16:rowId xmlns:a16="http://schemas.microsoft.com/office/drawing/2014/main" val="2771356830"/>
                  </a:ext>
                </a:extLst>
              </a:tr>
              <a:tr h="176395">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76395">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76395">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76395">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76395">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76395">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76395">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22115">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2,334,383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a:effectLst/>
                          <a:latin typeface="Arial" panose="020B0604020202020204" pitchFamily="34" charset="0"/>
                        </a:rPr>
                        <a:t> $     25,187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dirty="0">
                          <a:effectLst/>
                          <a:latin typeface="Arial" panose="020B0604020202020204" pitchFamily="34" charset="0"/>
                        </a:rPr>
                        <a:t> $       </a:t>
                      </a:r>
                      <a:r>
                        <a:rPr lang="en-US" sz="1000" b="1" i="0" u="none" strike="noStrike" dirty="0" smtClean="0">
                          <a:effectLst/>
                          <a:latin typeface="Arial" panose="020B0604020202020204" pitchFamily="34" charset="0"/>
                        </a:rPr>
                        <a:t>  91,479 </a:t>
                      </a:r>
                      <a:endParaRPr lang="en-US" sz="1000" b="1" i="0" u="none" strike="noStrike" dirty="0">
                        <a:effectLst/>
                        <a:latin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22115">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214057">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76395">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76395">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76395">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1946373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48882"/>
            <a:ext cx="8229600" cy="4458409"/>
          </a:xfrm>
        </p:spPr>
        <p:txBody>
          <a:bodyPr/>
          <a:lstStyle/>
          <a:p>
            <a:endParaRPr lang="en-US" sz="1000" dirty="0" smtClean="0">
              <a:latin typeface="Calisto MT" panose="02040603050505030304" pitchFamily="18" charset="0"/>
            </a:endParaRPr>
          </a:p>
          <a:p>
            <a:r>
              <a:rPr lang="en-US" sz="2500" dirty="0" smtClean="0">
                <a:latin typeface="Calisto MT" panose="02040603050505030304" pitchFamily="18" charset="0"/>
              </a:rPr>
              <a:t>Looks </a:t>
            </a:r>
            <a:r>
              <a:rPr lang="en-US" sz="2500" dirty="0">
                <a:latin typeface="Calisto MT" panose="02040603050505030304" pitchFamily="18" charset="0"/>
              </a:rPr>
              <a:t>for new and innovative ways to prepare our students for college and career success! With a choice of </a:t>
            </a:r>
            <a:r>
              <a:rPr lang="en-US" sz="2500" dirty="0" smtClean="0">
                <a:latin typeface="Calisto MT" panose="02040603050505030304" pitchFamily="18" charset="0"/>
              </a:rPr>
              <a:t>thirty-five </a:t>
            </a:r>
            <a:r>
              <a:rPr lang="en-US" sz="2500" dirty="0">
                <a:latin typeface="Calisto MT" panose="02040603050505030304" pitchFamily="18" charset="0"/>
              </a:rPr>
              <a:t>different career pathways, students have the opportunity to earn credentials and college credit in almost any career area of interest</a:t>
            </a:r>
            <a:r>
              <a:rPr lang="en-US" sz="2500" dirty="0" smtClean="0">
                <a:latin typeface="Calisto MT" panose="02040603050505030304" pitchFamily="18" charset="0"/>
              </a:rPr>
              <a:t>.</a:t>
            </a:r>
          </a:p>
          <a:p>
            <a:endParaRPr lang="en-US" sz="1000" dirty="0" smtClean="0">
              <a:latin typeface="Calisto MT" panose="02040603050505030304" pitchFamily="18" charset="0"/>
            </a:endParaRPr>
          </a:p>
          <a:p>
            <a:r>
              <a:rPr lang="en-US" sz="2500" dirty="0" smtClean="0">
                <a:latin typeface="Calisto MT" panose="02040603050505030304" pitchFamily="18" charset="0"/>
              </a:rPr>
              <a:t>Revenues Federal Perkins grants (approximately $100,000)</a:t>
            </a:r>
          </a:p>
          <a:p>
            <a:endParaRPr lang="en-US" sz="1000" dirty="0" smtClean="0">
              <a:latin typeface="Calisto MT" panose="02040603050505030304" pitchFamily="18" charset="0"/>
            </a:endParaRPr>
          </a:p>
          <a:p>
            <a:r>
              <a:rPr lang="en-US" sz="2500" dirty="0" smtClean="0">
                <a:latin typeface="Calisto MT" panose="02040603050505030304" pitchFamily="18" charset="0"/>
              </a:rPr>
              <a:t>Expenditures – Equipment, Membership Dues and Supplies</a:t>
            </a:r>
            <a:endParaRPr lang="en-US" sz="2500" dirty="0">
              <a:latin typeface="Calisto MT" panose="02040603050505030304" pitchFamily="18" charset="0"/>
            </a:endParaRPr>
          </a:p>
        </p:txBody>
      </p:sp>
      <p:sp>
        <p:nvSpPr>
          <p:cNvPr id="3" name="Title 2"/>
          <p:cNvSpPr>
            <a:spLocks noGrp="1"/>
          </p:cNvSpPr>
          <p:nvPr>
            <p:ph type="title"/>
          </p:nvPr>
        </p:nvSpPr>
        <p:spPr>
          <a:xfrm>
            <a:off x="457200" y="274638"/>
            <a:ext cx="8229600" cy="1274244"/>
          </a:xfrm>
        </p:spPr>
        <p:txBody>
          <a:bodyPr/>
          <a:lstStyle/>
          <a:p>
            <a:pPr algn="ctr"/>
            <a:r>
              <a:rPr lang="en-US" dirty="0">
                <a:latin typeface="Times New Roman" panose="02020603050405020304" pitchFamily="18" charset="0"/>
                <a:cs typeface="Times New Roman" panose="02020603050405020304" pitchFamily="18" charset="0"/>
              </a:rPr>
              <a:t>Vocational Education – Federal Funded</a:t>
            </a:r>
          </a:p>
        </p:txBody>
      </p:sp>
    </p:spTree>
    <p:extLst>
      <p:ext uri="{BB962C8B-B14F-4D97-AF65-F5344CB8AC3E}">
        <p14:creationId xmlns:p14="http://schemas.microsoft.com/office/powerpoint/2010/main" val="1978565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a:t>Vocational 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003143"/>
              </p:ext>
            </p:extLst>
          </p:nvPr>
        </p:nvGraphicFramePr>
        <p:xfrm>
          <a:off x="1995855" y="1632856"/>
          <a:ext cx="5055576" cy="5054282"/>
        </p:xfrm>
        <a:graphic>
          <a:graphicData uri="http://schemas.openxmlformats.org/drawingml/2006/table">
            <a:tbl>
              <a:tblPr firstRow="1" bandRow="1">
                <a:tableStyleId>{5C22544A-7EE6-4342-B048-85BDC9FD1C3A}</a:tableStyleId>
              </a:tblPr>
              <a:tblGrid>
                <a:gridCol w="2949084">
                  <a:extLst>
                    <a:ext uri="{9D8B030D-6E8A-4147-A177-3AD203B41FA5}">
                      <a16:colId xmlns:a16="http://schemas.microsoft.com/office/drawing/2014/main" val="3377365125"/>
                    </a:ext>
                  </a:extLst>
                </a:gridCol>
                <a:gridCol w="1053246">
                  <a:extLst>
                    <a:ext uri="{9D8B030D-6E8A-4147-A177-3AD203B41FA5}">
                      <a16:colId xmlns:a16="http://schemas.microsoft.com/office/drawing/2014/main" val="2456346827"/>
                    </a:ext>
                  </a:extLst>
                </a:gridCol>
                <a:gridCol w="1053246">
                  <a:extLst>
                    <a:ext uri="{9D8B030D-6E8A-4147-A177-3AD203B41FA5}">
                      <a16:colId xmlns:a16="http://schemas.microsoft.com/office/drawing/2014/main" val="1641866774"/>
                    </a:ext>
                  </a:extLst>
                </a:gridCol>
              </a:tblGrid>
              <a:tr h="16197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Vocational Program Improvement</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Vocational Perkins Plus</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6197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61973">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106,520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      20,000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61973">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106,520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dirty="0">
                          <a:effectLst/>
                          <a:latin typeface="Arial" panose="020B0604020202020204" pitchFamily="34" charset="0"/>
                        </a:rPr>
                        <a:t> $      20,000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67333">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61973">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67,100 </a:t>
                      </a:r>
                    </a:p>
                  </a:txBody>
                  <a:tcPr marL="9525" marR="9525" marT="9525" marB="0" anchor="b"/>
                </a:tc>
                <a:tc>
                  <a:txBody>
                    <a:bodyPr/>
                    <a:lstStyle/>
                    <a:p>
                      <a:pPr algn="l" fontAlgn="b"/>
                      <a:r>
                        <a:rPr lang="en-US" sz="1000" b="0" i="0" u="none" strike="noStrike">
                          <a:effectLst/>
                          <a:latin typeface="Arial" panose="020B0604020202020204" pitchFamily="34" charset="0"/>
                        </a:rPr>
                        <a:t> $      20,000 </a:t>
                      </a:r>
                    </a:p>
                  </a:txBody>
                  <a:tcPr marL="9525" marR="9525" marT="9525" marB="0" anchor="b"/>
                </a:tc>
                <a:extLst>
                  <a:ext uri="{0D108BD9-81ED-4DB2-BD59-A6C34878D82A}">
                    <a16:rowId xmlns:a16="http://schemas.microsoft.com/office/drawing/2014/main" val="1033605844"/>
                  </a:ext>
                </a:extLst>
              </a:tr>
              <a:tr h="161973">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674629756"/>
                  </a:ext>
                </a:extLst>
              </a:tr>
              <a:tr h="161973">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39,420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084066965"/>
                  </a:ext>
                </a:extLst>
              </a:tr>
              <a:tr h="161973">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61973">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61973">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61973">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789643930"/>
                  </a:ext>
                </a:extLst>
              </a:tr>
              <a:tr h="161973">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61973">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61973">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61973">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61973">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61973">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61973">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61973">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61973">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03955">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106,520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000" b="1" i="0" u="none" strike="noStrike" dirty="0">
                          <a:effectLst/>
                          <a:latin typeface="Arial" panose="020B0604020202020204" pitchFamily="34" charset="0"/>
                        </a:rPr>
                        <a:t> $      20,000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03955">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196556">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61973">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6197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61973">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2772753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4"/>
          </a:xfrm>
        </p:spPr>
        <p:txBody>
          <a:bodyPr/>
          <a:lstStyle/>
          <a:p>
            <a:endParaRPr lang="en-US" sz="2500" dirty="0" smtClean="0">
              <a:latin typeface="Calisto MT" panose="02040603050505030304" pitchFamily="18" charset="0"/>
            </a:endParaRPr>
          </a:p>
          <a:p>
            <a:r>
              <a:rPr lang="en-US" sz="2500" dirty="0" smtClean="0">
                <a:latin typeface="Calisto MT" panose="02040603050505030304" pitchFamily="18" charset="0"/>
              </a:rPr>
              <a:t>JR ROTC </a:t>
            </a:r>
            <a:r>
              <a:rPr lang="en-US" sz="2500" dirty="0">
                <a:latin typeface="Calisto MT" panose="02040603050505030304" pitchFamily="18" charset="0"/>
              </a:rPr>
              <a:t>serves as a character and leadership development program for our </a:t>
            </a:r>
            <a:r>
              <a:rPr lang="en-US" sz="2500" dirty="0" smtClean="0">
                <a:latin typeface="Calisto MT" panose="02040603050505030304" pitchFamily="18" charset="0"/>
              </a:rPr>
              <a:t>high </a:t>
            </a:r>
            <a:r>
              <a:rPr lang="en-US" sz="2500" dirty="0">
                <a:latin typeface="Calisto MT" panose="02040603050505030304" pitchFamily="18" charset="0"/>
              </a:rPr>
              <a:t>school students</a:t>
            </a:r>
            <a:r>
              <a:rPr lang="en-US" sz="2500" dirty="0" smtClean="0">
                <a:latin typeface="Calisto MT" panose="02040603050505030304" pitchFamily="18" charset="0"/>
              </a:rPr>
              <a:t>. Retired Army instructors lead the program.</a:t>
            </a:r>
          </a:p>
          <a:p>
            <a:endParaRPr lang="en-US" sz="2500" dirty="0" smtClean="0">
              <a:latin typeface="Calisto MT" panose="02040603050505030304" pitchFamily="18" charset="0"/>
            </a:endParaRPr>
          </a:p>
          <a:p>
            <a:r>
              <a:rPr lang="en-US" sz="2500" dirty="0" smtClean="0">
                <a:latin typeface="Calisto MT" panose="02040603050505030304" pitchFamily="18" charset="0"/>
              </a:rPr>
              <a:t>Revenues -Funded through Department of Defense for </a:t>
            </a:r>
            <a:r>
              <a:rPr lang="en-US" sz="2500" dirty="0" smtClean="0">
                <a:latin typeface="Calisto MT" panose="02040603050505030304" pitchFamily="18" charset="0"/>
              </a:rPr>
              <a:t>approximately 33%</a:t>
            </a:r>
            <a:r>
              <a:rPr lang="en-US" sz="2500" dirty="0" smtClean="0">
                <a:latin typeface="Calisto MT" panose="02040603050505030304" pitchFamily="18" charset="0"/>
              </a:rPr>
              <a:t> </a:t>
            </a:r>
            <a:r>
              <a:rPr lang="en-US" sz="2500" dirty="0" smtClean="0">
                <a:latin typeface="Calisto MT" panose="02040603050505030304" pitchFamily="18" charset="0"/>
              </a:rPr>
              <a:t>of </a:t>
            </a:r>
            <a:r>
              <a:rPr lang="en-US" sz="2500" dirty="0" smtClean="0">
                <a:latin typeface="Calisto MT" panose="02040603050505030304" pitchFamily="18" charset="0"/>
              </a:rPr>
              <a:t>salaries and benefits </a:t>
            </a:r>
            <a:r>
              <a:rPr lang="en-US" sz="2500" dirty="0" smtClean="0">
                <a:latin typeface="Calisto MT" panose="02040603050505030304" pitchFamily="18" charset="0"/>
              </a:rPr>
              <a:t>of instructors, transfers from general fund</a:t>
            </a:r>
          </a:p>
          <a:p>
            <a:endParaRPr lang="en-US" sz="2500" dirty="0" smtClean="0">
              <a:latin typeface="Calisto MT" panose="02040603050505030304" pitchFamily="18" charset="0"/>
            </a:endParaRPr>
          </a:p>
          <a:p>
            <a:r>
              <a:rPr lang="en-US" sz="2500" dirty="0" smtClean="0">
                <a:latin typeface="Calisto MT" panose="02040603050505030304" pitchFamily="18" charset="0"/>
              </a:rPr>
              <a:t>Expenditures – Salaries and Benefits</a:t>
            </a:r>
            <a:endParaRPr lang="en-US" sz="2500" dirty="0">
              <a:latin typeface="Calisto MT" panose="02040603050505030304" pitchFamily="18" charset="0"/>
            </a:endParaRPr>
          </a:p>
        </p:txBody>
      </p:sp>
      <p:sp>
        <p:nvSpPr>
          <p:cNvPr id="3" name="Title 2"/>
          <p:cNvSpPr>
            <a:spLocks noGrp="1"/>
          </p:cNvSpPr>
          <p:nvPr>
            <p:ph type="title"/>
          </p:nvPr>
        </p:nvSpPr>
        <p:spPr>
          <a:xfrm>
            <a:off x="457200" y="410546"/>
            <a:ext cx="8229600" cy="1007091"/>
          </a:xfrm>
        </p:spPr>
        <p:txBody>
          <a:bodyPr/>
          <a:lstStyle/>
          <a:p>
            <a:pPr algn="ctr"/>
            <a:r>
              <a:rPr lang="en-US" dirty="0" smtClean="0"/>
              <a:t>JR. ROTC</a:t>
            </a:r>
            <a:endParaRPr lang="en-US" dirty="0"/>
          </a:p>
        </p:txBody>
      </p:sp>
    </p:spTree>
    <p:extLst>
      <p:ext uri="{BB962C8B-B14F-4D97-AF65-F5344CB8AC3E}">
        <p14:creationId xmlns:p14="http://schemas.microsoft.com/office/powerpoint/2010/main" val="185329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smtClean="0"/>
              <a:t>JR ROTC </a:t>
            </a:r>
            <a:r>
              <a:rPr lang="en-US" sz="3600" dirty="0"/>
              <a:t>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0669162"/>
              </p:ext>
            </p:extLst>
          </p:nvPr>
        </p:nvGraphicFramePr>
        <p:xfrm>
          <a:off x="1302327" y="1209967"/>
          <a:ext cx="6317673" cy="5357084"/>
        </p:xfrm>
        <a:graphic>
          <a:graphicData uri="http://schemas.openxmlformats.org/drawingml/2006/table">
            <a:tbl>
              <a:tblPr firstRow="1" bandRow="1">
                <a:tableStyleId>{5C22544A-7EE6-4342-B048-85BDC9FD1C3A}</a:tableStyleId>
              </a:tblPr>
              <a:tblGrid>
                <a:gridCol w="4655126">
                  <a:extLst>
                    <a:ext uri="{9D8B030D-6E8A-4147-A177-3AD203B41FA5}">
                      <a16:colId xmlns:a16="http://schemas.microsoft.com/office/drawing/2014/main" val="3377365125"/>
                    </a:ext>
                  </a:extLst>
                </a:gridCol>
                <a:gridCol w="1662547">
                  <a:extLst>
                    <a:ext uri="{9D8B030D-6E8A-4147-A177-3AD203B41FA5}">
                      <a16:colId xmlns:a16="http://schemas.microsoft.com/office/drawing/2014/main" val="1641866774"/>
                    </a:ext>
                  </a:extLst>
                </a:gridCol>
              </a:tblGrid>
              <a:tr h="18232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r>
                        <a:rPr lang="en-US" sz="1000" b="0" i="0" u="none" strike="noStrike" dirty="0" smtClean="0">
                          <a:effectLst/>
                          <a:latin typeface="Arial" panose="020B0604020202020204" pitchFamily="34" charset="0"/>
                        </a:rPr>
                        <a:t>JR ROTC</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8232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82323">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135,784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08505373"/>
                  </a:ext>
                </a:extLst>
              </a:tr>
              <a:tr h="182323">
                <a:tc>
                  <a:txBody>
                    <a:bodyPr/>
                    <a:lstStyle/>
                    <a:p>
                      <a:pPr algn="l" fontAlgn="b"/>
                      <a:r>
                        <a:rPr lang="en-US" sz="1000" b="0" i="0" u="none" strike="noStrike" dirty="0" smtClean="0">
                          <a:effectLst/>
                          <a:latin typeface="Arial" panose="020B0604020202020204" pitchFamily="34" charset="0"/>
                        </a:rPr>
                        <a:t>    Transfers </a:t>
                      </a:r>
                      <a:r>
                        <a:rPr lang="en-US" sz="1000" b="0" i="0" u="none" strike="noStrike" dirty="0">
                          <a:effectLst/>
                          <a:latin typeface="Arial" panose="020B0604020202020204" pitchFamily="34" charset="0"/>
                        </a:rPr>
                        <a:t>In</a:t>
                      </a:r>
                    </a:p>
                  </a:txBody>
                  <a:tcPr marL="9525" marR="9525" marT="9525" marB="0" anchor="b"/>
                </a:tc>
                <a:tc>
                  <a:txBody>
                    <a:bodyPr/>
                    <a:lstStyle/>
                    <a:p>
                      <a:pPr algn="l" fontAlgn="b"/>
                      <a:r>
                        <a:rPr lang="en-US" sz="1000" b="0" i="0" u="none" strike="noStrike" dirty="0">
                          <a:effectLst/>
                          <a:latin typeface="Arial" panose="020B0604020202020204" pitchFamily="34" charset="0"/>
                        </a:rPr>
                        <a:t>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302,013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82323">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a:t>
                      </a:r>
                      <a:r>
                        <a:rPr lang="en-US" sz="1000" b="1" i="0" u="none" strike="noStrike" dirty="0" smtClean="0">
                          <a:effectLst/>
                          <a:latin typeface="Arial" panose="020B0604020202020204" pitchFamily="34" charset="0"/>
                        </a:rPr>
                        <a:t> 437,797 </a:t>
                      </a:r>
                      <a:endParaRPr lang="en-US" sz="1000" b="1" i="0" u="none" strike="noStrike" dirty="0">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300921">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82323">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437,797 </a:t>
                      </a:r>
                    </a:p>
                  </a:txBody>
                  <a:tcPr marL="9525" marR="9525" marT="9525" marB="0" anchor="b"/>
                </a:tc>
                <a:extLst>
                  <a:ext uri="{0D108BD9-81ED-4DB2-BD59-A6C34878D82A}">
                    <a16:rowId xmlns:a16="http://schemas.microsoft.com/office/drawing/2014/main" val="1033605844"/>
                  </a:ext>
                </a:extLst>
              </a:tr>
              <a:tr h="182323">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674629756"/>
                  </a:ext>
                </a:extLst>
              </a:tr>
              <a:tr h="182323">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084066965"/>
                  </a:ext>
                </a:extLst>
              </a:tr>
              <a:tr h="182323">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82323">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82323">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82323">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789643930"/>
                  </a:ext>
                </a:extLst>
              </a:tr>
              <a:tr h="182323">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82323">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82323">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82323">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82323">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82323">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82323">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82323">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82323">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29580">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437,797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29580">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221251">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82323">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8232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82323">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2872587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4"/>
          </a:xfrm>
        </p:spPr>
        <p:txBody>
          <a:bodyPr/>
          <a:lstStyle/>
          <a:p>
            <a:endParaRPr lang="en-US" sz="2000" dirty="0" smtClean="0">
              <a:latin typeface="Calisto MT" panose="02040603050505030304" pitchFamily="18" charset="0"/>
            </a:endParaRPr>
          </a:p>
          <a:p>
            <a:r>
              <a:rPr lang="en-US" sz="2000" dirty="0" smtClean="0">
                <a:latin typeface="Calisto MT" panose="02040603050505030304" pitchFamily="18" charset="0"/>
              </a:rPr>
              <a:t>The </a:t>
            </a:r>
            <a:r>
              <a:rPr lang="en-US" sz="2000" dirty="0">
                <a:latin typeface="Calisto MT" panose="02040603050505030304" pitchFamily="18" charset="0"/>
              </a:rPr>
              <a:t>Barrow County School System adheres to the requirements </a:t>
            </a:r>
            <a:r>
              <a:rPr lang="en-US" sz="2000" dirty="0" smtClean="0">
                <a:latin typeface="Calisto MT" panose="02040603050505030304" pitchFamily="18" charset="0"/>
              </a:rPr>
              <a:t>of the </a:t>
            </a:r>
            <a:r>
              <a:rPr lang="en-US" sz="2000" dirty="0">
                <a:latin typeface="Calisto MT" panose="02040603050505030304" pitchFamily="18" charset="0"/>
                <a:hlinkClick r:id="rId2"/>
              </a:rPr>
              <a:t>McKinney-Vento Homeless Education Assistance </a:t>
            </a:r>
            <a:r>
              <a:rPr lang="en-US" sz="2000" dirty="0" smtClean="0">
                <a:latin typeface="Calisto MT" panose="02040603050505030304" pitchFamily="18" charset="0"/>
                <a:hlinkClick r:id="rId2"/>
              </a:rPr>
              <a:t>Improvement Act </a:t>
            </a:r>
            <a:r>
              <a:rPr lang="en-US" sz="2000" dirty="0">
                <a:latin typeface="Calisto MT" panose="02040603050505030304" pitchFamily="18" charset="0"/>
                <a:hlinkClick r:id="rId2"/>
              </a:rPr>
              <a:t>of 2001</a:t>
            </a:r>
            <a:r>
              <a:rPr lang="en-US" sz="2000" dirty="0">
                <a:latin typeface="Calisto MT" panose="02040603050505030304" pitchFamily="18" charset="0"/>
              </a:rPr>
              <a:t> to ensure that all children and youth receive a </a:t>
            </a:r>
            <a:r>
              <a:rPr lang="en-US" sz="2000" dirty="0" smtClean="0">
                <a:latin typeface="Calisto MT" panose="02040603050505030304" pitchFamily="18" charset="0"/>
              </a:rPr>
              <a:t>free appropriate </a:t>
            </a:r>
            <a:r>
              <a:rPr lang="en-US" sz="2000" dirty="0">
                <a:latin typeface="Calisto MT" panose="02040603050505030304" pitchFamily="18" charset="0"/>
              </a:rPr>
              <a:t>public education and are given meaningful </a:t>
            </a:r>
            <a:r>
              <a:rPr lang="en-US" sz="2000" dirty="0" smtClean="0">
                <a:latin typeface="Calisto MT" panose="02040603050505030304" pitchFamily="18" charset="0"/>
              </a:rPr>
              <a:t>opportunities to </a:t>
            </a:r>
            <a:r>
              <a:rPr lang="en-US" sz="2000" dirty="0">
                <a:latin typeface="Calisto MT" panose="02040603050505030304" pitchFamily="18" charset="0"/>
              </a:rPr>
              <a:t>succeed in our schools</a:t>
            </a:r>
            <a:r>
              <a:rPr lang="en-US" sz="2000" dirty="0" smtClean="0">
                <a:latin typeface="Calisto MT" panose="02040603050505030304" pitchFamily="18" charset="0"/>
              </a:rPr>
              <a:t>.</a:t>
            </a:r>
          </a:p>
          <a:p>
            <a:endParaRPr lang="en-US" sz="2000" dirty="0" smtClean="0">
              <a:latin typeface="Calisto MT" panose="02040603050505030304" pitchFamily="18" charset="0"/>
            </a:endParaRPr>
          </a:p>
          <a:p>
            <a:r>
              <a:rPr lang="en-US" sz="2000" dirty="0" smtClean="0">
                <a:latin typeface="Calisto MT" panose="02040603050505030304" pitchFamily="18" charset="0"/>
              </a:rPr>
              <a:t>Revenues – Federal Funds Education for Homeless Children and Youth</a:t>
            </a:r>
          </a:p>
          <a:p>
            <a:endParaRPr lang="en-US" sz="2000" dirty="0" smtClean="0">
              <a:latin typeface="Calisto MT" panose="02040603050505030304" pitchFamily="18" charset="0"/>
            </a:endParaRPr>
          </a:p>
          <a:p>
            <a:r>
              <a:rPr lang="en-US" sz="2000" dirty="0" smtClean="0">
                <a:latin typeface="Calisto MT" panose="02040603050505030304" pitchFamily="18" charset="0"/>
              </a:rPr>
              <a:t>Expenditures – After School Tutoring Programs, </a:t>
            </a:r>
            <a:r>
              <a:rPr lang="en-US" sz="2000" dirty="0" smtClean="0">
                <a:latin typeface="Calisto MT" panose="02040603050505030304" pitchFamily="18" charset="0"/>
              </a:rPr>
              <a:t>Credit recovery, Transportation</a:t>
            </a:r>
            <a:r>
              <a:rPr lang="en-US" sz="2000" dirty="0" smtClean="0">
                <a:latin typeface="Calisto MT" panose="02040603050505030304" pitchFamily="18" charset="0"/>
              </a:rPr>
              <a:t>, School Supplies, Hygiene items, and emergency clothing.</a:t>
            </a:r>
          </a:p>
          <a:p>
            <a:endParaRPr lang="en-US" dirty="0"/>
          </a:p>
        </p:txBody>
      </p:sp>
      <p:sp>
        <p:nvSpPr>
          <p:cNvPr id="3" name="Title 2"/>
          <p:cNvSpPr>
            <a:spLocks noGrp="1"/>
          </p:cNvSpPr>
          <p:nvPr>
            <p:ph type="title"/>
          </p:nvPr>
        </p:nvSpPr>
        <p:spPr>
          <a:xfrm>
            <a:off x="457200" y="267856"/>
            <a:ext cx="8229600" cy="1308404"/>
          </a:xfrm>
        </p:spPr>
        <p:txBody>
          <a:bodyPr/>
          <a:lstStyle/>
          <a:p>
            <a:pPr algn="ctr"/>
            <a:r>
              <a:rPr lang="en-US" dirty="0" smtClean="0">
                <a:latin typeface="Times New Roman" panose="02020603050405020304" pitchFamily="18" charset="0"/>
                <a:cs typeface="Times New Roman" panose="02020603050405020304" pitchFamily="18" charset="0"/>
              </a:rPr>
              <a:t>Title IX, Part A</a:t>
            </a:r>
            <a:br>
              <a:rPr lang="en-US" dirty="0" smtClean="0">
                <a:latin typeface="Times New Roman" panose="02020603050405020304" pitchFamily="18" charset="0"/>
                <a:cs typeface="Times New Roman" panose="02020603050405020304" pitchFamily="18" charset="0"/>
              </a:rPr>
            </a:br>
            <a:r>
              <a:rPr lang="en-US" sz="2500" dirty="0" smtClean="0">
                <a:latin typeface="Calisto MT" panose="02040603050505030304" pitchFamily="18" charset="0"/>
                <a:cs typeface="Times New Roman" panose="02020603050405020304" pitchFamily="18" charset="0"/>
              </a:rPr>
              <a:t>Education </a:t>
            </a:r>
            <a:r>
              <a:rPr lang="en-US" sz="2500" dirty="0">
                <a:latin typeface="Calisto MT" panose="02040603050505030304" pitchFamily="18" charset="0"/>
                <a:cs typeface="Times New Roman" panose="02020603050405020304" pitchFamily="18" charset="0"/>
              </a:rPr>
              <a:t>of Homeless </a:t>
            </a:r>
            <a:r>
              <a:rPr lang="en-US" sz="2500" dirty="0" smtClean="0">
                <a:latin typeface="Calisto MT" panose="02040603050505030304" pitchFamily="18" charset="0"/>
                <a:cs typeface="Times New Roman" panose="02020603050405020304" pitchFamily="18" charset="0"/>
              </a:rPr>
              <a:t>Children and Youth</a:t>
            </a:r>
            <a:r>
              <a:rPr lang="en-US" dirty="0"/>
              <a:t/>
            </a:r>
            <a:br>
              <a:rPr lang="en-US" dirty="0"/>
            </a:br>
            <a:endParaRPr lang="en-US" dirty="0"/>
          </a:p>
        </p:txBody>
      </p:sp>
    </p:spTree>
    <p:extLst>
      <p:ext uri="{BB962C8B-B14F-4D97-AF65-F5344CB8AC3E}">
        <p14:creationId xmlns:p14="http://schemas.microsoft.com/office/powerpoint/2010/main" val="3912878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a:t>Education of Homeless Children </a:t>
            </a:r>
            <a:br>
              <a:rPr lang="en-US" sz="3600" dirty="0"/>
            </a:br>
            <a:r>
              <a:rPr lang="en-US" sz="3600" dirty="0"/>
              <a:t>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7278981"/>
              </p:ext>
            </p:extLst>
          </p:nvPr>
        </p:nvGraphicFramePr>
        <p:xfrm>
          <a:off x="1951893" y="1679324"/>
          <a:ext cx="5649634" cy="4998566"/>
        </p:xfrm>
        <a:graphic>
          <a:graphicData uri="http://schemas.openxmlformats.org/drawingml/2006/table">
            <a:tbl>
              <a:tblPr firstRow="1" bandRow="1">
                <a:tableStyleId>{5C22544A-7EE6-4342-B048-85BDC9FD1C3A}</a:tableStyleId>
              </a:tblPr>
              <a:tblGrid>
                <a:gridCol w="4162886">
                  <a:extLst>
                    <a:ext uri="{9D8B030D-6E8A-4147-A177-3AD203B41FA5}">
                      <a16:colId xmlns:a16="http://schemas.microsoft.com/office/drawing/2014/main" val="3377365125"/>
                    </a:ext>
                  </a:extLst>
                </a:gridCol>
                <a:gridCol w="1486748">
                  <a:extLst>
                    <a:ext uri="{9D8B030D-6E8A-4147-A177-3AD203B41FA5}">
                      <a16:colId xmlns:a16="http://schemas.microsoft.com/office/drawing/2014/main" val="2456346827"/>
                    </a:ext>
                  </a:extLst>
                </a:gridCol>
              </a:tblGrid>
              <a:tr h="17606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76117">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76117">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49,774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76117">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49,774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90677">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76117">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11,603 </a:t>
                      </a:r>
                    </a:p>
                  </a:txBody>
                  <a:tcPr marL="9525" marR="9525" marT="9525" marB="0" anchor="b"/>
                </a:tc>
                <a:extLst>
                  <a:ext uri="{0D108BD9-81ED-4DB2-BD59-A6C34878D82A}">
                    <a16:rowId xmlns:a16="http://schemas.microsoft.com/office/drawing/2014/main" val="1033605844"/>
                  </a:ext>
                </a:extLst>
              </a:tr>
              <a:tr h="176117">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674629756"/>
                  </a:ext>
                </a:extLst>
              </a:tr>
              <a:tr h="176117">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500 </a:t>
                      </a:r>
                    </a:p>
                  </a:txBody>
                  <a:tcPr marL="9525" marR="9525" marT="9525" marB="0" anchor="b"/>
                </a:tc>
                <a:extLst>
                  <a:ext uri="{0D108BD9-81ED-4DB2-BD59-A6C34878D82A}">
                    <a16:rowId xmlns:a16="http://schemas.microsoft.com/office/drawing/2014/main" val="2084066965"/>
                  </a:ext>
                </a:extLst>
              </a:tr>
              <a:tr h="176117">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76117">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76117">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76117">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60 </a:t>
                      </a:r>
                    </a:p>
                  </a:txBody>
                  <a:tcPr marL="9525" marR="9525" marT="9525" marB="0" anchor="b"/>
                </a:tc>
                <a:extLst>
                  <a:ext uri="{0D108BD9-81ED-4DB2-BD59-A6C34878D82A}">
                    <a16:rowId xmlns:a16="http://schemas.microsoft.com/office/drawing/2014/main" val="789643930"/>
                  </a:ext>
                </a:extLst>
              </a:tr>
              <a:tr h="176117">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76117">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76117">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32,770 </a:t>
                      </a:r>
                    </a:p>
                  </a:txBody>
                  <a:tcPr marL="9525" marR="9525" marT="9525" marB="0" anchor="b"/>
                </a:tc>
                <a:extLst>
                  <a:ext uri="{0D108BD9-81ED-4DB2-BD59-A6C34878D82A}">
                    <a16:rowId xmlns:a16="http://schemas.microsoft.com/office/drawing/2014/main" val="2747444664"/>
                  </a:ext>
                </a:extLst>
              </a:tr>
              <a:tr h="176117">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76117">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4,841 </a:t>
                      </a:r>
                    </a:p>
                  </a:txBody>
                  <a:tcPr marL="9525" marR="9525" marT="9525" marB="0" anchor="b"/>
                </a:tc>
                <a:extLst>
                  <a:ext uri="{0D108BD9-81ED-4DB2-BD59-A6C34878D82A}">
                    <a16:rowId xmlns:a16="http://schemas.microsoft.com/office/drawing/2014/main" val="3702117677"/>
                  </a:ext>
                </a:extLst>
              </a:tr>
              <a:tr h="176117">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76117">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76117">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76117">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21765">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49,774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21765">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213720">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76117">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7611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76117">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3547694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7"/>
            <a:ext cx="8229600" cy="4589654"/>
          </a:xfrm>
        </p:spPr>
        <p:txBody>
          <a:bodyPr/>
          <a:lstStyle/>
          <a:p>
            <a:endParaRPr lang="en-US" sz="2500" dirty="0" smtClean="0">
              <a:latin typeface="Calisto MT" panose="02040603050505030304" pitchFamily="18" charset="0"/>
            </a:endParaRPr>
          </a:p>
          <a:p>
            <a:r>
              <a:rPr lang="en-US" sz="2500" dirty="0" smtClean="0">
                <a:latin typeface="Calisto MT" panose="02040603050505030304" pitchFamily="18" charset="0"/>
              </a:rPr>
              <a:t>Georgia's </a:t>
            </a:r>
            <a:r>
              <a:rPr lang="en-US" sz="2500" dirty="0">
                <a:latin typeface="Calisto MT" panose="02040603050505030304" pitchFamily="18" charset="0"/>
              </a:rPr>
              <a:t>Pre-K Program is a lottery funded educational program for Georgia's four year olds to prepare children for </a:t>
            </a:r>
            <a:r>
              <a:rPr lang="en-US" sz="2500" dirty="0" smtClean="0">
                <a:latin typeface="Calisto MT" panose="02040603050505030304" pitchFamily="18" charset="0"/>
              </a:rPr>
              <a:t>Kindergarten</a:t>
            </a:r>
          </a:p>
          <a:p>
            <a:endParaRPr lang="en-US" sz="2500" dirty="0" smtClean="0">
              <a:latin typeface="Calisto MT" panose="02040603050505030304" pitchFamily="18" charset="0"/>
            </a:endParaRPr>
          </a:p>
          <a:p>
            <a:r>
              <a:rPr lang="en-US" sz="2500" dirty="0" smtClean="0">
                <a:latin typeface="Calisto MT" panose="02040603050505030304" pitchFamily="18" charset="0"/>
              </a:rPr>
              <a:t>Revenues – State Lottery Funds and transfers from General Fund</a:t>
            </a:r>
          </a:p>
          <a:p>
            <a:endParaRPr lang="en-US" sz="2500" dirty="0" smtClean="0">
              <a:latin typeface="Calisto MT" panose="02040603050505030304" pitchFamily="18" charset="0"/>
            </a:endParaRPr>
          </a:p>
          <a:p>
            <a:r>
              <a:rPr lang="en-US" sz="2500" dirty="0" smtClean="0">
                <a:latin typeface="Calisto MT" panose="02040603050505030304" pitchFamily="18" charset="0"/>
              </a:rPr>
              <a:t>Expenditures – Salaries and Benefits for Teachers and </a:t>
            </a:r>
            <a:r>
              <a:rPr lang="en-US" sz="2500" dirty="0" err="1" smtClean="0">
                <a:latin typeface="Calisto MT" panose="02040603050505030304" pitchFamily="18" charset="0"/>
              </a:rPr>
              <a:t>Parapros</a:t>
            </a:r>
            <a:r>
              <a:rPr lang="en-US" sz="2500" dirty="0" smtClean="0">
                <a:latin typeface="Calisto MT" panose="02040603050505030304" pitchFamily="18" charset="0"/>
              </a:rPr>
              <a:t>, equipment, material and supplies, and </a:t>
            </a:r>
            <a:r>
              <a:rPr lang="en-US" sz="2500" dirty="0">
                <a:latin typeface="Calisto MT" panose="02040603050505030304" pitchFamily="18" charset="0"/>
              </a:rPr>
              <a:t>a</a:t>
            </a:r>
            <a:r>
              <a:rPr lang="en-US" sz="2500" dirty="0" smtClean="0">
                <a:latin typeface="Calisto MT" panose="02040603050505030304" pitchFamily="18" charset="0"/>
              </a:rPr>
              <a:t>dministrative salaries</a:t>
            </a:r>
            <a:endParaRPr lang="en-US" sz="2500" dirty="0">
              <a:latin typeface="Calisto MT" panose="02040603050505030304" pitchFamily="18" charset="0"/>
            </a:endParaRPr>
          </a:p>
          <a:p>
            <a:endParaRPr lang="en-US" dirty="0"/>
          </a:p>
        </p:txBody>
      </p:sp>
      <p:sp>
        <p:nvSpPr>
          <p:cNvPr id="3" name="Title 2"/>
          <p:cNvSpPr>
            <a:spLocks noGrp="1"/>
          </p:cNvSpPr>
          <p:nvPr>
            <p:ph type="title"/>
          </p:nvPr>
        </p:nvSpPr>
        <p:spPr>
          <a:xfrm>
            <a:off x="457200" y="447868"/>
            <a:ext cx="8229600" cy="969769"/>
          </a:xfrm>
        </p:spPr>
        <p:txBody>
          <a:bodyPr/>
          <a:lstStyle/>
          <a:p>
            <a:pPr algn="ctr"/>
            <a:r>
              <a:rPr lang="en-US" dirty="0" smtClean="0"/>
              <a:t>Pre-K Program</a:t>
            </a:r>
            <a:endParaRPr lang="en-US" dirty="0"/>
          </a:p>
        </p:txBody>
      </p:sp>
    </p:spTree>
    <p:extLst>
      <p:ext uri="{BB962C8B-B14F-4D97-AF65-F5344CB8AC3E}">
        <p14:creationId xmlns:p14="http://schemas.microsoft.com/office/powerpoint/2010/main" val="3739819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751653"/>
          </a:xfrm>
        </p:spPr>
        <p:txBody>
          <a:bodyPr/>
          <a:lstStyle/>
          <a:p>
            <a:pPr algn="ctr"/>
            <a:r>
              <a:rPr lang="en-US" sz="3600" dirty="0"/>
              <a:t>Pre Kindergarten 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99745116"/>
              </p:ext>
            </p:extLst>
          </p:nvPr>
        </p:nvGraphicFramePr>
        <p:xfrm>
          <a:off x="1089892" y="1134208"/>
          <a:ext cx="6271490" cy="5248131"/>
        </p:xfrm>
        <a:graphic>
          <a:graphicData uri="http://schemas.openxmlformats.org/drawingml/2006/table">
            <a:tbl>
              <a:tblPr firstRow="1" bandRow="1">
                <a:tableStyleId>{5C22544A-7EE6-4342-B048-85BDC9FD1C3A}</a:tableStyleId>
              </a:tblPr>
              <a:tblGrid>
                <a:gridCol w="4621097">
                  <a:extLst>
                    <a:ext uri="{9D8B030D-6E8A-4147-A177-3AD203B41FA5}">
                      <a16:colId xmlns:a16="http://schemas.microsoft.com/office/drawing/2014/main" val="3377365125"/>
                    </a:ext>
                  </a:extLst>
                </a:gridCol>
                <a:gridCol w="1650393">
                  <a:extLst>
                    <a:ext uri="{9D8B030D-6E8A-4147-A177-3AD203B41FA5}">
                      <a16:colId xmlns:a16="http://schemas.microsoft.com/office/drawing/2014/main" val="1641866774"/>
                    </a:ext>
                  </a:extLst>
                </a:gridCol>
              </a:tblGrid>
              <a:tr h="17861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7861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78615">
                <a:tc>
                  <a:txBody>
                    <a:bodyPr/>
                    <a:lstStyle/>
                    <a:p>
                      <a:pPr algn="l" fontAlgn="b"/>
                      <a:r>
                        <a:rPr lang="en-US" sz="1000" b="0" i="0" u="none" strike="noStrike" dirty="0" smtClean="0">
                          <a:effectLst/>
                          <a:latin typeface="Arial" panose="020B0604020202020204" pitchFamily="34" charset="0"/>
                        </a:rPr>
                        <a:t>    State </a:t>
                      </a:r>
                      <a:r>
                        <a:rPr lang="en-US" sz="1000" b="0" i="0" u="none" strike="noStrike" dirty="0">
                          <a:effectLst/>
                          <a:latin typeface="Arial" panose="020B0604020202020204" pitchFamily="34" charset="0"/>
                        </a:rPr>
                        <a:t>Reimbursement</a:t>
                      </a:r>
                    </a:p>
                  </a:txBody>
                  <a:tcPr marL="9525" marR="9525" marT="9525" marB="0" anchor="b"/>
                </a:tc>
                <a:tc>
                  <a:txBody>
                    <a:bodyPr/>
                    <a:lstStyle/>
                    <a:p>
                      <a:pPr algn="l" fontAlgn="b"/>
                      <a:r>
                        <a:rPr lang="en-US" sz="1000" b="0" i="0" u="none" strike="noStrike" dirty="0">
                          <a:effectLst/>
                          <a:latin typeface="Arial" panose="020B0604020202020204" pitchFamily="34" charset="0"/>
                        </a:rPr>
                        <a:t> $     1,766,103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08505373"/>
                  </a:ext>
                </a:extLst>
              </a:tr>
              <a:tr h="178615">
                <a:tc>
                  <a:txBody>
                    <a:bodyPr/>
                    <a:lstStyle/>
                    <a:p>
                      <a:pPr algn="l" fontAlgn="b"/>
                      <a:r>
                        <a:rPr lang="en-US" sz="1000" b="0" i="0" u="none" strike="noStrike" dirty="0" smtClean="0">
                          <a:effectLst/>
                          <a:latin typeface="Arial" panose="020B0604020202020204" pitchFamily="34" charset="0"/>
                        </a:rPr>
                        <a:t>    Transfers </a:t>
                      </a:r>
                      <a:r>
                        <a:rPr lang="en-US" sz="1000" b="0" i="0" u="none" strike="noStrike" dirty="0">
                          <a:effectLst/>
                          <a:latin typeface="Arial" panose="020B0604020202020204" pitchFamily="34" charset="0"/>
                        </a:rPr>
                        <a:t>In</a:t>
                      </a:r>
                    </a:p>
                  </a:txBody>
                  <a:tcPr marL="9525" marR="9525" marT="9525" marB="0" anchor="b"/>
                </a:tc>
                <a:tc>
                  <a:txBody>
                    <a:bodyPr/>
                    <a:lstStyle/>
                    <a:p>
                      <a:pPr algn="l" fontAlgn="b"/>
                      <a:r>
                        <a:rPr lang="en-US" sz="1000" b="0" i="0" u="none" strike="noStrike" dirty="0">
                          <a:effectLst/>
                          <a:latin typeface="Arial" panose="020B0604020202020204" pitchFamily="34" charset="0"/>
                        </a:rPr>
                        <a:t>          191,660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78615">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1,957,763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94800">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78615">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1,869,635 </a:t>
                      </a:r>
                    </a:p>
                  </a:txBody>
                  <a:tcPr marL="9525" marR="9525" marT="9525" marB="0" anchor="b"/>
                </a:tc>
                <a:extLst>
                  <a:ext uri="{0D108BD9-81ED-4DB2-BD59-A6C34878D82A}">
                    <a16:rowId xmlns:a16="http://schemas.microsoft.com/office/drawing/2014/main" val="1033605844"/>
                  </a:ext>
                </a:extLst>
              </a:tr>
              <a:tr h="178615">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674629756"/>
                  </a:ext>
                </a:extLst>
              </a:tr>
              <a:tr h="178615">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49,261 </a:t>
                      </a:r>
                    </a:p>
                  </a:txBody>
                  <a:tcPr marL="9525" marR="9525" marT="9525" marB="0" anchor="b"/>
                </a:tc>
                <a:extLst>
                  <a:ext uri="{0D108BD9-81ED-4DB2-BD59-A6C34878D82A}">
                    <a16:rowId xmlns:a16="http://schemas.microsoft.com/office/drawing/2014/main" val="2084066965"/>
                  </a:ext>
                </a:extLst>
              </a:tr>
              <a:tr h="178615">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78615">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78615">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78615">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34,367 </a:t>
                      </a:r>
                    </a:p>
                  </a:txBody>
                  <a:tcPr marL="9525" marR="9525" marT="9525" marB="0" anchor="b"/>
                </a:tc>
                <a:extLst>
                  <a:ext uri="{0D108BD9-81ED-4DB2-BD59-A6C34878D82A}">
                    <a16:rowId xmlns:a16="http://schemas.microsoft.com/office/drawing/2014/main" val="789643930"/>
                  </a:ext>
                </a:extLst>
              </a:tr>
              <a:tr h="178615">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78615">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78615">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78615">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78615">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4,500 </a:t>
                      </a:r>
                    </a:p>
                  </a:txBody>
                  <a:tcPr marL="9525" marR="9525" marT="9525" marB="0" anchor="b"/>
                </a:tc>
                <a:extLst>
                  <a:ext uri="{0D108BD9-81ED-4DB2-BD59-A6C34878D82A}">
                    <a16:rowId xmlns:a16="http://schemas.microsoft.com/office/drawing/2014/main" val="3702117677"/>
                  </a:ext>
                </a:extLst>
              </a:tr>
              <a:tr h="178615">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78615">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78615">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78615">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24910">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1,957,763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24910">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216751">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78615">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78615">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r h="178615">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400793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300" dirty="0">
                <a:latin typeface="Calisto MT" panose="02040603050505030304" pitchFamily="18" charset="0"/>
              </a:rPr>
              <a:t>Barrow County School Nutrition Program's mission is to promote a successful academic experience and encourage a lifetime of healthy eating. The staff at each school provides every student with a base of nutrition education and meals that are nutritious, appetizing, and served by caring professionals in a friendly and cheery </a:t>
            </a:r>
            <a:r>
              <a:rPr lang="en-US" sz="2300" dirty="0" smtClean="0">
                <a:latin typeface="Calisto MT" panose="02040603050505030304" pitchFamily="18" charset="0"/>
              </a:rPr>
              <a:t>environment.</a:t>
            </a:r>
          </a:p>
          <a:p>
            <a:endParaRPr lang="en-US" sz="2300" dirty="0" smtClean="0">
              <a:latin typeface="Calisto MT" panose="02040603050505030304" pitchFamily="18" charset="0"/>
            </a:endParaRPr>
          </a:p>
          <a:p>
            <a:r>
              <a:rPr lang="en-US" sz="2300" dirty="0" smtClean="0">
                <a:latin typeface="Calisto MT" panose="02040603050505030304" pitchFamily="18" charset="0"/>
              </a:rPr>
              <a:t>Revenues – Federal funds and sales of meals</a:t>
            </a:r>
          </a:p>
          <a:p>
            <a:endParaRPr lang="en-US" sz="2300" dirty="0" smtClean="0">
              <a:latin typeface="Calisto MT" panose="02040603050505030304" pitchFamily="18" charset="0"/>
            </a:endParaRPr>
          </a:p>
          <a:p>
            <a:r>
              <a:rPr lang="en-US" sz="2300" dirty="0" smtClean="0">
                <a:latin typeface="Calisto MT" panose="02040603050505030304" pitchFamily="18" charset="0"/>
              </a:rPr>
              <a:t>Expenditures – Salaries and benefits, food purchases, supplies and equipment</a:t>
            </a:r>
            <a:endParaRPr lang="en-US" sz="2300" dirty="0">
              <a:latin typeface="Calisto MT" panose="02040603050505030304" pitchFamily="18" charset="0"/>
            </a:endParaRPr>
          </a:p>
        </p:txBody>
      </p:sp>
      <p:sp>
        <p:nvSpPr>
          <p:cNvPr id="3" name="Title 2"/>
          <p:cNvSpPr>
            <a:spLocks noGrp="1"/>
          </p:cNvSpPr>
          <p:nvPr>
            <p:ph type="title"/>
          </p:nvPr>
        </p:nvSpPr>
        <p:spPr>
          <a:xfrm>
            <a:off x="457200" y="503852"/>
            <a:ext cx="8229600" cy="913785"/>
          </a:xfrm>
        </p:spPr>
        <p:txBody>
          <a:bodyPr/>
          <a:lstStyle/>
          <a:p>
            <a:pPr algn="ctr"/>
            <a:r>
              <a:rPr lang="en-US" dirty="0" smtClean="0"/>
              <a:t>School Food Nutrition</a:t>
            </a:r>
            <a:endParaRPr lang="en-US" dirty="0"/>
          </a:p>
        </p:txBody>
      </p:sp>
    </p:spTree>
    <p:extLst>
      <p:ext uri="{BB962C8B-B14F-4D97-AF65-F5344CB8AC3E}">
        <p14:creationId xmlns:p14="http://schemas.microsoft.com/office/powerpoint/2010/main" val="201211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59634"/>
            <a:ext cx="8229600" cy="4747658"/>
          </a:xfrm>
        </p:spPr>
        <p:txBody>
          <a:bodyPr/>
          <a:lstStyle/>
          <a:p>
            <a:r>
              <a:rPr lang="en-US" sz="2400" dirty="0" smtClean="0">
                <a:latin typeface="Calisto MT" panose="02040603050505030304" pitchFamily="18" charset="0"/>
              </a:rPr>
              <a:t>A governmental fund used to account for financial resources to be used for the acquisition or construction of major capital facilities, equipment, and other expenditures according to the referendum/advertisement</a:t>
            </a:r>
            <a:r>
              <a:rPr lang="en-US" sz="2500" dirty="0" smtClean="0">
                <a:latin typeface="Calisto MT" panose="02040603050505030304" pitchFamily="18" charset="0"/>
              </a:rPr>
              <a:t>.</a:t>
            </a:r>
          </a:p>
          <a:p>
            <a:endParaRPr lang="en-US" sz="1100" dirty="0" smtClean="0">
              <a:latin typeface="Calisto MT" panose="02040603050505030304" pitchFamily="18" charset="0"/>
            </a:endParaRPr>
          </a:p>
          <a:p>
            <a:r>
              <a:rPr lang="en-US" sz="2500" dirty="0" smtClean="0">
                <a:latin typeface="Calisto MT" panose="02040603050505030304" pitchFamily="18" charset="0"/>
              </a:rPr>
              <a:t>Revenues – ELOST Proceeds, and interest revenues, GSFIC State Reimbursement</a:t>
            </a:r>
          </a:p>
          <a:p>
            <a:endParaRPr lang="en-US" sz="1100" dirty="0" smtClean="0">
              <a:latin typeface="Calisto MT" panose="02040603050505030304" pitchFamily="18" charset="0"/>
            </a:endParaRPr>
          </a:p>
          <a:p>
            <a:r>
              <a:rPr lang="en-US" sz="2500" dirty="0" smtClean="0">
                <a:latin typeface="Calisto MT" panose="02040603050505030304" pitchFamily="18" charset="0"/>
              </a:rPr>
              <a:t>Expenditures  - Buildings, Renovations, Salaries, Buses Technology</a:t>
            </a:r>
          </a:p>
          <a:p>
            <a:endParaRPr lang="en-US" sz="1100" dirty="0" smtClean="0">
              <a:latin typeface="Calisto MT" panose="02040603050505030304" pitchFamily="18" charset="0"/>
            </a:endParaRPr>
          </a:p>
          <a:p>
            <a:r>
              <a:rPr lang="en-US" sz="2500" dirty="0" smtClean="0">
                <a:latin typeface="Calisto MT" panose="02040603050505030304" pitchFamily="18" charset="0"/>
              </a:rPr>
              <a:t>Transfers out – Transfers to the Debt Service </a:t>
            </a:r>
            <a:r>
              <a:rPr lang="en-US" sz="2500" dirty="0">
                <a:latin typeface="Calisto MT" panose="02040603050505030304" pitchFamily="18" charset="0"/>
              </a:rPr>
              <a:t>F</a:t>
            </a:r>
            <a:r>
              <a:rPr lang="en-US" sz="2500" dirty="0" smtClean="0">
                <a:latin typeface="Calisto MT" panose="02040603050505030304" pitchFamily="18" charset="0"/>
              </a:rPr>
              <a:t>und to pay principle and interest on bonds</a:t>
            </a:r>
          </a:p>
          <a:p>
            <a:endParaRPr lang="en-US" dirty="0"/>
          </a:p>
        </p:txBody>
      </p:sp>
      <p:sp>
        <p:nvSpPr>
          <p:cNvPr id="3" name="Title 2"/>
          <p:cNvSpPr>
            <a:spLocks noGrp="1"/>
          </p:cNvSpPr>
          <p:nvPr>
            <p:ph type="title"/>
          </p:nvPr>
        </p:nvSpPr>
        <p:spPr>
          <a:xfrm>
            <a:off x="457200" y="433260"/>
            <a:ext cx="8229600" cy="826374"/>
          </a:xfrm>
        </p:spPr>
        <p:txBody>
          <a:bodyPr/>
          <a:lstStyle/>
          <a:p>
            <a:pPr algn="ctr"/>
            <a:r>
              <a:rPr lang="en-US" dirty="0" smtClean="0"/>
              <a:t>Capital Projects Fund</a:t>
            </a:r>
            <a:endParaRPr lang="en-US" dirty="0"/>
          </a:p>
        </p:txBody>
      </p:sp>
    </p:spTree>
    <p:extLst>
      <p:ext uri="{BB962C8B-B14F-4D97-AF65-F5344CB8AC3E}">
        <p14:creationId xmlns:p14="http://schemas.microsoft.com/office/powerpoint/2010/main" val="1228076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6769" y="382555"/>
            <a:ext cx="7361838" cy="751653"/>
          </a:xfrm>
        </p:spPr>
        <p:txBody>
          <a:bodyPr/>
          <a:lstStyle/>
          <a:p>
            <a:pPr algn="ctr"/>
            <a:r>
              <a:rPr lang="en-US" sz="3600" dirty="0"/>
              <a:t>School Food Nutrition</a:t>
            </a:r>
            <a:r>
              <a:rPr lang="en-US" sz="3600" dirty="0" smtClean="0"/>
              <a:t> </a:t>
            </a:r>
            <a:r>
              <a:rPr lang="en-US" sz="3600" dirty="0"/>
              <a:t>FY 2019 Budget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4605730"/>
              </p:ext>
            </p:extLst>
          </p:nvPr>
        </p:nvGraphicFramePr>
        <p:xfrm>
          <a:off x="988291" y="1659233"/>
          <a:ext cx="6696363" cy="4759151"/>
        </p:xfrm>
        <a:graphic>
          <a:graphicData uri="http://schemas.openxmlformats.org/drawingml/2006/table">
            <a:tbl>
              <a:tblPr firstRow="1" bandRow="1">
                <a:tableStyleId>{5C22544A-7EE6-4342-B048-85BDC9FD1C3A}</a:tableStyleId>
              </a:tblPr>
              <a:tblGrid>
                <a:gridCol w="4934161">
                  <a:extLst>
                    <a:ext uri="{9D8B030D-6E8A-4147-A177-3AD203B41FA5}">
                      <a16:colId xmlns:a16="http://schemas.microsoft.com/office/drawing/2014/main" val="3377365125"/>
                    </a:ext>
                  </a:extLst>
                </a:gridCol>
                <a:gridCol w="1762202">
                  <a:extLst>
                    <a:ext uri="{9D8B030D-6E8A-4147-A177-3AD203B41FA5}">
                      <a16:colId xmlns:a16="http://schemas.microsoft.com/office/drawing/2014/main" val="2456346827"/>
                    </a:ext>
                  </a:extLst>
                </a:gridCol>
              </a:tblGrid>
              <a:tr h="16197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ctr"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6197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61973">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Funds</a:t>
                      </a:r>
                    </a:p>
                  </a:txBody>
                  <a:tcPr marL="9525" marR="9525" marT="9525" marB="0" anchor="b"/>
                </a:tc>
                <a:tc>
                  <a:txBody>
                    <a:bodyPr/>
                    <a:lstStyle/>
                    <a:p>
                      <a:pPr algn="l" fontAlgn="b"/>
                      <a:r>
                        <a:rPr lang="en-US" sz="1000" b="0" i="0" u="none" strike="noStrike" dirty="0">
                          <a:effectLst/>
                          <a:latin typeface="Arial" panose="020B0604020202020204" pitchFamily="34" charset="0"/>
                        </a:rPr>
                        <a:t> $       6,968,616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68910427"/>
                  </a:ext>
                </a:extLst>
              </a:tr>
              <a:tr h="161973">
                <a:tc>
                  <a:txBody>
                    <a:bodyPr/>
                    <a:lstStyle/>
                    <a:p>
                      <a:pPr algn="l" fontAlgn="b"/>
                      <a:r>
                        <a:rPr lang="en-US" sz="1000" b="0" i="0" u="none" strike="noStrike" dirty="0" smtClean="0">
                          <a:effectLst/>
                          <a:latin typeface="Arial" panose="020B0604020202020204" pitchFamily="34" charset="0"/>
                        </a:rPr>
                        <a:t>    Student </a:t>
                      </a:r>
                      <a:r>
                        <a:rPr lang="en-US" sz="1000" b="0" i="0" u="none" strike="noStrike" dirty="0">
                          <a:effectLst/>
                          <a:latin typeface="Arial" panose="020B0604020202020204" pitchFamily="34" charset="0"/>
                        </a:rPr>
                        <a:t>and Adult Sales</a:t>
                      </a:r>
                    </a:p>
                  </a:txBody>
                  <a:tcPr marL="9525" marR="9525" marT="9525" marB="0" anchor="b"/>
                </a:tc>
                <a:tc>
                  <a:txBody>
                    <a:bodyPr/>
                    <a:lstStyle/>
                    <a:p>
                      <a:pPr algn="l" fontAlgn="b"/>
                      <a:r>
                        <a:rPr lang="en-US" sz="1000" b="0" i="0" u="none" strike="noStrike" dirty="0">
                          <a:effectLst/>
                          <a:latin typeface="Arial" panose="020B0604020202020204" pitchFamily="34" charset="0"/>
                        </a:rPr>
                        <a:t>          1,184,400 </a:t>
                      </a:r>
                    </a:p>
                  </a:txBody>
                  <a:tcPr marL="7620" marR="7620" marT="762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9229373"/>
                  </a:ext>
                </a:extLst>
              </a:tr>
              <a:tr h="161973">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8,153,016 </a:t>
                      </a: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67333">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61973">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033605844"/>
                  </a:ext>
                </a:extLst>
              </a:tr>
              <a:tr h="161973">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674629756"/>
                  </a:ext>
                </a:extLst>
              </a:tr>
              <a:tr h="161973">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084066965"/>
                  </a:ext>
                </a:extLst>
              </a:tr>
              <a:tr h="161973">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61973">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61973">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61973">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789643930"/>
                  </a:ext>
                </a:extLst>
              </a:tr>
              <a:tr h="161973">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61973">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61973">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61973">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61973">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61973">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61973">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61973">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dirty="0">
                          <a:effectLst/>
                          <a:latin typeface="Arial" panose="020B0604020202020204" pitchFamily="34" charset="0"/>
                        </a:rPr>
                        <a:t>          8,153,016 </a:t>
                      </a:r>
                    </a:p>
                  </a:txBody>
                  <a:tcPr marL="7620" marR="7620" marT="7620" marB="0" anchor="b"/>
                </a:tc>
                <a:extLst>
                  <a:ext uri="{0D108BD9-81ED-4DB2-BD59-A6C34878D82A}">
                    <a16:rowId xmlns:a16="http://schemas.microsoft.com/office/drawing/2014/main" val="1077710908"/>
                  </a:ext>
                </a:extLst>
              </a:tr>
              <a:tr h="161973">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03955">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8,153,016 </a:t>
                      </a: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03955">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196556">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61973">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1,404,207 </a:t>
                      </a:r>
                    </a:p>
                  </a:txBody>
                  <a:tcPr marL="9525" marR="9525" marT="9525" marB="0" anchor="b"/>
                </a:tc>
                <a:extLst>
                  <a:ext uri="{0D108BD9-81ED-4DB2-BD59-A6C34878D82A}">
                    <a16:rowId xmlns:a16="http://schemas.microsoft.com/office/drawing/2014/main" val="1467674553"/>
                  </a:ext>
                </a:extLst>
              </a:tr>
              <a:tr h="16197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1,404,207 </a:t>
                      </a:r>
                    </a:p>
                  </a:txBody>
                  <a:tcPr marL="9525" marR="9525" marT="9525" marB="0" anchor="b"/>
                </a:tc>
                <a:extLst>
                  <a:ext uri="{0D108BD9-81ED-4DB2-BD59-A6C34878D82A}">
                    <a16:rowId xmlns:a16="http://schemas.microsoft.com/office/drawing/2014/main" val="994094943"/>
                  </a:ext>
                </a:extLst>
              </a:tr>
              <a:tr h="161973">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1615056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6769" y="158262"/>
            <a:ext cx="7361838" cy="773724"/>
          </a:xfrm>
        </p:spPr>
        <p:txBody>
          <a:bodyPr/>
          <a:lstStyle/>
          <a:p>
            <a:pPr algn="ctr"/>
            <a:r>
              <a:rPr lang="en-US" sz="2000" dirty="0" smtClean="0"/>
              <a:t>BARROW </a:t>
            </a:r>
            <a:r>
              <a:rPr lang="en-US" sz="2000" dirty="0"/>
              <a:t>COUNTY SCHOOL DISTRICT FISCAL YEAR </a:t>
            </a:r>
            <a:r>
              <a:rPr lang="en-US" sz="2000" dirty="0" smtClean="0"/>
              <a:t>2019 </a:t>
            </a:r>
            <a:r>
              <a:rPr lang="en-US" sz="2000" dirty="0"/>
              <a:t>PROPOSED REVENUE &amp; EXPENDITURE BUDGETS-All OTHER </a:t>
            </a:r>
            <a:r>
              <a:rPr lang="en-US" sz="2000" dirty="0" smtClean="0"/>
              <a:t>FUNDS</a:t>
            </a:r>
            <a:r>
              <a:rPr lang="en-US" sz="2000" dirty="0"/>
              <a:t/>
            </a:r>
            <a:br>
              <a:rPr lang="en-US" sz="2000" dirty="0"/>
            </a:b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78420548"/>
              </p:ext>
            </p:extLst>
          </p:nvPr>
        </p:nvGraphicFramePr>
        <p:xfrm>
          <a:off x="202221" y="1257299"/>
          <a:ext cx="8827479" cy="5032154"/>
        </p:xfrm>
        <a:graphic>
          <a:graphicData uri="http://schemas.openxmlformats.org/drawingml/2006/table">
            <a:tbl>
              <a:tblPr firstRow="1" bandRow="1">
                <a:tableStyleId>{5C22544A-7EE6-4342-B048-85BDC9FD1C3A}</a:tableStyleId>
              </a:tblPr>
              <a:tblGrid>
                <a:gridCol w="2522129">
                  <a:extLst>
                    <a:ext uri="{9D8B030D-6E8A-4147-A177-3AD203B41FA5}">
                      <a16:colId xmlns:a16="http://schemas.microsoft.com/office/drawing/2014/main" val="3377365125"/>
                    </a:ext>
                  </a:extLst>
                </a:gridCol>
                <a:gridCol w="918187">
                  <a:extLst>
                    <a:ext uri="{9D8B030D-6E8A-4147-A177-3AD203B41FA5}">
                      <a16:colId xmlns:a16="http://schemas.microsoft.com/office/drawing/2014/main" val="2456346827"/>
                    </a:ext>
                  </a:extLst>
                </a:gridCol>
                <a:gridCol w="995645">
                  <a:extLst>
                    <a:ext uri="{9D8B030D-6E8A-4147-A177-3AD203B41FA5}">
                      <a16:colId xmlns:a16="http://schemas.microsoft.com/office/drawing/2014/main" val="1346537469"/>
                    </a:ext>
                  </a:extLst>
                </a:gridCol>
                <a:gridCol w="906749">
                  <a:extLst>
                    <a:ext uri="{9D8B030D-6E8A-4147-A177-3AD203B41FA5}">
                      <a16:colId xmlns:a16="http://schemas.microsoft.com/office/drawing/2014/main" val="705796618"/>
                    </a:ext>
                  </a:extLst>
                </a:gridCol>
                <a:gridCol w="782474">
                  <a:extLst>
                    <a:ext uri="{9D8B030D-6E8A-4147-A177-3AD203B41FA5}">
                      <a16:colId xmlns:a16="http://schemas.microsoft.com/office/drawing/2014/main" val="2359681948"/>
                    </a:ext>
                  </a:extLst>
                </a:gridCol>
                <a:gridCol w="900765">
                  <a:extLst>
                    <a:ext uri="{9D8B030D-6E8A-4147-A177-3AD203B41FA5}">
                      <a16:colId xmlns:a16="http://schemas.microsoft.com/office/drawing/2014/main" val="3582926462"/>
                    </a:ext>
                  </a:extLst>
                </a:gridCol>
                <a:gridCol w="900765">
                  <a:extLst>
                    <a:ext uri="{9D8B030D-6E8A-4147-A177-3AD203B41FA5}">
                      <a16:colId xmlns:a16="http://schemas.microsoft.com/office/drawing/2014/main" val="764848331"/>
                    </a:ext>
                  </a:extLst>
                </a:gridCol>
                <a:gridCol w="900765">
                  <a:extLst>
                    <a:ext uri="{9D8B030D-6E8A-4147-A177-3AD203B41FA5}">
                      <a16:colId xmlns:a16="http://schemas.microsoft.com/office/drawing/2014/main" val="11289292"/>
                    </a:ext>
                  </a:extLst>
                </a:gridCol>
              </a:tblGrid>
              <a:tr h="37390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800" b="1" i="1" u="none" strike="noStrike" dirty="0" smtClean="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Debt Service</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Capital Projects</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Title I-A</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Title I-C</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Special Ed VIB Flow Through</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Special Ed IDEA High Cost</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Special</a:t>
                      </a:r>
                      <a:r>
                        <a:rPr lang="en-US" sz="800" b="0" i="0" u="none" strike="noStrike" baseline="0" dirty="0" smtClean="0">
                          <a:effectLst/>
                          <a:latin typeface="Arial" panose="020B0604020202020204" pitchFamily="34" charset="0"/>
                        </a:rPr>
                        <a:t> Ed Preschool</a:t>
                      </a:r>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5583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55833">
                <a:tc>
                  <a:txBody>
                    <a:bodyPr/>
                    <a:lstStyle/>
                    <a:p>
                      <a:pPr algn="l" fontAlgn="b"/>
                      <a:r>
                        <a:rPr lang="en-US" sz="800" b="0" i="0" u="none" strike="noStrike" dirty="0" smtClean="0">
                          <a:effectLst/>
                          <a:latin typeface="Arial" panose="020B0604020202020204" pitchFamily="34" charset="0"/>
                        </a:rPr>
                        <a:t>    ELOST </a:t>
                      </a:r>
                      <a:r>
                        <a:rPr lang="en-US" sz="800" b="0" i="0" u="none" strike="noStrike" dirty="0">
                          <a:effectLst/>
                          <a:latin typeface="Arial" panose="020B0604020202020204" pitchFamily="34" charset="0"/>
                        </a:rPr>
                        <a:t>Funds</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10,067,000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68910427"/>
                  </a:ext>
                </a:extLst>
              </a:tr>
              <a:tr h="155833">
                <a:tc>
                  <a:txBody>
                    <a:bodyPr/>
                    <a:lstStyle/>
                    <a:p>
                      <a:pPr algn="l" fontAlgn="b"/>
                      <a:r>
                        <a:rPr lang="en-US" sz="800" b="0" i="0" u="none" strike="noStrike" dirty="0" smtClean="0">
                          <a:effectLst/>
                          <a:latin typeface="Arial" panose="020B0604020202020204" pitchFamily="34" charset="0"/>
                        </a:rPr>
                        <a:t>    State </a:t>
                      </a:r>
                      <a:r>
                        <a:rPr lang="en-US" sz="800" b="0" i="0" u="none" strike="noStrike" dirty="0">
                          <a:effectLst/>
                          <a:latin typeface="Arial" panose="020B0604020202020204" pitchFamily="34" charset="0"/>
                        </a:rPr>
                        <a:t>Reimbursement</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90648051"/>
                  </a:ext>
                </a:extLst>
              </a:tr>
              <a:tr h="172683">
                <a:tc>
                  <a:txBody>
                    <a:bodyPr/>
                    <a:lstStyle/>
                    <a:p>
                      <a:pPr algn="l" fontAlgn="b"/>
                      <a:r>
                        <a:rPr lang="en-US" sz="800" b="0" i="0" u="none" strike="noStrike" dirty="0" smtClean="0">
                          <a:effectLst/>
                          <a:latin typeface="Arial" panose="020B0604020202020204" pitchFamily="34" charset="0"/>
                        </a:rPr>
                        <a:t>    Federal </a:t>
                      </a:r>
                      <a:r>
                        <a:rPr lang="en-US" sz="800" b="0" i="0" u="none" strike="noStrike" dirty="0">
                          <a:effectLst/>
                          <a:latin typeface="Arial" panose="020B0604020202020204" pitchFamily="34" charset="0"/>
                        </a:rPr>
                        <a:t>Funds</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smtClean="0">
                          <a:effectLst/>
                          <a:latin typeface="Arial" panose="020B0604020202020204" pitchFamily="34" charset="0"/>
                        </a:rPr>
                        <a:t>                      -   </a:t>
                      </a:r>
                      <a:endParaRPr lang="en-US" sz="800" b="0" i="0" u="none" strike="noStrike" dirty="0">
                        <a:effectLst/>
                        <a:latin typeface="Arial" panose="020B0604020202020204" pitchFamily="34" charset="0"/>
                      </a:endParaRP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a:t>
                      </a:r>
                      <a:r>
                        <a:rPr lang="en-US" sz="800" b="0" i="0" u="none" strike="noStrike" dirty="0">
                          <a:effectLst/>
                          <a:latin typeface="Arial" panose="020B0604020202020204" pitchFamily="34" charset="0"/>
                        </a:rPr>
                        <a:t>2,983,440</a:t>
                      </a:r>
                      <a:r>
                        <a:rPr lang="en-US" sz="1000" b="0" i="0" u="none" strike="noStrike" dirty="0">
                          <a:effectLst/>
                          <a:latin typeface="Arial" panose="020B0604020202020204" pitchFamily="34" charset="0"/>
                        </a:rPr>
                        <a:t>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22,197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a:t>
                      </a:r>
                      <a:r>
                        <a:rPr lang="en-US" sz="800" b="0" i="0" u="none" strike="noStrike" dirty="0">
                          <a:effectLst/>
                          <a:latin typeface="Arial" panose="020B0604020202020204" pitchFamily="34" charset="0"/>
                        </a:rPr>
                        <a:t>2,334,383</a:t>
                      </a:r>
                      <a:r>
                        <a:rPr lang="en-US" sz="1000" b="0" i="0" u="none" strike="noStrike" dirty="0">
                          <a:effectLst/>
                          <a:latin typeface="Arial" panose="020B0604020202020204" pitchFamily="34" charset="0"/>
                        </a:rPr>
                        <a:t>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25,187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smtClean="0">
                          <a:effectLst/>
                          <a:latin typeface="Arial" panose="020B0604020202020204" pitchFamily="34" charset="0"/>
                        </a:rPr>
                        <a:t>91,479</a:t>
                      </a:r>
                      <a:endParaRPr lang="en-US" sz="800" b="0" i="0" u="none" strike="noStrike" dirty="0">
                        <a:effectLst/>
                        <a:latin typeface="Arial" panose="020B0604020202020204" pitchFamily="34" charset="0"/>
                      </a:endParaRP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75444533"/>
                  </a:ext>
                </a:extLst>
              </a:tr>
              <a:tr h="155833">
                <a:tc>
                  <a:txBody>
                    <a:bodyPr/>
                    <a:lstStyle/>
                    <a:p>
                      <a:pPr algn="l" fontAlgn="b"/>
                      <a:r>
                        <a:rPr lang="en-US" sz="800" b="0" i="0" u="none" strike="noStrike" dirty="0" smtClean="0">
                          <a:effectLst/>
                          <a:latin typeface="Arial" panose="020B0604020202020204" pitchFamily="34" charset="0"/>
                        </a:rPr>
                        <a:t>    Student </a:t>
                      </a:r>
                      <a:r>
                        <a:rPr lang="en-US" sz="800" b="0" i="0" u="none" strike="noStrike" dirty="0">
                          <a:effectLst/>
                          <a:latin typeface="Arial" panose="020B0604020202020204" pitchFamily="34" charset="0"/>
                        </a:rPr>
                        <a:t>and Adult Sales</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28682159"/>
                  </a:ext>
                </a:extLst>
              </a:tr>
              <a:tr h="155833">
                <a:tc>
                  <a:txBody>
                    <a:bodyPr/>
                    <a:lstStyle/>
                    <a:p>
                      <a:pPr algn="l" fontAlgn="b"/>
                      <a:r>
                        <a:rPr lang="en-US" sz="800" b="0" i="0" u="none" strike="noStrike" dirty="0" smtClean="0">
                          <a:effectLst/>
                          <a:latin typeface="Arial" panose="020B0604020202020204" pitchFamily="34" charset="0"/>
                        </a:rPr>
                        <a:t>    Transfers </a:t>
                      </a:r>
                      <a:r>
                        <a:rPr lang="en-US" sz="800" b="0" i="0" u="none" strike="noStrike" dirty="0">
                          <a:effectLst/>
                          <a:latin typeface="Arial" panose="020B0604020202020204" pitchFamily="34" charset="0"/>
                        </a:rPr>
                        <a:t>In</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8,281,115 </a:t>
                      </a:r>
                      <a:endParaRPr lang="en-US" sz="800" b="0" i="0" u="none" strike="noStrike" dirty="0">
                        <a:effectLst/>
                        <a:latin typeface="Arial" panose="020B0604020202020204" pitchFamily="34" charset="0"/>
                      </a:endParaRP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661723"/>
                  </a:ext>
                </a:extLst>
              </a:tr>
              <a:tr h="302499">
                <a:tc>
                  <a:txBody>
                    <a:bodyPr/>
                    <a:lstStyle/>
                    <a:p>
                      <a:pPr algn="l" fontAlgn="b"/>
                      <a:r>
                        <a:rPr lang="en-US" sz="8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800" b="1" i="0" u="none" strike="noStrike" dirty="0">
                          <a:effectLst/>
                          <a:latin typeface="Arial" panose="020B0604020202020204" pitchFamily="34" charset="0"/>
                        </a:rPr>
                        <a:t> $      8,281,115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10,067,000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2,969,514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a:effectLst/>
                          <a:latin typeface="Arial" panose="020B0604020202020204" pitchFamily="34" charset="0"/>
                        </a:rPr>
                        <a:t>22,197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2,334,383 </a:t>
                      </a:r>
                      <a:endParaRPr lang="en-US" sz="800" b="1" i="0" u="none" strike="noStrike" dirty="0">
                        <a:effectLst/>
                        <a:latin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a:effectLst/>
                          <a:latin typeface="Arial" panose="020B0604020202020204" pitchFamily="34" charset="0"/>
                        </a:rPr>
                        <a:t> $          25,187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smtClean="0">
                          <a:effectLst/>
                          <a:latin typeface="Arial" panose="020B0604020202020204" pitchFamily="34" charset="0"/>
                        </a:rPr>
                        <a:t>91,479</a:t>
                      </a:r>
                      <a:endParaRPr lang="en-US" sz="800" b="1" i="0" u="none" strike="noStrike" dirty="0">
                        <a:effectLst/>
                        <a:latin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155833">
                <a:tc>
                  <a:txBody>
                    <a:bodyPr/>
                    <a:lstStyle/>
                    <a:p>
                      <a:pPr algn="ctr" fontAlgn="b"/>
                      <a:r>
                        <a:rPr lang="en-US" sz="8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55833">
                <a:tc>
                  <a:txBody>
                    <a:bodyPr/>
                    <a:lstStyle/>
                    <a:p>
                      <a:pPr algn="l" fontAlgn="b"/>
                      <a:r>
                        <a:rPr lang="en-US" sz="800" b="0" i="0" u="none" strike="noStrike" dirty="0" smtClean="0">
                          <a:effectLst/>
                          <a:latin typeface="Arial" panose="020B0604020202020204" pitchFamily="34" charset="0"/>
                        </a:rPr>
                        <a:t>    Instruction</a:t>
                      </a:r>
                      <a:endParaRPr lang="en-US" sz="800" b="0" i="0" u="none" strike="noStrike" dirty="0">
                        <a:effectLst/>
                        <a:latin typeface="Arial" panose="020B0604020202020204" pitchFamily="34" charset="0"/>
                      </a:endParaRP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1,275,678 </a:t>
                      </a:r>
                    </a:p>
                  </a:txBody>
                  <a:tcPr marL="7620" marR="7620" marT="7620" marB="0" anchor="b"/>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19,500 </a:t>
                      </a:r>
                    </a:p>
                  </a:txBody>
                  <a:tcPr marL="9525" marR="9525" marT="9525" marB="0" anchor="b"/>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1,764,398 </a:t>
                      </a:r>
                    </a:p>
                  </a:txBody>
                  <a:tcPr marL="7620" marR="7620" marT="7620" marB="0" anchor="b"/>
                </a:tc>
                <a:tc>
                  <a:txBody>
                    <a:bodyPr/>
                    <a:lstStyle/>
                    <a:p>
                      <a:pPr algn="l" fontAlgn="b"/>
                      <a:r>
                        <a:rPr lang="en-US" sz="800" b="0" i="0" u="none" strike="noStrike">
                          <a:effectLst/>
                          <a:latin typeface="Arial" panose="020B0604020202020204" pitchFamily="34" charset="0"/>
                        </a:rPr>
                        <a:t> $          25,187 </a:t>
                      </a:r>
                    </a:p>
                  </a:txBody>
                  <a:tcPr marL="7620" marR="7620" marT="7620" marB="0" anchor="b"/>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smtClean="0">
                          <a:effectLst/>
                          <a:latin typeface="Arial" panose="020B0604020202020204" pitchFamily="34" charset="0"/>
                        </a:rPr>
                        <a:t>91,479</a:t>
                      </a:r>
                      <a:endParaRPr lang="en-US" sz="8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033605844"/>
                  </a:ext>
                </a:extLst>
              </a:tr>
              <a:tr h="145588">
                <a:tc>
                  <a:txBody>
                    <a:bodyPr/>
                    <a:lstStyle/>
                    <a:p>
                      <a:pPr algn="l" fontAlgn="b"/>
                      <a:r>
                        <a:rPr lang="en-US" sz="800" b="0" i="0" u="none" strike="noStrike" dirty="0" smtClean="0">
                          <a:effectLst/>
                          <a:latin typeface="Arial" panose="020B0604020202020204" pitchFamily="34" charset="0"/>
                        </a:rPr>
                        <a:t>    Pupil </a:t>
                      </a:r>
                      <a:r>
                        <a:rPr lang="en-US" sz="800" b="0" i="0" u="none" strike="noStrike" dirty="0">
                          <a:effectLst/>
                          <a:latin typeface="Arial" panose="020B0604020202020204" pitchFamily="34" charset="0"/>
                        </a:rPr>
                        <a:t>Services</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195,529 </a:t>
                      </a:r>
                    </a:p>
                  </a:txBody>
                  <a:tcPr marL="7620" marR="7620" marT="7620" marB="0" anchor="b"/>
                </a:tc>
                <a:tc>
                  <a:txBody>
                    <a:bodyPr/>
                    <a:lstStyle/>
                    <a:p>
                      <a:pPr algn="r" fontAlgn="b"/>
                      <a:r>
                        <a:rPr lang="en-US" sz="800" b="0" i="0" u="none" strike="noStrike" dirty="0">
                          <a:effectLst/>
                          <a:latin typeface="Arial" panose="020B0604020202020204" pitchFamily="34" charset="0"/>
                        </a:rPr>
                        <a:t>              1,173 </a:t>
                      </a:r>
                    </a:p>
                  </a:txBody>
                  <a:tcPr marL="9525" marR="9525" marT="9525" marB="0" anchor="b"/>
                </a:tc>
                <a:tc>
                  <a:txBody>
                    <a:bodyPr/>
                    <a:lstStyle/>
                    <a:p>
                      <a:pPr algn="l" fontAlgn="b"/>
                      <a:r>
                        <a:rPr lang="en-US" sz="800" b="0" i="0" u="none" strike="noStrike">
                          <a:effectLst/>
                          <a:latin typeface="Arial" panose="020B0604020202020204" pitchFamily="34" charset="0"/>
                        </a:rPr>
                        <a:t>                 326,419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1674629756"/>
                  </a:ext>
                </a:extLst>
              </a:tr>
              <a:tr h="155833">
                <a:tc>
                  <a:txBody>
                    <a:bodyPr/>
                    <a:lstStyle/>
                    <a:p>
                      <a:pPr algn="l" fontAlgn="b"/>
                      <a:r>
                        <a:rPr lang="en-US" sz="800" b="0" i="0" u="none" strike="noStrike" dirty="0" smtClean="0">
                          <a:effectLst/>
                          <a:latin typeface="Arial" panose="020B0604020202020204" pitchFamily="34" charset="0"/>
                        </a:rPr>
                        <a:t>    Improvement </a:t>
                      </a:r>
                      <a:r>
                        <a:rPr lang="en-US" sz="800" b="0" i="0" u="none" strike="noStrike" dirty="0">
                          <a:effectLst/>
                          <a:latin typeface="Arial" panose="020B0604020202020204" pitchFamily="34" charset="0"/>
                        </a:rPr>
                        <a:t>of Instructional </a:t>
                      </a:r>
                      <a:r>
                        <a:rPr lang="en-US" sz="800" b="0" i="0" u="none" strike="noStrike" dirty="0" smtClean="0">
                          <a:effectLst/>
                          <a:latin typeface="Arial" panose="020B0604020202020204" pitchFamily="34" charset="0"/>
                        </a:rPr>
                        <a:t>Services</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7,649 </a:t>
                      </a:r>
                    </a:p>
                  </a:txBody>
                  <a:tcPr marL="7620" marR="7620" marT="7620"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243,566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extLst>
                  <a:ext uri="{0D108BD9-81ED-4DB2-BD59-A6C34878D82A}">
                    <a16:rowId xmlns:a16="http://schemas.microsoft.com/office/drawing/2014/main" val="2084066965"/>
                  </a:ext>
                </a:extLst>
              </a:tr>
              <a:tr h="155833">
                <a:tc>
                  <a:txBody>
                    <a:bodyPr/>
                    <a:lstStyle/>
                    <a:p>
                      <a:pPr algn="l" fontAlgn="b"/>
                      <a:r>
                        <a:rPr lang="en-US" sz="800" b="0" i="0" u="none" strike="noStrike" dirty="0" smtClean="0">
                          <a:effectLst/>
                          <a:latin typeface="Arial" panose="020B0604020202020204" pitchFamily="34" charset="0"/>
                        </a:rPr>
                        <a:t>    Instructional </a:t>
                      </a:r>
                      <a:r>
                        <a:rPr lang="en-US" sz="800" b="0" i="0" u="none" strike="noStrike" dirty="0">
                          <a:effectLst/>
                          <a:latin typeface="Arial" panose="020B0604020202020204" pitchFamily="34" charset="0"/>
                        </a:rPr>
                        <a:t>Staff Training</a:t>
                      </a:r>
                    </a:p>
                  </a:txBody>
                  <a:tcPr marL="9525" marR="9525" marT="9525" marB="0" anchor="b"/>
                </a:tc>
                <a:tc>
                  <a:txBody>
                    <a:bodyPr/>
                    <a:lstStyle/>
                    <a:p>
                      <a:pPr algn="ctr" fontAlgn="b"/>
                      <a:r>
                        <a:rPr lang="en-US" sz="800" b="0" i="0" u="none" strike="noStrike">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1,239,935 </a:t>
                      </a:r>
                    </a:p>
                  </a:txBody>
                  <a:tcPr marL="7620" marR="7620" marT="7620"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dirty="0">
                          <a:effectLst/>
                          <a:latin typeface="Arial" panose="020B0604020202020204" pitchFamily="34" charset="0"/>
                        </a:rPr>
                        <a:t>                           -   </a:t>
                      </a:r>
                    </a:p>
                  </a:txBody>
                  <a:tcPr marL="7620" marR="7620" marT="7620" marB="0" anchor="b"/>
                </a:tc>
                <a:extLst>
                  <a:ext uri="{0D108BD9-81ED-4DB2-BD59-A6C34878D82A}">
                    <a16:rowId xmlns:a16="http://schemas.microsoft.com/office/drawing/2014/main" val="4024732794"/>
                  </a:ext>
                </a:extLst>
              </a:tr>
              <a:tr h="150784">
                <a:tc>
                  <a:txBody>
                    <a:bodyPr/>
                    <a:lstStyle/>
                    <a:p>
                      <a:pPr algn="l" fontAlgn="b"/>
                      <a:r>
                        <a:rPr lang="en-US" sz="800" b="0" i="0" u="none" strike="noStrike" dirty="0" smtClean="0">
                          <a:effectLst/>
                          <a:latin typeface="Arial" panose="020B0604020202020204" pitchFamily="34" charset="0"/>
                        </a:rPr>
                        <a:t>    Federal </a:t>
                      </a:r>
                      <a:r>
                        <a:rPr lang="en-US" sz="800" b="0" i="0" u="none" strike="noStrike" dirty="0">
                          <a:effectLst/>
                          <a:latin typeface="Arial" panose="020B0604020202020204" pitchFamily="34" charset="0"/>
                        </a:rPr>
                        <a:t>Grant Administration</a:t>
                      </a:r>
                    </a:p>
                  </a:txBody>
                  <a:tcPr marL="9525" marR="9525" marT="9525" marB="0" anchor="b"/>
                </a:tc>
                <a:tc>
                  <a:txBody>
                    <a:bodyPr/>
                    <a:lstStyle/>
                    <a:p>
                      <a:pPr algn="ctr" fontAlgn="b"/>
                      <a:r>
                        <a:rPr lang="en-US" sz="800" b="0" i="0" u="none" strike="noStrike">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r" fontAlgn="b"/>
                      <a:r>
                        <a:rPr lang="en-US" sz="800" b="0" i="0" u="none" strike="noStrike">
                          <a:effectLst/>
                          <a:latin typeface="Arial" panose="020B0604020202020204" pitchFamily="34" charset="0"/>
                        </a:rPr>
                        <a:t>                 474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50153">
                <a:tc>
                  <a:txBody>
                    <a:bodyPr/>
                    <a:lstStyle/>
                    <a:p>
                      <a:pPr algn="l" fontAlgn="b"/>
                      <a:r>
                        <a:rPr lang="en-US" sz="800" b="0" i="0" u="none" strike="noStrike" dirty="0" smtClean="0">
                          <a:effectLst/>
                          <a:latin typeface="Arial" panose="020B0604020202020204" pitchFamily="34" charset="0"/>
                        </a:rPr>
                        <a:t>    General </a:t>
                      </a:r>
                      <a:r>
                        <a:rPr lang="en-US" sz="800" b="0" i="0" u="none" strike="noStrike" dirty="0">
                          <a:effectLst/>
                          <a:latin typeface="Arial" panose="020B0604020202020204" pitchFamily="34" charset="0"/>
                        </a:rPr>
                        <a:t>Administration</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409,000 </a:t>
                      </a:r>
                    </a:p>
                  </a:txBody>
                  <a:tcPr marL="9525" marR="9525" marT="9525" marB="0" anchor="b"/>
                </a:tc>
                <a:tc>
                  <a:txBody>
                    <a:bodyPr/>
                    <a:lstStyle/>
                    <a:p>
                      <a:pPr algn="l" fontAlgn="b"/>
                      <a:r>
                        <a:rPr lang="en-US" sz="800" b="0" i="0" u="none" strike="noStrike">
                          <a:effectLst/>
                          <a:latin typeface="Arial" panose="020B0604020202020204" pitchFamily="34" charset="0"/>
                        </a:rPr>
                        <a:t>                  205,420 </a:t>
                      </a:r>
                    </a:p>
                  </a:txBody>
                  <a:tcPr marL="7620" marR="7620" marT="7620" marB="0" anchor="b"/>
                </a:tc>
                <a:tc>
                  <a:txBody>
                    <a:bodyPr/>
                    <a:lstStyle/>
                    <a:p>
                      <a:pPr algn="r" fontAlgn="b"/>
                      <a:r>
                        <a:rPr lang="en-US" sz="800" b="0" i="0" u="none" strike="noStrike" dirty="0">
                          <a:effectLst/>
                          <a:latin typeface="Arial" panose="020B0604020202020204" pitchFamily="34" charset="0"/>
                        </a:rPr>
                        <a:t>                   50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789643930"/>
                  </a:ext>
                </a:extLst>
              </a:tr>
              <a:tr h="158358">
                <a:tc>
                  <a:txBody>
                    <a:bodyPr/>
                    <a:lstStyle/>
                    <a:p>
                      <a:pPr algn="l" fontAlgn="b"/>
                      <a:r>
                        <a:rPr lang="en-US" sz="800" b="0" i="0" u="none" strike="noStrike" dirty="0" smtClean="0">
                          <a:effectLst/>
                          <a:latin typeface="Arial" panose="020B0604020202020204" pitchFamily="34" charset="0"/>
                        </a:rPr>
                        <a:t>    Business </a:t>
                      </a:r>
                      <a:r>
                        <a:rPr lang="en-US" sz="800" b="0" i="0" u="none" strike="noStrike" dirty="0">
                          <a:effectLst/>
                          <a:latin typeface="Arial" panose="020B0604020202020204" pitchFamily="34" charset="0"/>
                        </a:rPr>
                        <a:t>Services</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a:effectLst/>
                          <a:latin typeface="Arial" panose="020B0604020202020204" pitchFamily="34" charset="0"/>
                        </a:rPr>
                        <a:t>               15,000 </a:t>
                      </a:r>
                    </a:p>
                  </a:txBody>
                  <a:tcPr marL="9525" marR="9525" marT="9525" marB="0" anchor="b"/>
                </a:tc>
                <a:tc>
                  <a:txBody>
                    <a:bodyPr/>
                    <a:lstStyle/>
                    <a:p>
                      <a:pPr algn="l" fontAlgn="b"/>
                      <a:r>
                        <a:rPr lang="en-US" sz="800" b="0" i="0" u="none" strike="noStrike" dirty="0">
                          <a:effectLst/>
                          <a:latin typeface="Arial" panose="020B0604020202020204" pitchFamily="34" charset="0"/>
                        </a:rPr>
                        <a:t>                   59,229 </a:t>
                      </a:r>
                    </a:p>
                  </a:txBody>
                  <a:tcPr marL="7620" marR="7620" marT="7620"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55833">
                <a:tc>
                  <a:txBody>
                    <a:bodyPr/>
                    <a:lstStyle/>
                    <a:p>
                      <a:pPr algn="l" fontAlgn="b"/>
                      <a:r>
                        <a:rPr lang="en-US" sz="800" b="0" i="0" u="none" strike="noStrike" dirty="0" smtClean="0">
                          <a:effectLst/>
                          <a:latin typeface="Arial" panose="020B0604020202020204" pitchFamily="34" charset="0"/>
                        </a:rPr>
                        <a:t>    Maintenance </a:t>
                      </a:r>
                      <a:r>
                        <a:rPr lang="en-US" sz="800" b="0" i="0" u="none" strike="noStrike" dirty="0">
                          <a:effectLst/>
                          <a:latin typeface="Arial" panose="020B0604020202020204" pitchFamily="34" charset="0"/>
                        </a:rPr>
                        <a:t>And Operations</a:t>
                      </a:r>
                    </a:p>
                  </a:txBody>
                  <a:tcPr marL="9525" marR="9525" marT="9525" marB="0" anchor="b"/>
                </a:tc>
                <a:tc>
                  <a:txBody>
                    <a:bodyPr/>
                    <a:lstStyle/>
                    <a:p>
                      <a:pPr algn="ctr" fontAlgn="b"/>
                      <a:endParaRPr lang="en-US" sz="800" b="0" i="0" u="none" strike="noStrike" dirty="0">
                        <a:effectLst/>
                        <a:latin typeface="Arial" panose="020B0604020202020204" pitchFamily="34" charset="0"/>
                      </a:endParaRPr>
                    </a:p>
                  </a:txBody>
                  <a:tcPr marL="9525" marR="9525" marT="9525" marB="0" anchor="b"/>
                </a:tc>
                <a:tc>
                  <a:txBody>
                    <a:bodyPr/>
                    <a:lstStyle/>
                    <a:p>
                      <a:pPr algn="r" fontAlgn="b"/>
                      <a:r>
                        <a:rPr lang="en-US" sz="800" b="0" i="0" u="none" strike="noStrike">
                          <a:effectLst/>
                          <a:latin typeface="Arial" panose="020B0604020202020204" pitchFamily="34" charset="0"/>
                        </a:rPr>
                        <a:t>             973,209 </a:t>
                      </a:r>
                    </a:p>
                  </a:txBody>
                  <a:tcPr marL="9525" marR="9525" marT="9525" marB="0" anchor="b"/>
                </a:tc>
                <a:tc>
                  <a:txBody>
                    <a:bodyPr/>
                    <a:lstStyle/>
                    <a:p>
                      <a:pPr algn="ctr" fontAlgn="b"/>
                      <a:r>
                        <a:rPr lang="en-US" sz="800" b="0" i="0" u="none" strike="noStrike">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79208">
                <a:tc>
                  <a:txBody>
                    <a:bodyPr/>
                    <a:lstStyle/>
                    <a:p>
                      <a:pPr algn="l" fontAlgn="b"/>
                      <a:r>
                        <a:rPr lang="en-US" sz="800" b="0" i="0" u="none" strike="noStrike" dirty="0" smtClean="0">
                          <a:effectLst/>
                          <a:latin typeface="Arial" panose="020B0604020202020204" pitchFamily="34" charset="0"/>
                        </a:rPr>
                        <a:t>    Pupil </a:t>
                      </a:r>
                      <a:r>
                        <a:rPr lang="en-US" sz="800" b="0" i="0" u="none" strike="noStrike" dirty="0">
                          <a:effectLst/>
                          <a:latin typeface="Arial" panose="020B0604020202020204" pitchFamily="34" charset="0"/>
                        </a:rPr>
                        <a:t>Transportation</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a:effectLst/>
                          <a:latin typeface="Arial" panose="020B0604020202020204" pitchFamily="34" charset="0"/>
                        </a:rPr>
                        <a:t>             879,916 </a:t>
                      </a:r>
                    </a:p>
                  </a:txBody>
                  <a:tcPr marL="9525" marR="9525" marT="9525" marB="0" anchor="b"/>
                </a:tc>
                <a:tc>
                  <a:txBody>
                    <a:bodyPr/>
                    <a:lstStyle/>
                    <a:p>
                      <a:pPr algn="ctr" fontAlgn="b"/>
                      <a:r>
                        <a:rPr lang="en-US" sz="800" b="0" i="0" u="none" strike="noStrike">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1,000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55833">
                <a:tc>
                  <a:txBody>
                    <a:bodyPr/>
                    <a:lstStyle/>
                    <a:p>
                      <a:pPr algn="l" fontAlgn="b"/>
                      <a:r>
                        <a:rPr lang="en-US" sz="800" b="0" i="0" u="none" strike="noStrike" dirty="0" smtClean="0">
                          <a:effectLst/>
                          <a:latin typeface="Arial" panose="020B0604020202020204" pitchFamily="34" charset="0"/>
                        </a:rPr>
                        <a:t>    Support </a:t>
                      </a:r>
                      <a:r>
                        <a:rPr lang="en-US" sz="800" b="0" i="0" u="none" strike="noStrike" dirty="0">
                          <a:effectLst/>
                          <a:latin typeface="Arial" panose="020B0604020202020204" pitchFamily="34" charset="0"/>
                        </a:rPr>
                        <a:t>Services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Central</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1,486,521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55833">
                <a:tc>
                  <a:txBody>
                    <a:bodyPr/>
                    <a:lstStyle/>
                    <a:p>
                      <a:pPr algn="l" fontAlgn="b"/>
                      <a:r>
                        <a:rPr lang="en-US" sz="800" b="0" i="0" u="none" strike="noStrike" dirty="0" smtClean="0">
                          <a:effectLst/>
                          <a:latin typeface="Arial" panose="020B0604020202020204" pitchFamily="34" charset="0"/>
                        </a:rPr>
                        <a:t>    Other </a:t>
                      </a:r>
                      <a:r>
                        <a:rPr lang="en-US" sz="800" b="0" i="0" u="none" strike="noStrike" dirty="0">
                          <a:effectLst/>
                          <a:latin typeface="Arial" panose="020B0604020202020204" pitchFamily="34" charset="0"/>
                        </a:rPr>
                        <a:t>Support Services</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55833">
                <a:tc>
                  <a:txBody>
                    <a:bodyPr/>
                    <a:lstStyle/>
                    <a:p>
                      <a:pPr algn="l" fontAlgn="b"/>
                      <a:r>
                        <a:rPr lang="en-US" sz="800" b="0" i="0" u="none" strike="noStrike" dirty="0" smtClean="0">
                          <a:effectLst/>
                          <a:latin typeface="Arial" panose="020B0604020202020204" pitchFamily="34" charset="0"/>
                        </a:rPr>
                        <a:t>    Facilities </a:t>
                      </a:r>
                      <a:r>
                        <a:rPr lang="en-US" sz="800" b="0" i="0" u="none" strike="noStrike" dirty="0">
                          <a:effectLst/>
                          <a:latin typeface="Arial" panose="020B0604020202020204" pitchFamily="34" charset="0"/>
                        </a:rPr>
                        <a:t>Improvement</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a:effectLst/>
                          <a:latin typeface="Arial" panose="020B0604020202020204" pitchFamily="34" charset="0"/>
                        </a:rPr>
                        <a:t>          6,668,668 </a:t>
                      </a:r>
                    </a:p>
                  </a:txBody>
                  <a:tcPr marL="9525" marR="9525" marT="9525" marB="0" anchor="b"/>
                </a:tc>
                <a:tc>
                  <a:txBody>
                    <a:bodyPr/>
                    <a:lstStyle/>
                    <a:p>
                      <a:pPr algn="ctr" fontAlgn="b"/>
                      <a:r>
                        <a:rPr lang="en-US" sz="800" b="0" i="0" u="none" strike="noStrike">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55833">
                <a:tc>
                  <a:txBody>
                    <a:bodyPr/>
                    <a:lstStyle/>
                    <a:p>
                      <a:pPr algn="l" fontAlgn="b"/>
                      <a:r>
                        <a:rPr lang="en-US" sz="800" b="0" i="0" u="none" strike="noStrike" dirty="0" smtClean="0">
                          <a:effectLst/>
                          <a:latin typeface="Arial" panose="020B0604020202020204" pitchFamily="34" charset="0"/>
                        </a:rPr>
                        <a:t>    Other </a:t>
                      </a:r>
                      <a:r>
                        <a:rPr lang="en-US" sz="8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a:effectLst/>
                          <a:latin typeface="Arial" panose="020B0604020202020204" pitchFamily="34" charset="0"/>
                        </a:rPr>
                        <a:t>          8,281,115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55833">
                <a:tc>
                  <a:txBody>
                    <a:bodyPr/>
                    <a:lstStyle/>
                    <a:p>
                      <a:pPr algn="l" fontAlgn="b"/>
                      <a:r>
                        <a:rPr lang="en-US" sz="800" b="0" i="0" u="none" strike="noStrike" dirty="0" smtClean="0">
                          <a:effectLst/>
                          <a:latin typeface="Arial" panose="020B0604020202020204" pitchFamily="34" charset="0"/>
                        </a:rPr>
                        <a:t>    School </a:t>
                      </a:r>
                      <a:r>
                        <a:rPr lang="en-US" sz="800" b="0" i="0" u="none" strike="noStrike" dirty="0">
                          <a:effectLst/>
                          <a:latin typeface="Arial" panose="020B0604020202020204" pitchFamily="34" charset="0"/>
                        </a:rPr>
                        <a:t>Nutrition Program</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ct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tc>
                  <a:txBody>
                    <a:bodyPr/>
                    <a:lstStyle/>
                    <a:p>
                      <a:pPr algn="r" fontAlgn="b"/>
                      <a:r>
                        <a:rPr lang="en-US" sz="8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55833">
                <a:tc>
                  <a:txBody>
                    <a:bodyPr/>
                    <a:lstStyle/>
                    <a:p>
                      <a:pPr algn="l" fontAlgn="b"/>
                      <a:r>
                        <a:rPr lang="en-US" sz="800" b="0" i="0" u="none" strike="noStrike" dirty="0" smtClean="0">
                          <a:effectLst/>
                          <a:latin typeface="Arial" panose="020B0604020202020204" pitchFamily="34" charset="0"/>
                        </a:rPr>
                        <a:t>    Debt </a:t>
                      </a:r>
                      <a:r>
                        <a:rPr lang="en-US" sz="800" b="0" i="0" u="none" strike="noStrike" dirty="0">
                          <a:effectLst/>
                          <a:latin typeface="Arial" panose="020B0604020202020204" pitchFamily="34" charset="0"/>
                        </a:rPr>
                        <a:t>Service</a:t>
                      </a:r>
                    </a:p>
                  </a:txBody>
                  <a:tcPr marL="9525" marR="9525" marT="9525" marB="0" anchor="b"/>
                </a:tc>
                <a:tc>
                  <a:txBody>
                    <a:bodyPr/>
                    <a:lstStyle/>
                    <a:p>
                      <a:pPr algn="r" fontAlgn="b"/>
                      <a:r>
                        <a:rPr lang="en-US" sz="800" b="0" i="0" u="none" strike="noStrike" dirty="0">
                          <a:effectLst/>
                          <a:latin typeface="Arial" panose="020B0604020202020204" pitchFamily="34" charset="0"/>
                        </a:rPr>
                        <a:t>         8,281,115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800" b="0" i="0" u="none" strike="noStrike">
                          <a:effectLst/>
                          <a:latin typeface="Arial" panose="020B0604020202020204" pitchFamily="34" charset="0"/>
                        </a:rPr>
                        <a:t>             196,866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8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8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8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8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8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155833">
                <a:tc>
                  <a:txBody>
                    <a:bodyPr/>
                    <a:lstStyle/>
                    <a:p>
                      <a:pPr algn="ctr" fontAlgn="b"/>
                      <a:r>
                        <a:rPr lang="en-US" sz="8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a:t>
                      </a:r>
                      <a:r>
                        <a:rPr lang="en-US" sz="800" b="1" i="0" u="none" strike="noStrike" dirty="0">
                          <a:effectLst/>
                          <a:latin typeface="Arial" panose="020B0604020202020204" pitchFamily="34" charset="0"/>
                        </a:rPr>
                        <a:t>8,281,115</a:t>
                      </a:r>
                      <a:r>
                        <a:rPr lang="en-US" sz="1000" b="1" i="0" u="none" strike="noStrike" dirty="0">
                          <a:effectLst/>
                          <a:latin typeface="Arial" panose="020B0604020202020204" pitchFamily="34" charset="0"/>
                        </a:rPr>
                        <a:t>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a:effectLst/>
                          <a:latin typeface="Arial" panose="020B0604020202020204" pitchFamily="34" charset="0"/>
                        </a:rPr>
                        <a:t> $      18,910,295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2,983,440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a:effectLst/>
                          <a:latin typeface="Arial" panose="020B0604020202020204" pitchFamily="34" charset="0"/>
                        </a:rPr>
                        <a:t>22,197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a:effectLst/>
                          <a:latin typeface="Arial" panose="020B0604020202020204" pitchFamily="34" charset="0"/>
                        </a:rPr>
                        <a:t>2,334,383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a:effectLst/>
                          <a:latin typeface="Arial" panose="020B0604020202020204" pitchFamily="34" charset="0"/>
                        </a:rPr>
                        <a:t> $          25,187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smtClean="0">
                          <a:effectLst/>
                          <a:latin typeface="Arial" panose="020B0604020202020204" pitchFamily="34" charset="0"/>
                        </a:rPr>
                        <a:t>91,479</a:t>
                      </a:r>
                      <a:endParaRPr lang="en-US" sz="800" b="1" i="0" u="none" strike="noStrike" dirty="0">
                        <a:effectLst/>
                        <a:latin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57947">
                <a:tc>
                  <a:txBody>
                    <a:bodyPr/>
                    <a:lstStyle/>
                    <a:p>
                      <a:pPr algn="l" fontAlgn="b"/>
                      <a:r>
                        <a:rPr lang="en-US" sz="800" b="1" i="1" u="none" strike="noStrike" dirty="0">
                          <a:effectLst/>
                          <a:latin typeface="Arial" panose="020B0604020202020204" pitchFamily="34" charset="0"/>
                        </a:rPr>
                        <a:t>NET TOTALS</a:t>
                      </a:r>
                    </a:p>
                  </a:txBody>
                  <a:tcPr marL="9525" marR="9525" marT="9525" marB="0" anchor="b"/>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( 4,195,608</a:t>
                      </a:r>
                      <a:r>
                        <a:rPr lang="en-US" sz="800" b="1" i="0" u="none" strike="noStrike" dirty="0">
                          <a:effectLst/>
                          <a:latin typeface="Arial" panose="020B0604020202020204" pitchFamily="34" charset="0"/>
                        </a:rPr>
                        <a:t>)</a:t>
                      </a:r>
                    </a:p>
                  </a:txBody>
                  <a:tcPr marL="9525" marR="9525" marT="9525" marB="0" anchor="b"/>
                </a:tc>
                <a:tc>
                  <a:txBody>
                    <a:bodyPr/>
                    <a:lstStyle/>
                    <a:p>
                      <a:pPr algn="l" fontAlgn="b"/>
                      <a:r>
                        <a:rPr lang="en-US" sz="800" b="1" i="0" u="none" strike="noStrike" dirty="0">
                          <a:effectLst/>
                          <a:latin typeface="Arial" panose="020B0604020202020204" pitchFamily="34" charset="0"/>
                        </a:rPr>
                        <a:t> $       (8,843,295)</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155833">
                <a:tc>
                  <a:txBody>
                    <a:bodyPr/>
                    <a:lstStyle/>
                    <a:p>
                      <a:pPr algn="ctr" fontAlgn="b"/>
                      <a:r>
                        <a:rPr lang="en-US" sz="8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55833">
                <a:tc>
                  <a:txBody>
                    <a:bodyPr/>
                    <a:lstStyle/>
                    <a:p>
                      <a:pPr algn="l" fontAlgn="b"/>
                      <a:r>
                        <a:rPr lang="en-US" sz="8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800" b="0" i="0" u="none" strike="noStrike" dirty="0">
                          <a:effectLst/>
                          <a:latin typeface="Arial" panose="020B0604020202020204" pitchFamily="34" charset="0"/>
                        </a:rPr>
                        <a:t> $      4,195,608 </a:t>
                      </a:r>
                    </a:p>
                  </a:txBody>
                  <a:tcPr marL="9525" marR="9525" marT="9525" marB="0" anchor="b"/>
                </a:tc>
                <a:tc>
                  <a:txBody>
                    <a:bodyPr/>
                    <a:lstStyle/>
                    <a:p>
                      <a:pPr algn="l" fontAlgn="b"/>
                      <a:r>
                        <a:rPr lang="en-US" sz="1000" b="0" i="0" u="none" strike="noStrike" dirty="0">
                          <a:effectLst/>
                          <a:latin typeface="Arial" panose="020B0604020202020204" pitchFamily="34" charset="0"/>
                        </a:rPr>
                        <a:t> $      </a:t>
                      </a:r>
                      <a:r>
                        <a:rPr lang="en-US" sz="800" b="0" i="0" u="none" strike="noStrike" dirty="0">
                          <a:effectLst/>
                          <a:latin typeface="Arial" panose="020B0604020202020204" pitchFamily="34" charset="0"/>
                        </a:rPr>
                        <a:t>25,081,291</a:t>
                      </a:r>
                      <a:r>
                        <a:rPr lang="en-US" sz="1000" b="0" i="0" u="none" strike="noStrike" dirty="0">
                          <a:effectLst/>
                          <a:latin typeface="Arial" panose="020B0604020202020204" pitchFamily="34" charset="0"/>
                        </a:rPr>
                        <a:t>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5583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effectLst/>
                          <a:latin typeface="Arial" panose="020B0604020202020204" pitchFamily="34" charset="0"/>
                        </a:rPr>
                        <a:t>Ending Fund Balance 06/30/19</a:t>
                      </a:r>
                      <a:endParaRPr lang="en-US" sz="800" b="0" i="0" u="none" strike="noStrike" dirty="0">
                        <a:effectLst/>
                        <a:latin typeface="Arial" panose="020B0604020202020204" pitchFamily="34" charset="0"/>
                      </a:endParaRPr>
                    </a:p>
                  </a:txBody>
                  <a:tcPr marL="114300" marR="9525" marT="9525" marB="0" anchor="b"/>
                </a:tc>
                <a:tc>
                  <a:txBody>
                    <a:bodyPr/>
                    <a:lstStyle/>
                    <a:p>
                      <a:pPr algn="l" fontAlgn="b"/>
                      <a:r>
                        <a:rPr lang="en-US" sz="800" b="0" i="0" u="none" strike="noStrike" dirty="0">
                          <a:effectLst/>
                          <a:latin typeface="Arial" panose="020B0604020202020204" pitchFamily="34" charset="0"/>
                        </a:rPr>
                        <a:t> $      4,195,608 </a:t>
                      </a:r>
                    </a:p>
                  </a:txBody>
                  <a:tcPr marL="9525" marR="9525" marT="9525" marB="0" anchor="b"/>
                </a:tc>
                <a:tc>
                  <a:txBody>
                    <a:bodyPr/>
                    <a:lstStyle/>
                    <a:p>
                      <a:pPr algn="l" fontAlgn="b"/>
                      <a:r>
                        <a:rPr lang="en-US" sz="1000" b="0" i="0" u="none" strike="noStrike" dirty="0">
                          <a:effectLst/>
                          <a:latin typeface="Arial" panose="020B0604020202020204" pitchFamily="34" charset="0"/>
                        </a:rPr>
                        <a:t> $      </a:t>
                      </a:r>
                      <a:r>
                        <a:rPr lang="en-US" sz="800" b="0" i="0" u="none" strike="noStrike" dirty="0">
                          <a:effectLst/>
                          <a:latin typeface="Arial" panose="020B0604020202020204" pitchFamily="34" charset="0"/>
                        </a:rPr>
                        <a:t>16,237,996</a:t>
                      </a:r>
                      <a:r>
                        <a:rPr lang="en-US" sz="1000" b="0" i="0" u="none" strike="noStrike" dirty="0">
                          <a:effectLst/>
                          <a:latin typeface="Arial" panose="020B0604020202020204" pitchFamily="34" charset="0"/>
                        </a:rPr>
                        <a:t>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bl>
          </a:graphicData>
        </a:graphic>
      </p:graphicFrame>
    </p:spTree>
    <p:extLst>
      <p:ext uri="{BB962C8B-B14F-4D97-AF65-F5344CB8AC3E}">
        <p14:creationId xmlns:p14="http://schemas.microsoft.com/office/powerpoint/2010/main" val="73729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7976" y="386862"/>
            <a:ext cx="7361838" cy="395655"/>
          </a:xfrm>
        </p:spPr>
        <p:txBody>
          <a:bodyPr/>
          <a:lstStyle/>
          <a:p>
            <a:pPr algn="ctr"/>
            <a:r>
              <a:rPr lang="en-US" sz="2000" dirty="0"/>
              <a:t>BARROW COUNTY SCHOOL DISTRICT FISCAL YEAR </a:t>
            </a:r>
            <a:r>
              <a:rPr lang="en-US" sz="2000" dirty="0" smtClean="0"/>
              <a:t>2019 </a:t>
            </a:r>
            <a:r>
              <a:rPr lang="en-US" sz="2000" dirty="0"/>
              <a:t>PROPOSED REVENUE &amp; EXPENDITURE BUDGETS-All OTHER FUNDS…Continued</a:t>
            </a:r>
            <a:r>
              <a:rPr lang="en-US" sz="2000" dirty="0" smtClean="0"/>
              <a:t>.</a:t>
            </a:r>
            <a:r>
              <a:rPr lang="en-US" sz="3600" dirty="0" smtClean="0"/>
              <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8139704"/>
              </p:ext>
            </p:extLst>
          </p:nvPr>
        </p:nvGraphicFramePr>
        <p:xfrm>
          <a:off x="184639" y="1433146"/>
          <a:ext cx="8827479" cy="5010827"/>
        </p:xfrm>
        <a:graphic>
          <a:graphicData uri="http://schemas.openxmlformats.org/drawingml/2006/table">
            <a:tbl>
              <a:tblPr firstRow="1" bandRow="1">
                <a:tableStyleId>{5C22544A-7EE6-4342-B048-85BDC9FD1C3A}</a:tableStyleId>
              </a:tblPr>
              <a:tblGrid>
                <a:gridCol w="2522129">
                  <a:extLst>
                    <a:ext uri="{9D8B030D-6E8A-4147-A177-3AD203B41FA5}">
                      <a16:colId xmlns:a16="http://schemas.microsoft.com/office/drawing/2014/main" val="3377365125"/>
                    </a:ext>
                  </a:extLst>
                </a:gridCol>
                <a:gridCol w="918187">
                  <a:extLst>
                    <a:ext uri="{9D8B030D-6E8A-4147-A177-3AD203B41FA5}">
                      <a16:colId xmlns:a16="http://schemas.microsoft.com/office/drawing/2014/main" val="2456346827"/>
                    </a:ext>
                  </a:extLst>
                </a:gridCol>
                <a:gridCol w="995645">
                  <a:extLst>
                    <a:ext uri="{9D8B030D-6E8A-4147-A177-3AD203B41FA5}">
                      <a16:colId xmlns:a16="http://schemas.microsoft.com/office/drawing/2014/main" val="1346537469"/>
                    </a:ext>
                  </a:extLst>
                </a:gridCol>
                <a:gridCol w="906749">
                  <a:extLst>
                    <a:ext uri="{9D8B030D-6E8A-4147-A177-3AD203B41FA5}">
                      <a16:colId xmlns:a16="http://schemas.microsoft.com/office/drawing/2014/main" val="705796618"/>
                    </a:ext>
                  </a:extLst>
                </a:gridCol>
                <a:gridCol w="782474">
                  <a:extLst>
                    <a:ext uri="{9D8B030D-6E8A-4147-A177-3AD203B41FA5}">
                      <a16:colId xmlns:a16="http://schemas.microsoft.com/office/drawing/2014/main" val="2359681948"/>
                    </a:ext>
                  </a:extLst>
                </a:gridCol>
                <a:gridCol w="900765">
                  <a:extLst>
                    <a:ext uri="{9D8B030D-6E8A-4147-A177-3AD203B41FA5}">
                      <a16:colId xmlns:a16="http://schemas.microsoft.com/office/drawing/2014/main" val="3582926462"/>
                    </a:ext>
                  </a:extLst>
                </a:gridCol>
                <a:gridCol w="900765">
                  <a:extLst>
                    <a:ext uri="{9D8B030D-6E8A-4147-A177-3AD203B41FA5}">
                      <a16:colId xmlns:a16="http://schemas.microsoft.com/office/drawing/2014/main" val="764848331"/>
                    </a:ext>
                  </a:extLst>
                </a:gridCol>
                <a:gridCol w="900765">
                  <a:extLst>
                    <a:ext uri="{9D8B030D-6E8A-4147-A177-3AD203B41FA5}">
                      <a16:colId xmlns:a16="http://schemas.microsoft.com/office/drawing/2014/main" val="11289292"/>
                    </a:ext>
                  </a:extLst>
                </a:gridCol>
              </a:tblGrid>
              <a:tr h="37390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800" b="1" i="1" u="none" strike="noStrike" dirty="0" smtClean="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Vocational Program Improvement</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Vocational Perkins Plus</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Title II-A</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Education of Homeless Children</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Title III-LEP</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Title III-Migrant</a:t>
                      </a:r>
                      <a:endParaRPr lang="en-US" sz="800" b="0" i="0" u="none" strike="noStrike" dirty="0">
                        <a:effectLst/>
                        <a:latin typeface="Arial" panose="020B0604020202020204"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effectLst/>
                          <a:latin typeface="Arial" panose="020B0604020202020204" pitchFamily="34" charset="0"/>
                        </a:rPr>
                        <a:t>Title IV-A</a:t>
                      </a:r>
                    </a:p>
                  </a:txBody>
                  <a:tcPr marL="9525" marR="9525" marT="9525" marB="0" anchor="b"/>
                </a:tc>
                <a:extLst>
                  <a:ext uri="{0D108BD9-81ED-4DB2-BD59-A6C34878D82A}">
                    <a16:rowId xmlns:a16="http://schemas.microsoft.com/office/drawing/2014/main" val="3630448302"/>
                  </a:ext>
                </a:extLst>
              </a:tr>
              <a:tr h="15583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55833">
                <a:tc>
                  <a:txBody>
                    <a:bodyPr/>
                    <a:lstStyle/>
                    <a:p>
                      <a:pPr algn="l" fontAlgn="b"/>
                      <a:r>
                        <a:rPr lang="en-US" sz="800" b="0" i="0" u="none" strike="noStrike" dirty="0" smtClean="0">
                          <a:effectLst/>
                          <a:latin typeface="Arial" panose="020B0604020202020204" pitchFamily="34" charset="0"/>
                        </a:rPr>
                        <a:t>    ELOST </a:t>
                      </a:r>
                      <a:r>
                        <a:rPr lang="en-US" sz="800" b="0" i="0" u="none" strike="noStrike" dirty="0">
                          <a:effectLst/>
                          <a:latin typeface="Arial" panose="020B0604020202020204" pitchFamily="34" charset="0"/>
                        </a:rPr>
                        <a:t>Funds</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68910427"/>
                  </a:ext>
                </a:extLst>
              </a:tr>
              <a:tr h="155833">
                <a:tc>
                  <a:txBody>
                    <a:bodyPr/>
                    <a:lstStyle/>
                    <a:p>
                      <a:pPr algn="l" fontAlgn="b"/>
                      <a:r>
                        <a:rPr lang="en-US" sz="800" b="0" i="0" u="none" strike="noStrike" dirty="0" smtClean="0">
                          <a:effectLst/>
                          <a:latin typeface="Arial" panose="020B0604020202020204" pitchFamily="34" charset="0"/>
                        </a:rPr>
                        <a:t>    State </a:t>
                      </a:r>
                      <a:r>
                        <a:rPr lang="en-US" sz="800" b="0" i="0" u="none" strike="noStrike" dirty="0">
                          <a:effectLst/>
                          <a:latin typeface="Arial" panose="020B0604020202020204" pitchFamily="34" charset="0"/>
                        </a:rPr>
                        <a:t>Reimbursement</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90648051"/>
                  </a:ext>
                </a:extLst>
              </a:tr>
              <a:tr h="172683">
                <a:tc>
                  <a:txBody>
                    <a:bodyPr/>
                    <a:lstStyle/>
                    <a:p>
                      <a:pPr algn="l" fontAlgn="b"/>
                      <a:r>
                        <a:rPr lang="en-US" sz="800" b="0" i="0" u="none" strike="noStrike" dirty="0" smtClean="0">
                          <a:effectLst/>
                          <a:latin typeface="Arial" panose="020B0604020202020204" pitchFamily="34" charset="0"/>
                        </a:rPr>
                        <a:t>    Federal </a:t>
                      </a:r>
                      <a:r>
                        <a:rPr lang="en-US" sz="800" b="0" i="0" u="none" strike="noStrike" dirty="0">
                          <a:effectLst/>
                          <a:latin typeface="Arial" panose="020B0604020202020204" pitchFamily="34" charset="0"/>
                        </a:rPr>
                        <a:t>Funds</a:t>
                      </a:r>
                    </a:p>
                  </a:txBody>
                  <a:tcPr marL="9525" marR="9525" marT="9525" marB="0" anchor="b"/>
                </a:tc>
                <a:tc>
                  <a:txBody>
                    <a:bodyPr/>
                    <a:lstStyle/>
                    <a:p>
                      <a:pPr algn="l" fontAlgn="b"/>
                      <a:r>
                        <a:rPr lang="en-US" sz="800" b="0" i="0" u="none" strike="noStrike">
                          <a:effectLst/>
                          <a:latin typeface="Arial" panose="020B0604020202020204" pitchFamily="34" charset="0"/>
                        </a:rPr>
                        <a:t>       106,520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20,000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422,960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49,774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117,547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3,972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64,495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75444533"/>
                  </a:ext>
                </a:extLst>
              </a:tr>
              <a:tr h="155833">
                <a:tc>
                  <a:txBody>
                    <a:bodyPr/>
                    <a:lstStyle/>
                    <a:p>
                      <a:pPr algn="l" fontAlgn="b"/>
                      <a:r>
                        <a:rPr lang="en-US" sz="800" b="0" i="0" u="none" strike="noStrike" dirty="0" smtClean="0">
                          <a:effectLst/>
                          <a:latin typeface="Arial" panose="020B0604020202020204" pitchFamily="34" charset="0"/>
                        </a:rPr>
                        <a:t>    Student </a:t>
                      </a:r>
                      <a:r>
                        <a:rPr lang="en-US" sz="800" b="0" i="0" u="none" strike="noStrike" dirty="0">
                          <a:effectLst/>
                          <a:latin typeface="Arial" panose="020B0604020202020204" pitchFamily="34" charset="0"/>
                        </a:rPr>
                        <a:t>and Adult Sales</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28682159"/>
                  </a:ext>
                </a:extLst>
              </a:tr>
              <a:tr h="155833">
                <a:tc>
                  <a:txBody>
                    <a:bodyPr/>
                    <a:lstStyle/>
                    <a:p>
                      <a:pPr algn="l" fontAlgn="b"/>
                      <a:r>
                        <a:rPr lang="en-US" sz="800" b="0" i="0" u="none" strike="noStrike" dirty="0" smtClean="0">
                          <a:effectLst/>
                          <a:latin typeface="Arial" panose="020B0604020202020204" pitchFamily="34" charset="0"/>
                        </a:rPr>
                        <a:t>    Transfers </a:t>
                      </a:r>
                      <a:r>
                        <a:rPr lang="en-US" sz="800" b="0" i="0" u="none" strike="noStrike" dirty="0">
                          <a:effectLst/>
                          <a:latin typeface="Arial" panose="020B0604020202020204" pitchFamily="34" charset="0"/>
                        </a:rPr>
                        <a:t>In</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661723"/>
                  </a:ext>
                </a:extLst>
              </a:tr>
              <a:tr h="302499">
                <a:tc>
                  <a:txBody>
                    <a:bodyPr/>
                    <a:lstStyle/>
                    <a:p>
                      <a:pPr algn="l" fontAlgn="b"/>
                      <a:r>
                        <a:rPr lang="en-US" sz="8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800" b="1" i="0" u="none" strike="noStrike" dirty="0">
                          <a:effectLst/>
                          <a:latin typeface="Arial" panose="020B0604020202020204" pitchFamily="34" charset="0"/>
                        </a:rPr>
                        <a:t> $    106,520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a:effectLst/>
                          <a:latin typeface="Arial" panose="020B0604020202020204" pitchFamily="34" charset="0"/>
                        </a:rPr>
                        <a:t> $      20,000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422,960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a:effectLst/>
                          <a:latin typeface="Arial" panose="020B0604020202020204" pitchFamily="34" charset="0"/>
                        </a:rPr>
                        <a:t> $           49,774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117,547 </a:t>
                      </a:r>
                      <a:endParaRPr lang="en-US" sz="800" b="1" i="0" u="none" strike="noStrike" dirty="0">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a:effectLst/>
                          <a:latin typeface="Arial" panose="020B0604020202020204" pitchFamily="34" charset="0"/>
                        </a:rPr>
                        <a:t> $         3,972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64,495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155833">
                <a:tc>
                  <a:txBody>
                    <a:bodyPr/>
                    <a:lstStyle/>
                    <a:p>
                      <a:pPr algn="ctr" fontAlgn="b"/>
                      <a:r>
                        <a:rPr lang="en-US" sz="8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55833">
                <a:tc>
                  <a:txBody>
                    <a:bodyPr/>
                    <a:lstStyle/>
                    <a:p>
                      <a:pPr algn="l" fontAlgn="b"/>
                      <a:r>
                        <a:rPr lang="en-US" sz="800" b="0" i="0" u="none" strike="noStrike" dirty="0" smtClean="0">
                          <a:effectLst/>
                          <a:latin typeface="Arial" panose="020B0604020202020204" pitchFamily="34" charset="0"/>
                        </a:rPr>
                        <a:t>    Instruction</a:t>
                      </a:r>
                      <a:endParaRPr lang="en-US" sz="800" b="0" i="0" u="none" strike="noStrike" dirty="0">
                        <a:effectLst/>
                        <a:latin typeface="Arial" panose="020B0604020202020204" pitchFamily="34" charset="0"/>
                      </a:endParaRPr>
                    </a:p>
                  </a:txBody>
                  <a:tcPr marL="9525" marR="9525" marT="9525" marB="0" anchor="b"/>
                </a:tc>
                <a:tc>
                  <a:txBody>
                    <a:bodyPr/>
                    <a:lstStyle/>
                    <a:p>
                      <a:pPr algn="l" fontAlgn="b"/>
                      <a:r>
                        <a:rPr lang="en-US" sz="800" b="0" i="0" u="none" strike="noStrike" dirty="0">
                          <a:effectLst/>
                          <a:latin typeface="Arial" panose="020B0604020202020204" pitchFamily="34" charset="0"/>
                        </a:rPr>
                        <a:t> $      67,100 </a:t>
                      </a:r>
                    </a:p>
                  </a:txBody>
                  <a:tcPr marL="9525" marR="9525" marT="9525" marB="0" anchor="b"/>
                </a:tc>
                <a:tc>
                  <a:txBody>
                    <a:bodyPr/>
                    <a:lstStyle/>
                    <a:p>
                      <a:pPr algn="l" fontAlgn="b"/>
                      <a:r>
                        <a:rPr lang="en-US" sz="800" b="0" i="0" u="none" strike="noStrike" dirty="0">
                          <a:effectLst/>
                          <a:latin typeface="Arial" panose="020B0604020202020204" pitchFamily="34" charset="0"/>
                        </a:rPr>
                        <a:t> $      20,000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7620" marR="7620" marT="7620" marB="0" anchor="b"/>
                </a:tc>
                <a:tc>
                  <a:txBody>
                    <a:bodyPr/>
                    <a:lstStyle/>
                    <a:p>
                      <a:pPr algn="l" fontAlgn="b"/>
                      <a:r>
                        <a:rPr lang="en-US" sz="800" b="0" i="0" u="none" strike="noStrike">
                          <a:effectLst/>
                          <a:latin typeface="Arial" panose="020B0604020202020204" pitchFamily="34" charset="0"/>
                        </a:rPr>
                        <a:t> $           11,603 </a:t>
                      </a:r>
                    </a:p>
                  </a:txBody>
                  <a:tcPr marL="9525" marR="9525" marT="9525" marB="0" anchor="b"/>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10,722 </a:t>
                      </a:r>
                    </a:p>
                  </a:txBody>
                  <a:tcPr marL="9525" marR="9525" marT="9525" marB="0" anchor="b"/>
                </a:tc>
                <a:tc>
                  <a:txBody>
                    <a:bodyPr/>
                    <a:lstStyle/>
                    <a:p>
                      <a:pPr algn="l" fontAlgn="b"/>
                      <a:r>
                        <a:rPr lang="en-US" sz="800" b="0" i="0" u="none" strike="noStrike">
                          <a:effectLst/>
                          <a:latin typeface="Arial" panose="020B0604020202020204" pitchFamily="34" charset="0"/>
                        </a:rPr>
                        <a:t> $         3,702 </a:t>
                      </a:r>
                    </a:p>
                  </a:txBody>
                  <a:tcPr marL="9525" marR="9525" marT="9525" marB="0" anchor="b"/>
                </a:tc>
                <a:tc>
                  <a:txBody>
                    <a:bodyPr/>
                    <a:lstStyle/>
                    <a:p>
                      <a:pPr algn="l" fontAlgn="b"/>
                      <a:r>
                        <a:rPr lang="en-US" sz="800" b="0" i="0" u="none" strike="noStrike">
                          <a:effectLst/>
                          <a:latin typeface="Arial" panose="020B0604020202020204" pitchFamily="34" charset="0"/>
                        </a:rPr>
                        <a:t> $     24,435 </a:t>
                      </a:r>
                    </a:p>
                  </a:txBody>
                  <a:tcPr marL="9525" marR="9525" marT="9525" marB="0" anchor="b"/>
                </a:tc>
                <a:extLst>
                  <a:ext uri="{0D108BD9-81ED-4DB2-BD59-A6C34878D82A}">
                    <a16:rowId xmlns:a16="http://schemas.microsoft.com/office/drawing/2014/main" val="1033605844"/>
                  </a:ext>
                </a:extLst>
              </a:tr>
              <a:tr h="145588">
                <a:tc>
                  <a:txBody>
                    <a:bodyPr/>
                    <a:lstStyle/>
                    <a:p>
                      <a:pPr algn="l" fontAlgn="b"/>
                      <a:r>
                        <a:rPr lang="en-US" sz="800" b="0" i="0" u="none" strike="noStrike" dirty="0" smtClean="0">
                          <a:effectLst/>
                          <a:latin typeface="Arial" panose="020B0604020202020204" pitchFamily="34" charset="0"/>
                        </a:rPr>
                        <a:t>    Pupil </a:t>
                      </a:r>
                      <a:r>
                        <a:rPr lang="en-US" sz="800" b="0" i="0" u="none" strike="noStrike" dirty="0">
                          <a:effectLst/>
                          <a:latin typeface="Arial" panose="020B0604020202020204" pitchFamily="34" charset="0"/>
                        </a:rPr>
                        <a:t>Services</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2,239</a:t>
                      </a:r>
                      <a:endParaRPr lang="en-US" sz="800" b="0" i="0" u="none" strike="noStrike" dirty="0">
                        <a:effectLst/>
                        <a:latin typeface="Arial" panose="020B0604020202020204" pitchFamily="34" charset="0"/>
                      </a:endParaRPr>
                    </a:p>
                  </a:txBody>
                  <a:tcPr marL="9525" marR="9525" marT="9525" marB="0" anchor="b"/>
                </a:tc>
                <a:tc>
                  <a:txBody>
                    <a:bodyPr/>
                    <a:lstStyle/>
                    <a:p>
                      <a:pPr algn="l" fontAlgn="b"/>
                      <a:r>
                        <a:rPr lang="en-US" sz="800" b="0" i="0" u="none" strike="noStrike">
                          <a:effectLst/>
                          <a:latin typeface="Arial" panose="020B0604020202020204" pitchFamily="34" charset="0"/>
                        </a:rPr>
                        <a:t>               100 </a:t>
                      </a:r>
                    </a:p>
                  </a:txBody>
                  <a:tcPr marL="9525" marR="9525" marT="9525" marB="0" anchor="b"/>
                </a:tc>
                <a:tc>
                  <a:txBody>
                    <a:bodyPr/>
                    <a:lstStyle/>
                    <a:p>
                      <a:pPr algn="l" fontAlgn="b"/>
                      <a:r>
                        <a:rPr lang="en-US" sz="800" b="0" i="0" u="none" strike="noStrike">
                          <a:effectLst/>
                          <a:latin typeface="Arial" panose="020B0604020202020204" pitchFamily="34" charset="0"/>
                        </a:rPr>
                        <a:t>         7,000 </a:t>
                      </a:r>
                    </a:p>
                  </a:txBody>
                  <a:tcPr marL="9525" marR="9525" marT="9525" marB="0" anchor="b"/>
                </a:tc>
                <a:extLst>
                  <a:ext uri="{0D108BD9-81ED-4DB2-BD59-A6C34878D82A}">
                    <a16:rowId xmlns:a16="http://schemas.microsoft.com/office/drawing/2014/main" val="1674629756"/>
                  </a:ext>
                </a:extLst>
              </a:tr>
              <a:tr h="155833">
                <a:tc>
                  <a:txBody>
                    <a:bodyPr/>
                    <a:lstStyle/>
                    <a:p>
                      <a:pPr algn="l" fontAlgn="b"/>
                      <a:r>
                        <a:rPr lang="en-US" sz="800" b="0" i="0" u="none" strike="noStrike" dirty="0" smtClean="0">
                          <a:effectLst/>
                          <a:latin typeface="Arial" panose="020B0604020202020204" pitchFamily="34" charset="0"/>
                        </a:rPr>
                        <a:t>    Improvement </a:t>
                      </a:r>
                      <a:r>
                        <a:rPr lang="en-US" sz="800" b="0" i="0" u="none" strike="noStrike" dirty="0">
                          <a:effectLst/>
                          <a:latin typeface="Arial" panose="020B0604020202020204" pitchFamily="34" charset="0"/>
                        </a:rPr>
                        <a:t>of Instructional </a:t>
                      </a:r>
                      <a:r>
                        <a:rPr lang="en-US" sz="800" b="0" i="0" u="none" strike="noStrike" dirty="0" smtClean="0">
                          <a:effectLst/>
                          <a:latin typeface="Arial" panose="020B0604020202020204" pitchFamily="34" charset="0"/>
                        </a:rPr>
                        <a:t>Services</a:t>
                      </a:r>
                      <a:endParaRPr lang="en-US" sz="800" b="0" i="0" u="none" strike="noStrike" dirty="0">
                        <a:effectLst/>
                        <a:latin typeface="Arial" panose="020B0604020202020204" pitchFamily="34" charset="0"/>
                      </a:endParaRPr>
                    </a:p>
                  </a:txBody>
                  <a:tcPr marL="9525" marR="9525" marT="9525" marB="0" anchor="b"/>
                </a:tc>
                <a:tc>
                  <a:txBody>
                    <a:bodyPr/>
                    <a:lstStyle/>
                    <a:p>
                      <a:pPr algn="l" fontAlgn="b"/>
                      <a:r>
                        <a:rPr lang="en-US" sz="800" b="0" i="0" u="none" strike="noStrike">
                          <a:effectLst/>
                          <a:latin typeface="Arial" panose="020B0604020202020204" pitchFamily="34" charset="0"/>
                        </a:rPr>
                        <a:t>         39,420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500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81,426 </a:t>
                      </a:r>
                    </a:p>
                  </a:txBody>
                  <a:tcPr marL="9525" marR="9525" marT="9525" marB="0" anchor="b"/>
                </a:tc>
                <a:tc>
                  <a:txBody>
                    <a:bodyPr/>
                    <a:lstStyle/>
                    <a:p>
                      <a:pPr algn="l" fontAlgn="b"/>
                      <a:r>
                        <a:rPr lang="en-US" sz="800" b="0" i="0" u="none" strike="noStrike">
                          <a:effectLst/>
                          <a:latin typeface="Arial" panose="020B0604020202020204" pitchFamily="34" charset="0"/>
                        </a:rPr>
                        <a:t>               108 </a:t>
                      </a:r>
                    </a:p>
                  </a:txBody>
                  <a:tcPr marL="9525" marR="9525" marT="9525" marB="0" anchor="b"/>
                </a:tc>
                <a:tc>
                  <a:txBody>
                    <a:bodyPr/>
                    <a:lstStyle/>
                    <a:p>
                      <a:pPr algn="l" fontAlgn="b"/>
                      <a:r>
                        <a:rPr lang="en-US" sz="800" b="0" i="0" u="none" strike="noStrike">
                          <a:effectLst/>
                          <a:latin typeface="Arial" panose="020B0604020202020204" pitchFamily="34" charset="0"/>
                        </a:rPr>
                        <a:t>        19,750 </a:t>
                      </a:r>
                    </a:p>
                  </a:txBody>
                  <a:tcPr marL="9525" marR="9525" marT="9525" marB="0" anchor="b"/>
                </a:tc>
                <a:extLst>
                  <a:ext uri="{0D108BD9-81ED-4DB2-BD59-A6C34878D82A}">
                    <a16:rowId xmlns:a16="http://schemas.microsoft.com/office/drawing/2014/main" val="2084066965"/>
                  </a:ext>
                </a:extLst>
              </a:tr>
              <a:tr h="155833">
                <a:tc>
                  <a:txBody>
                    <a:bodyPr/>
                    <a:lstStyle/>
                    <a:p>
                      <a:pPr algn="l" fontAlgn="b"/>
                      <a:r>
                        <a:rPr lang="en-US" sz="800" b="0" i="0" u="none" strike="noStrike" dirty="0" smtClean="0">
                          <a:effectLst/>
                          <a:latin typeface="Arial" panose="020B0604020202020204" pitchFamily="34" charset="0"/>
                        </a:rPr>
                        <a:t>    Instructional </a:t>
                      </a:r>
                      <a:r>
                        <a:rPr lang="en-US" sz="8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306,693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20,864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13,310 </a:t>
                      </a:r>
                    </a:p>
                  </a:txBody>
                  <a:tcPr marL="9525" marR="9525" marT="9525" marB="0" anchor="b"/>
                </a:tc>
                <a:extLst>
                  <a:ext uri="{0D108BD9-81ED-4DB2-BD59-A6C34878D82A}">
                    <a16:rowId xmlns:a16="http://schemas.microsoft.com/office/drawing/2014/main" val="4024732794"/>
                  </a:ext>
                </a:extLst>
              </a:tr>
              <a:tr h="150784">
                <a:tc>
                  <a:txBody>
                    <a:bodyPr/>
                    <a:lstStyle/>
                    <a:p>
                      <a:pPr algn="l" fontAlgn="b"/>
                      <a:r>
                        <a:rPr lang="en-US" sz="800" b="0" i="0" u="none" strike="noStrike" dirty="0" smtClean="0">
                          <a:effectLst/>
                          <a:latin typeface="Arial" panose="020B0604020202020204" pitchFamily="34" charset="0"/>
                        </a:rPr>
                        <a:t>    Federal </a:t>
                      </a:r>
                      <a:r>
                        <a:rPr lang="en-US" sz="8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104,220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50153">
                <a:tc>
                  <a:txBody>
                    <a:bodyPr/>
                    <a:lstStyle/>
                    <a:p>
                      <a:pPr algn="l" fontAlgn="b"/>
                      <a:r>
                        <a:rPr lang="en-US" sz="800" b="0" i="0" u="none" strike="noStrike" dirty="0" smtClean="0">
                          <a:effectLst/>
                          <a:latin typeface="Arial" panose="020B0604020202020204" pitchFamily="34" charset="0"/>
                        </a:rPr>
                        <a:t>    General </a:t>
                      </a:r>
                      <a:r>
                        <a:rPr lang="en-US" sz="8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8,616 </a:t>
                      </a:r>
                    </a:p>
                  </a:txBody>
                  <a:tcPr marL="7620" marR="7620" marT="7620" marB="0" anchor="b"/>
                </a:tc>
                <a:tc>
                  <a:txBody>
                    <a:bodyPr/>
                    <a:lstStyle/>
                    <a:p>
                      <a:pPr algn="l" fontAlgn="b"/>
                      <a:r>
                        <a:rPr lang="en-US" sz="800" b="0" i="0" u="none" strike="noStrike">
                          <a:effectLst/>
                          <a:latin typeface="Arial" panose="020B0604020202020204" pitchFamily="34" charset="0"/>
                        </a:rPr>
                        <a:t>                    60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2,296</a:t>
                      </a:r>
                      <a:endParaRPr lang="en-US" sz="800" b="0" i="0" u="none" strike="noStrike" dirty="0">
                        <a:effectLst/>
                        <a:latin typeface="Arial" panose="020B0604020202020204" pitchFamily="34" charset="0"/>
                      </a:endParaRPr>
                    </a:p>
                  </a:txBody>
                  <a:tcPr marL="9525" marR="9525" marT="9525" marB="0" anchor="b"/>
                </a:tc>
                <a:tc>
                  <a:txBody>
                    <a:bodyPr/>
                    <a:lstStyle/>
                    <a:p>
                      <a:pPr algn="l" fontAlgn="b"/>
                      <a:r>
                        <a:rPr lang="en-US" sz="800" b="0" i="0" u="none" strike="noStrike">
                          <a:effectLst/>
                          <a:latin typeface="Arial" panose="020B0604020202020204" pitchFamily="34" charset="0"/>
                        </a:rPr>
                        <a:t>                62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789643930"/>
                  </a:ext>
                </a:extLst>
              </a:tr>
              <a:tr h="155833">
                <a:tc>
                  <a:txBody>
                    <a:bodyPr/>
                    <a:lstStyle/>
                    <a:p>
                      <a:pPr algn="l" fontAlgn="b"/>
                      <a:r>
                        <a:rPr lang="en-US" sz="800" b="0" i="0" u="none" strike="noStrike" dirty="0" smtClean="0">
                          <a:effectLst/>
                          <a:latin typeface="Arial" panose="020B0604020202020204" pitchFamily="34" charset="0"/>
                        </a:rPr>
                        <a:t>    Business </a:t>
                      </a:r>
                      <a:r>
                        <a:rPr lang="en-US" sz="800" b="0" i="0" u="none" strike="noStrike" dirty="0">
                          <a:effectLst/>
                          <a:latin typeface="Arial" panose="020B0604020202020204" pitchFamily="34" charset="0"/>
                        </a:rPr>
                        <a:t>Services</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55833">
                <a:tc>
                  <a:txBody>
                    <a:bodyPr/>
                    <a:lstStyle/>
                    <a:p>
                      <a:pPr algn="l" fontAlgn="b"/>
                      <a:r>
                        <a:rPr lang="en-US" sz="800" b="0" i="0" u="none" strike="noStrike" dirty="0" smtClean="0">
                          <a:effectLst/>
                          <a:latin typeface="Arial" panose="020B0604020202020204" pitchFamily="34" charset="0"/>
                        </a:rPr>
                        <a:t>    Maintenance </a:t>
                      </a:r>
                      <a:r>
                        <a:rPr lang="en-US" sz="8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71356830"/>
                  </a:ext>
                </a:extLst>
              </a:tr>
              <a:tr h="179208">
                <a:tc>
                  <a:txBody>
                    <a:bodyPr/>
                    <a:lstStyle/>
                    <a:p>
                      <a:pPr algn="l" fontAlgn="b"/>
                      <a:r>
                        <a:rPr lang="en-US" sz="800" b="0" i="0" u="none" strike="noStrike" dirty="0" smtClean="0">
                          <a:effectLst/>
                          <a:latin typeface="Arial" panose="020B0604020202020204" pitchFamily="34" charset="0"/>
                        </a:rPr>
                        <a:t>    Pupil </a:t>
                      </a:r>
                      <a:r>
                        <a:rPr lang="en-US" sz="8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32,770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55833">
                <a:tc>
                  <a:txBody>
                    <a:bodyPr/>
                    <a:lstStyle/>
                    <a:p>
                      <a:pPr algn="l" fontAlgn="b"/>
                      <a:r>
                        <a:rPr lang="en-US" sz="800" b="0" i="0" u="none" strike="noStrike" dirty="0" smtClean="0">
                          <a:effectLst/>
                          <a:latin typeface="Arial" panose="020B0604020202020204" pitchFamily="34" charset="0"/>
                        </a:rPr>
                        <a:t>    Support </a:t>
                      </a:r>
                      <a:r>
                        <a:rPr lang="en-US" sz="800" b="0" i="0" u="none" strike="noStrike" dirty="0">
                          <a:effectLst/>
                          <a:latin typeface="Arial" panose="020B0604020202020204" pitchFamily="34" charset="0"/>
                        </a:rPr>
                        <a:t>Services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Central</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3,431 </a:t>
                      </a:r>
                    </a:p>
                  </a:txBody>
                  <a:tcPr marL="7620" marR="7620" marT="7620"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55833">
                <a:tc>
                  <a:txBody>
                    <a:bodyPr/>
                    <a:lstStyle/>
                    <a:p>
                      <a:pPr algn="l" fontAlgn="b"/>
                      <a:r>
                        <a:rPr lang="en-US" sz="800" b="0" i="0" u="none" strike="noStrike" dirty="0" smtClean="0">
                          <a:effectLst/>
                          <a:latin typeface="Arial" panose="020B0604020202020204" pitchFamily="34" charset="0"/>
                        </a:rPr>
                        <a:t>    Other </a:t>
                      </a:r>
                      <a:r>
                        <a:rPr lang="en-US" sz="8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7620" marR="7620" marT="7620" marB="0" anchor="b"/>
                </a:tc>
                <a:tc>
                  <a:txBody>
                    <a:bodyPr/>
                    <a:lstStyle/>
                    <a:p>
                      <a:pPr algn="l" fontAlgn="b"/>
                      <a:r>
                        <a:rPr lang="en-US" sz="800" b="0" i="0" u="none" strike="noStrike">
                          <a:effectLst/>
                          <a:latin typeface="Arial" panose="020B0604020202020204" pitchFamily="34" charset="0"/>
                        </a:rPr>
                        <a:t>               4,841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55833">
                <a:tc>
                  <a:txBody>
                    <a:bodyPr/>
                    <a:lstStyle/>
                    <a:p>
                      <a:pPr algn="l" fontAlgn="b"/>
                      <a:r>
                        <a:rPr lang="en-US" sz="800" b="0" i="0" u="none" strike="noStrike" dirty="0" smtClean="0">
                          <a:effectLst/>
                          <a:latin typeface="Arial" panose="020B0604020202020204" pitchFamily="34" charset="0"/>
                        </a:rPr>
                        <a:t>    Facilities </a:t>
                      </a:r>
                      <a:r>
                        <a:rPr lang="en-US" sz="800" b="0" i="0" u="none" strike="noStrike" dirty="0">
                          <a:effectLst/>
                          <a:latin typeface="Arial" panose="020B0604020202020204" pitchFamily="34" charset="0"/>
                        </a:rPr>
                        <a:t>Improvement</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55833">
                <a:tc>
                  <a:txBody>
                    <a:bodyPr/>
                    <a:lstStyle/>
                    <a:p>
                      <a:pPr algn="l" fontAlgn="b"/>
                      <a:r>
                        <a:rPr lang="en-US" sz="800" b="0" i="0" u="none" strike="noStrike" dirty="0" smtClean="0">
                          <a:effectLst/>
                          <a:latin typeface="Arial" panose="020B0604020202020204" pitchFamily="34" charset="0"/>
                        </a:rPr>
                        <a:t>    Other </a:t>
                      </a:r>
                      <a:r>
                        <a:rPr lang="en-US" sz="8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55833">
                <a:tc>
                  <a:txBody>
                    <a:bodyPr/>
                    <a:lstStyle/>
                    <a:p>
                      <a:pPr algn="l" fontAlgn="b"/>
                      <a:r>
                        <a:rPr lang="en-US" sz="800" b="0" i="0" u="none" strike="noStrike" dirty="0" smtClean="0">
                          <a:effectLst/>
                          <a:latin typeface="Arial" panose="020B0604020202020204" pitchFamily="34" charset="0"/>
                        </a:rPr>
                        <a:t>    School </a:t>
                      </a:r>
                      <a:r>
                        <a:rPr lang="en-US" sz="8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55833">
                <a:tc>
                  <a:txBody>
                    <a:bodyPr/>
                    <a:lstStyle/>
                    <a:p>
                      <a:pPr algn="l" fontAlgn="b"/>
                      <a:r>
                        <a:rPr lang="en-US" sz="800" b="0" i="0" u="none" strike="noStrike" dirty="0" smtClean="0">
                          <a:effectLst/>
                          <a:latin typeface="Arial" panose="020B0604020202020204" pitchFamily="34" charset="0"/>
                        </a:rPr>
                        <a:t>    Debt </a:t>
                      </a:r>
                      <a:r>
                        <a:rPr lang="en-US" sz="800" b="0" i="0" u="none" strike="noStrike" dirty="0">
                          <a:effectLst/>
                          <a:latin typeface="Arial" panose="020B0604020202020204" pitchFamily="34" charset="0"/>
                        </a:rPr>
                        <a:t>Service</a:t>
                      </a:r>
                    </a:p>
                  </a:txBody>
                  <a:tcPr marL="9525" marR="9525" marT="9525" marB="0" anchor="b"/>
                </a:tc>
                <a:tc>
                  <a:txBody>
                    <a:bodyPr/>
                    <a:lstStyle/>
                    <a:p>
                      <a:pPr algn="l" fontAlgn="b"/>
                      <a:r>
                        <a:rPr lang="en-US" sz="8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155833">
                <a:tc>
                  <a:txBody>
                    <a:bodyPr/>
                    <a:lstStyle/>
                    <a:p>
                      <a:pPr algn="ctr" fontAlgn="b"/>
                      <a:r>
                        <a:rPr lang="en-US" sz="8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800" b="1" i="0" u="none" strike="noStrike" dirty="0">
                          <a:effectLst/>
                          <a:latin typeface="Arial" panose="020B0604020202020204" pitchFamily="34" charset="0"/>
                        </a:rPr>
                        <a:t> $    106,520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a:effectLst/>
                          <a:latin typeface="Arial" panose="020B0604020202020204" pitchFamily="34" charset="0"/>
                        </a:rPr>
                        <a:t> $      20,000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422,960 </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49,774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a:effectLst/>
                          <a:latin typeface="Arial" panose="020B0604020202020204" pitchFamily="34" charset="0"/>
                        </a:rPr>
                        <a:t>117,547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a:effectLst/>
                          <a:latin typeface="Arial" panose="020B0604020202020204" pitchFamily="34" charset="0"/>
                        </a:rPr>
                        <a:t> $         3,972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64,495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57947">
                <a:tc>
                  <a:txBody>
                    <a:bodyPr/>
                    <a:lstStyle/>
                    <a:p>
                      <a:pPr algn="l" fontAlgn="b"/>
                      <a:r>
                        <a:rPr lang="en-US" sz="800" b="1" i="1" u="none" strike="noStrike" dirty="0">
                          <a:effectLst/>
                          <a:latin typeface="Arial" panose="020B0604020202020204" pitchFamily="34" charset="0"/>
                        </a:rPr>
                        <a:t>NET TOTALS</a:t>
                      </a:r>
                    </a:p>
                  </a:txBody>
                  <a:tcPr marL="9525" marR="9525" marT="9525" marB="0" anchor="b"/>
                </a:tc>
                <a:tc>
                  <a:txBody>
                    <a:bodyPr/>
                    <a:lstStyle/>
                    <a:p>
                      <a:pPr algn="l" fontAlgn="b"/>
                      <a:r>
                        <a:rPr lang="en-US" sz="800" b="1" i="0" u="none" strike="noStrike" dirty="0">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dirty="0">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48712194"/>
                  </a:ext>
                </a:extLst>
              </a:tr>
              <a:tr h="155833">
                <a:tc>
                  <a:txBody>
                    <a:bodyPr/>
                    <a:lstStyle/>
                    <a:p>
                      <a:pPr algn="ctr" fontAlgn="b"/>
                      <a:r>
                        <a:rPr lang="en-US" sz="8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55833">
                <a:tc>
                  <a:txBody>
                    <a:bodyPr/>
                    <a:lstStyle/>
                    <a:p>
                      <a:pPr algn="l" fontAlgn="b"/>
                      <a:r>
                        <a:rPr lang="en-US" sz="8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467674553"/>
                  </a:ext>
                </a:extLst>
              </a:tr>
              <a:tr h="15583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effectLst/>
                          <a:latin typeface="Arial" panose="020B0604020202020204" pitchFamily="34" charset="0"/>
                        </a:rPr>
                        <a:t>Ending Fund Balance 06/30/19</a:t>
                      </a:r>
                      <a:endParaRPr lang="en-US" sz="800" b="0" i="0" u="none" strike="noStrike" dirty="0">
                        <a:effectLst/>
                        <a:latin typeface="Arial" panose="020B0604020202020204" pitchFamily="34" charset="0"/>
                      </a:endParaRPr>
                    </a:p>
                  </a:txBody>
                  <a:tcPr marL="114300"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994094943"/>
                  </a:ext>
                </a:extLst>
              </a:tr>
            </a:tbl>
          </a:graphicData>
        </a:graphic>
      </p:graphicFrame>
    </p:spTree>
    <p:extLst>
      <p:ext uri="{BB962C8B-B14F-4D97-AF65-F5344CB8AC3E}">
        <p14:creationId xmlns:p14="http://schemas.microsoft.com/office/powerpoint/2010/main" val="2317745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6769" y="254977"/>
            <a:ext cx="7361838" cy="677009"/>
          </a:xfrm>
        </p:spPr>
        <p:txBody>
          <a:bodyPr/>
          <a:lstStyle/>
          <a:p>
            <a:pPr algn="ctr"/>
            <a:r>
              <a:rPr lang="en-US" sz="2000" dirty="0"/>
              <a:t>BARROW COUNTY SCHOOL DISTRICT FISCAL YEAR </a:t>
            </a:r>
            <a:r>
              <a:rPr lang="en-US" sz="2000" dirty="0" smtClean="0"/>
              <a:t>2019 </a:t>
            </a:r>
            <a:r>
              <a:rPr lang="en-US" sz="2000" dirty="0"/>
              <a:t>PROPOSED REVENUE &amp; EXPENDITURE BUDGETS-All OTHER FUNDS…Continued.</a:t>
            </a:r>
            <a:br>
              <a:rPr lang="en-US" sz="2000" dirty="0"/>
            </a:br>
            <a:r>
              <a:rPr lang="en-US" sz="3600" dirty="0" smtClean="0"/>
              <a:t>.</a:t>
            </a:r>
            <a:br>
              <a:rPr lang="en-US" sz="3600" dirty="0" smtClean="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77598714"/>
              </p:ext>
            </p:extLst>
          </p:nvPr>
        </p:nvGraphicFramePr>
        <p:xfrm>
          <a:off x="791307" y="1301253"/>
          <a:ext cx="7816361" cy="5055968"/>
        </p:xfrm>
        <a:graphic>
          <a:graphicData uri="http://schemas.openxmlformats.org/drawingml/2006/table">
            <a:tbl>
              <a:tblPr firstRow="1" bandRow="1">
                <a:tableStyleId>{5C22544A-7EE6-4342-B048-85BDC9FD1C3A}</a:tableStyleId>
              </a:tblPr>
              <a:tblGrid>
                <a:gridCol w="2805865">
                  <a:extLst>
                    <a:ext uri="{9D8B030D-6E8A-4147-A177-3AD203B41FA5}">
                      <a16:colId xmlns:a16="http://schemas.microsoft.com/office/drawing/2014/main" val="3377365125"/>
                    </a:ext>
                  </a:extLst>
                </a:gridCol>
                <a:gridCol w="1021483">
                  <a:extLst>
                    <a:ext uri="{9D8B030D-6E8A-4147-A177-3AD203B41FA5}">
                      <a16:colId xmlns:a16="http://schemas.microsoft.com/office/drawing/2014/main" val="2456346827"/>
                    </a:ext>
                  </a:extLst>
                </a:gridCol>
                <a:gridCol w="1107655">
                  <a:extLst>
                    <a:ext uri="{9D8B030D-6E8A-4147-A177-3AD203B41FA5}">
                      <a16:colId xmlns:a16="http://schemas.microsoft.com/office/drawing/2014/main" val="1346537469"/>
                    </a:ext>
                  </a:extLst>
                </a:gridCol>
                <a:gridCol w="1008758">
                  <a:extLst>
                    <a:ext uri="{9D8B030D-6E8A-4147-A177-3AD203B41FA5}">
                      <a16:colId xmlns:a16="http://schemas.microsoft.com/office/drawing/2014/main" val="705796618"/>
                    </a:ext>
                  </a:extLst>
                </a:gridCol>
                <a:gridCol w="870501">
                  <a:extLst>
                    <a:ext uri="{9D8B030D-6E8A-4147-A177-3AD203B41FA5}">
                      <a16:colId xmlns:a16="http://schemas.microsoft.com/office/drawing/2014/main" val="2359681948"/>
                    </a:ext>
                  </a:extLst>
                </a:gridCol>
                <a:gridCol w="1002099">
                  <a:extLst>
                    <a:ext uri="{9D8B030D-6E8A-4147-A177-3AD203B41FA5}">
                      <a16:colId xmlns:a16="http://schemas.microsoft.com/office/drawing/2014/main" val="3582926462"/>
                    </a:ext>
                  </a:extLst>
                </a:gridCol>
              </a:tblGrid>
              <a:tr h="373906">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800" b="1" i="1" u="none" strike="noStrike" dirty="0" smtClean="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Title IV-B</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JR ROTC</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Pre- K </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School Food Nutrition</a:t>
                      </a:r>
                      <a:endParaRPr lang="en-US" sz="800" b="0" i="0" u="none" strike="noStrike" dirty="0">
                        <a:effectLst/>
                        <a:latin typeface="Arial" panose="020B0604020202020204" pitchFamily="34" charset="0"/>
                      </a:endParaRPr>
                    </a:p>
                  </a:txBody>
                  <a:tcPr marL="9525" marR="9525" marT="9525" marB="0" anchor="b"/>
                </a:tc>
                <a:tc>
                  <a:txBody>
                    <a:bodyPr/>
                    <a:lstStyle/>
                    <a:p>
                      <a:pPr algn="ctr" fontAlgn="b"/>
                      <a:r>
                        <a:rPr lang="en-US" sz="800" b="0" i="0" u="none" strike="noStrike" dirty="0" smtClean="0">
                          <a:effectLst/>
                          <a:latin typeface="Arial" panose="020B0604020202020204" pitchFamily="34" charset="0"/>
                        </a:rPr>
                        <a:t>TOTAL</a:t>
                      </a:r>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5583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tc>
                  <a:txBody>
                    <a:bodyPr/>
                    <a:lstStyle/>
                    <a:p>
                      <a:pPr algn="l" fontAlgn="b"/>
                      <a:endParaRPr lang="en-US" sz="8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55833">
                <a:tc>
                  <a:txBody>
                    <a:bodyPr/>
                    <a:lstStyle/>
                    <a:p>
                      <a:pPr algn="l" fontAlgn="b"/>
                      <a:r>
                        <a:rPr lang="en-US" sz="800" b="0" i="0" u="none" strike="noStrike" dirty="0" smtClean="0">
                          <a:effectLst/>
                          <a:latin typeface="Arial" panose="020B0604020202020204" pitchFamily="34" charset="0"/>
                        </a:rPr>
                        <a:t>    ELOST </a:t>
                      </a:r>
                      <a:r>
                        <a:rPr lang="en-US" sz="800" b="0" i="0" u="none" strike="noStrike" dirty="0">
                          <a:effectLst/>
                          <a:latin typeface="Arial" panose="020B0604020202020204" pitchFamily="34" charset="0"/>
                        </a:rPr>
                        <a:t>Funds</a:t>
                      </a:r>
                    </a:p>
                  </a:txBody>
                  <a:tcPr marL="9525" marR="9525" marT="9525" marB="0" anchor="b"/>
                </a:tc>
                <a:tc>
                  <a:txBody>
                    <a:bodyPr/>
                    <a:lstStyle/>
                    <a:p>
                      <a:pPr algn="l" fontAlgn="b"/>
                      <a:r>
                        <a:rPr lang="en-US" sz="800" b="0" i="0" u="none" strike="noStrike" baseline="0" dirty="0">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10,067,000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68910427"/>
                  </a:ext>
                </a:extLst>
              </a:tr>
              <a:tr h="155833">
                <a:tc>
                  <a:txBody>
                    <a:bodyPr/>
                    <a:lstStyle/>
                    <a:p>
                      <a:pPr algn="l" fontAlgn="b"/>
                      <a:r>
                        <a:rPr lang="en-US" sz="800" b="0" i="0" u="none" strike="noStrike" dirty="0" smtClean="0">
                          <a:effectLst/>
                          <a:latin typeface="Arial" panose="020B0604020202020204" pitchFamily="34" charset="0"/>
                        </a:rPr>
                        <a:t>    State </a:t>
                      </a:r>
                      <a:r>
                        <a:rPr lang="en-US" sz="800" b="0" i="0" u="none" strike="noStrike" dirty="0">
                          <a:effectLst/>
                          <a:latin typeface="Arial" panose="020B0604020202020204" pitchFamily="34" charset="0"/>
                        </a:rPr>
                        <a:t>Reimbursement</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1,766,103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1,766,103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90648051"/>
                  </a:ext>
                </a:extLst>
              </a:tr>
              <a:tr h="172683">
                <a:tc>
                  <a:txBody>
                    <a:bodyPr/>
                    <a:lstStyle/>
                    <a:p>
                      <a:pPr algn="l" fontAlgn="b"/>
                      <a:r>
                        <a:rPr lang="en-US" sz="800" b="0" i="0" u="none" strike="noStrike" dirty="0" smtClean="0">
                          <a:effectLst/>
                          <a:latin typeface="Arial" panose="020B0604020202020204" pitchFamily="34" charset="0"/>
                        </a:rPr>
                        <a:t>    Federal </a:t>
                      </a:r>
                      <a:r>
                        <a:rPr lang="en-US" sz="800" b="0" i="0" u="none" strike="noStrike" dirty="0">
                          <a:effectLst/>
                          <a:latin typeface="Arial" panose="020B0604020202020204" pitchFamily="34" charset="0"/>
                        </a:rPr>
                        <a:t>Funds</a:t>
                      </a:r>
                    </a:p>
                  </a:txBody>
                  <a:tcPr marL="9525" marR="9525" marT="9525" marB="0" anchor="b"/>
                </a:tc>
                <a:tc>
                  <a:txBody>
                    <a:bodyPr/>
                    <a:lstStyle/>
                    <a:p>
                      <a:pPr algn="l" fontAlgn="b"/>
                      <a:r>
                        <a:rPr lang="en-US" sz="800" b="0" i="0" u="none" strike="noStrike" baseline="0">
                          <a:effectLst/>
                          <a:latin typeface="Arial" panose="020B0604020202020204" pitchFamily="34" charset="0"/>
                        </a:rPr>
                        <a:t>      348,917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135,784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6,968,616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smtClean="0">
                          <a:effectLst/>
                          <a:latin typeface="Arial" panose="020B0604020202020204" pitchFamily="34" charset="0"/>
                        </a:rPr>
                        <a:t>                </a:t>
                      </a:r>
                      <a:r>
                        <a:rPr lang="en-US" sz="800" b="0" i="0" u="none" strike="noStrike" dirty="0" smtClean="0">
                          <a:effectLst/>
                          <a:latin typeface="Arial" panose="020B0604020202020204" pitchFamily="34" charset="0"/>
                        </a:rPr>
                        <a:t>13,695,271 </a:t>
                      </a:r>
                      <a:endParaRPr lang="en-US" sz="800" b="0" i="0" u="none" strike="noStrike" dirty="0">
                        <a:effectLst/>
                        <a:latin typeface="Arial" panose="020B0604020202020204" pitchFamily="34" charset="0"/>
                      </a:endParaRP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75444533"/>
                  </a:ext>
                </a:extLst>
              </a:tr>
              <a:tr h="155833">
                <a:tc>
                  <a:txBody>
                    <a:bodyPr/>
                    <a:lstStyle/>
                    <a:p>
                      <a:pPr algn="l" fontAlgn="b"/>
                      <a:r>
                        <a:rPr lang="en-US" sz="800" b="0" i="0" u="none" strike="noStrike" dirty="0" smtClean="0">
                          <a:effectLst/>
                          <a:latin typeface="Arial" panose="020B0604020202020204" pitchFamily="34" charset="0"/>
                        </a:rPr>
                        <a:t>    Student </a:t>
                      </a:r>
                      <a:r>
                        <a:rPr lang="en-US" sz="800" b="0" i="0" u="none" strike="noStrike" dirty="0">
                          <a:effectLst/>
                          <a:latin typeface="Arial" panose="020B0604020202020204" pitchFamily="34" charset="0"/>
                        </a:rPr>
                        <a:t>and Adult Sales</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1,184,400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1,184,400 </a:t>
                      </a:r>
                    </a:p>
                  </a:txBody>
                  <a:tcPr marL="7620" marR="7620" marT="7620"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28682159"/>
                  </a:ext>
                </a:extLst>
              </a:tr>
              <a:tr h="155833">
                <a:tc>
                  <a:txBody>
                    <a:bodyPr/>
                    <a:lstStyle/>
                    <a:p>
                      <a:pPr algn="l" fontAlgn="b"/>
                      <a:r>
                        <a:rPr lang="en-US" sz="800" b="0" i="0" u="none" strike="noStrike" dirty="0" smtClean="0">
                          <a:effectLst/>
                          <a:latin typeface="Arial" panose="020B0604020202020204" pitchFamily="34" charset="0"/>
                        </a:rPr>
                        <a:t>    Transfers </a:t>
                      </a:r>
                      <a:r>
                        <a:rPr lang="en-US" sz="800" b="0" i="0" u="none" strike="noStrike" dirty="0">
                          <a:effectLst/>
                          <a:latin typeface="Arial" panose="020B0604020202020204" pitchFamily="34" charset="0"/>
                        </a:rPr>
                        <a:t>In</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302,013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191,660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8,774,788 </a:t>
                      </a:r>
                    </a:p>
                  </a:txBody>
                  <a:tcPr marL="7620" marR="7620" marT="7620"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661723"/>
                  </a:ext>
                </a:extLst>
              </a:tr>
              <a:tr h="302498">
                <a:tc>
                  <a:txBody>
                    <a:bodyPr/>
                    <a:lstStyle/>
                    <a:p>
                      <a:pPr algn="l" fontAlgn="b"/>
                      <a:r>
                        <a:rPr lang="en-US" sz="8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800" b="1" i="0" u="none" strike="noStrike" baseline="0" dirty="0">
                          <a:effectLst/>
                          <a:latin typeface="Arial" panose="020B0604020202020204" pitchFamily="34" charset="0"/>
                        </a:rPr>
                        <a:t> $   348,917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baseline="0">
                          <a:effectLst/>
                          <a:latin typeface="Arial" panose="020B0604020202020204" pitchFamily="34" charset="0"/>
                        </a:rPr>
                        <a:t> $     437,797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baseline="0">
                          <a:effectLst/>
                          <a:latin typeface="Arial" panose="020B0604020202020204" pitchFamily="34" charset="0"/>
                        </a:rPr>
                        <a:t> $     1,957,763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8,153,016 </a:t>
                      </a:r>
                      <a:endParaRPr lang="en-US" sz="800" b="1" i="0" u="none" strike="noStrike" dirty="0">
                        <a:effectLst/>
                        <a:latin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smtClean="0">
                          <a:effectLst/>
                          <a:latin typeface="Arial" panose="020B0604020202020204" pitchFamily="34" charset="0"/>
                        </a:rPr>
                        <a:t>35,487,562 </a:t>
                      </a:r>
                      <a:endParaRPr lang="en-US" sz="800" b="1" i="0" u="none" strike="noStrike" dirty="0">
                        <a:effectLst/>
                        <a:latin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155833">
                <a:tc>
                  <a:txBody>
                    <a:bodyPr/>
                    <a:lstStyle/>
                    <a:p>
                      <a:pPr algn="ctr" fontAlgn="b"/>
                      <a:r>
                        <a:rPr lang="en-US" sz="8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55833">
                <a:tc>
                  <a:txBody>
                    <a:bodyPr/>
                    <a:lstStyle/>
                    <a:p>
                      <a:pPr algn="l" fontAlgn="b"/>
                      <a:r>
                        <a:rPr lang="en-US" sz="800" b="0" i="0" u="none" strike="noStrike" dirty="0" smtClean="0">
                          <a:effectLst/>
                          <a:latin typeface="Arial" panose="020B0604020202020204" pitchFamily="34" charset="0"/>
                        </a:rPr>
                        <a:t>    Instruction</a:t>
                      </a:r>
                      <a:endParaRPr lang="en-US" sz="800" b="0" i="0" u="none" strike="noStrike" dirty="0">
                        <a:effectLst/>
                        <a:latin typeface="Arial" panose="020B0604020202020204" pitchFamily="34" charset="0"/>
                      </a:endParaRPr>
                    </a:p>
                  </a:txBody>
                  <a:tcPr marL="9525" marR="9525" marT="9525" marB="0" anchor="b"/>
                </a:tc>
                <a:tc>
                  <a:txBody>
                    <a:bodyPr/>
                    <a:lstStyle/>
                    <a:p>
                      <a:pPr algn="l" fontAlgn="b"/>
                      <a:r>
                        <a:rPr lang="en-US" sz="800" b="0" i="0" u="none" strike="noStrike" baseline="0" dirty="0">
                          <a:effectLst/>
                          <a:latin typeface="Arial" panose="020B0604020202020204" pitchFamily="34" charset="0"/>
                        </a:rPr>
                        <a:t> $   190,419 </a:t>
                      </a:r>
                    </a:p>
                  </a:txBody>
                  <a:tcPr marL="9525" marR="9525" marT="9525" marB="0" anchor="b"/>
                </a:tc>
                <a:tc>
                  <a:txBody>
                    <a:bodyPr/>
                    <a:lstStyle/>
                    <a:p>
                      <a:pPr algn="l" fontAlgn="b"/>
                      <a:r>
                        <a:rPr lang="en-US" sz="800" b="0" i="0" u="none" strike="noStrike" baseline="0">
                          <a:effectLst/>
                          <a:latin typeface="Arial" panose="020B0604020202020204" pitchFamily="34" charset="0"/>
                        </a:rPr>
                        <a:t> $     437,797 </a:t>
                      </a:r>
                    </a:p>
                  </a:txBody>
                  <a:tcPr marL="9525" marR="9525" marT="9525" marB="0" anchor="b"/>
                </a:tc>
                <a:tc>
                  <a:txBody>
                    <a:bodyPr/>
                    <a:lstStyle/>
                    <a:p>
                      <a:pPr algn="l" fontAlgn="b"/>
                      <a:r>
                        <a:rPr lang="en-US" sz="800" b="0" i="0" u="none" strike="noStrike" baseline="0">
                          <a:effectLst/>
                          <a:latin typeface="Arial" panose="020B0604020202020204" pitchFamily="34" charset="0"/>
                        </a:rPr>
                        <a:t> $     1,869,635 </a:t>
                      </a:r>
                    </a:p>
                  </a:txBody>
                  <a:tcPr marL="9525" marR="9525" marT="9525" marB="0" anchor="b"/>
                </a:tc>
                <a:tc>
                  <a:txBody>
                    <a:bodyPr/>
                    <a:lstStyle/>
                    <a:p>
                      <a:pPr algn="l" fontAlgn="b"/>
                      <a:r>
                        <a:rPr lang="en-US" sz="800" b="0" i="0" u="none" strike="noStrike" baseline="0">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smtClean="0">
                          <a:effectLst/>
                          <a:latin typeface="Arial" panose="020B0604020202020204" pitchFamily="34" charset="0"/>
                        </a:rPr>
                        <a:t>5,811,655</a:t>
                      </a:r>
                      <a:endParaRPr lang="en-US" sz="8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033605844"/>
                  </a:ext>
                </a:extLst>
              </a:tr>
              <a:tr h="145588">
                <a:tc>
                  <a:txBody>
                    <a:bodyPr/>
                    <a:lstStyle/>
                    <a:p>
                      <a:pPr algn="l" fontAlgn="b"/>
                      <a:r>
                        <a:rPr lang="en-US" sz="800" b="0" i="0" u="none" strike="noStrike" dirty="0" smtClean="0">
                          <a:effectLst/>
                          <a:latin typeface="Arial" panose="020B0604020202020204" pitchFamily="34" charset="0"/>
                        </a:rPr>
                        <a:t>    Pupil </a:t>
                      </a:r>
                      <a:r>
                        <a:rPr lang="en-US" sz="800" b="0" i="0" u="none" strike="noStrike" dirty="0">
                          <a:effectLst/>
                          <a:latin typeface="Arial" panose="020B0604020202020204" pitchFamily="34" charset="0"/>
                        </a:rPr>
                        <a:t>Services</a:t>
                      </a:r>
                    </a:p>
                  </a:txBody>
                  <a:tcPr marL="9525" marR="9525" marT="9525" marB="0" anchor="b"/>
                </a:tc>
                <a:tc>
                  <a:txBody>
                    <a:bodyPr/>
                    <a:lstStyle/>
                    <a:p>
                      <a:pPr algn="l" fontAlgn="b"/>
                      <a:r>
                        <a:rPr lang="en-US" sz="800" b="0" i="0" u="none" strike="noStrike" baseline="0">
                          <a:effectLst/>
                          <a:latin typeface="Arial" panose="020B0604020202020204" pitchFamily="34" charset="0"/>
                        </a:rPr>
                        <a:t>        53,718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586,178 </a:t>
                      </a:r>
                    </a:p>
                  </a:txBody>
                  <a:tcPr marL="7620" marR="7620" marT="7620" marB="0" anchor="b"/>
                </a:tc>
                <a:extLst>
                  <a:ext uri="{0D108BD9-81ED-4DB2-BD59-A6C34878D82A}">
                    <a16:rowId xmlns:a16="http://schemas.microsoft.com/office/drawing/2014/main" val="1674629756"/>
                  </a:ext>
                </a:extLst>
              </a:tr>
              <a:tr h="155833">
                <a:tc>
                  <a:txBody>
                    <a:bodyPr/>
                    <a:lstStyle/>
                    <a:p>
                      <a:pPr algn="l" fontAlgn="b"/>
                      <a:r>
                        <a:rPr lang="en-US" sz="800" b="0" i="0" u="none" strike="noStrike" dirty="0" smtClean="0">
                          <a:effectLst/>
                          <a:latin typeface="Arial" panose="020B0604020202020204" pitchFamily="34" charset="0"/>
                        </a:rPr>
                        <a:t>    Improvement </a:t>
                      </a:r>
                      <a:r>
                        <a:rPr lang="en-US" sz="800" b="0" i="0" u="none" strike="noStrike" dirty="0">
                          <a:effectLst/>
                          <a:latin typeface="Arial" panose="020B0604020202020204" pitchFamily="34" charset="0"/>
                        </a:rPr>
                        <a:t>of Instructional </a:t>
                      </a:r>
                      <a:r>
                        <a:rPr lang="en-US" sz="800" b="0" i="0" u="none" strike="noStrike" dirty="0" smtClean="0">
                          <a:effectLst/>
                          <a:latin typeface="Arial" panose="020B0604020202020204" pitchFamily="34" charset="0"/>
                        </a:rPr>
                        <a:t>Services</a:t>
                      </a:r>
                      <a:endParaRPr lang="en-US" sz="800" b="0" i="0" u="none" strike="noStrike" dirty="0">
                        <a:effectLst/>
                        <a:latin typeface="Arial" panose="020B0604020202020204" pitchFamily="34" charset="0"/>
                      </a:endParaRPr>
                    </a:p>
                  </a:txBody>
                  <a:tcPr marL="9525" marR="9525" marT="9525" marB="0" anchor="b"/>
                </a:tc>
                <a:tc>
                  <a:txBody>
                    <a:bodyPr/>
                    <a:lstStyle/>
                    <a:p>
                      <a:pPr algn="l" fontAlgn="b"/>
                      <a:r>
                        <a:rPr lang="en-US" sz="800" b="0" i="0" u="none" strike="noStrike" baseline="0">
                          <a:effectLst/>
                          <a:latin typeface="Arial" panose="020B0604020202020204" pitchFamily="34" charset="0"/>
                        </a:rPr>
                        <a:t>         9,000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49,261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450,680 </a:t>
                      </a:r>
                    </a:p>
                  </a:txBody>
                  <a:tcPr marL="7620" marR="7620" marT="7620" marB="0" anchor="b"/>
                </a:tc>
                <a:extLst>
                  <a:ext uri="{0D108BD9-81ED-4DB2-BD59-A6C34878D82A}">
                    <a16:rowId xmlns:a16="http://schemas.microsoft.com/office/drawing/2014/main" val="2084066965"/>
                  </a:ext>
                </a:extLst>
              </a:tr>
              <a:tr h="155833">
                <a:tc>
                  <a:txBody>
                    <a:bodyPr/>
                    <a:lstStyle/>
                    <a:p>
                      <a:pPr algn="l" fontAlgn="b"/>
                      <a:r>
                        <a:rPr lang="en-US" sz="800" b="0" i="0" u="none" strike="noStrike" dirty="0" smtClean="0">
                          <a:effectLst/>
                          <a:latin typeface="Arial" panose="020B0604020202020204" pitchFamily="34" charset="0"/>
                        </a:rPr>
                        <a:t>    Instructional </a:t>
                      </a:r>
                      <a:r>
                        <a:rPr lang="en-US" sz="8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800" b="0" i="0" u="none" strike="noStrike" baseline="0">
                          <a:effectLst/>
                          <a:latin typeface="Arial" panose="020B0604020202020204" pitchFamily="34" charset="0"/>
                        </a:rPr>
                        <a:t>         3,500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1,584,302 </a:t>
                      </a:r>
                    </a:p>
                  </a:txBody>
                  <a:tcPr marL="7620" marR="7620" marT="7620" marB="0" anchor="b"/>
                </a:tc>
                <a:extLst>
                  <a:ext uri="{0D108BD9-81ED-4DB2-BD59-A6C34878D82A}">
                    <a16:rowId xmlns:a16="http://schemas.microsoft.com/office/drawing/2014/main" val="4024732794"/>
                  </a:ext>
                </a:extLst>
              </a:tr>
              <a:tr h="150784">
                <a:tc>
                  <a:txBody>
                    <a:bodyPr/>
                    <a:lstStyle/>
                    <a:p>
                      <a:pPr algn="l" fontAlgn="b"/>
                      <a:r>
                        <a:rPr lang="en-US" sz="800" b="0" i="0" u="none" strike="noStrike" dirty="0" smtClean="0">
                          <a:effectLst/>
                          <a:latin typeface="Arial" panose="020B0604020202020204" pitchFamily="34" charset="0"/>
                        </a:rPr>
                        <a:t>    Federal </a:t>
                      </a:r>
                      <a:r>
                        <a:rPr lang="en-US" sz="8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800" b="0" i="0" u="none" strike="noStrike" baseline="0">
                          <a:effectLst/>
                          <a:latin typeface="Arial" panose="020B0604020202020204" pitchFamily="34" charset="0"/>
                        </a:rPr>
                        <a:t>        21,363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331,477 </a:t>
                      </a:r>
                    </a:p>
                  </a:txBody>
                  <a:tcPr marL="7620" marR="7620" marT="7620" marB="0" anchor="b"/>
                </a:tc>
                <a:extLst>
                  <a:ext uri="{0D108BD9-81ED-4DB2-BD59-A6C34878D82A}">
                    <a16:rowId xmlns:a16="http://schemas.microsoft.com/office/drawing/2014/main" val="672565021"/>
                  </a:ext>
                </a:extLst>
              </a:tr>
              <a:tr h="150152">
                <a:tc>
                  <a:txBody>
                    <a:bodyPr/>
                    <a:lstStyle/>
                    <a:p>
                      <a:pPr algn="l" fontAlgn="b"/>
                      <a:r>
                        <a:rPr lang="en-US" sz="800" b="0" i="0" u="none" strike="noStrike" dirty="0" smtClean="0">
                          <a:effectLst/>
                          <a:latin typeface="Arial" panose="020B0604020202020204" pitchFamily="34" charset="0"/>
                        </a:rPr>
                        <a:t>    General </a:t>
                      </a:r>
                      <a:r>
                        <a:rPr lang="en-US" sz="8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800" b="0" i="0" u="none" strike="noStrike" baseline="0">
                          <a:effectLst/>
                          <a:latin typeface="Arial" panose="020B0604020202020204" pitchFamily="34" charset="0"/>
                        </a:rPr>
                        <a:t>         8,573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34,367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522,253 </a:t>
                      </a:r>
                    </a:p>
                  </a:txBody>
                  <a:tcPr marL="7620" marR="7620" marT="7620" marB="0" anchor="b"/>
                </a:tc>
                <a:extLst>
                  <a:ext uri="{0D108BD9-81ED-4DB2-BD59-A6C34878D82A}">
                    <a16:rowId xmlns:a16="http://schemas.microsoft.com/office/drawing/2014/main" val="789643930"/>
                  </a:ext>
                </a:extLst>
              </a:tr>
              <a:tr h="155833">
                <a:tc>
                  <a:txBody>
                    <a:bodyPr/>
                    <a:lstStyle/>
                    <a:p>
                      <a:pPr algn="l" fontAlgn="b"/>
                      <a:r>
                        <a:rPr lang="en-US" sz="800" b="0" i="0" u="none" strike="noStrike" dirty="0" smtClean="0">
                          <a:effectLst/>
                          <a:latin typeface="Arial" panose="020B0604020202020204" pitchFamily="34" charset="0"/>
                        </a:rPr>
                        <a:t>    Business </a:t>
                      </a:r>
                      <a:r>
                        <a:rPr lang="en-US" sz="800" b="0" i="0" u="none" strike="noStrike" dirty="0">
                          <a:effectLst/>
                          <a:latin typeface="Arial" panose="020B0604020202020204" pitchFamily="34" charset="0"/>
                        </a:rPr>
                        <a:t>Services</a:t>
                      </a:r>
                    </a:p>
                  </a:txBody>
                  <a:tcPr marL="9525" marR="9525" marT="9525" marB="0" anchor="b"/>
                </a:tc>
                <a:tc>
                  <a:txBody>
                    <a:bodyPr/>
                    <a:lstStyle/>
                    <a:p>
                      <a:pPr algn="l" fontAlgn="b"/>
                      <a:r>
                        <a:rPr lang="en-US" sz="800" b="0" i="0" u="none" strike="noStrike" baseline="0">
                          <a:effectLst/>
                          <a:latin typeface="Arial" panose="020B0604020202020204" pitchFamily="34" charset="0"/>
                        </a:rPr>
                        <a:t>         8,309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23,309 </a:t>
                      </a:r>
                    </a:p>
                  </a:txBody>
                  <a:tcPr marL="7620" marR="7620" marT="7620" marB="0" anchor="b"/>
                </a:tc>
                <a:extLst>
                  <a:ext uri="{0D108BD9-81ED-4DB2-BD59-A6C34878D82A}">
                    <a16:rowId xmlns:a16="http://schemas.microsoft.com/office/drawing/2014/main" val="4153411490"/>
                  </a:ext>
                </a:extLst>
              </a:tr>
              <a:tr h="155833">
                <a:tc>
                  <a:txBody>
                    <a:bodyPr/>
                    <a:lstStyle/>
                    <a:p>
                      <a:pPr algn="l" fontAlgn="b"/>
                      <a:r>
                        <a:rPr lang="en-US" sz="800" b="0" i="0" u="none" strike="noStrike" dirty="0" smtClean="0">
                          <a:effectLst/>
                          <a:latin typeface="Arial" panose="020B0604020202020204" pitchFamily="34" charset="0"/>
                        </a:rPr>
                        <a:t>    Maintenance </a:t>
                      </a:r>
                      <a:r>
                        <a:rPr lang="en-US" sz="8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973,209 </a:t>
                      </a:r>
                    </a:p>
                  </a:txBody>
                  <a:tcPr marL="7620" marR="7620" marT="7620" marB="0" anchor="b"/>
                </a:tc>
                <a:extLst>
                  <a:ext uri="{0D108BD9-81ED-4DB2-BD59-A6C34878D82A}">
                    <a16:rowId xmlns:a16="http://schemas.microsoft.com/office/drawing/2014/main" val="2771356830"/>
                  </a:ext>
                </a:extLst>
              </a:tr>
              <a:tr h="179208">
                <a:tc>
                  <a:txBody>
                    <a:bodyPr/>
                    <a:lstStyle/>
                    <a:p>
                      <a:pPr algn="l" fontAlgn="b"/>
                      <a:r>
                        <a:rPr lang="en-US" sz="800" b="0" i="0" u="none" strike="noStrike" dirty="0" smtClean="0">
                          <a:effectLst/>
                          <a:latin typeface="Arial" panose="020B0604020202020204" pitchFamily="34" charset="0"/>
                        </a:rPr>
                        <a:t>    Pupil </a:t>
                      </a:r>
                      <a:r>
                        <a:rPr lang="en-US" sz="8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800" b="0" i="0" u="none" strike="noStrike" baseline="0">
                          <a:effectLst/>
                          <a:latin typeface="Arial" panose="020B0604020202020204" pitchFamily="34" charset="0"/>
                        </a:rPr>
                        <a:t>        43,595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957,281 </a:t>
                      </a:r>
                    </a:p>
                  </a:txBody>
                  <a:tcPr marL="7620" marR="7620" marT="7620" marB="0" anchor="b"/>
                </a:tc>
                <a:extLst>
                  <a:ext uri="{0D108BD9-81ED-4DB2-BD59-A6C34878D82A}">
                    <a16:rowId xmlns:a16="http://schemas.microsoft.com/office/drawing/2014/main" val="2747444664"/>
                  </a:ext>
                </a:extLst>
              </a:tr>
              <a:tr h="155833">
                <a:tc>
                  <a:txBody>
                    <a:bodyPr/>
                    <a:lstStyle/>
                    <a:p>
                      <a:pPr algn="l" fontAlgn="b"/>
                      <a:r>
                        <a:rPr lang="en-US" sz="800" b="0" i="0" u="none" strike="noStrike" dirty="0" smtClean="0">
                          <a:effectLst/>
                          <a:latin typeface="Arial" panose="020B0604020202020204" pitchFamily="34" charset="0"/>
                        </a:rPr>
                        <a:t>    Support </a:t>
                      </a:r>
                      <a:r>
                        <a:rPr lang="en-US" sz="800" b="0" i="0" u="none" strike="noStrike" dirty="0">
                          <a:effectLst/>
                          <a:latin typeface="Arial" panose="020B0604020202020204" pitchFamily="34" charset="0"/>
                        </a:rPr>
                        <a:t>Services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Central</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1,489,952 </a:t>
                      </a:r>
                    </a:p>
                  </a:txBody>
                  <a:tcPr marL="7620" marR="7620" marT="7620" marB="0" anchor="b"/>
                </a:tc>
                <a:extLst>
                  <a:ext uri="{0D108BD9-81ED-4DB2-BD59-A6C34878D82A}">
                    <a16:rowId xmlns:a16="http://schemas.microsoft.com/office/drawing/2014/main" val="1789768870"/>
                  </a:ext>
                </a:extLst>
              </a:tr>
              <a:tr h="155833">
                <a:tc>
                  <a:txBody>
                    <a:bodyPr/>
                    <a:lstStyle/>
                    <a:p>
                      <a:pPr algn="l" fontAlgn="b"/>
                      <a:r>
                        <a:rPr lang="en-US" sz="800" b="0" i="0" u="none" strike="noStrike" dirty="0" smtClean="0">
                          <a:effectLst/>
                          <a:latin typeface="Arial" panose="020B0604020202020204" pitchFamily="34" charset="0"/>
                        </a:rPr>
                        <a:t>    Other </a:t>
                      </a:r>
                      <a:r>
                        <a:rPr lang="en-US" sz="8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800" b="0" i="0" u="none" strike="noStrike" baseline="0">
                          <a:effectLst/>
                          <a:latin typeface="Arial" panose="020B0604020202020204" pitchFamily="34" charset="0"/>
                        </a:rPr>
                        <a:t>        10,440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4,500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19,781 </a:t>
                      </a:r>
                    </a:p>
                  </a:txBody>
                  <a:tcPr marL="7620" marR="7620" marT="7620" marB="0" anchor="b"/>
                </a:tc>
                <a:extLst>
                  <a:ext uri="{0D108BD9-81ED-4DB2-BD59-A6C34878D82A}">
                    <a16:rowId xmlns:a16="http://schemas.microsoft.com/office/drawing/2014/main" val="3702117677"/>
                  </a:ext>
                </a:extLst>
              </a:tr>
              <a:tr h="199469">
                <a:tc>
                  <a:txBody>
                    <a:bodyPr/>
                    <a:lstStyle/>
                    <a:p>
                      <a:pPr algn="l" fontAlgn="b"/>
                      <a:r>
                        <a:rPr lang="en-US" sz="800" b="0" i="0" u="none" strike="noStrike" dirty="0" smtClean="0">
                          <a:effectLst/>
                          <a:latin typeface="Arial" panose="020B0604020202020204" pitchFamily="34" charset="0"/>
                        </a:rPr>
                        <a:t>    Facilities </a:t>
                      </a:r>
                      <a:r>
                        <a:rPr lang="en-US" sz="800" b="0" i="0" u="none" strike="noStrike" dirty="0">
                          <a:effectLst/>
                          <a:latin typeface="Arial" panose="020B0604020202020204" pitchFamily="34" charset="0"/>
                        </a:rPr>
                        <a:t>Improvement</a:t>
                      </a:r>
                    </a:p>
                  </a:txBody>
                  <a:tcPr marL="9525" marR="9525" marT="9525" marB="0" anchor="b"/>
                </a:tc>
                <a:tc>
                  <a:txBody>
                    <a:bodyPr/>
                    <a:lstStyle/>
                    <a:p>
                      <a:pPr algn="l" fontAlgn="b"/>
                      <a:r>
                        <a:rPr lang="en-US" sz="800" b="0" i="0" u="none" strike="noStrike" baseline="0" dirty="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6,668,668 </a:t>
                      </a:r>
                    </a:p>
                  </a:txBody>
                  <a:tcPr marL="7620" marR="7620" marT="7620" marB="0" anchor="b"/>
                </a:tc>
                <a:extLst>
                  <a:ext uri="{0D108BD9-81ED-4DB2-BD59-A6C34878D82A}">
                    <a16:rowId xmlns:a16="http://schemas.microsoft.com/office/drawing/2014/main" val="1435601509"/>
                  </a:ext>
                </a:extLst>
              </a:tr>
              <a:tr h="162906">
                <a:tc>
                  <a:txBody>
                    <a:bodyPr/>
                    <a:lstStyle/>
                    <a:p>
                      <a:pPr algn="l" fontAlgn="b"/>
                      <a:r>
                        <a:rPr lang="en-US" sz="800" b="0" i="0" u="none" strike="noStrike" dirty="0" smtClean="0">
                          <a:effectLst/>
                          <a:latin typeface="Arial" panose="020B0604020202020204" pitchFamily="34" charset="0"/>
                        </a:rPr>
                        <a:t>    Other </a:t>
                      </a:r>
                      <a:r>
                        <a:rPr lang="en-US" sz="8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8,281,115 </a:t>
                      </a:r>
                    </a:p>
                  </a:txBody>
                  <a:tcPr marL="7620" marR="7620" marT="7620" marB="0" anchor="b"/>
                </a:tc>
                <a:extLst>
                  <a:ext uri="{0D108BD9-81ED-4DB2-BD59-A6C34878D82A}">
                    <a16:rowId xmlns:a16="http://schemas.microsoft.com/office/drawing/2014/main" val="3523461300"/>
                  </a:ext>
                </a:extLst>
              </a:tr>
              <a:tr h="155833">
                <a:tc>
                  <a:txBody>
                    <a:bodyPr/>
                    <a:lstStyle/>
                    <a:p>
                      <a:pPr algn="l" fontAlgn="b"/>
                      <a:r>
                        <a:rPr lang="en-US" sz="800" b="0" i="0" u="none" strike="noStrike" dirty="0" smtClean="0">
                          <a:effectLst/>
                          <a:latin typeface="Arial" panose="020B0604020202020204" pitchFamily="34" charset="0"/>
                        </a:rPr>
                        <a:t>    School </a:t>
                      </a:r>
                      <a:r>
                        <a:rPr lang="en-US" sz="8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tc>
                <a:tc>
                  <a:txBody>
                    <a:bodyPr/>
                    <a:lstStyle/>
                    <a:p>
                      <a:pPr algn="l" fontAlgn="b"/>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8,153,016 </a:t>
                      </a:r>
                    </a:p>
                  </a:txBody>
                  <a:tcPr marL="7620" marR="7620" marT="7620" marB="0" anchor="b"/>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8,153,016 </a:t>
                      </a:r>
                    </a:p>
                  </a:txBody>
                  <a:tcPr marL="7620" marR="7620" marT="7620" marB="0" anchor="b"/>
                </a:tc>
                <a:extLst>
                  <a:ext uri="{0D108BD9-81ED-4DB2-BD59-A6C34878D82A}">
                    <a16:rowId xmlns:a16="http://schemas.microsoft.com/office/drawing/2014/main" val="1077710908"/>
                  </a:ext>
                </a:extLst>
              </a:tr>
              <a:tr h="155833">
                <a:tc>
                  <a:txBody>
                    <a:bodyPr/>
                    <a:lstStyle/>
                    <a:p>
                      <a:pPr algn="l" fontAlgn="b"/>
                      <a:r>
                        <a:rPr lang="en-US" sz="800" b="0" i="0" u="none" strike="noStrike" dirty="0" smtClean="0">
                          <a:effectLst/>
                          <a:latin typeface="Arial" panose="020B0604020202020204" pitchFamily="34" charset="0"/>
                        </a:rPr>
                        <a:t>    Debt </a:t>
                      </a:r>
                      <a:r>
                        <a:rPr lang="en-US" sz="800" b="0" i="0" u="none" strike="noStrike" dirty="0">
                          <a:effectLst/>
                          <a:latin typeface="Arial" panose="020B0604020202020204" pitchFamily="34" charset="0"/>
                        </a:rPr>
                        <a:t>Service</a:t>
                      </a:r>
                    </a:p>
                  </a:txBody>
                  <a:tcPr marL="9525" marR="9525" marT="9525" marB="0" anchor="b"/>
                </a:tc>
                <a:tc>
                  <a:txBody>
                    <a:bodyPr/>
                    <a:lstStyle/>
                    <a:p>
                      <a:pPr algn="l" fontAlgn="b"/>
                      <a:r>
                        <a:rPr lang="en-US" sz="800" b="0" i="0" u="none" strike="noStrike" baseline="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baseline="0">
                          <a:effectLst/>
                          <a:latin typeface="Arial" panose="020B0604020202020204" pitchFamily="34" charset="0"/>
                        </a:rPr>
                        <a:t>                     -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8,477,981 </a:t>
                      </a:r>
                    </a:p>
                  </a:txBody>
                  <a:tcPr marL="7620" marR="7620" marT="762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155833">
                <a:tc>
                  <a:txBody>
                    <a:bodyPr/>
                    <a:lstStyle/>
                    <a:p>
                      <a:pPr algn="ctr" fontAlgn="b"/>
                      <a:r>
                        <a:rPr lang="en-US" sz="8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800" b="1" i="0" u="none" strike="noStrike" baseline="0" dirty="0">
                          <a:effectLst/>
                          <a:latin typeface="Arial" panose="020B0604020202020204" pitchFamily="34" charset="0"/>
                        </a:rPr>
                        <a:t> $   348,917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baseline="0">
                          <a:effectLst/>
                          <a:latin typeface="Arial" panose="020B0604020202020204" pitchFamily="34" charset="0"/>
                        </a:rPr>
                        <a:t> $     437,797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baseline="0">
                          <a:effectLst/>
                          <a:latin typeface="Arial" panose="020B0604020202020204" pitchFamily="34" charset="0"/>
                        </a:rPr>
                        <a:t> $     1,957,763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8,153,016 </a:t>
                      </a:r>
                      <a:endParaRPr lang="en-US" sz="800" b="1" i="0" u="none" strike="noStrike" dirty="0">
                        <a:effectLst/>
                        <a:latin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r>
                        <a:rPr lang="en-US" sz="800" b="1" i="0" u="none" strike="noStrike" dirty="0">
                          <a:effectLst/>
                          <a:latin typeface="Arial" panose="020B0604020202020204" pitchFamily="34" charset="0"/>
                        </a:rPr>
                        <a:t> $         </a:t>
                      </a:r>
                      <a:r>
                        <a:rPr lang="en-US" sz="800" b="1" i="0" u="none" strike="noStrike" dirty="0" smtClean="0">
                          <a:effectLst/>
                          <a:latin typeface="Arial" panose="020B0604020202020204" pitchFamily="34" charset="0"/>
                        </a:rPr>
                        <a:t>    </a:t>
                      </a:r>
                      <a:r>
                        <a:rPr lang="en-US" sz="800" b="1" i="0" u="none" strike="noStrike" dirty="0" smtClean="0">
                          <a:effectLst/>
                          <a:latin typeface="Arial" panose="020B0604020202020204" pitchFamily="34" charset="0"/>
                        </a:rPr>
                        <a:t>44,330,857 </a:t>
                      </a:r>
                      <a:endParaRPr lang="en-US" sz="800" b="1" i="0" u="none" strike="noStrike" dirty="0">
                        <a:effectLst/>
                        <a:latin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57947">
                <a:tc>
                  <a:txBody>
                    <a:bodyPr/>
                    <a:lstStyle/>
                    <a:p>
                      <a:pPr algn="l" fontAlgn="b"/>
                      <a:r>
                        <a:rPr lang="en-US" sz="800" b="1" i="1" u="none" strike="noStrike" dirty="0">
                          <a:effectLst/>
                          <a:latin typeface="Arial" panose="020B0604020202020204" pitchFamily="34" charset="0"/>
                        </a:rPr>
                        <a:t>NET TOTALS</a:t>
                      </a:r>
                    </a:p>
                  </a:txBody>
                  <a:tcPr marL="9525" marR="9525" marT="9525" marB="0" anchor="b"/>
                </a:tc>
                <a:tc>
                  <a:txBody>
                    <a:bodyPr/>
                    <a:lstStyle/>
                    <a:p>
                      <a:pPr algn="l" fontAlgn="b"/>
                      <a:r>
                        <a:rPr lang="en-US" sz="800" b="1" i="0" u="none" strike="noStrike" dirty="0">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a:effectLst/>
                          <a:latin typeface="Arial" panose="020B0604020202020204" pitchFamily="34" charset="0"/>
                        </a:rPr>
                        <a:t> $                -   </a:t>
                      </a:r>
                    </a:p>
                  </a:txBody>
                  <a:tcPr marL="9525" marR="9525" marT="9525" marB="0" anchor="b"/>
                </a:tc>
                <a:tc>
                  <a:txBody>
                    <a:bodyPr/>
                    <a:lstStyle/>
                    <a:p>
                      <a:pPr algn="l" fontAlgn="b"/>
                      <a:r>
                        <a:rPr lang="en-US" sz="800" b="1" i="0" u="none" strike="noStrike" baseline="0" dirty="0">
                          <a:effectLst/>
                          <a:latin typeface="Arial" panose="020B0604020202020204" pitchFamily="34" charset="0"/>
                        </a:rPr>
                        <a:t> $                  -   </a:t>
                      </a:r>
                    </a:p>
                  </a:txBody>
                  <a:tcPr marL="9525" marR="9525" marT="9525" marB="0" anchor="b"/>
                </a:tc>
                <a:tc>
                  <a:txBody>
                    <a:bodyPr/>
                    <a:lstStyle/>
                    <a:p>
                      <a:pPr algn="l" fontAlgn="b"/>
                      <a:r>
                        <a:rPr lang="en-US" sz="800" b="1" i="0" u="none" strike="noStrike" baseline="0" dirty="0">
                          <a:effectLst/>
                          <a:latin typeface="Arial" panose="020B0604020202020204" pitchFamily="34" charset="0"/>
                        </a:rPr>
                        <a:t> $    </a:t>
                      </a:r>
                      <a:r>
                        <a:rPr lang="en-US" sz="800" b="1" i="0" u="none" strike="noStrike" baseline="0" dirty="0" smtClean="0">
                          <a:effectLst/>
                          <a:latin typeface="Arial" panose="020B0604020202020204" pitchFamily="34" charset="0"/>
                        </a:rPr>
                        <a:t>         </a:t>
                      </a:r>
                      <a:r>
                        <a:rPr lang="en-US" sz="800" b="1" i="0" u="none" strike="noStrike" baseline="0" dirty="0">
                          <a:effectLst/>
                          <a:latin typeface="Arial" panose="020B0604020202020204" pitchFamily="34" charset="0"/>
                        </a:rPr>
                        <a:t>(8,843,295)</a:t>
                      </a:r>
                    </a:p>
                  </a:txBody>
                  <a:tcPr marL="9525" marR="9525" marT="9525" marB="0" anchor="b"/>
                </a:tc>
                <a:extLst>
                  <a:ext uri="{0D108BD9-81ED-4DB2-BD59-A6C34878D82A}">
                    <a16:rowId xmlns:a16="http://schemas.microsoft.com/office/drawing/2014/main" val="948712194"/>
                  </a:ext>
                </a:extLst>
              </a:tr>
              <a:tr h="155833">
                <a:tc>
                  <a:txBody>
                    <a:bodyPr/>
                    <a:lstStyle/>
                    <a:p>
                      <a:pPr algn="ctr" fontAlgn="b"/>
                      <a:r>
                        <a:rPr lang="en-US" sz="8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tc>
                  <a:txBody>
                    <a:bodyPr/>
                    <a:lstStyle/>
                    <a:p>
                      <a:pPr algn="l" fontAlgn="b"/>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55833">
                <a:tc>
                  <a:txBody>
                    <a:bodyPr/>
                    <a:lstStyle/>
                    <a:p>
                      <a:pPr algn="l" fontAlgn="b"/>
                      <a:r>
                        <a:rPr lang="en-US" sz="8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baseline="0" dirty="0">
                          <a:effectLst/>
                          <a:latin typeface="Arial" panose="020B0604020202020204" pitchFamily="34" charset="0"/>
                        </a:rPr>
                        <a:t> $       1,404,207 </a:t>
                      </a:r>
                    </a:p>
                  </a:txBody>
                  <a:tcPr marL="9525" marR="9525" marT="9525" marB="0" anchor="b"/>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smtClean="0">
                          <a:effectLst/>
                          <a:latin typeface="Arial" panose="020B0604020202020204" pitchFamily="34" charset="0"/>
                        </a:rPr>
                        <a:t>30,681,106 </a:t>
                      </a:r>
                      <a:endParaRPr lang="en-US" sz="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467674553"/>
                  </a:ext>
                </a:extLst>
              </a:tr>
              <a:tr h="155833">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effectLst/>
                          <a:latin typeface="Arial" panose="020B0604020202020204" pitchFamily="34" charset="0"/>
                        </a:rPr>
                        <a:t>Ending Fund Balance 06/30/19</a:t>
                      </a:r>
                      <a:endParaRPr lang="en-US" sz="800" b="0" i="0" u="none" strike="noStrike" dirty="0">
                        <a:effectLst/>
                        <a:latin typeface="Arial" panose="020B0604020202020204" pitchFamily="34" charset="0"/>
                      </a:endParaRPr>
                    </a:p>
                  </a:txBody>
                  <a:tcPr marL="114300" marR="9525" marT="9525" marB="0" anchor="b"/>
                </a:tc>
                <a:tc>
                  <a:txBody>
                    <a:bodyPr/>
                    <a:lstStyle/>
                    <a:p>
                      <a:pPr algn="l" fontAlgn="b"/>
                      <a:r>
                        <a:rPr lang="en-US" sz="800" b="0" i="0" u="none" strike="noStrike" dirty="0">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a:effectLst/>
                          <a:latin typeface="Arial" panose="020B0604020202020204" pitchFamily="34" charset="0"/>
                        </a:rPr>
                        <a:t> $                -   </a:t>
                      </a:r>
                    </a:p>
                  </a:txBody>
                  <a:tcPr marL="9525" marR="9525" marT="9525" marB="0" anchor="b"/>
                </a:tc>
                <a:tc>
                  <a:txBody>
                    <a:bodyPr/>
                    <a:lstStyle/>
                    <a:p>
                      <a:pPr algn="l" fontAlgn="b"/>
                      <a:r>
                        <a:rPr lang="en-US" sz="800" b="0" i="0" u="none" strike="noStrike" baseline="0" dirty="0">
                          <a:effectLst/>
                          <a:latin typeface="Arial" panose="020B0604020202020204" pitchFamily="34" charset="0"/>
                        </a:rPr>
                        <a:t> $       1,404,207 </a:t>
                      </a:r>
                    </a:p>
                  </a:txBody>
                  <a:tcPr marL="9525" marR="9525" marT="9525" marB="0" anchor="b"/>
                </a:tc>
                <a:tc>
                  <a:txBody>
                    <a:bodyPr/>
                    <a:lstStyle/>
                    <a:p>
                      <a:pPr algn="l" fontAlgn="b"/>
                      <a:r>
                        <a:rPr lang="en-US" sz="800" b="0" i="0" u="none" strike="noStrike" dirty="0">
                          <a:effectLst/>
                          <a:latin typeface="Arial" panose="020B0604020202020204" pitchFamily="34" charset="0"/>
                        </a:rPr>
                        <a:t> $ </a:t>
                      </a:r>
                      <a:r>
                        <a:rPr lang="en-US" sz="800" b="0" i="0" u="none" strike="noStrike" dirty="0" smtClean="0">
                          <a:effectLst/>
                          <a:latin typeface="Arial" panose="020B0604020202020204" pitchFamily="34" charset="0"/>
                        </a:rPr>
                        <a:t>  </a:t>
                      </a:r>
                      <a:r>
                        <a:rPr lang="en-US" sz="800" b="0" i="0" u="none" strike="noStrike" dirty="0" smtClean="0">
                          <a:effectLst/>
                          <a:latin typeface="Arial" panose="020B0604020202020204" pitchFamily="34" charset="0"/>
                        </a:rPr>
                        <a:t>        </a:t>
                      </a:r>
                      <a:r>
                        <a:rPr lang="en-US" sz="800" b="0" i="0" u="none" strike="noStrike" dirty="0">
                          <a:effectLst/>
                          <a:latin typeface="Arial" panose="020B0604020202020204" pitchFamily="34" charset="0"/>
                        </a:rPr>
                        <a:t>21,837,811 </a:t>
                      </a:r>
                    </a:p>
                  </a:txBody>
                  <a:tcPr marL="9525" marR="9525" marT="9525" marB="0" anchor="b"/>
                </a:tc>
                <a:extLst>
                  <a:ext uri="{0D108BD9-81ED-4DB2-BD59-A6C34878D82A}">
                    <a16:rowId xmlns:a16="http://schemas.microsoft.com/office/drawing/2014/main" val="994094943"/>
                  </a:ext>
                </a:extLst>
              </a:tr>
            </a:tbl>
          </a:graphicData>
        </a:graphic>
      </p:graphicFrame>
    </p:spTree>
    <p:extLst>
      <p:ext uri="{BB962C8B-B14F-4D97-AF65-F5344CB8AC3E}">
        <p14:creationId xmlns:p14="http://schemas.microsoft.com/office/powerpoint/2010/main" val="1171600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2995" y="2289575"/>
            <a:ext cx="8781499" cy="3171042"/>
          </a:xfrm>
        </p:spPr>
        <p:txBody>
          <a:bodyPr>
            <a:normAutofit/>
          </a:bodyPr>
          <a:lstStyle/>
          <a:p>
            <a:pPr marL="109728" indent="0" algn="ctr">
              <a:lnSpc>
                <a:spcPct val="150000"/>
              </a:lnSpc>
              <a:buNone/>
            </a:pPr>
            <a:r>
              <a:rPr lang="en-US" sz="2400" b="1" dirty="0" smtClean="0">
                <a:latin typeface="Calisto MT" panose="02040603050505030304" pitchFamily="18" charset="0"/>
                <a:cs typeface="Times New Roman" panose="02020603050405020304" pitchFamily="18" charset="0"/>
              </a:rPr>
              <a:t>Vote on tentative budget - All Other Funds- </a:t>
            </a:r>
            <a:r>
              <a:rPr lang="en-US" sz="2400" b="1" dirty="0" smtClean="0">
                <a:solidFill>
                  <a:srgbClr val="FF0000"/>
                </a:solidFill>
                <a:latin typeface="Calisto MT" panose="02040603050505030304" pitchFamily="18" charset="0"/>
                <a:cs typeface="Times New Roman" panose="02020603050405020304" pitchFamily="18" charset="0"/>
              </a:rPr>
              <a:t>June 5, 2018</a:t>
            </a:r>
          </a:p>
          <a:p>
            <a:pPr marL="109728" indent="0" algn="ctr">
              <a:lnSpc>
                <a:spcPct val="150000"/>
              </a:lnSpc>
              <a:buNone/>
            </a:pPr>
            <a:r>
              <a:rPr lang="en-US" sz="2400" b="1" dirty="0" smtClean="0">
                <a:latin typeface="Calisto MT" panose="02040603050505030304" pitchFamily="18" charset="0"/>
                <a:cs typeface="Times New Roman" panose="02020603050405020304" pitchFamily="18" charset="0"/>
              </a:rPr>
              <a:t>Public Hearing on Budget – </a:t>
            </a:r>
            <a:r>
              <a:rPr lang="en-US" sz="2400" b="1" dirty="0" smtClean="0">
                <a:solidFill>
                  <a:srgbClr val="FF0000"/>
                </a:solidFill>
                <a:latin typeface="Calisto MT" panose="02040603050505030304" pitchFamily="18" charset="0"/>
                <a:cs typeface="Times New Roman" panose="02020603050405020304" pitchFamily="18" charset="0"/>
              </a:rPr>
              <a:t>2:00 pm PDC June 7, 2018</a:t>
            </a:r>
          </a:p>
          <a:p>
            <a:pPr marL="109728" indent="0" algn="ctr">
              <a:lnSpc>
                <a:spcPct val="150000"/>
              </a:lnSpc>
              <a:buNone/>
            </a:pPr>
            <a:r>
              <a:rPr lang="en-US" sz="2400" b="1" dirty="0">
                <a:latin typeface="Calisto MT" panose="02040603050505030304" pitchFamily="18" charset="0"/>
                <a:cs typeface="Times New Roman" panose="02020603050405020304" pitchFamily="18" charset="0"/>
              </a:rPr>
              <a:t>Public Hearing on Budget – </a:t>
            </a:r>
            <a:r>
              <a:rPr lang="en-US" sz="2400" b="1" dirty="0" smtClean="0">
                <a:solidFill>
                  <a:srgbClr val="FF0000"/>
                </a:solidFill>
                <a:latin typeface="Calisto MT" panose="02040603050505030304" pitchFamily="18" charset="0"/>
                <a:cs typeface="Times New Roman" panose="02020603050405020304" pitchFamily="18" charset="0"/>
              </a:rPr>
              <a:t>6 pm PDC </a:t>
            </a:r>
            <a:r>
              <a:rPr lang="en-US" sz="2400" b="1" dirty="0">
                <a:solidFill>
                  <a:srgbClr val="FF0000"/>
                </a:solidFill>
                <a:latin typeface="Calisto MT" panose="02040603050505030304" pitchFamily="18" charset="0"/>
                <a:cs typeface="Times New Roman" panose="02020603050405020304" pitchFamily="18" charset="0"/>
              </a:rPr>
              <a:t>June </a:t>
            </a:r>
            <a:r>
              <a:rPr lang="en-US" sz="2400" b="1" dirty="0" smtClean="0">
                <a:solidFill>
                  <a:srgbClr val="FF0000"/>
                </a:solidFill>
                <a:latin typeface="Calisto MT" panose="02040603050505030304" pitchFamily="18" charset="0"/>
                <a:cs typeface="Times New Roman" panose="02020603050405020304" pitchFamily="18" charset="0"/>
              </a:rPr>
              <a:t>14, 2018</a:t>
            </a:r>
            <a:endParaRPr lang="en-US" sz="2400" b="1" dirty="0" smtClean="0">
              <a:latin typeface="Calisto MT" panose="02040603050505030304" pitchFamily="18" charset="0"/>
              <a:cs typeface="Times New Roman" panose="02020603050405020304" pitchFamily="18" charset="0"/>
            </a:endParaRPr>
          </a:p>
          <a:p>
            <a:pPr marL="109728" indent="0" algn="ctr">
              <a:lnSpc>
                <a:spcPct val="150000"/>
              </a:lnSpc>
              <a:buNone/>
            </a:pPr>
            <a:r>
              <a:rPr lang="en-US" sz="2400" b="1" dirty="0" smtClean="0">
                <a:latin typeface="Calisto MT" panose="02040603050505030304" pitchFamily="18" charset="0"/>
                <a:cs typeface="Times New Roman" panose="02020603050405020304" pitchFamily="18" charset="0"/>
              </a:rPr>
              <a:t>Vote on approval of </a:t>
            </a:r>
            <a:r>
              <a:rPr lang="en-US" sz="2400" b="1" smtClean="0">
                <a:latin typeface="Calisto MT" panose="02040603050505030304" pitchFamily="18" charset="0"/>
                <a:cs typeface="Times New Roman" panose="02020603050405020304" pitchFamily="18" charset="0"/>
              </a:rPr>
              <a:t>Final </a:t>
            </a:r>
            <a:r>
              <a:rPr lang="en-US" sz="2400" b="1" smtClean="0">
                <a:latin typeface="Calisto MT" panose="02040603050505030304" pitchFamily="18" charset="0"/>
                <a:cs typeface="Times New Roman" panose="02020603050405020304" pitchFamily="18" charset="0"/>
              </a:rPr>
              <a:t>Budgets </a:t>
            </a:r>
            <a:r>
              <a:rPr lang="en-US" sz="2400" b="1" dirty="0" smtClean="0">
                <a:latin typeface="Calisto MT" panose="02040603050505030304" pitchFamily="18" charset="0"/>
                <a:cs typeface="Times New Roman" panose="02020603050405020304" pitchFamily="18" charset="0"/>
              </a:rPr>
              <a:t>- </a:t>
            </a:r>
            <a:r>
              <a:rPr lang="en-US" sz="2400" b="1" dirty="0" smtClean="0">
                <a:solidFill>
                  <a:srgbClr val="FF0000"/>
                </a:solidFill>
                <a:latin typeface="Calisto MT" panose="02040603050505030304" pitchFamily="18" charset="0"/>
                <a:cs typeface="Times New Roman" panose="02020603050405020304" pitchFamily="18" charset="0"/>
              </a:rPr>
              <a:t>June 19, 2018</a:t>
            </a:r>
            <a:endParaRPr lang="en-US" sz="2400" b="1" dirty="0">
              <a:solidFill>
                <a:srgbClr val="FF0000"/>
              </a:solidFill>
              <a:latin typeface="Calisto MT" panose="02040603050505030304" pitchFamily="18" charset="0"/>
              <a:cs typeface="Times New Roman" panose="02020603050405020304" pitchFamily="18" charset="0"/>
            </a:endParaRPr>
          </a:p>
        </p:txBody>
      </p:sp>
      <p:sp>
        <p:nvSpPr>
          <p:cNvPr id="3" name="Title 2"/>
          <p:cNvSpPr>
            <a:spLocks noGrp="1"/>
          </p:cNvSpPr>
          <p:nvPr>
            <p:ph type="title"/>
          </p:nvPr>
        </p:nvSpPr>
        <p:spPr>
          <a:xfrm>
            <a:off x="447260" y="1060519"/>
            <a:ext cx="8229600" cy="1143000"/>
          </a:xfrm>
        </p:spPr>
        <p:txBody>
          <a:bodyPr/>
          <a:lstStyle/>
          <a:p>
            <a:pPr algn="ctr"/>
            <a:r>
              <a:rPr lang="en-US" sz="4400" dirty="0" smtClean="0">
                <a:solidFill>
                  <a:srgbClr val="1F49A2"/>
                </a:solidFill>
                <a:latin typeface="Times New Roman" panose="02020603050405020304" pitchFamily="18" charset="0"/>
                <a:cs typeface="Times New Roman" panose="02020603050405020304" pitchFamily="18" charset="0"/>
              </a:rPr>
              <a:t>NEXT STEPS</a:t>
            </a:r>
            <a:endParaRPr lang="en-US" sz="4400" dirty="0">
              <a:solidFill>
                <a:srgbClr val="1F49A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023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1250302"/>
          </a:xfrm>
        </p:spPr>
        <p:txBody>
          <a:bodyPr/>
          <a:lstStyle/>
          <a:p>
            <a:pPr algn="ctr"/>
            <a:r>
              <a:rPr lang="en-US" sz="3600" dirty="0" smtClean="0"/>
              <a:t>Capital Projects Fund </a:t>
            </a:r>
            <a:br>
              <a:rPr lang="en-US" sz="3600" dirty="0" smtClean="0"/>
            </a:br>
            <a:r>
              <a:rPr lang="en-US" sz="3600" dirty="0" smtClean="0"/>
              <a:t>FY 2019 Budget</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9486354"/>
              </p:ext>
            </p:extLst>
          </p:nvPr>
        </p:nvGraphicFramePr>
        <p:xfrm>
          <a:off x="1951893" y="1632856"/>
          <a:ext cx="4679816" cy="4924965"/>
        </p:xfrm>
        <a:graphic>
          <a:graphicData uri="http://schemas.openxmlformats.org/drawingml/2006/table">
            <a:tbl>
              <a:tblPr firstRow="1" bandRow="1">
                <a:tableStyleId>{5C22544A-7EE6-4342-B048-85BDC9FD1C3A}</a:tableStyleId>
              </a:tblPr>
              <a:tblGrid>
                <a:gridCol w="3448285">
                  <a:extLst>
                    <a:ext uri="{9D8B030D-6E8A-4147-A177-3AD203B41FA5}">
                      <a16:colId xmlns:a16="http://schemas.microsoft.com/office/drawing/2014/main" val="3377365125"/>
                    </a:ext>
                  </a:extLst>
                </a:gridCol>
                <a:gridCol w="1231531">
                  <a:extLst>
                    <a:ext uri="{9D8B030D-6E8A-4147-A177-3AD203B41FA5}">
                      <a16:colId xmlns:a16="http://schemas.microsoft.com/office/drawing/2014/main" val="2456346827"/>
                    </a:ext>
                  </a:extLst>
                </a:gridCol>
              </a:tblGrid>
              <a:tr h="17352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73522">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73522">
                <a:tc>
                  <a:txBody>
                    <a:bodyPr/>
                    <a:lstStyle/>
                    <a:p>
                      <a:pPr algn="l" fontAlgn="b"/>
                      <a:r>
                        <a:rPr lang="en-US" sz="1000" b="0" i="0" u="none" strike="noStrike" dirty="0" smtClean="0">
                          <a:effectLst/>
                          <a:latin typeface="Arial" panose="020B0604020202020204" pitchFamily="34" charset="0"/>
                        </a:rPr>
                        <a:t>    ELOST </a:t>
                      </a:r>
                      <a:r>
                        <a:rPr lang="en-US" sz="1000" b="0" i="0" u="none" strike="noStrike" dirty="0">
                          <a:effectLst/>
                          <a:latin typeface="Arial" panose="020B0604020202020204" pitchFamily="34" charset="0"/>
                        </a:rPr>
                        <a:t>Funds</a:t>
                      </a:r>
                    </a:p>
                  </a:txBody>
                  <a:tcPr marL="9525" marR="9525" marT="9525" marB="0" anchor="b">
                    <a:lnR w="12700" cmpd="sng">
                      <a:noFill/>
                    </a:lnR>
                  </a:tcPr>
                </a:tc>
                <a:tc>
                  <a:txBody>
                    <a:bodyPr/>
                    <a:lstStyle/>
                    <a:p>
                      <a:pPr algn="l" fontAlgn="b"/>
                      <a:r>
                        <a:rPr lang="en-US" sz="1000" b="0" i="0" u="none" strike="noStrike" dirty="0">
                          <a:effectLst/>
                          <a:latin typeface="Arial" panose="020B0604020202020204" pitchFamily="34" charset="0"/>
                        </a:rPr>
                        <a:t> $      10,067,000 </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361496"/>
                  </a:ext>
                </a:extLst>
              </a:tr>
              <a:tr h="173522">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10,067,000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86394">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73522">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033605844"/>
                  </a:ext>
                </a:extLst>
              </a:tr>
              <a:tr h="173522">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674629756"/>
                  </a:ext>
                </a:extLst>
              </a:tr>
              <a:tr h="173522">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084066965"/>
                  </a:ext>
                </a:extLst>
              </a:tr>
              <a:tr h="173522">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73522">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73522">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73522">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dirty="0">
                          <a:effectLst/>
                          <a:latin typeface="Arial" panose="020B0604020202020204" pitchFamily="34" charset="0"/>
                        </a:rPr>
                        <a:t>             409,000 </a:t>
                      </a:r>
                    </a:p>
                  </a:txBody>
                  <a:tcPr marL="9525" marR="9525" marT="9525" marB="0" anchor="b"/>
                </a:tc>
                <a:extLst>
                  <a:ext uri="{0D108BD9-81ED-4DB2-BD59-A6C34878D82A}">
                    <a16:rowId xmlns:a16="http://schemas.microsoft.com/office/drawing/2014/main" val="789643930"/>
                  </a:ext>
                </a:extLst>
              </a:tr>
              <a:tr h="173522">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15,000 </a:t>
                      </a:r>
                    </a:p>
                  </a:txBody>
                  <a:tcPr marL="9525" marR="9525" marT="9525" marB="0" anchor="b"/>
                </a:tc>
                <a:extLst>
                  <a:ext uri="{0D108BD9-81ED-4DB2-BD59-A6C34878D82A}">
                    <a16:rowId xmlns:a16="http://schemas.microsoft.com/office/drawing/2014/main" val="4153411490"/>
                  </a:ext>
                </a:extLst>
              </a:tr>
              <a:tr h="173522">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r>
                        <a:rPr lang="en-US" sz="1000" b="0" i="0" u="none" strike="noStrike">
                          <a:effectLst/>
                          <a:latin typeface="Arial" panose="020B0604020202020204" pitchFamily="34" charset="0"/>
                        </a:rPr>
                        <a:t>             973,209 </a:t>
                      </a:r>
                    </a:p>
                  </a:txBody>
                  <a:tcPr marL="9525" marR="9525" marT="9525" marB="0" anchor="b"/>
                </a:tc>
                <a:extLst>
                  <a:ext uri="{0D108BD9-81ED-4DB2-BD59-A6C34878D82A}">
                    <a16:rowId xmlns:a16="http://schemas.microsoft.com/office/drawing/2014/main" val="2771356830"/>
                  </a:ext>
                </a:extLst>
              </a:tr>
              <a:tr h="173522">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879,916 </a:t>
                      </a:r>
                    </a:p>
                  </a:txBody>
                  <a:tcPr marL="9525" marR="9525" marT="9525" marB="0" anchor="b"/>
                </a:tc>
                <a:extLst>
                  <a:ext uri="{0D108BD9-81ED-4DB2-BD59-A6C34878D82A}">
                    <a16:rowId xmlns:a16="http://schemas.microsoft.com/office/drawing/2014/main" val="2747444664"/>
                  </a:ext>
                </a:extLst>
              </a:tr>
              <a:tr h="173522">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dirty="0">
                          <a:effectLst/>
                          <a:latin typeface="Arial" panose="020B0604020202020204" pitchFamily="34" charset="0"/>
                        </a:rPr>
                        <a:t>          1,486,521 </a:t>
                      </a:r>
                    </a:p>
                  </a:txBody>
                  <a:tcPr marL="9525" marR="9525" marT="9525" marB="0" anchor="b"/>
                </a:tc>
                <a:extLst>
                  <a:ext uri="{0D108BD9-81ED-4DB2-BD59-A6C34878D82A}">
                    <a16:rowId xmlns:a16="http://schemas.microsoft.com/office/drawing/2014/main" val="1789768870"/>
                  </a:ext>
                </a:extLst>
              </a:tr>
              <a:tr h="173522">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73522">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dirty="0">
                          <a:effectLst/>
                          <a:latin typeface="Arial" panose="020B0604020202020204" pitchFamily="34" charset="0"/>
                        </a:rPr>
                        <a:t>          6,668,668 </a:t>
                      </a:r>
                    </a:p>
                  </a:txBody>
                  <a:tcPr marL="9525" marR="9525" marT="9525" marB="0" anchor="b"/>
                </a:tc>
                <a:extLst>
                  <a:ext uri="{0D108BD9-81ED-4DB2-BD59-A6C34878D82A}">
                    <a16:rowId xmlns:a16="http://schemas.microsoft.com/office/drawing/2014/main" val="1435601509"/>
                  </a:ext>
                </a:extLst>
              </a:tr>
              <a:tr h="173522">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dirty="0">
                          <a:effectLst/>
                          <a:latin typeface="Arial" panose="020B0604020202020204" pitchFamily="34" charset="0"/>
                        </a:rPr>
                        <a:t>          8,281,115 </a:t>
                      </a:r>
                    </a:p>
                  </a:txBody>
                  <a:tcPr marL="9525" marR="9525" marT="9525" marB="0" anchor="b"/>
                </a:tc>
                <a:extLst>
                  <a:ext uri="{0D108BD9-81ED-4DB2-BD59-A6C34878D82A}">
                    <a16:rowId xmlns:a16="http://schemas.microsoft.com/office/drawing/2014/main" val="3523461300"/>
                  </a:ext>
                </a:extLst>
              </a:tr>
              <a:tr h="173522">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73522">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196,866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18497">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18,910,295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18497">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(8,843,295)</a:t>
                      </a:r>
                    </a:p>
                  </a:txBody>
                  <a:tcPr marL="9525" marR="9525" marT="9525" marB="0" anchor="b"/>
                </a:tc>
                <a:extLst>
                  <a:ext uri="{0D108BD9-81ED-4DB2-BD59-A6C34878D82A}">
                    <a16:rowId xmlns:a16="http://schemas.microsoft.com/office/drawing/2014/main" val="948712194"/>
                  </a:ext>
                </a:extLst>
              </a:tr>
              <a:tr h="210571">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73522">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25,081,291 </a:t>
                      </a:r>
                    </a:p>
                  </a:txBody>
                  <a:tcPr marL="9525" marR="9525" marT="9525" marB="0" anchor="b"/>
                </a:tc>
                <a:extLst>
                  <a:ext uri="{0D108BD9-81ED-4DB2-BD59-A6C34878D82A}">
                    <a16:rowId xmlns:a16="http://schemas.microsoft.com/office/drawing/2014/main" val="1467674553"/>
                  </a:ext>
                </a:extLst>
              </a:tr>
              <a:tr h="17352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16,237,996 </a:t>
                      </a:r>
                    </a:p>
                  </a:txBody>
                  <a:tcPr marL="9525" marR="9525" marT="9525" marB="0" anchor="b"/>
                </a:tc>
                <a:extLst>
                  <a:ext uri="{0D108BD9-81ED-4DB2-BD59-A6C34878D82A}">
                    <a16:rowId xmlns:a16="http://schemas.microsoft.com/office/drawing/2014/main" val="994094943"/>
                  </a:ext>
                </a:extLst>
              </a:tr>
              <a:tr h="173522">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484200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03852"/>
            <a:ext cx="8229600" cy="913785"/>
          </a:xfrm>
        </p:spPr>
        <p:txBody>
          <a:bodyPr/>
          <a:lstStyle/>
          <a:p>
            <a:pPr algn="ctr"/>
            <a:r>
              <a:rPr lang="en-US" dirty="0" smtClean="0"/>
              <a:t>Capital Projects Expenditures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1872192"/>
              </p:ext>
            </p:extLst>
          </p:nvPr>
        </p:nvGraphicFramePr>
        <p:xfrm>
          <a:off x="2558561" y="1674569"/>
          <a:ext cx="4202723" cy="4079240"/>
        </p:xfrm>
        <a:graphic>
          <a:graphicData uri="http://schemas.openxmlformats.org/drawingml/2006/table">
            <a:tbl>
              <a:tblPr firstRow="1" bandRow="1">
                <a:tableStyleId>{5C22544A-7EE6-4342-B048-85BDC9FD1C3A}</a:tableStyleId>
              </a:tblPr>
              <a:tblGrid>
                <a:gridCol w="2535220">
                  <a:extLst>
                    <a:ext uri="{9D8B030D-6E8A-4147-A177-3AD203B41FA5}">
                      <a16:colId xmlns:a16="http://schemas.microsoft.com/office/drawing/2014/main" val="901804811"/>
                    </a:ext>
                  </a:extLst>
                </a:gridCol>
                <a:gridCol w="1667503">
                  <a:extLst>
                    <a:ext uri="{9D8B030D-6E8A-4147-A177-3AD203B41FA5}">
                      <a16:colId xmlns:a16="http://schemas.microsoft.com/office/drawing/2014/main" val="1568241473"/>
                    </a:ext>
                  </a:extLst>
                </a:gridCol>
              </a:tblGrid>
              <a:tr h="370840">
                <a:tc>
                  <a:txBody>
                    <a:bodyPr/>
                    <a:lstStyle/>
                    <a:p>
                      <a:r>
                        <a:rPr lang="en-US" dirty="0" smtClean="0"/>
                        <a:t>EXPENDITURE</a:t>
                      </a:r>
                      <a:endParaRPr lang="en-US" dirty="0"/>
                    </a:p>
                  </a:txBody>
                  <a:tcPr/>
                </a:tc>
                <a:tc>
                  <a:txBody>
                    <a:bodyPr/>
                    <a:lstStyle/>
                    <a:p>
                      <a:r>
                        <a:rPr lang="en-US" dirty="0" smtClean="0"/>
                        <a:t>AMOUNT</a:t>
                      </a:r>
                      <a:endParaRPr lang="en-US" dirty="0"/>
                    </a:p>
                  </a:txBody>
                  <a:tcPr/>
                </a:tc>
                <a:extLst>
                  <a:ext uri="{0D108BD9-81ED-4DB2-BD59-A6C34878D82A}">
                    <a16:rowId xmlns:a16="http://schemas.microsoft.com/office/drawing/2014/main" val="2010123153"/>
                  </a:ext>
                </a:extLst>
              </a:tr>
              <a:tr h="370840">
                <a:tc>
                  <a:txBody>
                    <a:bodyPr/>
                    <a:lstStyle/>
                    <a:p>
                      <a:pPr algn="l" fontAlgn="b"/>
                      <a:r>
                        <a:rPr lang="en-US" sz="1500" b="0" i="0" u="none" strike="noStrike" dirty="0">
                          <a:effectLst/>
                          <a:latin typeface="+mj-lt"/>
                        </a:rPr>
                        <a:t>New High School</a:t>
                      </a:r>
                    </a:p>
                  </a:txBody>
                  <a:tcPr marL="9525" marR="9525" marT="9525" marB="0" anchor="b"/>
                </a:tc>
                <a:tc>
                  <a:txBody>
                    <a:bodyPr/>
                    <a:lstStyle/>
                    <a:p>
                      <a:pPr algn="l" fontAlgn="b"/>
                      <a:r>
                        <a:rPr lang="en-US" sz="1500" b="0" i="0" u="none" strike="noStrike" dirty="0">
                          <a:effectLst/>
                          <a:latin typeface="+mj-lt"/>
                        </a:rPr>
                        <a:t> $       6,668,668 </a:t>
                      </a:r>
                    </a:p>
                  </a:txBody>
                  <a:tcPr marL="9525" marR="9525" marT="9525" marB="0" anchor="b"/>
                </a:tc>
                <a:extLst>
                  <a:ext uri="{0D108BD9-81ED-4DB2-BD59-A6C34878D82A}">
                    <a16:rowId xmlns:a16="http://schemas.microsoft.com/office/drawing/2014/main" val="1174287596"/>
                  </a:ext>
                </a:extLst>
              </a:tr>
              <a:tr h="370840">
                <a:tc>
                  <a:txBody>
                    <a:bodyPr/>
                    <a:lstStyle/>
                    <a:p>
                      <a:pPr algn="l" fontAlgn="b"/>
                      <a:r>
                        <a:rPr lang="en-US" sz="1500" b="0" i="0" u="none" strike="noStrike" dirty="0">
                          <a:effectLst/>
                          <a:latin typeface="+mj-lt"/>
                        </a:rPr>
                        <a:t>Architect - </a:t>
                      </a:r>
                      <a:r>
                        <a:rPr lang="en-US" sz="1500" b="0" i="0" u="none" strike="noStrike" dirty="0" smtClean="0">
                          <a:effectLst/>
                          <a:latin typeface="+mj-lt"/>
                        </a:rPr>
                        <a:t>Future </a:t>
                      </a:r>
                      <a:r>
                        <a:rPr lang="en-US" sz="1500" b="0" i="0" u="none" strike="noStrike" dirty="0">
                          <a:effectLst/>
                          <a:latin typeface="+mj-lt"/>
                        </a:rPr>
                        <a:t>Renovations</a:t>
                      </a:r>
                    </a:p>
                  </a:txBody>
                  <a:tcPr marL="9525" marR="9525" marT="9525" marB="0" anchor="b"/>
                </a:tc>
                <a:tc>
                  <a:txBody>
                    <a:bodyPr/>
                    <a:lstStyle/>
                    <a:p>
                      <a:pPr algn="l" fontAlgn="b"/>
                      <a:r>
                        <a:rPr lang="en-US" sz="1500" b="0" i="0" u="none" strike="noStrike">
                          <a:effectLst/>
                          <a:latin typeface="+mj-lt"/>
                        </a:rPr>
                        <a:t>            302,223 </a:t>
                      </a:r>
                    </a:p>
                  </a:txBody>
                  <a:tcPr marL="9525" marR="9525" marT="9525" marB="0" anchor="b"/>
                </a:tc>
                <a:extLst>
                  <a:ext uri="{0D108BD9-81ED-4DB2-BD59-A6C34878D82A}">
                    <a16:rowId xmlns:a16="http://schemas.microsoft.com/office/drawing/2014/main" val="2566372304"/>
                  </a:ext>
                </a:extLst>
              </a:tr>
              <a:tr h="370840">
                <a:tc>
                  <a:txBody>
                    <a:bodyPr/>
                    <a:lstStyle/>
                    <a:p>
                      <a:pPr algn="l" fontAlgn="b"/>
                      <a:r>
                        <a:rPr lang="en-US" sz="1500" b="0" i="0" u="none" strike="noStrike" dirty="0">
                          <a:effectLst/>
                          <a:latin typeface="+mj-lt"/>
                        </a:rPr>
                        <a:t>Maintenance Projects</a:t>
                      </a:r>
                    </a:p>
                  </a:txBody>
                  <a:tcPr marL="9525" marR="9525" marT="9525" marB="0" anchor="b"/>
                </a:tc>
                <a:tc>
                  <a:txBody>
                    <a:bodyPr/>
                    <a:lstStyle/>
                    <a:p>
                      <a:pPr algn="l" fontAlgn="b"/>
                      <a:r>
                        <a:rPr lang="en-US" sz="1500" b="0" i="0" u="none" strike="noStrike">
                          <a:effectLst/>
                          <a:latin typeface="+mj-lt"/>
                        </a:rPr>
                        <a:t>            670,986 </a:t>
                      </a:r>
                    </a:p>
                  </a:txBody>
                  <a:tcPr marL="9525" marR="9525" marT="9525" marB="0" anchor="b"/>
                </a:tc>
                <a:extLst>
                  <a:ext uri="{0D108BD9-81ED-4DB2-BD59-A6C34878D82A}">
                    <a16:rowId xmlns:a16="http://schemas.microsoft.com/office/drawing/2014/main" val="3712863618"/>
                  </a:ext>
                </a:extLst>
              </a:tr>
              <a:tr h="370840">
                <a:tc>
                  <a:txBody>
                    <a:bodyPr/>
                    <a:lstStyle/>
                    <a:p>
                      <a:pPr algn="l" fontAlgn="b"/>
                      <a:r>
                        <a:rPr lang="en-US" sz="1500" b="0" i="0" u="none" strike="noStrike" dirty="0">
                          <a:effectLst/>
                          <a:latin typeface="+mj-lt"/>
                        </a:rPr>
                        <a:t>IT Projects</a:t>
                      </a:r>
                    </a:p>
                  </a:txBody>
                  <a:tcPr marL="9525" marR="9525" marT="9525" marB="0" anchor="b"/>
                </a:tc>
                <a:tc>
                  <a:txBody>
                    <a:bodyPr/>
                    <a:lstStyle/>
                    <a:p>
                      <a:pPr algn="l" fontAlgn="b"/>
                      <a:r>
                        <a:rPr lang="en-US" sz="1500" b="0" i="0" u="none" strike="noStrike" dirty="0">
                          <a:effectLst/>
                          <a:latin typeface="+mj-lt"/>
                        </a:rPr>
                        <a:t>         1,486,521 </a:t>
                      </a:r>
                    </a:p>
                  </a:txBody>
                  <a:tcPr marL="9525" marR="9525" marT="9525" marB="0" anchor="b"/>
                </a:tc>
                <a:extLst>
                  <a:ext uri="{0D108BD9-81ED-4DB2-BD59-A6C34878D82A}">
                    <a16:rowId xmlns:a16="http://schemas.microsoft.com/office/drawing/2014/main" val="419603336"/>
                  </a:ext>
                </a:extLst>
              </a:tr>
              <a:tr h="370840">
                <a:tc>
                  <a:txBody>
                    <a:bodyPr/>
                    <a:lstStyle/>
                    <a:p>
                      <a:pPr algn="l" fontAlgn="b"/>
                      <a:r>
                        <a:rPr lang="en-US" sz="1500" b="0" i="0" u="none" strike="noStrike" dirty="0">
                          <a:effectLst/>
                          <a:latin typeface="+mj-lt"/>
                        </a:rPr>
                        <a:t>Buses and Transportation</a:t>
                      </a:r>
                    </a:p>
                  </a:txBody>
                  <a:tcPr marL="9525" marR="9525" marT="9525" marB="0" anchor="b"/>
                </a:tc>
                <a:tc>
                  <a:txBody>
                    <a:bodyPr/>
                    <a:lstStyle/>
                    <a:p>
                      <a:pPr algn="l" fontAlgn="b"/>
                      <a:r>
                        <a:rPr lang="en-US" sz="1500" b="0" i="0" u="none" strike="noStrike">
                          <a:effectLst/>
                          <a:latin typeface="+mj-lt"/>
                        </a:rPr>
                        <a:t>            879,916 </a:t>
                      </a:r>
                    </a:p>
                  </a:txBody>
                  <a:tcPr marL="9525" marR="9525" marT="9525" marB="0" anchor="b"/>
                </a:tc>
                <a:extLst>
                  <a:ext uri="{0D108BD9-81ED-4DB2-BD59-A6C34878D82A}">
                    <a16:rowId xmlns:a16="http://schemas.microsoft.com/office/drawing/2014/main" val="623593880"/>
                  </a:ext>
                </a:extLst>
              </a:tr>
              <a:tr h="370840">
                <a:tc>
                  <a:txBody>
                    <a:bodyPr/>
                    <a:lstStyle/>
                    <a:p>
                      <a:pPr algn="l" fontAlgn="b"/>
                      <a:r>
                        <a:rPr lang="en-US" sz="1500" b="0" i="0" u="none" strike="noStrike" dirty="0">
                          <a:effectLst/>
                          <a:latin typeface="+mj-lt"/>
                        </a:rPr>
                        <a:t>Personnel</a:t>
                      </a:r>
                    </a:p>
                  </a:txBody>
                  <a:tcPr marL="9525" marR="9525" marT="9525" marB="0" anchor="b"/>
                </a:tc>
                <a:tc>
                  <a:txBody>
                    <a:bodyPr/>
                    <a:lstStyle/>
                    <a:p>
                      <a:pPr algn="l" fontAlgn="b"/>
                      <a:r>
                        <a:rPr lang="en-US" sz="1500" b="0" i="0" u="none" strike="noStrike" dirty="0">
                          <a:effectLst/>
                          <a:latin typeface="+mj-lt"/>
                        </a:rPr>
                        <a:t>            409,000 </a:t>
                      </a:r>
                    </a:p>
                  </a:txBody>
                  <a:tcPr marL="9525" marR="9525" marT="9525" marB="0" anchor="b"/>
                </a:tc>
                <a:extLst>
                  <a:ext uri="{0D108BD9-81ED-4DB2-BD59-A6C34878D82A}">
                    <a16:rowId xmlns:a16="http://schemas.microsoft.com/office/drawing/2014/main" val="3217860637"/>
                  </a:ext>
                </a:extLst>
              </a:tr>
              <a:tr h="370840">
                <a:tc>
                  <a:txBody>
                    <a:bodyPr/>
                    <a:lstStyle/>
                    <a:p>
                      <a:pPr algn="l" fontAlgn="b"/>
                      <a:r>
                        <a:rPr lang="en-US" sz="1500" b="0" i="0" u="none" strike="noStrike" dirty="0">
                          <a:effectLst/>
                          <a:latin typeface="+mj-lt"/>
                        </a:rPr>
                        <a:t>Audit and Administrative Fees</a:t>
                      </a:r>
                    </a:p>
                  </a:txBody>
                  <a:tcPr marL="9525" marR="9525" marT="9525" marB="0" anchor="b"/>
                </a:tc>
                <a:tc>
                  <a:txBody>
                    <a:bodyPr/>
                    <a:lstStyle/>
                    <a:p>
                      <a:pPr algn="l" fontAlgn="b"/>
                      <a:r>
                        <a:rPr lang="en-US" sz="1500" b="0" i="0" u="none" strike="noStrike" dirty="0">
                          <a:effectLst/>
                          <a:latin typeface="+mj-lt"/>
                        </a:rPr>
                        <a:t>              15,000 </a:t>
                      </a:r>
                    </a:p>
                  </a:txBody>
                  <a:tcPr marL="9525" marR="9525" marT="9525" marB="0" anchor="b"/>
                </a:tc>
                <a:extLst>
                  <a:ext uri="{0D108BD9-81ED-4DB2-BD59-A6C34878D82A}">
                    <a16:rowId xmlns:a16="http://schemas.microsoft.com/office/drawing/2014/main" val="1574047997"/>
                  </a:ext>
                </a:extLst>
              </a:tr>
              <a:tr h="370840">
                <a:tc>
                  <a:txBody>
                    <a:bodyPr/>
                    <a:lstStyle/>
                    <a:p>
                      <a:pPr algn="l" fontAlgn="b"/>
                      <a:r>
                        <a:rPr lang="en-US" sz="1500" b="0" i="0" u="none" strike="noStrike">
                          <a:effectLst/>
                          <a:latin typeface="+mj-lt"/>
                        </a:rPr>
                        <a:t>Debt Service</a:t>
                      </a:r>
                    </a:p>
                  </a:txBody>
                  <a:tcPr marL="9525" marR="9525" marT="9525" marB="0" anchor="b"/>
                </a:tc>
                <a:tc>
                  <a:txBody>
                    <a:bodyPr/>
                    <a:lstStyle/>
                    <a:p>
                      <a:pPr algn="l" fontAlgn="b"/>
                      <a:r>
                        <a:rPr lang="en-US" sz="1500" b="0" i="0" u="none" strike="noStrike" dirty="0">
                          <a:effectLst/>
                          <a:latin typeface="+mj-lt"/>
                        </a:rPr>
                        <a:t>            196,866 </a:t>
                      </a:r>
                    </a:p>
                  </a:txBody>
                  <a:tcPr marL="9525" marR="9525" marT="9525" marB="0" anchor="b">
                    <a:lnB w="12700" cmpd="sng">
                      <a:noFill/>
                    </a:lnB>
                  </a:tcPr>
                </a:tc>
                <a:extLst>
                  <a:ext uri="{0D108BD9-81ED-4DB2-BD59-A6C34878D82A}">
                    <a16:rowId xmlns:a16="http://schemas.microsoft.com/office/drawing/2014/main" val="1495359176"/>
                  </a:ext>
                </a:extLst>
              </a:tr>
              <a:tr h="370840">
                <a:tc>
                  <a:txBody>
                    <a:bodyPr/>
                    <a:lstStyle/>
                    <a:p>
                      <a:pPr algn="l" fontAlgn="b"/>
                      <a:r>
                        <a:rPr lang="en-US" sz="1500" b="0" i="0" u="none" strike="noStrike" dirty="0">
                          <a:effectLst/>
                          <a:latin typeface="+mj-lt"/>
                        </a:rPr>
                        <a:t>Transfers to Debt Service</a:t>
                      </a:r>
                    </a:p>
                  </a:txBody>
                  <a:tcPr marL="9525" marR="9525" marT="9525" marB="0" anchor="b">
                    <a:lnR w="12700" cmpd="sng">
                      <a:noFill/>
                    </a:lnR>
                  </a:tcPr>
                </a:tc>
                <a:tc>
                  <a:txBody>
                    <a:bodyPr/>
                    <a:lstStyle/>
                    <a:p>
                      <a:pPr algn="l" fontAlgn="b"/>
                      <a:r>
                        <a:rPr lang="en-US" sz="1500" b="0" i="0" u="none" strike="noStrike" dirty="0">
                          <a:effectLst/>
                          <a:latin typeface="+mj-lt"/>
                        </a:rPr>
                        <a:t>         8,281,115 </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3219048"/>
                  </a:ext>
                </a:extLst>
              </a:tr>
              <a:tr h="370840">
                <a:tc>
                  <a:txBody>
                    <a:bodyPr/>
                    <a:lstStyle/>
                    <a:p>
                      <a:pPr algn="l" fontAlgn="b"/>
                      <a:r>
                        <a:rPr lang="en-US" sz="1500" b="0" i="0" u="none" strike="noStrike" dirty="0" smtClean="0">
                          <a:effectLst/>
                          <a:latin typeface="+mj-lt"/>
                        </a:rPr>
                        <a:t>    Total Expenditures</a:t>
                      </a:r>
                      <a:endParaRPr lang="en-US" sz="1500" b="0" i="0" u="none" strike="noStrike" dirty="0">
                        <a:effectLst/>
                        <a:latin typeface="+mj-lt"/>
                      </a:endParaRPr>
                    </a:p>
                  </a:txBody>
                  <a:tcPr marL="9525" marR="9525" marT="9525" marB="0" anchor="b"/>
                </a:tc>
                <a:tc>
                  <a:txBody>
                    <a:bodyPr/>
                    <a:lstStyle/>
                    <a:p>
                      <a:pPr algn="l" fontAlgn="b"/>
                      <a:r>
                        <a:rPr lang="en-US" sz="1500" b="0" i="0" u="none" strike="noStrike" dirty="0">
                          <a:effectLst/>
                          <a:latin typeface="+mj-lt"/>
                        </a:rPr>
                        <a:t> $     18,910,295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46180718"/>
                  </a:ext>
                </a:extLst>
              </a:tr>
            </a:tbl>
          </a:graphicData>
        </a:graphic>
      </p:graphicFrame>
    </p:spTree>
    <p:extLst>
      <p:ext uri="{BB962C8B-B14F-4D97-AF65-F5344CB8AC3E}">
        <p14:creationId xmlns:p14="http://schemas.microsoft.com/office/powerpoint/2010/main" val="149894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59634"/>
            <a:ext cx="8229600" cy="4747658"/>
          </a:xfrm>
        </p:spPr>
        <p:txBody>
          <a:bodyPr/>
          <a:lstStyle/>
          <a:p>
            <a:endParaRPr lang="en-US" dirty="0" smtClean="0">
              <a:latin typeface="Calisto MT" panose="02040603050505030304" pitchFamily="18" charset="0"/>
            </a:endParaRPr>
          </a:p>
          <a:p>
            <a:r>
              <a:rPr lang="en-US" dirty="0" smtClean="0">
                <a:latin typeface="Calisto MT" panose="02040603050505030304" pitchFamily="18" charset="0"/>
              </a:rPr>
              <a:t>A governmental fund used to account for the payment of general long term debt.</a:t>
            </a:r>
          </a:p>
          <a:p>
            <a:endParaRPr lang="en-US" dirty="0" smtClean="0">
              <a:latin typeface="Calisto MT" panose="02040603050505030304" pitchFamily="18" charset="0"/>
            </a:endParaRPr>
          </a:p>
          <a:p>
            <a:r>
              <a:rPr lang="en-US" dirty="0" smtClean="0">
                <a:latin typeface="Calisto MT" panose="02040603050505030304" pitchFamily="18" charset="0"/>
              </a:rPr>
              <a:t>Transfers In- Transfers in from the Capital Projects funds which accounts for </a:t>
            </a:r>
            <a:r>
              <a:rPr lang="en-US" dirty="0" smtClean="0">
                <a:latin typeface="Calisto MT" panose="02040603050505030304" pitchFamily="18" charset="0"/>
              </a:rPr>
              <a:t>ELOST (Sales tax) </a:t>
            </a:r>
            <a:r>
              <a:rPr lang="en-US" dirty="0" smtClean="0">
                <a:latin typeface="Calisto MT" panose="02040603050505030304" pitchFamily="18" charset="0"/>
              </a:rPr>
              <a:t>proceeds</a:t>
            </a:r>
          </a:p>
          <a:p>
            <a:endParaRPr lang="en-US" dirty="0" smtClean="0">
              <a:latin typeface="Calisto MT" panose="02040603050505030304" pitchFamily="18" charset="0"/>
            </a:endParaRPr>
          </a:p>
          <a:p>
            <a:r>
              <a:rPr lang="en-US" dirty="0" smtClean="0">
                <a:latin typeface="Calisto MT" panose="02040603050505030304" pitchFamily="18" charset="0"/>
              </a:rPr>
              <a:t>Expenditures  - Bond Principle and Interest </a:t>
            </a:r>
          </a:p>
          <a:p>
            <a:pPr marL="109728" indent="0">
              <a:buNone/>
            </a:pPr>
            <a:endParaRPr lang="en-US" dirty="0">
              <a:latin typeface="Calisto MT" panose="02040603050505030304" pitchFamily="18" charset="0"/>
            </a:endParaRPr>
          </a:p>
        </p:txBody>
      </p:sp>
      <p:sp>
        <p:nvSpPr>
          <p:cNvPr id="3" name="Title 2"/>
          <p:cNvSpPr>
            <a:spLocks noGrp="1"/>
          </p:cNvSpPr>
          <p:nvPr>
            <p:ph type="title"/>
          </p:nvPr>
        </p:nvSpPr>
        <p:spPr>
          <a:xfrm>
            <a:off x="457200" y="517234"/>
            <a:ext cx="8229600" cy="826374"/>
          </a:xfrm>
        </p:spPr>
        <p:txBody>
          <a:bodyPr/>
          <a:lstStyle/>
          <a:p>
            <a:pPr algn="ctr"/>
            <a:r>
              <a:rPr lang="en-US" dirty="0" smtClean="0"/>
              <a:t>Debt Service Fund</a:t>
            </a:r>
            <a:endParaRPr lang="en-US" dirty="0"/>
          </a:p>
        </p:txBody>
      </p:sp>
    </p:spTree>
    <p:extLst>
      <p:ext uri="{BB962C8B-B14F-4D97-AF65-F5344CB8AC3E}">
        <p14:creationId xmlns:p14="http://schemas.microsoft.com/office/powerpoint/2010/main" val="208229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007" y="382555"/>
            <a:ext cx="8229600" cy="1250302"/>
          </a:xfrm>
        </p:spPr>
        <p:txBody>
          <a:bodyPr/>
          <a:lstStyle/>
          <a:p>
            <a:pPr algn="ctr"/>
            <a:r>
              <a:rPr lang="en-US" sz="3600" dirty="0" smtClean="0"/>
              <a:t>Debt </a:t>
            </a:r>
            <a:r>
              <a:rPr lang="en-US" sz="3600" dirty="0"/>
              <a:t>Service </a:t>
            </a:r>
            <a:r>
              <a:rPr lang="en-US" sz="3600" dirty="0" smtClean="0"/>
              <a:t>Fund </a:t>
            </a:r>
            <a:br>
              <a:rPr lang="en-US" sz="3600" dirty="0" smtClean="0"/>
            </a:br>
            <a:r>
              <a:rPr lang="en-US" sz="3600" dirty="0" smtClean="0"/>
              <a:t>FY 2019 Budget</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1976423"/>
              </p:ext>
            </p:extLst>
          </p:nvPr>
        </p:nvGraphicFramePr>
        <p:xfrm>
          <a:off x="1951892" y="1632859"/>
          <a:ext cx="4901489" cy="4888013"/>
        </p:xfrm>
        <a:graphic>
          <a:graphicData uri="http://schemas.openxmlformats.org/drawingml/2006/table">
            <a:tbl>
              <a:tblPr firstRow="1" bandRow="1">
                <a:tableStyleId>{5C22544A-7EE6-4342-B048-85BDC9FD1C3A}</a:tableStyleId>
              </a:tblPr>
              <a:tblGrid>
                <a:gridCol w="3611623">
                  <a:extLst>
                    <a:ext uri="{9D8B030D-6E8A-4147-A177-3AD203B41FA5}">
                      <a16:colId xmlns:a16="http://schemas.microsoft.com/office/drawing/2014/main" val="3377365125"/>
                    </a:ext>
                  </a:extLst>
                </a:gridCol>
                <a:gridCol w="1289866">
                  <a:extLst>
                    <a:ext uri="{9D8B030D-6E8A-4147-A177-3AD203B41FA5}">
                      <a16:colId xmlns:a16="http://schemas.microsoft.com/office/drawing/2014/main" val="2456346827"/>
                    </a:ext>
                  </a:extLst>
                </a:gridCol>
              </a:tblGrid>
              <a:tr h="17222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00" b="1" i="1" u="none" strike="noStrike" dirty="0" smtClean="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30448302"/>
                  </a:ext>
                </a:extLst>
              </a:tr>
              <a:tr h="17222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smtClean="0">
                          <a:effectLst/>
                          <a:latin typeface="Arial" panose="020B0604020202020204" pitchFamily="34" charset="0"/>
                        </a:rPr>
                        <a:t>REVENUES &amp; OTHER SOURCES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lnB w="12700" cmpd="sng">
                      <a:noFill/>
                    </a:lnB>
                  </a:tcPr>
                </a:tc>
                <a:extLst>
                  <a:ext uri="{0D108BD9-81ED-4DB2-BD59-A6C34878D82A}">
                    <a16:rowId xmlns:a16="http://schemas.microsoft.com/office/drawing/2014/main" val="1967312353"/>
                  </a:ext>
                </a:extLst>
              </a:tr>
              <a:tr h="172220">
                <a:tc>
                  <a:txBody>
                    <a:bodyPr/>
                    <a:lstStyle/>
                    <a:p>
                      <a:pPr algn="l" fontAlgn="b"/>
                      <a:r>
                        <a:rPr lang="en-US" sz="1000" b="0" i="0" u="none" strike="noStrike" dirty="0" smtClean="0">
                          <a:effectLst/>
                          <a:latin typeface="Arial" panose="020B0604020202020204" pitchFamily="34" charset="0"/>
                        </a:rPr>
                        <a:t>    Transfers </a:t>
                      </a:r>
                      <a:r>
                        <a:rPr lang="en-US" sz="1000" b="0" i="0" u="none" strike="noStrike" dirty="0">
                          <a:effectLst/>
                          <a:latin typeface="Arial" panose="020B0604020202020204" pitchFamily="34" charset="0"/>
                        </a:rPr>
                        <a:t>In</a:t>
                      </a:r>
                    </a:p>
                  </a:txBody>
                  <a:tcPr marL="9525" marR="9525" marT="9525" marB="0" anchor="b"/>
                </a:tc>
                <a:tc>
                  <a:txBody>
                    <a:bodyPr/>
                    <a:lstStyle/>
                    <a:p>
                      <a:pPr algn="l" fontAlgn="b"/>
                      <a:r>
                        <a:rPr lang="en-US" sz="1000" b="0" i="0" u="none" strike="noStrike" dirty="0">
                          <a:effectLst/>
                          <a:latin typeface="Arial" panose="020B0604020202020204" pitchFamily="34" charset="0"/>
                        </a:rPr>
                        <a:t> $      8,281,115 </a:t>
                      </a: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10427"/>
                  </a:ext>
                </a:extLst>
              </a:tr>
              <a:tr h="172220">
                <a:tc>
                  <a:txBody>
                    <a:bodyPr/>
                    <a:lstStyle/>
                    <a:p>
                      <a:pPr algn="l" fontAlgn="b"/>
                      <a:r>
                        <a:rPr lang="en-US" sz="1000" b="1" i="1" u="none" strike="noStrike" dirty="0">
                          <a:effectLst/>
                          <a:latin typeface="Arial" panose="020B0604020202020204" pitchFamily="34" charset="0"/>
                        </a:rPr>
                        <a:t>TOTAL REVENUES &amp; OTHER FUNDS BUDGETED</a:t>
                      </a:r>
                    </a:p>
                  </a:txBody>
                  <a:tcPr marL="9525" marR="9525" marT="9525" marB="0" anchor="b"/>
                </a:tc>
                <a:tc>
                  <a:txBody>
                    <a:bodyPr/>
                    <a:lstStyle/>
                    <a:p>
                      <a:pPr algn="l" fontAlgn="b"/>
                      <a:r>
                        <a:rPr lang="en-US" sz="1000" b="1" i="0" u="none" strike="noStrike" dirty="0">
                          <a:effectLst/>
                          <a:latin typeface="Arial" panose="020B0604020202020204" pitchFamily="34" charset="0"/>
                        </a:rPr>
                        <a:t> $      8,281,115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31567563"/>
                  </a:ext>
                </a:extLst>
              </a:tr>
              <a:tr h="284246">
                <a:tc>
                  <a:txBody>
                    <a:bodyPr/>
                    <a:lstStyle/>
                    <a:p>
                      <a:pPr algn="ctr" fontAlgn="b"/>
                      <a:r>
                        <a:rPr lang="en-US" sz="1000" b="1" i="1" u="none" strike="noStrike" dirty="0" smtClean="0">
                          <a:effectLst/>
                          <a:latin typeface="Arial" panose="020B0604020202020204" pitchFamily="34" charset="0"/>
                        </a:rPr>
                        <a:t>EXPENDITURES</a:t>
                      </a: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92950503"/>
                  </a:ext>
                </a:extLst>
              </a:tr>
              <a:tr h="172220">
                <a:tc>
                  <a:txBody>
                    <a:bodyPr/>
                    <a:lstStyle/>
                    <a:p>
                      <a:pPr algn="l" fontAlgn="b"/>
                      <a:r>
                        <a:rPr lang="en-US" sz="1000" b="0" i="0" u="none" strike="noStrike" dirty="0" smtClean="0">
                          <a:effectLst/>
                          <a:latin typeface="Arial" panose="020B0604020202020204" pitchFamily="34" charset="0"/>
                        </a:rPr>
                        <a:t>    Instruction</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dirty="0">
                          <a:effectLst/>
                          <a:latin typeface="Arial" panose="020B0604020202020204" pitchFamily="34" charset="0"/>
                        </a:rPr>
                        <a:t> $                 -   </a:t>
                      </a:r>
                    </a:p>
                  </a:txBody>
                  <a:tcPr marL="9525" marR="9525" marT="9525" marB="0" anchor="b"/>
                </a:tc>
                <a:extLst>
                  <a:ext uri="{0D108BD9-81ED-4DB2-BD59-A6C34878D82A}">
                    <a16:rowId xmlns:a16="http://schemas.microsoft.com/office/drawing/2014/main" val="1033605844"/>
                  </a:ext>
                </a:extLst>
              </a:tr>
              <a:tr h="172220">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674629756"/>
                  </a:ext>
                </a:extLst>
              </a:tr>
              <a:tr h="172220">
                <a:tc>
                  <a:txBody>
                    <a:bodyPr/>
                    <a:lstStyle/>
                    <a:p>
                      <a:pPr algn="l" fontAlgn="b"/>
                      <a:r>
                        <a:rPr lang="en-US" sz="1000" b="0" i="0" u="none" strike="noStrike" dirty="0" smtClean="0">
                          <a:effectLst/>
                          <a:latin typeface="Arial" panose="020B0604020202020204" pitchFamily="34" charset="0"/>
                        </a:rPr>
                        <a:t>    Improvement </a:t>
                      </a:r>
                      <a:r>
                        <a:rPr lang="en-US" sz="1000" b="0" i="0" u="none" strike="noStrike" dirty="0">
                          <a:effectLst/>
                          <a:latin typeface="Arial" panose="020B0604020202020204" pitchFamily="34" charset="0"/>
                        </a:rPr>
                        <a:t>of Instructional </a:t>
                      </a:r>
                      <a:r>
                        <a:rPr lang="en-US" sz="1000" b="0" i="0" u="none" strike="noStrike" dirty="0" smtClean="0">
                          <a:effectLst/>
                          <a:latin typeface="Arial" panose="020B0604020202020204" pitchFamily="34" charset="0"/>
                        </a:rPr>
                        <a:t>Services</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084066965"/>
                  </a:ext>
                </a:extLst>
              </a:tr>
              <a:tr h="172220">
                <a:tc>
                  <a:txBody>
                    <a:bodyPr/>
                    <a:lstStyle/>
                    <a:p>
                      <a:pPr algn="l" fontAlgn="b"/>
                      <a:r>
                        <a:rPr lang="en-US" sz="1000" b="0" i="0" u="none" strike="noStrike" dirty="0" smtClean="0">
                          <a:effectLst/>
                          <a:latin typeface="Arial" panose="020B0604020202020204" pitchFamily="34" charset="0"/>
                        </a:rPr>
                        <a:t>    Instructional </a:t>
                      </a:r>
                      <a:r>
                        <a:rPr lang="en-US" sz="1000" b="0" i="0" u="none" strike="noStrike" dirty="0">
                          <a:effectLst/>
                          <a:latin typeface="Arial" panose="020B0604020202020204" pitchFamily="34" charset="0"/>
                        </a:rPr>
                        <a:t>Staff Training</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024732794"/>
                  </a:ext>
                </a:extLst>
              </a:tr>
              <a:tr h="172220">
                <a:tc>
                  <a:txBody>
                    <a:bodyPr/>
                    <a:lstStyle/>
                    <a:p>
                      <a:pPr algn="l" fontAlgn="b"/>
                      <a:r>
                        <a:rPr lang="en-US" sz="1000" b="0" i="0" u="none" strike="noStrike" dirty="0" smtClean="0">
                          <a:effectLst/>
                          <a:latin typeface="Arial" panose="020B0604020202020204" pitchFamily="34" charset="0"/>
                        </a:rPr>
                        <a:t>    Media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186429446"/>
                  </a:ext>
                </a:extLst>
              </a:tr>
              <a:tr h="172220">
                <a:tc>
                  <a:txBody>
                    <a:bodyPr/>
                    <a:lstStyle/>
                    <a:p>
                      <a:pPr algn="l" fontAlgn="b"/>
                      <a:r>
                        <a:rPr lang="en-US" sz="1000" b="0" i="0" u="none" strike="noStrike" dirty="0" smtClean="0">
                          <a:effectLst/>
                          <a:latin typeface="Arial" panose="020B0604020202020204" pitchFamily="34" charset="0"/>
                        </a:rPr>
                        <a:t>    Federal </a:t>
                      </a:r>
                      <a:r>
                        <a:rPr lang="en-US" sz="1000" b="0" i="0" u="none" strike="noStrike" dirty="0">
                          <a:effectLst/>
                          <a:latin typeface="Arial" panose="020B0604020202020204" pitchFamily="34" charset="0"/>
                        </a:rPr>
                        <a:t>Grant 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672565021"/>
                  </a:ext>
                </a:extLst>
              </a:tr>
              <a:tr h="172220">
                <a:tc>
                  <a:txBody>
                    <a:bodyPr/>
                    <a:lstStyle/>
                    <a:p>
                      <a:pPr algn="l" fontAlgn="b"/>
                      <a:r>
                        <a:rPr lang="en-US" sz="1000" b="0" i="0" u="none" strike="noStrike" dirty="0" smtClean="0">
                          <a:effectLst/>
                          <a:latin typeface="Arial" panose="020B0604020202020204" pitchFamily="34" charset="0"/>
                        </a:rPr>
                        <a:t>    General </a:t>
                      </a:r>
                      <a:r>
                        <a:rPr lang="en-US" sz="1000" b="0" i="0" u="none" strike="noStrike" dirty="0">
                          <a:effectLst/>
                          <a:latin typeface="Arial" panose="020B0604020202020204" pitchFamily="34" charset="0"/>
                        </a:rPr>
                        <a:t>Administration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789643930"/>
                  </a:ext>
                </a:extLst>
              </a:tr>
              <a:tr h="172220">
                <a:tc>
                  <a:txBody>
                    <a:bodyPr/>
                    <a:lstStyle/>
                    <a:p>
                      <a:pPr algn="l" fontAlgn="b"/>
                      <a:r>
                        <a:rPr lang="en-US" sz="1000" b="0" i="0" u="none" strike="noStrike" dirty="0" smtClean="0">
                          <a:effectLst/>
                          <a:latin typeface="Arial" panose="020B0604020202020204" pitchFamily="34" charset="0"/>
                        </a:rPr>
                        <a:t>    Business </a:t>
                      </a:r>
                      <a:r>
                        <a:rPr lang="en-US" sz="1000" b="0" i="0" u="none" strike="noStrike" dirty="0">
                          <a:effectLst/>
                          <a:latin typeface="Arial" panose="020B0604020202020204" pitchFamily="34" charset="0"/>
                        </a:rPr>
                        <a:t>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4153411490"/>
                  </a:ext>
                </a:extLst>
              </a:tr>
              <a:tr h="172220">
                <a:tc>
                  <a:txBody>
                    <a:bodyPr/>
                    <a:lstStyle/>
                    <a:p>
                      <a:pPr algn="l" fontAlgn="b"/>
                      <a:r>
                        <a:rPr lang="en-US" sz="1000" b="0" i="0" u="none" strike="noStrike" dirty="0" smtClean="0">
                          <a:effectLst/>
                          <a:latin typeface="Arial" panose="020B0604020202020204" pitchFamily="34" charset="0"/>
                        </a:rPr>
                        <a:t>    Maintenance </a:t>
                      </a:r>
                      <a:r>
                        <a:rPr lang="en-US" sz="1000" b="0" i="0" u="none" strike="noStrike" dirty="0">
                          <a:effectLst/>
                          <a:latin typeface="Arial" panose="020B0604020202020204" pitchFamily="34" charset="0"/>
                        </a:rPr>
                        <a:t>And Operations</a:t>
                      </a: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71356830"/>
                  </a:ext>
                </a:extLst>
              </a:tr>
              <a:tr h="172220">
                <a:tc>
                  <a:txBody>
                    <a:bodyPr/>
                    <a:lstStyle/>
                    <a:p>
                      <a:pPr algn="l" fontAlgn="b"/>
                      <a:r>
                        <a:rPr lang="en-US" sz="1000" b="0" i="0" u="none" strike="noStrike" dirty="0" smtClean="0">
                          <a:effectLst/>
                          <a:latin typeface="Arial" panose="020B0604020202020204" pitchFamily="34" charset="0"/>
                        </a:rPr>
                        <a:t>    Pupil </a:t>
                      </a:r>
                      <a:r>
                        <a:rPr lang="en-US" sz="1000" b="0" i="0" u="none" strike="noStrike" dirty="0">
                          <a:effectLst/>
                          <a:latin typeface="Arial" panose="020B0604020202020204" pitchFamily="34" charset="0"/>
                        </a:rPr>
                        <a:t>Transportation</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2747444664"/>
                  </a:ext>
                </a:extLst>
              </a:tr>
              <a:tr h="172220">
                <a:tc>
                  <a:txBody>
                    <a:bodyPr/>
                    <a:lstStyle/>
                    <a:p>
                      <a:pPr algn="l" fontAlgn="b"/>
                      <a:r>
                        <a:rPr lang="en-US" sz="1000" b="0" i="0" u="none" strike="noStrike" dirty="0" smtClean="0">
                          <a:effectLst/>
                          <a:latin typeface="Arial" panose="020B0604020202020204" pitchFamily="34" charset="0"/>
                        </a:rPr>
                        <a:t>    Support </a:t>
                      </a:r>
                      <a:r>
                        <a:rPr lang="en-US" sz="1000" b="0" i="0" u="none" strike="noStrike" dirty="0">
                          <a:effectLst/>
                          <a:latin typeface="Arial" panose="020B0604020202020204" pitchFamily="34" charset="0"/>
                        </a:rPr>
                        <a:t>Services </a:t>
                      </a:r>
                      <a:r>
                        <a:rPr lang="en-US" sz="1000" b="0" i="0" u="none" strike="noStrike" dirty="0" smtClean="0">
                          <a:effectLst/>
                          <a:latin typeface="Arial" panose="020B0604020202020204" pitchFamily="34" charset="0"/>
                        </a:rPr>
                        <a:t>– </a:t>
                      </a:r>
                      <a:r>
                        <a:rPr lang="en-US" sz="1000" b="0" i="0" u="none" strike="noStrike" dirty="0">
                          <a:effectLst/>
                          <a:latin typeface="Arial" panose="020B0604020202020204" pitchFamily="34" charset="0"/>
                        </a:rPr>
                        <a:t>Central</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789768870"/>
                  </a:ext>
                </a:extLst>
              </a:tr>
              <a:tr h="172220">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Support Services</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3702117677"/>
                  </a:ext>
                </a:extLst>
              </a:tr>
              <a:tr h="172220">
                <a:tc>
                  <a:txBody>
                    <a:bodyPr/>
                    <a:lstStyle/>
                    <a:p>
                      <a:pPr algn="l" fontAlgn="b"/>
                      <a:r>
                        <a:rPr lang="en-US" sz="1000" b="0" i="0" u="none" strike="noStrike" dirty="0" smtClean="0">
                          <a:effectLst/>
                          <a:latin typeface="Arial" panose="020B0604020202020204" pitchFamily="34" charset="0"/>
                        </a:rPr>
                        <a:t>    Facilities </a:t>
                      </a:r>
                      <a:r>
                        <a:rPr lang="en-US" sz="1000" b="0" i="0" u="none" strike="noStrike" dirty="0">
                          <a:effectLst/>
                          <a:latin typeface="Arial" panose="020B0604020202020204" pitchFamily="34" charset="0"/>
                        </a:rPr>
                        <a:t>Improvement</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435601509"/>
                  </a:ext>
                </a:extLst>
              </a:tr>
              <a:tr h="172220">
                <a:tc>
                  <a:txBody>
                    <a:bodyPr/>
                    <a:lstStyle/>
                    <a:p>
                      <a:pPr algn="l" fontAlgn="b"/>
                      <a:r>
                        <a:rPr lang="en-US" sz="1000" b="0" i="0" u="none" strike="noStrike" dirty="0" smtClean="0">
                          <a:effectLst/>
                          <a:latin typeface="Arial" panose="020B0604020202020204" pitchFamily="34" charset="0"/>
                        </a:rPr>
                        <a:t>    Other </a:t>
                      </a:r>
                      <a:r>
                        <a:rPr lang="en-US" sz="1000" b="0" i="0" u="none" strike="noStrike" dirty="0">
                          <a:effectLst/>
                          <a:latin typeface="Arial" panose="020B0604020202020204" pitchFamily="34" charset="0"/>
                        </a:rPr>
                        <a:t>Uses/Transfers</a:t>
                      </a:r>
                    </a:p>
                  </a:txBody>
                  <a:tcPr marL="9525" marR="9525" marT="9525" marB="0" anchor="b"/>
                </a:tc>
                <a:tc>
                  <a:txBody>
                    <a:bodyPr/>
                    <a:lstStyle/>
                    <a:p>
                      <a:pPr algn="l" fontAlgn="b"/>
                      <a:r>
                        <a:rPr lang="en-US" sz="1000" b="0" i="0" u="none" strike="noStrike" dirty="0">
                          <a:effectLst/>
                          <a:latin typeface="Arial" panose="020B0604020202020204" pitchFamily="34" charset="0"/>
                        </a:rPr>
                        <a:t>                    -   </a:t>
                      </a:r>
                    </a:p>
                  </a:txBody>
                  <a:tcPr marL="9525" marR="9525" marT="9525" marB="0" anchor="b"/>
                </a:tc>
                <a:extLst>
                  <a:ext uri="{0D108BD9-81ED-4DB2-BD59-A6C34878D82A}">
                    <a16:rowId xmlns:a16="http://schemas.microsoft.com/office/drawing/2014/main" val="3523461300"/>
                  </a:ext>
                </a:extLst>
              </a:tr>
              <a:tr h="172220">
                <a:tc>
                  <a:txBody>
                    <a:bodyPr/>
                    <a:lstStyle/>
                    <a:p>
                      <a:pPr algn="l" fontAlgn="b"/>
                      <a:r>
                        <a:rPr lang="en-US" sz="1000" b="0" i="0" u="none" strike="noStrike" dirty="0" smtClean="0">
                          <a:effectLst/>
                          <a:latin typeface="Arial" panose="020B0604020202020204" pitchFamily="34" charset="0"/>
                        </a:rPr>
                        <a:t>    School </a:t>
                      </a:r>
                      <a:r>
                        <a:rPr lang="en-US" sz="1000" b="0" i="0" u="none" strike="noStrike" dirty="0">
                          <a:effectLst/>
                          <a:latin typeface="Arial" panose="020B0604020202020204" pitchFamily="34" charset="0"/>
                        </a:rPr>
                        <a:t>Nutrition Program</a:t>
                      </a:r>
                    </a:p>
                  </a:txBody>
                  <a:tcPr marL="9525" marR="9525" marT="9525" marB="0" anchor="b"/>
                </a:tc>
                <a:tc>
                  <a:txBody>
                    <a:bodyPr/>
                    <a:lstStyle/>
                    <a:p>
                      <a:pPr algn="l" fontAlgn="b"/>
                      <a:r>
                        <a:rPr lang="en-US" sz="1000" b="0" i="0" u="none" strike="noStrike">
                          <a:effectLst/>
                          <a:latin typeface="Arial" panose="020B0604020202020204" pitchFamily="34" charset="0"/>
                        </a:rPr>
                        <a:t>                    -   </a:t>
                      </a:r>
                    </a:p>
                  </a:txBody>
                  <a:tcPr marL="9525" marR="9525" marT="9525" marB="0" anchor="b"/>
                </a:tc>
                <a:extLst>
                  <a:ext uri="{0D108BD9-81ED-4DB2-BD59-A6C34878D82A}">
                    <a16:rowId xmlns:a16="http://schemas.microsoft.com/office/drawing/2014/main" val="1077710908"/>
                  </a:ext>
                </a:extLst>
              </a:tr>
              <a:tr h="172220">
                <a:tc>
                  <a:txBody>
                    <a:bodyPr/>
                    <a:lstStyle/>
                    <a:p>
                      <a:pPr algn="l" fontAlgn="b"/>
                      <a:r>
                        <a:rPr lang="en-US" sz="1000" b="0" i="0" u="none" strike="noStrike" dirty="0" smtClean="0">
                          <a:effectLst/>
                          <a:latin typeface="Arial" panose="020B0604020202020204" pitchFamily="34" charset="0"/>
                        </a:rPr>
                        <a:t>    Debt </a:t>
                      </a:r>
                      <a:r>
                        <a:rPr lang="en-US" sz="1000" b="0" i="0" u="none" strike="noStrike" dirty="0">
                          <a:effectLst/>
                          <a:latin typeface="Arial" panose="020B0604020202020204" pitchFamily="34" charset="0"/>
                        </a:rPr>
                        <a:t>Service</a:t>
                      </a:r>
                    </a:p>
                  </a:txBody>
                  <a:tcPr marL="9525" marR="9525" marT="9525" marB="0" anchor="b"/>
                </a:tc>
                <a:tc>
                  <a:txBody>
                    <a:bodyPr/>
                    <a:lstStyle/>
                    <a:p>
                      <a:pPr algn="l" fontAlgn="b"/>
                      <a:r>
                        <a:rPr lang="en-US" sz="1000" b="0" i="0" u="none" strike="noStrike" dirty="0">
                          <a:effectLst/>
                          <a:latin typeface="Arial" panose="020B0604020202020204" pitchFamily="34" charset="0"/>
                        </a:rPr>
                        <a:t>         8,281,115 </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61988"/>
                  </a:ext>
                </a:extLst>
              </a:tr>
              <a:tr h="216858">
                <a:tc>
                  <a:txBody>
                    <a:bodyPr/>
                    <a:lstStyle/>
                    <a:p>
                      <a:pPr algn="ctr" fontAlgn="b"/>
                      <a:r>
                        <a:rPr lang="en-US" sz="1000" b="1" i="1" u="none" strike="noStrike" dirty="0">
                          <a:effectLst/>
                          <a:latin typeface="Arial" panose="020B0604020202020204" pitchFamily="34" charset="0"/>
                        </a:rPr>
                        <a:t>TOTAL EXPENDITURES BUDGETED</a:t>
                      </a:r>
                    </a:p>
                  </a:txBody>
                  <a:tcPr marL="9525" marR="9525" marT="9525" marB="0" anchor="ctr"/>
                </a:tc>
                <a:tc>
                  <a:txBody>
                    <a:bodyPr/>
                    <a:lstStyle/>
                    <a:p>
                      <a:pPr algn="l" fontAlgn="b"/>
                      <a:r>
                        <a:rPr lang="en-US" sz="1000" b="1" i="0" u="none" strike="noStrike" dirty="0">
                          <a:effectLst/>
                          <a:latin typeface="Arial" panose="020B0604020202020204" pitchFamily="34" charset="0"/>
                        </a:rPr>
                        <a:t> $    12,476,723 </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31269116"/>
                  </a:ext>
                </a:extLst>
              </a:tr>
              <a:tr h="216858">
                <a:tc>
                  <a:txBody>
                    <a:bodyPr/>
                    <a:lstStyle/>
                    <a:p>
                      <a:pPr algn="l" fontAlgn="b"/>
                      <a:r>
                        <a:rPr lang="en-US" sz="1000" b="1" i="1" u="none" strike="noStrike" dirty="0">
                          <a:effectLst/>
                          <a:latin typeface="Arial" panose="020B0604020202020204" pitchFamily="34" charset="0"/>
                        </a:rPr>
                        <a:t>NET TOTALS</a:t>
                      </a:r>
                    </a:p>
                  </a:txBody>
                  <a:tcPr marL="9525" marR="9525" marT="9525" marB="0" anchor="b"/>
                </a:tc>
                <a:tc>
                  <a:txBody>
                    <a:bodyPr/>
                    <a:lstStyle/>
                    <a:p>
                      <a:pPr algn="l" fontAlgn="b"/>
                      <a:r>
                        <a:rPr lang="en-US" sz="1000" b="1" i="0" u="none" strike="noStrike" dirty="0">
                          <a:effectLst/>
                          <a:latin typeface="Arial" panose="020B0604020202020204" pitchFamily="34" charset="0"/>
                        </a:rPr>
                        <a:t> $      8,281,115 </a:t>
                      </a:r>
                    </a:p>
                  </a:txBody>
                  <a:tcPr marL="9525" marR="9525" marT="9525" marB="0" anchor="b"/>
                </a:tc>
                <a:extLst>
                  <a:ext uri="{0D108BD9-81ED-4DB2-BD59-A6C34878D82A}">
                    <a16:rowId xmlns:a16="http://schemas.microsoft.com/office/drawing/2014/main" val="948712194"/>
                  </a:ext>
                </a:extLst>
              </a:tr>
              <a:tr h="208991">
                <a:tc>
                  <a:txBody>
                    <a:bodyPr/>
                    <a:lstStyle/>
                    <a:p>
                      <a:pPr algn="ctr" fontAlgn="b"/>
                      <a:r>
                        <a:rPr lang="en-US" sz="1000" b="1" i="0" u="none" strike="noStrike" dirty="0" smtClean="0">
                          <a:effectLst/>
                          <a:latin typeface="Arial" panose="020B0604020202020204" pitchFamily="34" charset="0"/>
                        </a:rPr>
                        <a:t>Estimated Fund Balances</a:t>
                      </a:r>
                    </a:p>
                  </a:txBody>
                  <a:tcPr marL="114300" marR="9525" marT="9525" marB="0" anchor="ctr"/>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76091590"/>
                  </a:ext>
                </a:extLst>
              </a:tr>
              <a:tr h="172220">
                <a:tc>
                  <a:txBody>
                    <a:bodyPr/>
                    <a:lstStyle/>
                    <a:p>
                      <a:pPr algn="l" fontAlgn="b"/>
                      <a:r>
                        <a:rPr lang="en-US" sz="1000" b="0" i="0" u="none" strike="noStrike" dirty="0">
                          <a:effectLst/>
                          <a:latin typeface="Arial" panose="020B0604020202020204" pitchFamily="34" charset="0"/>
                        </a:rPr>
                        <a:t>Beginning Fund Balance 07/01/18</a:t>
                      </a:r>
                    </a:p>
                  </a:txBody>
                  <a:tcPr marL="114300" marR="9525" marT="9525" marB="0" anchor="b"/>
                </a:tc>
                <a:tc>
                  <a:txBody>
                    <a:bodyPr/>
                    <a:lstStyle/>
                    <a:p>
                      <a:pPr algn="l" fontAlgn="b"/>
                      <a:r>
                        <a:rPr lang="en-US" sz="1000" b="0" i="0" u="none" strike="noStrike" dirty="0">
                          <a:effectLst/>
                          <a:latin typeface="Arial" panose="020B0604020202020204" pitchFamily="34" charset="0"/>
                        </a:rPr>
                        <a:t> $      4,195,608 </a:t>
                      </a:r>
                    </a:p>
                  </a:txBody>
                  <a:tcPr marL="9525" marR="9525" marT="9525" marB="0" anchor="b"/>
                </a:tc>
                <a:extLst>
                  <a:ext uri="{0D108BD9-81ED-4DB2-BD59-A6C34878D82A}">
                    <a16:rowId xmlns:a16="http://schemas.microsoft.com/office/drawing/2014/main" val="1467674553"/>
                  </a:ext>
                </a:extLst>
              </a:tr>
              <a:tr h="17222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panose="020B0604020202020204" pitchFamily="34" charset="0"/>
                        </a:rPr>
                        <a:t>Ending Fund Balance 06/30/19</a:t>
                      </a:r>
                      <a:endParaRPr lang="en-US" sz="1000" b="0" i="0" u="none" strike="noStrike" dirty="0">
                        <a:effectLst/>
                        <a:latin typeface="Arial" panose="020B0604020202020204" pitchFamily="34" charset="0"/>
                      </a:endParaRPr>
                    </a:p>
                  </a:txBody>
                  <a:tcPr marL="114300" marR="9525" marT="9525" marB="0" anchor="b"/>
                </a:tc>
                <a:tc>
                  <a:txBody>
                    <a:bodyPr/>
                    <a:lstStyle/>
                    <a:p>
                      <a:pPr algn="l" fontAlgn="b"/>
                      <a:r>
                        <a:rPr lang="en-US" sz="1000" b="0" i="0" u="none" strike="noStrike" dirty="0">
                          <a:effectLst/>
                          <a:latin typeface="Arial" panose="020B0604020202020204" pitchFamily="34" charset="0"/>
                        </a:rPr>
                        <a:t> $      4,195,608 </a:t>
                      </a:r>
                    </a:p>
                  </a:txBody>
                  <a:tcPr marL="9525" marR="9525" marT="9525" marB="0" anchor="b"/>
                </a:tc>
                <a:extLst>
                  <a:ext uri="{0D108BD9-81ED-4DB2-BD59-A6C34878D82A}">
                    <a16:rowId xmlns:a16="http://schemas.microsoft.com/office/drawing/2014/main" val="994094943"/>
                  </a:ext>
                </a:extLst>
              </a:tr>
              <a:tr h="172220">
                <a:tc>
                  <a:txBody>
                    <a:bodyPr/>
                    <a:lstStyle/>
                    <a:p>
                      <a:pPr algn="l" fontAlgn="b"/>
                      <a:endParaRPr lang="en-US" sz="1000" b="0" i="0" u="none" strike="noStrike" dirty="0">
                        <a:effectLst/>
                        <a:latin typeface="Arial" panose="020B0604020202020204" pitchFamily="34" charset="0"/>
                      </a:endParaRPr>
                    </a:p>
                  </a:txBody>
                  <a:tcPr marL="114300"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48688399"/>
                  </a:ext>
                </a:extLst>
              </a:tr>
            </a:tbl>
          </a:graphicData>
        </a:graphic>
      </p:graphicFrame>
    </p:spTree>
    <p:extLst>
      <p:ext uri="{BB962C8B-B14F-4D97-AF65-F5344CB8AC3E}">
        <p14:creationId xmlns:p14="http://schemas.microsoft.com/office/powerpoint/2010/main" val="55531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latin typeface="Calisto MT" panose="02040603050505030304" pitchFamily="18" charset="0"/>
            </a:endParaRPr>
          </a:p>
          <a:p>
            <a:r>
              <a:rPr lang="en-US" dirty="0" smtClean="0">
                <a:latin typeface="Calisto MT" panose="02040603050505030304" pitchFamily="18" charset="0"/>
              </a:rPr>
              <a:t>Federal Funds will be allocated in June</a:t>
            </a:r>
          </a:p>
          <a:p>
            <a:endParaRPr lang="en-US" sz="1000" dirty="0" smtClean="0">
              <a:latin typeface="Calisto MT" panose="02040603050505030304" pitchFamily="18" charset="0"/>
            </a:endParaRPr>
          </a:p>
          <a:p>
            <a:r>
              <a:rPr lang="en-US" dirty="0" smtClean="0">
                <a:latin typeface="Calisto MT" panose="02040603050505030304" pitchFamily="18" charset="0"/>
              </a:rPr>
              <a:t>These are all reimbursement grants/funds. Meaning we have to pay for the expenditures then request reimbursement</a:t>
            </a:r>
          </a:p>
          <a:p>
            <a:endParaRPr lang="en-US" sz="1000" dirty="0" smtClean="0">
              <a:latin typeface="Calisto MT" panose="02040603050505030304" pitchFamily="18" charset="0"/>
            </a:endParaRPr>
          </a:p>
          <a:p>
            <a:r>
              <a:rPr lang="en-US" dirty="0" smtClean="0">
                <a:latin typeface="Calisto MT" panose="02040603050505030304" pitchFamily="18" charset="0"/>
              </a:rPr>
              <a:t>Projected expenditures and revenue are based on FY </a:t>
            </a:r>
            <a:r>
              <a:rPr lang="en-US" dirty="0" smtClean="0">
                <a:latin typeface="Calisto MT" panose="02040603050505030304" pitchFamily="18" charset="0"/>
              </a:rPr>
              <a:t>2018 actuals</a:t>
            </a:r>
          </a:p>
          <a:p>
            <a:endParaRPr lang="en-US" sz="1000" dirty="0" smtClean="0">
              <a:latin typeface="Calisto MT" panose="02040603050505030304" pitchFamily="18" charset="0"/>
            </a:endParaRPr>
          </a:p>
          <a:p>
            <a:r>
              <a:rPr lang="en-US" dirty="0" smtClean="0">
                <a:latin typeface="Calisto MT" panose="02040603050505030304" pitchFamily="18" charset="0"/>
              </a:rPr>
              <a:t>Federal Funds received approximately $13.7 million</a:t>
            </a:r>
            <a:endParaRPr lang="en-US" dirty="0">
              <a:latin typeface="Calisto MT" panose="02040603050505030304" pitchFamily="18" charset="0"/>
            </a:endParaRPr>
          </a:p>
        </p:txBody>
      </p:sp>
      <p:sp>
        <p:nvSpPr>
          <p:cNvPr id="3" name="Title 2"/>
          <p:cNvSpPr>
            <a:spLocks noGrp="1"/>
          </p:cNvSpPr>
          <p:nvPr>
            <p:ph type="title"/>
          </p:nvPr>
        </p:nvSpPr>
        <p:spPr>
          <a:xfrm>
            <a:off x="457200" y="522514"/>
            <a:ext cx="8229600" cy="895124"/>
          </a:xfrm>
        </p:spPr>
        <p:txBody>
          <a:bodyPr/>
          <a:lstStyle/>
          <a:p>
            <a:pPr algn="ctr"/>
            <a:r>
              <a:rPr lang="en-US" dirty="0" smtClean="0"/>
              <a:t>Federal Funds</a:t>
            </a:r>
            <a:endParaRPr lang="en-US" dirty="0"/>
          </a:p>
        </p:txBody>
      </p:sp>
    </p:spTree>
    <p:extLst>
      <p:ext uri="{BB962C8B-B14F-4D97-AF65-F5344CB8AC3E}">
        <p14:creationId xmlns:p14="http://schemas.microsoft.com/office/powerpoint/2010/main" val="166461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58215"/>
          </a:xfrm>
        </p:spPr>
        <p:txBody>
          <a:bodyPr/>
          <a:lstStyle/>
          <a:p>
            <a:r>
              <a:rPr lang="en-US" sz="2000" dirty="0">
                <a:latin typeface="Calisto MT" panose="02040603050505030304" pitchFamily="18" charset="0"/>
              </a:rPr>
              <a:t>The purpose of Title I is to “enable schools to provide opportunities for at-risk and disadvantaged children to acquire the knowledge and skills contained in the challenging State content standards and to meet the challenging State performance standards developed for all children</a:t>
            </a:r>
            <a:r>
              <a:rPr lang="en-US" sz="2000" dirty="0" smtClean="0">
                <a:latin typeface="Calisto MT" panose="02040603050505030304" pitchFamily="18" charset="0"/>
              </a:rPr>
              <a:t>.”</a:t>
            </a:r>
          </a:p>
          <a:p>
            <a:endParaRPr lang="en-US" sz="1000" dirty="0" smtClean="0">
              <a:latin typeface="Calisto MT" panose="02040603050505030304" pitchFamily="18" charset="0"/>
            </a:endParaRPr>
          </a:p>
          <a:p>
            <a:r>
              <a:rPr lang="en-US" sz="2000" dirty="0">
                <a:latin typeface="Calisto MT" panose="02040603050505030304" pitchFamily="18" charset="0"/>
              </a:rPr>
              <a:t>Receives federal funds </a:t>
            </a:r>
            <a:r>
              <a:rPr lang="en-US" sz="2000" dirty="0" smtClean="0">
                <a:latin typeface="Calisto MT" panose="02040603050505030304" pitchFamily="18" charset="0"/>
              </a:rPr>
              <a:t>in </a:t>
            </a:r>
            <a:r>
              <a:rPr lang="en-US" sz="2000" dirty="0">
                <a:latin typeface="Calisto MT" panose="02040603050505030304" pitchFamily="18" charset="0"/>
              </a:rPr>
              <a:t>the following areas:</a:t>
            </a:r>
          </a:p>
          <a:p>
            <a:pPr lvl="1"/>
            <a:r>
              <a:rPr lang="en-US" sz="2000" dirty="0">
                <a:latin typeface="Calisto MT" panose="02040603050505030304" pitchFamily="18" charset="0"/>
              </a:rPr>
              <a:t>Title I – A – Improving Academic Achievement of the Disadvantaged</a:t>
            </a:r>
          </a:p>
          <a:p>
            <a:pPr lvl="1"/>
            <a:r>
              <a:rPr lang="en-US" sz="2000" dirty="0" smtClean="0">
                <a:latin typeface="Calisto MT" panose="02040603050505030304" pitchFamily="18" charset="0"/>
              </a:rPr>
              <a:t>Title </a:t>
            </a:r>
            <a:r>
              <a:rPr lang="en-US" sz="2000" dirty="0">
                <a:latin typeface="Calisto MT" panose="02040603050505030304" pitchFamily="18" charset="0"/>
              </a:rPr>
              <a:t>I – </a:t>
            </a:r>
            <a:r>
              <a:rPr lang="en-US" sz="2000" dirty="0" smtClean="0">
                <a:latin typeface="Calisto MT" panose="02040603050505030304" pitchFamily="18" charset="0"/>
              </a:rPr>
              <a:t>C </a:t>
            </a:r>
            <a:r>
              <a:rPr lang="en-US" sz="2000" dirty="0">
                <a:latin typeface="Calisto MT" panose="02040603050505030304" pitchFamily="18" charset="0"/>
              </a:rPr>
              <a:t>– Migrant Education</a:t>
            </a:r>
          </a:p>
          <a:p>
            <a:pPr marL="109728" indent="0">
              <a:buNone/>
            </a:pPr>
            <a:endParaRPr lang="en-US" sz="1000" dirty="0" smtClean="0">
              <a:latin typeface="Calisto MT" panose="02040603050505030304" pitchFamily="18" charset="0"/>
            </a:endParaRPr>
          </a:p>
          <a:p>
            <a:r>
              <a:rPr lang="en-US" sz="2000" dirty="0" smtClean="0">
                <a:latin typeface="Calisto MT" panose="02040603050505030304" pitchFamily="18" charset="0"/>
              </a:rPr>
              <a:t>Expenditures include additional Para </a:t>
            </a:r>
            <a:r>
              <a:rPr lang="en-US" sz="2000" dirty="0">
                <a:latin typeface="Calisto MT" panose="02040603050505030304" pitchFamily="18" charset="0"/>
              </a:rPr>
              <a:t>S</a:t>
            </a:r>
            <a:r>
              <a:rPr lang="en-US" sz="2000" dirty="0" smtClean="0">
                <a:latin typeface="Calisto MT" panose="02040603050505030304" pitchFamily="18" charset="0"/>
              </a:rPr>
              <a:t>upport, Instructional Coaches, Technology, Parent </a:t>
            </a:r>
            <a:r>
              <a:rPr lang="en-US" sz="2000" dirty="0">
                <a:latin typeface="Calisto MT" panose="02040603050505030304" pitchFamily="18" charset="0"/>
              </a:rPr>
              <a:t>I</a:t>
            </a:r>
            <a:r>
              <a:rPr lang="en-US" sz="2000" dirty="0" smtClean="0">
                <a:latin typeface="Calisto MT" panose="02040603050505030304" pitchFamily="18" charset="0"/>
              </a:rPr>
              <a:t>nvolvement </a:t>
            </a:r>
            <a:r>
              <a:rPr lang="en-US" sz="2000" dirty="0">
                <a:latin typeface="Calisto MT" panose="02040603050505030304" pitchFamily="18" charset="0"/>
              </a:rPr>
              <a:t>L</a:t>
            </a:r>
            <a:r>
              <a:rPr lang="en-US" sz="2000" dirty="0" smtClean="0">
                <a:latin typeface="Calisto MT" panose="02040603050505030304" pitchFamily="18" charset="0"/>
              </a:rPr>
              <a:t>iaison, Instructional Materials, Administrative </a:t>
            </a:r>
            <a:r>
              <a:rPr lang="en-US" sz="2000" dirty="0" smtClean="0">
                <a:latin typeface="Calisto MT" panose="02040603050505030304" pitchFamily="18" charset="0"/>
              </a:rPr>
              <a:t>Salaries, </a:t>
            </a:r>
            <a:r>
              <a:rPr lang="en-US" sz="2000" dirty="0" smtClean="0">
                <a:latin typeface="Calisto MT" panose="02040603050505030304" pitchFamily="18" charset="0"/>
              </a:rPr>
              <a:t>T</a:t>
            </a:r>
            <a:r>
              <a:rPr lang="en-US" sz="2000" dirty="0">
                <a:latin typeface="Calisto MT" panose="02040603050505030304" pitchFamily="18" charset="0"/>
              </a:rPr>
              <a:t>u</a:t>
            </a:r>
            <a:r>
              <a:rPr lang="en-US" sz="2000" dirty="0" smtClean="0">
                <a:latin typeface="Calisto MT" panose="02040603050505030304" pitchFamily="18" charset="0"/>
              </a:rPr>
              <a:t>toring</a:t>
            </a:r>
          </a:p>
          <a:p>
            <a:endParaRPr lang="en-US" sz="1000" dirty="0" smtClean="0">
              <a:latin typeface="Calisto MT" panose="02040603050505030304" pitchFamily="18" charset="0"/>
            </a:endParaRPr>
          </a:p>
          <a:p>
            <a:pPr marL="109728" indent="0">
              <a:buNone/>
            </a:pPr>
            <a:endParaRPr lang="en-US" sz="1600" dirty="0" smtClean="0">
              <a:latin typeface="Calisto MT" panose="02040603050505030304" pitchFamily="18" charset="0"/>
            </a:endParaRPr>
          </a:p>
          <a:p>
            <a:pPr lvl="1"/>
            <a:endParaRPr lang="en-US" dirty="0" smtClean="0"/>
          </a:p>
        </p:txBody>
      </p:sp>
      <p:sp>
        <p:nvSpPr>
          <p:cNvPr id="3" name="Title 2"/>
          <p:cNvSpPr>
            <a:spLocks noGrp="1"/>
          </p:cNvSpPr>
          <p:nvPr>
            <p:ph type="title"/>
          </p:nvPr>
        </p:nvSpPr>
        <p:spPr>
          <a:xfrm>
            <a:off x="457200" y="429208"/>
            <a:ext cx="8229600" cy="988430"/>
          </a:xfrm>
        </p:spPr>
        <p:txBody>
          <a:bodyPr/>
          <a:lstStyle/>
          <a:p>
            <a:pPr algn="ctr"/>
            <a:r>
              <a:rPr lang="en-US" dirty="0" smtClean="0"/>
              <a:t>Title I</a:t>
            </a:r>
            <a:endParaRPr lang="en-US" dirty="0"/>
          </a:p>
        </p:txBody>
      </p:sp>
    </p:spTree>
    <p:extLst>
      <p:ext uri="{BB962C8B-B14F-4D97-AF65-F5344CB8AC3E}">
        <p14:creationId xmlns:p14="http://schemas.microsoft.com/office/powerpoint/2010/main" val="1476362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31434</TotalTime>
  <Words>4678</Words>
  <Application>Microsoft Office PowerPoint</Application>
  <PresentationFormat>On-screen Show (4:3)</PresentationFormat>
  <Paragraphs>1471</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Calisto MT</vt:lpstr>
      <vt:lpstr>Times New Roman</vt:lpstr>
      <vt:lpstr>Verdana</vt:lpstr>
      <vt:lpstr>Wingdings 2</vt:lpstr>
      <vt:lpstr>Wingdings 3</vt:lpstr>
      <vt:lpstr>Concourse</vt:lpstr>
      <vt:lpstr>TENTATIVE OTHER FUNDS BUDGET FY 2019</vt:lpstr>
      <vt:lpstr>Other Funds</vt:lpstr>
      <vt:lpstr>Capital Projects Fund</vt:lpstr>
      <vt:lpstr>Capital Projects Fund  FY 2019 Budget</vt:lpstr>
      <vt:lpstr>Capital Projects Expenditures</vt:lpstr>
      <vt:lpstr>Debt Service Fund</vt:lpstr>
      <vt:lpstr>Debt Service Fund  FY 2019 Budget</vt:lpstr>
      <vt:lpstr>Federal Funds</vt:lpstr>
      <vt:lpstr>Title I</vt:lpstr>
      <vt:lpstr>Title I FY 2019 Budget </vt:lpstr>
      <vt:lpstr>Title II Supporting Effective Instruction</vt:lpstr>
      <vt:lpstr>Title II FY 2019 Budget  </vt:lpstr>
      <vt:lpstr>Title III  Language Instruction for English Learners  and Immigrant Students</vt:lpstr>
      <vt:lpstr>Title III FY 2019 Budget </vt:lpstr>
      <vt:lpstr>Title IV-A  Student support and Academic Enrichment  </vt:lpstr>
      <vt:lpstr>Title IV-A FY 2019 Budget </vt:lpstr>
      <vt:lpstr>Title IV-B  21st Century Community Learning Centers  (flow- through to Boys and Girls Club)</vt:lpstr>
      <vt:lpstr>Title IV-B FY 2019 Budget </vt:lpstr>
      <vt:lpstr>Individuals with Disabilities Act  Special Education</vt:lpstr>
      <vt:lpstr>Special Education FY 2019 Budget </vt:lpstr>
      <vt:lpstr>Vocational Education – Federal Funded</vt:lpstr>
      <vt:lpstr>Vocational FY 2019 Budget </vt:lpstr>
      <vt:lpstr>JR. ROTC</vt:lpstr>
      <vt:lpstr>JR ROTC FY 2019 Budget </vt:lpstr>
      <vt:lpstr>Title IX, Part A Education of Homeless Children and Youth </vt:lpstr>
      <vt:lpstr>Education of Homeless Children  FY 2019 Budget </vt:lpstr>
      <vt:lpstr>Pre-K Program</vt:lpstr>
      <vt:lpstr>Pre Kindergarten FY 2019 Budget </vt:lpstr>
      <vt:lpstr>School Food Nutrition</vt:lpstr>
      <vt:lpstr>School Food Nutrition FY 2019 Budget </vt:lpstr>
      <vt:lpstr>BARROW COUNTY SCHOOL DISTRICT FISCAL YEAR 2019 PROPOSED REVENUE &amp; EXPENDITURE BUDGETS-All OTHER FUNDS </vt:lpstr>
      <vt:lpstr>BARROW COUNTY SCHOOL DISTRICT FISCAL YEAR 2019 PROPOSED REVENUE &amp; EXPENDITURE BUDGETS-All OTHER FUNDS…Continued. </vt:lpstr>
      <vt:lpstr>BARROW COUNTY SCHOOL DISTRICT FISCAL YEAR 2019 PROPOSED REVENUE &amp; EXPENDITURE BUDGETS-All OTHER FUNDS…Continued. . </vt:lpstr>
      <vt:lpstr>NEXT STEPS</vt:lpstr>
    </vt:vector>
  </TitlesOfParts>
  <Company>Barrow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BUDGET RECAP</dc:title>
  <dc:creator>Chris Griner</dc:creator>
  <cp:lastModifiedBy>Jennifer Houston</cp:lastModifiedBy>
  <cp:revision>477</cp:revision>
  <cp:lastPrinted>2018-05-25T19:31:17Z</cp:lastPrinted>
  <dcterms:created xsi:type="dcterms:W3CDTF">2012-01-23T20:36:20Z</dcterms:created>
  <dcterms:modified xsi:type="dcterms:W3CDTF">2018-05-25T20:11:47Z</dcterms:modified>
</cp:coreProperties>
</file>