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2"/>
  </p:notesMasterIdLst>
  <p:sldIdLst>
    <p:sldId id="292" r:id="rId4"/>
    <p:sldId id="315" r:id="rId5"/>
    <p:sldId id="316" r:id="rId6"/>
    <p:sldId id="317" r:id="rId7"/>
    <p:sldId id="399" r:id="rId8"/>
    <p:sldId id="291" r:id="rId9"/>
    <p:sldId id="294" r:id="rId10"/>
    <p:sldId id="304" r:id="rId11"/>
    <p:sldId id="302" r:id="rId12"/>
    <p:sldId id="303" r:id="rId13"/>
    <p:sldId id="318" r:id="rId14"/>
    <p:sldId id="305" r:id="rId15"/>
    <p:sldId id="307" r:id="rId16"/>
    <p:sldId id="300" r:id="rId17"/>
    <p:sldId id="311" r:id="rId18"/>
    <p:sldId id="312" r:id="rId19"/>
    <p:sldId id="295" r:id="rId20"/>
    <p:sldId id="279" r:id="rId2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2F7B18-65B1-459A-9FE2-8578E58D265A}" v="61" dt="2026-02-03T21:33:45.0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33C1-368A-88CF-5228-E22987071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242D8-C41E-0E2D-DC8B-D8D59B7AC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C48D9-7D6F-12B0-E1A7-68A453D0B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9D4C4-72A9-606C-A14C-BCFE34F7F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85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E60B-09DD-8ACA-FFCB-2D978ACE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5823F-47BB-BEEA-11DB-0DE54FFD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0DF92-01E8-3F09-DEDF-6B6595D4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7D7-743E-ADBE-DF48-889616BE3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2/4/2026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2/4/2026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2/4/2026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2/4/2026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19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25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76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78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19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336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871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109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34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1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>
                <a:latin typeface="Trade Gothic Next HvyCd" panose="020B0906040303020004" pitchFamily="34" charset="0"/>
                <a:cs typeface="Arial" panose="020B0604020202020204" pitchFamily="34" charset="0"/>
              </a:rPr>
              <a:t>December 31, 2025</a:t>
            </a:r>
          </a:p>
          <a:p>
            <a:pPr algn="ctr" defTabSz="914400"/>
            <a:endParaRPr lang="en-US" sz="6000" b="1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>
                <a:solidFill>
                  <a:srgbClr val="FFC700"/>
                </a:solidFill>
                <a:latin typeface="Trade Gothic Next HvyCd"/>
                <a:cs typeface="Arial"/>
              </a:rPr>
              <a:t>February 19, 2026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The purpose of this presentation is to present the financial results for the period ending December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 panose="020B0606020202030204" pitchFamily="34" charset="0"/>
              </a:rPr>
              <a:t>This presentation covers the General Fund, all funds combined, and ESPLOST results for the period ending December 31,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This is a summary of the financial results of the period ended December 31, 2025.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76921-3683-8893-D74C-9DBBAE52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4A61F-BF87-6AB5-C16B-EEA12A970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47" y="1173639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STRATEGIC GOAL(S) ADDRESSED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Goal 2.5: Staff Effectiveness (Maintain operational excellence in fiscal management, technology, facilities, transportation, and nutrition.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PERFORMANCE MEASURE(S)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The Monthly Financial Statements are reported on each month to ensure information is delivered to all internal and external stakeholders for review and to maintain operational excellence in fiscal management.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PRIORITY AREA(S)</a:t>
            </a:r>
            <a:endParaRPr lang="en-US" sz="3000" b="1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Fiscal Management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AE109-326E-FBFE-32B6-93A1257240C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C11D3-5789-784C-3EC6-B1E2BBB10E3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STRATEGIC ALIGNMENT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65254-862B-1263-6493-1979B56C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26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>
                <a:solidFill>
                  <a:prstClr val="black"/>
                </a:solidFill>
                <a:latin typeface="Arial"/>
                <a:cs typeface="Arial"/>
              </a:rPr>
              <a:t>Six Months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December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December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89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5033D8-DB1D-5B0E-7770-5DE257D42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3266" y="869312"/>
            <a:ext cx="6083014" cy="59886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3D5FB7-8592-71AF-1A43-9BF9025DDE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9749" y="4419218"/>
            <a:ext cx="6122252" cy="24387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7FDB34-9640-C1FB-4898-902AFCE4D8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3014" y="869312"/>
            <a:ext cx="6122252" cy="354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Six Months Ending December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0558AE-4C13-8043-D920-8F01C1125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53" y="1050657"/>
            <a:ext cx="11440392" cy="550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736245" y="1858286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= 67%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68FD81-7180-EAE3-A056-8AAC8D69F7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309842"/>
            <a:ext cx="8618200" cy="529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>
                <a:solidFill>
                  <a:prstClr val="black"/>
                </a:solidFill>
                <a:latin typeface="Arial"/>
                <a:cs typeface="Arial"/>
              </a:rPr>
              <a:t>Six Months</a:t>
            </a: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December 31,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B2717-0829-E747-305C-378D53E37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21581E-AB40-F30C-BA98-49FBB574214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14A7D-0474-4CC1-9168-6A90A8545344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December 31,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E993F-E275-0157-4514-51D4271C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73F4-8A16-B182-616D-AD204DBB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EC0F30-4B4D-5A55-F392-85DAB0363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716" y="1295128"/>
            <a:ext cx="10643755" cy="513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7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December 31,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21F5D9-3BB1-7E23-323E-5A6990748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31" y="934956"/>
            <a:ext cx="11239113" cy="55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Six Months Ending December 31, 2025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527418-DD79-E11B-B0A9-C21A7EA86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23" y="1019093"/>
            <a:ext cx="10404764" cy="572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151567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Fund Category Descriptions for All Funds Statements</a:t>
            </a:r>
          </a:p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	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AC01B-CD99-F81A-39F3-A959FCA2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31" y="2002810"/>
            <a:ext cx="11435137" cy="38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Six Months Ending December 31, 2025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E5AEEF-33A7-BEF7-5224-396B7F9E8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44" y="1884665"/>
            <a:ext cx="10806112" cy="308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420</Words>
  <Application>Microsoft Office PowerPoint</Application>
  <PresentationFormat>Widescreen</PresentationFormat>
  <Paragraphs>99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2_Office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Everidge, Tiffany</cp:lastModifiedBy>
  <cp:revision>2</cp:revision>
  <cp:lastPrinted>2024-02-01T20:18:01Z</cp:lastPrinted>
  <dcterms:created xsi:type="dcterms:W3CDTF">2023-05-01T16:02:45Z</dcterms:created>
  <dcterms:modified xsi:type="dcterms:W3CDTF">2026-02-04T13:14:31Z</dcterms:modified>
</cp:coreProperties>
</file>