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5"/>
  </p:notesMasterIdLst>
  <p:sldIdLst>
    <p:sldId id="292" r:id="rId3"/>
    <p:sldId id="298" r:id="rId4"/>
    <p:sldId id="297" r:id="rId5"/>
    <p:sldId id="300" r:id="rId6"/>
    <p:sldId id="287" r:id="rId7"/>
    <p:sldId id="337" r:id="rId8"/>
    <p:sldId id="336" r:id="rId9"/>
    <p:sldId id="335" r:id="rId10"/>
    <p:sldId id="334" r:id="rId11"/>
    <p:sldId id="389" r:id="rId12"/>
    <p:sldId id="837" r:id="rId13"/>
    <p:sldId id="390" r:id="rId14"/>
    <p:sldId id="377" r:id="rId15"/>
    <p:sldId id="378" r:id="rId16"/>
    <p:sldId id="838" r:id="rId17"/>
    <p:sldId id="798" r:id="rId18"/>
    <p:sldId id="309" r:id="rId19"/>
    <p:sldId id="385" r:id="rId20"/>
    <p:sldId id="839" r:id="rId21"/>
    <p:sldId id="836" r:id="rId22"/>
    <p:sldId id="295" r:id="rId23"/>
    <p:sldId id="279"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DAA80C-A855-D6BA-0E23-1D202045D478}" name="Candis, Tamara" initials="TC" userId="S::TAMARA.CANDIS@bcsdk12.net::b7caebad-84ce-4acf-ac4a-f2ac85e571fe" providerId="AD"/>
  <p188:author id="{BC0DF358-91B4-A390-87B9-0A1929EF4275}" name="Lovett, Katika" initials="LK" userId="S::katika.lovett@bcsdk12.net::f620913a-5078-4dd7-98e1-525786881964"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305"/>
    <a:srgbClr val="FFC7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BCCA1C-C8B4-4041-87D8-A7EA7DBB4D6F}" v="266" dt="2025-01-14T17:10:00.290"/>
    <p1510:client id="{46DB7724-5D52-0A44-11C4-C1E78E13C488}" v="66" dt="2025-01-13T21:04:42.566"/>
    <p1510:client id="{59380EE5-8384-4B65-B58D-375297FF4F68}" v="2769" dt="2025-01-14T20:10:51.322"/>
    <p1510:client id="{5C835C26-AD51-ABE1-6A80-088795EB7286}" v="27" dt="2025-01-14T20:10:29.018"/>
    <p1510:client id="{8D5C53F2-B7BB-9257-7E64-D6CF66718F02}" v="107" dt="2025-01-14T17:01:46.613"/>
    <p1510:client id="{A71A4CE2-6ADC-EF91-4C83-172CBA1C7CB4}" v="24" dt="2025-01-13T20:50:20.858"/>
    <p1510:client id="{ABF144C5-EB46-D657-5765-DB6277D5A495}" v="54" dt="2025-01-14T18:21:24.217"/>
    <p1510:client id="{F9BD2584-6961-5BF7-E2E5-EFF3AAAD1E7E}" v="36" dt="2025-01-13T20:21:33.4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429420-3054-4E08-830B-6CFC79A4F405}" type="doc">
      <dgm:prSet loTypeId="urn:microsoft.com/office/officeart/2005/8/layout/process1" loCatId="process" qsTypeId="urn:microsoft.com/office/officeart/2005/8/quickstyle/simple1" qsCatId="simple" csTypeId="urn:microsoft.com/office/officeart/2005/8/colors/accent1_2" csCatId="accent1" phldr="1"/>
      <dgm:spPr/>
    </dgm:pt>
    <dgm:pt modelId="{75AA5702-EDF1-4BBC-9B81-7204737DBF32}">
      <dgm:prSet phldrT="[Text]" custT="1"/>
      <dgm:spPr>
        <a:solidFill>
          <a:srgbClr val="FFC305"/>
        </a:solidFill>
      </dgm:spPr>
      <dgm:t>
        <a:bodyPr/>
        <a:lstStyle/>
        <a:p>
          <a:r>
            <a:rPr lang="en-US" sz="1800">
              <a:solidFill>
                <a:schemeClr val="tx1"/>
              </a:solidFill>
            </a:rPr>
            <a:t>Instructional Rounds</a:t>
          </a:r>
        </a:p>
        <a:p>
          <a:r>
            <a:rPr lang="en-US" sz="1800">
              <a:solidFill>
                <a:schemeClr val="tx1"/>
              </a:solidFill>
            </a:rPr>
            <a:t>(Data Analysis, Classroom Observations, and Continuous Improvement Plans (CIP</a:t>
          </a:r>
          <a:r>
            <a:rPr lang="en-US" sz="1800">
              <a:solidFill>
                <a:schemeClr val="tx1"/>
              </a:solidFill>
              <a:latin typeface="Calibri Light" panose="020F0302020204030204"/>
            </a:rPr>
            <a:t>))</a:t>
          </a:r>
          <a:endParaRPr lang="en-US" sz="1800">
            <a:solidFill>
              <a:schemeClr val="tx1"/>
            </a:solidFill>
          </a:endParaRPr>
        </a:p>
      </dgm:t>
    </dgm:pt>
    <dgm:pt modelId="{9484CC36-D4BB-4AC2-BF31-2649C0D8DE61}" type="parTrans" cxnId="{F9FC4B4E-B5A8-4276-8C61-FC28763FE80A}">
      <dgm:prSet/>
      <dgm:spPr/>
      <dgm:t>
        <a:bodyPr/>
        <a:lstStyle/>
        <a:p>
          <a:endParaRPr lang="en-US"/>
        </a:p>
      </dgm:t>
    </dgm:pt>
    <dgm:pt modelId="{DD633DDA-6109-41F1-82E4-1CB3AB4C1D13}" type="sibTrans" cxnId="{F9FC4B4E-B5A8-4276-8C61-FC28763FE80A}">
      <dgm:prSet/>
      <dgm:spPr>
        <a:solidFill>
          <a:schemeClr val="tx1"/>
        </a:solidFill>
      </dgm:spPr>
      <dgm:t>
        <a:bodyPr/>
        <a:lstStyle/>
        <a:p>
          <a:endParaRPr lang="en-US"/>
        </a:p>
      </dgm:t>
    </dgm:pt>
    <dgm:pt modelId="{C18175E3-C446-4AE0-8FD3-6E2044928147}">
      <dgm:prSet phldrT="[Text]"/>
      <dgm:spPr>
        <a:solidFill>
          <a:srgbClr val="FFC305"/>
        </a:solidFill>
      </dgm:spPr>
      <dgm:t>
        <a:bodyPr/>
        <a:lstStyle/>
        <a:p>
          <a:r>
            <a:rPr lang="en-US">
              <a:solidFill>
                <a:schemeClr val="tx1"/>
              </a:solidFill>
            </a:rPr>
            <a:t>Consistency in Expectations, Monitoring and Accountability  for Continuous Improvement Plans (CIP) </a:t>
          </a:r>
        </a:p>
      </dgm:t>
    </dgm:pt>
    <dgm:pt modelId="{1D3DD79F-DF9E-4233-84E4-E7869879A06F}" type="parTrans" cxnId="{80F4667F-39D2-4594-93BB-B2B04D25176E}">
      <dgm:prSet/>
      <dgm:spPr/>
      <dgm:t>
        <a:bodyPr/>
        <a:lstStyle/>
        <a:p>
          <a:endParaRPr lang="en-US"/>
        </a:p>
      </dgm:t>
    </dgm:pt>
    <dgm:pt modelId="{0766A6A1-335D-4114-AAC7-A525808FA53F}" type="sibTrans" cxnId="{80F4667F-39D2-4594-93BB-B2B04D25176E}">
      <dgm:prSet/>
      <dgm:spPr>
        <a:solidFill>
          <a:schemeClr val="tx1"/>
        </a:solidFill>
      </dgm:spPr>
      <dgm:t>
        <a:bodyPr/>
        <a:lstStyle/>
        <a:p>
          <a:endParaRPr lang="en-US"/>
        </a:p>
      </dgm:t>
    </dgm:pt>
    <dgm:pt modelId="{8BB0BF4A-8DA2-4B4A-9820-3C3266CCF3B2}">
      <dgm:prSet phldrT="[Text]"/>
      <dgm:spPr>
        <a:solidFill>
          <a:srgbClr val="FFC305"/>
        </a:solidFill>
      </dgm:spPr>
      <dgm:t>
        <a:bodyPr/>
        <a:lstStyle/>
        <a:p>
          <a:r>
            <a:rPr lang="en-US">
              <a:solidFill>
                <a:schemeClr val="tx1"/>
              </a:solidFill>
            </a:rPr>
            <a:t>Increasing Leadership Capacity through training and  development  </a:t>
          </a:r>
        </a:p>
      </dgm:t>
    </dgm:pt>
    <dgm:pt modelId="{2FB9A7DB-152F-47ED-856E-F6797BD1CD37}" type="parTrans" cxnId="{46ED4E24-F15A-47A1-818C-007A9B5CA9E8}">
      <dgm:prSet/>
      <dgm:spPr/>
      <dgm:t>
        <a:bodyPr/>
        <a:lstStyle/>
        <a:p>
          <a:endParaRPr lang="en-US"/>
        </a:p>
      </dgm:t>
    </dgm:pt>
    <dgm:pt modelId="{E19680A9-0406-4607-BBFF-7191071986F5}" type="sibTrans" cxnId="{46ED4E24-F15A-47A1-818C-007A9B5CA9E8}">
      <dgm:prSet/>
      <dgm:spPr>
        <a:solidFill>
          <a:schemeClr val="tx1"/>
        </a:solidFill>
      </dgm:spPr>
      <dgm:t>
        <a:bodyPr/>
        <a:lstStyle/>
        <a:p>
          <a:endParaRPr lang="en-US"/>
        </a:p>
      </dgm:t>
    </dgm:pt>
    <dgm:pt modelId="{9B86B530-400C-4E39-A697-CFB3068294EF}">
      <dgm:prSet/>
      <dgm:spPr>
        <a:solidFill>
          <a:srgbClr val="FFC305"/>
        </a:solidFill>
      </dgm:spPr>
      <dgm:t>
        <a:bodyPr/>
        <a:lstStyle/>
        <a:p>
          <a:r>
            <a:rPr lang="en-US">
              <a:solidFill>
                <a:schemeClr val="tx1"/>
              </a:solidFill>
            </a:rPr>
            <a:t>Improved Student Achievement, Staff Effectiveness,  and Stakeholder Engagement </a:t>
          </a:r>
        </a:p>
      </dgm:t>
    </dgm:pt>
    <dgm:pt modelId="{0ACBF0E6-61E8-4015-A06A-2C43BE5AB4B5}" type="parTrans" cxnId="{FD929DFE-EF2D-4C84-9B92-BF38FB934B9D}">
      <dgm:prSet/>
      <dgm:spPr/>
      <dgm:t>
        <a:bodyPr/>
        <a:lstStyle/>
        <a:p>
          <a:endParaRPr lang="en-US"/>
        </a:p>
      </dgm:t>
    </dgm:pt>
    <dgm:pt modelId="{F26DD6DB-1609-4F66-9461-9D4DF6CE3B97}" type="sibTrans" cxnId="{FD929DFE-EF2D-4C84-9B92-BF38FB934B9D}">
      <dgm:prSet/>
      <dgm:spPr/>
      <dgm:t>
        <a:bodyPr/>
        <a:lstStyle/>
        <a:p>
          <a:endParaRPr lang="en-US"/>
        </a:p>
      </dgm:t>
    </dgm:pt>
    <dgm:pt modelId="{E6E9D784-85A7-4F69-9440-824AE83198EC}" type="pres">
      <dgm:prSet presAssocID="{D5429420-3054-4E08-830B-6CFC79A4F405}" presName="Name0" presStyleCnt="0">
        <dgm:presLayoutVars>
          <dgm:dir/>
          <dgm:resizeHandles val="exact"/>
        </dgm:presLayoutVars>
      </dgm:prSet>
      <dgm:spPr/>
    </dgm:pt>
    <dgm:pt modelId="{327B3FF0-F053-4ED1-8FAE-46179EE4353B}" type="pres">
      <dgm:prSet presAssocID="{75AA5702-EDF1-4BBC-9B81-7204737DBF32}" presName="node" presStyleLbl="node1" presStyleIdx="0" presStyleCnt="4">
        <dgm:presLayoutVars>
          <dgm:bulletEnabled val="1"/>
        </dgm:presLayoutVars>
      </dgm:prSet>
      <dgm:spPr/>
    </dgm:pt>
    <dgm:pt modelId="{D11BB778-06FF-44D2-BBFD-F1CA434F53A5}" type="pres">
      <dgm:prSet presAssocID="{DD633DDA-6109-41F1-82E4-1CB3AB4C1D13}" presName="sibTrans" presStyleLbl="sibTrans2D1" presStyleIdx="0" presStyleCnt="3"/>
      <dgm:spPr/>
    </dgm:pt>
    <dgm:pt modelId="{549F13A0-65B3-454B-9350-99F789213570}" type="pres">
      <dgm:prSet presAssocID="{DD633DDA-6109-41F1-82E4-1CB3AB4C1D13}" presName="connectorText" presStyleLbl="sibTrans2D1" presStyleIdx="0" presStyleCnt="3"/>
      <dgm:spPr/>
    </dgm:pt>
    <dgm:pt modelId="{56FA627A-8306-4D71-A9B6-F7ADC0213944}" type="pres">
      <dgm:prSet presAssocID="{C18175E3-C446-4AE0-8FD3-6E2044928147}" presName="node" presStyleLbl="node1" presStyleIdx="1" presStyleCnt="4">
        <dgm:presLayoutVars>
          <dgm:bulletEnabled val="1"/>
        </dgm:presLayoutVars>
      </dgm:prSet>
      <dgm:spPr/>
    </dgm:pt>
    <dgm:pt modelId="{E7947519-2243-4624-9C17-5A1D35182313}" type="pres">
      <dgm:prSet presAssocID="{0766A6A1-335D-4114-AAC7-A525808FA53F}" presName="sibTrans" presStyleLbl="sibTrans2D1" presStyleIdx="1" presStyleCnt="3"/>
      <dgm:spPr/>
    </dgm:pt>
    <dgm:pt modelId="{649CDE8A-38B5-412E-9CE3-5F408FC911AF}" type="pres">
      <dgm:prSet presAssocID="{0766A6A1-335D-4114-AAC7-A525808FA53F}" presName="connectorText" presStyleLbl="sibTrans2D1" presStyleIdx="1" presStyleCnt="3"/>
      <dgm:spPr/>
    </dgm:pt>
    <dgm:pt modelId="{896E4776-B8EA-41AE-96BA-9FA25400482F}" type="pres">
      <dgm:prSet presAssocID="{8BB0BF4A-8DA2-4B4A-9820-3C3266CCF3B2}" presName="node" presStyleLbl="node1" presStyleIdx="2" presStyleCnt="4">
        <dgm:presLayoutVars>
          <dgm:bulletEnabled val="1"/>
        </dgm:presLayoutVars>
      </dgm:prSet>
      <dgm:spPr/>
    </dgm:pt>
    <dgm:pt modelId="{01714429-23AE-4AE8-BB59-3E78F5699D20}" type="pres">
      <dgm:prSet presAssocID="{E19680A9-0406-4607-BBFF-7191071986F5}" presName="sibTrans" presStyleLbl="sibTrans2D1" presStyleIdx="2" presStyleCnt="3"/>
      <dgm:spPr/>
    </dgm:pt>
    <dgm:pt modelId="{6D2FBDF5-733B-4CDD-8482-468D67E0D04C}" type="pres">
      <dgm:prSet presAssocID="{E19680A9-0406-4607-BBFF-7191071986F5}" presName="connectorText" presStyleLbl="sibTrans2D1" presStyleIdx="2" presStyleCnt="3"/>
      <dgm:spPr/>
    </dgm:pt>
    <dgm:pt modelId="{0BABAF63-7212-4EF2-8485-164DBFCFB430}" type="pres">
      <dgm:prSet presAssocID="{9B86B530-400C-4E39-A697-CFB3068294EF}" presName="node" presStyleLbl="node1" presStyleIdx="3" presStyleCnt="4" custLinFactNeighborX="-3741" custLinFactNeighborY="-15">
        <dgm:presLayoutVars>
          <dgm:bulletEnabled val="1"/>
        </dgm:presLayoutVars>
      </dgm:prSet>
      <dgm:spPr/>
    </dgm:pt>
  </dgm:ptLst>
  <dgm:cxnLst>
    <dgm:cxn modelId="{8CA23106-45F8-4AF4-BEF2-3774268582D3}" type="presOf" srcId="{C18175E3-C446-4AE0-8FD3-6E2044928147}" destId="{56FA627A-8306-4D71-A9B6-F7ADC0213944}" srcOrd="0" destOrd="0" presId="urn:microsoft.com/office/officeart/2005/8/layout/process1"/>
    <dgm:cxn modelId="{F92C4224-4DAA-4818-95D0-A29CFFBF9BC1}" type="presOf" srcId="{E19680A9-0406-4607-BBFF-7191071986F5}" destId="{6D2FBDF5-733B-4CDD-8482-468D67E0D04C}" srcOrd="1" destOrd="0" presId="urn:microsoft.com/office/officeart/2005/8/layout/process1"/>
    <dgm:cxn modelId="{46ED4E24-F15A-47A1-818C-007A9B5CA9E8}" srcId="{D5429420-3054-4E08-830B-6CFC79A4F405}" destId="{8BB0BF4A-8DA2-4B4A-9820-3C3266CCF3B2}" srcOrd="2" destOrd="0" parTransId="{2FB9A7DB-152F-47ED-856E-F6797BD1CD37}" sibTransId="{E19680A9-0406-4607-BBFF-7191071986F5}"/>
    <dgm:cxn modelId="{889E2328-75EF-4F01-8826-31936F19699B}" type="presOf" srcId="{DD633DDA-6109-41F1-82E4-1CB3AB4C1D13}" destId="{D11BB778-06FF-44D2-BBFD-F1CA434F53A5}" srcOrd="0" destOrd="0" presId="urn:microsoft.com/office/officeart/2005/8/layout/process1"/>
    <dgm:cxn modelId="{49692B32-A668-44B1-81CA-33C896825415}" type="presOf" srcId="{D5429420-3054-4E08-830B-6CFC79A4F405}" destId="{E6E9D784-85A7-4F69-9440-824AE83198EC}" srcOrd="0" destOrd="0" presId="urn:microsoft.com/office/officeart/2005/8/layout/process1"/>
    <dgm:cxn modelId="{3D6E393A-15B5-4257-A3CD-97A233CAB928}" type="presOf" srcId="{0766A6A1-335D-4114-AAC7-A525808FA53F}" destId="{E7947519-2243-4624-9C17-5A1D35182313}" srcOrd="0" destOrd="0" presId="urn:microsoft.com/office/officeart/2005/8/layout/process1"/>
    <dgm:cxn modelId="{CB21D15D-C4F6-430A-80F2-DC610C2B8946}" type="presOf" srcId="{0766A6A1-335D-4114-AAC7-A525808FA53F}" destId="{649CDE8A-38B5-412E-9CE3-5F408FC911AF}" srcOrd="1" destOrd="0" presId="urn:microsoft.com/office/officeart/2005/8/layout/process1"/>
    <dgm:cxn modelId="{F9FC4B4E-B5A8-4276-8C61-FC28763FE80A}" srcId="{D5429420-3054-4E08-830B-6CFC79A4F405}" destId="{75AA5702-EDF1-4BBC-9B81-7204737DBF32}" srcOrd="0" destOrd="0" parTransId="{9484CC36-D4BB-4AC2-BF31-2649C0D8DE61}" sibTransId="{DD633DDA-6109-41F1-82E4-1CB3AB4C1D13}"/>
    <dgm:cxn modelId="{80F4667F-39D2-4594-93BB-B2B04D25176E}" srcId="{D5429420-3054-4E08-830B-6CFC79A4F405}" destId="{C18175E3-C446-4AE0-8FD3-6E2044928147}" srcOrd="1" destOrd="0" parTransId="{1D3DD79F-DF9E-4233-84E4-E7869879A06F}" sibTransId="{0766A6A1-335D-4114-AAC7-A525808FA53F}"/>
    <dgm:cxn modelId="{B4F6B19A-86F0-4F4C-9E10-CD21E69D0D6C}" type="presOf" srcId="{75AA5702-EDF1-4BBC-9B81-7204737DBF32}" destId="{327B3FF0-F053-4ED1-8FAE-46179EE4353B}" srcOrd="0" destOrd="0" presId="urn:microsoft.com/office/officeart/2005/8/layout/process1"/>
    <dgm:cxn modelId="{476ACC9E-7000-47A4-9D49-9CAD08BD7118}" type="presOf" srcId="{DD633DDA-6109-41F1-82E4-1CB3AB4C1D13}" destId="{549F13A0-65B3-454B-9350-99F789213570}" srcOrd="1" destOrd="0" presId="urn:microsoft.com/office/officeart/2005/8/layout/process1"/>
    <dgm:cxn modelId="{A7991AB8-C5AD-4E97-8C1F-C96C5892B1CA}" type="presOf" srcId="{E19680A9-0406-4607-BBFF-7191071986F5}" destId="{01714429-23AE-4AE8-BB59-3E78F5699D20}" srcOrd="0" destOrd="0" presId="urn:microsoft.com/office/officeart/2005/8/layout/process1"/>
    <dgm:cxn modelId="{ADCEB0CB-4ADA-4DA4-B59B-6001A61F116B}" type="presOf" srcId="{9B86B530-400C-4E39-A697-CFB3068294EF}" destId="{0BABAF63-7212-4EF2-8485-164DBFCFB430}" srcOrd="0" destOrd="0" presId="urn:microsoft.com/office/officeart/2005/8/layout/process1"/>
    <dgm:cxn modelId="{A87DEBF2-A7C2-4CE2-8D19-6101D583687F}" type="presOf" srcId="{8BB0BF4A-8DA2-4B4A-9820-3C3266CCF3B2}" destId="{896E4776-B8EA-41AE-96BA-9FA25400482F}" srcOrd="0" destOrd="0" presId="urn:microsoft.com/office/officeart/2005/8/layout/process1"/>
    <dgm:cxn modelId="{FD929DFE-EF2D-4C84-9B92-BF38FB934B9D}" srcId="{D5429420-3054-4E08-830B-6CFC79A4F405}" destId="{9B86B530-400C-4E39-A697-CFB3068294EF}" srcOrd="3" destOrd="0" parTransId="{0ACBF0E6-61E8-4015-A06A-2C43BE5AB4B5}" sibTransId="{F26DD6DB-1609-4F66-9461-9D4DF6CE3B97}"/>
    <dgm:cxn modelId="{0BC1BD1F-95CD-4939-81D3-A041412993DA}" type="presParOf" srcId="{E6E9D784-85A7-4F69-9440-824AE83198EC}" destId="{327B3FF0-F053-4ED1-8FAE-46179EE4353B}" srcOrd="0" destOrd="0" presId="urn:microsoft.com/office/officeart/2005/8/layout/process1"/>
    <dgm:cxn modelId="{B52FDDF4-7795-48DA-8900-636B7794B526}" type="presParOf" srcId="{E6E9D784-85A7-4F69-9440-824AE83198EC}" destId="{D11BB778-06FF-44D2-BBFD-F1CA434F53A5}" srcOrd="1" destOrd="0" presId="urn:microsoft.com/office/officeart/2005/8/layout/process1"/>
    <dgm:cxn modelId="{E6E128A9-90D0-43B9-BB79-7C8924996E83}" type="presParOf" srcId="{D11BB778-06FF-44D2-BBFD-F1CA434F53A5}" destId="{549F13A0-65B3-454B-9350-99F789213570}" srcOrd="0" destOrd="0" presId="urn:microsoft.com/office/officeart/2005/8/layout/process1"/>
    <dgm:cxn modelId="{89E18692-FE12-423C-8C42-9494E6EF73EC}" type="presParOf" srcId="{E6E9D784-85A7-4F69-9440-824AE83198EC}" destId="{56FA627A-8306-4D71-A9B6-F7ADC0213944}" srcOrd="2" destOrd="0" presId="urn:microsoft.com/office/officeart/2005/8/layout/process1"/>
    <dgm:cxn modelId="{CC545345-2F55-4533-81A5-C801F09C2A5C}" type="presParOf" srcId="{E6E9D784-85A7-4F69-9440-824AE83198EC}" destId="{E7947519-2243-4624-9C17-5A1D35182313}" srcOrd="3" destOrd="0" presId="urn:microsoft.com/office/officeart/2005/8/layout/process1"/>
    <dgm:cxn modelId="{BD1472E5-B0DC-461C-BFDD-0A2AD1219BCD}" type="presParOf" srcId="{E7947519-2243-4624-9C17-5A1D35182313}" destId="{649CDE8A-38B5-412E-9CE3-5F408FC911AF}" srcOrd="0" destOrd="0" presId="urn:microsoft.com/office/officeart/2005/8/layout/process1"/>
    <dgm:cxn modelId="{DB822AA8-4071-4B1C-A9B7-212BB0F6B2D1}" type="presParOf" srcId="{E6E9D784-85A7-4F69-9440-824AE83198EC}" destId="{896E4776-B8EA-41AE-96BA-9FA25400482F}" srcOrd="4" destOrd="0" presId="urn:microsoft.com/office/officeart/2005/8/layout/process1"/>
    <dgm:cxn modelId="{A7AF84F3-2CD1-4AA6-A382-2D61822DF787}" type="presParOf" srcId="{E6E9D784-85A7-4F69-9440-824AE83198EC}" destId="{01714429-23AE-4AE8-BB59-3E78F5699D20}" srcOrd="5" destOrd="0" presId="urn:microsoft.com/office/officeart/2005/8/layout/process1"/>
    <dgm:cxn modelId="{E6980EB6-E5FF-4875-B866-78CAF4A4B2CC}" type="presParOf" srcId="{01714429-23AE-4AE8-BB59-3E78F5699D20}" destId="{6D2FBDF5-733B-4CDD-8482-468D67E0D04C}" srcOrd="0" destOrd="0" presId="urn:microsoft.com/office/officeart/2005/8/layout/process1"/>
    <dgm:cxn modelId="{5A541A96-71F7-4A87-A7CD-65F27478CD5F}" type="presParOf" srcId="{E6E9D784-85A7-4F69-9440-824AE83198EC}" destId="{0BABAF63-7212-4EF2-8485-164DBFCFB430}"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90B8C60-1365-43FD-83A9-D2E4ED49B8E8}" type="doc">
      <dgm:prSet loTypeId="urn:microsoft.com/office/officeart/2005/8/layout/chevron1" loCatId="process" qsTypeId="urn:microsoft.com/office/officeart/2005/8/quickstyle/simple1" qsCatId="simple" csTypeId="urn:microsoft.com/office/officeart/2005/8/colors/accent4_2" csCatId="accent4" phldr="1"/>
      <dgm:spPr/>
    </dgm:pt>
    <dgm:pt modelId="{7BB89248-A87D-4AE4-A681-3B9BF2C90FAE}">
      <dgm:prSet phldrT="[Text]" custT="1"/>
      <dgm:spPr/>
      <dgm:t>
        <a:bodyPr/>
        <a:lstStyle/>
        <a:p>
          <a:r>
            <a:rPr lang="en-US" sz="1600"/>
            <a:t>Principals </a:t>
          </a:r>
        </a:p>
      </dgm:t>
    </dgm:pt>
    <dgm:pt modelId="{E1299E97-3DC2-4F50-BA14-A636EE32CD8D}" type="parTrans" cxnId="{012F1D82-4CDE-45A0-9D17-CD11D3CEAD10}">
      <dgm:prSet/>
      <dgm:spPr/>
      <dgm:t>
        <a:bodyPr/>
        <a:lstStyle/>
        <a:p>
          <a:endParaRPr lang="en-US"/>
        </a:p>
      </dgm:t>
    </dgm:pt>
    <dgm:pt modelId="{13DD7A05-963A-4216-A936-5935F808C1E7}" type="sibTrans" cxnId="{012F1D82-4CDE-45A0-9D17-CD11D3CEAD10}">
      <dgm:prSet/>
      <dgm:spPr/>
      <dgm:t>
        <a:bodyPr/>
        <a:lstStyle/>
        <a:p>
          <a:endParaRPr lang="en-US"/>
        </a:p>
      </dgm:t>
    </dgm:pt>
    <dgm:pt modelId="{DB2E8567-3E3D-4813-A433-75370577501E}">
      <dgm:prSet phldrT="[Text]" custT="1"/>
      <dgm:spPr/>
      <dgm:t>
        <a:bodyPr/>
        <a:lstStyle/>
        <a:p>
          <a:r>
            <a:rPr lang="en-US" sz="1600"/>
            <a:t>Executive Officers</a:t>
          </a:r>
        </a:p>
      </dgm:t>
    </dgm:pt>
    <dgm:pt modelId="{0103ED85-83A7-4EC4-8550-AD804A2CBC72}" type="parTrans" cxnId="{07FAA1AE-7427-4371-8814-E0B01B1378A4}">
      <dgm:prSet/>
      <dgm:spPr/>
      <dgm:t>
        <a:bodyPr/>
        <a:lstStyle/>
        <a:p>
          <a:endParaRPr lang="en-US"/>
        </a:p>
      </dgm:t>
    </dgm:pt>
    <dgm:pt modelId="{0AAA4ED6-3AE7-45F2-8699-9E96DB7338FD}" type="sibTrans" cxnId="{07FAA1AE-7427-4371-8814-E0B01B1378A4}">
      <dgm:prSet/>
      <dgm:spPr/>
      <dgm:t>
        <a:bodyPr/>
        <a:lstStyle/>
        <a:p>
          <a:endParaRPr lang="en-US"/>
        </a:p>
      </dgm:t>
    </dgm:pt>
    <dgm:pt modelId="{D9A9AFEE-8267-4660-950B-BBE3B638A318}">
      <dgm:prSet phldrT="[Text]"/>
      <dgm:spPr/>
      <dgm:t>
        <a:bodyPr/>
        <a:lstStyle/>
        <a:p>
          <a:r>
            <a:rPr lang="en-US"/>
            <a:t>Superintendent, Deputy Superintendent, Senior Cabinet Members </a:t>
          </a:r>
        </a:p>
      </dgm:t>
    </dgm:pt>
    <dgm:pt modelId="{3D076615-891B-432D-B5A2-C21E8DF51290}" type="parTrans" cxnId="{C1C0B0CD-D566-4A4A-8293-6A2CB355BE86}">
      <dgm:prSet/>
      <dgm:spPr/>
      <dgm:t>
        <a:bodyPr/>
        <a:lstStyle/>
        <a:p>
          <a:endParaRPr lang="en-US"/>
        </a:p>
      </dgm:t>
    </dgm:pt>
    <dgm:pt modelId="{5FA9706A-48B0-46B4-85A2-2B48169D240F}" type="sibTrans" cxnId="{C1C0B0CD-D566-4A4A-8293-6A2CB355BE86}">
      <dgm:prSet/>
      <dgm:spPr/>
      <dgm:t>
        <a:bodyPr/>
        <a:lstStyle/>
        <a:p>
          <a:endParaRPr lang="en-US"/>
        </a:p>
      </dgm:t>
    </dgm:pt>
    <dgm:pt modelId="{E0F45576-A1D7-43E1-BF90-A1BAAFCCAA4B}">
      <dgm:prSet custT="1"/>
      <dgm:spPr/>
      <dgm:t>
        <a:bodyPr/>
        <a:lstStyle/>
        <a:p>
          <a:r>
            <a:rPr lang="en-US" sz="1400"/>
            <a:t>Associate Superintendent of Schools </a:t>
          </a:r>
        </a:p>
      </dgm:t>
    </dgm:pt>
    <dgm:pt modelId="{59F0D1F2-C832-4CC6-81A7-9E49E2A1958B}" type="parTrans" cxnId="{FD1D9F7E-B529-4DA1-9A64-3422319D9FF6}">
      <dgm:prSet/>
      <dgm:spPr/>
      <dgm:t>
        <a:bodyPr/>
        <a:lstStyle/>
        <a:p>
          <a:endParaRPr lang="en-US"/>
        </a:p>
      </dgm:t>
    </dgm:pt>
    <dgm:pt modelId="{113F548D-AA1A-4039-9D3A-811FA487A464}" type="sibTrans" cxnId="{FD1D9F7E-B529-4DA1-9A64-3422319D9FF6}">
      <dgm:prSet/>
      <dgm:spPr/>
      <dgm:t>
        <a:bodyPr/>
        <a:lstStyle/>
        <a:p>
          <a:endParaRPr lang="en-US"/>
        </a:p>
      </dgm:t>
    </dgm:pt>
    <dgm:pt modelId="{458AABD0-AE05-477E-BD7E-0234F1B5BA28}">
      <dgm:prSet custT="1"/>
      <dgm:spPr/>
      <dgm:t>
        <a:bodyPr/>
        <a:lstStyle/>
        <a:p>
          <a:r>
            <a:rPr lang="en-US" sz="1600"/>
            <a:t>Stakeholders</a:t>
          </a:r>
        </a:p>
      </dgm:t>
    </dgm:pt>
    <dgm:pt modelId="{9BF5EB2F-B3A0-48B3-97E3-D012689AF165}" type="parTrans" cxnId="{90CD2B5E-7309-4CEA-B542-42378A0F6176}">
      <dgm:prSet/>
      <dgm:spPr/>
      <dgm:t>
        <a:bodyPr/>
        <a:lstStyle/>
        <a:p>
          <a:endParaRPr lang="en-US"/>
        </a:p>
      </dgm:t>
    </dgm:pt>
    <dgm:pt modelId="{29155275-0AC1-4FE1-96C0-B146FD381564}" type="sibTrans" cxnId="{90CD2B5E-7309-4CEA-B542-42378A0F6176}">
      <dgm:prSet/>
      <dgm:spPr/>
      <dgm:t>
        <a:bodyPr/>
        <a:lstStyle/>
        <a:p>
          <a:endParaRPr lang="en-US"/>
        </a:p>
      </dgm:t>
    </dgm:pt>
    <dgm:pt modelId="{79D8C951-13E9-4C65-9606-702DBA6137C1}">
      <dgm:prSet custT="1"/>
      <dgm:spPr/>
      <dgm:t>
        <a:bodyPr/>
        <a:lstStyle/>
        <a:p>
          <a:r>
            <a:rPr lang="en-US" sz="1600"/>
            <a:t>Concerns/</a:t>
          </a:r>
        </a:p>
        <a:p>
          <a:r>
            <a:rPr lang="en-US" sz="1600"/>
            <a:t>Celebrations</a:t>
          </a:r>
        </a:p>
      </dgm:t>
    </dgm:pt>
    <dgm:pt modelId="{06655BED-B0DC-42E7-92D8-ED2581D71FF3}" type="parTrans" cxnId="{CE0A597A-3D24-40D4-8ED2-ED5CC8C37C30}">
      <dgm:prSet/>
      <dgm:spPr/>
      <dgm:t>
        <a:bodyPr/>
        <a:lstStyle/>
        <a:p>
          <a:endParaRPr lang="en-US"/>
        </a:p>
      </dgm:t>
    </dgm:pt>
    <dgm:pt modelId="{D51C23AC-0D81-48AD-A176-4015DE51080B}" type="sibTrans" cxnId="{CE0A597A-3D24-40D4-8ED2-ED5CC8C37C30}">
      <dgm:prSet/>
      <dgm:spPr/>
      <dgm:t>
        <a:bodyPr/>
        <a:lstStyle/>
        <a:p>
          <a:endParaRPr lang="en-US"/>
        </a:p>
      </dgm:t>
    </dgm:pt>
    <dgm:pt modelId="{5F629CB4-6327-4448-BC58-2D2745D2FFB8}" type="pres">
      <dgm:prSet presAssocID="{E90B8C60-1365-43FD-83A9-D2E4ED49B8E8}" presName="Name0" presStyleCnt="0">
        <dgm:presLayoutVars>
          <dgm:dir/>
          <dgm:animLvl val="lvl"/>
          <dgm:resizeHandles val="exact"/>
        </dgm:presLayoutVars>
      </dgm:prSet>
      <dgm:spPr/>
    </dgm:pt>
    <dgm:pt modelId="{61A948F3-3F53-4D54-867A-92580F444AD5}" type="pres">
      <dgm:prSet presAssocID="{458AABD0-AE05-477E-BD7E-0234F1B5BA28}" presName="parTxOnly" presStyleLbl="node1" presStyleIdx="0" presStyleCnt="6" custScaleX="149843" custScaleY="153630" custLinFactNeighborX="58141" custLinFactNeighborY="13772">
        <dgm:presLayoutVars>
          <dgm:chMax val="0"/>
          <dgm:chPref val="0"/>
          <dgm:bulletEnabled val="1"/>
        </dgm:presLayoutVars>
      </dgm:prSet>
      <dgm:spPr/>
    </dgm:pt>
    <dgm:pt modelId="{22C05DB9-27D1-435B-8ADE-862EEA0E4BAB}" type="pres">
      <dgm:prSet presAssocID="{29155275-0AC1-4FE1-96C0-B146FD381564}" presName="parTxOnlySpace" presStyleCnt="0"/>
      <dgm:spPr/>
    </dgm:pt>
    <dgm:pt modelId="{E7406F96-BB8B-44EF-82DE-86C1745EB441}" type="pres">
      <dgm:prSet presAssocID="{79D8C951-13E9-4C65-9606-702DBA6137C1}" presName="parTxOnly" presStyleLbl="node1" presStyleIdx="1" presStyleCnt="6" custScaleX="133403" custScaleY="147001" custLinFactNeighborX="-46573" custLinFactNeighborY="10492">
        <dgm:presLayoutVars>
          <dgm:chMax val="0"/>
          <dgm:chPref val="0"/>
          <dgm:bulletEnabled val="1"/>
        </dgm:presLayoutVars>
      </dgm:prSet>
      <dgm:spPr/>
    </dgm:pt>
    <dgm:pt modelId="{61A8853F-3870-4CDD-8108-BE714EBD2EA3}" type="pres">
      <dgm:prSet presAssocID="{D51C23AC-0D81-48AD-A176-4015DE51080B}" presName="parTxOnlySpace" presStyleCnt="0"/>
      <dgm:spPr/>
    </dgm:pt>
    <dgm:pt modelId="{DF5DC9C2-2B8E-47C1-A05A-A7409066E788}" type="pres">
      <dgm:prSet presAssocID="{7BB89248-A87D-4AE4-A681-3B9BF2C90FAE}" presName="parTxOnly" presStyleLbl="node1" presStyleIdx="2" presStyleCnt="6" custScaleX="123162" custScaleY="143497" custLinFactX="-3981" custLinFactNeighborX="-100000" custLinFactNeighborY="11078">
        <dgm:presLayoutVars>
          <dgm:chMax val="0"/>
          <dgm:chPref val="0"/>
          <dgm:bulletEnabled val="1"/>
        </dgm:presLayoutVars>
      </dgm:prSet>
      <dgm:spPr/>
    </dgm:pt>
    <dgm:pt modelId="{79A7C1BC-784A-4C93-BA85-E64EE2A0B136}" type="pres">
      <dgm:prSet presAssocID="{13DD7A05-963A-4216-A936-5935F808C1E7}" presName="parTxOnlySpace" presStyleCnt="0"/>
      <dgm:spPr/>
    </dgm:pt>
    <dgm:pt modelId="{22AF885A-E55F-4F1B-828F-B2C543CB31E3}" type="pres">
      <dgm:prSet presAssocID="{DB2E8567-3E3D-4813-A433-75370577501E}" presName="parTxOnly" presStyleLbl="node1" presStyleIdx="3" presStyleCnt="6" custScaleX="128396" custScaleY="150282" custLinFactX="-19769" custLinFactNeighborX="-100000" custLinFactNeighborY="5790">
        <dgm:presLayoutVars>
          <dgm:chMax val="0"/>
          <dgm:chPref val="0"/>
          <dgm:bulletEnabled val="1"/>
        </dgm:presLayoutVars>
      </dgm:prSet>
      <dgm:spPr/>
    </dgm:pt>
    <dgm:pt modelId="{360DDECE-530C-42AF-B972-37B3BE171A02}" type="pres">
      <dgm:prSet presAssocID="{0AAA4ED6-3AE7-45F2-8699-9E96DB7338FD}" presName="parTxOnlySpace" presStyleCnt="0"/>
      <dgm:spPr/>
    </dgm:pt>
    <dgm:pt modelId="{1FBA9C6B-FDDE-45E3-BDC4-A999CA85304A}" type="pres">
      <dgm:prSet presAssocID="{E0F45576-A1D7-43E1-BF90-A1BAAFCCAA4B}" presName="parTxOnly" presStyleLbl="node1" presStyleIdx="4" presStyleCnt="6" custScaleX="147429" custScaleY="145735" custLinFactX="-31443" custLinFactNeighborX="-100000" custLinFactNeighborY="5682">
        <dgm:presLayoutVars>
          <dgm:chMax val="0"/>
          <dgm:chPref val="0"/>
          <dgm:bulletEnabled val="1"/>
        </dgm:presLayoutVars>
      </dgm:prSet>
      <dgm:spPr/>
    </dgm:pt>
    <dgm:pt modelId="{55B05CAA-696D-4EA4-8F01-284DF79BD6C2}" type="pres">
      <dgm:prSet presAssocID="{113F548D-AA1A-4039-9D3A-811FA487A464}" presName="parTxOnlySpace" presStyleCnt="0"/>
      <dgm:spPr/>
    </dgm:pt>
    <dgm:pt modelId="{EB7F7213-F516-4E5F-9B8B-E3A4DEF3F582}" type="pres">
      <dgm:prSet presAssocID="{D9A9AFEE-8267-4660-950B-BBE3B638A318}" presName="parTxOnly" presStyleLbl="node1" presStyleIdx="5" presStyleCnt="6" custScaleX="169271" custScaleY="145903" custLinFactX="-47096" custLinFactNeighborX="-100000" custLinFactNeighborY="7979">
        <dgm:presLayoutVars>
          <dgm:chMax val="0"/>
          <dgm:chPref val="0"/>
          <dgm:bulletEnabled val="1"/>
        </dgm:presLayoutVars>
      </dgm:prSet>
      <dgm:spPr/>
    </dgm:pt>
  </dgm:ptLst>
  <dgm:cxnLst>
    <dgm:cxn modelId="{19973C00-8DF3-44BD-AC04-D20E35B995F5}" type="presOf" srcId="{E90B8C60-1365-43FD-83A9-D2E4ED49B8E8}" destId="{5F629CB4-6327-4448-BC58-2D2745D2FFB8}" srcOrd="0" destOrd="0" presId="urn:microsoft.com/office/officeart/2005/8/layout/chevron1"/>
    <dgm:cxn modelId="{3D45AF07-CC77-41C2-900E-F0A23C813CDF}" type="presOf" srcId="{79D8C951-13E9-4C65-9606-702DBA6137C1}" destId="{E7406F96-BB8B-44EF-82DE-86C1745EB441}" srcOrd="0" destOrd="0" presId="urn:microsoft.com/office/officeart/2005/8/layout/chevron1"/>
    <dgm:cxn modelId="{CD82540A-94B1-4FC7-9A1E-5D78E0200F8F}" type="presOf" srcId="{7BB89248-A87D-4AE4-A681-3B9BF2C90FAE}" destId="{DF5DC9C2-2B8E-47C1-A05A-A7409066E788}" srcOrd="0" destOrd="0" presId="urn:microsoft.com/office/officeart/2005/8/layout/chevron1"/>
    <dgm:cxn modelId="{89C1EC32-E791-4306-B323-740B9F139057}" type="presOf" srcId="{E0F45576-A1D7-43E1-BF90-A1BAAFCCAA4B}" destId="{1FBA9C6B-FDDE-45E3-BDC4-A999CA85304A}" srcOrd="0" destOrd="0" presId="urn:microsoft.com/office/officeart/2005/8/layout/chevron1"/>
    <dgm:cxn modelId="{90CD2B5E-7309-4CEA-B542-42378A0F6176}" srcId="{E90B8C60-1365-43FD-83A9-D2E4ED49B8E8}" destId="{458AABD0-AE05-477E-BD7E-0234F1B5BA28}" srcOrd="0" destOrd="0" parTransId="{9BF5EB2F-B3A0-48B3-97E3-D012689AF165}" sibTransId="{29155275-0AC1-4FE1-96C0-B146FD381564}"/>
    <dgm:cxn modelId="{CE0A597A-3D24-40D4-8ED2-ED5CC8C37C30}" srcId="{E90B8C60-1365-43FD-83A9-D2E4ED49B8E8}" destId="{79D8C951-13E9-4C65-9606-702DBA6137C1}" srcOrd="1" destOrd="0" parTransId="{06655BED-B0DC-42E7-92D8-ED2581D71FF3}" sibTransId="{D51C23AC-0D81-48AD-A176-4015DE51080B}"/>
    <dgm:cxn modelId="{FD1D9F7E-B529-4DA1-9A64-3422319D9FF6}" srcId="{E90B8C60-1365-43FD-83A9-D2E4ED49B8E8}" destId="{E0F45576-A1D7-43E1-BF90-A1BAAFCCAA4B}" srcOrd="4" destOrd="0" parTransId="{59F0D1F2-C832-4CC6-81A7-9E49E2A1958B}" sibTransId="{113F548D-AA1A-4039-9D3A-811FA487A464}"/>
    <dgm:cxn modelId="{012F1D82-4CDE-45A0-9D17-CD11D3CEAD10}" srcId="{E90B8C60-1365-43FD-83A9-D2E4ED49B8E8}" destId="{7BB89248-A87D-4AE4-A681-3B9BF2C90FAE}" srcOrd="2" destOrd="0" parTransId="{E1299E97-3DC2-4F50-BA14-A636EE32CD8D}" sibTransId="{13DD7A05-963A-4216-A936-5935F808C1E7}"/>
    <dgm:cxn modelId="{07FAA1AE-7427-4371-8814-E0B01B1378A4}" srcId="{E90B8C60-1365-43FD-83A9-D2E4ED49B8E8}" destId="{DB2E8567-3E3D-4813-A433-75370577501E}" srcOrd="3" destOrd="0" parTransId="{0103ED85-83A7-4EC4-8550-AD804A2CBC72}" sibTransId="{0AAA4ED6-3AE7-45F2-8699-9E96DB7338FD}"/>
    <dgm:cxn modelId="{8EACB7B0-79D4-4ABF-8B4C-3BF67FB88B38}" type="presOf" srcId="{D9A9AFEE-8267-4660-950B-BBE3B638A318}" destId="{EB7F7213-F516-4E5F-9B8B-E3A4DEF3F582}" srcOrd="0" destOrd="0" presId="urn:microsoft.com/office/officeart/2005/8/layout/chevron1"/>
    <dgm:cxn modelId="{C1C0B0CD-D566-4A4A-8293-6A2CB355BE86}" srcId="{E90B8C60-1365-43FD-83A9-D2E4ED49B8E8}" destId="{D9A9AFEE-8267-4660-950B-BBE3B638A318}" srcOrd="5" destOrd="0" parTransId="{3D076615-891B-432D-B5A2-C21E8DF51290}" sibTransId="{5FA9706A-48B0-46B4-85A2-2B48169D240F}"/>
    <dgm:cxn modelId="{807C4DD6-6918-4D7A-BDF7-5B14A383B8F8}" type="presOf" srcId="{DB2E8567-3E3D-4813-A433-75370577501E}" destId="{22AF885A-E55F-4F1B-828F-B2C543CB31E3}" srcOrd="0" destOrd="0" presId="urn:microsoft.com/office/officeart/2005/8/layout/chevron1"/>
    <dgm:cxn modelId="{2F4019DD-2F13-4AFE-BD66-89F2608418A6}" type="presOf" srcId="{458AABD0-AE05-477E-BD7E-0234F1B5BA28}" destId="{61A948F3-3F53-4D54-867A-92580F444AD5}" srcOrd="0" destOrd="0" presId="urn:microsoft.com/office/officeart/2005/8/layout/chevron1"/>
    <dgm:cxn modelId="{9EC91700-13B9-40EC-8C7A-1891E792AFAC}" type="presParOf" srcId="{5F629CB4-6327-4448-BC58-2D2745D2FFB8}" destId="{61A948F3-3F53-4D54-867A-92580F444AD5}" srcOrd="0" destOrd="0" presId="urn:microsoft.com/office/officeart/2005/8/layout/chevron1"/>
    <dgm:cxn modelId="{C47B16E1-AE66-4ED0-9DFE-0717994EC867}" type="presParOf" srcId="{5F629CB4-6327-4448-BC58-2D2745D2FFB8}" destId="{22C05DB9-27D1-435B-8ADE-862EEA0E4BAB}" srcOrd="1" destOrd="0" presId="urn:microsoft.com/office/officeart/2005/8/layout/chevron1"/>
    <dgm:cxn modelId="{EEB798F8-DDC7-4739-B89F-A0DD93ACC67D}" type="presParOf" srcId="{5F629CB4-6327-4448-BC58-2D2745D2FFB8}" destId="{E7406F96-BB8B-44EF-82DE-86C1745EB441}" srcOrd="2" destOrd="0" presId="urn:microsoft.com/office/officeart/2005/8/layout/chevron1"/>
    <dgm:cxn modelId="{E18C0CC8-9240-4125-8F32-BEBAF8556410}" type="presParOf" srcId="{5F629CB4-6327-4448-BC58-2D2745D2FFB8}" destId="{61A8853F-3870-4CDD-8108-BE714EBD2EA3}" srcOrd="3" destOrd="0" presId="urn:microsoft.com/office/officeart/2005/8/layout/chevron1"/>
    <dgm:cxn modelId="{DB2AE390-05E8-47B3-AD39-BF3D9FC3C1C6}" type="presParOf" srcId="{5F629CB4-6327-4448-BC58-2D2745D2FFB8}" destId="{DF5DC9C2-2B8E-47C1-A05A-A7409066E788}" srcOrd="4" destOrd="0" presId="urn:microsoft.com/office/officeart/2005/8/layout/chevron1"/>
    <dgm:cxn modelId="{BDDAC9C2-EC8A-46C7-85FB-6B59551002E5}" type="presParOf" srcId="{5F629CB4-6327-4448-BC58-2D2745D2FFB8}" destId="{79A7C1BC-784A-4C93-BA85-E64EE2A0B136}" srcOrd="5" destOrd="0" presId="urn:microsoft.com/office/officeart/2005/8/layout/chevron1"/>
    <dgm:cxn modelId="{545E7315-28F6-470B-B1A8-884FB8944FC5}" type="presParOf" srcId="{5F629CB4-6327-4448-BC58-2D2745D2FFB8}" destId="{22AF885A-E55F-4F1B-828F-B2C543CB31E3}" srcOrd="6" destOrd="0" presId="urn:microsoft.com/office/officeart/2005/8/layout/chevron1"/>
    <dgm:cxn modelId="{B809CB4C-3AD6-4EE4-A483-5E3BB9383E40}" type="presParOf" srcId="{5F629CB4-6327-4448-BC58-2D2745D2FFB8}" destId="{360DDECE-530C-42AF-B972-37B3BE171A02}" srcOrd="7" destOrd="0" presId="urn:microsoft.com/office/officeart/2005/8/layout/chevron1"/>
    <dgm:cxn modelId="{77E06201-E115-4084-B9E2-D4F6DD2B8DC8}" type="presParOf" srcId="{5F629CB4-6327-4448-BC58-2D2745D2FFB8}" destId="{1FBA9C6B-FDDE-45E3-BDC4-A999CA85304A}" srcOrd="8" destOrd="0" presId="urn:microsoft.com/office/officeart/2005/8/layout/chevron1"/>
    <dgm:cxn modelId="{4012CC16-B3A4-48F7-B3F7-F3A8046F8749}" type="presParOf" srcId="{5F629CB4-6327-4448-BC58-2D2745D2FFB8}" destId="{55B05CAA-696D-4EA4-8F01-284DF79BD6C2}" srcOrd="9" destOrd="0" presId="urn:microsoft.com/office/officeart/2005/8/layout/chevron1"/>
    <dgm:cxn modelId="{A88824CF-5230-4898-B692-5C4DE9A90576}" type="presParOf" srcId="{5F629CB4-6327-4448-BC58-2D2745D2FFB8}" destId="{EB7F7213-F516-4E5F-9B8B-E3A4DEF3F582}" srcOrd="10"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1DA1D2-09C7-4A8C-B1BC-EF3DB1AAEB9A}" type="doc">
      <dgm:prSet loTypeId="urn:microsoft.com/office/officeart/2005/8/layout/hProcess9" loCatId="process" qsTypeId="urn:microsoft.com/office/officeart/2005/8/quickstyle/simple1" qsCatId="simple" csTypeId="urn:microsoft.com/office/officeart/2005/8/colors/accent4_5" csCatId="accent4" phldr="1"/>
      <dgm:spPr/>
    </dgm:pt>
    <dgm:pt modelId="{4B092E86-25FB-4BD0-9449-79F56A8975B2}">
      <dgm:prSet phldrT="[Text]" phldr="0"/>
      <dgm:spPr/>
      <dgm:t>
        <a:bodyPr/>
        <a:lstStyle/>
        <a:p>
          <a:pPr rtl="0"/>
          <a:r>
            <a:rPr lang="en-US">
              <a:latin typeface="Calibri Light" panose="020F0302020204030204"/>
            </a:rPr>
            <a:t>Continuous Improvement Plans</a:t>
          </a:r>
          <a:endParaRPr lang="en-US"/>
        </a:p>
      </dgm:t>
    </dgm:pt>
    <dgm:pt modelId="{D59F0B79-D21C-4E5A-AC6D-45F5AE4F65EC}" type="parTrans" cxnId="{AE6F5764-16A8-47A1-8179-D4AC913C9B1A}">
      <dgm:prSet/>
      <dgm:spPr/>
    </dgm:pt>
    <dgm:pt modelId="{5B6672A7-5E55-4F83-9FF9-0C296CCDD213}" type="sibTrans" cxnId="{AE6F5764-16A8-47A1-8179-D4AC913C9B1A}">
      <dgm:prSet/>
      <dgm:spPr/>
    </dgm:pt>
    <dgm:pt modelId="{0CF3B668-AC0C-4B4A-ADDB-3C746FB28AEF}">
      <dgm:prSet phldrT="[Text]" phldr="0"/>
      <dgm:spPr/>
      <dgm:t>
        <a:bodyPr/>
        <a:lstStyle/>
        <a:p>
          <a:pPr rtl="0"/>
          <a:r>
            <a:rPr lang="en-US">
              <a:latin typeface="Calibri Light" panose="020F0302020204030204"/>
            </a:rPr>
            <a:t>Instructional Rounds</a:t>
          </a:r>
          <a:endParaRPr lang="en-US"/>
        </a:p>
      </dgm:t>
    </dgm:pt>
    <dgm:pt modelId="{FE213DC9-F5DA-4958-913D-0198D298FA2A}" type="parTrans" cxnId="{E8FBE1CD-5A56-4109-9D2F-4E7E73361304}">
      <dgm:prSet/>
      <dgm:spPr/>
    </dgm:pt>
    <dgm:pt modelId="{8D3F7E6A-5DEA-4A5F-BDBB-403992D7058C}" type="sibTrans" cxnId="{E8FBE1CD-5A56-4109-9D2F-4E7E73361304}">
      <dgm:prSet/>
      <dgm:spPr/>
    </dgm:pt>
    <dgm:pt modelId="{63EC921E-2155-44E4-A487-C0913BAD5D6E}">
      <dgm:prSet phldrT="[Text]" phldr="0"/>
      <dgm:spPr/>
      <dgm:t>
        <a:bodyPr/>
        <a:lstStyle/>
        <a:p>
          <a:pPr rtl="0"/>
          <a:r>
            <a:rPr lang="en-US">
              <a:latin typeface="Calibri Light" panose="020F0302020204030204"/>
            </a:rPr>
            <a:t>Monitoring and Feedback</a:t>
          </a:r>
          <a:endParaRPr lang="en-US"/>
        </a:p>
      </dgm:t>
    </dgm:pt>
    <dgm:pt modelId="{CFF4DD58-A2C2-43EC-AFF1-5596BD87625C}" type="parTrans" cxnId="{C00BC043-B09C-40D8-BBA7-87A345E585A7}">
      <dgm:prSet/>
      <dgm:spPr/>
    </dgm:pt>
    <dgm:pt modelId="{B532F0F4-A70E-4359-8A02-88AF7629B52E}" type="sibTrans" cxnId="{C00BC043-B09C-40D8-BBA7-87A345E585A7}">
      <dgm:prSet/>
      <dgm:spPr/>
    </dgm:pt>
    <dgm:pt modelId="{13F52548-B586-49ED-8563-C71ABB8BB94A}" type="pres">
      <dgm:prSet presAssocID="{B91DA1D2-09C7-4A8C-B1BC-EF3DB1AAEB9A}" presName="CompostProcess" presStyleCnt="0">
        <dgm:presLayoutVars>
          <dgm:dir/>
          <dgm:resizeHandles val="exact"/>
        </dgm:presLayoutVars>
      </dgm:prSet>
      <dgm:spPr/>
    </dgm:pt>
    <dgm:pt modelId="{22AAC477-26F9-403C-BCAA-8FD95A16E658}" type="pres">
      <dgm:prSet presAssocID="{B91DA1D2-09C7-4A8C-B1BC-EF3DB1AAEB9A}" presName="arrow" presStyleLbl="bgShp" presStyleIdx="0" presStyleCnt="1"/>
      <dgm:spPr/>
    </dgm:pt>
    <dgm:pt modelId="{F8E0D8D8-96EA-4382-B525-9DD9D73AABF2}" type="pres">
      <dgm:prSet presAssocID="{B91DA1D2-09C7-4A8C-B1BC-EF3DB1AAEB9A}" presName="linearProcess" presStyleCnt="0"/>
      <dgm:spPr/>
    </dgm:pt>
    <dgm:pt modelId="{18D7A18B-8B2A-494F-9083-025796D60F62}" type="pres">
      <dgm:prSet presAssocID="{4B092E86-25FB-4BD0-9449-79F56A8975B2}" presName="textNode" presStyleLbl="node1" presStyleIdx="0" presStyleCnt="3">
        <dgm:presLayoutVars>
          <dgm:bulletEnabled val="1"/>
        </dgm:presLayoutVars>
      </dgm:prSet>
      <dgm:spPr/>
    </dgm:pt>
    <dgm:pt modelId="{F5780710-A679-4791-ABBF-4445E7942F4A}" type="pres">
      <dgm:prSet presAssocID="{5B6672A7-5E55-4F83-9FF9-0C296CCDD213}" presName="sibTrans" presStyleCnt="0"/>
      <dgm:spPr/>
    </dgm:pt>
    <dgm:pt modelId="{CF93EBB0-E63E-42AD-978D-0B22E717FB14}" type="pres">
      <dgm:prSet presAssocID="{0CF3B668-AC0C-4B4A-ADDB-3C746FB28AEF}" presName="textNode" presStyleLbl="node1" presStyleIdx="1" presStyleCnt="3">
        <dgm:presLayoutVars>
          <dgm:bulletEnabled val="1"/>
        </dgm:presLayoutVars>
      </dgm:prSet>
      <dgm:spPr/>
    </dgm:pt>
    <dgm:pt modelId="{F6E61DB7-6E10-4683-B10F-E2EC2C557B9F}" type="pres">
      <dgm:prSet presAssocID="{8D3F7E6A-5DEA-4A5F-BDBB-403992D7058C}" presName="sibTrans" presStyleCnt="0"/>
      <dgm:spPr/>
    </dgm:pt>
    <dgm:pt modelId="{06516BB6-DDC0-4505-8823-37824A11E24E}" type="pres">
      <dgm:prSet presAssocID="{63EC921E-2155-44E4-A487-C0913BAD5D6E}" presName="textNode" presStyleLbl="node1" presStyleIdx="2" presStyleCnt="3">
        <dgm:presLayoutVars>
          <dgm:bulletEnabled val="1"/>
        </dgm:presLayoutVars>
      </dgm:prSet>
      <dgm:spPr/>
    </dgm:pt>
  </dgm:ptLst>
  <dgm:cxnLst>
    <dgm:cxn modelId="{DA11D520-357F-47BD-8C0F-FAD00B793F4E}" type="presOf" srcId="{B91DA1D2-09C7-4A8C-B1BC-EF3DB1AAEB9A}" destId="{13F52548-B586-49ED-8563-C71ABB8BB94A}" srcOrd="0" destOrd="0" presId="urn:microsoft.com/office/officeart/2005/8/layout/hProcess9"/>
    <dgm:cxn modelId="{C00BC043-B09C-40D8-BBA7-87A345E585A7}" srcId="{B91DA1D2-09C7-4A8C-B1BC-EF3DB1AAEB9A}" destId="{63EC921E-2155-44E4-A487-C0913BAD5D6E}" srcOrd="2" destOrd="0" parTransId="{CFF4DD58-A2C2-43EC-AFF1-5596BD87625C}" sibTransId="{B532F0F4-A70E-4359-8A02-88AF7629B52E}"/>
    <dgm:cxn modelId="{AE6F5764-16A8-47A1-8179-D4AC913C9B1A}" srcId="{B91DA1D2-09C7-4A8C-B1BC-EF3DB1AAEB9A}" destId="{4B092E86-25FB-4BD0-9449-79F56A8975B2}" srcOrd="0" destOrd="0" parTransId="{D59F0B79-D21C-4E5A-AC6D-45F5AE4F65EC}" sibTransId="{5B6672A7-5E55-4F83-9FF9-0C296CCDD213}"/>
    <dgm:cxn modelId="{13FA4A99-5F39-47BF-9167-CA15BBB031E7}" type="presOf" srcId="{0CF3B668-AC0C-4B4A-ADDB-3C746FB28AEF}" destId="{CF93EBB0-E63E-42AD-978D-0B22E717FB14}" srcOrd="0" destOrd="0" presId="urn:microsoft.com/office/officeart/2005/8/layout/hProcess9"/>
    <dgm:cxn modelId="{D34D84AD-655E-46AA-8DCE-C4C571492975}" type="presOf" srcId="{4B092E86-25FB-4BD0-9449-79F56A8975B2}" destId="{18D7A18B-8B2A-494F-9083-025796D60F62}" srcOrd="0" destOrd="0" presId="urn:microsoft.com/office/officeart/2005/8/layout/hProcess9"/>
    <dgm:cxn modelId="{E8FBE1CD-5A56-4109-9D2F-4E7E73361304}" srcId="{B91DA1D2-09C7-4A8C-B1BC-EF3DB1AAEB9A}" destId="{0CF3B668-AC0C-4B4A-ADDB-3C746FB28AEF}" srcOrd="1" destOrd="0" parTransId="{FE213DC9-F5DA-4958-913D-0198D298FA2A}" sibTransId="{8D3F7E6A-5DEA-4A5F-BDBB-403992D7058C}"/>
    <dgm:cxn modelId="{5B5FE4EE-B22C-4F4E-884A-F911736E285F}" type="presOf" srcId="{63EC921E-2155-44E4-A487-C0913BAD5D6E}" destId="{06516BB6-DDC0-4505-8823-37824A11E24E}" srcOrd="0" destOrd="0" presId="urn:microsoft.com/office/officeart/2005/8/layout/hProcess9"/>
    <dgm:cxn modelId="{88229D61-F50A-4BF2-ACE0-048699B5C00A}" type="presParOf" srcId="{13F52548-B586-49ED-8563-C71ABB8BB94A}" destId="{22AAC477-26F9-403C-BCAA-8FD95A16E658}" srcOrd="0" destOrd="0" presId="urn:microsoft.com/office/officeart/2005/8/layout/hProcess9"/>
    <dgm:cxn modelId="{97E02BBE-2D2A-4583-B76E-74D652C23305}" type="presParOf" srcId="{13F52548-B586-49ED-8563-C71ABB8BB94A}" destId="{F8E0D8D8-96EA-4382-B525-9DD9D73AABF2}" srcOrd="1" destOrd="0" presId="urn:microsoft.com/office/officeart/2005/8/layout/hProcess9"/>
    <dgm:cxn modelId="{90D2A456-4C2B-477A-928E-4C17564599A6}" type="presParOf" srcId="{F8E0D8D8-96EA-4382-B525-9DD9D73AABF2}" destId="{18D7A18B-8B2A-494F-9083-025796D60F62}" srcOrd="0" destOrd="0" presId="urn:microsoft.com/office/officeart/2005/8/layout/hProcess9"/>
    <dgm:cxn modelId="{97EF4E18-E98B-413A-A7A8-152F201B28BB}" type="presParOf" srcId="{F8E0D8D8-96EA-4382-B525-9DD9D73AABF2}" destId="{F5780710-A679-4791-ABBF-4445E7942F4A}" srcOrd="1" destOrd="0" presId="urn:microsoft.com/office/officeart/2005/8/layout/hProcess9"/>
    <dgm:cxn modelId="{5F3F5F54-ABF1-4739-9DA9-44D39377956E}" type="presParOf" srcId="{F8E0D8D8-96EA-4382-B525-9DD9D73AABF2}" destId="{CF93EBB0-E63E-42AD-978D-0B22E717FB14}" srcOrd="2" destOrd="0" presId="urn:microsoft.com/office/officeart/2005/8/layout/hProcess9"/>
    <dgm:cxn modelId="{77173278-1D16-4D3E-A04D-D081CC770076}" type="presParOf" srcId="{F8E0D8D8-96EA-4382-B525-9DD9D73AABF2}" destId="{F6E61DB7-6E10-4683-B10F-E2EC2C557B9F}" srcOrd="3" destOrd="0" presId="urn:microsoft.com/office/officeart/2005/8/layout/hProcess9"/>
    <dgm:cxn modelId="{5B7DB8F1-4347-4794-950F-FF708FAC415F}" type="presParOf" srcId="{F8E0D8D8-96EA-4382-B525-9DD9D73AABF2}" destId="{06516BB6-DDC0-4505-8823-37824A11E24E}"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7B3FF0-F053-4ED1-8FAE-46179EE4353B}">
      <dsp:nvSpPr>
        <dsp:cNvPr id="0" name=""/>
        <dsp:cNvSpPr/>
      </dsp:nvSpPr>
      <dsp:spPr>
        <a:xfrm>
          <a:off x="4852" y="139984"/>
          <a:ext cx="2121609" cy="2406700"/>
        </a:xfrm>
        <a:prstGeom prst="roundRect">
          <a:avLst>
            <a:gd name="adj" fmla="val 10000"/>
          </a:avLst>
        </a:prstGeom>
        <a:solidFill>
          <a:srgbClr val="FFC3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solidFill>
                <a:schemeClr val="tx1"/>
              </a:solidFill>
            </a:rPr>
            <a:t>Instructional Rounds</a:t>
          </a:r>
        </a:p>
        <a:p>
          <a:pPr marL="0" lvl="0" indent="0" algn="ctr" defTabSz="800100">
            <a:lnSpc>
              <a:spcPct val="90000"/>
            </a:lnSpc>
            <a:spcBef>
              <a:spcPct val="0"/>
            </a:spcBef>
            <a:spcAft>
              <a:spcPct val="35000"/>
            </a:spcAft>
            <a:buNone/>
          </a:pPr>
          <a:r>
            <a:rPr lang="en-US" sz="1800" kern="1200">
              <a:solidFill>
                <a:schemeClr val="tx1"/>
              </a:solidFill>
            </a:rPr>
            <a:t>(Data Analysis, Classroom Observations, and Continuous Improvement Plans (CIP</a:t>
          </a:r>
          <a:r>
            <a:rPr lang="en-US" sz="1800" kern="1200">
              <a:solidFill>
                <a:schemeClr val="tx1"/>
              </a:solidFill>
              <a:latin typeface="Calibri Light" panose="020F0302020204030204"/>
            </a:rPr>
            <a:t>))</a:t>
          </a:r>
          <a:endParaRPr lang="en-US" sz="1800" kern="1200">
            <a:solidFill>
              <a:schemeClr val="tx1"/>
            </a:solidFill>
          </a:endParaRPr>
        </a:p>
      </dsp:txBody>
      <dsp:txXfrm>
        <a:off x="66992" y="202124"/>
        <a:ext cx="1997329" cy="2282420"/>
      </dsp:txXfrm>
    </dsp:sp>
    <dsp:sp modelId="{D11BB778-06FF-44D2-BBFD-F1CA434F53A5}">
      <dsp:nvSpPr>
        <dsp:cNvPr id="0" name=""/>
        <dsp:cNvSpPr/>
      </dsp:nvSpPr>
      <dsp:spPr>
        <a:xfrm>
          <a:off x="2338622" y="1080254"/>
          <a:ext cx="449781" cy="526159"/>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338622" y="1185486"/>
        <a:ext cx="314847" cy="315695"/>
      </dsp:txXfrm>
    </dsp:sp>
    <dsp:sp modelId="{56FA627A-8306-4D71-A9B6-F7ADC0213944}">
      <dsp:nvSpPr>
        <dsp:cNvPr id="0" name=""/>
        <dsp:cNvSpPr/>
      </dsp:nvSpPr>
      <dsp:spPr>
        <a:xfrm>
          <a:off x="2975105" y="139984"/>
          <a:ext cx="2121609" cy="2406700"/>
        </a:xfrm>
        <a:prstGeom prst="roundRect">
          <a:avLst>
            <a:gd name="adj" fmla="val 10000"/>
          </a:avLst>
        </a:prstGeom>
        <a:solidFill>
          <a:srgbClr val="FFC3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rPr>
            <a:t>Consistency in Expectations, Monitoring and Accountability  for Continuous Improvement Plans (CIP) </a:t>
          </a:r>
        </a:p>
      </dsp:txBody>
      <dsp:txXfrm>
        <a:off x="3037245" y="202124"/>
        <a:ext cx="1997329" cy="2282420"/>
      </dsp:txXfrm>
    </dsp:sp>
    <dsp:sp modelId="{E7947519-2243-4624-9C17-5A1D35182313}">
      <dsp:nvSpPr>
        <dsp:cNvPr id="0" name=""/>
        <dsp:cNvSpPr/>
      </dsp:nvSpPr>
      <dsp:spPr>
        <a:xfrm>
          <a:off x="5308875" y="1080254"/>
          <a:ext cx="449781" cy="526159"/>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308875" y="1185486"/>
        <a:ext cx="314847" cy="315695"/>
      </dsp:txXfrm>
    </dsp:sp>
    <dsp:sp modelId="{896E4776-B8EA-41AE-96BA-9FA25400482F}">
      <dsp:nvSpPr>
        <dsp:cNvPr id="0" name=""/>
        <dsp:cNvSpPr/>
      </dsp:nvSpPr>
      <dsp:spPr>
        <a:xfrm>
          <a:off x="5945357" y="139984"/>
          <a:ext cx="2121609" cy="2406700"/>
        </a:xfrm>
        <a:prstGeom prst="roundRect">
          <a:avLst>
            <a:gd name="adj" fmla="val 10000"/>
          </a:avLst>
        </a:prstGeom>
        <a:solidFill>
          <a:srgbClr val="FFC3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rPr>
            <a:t>Increasing Leadership Capacity through training and  development  </a:t>
          </a:r>
        </a:p>
      </dsp:txBody>
      <dsp:txXfrm>
        <a:off x="6007497" y="202124"/>
        <a:ext cx="1997329" cy="2282420"/>
      </dsp:txXfrm>
    </dsp:sp>
    <dsp:sp modelId="{01714429-23AE-4AE8-BB59-3E78F5699D20}">
      <dsp:nvSpPr>
        <dsp:cNvPr id="0" name=""/>
        <dsp:cNvSpPr/>
      </dsp:nvSpPr>
      <dsp:spPr>
        <a:xfrm rot="21599578">
          <a:off x="8271190" y="1080072"/>
          <a:ext cx="432954" cy="526159"/>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8271190" y="1185312"/>
        <a:ext cx="303068" cy="315695"/>
      </dsp:txXfrm>
    </dsp:sp>
    <dsp:sp modelId="{0BABAF63-7212-4EF2-8485-164DBFCFB430}">
      <dsp:nvSpPr>
        <dsp:cNvPr id="0" name=""/>
        <dsp:cNvSpPr/>
      </dsp:nvSpPr>
      <dsp:spPr>
        <a:xfrm>
          <a:off x="8883862" y="139623"/>
          <a:ext cx="2121609" cy="2406700"/>
        </a:xfrm>
        <a:prstGeom prst="roundRect">
          <a:avLst>
            <a:gd name="adj" fmla="val 10000"/>
          </a:avLst>
        </a:prstGeom>
        <a:solidFill>
          <a:srgbClr val="FFC3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rPr>
            <a:t>Improved Student Achievement, Staff Effectiveness,  and Stakeholder Engagement </a:t>
          </a:r>
        </a:p>
      </dsp:txBody>
      <dsp:txXfrm>
        <a:off x="8946002" y="201763"/>
        <a:ext cx="1997329" cy="22824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948F3-3F53-4D54-867A-92580F444AD5}">
      <dsp:nvSpPr>
        <dsp:cNvPr id="0" name=""/>
        <dsp:cNvSpPr/>
      </dsp:nvSpPr>
      <dsp:spPr>
        <a:xfrm>
          <a:off x="87941" y="584178"/>
          <a:ext cx="2254530" cy="924603"/>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a:t>Stakeholders</a:t>
          </a:r>
        </a:p>
      </dsp:txBody>
      <dsp:txXfrm>
        <a:off x="550243" y="584178"/>
        <a:ext cx="1329927" cy="924603"/>
      </dsp:txXfrm>
    </dsp:sp>
    <dsp:sp modelId="{E7406F96-BB8B-44EF-82DE-86C1745EB441}">
      <dsp:nvSpPr>
        <dsp:cNvPr id="0" name=""/>
        <dsp:cNvSpPr/>
      </dsp:nvSpPr>
      <dsp:spPr>
        <a:xfrm>
          <a:off x="2034460" y="584386"/>
          <a:ext cx="2007174" cy="884707"/>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a:t>Concerns/</a:t>
          </a:r>
        </a:p>
        <a:p>
          <a:pPr marL="0" lvl="0" indent="0" algn="ctr" defTabSz="711200">
            <a:lnSpc>
              <a:spcPct val="90000"/>
            </a:lnSpc>
            <a:spcBef>
              <a:spcPct val="0"/>
            </a:spcBef>
            <a:spcAft>
              <a:spcPct val="35000"/>
            </a:spcAft>
            <a:buNone/>
          </a:pPr>
          <a:r>
            <a:rPr lang="en-US" sz="1600" kern="1200"/>
            <a:t>Celebrations</a:t>
          </a:r>
        </a:p>
      </dsp:txBody>
      <dsp:txXfrm>
        <a:off x="2476814" y="584386"/>
        <a:ext cx="1122467" cy="884707"/>
      </dsp:txXfrm>
    </dsp:sp>
    <dsp:sp modelId="{DF5DC9C2-2B8E-47C1-A05A-A7409066E788}">
      <dsp:nvSpPr>
        <dsp:cNvPr id="0" name=""/>
        <dsp:cNvSpPr/>
      </dsp:nvSpPr>
      <dsp:spPr>
        <a:xfrm>
          <a:off x="3750891" y="598457"/>
          <a:ext cx="1853089" cy="86361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a:t>Principals </a:t>
          </a:r>
        </a:p>
      </dsp:txBody>
      <dsp:txXfrm>
        <a:off x="4182701" y="598457"/>
        <a:ext cx="989470" cy="863619"/>
      </dsp:txXfrm>
    </dsp:sp>
    <dsp:sp modelId="{22AF885A-E55F-4F1B-828F-B2C543CB31E3}">
      <dsp:nvSpPr>
        <dsp:cNvPr id="0" name=""/>
        <dsp:cNvSpPr/>
      </dsp:nvSpPr>
      <dsp:spPr>
        <a:xfrm>
          <a:off x="5215976" y="546214"/>
          <a:ext cx="1931839" cy="904454"/>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kern="1200"/>
            <a:t>Executive Officers</a:t>
          </a:r>
        </a:p>
      </dsp:txBody>
      <dsp:txXfrm>
        <a:off x="5668203" y="546214"/>
        <a:ext cx="1027385" cy="904454"/>
      </dsp:txXfrm>
    </dsp:sp>
    <dsp:sp modelId="{1FBA9C6B-FDDE-45E3-BDC4-A999CA85304A}">
      <dsp:nvSpPr>
        <dsp:cNvPr id="0" name=""/>
        <dsp:cNvSpPr/>
      </dsp:nvSpPr>
      <dsp:spPr>
        <a:xfrm>
          <a:off x="6821709" y="559247"/>
          <a:ext cx="2218209" cy="877088"/>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Associate Superintendent of Schools </a:t>
          </a:r>
        </a:p>
      </dsp:txBody>
      <dsp:txXfrm>
        <a:off x="7260253" y="559247"/>
        <a:ext cx="1341121" cy="877088"/>
      </dsp:txXfrm>
    </dsp:sp>
    <dsp:sp modelId="{EB7F7213-F516-4E5F-9B8B-E3A4DEF3F582}">
      <dsp:nvSpPr>
        <dsp:cNvPr id="0" name=""/>
        <dsp:cNvSpPr/>
      </dsp:nvSpPr>
      <dsp:spPr>
        <a:xfrm>
          <a:off x="8653945" y="572566"/>
          <a:ext cx="2546842" cy="87809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t>Superintendent, Deputy Superintendent, Senior Cabinet Members </a:t>
          </a:r>
        </a:p>
      </dsp:txBody>
      <dsp:txXfrm>
        <a:off x="9092995" y="572566"/>
        <a:ext cx="1668743" cy="878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AC477-26F9-403C-BCAA-8FD95A16E658}">
      <dsp:nvSpPr>
        <dsp:cNvPr id="0" name=""/>
        <dsp:cNvSpPr/>
      </dsp:nvSpPr>
      <dsp:spPr>
        <a:xfrm>
          <a:off x="830438" y="0"/>
          <a:ext cx="9411638" cy="3008489"/>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D7A18B-8B2A-494F-9083-025796D60F62}">
      <dsp:nvSpPr>
        <dsp:cNvPr id="0" name=""/>
        <dsp:cNvSpPr/>
      </dsp:nvSpPr>
      <dsp:spPr>
        <a:xfrm>
          <a:off x="375211" y="902546"/>
          <a:ext cx="3321754" cy="1203395"/>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Continuous Improvement Plans</a:t>
          </a:r>
          <a:endParaRPr lang="en-US" sz="3000" kern="1200"/>
        </a:p>
      </dsp:txBody>
      <dsp:txXfrm>
        <a:off x="433956" y="961291"/>
        <a:ext cx="3204264" cy="1085905"/>
      </dsp:txXfrm>
    </dsp:sp>
    <dsp:sp modelId="{CF93EBB0-E63E-42AD-978D-0B22E717FB14}">
      <dsp:nvSpPr>
        <dsp:cNvPr id="0" name=""/>
        <dsp:cNvSpPr/>
      </dsp:nvSpPr>
      <dsp:spPr>
        <a:xfrm>
          <a:off x="3875380" y="902546"/>
          <a:ext cx="3321754" cy="1203395"/>
        </a:xfrm>
        <a:prstGeom prst="roundRect">
          <a:avLst/>
        </a:prstGeom>
        <a:solidFill>
          <a:schemeClr val="accent4">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Instructional Rounds</a:t>
          </a:r>
          <a:endParaRPr lang="en-US" sz="3000" kern="1200"/>
        </a:p>
      </dsp:txBody>
      <dsp:txXfrm>
        <a:off x="3934125" y="961291"/>
        <a:ext cx="3204264" cy="1085905"/>
      </dsp:txXfrm>
    </dsp:sp>
    <dsp:sp modelId="{06516BB6-DDC0-4505-8823-37824A11E24E}">
      <dsp:nvSpPr>
        <dsp:cNvPr id="0" name=""/>
        <dsp:cNvSpPr/>
      </dsp:nvSpPr>
      <dsp:spPr>
        <a:xfrm>
          <a:off x="7375549" y="902546"/>
          <a:ext cx="3321754" cy="1203395"/>
        </a:xfrm>
        <a:prstGeom prst="roundRect">
          <a:avLst/>
        </a:prstGeom>
        <a:solidFill>
          <a:schemeClr val="accent4">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Monitoring and Feedback</a:t>
          </a:r>
          <a:endParaRPr lang="en-US" sz="3000" kern="1200"/>
        </a:p>
      </dsp:txBody>
      <dsp:txXfrm>
        <a:off x="7434294" y="961291"/>
        <a:ext cx="3204264" cy="108590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1/14/2025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a:t>
            </a:fld>
            <a:endParaRPr lang="en-US"/>
          </a:p>
        </p:txBody>
      </p:sp>
    </p:spTree>
    <p:extLst>
      <p:ext uri="{BB962C8B-B14F-4D97-AF65-F5344CB8AC3E}">
        <p14:creationId xmlns:p14="http://schemas.microsoft.com/office/powerpoint/2010/main" val="2358401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955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93674-9956-64A7-3A27-5D1EE3061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2757E-E4EF-6352-68BE-C6C741A7007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FD77C0CC-D736-F814-31CC-90DE48A9C941}"/>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EFAC8F06-12AE-5A95-374A-A2F3BEB2A1BE}"/>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2422972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93674-9956-64A7-3A27-5D1EE3061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2757E-E4EF-6352-68BE-C6C741A7007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FD77C0CC-D736-F814-31CC-90DE48A9C941}"/>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EFAC8F06-12AE-5A95-374A-A2F3BEB2A1BE}"/>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379107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93674-9956-64A7-3A27-5D1EE3061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92757E-E4EF-6352-68BE-C6C741A7007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FD77C0CC-D736-F814-31CC-90DE48A9C941}"/>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EFAC8F06-12AE-5A95-374A-A2F3BEB2A1BE}"/>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Arial Narrow" panose="020B0606020202030204" pitchFamily="34" charset="0"/>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Narrow" panose="020B0606020202030204" pitchFamily="34" charset="0"/>
              <a:ea typeface="+mn-ea"/>
              <a:cs typeface="+mn-cs"/>
            </a:endParaRPr>
          </a:p>
        </p:txBody>
      </p:sp>
    </p:spTree>
    <p:extLst>
      <p:ext uri="{BB962C8B-B14F-4D97-AF65-F5344CB8AC3E}">
        <p14:creationId xmlns:p14="http://schemas.microsoft.com/office/powerpoint/2010/main" val="1454555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32356-EFF9-08B5-8555-68D9F42B6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3383C2-127E-5F0F-0E8F-DE9A4BD6F7A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3AC1738-44FB-0F75-66FC-45AC3E5DC0B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348CE3-E22E-B42E-69C9-5E113286BB72}"/>
              </a:ext>
            </a:extLst>
          </p:cNvPr>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544814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6481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1551096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Arial Narrow" panose="020B0606020202030204" pitchFamily="34" charset="0"/>
              </a:rPr>
              <a:pPr defTabSz="465887">
                <a:defRPr/>
              </a:pPr>
              <a:t>13</a:t>
            </a:fld>
            <a:endParaRPr lang="en-US">
              <a:solidFill>
                <a:prstClr val="black"/>
              </a:solidFill>
              <a:latin typeface="Arial Narrow" panose="020B0606020202030204" pitchFamily="34" charset="0"/>
            </a:endParaRPr>
          </a:p>
        </p:txBody>
      </p:sp>
    </p:spTree>
    <p:extLst>
      <p:ext uri="{BB962C8B-B14F-4D97-AF65-F5344CB8AC3E}">
        <p14:creationId xmlns:p14="http://schemas.microsoft.com/office/powerpoint/2010/main" val="804122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Arial Narrow" panose="020B0606020202030204" pitchFamily="34" charset="0"/>
              </a:rPr>
              <a:pPr defTabSz="465887">
                <a:defRPr/>
              </a:pPr>
              <a:t>14</a:t>
            </a:fld>
            <a:endParaRPr lang="en-US">
              <a:solidFill>
                <a:prstClr val="black"/>
              </a:solidFill>
              <a:latin typeface="Arial Narrow" panose="020B0606020202030204" pitchFamily="34" charset="0"/>
            </a:endParaRPr>
          </a:p>
        </p:txBody>
      </p:sp>
    </p:spTree>
    <p:extLst>
      <p:ext uri="{BB962C8B-B14F-4D97-AF65-F5344CB8AC3E}">
        <p14:creationId xmlns:p14="http://schemas.microsoft.com/office/powerpoint/2010/main" val="1654206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Lett</a:t>
            </a:r>
          </a:p>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16</a:t>
            </a:fld>
            <a:endParaRPr lang="en-US"/>
          </a:p>
        </p:txBody>
      </p:sp>
    </p:spTree>
    <p:extLst>
      <p:ext uri="{BB962C8B-B14F-4D97-AF65-F5344CB8AC3E}">
        <p14:creationId xmlns:p14="http://schemas.microsoft.com/office/powerpoint/2010/main" val="3100147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ea typeface="Calibri"/>
                <a:cs typeface="Calibri"/>
              </a:rPr>
              <a:t>Add Chain of Command to slide</a:t>
            </a:r>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894724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29673-2F00-8CAB-6173-2078A0825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164800-C284-C413-22B8-1B52BAA17C9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8CA287E7-6E8B-5F2E-674A-A47E582CD2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295482-2C3B-2399-46A5-FED37F0DEE0D}"/>
              </a:ext>
            </a:extLst>
          </p:cNvPr>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4256856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4BC4D-AC56-88B8-6885-A86BB3B4E8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85166D-87B1-D656-04FA-CC5738CDAD6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FD580DD-07CB-C419-682C-49123E0568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BD4CD8-71FD-3319-722D-7D837B9C5002}"/>
              </a:ext>
            </a:extLst>
          </p:cNvPr>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574313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20</a:t>
            </a:fld>
            <a:endParaRPr lang="en-US"/>
          </a:p>
        </p:txBody>
      </p:sp>
    </p:spTree>
    <p:extLst>
      <p:ext uri="{BB962C8B-B14F-4D97-AF65-F5344CB8AC3E}">
        <p14:creationId xmlns:p14="http://schemas.microsoft.com/office/powerpoint/2010/main" val="3987745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6133AD-19F3-4A0B-839D-79C897E3FE0C}" type="datetime1">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8CB60C-4898-4EC0-B7B9-ADAFB3497197}" type="datetime1">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E26283-7842-4867-9F4C-A2F20C3BDB48}" type="datetime1">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AE58F8-EC2F-4F60-A594-2C20045B36D7}" type="datetime1">
              <a:rPr lang="en-US" smtClean="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D1FD8C-00C8-4131-947E-C110E0776C4F}" type="datetime1">
              <a:rPr lang="en-US" smtClean="0"/>
              <a:t>1/14/2025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22D8600-D1D9-4990-8CC0-EF330A3463F9}" type="datetime1">
              <a:rPr lang="en-US" smtClean="0"/>
              <a:t>1/14/2025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91A0E9-2B3A-47C3-992B-997021B43E24}" type="datetime1">
              <a:rPr lang="en-US" smtClean="0"/>
              <a:t>1/14/2025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77B174-DE34-4D35-9AF3-8002DA0788B4}" type="datetime1">
              <a:rPr lang="en-US" smtClean="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80D54D-5E80-492B-9419-885541B14EAE}" type="datetime1">
              <a:rPr lang="en-US" smtClean="0"/>
              <a:t>1/14/2025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8424D0-6413-466C-9AFF-B3022F507F0A}" type="datetime1">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D9C2E91-B429-488C-8E70-911BC70BFA5B}" type="datetime1">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7BBB87-D0E0-4F44-894B-EDDA699AE336}" type="datetime1">
              <a:rPr lang="en-US" smtClean="0"/>
              <a:t>1/14/2025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582158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173E43-DDFC-4E3B-966D-4B5B32B394A4}" type="datetime1">
              <a:rPr lang="en-US" smtClean="0"/>
              <a:t>1/14/2025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961467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7A6DDA-2548-464B-BD90-9A82388906DB}" type="datetime1">
              <a:rPr lang="en-US" smtClean="0"/>
              <a:t>1/14/2025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Narrow" panose="020B0606020202030204" pitchFamily="34" charset="0"/>
              </a:defRPr>
            </a:lvl1pPr>
          </a:lstStyle>
          <a:p>
            <a:fld id="{DB88FD86-F407-4B9C-9607-8581F186FCE8}" type="datetime1">
              <a:rPr lang="en-US" smtClean="0"/>
              <a:t>1/14/2025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Narrow" panose="020B0606020202030204" pitchFamily="34" charset="0"/>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Narrow" panose="020B0606020202030204" pitchFamily="34" charset="0"/>
              </a:defRPr>
            </a:lvl1pPr>
          </a:lstStyle>
          <a:p>
            <a:fld id="{28E6F07D-F62F-4C3B-A21E-2367E9A39921}" type="slidenum">
              <a:rPr lang="en-US" smtClean="0"/>
              <a:pPr/>
              <a:t>‹#›</a:t>
            </a:fld>
            <a:endParaRPr lang="en-US"/>
          </a:p>
        </p:txBody>
      </p:sp>
    </p:spTree>
    <p:extLst>
      <p:ext uri="{BB962C8B-B14F-4D97-AF65-F5344CB8AC3E}">
        <p14:creationId xmlns:p14="http://schemas.microsoft.com/office/powerpoint/2010/main" val="1733162192"/>
      </p:ext>
    </p:extLst>
  </p:cSld>
  <p:clrMap bg1="lt1" tx1="dk1" bg2="lt2" tx2="dk2" accent1="accent1" accent2="accent2" accent3="accent3" accent4="accent4" accent5="accent5" accent6="accent6" hlink="hlink" folHlink="folHlink"/>
  <p:sldLayoutIdLst>
    <p:sldLayoutId id="2147483673" r:id="rId1"/>
    <p:sldLayoutId id="2147483674" r:id="rId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2.png"/><Relationship Id="rId7" Type="http://schemas.openxmlformats.org/officeDocument/2006/relationships/diagramLayout" Target="../diagrams/layout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8.png"/><Relationship Id="rId10" Type="http://schemas.microsoft.com/office/2007/relationships/diagramDrawing" Target="../diagrams/drawing1.xml"/><Relationship Id="rId4" Type="http://schemas.openxmlformats.org/officeDocument/2006/relationships/image" Target="../media/image6.png"/><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bibbcountyschools-my.sharepoint.com/:p:/r/personal/tamara_candis_bcsdk12_net/Documents/24-25/Executive%20Officers/Instructional%20Rounds-School%20Visits.pptx?d=w014a2f72ac7949948a06d0d7913d2588&amp;csf=1&amp;web=1&amp;e=uHIfMY"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hyperlink" Target="https://bibbcountyschools.sharepoint.com/:b:/r/sites/OfficeofLeadershipandSchoolSupports/Shared%20Documents/General/Teaching%20and%20Learning/Instructional%20Rounds%20Rubric%20FY25%20Shared%20Version.pdf?csf=1&amp;web=1&amp;e=LscydC"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6.png"/><Relationship Id="rId7" Type="http://schemas.openxmlformats.org/officeDocument/2006/relationships/diagramQuickStyle" Target="../diagrams/quickStyle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8.png"/><Relationship Id="rId9" Type="http://schemas.microsoft.com/office/2007/relationships/diagramDrawing" Target="../diagrams/drawing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gadoe.org/press-releases/2024-ccrpi-shows-strong-improvement-across-grade-levels-for-georgia-public-schools/" TargetMode="Externa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6.png"/><Relationship Id="rId7" Type="http://schemas.openxmlformats.org/officeDocument/2006/relationships/diagramColors" Target="../diagrams/colors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763194" y="2217861"/>
            <a:ext cx="9794232" cy="2862322"/>
          </a:xfrm>
          <a:prstGeom prst="rect">
            <a:avLst/>
          </a:prstGeom>
          <a:noFill/>
        </p:spPr>
        <p:txBody>
          <a:bodyPr wrap="square" rtlCol="0">
            <a:spAutoFit/>
          </a:bodyPr>
          <a:lstStyle/>
          <a:p>
            <a:pPr algn="ctr" defTabSz="914400"/>
            <a:r>
              <a:rPr lang="en-US" sz="6000" b="1">
                <a:latin typeface="Trade Gothic Next HvyCd" panose="020B0906040303020004" pitchFamily="34" charset="0"/>
                <a:cs typeface="Arial" panose="020B0604020202020204" pitchFamily="34" charset="0"/>
              </a:rPr>
              <a:t>SCHOOL IMPROVEMENT </a:t>
            </a:r>
          </a:p>
          <a:p>
            <a:pPr algn="ctr" defTabSz="914400"/>
            <a:r>
              <a:rPr lang="en-US" sz="6000" b="1">
                <a:latin typeface="Trade Gothic Next HvyCd" panose="020B0906040303020004" pitchFamily="34" charset="0"/>
                <a:cs typeface="Arial" panose="020B0604020202020204" pitchFamily="34" charset="0"/>
              </a:rPr>
              <a:t>through </a:t>
            </a:r>
          </a:p>
          <a:p>
            <a:pPr algn="ctr" defTabSz="914400"/>
            <a:r>
              <a:rPr lang="en-US" sz="6000" b="1">
                <a:latin typeface="Trade Gothic Next HvyCd" panose="020B0906040303020004" pitchFamily="34" charset="0"/>
                <a:cs typeface="Arial" panose="020B0604020202020204" pitchFamily="34" charset="0"/>
              </a:rPr>
              <a:t>INSTRUCTIONAL ROUNDS</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OFFICE OF SCHOOL LEADERSHIP AND SUPPORTS</a:t>
            </a:r>
          </a:p>
          <a:p>
            <a:r>
              <a:rPr lang="en-US" sz="2400" i="1">
                <a:solidFill>
                  <a:schemeClr val="bg1"/>
                </a:solidFill>
                <a:latin typeface="Trade Gothic Next Cond" panose="020B0506040303020004" pitchFamily="34" charset="0"/>
                <a:cs typeface="Arial" panose="020B0604020202020204" pitchFamily="34" charset="0"/>
              </a:rPr>
              <a:t>Dr. Tamara Candis</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January 16,2025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B0D57DF8-9264-DFA0-00F5-DCFAA2051784}"/>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3" y="1643402"/>
            <a:ext cx="4213671"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3" y="4746645"/>
            <a:ext cx="3590151"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8" name="Date Placeholder 7">
            <a:extLst>
              <a:ext uri="{FF2B5EF4-FFF2-40B4-BE49-F238E27FC236}">
                <a16:creationId xmlns:a16="http://schemas.microsoft.com/office/drawing/2014/main" id="{86E80193-C3E1-EBCC-B2B2-535763226D22}"/>
              </a:ext>
            </a:extLst>
          </p:cNvPr>
          <p:cNvSpPr>
            <a:spLocks noGrp="1"/>
          </p:cNvSpPr>
          <p:nvPr>
            <p:ph type="dt" sz="half" idx="10"/>
          </p:nvPr>
        </p:nvSpPr>
        <p:spPr>
          <a:xfrm>
            <a:off x="752228" y="6419026"/>
            <a:ext cx="2743200" cy="365125"/>
          </a:xfrm>
        </p:spPr>
        <p:txBody>
          <a:bodyPr/>
          <a:lstStyle/>
          <a:p>
            <a:fld id="{8B678964-278F-4C04-88D5-9819BEA4351E}" type="datetime1">
              <a:rPr lang="en-US" smtClean="0"/>
              <a:t>1/14/2025</a:t>
            </a:fld>
            <a:endParaRPr lang="en-US"/>
          </a:p>
        </p:txBody>
      </p:sp>
      <p:sp>
        <p:nvSpPr>
          <p:cNvPr id="10" name="Slide Number Placeholder 9">
            <a:extLst>
              <a:ext uri="{FF2B5EF4-FFF2-40B4-BE49-F238E27FC236}">
                <a16:creationId xmlns:a16="http://schemas.microsoft.com/office/drawing/2014/main" id="{009D7F1A-6DEA-2618-AC1E-CF5DF66E1D73}"/>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Date Placeholder 5">
            <a:extLst>
              <a:ext uri="{FF2B5EF4-FFF2-40B4-BE49-F238E27FC236}">
                <a16:creationId xmlns:a16="http://schemas.microsoft.com/office/drawing/2014/main" id="{F68F70B3-91CC-524D-CDBE-79FB623DDB0D}"/>
              </a:ext>
            </a:extLst>
          </p:cNvPr>
          <p:cNvSpPr>
            <a:spLocks noGrp="1"/>
          </p:cNvSpPr>
          <p:nvPr>
            <p:ph type="dt" sz="half" idx="10"/>
          </p:nvPr>
        </p:nvSpPr>
        <p:spPr/>
        <p:txBody>
          <a:bodyPr/>
          <a:lstStyle/>
          <a:p>
            <a:fld id="{0609B3ED-3DC5-4FB3-BFB6-CF2202E8E588}" type="datetime1">
              <a:rPr lang="en-US" smtClean="0"/>
              <a:t>1/14/2025</a:t>
            </a:fld>
            <a:endParaRPr lang="en-US"/>
          </a:p>
        </p:txBody>
      </p:sp>
      <p:sp>
        <p:nvSpPr>
          <p:cNvPr id="11" name="Slide Number Placeholder 10">
            <a:extLst>
              <a:ext uri="{FF2B5EF4-FFF2-40B4-BE49-F238E27FC236}">
                <a16:creationId xmlns:a16="http://schemas.microsoft.com/office/drawing/2014/main" id="{387AE172-10A5-E870-E08A-222EF9B900DC}"/>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0D5DBF91-5449-4CE8-58B4-D6E78C41EA6A}"/>
              </a:ext>
            </a:extLst>
          </p:cNvPr>
          <p:cNvSpPr>
            <a:spLocks noGrp="1"/>
          </p:cNvSpPr>
          <p:nvPr>
            <p:ph type="dt" sz="half" idx="10"/>
          </p:nvPr>
        </p:nvSpPr>
        <p:spPr/>
        <p:txBody>
          <a:bodyPr/>
          <a:lstStyle/>
          <a:p>
            <a:fld id="{DF10FFF4-1D4B-4285-BC7F-4E5D25C32C70}" type="datetime1">
              <a:rPr lang="en-US" smtClean="0"/>
              <a:t>1/14/2025</a:t>
            </a:fld>
            <a:endParaRPr lang="en-US"/>
          </a:p>
        </p:txBody>
      </p:sp>
      <p:sp>
        <p:nvSpPr>
          <p:cNvPr id="3" name="Slide Number Placeholder 2">
            <a:extLst>
              <a:ext uri="{FF2B5EF4-FFF2-40B4-BE49-F238E27FC236}">
                <a16:creationId xmlns:a16="http://schemas.microsoft.com/office/drawing/2014/main" id="{CDB5AB62-829D-4429-E96E-01A94E819469}"/>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1"/>
            </a:gs>
            <a:gs pos="59000">
              <a:schemeClr val="accent4">
                <a:lumMod val="60000"/>
                <a:lumOff val="40000"/>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339927" y="1126989"/>
            <a:ext cx="11145230" cy="5472118"/>
          </a:xfrm>
          <a:noFill/>
        </p:spPr>
        <p:txBody>
          <a:bodyPr vert="horz" lIns="91440" tIns="45720" rIns="91440" bIns="45720" rtlCol="0" anchor="t">
            <a:noAutofit/>
          </a:bodyPr>
          <a:lstStyle/>
          <a:p>
            <a:pPr marL="0" indent="0">
              <a:lnSpc>
                <a:spcPct val="100000"/>
              </a:lnSpc>
              <a:spcBef>
                <a:spcPts val="0"/>
              </a:spcBef>
              <a:buNone/>
            </a:pPr>
            <a:r>
              <a:rPr lang="en-US" sz="3000" b="1" cap="all">
                <a:effectLst>
                  <a:outerShdw blurRad="38100" dist="38100" dir="2700000" algn="tl">
                    <a:srgbClr val="000000">
                      <a:alpha val="43137"/>
                    </a:srgbClr>
                  </a:outerShdw>
                </a:effectLst>
                <a:latin typeface="Arial Narrow" panose="020B0606020202030204" pitchFamily="34" charset="0"/>
              </a:rPr>
              <a:t>Overview</a:t>
            </a:r>
          </a:p>
          <a:p>
            <a:pPr marL="0" indent="0">
              <a:lnSpc>
                <a:spcPct val="100000"/>
              </a:lnSpc>
              <a:spcBef>
                <a:spcPts val="0"/>
              </a:spcBef>
              <a:buNone/>
            </a:pPr>
            <a:r>
              <a:rPr lang="en-US" sz="2000">
                <a:latin typeface="Arial Narrow" panose="020B0606020202030204" pitchFamily="34" charset="0"/>
              </a:rPr>
              <a:t>The purpose of this presentation is to provide the Board of Education with an update on the Office of School Leadership and Supports school improvement process through the lens of the instructional rounds. We will provide clarity and insight regarding the support leaders and schools are receiving through the instructional rounds process to monitor the continuous improvement plan goals of student achievement, staff effectiveness and stakeholder engagement. </a:t>
            </a:r>
          </a:p>
          <a:p>
            <a:pPr marL="0" indent="0">
              <a:lnSpc>
                <a:spcPct val="100000"/>
              </a:lnSpc>
              <a:spcBef>
                <a:spcPts val="0"/>
              </a:spcBef>
              <a:buNone/>
            </a:pPr>
            <a:endParaRPr lang="en-US" sz="20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Arial Narrow" panose="020B0606020202030204" pitchFamily="34" charset="0"/>
              </a:rPr>
              <a:t>Roadmap</a:t>
            </a:r>
          </a:p>
          <a:p>
            <a:pPr marL="0" indent="0">
              <a:lnSpc>
                <a:spcPct val="100000"/>
              </a:lnSpc>
              <a:spcBef>
                <a:spcPts val="0"/>
              </a:spcBef>
              <a:buNone/>
            </a:pPr>
            <a:r>
              <a:rPr lang="en-US" sz="2000">
                <a:latin typeface="Arial Narrow" panose="020B0606020202030204" pitchFamily="34" charset="0"/>
              </a:rPr>
              <a:t>This presentation will cover the Office of School Leadership and Supports Team, Instructional Rounds Framework and Monitoring Process, Celebrations and Next Steps as we strive to improve school outcomes. </a:t>
            </a:r>
          </a:p>
          <a:p>
            <a:pPr marL="0" indent="0">
              <a:lnSpc>
                <a:spcPct val="100000"/>
              </a:lnSpc>
              <a:spcBef>
                <a:spcPts val="0"/>
              </a:spcBef>
              <a:buNone/>
            </a:pPr>
            <a:endParaRPr lang="en-US" sz="20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Arial Narrow" panose="020B0606020202030204" pitchFamily="34" charset="0"/>
              </a:rPr>
              <a:t>Takeaway </a:t>
            </a:r>
          </a:p>
          <a:p>
            <a:pPr marL="0" indent="0">
              <a:lnSpc>
                <a:spcPct val="100000"/>
              </a:lnSpc>
              <a:spcBef>
                <a:spcPts val="0"/>
              </a:spcBef>
              <a:buNone/>
            </a:pPr>
            <a:r>
              <a:rPr lang="en-US" sz="2000">
                <a:latin typeface="Arial Narrow" panose="020B0606020202030204" pitchFamily="34" charset="0"/>
              </a:rPr>
              <a:t>The Office of School Leadership and Supports </a:t>
            </a:r>
            <a:r>
              <a:rPr lang="en-US" sz="2000">
                <a:latin typeface="Arial Narrow" panose="020B0606020202030204" pitchFamily="34" charset="0"/>
                <a:ea typeface="Calibri"/>
                <a:cs typeface="Calibri"/>
              </a:rPr>
              <a:t>provides effective leadership and comprehensive support for school leaders to foster student achievement, empower staff effectiveness, and promote robust stakeholder engagement.</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1F7A956-140F-8513-EA0F-AEDF1D8A19D6}"/>
              </a:ext>
            </a:extLst>
          </p:cNvPr>
          <p:cNvSpPr/>
          <p:nvPr/>
        </p:nvSpPr>
        <p:spPr>
          <a:xfrm>
            <a:off x="4931801" y="0"/>
            <a:ext cx="7260199"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B9C4356-EDDE-0853-8EA7-3BC14C27FAE9}"/>
              </a:ext>
            </a:extLst>
          </p:cNvPr>
          <p:cNvSpPr txBox="1"/>
          <p:nvPr/>
        </p:nvSpPr>
        <p:spPr>
          <a:xfrm>
            <a:off x="4936394" y="942028"/>
            <a:ext cx="7247758"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latin typeface="Trade Gothic Next Heavy"/>
                <a:ea typeface="Calibri"/>
                <a:cs typeface="Times New Roman"/>
              </a:rPr>
              <a:t>OUR MISSION </a:t>
            </a:r>
            <a:endParaRPr lang="en-US" sz="2800">
              <a:latin typeface="Trade Gothic Next Heavy"/>
              <a:ea typeface="Calibri"/>
              <a:cs typeface="Calibri" panose="020F0502020204030204"/>
            </a:endParaRPr>
          </a:p>
          <a:p>
            <a:r>
              <a:rPr lang="en-US" sz="2400">
                <a:latin typeface="Calibri"/>
                <a:ea typeface="+mn-lt"/>
                <a:cs typeface="Times New Roman"/>
              </a:rPr>
              <a:t>The Office of School Leadership and Supports cultivates a vibrant educational ecosystem within Bibb County School District by providing effective leadership and comprehensive support to foster student achievement, empower staff effectiveness, and promote robust stakeholder engagement.</a:t>
            </a:r>
          </a:p>
          <a:p>
            <a:endParaRPr lang="en-US" sz="2400">
              <a:latin typeface="Arial"/>
              <a:ea typeface="+mn-lt"/>
              <a:cs typeface="Arial"/>
            </a:endParaRPr>
          </a:p>
          <a:p>
            <a:r>
              <a:rPr lang="en-US" sz="2800" b="1">
                <a:latin typeface="Trade Gothic Next Heavy"/>
                <a:ea typeface="+mn-lt"/>
                <a:cs typeface="Calibri"/>
              </a:rPr>
              <a:t>OUR</a:t>
            </a:r>
            <a:r>
              <a:rPr lang="en-US" sz="2800" b="1">
                <a:latin typeface="Trade Gothic Next Heavy"/>
                <a:ea typeface="+mn-lt"/>
                <a:cs typeface="+mn-lt"/>
              </a:rPr>
              <a:t> VISION</a:t>
            </a:r>
            <a:endParaRPr lang="en-US">
              <a:latin typeface="Calibri" panose="020F0502020204030204"/>
              <a:ea typeface="+mn-lt"/>
              <a:cs typeface="+mn-lt"/>
            </a:endParaRPr>
          </a:p>
          <a:p>
            <a:r>
              <a:rPr lang="en-US" sz="2400">
                <a:latin typeface="Calibri"/>
                <a:ea typeface="+mn-lt"/>
                <a:cs typeface="Times New Roman"/>
              </a:rPr>
              <a:t>To</a:t>
            </a:r>
            <a:r>
              <a:rPr lang="en-US" sz="2400">
                <a:latin typeface="Calibri"/>
                <a:ea typeface="Calibri"/>
                <a:cs typeface="Times New Roman"/>
              </a:rPr>
              <a:t> be a beacon of educational excellence, inspiring innovation and collaboration, while championing the growth and success of every student, educator, and stakeholder within Bibb County School District.</a:t>
            </a:r>
            <a:endParaRPr lang="en-US" sz="2400">
              <a:latin typeface="Calibri"/>
              <a:ea typeface="Calibri"/>
              <a:cs typeface="Calibri"/>
            </a:endParaRPr>
          </a:p>
          <a:p>
            <a:endParaRPr lang="en-US" sz="2800" b="1">
              <a:latin typeface="Trade Gothic Next Heavy"/>
              <a:ea typeface="Calibri"/>
              <a:cs typeface="Calibri"/>
            </a:endParaRPr>
          </a:p>
        </p:txBody>
      </p:sp>
      <p:sp>
        <p:nvSpPr>
          <p:cNvPr id="3" name="Rectangle 2">
            <a:extLst>
              <a:ext uri="{FF2B5EF4-FFF2-40B4-BE49-F238E27FC236}">
                <a16:creationId xmlns:a16="http://schemas.microsoft.com/office/drawing/2014/main" id="{5CED5A45-F39A-FB1E-451E-860C74F2EFAA}"/>
              </a:ext>
            </a:extLst>
          </p:cNvPr>
          <p:cNvSpPr/>
          <p:nvPr/>
        </p:nvSpPr>
        <p:spPr>
          <a:xfrm>
            <a:off x="1240" y="-153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9528"/>
            <a:ext cx="10728105" cy="769441"/>
          </a:xfrm>
          <a:prstGeom prst="rect">
            <a:avLst/>
          </a:prstGeom>
          <a:noFill/>
        </p:spPr>
        <p:txBody>
          <a:bodyPr wrap="square" lIns="91440" tIns="45720" rIns="91440" bIns="45720" rtlCol="0" anchor="t">
            <a:spAutoFit/>
          </a:bodyPr>
          <a:lstStyle/>
          <a:p>
            <a:pPr>
              <a:defRPr/>
            </a:pPr>
            <a:r>
              <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a:cs typeface="Calibri"/>
              </a:rPr>
              <a:t>Office of </a:t>
            </a:r>
            <a:r>
              <a:rPr lang="en-US" sz="4400" b="1">
                <a:solidFill>
                  <a:prstClr val="white"/>
                </a:solidFill>
                <a:effectLst>
                  <a:outerShdw blurRad="38100" dist="38100" dir="2700000" algn="tl">
                    <a:srgbClr val="000000">
                      <a:alpha val="43137"/>
                    </a:srgbClr>
                  </a:outerShdw>
                </a:effectLst>
                <a:latin typeface="Calibri"/>
                <a:ea typeface="Calibri"/>
                <a:cs typeface="Calibri"/>
              </a:rPr>
              <a:t>School Leadership and Supports</a:t>
            </a:r>
            <a:endPar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a:cs typeface="Calibri"/>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9" name="Picture 8" descr="A yellow and white logo&#10;&#10;Description automatically generated">
            <a:extLst>
              <a:ext uri="{FF2B5EF4-FFF2-40B4-BE49-F238E27FC236}">
                <a16:creationId xmlns:a16="http://schemas.microsoft.com/office/drawing/2014/main" id="{DC485098-35AC-A4EB-D339-1D5C9F1BDE6E}"/>
              </a:ext>
            </a:extLst>
          </p:cNvPr>
          <p:cNvPicPr>
            <a:picLocks noChangeAspect="1"/>
          </p:cNvPicPr>
          <p:nvPr/>
        </p:nvPicPr>
        <p:blipFill>
          <a:blip r:embed="rId4"/>
          <a:stretch>
            <a:fillRect/>
          </a:stretch>
        </p:blipFill>
        <p:spPr>
          <a:xfrm>
            <a:off x="3907" y="1195755"/>
            <a:ext cx="4769338" cy="4730260"/>
          </a:xfrm>
          <a:prstGeom prst="rect">
            <a:avLst/>
          </a:prstGeom>
        </p:spPr>
      </p:pic>
      <p:sp>
        <p:nvSpPr>
          <p:cNvPr id="5" name="Date Placeholder 4">
            <a:extLst>
              <a:ext uri="{FF2B5EF4-FFF2-40B4-BE49-F238E27FC236}">
                <a16:creationId xmlns:a16="http://schemas.microsoft.com/office/drawing/2014/main" id="{AEAC76F1-A58C-EC99-EE52-B3DBCF81850A}"/>
              </a:ext>
            </a:extLst>
          </p:cNvPr>
          <p:cNvSpPr>
            <a:spLocks noGrp="1"/>
          </p:cNvSpPr>
          <p:nvPr>
            <p:ph type="dt" sz="half" idx="10"/>
          </p:nvPr>
        </p:nvSpPr>
        <p:spPr/>
        <p:txBody>
          <a:bodyPr/>
          <a:lstStyle/>
          <a:p>
            <a:fld id="{538231E1-919B-4811-B8ED-FDC5DD1763E1}" type="datetime1">
              <a:rPr lang="en-US" smtClean="0"/>
              <a:t>1/14/2025</a:t>
            </a:fld>
            <a:endParaRPr lang="en-US"/>
          </a:p>
        </p:txBody>
      </p:sp>
      <p:sp>
        <p:nvSpPr>
          <p:cNvPr id="7" name="Slide Number Placeholder 6">
            <a:extLst>
              <a:ext uri="{FF2B5EF4-FFF2-40B4-BE49-F238E27FC236}">
                <a16:creationId xmlns:a16="http://schemas.microsoft.com/office/drawing/2014/main" id="{E86524B5-4E55-7ED5-BCC2-15C319F420B8}"/>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212536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ACD1706-51A0-656E-7191-E840DB757E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980996-059C-CFCB-1EF1-60F3F8709E3F}"/>
              </a:ext>
            </a:extLst>
          </p:cNvPr>
          <p:cNvSpPr>
            <a:spLocks noGrp="1"/>
          </p:cNvSpPr>
          <p:nvPr>
            <p:ph idx="1"/>
          </p:nvPr>
        </p:nvSpPr>
        <p:spPr>
          <a:xfrm>
            <a:off x="11005" y="984770"/>
            <a:ext cx="12192000" cy="6238066"/>
          </a:xfrm>
          <a:noFill/>
        </p:spPr>
        <p:txBody>
          <a:bodyPr vert="horz" lIns="91440" tIns="45720" rIns="91440" bIns="45720" rtlCol="0" anchor="t">
            <a:noAutofit/>
          </a:bodyPr>
          <a:lstStyle/>
          <a:p>
            <a:pPr marL="0" indent="0">
              <a:lnSpc>
                <a:spcPct val="100000"/>
              </a:lnSpc>
              <a:spcBef>
                <a:spcPts val="0"/>
              </a:spcBef>
              <a:buNone/>
            </a:pPr>
            <a:endParaRPr lang="en-US" sz="1800" b="1">
              <a:effectLst/>
              <a:latin typeface="Arial" panose="020B0604020202020204" pitchFamily="34" charset="0"/>
              <a:ea typeface="Times New Roman" panose="02020603050405020304" pitchFamily="18" charset="0"/>
            </a:endParaRPr>
          </a:p>
          <a:p>
            <a:pPr marL="0" indent="0" algn="ctr">
              <a:lnSpc>
                <a:spcPct val="100000"/>
              </a:lnSpc>
              <a:spcBef>
                <a:spcPts val="0"/>
              </a:spcBef>
              <a:buNone/>
            </a:pPr>
            <a:r>
              <a:rPr lang="en-US" cap="all">
                <a:effectLst>
                  <a:outerShdw blurRad="38100" dist="38100" dir="2700000" algn="tl">
                    <a:srgbClr val="000000">
                      <a:alpha val="43137"/>
                    </a:srgbClr>
                  </a:outerShdw>
                </a:effectLst>
                <a:latin typeface="Trade Gothic Next HvyCd" panose="020B0906040303020004" pitchFamily="34" charset="0"/>
              </a:rPr>
              <a:t> </a:t>
            </a:r>
          </a:p>
        </p:txBody>
      </p:sp>
      <p:sp>
        <p:nvSpPr>
          <p:cNvPr id="8" name="Rectangle 7">
            <a:extLst>
              <a:ext uri="{FF2B5EF4-FFF2-40B4-BE49-F238E27FC236}">
                <a16:creationId xmlns:a16="http://schemas.microsoft.com/office/drawing/2014/main" id="{02770648-ECE2-BD20-7D81-4359173103C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9" name="TextBox 8">
            <a:extLst>
              <a:ext uri="{FF2B5EF4-FFF2-40B4-BE49-F238E27FC236}">
                <a16:creationId xmlns:a16="http://schemas.microsoft.com/office/drawing/2014/main" id="{1BFD7AD2-CDF8-81FC-B226-FE7DB85BFD91}"/>
              </a:ext>
            </a:extLst>
          </p:cNvPr>
          <p:cNvSpPr txBox="1"/>
          <p:nvPr/>
        </p:nvSpPr>
        <p:spPr>
          <a:xfrm>
            <a:off x="-11008" y="190422"/>
            <a:ext cx="11053990" cy="769441"/>
          </a:xfrm>
          <a:prstGeom prst="rect">
            <a:avLst/>
          </a:prstGeom>
          <a:noFill/>
        </p:spPr>
        <p:txBody>
          <a:bodyPr wrap="square" lIns="91440" tIns="45720" rIns="91440" bIns="45720" rtlCol="0" anchor="t">
            <a:spAutoFit/>
          </a:bodyPr>
          <a:lstStyle/>
          <a:p>
            <a:pPr>
              <a:defRPr/>
            </a:pPr>
            <a:r>
              <a:rPr lang="en-US" sz="4400" b="1">
                <a:solidFill>
                  <a:prstClr val="white"/>
                </a:solidFill>
                <a:effectLst>
                  <a:outerShdw blurRad="38100" dist="38100" dir="2700000" algn="tl">
                    <a:srgbClr val="000000">
                      <a:alpha val="43137"/>
                    </a:srgbClr>
                  </a:outerShdw>
                </a:effectLst>
                <a:latin typeface="Calibri"/>
                <a:ea typeface="Calibri"/>
                <a:cs typeface="Calibri"/>
              </a:rPr>
              <a:t>Mr. R. Steven Jones</a:t>
            </a:r>
            <a:endPar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a:cs typeface="Calibri"/>
            </a:endParaRPr>
          </a:p>
        </p:txBody>
      </p:sp>
      <p:pic>
        <p:nvPicPr>
          <p:cNvPr id="4" name="Picture 3">
            <a:extLst>
              <a:ext uri="{FF2B5EF4-FFF2-40B4-BE49-F238E27FC236}">
                <a16:creationId xmlns:a16="http://schemas.microsoft.com/office/drawing/2014/main" id="{1F115074-EFA1-98B9-13BB-02764FEF7599}"/>
              </a:ext>
            </a:extLst>
          </p:cNvPr>
          <p:cNvPicPr>
            <a:picLocks noChangeAspect="1"/>
          </p:cNvPicPr>
          <p:nvPr/>
        </p:nvPicPr>
        <p:blipFill>
          <a:blip r:embed="rId3"/>
          <a:stretch>
            <a:fillRect/>
          </a:stretch>
        </p:blipFill>
        <p:spPr>
          <a:xfrm>
            <a:off x="10789320" y="-76332"/>
            <a:ext cx="1391675" cy="1386174"/>
          </a:xfrm>
          <a:prstGeom prst="rect">
            <a:avLst/>
          </a:prstGeom>
        </p:spPr>
      </p:pic>
      <p:graphicFrame>
        <p:nvGraphicFramePr>
          <p:cNvPr id="2" name="Table 1">
            <a:extLst>
              <a:ext uri="{FF2B5EF4-FFF2-40B4-BE49-F238E27FC236}">
                <a16:creationId xmlns:a16="http://schemas.microsoft.com/office/drawing/2014/main" id="{BB73DD5B-144C-DC4D-D12F-109DA7309EBC}"/>
              </a:ext>
            </a:extLst>
          </p:cNvPr>
          <p:cNvGraphicFramePr>
            <a:graphicFrameLocks noGrp="1"/>
          </p:cNvGraphicFramePr>
          <p:nvPr>
            <p:extLst>
              <p:ext uri="{D42A27DB-BD31-4B8C-83A1-F6EECF244321}">
                <p14:modId xmlns:p14="http://schemas.microsoft.com/office/powerpoint/2010/main" val="1829333605"/>
              </p:ext>
            </p:extLst>
          </p:nvPr>
        </p:nvGraphicFramePr>
        <p:xfrm>
          <a:off x="4645700" y="1108079"/>
          <a:ext cx="7371181" cy="3566287"/>
        </p:xfrm>
        <a:graphic>
          <a:graphicData uri="http://schemas.openxmlformats.org/drawingml/2006/table">
            <a:tbl>
              <a:tblPr firstRow="1" firstCol="1" bandRow="1">
                <a:tableStyleId>{5940675A-B579-460E-94D1-54222C63F5DA}</a:tableStyleId>
              </a:tblPr>
              <a:tblGrid>
                <a:gridCol w="2927369">
                  <a:extLst>
                    <a:ext uri="{9D8B030D-6E8A-4147-A177-3AD203B41FA5}">
                      <a16:colId xmlns:a16="http://schemas.microsoft.com/office/drawing/2014/main" val="4275883662"/>
                    </a:ext>
                  </a:extLst>
                </a:gridCol>
                <a:gridCol w="2318183">
                  <a:extLst>
                    <a:ext uri="{9D8B030D-6E8A-4147-A177-3AD203B41FA5}">
                      <a16:colId xmlns:a16="http://schemas.microsoft.com/office/drawing/2014/main" val="435356379"/>
                    </a:ext>
                  </a:extLst>
                </a:gridCol>
                <a:gridCol w="2125629">
                  <a:extLst>
                    <a:ext uri="{9D8B030D-6E8A-4147-A177-3AD203B41FA5}">
                      <a16:colId xmlns:a16="http://schemas.microsoft.com/office/drawing/2014/main" val="1397135859"/>
                    </a:ext>
                  </a:extLst>
                </a:gridCol>
              </a:tblGrid>
              <a:tr h="260687">
                <a:tc>
                  <a:txBody>
                    <a:bodyPr/>
                    <a:lstStyle/>
                    <a:p>
                      <a:pPr marL="0" marR="0" algn="ctr" fontAlgn="base">
                        <a:lnSpc>
                          <a:spcPct val="115000"/>
                        </a:lnSpc>
                        <a:spcBef>
                          <a:spcPts val="0"/>
                        </a:spcBef>
                        <a:spcAft>
                          <a:spcPts val="0"/>
                        </a:spcAft>
                      </a:pPr>
                      <a:r>
                        <a:rPr lang="en-US" sz="1600" b="1" kern="0">
                          <a:effectLst/>
                        </a:rPr>
                        <a:t>Southwest Zone (5)</a:t>
                      </a:r>
                      <a:endParaRPr lang="en-US"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600" b="1" kern="0">
                          <a:effectLst/>
                        </a:rPr>
                        <a:t>Westside Zone (6)</a:t>
                      </a:r>
                      <a:endParaRPr lang="en-US"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600" b="1" kern="0">
                          <a:effectLst/>
                        </a:rPr>
                        <a:t>Special Programs </a:t>
                      </a:r>
                      <a:endParaRPr lang="en-US"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921309592"/>
                  </a:ext>
                </a:extLst>
              </a:tr>
              <a:tr h="535565">
                <a:tc>
                  <a:txBody>
                    <a:bodyPr/>
                    <a:lstStyle/>
                    <a:p>
                      <a:pPr marL="0" marR="0" algn="ctr" fontAlgn="base">
                        <a:lnSpc>
                          <a:spcPct val="115000"/>
                        </a:lnSpc>
                        <a:spcBef>
                          <a:spcPts val="0"/>
                        </a:spcBef>
                        <a:spcAft>
                          <a:spcPts val="0"/>
                        </a:spcAft>
                      </a:pPr>
                      <a:r>
                        <a:rPr lang="en-US" sz="1400" kern="0">
                          <a:effectLst/>
                        </a:rPr>
                        <a:t>Hartley Elementary – CSI </a:t>
                      </a:r>
                      <a:endParaRPr lang="en-US" sz="1400" kern="100">
                        <a:effectLst/>
                      </a:endParaRPr>
                    </a:p>
                    <a:p>
                      <a:pPr marL="0" marR="0" algn="ctr" fontAlgn="base">
                        <a:lnSpc>
                          <a:spcPct val="115000"/>
                        </a:lnSpc>
                        <a:spcBef>
                          <a:spcPts val="0"/>
                        </a:spcBef>
                        <a:spcAft>
                          <a:spcPts val="0"/>
                        </a:spcAft>
                      </a:pPr>
                      <a:r>
                        <a:rPr lang="en-US" sz="1400" kern="0">
                          <a:effectLst/>
                        </a:rPr>
                        <a:t>Laquonta Williams-Smith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r>
                        <a:rPr lang="en-US" sz="1400" kern="0">
                          <a:effectLst/>
                        </a:rPr>
                        <a:t>Heritage Elementary </a:t>
                      </a:r>
                      <a:endParaRPr lang="en-US" sz="1400" kern="100">
                        <a:effectLst/>
                      </a:endParaRPr>
                    </a:p>
                    <a:p>
                      <a:pPr marL="0" marR="0" algn="ctr" fontAlgn="base">
                        <a:lnSpc>
                          <a:spcPct val="115000"/>
                        </a:lnSpc>
                        <a:spcBef>
                          <a:spcPts val="0"/>
                        </a:spcBef>
                        <a:spcAft>
                          <a:spcPts val="0"/>
                        </a:spcAft>
                      </a:pPr>
                      <a:r>
                        <a:rPr lang="en-US" sz="1400" kern="0">
                          <a:effectLst/>
                        </a:rPr>
                        <a:t>Donna Cline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r>
                        <a:rPr lang="en-US" sz="1400" kern="0">
                          <a:effectLst/>
                        </a:rPr>
                        <a:t>Elam Academy</a:t>
                      </a:r>
                    </a:p>
                    <a:p>
                      <a:pPr marL="0" marR="0" lvl="0" algn="ctr">
                        <a:lnSpc>
                          <a:spcPct val="114999"/>
                        </a:lnSpc>
                        <a:spcBef>
                          <a:spcPts val="0"/>
                        </a:spcBef>
                        <a:spcAft>
                          <a:spcPts val="0"/>
                        </a:spcAft>
                        <a:buNone/>
                      </a:pPr>
                      <a:r>
                        <a:rPr lang="en-US" sz="1400" kern="0">
                          <a:effectLst/>
                        </a:rPr>
                        <a:t>Brooke Cole</a:t>
                      </a:r>
                    </a:p>
                  </a:txBody>
                  <a:tcPr marL="0" marR="0" marT="0" marB="0" anchor="ctr"/>
                </a:tc>
                <a:extLst>
                  <a:ext uri="{0D108BD9-81ED-4DB2-BD59-A6C34878D82A}">
                    <a16:rowId xmlns:a16="http://schemas.microsoft.com/office/drawing/2014/main" val="2186134515"/>
                  </a:ext>
                </a:extLst>
              </a:tr>
              <a:tr h="535565">
                <a:tc>
                  <a:txBody>
                    <a:bodyPr/>
                    <a:lstStyle/>
                    <a:p>
                      <a:pPr marL="0" marR="0" algn="ctr" fontAlgn="base">
                        <a:lnSpc>
                          <a:spcPct val="115000"/>
                        </a:lnSpc>
                        <a:spcBef>
                          <a:spcPts val="0"/>
                        </a:spcBef>
                        <a:spcAft>
                          <a:spcPts val="0"/>
                        </a:spcAft>
                      </a:pPr>
                      <a:r>
                        <a:rPr lang="en-US" sz="1400" kern="0">
                          <a:effectLst/>
                        </a:rPr>
                        <a:t>Ingram-Pye Elementary – CSI </a:t>
                      </a:r>
                      <a:endParaRPr lang="en-US" sz="1400" kern="100">
                        <a:effectLst/>
                      </a:endParaRPr>
                    </a:p>
                    <a:p>
                      <a:pPr marL="0" marR="0" algn="ctr" fontAlgn="base">
                        <a:lnSpc>
                          <a:spcPct val="115000"/>
                        </a:lnSpc>
                        <a:spcBef>
                          <a:spcPts val="0"/>
                        </a:spcBef>
                        <a:spcAft>
                          <a:spcPts val="0"/>
                        </a:spcAft>
                      </a:pPr>
                      <a:r>
                        <a:rPr lang="en-US" sz="1400" kern="0">
                          <a:effectLst/>
                        </a:rPr>
                        <a:t>Betty Anderson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r>
                        <a:rPr lang="en-US" sz="1400" kern="0">
                          <a:effectLst/>
                        </a:rPr>
                        <a:t>John R. Lewis Elementary </a:t>
                      </a:r>
                      <a:r>
                        <a:rPr lang="en-US" sz="1400" kern="0">
                          <a:solidFill>
                            <a:schemeClr val="tx1"/>
                          </a:solidFill>
                          <a:effectLst/>
                        </a:rPr>
                        <a:t>- TSI </a:t>
                      </a:r>
                      <a:r>
                        <a:rPr lang="en-US" sz="1400" kern="0">
                          <a:effectLst/>
                        </a:rPr>
                        <a:t> </a:t>
                      </a:r>
                      <a:endParaRPr lang="en-US" sz="1400" kern="100">
                        <a:effectLst/>
                      </a:endParaRPr>
                    </a:p>
                    <a:p>
                      <a:pPr marL="0" marR="0" algn="ctr" fontAlgn="base">
                        <a:lnSpc>
                          <a:spcPct val="115000"/>
                        </a:lnSpc>
                        <a:spcBef>
                          <a:spcPts val="0"/>
                        </a:spcBef>
                        <a:spcAft>
                          <a:spcPts val="0"/>
                        </a:spcAft>
                      </a:pPr>
                      <a:r>
                        <a:rPr lang="en-US" sz="1400" kern="0">
                          <a:effectLst/>
                        </a:rPr>
                        <a:t> Adrienne Hurley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63700964"/>
                  </a:ext>
                </a:extLst>
              </a:tr>
              <a:tr h="535565">
                <a:tc>
                  <a:txBody>
                    <a:bodyPr/>
                    <a:lstStyle/>
                    <a:p>
                      <a:pPr marL="0" marR="0" algn="ctr" fontAlgn="base">
                        <a:lnSpc>
                          <a:spcPct val="115000"/>
                        </a:lnSpc>
                        <a:spcBef>
                          <a:spcPts val="0"/>
                        </a:spcBef>
                        <a:spcAft>
                          <a:spcPts val="0"/>
                        </a:spcAft>
                      </a:pPr>
                      <a:r>
                        <a:rPr lang="en-US" sz="1400" kern="0">
                          <a:effectLst/>
                        </a:rPr>
                        <a:t>Southfield Elementary – Tier IV </a:t>
                      </a:r>
                      <a:endParaRPr lang="en-US" sz="1400" kern="100">
                        <a:effectLst/>
                      </a:endParaRPr>
                    </a:p>
                    <a:p>
                      <a:pPr marL="0" marR="0" algn="ctr" fontAlgn="base">
                        <a:lnSpc>
                          <a:spcPct val="115000"/>
                        </a:lnSpc>
                        <a:spcBef>
                          <a:spcPts val="0"/>
                        </a:spcBef>
                        <a:spcAft>
                          <a:spcPts val="0"/>
                        </a:spcAft>
                      </a:pPr>
                      <a:r>
                        <a:rPr lang="en-US" sz="1400" kern="0">
                          <a:effectLst/>
                        </a:rPr>
                        <a:t>Shavone Laney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r>
                        <a:rPr lang="en-US" sz="1400" kern="0">
                          <a:effectLst/>
                        </a:rPr>
                        <a:t>Union Elementary – CSI </a:t>
                      </a:r>
                      <a:endParaRPr lang="en-US" sz="1400" kern="100">
                        <a:effectLst/>
                      </a:endParaRPr>
                    </a:p>
                    <a:p>
                      <a:pPr marL="0" marR="0" algn="ctr" fontAlgn="base">
                        <a:lnSpc>
                          <a:spcPct val="115000"/>
                        </a:lnSpc>
                        <a:spcBef>
                          <a:spcPts val="0"/>
                        </a:spcBef>
                        <a:spcAft>
                          <a:spcPts val="0"/>
                        </a:spcAft>
                      </a:pPr>
                      <a:r>
                        <a:rPr lang="en-US" sz="1400" kern="0">
                          <a:effectLst/>
                        </a:rPr>
                        <a:t>LaShun Crawford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119380151"/>
                  </a:ext>
                </a:extLst>
              </a:tr>
              <a:tr h="622460">
                <a:tc>
                  <a:txBody>
                    <a:bodyPr/>
                    <a:lstStyle/>
                    <a:p>
                      <a:pPr marL="0" marR="0" algn="ctr" fontAlgn="base">
                        <a:lnSpc>
                          <a:spcPct val="115000"/>
                        </a:lnSpc>
                        <a:spcBef>
                          <a:spcPts val="0"/>
                        </a:spcBef>
                        <a:spcAft>
                          <a:spcPts val="0"/>
                        </a:spcAft>
                      </a:pPr>
                      <a:r>
                        <a:rPr lang="en-US" sz="1400" kern="0">
                          <a:effectLst/>
                        </a:rPr>
                        <a:t>Ballard Hudson Middle School – Tier IV </a:t>
                      </a:r>
                      <a:endParaRPr lang="en-US" sz="1400" kern="100">
                        <a:effectLst/>
                      </a:endParaRPr>
                    </a:p>
                    <a:p>
                      <a:pPr marL="0" marR="0" algn="ctr" fontAlgn="base">
                        <a:lnSpc>
                          <a:spcPct val="115000"/>
                        </a:lnSpc>
                        <a:spcBef>
                          <a:spcPts val="0"/>
                        </a:spcBef>
                        <a:spcAft>
                          <a:spcPts val="0"/>
                        </a:spcAft>
                      </a:pPr>
                      <a:r>
                        <a:rPr lang="en-US" sz="1400" kern="0">
                          <a:effectLst/>
                        </a:rPr>
                        <a:t>Latrina Pennamon-Nash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r>
                        <a:rPr lang="en-US" sz="1400" kern="0">
                          <a:effectLst/>
                        </a:rPr>
                        <a:t>Veterans Elementary </a:t>
                      </a:r>
                      <a:endParaRPr lang="en-US" sz="1400" kern="100">
                        <a:effectLst/>
                      </a:endParaRPr>
                    </a:p>
                    <a:p>
                      <a:pPr marL="0" marR="0" algn="ctr" fontAlgn="base">
                        <a:lnSpc>
                          <a:spcPct val="115000"/>
                        </a:lnSpc>
                        <a:spcBef>
                          <a:spcPts val="0"/>
                        </a:spcBef>
                        <a:spcAft>
                          <a:spcPts val="0"/>
                        </a:spcAft>
                      </a:pPr>
                      <a:r>
                        <a:rPr lang="en-US" sz="1400" kern="0">
                          <a:effectLst/>
                        </a:rPr>
                        <a:t>Arrika Gibson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177126248"/>
                  </a:ext>
                </a:extLst>
              </a:tr>
              <a:tr h="535565">
                <a:tc>
                  <a:txBody>
                    <a:bodyPr/>
                    <a:lstStyle/>
                    <a:p>
                      <a:pPr marL="0" marR="0" algn="ctr" fontAlgn="base">
                        <a:lnSpc>
                          <a:spcPct val="115000"/>
                        </a:lnSpc>
                        <a:spcBef>
                          <a:spcPts val="0"/>
                        </a:spcBef>
                        <a:spcAft>
                          <a:spcPts val="0"/>
                        </a:spcAft>
                      </a:pPr>
                      <a:r>
                        <a:rPr lang="en-US" sz="1400" kern="0">
                          <a:effectLst/>
                        </a:rPr>
                        <a:t>Southwest High School </a:t>
                      </a:r>
                      <a:endParaRPr lang="en-US" sz="1400" kern="100">
                        <a:effectLst/>
                      </a:endParaRPr>
                    </a:p>
                    <a:p>
                      <a:pPr marL="0" marR="0" algn="ctr" fontAlgn="base">
                        <a:lnSpc>
                          <a:spcPct val="115000"/>
                        </a:lnSpc>
                        <a:spcBef>
                          <a:spcPts val="0"/>
                        </a:spcBef>
                        <a:spcAft>
                          <a:spcPts val="0"/>
                        </a:spcAft>
                      </a:pPr>
                      <a:r>
                        <a:rPr lang="en-US" sz="1400" kern="0">
                          <a:effectLst/>
                        </a:rPr>
                        <a:t>Bernard Young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r>
                        <a:rPr lang="en-US" sz="1400" kern="0">
                          <a:effectLst/>
                        </a:rPr>
                        <a:t>Weaver Middle School </a:t>
                      </a:r>
                      <a:endParaRPr lang="en-US" sz="1400" kern="100">
                        <a:effectLst/>
                      </a:endParaRPr>
                    </a:p>
                    <a:p>
                      <a:pPr marL="0" marR="0" algn="ctr" fontAlgn="base">
                        <a:lnSpc>
                          <a:spcPct val="115000"/>
                        </a:lnSpc>
                        <a:spcBef>
                          <a:spcPts val="0"/>
                        </a:spcBef>
                        <a:spcAft>
                          <a:spcPts val="0"/>
                        </a:spcAft>
                      </a:pPr>
                      <a:r>
                        <a:rPr lang="en-US" sz="1400" kern="0">
                          <a:effectLst/>
                        </a:rPr>
                        <a:t>Crystal Graham-Childers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710459183"/>
                  </a:ext>
                </a:extLst>
              </a:tr>
              <a:tr h="535565">
                <a:tc>
                  <a:txBody>
                    <a:bodyPr/>
                    <a:lstStyle/>
                    <a:p>
                      <a:pPr marL="0" marR="0" algn="ctr" fontAlgn="base">
                        <a:lnSpc>
                          <a:spcPct val="115000"/>
                        </a:lnSpc>
                        <a:spcBef>
                          <a:spcPts val="0"/>
                        </a:spcBef>
                        <a:spcAft>
                          <a:spcPts val="0"/>
                        </a:spcAft>
                      </a:pP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r>
                        <a:rPr lang="en-US" sz="1400" kern="0">
                          <a:effectLst/>
                        </a:rPr>
                        <a:t>Westside High School – ATSI </a:t>
                      </a:r>
                      <a:endParaRPr lang="en-US" sz="1400" kern="100">
                        <a:effectLst/>
                      </a:endParaRPr>
                    </a:p>
                    <a:p>
                      <a:pPr marL="0" marR="0" algn="ctr" fontAlgn="base">
                        <a:lnSpc>
                          <a:spcPct val="115000"/>
                        </a:lnSpc>
                        <a:spcBef>
                          <a:spcPts val="0"/>
                        </a:spcBef>
                        <a:spcAft>
                          <a:spcPts val="0"/>
                        </a:spcAft>
                      </a:pPr>
                      <a:r>
                        <a:rPr lang="en-US" sz="1400" kern="0">
                          <a:effectLst/>
                        </a:rPr>
                        <a:t>Michael “Chip” Horton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5822810"/>
                  </a:ext>
                </a:extLst>
              </a:tr>
            </a:tbl>
          </a:graphicData>
        </a:graphic>
      </p:graphicFrame>
      <p:sp>
        <p:nvSpPr>
          <p:cNvPr id="7" name="TextBox 6">
            <a:extLst>
              <a:ext uri="{FF2B5EF4-FFF2-40B4-BE49-F238E27FC236}">
                <a16:creationId xmlns:a16="http://schemas.microsoft.com/office/drawing/2014/main" id="{A6A535B7-BB78-6B52-A341-41D062229E58}"/>
              </a:ext>
            </a:extLst>
          </p:cNvPr>
          <p:cNvSpPr txBox="1"/>
          <p:nvPr/>
        </p:nvSpPr>
        <p:spPr>
          <a:xfrm>
            <a:off x="10006191" y="6482912"/>
            <a:ext cx="2196814" cy="369332"/>
          </a:xfrm>
          <a:prstGeom prst="rect">
            <a:avLst/>
          </a:prstGeom>
          <a:noFill/>
        </p:spPr>
        <p:txBody>
          <a:bodyPr wrap="square">
            <a:spAutoFit/>
          </a:bodyPr>
          <a:lstStyle/>
          <a:p>
            <a:pPr algn="ct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@PrideEastside </a:t>
            </a:r>
            <a:endParaRPr lang="en-US"/>
          </a:p>
        </p:txBody>
      </p:sp>
      <p:sp>
        <p:nvSpPr>
          <p:cNvPr id="10" name="Date Placeholder 9">
            <a:extLst>
              <a:ext uri="{FF2B5EF4-FFF2-40B4-BE49-F238E27FC236}">
                <a16:creationId xmlns:a16="http://schemas.microsoft.com/office/drawing/2014/main" id="{E6F5F626-7C0F-5C17-06DD-5296619146F2}"/>
              </a:ext>
            </a:extLst>
          </p:cNvPr>
          <p:cNvSpPr>
            <a:spLocks noGrp="1"/>
          </p:cNvSpPr>
          <p:nvPr>
            <p:ph type="dt" sz="half" idx="10"/>
          </p:nvPr>
        </p:nvSpPr>
        <p:spPr/>
        <p:txBody>
          <a:bodyPr/>
          <a:lstStyle/>
          <a:p>
            <a:fld id="{0FC4EC01-AE88-498D-84D7-CDD701C0A4FC}" type="datetime1">
              <a:rPr lang="en-US" smtClean="0"/>
              <a:t>1/14/2025</a:t>
            </a:fld>
            <a:endParaRPr lang="en-US"/>
          </a:p>
        </p:txBody>
      </p:sp>
      <p:sp>
        <p:nvSpPr>
          <p:cNvPr id="11" name="Slide Number Placeholder 10">
            <a:extLst>
              <a:ext uri="{FF2B5EF4-FFF2-40B4-BE49-F238E27FC236}">
                <a16:creationId xmlns:a16="http://schemas.microsoft.com/office/drawing/2014/main" id="{2F4CA30D-45F4-7574-C745-B06382DECA7D}"/>
              </a:ext>
            </a:extLst>
          </p:cNvPr>
          <p:cNvSpPr>
            <a:spLocks noGrp="1"/>
          </p:cNvSpPr>
          <p:nvPr>
            <p:ph type="sldNum" sz="quarter" idx="12"/>
          </p:nvPr>
        </p:nvSpPr>
        <p:spPr/>
        <p:txBody>
          <a:bodyPr/>
          <a:lstStyle/>
          <a:p>
            <a:fld id="{28E6F07D-F62F-4C3B-A21E-2367E9A39921}" type="slidenum">
              <a:rPr lang="en-US" smtClean="0"/>
              <a:t>7</a:t>
            </a:fld>
            <a:endParaRPr lang="en-US"/>
          </a:p>
        </p:txBody>
      </p:sp>
      <p:pic>
        <p:nvPicPr>
          <p:cNvPr id="6" name="Picture 5" descr="A person smiling at the camera&#10;&#10;Description automatically generated">
            <a:extLst>
              <a:ext uri="{FF2B5EF4-FFF2-40B4-BE49-F238E27FC236}">
                <a16:creationId xmlns:a16="http://schemas.microsoft.com/office/drawing/2014/main" id="{C1D3F732-846D-B294-C462-402186B44C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252" y="1012561"/>
            <a:ext cx="3723568" cy="3673056"/>
          </a:xfrm>
          <a:prstGeom prst="rect">
            <a:avLst/>
          </a:prstGeom>
        </p:spPr>
      </p:pic>
    </p:spTree>
    <p:extLst>
      <p:ext uri="{BB962C8B-B14F-4D97-AF65-F5344CB8AC3E}">
        <p14:creationId xmlns:p14="http://schemas.microsoft.com/office/powerpoint/2010/main" val="1312025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ACD1706-51A0-656E-7191-E840DB757E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980996-059C-CFCB-1EF1-60F3F8709E3F}"/>
              </a:ext>
            </a:extLst>
          </p:cNvPr>
          <p:cNvSpPr>
            <a:spLocks noGrp="1"/>
          </p:cNvSpPr>
          <p:nvPr>
            <p:ph idx="1"/>
          </p:nvPr>
        </p:nvSpPr>
        <p:spPr>
          <a:xfrm>
            <a:off x="11005" y="984770"/>
            <a:ext cx="12192000" cy="6238066"/>
          </a:xfrm>
          <a:noFill/>
        </p:spPr>
        <p:txBody>
          <a:bodyPr vert="horz" lIns="91440" tIns="45720" rIns="91440" bIns="45720" rtlCol="0" anchor="t">
            <a:noAutofit/>
          </a:bodyPr>
          <a:lstStyle/>
          <a:p>
            <a:pPr marL="0" indent="0">
              <a:lnSpc>
                <a:spcPct val="100000"/>
              </a:lnSpc>
              <a:spcBef>
                <a:spcPts val="0"/>
              </a:spcBef>
              <a:buNone/>
            </a:pPr>
            <a:endParaRPr lang="en-US" sz="1800" b="1">
              <a:effectLst/>
              <a:latin typeface="Arial" panose="020B0604020202020204" pitchFamily="34" charset="0"/>
              <a:ea typeface="Times New Roman" panose="02020603050405020304" pitchFamily="18" charset="0"/>
            </a:endParaRPr>
          </a:p>
          <a:p>
            <a:pPr marL="0" indent="0" algn="ctr">
              <a:lnSpc>
                <a:spcPct val="100000"/>
              </a:lnSpc>
              <a:spcBef>
                <a:spcPts val="0"/>
              </a:spcBef>
              <a:buNone/>
            </a:pPr>
            <a:r>
              <a:rPr lang="en-US" cap="all">
                <a:effectLst>
                  <a:outerShdw blurRad="38100" dist="38100" dir="2700000" algn="tl">
                    <a:srgbClr val="000000">
                      <a:alpha val="43137"/>
                    </a:srgbClr>
                  </a:outerShdw>
                </a:effectLst>
                <a:latin typeface="Trade Gothic Next HvyCd" panose="020B0906040303020004" pitchFamily="34" charset="0"/>
              </a:rPr>
              <a:t> </a:t>
            </a:r>
          </a:p>
        </p:txBody>
      </p:sp>
      <p:sp>
        <p:nvSpPr>
          <p:cNvPr id="8" name="Rectangle 7">
            <a:extLst>
              <a:ext uri="{FF2B5EF4-FFF2-40B4-BE49-F238E27FC236}">
                <a16:creationId xmlns:a16="http://schemas.microsoft.com/office/drawing/2014/main" id="{02770648-ECE2-BD20-7D81-4359173103C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9" name="TextBox 8">
            <a:extLst>
              <a:ext uri="{FF2B5EF4-FFF2-40B4-BE49-F238E27FC236}">
                <a16:creationId xmlns:a16="http://schemas.microsoft.com/office/drawing/2014/main" id="{1BFD7AD2-CDF8-81FC-B226-FE7DB85BFD91}"/>
              </a:ext>
            </a:extLst>
          </p:cNvPr>
          <p:cNvSpPr txBox="1"/>
          <p:nvPr/>
        </p:nvSpPr>
        <p:spPr>
          <a:xfrm>
            <a:off x="-11008" y="190422"/>
            <a:ext cx="11053990" cy="769441"/>
          </a:xfrm>
          <a:prstGeom prst="rect">
            <a:avLst/>
          </a:prstGeom>
          <a:noFill/>
        </p:spPr>
        <p:txBody>
          <a:bodyPr wrap="square" lIns="91440" tIns="45720" rIns="91440" bIns="45720" rtlCol="0" anchor="t">
            <a:spAutoFit/>
          </a:bodyPr>
          <a:lstStyle/>
          <a:p>
            <a:pPr>
              <a:defRPr/>
            </a:pPr>
            <a:r>
              <a:rPr lang="en-US" sz="4400" b="1">
                <a:solidFill>
                  <a:prstClr val="white"/>
                </a:solidFill>
                <a:effectLst>
                  <a:outerShdw blurRad="38100" dist="38100" dir="2700000" algn="tl">
                    <a:srgbClr val="000000">
                      <a:alpha val="43137"/>
                    </a:srgbClr>
                  </a:outerShdw>
                </a:effectLst>
                <a:latin typeface="Calibri"/>
                <a:ea typeface="Calibri"/>
                <a:cs typeface="Calibri"/>
              </a:rPr>
              <a:t>Mr. Nelson Render</a:t>
            </a:r>
            <a:endPar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a:cs typeface="Calibri"/>
            </a:endParaRPr>
          </a:p>
        </p:txBody>
      </p:sp>
      <p:pic>
        <p:nvPicPr>
          <p:cNvPr id="4" name="Picture 3">
            <a:extLst>
              <a:ext uri="{FF2B5EF4-FFF2-40B4-BE49-F238E27FC236}">
                <a16:creationId xmlns:a16="http://schemas.microsoft.com/office/drawing/2014/main" id="{1F115074-EFA1-98B9-13BB-02764FEF7599}"/>
              </a:ext>
            </a:extLst>
          </p:cNvPr>
          <p:cNvPicPr>
            <a:picLocks noChangeAspect="1"/>
          </p:cNvPicPr>
          <p:nvPr/>
        </p:nvPicPr>
        <p:blipFill>
          <a:blip r:embed="rId3"/>
          <a:stretch>
            <a:fillRect/>
          </a:stretch>
        </p:blipFill>
        <p:spPr>
          <a:xfrm>
            <a:off x="10789320" y="-76332"/>
            <a:ext cx="1391675" cy="1386174"/>
          </a:xfrm>
          <a:prstGeom prst="rect">
            <a:avLst/>
          </a:prstGeom>
        </p:spPr>
      </p:pic>
      <p:graphicFrame>
        <p:nvGraphicFramePr>
          <p:cNvPr id="5" name="Table 4">
            <a:extLst>
              <a:ext uri="{FF2B5EF4-FFF2-40B4-BE49-F238E27FC236}">
                <a16:creationId xmlns:a16="http://schemas.microsoft.com/office/drawing/2014/main" id="{29F80389-83CC-5604-27E4-3FB47D9F50A2}"/>
              </a:ext>
            </a:extLst>
          </p:cNvPr>
          <p:cNvGraphicFramePr>
            <a:graphicFrameLocks noGrp="1"/>
          </p:cNvGraphicFramePr>
          <p:nvPr>
            <p:extLst>
              <p:ext uri="{D42A27DB-BD31-4B8C-83A1-F6EECF244321}">
                <p14:modId xmlns:p14="http://schemas.microsoft.com/office/powerpoint/2010/main" val="3128980563"/>
              </p:ext>
            </p:extLst>
          </p:nvPr>
        </p:nvGraphicFramePr>
        <p:xfrm>
          <a:off x="4838971" y="1226217"/>
          <a:ext cx="7210425" cy="3123886"/>
        </p:xfrm>
        <a:graphic>
          <a:graphicData uri="http://schemas.openxmlformats.org/drawingml/2006/table">
            <a:tbl>
              <a:tblPr firstRow="1" firstCol="1" bandRow="1">
                <a:tableStyleId>{5940675A-B579-460E-94D1-54222C63F5DA}</a:tableStyleId>
              </a:tblPr>
              <a:tblGrid>
                <a:gridCol w="2505075">
                  <a:extLst>
                    <a:ext uri="{9D8B030D-6E8A-4147-A177-3AD203B41FA5}">
                      <a16:colId xmlns:a16="http://schemas.microsoft.com/office/drawing/2014/main" val="1498905767"/>
                    </a:ext>
                  </a:extLst>
                </a:gridCol>
                <a:gridCol w="2505075">
                  <a:extLst>
                    <a:ext uri="{9D8B030D-6E8A-4147-A177-3AD203B41FA5}">
                      <a16:colId xmlns:a16="http://schemas.microsoft.com/office/drawing/2014/main" val="2263954206"/>
                    </a:ext>
                  </a:extLst>
                </a:gridCol>
                <a:gridCol w="2200275">
                  <a:extLst>
                    <a:ext uri="{9D8B030D-6E8A-4147-A177-3AD203B41FA5}">
                      <a16:colId xmlns:a16="http://schemas.microsoft.com/office/drawing/2014/main" val="17073230"/>
                    </a:ext>
                  </a:extLst>
                </a:gridCol>
              </a:tblGrid>
              <a:tr h="209550">
                <a:tc>
                  <a:txBody>
                    <a:bodyPr/>
                    <a:lstStyle/>
                    <a:p>
                      <a:pPr marL="0" marR="0" algn="ctr" fontAlgn="base">
                        <a:lnSpc>
                          <a:spcPct val="115000"/>
                        </a:lnSpc>
                        <a:spcBef>
                          <a:spcPts val="0"/>
                        </a:spcBef>
                        <a:spcAft>
                          <a:spcPts val="0"/>
                        </a:spcAft>
                      </a:pPr>
                      <a:r>
                        <a:rPr lang="en-US" sz="1600" b="1" kern="0">
                          <a:effectLst/>
                        </a:rPr>
                        <a:t>Howard Zone (6) </a:t>
                      </a:r>
                      <a:endParaRPr lang="en-US"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600" b="1" kern="0">
                          <a:effectLst/>
                        </a:rPr>
                        <a:t>Central Zone (5)</a:t>
                      </a:r>
                      <a:endParaRPr lang="en-US"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600" b="1" kern="0">
                          <a:effectLst/>
                        </a:rPr>
                        <a:t>Special Programs </a:t>
                      </a:r>
                      <a:endParaRPr lang="en-US"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757840588"/>
                  </a:ext>
                </a:extLst>
              </a:tr>
              <a:tr h="190500">
                <a:tc>
                  <a:txBody>
                    <a:bodyPr/>
                    <a:lstStyle/>
                    <a:p>
                      <a:pPr marL="0" marR="0" algn="ctr" fontAlgn="base">
                        <a:lnSpc>
                          <a:spcPct val="115000"/>
                        </a:lnSpc>
                        <a:spcBef>
                          <a:spcPts val="0"/>
                        </a:spcBef>
                        <a:spcAft>
                          <a:spcPts val="0"/>
                        </a:spcAft>
                      </a:pPr>
                      <a:r>
                        <a:rPr lang="en-US" sz="1400" kern="0">
                          <a:effectLst/>
                          <a:latin typeface="+mn-lt"/>
                        </a:rPr>
                        <a:t>Carter Elementary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 Latricia Reeves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Alex II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 Angel Woodard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Hutchings CCA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Jason Weiss </a:t>
                      </a:r>
                      <a:endParaRPr lang="en-US" sz="1400" kern="100">
                        <a:effectLst/>
                        <a:latin typeface="+mn-lt"/>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607564126"/>
                  </a:ext>
                </a:extLst>
              </a:tr>
              <a:tr h="190500">
                <a:tc>
                  <a:txBody>
                    <a:bodyPr/>
                    <a:lstStyle/>
                    <a:p>
                      <a:pPr marL="0" marR="0" algn="ctr" fontAlgn="base">
                        <a:lnSpc>
                          <a:spcPct val="115000"/>
                        </a:lnSpc>
                        <a:spcBef>
                          <a:spcPts val="0"/>
                        </a:spcBef>
                        <a:spcAft>
                          <a:spcPts val="0"/>
                        </a:spcAft>
                      </a:pPr>
                      <a:r>
                        <a:rPr lang="en-US" sz="1400" kern="0">
                          <a:effectLst/>
                          <a:latin typeface="+mn-lt"/>
                        </a:rPr>
                        <a:t>Lane Elementary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Keisha Wallace-Dawson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Vineville Academy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 Kristy Graham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Northwoods Academy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April Harriger </a:t>
                      </a:r>
                      <a:endParaRPr lang="en-US" sz="1400" kern="100">
                        <a:effectLst/>
                        <a:latin typeface="+mn-lt"/>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742320009"/>
                  </a:ext>
                </a:extLst>
              </a:tr>
              <a:tr h="190500">
                <a:tc>
                  <a:txBody>
                    <a:bodyPr/>
                    <a:lstStyle/>
                    <a:p>
                      <a:pPr marL="0" marR="0" algn="ctr" fontAlgn="base">
                        <a:lnSpc>
                          <a:spcPct val="115000"/>
                        </a:lnSpc>
                        <a:spcBef>
                          <a:spcPts val="0"/>
                        </a:spcBef>
                        <a:spcAft>
                          <a:spcPts val="0"/>
                        </a:spcAft>
                      </a:pPr>
                      <a:r>
                        <a:rPr lang="en-US" sz="1400" kern="0">
                          <a:effectLst/>
                          <a:latin typeface="+mn-lt"/>
                        </a:rPr>
                        <a:t>Springdale Elementary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 Cami Hamlin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L.H. Williams Elementary – CSI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Cynthia Jones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 </a:t>
                      </a:r>
                      <a:endParaRPr lang="en-US" sz="1400" kern="100">
                        <a:effectLst/>
                        <a:latin typeface="+mn-lt"/>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74116268"/>
                  </a:ext>
                </a:extLst>
              </a:tr>
              <a:tr h="190500">
                <a:tc>
                  <a:txBody>
                    <a:bodyPr/>
                    <a:lstStyle/>
                    <a:p>
                      <a:pPr marL="0" marR="0" algn="ctr" fontAlgn="base">
                        <a:lnSpc>
                          <a:spcPct val="115000"/>
                        </a:lnSpc>
                        <a:spcBef>
                          <a:spcPts val="0"/>
                        </a:spcBef>
                        <a:spcAft>
                          <a:spcPts val="0"/>
                        </a:spcAft>
                      </a:pPr>
                      <a:r>
                        <a:rPr lang="en-US" sz="1400" kern="0">
                          <a:effectLst/>
                          <a:latin typeface="+mn-lt"/>
                        </a:rPr>
                        <a:t>Taylor Elementary – CSI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 LaShonda Gilbert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Miller Middle School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 Shandreka Gibson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 </a:t>
                      </a:r>
                      <a:endParaRPr lang="en-US" sz="1400" kern="100">
                        <a:effectLst/>
                        <a:latin typeface="+mn-lt"/>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1597348390"/>
                  </a:ext>
                </a:extLst>
              </a:tr>
              <a:tr h="190500">
                <a:tc>
                  <a:txBody>
                    <a:bodyPr/>
                    <a:lstStyle/>
                    <a:p>
                      <a:pPr marL="0" marR="0" algn="ctr" fontAlgn="base">
                        <a:lnSpc>
                          <a:spcPct val="115000"/>
                        </a:lnSpc>
                        <a:spcBef>
                          <a:spcPts val="0"/>
                        </a:spcBef>
                        <a:spcAft>
                          <a:spcPts val="0"/>
                        </a:spcAft>
                      </a:pPr>
                      <a:r>
                        <a:rPr lang="en-US" sz="1400" kern="0">
                          <a:effectLst/>
                          <a:latin typeface="+mn-lt"/>
                        </a:rPr>
                        <a:t>Howard Middle School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Tony Jones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Central High School  </a:t>
                      </a:r>
                      <a:endParaRPr lang="en-US" sz="1400" kern="100">
                        <a:effectLst/>
                        <a:latin typeface="+mn-lt"/>
                      </a:endParaRPr>
                    </a:p>
                    <a:p>
                      <a:pPr marL="0" marR="0" algn="ctr" fontAlgn="base">
                        <a:lnSpc>
                          <a:spcPct val="115000"/>
                        </a:lnSpc>
                        <a:spcBef>
                          <a:spcPts val="0"/>
                        </a:spcBef>
                        <a:spcAft>
                          <a:spcPts val="0"/>
                        </a:spcAft>
                      </a:pPr>
                      <a:r>
                        <a:rPr lang="en-US" sz="1400" kern="0">
                          <a:effectLst/>
                          <a:latin typeface="+mn-lt"/>
                        </a:rPr>
                        <a:t> Chendra Dupree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 </a:t>
                      </a:r>
                      <a:endParaRPr lang="en-US" sz="1400" kern="100">
                        <a:effectLst/>
                        <a:latin typeface="+mn-lt"/>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437531955"/>
                  </a:ext>
                </a:extLst>
              </a:tr>
              <a:tr h="190500">
                <a:tc>
                  <a:txBody>
                    <a:bodyPr/>
                    <a:lstStyle/>
                    <a:p>
                      <a:pPr marL="0" marR="0" algn="ctr" fontAlgn="base">
                        <a:lnSpc>
                          <a:spcPct val="115000"/>
                        </a:lnSpc>
                        <a:spcBef>
                          <a:spcPts val="0"/>
                        </a:spcBef>
                        <a:spcAft>
                          <a:spcPts val="0"/>
                        </a:spcAft>
                      </a:pPr>
                      <a:r>
                        <a:rPr lang="en-US" sz="1400" kern="0">
                          <a:effectLst/>
                          <a:latin typeface="+mn-lt"/>
                        </a:rPr>
                        <a:t>Howard High School- </a:t>
                      </a:r>
                      <a:r>
                        <a:rPr lang="en-US" sz="1400" kern="0">
                          <a:solidFill>
                            <a:schemeClr val="tx1"/>
                          </a:solidFill>
                          <a:effectLst/>
                          <a:latin typeface="+mn-lt"/>
                        </a:rPr>
                        <a:t>TSI  </a:t>
                      </a:r>
                      <a:endParaRPr lang="en-US" sz="1400" kern="100">
                        <a:solidFill>
                          <a:schemeClr val="tx1"/>
                        </a:solidFill>
                        <a:effectLst/>
                        <a:latin typeface="+mn-lt"/>
                      </a:endParaRPr>
                    </a:p>
                    <a:p>
                      <a:pPr marL="0" marR="0" algn="ctr" fontAlgn="base">
                        <a:lnSpc>
                          <a:spcPct val="115000"/>
                        </a:lnSpc>
                        <a:spcBef>
                          <a:spcPts val="0"/>
                        </a:spcBef>
                        <a:spcAft>
                          <a:spcPts val="0"/>
                        </a:spcAft>
                      </a:pPr>
                      <a:r>
                        <a:rPr lang="en-US" sz="1400" kern="0">
                          <a:effectLst/>
                          <a:latin typeface="+mn-lt"/>
                        </a:rPr>
                        <a:t>Michael Scott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latin typeface="+mn-lt"/>
                        </a:rPr>
                        <a:t> </a:t>
                      </a:r>
                      <a:endParaRPr lang="en-US" sz="1400" kern="100">
                        <a:effectLst/>
                        <a:latin typeface="+mn-lt"/>
                        <a:ea typeface="Aptos" panose="020B0004020202020204" pitchFamily="34" charset="0"/>
                        <a:cs typeface="Times New Roman" panose="02020603050405020304" pitchFamily="18" charset="0"/>
                      </a:endParaRPr>
                    </a:p>
                  </a:txBody>
                  <a:tcPr marL="0" marR="0" marT="0" marB="0"/>
                </a:tc>
                <a:tc>
                  <a:txBody>
                    <a:bodyPr/>
                    <a:lstStyle/>
                    <a:p>
                      <a:pPr>
                        <a:lnSpc>
                          <a:spcPct val="115000"/>
                        </a:lnSpc>
                      </a:pPr>
                      <a:endParaRPr lang="en-US" sz="1400" kern="100">
                        <a:effectLst/>
                        <a:latin typeface="+mn-lt"/>
                      </a:endParaRPr>
                    </a:p>
                  </a:txBody>
                  <a:tcPr marL="0" marR="0" marT="0" marB="0"/>
                </a:tc>
                <a:extLst>
                  <a:ext uri="{0D108BD9-81ED-4DB2-BD59-A6C34878D82A}">
                    <a16:rowId xmlns:a16="http://schemas.microsoft.com/office/drawing/2014/main" val="1134029337"/>
                  </a:ext>
                </a:extLst>
              </a:tr>
            </a:tbl>
          </a:graphicData>
        </a:graphic>
      </p:graphicFrame>
      <p:pic>
        <p:nvPicPr>
          <p:cNvPr id="13" name="Picture 12">
            <a:extLst>
              <a:ext uri="{FF2B5EF4-FFF2-40B4-BE49-F238E27FC236}">
                <a16:creationId xmlns:a16="http://schemas.microsoft.com/office/drawing/2014/main" id="{61BAD910-CDDB-9920-C843-19FD7FBC1151}"/>
              </a:ext>
            </a:extLst>
          </p:cNvPr>
          <p:cNvPicPr>
            <a:picLocks noChangeAspect="1"/>
          </p:cNvPicPr>
          <p:nvPr/>
        </p:nvPicPr>
        <p:blipFill>
          <a:blip r:embed="rId4"/>
          <a:stretch>
            <a:fillRect/>
          </a:stretch>
        </p:blipFill>
        <p:spPr>
          <a:xfrm>
            <a:off x="565579" y="1107652"/>
            <a:ext cx="3314996" cy="3310591"/>
          </a:xfrm>
          <a:prstGeom prst="rect">
            <a:avLst/>
          </a:prstGeom>
        </p:spPr>
      </p:pic>
      <p:sp>
        <p:nvSpPr>
          <p:cNvPr id="6" name="TextBox 5">
            <a:extLst>
              <a:ext uri="{FF2B5EF4-FFF2-40B4-BE49-F238E27FC236}">
                <a16:creationId xmlns:a16="http://schemas.microsoft.com/office/drawing/2014/main" id="{024E14DD-2E91-38D2-F1F6-ED9DE1EE4CBE}"/>
              </a:ext>
            </a:extLst>
          </p:cNvPr>
          <p:cNvSpPr txBox="1"/>
          <p:nvPr/>
        </p:nvSpPr>
        <p:spPr>
          <a:xfrm>
            <a:off x="9968562" y="6372967"/>
            <a:ext cx="2148839" cy="369332"/>
          </a:xfrm>
          <a:prstGeom prst="rect">
            <a:avLst/>
          </a:prstGeom>
          <a:noFill/>
        </p:spPr>
        <p:txBody>
          <a:bodyPr wrap="square">
            <a:spAutoFit/>
          </a:bodyPr>
          <a:lstStyle/>
          <a:p>
            <a:pPr algn="ct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@NelsonLRender </a:t>
            </a:r>
            <a:endParaRPr lang="en-US"/>
          </a:p>
        </p:txBody>
      </p:sp>
      <p:sp>
        <p:nvSpPr>
          <p:cNvPr id="7" name="Date Placeholder 6">
            <a:extLst>
              <a:ext uri="{FF2B5EF4-FFF2-40B4-BE49-F238E27FC236}">
                <a16:creationId xmlns:a16="http://schemas.microsoft.com/office/drawing/2014/main" id="{A483E7E2-9A91-87F8-2AB4-095F5340F27E}"/>
              </a:ext>
            </a:extLst>
          </p:cNvPr>
          <p:cNvSpPr>
            <a:spLocks noGrp="1"/>
          </p:cNvSpPr>
          <p:nvPr>
            <p:ph type="dt" sz="half" idx="10"/>
          </p:nvPr>
        </p:nvSpPr>
        <p:spPr/>
        <p:txBody>
          <a:bodyPr/>
          <a:lstStyle/>
          <a:p>
            <a:fld id="{22D92A37-1069-4952-9377-B68CA74D0187}" type="datetime1">
              <a:rPr lang="en-US" smtClean="0"/>
              <a:t>1/14/2025</a:t>
            </a:fld>
            <a:endParaRPr lang="en-US"/>
          </a:p>
        </p:txBody>
      </p:sp>
      <p:sp>
        <p:nvSpPr>
          <p:cNvPr id="10" name="Slide Number Placeholder 9">
            <a:extLst>
              <a:ext uri="{FF2B5EF4-FFF2-40B4-BE49-F238E27FC236}">
                <a16:creationId xmlns:a16="http://schemas.microsoft.com/office/drawing/2014/main" id="{AA0CB85B-6738-CECC-DD2D-17958FDB222E}"/>
              </a:ext>
            </a:extLst>
          </p:cNvPr>
          <p:cNvSpPr>
            <a:spLocks noGrp="1"/>
          </p:cNvSpPr>
          <p:nvPr>
            <p:ph type="sldNum" sz="quarter" idx="12"/>
          </p:nvPr>
        </p:nvSpPr>
        <p:spPr/>
        <p:txBody>
          <a:bodyPr/>
          <a:lstStyle/>
          <a:p>
            <a:fld id="{28E6F07D-F62F-4C3B-A21E-2367E9A39921}" type="slidenum">
              <a:rPr lang="en-US" smtClean="0"/>
              <a:t>8</a:t>
            </a:fld>
            <a:endParaRPr lang="en-US"/>
          </a:p>
        </p:txBody>
      </p:sp>
    </p:spTree>
    <p:extLst>
      <p:ext uri="{BB962C8B-B14F-4D97-AF65-F5344CB8AC3E}">
        <p14:creationId xmlns:p14="http://schemas.microsoft.com/office/powerpoint/2010/main" val="2318129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ACD1706-51A0-656E-7191-E840DB757E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980996-059C-CFCB-1EF1-60F3F8709E3F}"/>
              </a:ext>
            </a:extLst>
          </p:cNvPr>
          <p:cNvSpPr>
            <a:spLocks noGrp="1"/>
          </p:cNvSpPr>
          <p:nvPr>
            <p:ph idx="1"/>
          </p:nvPr>
        </p:nvSpPr>
        <p:spPr>
          <a:xfrm>
            <a:off x="11005" y="984770"/>
            <a:ext cx="12192000" cy="6238066"/>
          </a:xfrm>
          <a:noFill/>
        </p:spPr>
        <p:txBody>
          <a:bodyPr vert="horz" lIns="91440" tIns="45720" rIns="91440" bIns="45720" rtlCol="0" anchor="t">
            <a:noAutofit/>
          </a:bodyPr>
          <a:lstStyle/>
          <a:p>
            <a:pPr marL="0" indent="0">
              <a:lnSpc>
                <a:spcPct val="100000"/>
              </a:lnSpc>
              <a:spcBef>
                <a:spcPts val="0"/>
              </a:spcBef>
              <a:buNone/>
            </a:pPr>
            <a:endParaRPr lang="en-US" sz="1800" b="1">
              <a:effectLst/>
              <a:latin typeface="Arial" panose="020B0604020202020204" pitchFamily="34" charset="0"/>
              <a:ea typeface="Times New Roman" panose="02020603050405020304" pitchFamily="18" charset="0"/>
            </a:endParaRPr>
          </a:p>
          <a:p>
            <a:pPr marL="0" indent="0" algn="ctr">
              <a:lnSpc>
                <a:spcPct val="100000"/>
              </a:lnSpc>
              <a:spcBef>
                <a:spcPts val="0"/>
              </a:spcBef>
              <a:buNone/>
            </a:pPr>
            <a:r>
              <a:rPr lang="en-US" cap="all">
                <a:effectLst>
                  <a:outerShdw blurRad="38100" dist="38100" dir="2700000" algn="tl">
                    <a:srgbClr val="000000">
                      <a:alpha val="43137"/>
                    </a:srgbClr>
                  </a:outerShdw>
                </a:effectLst>
                <a:latin typeface="Trade Gothic Next HvyCd" panose="020B0906040303020004" pitchFamily="34" charset="0"/>
              </a:rPr>
              <a:t> </a:t>
            </a:r>
          </a:p>
        </p:txBody>
      </p:sp>
      <p:sp>
        <p:nvSpPr>
          <p:cNvPr id="8" name="Rectangle 7">
            <a:extLst>
              <a:ext uri="{FF2B5EF4-FFF2-40B4-BE49-F238E27FC236}">
                <a16:creationId xmlns:a16="http://schemas.microsoft.com/office/drawing/2014/main" id="{02770648-ECE2-BD20-7D81-4359173103C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9" name="TextBox 8">
            <a:extLst>
              <a:ext uri="{FF2B5EF4-FFF2-40B4-BE49-F238E27FC236}">
                <a16:creationId xmlns:a16="http://schemas.microsoft.com/office/drawing/2014/main" id="{1BFD7AD2-CDF8-81FC-B226-FE7DB85BFD91}"/>
              </a:ext>
            </a:extLst>
          </p:cNvPr>
          <p:cNvSpPr txBox="1"/>
          <p:nvPr/>
        </p:nvSpPr>
        <p:spPr>
          <a:xfrm>
            <a:off x="-11008" y="190422"/>
            <a:ext cx="11053990"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a:cs typeface="Calibri"/>
              </a:rPr>
              <a:t>Dr. Chara Willaford</a:t>
            </a:r>
          </a:p>
        </p:txBody>
      </p:sp>
      <p:pic>
        <p:nvPicPr>
          <p:cNvPr id="4" name="Picture 3">
            <a:extLst>
              <a:ext uri="{FF2B5EF4-FFF2-40B4-BE49-F238E27FC236}">
                <a16:creationId xmlns:a16="http://schemas.microsoft.com/office/drawing/2014/main" id="{1F115074-EFA1-98B9-13BB-02764FEF7599}"/>
              </a:ext>
            </a:extLst>
          </p:cNvPr>
          <p:cNvPicPr>
            <a:picLocks noChangeAspect="1"/>
          </p:cNvPicPr>
          <p:nvPr/>
        </p:nvPicPr>
        <p:blipFill>
          <a:blip r:embed="rId3"/>
          <a:stretch>
            <a:fillRect/>
          </a:stretch>
        </p:blipFill>
        <p:spPr>
          <a:xfrm>
            <a:off x="10789320" y="-76332"/>
            <a:ext cx="1391675" cy="1386174"/>
          </a:xfrm>
          <a:prstGeom prst="rect">
            <a:avLst/>
          </a:prstGeom>
        </p:spPr>
      </p:pic>
      <p:pic>
        <p:nvPicPr>
          <p:cNvPr id="12" name="Picture 11">
            <a:extLst>
              <a:ext uri="{FF2B5EF4-FFF2-40B4-BE49-F238E27FC236}">
                <a16:creationId xmlns:a16="http://schemas.microsoft.com/office/drawing/2014/main" id="{B1AF4712-1657-2247-C39A-7D04BD04476F}"/>
              </a:ext>
            </a:extLst>
          </p:cNvPr>
          <p:cNvPicPr>
            <a:picLocks noChangeAspect="1"/>
          </p:cNvPicPr>
          <p:nvPr/>
        </p:nvPicPr>
        <p:blipFill>
          <a:blip r:embed="rId4"/>
          <a:stretch>
            <a:fillRect/>
          </a:stretch>
        </p:blipFill>
        <p:spPr>
          <a:xfrm>
            <a:off x="366767" y="978644"/>
            <a:ext cx="3382991" cy="3455068"/>
          </a:xfrm>
          <a:prstGeom prst="rect">
            <a:avLst/>
          </a:prstGeom>
        </p:spPr>
      </p:pic>
      <p:graphicFrame>
        <p:nvGraphicFramePr>
          <p:cNvPr id="5" name="Table 4">
            <a:extLst>
              <a:ext uri="{FF2B5EF4-FFF2-40B4-BE49-F238E27FC236}">
                <a16:creationId xmlns:a16="http://schemas.microsoft.com/office/drawing/2014/main" id="{F7CF5210-D150-42F8-8FFF-6CD099B46018}"/>
              </a:ext>
            </a:extLst>
          </p:cNvPr>
          <p:cNvGraphicFramePr>
            <a:graphicFrameLocks noGrp="1"/>
          </p:cNvGraphicFramePr>
          <p:nvPr>
            <p:extLst>
              <p:ext uri="{D42A27DB-BD31-4B8C-83A1-F6EECF244321}">
                <p14:modId xmlns:p14="http://schemas.microsoft.com/office/powerpoint/2010/main" val="1258307028"/>
              </p:ext>
            </p:extLst>
          </p:nvPr>
        </p:nvGraphicFramePr>
        <p:xfrm>
          <a:off x="4542955" y="1006592"/>
          <a:ext cx="6868160" cy="3380296"/>
        </p:xfrm>
        <a:graphic>
          <a:graphicData uri="http://schemas.openxmlformats.org/drawingml/2006/table">
            <a:tbl>
              <a:tblPr firstRow="1" firstCol="1" bandRow="1">
                <a:tableStyleId>{5940675A-B579-460E-94D1-54222C63F5DA}</a:tableStyleId>
              </a:tblPr>
              <a:tblGrid>
                <a:gridCol w="2576830">
                  <a:extLst>
                    <a:ext uri="{9D8B030D-6E8A-4147-A177-3AD203B41FA5}">
                      <a16:colId xmlns:a16="http://schemas.microsoft.com/office/drawing/2014/main" val="4170419918"/>
                    </a:ext>
                  </a:extLst>
                </a:gridCol>
                <a:gridCol w="2395753">
                  <a:extLst>
                    <a:ext uri="{9D8B030D-6E8A-4147-A177-3AD203B41FA5}">
                      <a16:colId xmlns:a16="http://schemas.microsoft.com/office/drawing/2014/main" val="1927939665"/>
                    </a:ext>
                  </a:extLst>
                </a:gridCol>
                <a:gridCol w="1895577">
                  <a:extLst>
                    <a:ext uri="{9D8B030D-6E8A-4147-A177-3AD203B41FA5}">
                      <a16:colId xmlns:a16="http://schemas.microsoft.com/office/drawing/2014/main" val="1944248091"/>
                    </a:ext>
                  </a:extLst>
                </a:gridCol>
              </a:tblGrid>
              <a:tr h="0">
                <a:tc>
                  <a:txBody>
                    <a:bodyPr/>
                    <a:lstStyle/>
                    <a:p>
                      <a:pPr marL="0" marR="0" algn="ctr" fontAlgn="base">
                        <a:lnSpc>
                          <a:spcPct val="115000"/>
                        </a:lnSpc>
                        <a:spcBef>
                          <a:spcPts val="0"/>
                        </a:spcBef>
                        <a:spcAft>
                          <a:spcPts val="0"/>
                        </a:spcAft>
                      </a:pPr>
                      <a:r>
                        <a:rPr lang="en-US" sz="1600" b="1" kern="0">
                          <a:effectLst/>
                        </a:rPr>
                        <a:t>Rutland Zone (6)</a:t>
                      </a:r>
                      <a:endParaRPr lang="en-US"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r>
                        <a:rPr lang="en-US" sz="1600" b="1" kern="0">
                          <a:effectLst/>
                        </a:rPr>
                        <a:t>Northeast Zone (5)</a:t>
                      </a:r>
                      <a:endParaRPr lang="en-US"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tc>
                  <a:txBody>
                    <a:bodyPr/>
                    <a:lstStyle/>
                    <a:p>
                      <a:pPr marL="0" marR="0" algn="ctr" fontAlgn="base">
                        <a:lnSpc>
                          <a:spcPct val="115000"/>
                        </a:lnSpc>
                        <a:spcBef>
                          <a:spcPts val="0"/>
                        </a:spcBef>
                        <a:spcAft>
                          <a:spcPts val="0"/>
                        </a:spcAft>
                      </a:pPr>
                      <a:r>
                        <a:rPr lang="en-US" sz="1600" b="1" kern="0">
                          <a:effectLst/>
                        </a:rPr>
                        <a:t>Special Programs </a:t>
                      </a:r>
                      <a:endParaRPr lang="en-US" sz="1600" b="1"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759533318"/>
                  </a:ext>
                </a:extLst>
              </a:tr>
              <a:tr h="190500">
                <a:tc>
                  <a:txBody>
                    <a:bodyPr/>
                    <a:lstStyle/>
                    <a:p>
                      <a:pPr marL="0" marR="0" algn="ctr" fontAlgn="base">
                        <a:lnSpc>
                          <a:spcPct val="115000"/>
                        </a:lnSpc>
                        <a:spcBef>
                          <a:spcPts val="0"/>
                        </a:spcBef>
                        <a:spcAft>
                          <a:spcPts val="0"/>
                        </a:spcAft>
                      </a:pPr>
                      <a:r>
                        <a:rPr lang="en-US" sz="1400" kern="0">
                          <a:effectLst/>
                        </a:rPr>
                        <a:t>Bruce Elementary - CSI </a:t>
                      </a:r>
                      <a:endParaRPr lang="en-US" sz="1400" kern="100">
                        <a:effectLst/>
                      </a:endParaRPr>
                    </a:p>
                    <a:p>
                      <a:pPr marL="0" marR="0" algn="ctr" fontAlgn="base">
                        <a:lnSpc>
                          <a:spcPct val="115000"/>
                        </a:lnSpc>
                        <a:spcBef>
                          <a:spcPts val="0"/>
                        </a:spcBef>
                        <a:spcAft>
                          <a:spcPts val="0"/>
                        </a:spcAft>
                      </a:pPr>
                      <a:r>
                        <a:rPr lang="en-US" sz="1400" kern="0">
                          <a:effectLst/>
                        </a:rPr>
                        <a:t>Kizzie Lott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Bernd Elementary – CSI </a:t>
                      </a:r>
                      <a:endParaRPr lang="en-US" sz="1400" kern="100">
                        <a:effectLst/>
                      </a:endParaRPr>
                    </a:p>
                    <a:p>
                      <a:pPr marL="0" marR="0" algn="ctr" fontAlgn="base">
                        <a:lnSpc>
                          <a:spcPct val="115000"/>
                        </a:lnSpc>
                        <a:spcBef>
                          <a:spcPts val="0"/>
                        </a:spcBef>
                        <a:spcAft>
                          <a:spcPts val="0"/>
                        </a:spcAft>
                      </a:pPr>
                      <a:r>
                        <a:rPr lang="en-US" sz="1400" kern="0">
                          <a:effectLst/>
                        </a:rPr>
                        <a:t>Amber Daniel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SOAR/VIP Academy </a:t>
                      </a:r>
                      <a:endParaRPr lang="en-US" sz="1400" kern="100">
                        <a:effectLst/>
                      </a:endParaRPr>
                    </a:p>
                    <a:p>
                      <a:pPr marL="0" marR="0" algn="ctr" fontAlgn="base">
                        <a:lnSpc>
                          <a:spcPct val="115000"/>
                        </a:lnSpc>
                        <a:spcBef>
                          <a:spcPts val="0"/>
                        </a:spcBef>
                        <a:spcAft>
                          <a:spcPts val="0"/>
                        </a:spcAft>
                      </a:pPr>
                      <a:r>
                        <a:rPr lang="en-US" sz="1400" kern="0">
                          <a:effectLst/>
                        </a:rPr>
                        <a:t>Dr. Tiffany Lewis</a:t>
                      </a:r>
                    </a:p>
                  </a:txBody>
                  <a:tcPr marL="0" marR="0" marT="0" marB="0"/>
                </a:tc>
                <a:extLst>
                  <a:ext uri="{0D108BD9-81ED-4DB2-BD59-A6C34878D82A}">
                    <a16:rowId xmlns:a16="http://schemas.microsoft.com/office/drawing/2014/main" val="792148673"/>
                  </a:ext>
                </a:extLst>
              </a:tr>
              <a:tr h="190500">
                <a:tc>
                  <a:txBody>
                    <a:bodyPr/>
                    <a:lstStyle/>
                    <a:p>
                      <a:pPr marL="0" marR="0" algn="ctr" fontAlgn="base">
                        <a:lnSpc>
                          <a:spcPct val="115000"/>
                        </a:lnSpc>
                        <a:spcBef>
                          <a:spcPts val="0"/>
                        </a:spcBef>
                        <a:spcAft>
                          <a:spcPts val="0"/>
                        </a:spcAft>
                      </a:pPr>
                      <a:r>
                        <a:rPr lang="en-US" sz="1400" kern="0">
                          <a:effectLst/>
                        </a:rPr>
                        <a:t>Heard Elementary </a:t>
                      </a:r>
                      <a:endParaRPr lang="en-US" sz="1400" kern="100">
                        <a:effectLst/>
                      </a:endParaRPr>
                    </a:p>
                    <a:p>
                      <a:pPr marL="0" marR="0" algn="ctr" fontAlgn="base">
                        <a:lnSpc>
                          <a:spcPct val="115000"/>
                        </a:lnSpc>
                        <a:spcBef>
                          <a:spcPts val="0"/>
                        </a:spcBef>
                        <a:spcAft>
                          <a:spcPts val="0"/>
                        </a:spcAft>
                      </a:pPr>
                      <a:r>
                        <a:rPr lang="en-US" sz="1400" kern="0">
                          <a:effectLst/>
                        </a:rPr>
                        <a:t>Carole Cote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Burdell-Hunt Elementary  </a:t>
                      </a:r>
                      <a:endParaRPr lang="en-US" sz="1400" kern="100">
                        <a:effectLst/>
                      </a:endParaRPr>
                    </a:p>
                    <a:p>
                      <a:pPr marL="0" marR="0" algn="ctr" fontAlgn="base">
                        <a:lnSpc>
                          <a:spcPct val="115000"/>
                        </a:lnSpc>
                        <a:spcBef>
                          <a:spcPts val="0"/>
                        </a:spcBef>
                        <a:spcAft>
                          <a:spcPts val="0"/>
                        </a:spcAft>
                      </a:pPr>
                      <a:r>
                        <a:rPr lang="en-US" sz="1400" kern="0">
                          <a:effectLst/>
                        </a:rPr>
                        <a:t>Tanya Allen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014228462"/>
                  </a:ext>
                </a:extLst>
              </a:tr>
              <a:tr h="190500">
                <a:tc>
                  <a:txBody>
                    <a:bodyPr/>
                    <a:lstStyle/>
                    <a:p>
                      <a:pPr marL="0" marR="0" algn="ctr" fontAlgn="base">
                        <a:lnSpc>
                          <a:spcPct val="115000"/>
                        </a:lnSpc>
                        <a:spcBef>
                          <a:spcPts val="0"/>
                        </a:spcBef>
                        <a:spcAft>
                          <a:spcPts val="0"/>
                        </a:spcAft>
                      </a:pPr>
                      <a:r>
                        <a:rPr lang="en-US" sz="1400" kern="0">
                          <a:effectLst/>
                        </a:rPr>
                        <a:t>Porter Elementary </a:t>
                      </a:r>
                      <a:endParaRPr lang="en-US" sz="1400" kern="100">
                        <a:effectLst/>
                      </a:endParaRPr>
                    </a:p>
                    <a:p>
                      <a:pPr marL="0" marR="0" algn="ctr" fontAlgn="base">
                        <a:lnSpc>
                          <a:spcPct val="115000"/>
                        </a:lnSpc>
                        <a:spcBef>
                          <a:spcPts val="0"/>
                        </a:spcBef>
                        <a:spcAft>
                          <a:spcPts val="0"/>
                        </a:spcAft>
                      </a:pPr>
                      <a:r>
                        <a:rPr lang="en-US" sz="1400" kern="0">
                          <a:effectLst/>
                        </a:rPr>
                        <a:t>Berina “Regina” English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Dr. Martin Luther King, Jr Elementary </a:t>
                      </a:r>
                      <a:endParaRPr lang="en-US" sz="1400" kern="100">
                        <a:effectLst/>
                      </a:endParaRPr>
                    </a:p>
                    <a:p>
                      <a:pPr marL="0" marR="0" algn="ctr" fontAlgn="base">
                        <a:lnSpc>
                          <a:spcPct val="115000"/>
                        </a:lnSpc>
                        <a:spcBef>
                          <a:spcPts val="0"/>
                        </a:spcBef>
                        <a:spcAft>
                          <a:spcPts val="0"/>
                        </a:spcAft>
                      </a:pPr>
                      <a:r>
                        <a:rPr lang="en-US" sz="1400" kern="0">
                          <a:effectLst/>
                        </a:rPr>
                        <a:t>Tawanya Wilson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4068179080"/>
                  </a:ext>
                </a:extLst>
              </a:tr>
              <a:tr h="190500">
                <a:tc>
                  <a:txBody>
                    <a:bodyPr/>
                    <a:lstStyle/>
                    <a:p>
                      <a:pPr marL="0" marR="0" algn="ctr" fontAlgn="base">
                        <a:lnSpc>
                          <a:spcPct val="115000"/>
                        </a:lnSpc>
                        <a:spcBef>
                          <a:spcPts val="0"/>
                        </a:spcBef>
                        <a:spcAft>
                          <a:spcPts val="0"/>
                        </a:spcAft>
                      </a:pPr>
                      <a:r>
                        <a:rPr lang="en-US" sz="1400" kern="0">
                          <a:effectLst/>
                        </a:rPr>
                        <a:t>Skyview Elementary School </a:t>
                      </a:r>
                      <a:endParaRPr lang="en-US" sz="1400" kern="100">
                        <a:effectLst/>
                      </a:endParaRPr>
                    </a:p>
                    <a:p>
                      <a:pPr marL="0" marR="0" algn="ctr" fontAlgn="base">
                        <a:lnSpc>
                          <a:spcPct val="115000"/>
                        </a:lnSpc>
                        <a:spcBef>
                          <a:spcPts val="0"/>
                        </a:spcBef>
                        <a:spcAft>
                          <a:spcPts val="0"/>
                        </a:spcAft>
                      </a:pPr>
                      <a:r>
                        <a:rPr lang="en-US" sz="1400" kern="0">
                          <a:effectLst/>
                        </a:rPr>
                        <a:t>Sara Carlson-Dartez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Appling Middle School - CSI </a:t>
                      </a:r>
                      <a:endParaRPr lang="en-US" sz="1400" kern="100">
                        <a:effectLst/>
                      </a:endParaRPr>
                    </a:p>
                    <a:p>
                      <a:pPr marL="0" marR="0" algn="ctr" fontAlgn="base">
                        <a:lnSpc>
                          <a:spcPct val="115000"/>
                        </a:lnSpc>
                        <a:spcBef>
                          <a:spcPts val="0"/>
                        </a:spcBef>
                        <a:spcAft>
                          <a:spcPts val="0"/>
                        </a:spcAft>
                      </a:pPr>
                      <a:r>
                        <a:rPr lang="en-US" sz="1400" kern="0">
                          <a:effectLst/>
                        </a:rPr>
                        <a:t>Sally Moody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508180507"/>
                  </a:ext>
                </a:extLst>
              </a:tr>
              <a:tr h="190500">
                <a:tc>
                  <a:txBody>
                    <a:bodyPr/>
                    <a:lstStyle/>
                    <a:p>
                      <a:pPr marL="0" marR="0" algn="ctr" fontAlgn="base">
                        <a:lnSpc>
                          <a:spcPct val="115000"/>
                        </a:lnSpc>
                        <a:spcBef>
                          <a:spcPts val="0"/>
                        </a:spcBef>
                        <a:spcAft>
                          <a:spcPts val="0"/>
                        </a:spcAft>
                      </a:pPr>
                      <a:r>
                        <a:rPr lang="en-US" sz="1400" kern="0">
                          <a:effectLst/>
                        </a:rPr>
                        <a:t>Rutland Middle School </a:t>
                      </a:r>
                      <a:endParaRPr lang="en-US" sz="1400" kern="100">
                        <a:effectLst/>
                      </a:endParaRPr>
                    </a:p>
                    <a:p>
                      <a:pPr marL="0" marR="0" algn="ctr" fontAlgn="base">
                        <a:lnSpc>
                          <a:spcPct val="115000"/>
                        </a:lnSpc>
                        <a:spcBef>
                          <a:spcPts val="0"/>
                        </a:spcBef>
                        <a:spcAft>
                          <a:spcPts val="0"/>
                        </a:spcAft>
                      </a:pPr>
                      <a:r>
                        <a:rPr lang="en-US" sz="1400" kern="0">
                          <a:effectLst/>
                        </a:rPr>
                        <a:t>Keith Groeper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Northeast High School </a:t>
                      </a:r>
                      <a:endParaRPr lang="en-US" sz="1400" kern="100">
                        <a:effectLst/>
                      </a:endParaRPr>
                    </a:p>
                    <a:p>
                      <a:pPr marL="0" marR="0" algn="ctr" fontAlgn="base">
                        <a:lnSpc>
                          <a:spcPct val="115000"/>
                        </a:lnSpc>
                        <a:spcBef>
                          <a:spcPts val="0"/>
                        </a:spcBef>
                        <a:spcAft>
                          <a:spcPts val="0"/>
                        </a:spcAft>
                      </a:pPr>
                      <a:r>
                        <a:rPr lang="en-US" sz="1400" kern="0">
                          <a:effectLst/>
                        </a:rPr>
                        <a:t>Donna Walker-Thompson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756907016"/>
                  </a:ext>
                </a:extLst>
              </a:tr>
              <a:tr h="190500">
                <a:tc>
                  <a:txBody>
                    <a:bodyPr/>
                    <a:lstStyle/>
                    <a:p>
                      <a:pPr marL="0" marR="0" algn="ctr" fontAlgn="base">
                        <a:lnSpc>
                          <a:spcPct val="115000"/>
                        </a:lnSpc>
                        <a:spcBef>
                          <a:spcPts val="0"/>
                        </a:spcBef>
                        <a:spcAft>
                          <a:spcPts val="0"/>
                        </a:spcAft>
                      </a:pPr>
                      <a:r>
                        <a:rPr lang="en-US" sz="1400" kern="0">
                          <a:effectLst/>
                        </a:rPr>
                        <a:t>Rutland High School </a:t>
                      </a:r>
                      <a:endParaRPr lang="en-US" sz="1400" kern="100">
                        <a:effectLst/>
                      </a:endParaRPr>
                    </a:p>
                    <a:p>
                      <a:pPr marL="0" marR="0" algn="ctr" fontAlgn="base">
                        <a:lnSpc>
                          <a:spcPct val="115000"/>
                        </a:lnSpc>
                        <a:spcBef>
                          <a:spcPts val="0"/>
                        </a:spcBef>
                        <a:spcAft>
                          <a:spcPts val="0"/>
                        </a:spcAft>
                      </a:pPr>
                      <a:r>
                        <a:rPr lang="en-US" sz="1400" kern="0">
                          <a:effectLst/>
                        </a:rPr>
                        <a:t>Wendy Pooler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marL="0" marR="0" algn="ctr" fontAlgn="base">
                        <a:lnSpc>
                          <a:spcPct val="115000"/>
                        </a:lnSpc>
                        <a:spcBef>
                          <a:spcPts val="0"/>
                        </a:spcBef>
                        <a:spcAft>
                          <a:spcPts val="0"/>
                        </a:spcAft>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3892520019"/>
                  </a:ext>
                </a:extLst>
              </a:tr>
            </a:tbl>
          </a:graphicData>
        </a:graphic>
      </p:graphicFrame>
      <p:sp>
        <p:nvSpPr>
          <p:cNvPr id="6" name="TextBox 5">
            <a:extLst>
              <a:ext uri="{FF2B5EF4-FFF2-40B4-BE49-F238E27FC236}">
                <a16:creationId xmlns:a16="http://schemas.microsoft.com/office/drawing/2014/main" id="{6D6A6D37-D89E-6B6F-0AD4-EE2F96B21958}"/>
              </a:ext>
            </a:extLst>
          </p:cNvPr>
          <p:cNvSpPr txBox="1"/>
          <p:nvPr/>
        </p:nvSpPr>
        <p:spPr>
          <a:xfrm>
            <a:off x="10492004" y="6491797"/>
            <a:ext cx="1838221" cy="369332"/>
          </a:xfrm>
          <a:prstGeom prst="rect">
            <a:avLst/>
          </a:prstGeom>
          <a:noFill/>
        </p:spPr>
        <p:txBody>
          <a:bodyPr wrap="square">
            <a:spAutoFit/>
          </a:bodyPr>
          <a:lstStyle/>
          <a:p>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@DrCharaChats</a:t>
            </a:r>
            <a:endParaRPr lang="en-US"/>
          </a:p>
        </p:txBody>
      </p:sp>
      <p:sp>
        <p:nvSpPr>
          <p:cNvPr id="7" name="Date Placeholder 6">
            <a:extLst>
              <a:ext uri="{FF2B5EF4-FFF2-40B4-BE49-F238E27FC236}">
                <a16:creationId xmlns:a16="http://schemas.microsoft.com/office/drawing/2014/main" id="{BACE6D1E-BFE2-EBF1-3B8A-6E3137BFEEC4}"/>
              </a:ext>
            </a:extLst>
          </p:cNvPr>
          <p:cNvSpPr>
            <a:spLocks noGrp="1"/>
          </p:cNvSpPr>
          <p:nvPr>
            <p:ph type="dt" sz="half" idx="10"/>
          </p:nvPr>
        </p:nvSpPr>
        <p:spPr/>
        <p:txBody>
          <a:bodyPr/>
          <a:lstStyle/>
          <a:p>
            <a:fld id="{BFA9AFF8-8A3F-4C82-82B4-080CBF42E523}" type="datetime1">
              <a:rPr lang="en-US" smtClean="0"/>
              <a:t>1/14/2025</a:t>
            </a:fld>
            <a:endParaRPr lang="en-US"/>
          </a:p>
        </p:txBody>
      </p:sp>
      <p:sp>
        <p:nvSpPr>
          <p:cNvPr id="10" name="Slide Number Placeholder 9">
            <a:extLst>
              <a:ext uri="{FF2B5EF4-FFF2-40B4-BE49-F238E27FC236}">
                <a16:creationId xmlns:a16="http://schemas.microsoft.com/office/drawing/2014/main" id="{93721752-FFE9-89DD-898C-8FFBFD13E84F}"/>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3828909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FB5622-F0C4-05CB-733B-6B4CB4FE6201}"/>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DFFB323D-FD9F-AE3D-3EDD-84AE75A099A7}"/>
              </a:ext>
            </a:extLst>
          </p:cNvPr>
          <p:cNvPicPr>
            <a:picLocks noChangeAspect="1"/>
          </p:cNvPicPr>
          <p:nvPr/>
        </p:nvPicPr>
        <p:blipFill>
          <a:blip r:embed="rId3"/>
          <a:srcRect t="13457"/>
          <a:stretch/>
        </p:blipFill>
        <p:spPr>
          <a:xfrm>
            <a:off x="264717" y="5381942"/>
            <a:ext cx="11618003" cy="1351026"/>
          </a:xfrm>
          <a:prstGeom prst="rect">
            <a:avLst/>
          </a:prstGeom>
        </p:spPr>
      </p:pic>
      <p:sp>
        <p:nvSpPr>
          <p:cNvPr id="3" name="Rectangle 2">
            <a:extLst>
              <a:ext uri="{FF2B5EF4-FFF2-40B4-BE49-F238E27FC236}">
                <a16:creationId xmlns:a16="http://schemas.microsoft.com/office/drawing/2014/main" id="{662DCD2D-4749-1029-CED6-53DCDBB714B4}"/>
              </a:ext>
            </a:extLst>
          </p:cNvPr>
          <p:cNvSpPr/>
          <p:nvPr/>
        </p:nvSpPr>
        <p:spPr>
          <a:xfrm>
            <a:off x="11009" y="124649"/>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b="1">
                <a:latin typeface="Calibri"/>
                <a:ea typeface="Calibri"/>
                <a:cs typeface="Calibri"/>
              </a:rPr>
              <a:t>OFFICE OF SCHOOL LEADERSHIP AND SUPPORTS</a:t>
            </a:r>
          </a:p>
        </p:txBody>
      </p:sp>
      <p:pic>
        <p:nvPicPr>
          <p:cNvPr id="11" name="Picture 10">
            <a:extLst>
              <a:ext uri="{FF2B5EF4-FFF2-40B4-BE49-F238E27FC236}">
                <a16:creationId xmlns:a16="http://schemas.microsoft.com/office/drawing/2014/main" id="{FA3975B8-30AD-6CF4-8125-2848E542FBE3}"/>
              </a:ext>
            </a:extLst>
          </p:cNvPr>
          <p:cNvPicPr>
            <a:picLocks noChangeAspect="1"/>
          </p:cNvPicPr>
          <p:nvPr/>
        </p:nvPicPr>
        <p:blipFill>
          <a:blip r:embed="rId4"/>
          <a:stretch>
            <a:fillRect/>
          </a:stretch>
        </p:blipFill>
        <p:spPr>
          <a:xfrm>
            <a:off x="10789316" y="-76332"/>
            <a:ext cx="1391675" cy="1386174"/>
          </a:xfrm>
          <a:prstGeom prst="rect">
            <a:avLst/>
          </a:prstGeom>
        </p:spPr>
      </p:pic>
      <p:pic>
        <p:nvPicPr>
          <p:cNvPr id="18" name="Picture 17" descr="A yellow and white logo&#10;&#10;Description automatically generated">
            <a:extLst>
              <a:ext uri="{FF2B5EF4-FFF2-40B4-BE49-F238E27FC236}">
                <a16:creationId xmlns:a16="http://schemas.microsoft.com/office/drawing/2014/main" id="{4306C2BF-A881-C367-E7EE-E75B4C08C630}"/>
              </a:ext>
            </a:extLst>
          </p:cNvPr>
          <p:cNvPicPr>
            <a:picLocks noChangeAspect="1"/>
          </p:cNvPicPr>
          <p:nvPr/>
        </p:nvPicPr>
        <p:blipFill>
          <a:blip r:embed="rId5"/>
          <a:stretch>
            <a:fillRect/>
          </a:stretch>
        </p:blipFill>
        <p:spPr>
          <a:xfrm>
            <a:off x="5662151" y="5698605"/>
            <a:ext cx="926124" cy="918536"/>
          </a:xfrm>
          <a:prstGeom prst="rect">
            <a:avLst/>
          </a:prstGeom>
        </p:spPr>
      </p:pic>
      <p:sp>
        <p:nvSpPr>
          <p:cNvPr id="2" name="Date Placeholder 1">
            <a:extLst>
              <a:ext uri="{FF2B5EF4-FFF2-40B4-BE49-F238E27FC236}">
                <a16:creationId xmlns:a16="http://schemas.microsoft.com/office/drawing/2014/main" id="{EB4FDEFC-6669-93F2-F401-4D256504894C}"/>
              </a:ext>
            </a:extLst>
          </p:cNvPr>
          <p:cNvSpPr>
            <a:spLocks noGrp="1"/>
          </p:cNvSpPr>
          <p:nvPr>
            <p:ph type="dt" sz="half" idx="10"/>
          </p:nvPr>
        </p:nvSpPr>
        <p:spPr/>
        <p:txBody>
          <a:bodyPr/>
          <a:lstStyle/>
          <a:p>
            <a:fld id="{D6A57758-DD49-4AA4-B3CB-093FFB138B6D}" type="datetime1">
              <a:rPr lang="en-US" smtClean="0"/>
              <a:t>1/14/2025</a:t>
            </a:fld>
            <a:endParaRPr lang="en-US"/>
          </a:p>
        </p:txBody>
      </p:sp>
      <p:sp>
        <p:nvSpPr>
          <p:cNvPr id="6" name="Slide Number Placeholder 5">
            <a:extLst>
              <a:ext uri="{FF2B5EF4-FFF2-40B4-BE49-F238E27FC236}">
                <a16:creationId xmlns:a16="http://schemas.microsoft.com/office/drawing/2014/main" id="{B939FDC2-BF4D-B595-29B2-F343434DB940}"/>
              </a:ext>
            </a:extLst>
          </p:cNvPr>
          <p:cNvSpPr>
            <a:spLocks noGrp="1"/>
          </p:cNvSpPr>
          <p:nvPr>
            <p:ph type="sldNum" sz="quarter" idx="12"/>
          </p:nvPr>
        </p:nvSpPr>
        <p:spPr/>
        <p:txBody>
          <a:bodyPr/>
          <a:lstStyle/>
          <a:p>
            <a:fld id="{28E6F07D-F62F-4C3B-A21E-2367E9A39921}" type="slidenum">
              <a:rPr lang="en-US" smtClean="0"/>
              <a:t>10</a:t>
            </a:fld>
            <a:endParaRPr lang="en-US"/>
          </a:p>
        </p:txBody>
      </p:sp>
      <p:graphicFrame>
        <p:nvGraphicFramePr>
          <p:cNvPr id="15" name="Diagram 14">
            <a:extLst>
              <a:ext uri="{FF2B5EF4-FFF2-40B4-BE49-F238E27FC236}">
                <a16:creationId xmlns:a16="http://schemas.microsoft.com/office/drawing/2014/main" id="{25BBB3BC-A03D-68CD-1C81-82FB25B78795}"/>
              </a:ext>
            </a:extLst>
          </p:cNvPr>
          <p:cNvGraphicFramePr/>
          <p:nvPr>
            <p:extLst>
              <p:ext uri="{D42A27DB-BD31-4B8C-83A1-F6EECF244321}">
                <p14:modId xmlns:p14="http://schemas.microsoft.com/office/powerpoint/2010/main" val="597183859"/>
              </p:ext>
            </p:extLst>
          </p:nvPr>
        </p:nvGraphicFramePr>
        <p:xfrm>
          <a:off x="443346" y="1659737"/>
          <a:ext cx="11042072" cy="268666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153175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192082" y="131375"/>
            <a:ext cx="11795760" cy="824480"/>
          </a:xfrm>
        </p:spPr>
        <p:style>
          <a:lnRef idx="1">
            <a:schemeClr val="dk1"/>
          </a:lnRef>
          <a:fillRef idx="3">
            <a:schemeClr val="dk1"/>
          </a:fillRef>
          <a:effectRef idx="2">
            <a:schemeClr val="dk1"/>
          </a:effectRef>
          <a:fontRef idx="minor">
            <a:schemeClr val="lt1"/>
          </a:fontRef>
        </p:style>
        <p:txBody>
          <a:bodyPr>
            <a:normAutofit/>
          </a:bodyPr>
          <a:lstStyle/>
          <a:p>
            <a:r>
              <a:rPr lang="en-US" b="1" cap="all">
                <a:solidFill>
                  <a:schemeClr val="bg1"/>
                </a:solidFill>
                <a:effectLst>
                  <a:outerShdw blurRad="38100" dist="38100" dir="2700000" algn="tl">
                    <a:srgbClr val="000000">
                      <a:alpha val="43137"/>
                    </a:srgbClr>
                  </a:outerShdw>
                </a:effectLst>
                <a:latin typeface="Calibri"/>
                <a:ea typeface="Calibri"/>
                <a:cs typeface="Calibri"/>
              </a:rPr>
              <a:t>Instructional Rounds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662673" y="-35748"/>
            <a:ext cx="1391675" cy="1386174"/>
          </a:xfrm>
          <a:prstGeom prst="rect">
            <a:avLst/>
          </a:prstGeom>
        </p:spPr>
      </p:pic>
      <p:sp>
        <p:nvSpPr>
          <p:cNvPr id="8" name="TextBox 7">
            <a:extLst>
              <a:ext uri="{FF2B5EF4-FFF2-40B4-BE49-F238E27FC236}">
                <a16:creationId xmlns:a16="http://schemas.microsoft.com/office/drawing/2014/main" id="{E4754BB1-94F7-5405-771A-05243C98ED55}"/>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F0359629-DD43-37B2-FA73-8F3F1E8EC500}"/>
              </a:ext>
            </a:extLst>
          </p:cNvPr>
          <p:cNvSpPr txBox="1"/>
          <p:nvPr/>
        </p:nvSpPr>
        <p:spPr>
          <a:xfrm>
            <a:off x="2555203" y="408476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FBF92A65-3D60-7EAF-00DD-5114FB5917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Arial Narrow" panose="020B0606020202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Arial Narrow" panose="020B0606020202030204" pitchFamily="34" charset="0"/>
              <a:ea typeface="+mn-ea"/>
              <a:cs typeface="+mn-cs"/>
            </a:endParaRPr>
          </a:p>
        </p:txBody>
      </p:sp>
      <p:pic>
        <p:nvPicPr>
          <p:cNvPr id="3" name="Picture 2">
            <a:extLst>
              <a:ext uri="{FF2B5EF4-FFF2-40B4-BE49-F238E27FC236}">
                <a16:creationId xmlns:a16="http://schemas.microsoft.com/office/drawing/2014/main" id="{2460DE0E-EC96-2B33-33F0-C416A3780F78}"/>
              </a:ext>
            </a:extLst>
          </p:cNvPr>
          <p:cNvPicPr>
            <a:picLocks noChangeAspect="1"/>
          </p:cNvPicPr>
          <p:nvPr/>
        </p:nvPicPr>
        <p:blipFill>
          <a:blip r:embed="rId4"/>
          <a:stretch>
            <a:fillRect/>
          </a:stretch>
        </p:blipFill>
        <p:spPr>
          <a:xfrm>
            <a:off x="7629465" y="1355125"/>
            <a:ext cx="4565382" cy="3426915"/>
          </a:xfrm>
          <a:prstGeom prst="rect">
            <a:avLst/>
          </a:prstGeom>
        </p:spPr>
      </p:pic>
      <p:graphicFrame>
        <p:nvGraphicFramePr>
          <p:cNvPr id="19" name="Table 18">
            <a:extLst>
              <a:ext uri="{FF2B5EF4-FFF2-40B4-BE49-F238E27FC236}">
                <a16:creationId xmlns:a16="http://schemas.microsoft.com/office/drawing/2014/main" id="{CDACEE82-3175-BC37-744E-A4044CB010D6}"/>
              </a:ext>
            </a:extLst>
          </p:cNvPr>
          <p:cNvGraphicFramePr>
            <a:graphicFrameLocks noGrp="1"/>
          </p:cNvGraphicFramePr>
          <p:nvPr>
            <p:extLst>
              <p:ext uri="{D42A27DB-BD31-4B8C-83A1-F6EECF244321}">
                <p14:modId xmlns:p14="http://schemas.microsoft.com/office/powerpoint/2010/main" val="745533995"/>
              </p:ext>
            </p:extLst>
          </p:nvPr>
        </p:nvGraphicFramePr>
        <p:xfrm>
          <a:off x="137651" y="1036312"/>
          <a:ext cx="7492417" cy="3736381"/>
        </p:xfrm>
        <a:graphic>
          <a:graphicData uri="http://schemas.openxmlformats.org/drawingml/2006/table">
            <a:tbl>
              <a:tblPr firstRow="1" bandRow="1">
                <a:tableStyleId>{5C22544A-7EE6-4342-B048-85BDC9FD1C3A}</a:tableStyleId>
              </a:tblPr>
              <a:tblGrid>
                <a:gridCol w="1702936">
                  <a:extLst>
                    <a:ext uri="{9D8B030D-6E8A-4147-A177-3AD203B41FA5}">
                      <a16:colId xmlns:a16="http://schemas.microsoft.com/office/drawing/2014/main" val="1570287175"/>
                    </a:ext>
                  </a:extLst>
                </a:gridCol>
                <a:gridCol w="1841579">
                  <a:extLst>
                    <a:ext uri="{9D8B030D-6E8A-4147-A177-3AD203B41FA5}">
                      <a16:colId xmlns:a16="http://schemas.microsoft.com/office/drawing/2014/main" val="501770203"/>
                    </a:ext>
                  </a:extLst>
                </a:gridCol>
                <a:gridCol w="2077133">
                  <a:extLst>
                    <a:ext uri="{9D8B030D-6E8A-4147-A177-3AD203B41FA5}">
                      <a16:colId xmlns:a16="http://schemas.microsoft.com/office/drawing/2014/main" val="963515289"/>
                    </a:ext>
                  </a:extLst>
                </a:gridCol>
                <a:gridCol w="1870769">
                  <a:extLst>
                    <a:ext uri="{9D8B030D-6E8A-4147-A177-3AD203B41FA5}">
                      <a16:colId xmlns:a16="http://schemas.microsoft.com/office/drawing/2014/main" val="530077214"/>
                    </a:ext>
                  </a:extLst>
                </a:gridCol>
              </a:tblGrid>
              <a:tr h="417534">
                <a:tc>
                  <a:txBody>
                    <a:bodyPr/>
                    <a:lstStyle/>
                    <a:p>
                      <a:pPr algn="ctr"/>
                      <a:endParaRPr lang="en-US"/>
                    </a:p>
                  </a:txBody>
                  <a:tcPr/>
                </a:tc>
                <a:tc>
                  <a:txBody>
                    <a:bodyPr/>
                    <a:lstStyle/>
                    <a:p>
                      <a:pPr algn="ctr"/>
                      <a:r>
                        <a:rPr lang="en-US" sz="1600"/>
                        <a:t>Mr. Steven Jones</a:t>
                      </a:r>
                    </a:p>
                  </a:txBody>
                  <a:tcPr/>
                </a:tc>
                <a:tc>
                  <a:txBody>
                    <a:bodyPr/>
                    <a:lstStyle/>
                    <a:p>
                      <a:pPr algn="ctr"/>
                      <a:r>
                        <a:rPr lang="en-US" sz="1600"/>
                        <a:t>Mr. Nelson Render</a:t>
                      </a:r>
                    </a:p>
                  </a:txBody>
                  <a:tcPr/>
                </a:tc>
                <a:tc>
                  <a:txBody>
                    <a:bodyPr/>
                    <a:lstStyle/>
                    <a:p>
                      <a:pPr algn="ctr"/>
                      <a:r>
                        <a:rPr lang="en-US" sz="1600"/>
                        <a:t>Dr. Chara Willaford</a:t>
                      </a:r>
                    </a:p>
                  </a:txBody>
                  <a:tcPr/>
                </a:tc>
                <a:extLst>
                  <a:ext uri="{0D108BD9-81ED-4DB2-BD59-A6C34878D82A}">
                    <a16:rowId xmlns:a16="http://schemas.microsoft.com/office/drawing/2014/main" val="1936721346"/>
                  </a:ext>
                </a:extLst>
              </a:tr>
              <a:tr h="843287">
                <a:tc>
                  <a:txBody>
                    <a:bodyPr/>
                    <a:lstStyle/>
                    <a:p>
                      <a:pPr algn="ctr"/>
                      <a:r>
                        <a:rPr lang="en-US" sz="1500"/>
                        <a:t>Teaching and Learning Elementary Coach</a:t>
                      </a:r>
                    </a:p>
                  </a:txBody>
                  <a:tcPr anchor="ctr"/>
                </a:tc>
                <a:tc>
                  <a:txBody>
                    <a:bodyPr/>
                    <a:lstStyle/>
                    <a:p>
                      <a:pPr algn="ctr"/>
                      <a:r>
                        <a:rPr lang="en-US" sz="1500"/>
                        <a:t>Tamara Kelly</a:t>
                      </a:r>
                    </a:p>
                  </a:txBody>
                  <a:tcPr anchor="ctr"/>
                </a:tc>
                <a:tc>
                  <a:txBody>
                    <a:bodyPr/>
                    <a:lstStyle/>
                    <a:p>
                      <a:pPr algn="ctr"/>
                      <a:r>
                        <a:rPr lang="en-US" sz="1500"/>
                        <a:t>Melinda Goggans</a:t>
                      </a:r>
                    </a:p>
                  </a:txBody>
                  <a:tcPr anchor="ctr"/>
                </a:tc>
                <a:tc>
                  <a:txBody>
                    <a:bodyPr/>
                    <a:lstStyle/>
                    <a:p>
                      <a:pPr algn="ctr"/>
                      <a:r>
                        <a:rPr lang="en-US" sz="1500"/>
                        <a:t> Lonessa Hallman</a:t>
                      </a:r>
                    </a:p>
                  </a:txBody>
                  <a:tcPr anchor="ctr"/>
                </a:tc>
                <a:extLst>
                  <a:ext uri="{0D108BD9-81ED-4DB2-BD59-A6C34878D82A}">
                    <a16:rowId xmlns:a16="http://schemas.microsoft.com/office/drawing/2014/main" val="398158440"/>
                  </a:ext>
                </a:extLst>
              </a:tr>
              <a:tr h="1012520">
                <a:tc>
                  <a:txBody>
                    <a:bodyPr/>
                    <a:lstStyle/>
                    <a:p>
                      <a:pPr algn="ctr"/>
                      <a:r>
                        <a:rPr lang="en-US" sz="1500"/>
                        <a:t>Teaching and Learning Secondary Coach</a:t>
                      </a:r>
                    </a:p>
                  </a:txBody>
                  <a:tcPr anchor="ctr"/>
                </a:tc>
                <a:tc>
                  <a:txBody>
                    <a:bodyPr/>
                    <a:lstStyle/>
                    <a:p>
                      <a:pPr algn="ctr"/>
                      <a:r>
                        <a:rPr lang="en-US" sz="1500"/>
                        <a:t>Shana Burton</a:t>
                      </a:r>
                    </a:p>
                  </a:txBody>
                  <a:tcPr anchor="ctr"/>
                </a:tc>
                <a:tc>
                  <a:txBody>
                    <a:bodyPr/>
                    <a:lstStyle/>
                    <a:p>
                      <a:pPr algn="ctr"/>
                      <a:r>
                        <a:rPr lang="en-US" sz="1500"/>
                        <a:t>Catrice Allen</a:t>
                      </a:r>
                    </a:p>
                  </a:txBody>
                  <a:tcPr anchor="ctr"/>
                </a:tc>
                <a:tc>
                  <a:txBody>
                    <a:bodyPr/>
                    <a:lstStyle/>
                    <a:p>
                      <a:pPr algn="ctr"/>
                      <a:r>
                        <a:rPr lang="en-US" sz="1500"/>
                        <a:t>Shana Burton</a:t>
                      </a:r>
                      <a:endParaRPr lang="en-US"/>
                    </a:p>
                    <a:p>
                      <a:pPr lvl="0" algn="ctr">
                        <a:buNone/>
                      </a:pPr>
                      <a:r>
                        <a:rPr lang="en-US" sz="1500"/>
                        <a:t>(Northeast Zone)</a:t>
                      </a:r>
                    </a:p>
                    <a:p>
                      <a:pPr algn="ctr"/>
                      <a:r>
                        <a:rPr lang="en-US" sz="1500"/>
                        <a:t>Catrice Allen</a:t>
                      </a:r>
                    </a:p>
                    <a:p>
                      <a:pPr lvl="0" algn="ctr">
                        <a:buNone/>
                      </a:pPr>
                      <a:r>
                        <a:rPr lang="en-US" sz="1500"/>
                        <a:t> (Rutland Zone)</a:t>
                      </a:r>
                      <a:endParaRPr lang="en-US"/>
                    </a:p>
                  </a:txBody>
                  <a:tcPr anchor="ctr"/>
                </a:tc>
                <a:extLst>
                  <a:ext uri="{0D108BD9-81ED-4DB2-BD59-A6C34878D82A}">
                    <a16:rowId xmlns:a16="http://schemas.microsoft.com/office/drawing/2014/main" val="574811318"/>
                  </a:ext>
                </a:extLst>
              </a:tr>
              <a:tr h="1398864">
                <a:tc>
                  <a:txBody>
                    <a:bodyPr/>
                    <a:lstStyle/>
                    <a:p>
                      <a:pPr algn="ctr"/>
                      <a:r>
                        <a:rPr lang="en-US" sz="1500"/>
                        <a:t>Technology Support</a:t>
                      </a:r>
                    </a:p>
                    <a:p>
                      <a:pPr algn="ctr"/>
                      <a:r>
                        <a:rPr lang="en-US" sz="1500"/>
                        <a:t>Coach</a:t>
                      </a:r>
                    </a:p>
                  </a:txBody>
                  <a:tcPr anchor="ctr"/>
                </a:tc>
                <a:tc>
                  <a:txBody>
                    <a:bodyPr/>
                    <a:lstStyle/>
                    <a:p>
                      <a:pPr lvl="0" algn="ctr">
                        <a:buNone/>
                      </a:pPr>
                      <a:r>
                        <a:rPr lang="en-US" sz="1500"/>
                        <a:t>Dr. Rachael Williams Southwest Zone</a:t>
                      </a:r>
                    </a:p>
                    <a:p>
                      <a:pPr algn="ctr"/>
                      <a:endParaRPr lang="en-US" sz="1500"/>
                    </a:p>
                    <a:p>
                      <a:pPr algn="ctr"/>
                      <a:r>
                        <a:rPr lang="en-US" sz="1500"/>
                        <a:t>Lisa Shipp</a:t>
                      </a:r>
                    </a:p>
                    <a:p>
                      <a:pPr lvl="0" algn="ctr">
                        <a:buNone/>
                      </a:pPr>
                      <a:r>
                        <a:rPr lang="en-US" sz="1500"/>
                        <a:t>Westside Zone  </a:t>
                      </a:r>
                      <a:endParaRPr lang="en-US"/>
                    </a:p>
                    <a:p>
                      <a:pPr algn="ctr"/>
                      <a:endParaRPr lang="en-US" sz="1500"/>
                    </a:p>
                  </a:txBody>
                  <a:tcPr anchor="ctr"/>
                </a:tc>
                <a:tc>
                  <a:txBody>
                    <a:bodyPr/>
                    <a:lstStyle/>
                    <a:p>
                      <a:pPr lvl="0" algn="ctr">
                        <a:buNone/>
                      </a:pPr>
                      <a:endParaRPr lang="en-US" sz="1500"/>
                    </a:p>
                    <a:p>
                      <a:pPr lvl="0" algn="ctr">
                        <a:buNone/>
                      </a:pPr>
                      <a:r>
                        <a:rPr lang="en-US" sz="1500"/>
                        <a:t>Dr. Rachael Williams</a:t>
                      </a:r>
                    </a:p>
                    <a:p>
                      <a:pPr lvl="0" algn="ctr">
                        <a:buNone/>
                      </a:pPr>
                      <a:r>
                        <a:rPr lang="en-US" sz="1500"/>
                        <a:t>Central Zone </a:t>
                      </a:r>
                      <a:endParaRPr lang="en-US"/>
                    </a:p>
                    <a:p>
                      <a:pPr algn="ctr"/>
                      <a:r>
                        <a:rPr lang="en-US" sz="1500"/>
                        <a:t> </a:t>
                      </a:r>
                    </a:p>
                    <a:p>
                      <a:pPr algn="ctr"/>
                      <a:r>
                        <a:rPr lang="en-US" sz="1500"/>
                        <a:t>Bethany Vallio</a:t>
                      </a:r>
                    </a:p>
                    <a:p>
                      <a:pPr lvl="0" algn="ctr">
                        <a:buNone/>
                      </a:pPr>
                      <a:r>
                        <a:rPr lang="en-US" sz="1500"/>
                        <a:t>Howard Zone</a:t>
                      </a:r>
                    </a:p>
                  </a:txBody>
                  <a:tcPr anchor="ctr"/>
                </a:tc>
                <a:tc>
                  <a:txBody>
                    <a:bodyPr/>
                    <a:lstStyle/>
                    <a:p>
                      <a:pPr lvl="0" algn="ctr">
                        <a:buNone/>
                      </a:pPr>
                      <a:r>
                        <a:rPr lang="en-US" sz="1500"/>
                        <a:t>Bobby "Brian" Lewis</a:t>
                      </a:r>
                    </a:p>
                    <a:p>
                      <a:pPr lvl="0" algn="ctr">
                        <a:buNone/>
                      </a:pPr>
                      <a:r>
                        <a:rPr lang="en-US" sz="1500"/>
                        <a:t>Rutland Zone</a:t>
                      </a:r>
                    </a:p>
                    <a:p>
                      <a:pPr algn="ctr"/>
                      <a:r>
                        <a:rPr lang="en-US" sz="1500" err="1"/>
                        <a:t>Tamoco</a:t>
                      </a:r>
                      <a:r>
                        <a:rPr lang="en-US" sz="1500"/>
                        <a:t> Hill</a:t>
                      </a:r>
                      <a:endParaRPr lang="en-US"/>
                    </a:p>
                    <a:p>
                      <a:pPr lvl="0" algn="ctr">
                        <a:buNone/>
                      </a:pPr>
                      <a:r>
                        <a:rPr lang="en-US" sz="1500"/>
                        <a:t>Northeast Zone</a:t>
                      </a:r>
                    </a:p>
                    <a:p>
                      <a:pPr algn="ctr"/>
                      <a:endParaRPr lang="en-US" sz="1500"/>
                    </a:p>
                  </a:txBody>
                  <a:tcPr anchor="ctr"/>
                </a:tc>
                <a:extLst>
                  <a:ext uri="{0D108BD9-81ED-4DB2-BD59-A6C34878D82A}">
                    <a16:rowId xmlns:a16="http://schemas.microsoft.com/office/drawing/2014/main" val="2445199545"/>
                  </a:ext>
                </a:extLst>
              </a:tr>
            </a:tbl>
          </a:graphicData>
        </a:graphic>
      </p:graphicFrame>
      <p:sp>
        <p:nvSpPr>
          <p:cNvPr id="4" name="TextBox 5">
            <a:extLst>
              <a:ext uri="{FF2B5EF4-FFF2-40B4-BE49-F238E27FC236}">
                <a16:creationId xmlns:a16="http://schemas.microsoft.com/office/drawing/2014/main" id="{C20248EF-4265-C15C-3F00-306D7648D401}"/>
              </a:ext>
            </a:extLst>
          </p:cNvPr>
          <p:cNvSpPr txBox="1"/>
          <p:nvPr/>
        </p:nvSpPr>
        <p:spPr>
          <a:xfrm>
            <a:off x="270821" y="5830780"/>
            <a:ext cx="11414318"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i="1">
                <a:latin typeface="Arial"/>
                <a:ea typeface="Calibri"/>
                <a:cs typeface="Arial"/>
              </a:rPr>
              <a:t>"In every classroom we visit, we could uncover new insights and inspire our collective growth. Instructional rounds are not just observations—they are windows into the transformative power of collaborative learning."</a:t>
            </a:r>
            <a:endParaRPr lang="en-US" b="1" i="1">
              <a:ea typeface="Calibri"/>
              <a:cs typeface="Calibri"/>
            </a:endParaRPr>
          </a:p>
        </p:txBody>
      </p:sp>
      <p:sp>
        <p:nvSpPr>
          <p:cNvPr id="5" name="Date Placeholder 4">
            <a:extLst>
              <a:ext uri="{FF2B5EF4-FFF2-40B4-BE49-F238E27FC236}">
                <a16:creationId xmlns:a16="http://schemas.microsoft.com/office/drawing/2014/main" id="{CFD40B3C-518F-E1B1-E2FC-AA312291BC57}"/>
              </a:ext>
            </a:extLst>
          </p:cNvPr>
          <p:cNvSpPr>
            <a:spLocks noGrp="1"/>
          </p:cNvSpPr>
          <p:nvPr>
            <p:ph type="dt" sz="half" idx="10"/>
          </p:nvPr>
        </p:nvSpPr>
        <p:spPr/>
        <p:txBody>
          <a:bodyPr/>
          <a:lstStyle/>
          <a:p>
            <a:fld id="{6A0B194E-0F06-4060-B3B3-909022343141}" type="datetime1">
              <a:rPr lang="en-US" smtClean="0"/>
              <a:t>1/14/2025</a:t>
            </a:fld>
            <a:endParaRPr lang="en-US"/>
          </a:p>
        </p:txBody>
      </p:sp>
    </p:spTree>
    <p:extLst>
      <p:ext uri="{BB962C8B-B14F-4D97-AF65-F5344CB8AC3E}">
        <p14:creationId xmlns:p14="http://schemas.microsoft.com/office/powerpoint/2010/main" val="1626773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192082" y="131375"/>
            <a:ext cx="11795760" cy="824480"/>
          </a:xfrm>
        </p:spPr>
        <p:style>
          <a:lnRef idx="1">
            <a:schemeClr val="dk1"/>
          </a:lnRef>
          <a:fillRef idx="3">
            <a:schemeClr val="dk1"/>
          </a:fillRef>
          <a:effectRef idx="2">
            <a:schemeClr val="dk1"/>
          </a:effectRef>
          <a:fontRef idx="minor">
            <a:schemeClr val="lt1"/>
          </a:fontRef>
        </p:style>
        <p:txBody>
          <a:bodyPr>
            <a:normAutofit/>
          </a:bodyPr>
          <a:lstStyle/>
          <a:p>
            <a:r>
              <a:rPr lang="en-US" b="1" cap="all">
                <a:solidFill>
                  <a:schemeClr val="bg1"/>
                </a:solidFill>
                <a:effectLst>
                  <a:outerShdw blurRad="38100" dist="38100" dir="2700000" algn="tl">
                    <a:srgbClr val="000000">
                      <a:alpha val="43137"/>
                    </a:srgbClr>
                  </a:outerShdw>
                </a:effectLst>
                <a:latin typeface="Calibri"/>
                <a:ea typeface="Calibri"/>
                <a:cs typeface="Calibri"/>
              </a:rPr>
              <a:t>Consistency in goal expectations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662673" y="-35748"/>
            <a:ext cx="1391675" cy="1386174"/>
          </a:xfrm>
          <a:prstGeom prst="rect">
            <a:avLst/>
          </a:prstGeom>
        </p:spPr>
      </p:pic>
      <p:sp>
        <p:nvSpPr>
          <p:cNvPr id="2" name="Slide Number Placeholder 1">
            <a:extLst>
              <a:ext uri="{FF2B5EF4-FFF2-40B4-BE49-F238E27FC236}">
                <a16:creationId xmlns:a16="http://schemas.microsoft.com/office/drawing/2014/main" id="{FBF92A65-3D60-7EAF-00DD-5114FB591794}"/>
              </a:ext>
            </a:extLst>
          </p:cNvPr>
          <p:cNvSpPr>
            <a:spLocks noGrp="1"/>
          </p:cNvSpPr>
          <p:nvPr>
            <p:ph type="sldNum" sz="quarter" idx="12"/>
          </p:nvPr>
        </p:nvSpPr>
        <p:spPr/>
        <p:txBody>
          <a:bodyPr/>
          <a:lstStyle/>
          <a:p>
            <a:fld id="{28E6F07D-F62F-4C3B-A21E-2367E9A39921}" type="slidenum">
              <a:rPr lang="en-US" smtClean="0"/>
              <a:t>12</a:t>
            </a:fld>
            <a:endParaRPr lang="en-US"/>
          </a:p>
        </p:txBody>
      </p:sp>
      <p:sp>
        <p:nvSpPr>
          <p:cNvPr id="3" name="Date Placeholder 2">
            <a:extLst>
              <a:ext uri="{FF2B5EF4-FFF2-40B4-BE49-F238E27FC236}">
                <a16:creationId xmlns:a16="http://schemas.microsoft.com/office/drawing/2014/main" id="{B9C20182-56FE-0798-1D39-86953BE5756C}"/>
              </a:ext>
            </a:extLst>
          </p:cNvPr>
          <p:cNvSpPr>
            <a:spLocks noGrp="1"/>
          </p:cNvSpPr>
          <p:nvPr>
            <p:ph type="dt" sz="half" idx="10"/>
          </p:nvPr>
        </p:nvSpPr>
        <p:spPr/>
        <p:txBody>
          <a:bodyPr/>
          <a:lstStyle/>
          <a:p>
            <a:fld id="{5397E997-3E81-46AC-ABD4-D56536273C20}" type="datetime1">
              <a:rPr lang="en-US" smtClean="0"/>
              <a:t>1/14/2025</a:t>
            </a:fld>
            <a:endParaRPr lang="en-US"/>
          </a:p>
        </p:txBody>
      </p:sp>
      <p:graphicFrame>
        <p:nvGraphicFramePr>
          <p:cNvPr id="7" name="Table 6">
            <a:extLst>
              <a:ext uri="{FF2B5EF4-FFF2-40B4-BE49-F238E27FC236}">
                <a16:creationId xmlns:a16="http://schemas.microsoft.com/office/drawing/2014/main" id="{D8E49722-896D-6427-9E21-B281BD5FECAC}"/>
              </a:ext>
            </a:extLst>
          </p:cNvPr>
          <p:cNvGraphicFramePr>
            <a:graphicFrameLocks noGrp="1"/>
          </p:cNvGraphicFramePr>
          <p:nvPr>
            <p:extLst>
              <p:ext uri="{D42A27DB-BD31-4B8C-83A1-F6EECF244321}">
                <p14:modId xmlns:p14="http://schemas.microsoft.com/office/powerpoint/2010/main" val="775607333"/>
              </p:ext>
            </p:extLst>
          </p:nvPr>
        </p:nvGraphicFramePr>
        <p:xfrm>
          <a:off x="245087" y="1672818"/>
          <a:ext cx="11689749" cy="4023777"/>
        </p:xfrm>
        <a:graphic>
          <a:graphicData uri="http://schemas.openxmlformats.org/drawingml/2006/table">
            <a:tbl>
              <a:tblPr firstRow="1" bandRow="1">
                <a:tableStyleId>{00A15C55-8517-42AA-B614-E9B94910E393}</a:tableStyleId>
              </a:tblPr>
              <a:tblGrid>
                <a:gridCol w="11689749">
                  <a:extLst>
                    <a:ext uri="{9D8B030D-6E8A-4147-A177-3AD203B41FA5}">
                      <a16:colId xmlns:a16="http://schemas.microsoft.com/office/drawing/2014/main" val="3082323641"/>
                    </a:ext>
                  </a:extLst>
                </a:gridCol>
              </a:tblGrid>
              <a:tr h="396657">
                <a:tc>
                  <a:txBody>
                    <a:bodyPr/>
                    <a:lstStyle/>
                    <a:p>
                      <a:pPr lvl="0" algn="ctr">
                        <a:lnSpc>
                          <a:spcPct val="100000"/>
                        </a:lnSpc>
                        <a:spcBef>
                          <a:spcPts val="0"/>
                        </a:spcBef>
                        <a:spcAft>
                          <a:spcPts val="0"/>
                        </a:spcAft>
                        <a:buNone/>
                      </a:pPr>
                      <a:r>
                        <a:rPr lang="en-US" sz="2000" u="none" strike="noStrike" noProof="0">
                          <a:solidFill>
                            <a:schemeClr val="tx1"/>
                          </a:solidFill>
                        </a:rPr>
                        <a:t>ALL SCHOOLS' GOALS ALIGNED TO STRATEGIC PLAN</a:t>
                      </a:r>
                    </a:p>
                  </a:txBody>
                  <a:tcPr/>
                </a:tc>
                <a:extLst>
                  <a:ext uri="{0D108BD9-81ED-4DB2-BD59-A6C34878D82A}">
                    <a16:rowId xmlns:a16="http://schemas.microsoft.com/office/drawing/2014/main" val="3680600942"/>
                  </a:ext>
                </a:extLst>
              </a:tr>
              <a:tr h="370840">
                <a:tc>
                  <a:txBody>
                    <a:bodyPr/>
                    <a:lstStyle/>
                    <a:p>
                      <a:pPr lvl="0" algn="l">
                        <a:lnSpc>
                          <a:spcPct val="100000"/>
                        </a:lnSpc>
                        <a:spcBef>
                          <a:spcPts val="0"/>
                        </a:spcBef>
                        <a:spcAft>
                          <a:spcPts val="0"/>
                        </a:spcAft>
                        <a:buNone/>
                      </a:pPr>
                      <a:r>
                        <a:rPr lang="en-US" sz="2000" b="1" u="none" strike="noStrike" noProof="0">
                          <a:solidFill>
                            <a:srgbClr val="000000"/>
                          </a:solidFill>
                        </a:rPr>
                        <a:t>Attendance Goal</a:t>
                      </a:r>
                      <a:r>
                        <a:rPr lang="en-US" sz="2000" u="none" strike="noStrike" noProof="0">
                          <a:solidFill>
                            <a:srgbClr val="000000"/>
                          </a:solidFill>
                        </a:rPr>
                        <a:t>:</a:t>
                      </a:r>
                      <a:r>
                        <a:rPr lang="en-US" sz="2000" u="none" strike="noStrike" noProof="0">
                          <a:solidFill>
                            <a:srgbClr val="0070C0"/>
                          </a:solidFill>
                        </a:rPr>
                        <a:t> </a:t>
                      </a:r>
                      <a:r>
                        <a:rPr lang="en-US" sz="2000" u="none" strike="noStrike" noProof="0">
                          <a:solidFill>
                            <a:srgbClr val="000000"/>
                          </a:solidFill>
                        </a:rPr>
                        <a:t>Schools will reduce the % of students chronically absent by 14% and achieve an average daily attendance of 95%.</a:t>
                      </a:r>
                    </a:p>
                    <a:p>
                      <a:pPr lvl="0" algn="l">
                        <a:lnSpc>
                          <a:spcPct val="100000"/>
                        </a:lnSpc>
                        <a:spcBef>
                          <a:spcPts val="0"/>
                        </a:spcBef>
                        <a:spcAft>
                          <a:spcPts val="0"/>
                        </a:spcAft>
                        <a:buNone/>
                      </a:pPr>
                      <a:endParaRPr lang="en-US" sz="2000" u="none" strike="noStrike" noProof="0">
                        <a:solidFill>
                          <a:srgbClr val="000000"/>
                        </a:solidFill>
                      </a:endParaRPr>
                    </a:p>
                  </a:txBody>
                  <a:tcPr/>
                </a:tc>
                <a:extLst>
                  <a:ext uri="{0D108BD9-81ED-4DB2-BD59-A6C34878D82A}">
                    <a16:rowId xmlns:a16="http://schemas.microsoft.com/office/drawing/2014/main" val="2573463342"/>
                  </a:ext>
                </a:extLst>
              </a:tr>
              <a:tr h="5114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u="none" strike="noStrike" noProof="0">
                          <a:solidFill>
                            <a:srgbClr val="000000"/>
                          </a:solidFill>
                        </a:rPr>
                        <a:t>Discipline Goal</a:t>
                      </a:r>
                      <a:r>
                        <a:rPr lang="en-US" sz="2000" u="none" strike="noStrike" noProof="0">
                          <a:solidFill>
                            <a:srgbClr val="000000"/>
                          </a:solidFill>
                        </a:rPr>
                        <a:t>: Schools will implement pro-active strategies (Ex. Restorative Practices, alternatives to OSS/ISS/ATO, reintroductions to school, etc.) to reduce the number of student discipline referrals by 30% as measured by the Infinite Campus referral tracker by May 2025.</a:t>
                      </a:r>
                    </a:p>
                    <a:p>
                      <a:pPr lvl="0" algn="l">
                        <a:lnSpc>
                          <a:spcPct val="100000"/>
                        </a:lnSpc>
                        <a:spcBef>
                          <a:spcPts val="0"/>
                        </a:spcBef>
                        <a:spcAft>
                          <a:spcPts val="0"/>
                        </a:spcAft>
                        <a:buNone/>
                      </a:pPr>
                      <a:endParaRPr lang="en-US" sz="2000" u="none" strike="noStrike" noProof="0">
                        <a:solidFill>
                          <a:srgbClr val="000000"/>
                        </a:solidFill>
                      </a:endParaRPr>
                    </a:p>
                  </a:txBody>
                  <a:tcPr/>
                </a:tc>
                <a:extLst>
                  <a:ext uri="{0D108BD9-81ED-4DB2-BD59-A6C34878D82A}">
                    <a16:rowId xmlns:a16="http://schemas.microsoft.com/office/drawing/2014/main" val="2749828346"/>
                  </a:ext>
                </a:extLst>
              </a:tr>
              <a:tr h="5114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u="none" strike="noStrike" noProof="0">
                          <a:solidFill>
                            <a:srgbClr val="000000"/>
                          </a:solidFill>
                        </a:rPr>
                        <a:t>Academics</a:t>
                      </a:r>
                      <a:r>
                        <a:rPr lang="en-US" sz="2000" u="none" strike="noStrike" noProof="0">
                          <a:solidFill>
                            <a:srgbClr val="000000"/>
                          </a:solidFill>
                        </a:rPr>
                        <a:t>: Schools will increase grade 3-12 students (and each subgroup for example, ALL, ED, SWD, EL, Gifted, etc.) performing at the proficient level or above by 6 percentage points in ELA, Math, Science, and Social Studies on Georgia Milestones by May 2025. </a:t>
                      </a:r>
                      <a:endParaRPr lang="en-US" sz="2000"/>
                    </a:p>
                    <a:p>
                      <a:pPr lvl="0" algn="l">
                        <a:lnSpc>
                          <a:spcPct val="100000"/>
                        </a:lnSpc>
                        <a:spcBef>
                          <a:spcPts val="0"/>
                        </a:spcBef>
                        <a:spcAft>
                          <a:spcPts val="0"/>
                        </a:spcAft>
                        <a:buNone/>
                      </a:pPr>
                      <a:endParaRPr lang="en-US" sz="2000" u="none" strike="noStrike" noProof="0">
                        <a:solidFill>
                          <a:srgbClr val="000000"/>
                        </a:solidFill>
                      </a:endParaRPr>
                    </a:p>
                  </a:txBody>
                  <a:tcPr/>
                </a:tc>
                <a:extLst>
                  <a:ext uri="{0D108BD9-81ED-4DB2-BD59-A6C34878D82A}">
                    <a16:rowId xmlns:a16="http://schemas.microsoft.com/office/drawing/2014/main" val="288669205"/>
                  </a:ext>
                </a:extLst>
              </a:tr>
            </a:tbl>
          </a:graphicData>
        </a:graphic>
      </p:graphicFrame>
    </p:spTree>
    <p:extLst>
      <p:ext uri="{BB962C8B-B14F-4D97-AF65-F5344CB8AC3E}">
        <p14:creationId xmlns:p14="http://schemas.microsoft.com/office/powerpoint/2010/main" val="3733017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40" y="984769"/>
            <a:ext cx="11735112" cy="5502657"/>
          </a:xfrm>
          <a:noFill/>
        </p:spPr>
        <p:txBody>
          <a:bodyPr vert="horz" lIns="91440" tIns="45720" rIns="91440" bIns="45720" rtlCol="0" anchor="t">
            <a:noAutofit/>
          </a:bodyPr>
          <a:lstStyle/>
          <a:p>
            <a:pPr marL="0" indent="0">
              <a:lnSpc>
                <a:spcPct val="100000"/>
              </a:lnSpc>
              <a:spcBef>
                <a:spcPts val="0"/>
              </a:spcBef>
              <a:buNone/>
            </a:pPr>
            <a:r>
              <a:rPr lang="en-US" sz="2400" b="1" cap="all">
                <a:effectLst>
                  <a:outerShdw blurRad="38100" dist="38100" dir="2700000" algn="tl">
                    <a:srgbClr val="000000">
                      <a:alpha val="43137"/>
                    </a:srgbClr>
                  </a:outerShdw>
                </a:effectLst>
                <a:latin typeface="Calibri"/>
                <a:ea typeface="Calibri"/>
                <a:cs typeface="Calibri"/>
              </a:rPr>
              <a:t>Instructional rounds Overview</a:t>
            </a:r>
          </a:p>
          <a:p>
            <a:pPr marL="0" indent="0">
              <a:lnSpc>
                <a:spcPct val="100000"/>
              </a:lnSpc>
              <a:spcBef>
                <a:spcPts val="0"/>
              </a:spcBef>
              <a:buNone/>
            </a:pPr>
            <a:r>
              <a:rPr lang="en-US" sz="1600"/>
              <a:t>The purpose of these ongoing Instructional Rounds visits in schools is to provide key data updates about student achievement, staff effectiveness, and stakeholder engagement. As a result, the Executive Officer will help analyze, monitor, and provide feedback that builds appropriate support to improve leadership confidence and capacity. </a:t>
            </a:r>
            <a:endParaRPr lang="en-US" sz="1600" b="1">
              <a:effectLst/>
              <a:latin typeface="Arial" panose="020B0604020202020204" pitchFamily="34" charset="0"/>
              <a:ea typeface="Times New Roman" panose="02020603050405020304" pitchFamily="18" charset="0"/>
            </a:endParaRPr>
          </a:p>
          <a:p>
            <a:pPr marL="0" indent="0">
              <a:lnSpc>
                <a:spcPct val="100000"/>
              </a:lnSpc>
              <a:spcBef>
                <a:spcPts val="0"/>
              </a:spcBef>
              <a:buNone/>
            </a:pPr>
            <a:endParaRPr lang="en-US" sz="2000"/>
          </a:p>
          <a:p>
            <a:pPr marL="0" indent="0">
              <a:lnSpc>
                <a:spcPct val="100000"/>
              </a:lnSpc>
              <a:spcBef>
                <a:spcPts val="0"/>
              </a:spcBef>
              <a:buNone/>
            </a:pPr>
            <a:r>
              <a:rPr lang="en-US" sz="2400" b="1" cap="all">
                <a:effectLst>
                  <a:outerShdw blurRad="38100" dist="38100" dir="2700000" algn="tl">
                    <a:srgbClr val="000000">
                      <a:alpha val="43137"/>
                    </a:srgbClr>
                  </a:outerShdw>
                </a:effectLst>
                <a:latin typeface="Calibri"/>
                <a:ea typeface="Calibri"/>
                <a:cs typeface="Calibri"/>
              </a:rPr>
              <a:t>Roadmap - Agenda of visit</a:t>
            </a:r>
          </a:p>
          <a:p>
            <a:pPr>
              <a:lnSpc>
                <a:spcPct val="100000"/>
              </a:lnSpc>
              <a:spcBef>
                <a:spcPts val="0"/>
              </a:spcBef>
            </a:pPr>
            <a:r>
              <a:rPr lang="en-US" sz="1600"/>
              <a:t>Welcome/Sign-In/Review Norms</a:t>
            </a:r>
            <a:endParaRPr lang="en-US" sz="1600">
              <a:ea typeface="Calibri"/>
              <a:cs typeface="Calibri"/>
            </a:endParaRPr>
          </a:p>
          <a:p>
            <a:pPr>
              <a:lnSpc>
                <a:spcPct val="100000"/>
              </a:lnSpc>
              <a:spcBef>
                <a:spcPts val="0"/>
              </a:spcBef>
            </a:pPr>
            <a:r>
              <a:rPr lang="en-US" sz="1600"/>
              <a:t>Continuous Improvement Plan</a:t>
            </a:r>
            <a:endParaRPr lang="en-US" sz="1600">
              <a:ea typeface="Calibri"/>
              <a:cs typeface="Calibri"/>
            </a:endParaRPr>
          </a:p>
          <a:p>
            <a:pPr>
              <a:lnSpc>
                <a:spcPct val="100000"/>
              </a:lnSpc>
              <a:spcBef>
                <a:spcPts val="0"/>
              </a:spcBef>
            </a:pPr>
            <a:r>
              <a:rPr lang="en-US" sz="1600"/>
              <a:t>Data Analysis and Assessment</a:t>
            </a:r>
            <a:endParaRPr lang="en-US" sz="1600">
              <a:ea typeface="Calibri"/>
              <a:cs typeface="Calibri"/>
            </a:endParaRPr>
          </a:p>
          <a:p>
            <a:pPr>
              <a:lnSpc>
                <a:spcPct val="100000"/>
              </a:lnSpc>
              <a:spcBef>
                <a:spcPts val="0"/>
              </a:spcBef>
            </a:pPr>
            <a:r>
              <a:rPr lang="en-US" sz="1600"/>
              <a:t>Classroom Observations</a:t>
            </a:r>
            <a:endParaRPr lang="en-US" sz="1600">
              <a:ea typeface="Calibri"/>
              <a:cs typeface="Calibri"/>
            </a:endParaRPr>
          </a:p>
          <a:p>
            <a:pPr>
              <a:lnSpc>
                <a:spcPct val="100000"/>
              </a:lnSpc>
              <a:spcBef>
                <a:spcPts val="0"/>
              </a:spcBef>
            </a:pPr>
            <a:r>
              <a:rPr lang="en-US" sz="1600"/>
              <a:t>Next Steps</a:t>
            </a:r>
            <a:endParaRPr lang="en-US" sz="1600">
              <a:ea typeface="Calibri"/>
              <a:cs typeface="Calibri"/>
            </a:endParaRPr>
          </a:p>
          <a:p>
            <a:pPr marL="0" indent="0">
              <a:lnSpc>
                <a:spcPct val="100000"/>
              </a:lnSpc>
              <a:spcBef>
                <a:spcPts val="0"/>
              </a:spcBef>
              <a:buNone/>
            </a:pPr>
            <a:endParaRPr lang="en-US" sz="1600"/>
          </a:p>
          <a:p>
            <a:pPr marL="0" indent="0">
              <a:lnSpc>
                <a:spcPct val="100000"/>
              </a:lnSpc>
              <a:spcBef>
                <a:spcPts val="0"/>
              </a:spcBef>
              <a:buNone/>
            </a:pPr>
            <a:r>
              <a:rPr lang="en-US" sz="2400" b="1" cap="all">
                <a:effectLst>
                  <a:outerShdw blurRad="38100" dist="38100" dir="2700000" algn="tl">
                    <a:srgbClr val="000000">
                      <a:alpha val="43137"/>
                    </a:srgbClr>
                  </a:outerShdw>
                </a:effectLst>
                <a:latin typeface="Calibri"/>
                <a:ea typeface="Calibri"/>
                <a:cs typeface="Calibri"/>
              </a:rPr>
              <a:t>Frequency of visits:</a:t>
            </a:r>
          </a:p>
          <a:p>
            <a:pPr>
              <a:lnSpc>
                <a:spcPct val="100000"/>
              </a:lnSpc>
              <a:spcBef>
                <a:spcPts val="0"/>
              </a:spcBef>
            </a:pPr>
            <a:r>
              <a:rPr lang="en-US" sz="1600"/>
              <a:t>Goal: Once per month for each school with priority of every month for state identified schools. Scheduled by the Executive Officers.</a:t>
            </a:r>
            <a:endParaRPr lang="en-US" sz="1600">
              <a:ea typeface="Calibri"/>
              <a:cs typeface="Calibri"/>
            </a:endParaRPr>
          </a:p>
          <a:p>
            <a:pPr marL="0" indent="0">
              <a:lnSpc>
                <a:spcPct val="100000"/>
              </a:lnSpc>
              <a:spcBef>
                <a:spcPts val="0"/>
              </a:spcBef>
              <a:buNone/>
            </a:pPr>
            <a:endParaRPr lang="en-US" sz="1600" b="1" cap="all">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2400" b="1" cap="all">
                <a:effectLst>
                  <a:outerShdw blurRad="38100" dist="38100" dir="2700000" algn="tl">
                    <a:srgbClr val="000000">
                      <a:alpha val="43137"/>
                    </a:srgbClr>
                  </a:outerShdw>
                </a:effectLst>
                <a:latin typeface="Calibri"/>
                <a:ea typeface="Calibri"/>
                <a:cs typeface="Calibri"/>
              </a:rPr>
              <a:t>Takeaway</a:t>
            </a:r>
          </a:p>
          <a:p>
            <a:pPr marL="0" indent="0">
              <a:lnSpc>
                <a:spcPct val="100000"/>
              </a:lnSpc>
              <a:spcBef>
                <a:spcPts val="0"/>
              </a:spcBef>
              <a:buNone/>
            </a:pPr>
            <a:r>
              <a:rPr lang="en-US" sz="1600" b="0" i="0" u="none" strike="noStrike">
                <a:solidFill>
                  <a:srgbClr val="000000"/>
                </a:solidFill>
                <a:effectLst/>
                <a:latin typeface="Calibri"/>
                <a:ea typeface="Calibri"/>
                <a:cs typeface="Calibri"/>
              </a:rPr>
              <a:t>This process aims to equip principals and their leadership teams with the tools and strategies necessary that effectively support teachers to enhance student outcomes and positively impact their schools. </a:t>
            </a:r>
          </a:p>
          <a:p>
            <a:pPr marL="0" indent="0">
              <a:lnSpc>
                <a:spcPct val="100000"/>
              </a:lnSpc>
              <a:spcBef>
                <a:spcPts val="0"/>
              </a:spcBef>
              <a:buNone/>
            </a:pPr>
            <a:endParaRPr lang="en-US" sz="1600" kern="0">
              <a:solidFill>
                <a:srgbClr val="000000"/>
              </a:solidFill>
              <a:latin typeface="Calibri"/>
              <a:ea typeface="Calibri"/>
              <a:cs typeface="Calibri"/>
              <a:hlinkClick r:id="rId3"/>
            </a:endParaRPr>
          </a:p>
          <a:p>
            <a:pPr marL="0" indent="0">
              <a:lnSpc>
                <a:spcPct val="100000"/>
              </a:lnSpc>
              <a:spcBef>
                <a:spcPts val="0"/>
              </a:spcBef>
              <a:buNone/>
            </a:pPr>
            <a:r>
              <a:rPr lang="en-US" sz="1600" u="sng" kern="0">
                <a:solidFill>
                  <a:srgbClr val="0000FF"/>
                </a:solidFill>
                <a:effectLst/>
                <a:ea typeface="Times New Roman" panose="02020603050405020304" pitchFamily="18" charset="0"/>
                <a:hlinkClick r:id="rId3"/>
              </a:rPr>
              <a:t>Instructional Rounds-School Visits.pptx</a:t>
            </a:r>
            <a:endParaRPr lang="en-US" sz="1600" b="0" i="0" u="none" strike="noStrike">
              <a:solidFill>
                <a:srgbClr val="000000"/>
              </a:solidFill>
              <a:effectLst/>
              <a:ea typeface="Calibri"/>
              <a:cs typeface="Calibri"/>
            </a:endParaRPr>
          </a:p>
          <a:p>
            <a:pPr marL="0" indent="0">
              <a:lnSpc>
                <a:spcPct val="100000"/>
              </a:lnSpc>
              <a:spcBef>
                <a:spcPts val="0"/>
              </a:spcBef>
              <a:buNone/>
            </a:pPr>
            <a:endParaRPr lang="en-US" sz="1600">
              <a:solidFill>
                <a:srgbClr val="000000"/>
              </a:solidFill>
              <a:latin typeface="Calibri"/>
              <a:ea typeface="Calibri"/>
              <a:cs typeface="Calibri"/>
            </a:endParaRPr>
          </a:p>
          <a:p>
            <a:pPr marL="0" indent="0">
              <a:lnSpc>
                <a:spcPct val="100000"/>
              </a:lnSpc>
              <a:spcBef>
                <a:spcPts val="0"/>
              </a:spcBef>
              <a:buNone/>
            </a:pPr>
            <a:endParaRPr lang="en-US" sz="1600">
              <a:latin typeface="Calibri"/>
              <a:ea typeface="Calibri"/>
              <a:cs typeface="Calibri"/>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b="1">
                <a:solidFill>
                  <a:prstClr val="white"/>
                </a:solidFill>
                <a:effectLst>
                  <a:outerShdw blurRad="38100" dist="38100" dir="2700000" algn="tl">
                    <a:srgbClr val="000000">
                      <a:alpha val="43137"/>
                    </a:srgbClr>
                  </a:outerShdw>
                </a:effectLst>
                <a:latin typeface="Calibri"/>
                <a:ea typeface="Calibri"/>
                <a:cs typeface="Calibri"/>
              </a:rPr>
              <a:t>MONITORING OF</a:t>
            </a:r>
            <a:r>
              <a:rPr lang="en-US" sz="4400">
                <a:solidFill>
                  <a:prstClr val="white"/>
                </a:solidFill>
                <a:effectLst>
                  <a:outerShdw blurRad="38100" dist="38100" dir="2700000" algn="tl">
                    <a:srgbClr val="000000">
                      <a:alpha val="43137"/>
                    </a:srgbClr>
                  </a:outerShdw>
                </a:effectLst>
                <a:latin typeface="Trade Gothic Next HvyCd"/>
              </a:rPr>
              <a:t> </a:t>
            </a:r>
            <a:r>
              <a:rPr lang="en-US" sz="4400" b="1">
                <a:solidFill>
                  <a:prstClr val="white"/>
                </a:solidFill>
                <a:effectLst>
                  <a:outerShdw blurRad="38100" dist="38100" dir="2700000" algn="tl">
                    <a:srgbClr val="000000">
                      <a:alpha val="43137"/>
                    </a:srgbClr>
                  </a:outerShdw>
                </a:effectLst>
                <a:latin typeface="Calibri"/>
                <a:ea typeface="Calibri"/>
                <a:cs typeface="Calibri"/>
              </a:rPr>
              <a:t>EXPECTATIONS</a:t>
            </a:r>
            <a:endPar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a:cs typeface="Calibri"/>
            </a:endParaRP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4"/>
          <a:stretch>
            <a:fillRect/>
          </a:stretch>
        </p:blipFill>
        <p:spPr>
          <a:xfrm>
            <a:off x="10789320" y="-76332"/>
            <a:ext cx="1391675" cy="1386174"/>
          </a:xfrm>
          <a:prstGeom prst="rect">
            <a:avLst/>
          </a:prstGeom>
        </p:spPr>
      </p:pic>
      <p:pic>
        <p:nvPicPr>
          <p:cNvPr id="2" name="Picture 1">
            <a:extLst>
              <a:ext uri="{FF2B5EF4-FFF2-40B4-BE49-F238E27FC236}">
                <a16:creationId xmlns:a16="http://schemas.microsoft.com/office/drawing/2014/main" id="{09BD6538-9F1D-4815-CF6D-7A68AE67B180}"/>
              </a:ext>
            </a:extLst>
          </p:cNvPr>
          <p:cNvPicPr>
            <a:picLocks noChangeAspect="1"/>
          </p:cNvPicPr>
          <p:nvPr/>
        </p:nvPicPr>
        <p:blipFill>
          <a:blip r:embed="rId5"/>
          <a:stretch>
            <a:fillRect/>
          </a:stretch>
        </p:blipFill>
        <p:spPr>
          <a:xfrm>
            <a:off x="7738712" y="2178788"/>
            <a:ext cx="4019510" cy="1338424"/>
          </a:xfrm>
          <a:prstGeom prst="rect">
            <a:avLst/>
          </a:prstGeom>
          <a:noFill/>
        </p:spPr>
      </p:pic>
      <p:sp>
        <p:nvSpPr>
          <p:cNvPr id="5" name="Slide Number Placeholder 4">
            <a:extLst>
              <a:ext uri="{FF2B5EF4-FFF2-40B4-BE49-F238E27FC236}">
                <a16:creationId xmlns:a16="http://schemas.microsoft.com/office/drawing/2014/main" id="{BDD16F75-1202-72D9-A015-D81F5BFB6856}"/>
              </a:ext>
            </a:extLst>
          </p:cNvPr>
          <p:cNvSpPr>
            <a:spLocks noGrp="1"/>
          </p:cNvSpPr>
          <p:nvPr>
            <p:ph type="sldNum" sz="quarter" idx="12"/>
          </p:nvPr>
        </p:nvSpPr>
        <p:spPr/>
        <p:txBody>
          <a:bodyPr/>
          <a:lstStyle/>
          <a:p>
            <a:fld id="{28E6F07D-F62F-4C3B-A21E-2367E9A39921}" type="slidenum">
              <a:rPr lang="en-US" smtClean="0"/>
              <a:t>13</a:t>
            </a:fld>
            <a:endParaRPr lang="en-US"/>
          </a:p>
        </p:txBody>
      </p:sp>
      <p:sp>
        <p:nvSpPr>
          <p:cNvPr id="6" name="Date Placeholder 5">
            <a:extLst>
              <a:ext uri="{FF2B5EF4-FFF2-40B4-BE49-F238E27FC236}">
                <a16:creationId xmlns:a16="http://schemas.microsoft.com/office/drawing/2014/main" id="{D65AF178-3B68-5E55-DA3B-AF159DD3EB9A}"/>
              </a:ext>
            </a:extLst>
          </p:cNvPr>
          <p:cNvSpPr>
            <a:spLocks noGrp="1"/>
          </p:cNvSpPr>
          <p:nvPr>
            <p:ph type="dt" sz="half" idx="10"/>
          </p:nvPr>
        </p:nvSpPr>
        <p:spPr/>
        <p:txBody>
          <a:bodyPr/>
          <a:lstStyle/>
          <a:p>
            <a:fld id="{4D7B06B7-50DC-4AFD-8A01-C4B5AB04EB42}" type="datetime1">
              <a:rPr lang="en-US" smtClean="0"/>
              <a:t>1/14/2025</a:t>
            </a:fld>
            <a:endParaRPr lang="en-US"/>
          </a:p>
        </p:txBody>
      </p:sp>
    </p:spTree>
    <p:extLst>
      <p:ext uri="{BB962C8B-B14F-4D97-AF65-F5344CB8AC3E}">
        <p14:creationId xmlns:p14="http://schemas.microsoft.com/office/powerpoint/2010/main" val="2062091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40" y="984770"/>
            <a:ext cx="11735112" cy="5472118"/>
          </a:xfrm>
          <a:noFill/>
        </p:spPr>
        <p:txBody>
          <a:bodyPr vert="horz" lIns="91440" tIns="45720" rIns="91440" bIns="45720" rtlCol="0" anchor="t">
            <a:noAutofit/>
          </a:bodyPr>
          <a:lstStyle/>
          <a:p>
            <a:pPr marL="0" indent="0">
              <a:lnSpc>
                <a:spcPct val="100000"/>
              </a:lnSpc>
              <a:spcBef>
                <a:spcPts val="0"/>
              </a:spcBef>
              <a:buNone/>
            </a:pPr>
            <a:r>
              <a:rPr lang="en-US" sz="2400" b="1" cap="all">
                <a:effectLst>
                  <a:outerShdw blurRad="38100" dist="38100" dir="2700000" algn="tl">
                    <a:srgbClr val="000000">
                      <a:alpha val="43137"/>
                    </a:srgbClr>
                  </a:outerShdw>
                </a:effectLst>
                <a:latin typeface="Calibri"/>
                <a:ea typeface="Calibri"/>
                <a:cs typeface="Calibri"/>
              </a:rPr>
              <a:t>Monitoring team:</a:t>
            </a:r>
          </a:p>
          <a:p>
            <a:pPr>
              <a:lnSpc>
                <a:spcPct val="100000"/>
              </a:lnSpc>
              <a:spcBef>
                <a:spcPts val="0"/>
              </a:spcBef>
            </a:pPr>
            <a:r>
              <a:rPr lang="en-US" sz="1600"/>
              <a:t>Executive Officer, School Principal, Assistant Principal(s), School Instructional Coaches, District Coaches, School Core Team Members, and GADOE (where applicable) </a:t>
            </a:r>
            <a:endParaRPr lang="en-US" sz="1600">
              <a:ea typeface="Calibri"/>
              <a:cs typeface="Calibri"/>
            </a:endParaRPr>
          </a:p>
          <a:p>
            <a:pPr marL="0" indent="0">
              <a:lnSpc>
                <a:spcPct val="100000"/>
              </a:lnSpc>
              <a:spcBef>
                <a:spcPts val="0"/>
              </a:spcBef>
              <a:buNone/>
            </a:pPr>
            <a:endParaRPr lang="en-US" sz="1600"/>
          </a:p>
          <a:p>
            <a:pPr marL="0" indent="0">
              <a:lnSpc>
                <a:spcPct val="100000"/>
              </a:lnSpc>
              <a:spcBef>
                <a:spcPts val="0"/>
              </a:spcBef>
              <a:buNone/>
            </a:pPr>
            <a:r>
              <a:rPr lang="en-US" sz="2400" b="1" cap="all">
                <a:effectLst>
                  <a:outerShdw blurRad="38100" dist="38100" dir="2700000" algn="tl">
                    <a:srgbClr val="000000">
                      <a:alpha val="43137"/>
                    </a:srgbClr>
                  </a:outerShdw>
                </a:effectLst>
                <a:latin typeface="Calibri"/>
                <a:ea typeface="Calibri"/>
                <a:cs typeface="Calibri"/>
              </a:rPr>
              <a:t>Data analysis:</a:t>
            </a:r>
          </a:p>
          <a:p>
            <a:pPr>
              <a:lnSpc>
                <a:spcPct val="100000"/>
              </a:lnSpc>
              <a:spcBef>
                <a:spcPts val="0"/>
              </a:spcBef>
            </a:pPr>
            <a:r>
              <a:rPr lang="en-US" sz="1600"/>
              <a:t>Continuous Improvement Plan Goals (Action Steps, Implementation and Impact Data), Trend Data from GA Milestones, District Assessments, and Technology Curriculum Resources</a:t>
            </a:r>
            <a:endParaRPr lang="en-US" sz="1600">
              <a:ea typeface="Calibri"/>
              <a:cs typeface="Calibri"/>
            </a:endParaRPr>
          </a:p>
          <a:p>
            <a:pPr marL="0" indent="0">
              <a:lnSpc>
                <a:spcPct val="100000"/>
              </a:lnSpc>
              <a:spcBef>
                <a:spcPts val="0"/>
              </a:spcBef>
              <a:buNone/>
            </a:pPr>
            <a:endParaRPr lang="en-US" sz="1600" b="1" cap="all">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2400" b="1" cap="all">
                <a:effectLst>
                  <a:outerShdw blurRad="38100" dist="38100" dir="2700000" algn="tl">
                    <a:srgbClr val="000000">
                      <a:alpha val="43137"/>
                    </a:srgbClr>
                  </a:outerShdw>
                </a:effectLst>
                <a:latin typeface="Calibri"/>
                <a:ea typeface="Calibri"/>
                <a:cs typeface="Calibri"/>
              </a:rPr>
              <a:t>Classroom observations:</a:t>
            </a:r>
          </a:p>
          <a:p>
            <a:pPr>
              <a:lnSpc>
                <a:spcPct val="100000"/>
              </a:lnSpc>
              <a:spcBef>
                <a:spcPts val="0"/>
              </a:spcBef>
            </a:pPr>
            <a:r>
              <a:rPr lang="en-US" sz="1600" b="0" i="0" u="none" strike="noStrike">
                <a:solidFill>
                  <a:srgbClr val="000000"/>
                </a:solidFill>
                <a:effectLst/>
                <a:latin typeface="Calibri"/>
                <a:ea typeface="Calibri"/>
                <a:cs typeface="Calibri"/>
              </a:rPr>
              <a:t>Instructional Walk Rubric created in collaboration with Teaching and Learning.</a:t>
            </a:r>
            <a:r>
              <a:rPr lang="en-US" sz="1600">
                <a:solidFill>
                  <a:srgbClr val="000000"/>
                </a:solidFill>
                <a:latin typeface="Calibri"/>
                <a:ea typeface="Calibri"/>
                <a:cs typeface="Calibri"/>
              </a:rPr>
              <a:t> </a:t>
            </a:r>
            <a:r>
              <a:rPr lang="en-US" sz="1600">
                <a:solidFill>
                  <a:srgbClr val="000000"/>
                </a:solidFill>
                <a:ea typeface="+mn-lt"/>
                <a:cs typeface="+mn-lt"/>
                <a:hlinkClick r:id="rId3"/>
              </a:rPr>
              <a:t>Instructional Rounds Rubric FY25 Shared Version.pdf</a:t>
            </a:r>
            <a:endParaRPr lang="en-US" sz="16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pPr>
            <a:endParaRPr lang="en-US" sz="16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US" sz="2400" b="1" cap="all">
                <a:effectLst>
                  <a:outerShdw blurRad="38100" dist="38100" dir="2700000" algn="tl">
                    <a:srgbClr val="000000">
                      <a:alpha val="43137"/>
                    </a:srgbClr>
                  </a:outerShdw>
                </a:effectLst>
                <a:latin typeface="Calibri"/>
                <a:ea typeface="Calibri"/>
                <a:cs typeface="Calibri"/>
              </a:rPr>
              <a:t>Consistency in practice and feedback:</a:t>
            </a:r>
            <a:endParaRPr lang="en-US" sz="2400">
              <a:solidFill>
                <a:srgbClr val="000000"/>
              </a:solidFill>
              <a:latin typeface="Calibri"/>
              <a:ea typeface="Calibri"/>
              <a:cs typeface="Calibri"/>
            </a:endParaRPr>
          </a:p>
          <a:p>
            <a:pPr>
              <a:lnSpc>
                <a:spcPct val="100000"/>
              </a:lnSpc>
              <a:spcBef>
                <a:spcPts val="0"/>
              </a:spcBef>
            </a:pPr>
            <a:r>
              <a:rPr lang="en-US" sz="1600">
                <a:solidFill>
                  <a:srgbClr val="000000"/>
                </a:solidFill>
                <a:latin typeface="Calibri"/>
                <a:ea typeface="Calibri"/>
                <a:cs typeface="Calibri"/>
              </a:rPr>
              <a:t>Standardized presentation template for all schools to utilize to share their information which will be able to be utilized during district CIP presentations that occur during the year. </a:t>
            </a:r>
          </a:p>
          <a:p>
            <a:pPr marL="0" indent="0">
              <a:lnSpc>
                <a:spcPct val="100000"/>
              </a:lnSpc>
              <a:spcBef>
                <a:spcPts val="0"/>
              </a:spcBef>
              <a:buNone/>
            </a:pPr>
            <a:endParaRPr lang="en-US" sz="1600">
              <a:solidFill>
                <a:srgbClr val="000000"/>
              </a:solidFill>
              <a:latin typeface="Calibri"/>
              <a:ea typeface="Calibri"/>
              <a:cs typeface="Calibri"/>
            </a:endParaRPr>
          </a:p>
          <a:p>
            <a:pPr marL="0" indent="0">
              <a:lnSpc>
                <a:spcPct val="100000"/>
              </a:lnSpc>
              <a:spcBef>
                <a:spcPts val="0"/>
              </a:spcBef>
              <a:buNone/>
            </a:pPr>
            <a:r>
              <a:rPr lang="en-US" sz="2400" b="1" cap="all">
                <a:effectLst>
                  <a:outerShdw blurRad="38100" dist="38100" dir="2700000" algn="tl">
                    <a:srgbClr val="000000">
                      <a:alpha val="43137"/>
                    </a:srgbClr>
                  </a:outerShdw>
                </a:effectLst>
                <a:latin typeface="Calibri"/>
                <a:ea typeface="Calibri"/>
                <a:cs typeface="Calibri"/>
              </a:rPr>
              <a:t>Alignment of expectations:</a:t>
            </a:r>
          </a:p>
          <a:p>
            <a:pPr>
              <a:lnSpc>
                <a:spcPct val="100000"/>
              </a:lnSpc>
              <a:spcBef>
                <a:spcPts val="0"/>
              </a:spcBef>
            </a:pPr>
            <a:r>
              <a:rPr lang="en-US" sz="1600"/>
              <a:t>Each school has a folder inside the Office of School Leadership and Supports          Microsoft TEAMS folder to provide the documentation for their Instructional Rounds. </a:t>
            </a:r>
            <a:endParaRPr lang="en-US" sz="1600">
              <a:ea typeface="Calibri"/>
              <a:cs typeface="Calibri"/>
            </a:endParaRPr>
          </a:p>
          <a:p>
            <a:pPr marL="0" indent="0">
              <a:lnSpc>
                <a:spcPct val="100000"/>
              </a:lnSpc>
              <a:spcBef>
                <a:spcPts val="0"/>
              </a:spcBef>
              <a:buNone/>
            </a:pPr>
            <a:r>
              <a:rPr lang="en-US" sz="1600">
                <a:solidFill>
                  <a:srgbClr val="000000"/>
                </a:solidFill>
                <a:latin typeface="Calibri"/>
                <a:ea typeface="Calibri"/>
                <a:cs typeface="Calibri"/>
              </a:rPr>
              <a:t>  </a:t>
            </a:r>
            <a:endParaRPr lang="en-US" sz="1600">
              <a:latin typeface="Calibri"/>
              <a:ea typeface="Calibri"/>
              <a:cs typeface="Calibri"/>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Narrow" panose="020B0606020202030204" pitchFamily="34" charset="0"/>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b="1">
                <a:solidFill>
                  <a:prstClr val="white"/>
                </a:solidFill>
                <a:effectLst>
                  <a:outerShdw blurRad="38100" dist="38100" dir="2700000" algn="tl">
                    <a:srgbClr val="000000">
                      <a:alpha val="43137"/>
                    </a:srgbClr>
                  </a:outerShdw>
                </a:effectLst>
                <a:latin typeface="Calibri"/>
                <a:ea typeface="Calibri"/>
                <a:cs typeface="Calibri"/>
              </a:rPr>
              <a:t>MONITORING OF EXPECTATIONS</a:t>
            </a:r>
            <a:endPar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a:cs typeface="Calibri"/>
            </a:endParaRP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4"/>
          <a:stretch>
            <a:fillRect/>
          </a:stretch>
        </p:blipFill>
        <p:spPr>
          <a:xfrm>
            <a:off x="10789320" y="-76332"/>
            <a:ext cx="1391675" cy="1386174"/>
          </a:xfrm>
          <a:prstGeom prst="rect">
            <a:avLst/>
          </a:prstGeom>
        </p:spPr>
      </p:pic>
      <p:pic>
        <p:nvPicPr>
          <p:cNvPr id="2" name="Picture 1">
            <a:extLst>
              <a:ext uri="{FF2B5EF4-FFF2-40B4-BE49-F238E27FC236}">
                <a16:creationId xmlns:a16="http://schemas.microsoft.com/office/drawing/2014/main" id="{09BD6538-9F1D-4815-CF6D-7A68AE67B180}"/>
              </a:ext>
            </a:extLst>
          </p:cNvPr>
          <p:cNvPicPr>
            <a:picLocks noChangeAspect="1"/>
          </p:cNvPicPr>
          <p:nvPr/>
        </p:nvPicPr>
        <p:blipFill>
          <a:blip r:embed="rId5"/>
          <a:stretch>
            <a:fillRect/>
          </a:stretch>
        </p:blipFill>
        <p:spPr>
          <a:xfrm>
            <a:off x="9263539" y="1665726"/>
            <a:ext cx="2227125" cy="741592"/>
          </a:xfrm>
          <a:prstGeom prst="rect">
            <a:avLst/>
          </a:prstGeom>
          <a:noFill/>
        </p:spPr>
      </p:pic>
      <p:sp>
        <p:nvSpPr>
          <p:cNvPr id="5" name="Slide Number Placeholder 4">
            <a:extLst>
              <a:ext uri="{FF2B5EF4-FFF2-40B4-BE49-F238E27FC236}">
                <a16:creationId xmlns:a16="http://schemas.microsoft.com/office/drawing/2014/main" id="{BDD16F75-1202-72D9-A015-D81F5BFB6856}"/>
              </a:ext>
            </a:extLst>
          </p:cNvPr>
          <p:cNvSpPr>
            <a:spLocks noGrp="1"/>
          </p:cNvSpPr>
          <p:nvPr>
            <p:ph type="sldNum" sz="quarter" idx="12"/>
          </p:nvPr>
        </p:nvSpPr>
        <p:spPr/>
        <p:txBody>
          <a:bodyPr/>
          <a:lstStyle/>
          <a:p>
            <a:fld id="{28E6F07D-F62F-4C3B-A21E-2367E9A39921}" type="slidenum">
              <a:rPr lang="en-US" smtClean="0"/>
              <a:t>14</a:t>
            </a:fld>
            <a:endParaRPr lang="en-US"/>
          </a:p>
        </p:txBody>
      </p:sp>
      <p:sp>
        <p:nvSpPr>
          <p:cNvPr id="6" name="Date Placeholder 5">
            <a:extLst>
              <a:ext uri="{FF2B5EF4-FFF2-40B4-BE49-F238E27FC236}">
                <a16:creationId xmlns:a16="http://schemas.microsoft.com/office/drawing/2014/main" id="{D65AF178-3B68-5E55-DA3B-AF159DD3EB9A}"/>
              </a:ext>
            </a:extLst>
          </p:cNvPr>
          <p:cNvSpPr>
            <a:spLocks noGrp="1"/>
          </p:cNvSpPr>
          <p:nvPr>
            <p:ph type="dt" sz="half" idx="10"/>
          </p:nvPr>
        </p:nvSpPr>
        <p:spPr/>
        <p:txBody>
          <a:bodyPr/>
          <a:lstStyle/>
          <a:p>
            <a:fld id="{FF94AE05-42D5-46C5-9197-38F225DB19F7}" type="datetime1">
              <a:rPr lang="en-US" smtClean="0"/>
              <a:t>1/14/2025</a:t>
            </a:fld>
            <a:endParaRPr lang="en-US"/>
          </a:p>
        </p:txBody>
      </p:sp>
      <p:pic>
        <p:nvPicPr>
          <p:cNvPr id="10" name="Picture 2" descr="Microsoft Teams Logo, symbol, meaning ...">
            <a:extLst>
              <a:ext uri="{FF2B5EF4-FFF2-40B4-BE49-F238E27FC236}">
                <a16:creationId xmlns:a16="http://schemas.microsoft.com/office/drawing/2014/main" id="{C5A5608B-1DD1-447C-4E49-4AD328055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9654" y="5527357"/>
            <a:ext cx="467248" cy="247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325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F3E0C27-C9B2-33F8-8959-F774E1B999AE}"/>
              </a:ext>
            </a:extLst>
          </p:cNvPr>
          <p:cNvSpPr>
            <a:spLocks noGrp="1"/>
          </p:cNvSpPr>
          <p:nvPr>
            <p:ph type="title"/>
          </p:nvPr>
        </p:nvSpPr>
        <p:spPr>
          <a:xfrm>
            <a:off x="0" y="138890"/>
            <a:ext cx="12192000" cy="824480"/>
          </a:xfrm>
        </p:spPr>
        <p:style>
          <a:lnRef idx="1">
            <a:schemeClr val="dk1"/>
          </a:lnRef>
          <a:fillRef idx="3">
            <a:schemeClr val="dk1"/>
          </a:fillRef>
          <a:effectRef idx="2">
            <a:schemeClr val="dk1"/>
          </a:effectRef>
          <a:fontRef idx="minor">
            <a:schemeClr val="lt1"/>
          </a:fontRef>
        </p:style>
        <p:txBody>
          <a:bodyPr>
            <a:normAutofit/>
          </a:bodyPr>
          <a:lstStyle/>
          <a:p>
            <a:r>
              <a:rPr lang="en-US" sz="3800" cap="all">
                <a:effectLst>
                  <a:outerShdw blurRad="38100" dist="38100" dir="2700000" algn="tl">
                    <a:srgbClr val="000000">
                      <a:alpha val="43137"/>
                    </a:srgbClr>
                  </a:outerShdw>
                </a:effectLst>
                <a:latin typeface="Trade Gothic Next HvyCd"/>
              </a:rPr>
              <a:t>CIP REVIEW  </a:t>
            </a:r>
            <a:endParaRPr lang="en-US" sz="3800" cap="all">
              <a:solidFill>
                <a:srgbClr val="00B050"/>
              </a:solidFill>
              <a:effectLst>
                <a:outerShdw blurRad="38100" dist="38100" dir="2700000" algn="tl">
                  <a:srgbClr val="000000">
                    <a:alpha val="43137"/>
                  </a:srgbClr>
                </a:outerShdw>
              </a:effectLst>
              <a:latin typeface="Trade Gothic Next HvyCd" panose="020B0906040303020004" pitchFamily="34" charset="0"/>
            </a:endParaRPr>
          </a:p>
        </p:txBody>
      </p:sp>
      <p:graphicFrame>
        <p:nvGraphicFramePr>
          <p:cNvPr id="3" name="Table 2">
            <a:extLst>
              <a:ext uri="{FF2B5EF4-FFF2-40B4-BE49-F238E27FC236}">
                <a16:creationId xmlns:a16="http://schemas.microsoft.com/office/drawing/2014/main" id="{1DAA2820-6653-F856-BB7F-63D03E81CB35}"/>
              </a:ext>
            </a:extLst>
          </p:cNvPr>
          <p:cNvGraphicFramePr>
            <a:graphicFrameLocks noGrp="1"/>
          </p:cNvGraphicFramePr>
          <p:nvPr>
            <p:extLst>
              <p:ext uri="{D42A27DB-BD31-4B8C-83A1-F6EECF244321}">
                <p14:modId xmlns:p14="http://schemas.microsoft.com/office/powerpoint/2010/main" val="97295774"/>
              </p:ext>
            </p:extLst>
          </p:nvPr>
        </p:nvGraphicFramePr>
        <p:xfrm>
          <a:off x="236306" y="1823984"/>
          <a:ext cx="11609798" cy="4480560"/>
        </p:xfrm>
        <a:graphic>
          <a:graphicData uri="http://schemas.openxmlformats.org/drawingml/2006/table">
            <a:tbl>
              <a:tblPr firstRow="1" bandRow="1">
                <a:tableStyleId>{E929F9F4-4A8F-4326-A1B4-22849713DDAB}</a:tableStyleId>
              </a:tblPr>
              <a:tblGrid>
                <a:gridCol w="11609798">
                  <a:extLst>
                    <a:ext uri="{9D8B030D-6E8A-4147-A177-3AD203B41FA5}">
                      <a16:colId xmlns:a16="http://schemas.microsoft.com/office/drawing/2014/main" val="1189079806"/>
                    </a:ext>
                  </a:extLst>
                </a:gridCol>
              </a:tblGrid>
              <a:tr h="297709">
                <a:tc>
                  <a:txBody>
                    <a:bodyPr/>
                    <a:lstStyle/>
                    <a:p>
                      <a:pPr marL="0" marR="0" lvl="0" indent="0" algn="ctr">
                        <a:lnSpc>
                          <a:spcPct val="100000"/>
                        </a:lnSpc>
                        <a:spcBef>
                          <a:spcPts val="0"/>
                        </a:spcBef>
                        <a:spcAft>
                          <a:spcPts val="0"/>
                        </a:spcAft>
                        <a:buNone/>
                      </a:pPr>
                      <a:endParaRPr lang="en-US" sz="1600" b="1">
                        <a:solidFill>
                          <a:schemeClr val="tx1"/>
                        </a:solidFill>
                      </a:endParaRPr>
                    </a:p>
                    <a:p>
                      <a:pPr marL="0" marR="0" lvl="0" indent="0" algn="ctr">
                        <a:lnSpc>
                          <a:spcPct val="100000"/>
                        </a:lnSpc>
                        <a:spcBef>
                          <a:spcPts val="0"/>
                        </a:spcBef>
                        <a:spcAft>
                          <a:spcPts val="0"/>
                        </a:spcAft>
                        <a:buNone/>
                      </a:pPr>
                      <a:endParaRPr lang="en-US" sz="1600" b="1">
                        <a:solidFill>
                          <a:schemeClr val="tx1"/>
                        </a:solidFill>
                      </a:endParaRPr>
                    </a:p>
                    <a:p>
                      <a:pPr marL="0" marR="0" lvl="0" indent="0" algn="ctr">
                        <a:lnSpc>
                          <a:spcPct val="100000"/>
                        </a:lnSpc>
                        <a:spcBef>
                          <a:spcPts val="0"/>
                        </a:spcBef>
                        <a:spcAft>
                          <a:spcPts val="0"/>
                        </a:spcAft>
                        <a:buNone/>
                      </a:pPr>
                      <a:endParaRPr lang="en-US" sz="1600" b="1">
                        <a:solidFill>
                          <a:schemeClr val="tx1"/>
                        </a:solidFill>
                      </a:endParaRPr>
                    </a:p>
                    <a:p>
                      <a:pPr marL="0" marR="0" lvl="0" indent="0" algn="ctr">
                        <a:lnSpc>
                          <a:spcPct val="100000"/>
                        </a:lnSpc>
                        <a:spcBef>
                          <a:spcPts val="0"/>
                        </a:spcBef>
                        <a:spcAft>
                          <a:spcPts val="0"/>
                        </a:spcAft>
                        <a:buNone/>
                      </a:pPr>
                      <a:r>
                        <a:rPr lang="en-US" sz="2400" b="1">
                          <a:solidFill>
                            <a:schemeClr val="tx1"/>
                          </a:solidFill>
                        </a:rPr>
                        <a:t>All schools and programs provided a progress update to Senior Cabinet, Colleagues, and Curriculum Directors regarding their Continuous Improvement Plan (CIP) Goals.   </a:t>
                      </a:r>
                    </a:p>
                    <a:p>
                      <a:pPr marL="0" marR="0" lvl="0" indent="0" algn="ctr">
                        <a:lnSpc>
                          <a:spcPct val="100000"/>
                        </a:lnSpc>
                        <a:spcBef>
                          <a:spcPts val="0"/>
                        </a:spcBef>
                        <a:spcAft>
                          <a:spcPts val="0"/>
                        </a:spcAft>
                        <a:buNone/>
                      </a:pPr>
                      <a:endParaRPr lang="en-US" sz="2400" b="1">
                        <a:solidFill>
                          <a:schemeClr val="tx1"/>
                        </a:solidFill>
                      </a:endParaRPr>
                    </a:p>
                    <a:p>
                      <a:pPr marL="0" marR="0" lvl="0" indent="0" algn="ctr">
                        <a:lnSpc>
                          <a:spcPct val="100000"/>
                        </a:lnSpc>
                        <a:spcBef>
                          <a:spcPts val="0"/>
                        </a:spcBef>
                        <a:spcAft>
                          <a:spcPts val="0"/>
                        </a:spcAft>
                        <a:buNone/>
                      </a:pPr>
                      <a:endParaRPr lang="en-US" sz="2400" b="1">
                        <a:solidFill>
                          <a:schemeClr val="tx1"/>
                        </a:solidFill>
                      </a:endParaRPr>
                    </a:p>
                    <a:p>
                      <a:pPr marL="0" marR="0" lvl="0" indent="0" algn="ctr">
                        <a:lnSpc>
                          <a:spcPct val="100000"/>
                        </a:lnSpc>
                        <a:spcBef>
                          <a:spcPts val="0"/>
                        </a:spcBef>
                        <a:spcAft>
                          <a:spcPts val="0"/>
                        </a:spcAft>
                        <a:buNone/>
                      </a:pPr>
                      <a:endParaRPr lang="en-US" sz="2400" b="1">
                        <a:solidFill>
                          <a:schemeClr val="tx1"/>
                        </a:solidFill>
                      </a:endParaRPr>
                    </a:p>
                    <a:p>
                      <a:pPr marL="0" marR="0" lvl="0" indent="0" algn="ctr">
                        <a:lnSpc>
                          <a:spcPct val="100000"/>
                        </a:lnSpc>
                        <a:spcBef>
                          <a:spcPts val="0"/>
                        </a:spcBef>
                        <a:spcAft>
                          <a:spcPts val="0"/>
                        </a:spcAft>
                        <a:buNone/>
                      </a:pPr>
                      <a:r>
                        <a:rPr lang="en-US" sz="2400" b="1">
                          <a:solidFill>
                            <a:schemeClr val="tx1"/>
                          </a:solidFill>
                        </a:rPr>
                        <a:t>Review Dates: November and June </a:t>
                      </a:r>
                    </a:p>
                    <a:p>
                      <a:pPr marL="0" marR="0" lvl="0" indent="0" algn="ctr">
                        <a:lnSpc>
                          <a:spcPct val="100000"/>
                        </a:lnSpc>
                        <a:spcBef>
                          <a:spcPts val="0"/>
                        </a:spcBef>
                        <a:spcAft>
                          <a:spcPts val="0"/>
                        </a:spcAft>
                        <a:buNone/>
                      </a:pPr>
                      <a:endParaRPr lang="en-US" sz="1600" b="1">
                        <a:solidFill>
                          <a:schemeClr val="tx1"/>
                        </a:solidFill>
                      </a:endParaRPr>
                    </a:p>
                    <a:p>
                      <a:pPr marL="0" marR="0" lvl="0" indent="0" algn="ctr">
                        <a:lnSpc>
                          <a:spcPct val="100000"/>
                        </a:lnSpc>
                        <a:spcBef>
                          <a:spcPts val="0"/>
                        </a:spcBef>
                        <a:spcAft>
                          <a:spcPts val="0"/>
                        </a:spcAft>
                        <a:buNone/>
                      </a:pPr>
                      <a:endParaRPr lang="en-US" sz="1600" b="1">
                        <a:solidFill>
                          <a:schemeClr val="tx1"/>
                        </a:solidFill>
                      </a:endParaRPr>
                    </a:p>
                    <a:p>
                      <a:pPr marL="0" marR="0" lvl="0" indent="0" algn="ctr">
                        <a:lnSpc>
                          <a:spcPct val="100000"/>
                        </a:lnSpc>
                        <a:spcBef>
                          <a:spcPts val="0"/>
                        </a:spcBef>
                        <a:spcAft>
                          <a:spcPts val="0"/>
                        </a:spcAft>
                        <a:buNone/>
                      </a:pPr>
                      <a:endParaRPr lang="en-US" sz="1600" b="1">
                        <a:solidFill>
                          <a:schemeClr val="tx1"/>
                        </a:solidFill>
                      </a:endParaRPr>
                    </a:p>
                    <a:p>
                      <a:pPr marL="0" marR="0" lvl="0" indent="0" algn="ctr">
                        <a:lnSpc>
                          <a:spcPct val="100000"/>
                        </a:lnSpc>
                        <a:spcBef>
                          <a:spcPts val="0"/>
                        </a:spcBef>
                        <a:spcAft>
                          <a:spcPts val="0"/>
                        </a:spcAft>
                        <a:buNone/>
                      </a:pPr>
                      <a:endParaRPr lang="en-US" sz="1600" b="1">
                        <a:solidFill>
                          <a:schemeClr val="tx1"/>
                        </a:solidFill>
                      </a:endParaRPr>
                    </a:p>
                    <a:p>
                      <a:pPr marL="0" marR="0" lvl="0" indent="0" algn="ctr">
                        <a:lnSpc>
                          <a:spcPct val="100000"/>
                        </a:lnSpc>
                        <a:spcBef>
                          <a:spcPts val="0"/>
                        </a:spcBef>
                        <a:spcAft>
                          <a:spcPts val="0"/>
                        </a:spcAft>
                        <a:buNone/>
                      </a:pPr>
                      <a:endParaRPr lang="en-US" sz="1600" b="1">
                        <a:solidFill>
                          <a:schemeClr val="tx1"/>
                        </a:solidFill>
                      </a:endParaRPr>
                    </a:p>
                    <a:p>
                      <a:pPr marL="0" marR="0" lvl="0" indent="0" algn="ctr">
                        <a:lnSpc>
                          <a:spcPct val="100000"/>
                        </a:lnSpc>
                        <a:spcBef>
                          <a:spcPts val="0"/>
                        </a:spcBef>
                        <a:spcAft>
                          <a:spcPts val="0"/>
                        </a:spcAft>
                        <a:buNone/>
                      </a:pPr>
                      <a:endParaRPr lang="en-US" sz="16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58876720"/>
                  </a:ext>
                </a:extLst>
              </a:tr>
            </a:tbl>
          </a:graphicData>
        </a:graphic>
      </p:graphicFrame>
      <p:sp>
        <p:nvSpPr>
          <p:cNvPr id="10" name="TextBox 9">
            <a:extLst>
              <a:ext uri="{FF2B5EF4-FFF2-40B4-BE49-F238E27FC236}">
                <a16:creationId xmlns:a16="http://schemas.microsoft.com/office/drawing/2014/main" id="{93B9D1FC-B16D-0DD2-8DF5-5C04EB952F6B}"/>
              </a:ext>
            </a:extLst>
          </p:cNvPr>
          <p:cNvSpPr txBox="1"/>
          <p:nvPr/>
        </p:nvSpPr>
        <p:spPr>
          <a:xfrm>
            <a:off x="442452" y="2978219"/>
            <a:ext cx="11100619"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FF9933"/>
                </a:solidFill>
                <a:cs typeface="Calibri"/>
              </a:rPr>
              <a:t>   </a:t>
            </a:r>
            <a:endParaRPr lang="en-US">
              <a:solidFill>
                <a:srgbClr val="000000"/>
              </a:solidFill>
              <a:latin typeface="Calibri" panose="020F0502020204030204"/>
              <a:cs typeface="Calibri"/>
            </a:endParaRPr>
          </a:p>
          <a:p>
            <a:pPr algn="ctr"/>
            <a:endParaRPr lang="en-US" sz="2400" b="1">
              <a:solidFill>
                <a:srgbClr val="0070C0"/>
              </a:solidFill>
              <a:latin typeface="Trade Gothic Next HvyCd"/>
              <a:cs typeface="Calibri"/>
            </a:endParaRPr>
          </a:p>
          <a:p>
            <a:pPr algn="ctr"/>
            <a:r>
              <a:rPr lang="en-US" sz="2400" b="1">
                <a:solidFill>
                  <a:srgbClr val="0070C0"/>
                </a:solidFill>
                <a:latin typeface="Trade Gothic Next HvyCd"/>
                <a:cs typeface="Calibri"/>
              </a:rPr>
              <a:t>MODE:</a:t>
            </a:r>
            <a:r>
              <a:rPr lang="en-US" sz="2400" b="1">
                <a:cs typeface="Calibri"/>
              </a:rPr>
              <a:t> </a:t>
            </a:r>
            <a:r>
              <a:rPr lang="en-US" sz="2400" b="1">
                <a:latin typeface="Trade Gothic Next HvyCd"/>
                <a:cs typeface="Calibri"/>
              </a:rPr>
              <a:t>Central Office In Person for </a:t>
            </a:r>
            <a:r>
              <a:rPr lang="en-US" sz="2400" b="1" u="sng">
                <a:latin typeface="Trade Gothic Next HvyCd"/>
                <a:cs typeface="Calibri"/>
              </a:rPr>
              <a:t>Principals</a:t>
            </a:r>
            <a:r>
              <a:rPr lang="en-US" sz="2400" b="1">
                <a:latin typeface="Trade Gothic Next HvyCd"/>
                <a:cs typeface="Calibri"/>
              </a:rPr>
              <a:t>, Teams for </a:t>
            </a:r>
            <a:r>
              <a:rPr lang="en-US" sz="2400" b="1" u="sng">
                <a:latin typeface="Trade Gothic Next HvyCd"/>
                <a:cs typeface="Calibri"/>
              </a:rPr>
              <a:t>School Staff</a:t>
            </a:r>
            <a:endParaRPr lang="en-US" sz="2400">
              <a:ea typeface="Calibri"/>
              <a:cs typeface="Calibri"/>
            </a:endParaRPr>
          </a:p>
        </p:txBody>
      </p:sp>
      <p:sp>
        <p:nvSpPr>
          <p:cNvPr id="2" name="Slide Number Placeholder 1">
            <a:extLst>
              <a:ext uri="{FF2B5EF4-FFF2-40B4-BE49-F238E27FC236}">
                <a16:creationId xmlns:a16="http://schemas.microsoft.com/office/drawing/2014/main" id="{A3F38177-8E0D-6787-7EAA-A492978DD8AD}"/>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1816482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1009" y="-20719"/>
            <a:ext cx="12192000" cy="819255"/>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5" name="Freeform 5">
            <a:extLst>
              <a:ext uri="{FF2B5EF4-FFF2-40B4-BE49-F238E27FC236}">
                <a16:creationId xmlns:a16="http://schemas.microsoft.com/office/drawing/2014/main" id="{D84A089C-DDEC-ACE7-1037-4149BA06CAA4}"/>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aphicFrame>
        <p:nvGraphicFramePr>
          <p:cNvPr id="10" name="Table 9">
            <a:extLst>
              <a:ext uri="{FF2B5EF4-FFF2-40B4-BE49-F238E27FC236}">
                <a16:creationId xmlns:a16="http://schemas.microsoft.com/office/drawing/2014/main" id="{85A8BDE7-9894-51B4-0BB5-E1F157CA0B29}"/>
              </a:ext>
            </a:extLst>
          </p:cNvPr>
          <p:cNvGraphicFramePr>
            <a:graphicFrameLocks noGrp="1"/>
          </p:cNvGraphicFramePr>
          <p:nvPr>
            <p:extLst>
              <p:ext uri="{D42A27DB-BD31-4B8C-83A1-F6EECF244321}">
                <p14:modId xmlns:p14="http://schemas.microsoft.com/office/powerpoint/2010/main" val="2868022846"/>
              </p:ext>
            </p:extLst>
          </p:nvPr>
        </p:nvGraphicFramePr>
        <p:xfrm>
          <a:off x="88490" y="854171"/>
          <a:ext cx="11914525" cy="5621889"/>
        </p:xfrm>
        <a:graphic>
          <a:graphicData uri="http://schemas.openxmlformats.org/drawingml/2006/table">
            <a:tbl>
              <a:tblPr firstRow="1" bandRow="1">
                <a:tableStyleId>{00A15C55-8517-42AA-B614-E9B94910E393}</a:tableStyleId>
              </a:tblPr>
              <a:tblGrid>
                <a:gridCol w="1327742">
                  <a:extLst>
                    <a:ext uri="{9D8B030D-6E8A-4147-A177-3AD203B41FA5}">
                      <a16:colId xmlns:a16="http://schemas.microsoft.com/office/drawing/2014/main" val="89565671"/>
                    </a:ext>
                  </a:extLst>
                </a:gridCol>
                <a:gridCol w="4129299">
                  <a:extLst>
                    <a:ext uri="{9D8B030D-6E8A-4147-A177-3AD203B41FA5}">
                      <a16:colId xmlns:a16="http://schemas.microsoft.com/office/drawing/2014/main" val="1393857006"/>
                    </a:ext>
                  </a:extLst>
                </a:gridCol>
                <a:gridCol w="3234675">
                  <a:extLst>
                    <a:ext uri="{9D8B030D-6E8A-4147-A177-3AD203B41FA5}">
                      <a16:colId xmlns:a16="http://schemas.microsoft.com/office/drawing/2014/main" val="1731606042"/>
                    </a:ext>
                  </a:extLst>
                </a:gridCol>
                <a:gridCol w="3222809">
                  <a:extLst>
                    <a:ext uri="{9D8B030D-6E8A-4147-A177-3AD203B41FA5}">
                      <a16:colId xmlns:a16="http://schemas.microsoft.com/office/drawing/2014/main" val="3859823304"/>
                    </a:ext>
                  </a:extLst>
                </a:gridCol>
              </a:tblGrid>
              <a:tr h="0">
                <a:tc>
                  <a:txBody>
                    <a:bodyPr/>
                    <a:lstStyle/>
                    <a:p>
                      <a:pPr algn="ctr"/>
                      <a:r>
                        <a:rPr lang="en-US" sz="1600"/>
                        <a:t>Identification</a:t>
                      </a:r>
                      <a:endParaRPr lang="en-US" sz="160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tc>
                  <a:txBody>
                    <a:bodyPr/>
                    <a:lstStyle/>
                    <a:p>
                      <a:pPr algn="ctr"/>
                      <a:r>
                        <a:rPr lang="en-US" sz="1800"/>
                        <a:t>Criteria</a:t>
                      </a:r>
                      <a:endParaRPr lang="en-US" sz="180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tc>
                  <a:txBody>
                    <a:bodyPr/>
                    <a:lstStyle/>
                    <a:p>
                      <a:pPr lvl="0" algn="ctr">
                        <a:buNone/>
                      </a:pPr>
                      <a:r>
                        <a:rPr lang="en-US" sz="1800"/>
                        <a:t>School</a:t>
                      </a:r>
                      <a:endParaRPr lang="en-US" sz="1800">
                        <a:latin typeface="+mn-lt"/>
                        <a:cs typeface="Calibri"/>
                      </a:endParaRPr>
                    </a:p>
                  </a:txBody>
                  <a:tcPr marL="60959" marR="60959"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tc>
                  <a:txBody>
                    <a:bodyPr/>
                    <a:lstStyle/>
                    <a:p>
                      <a:pPr lvl="0" algn="ctr">
                        <a:buNone/>
                      </a:pPr>
                      <a:r>
                        <a:rPr lang="en-US" sz="1800">
                          <a:latin typeface="+mn-lt"/>
                          <a:cs typeface="Calibri"/>
                        </a:rPr>
                        <a:t>GA DOE/MGRESA SUPPORT</a:t>
                      </a:r>
                    </a:p>
                  </a:txBody>
                  <a:tcPr marL="60959" marR="60959"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68252034"/>
                  </a:ext>
                </a:extLst>
              </a:tr>
              <a:tr h="1446049">
                <a:tc>
                  <a:txBody>
                    <a:bodyPr/>
                    <a:lstStyle/>
                    <a:p>
                      <a:pPr>
                        <a:lnSpc>
                          <a:spcPct val="100000"/>
                        </a:lnSpc>
                      </a:pPr>
                      <a:r>
                        <a:rPr lang="en-US" sz="2000" b="1"/>
                        <a:t>   CSI</a:t>
                      </a:r>
                      <a:endParaRPr lang="en-US" sz="2000" b="1">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a:t>Lowest performing 5% of schools</a:t>
                      </a:r>
                    </a:p>
                    <a:p>
                      <a:pPr marL="342900" indent="-342900">
                        <a:lnSpc>
                          <a:spcPct val="100000"/>
                        </a:lnSpc>
                        <a:spcBef>
                          <a:spcPts val="300"/>
                        </a:spcBef>
                        <a:spcAft>
                          <a:spcPts val="300"/>
                        </a:spcAft>
                        <a:buFont typeface="Arial" panose="05000000000000000000" pitchFamily="2" charset="2"/>
                        <a:buChar char="•"/>
                      </a:pPr>
                      <a:r>
                        <a:rPr lang="en-US" sz="2000"/>
                        <a:t>HS with a 4-year cohort at or less than 67% </a:t>
                      </a:r>
                    </a:p>
                    <a:p>
                      <a:pPr marL="342900" lvl="0" indent="-342900">
                        <a:lnSpc>
                          <a:spcPct val="100000"/>
                        </a:lnSpc>
                        <a:spcBef>
                          <a:spcPts val="300"/>
                        </a:spcBef>
                        <a:spcAft>
                          <a:spcPts val="300"/>
                        </a:spcAft>
                        <a:buFont typeface="Arial" panose="05000000000000000000" pitchFamily="2" charset="2"/>
                        <a:buChar char="•"/>
                      </a:pPr>
                      <a:r>
                        <a:rPr lang="en-US" sz="2000"/>
                        <a:t>Identified every 3 years</a:t>
                      </a:r>
                      <a:endParaRPr lang="en-US" sz="200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0" lvl="0" indent="0" algn="l">
                        <a:lnSpc>
                          <a:spcPct val="100000"/>
                        </a:lnSpc>
                        <a:spcBef>
                          <a:spcPts val="300"/>
                        </a:spcBef>
                        <a:spcAft>
                          <a:spcPts val="300"/>
                        </a:spcAft>
                        <a:buFont typeface="Arial"/>
                        <a:buNone/>
                      </a:pPr>
                      <a:r>
                        <a:rPr lang="en-US" sz="2000">
                          <a:latin typeface="Calibri" panose="020F0502020204030204" pitchFamily="34" charset="0"/>
                          <a:cs typeface="Calibri" panose="020F0502020204030204" pitchFamily="34" charset="0"/>
                        </a:rPr>
                        <a:t>Appling MS                 </a:t>
                      </a:r>
                      <a:r>
                        <a:rPr lang="en-US" sz="2000" b="1">
                          <a:solidFill>
                            <a:srgbClr val="00B050"/>
                          </a:solidFill>
                          <a:latin typeface="Calibri" panose="020F0502020204030204" pitchFamily="34" charset="0"/>
                          <a:cs typeface="Calibri" panose="020F0502020204030204" pitchFamily="34" charset="0"/>
                        </a:rPr>
                        <a:t>Bernd ES </a:t>
                      </a:r>
                      <a:r>
                        <a:rPr lang="en-US" sz="2000">
                          <a:latin typeface="Calibri" panose="020F0502020204030204" pitchFamily="34" charset="0"/>
                          <a:cs typeface="Calibri" panose="020F0502020204030204" pitchFamily="34" charset="0"/>
                        </a:rPr>
                        <a:t>Ingram-Pye ES            </a:t>
                      </a:r>
                      <a:r>
                        <a:rPr lang="en-US" sz="2000" b="1">
                          <a:solidFill>
                            <a:srgbClr val="00B050"/>
                          </a:solidFill>
                          <a:latin typeface="Calibri" panose="020F0502020204030204" pitchFamily="34" charset="0"/>
                          <a:cs typeface="Calibri" panose="020F0502020204030204" pitchFamily="34" charset="0"/>
                        </a:rPr>
                        <a:t>Bruce ES</a:t>
                      </a:r>
                    </a:p>
                    <a:p>
                      <a:pPr marL="0" marR="0" lvl="0" indent="0" algn="l" defTabSz="914400" rtl="0" eaLnBrk="1" fontAlgn="auto" latinLnBrk="0" hangingPunct="1">
                        <a:lnSpc>
                          <a:spcPct val="100000"/>
                        </a:lnSpc>
                        <a:spcBef>
                          <a:spcPts val="300"/>
                        </a:spcBef>
                        <a:spcAft>
                          <a:spcPts val="300"/>
                        </a:spcAft>
                        <a:buClrTx/>
                        <a:buSzTx/>
                        <a:buFont typeface="Arial"/>
                        <a:buNone/>
                        <a:tabLst/>
                        <a:defRPr/>
                      </a:pPr>
                      <a:r>
                        <a:rPr lang="en-US" sz="2000">
                          <a:latin typeface="Calibri" panose="020F0502020204030204" pitchFamily="34" charset="0"/>
                          <a:cs typeface="Calibri" panose="020F0502020204030204" pitchFamily="34" charset="0"/>
                        </a:rPr>
                        <a:t>Rosa Taylor ES          </a:t>
                      </a:r>
                      <a:r>
                        <a:rPr lang="en-US" sz="2000" b="1">
                          <a:solidFill>
                            <a:srgbClr val="00B050"/>
                          </a:solidFill>
                          <a:latin typeface="Calibri" panose="020F0502020204030204" pitchFamily="34" charset="0"/>
                          <a:cs typeface="Calibri" panose="020F0502020204030204" pitchFamily="34" charset="0"/>
                        </a:rPr>
                        <a:t>Hartley ES</a:t>
                      </a:r>
                    </a:p>
                    <a:p>
                      <a:pPr marL="0" marR="0" lvl="0" indent="0" algn="l" defTabSz="914400" rtl="0" eaLnBrk="1" fontAlgn="auto" latinLnBrk="0" hangingPunct="1">
                        <a:lnSpc>
                          <a:spcPct val="100000"/>
                        </a:lnSpc>
                        <a:spcBef>
                          <a:spcPts val="300"/>
                        </a:spcBef>
                        <a:spcAft>
                          <a:spcPts val="300"/>
                        </a:spcAft>
                        <a:buClrTx/>
                        <a:buSzTx/>
                        <a:buFont typeface="Arial"/>
                        <a:buNone/>
                        <a:tabLst/>
                        <a:defRPr/>
                      </a:pPr>
                      <a:r>
                        <a:rPr lang="en-US" sz="2000" b="1">
                          <a:solidFill>
                            <a:srgbClr val="00B050"/>
                          </a:solidFill>
                          <a:latin typeface="Calibri" panose="020F0502020204030204" pitchFamily="34" charset="0"/>
                          <a:cs typeface="Calibri" panose="020F0502020204030204" pitchFamily="34" charset="0"/>
                        </a:rPr>
                        <a:t>L.H. Williams ES        Union ES</a:t>
                      </a:r>
                      <a:endParaRPr lang="en-US" sz="2000">
                        <a:latin typeface="+mn-lt"/>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0" lvl="0" indent="0">
                        <a:lnSpc>
                          <a:spcPct val="100000"/>
                        </a:lnSpc>
                        <a:spcBef>
                          <a:spcPts val="300"/>
                        </a:spcBef>
                        <a:spcAft>
                          <a:spcPts val="300"/>
                        </a:spcAft>
                        <a:buFont typeface="Arial"/>
                        <a:buNone/>
                      </a:pPr>
                      <a:r>
                        <a:rPr lang="en-US" sz="1800" b="1">
                          <a:latin typeface="+mn-lt"/>
                        </a:rPr>
                        <a:t>SES: </a:t>
                      </a:r>
                      <a:r>
                        <a:rPr lang="en-US" sz="1800">
                          <a:latin typeface="+mn-lt"/>
                        </a:rPr>
                        <a:t>Jody Pate- Williams and Bruce; Kim Tolbert- Hartley and Ingram Pye, Rosa Taylor;</a:t>
                      </a:r>
                    </a:p>
                    <a:p>
                      <a:pPr marL="0" lvl="0" indent="0">
                        <a:lnSpc>
                          <a:spcPct val="100000"/>
                        </a:lnSpc>
                        <a:spcBef>
                          <a:spcPts val="300"/>
                        </a:spcBef>
                        <a:spcAft>
                          <a:spcPts val="300"/>
                        </a:spcAft>
                        <a:buFont typeface="Arial"/>
                        <a:buNone/>
                      </a:pPr>
                      <a:r>
                        <a:rPr lang="en-US" sz="1800">
                          <a:latin typeface="+mn-lt"/>
                        </a:rPr>
                        <a:t>Interim- Union; Kim Barham-Bernd</a:t>
                      </a:r>
                    </a:p>
                  </a:txBody>
                  <a:tcPr marL="60959" marR="60959"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305"/>
                    </a:solidFill>
                  </a:tcPr>
                </a:tc>
                <a:extLst>
                  <a:ext uri="{0D108BD9-81ED-4DB2-BD59-A6C34878D82A}">
                    <a16:rowId xmlns:a16="http://schemas.microsoft.com/office/drawing/2014/main" val="3411831732"/>
                  </a:ext>
                </a:extLst>
              </a:tr>
              <a:tr h="1293729">
                <a:tc>
                  <a:txBody>
                    <a:bodyPr/>
                    <a:lstStyle/>
                    <a:p>
                      <a:pPr>
                        <a:lnSpc>
                          <a:spcPct val="100000"/>
                        </a:lnSpc>
                      </a:pPr>
                      <a:r>
                        <a:rPr lang="en-US" sz="2000" b="1"/>
                        <a:t>   TSI</a:t>
                      </a:r>
                      <a:endParaRPr lang="en-US" sz="2000" b="1">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a:t>One or more consistently underperforming student groups </a:t>
                      </a:r>
                    </a:p>
                    <a:p>
                      <a:pPr marL="342900" lvl="0" indent="-342900">
                        <a:lnSpc>
                          <a:spcPct val="100000"/>
                        </a:lnSpc>
                        <a:spcBef>
                          <a:spcPts val="300"/>
                        </a:spcBef>
                        <a:spcAft>
                          <a:spcPts val="300"/>
                        </a:spcAft>
                        <a:buFont typeface="Arial" panose="05000000000000000000" pitchFamily="2" charset="2"/>
                        <a:buChar char="•"/>
                      </a:pPr>
                      <a:r>
                        <a:rPr lang="en-US" sz="2000"/>
                        <a:t>Identified every year</a:t>
                      </a:r>
                      <a:endParaRPr lang="en-US" sz="200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nSpc>
                          <a:spcPct val="100000"/>
                        </a:lnSpc>
                        <a:spcBef>
                          <a:spcPts val="300"/>
                        </a:spcBef>
                        <a:spcAft>
                          <a:spcPts val="300"/>
                        </a:spcAft>
                        <a:buFont typeface="Arial" panose="020B0604020202020204" pitchFamily="34" charset="0"/>
                        <a:buNone/>
                      </a:pPr>
                      <a:r>
                        <a:rPr lang="en-US" sz="2000">
                          <a:solidFill>
                            <a:schemeClr val="tx1"/>
                          </a:solidFill>
                          <a:latin typeface="+mn-lt"/>
                          <a:cs typeface="Calibri"/>
                        </a:rPr>
                        <a:t>Howard HS (SWD)*</a:t>
                      </a:r>
                    </a:p>
                    <a:p>
                      <a:pPr marL="0" lvl="0" indent="0">
                        <a:lnSpc>
                          <a:spcPct val="100000"/>
                        </a:lnSpc>
                        <a:spcBef>
                          <a:spcPts val="300"/>
                        </a:spcBef>
                        <a:spcAft>
                          <a:spcPts val="300"/>
                        </a:spcAft>
                        <a:buFont typeface="Arial" panose="020B0604020202020204" pitchFamily="34" charset="0"/>
                        <a:buNone/>
                      </a:pPr>
                      <a:r>
                        <a:rPr lang="en-US" sz="2000">
                          <a:solidFill>
                            <a:schemeClr val="tx1"/>
                          </a:solidFill>
                          <a:latin typeface="+mn-lt"/>
                          <a:cs typeface="Calibri"/>
                        </a:rPr>
                        <a:t>John R. Lewis ES (SWD)*</a:t>
                      </a:r>
                    </a:p>
                    <a:p>
                      <a:pPr marL="0" lvl="0" indent="0">
                        <a:lnSpc>
                          <a:spcPct val="100000"/>
                        </a:lnSpc>
                        <a:spcBef>
                          <a:spcPts val="300"/>
                        </a:spcBef>
                        <a:spcAft>
                          <a:spcPts val="300"/>
                        </a:spcAft>
                        <a:buFont typeface="Arial" panose="020B0604020202020204" pitchFamily="34" charset="0"/>
                        <a:buNone/>
                      </a:pPr>
                      <a:r>
                        <a:rPr lang="en-US" sz="1400">
                          <a:solidFill>
                            <a:schemeClr val="tx1"/>
                          </a:solidFill>
                          <a:latin typeface="+mn-lt"/>
                          <a:cs typeface="Calibri"/>
                        </a:rPr>
                        <a:t>*(Newly identified for 2024)</a:t>
                      </a: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lvl="0" indent="-285750">
                        <a:lnSpc>
                          <a:spcPct val="100000"/>
                        </a:lnSpc>
                        <a:spcBef>
                          <a:spcPts val="300"/>
                        </a:spcBef>
                        <a:spcAft>
                          <a:spcPts val="300"/>
                        </a:spcAft>
                        <a:buFont typeface="Arial" panose="020B0604020202020204" pitchFamily="34" charset="0"/>
                        <a:buChar char="•"/>
                      </a:pPr>
                      <a:endParaRPr lang="en-US" sz="1800">
                        <a:latin typeface="+mn-lt"/>
                        <a:cs typeface="Calibri"/>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3230714"/>
                  </a:ext>
                </a:extLst>
              </a:tr>
              <a:tr h="1312445">
                <a:tc>
                  <a:txBody>
                    <a:bodyPr/>
                    <a:lstStyle/>
                    <a:p>
                      <a:pPr>
                        <a:lnSpc>
                          <a:spcPct val="100000"/>
                        </a:lnSpc>
                      </a:pPr>
                      <a:r>
                        <a:rPr lang="en-US" sz="2000" b="1"/>
                        <a:t>   ATSI</a:t>
                      </a:r>
                      <a:endParaRPr lang="en-US" sz="2000" b="1">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b="0" kern="1200">
                          <a:solidFill>
                            <a:schemeClr val="dk1"/>
                          </a:solidFill>
                          <a:effectLst/>
                        </a:rPr>
                        <a:t>One or more identified student groups whose component scores are among the lowest in the state</a:t>
                      </a:r>
                    </a:p>
                    <a:p>
                      <a:pPr marL="342900" marR="0" lvl="0" indent="-342900" algn="l" defTabSz="914400" rtl="0" eaLnBrk="1" fontAlgn="auto" latinLnBrk="0" hangingPunct="1">
                        <a:lnSpc>
                          <a:spcPct val="100000"/>
                        </a:lnSpc>
                        <a:spcBef>
                          <a:spcPts val="300"/>
                        </a:spcBef>
                        <a:spcAft>
                          <a:spcPts val="300"/>
                        </a:spcAft>
                        <a:buClrTx/>
                        <a:buSzTx/>
                        <a:buFont typeface="Arial" panose="05000000000000000000" pitchFamily="2" charset="2"/>
                        <a:buChar char="•"/>
                        <a:tabLst/>
                        <a:defRPr/>
                      </a:pPr>
                      <a:r>
                        <a:rPr lang="en-US" sz="2000"/>
                        <a:t>Identified every 3 years</a:t>
                      </a:r>
                      <a:endParaRPr lang="en-US" sz="200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305"/>
                    </a:solidFill>
                  </a:tcPr>
                </a:tc>
                <a:tc>
                  <a:txBody>
                    <a:bodyPr/>
                    <a:lstStyle/>
                    <a:p>
                      <a:pPr marL="0" marR="0" lvl="0" indent="0" algn="l" defTabSz="914400" rtl="0" eaLnBrk="1" fontAlgn="auto" latinLnBrk="0" hangingPunct="1">
                        <a:lnSpc>
                          <a:spcPct val="100000"/>
                        </a:lnSpc>
                        <a:spcBef>
                          <a:spcPts val="300"/>
                        </a:spcBef>
                        <a:spcAft>
                          <a:spcPts val="300"/>
                        </a:spcAft>
                        <a:buClrTx/>
                        <a:buSzTx/>
                        <a:buFont typeface="Arial"/>
                        <a:buNone/>
                        <a:tabLst/>
                        <a:defRPr/>
                      </a:pPr>
                      <a:r>
                        <a:rPr lang="en-US" sz="2000">
                          <a:cs typeface="Calibri"/>
                        </a:rPr>
                        <a:t>Westside HS (SWD)</a:t>
                      </a:r>
                    </a:p>
                    <a:p>
                      <a:pPr marL="0" lvl="0" indent="0" algn="l">
                        <a:lnSpc>
                          <a:spcPct val="100000"/>
                        </a:lnSpc>
                        <a:spcBef>
                          <a:spcPts val="300"/>
                        </a:spcBef>
                        <a:spcAft>
                          <a:spcPts val="300"/>
                        </a:spcAft>
                        <a:buFont typeface="Arial"/>
                        <a:buNone/>
                      </a:pPr>
                      <a:endParaRPr lang="en-US" sz="2000">
                        <a:latin typeface="+mn-lt"/>
                        <a:cs typeface="Calibri"/>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0" lvl="0" indent="0" algn="l">
                        <a:lnSpc>
                          <a:spcPct val="100000"/>
                        </a:lnSpc>
                        <a:spcBef>
                          <a:spcPts val="300"/>
                        </a:spcBef>
                        <a:spcAft>
                          <a:spcPts val="300"/>
                        </a:spcAft>
                        <a:buFont typeface="Arial"/>
                        <a:buNone/>
                      </a:pPr>
                      <a:r>
                        <a:rPr lang="en-US" sz="1800">
                          <a:latin typeface="+mn-lt"/>
                          <a:cs typeface="Calibri"/>
                        </a:rPr>
                        <a:t>Larissa Beecher-MRESA</a:t>
                      </a: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305"/>
                    </a:solidFill>
                  </a:tcPr>
                </a:tc>
                <a:extLst>
                  <a:ext uri="{0D108BD9-81ED-4DB2-BD59-A6C34878D82A}">
                    <a16:rowId xmlns:a16="http://schemas.microsoft.com/office/drawing/2014/main" val="1390070424"/>
                  </a:ext>
                </a:extLst>
              </a:tr>
              <a:tr h="968222">
                <a:tc>
                  <a:txBody>
                    <a:bodyPr/>
                    <a:lstStyle/>
                    <a:p>
                      <a:pPr>
                        <a:lnSpc>
                          <a:spcPct val="100000"/>
                        </a:lnSpc>
                      </a:pPr>
                      <a:r>
                        <a:rPr lang="en-US" sz="2000" b="1"/>
                        <a:t>   Tier IV </a:t>
                      </a:r>
                      <a:endParaRPr lang="en-US" sz="2000" b="1">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a:t>Lowest 10 performing schools in the state</a:t>
                      </a:r>
                    </a:p>
                    <a:p>
                      <a:pPr marL="342900" lvl="0" indent="-342900">
                        <a:lnSpc>
                          <a:spcPct val="100000"/>
                        </a:lnSpc>
                        <a:spcBef>
                          <a:spcPts val="300"/>
                        </a:spcBef>
                        <a:spcAft>
                          <a:spcPts val="300"/>
                        </a:spcAft>
                        <a:buFont typeface="Arial" panose="05000000000000000000" pitchFamily="2" charset="2"/>
                        <a:buChar char="•"/>
                      </a:pPr>
                      <a:r>
                        <a:rPr lang="en-US" sz="2000"/>
                        <a:t>Identified every 3 years</a:t>
                      </a:r>
                      <a:endParaRPr lang="en-US" sz="200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gn="l">
                        <a:lnSpc>
                          <a:spcPct val="100000"/>
                        </a:lnSpc>
                        <a:spcBef>
                          <a:spcPts val="300"/>
                        </a:spcBef>
                        <a:spcAft>
                          <a:spcPts val="300"/>
                        </a:spcAft>
                        <a:buFont typeface="Arial"/>
                        <a:buNone/>
                      </a:pPr>
                      <a:r>
                        <a:rPr lang="en-US" sz="2000" b="1">
                          <a:solidFill>
                            <a:srgbClr val="00B050"/>
                          </a:solidFill>
                          <a:cs typeface="Calibri"/>
                        </a:rPr>
                        <a:t>Ballard-Hudson MS</a:t>
                      </a:r>
                    </a:p>
                    <a:p>
                      <a:pPr marL="0" lvl="0" indent="0" algn="l">
                        <a:lnSpc>
                          <a:spcPct val="100000"/>
                        </a:lnSpc>
                        <a:spcBef>
                          <a:spcPts val="300"/>
                        </a:spcBef>
                        <a:spcAft>
                          <a:spcPts val="300"/>
                        </a:spcAft>
                        <a:buFont typeface="Arial"/>
                        <a:buNone/>
                      </a:pPr>
                      <a:r>
                        <a:rPr lang="en-US" sz="2000" b="1">
                          <a:solidFill>
                            <a:srgbClr val="00B050"/>
                          </a:solidFill>
                          <a:latin typeface="+mn-lt"/>
                          <a:cs typeface="Calibri"/>
                        </a:rPr>
                        <a:t>Southfield ES</a:t>
                      </a:r>
                    </a:p>
                    <a:p>
                      <a:pPr marL="0" lvl="0" indent="0">
                        <a:lnSpc>
                          <a:spcPct val="100000"/>
                        </a:lnSpc>
                        <a:spcBef>
                          <a:spcPts val="300"/>
                        </a:spcBef>
                        <a:spcAft>
                          <a:spcPts val="300"/>
                        </a:spcAft>
                        <a:buFont typeface="Arial"/>
                        <a:buNone/>
                      </a:pPr>
                      <a:endParaRPr lang="en-US" sz="2000">
                        <a:latin typeface="+mn-lt"/>
                        <a:cs typeface="Calibri"/>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nSpc>
                          <a:spcPct val="100000"/>
                        </a:lnSpc>
                        <a:spcBef>
                          <a:spcPts val="300"/>
                        </a:spcBef>
                        <a:spcAft>
                          <a:spcPts val="300"/>
                        </a:spcAft>
                        <a:buFont typeface="Arial"/>
                        <a:buNone/>
                      </a:pPr>
                      <a:r>
                        <a:rPr lang="en-US" sz="1800">
                          <a:latin typeface="+mn-lt"/>
                          <a:cs typeface="Calibri"/>
                        </a:rPr>
                        <a:t>Angela James- Ballard Lynne Stevens-Southfield</a:t>
                      </a:r>
                    </a:p>
                    <a:p>
                      <a:pPr marL="0" lvl="0" indent="0">
                        <a:lnSpc>
                          <a:spcPct val="100000"/>
                        </a:lnSpc>
                        <a:spcBef>
                          <a:spcPts val="300"/>
                        </a:spcBef>
                        <a:spcAft>
                          <a:spcPts val="300"/>
                        </a:spcAft>
                        <a:buFont typeface="Arial"/>
                        <a:buNone/>
                      </a:pPr>
                      <a:r>
                        <a:rPr lang="en-US" sz="1800">
                          <a:latin typeface="+mn-lt"/>
                          <a:cs typeface="Calibri"/>
                        </a:rPr>
                        <a:t>GADOE Daily Support</a:t>
                      </a: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3995369"/>
                  </a:ext>
                </a:extLst>
              </a:tr>
            </a:tbl>
          </a:graphicData>
        </a:graphic>
      </p:graphicFrame>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0580615" y="6443988"/>
            <a:ext cx="1422400" cy="243417"/>
          </a:xfrm>
        </p:spPr>
        <p:txBody>
          <a:bodyPr/>
          <a:lstStyle>
            <a:defPPr>
              <a:defRPr lang="en-US"/>
            </a:defPPr>
            <a:lvl1pPr marL="0" algn="l" defTabSz="406380" rtl="0" eaLnBrk="1" latinLnBrk="0" hangingPunct="1">
              <a:defRPr sz="800" kern="1200">
                <a:solidFill>
                  <a:schemeClr val="tx1"/>
                </a:solidFill>
                <a:latin typeface="+mn-lt"/>
                <a:ea typeface="+mn-ea"/>
                <a:cs typeface="+mn-cs"/>
              </a:defRPr>
            </a:lvl1pPr>
            <a:lvl2pPr marL="203190" algn="l" defTabSz="406380" rtl="0" eaLnBrk="1" latinLnBrk="0" hangingPunct="1">
              <a:defRPr sz="800" kern="1200">
                <a:solidFill>
                  <a:schemeClr val="tx1"/>
                </a:solidFill>
                <a:latin typeface="+mn-lt"/>
                <a:ea typeface="+mn-ea"/>
                <a:cs typeface="+mn-cs"/>
              </a:defRPr>
            </a:lvl2pPr>
            <a:lvl3pPr marL="406380" algn="l" defTabSz="406380" rtl="0" eaLnBrk="1" latinLnBrk="0" hangingPunct="1">
              <a:defRPr sz="800" kern="1200">
                <a:solidFill>
                  <a:schemeClr val="tx1"/>
                </a:solidFill>
                <a:latin typeface="+mn-lt"/>
                <a:ea typeface="+mn-ea"/>
                <a:cs typeface="+mn-cs"/>
              </a:defRPr>
            </a:lvl3pPr>
            <a:lvl4pPr marL="609570" algn="l" defTabSz="406380" rtl="0" eaLnBrk="1" latinLnBrk="0" hangingPunct="1">
              <a:defRPr sz="800" kern="1200">
                <a:solidFill>
                  <a:schemeClr val="tx1"/>
                </a:solidFill>
                <a:latin typeface="+mn-lt"/>
                <a:ea typeface="+mn-ea"/>
                <a:cs typeface="+mn-cs"/>
              </a:defRPr>
            </a:lvl4pPr>
            <a:lvl5pPr marL="812759" algn="l" defTabSz="406380" rtl="0" eaLnBrk="1" latinLnBrk="0" hangingPunct="1">
              <a:defRPr sz="800" kern="1200">
                <a:solidFill>
                  <a:schemeClr val="tx1"/>
                </a:solidFill>
                <a:latin typeface="+mn-lt"/>
                <a:ea typeface="+mn-ea"/>
                <a:cs typeface="+mn-cs"/>
              </a:defRPr>
            </a:lvl5pPr>
            <a:lvl6pPr marL="1015949" algn="l" defTabSz="406380" rtl="0" eaLnBrk="1" latinLnBrk="0" hangingPunct="1">
              <a:defRPr sz="800" kern="1200">
                <a:solidFill>
                  <a:schemeClr val="tx1"/>
                </a:solidFill>
                <a:latin typeface="+mn-lt"/>
                <a:ea typeface="+mn-ea"/>
                <a:cs typeface="+mn-cs"/>
              </a:defRPr>
            </a:lvl6pPr>
            <a:lvl7pPr marL="1219139" algn="l" defTabSz="406380" rtl="0" eaLnBrk="1" latinLnBrk="0" hangingPunct="1">
              <a:defRPr sz="800" kern="1200">
                <a:solidFill>
                  <a:schemeClr val="tx1"/>
                </a:solidFill>
                <a:latin typeface="+mn-lt"/>
                <a:ea typeface="+mn-ea"/>
                <a:cs typeface="+mn-cs"/>
              </a:defRPr>
            </a:lvl7pPr>
            <a:lvl8pPr marL="1422329" algn="l" defTabSz="406380" rtl="0" eaLnBrk="1" latinLnBrk="0" hangingPunct="1">
              <a:defRPr sz="800" kern="1200">
                <a:solidFill>
                  <a:schemeClr val="tx1"/>
                </a:solidFill>
                <a:latin typeface="+mn-lt"/>
                <a:ea typeface="+mn-ea"/>
                <a:cs typeface="+mn-cs"/>
              </a:defRPr>
            </a:lvl8pPr>
            <a:lvl9pPr marL="1625519" algn="l" defTabSz="406380" rtl="0" eaLnBrk="1" latinLnBrk="0" hangingPunct="1">
              <a:defRPr sz="800" kern="1200">
                <a:solidFill>
                  <a:schemeClr val="tx1"/>
                </a:solidFill>
                <a:latin typeface="+mn-lt"/>
                <a:ea typeface="+mn-ea"/>
                <a:cs typeface="+mn-cs"/>
              </a:defRPr>
            </a:lvl9pPr>
          </a:lstStyle>
          <a:p>
            <a:fld id="{B6F15528-21DE-4FAA-801E-634DDDAF4B2B}" type="slidenum">
              <a:rPr lang="en-US" sz="1200" smtClean="0">
                <a:solidFill>
                  <a:schemeClr val="tx1"/>
                </a:solidFill>
              </a:rPr>
              <a:pPr/>
              <a:t>16</a:t>
            </a:fld>
            <a:endParaRPr lang="en-US" sz="12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180814" y="0"/>
            <a:ext cx="10827845" cy="754117"/>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000" b="1">
                <a:solidFill>
                  <a:srgbClr val="FFFFFF"/>
                </a:solidFill>
                <a:latin typeface="Calibri"/>
                <a:ea typeface="Calibri"/>
                <a:cs typeface="Calibri"/>
              </a:rPr>
              <a:t>GA DOE/MGRESA SUPPORT </a:t>
            </a:r>
            <a:r>
              <a:rPr lang="en-US" sz="5400">
                <a:solidFill>
                  <a:srgbClr val="FFFFFF"/>
                </a:solidFill>
                <a:latin typeface="Trade Gothic "/>
              </a:rPr>
              <a:t>  </a:t>
            </a:r>
            <a:endParaRPr lang="en-US" sz="5400">
              <a:ea typeface="Calibri"/>
              <a:cs typeface="Calibri"/>
            </a:endParaRPr>
          </a:p>
        </p:txBody>
      </p:sp>
      <p:sp>
        <p:nvSpPr>
          <p:cNvPr id="11" name="TextBox 10">
            <a:extLst>
              <a:ext uri="{FF2B5EF4-FFF2-40B4-BE49-F238E27FC236}">
                <a16:creationId xmlns:a16="http://schemas.microsoft.com/office/drawing/2014/main" id="{E71189B0-1860-889E-3072-E515E0187F9A}"/>
              </a:ext>
            </a:extLst>
          </p:cNvPr>
          <p:cNvSpPr txBox="1"/>
          <p:nvPr/>
        </p:nvSpPr>
        <p:spPr>
          <a:xfrm>
            <a:off x="3205316" y="6488946"/>
            <a:ext cx="5073445" cy="338554"/>
          </a:xfrm>
          <a:prstGeom prst="rect">
            <a:avLst/>
          </a:prstGeom>
          <a:noFill/>
        </p:spPr>
        <p:txBody>
          <a:bodyPr wrap="square" rtlCol="0">
            <a:spAutoFit/>
          </a:bodyPr>
          <a:lstStyle/>
          <a:p>
            <a:r>
              <a:rPr lang="en-US" sz="1600" b="1">
                <a:solidFill>
                  <a:srgbClr val="00B050"/>
                </a:solidFill>
              </a:rPr>
              <a:t>Green indicates Georgia DOE 2024 Progress Schools</a:t>
            </a:r>
          </a:p>
        </p:txBody>
      </p:sp>
    </p:spTree>
    <p:extLst>
      <p:ext uri="{BB962C8B-B14F-4D97-AF65-F5344CB8AC3E}">
        <p14:creationId xmlns:p14="http://schemas.microsoft.com/office/powerpoint/2010/main" val="3779406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r>
              <a:rPr lang="en-US" sz="4400" b="1">
                <a:solidFill>
                  <a:schemeClr val="bg1"/>
                </a:solidFill>
                <a:effectLst>
                  <a:outerShdw blurRad="38100" dist="38100" dir="2700000" algn="tl">
                    <a:srgbClr val="000000">
                      <a:alpha val="43137"/>
                    </a:srgbClr>
                  </a:outerShdw>
                </a:effectLst>
                <a:latin typeface="Calibri"/>
                <a:ea typeface="Calibri"/>
                <a:cs typeface="Calibri"/>
              </a:rPr>
              <a:t>LEADERSHIP SUPPORT AND IMPACT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and white logo&#10;&#10;Description automatically generated">
            <a:extLst>
              <a:ext uri="{FF2B5EF4-FFF2-40B4-BE49-F238E27FC236}">
                <a16:creationId xmlns:a16="http://schemas.microsoft.com/office/drawing/2014/main" id="{178DD22A-16C7-8C12-0E6B-0401DA29E143}"/>
              </a:ext>
            </a:extLst>
          </p:cNvPr>
          <p:cNvPicPr>
            <a:picLocks noChangeAspect="1"/>
          </p:cNvPicPr>
          <p:nvPr/>
        </p:nvPicPr>
        <p:blipFill>
          <a:blip r:embed="rId4"/>
          <a:stretch>
            <a:fillRect/>
          </a:stretch>
        </p:blipFill>
        <p:spPr>
          <a:xfrm>
            <a:off x="10767628" y="5199035"/>
            <a:ext cx="1406559" cy="1395035"/>
          </a:xfrm>
          <a:prstGeom prst="rect">
            <a:avLst/>
          </a:prstGeom>
        </p:spPr>
      </p:pic>
      <p:graphicFrame>
        <p:nvGraphicFramePr>
          <p:cNvPr id="7" name="Diagram 6">
            <a:extLst>
              <a:ext uri="{FF2B5EF4-FFF2-40B4-BE49-F238E27FC236}">
                <a16:creationId xmlns:a16="http://schemas.microsoft.com/office/drawing/2014/main" id="{8F890BF9-8894-87E3-8D9F-27B1147E6E7E}"/>
              </a:ext>
            </a:extLst>
          </p:cNvPr>
          <p:cNvGraphicFramePr/>
          <p:nvPr>
            <p:extLst>
              <p:ext uri="{D42A27DB-BD31-4B8C-83A1-F6EECF244321}">
                <p14:modId xmlns:p14="http://schemas.microsoft.com/office/powerpoint/2010/main" val="312322487"/>
              </p:ext>
            </p:extLst>
          </p:nvPr>
        </p:nvGraphicFramePr>
        <p:xfrm>
          <a:off x="54833" y="844790"/>
          <a:ext cx="12060315" cy="192719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TextBox 9">
            <a:extLst>
              <a:ext uri="{FF2B5EF4-FFF2-40B4-BE49-F238E27FC236}">
                <a16:creationId xmlns:a16="http://schemas.microsoft.com/office/drawing/2014/main" id="{E1925454-6AA3-C1E9-1477-36F662792F19}"/>
              </a:ext>
            </a:extLst>
          </p:cNvPr>
          <p:cNvSpPr txBox="1"/>
          <p:nvPr/>
        </p:nvSpPr>
        <p:spPr>
          <a:xfrm>
            <a:off x="2029327" y="2771981"/>
            <a:ext cx="8461692" cy="3416320"/>
          </a:xfrm>
          <a:prstGeom prst="rect">
            <a:avLst/>
          </a:prstGeom>
          <a:noFill/>
        </p:spPr>
        <p:txBody>
          <a:bodyPr wrap="square" lIns="91440" tIns="45720" rIns="91440" bIns="45720" rtlCol="0" anchor="t">
            <a:spAutoFit/>
          </a:bodyPr>
          <a:lstStyle/>
          <a:p>
            <a:pPr algn="ctr"/>
            <a:r>
              <a:rPr lang="en-US"/>
              <a:t>Executive Officers Expanded Oversight of School Instruction and Operations</a:t>
            </a:r>
          </a:p>
          <a:p>
            <a:pPr algn="ctr"/>
            <a:endParaRPr lang="en-US"/>
          </a:p>
          <a:p>
            <a:pPr algn="ctr"/>
            <a:r>
              <a:rPr lang="en-US">
                <a:ea typeface="Calibri"/>
                <a:cs typeface="Calibri"/>
              </a:rPr>
              <a:t>Collaboration with GADOE(Georgia Department of Education for Designated Schools)</a:t>
            </a:r>
          </a:p>
          <a:p>
            <a:pPr algn="ctr"/>
            <a:endParaRPr lang="en-US"/>
          </a:p>
          <a:p>
            <a:pPr algn="ctr"/>
            <a:r>
              <a:rPr lang="en-US"/>
              <a:t>Monthly Leadership Induction for New Principals and Assistant Principals</a:t>
            </a:r>
            <a:endParaRPr lang="en-US">
              <a:ea typeface="Calibri"/>
              <a:cs typeface="Calibri"/>
            </a:endParaRPr>
          </a:p>
          <a:p>
            <a:pPr algn="ctr"/>
            <a:endParaRPr lang="en-US"/>
          </a:p>
          <a:p>
            <a:pPr algn="ctr"/>
            <a:r>
              <a:rPr lang="en-US"/>
              <a:t>Monthly Assistant Principal Leadership Meetings</a:t>
            </a:r>
            <a:endParaRPr lang="en-US">
              <a:ea typeface="Calibri" panose="020F0502020204030204"/>
              <a:cs typeface="Calibri" panose="020F0502020204030204"/>
            </a:endParaRPr>
          </a:p>
          <a:p>
            <a:pPr algn="ctr"/>
            <a:endParaRPr lang="en-US"/>
          </a:p>
          <a:p>
            <a:pPr algn="ctr"/>
            <a:r>
              <a:rPr lang="en-US"/>
              <a:t> Georgia State Principals Center Leadership Development for 1</a:t>
            </a:r>
            <a:r>
              <a:rPr lang="en-US" baseline="30000"/>
              <a:t>st</a:t>
            </a:r>
            <a:r>
              <a:rPr lang="en-US"/>
              <a:t>-4</a:t>
            </a:r>
            <a:r>
              <a:rPr lang="en-US" baseline="30000"/>
              <a:t>th</a:t>
            </a:r>
            <a:r>
              <a:rPr lang="en-US"/>
              <a:t> Year Principals</a:t>
            </a:r>
            <a:endParaRPr lang="en-US">
              <a:ea typeface="Calibri"/>
              <a:cs typeface="Calibri"/>
            </a:endParaRPr>
          </a:p>
          <a:p>
            <a:pPr algn="ctr"/>
            <a:endParaRPr lang="en-US"/>
          </a:p>
          <a:p>
            <a:pPr algn="ctr"/>
            <a:r>
              <a:rPr lang="en-US"/>
              <a:t>The School Superintendents Association National Principal Supervisor Academy Training</a:t>
            </a:r>
            <a:endParaRPr lang="en-US">
              <a:ea typeface="Calibri"/>
              <a:cs typeface="Calibri"/>
            </a:endParaRPr>
          </a:p>
          <a:p>
            <a:pPr algn="ct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descr="A yellow and white logo&#10;&#10;Description automatically generated">
            <a:extLst>
              <a:ext uri="{FF2B5EF4-FFF2-40B4-BE49-F238E27FC236}">
                <a16:creationId xmlns:a16="http://schemas.microsoft.com/office/drawing/2014/main" id="{A2430A53-45A0-440D-9343-621AAC3024D5}"/>
              </a:ext>
            </a:extLst>
          </p:cNvPr>
          <p:cNvPicPr>
            <a:picLocks noChangeAspect="1"/>
          </p:cNvPicPr>
          <p:nvPr/>
        </p:nvPicPr>
        <p:blipFill>
          <a:blip r:embed="rId4"/>
          <a:stretch>
            <a:fillRect/>
          </a:stretch>
        </p:blipFill>
        <p:spPr>
          <a:xfrm>
            <a:off x="0" y="5101685"/>
            <a:ext cx="1509045" cy="1496682"/>
          </a:xfrm>
          <a:prstGeom prst="rect">
            <a:avLst/>
          </a:prstGeom>
        </p:spPr>
      </p:pic>
      <p:sp>
        <p:nvSpPr>
          <p:cNvPr id="13" name="Date Placeholder 12">
            <a:extLst>
              <a:ext uri="{FF2B5EF4-FFF2-40B4-BE49-F238E27FC236}">
                <a16:creationId xmlns:a16="http://schemas.microsoft.com/office/drawing/2014/main" id="{B0BB2FBC-1C61-1DD0-2DAE-EF373788CBD8}"/>
              </a:ext>
            </a:extLst>
          </p:cNvPr>
          <p:cNvSpPr>
            <a:spLocks noGrp="1"/>
          </p:cNvSpPr>
          <p:nvPr>
            <p:ph type="dt" sz="half" idx="10"/>
          </p:nvPr>
        </p:nvSpPr>
        <p:spPr/>
        <p:txBody>
          <a:bodyPr/>
          <a:lstStyle/>
          <a:p>
            <a:fld id="{95A9778D-F616-4A8C-90BD-9C4569228E36}" type="datetime1">
              <a:rPr lang="en-US" smtClean="0"/>
              <a:t>1/14/2025</a:t>
            </a:fld>
            <a:endParaRPr lang="en-US"/>
          </a:p>
        </p:txBody>
      </p:sp>
      <p:sp>
        <p:nvSpPr>
          <p:cNvPr id="14" name="Slide Number Placeholder 13">
            <a:extLst>
              <a:ext uri="{FF2B5EF4-FFF2-40B4-BE49-F238E27FC236}">
                <a16:creationId xmlns:a16="http://schemas.microsoft.com/office/drawing/2014/main" id="{27AA324A-4FE8-7314-3E58-9EB56F1EFEC6}"/>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1105852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72D342-567C-30F4-34FC-3A17C87F1C4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2505E2C-D5BA-2362-24CF-19654A21971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5450199-8964-42B8-4595-C780744E1758}"/>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CELEBRATIONS </a:t>
            </a:r>
          </a:p>
        </p:txBody>
      </p:sp>
      <p:pic>
        <p:nvPicPr>
          <p:cNvPr id="11" name="Picture 10">
            <a:extLst>
              <a:ext uri="{FF2B5EF4-FFF2-40B4-BE49-F238E27FC236}">
                <a16:creationId xmlns:a16="http://schemas.microsoft.com/office/drawing/2014/main" id="{111F70A3-D62F-D398-DD0D-76FE45550B4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638D76C5-2401-F016-9AF0-5AE4E9D1576D}"/>
              </a:ext>
            </a:extLst>
          </p:cNvPr>
          <p:cNvSpPr>
            <a:spLocks noGrp="1"/>
          </p:cNvSpPr>
          <p:nvPr>
            <p:ph type="sldNum" sz="quarter" idx="12"/>
          </p:nvPr>
        </p:nvSpPr>
        <p:spPr/>
        <p:txBody>
          <a:bodyPr/>
          <a:lstStyle/>
          <a:p>
            <a:fld id="{28E6F07D-F62F-4C3B-A21E-2367E9A39921}" type="slidenum">
              <a:rPr lang="en-US" smtClean="0"/>
              <a:t>18</a:t>
            </a:fld>
            <a:endParaRPr lang="en-US"/>
          </a:p>
        </p:txBody>
      </p:sp>
      <p:pic>
        <p:nvPicPr>
          <p:cNvPr id="1026" name="Picture 2" descr="Congratulations Vector Art, Icons, and ...">
            <a:extLst>
              <a:ext uri="{FF2B5EF4-FFF2-40B4-BE49-F238E27FC236}">
                <a16:creationId xmlns:a16="http://schemas.microsoft.com/office/drawing/2014/main" id="{4567A431-83FA-3C86-C86A-D56102287A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6791" y="1312739"/>
            <a:ext cx="5036388" cy="249610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BED64EA-67AB-31AE-ED0C-D5BC5269A08D}"/>
              </a:ext>
            </a:extLst>
          </p:cNvPr>
          <p:cNvSpPr txBox="1"/>
          <p:nvPr/>
        </p:nvSpPr>
        <p:spPr>
          <a:xfrm>
            <a:off x="535857" y="1455712"/>
            <a:ext cx="10317322" cy="4216539"/>
          </a:xfrm>
          <a:prstGeom prst="rect">
            <a:avLst/>
          </a:prstGeom>
          <a:noFill/>
        </p:spPr>
        <p:txBody>
          <a:bodyPr wrap="square" lIns="91440" tIns="45720" rIns="91440" bIns="45720" anchor="t">
            <a:spAutoFit/>
          </a:bodyPr>
          <a:lstStyle/>
          <a:p>
            <a:pPr marL="0" marR="0"/>
            <a:r>
              <a:rPr lang="en-US" sz="1800" b="1">
                <a:effectLst/>
                <a:latin typeface="Aptos"/>
                <a:ea typeface="Aptos" panose="020B0004020202020204" pitchFamily="34" charset="0"/>
                <a:cs typeface="Times New Roman"/>
              </a:rPr>
              <a:t>2023-2024 CSI Progress Schools:</a:t>
            </a:r>
            <a:endParaRPr lang="en-US" sz="1600">
              <a:effectLst/>
              <a:latin typeface="Aptos"/>
              <a:ea typeface="Aptos" panose="020B0004020202020204" pitchFamily="34" charset="0"/>
              <a:cs typeface="Times New Roman"/>
            </a:endParaRPr>
          </a:p>
          <a:p>
            <a:pPr marL="342900" marR="0" lvl="0" indent="-342900">
              <a:buFont typeface="Symbol" panose="05050102010706020507" pitchFamily="18" charset="2"/>
              <a:buChar char=""/>
            </a:pPr>
            <a:r>
              <a:rPr lang="en-US" sz="1800">
                <a:effectLst/>
                <a:latin typeface="Aptos"/>
                <a:ea typeface="Times New Roman" panose="02020603050405020304" pitchFamily="18" charset="0"/>
                <a:cs typeface="Times New Roman"/>
              </a:rPr>
              <a:t>Bernd Elementary School</a:t>
            </a:r>
            <a:endParaRPr lang="en-US" sz="1600">
              <a:effectLst/>
              <a:latin typeface="Aptos"/>
              <a:ea typeface="Aptos" panose="020B0004020202020204" pitchFamily="34" charset="0"/>
              <a:cs typeface="Times New Roman"/>
            </a:endParaRPr>
          </a:p>
          <a:p>
            <a:pPr marL="342900" marR="0" lvl="0" indent="-342900">
              <a:buFont typeface="Symbol" panose="05050102010706020507" pitchFamily="18" charset="2"/>
              <a:buChar char=""/>
            </a:pPr>
            <a:r>
              <a:rPr lang="en-US" sz="1800">
                <a:effectLst/>
                <a:latin typeface="Aptos"/>
                <a:ea typeface="Times New Roman" panose="02020603050405020304" pitchFamily="18" charset="0"/>
                <a:cs typeface="Times New Roman"/>
              </a:rPr>
              <a:t>Bruce Elementary School</a:t>
            </a:r>
            <a:endParaRPr lang="en-US" sz="1600">
              <a:effectLst/>
              <a:latin typeface="Aptos"/>
              <a:ea typeface="Aptos" panose="020B0004020202020204" pitchFamily="34" charset="0"/>
              <a:cs typeface="Times New Roman"/>
            </a:endParaRPr>
          </a:p>
          <a:p>
            <a:pPr marL="342900" marR="0" lvl="0" indent="-342900">
              <a:buFont typeface="Symbol" panose="05050102010706020507" pitchFamily="18" charset="2"/>
              <a:buChar char=""/>
            </a:pPr>
            <a:r>
              <a:rPr lang="en-US" sz="1800">
                <a:effectLst/>
                <a:latin typeface="Aptos"/>
                <a:ea typeface="Times New Roman" panose="02020603050405020304" pitchFamily="18" charset="0"/>
                <a:cs typeface="Times New Roman"/>
              </a:rPr>
              <a:t>Hartley Elementary School</a:t>
            </a:r>
            <a:endParaRPr lang="en-US" sz="1600">
              <a:effectLst/>
              <a:latin typeface="Aptos"/>
              <a:ea typeface="Aptos" panose="020B0004020202020204" pitchFamily="34" charset="0"/>
              <a:cs typeface="Times New Roman"/>
            </a:endParaRPr>
          </a:p>
          <a:p>
            <a:pPr marL="342900" marR="0" lvl="0" indent="-342900">
              <a:buFont typeface="Symbol" panose="05050102010706020507" pitchFamily="18" charset="2"/>
              <a:buChar char=""/>
            </a:pPr>
            <a:r>
              <a:rPr lang="en-US" sz="1800">
                <a:effectLst/>
                <a:latin typeface="Aptos"/>
                <a:ea typeface="Times New Roman" panose="02020603050405020304" pitchFamily="18" charset="0"/>
                <a:cs typeface="Times New Roman"/>
              </a:rPr>
              <a:t>Union Elementary School</a:t>
            </a:r>
            <a:endParaRPr lang="en-US" sz="1600">
              <a:effectLst/>
              <a:latin typeface="Aptos"/>
              <a:ea typeface="Aptos" panose="020B0004020202020204" pitchFamily="34" charset="0"/>
              <a:cs typeface="Times New Roman"/>
            </a:endParaRPr>
          </a:p>
          <a:p>
            <a:pPr marL="342900" marR="0" lvl="0" indent="-342900">
              <a:buFont typeface="Symbol" panose="05050102010706020507" pitchFamily="18" charset="2"/>
              <a:buChar char=""/>
            </a:pPr>
            <a:r>
              <a:rPr lang="en-US" sz="1800">
                <a:effectLst/>
                <a:latin typeface="Aptos"/>
                <a:ea typeface="Times New Roman" panose="02020603050405020304" pitchFamily="18" charset="0"/>
                <a:cs typeface="Times New Roman"/>
              </a:rPr>
              <a:t>Williams Elementary School</a:t>
            </a:r>
            <a:endParaRPr lang="en-US" sz="1600">
              <a:effectLst/>
              <a:latin typeface="Aptos"/>
              <a:ea typeface="Aptos" panose="020B0004020202020204" pitchFamily="34" charset="0"/>
              <a:cs typeface="Times New Roman"/>
            </a:endParaRPr>
          </a:p>
          <a:p>
            <a:pPr marL="342900" marR="0" lvl="0" indent="-342900">
              <a:buFont typeface="Symbol" panose="05050102010706020507" pitchFamily="18" charset="2"/>
              <a:buChar char=""/>
            </a:pPr>
            <a:r>
              <a:rPr lang="en-US" sz="1800">
                <a:effectLst/>
                <a:latin typeface="Aptos"/>
                <a:ea typeface="Times New Roman" panose="02020603050405020304" pitchFamily="18" charset="0"/>
                <a:cs typeface="Times New Roman"/>
              </a:rPr>
              <a:t>Southfield Elementary School</a:t>
            </a:r>
            <a:endParaRPr lang="en-US" sz="1600">
              <a:effectLst/>
              <a:latin typeface="Aptos"/>
              <a:ea typeface="Aptos" panose="020B0004020202020204" pitchFamily="34" charset="0"/>
              <a:cs typeface="Times New Roman"/>
            </a:endParaRPr>
          </a:p>
          <a:p>
            <a:pPr marL="342900" marR="0" lvl="0" indent="-342900">
              <a:buFont typeface="Symbol" panose="05050102010706020507" pitchFamily="18" charset="2"/>
              <a:buChar char=""/>
            </a:pPr>
            <a:r>
              <a:rPr lang="en-US" sz="1800">
                <a:effectLst/>
                <a:latin typeface="Aptos"/>
                <a:ea typeface="Times New Roman" panose="02020603050405020304" pitchFamily="18" charset="0"/>
                <a:cs typeface="Times New Roman"/>
              </a:rPr>
              <a:t>Ballard-Hudson Middle School</a:t>
            </a:r>
          </a:p>
          <a:p>
            <a:pPr marL="342900" marR="0" lvl="0" indent="-342900">
              <a:buFont typeface="Symbol" panose="05050102010706020507" pitchFamily="18" charset="2"/>
              <a:buChar char=""/>
            </a:pPr>
            <a:endParaRPr lang="en-US">
              <a:latin typeface="Aptos" panose="020B0004020202020204" pitchFamily="34" charset="0"/>
              <a:ea typeface="Aptos" panose="020B0004020202020204" pitchFamily="34" charset="0"/>
              <a:cs typeface="Times New Roman" panose="02020603050405020304" pitchFamily="18" charset="0"/>
            </a:endParaRPr>
          </a:p>
          <a:p>
            <a:pPr marR="0" lvl="0"/>
            <a:endParaRPr lang="en-US" sz="1600">
              <a:effectLst/>
              <a:latin typeface="Aptos" panose="020B0004020202020204" pitchFamily="34" charset="0"/>
              <a:ea typeface="Aptos" panose="020B0004020202020204" pitchFamily="34" charset="0"/>
              <a:cs typeface="Times New Roman" panose="02020603050405020304" pitchFamily="18" charset="0"/>
            </a:endParaRPr>
          </a:p>
          <a:p>
            <a:pPr marL="0" marR="0"/>
            <a:r>
              <a:rPr lang="en-US" sz="1800">
                <a:effectLst/>
                <a:latin typeface="Aptos"/>
                <a:ea typeface="Aptos" panose="020B0004020202020204" pitchFamily="34" charset="0"/>
                <a:cs typeface="Times New Roman"/>
              </a:rPr>
              <a:t>This list includes CSI schools making progress on their improvement plans and performance. To be recognized, CSI schools had to </a:t>
            </a:r>
            <a:r>
              <a:rPr lang="en-US" sz="1800" b="1">
                <a:effectLst/>
                <a:latin typeface="Aptos"/>
                <a:ea typeface="Aptos" panose="020B0004020202020204" pitchFamily="34" charset="0"/>
                <a:cs typeface="Times New Roman"/>
              </a:rPr>
              <a:t>show a 5% increase</a:t>
            </a:r>
            <a:r>
              <a:rPr lang="en-US" sz="1800">
                <a:effectLst/>
                <a:latin typeface="Aptos"/>
                <a:ea typeface="Aptos" panose="020B0004020202020204" pitchFamily="34" charset="0"/>
                <a:cs typeface="Times New Roman"/>
              </a:rPr>
              <a:t> in the </a:t>
            </a:r>
            <a:r>
              <a:rPr lang="en-US" sz="1800" u="sng">
                <a:solidFill>
                  <a:srgbClr val="467886"/>
                </a:solidFill>
                <a:effectLst/>
                <a:latin typeface="Aptos"/>
                <a:ea typeface="Aptos" panose="020B0004020202020204" pitchFamily="34" charset="0"/>
                <a:cs typeface="Times New Roman"/>
                <a:hlinkClick r:id="rId5"/>
              </a:rPr>
              <a:t>CCRPI Content Mastery component score</a:t>
            </a:r>
            <a:r>
              <a:rPr lang="en-US" sz="1800">
                <a:effectLst/>
                <a:latin typeface="Aptos"/>
                <a:ea typeface="Aptos" panose="020B0004020202020204" pitchFamily="34" charset="0"/>
                <a:cs typeface="Times New Roman"/>
              </a:rPr>
              <a:t> from 2023 to 2024 </a:t>
            </a:r>
            <a:r>
              <a:rPr lang="en-US" sz="1800" b="1" i="1">
                <a:effectLst/>
                <a:latin typeface="Aptos"/>
                <a:ea typeface="Aptos" panose="020B0004020202020204" pitchFamily="34" charset="0"/>
                <a:cs typeface="Times New Roman"/>
              </a:rPr>
              <a:t>and </a:t>
            </a:r>
            <a:r>
              <a:rPr lang="en-US" sz="1800" b="1">
                <a:effectLst/>
                <a:latin typeface="Aptos"/>
                <a:ea typeface="Aptos" panose="020B0004020202020204" pitchFamily="34" charset="0"/>
                <a:cs typeface="Times New Roman"/>
              </a:rPr>
              <a:t>have a score of 80 or higher on one of the other components</a:t>
            </a:r>
            <a:r>
              <a:rPr lang="en-US" sz="1800">
                <a:effectLst/>
                <a:latin typeface="Aptos"/>
                <a:ea typeface="Aptos" panose="020B0004020202020204" pitchFamily="34" charset="0"/>
                <a:cs typeface="Times New Roman"/>
              </a:rPr>
              <a:t> (Progress, Closing Gaps, or Readiness).</a:t>
            </a:r>
            <a:endParaRPr lang="en-US" sz="1600">
              <a:effectLst/>
              <a:latin typeface="Aptos"/>
              <a:ea typeface="Aptos" panose="020B0004020202020204" pitchFamily="34" charset="0"/>
              <a:cs typeface="Times New Roman"/>
            </a:endParaRPr>
          </a:p>
          <a:p>
            <a:pPr marL="0" marR="0"/>
            <a:endParaRPr lang="en-US" sz="16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79296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03007E-171E-0539-2E98-87B9196850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9216E15-DE4F-625F-ED91-E1548E4CF15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95F4435-C316-759B-2F65-B2B60C6EE9E1}"/>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CELEBRATIONS </a:t>
            </a:r>
          </a:p>
        </p:txBody>
      </p:sp>
      <p:pic>
        <p:nvPicPr>
          <p:cNvPr id="11" name="Picture 10">
            <a:extLst>
              <a:ext uri="{FF2B5EF4-FFF2-40B4-BE49-F238E27FC236}">
                <a16:creationId xmlns:a16="http://schemas.microsoft.com/office/drawing/2014/main" id="{C0E874FA-9C34-E981-4882-5D0D02D59EE2}"/>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7D6350F9-9481-37D6-DC70-2AD8E15B8CEB}"/>
              </a:ext>
            </a:extLst>
          </p:cNvPr>
          <p:cNvSpPr>
            <a:spLocks noGrp="1"/>
          </p:cNvSpPr>
          <p:nvPr>
            <p:ph type="sldNum" sz="quarter" idx="12"/>
          </p:nvPr>
        </p:nvSpPr>
        <p:spPr/>
        <p:txBody>
          <a:bodyPr/>
          <a:lstStyle/>
          <a:p>
            <a:fld id="{28E6F07D-F62F-4C3B-A21E-2367E9A39921}" type="slidenum">
              <a:rPr lang="en-US" smtClean="0"/>
              <a:t>19</a:t>
            </a:fld>
            <a:endParaRPr lang="en-US"/>
          </a:p>
        </p:txBody>
      </p:sp>
      <p:sp>
        <p:nvSpPr>
          <p:cNvPr id="8" name="TextBox 7">
            <a:extLst>
              <a:ext uri="{FF2B5EF4-FFF2-40B4-BE49-F238E27FC236}">
                <a16:creationId xmlns:a16="http://schemas.microsoft.com/office/drawing/2014/main" id="{D14547E9-E8B7-D3FC-8B3E-E277C8C49494}"/>
              </a:ext>
            </a:extLst>
          </p:cNvPr>
          <p:cNvSpPr txBox="1"/>
          <p:nvPr/>
        </p:nvSpPr>
        <p:spPr>
          <a:xfrm>
            <a:off x="143838" y="934956"/>
            <a:ext cx="11599523" cy="3416320"/>
          </a:xfrm>
          <a:prstGeom prst="rect">
            <a:avLst/>
          </a:prstGeom>
          <a:noFill/>
        </p:spPr>
        <p:txBody>
          <a:bodyPr wrap="square">
            <a:spAutoFit/>
          </a:bodyPr>
          <a:lstStyle/>
          <a:p>
            <a:pPr marL="0" marR="0"/>
            <a:r>
              <a:rPr lang="en-US" sz="2400">
                <a:effectLst/>
                <a:latin typeface="Aptos" panose="020B0004020202020204" pitchFamily="34" charset="0"/>
                <a:ea typeface="Aptos" panose="020B0004020202020204" pitchFamily="34" charset="0"/>
                <a:cs typeface="Times New Roman" panose="02020603050405020304" pitchFamily="18" charset="0"/>
              </a:rPr>
              <a:t>Congratulations to the following schools for GaDOE recognition!</a:t>
            </a:r>
            <a:endParaRPr lang="en-US" sz="1200">
              <a:effectLst/>
              <a:latin typeface="Aptos" panose="020B0004020202020204" pitchFamily="34" charset="0"/>
              <a:ea typeface="Aptos" panose="020B0004020202020204" pitchFamily="34" charset="0"/>
              <a:cs typeface="Times New Roman" panose="02020603050405020304" pitchFamily="18" charset="0"/>
            </a:endParaRPr>
          </a:p>
          <a:p>
            <a:pPr marL="0" marR="0"/>
            <a:endParaRPr lang="en-US" sz="2400">
              <a:effectLst/>
              <a:latin typeface="Aptos" panose="020B0004020202020204" pitchFamily="34" charset="0"/>
              <a:ea typeface="Aptos" panose="020B0004020202020204" pitchFamily="34" charset="0"/>
              <a:cs typeface="Times New Roman" panose="02020603050405020304" pitchFamily="18" charset="0"/>
            </a:endParaRPr>
          </a:p>
          <a:p>
            <a:pPr marL="0" marR="0"/>
            <a:r>
              <a:rPr lang="en-US" sz="2400">
                <a:effectLst/>
                <a:latin typeface="Aptos" panose="020B0004020202020204" pitchFamily="34" charset="0"/>
                <a:ea typeface="Aptos" panose="020B0004020202020204" pitchFamily="34" charset="0"/>
                <a:cs typeface="Times New Roman" panose="02020603050405020304" pitchFamily="18" charset="0"/>
              </a:rPr>
              <a:t> </a:t>
            </a:r>
            <a:r>
              <a:rPr lang="en-US" sz="2400" b="1">
                <a:effectLst/>
                <a:latin typeface="Aptos" panose="020B0004020202020204" pitchFamily="34" charset="0"/>
                <a:ea typeface="Aptos" panose="020B0004020202020204" pitchFamily="34" charset="0"/>
                <a:cs typeface="Times New Roman" panose="02020603050405020304" pitchFamily="18" charset="0"/>
              </a:rPr>
              <a:t>2023-2024 Distinguished Schools:</a:t>
            </a:r>
            <a:endParaRPr lang="en-US" sz="24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2400">
                <a:effectLst/>
                <a:latin typeface="Aptos" panose="020B0004020202020204" pitchFamily="34" charset="0"/>
                <a:ea typeface="Times New Roman" panose="02020603050405020304" pitchFamily="18" charset="0"/>
                <a:cs typeface="Times New Roman" panose="02020603050405020304" pitchFamily="18" charset="0"/>
              </a:rPr>
              <a:t>Alexander II Magnet School</a:t>
            </a:r>
            <a:endParaRPr lang="en-US" sz="240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Symbol" panose="05050102010706020507" pitchFamily="18" charset="2"/>
              <a:buChar char=""/>
            </a:pPr>
            <a:r>
              <a:rPr lang="en-US" sz="2400">
                <a:effectLst/>
                <a:latin typeface="Aptos" panose="020B0004020202020204" pitchFamily="34" charset="0"/>
                <a:ea typeface="Times New Roman" panose="02020603050405020304" pitchFamily="18" charset="0"/>
                <a:cs typeface="Times New Roman" panose="02020603050405020304" pitchFamily="18" charset="0"/>
              </a:rPr>
              <a:t>Springdale Elementary School</a:t>
            </a:r>
            <a:endParaRPr lang="en-US" sz="2400">
              <a:effectLst/>
              <a:latin typeface="Aptos" panose="020B0004020202020204" pitchFamily="34" charset="0"/>
              <a:ea typeface="Aptos" panose="020B0004020202020204" pitchFamily="34" charset="0"/>
              <a:cs typeface="Times New Roman" panose="02020603050405020304" pitchFamily="18" charset="0"/>
            </a:endParaRPr>
          </a:p>
          <a:p>
            <a:pPr marL="0" marR="0"/>
            <a:endParaRPr lang="en-US" sz="2400">
              <a:effectLst/>
              <a:latin typeface="Aptos" panose="020B0004020202020204" pitchFamily="34" charset="0"/>
              <a:ea typeface="Aptos" panose="020B0004020202020204" pitchFamily="34" charset="0"/>
              <a:cs typeface="Times New Roman" panose="02020603050405020304" pitchFamily="18" charset="0"/>
            </a:endParaRPr>
          </a:p>
          <a:p>
            <a:pPr marL="0" marR="0"/>
            <a:r>
              <a:rPr lang="en-US" sz="2400">
                <a:effectLst/>
                <a:latin typeface="Aptos" panose="020B0004020202020204" pitchFamily="34" charset="0"/>
                <a:ea typeface="Aptos" panose="020B0004020202020204" pitchFamily="34" charset="0"/>
                <a:cs typeface="Times New Roman" panose="02020603050405020304" pitchFamily="18" charset="0"/>
              </a:rPr>
              <a:t>The Distinguished Schools designation recognizes the highest-performing Title I schools in Georgia.</a:t>
            </a:r>
          </a:p>
          <a:p>
            <a:pPr marL="0" marR="0"/>
            <a:r>
              <a:rPr lang="en-US" sz="2400">
                <a:effectLst/>
                <a:latin typeface="Aptos" panose="020B0004020202020204" pitchFamily="34" charset="0"/>
                <a:ea typeface="Aptos" panose="020B0004020202020204" pitchFamily="34" charset="0"/>
                <a:cs typeface="Times New Roman" panose="02020603050405020304" pitchFamily="18" charset="0"/>
              </a:rPr>
              <a:t> </a:t>
            </a:r>
          </a:p>
        </p:txBody>
      </p:sp>
      <p:pic>
        <p:nvPicPr>
          <p:cNvPr id="1026" name="Picture 2" descr="Congratulations Vector Art, Icons, and ...">
            <a:extLst>
              <a:ext uri="{FF2B5EF4-FFF2-40B4-BE49-F238E27FC236}">
                <a16:creationId xmlns:a16="http://schemas.microsoft.com/office/drawing/2014/main" id="{1407F6C3-751D-B211-D399-1D9B97A62A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0928" y="4008929"/>
            <a:ext cx="4583605" cy="2330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725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0A83B-CD3A-88F5-0F8A-B3F2ECA1DCC1}"/>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6F0C5861-19D4-4795-54A1-5A091AEE762C}"/>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7CDF02C8-D59E-6A4A-D051-B370C45BC17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36FB9311-01A1-0536-84B6-51522A100FE2}"/>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13049922-87C5-197B-58D6-116A64DA816D}"/>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panose="020B0903040303020004" pitchFamily="34" charset="0"/>
              </a:rPr>
              <a:t>Sustainability and Next Steps</a:t>
            </a:r>
            <a:endParaRPr lang="en-US" sz="4800" b="1">
              <a:solidFill>
                <a:schemeClr val="bg1"/>
              </a:solidFill>
              <a:latin typeface="Trade Gothic Next Heavy" panose="020B0903040303020004" pitchFamily="34" charset="0"/>
              <a:cs typeface="Calibri"/>
            </a:endParaRPr>
          </a:p>
        </p:txBody>
      </p:sp>
      <p:graphicFrame>
        <p:nvGraphicFramePr>
          <p:cNvPr id="10" name="Diagram 9">
            <a:extLst>
              <a:ext uri="{FF2B5EF4-FFF2-40B4-BE49-F238E27FC236}">
                <a16:creationId xmlns:a16="http://schemas.microsoft.com/office/drawing/2014/main" id="{C7A79210-D146-7059-7B2B-ADE0CFDEE5C7}"/>
              </a:ext>
            </a:extLst>
          </p:cNvPr>
          <p:cNvGraphicFramePr/>
          <p:nvPr/>
        </p:nvGraphicFramePr>
        <p:xfrm>
          <a:off x="178741" y="207904"/>
          <a:ext cx="11072516" cy="30084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73" name="TextBox 372">
            <a:extLst>
              <a:ext uri="{FF2B5EF4-FFF2-40B4-BE49-F238E27FC236}">
                <a16:creationId xmlns:a16="http://schemas.microsoft.com/office/drawing/2014/main" id="{E94B57BC-98EE-80DD-D6C0-561F18788B9A}"/>
              </a:ext>
            </a:extLst>
          </p:cNvPr>
          <p:cNvSpPr txBox="1"/>
          <p:nvPr/>
        </p:nvSpPr>
        <p:spPr>
          <a:xfrm>
            <a:off x="233841" y="2668654"/>
            <a:ext cx="11731035" cy="35840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i="0">
                <a:solidFill>
                  <a:srgbClr val="000000"/>
                </a:solidFill>
                <a:latin typeface="Calibri"/>
                <a:ea typeface="Arial"/>
                <a:cs typeface="Arial"/>
              </a:rPr>
              <a:t>WHO:</a:t>
            </a:r>
            <a:r>
              <a:rPr lang="en-US" sz="2000" b="1">
                <a:solidFill>
                  <a:srgbClr val="000000"/>
                </a:solidFill>
                <a:latin typeface="Calibri"/>
                <a:ea typeface="Arial"/>
                <a:cs typeface="Arial"/>
              </a:rPr>
              <a:t> </a:t>
            </a:r>
            <a:r>
              <a:rPr lang="en-US" sz="2000">
                <a:solidFill>
                  <a:srgbClr val="000000"/>
                </a:solidFill>
                <a:latin typeface="Calibri"/>
                <a:ea typeface="Arial"/>
                <a:cs typeface="Arial"/>
              </a:rPr>
              <a:t>Associate Superintendent of Schools</a:t>
            </a:r>
            <a:r>
              <a:rPr lang="en-US" sz="2000" b="1">
                <a:solidFill>
                  <a:srgbClr val="000000"/>
                </a:solidFill>
                <a:latin typeface="Calibri"/>
                <a:ea typeface="Arial"/>
                <a:cs typeface="Arial"/>
              </a:rPr>
              <a:t>, </a:t>
            </a:r>
            <a:r>
              <a:rPr lang="en-US" sz="2000">
                <a:solidFill>
                  <a:srgbClr val="000000"/>
                </a:solidFill>
                <a:latin typeface="Calibri"/>
                <a:ea typeface="Arial"/>
                <a:cs typeface="Arial"/>
              </a:rPr>
              <a:t>Executive Officers, </a:t>
            </a:r>
            <a:r>
              <a:rPr lang="en-US" sz="2000" b="0" i="0">
                <a:solidFill>
                  <a:srgbClr val="000000"/>
                </a:solidFill>
                <a:latin typeface="Calibri"/>
                <a:ea typeface="Arial"/>
                <a:cs typeface="Arial"/>
              </a:rPr>
              <a:t>School Leaders, Teaching </a:t>
            </a:r>
            <a:r>
              <a:rPr lang="en-US" sz="2000">
                <a:solidFill>
                  <a:srgbClr val="000000"/>
                </a:solidFill>
                <a:latin typeface="Calibri"/>
                <a:ea typeface="Arial"/>
                <a:cs typeface="Arial"/>
              </a:rPr>
              <a:t>&amp; Learning</a:t>
            </a:r>
            <a:r>
              <a:rPr lang="en-US" sz="2000" b="0" i="0">
                <a:solidFill>
                  <a:srgbClr val="000000"/>
                </a:solidFill>
                <a:latin typeface="Calibri"/>
                <a:ea typeface="Arial"/>
                <a:cs typeface="Arial"/>
              </a:rPr>
              <a:t>, Teachers</a:t>
            </a:r>
          </a:p>
          <a:p>
            <a:pPr marL="742950" lvl="1" indent="-285750">
              <a:lnSpc>
                <a:spcPct val="150000"/>
              </a:lnSpc>
              <a:buFont typeface="Arial"/>
              <a:buChar char="•"/>
            </a:pPr>
            <a:r>
              <a:rPr lang="en-US" sz="2000">
                <a:latin typeface="Calibri"/>
                <a:ea typeface="Calibri" panose="020F0502020204030204"/>
                <a:cs typeface="Arial"/>
              </a:rPr>
              <a:t>Enhance Capacity of Instructional Leadership Teams</a:t>
            </a:r>
          </a:p>
          <a:p>
            <a:pPr marL="742950" lvl="1" indent="-285750">
              <a:lnSpc>
                <a:spcPct val="150000"/>
              </a:lnSpc>
              <a:buFont typeface="Arial"/>
              <a:buChar char="•"/>
            </a:pPr>
            <a:r>
              <a:rPr lang="en-US" sz="2000">
                <a:latin typeface="Calibri"/>
                <a:ea typeface="Calibri" panose="020F0502020204030204"/>
                <a:cs typeface="Arial"/>
              </a:rPr>
              <a:t>Identify the High Leverage Action Steps</a:t>
            </a:r>
            <a:endParaRPr lang="en-US" sz="2000">
              <a:latin typeface="Calibri"/>
              <a:ea typeface="Calibri" panose="020F0502020204030204"/>
              <a:cs typeface="Calibri" panose="020F0502020204030204"/>
            </a:endParaRPr>
          </a:p>
          <a:p>
            <a:pPr marL="742950" lvl="1" indent="-285750">
              <a:lnSpc>
                <a:spcPct val="150000"/>
              </a:lnSpc>
              <a:buFont typeface="Arial"/>
              <a:buChar char="•"/>
            </a:pPr>
            <a:r>
              <a:rPr lang="en-US" sz="2000">
                <a:latin typeface="Calibri"/>
                <a:ea typeface="Calibri" panose="020F0502020204030204"/>
                <a:cs typeface="Arial"/>
              </a:rPr>
              <a:t>Professional Learning Communities (PLC) Planning</a:t>
            </a:r>
            <a:endParaRPr lang="en-US" sz="2000">
              <a:latin typeface="Calibri"/>
              <a:ea typeface="Calibri" panose="020F0502020204030204"/>
              <a:cs typeface="Calibri" panose="020F0502020204030204"/>
            </a:endParaRPr>
          </a:p>
          <a:p>
            <a:pPr marL="742950" lvl="1" indent="-285750">
              <a:lnSpc>
                <a:spcPct val="150000"/>
              </a:lnSpc>
              <a:buFont typeface="Arial"/>
              <a:buChar char="•"/>
            </a:pPr>
            <a:r>
              <a:rPr lang="en-US" sz="2000">
                <a:latin typeface="Calibri"/>
                <a:ea typeface="Calibri" panose="020F0502020204030204"/>
                <a:cs typeface="Arial"/>
              </a:rPr>
              <a:t>Perform SWOT and Root Cause Data Analysis  </a:t>
            </a:r>
            <a:endParaRPr lang="en-US" sz="2000">
              <a:latin typeface="Calibri"/>
              <a:ea typeface="Calibri" panose="020F0502020204030204"/>
              <a:cs typeface="Calibri" panose="020F0502020204030204"/>
            </a:endParaRPr>
          </a:p>
          <a:p>
            <a:pPr marL="742950" lvl="1" indent="-285750">
              <a:lnSpc>
                <a:spcPct val="150000"/>
              </a:lnSpc>
              <a:buFont typeface="Arial"/>
              <a:buChar char="•"/>
            </a:pPr>
            <a:r>
              <a:rPr lang="en-US" sz="2000">
                <a:latin typeface="Calibri"/>
                <a:ea typeface="Calibri" panose="020F0502020204030204"/>
                <a:cs typeface="Arial"/>
              </a:rPr>
              <a:t>Leadership Team Development and Training</a:t>
            </a:r>
            <a:endParaRPr lang="en-US" sz="2000">
              <a:latin typeface="Calibri"/>
              <a:ea typeface="Calibri" panose="020F0502020204030204"/>
              <a:cs typeface="Calibri"/>
            </a:endParaRPr>
          </a:p>
          <a:p>
            <a:pPr marL="742950" lvl="1" indent="-285750">
              <a:lnSpc>
                <a:spcPct val="150000"/>
              </a:lnSpc>
              <a:buFont typeface="Arial"/>
              <a:buChar char="•"/>
            </a:pPr>
            <a:r>
              <a:rPr lang="en-US" sz="2000">
                <a:latin typeface="Calibri"/>
                <a:ea typeface="Calibri" panose="020F0502020204030204"/>
                <a:cs typeface="Arial"/>
              </a:rPr>
              <a:t>Co-teaching Training and Teacher Planning</a:t>
            </a:r>
            <a:endParaRPr lang="en-US" sz="2000">
              <a:latin typeface="Calibri"/>
              <a:ea typeface="Calibri" panose="020F0502020204030204"/>
              <a:cs typeface="Calibri"/>
            </a:endParaRPr>
          </a:p>
          <a:p>
            <a:pPr marL="742950" lvl="1" indent="-285750">
              <a:lnSpc>
                <a:spcPct val="150000"/>
              </a:lnSpc>
              <a:buFont typeface="Arial"/>
              <a:buChar char="•"/>
            </a:pPr>
            <a:r>
              <a:rPr lang="en-US" sz="2000">
                <a:latin typeface="Calibri"/>
                <a:ea typeface="Calibri" panose="020F0502020204030204"/>
                <a:cs typeface="Arial"/>
              </a:rPr>
              <a:t>Monthly Data Review and Analysis with GADOE via CIT Meetings</a:t>
            </a:r>
          </a:p>
        </p:txBody>
      </p:sp>
      <p:sp>
        <p:nvSpPr>
          <p:cNvPr id="2" name="Slide Number Placeholder 1">
            <a:extLst>
              <a:ext uri="{FF2B5EF4-FFF2-40B4-BE49-F238E27FC236}">
                <a16:creationId xmlns:a16="http://schemas.microsoft.com/office/drawing/2014/main" id="{229F1CDE-0462-212E-FAF0-6C0DD2736CBD}"/>
              </a:ext>
            </a:extLst>
          </p:cNvPr>
          <p:cNvSpPr>
            <a:spLocks noGrp="1"/>
          </p:cNvSpPr>
          <p:nvPr>
            <p:ph type="sldNum" sz="quarter" idx="12"/>
          </p:nvPr>
        </p:nvSpPr>
        <p:spPr/>
        <p:txBody>
          <a:bodyPr/>
          <a:lstStyle/>
          <a:p>
            <a:fld id="{861765F9-1B31-4893-BE12-78C176540628}" type="slidenum">
              <a:rPr lang="en-US" smtClean="0"/>
              <a:t>20</a:t>
            </a:fld>
            <a:endParaRPr lang="en-US"/>
          </a:p>
        </p:txBody>
      </p:sp>
    </p:spTree>
    <p:extLst>
      <p:ext uri="{BB962C8B-B14F-4D97-AF65-F5344CB8AC3E}">
        <p14:creationId xmlns:p14="http://schemas.microsoft.com/office/powerpoint/2010/main" val="2947670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Date Placeholder 4">
            <a:extLst>
              <a:ext uri="{FF2B5EF4-FFF2-40B4-BE49-F238E27FC236}">
                <a16:creationId xmlns:a16="http://schemas.microsoft.com/office/drawing/2014/main" id="{9887F938-B94D-5F53-D3E9-264772971794}"/>
              </a:ext>
            </a:extLst>
          </p:cNvPr>
          <p:cNvSpPr>
            <a:spLocks noGrp="1"/>
          </p:cNvSpPr>
          <p:nvPr>
            <p:ph type="dt" sz="half" idx="10"/>
          </p:nvPr>
        </p:nvSpPr>
        <p:spPr/>
        <p:txBody>
          <a:bodyPr/>
          <a:lstStyle/>
          <a:p>
            <a:fld id="{6BF1B407-7811-4798-91BA-A1CB51CD6DE6}" type="datetime1">
              <a:rPr lang="en-US" smtClean="0"/>
              <a:t>1/14/2025</a:t>
            </a:fld>
            <a:endParaRPr lang="en-US"/>
          </a:p>
        </p:txBody>
      </p:sp>
      <p:sp>
        <p:nvSpPr>
          <p:cNvPr id="6" name="Slide Number Placeholder 5">
            <a:extLst>
              <a:ext uri="{FF2B5EF4-FFF2-40B4-BE49-F238E27FC236}">
                <a16:creationId xmlns:a16="http://schemas.microsoft.com/office/drawing/2014/main" id="{0542261B-E703-6157-D7A2-8172F0077BDD}"/>
              </a:ext>
            </a:extLst>
          </p:cNvPr>
          <p:cNvSpPr>
            <a:spLocks noGrp="1"/>
          </p:cNvSpPr>
          <p:nvPr>
            <p:ph type="sldNum" sz="quarter" idx="12"/>
          </p:nvPr>
        </p:nvSpPr>
        <p:spPr/>
        <p:txBody>
          <a:bodyPr/>
          <a:lstStyle/>
          <a:p>
            <a:fld id="{28E6F07D-F62F-4C3B-A21E-2367E9A39921}" type="slidenum">
              <a:rPr lang="en-US" smtClean="0"/>
              <a:t>21</a:t>
            </a:fld>
            <a:endParaRPr lang="en-US"/>
          </a:p>
        </p:txBody>
      </p:sp>
    </p:spTree>
    <p:extLst>
      <p:ext uri="{BB962C8B-B14F-4D97-AF65-F5344CB8AC3E}">
        <p14:creationId xmlns:p14="http://schemas.microsoft.com/office/powerpoint/2010/main" val="220464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Date Placeholder 4">
            <a:extLst>
              <a:ext uri="{FF2B5EF4-FFF2-40B4-BE49-F238E27FC236}">
                <a16:creationId xmlns:a16="http://schemas.microsoft.com/office/drawing/2014/main" id="{E3FBD9D7-85A4-8D4C-A42B-5F8D934E902C}"/>
              </a:ext>
            </a:extLst>
          </p:cNvPr>
          <p:cNvSpPr>
            <a:spLocks noGrp="1"/>
          </p:cNvSpPr>
          <p:nvPr>
            <p:ph type="dt" sz="half" idx="10"/>
          </p:nvPr>
        </p:nvSpPr>
        <p:spPr/>
        <p:txBody>
          <a:bodyPr/>
          <a:lstStyle/>
          <a:p>
            <a:fld id="{B156A03A-CC1A-4965-880B-5626E1E12E00}" type="datetime1">
              <a:rPr lang="en-US" smtClean="0"/>
              <a:t>1/14/2025</a:t>
            </a:fld>
            <a:endParaRPr lang="en-US"/>
          </a:p>
        </p:txBody>
      </p:sp>
      <p:sp>
        <p:nvSpPr>
          <p:cNvPr id="6" name="Slide Number Placeholder 5">
            <a:extLst>
              <a:ext uri="{FF2B5EF4-FFF2-40B4-BE49-F238E27FC236}">
                <a16:creationId xmlns:a16="http://schemas.microsoft.com/office/drawing/2014/main" id="{6F7E4913-E418-E2AE-53EA-3565E2B6E0F8}"/>
              </a:ext>
            </a:extLst>
          </p:cNvPr>
          <p:cNvSpPr>
            <a:spLocks noGrp="1"/>
          </p:cNvSpPr>
          <p:nvPr>
            <p:ph type="sldNum" sz="quarter" idx="12"/>
          </p:nvPr>
        </p:nvSpPr>
        <p:spPr/>
        <p:txBody>
          <a:bodyPr/>
          <a:lstStyle/>
          <a:p>
            <a:fld id="{28E6F07D-F62F-4C3B-A21E-2367E9A39921}" type="slidenum">
              <a:rPr lang="en-US" smtClean="0"/>
              <a:t>22</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Application>Microsoft Office PowerPoint</Application>
  <PresentationFormat>Widescreen</PresentationFormat>
  <Slides>22</Slides>
  <Notes>18</Notes>
  <HiddenSlides>0</HiddenSlide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Instructional Rounds</vt:lpstr>
      <vt:lpstr>Consistency in goal expectations</vt:lpstr>
      <vt:lpstr>PowerPoint Presentation</vt:lpstr>
      <vt:lpstr>PowerPoint Presentation</vt:lpstr>
      <vt:lpstr>CIP REVIEW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revision>23</cp:revision>
  <cp:lastPrinted>2023-05-01T18:56:22Z</cp:lastPrinted>
  <dcterms:created xsi:type="dcterms:W3CDTF">2023-05-01T16:02:45Z</dcterms:created>
  <dcterms:modified xsi:type="dcterms:W3CDTF">2025-01-14T20:11:35Z</dcterms:modified>
</cp:coreProperties>
</file>