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73" r:id="rId4"/>
    <p:sldId id="259" r:id="rId5"/>
    <p:sldId id="270" r:id="rId6"/>
    <p:sldId id="260" r:id="rId7"/>
    <p:sldId id="269" r:id="rId8"/>
    <p:sldId id="258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7CEB9F-8958-40FE-91DF-5ACA9CEE3D70}" v="2" dt="2024-07-17T12:50:08.9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5" d="100"/>
          <a:sy n="85" d="100"/>
        </p:scale>
        <p:origin x="1378" y="2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s, Dan" userId="1bb1f732-6272-4a46-ac09-1b80a544125d" providerId="ADAL" clId="{A87CEB9F-8958-40FE-91DF-5ACA9CEE3D70}"/>
    <pc:docChg chg="custSel addSld modSld">
      <pc:chgData name="Sims, Dan" userId="1bb1f732-6272-4a46-ac09-1b80a544125d" providerId="ADAL" clId="{A87CEB9F-8958-40FE-91DF-5ACA9CEE3D70}" dt="2024-07-17T13:03:43.899" v="1327" actId="20577"/>
      <pc:docMkLst>
        <pc:docMk/>
      </pc:docMkLst>
      <pc:sldChg chg="modSp mod">
        <pc:chgData name="Sims, Dan" userId="1bb1f732-6272-4a46-ac09-1b80a544125d" providerId="ADAL" clId="{A87CEB9F-8958-40FE-91DF-5ACA9CEE3D70}" dt="2024-07-17T12:49:42.039" v="930" actId="20577"/>
        <pc:sldMkLst>
          <pc:docMk/>
          <pc:sldMk cId="0" sldId="256"/>
        </pc:sldMkLst>
        <pc:spChg chg="mod">
          <ac:chgData name="Sims, Dan" userId="1bb1f732-6272-4a46-ac09-1b80a544125d" providerId="ADAL" clId="{A87CEB9F-8958-40FE-91DF-5ACA9CEE3D70}" dt="2024-07-17T12:49:42.039" v="930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Sims, Dan" userId="1bb1f732-6272-4a46-ac09-1b80a544125d" providerId="ADAL" clId="{A87CEB9F-8958-40FE-91DF-5ACA9CEE3D70}" dt="2024-07-17T12:43:33.334" v="810" actId="1076"/>
        <pc:sldMkLst>
          <pc:docMk/>
          <pc:sldMk cId="0" sldId="260"/>
        </pc:sldMkLst>
        <pc:spChg chg="mod">
          <ac:chgData name="Sims, Dan" userId="1bb1f732-6272-4a46-ac09-1b80a544125d" providerId="ADAL" clId="{A87CEB9F-8958-40FE-91DF-5ACA9CEE3D70}" dt="2024-07-17T12:43:33.334" v="810" actId="1076"/>
          <ac:spMkLst>
            <pc:docMk/>
            <pc:sldMk cId="0" sldId="260"/>
            <ac:spMk id="2" creationId="{00000000-0000-0000-0000-000000000000}"/>
          </ac:spMkLst>
        </pc:spChg>
        <pc:spChg chg="mod">
          <ac:chgData name="Sims, Dan" userId="1bb1f732-6272-4a46-ac09-1b80a544125d" providerId="ADAL" clId="{A87CEB9F-8958-40FE-91DF-5ACA9CEE3D70}" dt="2024-07-17T12:43:27.846" v="809" actId="5793"/>
          <ac:spMkLst>
            <pc:docMk/>
            <pc:sldMk cId="0" sldId="260"/>
            <ac:spMk id="3" creationId="{00000000-0000-0000-0000-000000000000}"/>
          </ac:spMkLst>
        </pc:spChg>
      </pc:sldChg>
      <pc:sldChg chg="modSp mod">
        <pc:chgData name="Sims, Dan" userId="1bb1f732-6272-4a46-ac09-1b80a544125d" providerId="ADAL" clId="{A87CEB9F-8958-40FE-91DF-5ACA9CEE3D70}" dt="2024-07-17T12:35:27.248" v="256" actId="20577"/>
        <pc:sldMkLst>
          <pc:docMk/>
          <pc:sldMk cId="0" sldId="264"/>
        </pc:sldMkLst>
        <pc:spChg chg="mod">
          <ac:chgData name="Sims, Dan" userId="1bb1f732-6272-4a46-ac09-1b80a544125d" providerId="ADAL" clId="{A87CEB9F-8958-40FE-91DF-5ACA9CEE3D70}" dt="2024-07-17T12:35:27.248" v="256" actId="20577"/>
          <ac:spMkLst>
            <pc:docMk/>
            <pc:sldMk cId="0" sldId="264"/>
            <ac:spMk id="3" creationId="{00000000-0000-0000-0000-000000000000}"/>
          </ac:spMkLst>
        </pc:spChg>
      </pc:sldChg>
      <pc:sldChg chg="modSp mod">
        <pc:chgData name="Sims, Dan" userId="1bb1f732-6272-4a46-ac09-1b80a544125d" providerId="ADAL" clId="{A87CEB9F-8958-40FE-91DF-5ACA9CEE3D70}" dt="2024-07-17T12:43:09.072" v="804" actId="27636"/>
        <pc:sldMkLst>
          <pc:docMk/>
          <pc:sldMk cId="1182274675" sldId="269"/>
        </pc:sldMkLst>
        <pc:spChg chg="mod">
          <ac:chgData name="Sims, Dan" userId="1bb1f732-6272-4a46-ac09-1b80a544125d" providerId="ADAL" clId="{A87CEB9F-8958-40FE-91DF-5ACA9CEE3D70}" dt="2024-07-17T12:40:27.569" v="542" actId="1076"/>
          <ac:spMkLst>
            <pc:docMk/>
            <pc:sldMk cId="1182274675" sldId="269"/>
            <ac:spMk id="2" creationId="{00000000-0000-0000-0000-000000000000}"/>
          </ac:spMkLst>
        </pc:spChg>
        <pc:spChg chg="mod">
          <ac:chgData name="Sims, Dan" userId="1bb1f732-6272-4a46-ac09-1b80a544125d" providerId="ADAL" clId="{A87CEB9F-8958-40FE-91DF-5ACA9CEE3D70}" dt="2024-07-17T12:43:09.072" v="804" actId="27636"/>
          <ac:spMkLst>
            <pc:docMk/>
            <pc:sldMk cId="1182274675" sldId="269"/>
            <ac:spMk id="3" creationId="{00000000-0000-0000-0000-000000000000}"/>
          </ac:spMkLst>
        </pc:spChg>
      </pc:sldChg>
      <pc:sldChg chg="modSp mod">
        <pc:chgData name="Sims, Dan" userId="1bb1f732-6272-4a46-ac09-1b80a544125d" providerId="ADAL" clId="{A87CEB9F-8958-40FE-91DF-5ACA9CEE3D70}" dt="2024-07-17T13:03:43.899" v="1327" actId="20577"/>
        <pc:sldMkLst>
          <pc:docMk/>
          <pc:sldMk cId="1771948774" sldId="270"/>
        </pc:sldMkLst>
        <pc:spChg chg="mod">
          <ac:chgData name="Sims, Dan" userId="1bb1f732-6272-4a46-ac09-1b80a544125d" providerId="ADAL" clId="{A87CEB9F-8958-40FE-91DF-5ACA9CEE3D70}" dt="2024-07-17T13:03:43.899" v="1327" actId="20577"/>
          <ac:spMkLst>
            <pc:docMk/>
            <pc:sldMk cId="1771948774" sldId="270"/>
            <ac:spMk id="3" creationId="{00000000-0000-0000-0000-000000000000}"/>
          </ac:spMkLst>
        </pc:spChg>
      </pc:sldChg>
      <pc:sldChg chg="modSp mod">
        <pc:chgData name="Sims, Dan" userId="1bb1f732-6272-4a46-ac09-1b80a544125d" providerId="ADAL" clId="{A87CEB9F-8958-40FE-91DF-5ACA9CEE3D70}" dt="2024-07-17T12:44:58.078" v="817" actId="14100"/>
        <pc:sldMkLst>
          <pc:docMk/>
          <pc:sldMk cId="2939215152" sldId="271"/>
        </pc:sldMkLst>
        <pc:spChg chg="mod">
          <ac:chgData name="Sims, Dan" userId="1bb1f732-6272-4a46-ac09-1b80a544125d" providerId="ADAL" clId="{A87CEB9F-8958-40FE-91DF-5ACA9CEE3D70}" dt="2024-07-17T12:44:46.980" v="816" actId="20577"/>
          <ac:spMkLst>
            <pc:docMk/>
            <pc:sldMk cId="2939215152" sldId="271"/>
            <ac:spMk id="2" creationId="{0CC83D42-6F90-B60C-12A9-767D4994BD3A}"/>
          </ac:spMkLst>
        </pc:spChg>
        <pc:spChg chg="mod">
          <ac:chgData name="Sims, Dan" userId="1bb1f732-6272-4a46-ac09-1b80a544125d" providerId="ADAL" clId="{A87CEB9F-8958-40FE-91DF-5ACA9CEE3D70}" dt="2024-07-17T12:44:58.078" v="817" actId="14100"/>
          <ac:spMkLst>
            <pc:docMk/>
            <pc:sldMk cId="2939215152" sldId="271"/>
            <ac:spMk id="3" creationId="{8FD94805-F335-04DB-8F68-5FCECF4FFDA5}"/>
          </ac:spMkLst>
        </pc:spChg>
      </pc:sldChg>
      <pc:sldChg chg="addSp modSp new mod setBg">
        <pc:chgData name="Sims, Dan" userId="1bb1f732-6272-4a46-ac09-1b80a544125d" providerId="ADAL" clId="{A87CEB9F-8958-40FE-91DF-5ACA9CEE3D70}" dt="2024-07-17T12:49:07.425" v="822" actId="962"/>
        <pc:sldMkLst>
          <pc:docMk/>
          <pc:sldMk cId="2867080358" sldId="272"/>
        </pc:sldMkLst>
        <pc:spChg chg="add">
          <ac:chgData name="Sims, Dan" userId="1bb1f732-6272-4a46-ac09-1b80a544125d" providerId="ADAL" clId="{A87CEB9F-8958-40FE-91DF-5ACA9CEE3D70}" dt="2024-07-17T12:49:02.204" v="820" actId="26606"/>
          <ac:spMkLst>
            <pc:docMk/>
            <pc:sldMk cId="2867080358" sldId="272"/>
            <ac:spMk id="7" creationId="{42A4FC2C-047E-45A5-965D-8E1E3BF09BC6}"/>
          </ac:spMkLst>
        </pc:spChg>
        <pc:picChg chg="add mod">
          <ac:chgData name="Sims, Dan" userId="1bb1f732-6272-4a46-ac09-1b80a544125d" providerId="ADAL" clId="{A87CEB9F-8958-40FE-91DF-5ACA9CEE3D70}" dt="2024-07-17T12:49:07.425" v="822" actId="962"/>
          <ac:picMkLst>
            <pc:docMk/>
            <pc:sldMk cId="2867080358" sldId="272"/>
            <ac:picMk id="2" creationId="{0B7273B5-DA97-4DE1-5978-B7DA8375A754}"/>
          </ac:picMkLst>
        </pc:picChg>
      </pc:sldChg>
      <pc:sldChg chg="modSp mod">
        <pc:chgData name="Sims, Dan" userId="1bb1f732-6272-4a46-ac09-1b80a544125d" providerId="ADAL" clId="{A87CEB9F-8958-40FE-91DF-5ACA9CEE3D70}" dt="2024-07-17T12:52:37.394" v="1299" actId="20577"/>
        <pc:sldMkLst>
          <pc:docMk/>
          <pc:sldMk cId="2874878269" sldId="273"/>
        </pc:sldMkLst>
        <pc:spChg chg="mod">
          <ac:chgData name="Sims, Dan" userId="1bb1f732-6272-4a46-ac09-1b80a544125d" providerId="ADAL" clId="{A87CEB9F-8958-40FE-91DF-5ACA9CEE3D70}" dt="2024-07-17T12:52:37.394" v="1299" actId="20577"/>
          <ac:spMkLst>
            <pc:docMk/>
            <pc:sldMk cId="2874878269" sldId="273"/>
            <ac:spMk id="2" creationId="{00000000-0000-0000-0000-000000000000}"/>
          </ac:spMkLst>
        </pc:spChg>
        <pc:spChg chg="mod">
          <ac:chgData name="Sims, Dan" userId="1bb1f732-6272-4a46-ac09-1b80a544125d" providerId="ADAL" clId="{A87CEB9F-8958-40FE-91DF-5ACA9CEE3D70}" dt="2024-07-17T12:52:26.276" v="1254" actId="27636"/>
          <ac:spMkLst>
            <pc:docMk/>
            <pc:sldMk cId="2874878269" sldId="273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b="1" dirty="0"/>
              <a:t>Infinity Academy Charter School Application Overview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An Informational Overview for</a:t>
            </a:r>
            <a:r>
              <a:rPr dirty="0"/>
              <a:t> the Bibb County Board of Education</a:t>
            </a:r>
            <a:endParaRPr lang="en-US" dirty="0"/>
          </a:p>
          <a:p>
            <a:r>
              <a:rPr lang="en-US" dirty="0"/>
              <a:t>(information taken directly from the Infinity Academy Application submitted to BCSD)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600200"/>
            <a:ext cx="9206753" cy="4525963"/>
          </a:xfrm>
        </p:spPr>
        <p:txBody>
          <a:bodyPr/>
          <a:lstStyle/>
          <a:p>
            <a:r>
              <a:rPr dirty="0"/>
              <a:t>A charter school application is a legal petition to a local Board (or Boards) of Education and the State Board of Education seeking approval of a charter school contract. Th</a:t>
            </a:r>
            <a:r>
              <a:rPr lang="en-US" dirty="0"/>
              <a:t>e</a:t>
            </a:r>
            <a:r>
              <a:rPr dirty="0"/>
              <a:t> application focuses on the academic, organizational, and financial performance promised by the Infinity Academy.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Content Covered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Mission </a:t>
            </a:r>
          </a:p>
          <a:p>
            <a:r>
              <a:rPr lang="en-US" dirty="0"/>
              <a:t>Academic Program</a:t>
            </a:r>
          </a:p>
          <a:p>
            <a:r>
              <a:rPr lang="en-US" dirty="0"/>
              <a:t>Growth Model</a:t>
            </a:r>
          </a:p>
          <a:p>
            <a:r>
              <a:rPr lang="en-US" dirty="0"/>
              <a:t>Assessment and Academic Goals</a:t>
            </a:r>
          </a:p>
          <a:p>
            <a:r>
              <a:rPr lang="en-US" dirty="0"/>
              <a:t>School Governance</a:t>
            </a:r>
          </a:p>
          <a:p>
            <a:r>
              <a:rPr lang="en-US" dirty="0"/>
              <a:t>Fiscal Feasibility and Controls</a:t>
            </a:r>
          </a:p>
          <a:p>
            <a:r>
              <a:rPr lang="en-US" dirty="0"/>
              <a:t>School Operations</a:t>
            </a:r>
          </a:p>
          <a:p>
            <a:r>
              <a:rPr lang="en-US" dirty="0"/>
              <a:t>Community Engagement</a:t>
            </a:r>
          </a:p>
          <a:p>
            <a:r>
              <a:rPr lang="en-US" dirty="0"/>
              <a:t>Timeline and Next Steps</a:t>
            </a:r>
          </a:p>
          <a:p>
            <a:r>
              <a:rPr lang="en-US" dirty="0"/>
              <a:t>Factors to Consider in BCSD Decision Making</a:t>
            </a:r>
          </a:p>
          <a:p>
            <a:r>
              <a:rPr lang="en-US" dirty="0"/>
              <a:t>Q &amp; 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4878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Mission and 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92500" lnSpcReduction="10000"/>
          </a:bodyPr>
          <a:lstStyle/>
          <a:p>
            <a:r>
              <a:rPr dirty="0"/>
              <a:t>The mission of The Infinity Academy is to provide a high quality, safe, inclusive, and equitable STEAM-Lead model that inspires, empowers, and guides K-5 scholars to lead and learn.</a:t>
            </a:r>
            <a:endParaRPr lang="en-US" dirty="0"/>
          </a:p>
          <a:p>
            <a:pPr marL="0" indent="0">
              <a:buNone/>
            </a:pPr>
            <a:endParaRPr dirty="0"/>
          </a:p>
          <a:p>
            <a:r>
              <a:rPr dirty="0"/>
              <a:t>Key features identified by the community include:</a:t>
            </a:r>
            <a:endParaRPr lang="en-US" dirty="0"/>
          </a:p>
          <a:p>
            <a:pPr lvl="1"/>
            <a:r>
              <a:rPr dirty="0"/>
              <a:t>Student safety</a:t>
            </a:r>
            <a:endParaRPr lang="en-US" dirty="0"/>
          </a:p>
          <a:p>
            <a:pPr lvl="1"/>
            <a:r>
              <a:rPr dirty="0"/>
              <a:t>Strong literacy programs</a:t>
            </a:r>
            <a:endParaRPr lang="en-US" dirty="0"/>
          </a:p>
          <a:p>
            <a:pPr lvl="1"/>
            <a:r>
              <a:rPr dirty="0"/>
              <a:t>Real-world teaching that connects with the diverse identities of students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Academic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89" y="1317812"/>
            <a:ext cx="9085811" cy="5540188"/>
          </a:xfrm>
        </p:spPr>
        <p:txBody>
          <a:bodyPr>
            <a:normAutofit/>
          </a:bodyPr>
          <a:lstStyle/>
          <a:p>
            <a:r>
              <a:rPr lang="en-US" b="1" dirty="0"/>
              <a:t>Core Elements</a:t>
            </a:r>
          </a:p>
          <a:p>
            <a:pPr lvl="1"/>
            <a:r>
              <a:rPr lang="en-US" dirty="0"/>
              <a:t>STEAM Integration</a:t>
            </a:r>
          </a:p>
          <a:p>
            <a:pPr lvl="1"/>
            <a:r>
              <a:rPr lang="en-US" dirty="0"/>
              <a:t>Whole Child Approach</a:t>
            </a:r>
          </a:p>
          <a:p>
            <a:pPr lvl="1"/>
            <a:r>
              <a:rPr lang="en-US" dirty="0"/>
              <a:t>Accelerated Learning</a:t>
            </a:r>
          </a:p>
          <a:p>
            <a:pPr lvl="1"/>
            <a:r>
              <a:rPr lang="en-US" dirty="0"/>
              <a:t>Servant Leadership</a:t>
            </a:r>
            <a:endParaRPr lang="en-US" b="1" dirty="0"/>
          </a:p>
          <a:p>
            <a:r>
              <a:rPr lang="en-US" b="1" dirty="0"/>
              <a:t>Primary Approach of the </a:t>
            </a:r>
            <a:r>
              <a:rPr lang="en-US" b="1"/>
              <a:t>Academic Program</a:t>
            </a:r>
            <a:endParaRPr lang="en-US" b="1" dirty="0"/>
          </a:p>
          <a:p>
            <a:pPr lvl="1"/>
            <a:r>
              <a:rPr lang="en-US" dirty="0"/>
              <a:t>Pairing of STEAM and Servant Leadership</a:t>
            </a:r>
          </a:p>
          <a:p>
            <a:pPr lvl="2"/>
            <a:r>
              <a:rPr lang="en-US" dirty="0"/>
              <a:t>Intended to meet student and community needs and breed authentic learning experiences</a:t>
            </a:r>
          </a:p>
          <a:p>
            <a:pPr marL="457200" lvl="1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71948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591"/>
            <a:ext cx="8229600" cy="1143000"/>
          </a:xfrm>
        </p:spPr>
        <p:txBody>
          <a:bodyPr/>
          <a:lstStyle/>
          <a:p>
            <a:r>
              <a:rPr b="1" dirty="0"/>
              <a:t>Academic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89" y="1317812"/>
            <a:ext cx="9085811" cy="5540188"/>
          </a:xfrm>
        </p:spPr>
        <p:txBody>
          <a:bodyPr>
            <a:normAutofit lnSpcReduction="10000"/>
          </a:bodyPr>
          <a:lstStyle/>
          <a:p>
            <a:r>
              <a:rPr dirty="0"/>
              <a:t>Infinity Academy's academic program includes:</a:t>
            </a:r>
            <a:endParaRPr lang="en-US" dirty="0"/>
          </a:p>
          <a:p>
            <a:pPr lvl="1"/>
            <a:r>
              <a:rPr dirty="0"/>
              <a:t>STEAM education with Science, Technology, Engineering, Art, and Math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dirty="0"/>
              <a:t>Servant leadership framework</a:t>
            </a:r>
            <a:endParaRPr lang="en-US" dirty="0"/>
          </a:p>
          <a:p>
            <a:pPr lvl="2"/>
            <a:r>
              <a:rPr lang="en-US" dirty="0"/>
              <a:t>Core Elements – Serving, Leading, Building Community</a:t>
            </a:r>
          </a:p>
          <a:p>
            <a:pPr lvl="2"/>
            <a:r>
              <a:rPr lang="en-US" dirty="0"/>
              <a:t>Emphasizes prioritization of service to student, teachers, staff, and the broader school community’s needs while fostering awareness, empathy, character development, community engagement, and social activism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r>
              <a:rPr dirty="0"/>
              <a:t>Project-based learning, cross-curricular integration, and art therapy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450"/>
            <a:ext cx="8229600" cy="1143000"/>
          </a:xfrm>
        </p:spPr>
        <p:txBody>
          <a:bodyPr/>
          <a:lstStyle/>
          <a:p>
            <a:r>
              <a:rPr b="1" dirty="0"/>
              <a:t>Academic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89" y="1084729"/>
            <a:ext cx="9085811" cy="577327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Accelerated curriculum offered to all students</a:t>
            </a:r>
          </a:p>
          <a:p>
            <a:r>
              <a:rPr lang="en-US" dirty="0"/>
              <a:t>Instructional Methods</a:t>
            </a:r>
          </a:p>
          <a:p>
            <a:pPr lvl="1"/>
            <a:r>
              <a:rPr lang="en-US" dirty="0"/>
              <a:t>Multisensory Instruction</a:t>
            </a:r>
          </a:p>
          <a:p>
            <a:pPr lvl="1"/>
            <a:r>
              <a:rPr lang="en-US" dirty="0"/>
              <a:t>Differentiated Instruction</a:t>
            </a:r>
          </a:p>
          <a:p>
            <a:pPr lvl="1"/>
            <a:r>
              <a:rPr lang="en-US" dirty="0"/>
              <a:t>Exploratory Learning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The curriculum is designed to address less than 50% proficiency in Mathematics and Reading on state assessments and less than 40% of students reading at or above grade level.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Curriculum Resources/Supports</a:t>
            </a:r>
          </a:p>
          <a:p>
            <a:pPr lvl="1"/>
            <a:r>
              <a:rPr lang="en-US" dirty="0"/>
              <a:t>Math – Imagine Learning  Mathematics</a:t>
            </a:r>
          </a:p>
          <a:p>
            <a:pPr lvl="1"/>
            <a:r>
              <a:rPr lang="en-US" dirty="0"/>
              <a:t>Science – Amplify Science</a:t>
            </a:r>
          </a:p>
          <a:p>
            <a:pPr lvl="1"/>
            <a:r>
              <a:rPr lang="en-US" dirty="0"/>
              <a:t>Reading – HMH Into Reading</a:t>
            </a:r>
          </a:p>
          <a:p>
            <a:pPr lvl="1"/>
            <a:r>
              <a:rPr lang="en-US" dirty="0"/>
              <a:t>English Language Arts – Great Minds/Wit and Wisdom</a:t>
            </a:r>
          </a:p>
        </p:txBody>
      </p:sp>
    </p:spTree>
    <p:extLst>
      <p:ext uri="{BB962C8B-B14F-4D97-AF65-F5344CB8AC3E}">
        <p14:creationId xmlns:p14="http://schemas.microsoft.com/office/powerpoint/2010/main" val="1182274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0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Growth Model for Infinity Academy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51067"/>
            <a:ext cx="9144000" cy="4210396"/>
          </a:xfrm>
        </p:spPr>
        <p:txBody>
          <a:bodyPr/>
          <a:lstStyle/>
          <a:p>
            <a:r>
              <a:rPr dirty="0"/>
              <a:t>The Infinity Academy will employ a slow-growth model to build a K-5 school. The expected enrollment is:</a:t>
            </a:r>
            <a:endParaRPr lang="en-US" dirty="0"/>
          </a:p>
          <a:p>
            <a:pPr lvl="1"/>
            <a:r>
              <a:rPr dirty="0"/>
              <a:t>Year 1: 135 students (K-3)</a:t>
            </a:r>
            <a:endParaRPr lang="en-US" dirty="0"/>
          </a:p>
          <a:p>
            <a:pPr lvl="1"/>
            <a:r>
              <a:rPr dirty="0"/>
              <a:t>Year 2: 180 students (K-4)</a:t>
            </a:r>
            <a:endParaRPr lang="en-US" dirty="0"/>
          </a:p>
          <a:p>
            <a:pPr lvl="1"/>
            <a:r>
              <a:rPr dirty="0"/>
              <a:t>Year 3: 225 students (K-5)</a:t>
            </a:r>
            <a:endParaRPr lang="en-US" dirty="0"/>
          </a:p>
          <a:p>
            <a:pPr lvl="1"/>
            <a:r>
              <a:rPr dirty="0"/>
              <a:t>Year 4: 240 students (K-5)</a:t>
            </a:r>
            <a:endParaRPr lang="en-US" dirty="0"/>
          </a:p>
          <a:p>
            <a:pPr lvl="1"/>
            <a:r>
              <a:rPr dirty="0"/>
              <a:t>Year 5: 255 students (K-5)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28293D-C215-D196-31FD-588184D3443A}"/>
              </a:ext>
            </a:extLst>
          </p:cNvPr>
          <p:cNvSpPr txBox="1"/>
          <p:nvPr/>
        </p:nvSpPr>
        <p:spPr>
          <a:xfrm>
            <a:off x="941294" y="5754415"/>
            <a:ext cx="726141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Research shows slow growth models ensure academic, financial, and organizational stability.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Assessment and Academic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18" y="1268506"/>
            <a:ext cx="9000564" cy="4525963"/>
          </a:xfrm>
        </p:spPr>
        <p:txBody>
          <a:bodyPr>
            <a:normAutofit fontScale="92500" lnSpcReduction="10000"/>
          </a:bodyPr>
          <a:lstStyle/>
          <a:p>
            <a:r>
              <a:rPr dirty="0"/>
              <a:t>Assessment strategies include:</a:t>
            </a:r>
            <a:endParaRPr lang="en-US" dirty="0"/>
          </a:p>
          <a:p>
            <a:pPr lvl="1"/>
            <a:r>
              <a:rPr dirty="0"/>
              <a:t>MAP Growth for Reading and Mathematics</a:t>
            </a:r>
            <a:endParaRPr lang="en-US" dirty="0"/>
          </a:p>
          <a:p>
            <a:pPr lvl="1"/>
            <a:r>
              <a:rPr dirty="0"/>
              <a:t>Amplify for Science</a:t>
            </a:r>
            <a:endParaRPr lang="en-US" dirty="0"/>
          </a:p>
          <a:p>
            <a:pPr lvl="1"/>
            <a:r>
              <a:rPr dirty="0"/>
              <a:t>State and federally mandated assessments</a:t>
            </a:r>
            <a:endParaRPr lang="en-US" dirty="0"/>
          </a:p>
          <a:p>
            <a:pPr lvl="1"/>
            <a:r>
              <a:rPr dirty="0"/>
              <a:t>Continuous progress monitoring and curriculum compacting</a:t>
            </a:r>
          </a:p>
          <a:p>
            <a:r>
              <a:rPr dirty="0"/>
              <a:t>Goals:</a:t>
            </a:r>
            <a:endParaRPr lang="en-US" dirty="0"/>
          </a:p>
          <a:p>
            <a:pPr lvl="1"/>
            <a:r>
              <a:rPr dirty="0"/>
              <a:t>Improve proficiency in Math and Reading</a:t>
            </a:r>
            <a:endParaRPr lang="en-US" dirty="0"/>
          </a:p>
          <a:p>
            <a:pPr lvl="1"/>
            <a:r>
              <a:rPr dirty="0"/>
              <a:t>Ensure student readiness for middle school</a:t>
            </a:r>
            <a:endParaRPr lang="en-US" dirty="0"/>
          </a:p>
          <a:p>
            <a:pPr lvl="1"/>
            <a:r>
              <a:rPr dirty="0"/>
              <a:t>Support socio</a:t>
            </a:r>
            <a:r>
              <a:rPr lang="en-US" dirty="0"/>
              <a:t>-</a:t>
            </a:r>
            <a:r>
              <a:rPr dirty="0"/>
              <a:t>emotional development through PBIS and restorative practices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School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lnSpcReduction="10000"/>
          </a:bodyPr>
          <a:lstStyle/>
          <a:p>
            <a:r>
              <a:rPr dirty="0"/>
              <a:t>Governance structure includes:</a:t>
            </a:r>
            <a:endParaRPr lang="en-US" dirty="0"/>
          </a:p>
          <a:p>
            <a:pPr lvl="1"/>
            <a:r>
              <a:rPr dirty="0"/>
              <a:t>Governing Board for oversight</a:t>
            </a:r>
            <a:endParaRPr lang="en-US" dirty="0"/>
          </a:p>
          <a:p>
            <a:pPr lvl="1"/>
            <a:r>
              <a:rPr dirty="0"/>
              <a:t>Chancellor as the instructional leader</a:t>
            </a:r>
            <a:endParaRPr lang="en-US" dirty="0"/>
          </a:p>
          <a:p>
            <a:pPr lvl="1"/>
            <a:r>
              <a:rPr dirty="0"/>
              <a:t>Director of Operations for state reporting, federal programs, and budget</a:t>
            </a:r>
            <a:endParaRPr lang="en-US" dirty="0"/>
          </a:p>
          <a:p>
            <a:pPr lvl="1"/>
            <a:r>
              <a:rPr dirty="0"/>
              <a:t>CFO for financial health</a:t>
            </a:r>
            <a:endParaRPr lang="en-US" dirty="0"/>
          </a:p>
          <a:p>
            <a:pPr marL="457200" lvl="1" indent="0">
              <a:buNone/>
            </a:pPr>
            <a:endParaRPr dirty="0"/>
          </a:p>
          <a:p>
            <a:r>
              <a:rPr dirty="0"/>
              <a:t>Emphasis on accountability, transparency, and community involvement.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Fiscal Feasibility and Controls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19518"/>
            <a:ext cx="9144000" cy="4525963"/>
          </a:xfrm>
        </p:spPr>
        <p:txBody>
          <a:bodyPr>
            <a:normAutofit fontScale="92500" lnSpcReduction="20000"/>
          </a:bodyPr>
          <a:lstStyle/>
          <a:p>
            <a:r>
              <a:rPr dirty="0"/>
              <a:t>Budget projections:</a:t>
            </a:r>
            <a:endParaRPr lang="en-US" dirty="0"/>
          </a:p>
          <a:p>
            <a:pPr lvl="1"/>
            <a:r>
              <a:rPr dirty="0"/>
              <a:t>2-year cash flow and 5-year budget</a:t>
            </a:r>
            <a:endParaRPr lang="en-US" dirty="0"/>
          </a:p>
          <a:p>
            <a:pPr lvl="1"/>
            <a:r>
              <a:rPr dirty="0"/>
              <a:t>Financial oversight by CFO</a:t>
            </a:r>
            <a:endParaRPr lang="en-US" dirty="0"/>
          </a:p>
          <a:p>
            <a:pPr lvl="1"/>
            <a:r>
              <a:rPr dirty="0"/>
              <a:t>Ensuring sustainability through planning and community partnerships</a:t>
            </a:r>
            <a:endParaRPr lang="en-US" dirty="0"/>
          </a:p>
          <a:p>
            <a:pPr marL="457200" lvl="1" indent="0">
              <a:buNone/>
            </a:pPr>
            <a:endParaRPr dirty="0"/>
          </a:p>
          <a:p>
            <a:r>
              <a:rPr dirty="0"/>
              <a:t>Financial highlights:</a:t>
            </a:r>
            <a:endParaRPr lang="en-US" dirty="0"/>
          </a:p>
          <a:p>
            <a:pPr lvl="1"/>
            <a:r>
              <a:rPr dirty="0"/>
              <a:t>Initial funding from state and local sources</a:t>
            </a:r>
            <a:endParaRPr lang="en-US" dirty="0"/>
          </a:p>
          <a:p>
            <a:pPr lvl="1"/>
            <a:r>
              <a:rPr dirty="0"/>
              <a:t>Additional grants and community donations</a:t>
            </a:r>
            <a:endParaRPr lang="en-US" dirty="0"/>
          </a:p>
          <a:p>
            <a:pPr lvl="1"/>
            <a:r>
              <a:rPr dirty="0"/>
              <a:t>Detailed financial controls to manage expenditures</a:t>
            </a:r>
            <a:endParaRPr lang="en-US" dirty="0"/>
          </a:p>
          <a:p>
            <a:pPr lvl="1"/>
            <a:r>
              <a:rPr lang="en-US" dirty="0"/>
              <a:t>Required to secure their own start up funds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School Operations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77470"/>
            <a:ext cx="9144000" cy="5463989"/>
          </a:xfrm>
        </p:spPr>
        <p:txBody>
          <a:bodyPr>
            <a:normAutofit fontScale="92500" lnSpcReduction="10000"/>
          </a:bodyPr>
          <a:lstStyle/>
          <a:p>
            <a:r>
              <a:rPr dirty="0"/>
              <a:t>Operational plans include:</a:t>
            </a:r>
            <a:endParaRPr lang="en-US" dirty="0"/>
          </a:p>
          <a:p>
            <a:pPr lvl="1"/>
            <a:r>
              <a:rPr dirty="0"/>
              <a:t>Facilities plan to provide a safe and conducive learning environment</a:t>
            </a:r>
            <a:endParaRPr lang="en-US" dirty="0"/>
          </a:p>
          <a:p>
            <a:pPr lvl="1"/>
            <a:r>
              <a:rPr dirty="0"/>
              <a:t>Enrollment policy to ensure equitable access</a:t>
            </a:r>
            <a:endParaRPr lang="en-US" dirty="0"/>
          </a:p>
          <a:p>
            <a:pPr lvl="1"/>
            <a:r>
              <a:rPr dirty="0"/>
              <a:t>Staffing and professional development to maintain high-quality instruction</a:t>
            </a:r>
            <a:endParaRPr lang="en-US" dirty="0"/>
          </a:p>
          <a:p>
            <a:pPr marL="457200" lvl="1" indent="0">
              <a:buNone/>
            </a:pPr>
            <a:endParaRPr dirty="0"/>
          </a:p>
          <a:p>
            <a:r>
              <a:rPr dirty="0"/>
              <a:t>Key operational highlights:</a:t>
            </a:r>
            <a:endParaRPr lang="en-US" dirty="0"/>
          </a:p>
          <a:p>
            <a:pPr lvl="1"/>
            <a:r>
              <a:rPr dirty="0"/>
              <a:t>Facilities meeting ADA requirements</a:t>
            </a:r>
            <a:endParaRPr lang="en-US" dirty="0"/>
          </a:p>
          <a:p>
            <a:pPr lvl="1"/>
            <a:r>
              <a:rPr dirty="0"/>
              <a:t>Recruitment of qualified and diverse staff</a:t>
            </a:r>
            <a:endParaRPr lang="en-US" dirty="0"/>
          </a:p>
          <a:p>
            <a:pPr lvl="1"/>
            <a:r>
              <a:rPr dirty="0"/>
              <a:t>Ongoing professional development focused on STEAM and servant leadership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Community Engagement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83162"/>
          </a:xfrm>
        </p:spPr>
        <p:txBody>
          <a:bodyPr>
            <a:normAutofit fontScale="92500" lnSpcReduction="10000"/>
          </a:bodyPr>
          <a:lstStyle/>
          <a:p>
            <a:r>
              <a:rPr dirty="0"/>
              <a:t>Community involvement:</a:t>
            </a:r>
            <a:endParaRPr lang="en-US" dirty="0"/>
          </a:p>
          <a:p>
            <a:pPr lvl="1"/>
            <a:r>
              <a:rPr dirty="0"/>
              <a:t>Stakeholder engagement </a:t>
            </a:r>
            <a:r>
              <a:rPr lang="en-US" dirty="0"/>
              <a:t>occurred </a:t>
            </a:r>
            <a:r>
              <a:rPr dirty="0"/>
              <a:t>through interviews, town halls, and surveys</a:t>
            </a:r>
            <a:r>
              <a:rPr lang="en-US" dirty="0"/>
              <a:t> to gather interest of the community</a:t>
            </a:r>
          </a:p>
          <a:p>
            <a:pPr lvl="1"/>
            <a:r>
              <a:rPr dirty="0"/>
              <a:t>Ongoing interactions </a:t>
            </a:r>
            <a:r>
              <a:rPr lang="en-US" dirty="0"/>
              <a:t>occurred </a:t>
            </a:r>
            <a:r>
              <a:rPr dirty="0"/>
              <a:t>to gather feedback and make adjustments</a:t>
            </a:r>
            <a:endParaRPr lang="en-US" dirty="0"/>
          </a:p>
          <a:p>
            <a:pPr lvl="1"/>
            <a:r>
              <a:rPr dirty="0"/>
              <a:t>Emphasis </a:t>
            </a:r>
            <a:r>
              <a:rPr lang="en-US" dirty="0"/>
              <a:t>was </a:t>
            </a:r>
            <a:r>
              <a:rPr dirty="0"/>
              <a:t>on transparency and collaboration</a:t>
            </a:r>
            <a:endParaRPr lang="en-US" dirty="0"/>
          </a:p>
          <a:p>
            <a:pPr marL="457200" lvl="1" indent="0">
              <a:buNone/>
            </a:pPr>
            <a:endParaRPr dirty="0"/>
          </a:p>
          <a:p>
            <a:r>
              <a:rPr dirty="0"/>
              <a:t>Community priorities identified:</a:t>
            </a:r>
            <a:endParaRPr lang="en-US" dirty="0"/>
          </a:p>
          <a:p>
            <a:pPr lvl="1"/>
            <a:r>
              <a:rPr dirty="0"/>
              <a:t>Safety</a:t>
            </a:r>
            <a:endParaRPr lang="en-US" dirty="0"/>
          </a:p>
          <a:p>
            <a:pPr lvl="1"/>
            <a:r>
              <a:rPr dirty="0"/>
              <a:t>Active learning</a:t>
            </a:r>
            <a:endParaRPr lang="en-US" dirty="0"/>
          </a:p>
          <a:p>
            <a:pPr lvl="1"/>
            <a:r>
              <a:rPr dirty="0"/>
              <a:t>Strong literacy and real-world teaching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 dirty="0"/>
              <a:t>Timeline and 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0236"/>
            <a:ext cx="9144000" cy="5504330"/>
          </a:xfrm>
        </p:spPr>
        <p:txBody>
          <a:bodyPr>
            <a:normAutofit/>
          </a:bodyPr>
          <a:lstStyle/>
          <a:p>
            <a:r>
              <a:rPr dirty="0"/>
              <a:t>Key milestones:</a:t>
            </a:r>
            <a:endParaRPr lang="en-US" dirty="0"/>
          </a:p>
          <a:p>
            <a:pPr lvl="1"/>
            <a:r>
              <a:rPr dirty="0"/>
              <a:t>Submission of letter of intent: October 14, 2023</a:t>
            </a:r>
            <a:endParaRPr lang="en-US" dirty="0"/>
          </a:p>
          <a:p>
            <a:pPr lvl="1"/>
            <a:r>
              <a:rPr dirty="0"/>
              <a:t>Pre-petition submission: April 2, 2024</a:t>
            </a:r>
            <a:endParaRPr lang="en-US" dirty="0"/>
          </a:p>
          <a:p>
            <a:pPr lvl="1"/>
            <a:r>
              <a:rPr dirty="0"/>
              <a:t>Final petition submission: June 1, 2024</a:t>
            </a:r>
            <a:endParaRPr lang="en-US" dirty="0"/>
          </a:p>
          <a:p>
            <a:pPr lvl="1"/>
            <a:r>
              <a:rPr dirty="0"/>
              <a:t>Anticipated school opening: Fall 2025</a:t>
            </a:r>
          </a:p>
          <a:p>
            <a:r>
              <a:rPr dirty="0"/>
              <a:t>Next steps:</a:t>
            </a:r>
            <a:endParaRPr lang="en-US" dirty="0"/>
          </a:p>
          <a:p>
            <a:pPr lvl="1"/>
            <a:r>
              <a:rPr dirty="0"/>
              <a:t>Local BOE and GaDOE approval</a:t>
            </a:r>
            <a:r>
              <a:rPr lang="en-US" dirty="0"/>
              <a:t> consideration</a:t>
            </a:r>
          </a:p>
          <a:p>
            <a:pPr lvl="1"/>
            <a:r>
              <a:rPr dirty="0"/>
              <a:t>Preparation for school operations and community engagement</a:t>
            </a:r>
            <a:endParaRPr lang="en-US" dirty="0"/>
          </a:p>
          <a:p>
            <a:pPr lvl="1"/>
            <a:r>
              <a:rPr dirty="0"/>
              <a:t>Ongoing monitoring and evaluation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83D42-6F90-B60C-12A9-767D4994B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Other Details – Infinity Academy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94805-F335-04DB-8F68-5FCECF4FF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Proposed Student-Teacher Ratio is 15:1</a:t>
            </a:r>
          </a:p>
          <a:p>
            <a:r>
              <a:rPr lang="en-US" dirty="0"/>
              <a:t>Proposed location – Downtown Macon</a:t>
            </a:r>
          </a:p>
          <a:p>
            <a:r>
              <a:rPr lang="en-US" dirty="0"/>
              <a:t>Proposed Charter term length – 5 years</a:t>
            </a:r>
          </a:p>
          <a:p>
            <a:r>
              <a:rPr lang="en-US" dirty="0"/>
              <a:t>Will admit any elementary child in Bibb County</a:t>
            </a:r>
          </a:p>
        </p:txBody>
      </p:sp>
    </p:spTree>
    <p:extLst>
      <p:ext uri="{BB962C8B-B14F-4D97-AF65-F5344CB8AC3E}">
        <p14:creationId xmlns:p14="http://schemas.microsoft.com/office/powerpoint/2010/main" val="3236749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83D42-6F90-B60C-12A9-767D4994B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23" y="40341"/>
            <a:ext cx="9054353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Factors to Consider in </a:t>
            </a:r>
            <a:br>
              <a:rPr lang="en-US" b="1" dirty="0"/>
            </a:br>
            <a:r>
              <a:rPr lang="en-US" b="1" dirty="0"/>
              <a:t>BCSD Decision Making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94805-F335-04DB-8F68-5FCECF4FF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47" y="1183341"/>
            <a:ext cx="8973671" cy="567465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Below target enrollment of Bibb County elementary schools </a:t>
            </a:r>
          </a:p>
          <a:p>
            <a:pPr lvl="1"/>
            <a:r>
              <a:rPr lang="en-US" dirty="0"/>
              <a:t>11 schools ranging from 6 to 142 students below GADOE target of 450 (Total: 664)</a:t>
            </a:r>
          </a:p>
          <a:p>
            <a:r>
              <a:rPr lang="en-US" dirty="0"/>
              <a:t>School consolidation decision-making that will impact FY 2026</a:t>
            </a:r>
          </a:p>
          <a:p>
            <a:r>
              <a:rPr lang="en-US" dirty="0"/>
              <a:t>Collaboration as an LEA charter vs. Competition as a State Charter (resulting in loss of FTE)</a:t>
            </a:r>
          </a:p>
          <a:p>
            <a:r>
              <a:rPr lang="en-US" dirty="0"/>
              <a:t>State interest in supporting approved charter schools</a:t>
            </a:r>
          </a:p>
          <a:p>
            <a:r>
              <a:rPr lang="en-US" dirty="0"/>
              <a:t>No additional funds gained by accepting a charter</a:t>
            </a:r>
          </a:p>
        </p:txBody>
      </p:sp>
    </p:spTree>
    <p:extLst>
      <p:ext uri="{BB962C8B-B14F-4D97-AF65-F5344CB8AC3E}">
        <p14:creationId xmlns:p14="http://schemas.microsoft.com/office/powerpoint/2010/main" val="2939215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43" y="0"/>
            <a:ext cx="9141714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A yellow question mark in a bubble">
            <a:extLst>
              <a:ext uri="{FF2B5EF4-FFF2-40B4-BE49-F238E27FC236}">
                <a16:creationId xmlns:a16="http://schemas.microsoft.com/office/drawing/2014/main" id="{0B7273B5-DA97-4DE1-5978-B7DA8375A7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" r="1562" b="1"/>
          <a:stretch/>
        </p:blipFill>
        <p:spPr>
          <a:xfrm>
            <a:off x="20" y="1282"/>
            <a:ext cx="9143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0803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</TotalTime>
  <Words>854</Words>
  <Application>Microsoft Office PowerPoint</Application>
  <PresentationFormat>On-screen Show (4:3)</PresentationFormat>
  <Paragraphs>137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Infinity Academy Charter School Application Overview</vt:lpstr>
      <vt:lpstr>Introduction</vt:lpstr>
      <vt:lpstr>Content Covered</vt:lpstr>
      <vt:lpstr>Mission and Vision</vt:lpstr>
      <vt:lpstr>Academic Program</vt:lpstr>
      <vt:lpstr>Academic Program</vt:lpstr>
      <vt:lpstr>Academic Program</vt:lpstr>
      <vt:lpstr>Growth Model for Infinity Academy</vt:lpstr>
      <vt:lpstr>Assessment and Academic Goals</vt:lpstr>
      <vt:lpstr>School Governance</vt:lpstr>
      <vt:lpstr>Fiscal Feasibility and Controls</vt:lpstr>
      <vt:lpstr>School Operations</vt:lpstr>
      <vt:lpstr>Community Engagement</vt:lpstr>
      <vt:lpstr>Timeline and Next Steps</vt:lpstr>
      <vt:lpstr>Other Details – Infinity Academy</vt:lpstr>
      <vt:lpstr>Factors to Consider in  BCSD Decision Making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Infinity Academy Charter School Application Overview</dc:title>
  <dc:subject/>
  <dc:creator>Sims, Dan</dc:creator>
  <cp:keywords/>
  <dc:description>generated using python-pptx</dc:description>
  <cp:lastModifiedBy>Sims, Dan</cp:lastModifiedBy>
  <cp:revision>3</cp:revision>
  <dcterms:created xsi:type="dcterms:W3CDTF">2013-01-27T09:14:16Z</dcterms:created>
  <dcterms:modified xsi:type="dcterms:W3CDTF">2024-07-17T13:03:48Z</dcterms:modified>
  <cp:category/>
</cp:coreProperties>
</file>