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92" r:id="rId2"/>
    <p:sldId id="287" r:id="rId3"/>
    <p:sldId id="298" r:id="rId4"/>
    <p:sldId id="297" r:id="rId5"/>
    <p:sldId id="300" r:id="rId6"/>
    <p:sldId id="291" r:id="rId7"/>
    <p:sldId id="294" r:id="rId8"/>
    <p:sldId id="299" r:id="rId9"/>
    <p:sldId id="301" r:id="rId10"/>
    <p:sldId id="295" r:id="rId1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305"/>
    <a:srgbClr val="FFC7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05B16B-A560-47D4-A749-01D9B225583E}" v="1" dt="2023-07-19T19:50:34.066"/>
    <p1510:client id="{F69244CE-0AE2-47D3-AA25-C428E97F1C74}" v="1" dt="2023-07-19T19:05:13.3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2472" autoAdjust="0"/>
  </p:normalViewPr>
  <p:slideViewPr>
    <p:cSldViewPr snapToGrid="0">
      <p:cViewPr varScale="1">
        <p:scale>
          <a:sx n="79" d="100"/>
          <a:sy n="79" d="100"/>
        </p:scale>
        <p:origin x="960" y="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3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vett, Katika" userId="f620913a-5078-4dd7-98e1-525786881964" providerId="ADAL" clId="{E505B16B-A560-47D4-A749-01D9B225583E}"/>
    <pc:docChg chg="undo redo custSel modSld">
      <pc:chgData name="Lovett, Katika" userId="f620913a-5078-4dd7-98e1-525786881964" providerId="ADAL" clId="{E505B16B-A560-47D4-A749-01D9B225583E}" dt="2023-07-19T19:50:56.219" v="130" actId="12"/>
      <pc:docMkLst>
        <pc:docMk/>
      </pc:docMkLst>
      <pc:sldChg chg="modSp mod">
        <pc:chgData name="Lovett, Katika" userId="f620913a-5078-4dd7-98e1-525786881964" providerId="ADAL" clId="{E505B16B-A560-47D4-A749-01D9B225583E}" dt="2023-07-19T19:50:56.219" v="130" actId="12"/>
        <pc:sldMkLst>
          <pc:docMk/>
          <pc:sldMk cId="2700827501" sldId="287"/>
        </pc:sldMkLst>
        <pc:spChg chg="mod">
          <ac:chgData name="Lovett, Katika" userId="f620913a-5078-4dd7-98e1-525786881964" providerId="ADAL" clId="{E505B16B-A560-47D4-A749-01D9B225583E}" dt="2023-07-19T19:50:56.219" v="130" actId="12"/>
          <ac:spMkLst>
            <pc:docMk/>
            <pc:sldMk cId="2700827501" sldId="287"/>
            <ac:spMk id="3" creationId="{54145A6C-CB48-C89C-3D8A-4CE1FC0E317F}"/>
          </ac:spMkLst>
        </pc:spChg>
      </pc:sldChg>
      <pc:sldChg chg="modSp mod">
        <pc:chgData name="Lovett, Katika" userId="f620913a-5078-4dd7-98e1-525786881964" providerId="ADAL" clId="{E505B16B-A560-47D4-A749-01D9B225583E}" dt="2023-07-19T19:49:07.894" v="36" actId="20577"/>
        <pc:sldMkLst>
          <pc:docMk/>
          <pc:sldMk cId="4157209122" sldId="294"/>
        </pc:sldMkLst>
        <pc:spChg chg="mod">
          <ac:chgData name="Lovett, Katika" userId="f620913a-5078-4dd7-98e1-525786881964" providerId="ADAL" clId="{E505B16B-A560-47D4-A749-01D9B225583E}" dt="2023-07-19T19:49:07.894" v="36" actId="20577"/>
          <ac:spMkLst>
            <pc:docMk/>
            <pc:sldMk cId="4157209122" sldId="294"/>
            <ac:spMk id="7" creationId="{A472F9B3-8B4E-20FB-BCFC-95B1F9F6595E}"/>
          </ac:spMkLst>
        </pc:spChg>
      </pc:sldChg>
      <pc:sldChg chg="modSp mod">
        <pc:chgData name="Lovett, Katika" userId="f620913a-5078-4dd7-98e1-525786881964" providerId="ADAL" clId="{E505B16B-A560-47D4-A749-01D9B225583E}" dt="2023-07-19T19:49:36.357" v="40" actId="14100"/>
        <pc:sldMkLst>
          <pc:docMk/>
          <pc:sldMk cId="3230538434" sldId="301"/>
        </pc:sldMkLst>
        <pc:spChg chg="mod">
          <ac:chgData name="Lovett, Katika" userId="f620913a-5078-4dd7-98e1-525786881964" providerId="ADAL" clId="{E505B16B-A560-47D4-A749-01D9B225583E}" dt="2023-07-19T19:49:36.357" v="40" actId="14100"/>
          <ac:spMkLst>
            <pc:docMk/>
            <pc:sldMk cId="3230538434" sldId="301"/>
            <ac:spMk id="4" creationId="{DC714459-18D5-9599-EB11-291C16D054A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508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718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444617" y="2317066"/>
            <a:ext cx="10930855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  <a:cs typeface="Arial" panose="020B0604020202020204" pitchFamily="34" charset="0"/>
              </a:rPr>
              <a:t>#Built4Bibb: More Victory Planned </a:t>
            </a:r>
          </a:p>
          <a:p>
            <a:pPr algn="ctr" defTabSz="914400"/>
            <a:r>
              <a:rPr lang="en-US" sz="4400" b="1" dirty="0">
                <a:solidFill>
                  <a:srgbClr val="FFC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  <a:cs typeface="Arial" panose="020B0604020202020204" pitchFamily="34" charset="0"/>
              </a:rPr>
              <a:t>2023-2028 Strategic Plan </a:t>
            </a:r>
          </a:p>
          <a:p>
            <a:pPr algn="ctr" defTabSz="914400"/>
            <a:r>
              <a:rPr lang="en-US" sz="4400" b="1" dirty="0">
                <a:solidFill>
                  <a:srgbClr val="FFC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  <a:cs typeface="Arial" panose="020B0604020202020204" pitchFamily="34" charset="0"/>
              </a:rPr>
              <a:t>Performance Measures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Dr. Katika Lovett, Dr. Cleveland Johnson, Emanuel Frazier &amp; Stephanie Hartley</a:t>
            </a:r>
          </a:p>
          <a:p>
            <a:r>
              <a:rPr lang="en-US" sz="2000" i="1" dirty="0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Senior Cabinet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225843"/>
            <a:ext cx="8829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July 20, 2023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394" y="1126989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Arial Narrow"/>
              </a:rPr>
              <a:t>The purpose of this presentation is to provide an overview of the performance measures from the district’s 2023-2028 strategic plan, </a:t>
            </a:r>
            <a:r>
              <a:rPr lang="en-US" sz="2400" b="1" i="1" dirty="0">
                <a:latin typeface="Arial Narrow"/>
              </a:rPr>
              <a:t>#Built4Bibb:More Victory Planned</a:t>
            </a:r>
            <a:r>
              <a:rPr lang="en-US" sz="2400" dirty="0">
                <a:latin typeface="Arial Narrow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>
                <a:latin typeface="Arial Narrow" panose="020B0606020202030204" pitchFamily="34" charset="0"/>
              </a:rPr>
              <a:t>Review of Strategic Plan Framework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>
                <a:latin typeface="Arial Narrow" panose="020B0606020202030204" pitchFamily="34" charset="0"/>
              </a:rPr>
              <a:t>Strategy Map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>
                <a:latin typeface="Arial Narrow" panose="020B0606020202030204" pitchFamily="34" charset="0"/>
              </a:rPr>
              <a:t>Overview and Highlights of Performance Measures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>
                <a:latin typeface="Arial Narrow" panose="020B0606020202030204" pitchFamily="34" charset="0"/>
              </a:rPr>
              <a:t>Next Steps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Arial Narrow" panose="020B0606020202030204" pitchFamily="34" charset="0"/>
              </a:rPr>
              <a:t>Our community-inspired, 2023-2028 strategic plan represents a bold path forward for our students, staff and families centered on achieving our vision of empowering students to </a:t>
            </a:r>
            <a:r>
              <a:rPr lang="en-US" sz="2400" b="1" i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learn, lead, innovate and serve.</a:t>
            </a:r>
            <a:endParaRPr lang="en-US" sz="2400" b="1" i="1" dirty="0">
              <a:latin typeface="Arial Narrow" panose="020B0606020202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827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MISSION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96B9615-37FC-391F-991F-CA7F1831F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164" y="1643402"/>
            <a:ext cx="4213672" cy="1918887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lang="en-US" sz="2200" dirty="0">
              <a:latin typeface="Trade Gothic Next HvyCd" panose="020B09060403030200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n/>
                <a:solidFill>
                  <a:srgbClr val="FFC000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kern="100" dirty="0">
                <a:solidFill>
                  <a:prstClr val="white"/>
                </a:solidFill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lang="en-US" sz="2200" dirty="0">
              <a:solidFill>
                <a:prstClr val="white"/>
              </a:solidFill>
              <a:latin typeface="Trade Gothic Next HvyCd" panose="020B09060403030200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285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C1FAA-3F56-E474-2891-A0DE4460C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54" y="2908304"/>
            <a:ext cx="3537585" cy="13436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GUIDING PRINCIPLES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DFF555DE-DB6B-5E33-732B-D0DF28E9043A}"/>
              </a:ext>
            </a:extLst>
          </p:cNvPr>
          <p:cNvSpPr txBox="1">
            <a:spLocks/>
          </p:cNvSpPr>
          <p:nvPr/>
        </p:nvSpPr>
        <p:spPr>
          <a:xfrm>
            <a:off x="795182" y="4371975"/>
            <a:ext cx="4213672" cy="22370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Personalized Learning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Collaboration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Engagement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Safety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Trade Gothic Next HvyCd" panose="020B0906040303020004" pitchFamily="34" charset="0"/>
              </a:rPr>
              <a:t> Effective Leadership</a:t>
            </a:r>
          </a:p>
        </p:txBody>
      </p:sp>
      <p:pic>
        <p:nvPicPr>
          <p:cNvPr id="5" name="Picture 4" descr="A picture containing text, screenshot, font, design">
            <a:extLst>
              <a:ext uri="{FF2B5EF4-FFF2-40B4-BE49-F238E27FC236}">
                <a16:creationId xmlns:a16="http://schemas.microsoft.com/office/drawing/2014/main" id="{7501B1D4-D9B4-D654-5FC3-928AE1A8D3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0" b="24629"/>
          <a:stretch/>
        </p:blipFill>
        <p:spPr>
          <a:xfrm>
            <a:off x="7269737" y="1366837"/>
            <a:ext cx="4644678" cy="5491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8A7FA9-2814-F59A-7F38-37B487986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745" y="164113"/>
            <a:ext cx="3099248" cy="1987902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657D71-AE76-97AA-DA0E-D3CD3078A36F}"/>
              </a:ext>
            </a:extLst>
          </p:cNvPr>
          <p:cNvSpPr txBox="1">
            <a:spLocks/>
          </p:cNvSpPr>
          <p:nvPr/>
        </p:nvSpPr>
        <p:spPr>
          <a:xfrm>
            <a:off x="7145790" y="911859"/>
            <a:ext cx="1792352" cy="10242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LEARNER </a:t>
            </a:r>
            <a:b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</a:br>
            <a: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OUTCOMES</a:t>
            </a:r>
          </a:p>
          <a:p>
            <a:endParaRPr lang="en-US" sz="3200" b="1" dirty="0">
              <a:ln w="0"/>
              <a:latin typeface="Trade Gothic Next HvyCd" panose="020B09060403030200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F9BBDF-2C80-DD54-83B7-9F2B4A0F367A}"/>
              </a:ext>
            </a:extLst>
          </p:cNvPr>
          <p:cNvSpPr txBox="1">
            <a:spLocks/>
          </p:cNvSpPr>
          <p:nvPr/>
        </p:nvSpPr>
        <p:spPr>
          <a:xfrm>
            <a:off x="374839" y="350541"/>
            <a:ext cx="3537585" cy="745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GOALS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2C7A1F4-E378-CECE-21D4-1DF1B81A8468}"/>
              </a:ext>
            </a:extLst>
          </p:cNvPr>
          <p:cNvSpPr txBox="1">
            <a:spLocks/>
          </p:cNvSpPr>
          <p:nvPr/>
        </p:nvSpPr>
        <p:spPr>
          <a:xfrm>
            <a:off x="789467" y="1197608"/>
            <a:ext cx="4213672" cy="13436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Student Achievement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Staff Effectiveness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Stakeholder Engagement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4A67C5-BB2D-D4CE-A2B2-3C8E11B6C1A4}"/>
              </a:ext>
            </a:extLst>
          </p:cNvPr>
          <p:cNvSpPr txBox="1"/>
          <p:nvPr/>
        </p:nvSpPr>
        <p:spPr>
          <a:xfrm>
            <a:off x="4587302" y="2476043"/>
            <a:ext cx="308133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rade Gothic Next" panose="020B0503040303020004" pitchFamily="34" charset="0"/>
              </a:rPr>
              <a:t>Each student </a:t>
            </a:r>
          </a:p>
          <a:p>
            <a:r>
              <a:rPr lang="en-US" sz="2000" dirty="0">
                <a:latin typeface="Trade Gothic Next" panose="020B0503040303020004" pitchFamily="34" charset="0"/>
              </a:rPr>
              <a:t>will graduate </a:t>
            </a:r>
            <a:r>
              <a:rPr lang="en-US" sz="2000" b="1" i="1" dirty="0">
                <a:latin typeface="Trade Gothic Next" panose="020B0503040303020004" pitchFamily="34" charset="0"/>
              </a:rPr>
              <a:t>empowered</a:t>
            </a:r>
            <a:r>
              <a:rPr lang="en-US" sz="2000" dirty="0">
                <a:latin typeface="Trade Gothic Next" panose="020B0503040303020004" pitchFamily="34" charset="0"/>
              </a:rPr>
              <a:t> to make a well-informed decision about their next step. They will learn about themselves as they </a:t>
            </a:r>
            <a:r>
              <a:rPr lang="en-US" sz="2000" b="1" i="1" dirty="0">
                <a:latin typeface="Trade Gothic Next" panose="020B0503040303020004" pitchFamily="34" charset="0"/>
              </a:rPr>
              <a:t>engage</a:t>
            </a:r>
            <a:r>
              <a:rPr lang="en-US" sz="2000" dirty="0">
                <a:latin typeface="Trade Gothic Next" panose="020B0503040303020004" pitchFamily="34" charset="0"/>
              </a:rPr>
              <a:t> in rigorous content and gain </a:t>
            </a:r>
            <a:r>
              <a:rPr lang="en-US" sz="2000" b="1" i="1" dirty="0">
                <a:latin typeface="Trade Gothic Next" panose="020B0503040303020004" pitchFamily="34" charset="0"/>
              </a:rPr>
              <a:t>exposure</a:t>
            </a:r>
            <a:r>
              <a:rPr lang="en-US" sz="2000" dirty="0">
                <a:latin typeface="Trade Gothic Next" panose="020B0503040303020004" pitchFamily="34" charset="0"/>
              </a:rPr>
              <a:t> through personalized learning </a:t>
            </a:r>
            <a:r>
              <a:rPr lang="en-US" sz="2000" b="1" i="1" dirty="0">
                <a:latin typeface="Trade Gothic Next" panose="020B0503040303020004" pitchFamily="34" charset="0"/>
              </a:rPr>
              <a:t>experiences</a:t>
            </a:r>
            <a:r>
              <a:rPr lang="en-US" sz="2000" dirty="0">
                <a:latin typeface="Trade Gothic Next" panose="020B0503040303020004" pitchFamily="34" charset="0"/>
              </a:rPr>
              <a:t>, thereby </a:t>
            </a:r>
            <a:r>
              <a:rPr lang="en-US" sz="2000" b="1" i="1" dirty="0">
                <a:latin typeface="Trade Gothic Next" panose="020B0503040303020004" pitchFamily="34" charset="0"/>
              </a:rPr>
              <a:t>enlightening</a:t>
            </a:r>
            <a:r>
              <a:rPr lang="en-US" sz="2000" dirty="0">
                <a:latin typeface="Trade Gothic Next" panose="020B0503040303020004" pitchFamily="34" charset="0"/>
              </a:rPr>
              <a:t> them to choose their most meaningful pathway.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8808E4-1EC9-EB48-37AA-4B66D2CAE58C}"/>
              </a:ext>
            </a:extLst>
          </p:cNvPr>
          <p:cNvCxnSpPr>
            <a:cxnSpLocks/>
          </p:cNvCxnSpPr>
          <p:nvPr/>
        </p:nvCxnSpPr>
        <p:spPr>
          <a:xfrm>
            <a:off x="4375150" y="2516770"/>
            <a:ext cx="0" cy="3987444"/>
          </a:xfrm>
          <a:prstGeom prst="line">
            <a:avLst/>
          </a:prstGeom>
          <a:ln w="19050">
            <a:solidFill>
              <a:srgbClr val="FFC7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9F2E784-CA47-8743-40B6-CDD826103E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26" r="6357" b="12015"/>
          <a:stretch/>
        </p:blipFill>
        <p:spPr>
          <a:xfrm>
            <a:off x="10593926" y="76200"/>
            <a:ext cx="1444436" cy="151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20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266408-62B9-17A3-32B4-0700193CF7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-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Specific Results + Performance Measures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A9CFCA-F6E1-1BE0-F78A-64F02CC252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0816" y="1044976"/>
            <a:ext cx="5956649" cy="55012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864257-1663-18F4-A28F-44682D3716A2}"/>
              </a:ext>
            </a:extLst>
          </p:cNvPr>
          <p:cNvSpPr txBox="1"/>
          <p:nvPr/>
        </p:nvSpPr>
        <p:spPr>
          <a:xfrm>
            <a:off x="101254" y="869327"/>
            <a:ext cx="5921681" cy="49232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kern="100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4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1.1 	Develop and Implement a comprehensive 	social-emotional learning (SEL) framework.</a:t>
            </a:r>
          </a:p>
          <a:p>
            <a:endParaRPr lang="en-US" sz="2400" kern="100" dirty="0">
              <a:latin typeface="Trade Gothic Next HvyCd" panose="020B09060403030200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/>
            <a:r>
              <a:rPr lang="en-US" sz="24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1.2 	Build a multi-tiered system of supports (MTSS) that equitably meets the academic and behavioral needs of all students.</a:t>
            </a:r>
          </a:p>
          <a:p>
            <a:pPr marL="457200" indent="-457200"/>
            <a:endParaRPr lang="en-US" sz="2400" kern="100" dirty="0">
              <a:latin typeface="Trade Gothic Next HvyCd" panose="020B09060403030200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4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1.3 	Implement a robust K-12 numeracy and 	literacy plan.</a:t>
            </a:r>
          </a:p>
          <a:p>
            <a:endParaRPr lang="en-US" sz="2400" kern="100" dirty="0">
              <a:latin typeface="Trade Gothic Next HvyCd" panose="020B09060403030200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4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1.4 	Support the implementation of personalized 	learning in all classrooms.</a:t>
            </a:r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202162"/>
            <a:ext cx="10627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Specific Results + Performance Measures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E86FB5-9618-58D6-45AE-6D25D44BA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5864" y="1010988"/>
            <a:ext cx="6078991" cy="56061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72F9B3-8B4E-20FB-BCFC-95B1F9F6595E}"/>
              </a:ext>
            </a:extLst>
          </p:cNvPr>
          <p:cNvSpPr txBox="1"/>
          <p:nvPr/>
        </p:nvSpPr>
        <p:spPr>
          <a:xfrm>
            <a:off x="161377" y="871620"/>
            <a:ext cx="6070255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200" dirty="0">
              <a:latin typeface="Trade Gothic Next HvyCd" panose="020B0906040303020004" pitchFamily="34" charset="0"/>
            </a:endParaRPr>
          </a:p>
          <a:p>
            <a:r>
              <a:rPr lang="en-US" sz="2200" dirty="0">
                <a:latin typeface="Trade Gothic Next HvyCd" panose="020B0906040303020004" pitchFamily="34" charset="0"/>
              </a:rPr>
              <a:t>2.1 	Establish a comprehensive wellness 			program for all employees.</a:t>
            </a:r>
          </a:p>
          <a:p>
            <a:endParaRPr lang="en-US" sz="2200" dirty="0">
              <a:latin typeface="Trade Gothic Next HvyCd" panose="020B0906040303020004" pitchFamily="34" charset="0"/>
            </a:endParaRPr>
          </a:p>
          <a:p>
            <a:r>
              <a:rPr lang="en-US" sz="2200" dirty="0">
                <a:latin typeface="Trade Gothic Next HvyCd" panose="020B0906040303020004" pitchFamily="34" charset="0"/>
              </a:rPr>
              <a:t>2.2 	Engage all employees in a coherent 			sequence of differentiated capacity 			building opportunities.</a:t>
            </a:r>
          </a:p>
          <a:p>
            <a:endParaRPr lang="en-US" sz="2200" dirty="0">
              <a:latin typeface="Trade Gothic Next HvyCd" panose="020B0906040303020004" pitchFamily="34" charset="0"/>
            </a:endParaRPr>
          </a:p>
          <a:p>
            <a:r>
              <a:rPr lang="en-US" sz="2200" dirty="0">
                <a:latin typeface="Trade Gothic Next HvyCd" panose="020B0906040303020004" pitchFamily="34" charset="0"/>
              </a:rPr>
              <a:t>2.3 	Create opportunities to recognize and </a:t>
            </a:r>
          </a:p>
          <a:p>
            <a:r>
              <a:rPr lang="en-US" sz="2200" dirty="0">
                <a:latin typeface="Trade Gothic Next HvyCd" panose="020B0906040303020004" pitchFamily="34" charset="0"/>
              </a:rPr>
              <a:t>	celebrate all employees.</a:t>
            </a:r>
          </a:p>
          <a:p>
            <a:endParaRPr lang="en-US" sz="2200" dirty="0">
              <a:latin typeface="Trade Gothic Next HvyCd" panose="020B0906040303020004" pitchFamily="34" charset="0"/>
            </a:endParaRPr>
          </a:p>
          <a:p>
            <a:r>
              <a:rPr lang="en-US" sz="2200" dirty="0">
                <a:latin typeface="Trade Gothic Next HvyCd" panose="020B0906040303020004" pitchFamily="34" charset="0"/>
              </a:rPr>
              <a:t>2.4 	Implement performance and accountability 	measures for all employees.</a:t>
            </a:r>
          </a:p>
          <a:p>
            <a:endParaRPr lang="en-US" sz="2200" dirty="0">
              <a:latin typeface="Trade Gothic Next HvyCd" panose="020B0906040303020004" pitchFamily="34" charset="0"/>
            </a:endParaRPr>
          </a:p>
          <a:p>
            <a:r>
              <a:rPr lang="en-US" sz="2200" dirty="0">
                <a:latin typeface="Trade Gothic Next HvyCd" panose="020B0906040303020004" pitchFamily="34" charset="0"/>
              </a:rPr>
              <a:t>2.5	Maintain operational excellence in fiscal 	management, technology, facilities, transportation 	and nutrition.	</a:t>
            </a:r>
          </a:p>
          <a:p>
            <a:endParaRPr lang="en-US" sz="2200" dirty="0">
              <a:latin typeface="Trade Gothic Next HvyCd" panose="020B0906040303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85B0F5-065C-DEBA-E735-33FD62299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57" y="1126989"/>
            <a:ext cx="6056252" cy="540670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689E68-8575-829D-2A41-8BCA5576C23E}"/>
              </a:ext>
            </a:extLst>
          </p:cNvPr>
          <p:cNvSpPr/>
          <p:nvPr/>
        </p:nvSpPr>
        <p:spPr>
          <a:xfrm>
            <a:off x="-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Specific Results + Performance Measures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55C0B8E-D7B7-39C1-ED03-FB2A7125FCC9}"/>
              </a:ext>
            </a:extLst>
          </p:cNvPr>
          <p:cNvSpPr txBox="1"/>
          <p:nvPr/>
        </p:nvSpPr>
        <p:spPr>
          <a:xfrm>
            <a:off x="6333642" y="1137296"/>
            <a:ext cx="5858358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2400" b="1" dirty="0">
              <a:latin typeface="Arial Narrow" panose="020B0606020202030204" pitchFamily="34" charset="0"/>
            </a:endParaRPr>
          </a:p>
          <a:p>
            <a:r>
              <a:rPr lang="en-US" sz="2800" dirty="0">
                <a:latin typeface="Trade Gothic Next HvyCd" panose="020B0906040303020004" pitchFamily="34" charset="0"/>
              </a:rPr>
              <a:t>3.1 	Develop a culture of collective 				ownership.</a:t>
            </a:r>
          </a:p>
          <a:p>
            <a:endParaRPr lang="en-US" sz="2800" dirty="0">
              <a:latin typeface="Trade Gothic Next HvyCd" panose="020B0906040303020004" pitchFamily="34" charset="0"/>
            </a:endParaRPr>
          </a:p>
          <a:p>
            <a:r>
              <a:rPr lang="en-US" sz="2800" dirty="0">
                <a:latin typeface="Trade Gothic Next HvyCd" panose="020B0906040303020004" pitchFamily="34" charset="0"/>
              </a:rPr>
              <a:t>3.2 	Develop mutual trust and 					relationships with and amongst 			stakeholder groups.</a:t>
            </a:r>
          </a:p>
          <a:p>
            <a:endParaRPr lang="en-US" sz="2800" dirty="0">
              <a:latin typeface="Trade Gothic Next HvyCd" panose="020B0906040303020004" pitchFamily="34" charset="0"/>
            </a:endParaRPr>
          </a:p>
          <a:p>
            <a:r>
              <a:rPr lang="en-US" sz="2800" dirty="0">
                <a:latin typeface="Trade Gothic Next HvyCd" panose="020B0906040303020004" pitchFamily="34" charset="0"/>
              </a:rPr>
              <a:t>3.3 	Strengthen practices of 					engagement to maximize students’ 		overall learning experiences.</a:t>
            </a:r>
          </a:p>
        </p:txBody>
      </p:sp>
    </p:spTree>
    <p:extLst>
      <p:ext uri="{BB962C8B-B14F-4D97-AF65-F5344CB8AC3E}">
        <p14:creationId xmlns:p14="http://schemas.microsoft.com/office/powerpoint/2010/main" val="2621576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NEXT STEPS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714459-18D5-9599-EB11-291C16D054AA}"/>
              </a:ext>
            </a:extLst>
          </p:cNvPr>
          <p:cNvSpPr txBox="1"/>
          <p:nvPr/>
        </p:nvSpPr>
        <p:spPr>
          <a:xfrm>
            <a:off x="98781" y="1126989"/>
            <a:ext cx="434778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 Narrow" panose="020B0606020202030204" pitchFamily="34" charset="0"/>
              </a:rPr>
              <a:t>Full Release and Communication of Strategic Plan</a:t>
            </a:r>
          </a:p>
          <a:p>
            <a:pPr marL="800100" lvl="1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Arial Narrow" panose="020B0606020202030204" pitchFamily="34" charset="0"/>
              </a:rPr>
              <a:t>Website</a:t>
            </a:r>
          </a:p>
          <a:p>
            <a:pPr marL="1257300" lvl="2" indent="-342900">
              <a:buClr>
                <a:schemeClr val="accent4"/>
              </a:buClr>
              <a:buFont typeface="Wingdings" panose="05000000000000000000" pitchFamily="2" charset="2"/>
              <a:buChar char="ü"/>
            </a:pPr>
            <a:r>
              <a:rPr lang="en-US" sz="2400" dirty="0">
                <a:latin typeface="Arial Narrow" panose="020B0606020202030204" pitchFamily="34" charset="0"/>
              </a:rPr>
              <a:t>Executive Summary</a:t>
            </a:r>
          </a:p>
          <a:p>
            <a:pPr marL="1257300" lvl="2" indent="-342900">
              <a:buClr>
                <a:schemeClr val="accent4"/>
              </a:buClr>
              <a:buFont typeface="Wingdings" panose="05000000000000000000" pitchFamily="2" charset="2"/>
              <a:buChar char="ü"/>
            </a:pPr>
            <a:r>
              <a:rPr lang="en-US" sz="2400" dirty="0">
                <a:latin typeface="Arial Narrow" panose="020B0606020202030204" pitchFamily="34" charset="0"/>
              </a:rPr>
              <a:t>Brochures </a:t>
            </a:r>
          </a:p>
          <a:p>
            <a:pPr marL="1257300" lvl="2" indent="-342900">
              <a:buClr>
                <a:schemeClr val="accent4"/>
              </a:buClr>
              <a:buFont typeface="Wingdings" panose="05000000000000000000" pitchFamily="2" charset="2"/>
              <a:buChar char="ü"/>
            </a:pPr>
            <a:r>
              <a:rPr lang="en-US" sz="2400" dirty="0">
                <a:latin typeface="Arial Narrow" panose="020B0606020202030204" pitchFamily="34" charset="0"/>
              </a:rPr>
              <a:t>Strategy Map</a:t>
            </a:r>
          </a:p>
          <a:p>
            <a:pPr marL="1257300" lvl="2" indent="-342900">
              <a:buClr>
                <a:schemeClr val="accent4"/>
              </a:buClr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Arial Narrow" panose="020B0606020202030204" pitchFamily="34" charset="0"/>
              </a:rPr>
              <a:t>Simbli</a:t>
            </a:r>
            <a:endParaRPr lang="en-US" sz="2400" dirty="0">
              <a:latin typeface="Arial Narrow" panose="020B0606020202030204" pitchFamily="34" charset="0"/>
            </a:endParaRPr>
          </a:p>
          <a:p>
            <a:pPr marL="1257300" lvl="2" indent="-342900">
              <a:buClr>
                <a:schemeClr val="accent4"/>
              </a:buClr>
              <a:buFont typeface="Wingdings" panose="05000000000000000000" pitchFamily="2" charset="2"/>
              <a:buChar char="ü"/>
            </a:pPr>
            <a:r>
              <a:rPr lang="en-US" sz="2400" dirty="0">
                <a:latin typeface="Arial Narrow" panose="020B0606020202030204" pitchFamily="34" charset="0"/>
              </a:rPr>
              <a:t>Media Releases (Video, Social Media, Podcasts, Audio, etc.)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 Narrow" panose="020B0606020202030204" pitchFamily="34" charset="0"/>
              </a:rPr>
              <a:t>Year One Implementation of Strategic Goals and Initiatives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 Narrow" panose="020B0606020202030204" pitchFamily="34" charset="0"/>
              </a:rPr>
              <a:t>Periodic BOE and Community Updates </a:t>
            </a:r>
          </a:p>
          <a:p>
            <a:pPr marL="342900" indent="-34290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en-US" sz="2400" dirty="0">
              <a:latin typeface="Arial Narrow" panose="020B0606020202030204" pitchFamily="34" charset="0"/>
            </a:endParaRPr>
          </a:p>
        </p:txBody>
      </p:sp>
      <p:pic>
        <p:nvPicPr>
          <p:cNvPr id="6" name="Picture 5" descr="A group of children raising their hands&#10;&#10;Description automatically generated">
            <a:extLst>
              <a:ext uri="{FF2B5EF4-FFF2-40B4-BE49-F238E27FC236}">
                <a16:creationId xmlns:a16="http://schemas.microsoft.com/office/drawing/2014/main" id="{5A18E072-DC4E-6A23-1BEC-3F69D7F512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296" y="1225685"/>
            <a:ext cx="7368962" cy="4912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30538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6343</TotalTime>
  <Words>517</Words>
  <Application>Microsoft Office PowerPoint</Application>
  <PresentationFormat>Widescreen</PresentationFormat>
  <Paragraphs>85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Arial Narrow</vt:lpstr>
      <vt:lpstr>Calibri</vt:lpstr>
      <vt:lpstr>Calibri Light</vt:lpstr>
      <vt:lpstr>Trade Gothic Next</vt:lpstr>
      <vt:lpstr>Trade Gothic Next Cond</vt:lpstr>
      <vt:lpstr>Trade Gothic Next HvyCd</vt:lpstr>
      <vt:lpstr>Wingdings</vt:lpstr>
      <vt:lpstr>Office Theme</vt:lpstr>
      <vt:lpstr>PowerPoint Presentation</vt:lpstr>
      <vt:lpstr>PowerPoint Presentation</vt:lpstr>
      <vt:lpstr>OUR MISSION</vt:lpstr>
      <vt:lpstr>OUR GUIDING PRINCIPLES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Lovett, Katika</cp:lastModifiedBy>
  <cp:revision>14</cp:revision>
  <cp:lastPrinted>2023-05-01T18:56:22Z</cp:lastPrinted>
  <dcterms:created xsi:type="dcterms:W3CDTF">2023-05-01T16:02:45Z</dcterms:created>
  <dcterms:modified xsi:type="dcterms:W3CDTF">2023-07-19T19:50:56Z</dcterms:modified>
</cp:coreProperties>
</file>