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31"/>
  </p:notesMasterIdLst>
  <p:sldIdLst>
    <p:sldId id="411" r:id="rId6"/>
    <p:sldId id="512" r:id="rId7"/>
    <p:sldId id="848" r:id="rId8"/>
    <p:sldId id="320" r:id="rId9"/>
    <p:sldId id="319" r:id="rId10"/>
    <p:sldId id="798" r:id="rId11"/>
    <p:sldId id="837" r:id="rId12"/>
    <p:sldId id="847" r:id="rId13"/>
    <p:sldId id="838" r:id="rId14"/>
    <p:sldId id="843" r:id="rId15"/>
    <p:sldId id="808" r:id="rId16"/>
    <p:sldId id="852" r:id="rId17"/>
    <p:sldId id="850" r:id="rId18"/>
    <p:sldId id="851" r:id="rId19"/>
    <p:sldId id="844" r:id="rId20"/>
    <p:sldId id="853" r:id="rId21"/>
    <p:sldId id="854" r:id="rId22"/>
    <p:sldId id="855" r:id="rId23"/>
    <p:sldId id="836" r:id="rId24"/>
    <p:sldId id="856" r:id="rId25"/>
    <p:sldId id="290" r:id="rId26"/>
    <p:sldId id="3467" r:id="rId27"/>
    <p:sldId id="846" r:id="rId28"/>
    <p:sldId id="796" r:id="rId29"/>
    <p:sldId id="3466"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5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26660C-9582-460D-8ED0-9D8A42C47FB6}" v="14" dt="2025-12-16T20:30:31.822"/>
    <p1510:client id="{38A02185-6481-FF6E-B77A-B9D52AEBE29E}" v="8" dt="2025-12-16T17:29:03.426"/>
    <p1510:client id="{5536271B-FF49-E5F1-BB75-37F654F8A346}" v="2" dt="2025-12-16T17:32:37.53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s>
</file>

<file path=ppt/diagrams/colors1.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5">
  <dgm:title val=""/>
  <dgm:desc val=""/>
  <dgm:catLst>
    <dgm:cat type="accent4" pri="11500"/>
  </dgm:catLst>
  <dgm:styleLbl name="node0">
    <dgm:fillClrLst meth="cycle">
      <a:schemeClr val="accent4">
        <a:alpha val="80000"/>
      </a:schemeClr>
    </dgm:fillClrLst>
    <dgm:linClrLst meth="repeat">
      <a:schemeClr val="lt1"/>
    </dgm:linClrLst>
    <dgm:effectClrLst/>
    <dgm:txLinClrLst/>
    <dgm:txFillClrLst/>
    <dgm:txEffectClrLst/>
  </dgm:styleLbl>
  <dgm:styleLbl name="node1">
    <dgm:fillClrLst>
      <a:schemeClr val="accent4">
        <a:alpha val="90000"/>
      </a:schemeClr>
      <a:schemeClr val="accent4">
        <a:alpha val="50000"/>
      </a:schemeClr>
    </dgm:fillClrLst>
    <dgm:linClrLst meth="repeat">
      <a:schemeClr val="lt1"/>
    </dgm:linClrLst>
    <dgm:effectClrLst/>
    <dgm:txLinClrLst/>
    <dgm:txFillClrLst/>
    <dgm:txEffectClrLst/>
  </dgm:styleLbl>
  <dgm:styleLbl name="alignNode1">
    <dgm:fillClrLst>
      <a:schemeClr val="accent4">
        <a:alpha val="90000"/>
      </a:schemeClr>
      <a:schemeClr val="accent4">
        <a:alpha val="50000"/>
      </a:schemeClr>
    </dgm:fillClrLst>
    <dgm:linClrLst>
      <a:schemeClr val="accent4">
        <a:alpha val="90000"/>
      </a:schemeClr>
      <a:schemeClr val="accent4">
        <a:alpha val="50000"/>
      </a:schemeClr>
    </dgm:linClrLst>
    <dgm:effectClrLst/>
    <dgm:txLinClrLst/>
    <dgm:txFillClrLst/>
    <dgm:txEffectClrLst/>
  </dgm:styleLbl>
  <dgm:styleLbl name="lnNode1">
    <dgm:fillClrLst>
      <a:schemeClr val="accent4">
        <a:shade val="90000"/>
      </a:schemeClr>
      <a:schemeClr val="accent4">
        <a:alpha val="50000"/>
        <a:tint val="50000"/>
      </a:schemeClr>
    </dgm:fillClrLst>
    <dgm:linClrLst meth="repeat">
      <a:schemeClr val="lt1"/>
    </dgm:linClrLst>
    <dgm:effectClrLst/>
    <dgm:txLinClrLst/>
    <dgm:txFillClrLst/>
    <dgm:txEffectClrLst/>
  </dgm:styleLbl>
  <dgm:styleLbl name="vennNode1">
    <dgm:fillClrLst>
      <a:schemeClr val="accent4">
        <a:shade val="80000"/>
        <a:alpha val="50000"/>
      </a:schemeClr>
      <a:schemeClr val="accent4">
        <a:alpha val="80000"/>
      </a:schemeClr>
    </dgm:fillClrLst>
    <dgm:linClrLst meth="repeat">
      <a:schemeClr val="lt1"/>
    </dgm:linClrLst>
    <dgm:effectClrLst/>
    <dgm:txLinClrLst/>
    <dgm:txFillClrLst/>
    <dgm:txEffectClrLst/>
  </dgm:styleLbl>
  <dgm:styleLbl name="node2">
    <dgm:fillClrLst>
      <a:schemeClr val="accent4">
        <a:alpha val="70000"/>
      </a:schemeClr>
    </dgm:fillClrLst>
    <dgm:linClrLst meth="repeat">
      <a:schemeClr val="lt1"/>
    </dgm:linClrLst>
    <dgm:effectClrLst/>
    <dgm:txLinClrLst/>
    <dgm:txFillClrLst/>
    <dgm:txEffectClrLst/>
  </dgm:styleLbl>
  <dgm:styleLbl name="node3">
    <dgm:fillClrLst>
      <a:schemeClr val="accent4">
        <a:alpha val="50000"/>
      </a:schemeClr>
    </dgm:fillClrLst>
    <dgm:linClrLst meth="repeat">
      <a:schemeClr val="lt1"/>
    </dgm:linClrLst>
    <dgm:effectClrLst/>
    <dgm:txLinClrLst/>
    <dgm:txFillClrLst/>
    <dgm:txEffectClrLst/>
  </dgm:styleLbl>
  <dgm:styleLbl name="node4">
    <dgm:fillClrLst>
      <a:schemeClr val="accent4">
        <a:alpha val="30000"/>
      </a:schemeClr>
    </dgm:fillClrLst>
    <dgm:linClrLst meth="repeat">
      <a:schemeClr val="lt1"/>
    </dgm:linClrLst>
    <dgm:effectClrLst/>
    <dgm:txLinClrLst/>
    <dgm:txFillClrLst/>
    <dgm:txEffectClrLst/>
  </dgm:styleLbl>
  <dgm:styleLbl name="fgImgPlace1">
    <dgm:fillClrLst>
      <a:schemeClr val="accent4">
        <a:tint val="50000"/>
        <a:alpha val="90000"/>
      </a:schemeClr>
      <a:schemeClr val="accent4">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f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bgSibTrans2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dgm:txEffectClrLst/>
  </dgm:styleLbl>
  <dgm:styleLbl name="sibTrans1D1">
    <dgm:fillClrLst>
      <a:schemeClr val="accent4">
        <a:shade val="90000"/>
      </a:schemeClr>
      <a:schemeClr val="accent4">
        <a:tint val="50000"/>
      </a:schemeClr>
    </dgm:fillClrLst>
    <dgm:linClrLst>
      <a:schemeClr val="accent4">
        <a:shade val="90000"/>
      </a:schemeClr>
      <a:schemeClr val="accent4">
        <a:tint val="50000"/>
      </a:schemeClr>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accent4">
        <a:alpha val="90000"/>
      </a:schemeClr>
    </dgm:fillClrLst>
    <dgm:linClrLst meth="repeat">
      <a:schemeClr val="lt1"/>
    </dgm:linClrLst>
    <dgm:effectClrLst/>
    <dgm:txLinClrLst/>
    <dgm:txFillClrLst/>
    <dgm:txEffectClrLst/>
  </dgm:styleLbl>
  <dgm:styleLbl name="asst1">
    <dgm:fillClrLst meth="repeat">
      <a:schemeClr val="accent4">
        <a:alpha val="90000"/>
      </a:schemeClr>
    </dgm:fillClrLst>
    <dgm:linClrLst meth="repeat">
      <a:schemeClr val="lt1"/>
    </dgm:linClrLst>
    <dgm:effectClrLst/>
    <dgm:txLinClrLst/>
    <dgm:txFillClrLst/>
    <dgm:txEffectClrLst/>
  </dgm:styleLbl>
  <dgm:styleLbl name="asst2">
    <dgm:fillClrLst>
      <a:schemeClr val="accent4">
        <a:alpha val="90000"/>
      </a:schemeClr>
    </dgm:fillClrLst>
    <dgm:linClrLst meth="repeat">
      <a:schemeClr val="lt1"/>
    </dgm:linClrLst>
    <dgm:effectClrLst/>
    <dgm:txLinClrLst/>
    <dgm:txFillClrLst/>
    <dgm:txEffectClrLst/>
  </dgm:styleLbl>
  <dgm:styleLbl name="asst3">
    <dgm:fillClrLst>
      <a:schemeClr val="accent4">
        <a:alpha val="70000"/>
      </a:schemeClr>
    </dgm:fillClrLst>
    <dgm:linClrLst meth="repeat">
      <a:schemeClr val="lt1"/>
    </dgm:linClrLst>
    <dgm:effectClrLst/>
    <dgm:txLinClrLst/>
    <dgm:txFillClrLst/>
    <dgm:txEffectClrLst/>
  </dgm:styleLbl>
  <dgm:styleLbl name="asst4">
    <dgm:fillClrLst>
      <a:schemeClr val="accent4">
        <a:alpha val="50000"/>
      </a:schemeClr>
    </dgm:fillClrLst>
    <dgm:linClrLst meth="repeat">
      <a:schemeClr val="lt1"/>
    </dgm:linClrLst>
    <dgm:effectClrLst/>
    <dgm:txLinClrLst/>
    <dgm:txFillClrLst/>
    <dgm:txEffectClrLst/>
  </dgm:styleLbl>
  <dgm:styleLbl name="parChTrans2D1">
    <dgm:fillClrLst meth="repeat">
      <a:schemeClr val="accent4">
        <a:shade val="80000"/>
      </a:schemeClr>
    </dgm:fillClrLst>
    <dgm:linClrLst meth="repeat">
      <a:schemeClr val="accent4">
        <a:shade val="80000"/>
      </a:schemeClr>
    </dgm:linClrLst>
    <dgm:effectClrLst/>
    <dgm:txLinClrLst/>
    <dgm:txFillClrLst/>
    <dgm:txEffectClrLst/>
  </dgm:styleLbl>
  <dgm:styleLbl name="parChTrans2D2">
    <dgm:fillClrLst meth="repeat">
      <a:schemeClr val="accent4">
        <a:tint val="90000"/>
      </a:schemeClr>
    </dgm:fillClrLst>
    <dgm:linClrLst meth="repeat">
      <a:schemeClr val="accent4">
        <a:tint val="90000"/>
      </a:schemeClr>
    </dgm:linClrLst>
    <dgm:effectClrLst/>
    <dgm:txLinClrLst/>
    <dgm:txFillClrLst/>
    <dgm:txEffectClrLst/>
  </dgm:styleLbl>
  <dgm:styleLbl name="parChTrans2D3">
    <dgm:fillClrLst meth="repeat">
      <a:schemeClr val="accent4">
        <a:tint val="70000"/>
      </a:schemeClr>
    </dgm:fillClrLst>
    <dgm:linClrLst meth="repeat">
      <a:schemeClr val="accent4">
        <a:tint val="70000"/>
      </a:schemeClr>
    </dgm:linClrLst>
    <dgm:effectClrLst/>
    <dgm:txLinClrLst/>
    <dgm:txFillClrLst/>
    <dgm:txEffectClrLst/>
  </dgm:styleLbl>
  <dgm:styleLbl name="parChTrans2D4">
    <dgm:fillClrLst meth="repeat">
      <a:schemeClr val="accent4">
        <a:tint val="50000"/>
      </a:schemeClr>
    </dgm:fillClrLst>
    <dgm:linClrLst meth="repeat">
      <a:schemeClr val="accent4">
        <a:tint val="50000"/>
      </a:schemeClr>
    </dgm:linClrLst>
    <dgm:effectClrLst/>
    <dgm:txLinClrLst/>
    <dgm:txFillClrLst meth="repeat">
      <a:schemeClr val="dk1"/>
    </dgm:txFillClrLst>
    <dgm:txEffectClrLst/>
  </dgm:styleLbl>
  <dgm:styleLbl name="parChTrans1D1">
    <dgm:fillClrLst meth="repeat">
      <a:schemeClr val="accent4">
        <a:shade val="80000"/>
      </a:schemeClr>
    </dgm:fillClrLst>
    <dgm:linClrLst meth="repeat">
      <a:schemeClr val="accent4">
        <a:shade val="80000"/>
      </a:schemeClr>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4">
        <a:tint val="90000"/>
      </a:schemeClr>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4">
        <a:tint val="70000"/>
      </a:schemeClr>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4">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4">
        <a:alpha val="90000"/>
      </a:schemeClr>
      <a:schemeClr val="accent4">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a:schemeClr val="accent4">
        <a:alpha val="90000"/>
        <a:tint val="40000"/>
      </a:schemeClr>
      <a:schemeClr val="accent4">
        <a:alpha val="5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a:tint val="50000"/>
      </a:schemeClr>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1DA1D2-09C7-4A8C-B1BC-EF3DB1AAEB9A}" type="doc">
      <dgm:prSet loTypeId="urn:microsoft.com/office/officeart/2005/8/layout/hProcess9" loCatId="process" qsTypeId="urn:microsoft.com/office/officeart/2005/8/quickstyle/simple1" qsCatId="simple" csTypeId="urn:microsoft.com/office/officeart/2005/8/colors/accent4_5" csCatId="accent4" phldr="1"/>
      <dgm:spPr/>
    </dgm:pt>
    <dgm:pt modelId="{4B092E86-25FB-4BD0-9449-79F56A8975B2}">
      <dgm:prSet phldrT="[Text]" phldr="0"/>
      <dgm:spPr/>
      <dgm:t>
        <a:bodyPr/>
        <a:lstStyle/>
        <a:p>
          <a:pPr rtl="0"/>
          <a:r>
            <a:rPr lang="en-US">
              <a:latin typeface="Calibri Light" panose="020F0302020204030204"/>
            </a:rPr>
            <a:t>Continuous Improvement Plans</a:t>
          </a:r>
          <a:endParaRPr lang="en-US"/>
        </a:p>
      </dgm:t>
    </dgm:pt>
    <dgm:pt modelId="{D59F0B79-D21C-4E5A-AC6D-45F5AE4F65EC}" type="parTrans" cxnId="{AE6F5764-16A8-47A1-8179-D4AC913C9B1A}">
      <dgm:prSet/>
      <dgm:spPr/>
      <dgm:t>
        <a:bodyPr/>
        <a:lstStyle/>
        <a:p>
          <a:endParaRPr lang="en-US"/>
        </a:p>
      </dgm:t>
    </dgm:pt>
    <dgm:pt modelId="{5B6672A7-5E55-4F83-9FF9-0C296CCDD213}" type="sibTrans" cxnId="{AE6F5764-16A8-47A1-8179-D4AC913C9B1A}">
      <dgm:prSet/>
      <dgm:spPr/>
      <dgm:t>
        <a:bodyPr/>
        <a:lstStyle/>
        <a:p>
          <a:endParaRPr lang="en-US"/>
        </a:p>
      </dgm:t>
    </dgm:pt>
    <dgm:pt modelId="{0CF3B668-AC0C-4B4A-ADDB-3C746FB28AEF}">
      <dgm:prSet phldrT="[Text]" phldr="0"/>
      <dgm:spPr/>
      <dgm:t>
        <a:bodyPr/>
        <a:lstStyle/>
        <a:p>
          <a:pPr rtl="0"/>
          <a:r>
            <a:rPr lang="en-US">
              <a:latin typeface="Calibri Light" panose="020F0302020204030204"/>
            </a:rPr>
            <a:t>Instructional Rounds</a:t>
          </a:r>
          <a:endParaRPr lang="en-US"/>
        </a:p>
      </dgm:t>
    </dgm:pt>
    <dgm:pt modelId="{FE213DC9-F5DA-4958-913D-0198D298FA2A}" type="parTrans" cxnId="{E8FBE1CD-5A56-4109-9D2F-4E7E73361304}">
      <dgm:prSet/>
      <dgm:spPr/>
      <dgm:t>
        <a:bodyPr/>
        <a:lstStyle/>
        <a:p>
          <a:endParaRPr lang="en-US"/>
        </a:p>
      </dgm:t>
    </dgm:pt>
    <dgm:pt modelId="{8D3F7E6A-5DEA-4A5F-BDBB-403992D7058C}" type="sibTrans" cxnId="{E8FBE1CD-5A56-4109-9D2F-4E7E73361304}">
      <dgm:prSet/>
      <dgm:spPr/>
      <dgm:t>
        <a:bodyPr/>
        <a:lstStyle/>
        <a:p>
          <a:endParaRPr lang="en-US"/>
        </a:p>
      </dgm:t>
    </dgm:pt>
    <dgm:pt modelId="{63EC921E-2155-44E4-A487-C0913BAD5D6E}">
      <dgm:prSet phldrT="[Text]" phldr="0"/>
      <dgm:spPr/>
      <dgm:t>
        <a:bodyPr/>
        <a:lstStyle/>
        <a:p>
          <a:pPr rtl="0"/>
          <a:r>
            <a:rPr lang="en-US">
              <a:latin typeface="Calibri Light" panose="020F0302020204030204"/>
            </a:rPr>
            <a:t>Monitoring and Feedback</a:t>
          </a:r>
          <a:endParaRPr lang="en-US"/>
        </a:p>
      </dgm:t>
    </dgm:pt>
    <dgm:pt modelId="{CFF4DD58-A2C2-43EC-AFF1-5596BD87625C}" type="parTrans" cxnId="{C00BC043-B09C-40D8-BBA7-87A345E585A7}">
      <dgm:prSet/>
      <dgm:spPr/>
      <dgm:t>
        <a:bodyPr/>
        <a:lstStyle/>
        <a:p>
          <a:endParaRPr lang="en-US"/>
        </a:p>
      </dgm:t>
    </dgm:pt>
    <dgm:pt modelId="{B532F0F4-A70E-4359-8A02-88AF7629B52E}" type="sibTrans" cxnId="{C00BC043-B09C-40D8-BBA7-87A345E585A7}">
      <dgm:prSet/>
      <dgm:spPr/>
      <dgm:t>
        <a:bodyPr/>
        <a:lstStyle/>
        <a:p>
          <a:endParaRPr lang="en-US"/>
        </a:p>
      </dgm:t>
    </dgm:pt>
    <dgm:pt modelId="{13F52548-B586-49ED-8563-C71ABB8BB94A}" type="pres">
      <dgm:prSet presAssocID="{B91DA1D2-09C7-4A8C-B1BC-EF3DB1AAEB9A}" presName="CompostProcess" presStyleCnt="0">
        <dgm:presLayoutVars>
          <dgm:dir/>
          <dgm:resizeHandles val="exact"/>
        </dgm:presLayoutVars>
      </dgm:prSet>
      <dgm:spPr/>
    </dgm:pt>
    <dgm:pt modelId="{22AAC477-26F9-403C-BCAA-8FD95A16E658}" type="pres">
      <dgm:prSet presAssocID="{B91DA1D2-09C7-4A8C-B1BC-EF3DB1AAEB9A}" presName="arrow" presStyleLbl="bgShp" presStyleIdx="0" presStyleCnt="1"/>
      <dgm:spPr/>
    </dgm:pt>
    <dgm:pt modelId="{F8E0D8D8-96EA-4382-B525-9DD9D73AABF2}" type="pres">
      <dgm:prSet presAssocID="{B91DA1D2-09C7-4A8C-B1BC-EF3DB1AAEB9A}" presName="linearProcess" presStyleCnt="0"/>
      <dgm:spPr/>
    </dgm:pt>
    <dgm:pt modelId="{18D7A18B-8B2A-494F-9083-025796D60F62}" type="pres">
      <dgm:prSet presAssocID="{4B092E86-25FB-4BD0-9449-79F56A8975B2}" presName="textNode" presStyleLbl="node1" presStyleIdx="0" presStyleCnt="3">
        <dgm:presLayoutVars>
          <dgm:bulletEnabled val="1"/>
        </dgm:presLayoutVars>
      </dgm:prSet>
      <dgm:spPr/>
    </dgm:pt>
    <dgm:pt modelId="{F5780710-A679-4791-ABBF-4445E7942F4A}" type="pres">
      <dgm:prSet presAssocID="{5B6672A7-5E55-4F83-9FF9-0C296CCDD213}" presName="sibTrans" presStyleCnt="0"/>
      <dgm:spPr/>
    </dgm:pt>
    <dgm:pt modelId="{CF93EBB0-E63E-42AD-978D-0B22E717FB14}" type="pres">
      <dgm:prSet presAssocID="{0CF3B668-AC0C-4B4A-ADDB-3C746FB28AEF}" presName="textNode" presStyleLbl="node1" presStyleIdx="1" presStyleCnt="3">
        <dgm:presLayoutVars>
          <dgm:bulletEnabled val="1"/>
        </dgm:presLayoutVars>
      </dgm:prSet>
      <dgm:spPr/>
    </dgm:pt>
    <dgm:pt modelId="{F6E61DB7-6E10-4683-B10F-E2EC2C557B9F}" type="pres">
      <dgm:prSet presAssocID="{8D3F7E6A-5DEA-4A5F-BDBB-403992D7058C}" presName="sibTrans" presStyleCnt="0"/>
      <dgm:spPr/>
    </dgm:pt>
    <dgm:pt modelId="{06516BB6-DDC0-4505-8823-37824A11E24E}" type="pres">
      <dgm:prSet presAssocID="{63EC921E-2155-44E4-A487-C0913BAD5D6E}" presName="textNode" presStyleLbl="node1" presStyleIdx="2" presStyleCnt="3">
        <dgm:presLayoutVars>
          <dgm:bulletEnabled val="1"/>
        </dgm:presLayoutVars>
      </dgm:prSet>
      <dgm:spPr/>
    </dgm:pt>
  </dgm:ptLst>
  <dgm:cxnLst>
    <dgm:cxn modelId="{DA11D520-357F-47BD-8C0F-FAD00B793F4E}" type="presOf" srcId="{B91DA1D2-09C7-4A8C-B1BC-EF3DB1AAEB9A}" destId="{13F52548-B586-49ED-8563-C71ABB8BB94A}" srcOrd="0" destOrd="0" presId="urn:microsoft.com/office/officeart/2005/8/layout/hProcess9"/>
    <dgm:cxn modelId="{C00BC043-B09C-40D8-BBA7-87A345E585A7}" srcId="{B91DA1D2-09C7-4A8C-B1BC-EF3DB1AAEB9A}" destId="{63EC921E-2155-44E4-A487-C0913BAD5D6E}" srcOrd="2" destOrd="0" parTransId="{CFF4DD58-A2C2-43EC-AFF1-5596BD87625C}" sibTransId="{B532F0F4-A70E-4359-8A02-88AF7629B52E}"/>
    <dgm:cxn modelId="{AE6F5764-16A8-47A1-8179-D4AC913C9B1A}" srcId="{B91DA1D2-09C7-4A8C-B1BC-EF3DB1AAEB9A}" destId="{4B092E86-25FB-4BD0-9449-79F56A8975B2}" srcOrd="0" destOrd="0" parTransId="{D59F0B79-D21C-4E5A-AC6D-45F5AE4F65EC}" sibTransId="{5B6672A7-5E55-4F83-9FF9-0C296CCDD213}"/>
    <dgm:cxn modelId="{13FA4A99-5F39-47BF-9167-CA15BBB031E7}" type="presOf" srcId="{0CF3B668-AC0C-4B4A-ADDB-3C746FB28AEF}" destId="{CF93EBB0-E63E-42AD-978D-0B22E717FB14}" srcOrd="0" destOrd="0" presId="urn:microsoft.com/office/officeart/2005/8/layout/hProcess9"/>
    <dgm:cxn modelId="{D34D84AD-655E-46AA-8DCE-C4C571492975}" type="presOf" srcId="{4B092E86-25FB-4BD0-9449-79F56A8975B2}" destId="{18D7A18B-8B2A-494F-9083-025796D60F62}" srcOrd="0" destOrd="0" presId="urn:microsoft.com/office/officeart/2005/8/layout/hProcess9"/>
    <dgm:cxn modelId="{E8FBE1CD-5A56-4109-9D2F-4E7E73361304}" srcId="{B91DA1D2-09C7-4A8C-B1BC-EF3DB1AAEB9A}" destId="{0CF3B668-AC0C-4B4A-ADDB-3C746FB28AEF}" srcOrd="1" destOrd="0" parTransId="{FE213DC9-F5DA-4958-913D-0198D298FA2A}" sibTransId="{8D3F7E6A-5DEA-4A5F-BDBB-403992D7058C}"/>
    <dgm:cxn modelId="{5B5FE4EE-B22C-4F4E-884A-F911736E285F}" type="presOf" srcId="{63EC921E-2155-44E4-A487-C0913BAD5D6E}" destId="{06516BB6-DDC0-4505-8823-37824A11E24E}" srcOrd="0" destOrd="0" presId="urn:microsoft.com/office/officeart/2005/8/layout/hProcess9"/>
    <dgm:cxn modelId="{88229D61-F50A-4BF2-ACE0-048699B5C00A}" type="presParOf" srcId="{13F52548-B586-49ED-8563-C71ABB8BB94A}" destId="{22AAC477-26F9-403C-BCAA-8FD95A16E658}" srcOrd="0" destOrd="0" presId="urn:microsoft.com/office/officeart/2005/8/layout/hProcess9"/>
    <dgm:cxn modelId="{97E02BBE-2D2A-4583-B76E-74D652C23305}" type="presParOf" srcId="{13F52548-B586-49ED-8563-C71ABB8BB94A}" destId="{F8E0D8D8-96EA-4382-B525-9DD9D73AABF2}" srcOrd="1" destOrd="0" presId="urn:microsoft.com/office/officeart/2005/8/layout/hProcess9"/>
    <dgm:cxn modelId="{90D2A456-4C2B-477A-928E-4C17564599A6}" type="presParOf" srcId="{F8E0D8D8-96EA-4382-B525-9DD9D73AABF2}" destId="{18D7A18B-8B2A-494F-9083-025796D60F62}" srcOrd="0" destOrd="0" presId="urn:microsoft.com/office/officeart/2005/8/layout/hProcess9"/>
    <dgm:cxn modelId="{97EF4E18-E98B-413A-A7A8-152F201B28BB}" type="presParOf" srcId="{F8E0D8D8-96EA-4382-B525-9DD9D73AABF2}" destId="{F5780710-A679-4791-ABBF-4445E7942F4A}" srcOrd="1" destOrd="0" presId="urn:microsoft.com/office/officeart/2005/8/layout/hProcess9"/>
    <dgm:cxn modelId="{5F3F5F54-ABF1-4739-9DA9-44D39377956E}" type="presParOf" srcId="{F8E0D8D8-96EA-4382-B525-9DD9D73AABF2}" destId="{CF93EBB0-E63E-42AD-978D-0B22E717FB14}" srcOrd="2" destOrd="0" presId="urn:microsoft.com/office/officeart/2005/8/layout/hProcess9"/>
    <dgm:cxn modelId="{77173278-1D16-4D3E-A04D-D081CC770076}" type="presParOf" srcId="{F8E0D8D8-96EA-4382-B525-9DD9D73AABF2}" destId="{F6E61DB7-6E10-4683-B10F-E2EC2C557B9F}" srcOrd="3" destOrd="0" presId="urn:microsoft.com/office/officeart/2005/8/layout/hProcess9"/>
    <dgm:cxn modelId="{5B7DB8F1-4347-4794-950F-FF708FAC415F}" type="presParOf" srcId="{F8E0D8D8-96EA-4382-B525-9DD9D73AABF2}" destId="{06516BB6-DDC0-4505-8823-37824A11E24E}"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1DA1D2-09C7-4A8C-B1BC-EF3DB1AAEB9A}" type="doc">
      <dgm:prSet loTypeId="urn:microsoft.com/office/officeart/2005/8/layout/hProcess9" loCatId="process" qsTypeId="urn:microsoft.com/office/officeart/2005/8/quickstyle/simple1" qsCatId="simple" csTypeId="urn:microsoft.com/office/officeart/2005/8/colors/accent4_5" csCatId="accent4" phldr="1"/>
      <dgm:spPr/>
    </dgm:pt>
    <dgm:pt modelId="{4B092E86-25FB-4BD0-9449-79F56A8975B2}">
      <dgm:prSet phldrT="[Text]" phldr="0"/>
      <dgm:spPr/>
      <dgm:t>
        <a:bodyPr/>
        <a:lstStyle/>
        <a:p>
          <a:pPr rtl="0"/>
          <a:r>
            <a:rPr lang="en-US">
              <a:latin typeface="Calibri Light" panose="020F0302020204030204"/>
            </a:rPr>
            <a:t>Continuous Improvement Plans</a:t>
          </a:r>
          <a:endParaRPr lang="en-US"/>
        </a:p>
      </dgm:t>
    </dgm:pt>
    <dgm:pt modelId="{D59F0B79-D21C-4E5A-AC6D-45F5AE4F65EC}" type="parTrans" cxnId="{AE6F5764-16A8-47A1-8179-D4AC913C9B1A}">
      <dgm:prSet/>
      <dgm:spPr/>
      <dgm:t>
        <a:bodyPr/>
        <a:lstStyle/>
        <a:p>
          <a:endParaRPr lang="en-US"/>
        </a:p>
      </dgm:t>
    </dgm:pt>
    <dgm:pt modelId="{5B6672A7-5E55-4F83-9FF9-0C296CCDD213}" type="sibTrans" cxnId="{AE6F5764-16A8-47A1-8179-D4AC913C9B1A}">
      <dgm:prSet/>
      <dgm:spPr/>
      <dgm:t>
        <a:bodyPr/>
        <a:lstStyle/>
        <a:p>
          <a:endParaRPr lang="en-US"/>
        </a:p>
      </dgm:t>
    </dgm:pt>
    <dgm:pt modelId="{0CF3B668-AC0C-4B4A-ADDB-3C746FB28AEF}">
      <dgm:prSet phldrT="[Text]" phldr="0"/>
      <dgm:spPr/>
      <dgm:t>
        <a:bodyPr/>
        <a:lstStyle/>
        <a:p>
          <a:pPr rtl="0"/>
          <a:r>
            <a:rPr lang="en-US">
              <a:latin typeface="Calibri Light" panose="020F0302020204030204"/>
            </a:rPr>
            <a:t>Instructional Rounds</a:t>
          </a:r>
          <a:endParaRPr lang="en-US"/>
        </a:p>
      </dgm:t>
    </dgm:pt>
    <dgm:pt modelId="{FE213DC9-F5DA-4958-913D-0198D298FA2A}" type="parTrans" cxnId="{E8FBE1CD-5A56-4109-9D2F-4E7E73361304}">
      <dgm:prSet/>
      <dgm:spPr/>
      <dgm:t>
        <a:bodyPr/>
        <a:lstStyle/>
        <a:p>
          <a:endParaRPr lang="en-US"/>
        </a:p>
      </dgm:t>
    </dgm:pt>
    <dgm:pt modelId="{8D3F7E6A-5DEA-4A5F-BDBB-403992D7058C}" type="sibTrans" cxnId="{E8FBE1CD-5A56-4109-9D2F-4E7E73361304}">
      <dgm:prSet/>
      <dgm:spPr/>
      <dgm:t>
        <a:bodyPr/>
        <a:lstStyle/>
        <a:p>
          <a:endParaRPr lang="en-US"/>
        </a:p>
      </dgm:t>
    </dgm:pt>
    <dgm:pt modelId="{63EC921E-2155-44E4-A487-C0913BAD5D6E}">
      <dgm:prSet phldrT="[Text]" phldr="0"/>
      <dgm:spPr/>
      <dgm:t>
        <a:bodyPr/>
        <a:lstStyle/>
        <a:p>
          <a:pPr rtl="0"/>
          <a:r>
            <a:rPr lang="en-US">
              <a:latin typeface="Calibri Light" panose="020F0302020204030204"/>
            </a:rPr>
            <a:t>Monitoring and Feedback</a:t>
          </a:r>
          <a:endParaRPr lang="en-US"/>
        </a:p>
      </dgm:t>
    </dgm:pt>
    <dgm:pt modelId="{CFF4DD58-A2C2-43EC-AFF1-5596BD87625C}" type="parTrans" cxnId="{C00BC043-B09C-40D8-BBA7-87A345E585A7}">
      <dgm:prSet/>
      <dgm:spPr/>
      <dgm:t>
        <a:bodyPr/>
        <a:lstStyle/>
        <a:p>
          <a:endParaRPr lang="en-US"/>
        </a:p>
      </dgm:t>
    </dgm:pt>
    <dgm:pt modelId="{B532F0F4-A70E-4359-8A02-88AF7629B52E}" type="sibTrans" cxnId="{C00BC043-B09C-40D8-BBA7-87A345E585A7}">
      <dgm:prSet/>
      <dgm:spPr/>
      <dgm:t>
        <a:bodyPr/>
        <a:lstStyle/>
        <a:p>
          <a:endParaRPr lang="en-US"/>
        </a:p>
      </dgm:t>
    </dgm:pt>
    <dgm:pt modelId="{13F52548-B586-49ED-8563-C71ABB8BB94A}" type="pres">
      <dgm:prSet presAssocID="{B91DA1D2-09C7-4A8C-B1BC-EF3DB1AAEB9A}" presName="CompostProcess" presStyleCnt="0">
        <dgm:presLayoutVars>
          <dgm:dir/>
          <dgm:resizeHandles val="exact"/>
        </dgm:presLayoutVars>
      </dgm:prSet>
      <dgm:spPr/>
    </dgm:pt>
    <dgm:pt modelId="{22AAC477-26F9-403C-BCAA-8FD95A16E658}" type="pres">
      <dgm:prSet presAssocID="{B91DA1D2-09C7-4A8C-B1BC-EF3DB1AAEB9A}" presName="arrow" presStyleLbl="bgShp" presStyleIdx="0" presStyleCnt="1"/>
      <dgm:spPr/>
    </dgm:pt>
    <dgm:pt modelId="{F8E0D8D8-96EA-4382-B525-9DD9D73AABF2}" type="pres">
      <dgm:prSet presAssocID="{B91DA1D2-09C7-4A8C-B1BC-EF3DB1AAEB9A}" presName="linearProcess" presStyleCnt="0"/>
      <dgm:spPr/>
    </dgm:pt>
    <dgm:pt modelId="{18D7A18B-8B2A-494F-9083-025796D60F62}" type="pres">
      <dgm:prSet presAssocID="{4B092E86-25FB-4BD0-9449-79F56A8975B2}" presName="textNode" presStyleLbl="node1" presStyleIdx="0" presStyleCnt="3">
        <dgm:presLayoutVars>
          <dgm:bulletEnabled val="1"/>
        </dgm:presLayoutVars>
      </dgm:prSet>
      <dgm:spPr/>
    </dgm:pt>
    <dgm:pt modelId="{F5780710-A679-4791-ABBF-4445E7942F4A}" type="pres">
      <dgm:prSet presAssocID="{5B6672A7-5E55-4F83-9FF9-0C296CCDD213}" presName="sibTrans" presStyleCnt="0"/>
      <dgm:spPr/>
    </dgm:pt>
    <dgm:pt modelId="{CF93EBB0-E63E-42AD-978D-0B22E717FB14}" type="pres">
      <dgm:prSet presAssocID="{0CF3B668-AC0C-4B4A-ADDB-3C746FB28AEF}" presName="textNode" presStyleLbl="node1" presStyleIdx="1" presStyleCnt="3">
        <dgm:presLayoutVars>
          <dgm:bulletEnabled val="1"/>
        </dgm:presLayoutVars>
      </dgm:prSet>
      <dgm:spPr/>
    </dgm:pt>
    <dgm:pt modelId="{F6E61DB7-6E10-4683-B10F-E2EC2C557B9F}" type="pres">
      <dgm:prSet presAssocID="{8D3F7E6A-5DEA-4A5F-BDBB-403992D7058C}" presName="sibTrans" presStyleCnt="0"/>
      <dgm:spPr/>
    </dgm:pt>
    <dgm:pt modelId="{06516BB6-DDC0-4505-8823-37824A11E24E}" type="pres">
      <dgm:prSet presAssocID="{63EC921E-2155-44E4-A487-C0913BAD5D6E}" presName="textNode" presStyleLbl="node1" presStyleIdx="2" presStyleCnt="3">
        <dgm:presLayoutVars>
          <dgm:bulletEnabled val="1"/>
        </dgm:presLayoutVars>
      </dgm:prSet>
      <dgm:spPr/>
    </dgm:pt>
  </dgm:ptLst>
  <dgm:cxnLst>
    <dgm:cxn modelId="{DA11D520-357F-47BD-8C0F-FAD00B793F4E}" type="presOf" srcId="{B91DA1D2-09C7-4A8C-B1BC-EF3DB1AAEB9A}" destId="{13F52548-B586-49ED-8563-C71ABB8BB94A}" srcOrd="0" destOrd="0" presId="urn:microsoft.com/office/officeart/2005/8/layout/hProcess9"/>
    <dgm:cxn modelId="{C00BC043-B09C-40D8-BBA7-87A345E585A7}" srcId="{B91DA1D2-09C7-4A8C-B1BC-EF3DB1AAEB9A}" destId="{63EC921E-2155-44E4-A487-C0913BAD5D6E}" srcOrd="2" destOrd="0" parTransId="{CFF4DD58-A2C2-43EC-AFF1-5596BD87625C}" sibTransId="{B532F0F4-A70E-4359-8A02-88AF7629B52E}"/>
    <dgm:cxn modelId="{AE6F5764-16A8-47A1-8179-D4AC913C9B1A}" srcId="{B91DA1D2-09C7-4A8C-B1BC-EF3DB1AAEB9A}" destId="{4B092E86-25FB-4BD0-9449-79F56A8975B2}" srcOrd="0" destOrd="0" parTransId="{D59F0B79-D21C-4E5A-AC6D-45F5AE4F65EC}" sibTransId="{5B6672A7-5E55-4F83-9FF9-0C296CCDD213}"/>
    <dgm:cxn modelId="{13FA4A99-5F39-47BF-9167-CA15BBB031E7}" type="presOf" srcId="{0CF3B668-AC0C-4B4A-ADDB-3C746FB28AEF}" destId="{CF93EBB0-E63E-42AD-978D-0B22E717FB14}" srcOrd="0" destOrd="0" presId="urn:microsoft.com/office/officeart/2005/8/layout/hProcess9"/>
    <dgm:cxn modelId="{D34D84AD-655E-46AA-8DCE-C4C571492975}" type="presOf" srcId="{4B092E86-25FB-4BD0-9449-79F56A8975B2}" destId="{18D7A18B-8B2A-494F-9083-025796D60F62}" srcOrd="0" destOrd="0" presId="urn:microsoft.com/office/officeart/2005/8/layout/hProcess9"/>
    <dgm:cxn modelId="{E8FBE1CD-5A56-4109-9D2F-4E7E73361304}" srcId="{B91DA1D2-09C7-4A8C-B1BC-EF3DB1AAEB9A}" destId="{0CF3B668-AC0C-4B4A-ADDB-3C746FB28AEF}" srcOrd="1" destOrd="0" parTransId="{FE213DC9-F5DA-4958-913D-0198D298FA2A}" sibTransId="{8D3F7E6A-5DEA-4A5F-BDBB-403992D7058C}"/>
    <dgm:cxn modelId="{5B5FE4EE-B22C-4F4E-884A-F911736E285F}" type="presOf" srcId="{63EC921E-2155-44E4-A487-C0913BAD5D6E}" destId="{06516BB6-DDC0-4505-8823-37824A11E24E}" srcOrd="0" destOrd="0" presId="urn:microsoft.com/office/officeart/2005/8/layout/hProcess9"/>
    <dgm:cxn modelId="{88229D61-F50A-4BF2-ACE0-048699B5C00A}" type="presParOf" srcId="{13F52548-B586-49ED-8563-C71ABB8BB94A}" destId="{22AAC477-26F9-403C-BCAA-8FD95A16E658}" srcOrd="0" destOrd="0" presId="urn:microsoft.com/office/officeart/2005/8/layout/hProcess9"/>
    <dgm:cxn modelId="{97E02BBE-2D2A-4583-B76E-74D652C23305}" type="presParOf" srcId="{13F52548-B586-49ED-8563-C71ABB8BB94A}" destId="{F8E0D8D8-96EA-4382-B525-9DD9D73AABF2}" srcOrd="1" destOrd="0" presId="urn:microsoft.com/office/officeart/2005/8/layout/hProcess9"/>
    <dgm:cxn modelId="{90D2A456-4C2B-477A-928E-4C17564599A6}" type="presParOf" srcId="{F8E0D8D8-96EA-4382-B525-9DD9D73AABF2}" destId="{18D7A18B-8B2A-494F-9083-025796D60F62}" srcOrd="0" destOrd="0" presId="urn:microsoft.com/office/officeart/2005/8/layout/hProcess9"/>
    <dgm:cxn modelId="{97EF4E18-E98B-413A-A7A8-152F201B28BB}" type="presParOf" srcId="{F8E0D8D8-96EA-4382-B525-9DD9D73AABF2}" destId="{F5780710-A679-4791-ABBF-4445E7942F4A}" srcOrd="1" destOrd="0" presId="urn:microsoft.com/office/officeart/2005/8/layout/hProcess9"/>
    <dgm:cxn modelId="{5F3F5F54-ABF1-4739-9DA9-44D39377956E}" type="presParOf" srcId="{F8E0D8D8-96EA-4382-B525-9DD9D73AABF2}" destId="{CF93EBB0-E63E-42AD-978D-0B22E717FB14}" srcOrd="2" destOrd="0" presId="urn:microsoft.com/office/officeart/2005/8/layout/hProcess9"/>
    <dgm:cxn modelId="{77173278-1D16-4D3E-A04D-D081CC770076}" type="presParOf" srcId="{F8E0D8D8-96EA-4382-B525-9DD9D73AABF2}" destId="{F6E61DB7-6E10-4683-B10F-E2EC2C557B9F}" srcOrd="3" destOrd="0" presId="urn:microsoft.com/office/officeart/2005/8/layout/hProcess9"/>
    <dgm:cxn modelId="{5B7DB8F1-4347-4794-950F-FF708FAC415F}" type="presParOf" srcId="{F8E0D8D8-96EA-4382-B525-9DD9D73AABF2}" destId="{06516BB6-DDC0-4505-8823-37824A11E24E}" srcOrd="4"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AC477-26F9-403C-BCAA-8FD95A16E658}">
      <dsp:nvSpPr>
        <dsp:cNvPr id="0" name=""/>
        <dsp:cNvSpPr/>
      </dsp:nvSpPr>
      <dsp:spPr>
        <a:xfrm>
          <a:off x="830438" y="0"/>
          <a:ext cx="9411638" cy="3008489"/>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D7A18B-8B2A-494F-9083-025796D60F62}">
      <dsp:nvSpPr>
        <dsp:cNvPr id="0" name=""/>
        <dsp:cNvSpPr/>
      </dsp:nvSpPr>
      <dsp:spPr>
        <a:xfrm>
          <a:off x="375211" y="902546"/>
          <a:ext cx="3321754" cy="1203395"/>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Continuous Improvement Plans</a:t>
          </a:r>
          <a:endParaRPr lang="en-US" sz="3000" kern="1200"/>
        </a:p>
      </dsp:txBody>
      <dsp:txXfrm>
        <a:off x="433956" y="961291"/>
        <a:ext cx="3204264" cy="1085905"/>
      </dsp:txXfrm>
    </dsp:sp>
    <dsp:sp modelId="{CF93EBB0-E63E-42AD-978D-0B22E717FB14}">
      <dsp:nvSpPr>
        <dsp:cNvPr id="0" name=""/>
        <dsp:cNvSpPr/>
      </dsp:nvSpPr>
      <dsp:spPr>
        <a:xfrm>
          <a:off x="3875380" y="902546"/>
          <a:ext cx="3321754" cy="1203395"/>
        </a:xfrm>
        <a:prstGeom prst="roundRect">
          <a:avLst/>
        </a:prstGeom>
        <a:solidFill>
          <a:schemeClr val="accent4">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Instructional Rounds</a:t>
          </a:r>
          <a:endParaRPr lang="en-US" sz="3000" kern="1200"/>
        </a:p>
      </dsp:txBody>
      <dsp:txXfrm>
        <a:off x="3934125" y="961291"/>
        <a:ext cx="3204264" cy="1085905"/>
      </dsp:txXfrm>
    </dsp:sp>
    <dsp:sp modelId="{06516BB6-DDC0-4505-8823-37824A11E24E}">
      <dsp:nvSpPr>
        <dsp:cNvPr id="0" name=""/>
        <dsp:cNvSpPr/>
      </dsp:nvSpPr>
      <dsp:spPr>
        <a:xfrm>
          <a:off x="7375549" y="902546"/>
          <a:ext cx="3321754" cy="1203395"/>
        </a:xfrm>
        <a:prstGeom prst="roundRect">
          <a:avLst/>
        </a:prstGeom>
        <a:solidFill>
          <a:schemeClr val="accent4">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Monitoring and Feedback</a:t>
          </a:r>
          <a:endParaRPr lang="en-US" sz="3000" kern="1200"/>
        </a:p>
      </dsp:txBody>
      <dsp:txXfrm>
        <a:off x="7434294" y="961291"/>
        <a:ext cx="3204264" cy="10859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AAC477-26F9-403C-BCAA-8FD95A16E658}">
      <dsp:nvSpPr>
        <dsp:cNvPr id="0" name=""/>
        <dsp:cNvSpPr/>
      </dsp:nvSpPr>
      <dsp:spPr>
        <a:xfrm>
          <a:off x="830438" y="0"/>
          <a:ext cx="9411638" cy="3008489"/>
        </a:xfrm>
        <a:prstGeom prst="rightArrow">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8D7A18B-8B2A-494F-9083-025796D60F62}">
      <dsp:nvSpPr>
        <dsp:cNvPr id="0" name=""/>
        <dsp:cNvSpPr/>
      </dsp:nvSpPr>
      <dsp:spPr>
        <a:xfrm>
          <a:off x="375211" y="902546"/>
          <a:ext cx="3321754" cy="1203395"/>
        </a:xfrm>
        <a:prstGeom prst="roundRect">
          <a:avLst/>
        </a:prstGeom>
        <a:solidFill>
          <a:schemeClr val="accent4">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Continuous Improvement Plans</a:t>
          </a:r>
          <a:endParaRPr lang="en-US" sz="3000" kern="1200"/>
        </a:p>
      </dsp:txBody>
      <dsp:txXfrm>
        <a:off x="433956" y="961291"/>
        <a:ext cx="3204264" cy="1085905"/>
      </dsp:txXfrm>
    </dsp:sp>
    <dsp:sp modelId="{CF93EBB0-E63E-42AD-978D-0B22E717FB14}">
      <dsp:nvSpPr>
        <dsp:cNvPr id="0" name=""/>
        <dsp:cNvSpPr/>
      </dsp:nvSpPr>
      <dsp:spPr>
        <a:xfrm>
          <a:off x="3875380" y="902546"/>
          <a:ext cx="3321754" cy="1203395"/>
        </a:xfrm>
        <a:prstGeom prst="roundRect">
          <a:avLst/>
        </a:prstGeom>
        <a:solidFill>
          <a:schemeClr val="accent4">
            <a:alpha val="90000"/>
            <a:hueOff val="0"/>
            <a:satOff val="0"/>
            <a:lumOff val="0"/>
            <a:alphaOff val="-2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Instructional Rounds</a:t>
          </a:r>
          <a:endParaRPr lang="en-US" sz="3000" kern="1200"/>
        </a:p>
      </dsp:txBody>
      <dsp:txXfrm>
        <a:off x="3934125" y="961291"/>
        <a:ext cx="3204264" cy="1085905"/>
      </dsp:txXfrm>
    </dsp:sp>
    <dsp:sp modelId="{06516BB6-DDC0-4505-8823-37824A11E24E}">
      <dsp:nvSpPr>
        <dsp:cNvPr id="0" name=""/>
        <dsp:cNvSpPr/>
      </dsp:nvSpPr>
      <dsp:spPr>
        <a:xfrm>
          <a:off x="7375549" y="902546"/>
          <a:ext cx="3321754" cy="1203395"/>
        </a:xfrm>
        <a:prstGeom prst="roundRect">
          <a:avLst/>
        </a:prstGeom>
        <a:solidFill>
          <a:schemeClr val="accent4">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Monitoring and Feedback</a:t>
          </a:r>
          <a:endParaRPr lang="en-US" sz="3000" kern="1200"/>
        </a:p>
      </dsp:txBody>
      <dsp:txXfrm>
        <a:off x="7434294" y="961291"/>
        <a:ext cx="3204264" cy="1085905"/>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7042CE-419D-4F3E-A817-8E4C8E69A579}" type="datetimeFigureOut">
              <a:rPr lang="en-US" smtClean="0"/>
              <a:t>12/16/2025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389052-FC7E-41DD-93A4-30E17920B0A0}" type="slidenum">
              <a:rPr lang="en-US" smtClean="0"/>
              <a:t>‹#›</a:t>
            </a:fld>
            <a:endParaRPr lang="en-US"/>
          </a:p>
        </p:txBody>
      </p:sp>
    </p:spTree>
    <p:extLst>
      <p:ext uri="{BB962C8B-B14F-4D97-AF65-F5344CB8AC3E}">
        <p14:creationId xmlns:p14="http://schemas.microsoft.com/office/powerpoint/2010/main" val="501123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C5608A0-9988-431F-925D-31F4A5E468F6}" type="slidenum">
              <a:rPr lang="en-US" smtClean="0"/>
              <a:t>2</a:t>
            </a:fld>
            <a:endParaRPr lang="en-US"/>
          </a:p>
        </p:txBody>
      </p:sp>
    </p:spTree>
    <p:extLst>
      <p:ext uri="{BB962C8B-B14F-4D97-AF65-F5344CB8AC3E}">
        <p14:creationId xmlns:p14="http://schemas.microsoft.com/office/powerpoint/2010/main" val="1405999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4F33C1-368A-88CF-5228-E22987071B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C242D8-C41E-0E2D-DC8B-D8D59B7AC04D}"/>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08C48D9-7D6F-12B0-E1A7-68A453D0B51C}"/>
              </a:ext>
            </a:extLst>
          </p:cNvPr>
          <p:cNvSpPr>
            <a:spLocks noGrp="1"/>
          </p:cNvSpPr>
          <p:nvPr>
            <p:ph type="body" idx="1"/>
          </p:nvPr>
        </p:nvSpPr>
        <p:spPr/>
        <p:txBody>
          <a:bodyPr/>
          <a:lstStyle/>
          <a:p>
            <a:endParaRPr lang="en-US">
              <a:latin typeface="Arial Narrow"/>
            </a:endParaRPr>
          </a:p>
        </p:txBody>
      </p:sp>
      <p:sp>
        <p:nvSpPr>
          <p:cNvPr id="4" name="Slide Number Placeholder 3">
            <a:extLst>
              <a:ext uri="{FF2B5EF4-FFF2-40B4-BE49-F238E27FC236}">
                <a16:creationId xmlns:a16="http://schemas.microsoft.com/office/drawing/2014/main" id="{01C9D4C4-72A9-606C-A14C-BCFE34F7F2F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858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FD85BD-8A3E-2CD3-887D-7A8B92D744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753151-5CBE-D905-E27C-A9008A647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C71D0-28ED-2541-D368-06D0F74C3B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0FF18D8-668C-32B1-AE07-76D355584FCC}"/>
              </a:ext>
            </a:extLst>
          </p:cNvPr>
          <p:cNvSpPr>
            <a:spLocks noGrp="1"/>
          </p:cNvSpPr>
          <p:nvPr>
            <p:ph type="sldNum" sz="quarter" idx="5"/>
          </p:nvPr>
        </p:nvSpPr>
        <p:spPr/>
        <p:txBody>
          <a:bodyPr/>
          <a:lstStyle/>
          <a:p>
            <a:fld id="{0C5608A0-9988-431F-925D-31F4A5E468F6}" type="slidenum">
              <a:rPr lang="en-US" smtClean="0"/>
              <a:t>6</a:t>
            </a:fld>
            <a:endParaRPr lang="en-US"/>
          </a:p>
        </p:txBody>
      </p:sp>
    </p:spTree>
    <p:extLst>
      <p:ext uri="{BB962C8B-B14F-4D97-AF65-F5344CB8AC3E}">
        <p14:creationId xmlns:p14="http://schemas.microsoft.com/office/powerpoint/2010/main" val="31001479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7</a:t>
            </a:fld>
            <a:endParaRPr lang="en-US"/>
          </a:p>
        </p:txBody>
      </p:sp>
    </p:spTree>
    <p:extLst>
      <p:ext uri="{BB962C8B-B14F-4D97-AF65-F5344CB8AC3E}">
        <p14:creationId xmlns:p14="http://schemas.microsoft.com/office/powerpoint/2010/main" val="670932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6B915-3ADE-78E3-7047-294653E086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FF6F02-A768-4044-4DB2-398982A6C7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8491DC-F8C3-5746-5632-37AF3D7BAF6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25544F7-B489-7ECD-8DE1-92F0E8C048A4}"/>
              </a:ext>
            </a:extLst>
          </p:cNvPr>
          <p:cNvSpPr>
            <a:spLocks noGrp="1"/>
          </p:cNvSpPr>
          <p:nvPr>
            <p:ph type="sldNum" sz="quarter" idx="5"/>
          </p:nvPr>
        </p:nvSpPr>
        <p:spPr/>
        <p:txBody>
          <a:bodyPr/>
          <a:lstStyle/>
          <a:p>
            <a:fld id="{6F389052-FC7E-41DD-93A4-30E17920B0A0}" type="slidenum">
              <a:rPr lang="en-US" smtClean="0"/>
              <a:t>8</a:t>
            </a:fld>
            <a:endParaRPr lang="en-US"/>
          </a:p>
        </p:txBody>
      </p:sp>
    </p:spTree>
    <p:extLst>
      <p:ext uri="{BB962C8B-B14F-4D97-AF65-F5344CB8AC3E}">
        <p14:creationId xmlns:p14="http://schemas.microsoft.com/office/powerpoint/2010/main" val="19435975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9</a:t>
            </a:fld>
            <a:endParaRPr lang="en-US"/>
          </a:p>
        </p:txBody>
      </p:sp>
    </p:spTree>
    <p:extLst>
      <p:ext uri="{BB962C8B-B14F-4D97-AF65-F5344CB8AC3E}">
        <p14:creationId xmlns:p14="http://schemas.microsoft.com/office/powerpoint/2010/main" val="2285242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10</a:t>
            </a:fld>
            <a:endParaRPr lang="en-US"/>
          </a:p>
        </p:txBody>
      </p:sp>
    </p:spTree>
    <p:extLst>
      <p:ext uri="{BB962C8B-B14F-4D97-AF65-F5344CB8AC3E}">
        <p14:creationId xmlns:p14="http://schemas.microsoft.com/office/powerpoint/2010/main" val="7861061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11</a:t>
            </a:fld>
            <a:endParaRPr lang="en-US"/>
          </a:p>
        </p:txBody>
      </p:sp>
    </p:spTree>
    <p:extLst>
      <p:ext uri="{BB962C8B-B14F-4D97-AF65-F5344CB8AC3E}">
        <p14:creationId xmlns:p14="http://schemas.microsoft.com/office/powerpoint/2010/main" val="533648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908952-BBC5-12C5-138F-CE46AF859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DF39F-04F0-55B2-858C-2A6FF7357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CAD7E5-B2DC-1ED9-F86C-53B6E1B824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486DD2-40B8-4B3C-657C-1B428D0C0DD8}"/>
              </a:ext>
            </a:extLst>
          </p:cNvPr>
          <p:cNvSpPr>
            <a:spLocks noGrp="1"/>
          </p:cNvSpPr>
          <p:nvPr>
            <p:ph type="sldNum" sz="quarter" idx="5"/>
          </p:nvPr>
        </p:nvSpPr>
        <p:spPr/>
        <p:txBody>
          <a:bodyPr/>
          <a:lstStyle/>
          <a:p>
            <a:fld id="{6F389052-FC7E-41DD-93A4-30E17920B0A0}" type="slidenum">
              <a:rPr lang="en-US" smtClean="0"/>
              <a:t>12</a:t>
            </a:fld>
            <a:endParaRPr lang="en-US"/>
          </a:p>
        </p:txBody>
      </p:sp>
    </p:spTree>
    <p:extLst>
      <p:ext uri="{BB962C8B-B14F-4D97-AF65-F5344CB8AC3E}">
        <p14:creationId xmlns:p14="http://schemas.microsoft.com/office/powerpoint/2010/main" val="28911421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4C9D3-661A-C0B7-A7F2-7CBB34B8D2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9F89AB-7FFA-6E1C-448A-A49C8B75BA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35DFC2-2CBA-6238-DDD5-387E0713522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EE212B-BB7E-2BF4-9BBA-114047602F65}"/>
              </a:ext>
            </a:extLst>
          </p:cNvPr>
          <p:cNvSpPr>
            <a:spLocks noGrp="1"/>
          </p:cNvSpPr>
          <p:nvPr>
            <p:ph type="sldNum" sz="quarter" idx="5"/>
          </p:nvPr>
        </p:nvSpPr>
        <p:spPr/>
        <p:txBody>
          <a:bodyPr/>
          <a:lstStyle/>
          <a:p>
            <a:fld id="{6F389052-FC7E-41DD-93A4-30E17920B0A0}" type="slidenum">
              <a:rPr lang="en-US" smtClean="0"/>
              <a:t>13</a:t>
            </a:fld>
            <a:endParaRPr lang="en-US"/>
          </a:p>
        </p:txBody>
      </p:sp>
    </p:spTree>
    <p:extLst>
      <p:ext uri="{BB962C8B-B14F-4D97-AF65-F5344CB8AC3E}">
        <p14:creationId xmlns:p14="http://schemas.microsoft.com/office/powerpoint/2010/main" val="3075959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E8AF6-AFF4-C190-3E87-48699F89D1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5D9482-FBA1-A5C5-B1B1-13BC3401D7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6519FC-6386-CF36-5F7F-D33615702A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7693AAF-3124-1C50-1B9F-303CD69105B4}"/>
              </a:ext>
            </a:extLst>
          </p:cNvPr>
          <p:cNvSpPr>
            <a:spLocks noGrp="1"/>
          </p:cNvSpPr>
          <p:nvPr>
            <p:ph type="sldNum" sz="quarter" idx="5"/>
          </p:nvPr>
        </p:nvSpPr>
        <p:spPr/>
        <p:txBody>
          <a:bodyPr/>
          <a:lstStyle/>
          <a:p>
            <a:fld id="{6F389052-FC7E-41DD-93A4-30E17920B0A0}" type="slidenum">
              <a:rPr lang="en-US" smtClean="0"/>
              <a:t>14</a:t>
            </a:fld>
            <a:endParaRPr lang="en-US"/>
          </a:p>
        </p:txBody>
      </p:sp>
    </p:spTree>
    <p:extLst>
      <p:ext uri="{BB962C8B-B14F-4D97-AF65-F5344CB8AC3E}">
        <p14:creationId xmlns:p14="http://schemas.microsoft.com/office/powerpoint/2010/main" val="1797053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15</a:t>
            </a:fld>
            <a:endParaRPr lang="en-US"/>
          </a:p>
        </p:txBody>
      </p:sp>
    </p:spTree>
    <p:extLst>
      <p:ext uri="{BB962C8B-B14F-4D97-AF65-F5344CB8AC3E}">
        <p14:creationId xmlns:p14="http://schemas.microsoft.com/office/powerpoint/2010/main" val="28941596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38A0D-5886-B0DD-A83A-82C9E27E2C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5857A8-0418-D4F5-54D7-B84F9264F7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98CEBE-3DF9-DC18-D96E-2B4880805F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70FD19-654C-5894-5CC0-95B9C68F05E6}"/>
              </a:ext>
            </a:extLst>
          </p:cNvPr>
          <p:cNvSpPr>
            <a:spLocks noGrp="1"/>
          </p:cNvSpPr>
          <p:nvPr>
            <p:ph type="sldNum" sz="quarter" idx="5"/>
          </p:nvPr>
        </p:nvSpPr>
        <p:spPr/>
        <p:txBody>
          <a:bodyPr/>
          <a:lstStyle/>
          <a:p>
            <a:fld id="{6F389052-FC7E-41DD-93A4-30E17920B0A0}" type="slidenum">
              <a:rPr lang="en-US" smtClean="0"/>
              <a:t>16</a:t>
            </a:fld>
            <a:endParaRPr lang="en-US"/>
          </a:p>
        </p:txBody>
      </p:sp>
    </p:spTree>
    <p:extLst>
      <p:ext uri="{BB962C8B-B14F-4D97-AF65-F5344CB8AC3E}">
        <p14:creationId xmlns:p14="http://schemas.microsoft.com/office/powerpoint/2010/main" val="9466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E919D8-16F1-C98F-5BD3-FB38CFFE79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13C0A2-FE6A-913B-3F11-F8FE2FFC92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0414EB-97EB-3B54-636C-588ADE0A53B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B72F3E-2D82-8879-A7CD-1D1F46F0A9A7}"/>
              </a:ext>
            </a:extLst>
          </p:cNvPr>
          <p:cNvSpPr>
            <a:spLocks noGrp="1"/>
          </p:cNvSpPr>
          <p:nvPr>
            <p:ph type="sldNum" sz="quarter" idx="5"/>
          </p:nvPr>
        </p:nvSpPr>
        <p:spPr/>
        <p:txBody>
          <a:bodyPr/>
          <a:lstStyle/>
          <a:p>
            <a:fld id="{6F389052-FC7E-41DD-93A4-30E17920B0A0}" type="slidenum">
              <a:rPr lang="en-US" smtClean="0"/>
              <a:t>17</a:t>
            </a:fld>
            <a:endParaRPr lang="en-US"/>
          </a:p>
        </p:txBody>
      </p:sp>
    </p:spTree>
    <p:extLst>
      <p:ext uri="{BB962C8B-B14F-4D97-AF65-F5344CB8AC3E}">
        <p14:creationId xmlns:p14="http://schemas.microsoft.com/office/powerpoint/2010/main" val="1565797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3F665-8AE3-77C6-5368-3E1F3CF020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094727-2ABE-7613-FF48-F50CA2B33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1FA354-FB39-D98C-5B4A-164EF52BD4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B3B6B11-96BA-9466-3044-874824C94993}"/>
              </a:ext>
            </a:extLst>
          </p:cNvPr>
          <p:cNvSpPr>
            <a:spLocks noGrp="1"/>
          </p:cNvSpPr>
          <p:nvPr>
            <p:ph type="sldNum" sz="quarter" idx="5"/>
          </p:nvPr>
        </p:nvSpPr>
        <p:spPr/>
        <p:txBody>
          <a:bodyPr/>
          <a:lstStyle/>
          <a:p>
            <a:fld id="{6F389052-FC7E-41DD-93A4-30E17920B0A0}" type="slidenum">
              <a:rPr lang="en-US" smtClean="0"/>
              <a:t>18</a:t>
            </a:fld>
            <a:endParaRPr lang="en-US"/>
          </a:p>
        </p:txBody>
      </p:sp>
    </p:spTree>
    <p:extLst>
      <p:ext uri="{BB962C8B-B14F-4D97-AF65-F5344CB8AC3E}">
        <p14:creationId xmlns:p14="http://schemas.microsoft.com/office/powerpoint/2010/main" val="36000581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F389052-FC7E-41DD-93A4-30E17920B0A0}" type="slidenum">
              <a:rPr lang="en-US" smtClean="0"/>
              <a:t>19</a:t>
            </a:fld>
            <a:endParaRPr lang="en-US"/>
          </a:p>
        </p:txBody>
      </p:sp>
    </p:spTree>
    <p:extLst>
      <p:ext uri="{BB962C8B-B14F-4D97-AF65-F5344CB8AC3E}">
        <p14:creationId xmlns:p14="http://schemas.microsoft.com/office/powerpoint/2010/main" val="3987745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57FAF6-7E7D-48FC-E923-F817AB4BE4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9138C6-82E9-FA18-7235-A963DADA87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5CC502-8DE6-F824-455E-CB12C72046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5BFB7D5-1231-A803-E62F-57D286B3B557}"/>
              </a:ext>
            </a:extLst>
          </p:cNvPr>
          <p:cNvSpPr>
            <a:spLocks noGrp="1"/>
          </p:cNvSpPr>
          <p:nvPr>
            <p:ph type="sldNum" sz="quarter" idx="5"/>
          </p:nvPr>
        </p:nvSpPr>
        <p:spPr/>
        <p:txBody>
          <a:bodyPr/>
          <a:lstStyle/>
          <a:p>
            <a:fld id="{6F389052-FC7E-41DD-93A4-30E17920B0A0}" type="slidenum">
              <a:rPr lang="en-US" smtClean="0"/>
              <a:t>20</a:t>
            </a:fld>
            <a:endParaRPr lang="en-US"/>
          </a:p>
        </p:txBody>
      </p:sp>
    </p:spTree>
    <p:extLst>
      <p:ext uri="{BB962C8B-B14F-4D97-AF65-F5344CB8AC3E}">
        <p14:creationId xmlns:p14="http://schemas.microsoft.com/office/powerpoint/2010/main" val="309790250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a:p>
        </p:txBody>
      </p:sp>
    </p:spTree>
    <p:extLst>
      <p:ext uri="{BB962C8B-B14F-4D97-AF65-F5344CB8AC3E}">
        <p14:creationId xmlns:p14="http://schemas.microsoft.com/office/powerpoint/2010/main" val="41910501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2BA23-0153-A9BB-3F56-70945C6E98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061C33-E339-6F11-253F-7DC46E52C1C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9A215CE-2FAE-D515-79D2-AB52A8BB76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0A3BEC-E343-A268-F408-07FAE96377FB}"/>
              </a:ext>
            </a:extLst>
          </p:cNvPr>
          <p:cNvSpPr>
            <a:spLocks noGrp="1"/>
          </p:cNvSpPr>
          <p:nvPr>
            <p:ph type="sldNum" sz="quarter" idx="5"/>
          </p:nvPr>
        </p:nvSpPr>
        <p:spPr/>
        <p:txBody>
          <a:bodyPr/>
          <a:lstStyle/>
          <a:p>
            <a:fld id="{560E63B2-D433-497B-82B7-B837A3F36A27}" type="slidenum">
              <a:rPr lang="en-US" smtClean="0"/>
              <a:t>22</a:t>
            </a:fld>
            <a:endParaRPr lang="en-US"/>
          </a:p>
        </p:txBody>
      </p:sp>
    </p:spTree>
    <p:extLst>
      <p:ext uri="{BB962C8B-B14F-4D97-AF65-F5344CB8AC3E}">
        <p14:creationId xmlns:p14="http://schemas.microsoft.com/office/powerpoint/2010/main" val="1373883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A9863-E439-2ADA-76E4-0F6D98090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35E80B-67BB-0804-AEAE-BEA4C93070B2}"/>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BAA3BE1-865E-550E-B755-73548848D0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B5FDF79-196B-EA7A-DC79-D637598D4437}"/>
              </a:ext>
            </a:extLst>
          </p:cNvPr>
          <p:cNvSpPr>
            <a:spLocks noGrp="1"/>
          </p:cNvSpPr>
          <p:nvPr>
            <p:ph type="sldNum" sz="quarter" idx="5"/>
          </p:nvPr>
        </p:nvSpPr>
        <p:spPr/>
        <p:txBody>
          <a:bodyPr/>
          <a:lstStyle/>
          <a:p>
            <a:fld id="{560E63B2-D433-497B-82B7-B837A3F36A27}" type="slidenum">
              <a:rPr lang="en-US" smtClean="0"/>
              <a:t>23</a:t>
            </a:fld>
            <a:endParaRPr lang="en-US"/>
          </a:p>
        </p:txBody>
      </p:sp>
    </p:spTree>
    <p:extLst>
      <p:ext uri="{BB962C8B-B14F-4D97-AF65-F5344CB8AC3E}">
        <p14:creationId xmlns:p14="http://schemas.microsoft.com/office/powerpoint/2010/main" val="29618176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24</a:t>
            </a:fld>
            <a:endParaRPr lang="en-US"/>
          </a:p>
        </p:txBody>
      </p:sp>
    </p:spTree>
    <p:extLst>
      <p:ext uri="{BB962C8B-B14F-4D97-AF65-F5344CB8AC3E}">
        <p14:creationId xmlns:p14="http://schemas.microsoft.com/office/powerpoint/2010/main" val="316953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2B9DD-2DDF-C6BF-B91D-961E450F1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EE8C5-E74A-E632-24E7-6920D250495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CCE58CB-7EB8-7E9F-99FE-0B6995B727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F870A2-CD49-E99A-EF3A-00253A6CE044}"/>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805726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496B0-DAA0-D0E8-B4FA-3CD32244DF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8EC40F4-AA25-5F12-5FED-23DEC55A39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C10A6BC-8CE1-975D-C8AA-E837A846A20B}"/>
              </a:ext>
            </a:extLst>
          </p:cNvPr>
          <p:cNvSpPr>
            <a:spLocks noGrp="1"/>
          </p:cNvSpPr>
          <p:nvPr>
            <p:ph type="dt" sz="half" idx="10"/>
          </p:nvPr>
        </p:nvSpPr>
        <p:spPr/>
        <p:txBody>
          <a:bodyPr/>
          <a:lstStyle/>
          <a:p>
            <a:fld id="{9C4CA0A7-5449-4F08-8F4D-239870F5CC0F}" type="datetime1">
              <a:rPr lang="en-US" smtClean="0"/>
              <a:t>12/16/2025</a:t>
            </a:fld>
            <a:endParaRPr lang="en-US"/>
          </a:p>
        </p:txBody>
      </p:sp>
      <p:sp>
        <p:nvSpPr>
          <p:cNvPr id="5" name="Footer Placeholder 4">
            <a:extLst>
              <a:ext uri="{FF2B5EF4-FFF2-40B4-BE49-F238E27FC236}">
                <a16:creationId xmlns:a16="http://schemas.microsoft.com/office/drawing/2014/main" id="{E1D3E831-8BD8-D1A6-509F-3743C457EA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AC50ED-EDD3-E43F-0682-59DD70616CD1}"/>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017416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B56F1-152B-31C1-EBB6-082F4233A0E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EC7A58-BCB6-10E8-B34C-BB17A8EAAA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465613-9097-2893-A11F-29850AE8C5E3}"/>
              </a:ext>
            </a:extLst>
          </p:cNvPr>
          <p:cNvSpPr>
            <a:spLocks noGrp="1"/>
          </p:cNvSpPr>
          <p:nvPr>
            <p:ph type="dt" sz="half" idx="10"/>
          </p:nvPr>
        </p:nvSpPr>
        <p:spPr/>
        <p:txBody>
          <a:bodyPr/>
          <a:lstStyle/>
          <a:p>
            <a:fld id="{AE079DDA-9EE0-4F6F-908F-F565614DA536}" type="datetime1">
              <a:rPr lang="en-US" smtClean="0"/>
              <a:t>12/16/2025</a:t>
            </a:fld>
            <a:endParaRPr lang="en-US"/>
          </a:p>
        </p:txBody>
      </p:sp>
      <p:sp>
        <p:nvSpPr>
          <p:cNvPr id="5" name="Footer Placeholder 4">
            <a:extLst>
              <a:ext uri="{FF2B5EF4-FFF2-40B4-BE49-F238E27FC236}">
                <a16:creationId xmlns:a16="http://schemas.microsoft.com/office/drawing/2014/main" id="{2719EE40-E3FB-832D-260C-8BFCE23A45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DC5AD1-011C-E532-175A-FE815CDB1D70}"/>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626418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FF01-26C4-4B54-C131-7CCED4B1BB0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07DCCF-333C-9120-ABDF-8C58012CB2A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5F4BC7-306E-888A-A0CF-CA0816B91CF1}"/>
              </a:ext>
            </a:extLst>
          </p:cNvPr>
          <p:cNvSpPr>
            <a:spLocks noGrp="1"/>
          </p:cNvSpPr>
          <p:nvPr>
            <p:ph type="dt" sz="half" idx="10"/>
          </p:nvPr>
        </p:nvSpPr>
        <p:spPr/>
        <p:txBody>
          <a:bodyPr/>
          <a:lstStyle/>
          <a:p>
            <a:fld id="{E6C291B0-B8E9-4013-97A3-B53401B857E9}" type="datetime1">
              <a:rPr lang="en-US" smtClean="0"/>
              <a:t>12/16/2025</a:t>
            </a:fld>
            <a:endParaRPr lang="en-US"/>
          </a:p>
        </p:txBody>
      </p:sp>
      <p:sp>
        <p:nvSpPr>
          <p:cNvPr id="5" name="Footer Placeholder 4">
            <a:extLst>
              <a:ext uri="{FF2B5EF4-FFF2-40B4-BE49-F238E27FC236}">
                <a16:creationId xmlns:a16="http://schemas.microsoft.com/office/drawing/2014/main" id="{D908F8E4-307B-5ECA-51E4-2396962AF2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98B70A-AAD7-09BA-4A8C-807984D10EEA}"/>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050030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401A9-D8DC-F6AE-71E0-1C7EC815AF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3B8A85A-CDFE-3947-16C2-EBED2076374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2EB62D-A15F-BA67-536F-D74A48EF49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CD83177-A655-E41E-7646-B4DCCE056211}"/>
              </a:ext>
            </a:extLst>
          </p:cNvPr>
          <p:cNvSpPr>
            <a:spLocks noGrp="1"/>
          </p:cNvSpPr>
          <p:nvPr>
            <p:ph type="dt" sz="half" idx="10"/>
          </p:nvPr>
        </p:nvSpPr>
        <p:spPr/>
        <p:txBody>
          <a:bodyPr/>
          <a:lstStyle/>
          <a:p>
            <a:fld id="{C53E082D-3309-423D-9E25-84DA5BD058A2}" type="datetime1">
              <a:rPr lang="en-US" smtClean="0"/>
              <a:t>12/16/2025</a:t>
            </a:fld>
            <a:endParaRPr lang="en-US"/>
          </a:p>
        </p:txBody>
      </p:sp>
      <p:sp>
        <p:nvSpPr>
          <p:cNvPr id="6" name="Footer Placeholder 5">
            <a:extLst>
              <a:ext uri="{FF2B5EF4-FFF2-40B4-BE49-F238E27FC236}">
                <a16:creationId xmlns:a16="http://schemas.microsoft.com/office/drawing/2014/main" id="{4A2E8F51-073C-8FA1-7438-F725AA1372A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086C15F-92CD-473C-187A-AC5827EB55E3}"/>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03971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8DE8E-549C-D5F0-0397-2592F94CE0E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2191E48-0825-E25B-ED27-51D7C41E32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358BD2-C9FA-B04D-1612-DE5102FDC11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FBB7D3-2B0A-5D20-789D-8EA796EB79A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2B8C81-FB7A-25FC-9184-5E668B18A2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F124EE-A2D3-24D7-50FB-2E6179D97EEA}"/>
              </a:ext>
            </a:extLst>
          </p:cNvPr>
          <p:cNvSpPr>
            <a:spLocks noGrp="1"/>
          </p:cNvSpPr>
          <p:nvPr>
            <p:ph type="dt" sz="half" idx="10"/>
          </p:nvPr>
        </p:nvSpPr>
        <p:spPr/>
        <p:txBody>
          <a:bodyPr/>
          <a:lstStyle/>
          <a:p>
            <a:fld id="{BBEE820B-1914-45FE-8234-3DC7C3D379BC}" type="datetime1">
              <a:rPr lang="en-US" smtClean="0"/>
              <a:t>12/16/2025</a:t>
            </a:fld>
            <a:endParaRPr lang="en-US"/>
          </a:p>
        </p:txBody>
      </p:sp>
      <p:sp>
        <p:nvSpPr>
          <p:cNvPr id="8" name="Footer Placeholder 7">
            <a:extLst>
              <a:ext uri="{FF2B5EF4-FFF2-40B4-BE49-F238E27FC236}">
                <a16:creationId xmlns:a16="http://schemas.microsoft.com/office/drawing/2014/main" id="{3EC32395-32FA-F4FC-70A7-E719A8A382C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0CD76CF-3473-C280-4832-7E3AFDE894B1}"/>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71565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6AC3E-3C18-BA6F-36D5-C65DA90AB2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AB0B192-22DF-EA2C-0B3D-8DF8EB005370}"/>
              </a:ext>
            </a:extLst>
          </p:cNvPr>
          <p:cNvSpPr>
            <a:spLocks noGrp="1"/>
          </p:cNvSpPr>
          <p:nvPr>
            <p:ph type="dt" sz="half" idx="10"/>
          </p:nvPr>
        </p:nvSpPr>
        <p:spPr/>
        <p:txBody>
          <a:bodyPr/>
          <a:lstStyle/>
          <a:p>
            <a:fld id="{21D7EDA2-8E8F-4473-9E5F-F3BAF737DFD2}" type="datetime1">
              <a:rPr lang="en-US" smtClean="0"/>
              <a:t>12/16/2025</a:t>
            </a:fld>
            <a:endParaRPr lang="en-US"/>
          </a:p>
        </p:txBody>
      </p:sp>
      <p:sp>
        <p:nvSpPr>
          <p:cNvPr id="4" name="Footer Placeholder 3">
            <a:extLst>
              <a:ext uri="{FF2B5EF4-FFF2-40B4-BE49-F238E27FC236}">
                <a16:creationId xmlns:a16="http://schemas.microsoft.com/office/drawing/2014/main" id="{9AB3F6F2-937A-A05E-3D78-17E927DAE01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FFC33B0-7726-F1D7-198A-28A8DB547EE2}"/>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4186925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7463A7-8556-ED1F-8CC6-9711E9301FD5}"/>
              </a:ext>
            </a:extLst>
          </p:cNvPr>
          <p:cNvSpPr>
            <a:spLocks noGrp="1"/>
          </p:cNvSpPr>
          <p:nvPr>
            <p:ph type="dt" sz="half" idx="10"/>
          </p:nvPr>
        </p:nvSpPr>
        <p:spPr/>
        <p:txBody>
          <a:bodyPr/>
          <a:lstStyle/>
          <a:p>
            <a:fld id="{EC874ED0-CE46-48B9-A746-3ACE93135C85}" type="datetime1">
              <a:rPr lang="en-US" smtClean="0"/>
              <a:t>12/16/2025</a:t>
            </a:fld>
            <a:endParaRPr lang="en-US"/>
          </a:p>
        </p:txBody>
      </p:sp>
      <p:sp>
        <p:nvSpPr>
          <p:cNvPr id="3" name="Footer Placeholder 2">
            <a:extLst>
              <a:ext uri="{FF2B5EF4-FFF2-40B4-BE49-F238E27FC236}">
                <a16:creationId xmlns:a16="http://schemas.microsoft.com/office/drawing/2014/main" id="{93946E42-0F64-590D-ACF7-7A6E16038F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B25FA1B-E752-62DF-8618-2DD032417D96}"/>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2147383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7DAC0-7CFA-FAE8-4551-AC7B2E7DE0E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389AE0-59A3-30A1-8864-94DF596756F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9A9BD6-0A58-A13E-E178-36165EE8D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90039FD-E1B8-74E0-129D-1248A35E57CB}"/>
              </a:ext>
            </a:extLst>
          </p:cNvPr>
          <p:cNvSpPr>
            <a:spLocks noGrp="1"/>
          </p:cNvSpPr>
          <p:nvPr>
            <p:ph type="dt" sz="half" idx="10"/>
          </p:nvPr>
        </p:nvSpPr>
        <p:spPr/>
        <p:txBody>
          <a:bodyPr/>
          <a:lstStyle/>
          <a:p>
            <a:fld id="{704FE794-7F01-4F1F-8CC5-2A2BB6B5FD4A}" type="datetime1">
              <a:rPr lang="en-US" smtClean="0"/>
              <a:t>12/16/2025</a:t>
            </a:fld>
            <a:endParaRPr lang="en-US"/>
          </a:p>
        </p:txBody>
      </p:sp>
      <p:sp>
        <p:nvSpPr>
          <p:cNvPr id="6" name="Footer Placeholder 5">
            <a:extLst>
              <a:ext uri="{FF2B5EF4-FFF2-40B4-BE49-F238E27FC236}">
                <a16:creationId xmlns:a16="http://schemas.microsoft.com/office/drawing/2014/main" id="{65291ABD-2AB1-133F-FFDD-D61730A240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678135-D33A-72EE-34D7-EE0091BFAF5C}"/>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842265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CA82E-4837-1240-112F-3D1FAE3BEC9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D48FE9A-296C-DC37-FCF6-9654C14AD0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457DB8-54B7-1363-D151-55E4C88C3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301D35-2411-7B30-F582-2834097466E5}"/>
              </a:ext>
            </a:extLst>
          </p:cNvPr>
          <p:cNvSpPr>
            <a:spLocks noGrp="1"/>
          </p:cNvSpPr>
          <p:nvPr>
            <p:ph type="dt" sz="half" idx="10"/>
          </p:nvPr>
        </p:nvSpPr>
        <p:spPr/>
        <p:txBody>
          <a:bodyPr/>
          <a:lstStyle/>
          <a:p>
            <a:fld id="{6AEAC17D-8DC9-48A6-80DE-27A1B637DF40}" type="datetime1">
              <a:rPr lang="en-US" smtClean="0"/>
              <a:t>12/16/2025</a:t>
            </a:fld>
            <a:endParaRPr lang="en-US"/>
          </a:p>
        </p:txBody>
      </p:sp>
      <p:sp>
        <p:nvSpPr>
          <p:cNvPr id="6" name="Footer Placeholder 5">
            <a:extLst>
              <a:ext uri="{FF2B5EF4-FFF2-40B4-BE49-F238E27FC236}">
                <a16:creationId xmlns:a16="http://schemas.microsoft.com/office/drawing/2014/main" id="{7D7040D5-D76F-32EC-DC76-2F99CF02DD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AD5EFE-AAF3-A461-18CD-329134B5DCAA}"/>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973736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DDF6C-D23D-BFE0-DC9B-053670A5DC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9F978C8-0EFD-84D0-5A21-1AEAADE0CC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E84F321-9EA6-4089-AE2B-EC6A2A339175}"/>
              </a:ext>
            </a:extLst>
          </p:cNvPr>
          <p:cNvSpPr>
            <a:spLocks noGrp="1"/>
          </p:cNvSpPr>
          <p:nvPr>
            <p:ph type="dt" sz="half" idx="10"/>
          </p:nvPr>
        </p:nvSpPr>
        <p:spPr/>
        <p:txBody>
          <a:bodyPr/>
          <a:lstStyle/>
          <a:p>
            <a:fld id="{579A7950-4455-449A-AB8D-75DA26C786CB}" type="datetime1">
              <a:rPr lang="en-US" smtClean="0"/>
              <a:t>12/16/2025</a:t>
            </a:fld>
            <a:endParaRPr lang="en-US"/>
          </a:p>
        </p:txBody>
      </p:sp>
      <p:sp>
        <p:nvSpPr>
          <p:cNvPr id="5" name="Footer Placeholder 4">
            <a:extLst>
              <a:ext uri="{FF2B5EF4-FFF2-40B4-BE49-F238E27FC236}">
                <a16:creationId xmlns:a16="http://schemas.microsoft.com/office/drawing/2014/main" id="{97B597ED-C300-777B-5ED5-D440F5BAA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F348C6-1301-1358-FC4F-36D02503303F}"/>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32694138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1CDFA7D-701B-76F6-2525-8C3B04605F6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506451E-EF97-E1EA-8A52-8FC0F655B8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173AB2-98C8-F387-B862-2BEEEEC1E931}"/>
              </a:ext>
            </a:extLst>
          </p:cNvPr>
          <p:cNvSpPr>
            <a:spLocks noGrp="1"/>
          </p:cNvSpPr>
          <p:nvPr>
            <p:ph type="dt" sz="half" idx="10"/>
          </p:nvPr>
        </p:nvSpPr>
        <p:spPr/>
        <p:txBody>
          <a:bodyPr/>
          <a:lstStyle/>
          <a:p>
            <a:fld id="{AE14B1E9-7414-4B9A-B1DC-04DEEFCBACCE}" type="datetime1">
              <a:rPr lang="en-US" smtClean="0"/>
              <a:t>12/16/2025</a:t>
            </a:fld>
            <a:endParaRPr lang="en-US"/>
          </a:p>
        </p:txBody>
      </p:sp>
      <p:sp>
        <p:nvSpPr>
          <p:cNvPr id="5" name="Footer Placeholder 4">
            <a:extLst>
              <a:ext uri="{FF2B5EF4-FFF2-40B4-BE49-F238E27FC236}">
                <a16:creationId xmlns:a16="http://schemas.microsoft.com/office/drawing/2014/main" id="{582A01B9-50FD-4C59-595E-B6DBC950A8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E270C23-29DA-104F-6A49-D70DE6E651AE}"/>
              </a:ext>
            </a:extLst>
          </p:cNvPr>
          <p:cNvSpPr>
            <a:spLocks noGrp="1"/>
          </p:cNvSpPr>
          <p:nvPr>
            <p:ph type="sldNum" sz="quarter" idx="12"/>
          </p:nvPr>
        </p:nvSpPr>
        <p:spPr/>
        <p:txBody>
          <a:bodyPr/>
          <a:lstStyle/>
          <a:p>
            <a:fld id="{861765F9-1B31-4893-BE12-78C176540628}" type="slidenum">
              <a:rPr lang="en-US" smtClean="0"/>
              <a:t>‹#›</a:t>
            </a:fld>
            <a:endParaRPr lang="en-US"/>
          </a:p>
        </p:txBody>
      </p:sp>
    </p:spTree>
    <p:extLst>
      <p:ext uri="{BB962C8B-B14F-4D97-AF65-F5344CB8AC3E}">
        <p14:creationId xmlns:p14="http://schemas.microsoft.com/office/powerpoint/2010/main" val="16281808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435105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883428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1557175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250479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12/16/2025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15809034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12/16/2025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5348744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12/16/2025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774725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61692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12/16/2025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050200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8824216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12/16/2025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56107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A5D670-BC2C-CDD5-CA0B-79EFCB80D3E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34FC0B3-136C-A5B7-9DAF-DC8394B7BC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EE54D8-CC4F-847D-8DB3-001A87DF11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2DF25F3-0FCE-412A-9F81-D6D09BC0A551}" type="datetime1">
              <a:rPr lang="en-US" smtClean="0"/>
              <a:t>12/16/2025</a:t>
            </a:fld>
            <a:endParaRPr lang="en-US"/>
          </a:p>
        </p:txBody>
      </p:sp>
      <p:sp>
        <p:nvSpPr>
          <p:cNvPr id="5" name="Footer Placeholder 4">
            <a:extLst>
              <a:ext uri="{FF2B5EF4-FFF2-40B4-BE49-F238E27FC236}">
                <a16:creationId xmlns:a16="http://schemas.microsoft.com/office/drawing/2014/main" id="{EC579B7E-F2BA-7118-2A6D-EBAF28504D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13D807F-2C53-C9C8-80B9-9AB92D087C3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1765F9-1B31-4893-BE12-78C176540628}" type="slidenum">
              <a:rPr lang="en-US" smtClean="0"/>
              <a:t>‹#›</a:t>
            </a:fld>
            <a:endParaRPr lang="en-US"/>
          </a:p>
        </p:txBody>
      </p:sp>
    </p:spTree>
    <p:extLst>
      <p:ext uri="{BB962C8B-B14F-4D97-AF65-F5344CB8AC3E}">
        <p14:creationId xmlns:p14="http://schemas.microsoft.com/office/powerpoint/2010/main" val="23817136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12/16/2025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42573346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5.png"/><Relationship Id="rId7" Type="http://schemas.openxmlformats.org/officeDocument/2006/relationships/diagramColors" Target="../diagrams/colors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5.png"/><Relationship Id="rId7" Type="http://schemas.openxmlformats.org/officeDocument/2006/relationships/diagramColors" Target="../diagrams/colors2.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www.pnwoptimistclubs.com/2012/07/" TargetMode="External"/><Relationship Id="rId4" Type="http://schemas.openxmlformats.org/officeDocument/2006/relationships/image" Target="../media/image10.gif"/></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hyperlink" Target="https://bibbcountyschools-my.sharepoint.com/:x:/g/personal/ethel_lett_bcsdk12_net/Edr4X855UdJAkYBTcOgnag8Bl5B-Al-9YW1bOK2mjHhpxQ?e=krv38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E0C4CF-AD34-363B-92C3-4729CA8579FB}"/>
              </a:ext>
            </a:extLst>
          </p:cNvPr>
          <p:cNvSpPr txBox="1"/>
          <p:nvPr/>
        </p:nvSpPr>
        <p:spPr>
          <a:xfrm>
            <a:off x="-37630" y="5416181"/>
            <a:ext cx="12192000" cy="1371600"/>
          </a:xfrm>
          <a:prstGeom prst="rect">
            <a:avLst/>
          </a:prstGeom>
          <a:solidFill>
            <a:schemeClr val="tx1"/>
          </a:solidFill>
        </p:spPr>
        <p:style>
          <a:lnRef idx="2">
            <a:schemeClr val="dk1"/>
          </a:lnRef>
          <a:fillRef idx="1">
            <a:schemeClr val="lt1"/>
          </a:fillRef>
          <a:effectRef idx="0">
            <a:schemeClr val="dk1"/>
          </a:effectRef>
          <a:fontRef idx="minor">
            <a:schemeClr val="dk1"/>
          </a:fontRef>
        </p:style>
        <p:txBody>
          <a:bodyPr wrap="square" rtlCol="0">
            <a:spAutoFit/>
          </a:bodyPr>
          <a:lstStyle/>
          <a:p>
            <a:endParaRPr lang="en-US"/>
          </a:p>
        </p:txBody>
      </p:sp>
      <p:sp>
        <p:nvSpPr>
          <p:cNvPr id="5" name="TextBox 4">
            <a:extLst>
              <a:ext uri="{FF2B5EF4-FFF2-40B4-BE49-F238E27FC236}">
                <a16:creationId xmlns:a16="http://schemas.microsoft.com/office/drawing/2014/main" id="{EF4D4CC4-05C4-2D82-C2B7-CB8680E70154}"/>
              </a:ext>
            </a:extLst>
          </p:cNvPr>
          <p:cNvSpPr txBox="1"/>
          <p:nvPr/>
        </p:nvSpPr>
        <p:spPr>
          <a:xfrm>
            <a:off x="60193" y="2933115"/>
            <a:ext cx="12101071" cy="1938992"/>
          </a:xfrm>
          <a:prstGeom prst="rect">
            <a:avLst/>
          </a:prstGeom>
          <a:noFill/>
        </p:spPr>
        <p:txBody>
          <a:bodyPr wrap="square" lIns="91440" tIns="45720" rIns="91440" bIns="45720" rtlCol="0" anchor="t">
            <a:spAutoFit/>
          </a:bodyPr>
          <a:lstStyle/>
          <a:p>
            <a:pPr algn="ctr"/>
            <a:r>
              <a:rPr lang="en-US" sz="6000" b="1">
                <a:latin typeface="Trade Gothic Next HvyCd"/>
                <a:ea typeface="+mn-lt"/>
                <a:cs typeface="+mn-lt"/>
              </a:rPr>
              <a:t>Update on Performance of </a:t>
            </a:r>
          </a:p>
          <a:p>
            <a:pPr algn="ctr"/>
            <a:r>
              <a:rPr lang="en-US" sz="6000" b="1">
                <a:latin typeface="Trade Gothic Next HvyCd"/>
                <a:ea typeface="+mn-lt"/>
                <a:cs typeface="+mn-lt"/>
              </a:rPr>
              <a:t>Federally Identified Schools</a:t>
            </a:r>
            <a:endParaRPr lang="en-US" sz="6000" b="1">
              <a:latin typeface="Trade Gothic Next HvyCd"/>
              <a:cs typeface="Calibri"/>
            </a:endParaRPr>
          </a:p>
        </p:txBody>
      </p:sp>
      <p:sp>
        <p:nvSpPr>
          <p:cNvPr id="7" name="TextBox 6">
            <a:extLst>
              <a:ext uri="{FF2B5EF4-FFF2-40B4-BE49-F238E27FC236}">
                <a16:creationId xmlns:a16="http://schemas.microsoft.com/office/drawing/2014/main" id="{93FBA676-AED3-5BE3-8DCA-C7D33605989E}"/>
              </a:ext>
            </a:extLst>
          </p:cNvPr>
          <p:cNvSpPr txBox="1"/>
          <p:nvPr/>
        </p:nvSpPr>
        <p:spPr>
          <a:xfrm>
            <a:off x="61544" y="5566068"/>
            <a:ext cx="10062665" cy="1292662"/>
          </a:xfrm>
          <a:prstGeom prst="rect">
            <a:avLst/>
          </a:prstGeom>
          <a:noFill/>
        </p:spPr>
        <p:txBody>
          <a:bodyPr wrap="square" lIns="91440" tIns="45720" rIns="91440" bIns="45720" rtlCol="0" anchor="t">
            <a:spAutoFit/>
          </a:bodyPr>
          <a:lstStyle/>
          <a:p>
            <a:r>
              <a:rPr lang="en-US" sz="2000" b="1">
                <a:solidFill>
                  <a:srgbClr val="FFC700"/>
                </a:solidFill>
                <a:latin typeface="Trade Gothic Next HvyCd"/>
                <a:cs typeface="Arial"/>
              </a:rPr>
              <a:t>Dr. Tamara J. Candis, Associate Superintendent of Schools</a:t>
            </a:r>
            <a:endParaRPr lang="en-US">
              <a:solidFill>
                <a:srgbClr val="000000"/>
              </a:solidFill>
              <a:latin typeface="Calibri" panose="020F0502020204030204"/>
              <a:ea typeface="Calibri"/>
              <a:cs typeface="Calibri"/>
            </a:endParaRPr>
          </a:p>
          <a:p>
            <a:r>
              <a:rPr lang="en-US" sz="2000" b="1">
                <a:solidFill>
                  <a:srgbClr val="FFC700"/>
                </a:solidFill>
                <a:latin typeface="Trade Gothic Next HvyCd"/>
                <a:cs typeface="Arial"/>
              </a:rPr>
              <a:t>Dr. Ethel Lett, Assistant Superintendent of Teaching and Learning</a:t>
            </a:r>
            <a:endParaRPr lang="en-US"/>
          </a:p>
          <a:p>
            <a:r>
              <a:rPr lang="en-US" sz="2000" b="1">
                <a:solidFill>
                  <a:srgbClr val="FFC700"/>
                </a:solidFill>
                <a:latin typeface="Trade Gothic Next HvyCd"/>
                <a:cs typeface="Arial"/>
              </a:rPr>
              <a:t>Dr. Lori Rodgers, Assistant Superintendent of District Effectiveness and Federal Programs</a:t>
            </a:r>
            <a:endParaRPr lang="en-US">
              <a:ea typeface="Calibri"/>
              <a:cs typeface="Calibri"/>
            </a:endParaRPr>
          </a:p>
          <a:p>
            <a:r>
              <a:rPr lang="en-US" b="1">
                <a:solidFill>
                  <a:srgbClr val="FFC700"/>
                </a:solidFill>
                <a:latin typeface="Trade Gothic Next HvyCd"/>
                <a:cs typeface="Arial"/>
              </a:rPr>
              <a:t>December 18, 2025</a:t>
            </a:r>
            <a:endParaRPr lang="en-US">
              <a:ea typeface="Calibri"/>
              <a:cs typeface="Calibri"/>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6797" y="431250"/>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p:nvPr/>
        </p:nvCxnSpPr>
        <p:spPr>
          <a:xfrm>
            <a:off x="-35842" y="5416181"/>
            <a:ext cx="1225296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3">
            <a:extLst>
              <a:ext uri="{28A0092B-C50C-407E-A947-70E740481C1C}">
                <a14:useLocalDpi xmlns:a14="http://schemas.microsoft.com/office/drawing/2010/main" val="0"/>
              </a:ext>
            </a:extLst>
          </a:blip>
          <a:srcRect l="7845" t="5605" r="8368" b="12452"/>
          <a:stretch/>
        </p:blipFill>
        <p:spPr>
          <a:xfrm>
            <a:off x="10592496" y="4962362"/>
            <a:ext cx="1498104" cy="1465118"/>
          </a:xfrm>
          <a:prstGeom prst="rect">
            <a:avLst/>
          </a:prstGeom>
        </p:spPr>
      </p:pic>
      <p:sp>
        <p:nvSpPr>
          <p:cNvPr id="4" name="Slide Number Placeholder 3">
            <a:extLst>
              <a:ext uri="{FF2B5EF4-FFF2-40B4-BE49-F238E27FC236}">
                <a16:creationId xmlns:a16="http://schemas.microsoft.com/office/drawing/2014/main" id="{B227AEBF-C8D9-36CA-A3BF-CDE819AE7222}"/>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4164641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
            <a:ext cx="12203009"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3" name="TextBox 3"/>
          <p:cNvSpPr txBox="1"/>
          <p:nvPr/>
        </p:nvSpPr>
        <p:spPr>
          <a:xfrm>
            <a:off x="138991" y="1167894"/>
            <a:ext cx="11945793" cy="5088573"/>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spcBef>
                <a:spcPts val="400"/>
              </a:spcBef>
              <a:spcAft>
                <a:spcPts val="400"/>
              </a:spcAft>
            </a:pPr>
            <a:r>
              <a:rPr lang="en-US" sz="2000" b="1">
                <a:solidFill>
                  <a:srgbClr val="000000"/>
                </a:solidFill>
                <a:latin typeface="Arial" panose="020B0604020202020204" pitchFamily="34" charset="0"/>
                <a:cs typeface="Arial" panose="020B0604020202020204" pitchFamily="34" charset="0"/>
              </a:rPr>
              <a:t>Overview</a:t>
            </a:r>
            <a:endParaRPr lang="en-US" sz="2000">
              <a:latin typeface="Arial" panose="020B0604020202020204" pitchFamily="34" charset="0"/>
              <a:cs typeface="Arial" panose="020B0604020202020204" pitchFamily="34" charset="0"/>
            </a:endParaRPr>
          </a:p>
          <a:p>
            <a:r>
              <a:rPr lang="en-US" sz="2000">
                <a:solidFill>
                  <a:srgbClr val="000000"/>
                </a:solidFill>
                <a:latin typeface="Arial" panose="020B0604020202020204" pitchFamily="34" charset="0"/>
                <a:ea typeface="Calibri"/>
                <a:cs typeface="Arial" panose="020B0604020202020204" pitchFamily="34" charset="0"/>
              </a:rPr>
              <a:t>This presentation provides an understanding of the criteria for federally identified schools, as well as the state identification of each school. Additionally, it will outline the district’s plan of support to ensure that the schools receive the necessary assistance to meet federal and state standards. </a:t>
            </a:r>
          </a:p>
          <a:p>
            <a:endParaRPr lang="en-US" sz="2000">
              <a:solidFill>
                <a:srgbClr val="000000"/>
              </a:solidFill>
              <a:latin typeface="Arial" panose="020B0604020202020204" pitchFamily="34" charset="0"/>
              <a:ea typeface="Calibri"/>
              <a:cs typeface="Arial" panose="020B0604020202020204" pitchFamily="34" charset="0"/>
            </a:endParaRPr>
          </a:p>
          <a:p>
            <a:r>
              <a:rPr lang="en-US" sz="2000" b="1">
                <a:solidFill>
                  <a:srgbClr val="000000"/>
                </a:solidFill>
                <a:latin typeface="Arial" panose="020B0604020202020204" pitchFamily="34" charset="0"/>
                <a:cs typeface="Arial" panose="020B0604020202020204" pitchFamily="34" charset="0"/>
              </a:rPr>
              <a:t>Roadmap</a:t>
            </a:r>
            <a:endParaRPr lang="en-US" sz="2000">
              <a:latin typeface="Arial" panose="020B0604020202020204" pitchFamily="34" charset="0"/>
              <a:cs typeface="Arial" panose="020B0604020202020204" pitchFamily="34" charset="0"/>
            </a:endParaRPr>
          </a:p>
          <a:p>
            <a:r>
              <a:rPr lang="en-US" sz="2000">
                <a:solidFill>
                  <a:srgbClr val="000000"/>
                </a:solidFill>
                <a:latin typeface="Arial" panose="020B0604020202020204" pitchFamily="34" charset="0"/>
                <a:ea typeface="Calibri"/>
                <a:cs typeface="Arial" panose="020B0604020202020204" pitchFamily="34" charset="0"/>
              </a:rPr>
              <a:t>Provide updates on federally identified schools within the district, including:</a:t>
            </a:r>
          </a:p>
          <a:p>
            <a:pPr marL="342900" indent="-342900">
              <a:buFont typeface="Arial" panose="020B0604020202020204" pitchFamily="34" charset="0"/>
              <a:buChar char="•"/>
            </a:pPr>
            <a:r>
              <a:rPr lang="en-US" sz="2000">
                <a:solidFill>
                  <a:srgbClr val="000000"/>
                </a:solidFill>
                <a:latin typeface="Arial" panose="020B0604020202020204" pitchFamily="34" charset="0"/>
                <a:ea typeface="Calibri"/>
                <a:cs typeface="Arial" panose="020B0604020202020204" pitchFamily="34" charset="0"/>
              </a:rPr>
              <a:t>School data</a:t>
            </a:r>
          </a:p>
          <a:p>
            <a:pPr marL="342900" indent="-342900">
              <a:buFont typeface="Arial" panose="020B0604020202020204" pitchFamily="34" charset="0"/>
              <a:buChar char="•"/>
            </a:pPr>
            <a:r>
              <a:rPr lang="en-US" sz="2000">
                <a:solidFill>
                  <a:srgbClr val="000000"/>
                </a:solidFill>
                <a:latin typeface="Arial" panose="020B0604020202020204" pitchFamily="34" charset="0"/>
                <a:ea typeface="Calibri"/>
                <a:cs typeface="Arial" panose="020B0604020202020204" pitchFamily="34" charset="0"/>
              </a:rPr>
              <a:t>District plan of support goals, action steps, and progress on implementation</a:t>
            </a:r>
          </a:p>
          <a:p>
            <a:pPr marL="342900" indent="-342900">
              <a:buFont typeface="Arial" panose="020B0604020202020204" pitchFamily="34" charset="0"/>
              <a:buChar char="•"/>
            </a:pPr>
            <a:r>
              <a:rPr lang="en-US" sz="2000">
                <a:solidFill>
                  <a:srgbClr val="000000"/>
                </a:solidFill>
                <a:latin typeface="Arial" panose="020B0604020202020204" pitchFamily="34" charset="0"/>
                <a:ea typeface="Calibri"/>
                <a:cs typeface="Arial" panose="020B0604020202020204" pitchFamily="34" charset="0"/>
              </a:rPr>
              <a:t>School improvement actions and results</a:t>
            </a:r>
          </a:p>
          <a:p>
            <a:pPr marL="342900" indent="-342900">
              <a:buFont typeface="Arial" panose="020B0604020202020204" pitchFamily="34" charset="0"/>
              <a:buChar char="•"/>
            </a:pPr>
            <a:r>
              <a:rPr lang="en-US" sz="2000">
                <a:solidFill>
                  <a:srgbClr val="000000"/>
                </a:solidFill>
                <a:latin typeface="Arial" panose="020B0604020202020204" pitchFamily="34" charset="0"/>
                <a:ea typeface="Calibri"/>
                <a:cs typeface="Arial" panose="020B0604020202020204" pitchFamily="34" charset="0"/>
              </a:rPr>
              <a:t>Sustainability and next steps</a:t>
            </a:r>
          </a:p>
          <a:p>
            <a:pPr marL="862330" lvl="2">
              <a:spcBef>
                <a:spcPts val="400"/>
              </a:spcBef>
              <a:spcAft>
                <a:spcPts val="400"/>
              </a:spcAft>
            </a:pPr>
            <a:endParaRPr lang="en-US" sz="1400" spc="-101">
              <a:solidFill>
                <a:srgbClr val="000000"/>
              </a:solidFill>
              <a:latin typeface="Arial" panose="020B0604020202020204" pitchFamily="34" charset="0"/>
              <a:ea typeface="Calibri"/>
              <a:cs typeface="Arial" panose="020B0604020202020204" pitchFamily="34" charset="0"/>
            </a:endParaRPr>
          </a:p>
          <a:p>
            <a:pPr>
              <a:spcBef>
                <a:spcPts val="400"/>
              </a:spcBef>
              <a:spcAft>
                <a:spcPts val="400"/>
              </a:spcAft>
            </a:pPr>
            <a:r>
              <a:rPr lang="en-US" sz="2000" b="1">
                <a:solidFill>
                  <a:srgbClr val="000000"/>
                </a:solidFill>
                <a:latin typeface="Arial" panose="020B0604020202020204" pitchFamily="34" charset="0"/>
                <a:cs typeface="Arial" panose="020B0604020202020204" pitchFamily="34" charset="0"/>
              </a:rPr>
              <a:t>Takeaway</a:t>
            </a:r>
            <a:endParaRPr lang="en-US" sz="2000">
              <a:latin typeface="Arial" panose="020B0604020202020204" pitchFamily="34" charset="0"/>
              <a:cs typeface="Arial" panose="020B0604020202020204" pitchFamily="34" charset="0"/>
            </a:endParaRPr>
          </a:p>
          <a:p>
            <a:r>
              <a:rPr lang="en-US" sz="2000">
                <a:latin typeface="Arial" panose="020B0604020202020204" pitchFamily="34" charset="0"/>
                <a:cs typeface="Arial" panose="020B0604020202020204" pitchFamily="34" charset="0"/>
              </a:rPr>
              <a:t>As we continue to support our federally identified schools, our goal is to provide additional supports and resources to improve student outcomes and achieve academic proficiency while ensuring equitable access to a high-quality education.</a:t>
            </a:r>
          </a:p>
        </p:txBody>
      </p:sp>
      <p:grpSp>
        <p:nvGrpSpPr>
          <p:cNvPr id="4" name="Group 4"/>
          <p:cNvGrpSpPr/>
          <p:nvPr/>
        </p:nvGrpSpPr>
        <p:grpSpPr>
          <a:xfrm>
            <a:off x="-11005" y="0"/>
            <a:ext cx="12192000" cy="819255"/>
            <a:chOff x="0" y="0"/>
            <a:chExt cx="24384000" cy="1638510"/>
          </a:xfrm>
        </p:grpSpPr>
        <p:sp>
          <p:nvSpPr>
            <p:cNvPr id="5" name="Freeform 5"/>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6" name="TextBox 6"/>
          <p:cNvSpPr txBox="1"/>
          <p:nvPr/>
        </p:nvSpPr>
        <p:spPr>
          <a:xfrm>
            <a:off x="261287" y="165350"/>
            <a:ext cx="10506019" cy="451405"/>
          </a:xfrm>
          <a:prstGeom prst="rect">
            <a:avLst/>
          </a:prstGeom>
        </p:spPr>
        <p:txBody>
          <a:bodyPr wrap="square" lIns="0" tIns="0" rIns="0" bIns="0" rtlCol="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gn="l"/>
            <a:r>
              <a:rPr lang="en-US" sz="2933">
                <a:solidFill>
                  <a:srgbClr val="FFFFFF"/>
                </a:solidFill>
                <a:latin typeface="Trade Gothic Next HvyCd" panose="020B0604020202020204" charset="0"/>
              </a:rPr>
              <a:t>AGENDA</a:t>
            </a:r>
          </a:p>
        </p:txBody>
      </p:sp>
      <p:sp>
        <p:nvSpPr>
          <p:cNvPr id="7" name="Freeform 7"/>
          <p:cNvSpPr/>
          <p:nvPr/>
        </p:nvSpPr>
        <p:spPr>
          <a:xfrm>
            <a:off x="10789321" y="-76332"/>
            <a:ext cx="1391675" cy="1386174"/>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5"/>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9" name="Slide Number Placeholder 8">
            <a:extLst>
              <a:ext uri="{FF2B5EF4-FFF2-40B4-BE49-F238E27FC236}">
                <a16:creationId xmlns:a16="http://schemas.microsoft.com/office/drawing/2014/main" id="{B3596225-B2D3-B8A4-CB34-7C1616DDFB7B}"/>
              </a:ext>
            </a:extLst>
          </p:cNvPr>
          <p:cNvSpPr>
            <a:spLocks noGrp="1"/>
          </p:cNvSpPr>
          <p:nvPr>
            <p:ph type="sldNum" sz="quarter" idx="12"/>
          </p:nvPr>
        </p:nvSpPr>
        <p:spPr>
          <a:xfrm>
            <a:off x="10606195" y="6528992"/>
            <a:ext cx="1422400" cy="243417"/>
          </a:xfrm>
        </p:spPr>
        <p:txBody>
          <a:bodyPr/>
          <a:lstStyle>
            <a:defPPr>
              <a:defRPr lang="en-US"/>
            </a:defPPr>
            <a:lvl1pPr marL="0" algn="l" defTabSz="406380" rtl="0" eaLnBrk="1" latinLnBrk="0" hangingPunct="1">
              <a:defRPr sz="800" kern="1200">
                <a:solidFill>
                  <a:schemeClr val="tx1"/>
                </a:solidFill>
                <a:latin typeface="+mn-lt"/>
                <a:ea typeface="+mn-ea"/>
                <a:cs typeface="+mn-cs"/>
              </a:defRPr>
            </a:lvl1pPr>
            <a:lvl2pPr marL="203190" algn="l" defTabSz="406380" rtl="0" eaLnBrk="1" latinLnBrk="0" hangingPunct="1">
              <a:defRPr sz="800" kern="1200">
                <a:solidFill>
                  <a:schemeClr val="tx1"/>
                </a:solidFill>
                <a:latin typeface="+mn-lt"/>
                <a:ea typeface="+mn-ea"/>
                <a:cs typeface="+mn-cs"/>
              </a:defRPr>
            </a:lvl2pPr>
            <a:lvl3pPr marL="406380" algn="l" defTabSz="406380" rtl="0" eaLnBrk="1" latinLnBrk="0" hangingPunct="1">
              <a:defRPr sz="800" kern="1200">
                <a:solidFill>
                  <a:schemeClr val="tx1"/>
                </a:solidFill>
                <a:latin typeface="+mn-lt"/>
                <a:ea typeface="+mn-ea"/>
                <a:cs typeface="+mn-cs"/>
              </a:defRPr>
            </a:lvl3pPr>
            <a:lvl4pPr marL="609570" algn="l" defTabSz="406380" rtl="0" eaLnBrk="1" latinLnBrk="0" hangingPunct="1">
              <a:defRPr sz="800" kern="1200">
                <a:solidFill>
                  <a:schemeClr val="tx1"/>
                </a:solidFill>
                <a:latin typeface="+mn-lt"/>
                <a:ea typeface="+mn-ea"/>
                <a:cs typeface="+mn-cs"/>
              </a:defRPr>
            </a:lvl4pPr>
            <a:lvl5pPr marL="812759" algn="l" defTabSz="406380" rtl="0" eaLnBrk="1" latinLnBrk="0" hangingPunct="1">
              <a:defRPr sz="800" kern="1200">
                <a:solidFill>
                  <a:schemeClr val="tx1"/>
                </a:solidFill>
                <a:latin typeface="+mn-lt"/>
                <a:ea typeface="+mn-ea"/>
                <a:cs typeface="+mn-cs"/>
              </a:defRPr>
            </a:lvl5pPr>
            <a:lvl6pPr marL="1015949" algn="l" defTabSz="406380" rtl="0" eaLnBrk="1" latinLnBrk="0" hangingPunct="1">
              <a:defRPr sz="800" kern="1200">
                <a:solidFill>
                  <a:schemeClr val="tx1"/>
                </a:solidFill>
                <a:latin typeface="+mn-lt"/>
                <a:ea typeface="+mn-ea"/>
                <a:cs typeface="+mn-cs"/>
              </a:defRPr>
            </a:lvl6pPr>
            <a:lvl7pPr marL="1219139" algn="l" defTabSz="406380" rtl="0" eaLnBrk="1" latinLnBrk="0" hangingPunct="1">
              <a:defRPr sz="800" kern="1200">
                <a:solidFill>
                  <a:schemeClr val="tx1"/>
                </a:solidFill>
                <a:latin typeface="+mn-lt"/>
                <a:ea typeface="+mn-ea"/>
                <a:cs typeface="+mn-cs"/>
              </a:defRPr>
            </a:lvl7pPr>
            <a:lvl8pPr marL="1422329" algn="l" defTabSz="406380" rtl="0" eaLnBrk="1" latinLnBrk="0" hangingPunct="1">
              <a:defRPr sz="800" kern="1200">
                <a:solidFill>
                  <a:schemeClr val="tx1"/>
                </a:solidFill>
                <a:latin typeface="+mn-lt"/>
                <a:ea typeface="+mn-ea"/>
                <a:cs typeface="+mn-cs"/>
              </a:defRPr>
            </a:lvl8pPr>
            <a:lvl9pPr marL="1625519" algn="l" defTabSz="406380" rtl="0" eaLnBrk="1" latinLnBrk="0" hangingPunct="1">
              <a:defRPr sz="800" kern="1200">
                <a:solidFill>
                  <a:schemeClr val="tx1"/>
                </a:solidFill>
                <a:latin typeface="+mn-lt"/>
                <a:ea typeface="+mn-ea"/>
                <a:cs typeface="+mn-cs"/>
              </a:defRPr>
            </a:lvl9pPr>
          </a:lstStyle>
          <a:p>
            <a:fld id="{B6F15528-21DE-4FAA-801E-634DDDAF4B2B}" type="slidenum">
              <a:rPr lang="en-US" sz="1200" smtClean="0">
                <a:solidFill>
                  <a:schemeClr val="tx1"/>
                </a:solidFill>
              </a:rPr>
              <a:pPr/>
              <a:t>2</a:t>
            </a:fld>
            <a:endParaRPr lang="en-US" sz="1200">
              <a:solidFill>
                <a:schemeClr val="tx1"/>
              </a:solidFill>
            </a:endParaRPr>
          </a:p>
        </p:txBody>
      </p:sp>
    </p:spTree>
    <p:extLst>
      <p:ext uri="{BB962C8B-B14F-4D97-AF65-F5344CB8AC3E}">
        <p14:creationId xmlns:p14="http://schemas.microsoft.com/office/powerpoint/2010/main" val="30096167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0EE76921-3683-8893-D74C-9DBBAE521D4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A4A61F-BF87-6AB5-C16B-EEA12A970B6D}"/>
              </a:ext>
            </a:extLst>
          </p:cNvPr>
          <p:cNvSpPr>
            <a:spLocks noGrp="1"/>
          </p:cNvSpPr>
          <p:nvPr>
            <p:ph idx="1"/>
          </p:nvPr>
        </p:nvSpPr>
        <p:spPr>
          <a:xfrm>
            <a:off x="98240" y="729211"/>
            <a:ext cx="12159974" cy="6059289"/>
          </a:xfrm>
          <a:noFill/>
        </p:spPr>
        <p:txBody>
          <a:bodyPr vert="horz" lIns="91440" tIns="45720" rIns="91440" bIns="45720" rtlCol="0" anchor="t">
            <a:noAutofit/>
          </a:bodyPr>
          <a:lstStyle/>
          <a:p>
            <a:pPr marL="0" indent="0">
              <a:lnSpc>
                <a:spcPct val="100000"/>
              </a:lnSpc>
              <a:spcBef>
                <a:spcPts val="0"/>
              </a:spcBef>
              <a:buNone/>
            </a:pPr>
            <a:r>
              <a:rPr lang="en-US" cap="all">
                <a:effectLst>
                  <a:outerShdw blurRad="38100" dist="38100" dir="2700000" algn="tl">
                    <a:srgbClr val="000000">
                      <a:alpha val="43137"/>
                    </a:srgbClr>
                  </a:outerShdw>
                </a:effectLst>
                <a:latin typeface="Trade Gothic Next HvyCd"/>
              </a:rPr>
              <a:t>STRATEGIC GOAL ADDRESSED</a:t>
            </a:r>
          </a:p>
          <a:p>
            <a:pPr marL="0" indent="0">
              <a:lnSpc>
                <a:spcPct val="100000"/>
              </a:lnSpc>
              <a:spcBef>
                <a:spcPts val="0"/>
              </a:spcBef>
              <a:buNone/>
            </a:pPr>
            <a:r>
              <a:rPr lang="en-US" sz="2000">
                <a:latin typeface="Arial Narrow"/>
              </a:rPr>
              <a:t>Goal 1: Student Achievement </a:t>
            </a:r>
          </a:p>
          <a:p>
            <a:pPr marL="0" indent="0">
              <a:lnSpc>
                <a:spcPct val="100000"/>
              </a:lnSpc>
              <a:spcBef>
                <a:spcPts val="0"/>
              </a:spcBef>
              <a:buNone/>
            </a:pPr>
            <a:r>
              <a:rPr lang="en-US" sz="2000">
                <a:latin typeface="Arial Narrow"/>
              </a:rPr>
              <a:t>	1.2: Multi-tiered Systems of Support</a:t>
            </a:r>
          </a:p>
          <a:p>
            <a:pPr marL="0" indent="0">
              <a:lnSpc>
                <a:spcPct val="100000"/>
              </a:lnSpc>
              <a:spcBef>
                <a:spcPts val="0"/>
              </a:spcBef>
              <a:buNone/>
            </a:pPr>
            <a:r>
              <a:rPr lang="en-US" sz="2000">
                <a:latin typeface="Arial Narrow"/>
              </a:rPr>
              <a:t>	1.3 Numeracy and Literacy Instruction</a:t>
            </a:r>
          </a:p>
          <a:p>
            <a:pPr marL="0" indent="0">
              <a:lnSpc>
                <a:spcPct val="100000"/>
              </a:lnSpc>
              <a:spcBef>
                <a:spcPts val="0"/>
              </a:spcBef>
              <a:buNone/>
            </a:pPr>
            <a:r>
              <a:rPr lang="en-US" sz="2000">
                <a:latin typeface="Arial Narrow"/>
              </a:rPr>
              <a:t>	1.4: Personalized Learning</a:t>
            </a:r>
          </a:p>
          <a:p>
            <a:pPr marL="0" indent="0">
              <a:lnSpc>
                <a:spcPct val="100000"/>
              </a:lnSpc>
              <a:spcBef>
                <a:spcPts val="0"/>
              </a:spcBef>
              <a:buNone/>
            </a:pPr>
            <a:endParaRPr lang="en-US" sz="1200">
              <a:latin typeface="Arial Narrow" panose="020B0606020202030204" pitchFamily="34" charset="0"/>
            </a:endParaRPr>
          </a:p>
          <a:p>
            <a:pPr marL="0" indent="0">
              <a:lnSpc>
                <a:spcPct val="100000"/>
              </a:lnSpc>
              <a:spcBef>
                <a:spcPts val="0"/>
              </a:spcBef>
              <a:buNone/>
            </a:pPr>
            <a:r>
              <a:rPr lang="en-US" cap="all">
                <a:effectLst>
                  <a:outerShdw blurRad="38100" dist="38100" dir="2700000" algn="tl">
                    <a:srgbClr val="000000">
                      <a:alpha val="43137"/>
                    </a:srgbClr>
                  </a:outerShdw>
                </a:effectLst>
                <a:latin typeface="Trade Gothic Next HvyCd"/>
              </a:rPr>
              <a:t>PERFORMANCE MEASURE(S)</a:t>
            </a:r>
          </a:p>
          <a:p>
            <a:r>
              <a:rPr lang="en-US" sz="2000">
                <a:latin typeface="Arial Narrow" panose="020B0606020202030204" pitchFamily="34" charset="0"/>
              </a:rPr>
              <a:t>Build a multi-tiered system of supports that equitably meets the academic and behavioral needs of all students. </a:t>
            </a:r>
          </a:p>
          <a:p>
            <a:r>
              <a:rPr lang="en-US" sz="2000">
                <a:latin typeface="Arial Narrow" panose="020B0606020202030204" pitchFamily="34" charset="0"/>
              </a:rPr>
              <a:t>Increase the Percentage of students performing at developing, proficient, and distinguished levels or above on grade-appropriate assessments</a:t>
            </a:r>
          </a:p>
          <a:p>
            <a:r>
              <a:rPr lang="en-US" sz="2000">
                <a:latin typeface="Arial Narrow" panose="020B0606020202030204" pitchFamily="34" charset="0"/>
              </a:rPr>
              <a:t>Increase the Percentage of students at each grade band demonstrating desired Student Growth Percentiles on grade-appropriate assessments</a:t>
            </a:r>
          </a:p>
          <a:p>
            <a:pPr marL="0" indent="0">
              <a:buNone/>
            </a:pPr>
            <a:endParaRPr lang="en-US" sz="1200">
              <a:latin typeface="Arial Narrow" panose="020B0606020202030204" pitchFamily="34" charset="0"/>
            </a:endParaRPr>
          </a:p>
          <a:p>
            <a:pPr marL="0" indent="0">
              <a:lnSpc>
                <a:spcPct val="100000"/>
              </a:lnSpc>
              <a:spcBef>
                <a:spcPts val="0"/>
              </a:spcBef>
              <a:buNone/>
            </a:pPr>
            <a:r>
              <a:rPr lang="en-US" b="1" cap="all">
                <a:effectLst>
                  <a:outerShdw blurRad="38100" dist="38100" dir="2700000" algn="tl">
                    <a:srgbClr val="000000">
                      <a:alpha val="43137"/>
                    </a:srgbClr>
                  </a:outerShdw>
                </a:effectLst>
                <a:latin typeface="Trade Gothic Next HvyCd"/>
              </a:rPr>
              <a:t>PRIORITY AREA</a:t>
            </a:r>
            <a:endParaRPr lang="en-US" b="1" cap="all">
              <a:effectLst>
                <a:outerShdw blurRad="38100" dist="38100" dir="2700000" algn="tl">
                  <a:srgbClr val="000000">
                    <a:alpha val="43137"/>
                  </a:srgbClr>
                </a:outerShdw>
              </a:effectLst>
              <a:latin typeface="Trade Gothic Next HvyCd" panose="020B0906040303020004" pitchFamily="34" charset="0"/>
            </a:endParaRPr>
          </a:p>
          <a:p>
            <a:pPr marL="0" indent="0">
              <a:lnSpc>
                <a:spcPct val="100000"/>
              </a:lnSpc>
              <a:spcBef>
                <a:spcPts val="0"/>
              </a:spcBef>
              <a:buNone/>
            </a:pPr>
            <a:r>
              <a:rPr lang="en-US" sz="2000">
                <a:latin typeface="Arial Narrow" panose="020B0606020202030204" pitchFamily="34" charset="0"/>
              </a:rPr>
              <a:t>Literacy</a:t>
            </a:r>
          </a:p>
          <a:p>
            <a:pPr marL="0" indent="0">
              <a:lnSpc>
                <a:spcPct val="100000"/>
              </a:lnSpc>
              <a:spcBef>
                <a:spcPts val="0"/>
              </a:spcBef>
              <a:buNone/>
            </a:pPr>
            <a:r>
              <a:rPr lang="en-US" sz="2000">
                <a:latin typeface="Arial Narrow" panose="020B0606020202030204" pitchFamily="34" charset="0"/>
              </a:rPr>
              <a:t>Numeracy</a:t>
            </a:r>
          </a:p>
          <a:p>
            <a:pPr marL="0" indent="0">
              <a:lnSpc>
                <a:spcPct val="100000"/>
              </a:lnSpc>
              <a:spcBef>
                <a:spcPts val="0"/>
              </a:spcBef>
              <a:buNone/>
            </a:pPr>
            <a:r>
              <a:rPr lang="en-US" sz="2000">
                <a:latin typeface="Arial Narrow" panose="020B0606020202030204" pitchFamily="34" charset="0"/>
              </a:rPr>
              <a:t>Achievement</a:t>
            </a:r>
          </a:p>
          <a:p>
            <a:pPr marL="0" indent="0">
              <a:lnSpc>
                <a:spcPct val="100000"/>
              </a:lnSpc>
              <a:spcBef>
                <a:spcPts val="0"/>
              </a:spcBef>
              <a:buNone/>
            </a:pPr>
            <a:r>
              <a:rPr lang="en-US" sz="2000">
                <a:latin typeface="Arial Narrow" panose="020B0606020202030204" pitchFamily="34" charset="0"/>
              </a:rPr>
              <a:t>Graduation Rate</a:t>
            </a:r>
          </a:p>
          <a:p>
            <a:endParaRPr lang="en-US" sz="2000">
              <a:latin typeface="Arial Narrow" panose="020B0606020202030204" pitchFamily="34" charset="0"/>
            </a:endParaRPr>
          </a:p>
          <a:p>
            <a:pPr marL="0" indent="0">
              <a:lnSpc>
                <a:spcPct val="100000"/>
              </a:lnSpc>
              <a:spcBef>
                <a:spcPts val="0"/>
              </a:spcBef>
              <a:buNone/>
            </a:pPr>
            <a:endParaRPr lang="en-US" sz="3000" b="1" cap="all">
              <a:effectLst>
                <a:outerShdw blurRad="38100" dist="38100" dir="2700000" algn="tl">
                  <a:srgbClr val="000000">
                    <a:alpha val="43137"/>
                  </a:srgbClr>
                </a:outerShdw>
              </a:effectLst>
              <a:latin typeface="Trade Gothic Next HvyCd"/>
            </a:endParaRPr>
          </a:p>
          <a:p>
            <a:pPr marL="0" indent="0">
              <a:lnSpc>
                <a:spcPct val="100000"/>
              </a:lnSpc>
              <a:spcBef>
                <a:spcPts val="0"/>
              </a:spcBef>
              <a:buNone/>
            </a:pPr>
            <a:endParaRPr lang="en-US" sz="2000">
              <a:latin typeface="Arial Narrow" panose="020B0606020202030204" pitchFamily="34" charset="0"/>
            </a:endParaRPr>
          </a:p>
        </p:txBody>
      </p:sp>
      <p:sp>
        <p:nvSpPr>
          <p:cNvPr id="8" name="Rectangle 7">
            <a:extLst>
              <a:ext uri="{FF2B5EF4-FFF2-40B4-BE49-F238E27FC236}">
                <a16:creationId xmlns:a16="http://schemas.microsoft.com/office/drawing/2014/main" id="{3FEAE109-326E-FBFE-32B6-93A1257240CD}"/>
              </a:ext>
            </a:extLst>
          </p:cNvPr>
          <p:cNvSpPr/>
          <p:nvPr/>
        </p:nvSpPr>
        <p:spPr>
          <a:xfrm>
            <a:off x="11005" y="1968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2AC11D3-5789-784C-3EC6-B1E2BBB10E39}"/>
              </a:ext>
            </a:extLst>
          </p:cNvPr>
          <p:cNvSpPr txBox="1"/>
          <p:nvPr/>
        </p:nvSpPr>
        <p:spPr>
          <a:xfrm>
            <a:off x="84162" y="1968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STRATEGIC ALIGNMENT</a:t>
            </a:r>
          </a:p>
        </p:txBody>
      </p:sp>
      <p:pic>
        <p:nvPicPr>
          <p:cNvPr id="4" name="Picture 3">
            <a:extLst>
              <a:ext uri="{FF2B5EF4-FFF2-40B4-BE49-F238E27FC236}">
                <a16:creationId xmlns:a16="http://schemas.microsoft.com/office/drawing/2014/main" id="{BFF65254-862B-1263-6493-1979B56C9D1F}"/>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15621631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781157" y="1652538"/>
            <a:ext cx="3702174"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a:p>
            <a:pPr marL="0" indent="0">
              <a:buNone/>
            </a:pPr>
            <a:endPar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2200">
              <a:latin typeface="Trade Gothic Next HvyCd" panose="020B0906040303020004" pitchFamily="34" charset="0"/>
            </a:endParaRPr>
          </a:p>
        </p:txBody>
      </p:sp>
      <p:sp>
        <p:nvSpPr>
          <p:cNvPr id="10" name="TextBox 9">
            <a:extLst>
              <a:ext uri="{FF2B5EF4-FFF2-40B4-BE49-F238E27FC236}">
                <a16:creationId xmlns:a16="http://schemas.microsoft.com/office/drawing/2014/main" id="{9AAF027D-6FFD-D09C-CA93-6F9790DD8405}"/>
              </a:ext>
            </a:extLst>
          </p:cNvPr>
          <p:cNvSpPr txBox="1"/>
          <p:nvPr/>
        </p:nvSpPr>
        <p:spPr>
          <a:xfrm>
            <a:off x="885959" y="4726540"/>
            <a:ext cx="3879272" cy="1938992"/>
          </a:xfrm>
          <a:prstGeom prst="rect">
            <a:avLst/>
          </a:prstGeom>
          <a:noFill/>
        </p:spPr>
        <p:txBody>
          <a:bodyPr wrap="square">
            <a:spAutoFit/>
          </a:bodyPr>
          <a:lstStyle/>
          <a:p>
            <a:pPr marL="0" indent="0">
              <a:buNone/>
            </a:pPr>
            <a:r>
              <a:rPr lang="en-US" sz="24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400">
              <a:solidFill>
                <a:prstClr val="white"/>
              </a:solidFill>
              <a:latin typeface="Trade Gothic Next HvyCd" panose="020B0906040303020004" pitchFamily="34" charset="0"/>
            </a:endParaRPr>
          </a:p>
        </p:txBody>
      </p:sp>
      <p:sp>
        <p:nvSpPr>
          <p:cNvPr id="8" name="Slide Number Placeholder 7">
            <a:extLst>
              <a:ext uri="{FF2B5EF4-FFF2-40B4-BE49-F238E27FC236}">
                <a16:creationId xmlns:a16="http://schemas.microsoft.com/office/drawing/2014/main" id="{D02F2552-1F4C-8D6D-F1CD-4B6AAF544E31}"/>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4198849921"/>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a:ea typeface="Calibri"/>
                <a:cs typeface="Arial"/>
              </a:rPr>
              <a:t> </a:t>
            </a:r>
            <a:r>
              <a:rPr lang="en-US" sz="2200" kern="100">
                <a:solidFill>
                  <a:schemeClr val="accent4"/>
                </a:solidFill>
                <a:latin typeface="Trade Gothic Next HvyCd"/>
                <a:ea typeface="Calibri"/>
                <a:cs typeface="Arial"/>
              </a:rPr>
              <a:t>Student Achievement</a:t>
            </a:r>
          </a:p>
          <a:p>
            <a:pPr>
              <a:buClr>
                <a:schemeClr val="accent4"/>
              </a:buClr>
              <a:buFont typeface="Wingdings" panose="05000000000000000000" pitchFamily="2" charset="2"/>
              <a:buChar char="Ø"/>
            </a:pPr>
            <a:r>
              <a:rPr lang="en-US" sz="2200" kern="100">
                <a:latin typeface="Trade Gothic Next HvyCd"/>
                <a:cs typeface="Arial"/>
              </a:rPr>
              <a:t> </a:t>
            </a:r>
            <a:r>
              <a:rPr lang="en-US" sz="2200" kern="100">
                <a:solidFill>
                  <a:srgbClr val="FFC000"/>
                </a:solidFill>
                <a:latin typeface="Trade Gothic Next HvyCd"/>
                <a:cs typeface="Arial"/>
              </a:rPr>
              <a:t>Staff Effectiveness</a:t>
            </a:r>
          </a:p>
          <a:p>
            <a:pPr>
              <a:buClr>
                <a:schemeClr val="accent4"/>
              </a:buClr>
              <a:buFont typeface="Wingdings" panose="05000000000000000000" pitchFamily="2" charset="2"/>
              <a:buChar char="Ø"/>
            </a:pPr>
            <a:r>
              <a:rPr lang="en-US" sz="2200" kern="100">
                <a:latin typeface="Trade Gothic Next HvyCd"/>
                <a:cs typeface="Arial"/>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3C5284E9-4FAA-0957-D616-4EF065AB6A55}"/>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16942922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1C43D-6C7C-DF29-5A1A-5A68FEEA3F71}"/>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63F2554-CD5B-FAC7-78F4-7E5F11DCFBBC}"/>
              </a:ext>
            </a:extLst>
          </p:cNvPr>
          <p:cNvGrpSpPr/>
          <p:nvPr/>
        </p:nvGrpSpPr>
        <p:grpSpPr>
          <a:xfrm>
            <a:off x="-11009" y="-20719"/>
            <a:ext cx="12192000" cy="819255"/>
            <a:chOff x="0" y="0"/>
            <a:chExt cx="24384000" cy="1638510"/>
          </a:xfrm>
        </p:grpSpPr>
        <p:sp>
          <p:nvSpPr>
            <p:cNvPr id="3" name="Freeform 3">
              <a:extLst>
                <a:ext uri="{FF2B5EF4-FFF2-40B4-BE49-F238E27FC236}">
                  <a16:creationId xmlns:a16="http://schemas.microsoft.com/office/drawing/2014/main" id="{49CD041F-9B84-734B-D48D-02379EFEC12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5" name="Freeform 5">
            <a:extLst>
              <a:ext uri="{FF2B5EF4-FFF2-40B4-BE49-F238E27FC236}">
                <a16:creationId xmlns:a16="http://schemas.microsoft.com/office/drawing/2014/main" id="{D84A089C-DDEC-ACE7-1037-4149BA06CAA4}"/>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aphicFrame>
        <p:nvGraphicFramePr>
          <p:cNvPr id="10" name="Table 9">
            <a:extLst>
              <a:ext uri="{FF2B5EF4-FFF2-40B4-BE49-F238E27FC236}">
                <a16:creationId xmlns:a16="http://schemas.microsoft.com/office/drawing/2014/main" id="{85A8BDE7-9894-51B4-0BB5-E1F157CA0B29}"/>
              </a:ext>
            </a:extLst>
          </p:cNvPr>
          <p:cNvGraphicFramePr>
            <a:graphicFrameLocks noGrp="1"/>
          </p:cNvGraphicFramePr>
          <p:nvPr>
            <p:extLst>
              <p:ext uri="{D42A27DB-BD31-4B8C-83A1-F6EECF244321}">
                <p14:modId xmlns:p14="http://schemas.microsoft.com/office/powerpoint/2010/main" val="748581234"/>
              </p:ext>
            </p:extLst>
          </p:nvPr>
        </p:nvGraphicFramePr>
        <p:xfrm>
          <a:off x="188985" y="1015720"/>
          <a:ext cx="11942384" cy="5615536"/>
        </p:xfrm>
        <a:graphic>
          <a:graphicData uri="http://schemas.openxmlformats.org/drawingml/2006/table">
            <a:tbl>
              <a:tblPr firstRow="1" bandRow="1">
                <a:tableStyleId>{00A15C55-8517-42AA-B614-E9B94910E393}</a:tableStyleId>
              </a:tblPr>
              <a:tblGrid>
                <a:gridCol w="1752929">
                  <a:extLst>
                    <a:ext uri="{9D8B030D-6E8A-4147-A177-3AD203B41FA5}">
                      <a16:colId xmlns:a16="http://schemas.microsoft.com/office/drawing/2014/main" val="89565671"/>
                    </a:ext>
                  </a:extLst>
                </a:gridCol>
                <a:gridCol w="5864925">
                  <a:extLst>
                    <a:ext uri="{9D8B030D-6E8A-4147-A177-3AD203B41FA5}">
                      <a16:colId xmlns:a16="http://schemas.microsoft.com/office/drawing/2014/main" val="1393857006"/>
                    </a:ext>
                  </a:extLst>
                </a:gridCol>
                <a:gridCol w="4324530">
                  <a:extLst>
                    <a:ext uri="{9D8B030D-6E8A-4147-A177-3AD203B41FA5}">
                      <a16:colId xmlns:a16="http://schemas.microsoft.com/office/drawing/2014/main" val="1731606042"/>
                    </a:ext>
                  </a:extLst>
                </a:gridCol>
              </a:tblGrid>
              <a:tr h="0">
                <a:tc>
                  <a:txBody>
                    <a:bodyPr/>
                    <a:lstStyle/>
                    <a:p>
                      <a:pPr algn="ctr"/>
                      <a:r>
                        <a:rPr lang="en-US" sz="1800">
                          <a:latin typeface="Arial Narrow"/>
                        </a:rPr>
                        <a:t>Identification</a:t>
                      </a:r>
                      <a:endParaRPr lang="en-US" sz="1800">
                        <a:latin typeface="Arial Narrow"/>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tx1"/>
                    </a:solidFill>
                  </a:tcPr>
                </a:tc>
                <a:tc>
                  <a:txBody>
                    <a:bodyPr/>
                    <a:lstStyle/>
                    <a:p>
                      <a:pPr algn="ctr"/>
                      <a:r>
                        <a:rPr lang="en-US" sz="1800">
                          <a:latin typeface="Arial Narrow"/>
                        </a:rPr>
                        <a:t>Criteria</a:t>
                      </a:r>
                      <a:endParaRPr lang="en-US" sz="1800">
                        <a:latin typeface="Arial Narrow"/>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tx1"/>
                    </a:solidFill>
                  </a:tcPr>
                </a:tc>
                <a:tc>
                  <a:txBody>
                    <a:bodyPr/>
                    <a:lstStyle/>
                    <a:p>
                      <a:pPr lvl="0" algn="ctr">
                        <a:buNone/>
                      </a:pPr>
                      <a:r>
                        <a:rPr lang="en-US" sz="1800">
                          <a:latin typeface="Arial Narrow"/>
                        </a:rPr>
                        <a:t>School</a:t>
                      </a:r>
                      <a:endParaRPr lang="en-US" sz="1800">
                        <a:latin typeface="Arial Narrow"/>
                        <a:cs typeface="Calibri"/>
                      </a:endParaRPr>
                    </a:p>
                  </a:txBody>
                  <a:tcPr marL="60959" marR="60959"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tx1"/>
                    </a:solidFill>
                  </a:tcPr>
                </a:tc>
                <a:extLst>
                  <a:ext uri="{0D108BD9-81ED-4DB2-BD59-A6C34878D82A}">
                    <a16:rowId xmlns:a16="http://schemas.microsoft.com/office/drawing/2014/main" val="2268252034"/>
                  </a:ext>
                </a:extLst>
              </a:tr>
              <a:tr h="1705860">
                <a:tc>
                  <a:txBody>
                    <a:bodyPr/>
                    <a:lstStyle/>
                    <a:p>
                      <a:pPr algn="ctr">
                        <a:lnSpc>
                          <a:spcPct val="100000"/>
                        </a:lnSpc>
                      </a:pPr>
                      <a:r>
                        <a:rPr lang="en-US" sz="2000" b="1">
                          <a:latin typeface="Arial Narrow"/>
                        </a:rPr>
                        <a:t>   CSI</a:t>
                      </a:r>
                    </a:p>
                    <a:p>
                      <a:pPr algn="ctr">
                        <a:lnSpc>
                          <a:spcPct val="100000"/>
                        </a:lnSpc>
                      </a:pPr>
                      <a:r>
                        <a:rPr lang="en-US" sz="1600" b="1" i="1">
                          <a:latin typeface="Arial Narrow"/>
                          <a:cs typeface="Calibri"/>
                        </a:rPr>
                        <a:t>Comprehensive School Improvement</a:t>
                      </a: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a:latin typeface="Arial Narrow"/>
                        </a:rPr>
                        <a:t>Lowest performing 5% of schools</a:t>
                      </a:r>
                    </a:p>
                    <a:p>
                      <a:pPr marL="342900" indent="-342900">
                        <a:lnSpc>
                          <a:spcPct val="100000"/>
                        </a:lnSpc>
                        <a:spcBef>
                          <a:spcPts val="300"/>
                        </a:spcBef>
                        <a:spcAft>
                          <a:spcPts val="300"/>
                        </a:spcAft>
                        <a:buFont typeface="Arial" panose="05000000000000000000" pitchFamily="2" charset="2"/>
                        <a:buChar char="•"/>
                      </a:pPr>
                      <a:r>
                        <a:rPr lang="en-US" sz="2000">
                          <a:latin typeface="Arial Narrow"/>
                        </a:rPr>
                        <a:t>HS with a 4-year cohort at or less than 67% </a:t>
                      </a:r>
                    </a:p>
                    <a:p>
                      <a:pPr marL="342900" lvl="0" indent="-342900">
                        <a:lnSpc>
                          <a:spcPct val="100000"/>
                        </a:lnSpc>
                        <a:spcBef>
                          <a:spcPts val="300"/>
                        </a:spcBef>
                        <a:spcAft>
                          <a:spcPts val="300"/>
                        </a:spcAft>
                        <a:buFont typeface="Arial" panose="05000000000000000000" pitchFamily="2" charset="2"/>
                        <a:buChar char="•"/>
                      </a:pPr>
                      <a:r>
                        <a:rPr lang="en-US" sz="2000">
                          <a:latin typeface="Arial Narrow"/>
                        </a:rPr>
                        <a:t>Identified every 3 years</a:t>
                      </a:r>
                      <a:endParaRPr lang="en-US" sz="2000">
                        <a:latin typeface="Arial Narrow"/>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0" lvl="0" indent="0">
                        <a:lnSpc>
                          <a:spcPct val="100000"/>
                        </a:lnSpc>
                        <a:spcBef>
                          <a:spcPts val="300"/>
                        </a:spcBef>
                        <a:spcAft>
                          <a:spcPts val="300"/>
                        </a:spcAft>
                        <a:buFont typeface="Arial"/>
                        <a:buNone/>
                      </a:pPr>
                      <a:endParaRPr lang="en-US" sz="2000">
                        <a:latin typeface="Arial Narrow" panose="020B0606020202030204" pitchFamily="34" charset="0"/>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411831732"/>
                  </a:ext>
                </a:extLst>
              </a:tr>
              <a:tr h="1293729">
                <a:tc>
                  <a:txBody>
                    <a:bodyPr/>
                    <a:lstStyle/>
                    <a:p>
                      <a:pPr algn="ctr">
                        <a:lnSpc>
                          <a:spcPct val="100000"/>
                        </a:lnSpc>
                      </a:pPr>
                      <a:r>
                        <a:rPr lang="en-US" sz="2000" b="1">
                          <a:latin typeface="Arial Narrow"/>
                        </a:rPr>
                        <a:t>   TSI</a:t>
                      </a:r>
                    </a:p>
                    <a:p>
                      <a:pPr algn="ctr">
                        <a:lnSpc>
                          <a:spcPct val="100000"/>
                        </a:lnSpc>
                      </a:pPr>
                      <a:r>
                        <a:rPr lang="en-US" sz="1600" b="1" i="1">
                          <a:latin typeface="Arial Narrow"/>
                          <a:cs typeface="Calibri"/>
                        </a:rPr>
                        <a:t>Targeted</a:t>
                      </a:r>
                    </a:p>
                    <a:p>
                      <a:pPr algn="ctr">
                        <a:lnSpc>
                          <a:spcPct val="100000"/>
                        </a:lnSpc>
                      </a:pPr>
                      <a:r>
                        <a:rPr lang="en-US" sz="1600" b="1" i="1">
                          <a:latin typeface="Arial Narrow"/>
                          <a:cs typeface="Calibri"/>
                        </a:rPr>
                        <a:t>School Improvement</a:t>
                      </a: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a:latin typeface="Arial Narrow"/>
                        </a:rPr>
                        <a:t>One or more consistently underperforming student groups </a:t>
                      </a:r>
                    </a:p>
                    <a:p>
                      <a:pPr marL="342900" lvl="0" indent="-342900">
                        <a:lnSpc>
                          <a:spcPct val="100000"/>
                        </a:lnSpc>
                        <a:spcBef>
                          <a:spcPts val="300"/>
                        </a:spcBef>
                        <a:spcAft>
                          <a:spcPts val="300"/>
                        </a:spcAft>
                        <a:buFont typeface="Arial" panose="05000000000000000000" pitchFamily="2" charset="2"/>
                        <a:buChar char="•"/>
                      </a:pPr>
                      <a:r>
                        <a:rPr lang="en-US" sz="2000">
                          <a:latin typeface="Arial Narrow"/>
                        </a:rPr>
                        <a:t>Identified every year</a:t>
                      </a:r>
                      <a:endParaRPr lang="en-US" sz="2000">
                        <a:latin typeface="Arial Narrow"/>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285750" lvl="0" indent="-285750">
                        <a:lnSpc>
                          <a:spcPct val="100000"/>
                        </a:lnSpc>
                        <a:spcBef>
                          <a:spcPts val="300"/>
                        </a:spcBef>
                        <a:spcAft>
                          <a:spcPts val="300"/>
                        </a:spcAft>
                        <a:buFont typeface="Arial" panose="020B0604020202020204" pitchFamily="34" charset="0"/>
                        <a:buChar char="•"/>
                      </a:pPr>
                      <a:endParaRPr lang="en-US" sz="2000">
                        <a:latin typeface="Arial Narrow" panose="020B0606020202030204" pitchFamily="34" charset="0"/>
                        <a:cs typeface="Calibri"/>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073230714"/>
                  </a:ext>
                </a:extLst>
              </a:tr>
              <a:tr h="1312445">
                <a:tc>
                  <a:txBody>
                    <a:bodyPr/>
                    <a:lstStyle/>
                    <a:p>
                      <a:pPr algn="ctr">
                        <a:lnSpc>
                          <a:spcPct val="100000"/>
                        </a:lnSpc>
                      </a:pPr>
                      <a:r>
                        <a:rPr lang="en-US" sz="2000" b="1">
                          <a:latin typeface="Arial Narrow"/>
                        </a:rPr>
                        <a:t>   ATSI</a:t>
                      </a:r>
                    </a:p>
                    <a:p>
                      <a:pPr algn="ctr">
                        <a:lnSpc>
                          <a:spcPct val="100000"/>
                        </a:lnSpc>
                      </a:pPr>
                      <a:r>
                        <a:rPr lang="en-US" sz="1600" b="1" i="1">
                          <a:latin typeface="Arial Narrow"/>
                          <a:cs typeface="Calibri"/>
                        </a:rPr>
                        <a:t>Additional Target Support and Improvement</a:t>
                      </a: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b="0" kern="1200">
                          <a:solidFill>
                            <a:schemeClr val="dk1"/>
                          </a:solidFill>
                          <a:effectLst/>
                          <a:latin typeface="Arial Narrow"/>
                        </a:rPr>
                        <a:t>One or more identified student groups whose component scores are among the lowest in the state</a:t>
                      </a:r>
                    </a:p>
                    <a:p>
                      <a:pPr marL="342900" marR="0" lvl="0" indent="-342900" algn="l" defTabSz="914400" rtl="0" eaLnBrk="1" fontAlgn="auto" latinLnBrk="0" hangingPunct="1">
                        <a:lnSpc>
                          <a:spcPct val="100000"/>
                        </a:lnSpc>
                        <a:spcBef>
                          <a:spcPts val="300"/>
                        </a:spcBef>
                        <a:spcAft>
                          <a:spcPts val="300"/>
                        </a:spcAft>
                        <a:buClrTx/>
                        <a:buSzTx/>
                        <a:buFont typeface="Arial" panose="05000000000000000000" pitchFamily="2" charset="2"/>
                        <a:buChar char="•"/>
                        <a:tabLst/>
                        <a:defRPr/>
                      </a:pPr>
                      <a:r>
                        <a:rPr lang="en-US" sz="2000">
                          <a:latin typeface="Arial Narrow"/>
                        </a:rPr>
                        <a:t>Identified every 3 years</a:t>
                      </a:r>
                      <a:endParaRPr lang="en-US" sz="2000">
                        <a:latin typeface="Arial Narrow"/>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tc>
                  <a:txBody>
                    <a:bodyPr/>
                    <a:lstStyle/>
                    <a:p>
                      <a:pPr marL="0" lvl="0" indent="0" algn="l">
                        <a:lnSpc>
                          <a:spcPct val="100000"/>
                        </a:lnSpc>
                        <a:spcBef>
                          <a:spcPts val="300"/>
                        </a:spcBef>
                        <a:spcAft>
                          <a:spcPts val="300"/>
                        </a:spcAft>
                        <a:buFont typeface="Arial"/>
                        <a:buNone/>
                      </a:pPr>
                      <a:endParaRPr lang="en-US" sz="2000">
                        <a:latin typeface="Arial Narrow" panose="020B0606020202030204" pitchFamily="34" charset="0"/>
                        <a:cs typeface="Calibri"/>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390070424"/>
                  </a:ext>
                </a:extLst>
              </a:tr>
              <a:tr h="968222">
                <a:tc>
                  <a:txBody>
                    <a:bodyPr/>
                    <a:lstStyle/>
                    <a:p>
                      <a:pPr algn="ctr">
                        <a:lnSpc>
                          <a:spcPct val="100000"/>
                        </a:lnSpc>
                      </a:pPr>
                      <a:r>
                        <a:rPr lang="en-US" sz="2000" b="1">
                          <a:latin typeface="Arial Narrow"/>
                        </a:rPr>
                        <a:t>   Tier IV</a:t>
                      </a:r>
                      <a:endParaRPr lang="en-US" sz="2000" b="1">
                        <a:latin typeface="Arial Narrow"/>
                        <a:cs typeface="Calibri"/>
                      </a:endParaRPr>
                    </a:p>
                    <a:p>
                      <a:pPr lvl="0" algn="ctr">
                        <a:lnSpc>
                          <a:spcPct val="100000"/>
                        </a:lnSpc>
                        <a:buNone/>
                      </a:pPr>
                      <a:endParaRPr lang="en-US" sz="1400" b="1">
                        <a:latin typeface="Arial Narrow"/>
                      </a:endParaRPr>
                    </a:p>
                    <a:p>
                      <a:pPr lvl="0" algn="ctr">
                        <a:lnSpc>
                          <a:spcPct val="100000"/>
                        </a:lnSpc>
                        <a:buNone/>
                      </a:pPr>
                      <a:r>
                        <a:rPr lang="en-US" sz="1400" b="1">
                          <a:latin typeface="Arial Narrow"/>
                        </a:rPr>
                        <a:t> </a:t>
                      </a:r>
                      <a:endParaRPr lang="en-US" sz="1400" b="1">
                        <a:latin typeface="Arial Narrow"/>
                        <a:cs typeface="Calibri"/>
                      </a:endParaRP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342900" indent="-342900">
                        <a:lnSpc>
                          <a:spcPct val="100000"/>
                        </a:lnSpc>
                        <a:spcBef>
                          <a:spcPts val="300"/>
                        </a:spcBef>
                        <a:spcAft>
                          <a:spcPts val="300"/>
                        </a:spcAft>
                        <a:buFont typeface="Arial" panose="05000000000000000000" pitchFamily="2" charset="2"/>
                        <a:buChar char="•"/>
                      </a:pPr>
                      <a:r>
                        <a:rPr lang="en-US" sz="2000">
                          <a:latin typeface="Arial Narrow"/>
                        </a:rPr>
                        <a:t>Lowest 10 performing schools in the state</a:t>
                      </a:r>
                    </a:p>
                    <a:p>
                      <a:pPr marL="342900" lvl="0" indent="-342900">
                        <a:lnSpc>
                          <a:spcPct val="100000"/>
                        </a:lnSpc>
                        <a:spcBef>
                          <a:spcPts val="300"/>
                        </a:spcBef>
                        <a:spcAft>
                          <a:spcPts val="300"/>
                        </a:spcAft>
                        <a:buFont typeface="Arial" panose="05000000000000000000" pitchFamily="2" charset="2"/>
                        <a:buChar char="•"/>
                      </a:pPr>
                      <a:r>
                        <a:rPr lang="en-US" sz="2000">
                          <a:latin typeface="Arial Narrow"/>
                        </a:rPr>
                        <a:t>Identified 3 consecutive years</a:t>
                      </a:r>
                    </a:p>
                  </a:txBody>
                  <a:tcPr marL="60960" marR="60960" marT="30480" marB="3048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tc>
                  <a:txBody>
                    <a:bodyPr/>
                    <a:lstStyle/>
                    <a:p>
                      <a:pPr marL="0" lvl="0" indent="0">
                        <a:lnSpc>
                          <a:spcPct val="100000"/>
                        </a:lnSpc>
                        <a:spcBef>
                          <a:spcPts val="300"/>
                        </a:spcBef>
                        <a:spcAft>
                          <a:spcPts val="300"/>
                        </a:spcAft>
                        <a:buFont typeface="Arial"/>
                        <a:buNone/>
                      </a:pPr>
                      <a:endParaRPr lang="en-US" sz="2000">
                        <a:latin typeface="Arial Narrow" panose="020B0606020202030204" pitchFamily="34" charset="0"/>
                        <a:cs typeface="Calibri"/>
                      </a:endParaRPr>
                    </a:p>
                  </a:txBody>
                  <a:tcPr marL="60959" marR="60959" marT="30480" marB="3048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03995369"/>
                  </a:ext>
                </a:extLst>
              </a:tr>
            </a:tbl>
          </a:graphicData>
        </a:graphic>
      </p:graphicFrame>
      <p:sp>
        <p:nvSpPr>
          <p:cNvPr id="4" name="TextBox 3">
            <a:extLst>
              <a:ext uri="{FF2B5EF4-FFF2-40B4-BE49-F238E27FC236}">
                <a16:creationId xmlns:a16="http://schemas.microsoft.com/office/drawing/2014/main" id="{FC9E309B-19E5-7522-37D2-3D533CD143AB}"/>
              </a:ext>
            </a:extLst>
          </p:cNvPr>
          <p:cNvSpPr txBox="1"/>
          <p:nvPr/>
        </p:nvSpPr>
        <p:spPr>
          <a:xfrm>
            <a:off x="7734992" y="1432980"/>
            <a:ext cx="4169832" cy="2159950"/>
          </a:xfrm>
          <a:prstGeom prst="rect">
            <a:avLst/>
          </a:prstGeom>
          <a:noFill/>
        </p:spPr>
        <p:txBody>
          <a:bodyPr wrap="square" numCol="2" rtlCol="0">
            <a:spAutoFit/>
          </a:bodyPr>
          <a:lstStyle/>
          <a:p>
            <a:pPr marL="0" lvl="0" indent="0" algn="ctr">
              <a:lnSpc>
                <a:spcPct val="100000"/>
              </a:lnSpc>
              <a:spcBef>
                <a:spcPts val="300"/>
              </a:spcBef>
              <a:spcAft>
                <a:spcPts val="300"/>
              </a:spcAft>
              <a:buFont typeface="Arial"/>
              <a:buNone/>
            </a:pPr>
            <a:r>
              <a:rPr lang="en-US" sz="1800">
                <a:latin typeface="Arial Narrow" panose="020B0606020202030204" pitchFamily="34" charset="0"/>
                <a:cs typeface="Calibri" panose="020F0502020204030204" pitchFamily="34" charset="0"/>
              </a:rPr>
              <a:t>Appling MS</a:t>
            </a:r>
          </a:p>
          <a:p>
            <a:pPr marL="0" lvl="0" indent="0" algn="ctr">
              <a:lnSpc>
                <a:spcPct val="100000"/>
              </a:lnSpc>
              <a:spcBef>
                <a:spcPts val="300"/>
              </a:spcBef>
              <a:spcAft>
                <a:spcPts val="300"/>
              </a:spcAft>
              <a:buFont typeface="Arial"/>
              <a:buNone/>
            </a:pPr>
            <a:r>
              <a:rPr lang="en-US" sz="1800">
                <a:latin typeface="Arial Narrow" panose="020B0606020202030204" pitchFamily="34" charset="0"/>
                <a:cs typeface="Calibri" panose="020F0502020204030204" pitchFamily="34" charset="0"/>
              </a:rPr>
              <a:t>Bernd ES</a:t>
            </a:r>
          </a:p>
          <a:p>
            <a:pPr marL="0" lvl="0" indent="0" algn="ctr">
              <a:lnSpc>
                <a:spcPct val="100000"/>
              </a:lnSpc>
              <a:spcBef>
                <a:spcPts val="300"/>
              </a:spcBef>
              <a:spcAft>
                <a:spcPts val="300"/>
              </a:spcAft>
              <a:buFont typeface="Arial"/>
              <a:buNone/>
            </a:pPr>
            <a:r>
              <a:rPr lang="en-US" sz="1800">
                <a:latin typeface="Arial Narrow" panose="020B0606020202030204" pitchFamily="34" charset="0"/>
                <a:cs typeface="Calibri" panose="020F0502020204030204" pitchFamily="34" charset="0"/>
              </a:rPr>
              <a:t>Bruce ES</a:t>
            </a:r>
          </a:p>
          <a:p>
            <a:pPr marL="0" lvl="0" indent="0" algn="ctr">
              <a:lnSpc>
                <a:spcPct val="100000"/>
              </a:lnSpc>
              <a:spcBef>
                <a:spcPts val="300"/>
              </a:spcBef>
              <a:spcAft>
                <a:spcPts val="300"/>
              </a:spcAft>
              <a:buFont typeface="Arial"/>
              <a:buNone/>
            </a:pPr>
            <a:r>
              <a:rPr lang="en-US" sz="1800">
                <a:latin typeface="Arial Narrow" panose="020B0606020202030204" pitchFamily="34" charset="0"/>
                <a:cs typeface="Calibri" panose="020F0502020204030204" pitchFamily="34" charset="0"/>
              </a:rPr>
              <a:t>Hartley ES</a:t>
            </a:r>
          </a:p>
          <a:p>
            <a:pPr marL="0" lvl="0" indent="0" algn="ctr">
              <a:lnSpc>
                <a:spcPct val="100000"/>
              </a:lnSpc>
              <a:spcBef>
                <a:spcPts val="300"/>
              </a:spcBef>
              <a:spcAft>
                <a:spcPts val="300"/>
              </a:spcAft>
              <a:buFont typeface="Arial"/>
              <a:buNone/>
            </a:pPr>
            <a:endParaRPr lang="en-US" sz="1800">
              <a:latin typeface="Arial Narrow" panose="020B0606020202030204" pitchFamily="34" charset="0"/>
              <a:cs typeface="Calibri" panose="020F0502020204030204" pitchFamily="34" charset="0"/>
            </a:endParaRPr>
          </a:p>
          <a:p>
            <a:pPr marL="0" lvl="0" indent="0" algn="ctr">
              <a:lnSpc>
                <a:spcPct val="100000"/>
              </a:lnSpc>
              <a:spcBef>
                <a:spcPts val="300"/>
              </a:spcBef>
              <a:spcAft>
                <a:spcPts val="300"/>
              </a:spcAft>
              <a:buFont typeface="Arial"/>
              <a:buNone/>
            </a:pPr>
            <a:endParaRPr lang="en-US">
              <a:latin typeface="Arial Narrow" panose="020B0606020202030204" pitchFamily="34" charset="0"/>
              <a:cs typeface="Calibri" panose="020F0502020204030204" pitchFamily="34" charset="0"/>
            </a:endParaRPr>
          </a:p>
          <a:p>
            <a:pPr marL="0" lvl="0" indent="0" algn="ctr">
              <a:lnSpc>
                <a:spcPct val="100000"/>
              </a:lnSpc>
              <a:spcBef>
                <a:spcPts val="300"/>
              </a:spcBef>
              <a:spcAft>
                <a:spcPts val="300"/>
              </a:spcAft>
              <a:buFont typeface="Arial"/>
              <a:buNone/>
            </a:pPr>
            <a:r>
              <a:rPr lang="en-US" sz="1800">
                <a:latin typeface="Arial Narrow" panose="020B0606020202030204" pitchFamily="34" charset="0"/>
                <a:cs typeface="Calibri" panose="020F0502020204030204" pitchFamily="34" charset="0"/>
              </a:rPr>
              <a:t>Ingram-Pye ES</a:t>
            </a:r>
          </a:p>
          <a:p>
            <a:pPr marL="0" lvl="0" indent="0" algn="ctr">
              <a:lnSpc>
                <a:spcPct val="100000"/>
              </a:lnSpc>
              <a:spcBef>
                <a:spcPts val="300"/>
              </a:spcBef>
              <a:spcAft>
                <a:spcPts val="300"/>
              </a:spcAft>
              <a:buFont typeface="Arial"/>
              <a:buNone/>
            </a:pPr>
            <a:r>
              <a:rPr lang="en-US" sz="1800">
                <a:latin typeface="Arial Narrow" panose="020B0606020202030204" pitchFamily="34" charset="0"/>
                <a:cs typeface="Calibri" panose="020F0502020204030204" pitchFamily="34" charset="0"/>
              </a:rPr>
              <a:t>Rosa Taylor ES</a:t>
            </a:r>
          </a:p>
          <a:p>
            <a:pPr marL="0" lvl="0" indent="0" algn="ctr">
              <a:lnSpc>
                <a:spcPct val="100000"/>
              </a:lnSpc>
              <a:spcBef>
                <a:spcPts val="300"/>
              </a:spcBef>
              <a:spcAft>
                <a:spcPts val="300"/>
              </a:spcAft>
              <a:buFont typeface="Arial"/>
              <a:buNone/>
            </a:pPr>
            <a:r>
              <a:rPr lang="en-US" sz="1800">
                <a:latin typeface="Arial Narrow" panose="020B0606020202030204" pitchFamily="34" charset="0"/>
                <a:cs typeface="Calibri" panose="020F0502020204030204" pitchFamily="34" charset="0"/>
              </a:rPr>
              <a:t>Union ES</a:t>
            </a:r>
          </a:p>
          <a:p>
            <a:pPr marL="0" lvl="0" indent="0" algn="ctr">
              <a:lnSpc>
                <a:spcPct val="100000"/>
              </a:lnSpc>
              <a:spcBef>
                <a:spcPts val="300"/>
              </a:spcBef>
              <a:spcAft>
                <a:spcPts val="300"/>
              </a:spcAft>
              <a:buFont typeface="Arial"/>
              <a:buNone/>
            </a:pPr>
            <a:r>
              <a:rPr lang="en-US" sz="1800">
                <a:latin typeface="Arial Narrow" panose="020B0606020202030204" pitchFamily="34" charset="0"/>
                <a:cs typeface="Calibri" panose="020F0502020204030204" pitchFamily="34" charset="0"/>
              </a:rPr>
              <a:t>L.H. Williams ES</a:t>
            </a:r>
            <a:endParaRPr lang="en-US">
              <a:latin typeface="Arial Narrow" panose="020B0606020202030204" pitchFamily="34" charset="0"/>
              <a:cs typeface="Calibri" panose="020F0502020204030204" pitchFamily="34" charset="0"/>
            </a:endParaRPr>
          </a:p>
        </p:txBody>
      </p:sp>
      <p:sp>
        <p:nvSpPr>
          <p:cNvPr id="8" name="Slide Number Placeholder 7">
            <a:extLst>
              <a:ext uri="{FF2B5EF4-FFF2-40B4-BE49-F238E27FC236}">
                <a16:creationId xmlns:a16="http://schemas.microsoft.com/office/drawing/2014/main" id="{5E4CEF24-DF08-A4F3-AFB4-A20D5914E28B}"/>
              </a:ext>
            </a:extLst>
          </p:cNvPr>
          <p:cNvSpPr>
            <a:spLocks noGrp="1"/>
          </p:cNvSpPr>
          <p:nvPr>
            <p:ph type="sldNum" sz="quarter" idx="12"/>
          </p:nvPr>
        </p:nvSpPr>
        <p:spPr>
          <a:xfrm>
            <a:off x="10580615" y="6443988"/>
            <a:ext cx="1422400" cy="243417"/>
          </a:xfrm>
        </p:spPr>
        <p:txBody>
          <a:bodyPr/>
          <a:lstStyle>
            <a:defPPr>
              <a:defRPr lang="en-US"/>
            </a:defPPr>
            <a:lvl1pPr marL="0" algn="l" defTabSz="406380" rtl="0" eaLnBrk="1" latinLnBrk="0" hangingPunct="1">
              <a:defRPr sz="800" kern="1200">
                <a:solidFill>
                  <a:schemeClr val="tx1"/>
                </a:solidFill>
                <a:latin typeface="+mn-lt"/>
                <a:ea typeface="+mn-ea"/>
                <a:cs typeface="+mn-cs"/>
              </a:defRPr>
            </a:lvl1pPr>
            <a:lvl2pPr marL="203190" algn="l" defTabSz="406380" rtl="0" eaLnBrk="1" latinLnBrk="0" hangingPunct="1">
              <a:defRPr sz="800" kern="1200">
                <a:solidFill>
                  <a:schemeClr val="tx1"/>
                </a:solidFill>
                <a:latin typeface="+mn-lt"/>
                <a:ea typeface="+mn-ea"/>
                <a:cs typeface="+mn-cs"/>
              </a:defRPr>
            </a:lvl2pPr>
            <a:lvl3pPr marL="406380" algn="l" defTabSz="406380" rtl="0" eaLnBrk="1" latinLnBrk="0" hangingPunct="1">
              <a:defRPr sz="800" kern="1200">
                <a:solidFill>
                  <a:schemeClr val="tx1"/>
                </a:solidFill>
                <a:latin typeface="+mn-lt"/>
                <a:ea typeface="+mn-ea"/>
                <a:cs typeface="+mn-cs"/>
              </a:defRPr>
            </a:lvl3pPr>
            <a:lvl4pPr marL="609570" algn="l" defTabSz="406380" rtl="0" eaLnBrk="1" latinLnBrk="0" hangingPunct="1">
              <a:defRPr sz="800" kern="1200">
                <a:solidFill>
                  <a:schemeClr val="tx1"/>
                </a:solidFill>
                <a:latin typeface="+mn-lt"/>
                <a:ea typeface="+mn-ea"/>
                <a:cs typeface="+mn-cs"/>
              </a:defRPr>
            </a:lvl4pPr>
            <a:lvl5pPr marL="812759" algn="l" defTabSz="406380" rtl="0" eaLnBrk="1" latinLnBrk="0" hangingPunct="1">
              <a:defRPr sz="800" kern="1200">
                <a:solidFill>
                  <a:schemeClr val="tx1"/>
                </a:solidFill>
                <a:latin typeface="+mn-lt"/>
                <a:ea typeface="+mn-ea"/>
                <a:cs typeface="+mn-cs"/>
              </a:defRPr>
            </a:lvl5pPr>
            <a:lvl6pPr marL="1015949" algn="l" defTabSz="406380" rtl="0" eaLnBrk="1" latinLnBrk="0" hangingPunct="1">
              <a:defRPr sz="800" kern="1200">
                <a:solidFill>
                  <a:schemeClr val="tx1"/>
                </a:solidFill>
                <a:latin typeface="+mn-lt"/>
                <a:ea typeface="+mn-ea"/>
                <a:cs typeface="+mn-cs"/>
              </a:defRPr>
            </a:lvl6pPr>
            <a:lvl7pPr marL="1219139" algn="l" defTabSz="406380" rtl="0" eaLnBrk="1" latinLnBrk="0" hangingPunct="1">
              <a:defRPr sz="800" kern="1200">
                <a:solidFill>
                  <a:schemeClr val="tx1"/>
                </a:solidFill>
                <a:latin typeface="+mn-lt"/>
                <a:ea typeface="+mn-ea"/>
                <a:cs typeface="+mn-cs"/>
              </a:defRPr>
            </a:lvl7pPr>
            <a:lvl8pPr marL="1422329" algn="l" defTabSz="406380" rtl="0" eaLnBrk="1" latinLnBrk="0" hangingPunct="1">
              <a:defRPr sz="800" kern="1200">
                <a:solidFill>
                  <a:schemeClr val="tx1"/>
                </a:solidFill>
                <a:latin typeface="+mn-lt"/>
                <a:ea typeface="+mn-ea"/>
                <a:cs typeface="+mn-cs"/>
              </a:defRPr>
            </a:lvl8pPr>
            <a:lvl9pPr marL="1625519" algn="l" defTabSz="406380" rtl="0" eaLnBrk="1" latinLnBrk="0" hangingPunct="1">
              <a:defRPr sz="800" kern="1200">
                <a:solidFill>
                  <a:schemeClr val="tx1"/>
                </a:solidFill>
                <a:latin typeface="+mn-lt"/>
                <a:ea typeface="+mn-ea"/>
                <a:cs typeface="+mn-cs"/>
              </a:defRPr>
            </a:lvl9pPr>
          </a:lstStyle>
          <a:p>
            <a:fld id="{B6F15528-21DE-4FAA-801E-634DDDAF4B2B}" type="slidenum">
              <a:rPr lang="en-US" sz="1200" smtClean="0">
                <a:solidFill>
                  <a:schemeClr val="tx1"/>
                </a:solidFill>
              </a:rPr>
              <a:pPr/>
              <a:t>6</a:t>
            </a:fld>
            <a:endParaRPr lang="en-US" sz="1200">
              <a:solidFill>
                <a:schemeClr val="tx1"/>
              </a:solidFill>
            </a:endParaRPr>
          </a:p>
        </p:txBody>
      </p:sp>
      <p:sp>
        <p:nvSpPr>
          <p:cNvPr id="7" name="TextBox 6">
            <a:extLst>
              <a:ext uri="{FF2B5EF4-FFF2-40B4-BE49-F238E27FC236}">
                <a16:creationId xmlns:a16="http://schemas.microsoft.com/office/drawing/2014/main" id="{D47AD169-30ED-0E59-BE11-70A94459AB03}"/>
              </a:ext>
            </a:extLst>
          </p:cNvPr>
          <p:cNvSpPr txBox="1"/>
          <p:nvPr/>
        </p:nvSpPr>
        <p:spPr>
          <a:xfrm>
            <a:off x="180814" y="0"/>
            <a:ext cx="10827845" cy="665525"/>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2933">
                <a:solidFill>
                  <a:srgbClr val="FFFFFF"/>
                </a:solidFill>
                <a:latin typeface="Trade Gothic Next HvyCd"/>
              </a:rPr>
              <a:t>Federal and State Requirements for CSI, TSI, ATSI, and Tier IV Schools</a:t>
            </a:r>
            <a:r>
              <a:rPr lang="en-US" sz="2933">
                <a:solidFill>
                  <a:srgbClr val="FFFFFF"/>
                </a:solidFill>
                <a:latin typeface="Trade Gothic "/>
              </a:rPr>
              <a:t>  </a:t>
            </a:r>
            <a:endParaRPr kumimoji="0" lang="en-US" sz="2933" b="0" i="0" u="none" strike="noStrike" kern="1200" cap="none" spc="0" normalizeH="0" baseline="0" noProof="0">
              <a:ln>
                <a:noFill/>
              </a:ln>
              <a:solidFill>
                <a:srgbClr val="FFFFFF"/>
              </a:solidFill>
              <a:effectLst/>
              <a:uLnTx/>
              <a:uFillTx/>
              <a:latin typeface="Trade Gothic "/>
              <a:ea typeface="+mn-ea"/>
              <a:cs typeface="+mn-cs"/>
            </a:endParaRPr>
          </a:p>
        </p:txBody>
      </p:sp>
      <p:sp>
        <p:nvSpPr>
          <p:cNvPr id="6" name="TextBox 5">
            <a:extLst>
              <a:ext uri="{FF2B5EF4-FFF2-40B4-BE49-F238E27FC236}">
                <a16:creationId xmlns:a16="http://schemas.microsoft.com/office/drawing/2014/main" id="{3C3D6CA9-D31E-8964-6F34-AC2A8720AF04}"/>
              </a:ext>
            </a:extLst>
          </p:cNvPr>
          <p:cNvSpPr txBox="1"/>
          <p:nvPr/>
        </p:nvSpPr>
        <p:spPr>
          <a:xfrm>
            <a:off x="7694926" y="4389579"/>
            <a:ext cx="4388946" cy="646331"/>
          </a:xfrm>
          <a:prstGeom prst="rect">
            <a:avLst/>
          </a:prstGeom>
          <a:noFill/>
        </p:spPr>
        <p:txBody>
          <a:bodyPr wrap="square" lIns="91440" tIns="45720" rIns="91440" bIns="45720" numCol="1" rtlCol="0" anchor="t">
            <a:spAutoFit/>
          </a:bodyPr>
          <a:lstStyle/>
          <a:p>
            <a:pPr algn="ctr"/>
            <a:r>
              <a:rPr lang="en-US" sz="1800">
                <a:latin typeface="Arial Narrow" panose="020B0606020202030204" pitchFamily="34" charset="0"/>
                <a:cs typeface="Calibri"/>
              </a:rPr>
              <a:t>Westside HS </a:t>
            </a:r>
          </a:p>
          <a:p>
            <a:pPr algn="ctr"/>
            <a:r>
              <a:rPr lang="en-US" sz="1800" i="1">
                <a:latin typeface="Arial Narrow" panose="020B0606020202030204" pitchFamily="34" charset="0"/>
                <a:cs typeface="Calibri"/>
              </a:rPr>
              <a:t>(</a:t>
            </a:r>
            <a:r>
              <a:rPr lang="en-US" i="1">
                <a:latin typeface="Arial Narrow" panose="020B0606020202030204" pitchFamily="34" charset="0"/>
                <a:cs typeface="Calibri"/>
              </a:rPr>
              <a:t>Students with Disabilities, SWD</a:t>
            </a:r>
            <a:r>
              <a:rPr lang="en-US" sz="1800" i="1">
                <a:latin typeface="Arial Narrow" panose="020B0606020202030204" pitchFamily="34" charset="0"/>
                <a:cs typeface="Calibri"/>
              </a:rPr>
              <a:t>)</a:t>
            </a:r>
          </a:p>
        </p:txBody>
      </p:sp>
      <p:sp>
        <p:nvSpPr>
          <p:cNvPr id="9" name="TextBox 8">
            <a:extLst>
              <a:ext uri="{FF2B5EF4-FFF2-40B4-BE49-F238E27FC236}">
                <a16:creationId xmlns:a16="http://schemas.microsoft.com/office/drawing/2014/main" id="{B50C1C00-F419-E2DF-7208-9D61DC7FF8BC}"/>
              </a:ext>
            </a:extLst>
          </p:cNvPr>
          <p:cNvSpPr txBox="1"/>
          <p:nvPr/>
        </p:nvSpPr>
        <p:spPr>
          <a:xfrm>
            <a:off x="7990364" y="5720713"/>
            <a:ext cx="4012649" cy="723275"/>
          </a:xfrm>
          <a:prstGeom prst="rect">
            <a:avLst/>
          </a:prstGeom>
          <a:noFill/>
        </p:spPr>
        <p:txBody>
          <a:bodyPr wrap="square" numCol="1" rtlCol="0">
            <a:spAutoFit/>
          </a:bodyPr>
          <a:lstStyle/>
          <a:p>
            <a:pPr marL="0" lvl="0" indent="0" algn="ctr">
              <a:lnSpc>
                <a:spcPct val="100000"/>
              </a:lnSpc>
              <a:spcBef>
                <a:spcPts val="300"/>
              </a:spcBef>
              <a:spcAft>
                <a:spcPts val="300"/>
              </a:spcAft>
              <a:buFont typeface="Arial"/>
              <a:buNone/>
            </a:pPr>
            <a:r>
              <a:rPr lang="en-US">
                <a:latin typeface="Arial Narrow" panose="020B0606020202030204" pitchFamily="34" charset="0"/>
                <a:cs typeface="Calibri"/>
              </a:rPr>
              <a:t>Ballard-Hudson MS</a:t>
            </a:r>
          </a:p>
          <a:p>
            <a:pPr marL="0" lvl="0" indent="0" algn="ctr">
              <a:lnSpc>
                <a:spcPct val="100000"/>
              </a:lnSpc>
              <a:spcBef>
                <a:spcPts val="300"/>
              </a:spcBef>
              <a:spcAft>
                <a:spcPts val="300"/>
              </a:spcAft>
              <a:buFont typeface="Arial"/>
              <a:buNone/>
            </a:pPr>
            <a:r>
              <a:rPr lang="en-US" sz="1800">
                <a:latin typeface="Arial Narrow" panose="020B0606020202030204" pitchFamily="34" charset="0"/>
                <a:cs typeface="Calibri"/>
              </a:rPr>
              <a:t>Southfield ES</a:t>
            </a:r>
          </a:p>
        </p:txBody>
      </p:sp>
      <p:sp>
        <p:nvSpPr>
          <p:cNvPr id="11" name="TextBox 10">
            <a:extLst>
              <a:ext uri="{FF2B5EF4-FFF2-40B4-BE49-F238E27FC236}">
                <a16:creationId xmlns:a16="http://schemas.microsoft.com/office/drawing/2014/main" id="{755B4575-F7E0-05A1-4DAA-FD35038FFB0F}"/>
              </a:ext>
            </a:extLst>
          </p:cNvPr>
          <p:cNvSpPr txBox="1"/>
          <p:nvPr/>
        </p:nvSpPr>
        <p:spPr>
          <a:xfrm>
            <a:off x="7696992" y="3008432"/>
            <a:ext cx="4464201" cy="1354217"/>
          </a:xfrm>
          <a:prstGeom prst="rect">
            <a:avLst/>
          </a:prstGeom>
          <a:noFill/>
        </p:spPr>
        <p:txBody>
          <a:bodyPr wrap="square" lIns="91440" tIns="45720" rIns="91440" bIns="45720" numCol="1" rtlCol="0" anchor="t">
            <a:spAutoFit/>
          </a:bodyPr>
          <a:lstStyle/>
          <a:p>
            <a:pPr algn="ctr">
              <a:spcBef>
                <a:spcPts val="300"/>
              </a:spcBef>
              <a:spcAft>
                <a:spcPts val="300"/>
              </a:spcAft>
            </a:pPr>
            <a:r>
              <a:rPr lang="en-US">
                <a:latin typeface="Arial Narrow" panose="020B0606020202030204" pitchFamily="34" charset="0"/>
                <a:cs typeface="Calibri"/>
              </a:rPr>
              <a:t>Howard HS </a:t>
            </a:r>
            <a:r>
              <a:rPr lang="en-US" i="1">
                <a:latin typeface="Arial Narrow" panose="020B0606020202030204" pitchFamily="34" charset="0"/>
                <a:cs typeface="Calibri"/>
              </a:rPr>
              <a:t>(Students with Disabilities, SWD)-Exited December 2025</a:t>
            </a:r>
          </a:p>
          <a:p>
            <a:pPr algn="ctr">
              <a:spcBef>
                <a:spcPts val="300"/>
              </a:spcBef>
              <a:spcAft>
                <a:spcPts val="300"/>
              </a:spcAft>
            </a:pPr>
            <a:r>
              <a:rPr lang="en-US" sz="1800">
                <a:latin typeface="Arial Narrow" panose="020B0606020202030204" pitchFamily="34" charset="0"/>
                <a:cs typeface="Calibri"/>
              </a:rPr>
              <a:t>J.R. Lewis ES </a:t>
            </a:r>
            <a:r>
              <a:rPr lang="en-US" sz="1800" i="1">
                <a:latin typeface="Arial Narrow" panose="020B0606020202030204" pitchFamily="34" charset="0"/>
                <a:cs typeface="Calibri"/>
              </a:rPr>
              <a:t>(</a:t>
            </a:r>
            <a:r>
              <a:rPr lang="en-US" i="1">
                <a:latin typeface="Arial Narrow" panose="020B0606020202030204" pitchFamily="34" charset="0"/>
                <a:cs typeface="Calibri"/>
              </a:rPr>
              <a:t>Students with Disabilities, SWD)</a:t>
            </a:r>
          </a:p>
          <a:p>
            <a:pPr algn="ctr">
              <a:spcBef>
                <a:spcPts val="300"/>
              </a:spcBef>
              <a:spcAft>
                <a:spcPts val="300"/>
              </a:spcAft>
            </a:pPr>
            <a:r>
              <a:rPr lang="en-US" sz="1800" i="1">
                <a:latin typeface="Arial Narrow" panose="020B0606020202030204" pitchFamily="34" charset="0"/>
                <a:ea typeface="Calibri"/>
                <a:cs typeface="Calibri"/>
              </a:rPr>
              <a:t>Lane ES ( Students with Disabilities)</a:t>
            </a:r>
          </a:p>
        </p:txBody>
      </p:sp>
    </p:spTree>
    <p:extLst>
      <p:ext uri="{BB962C8B-B14F-4D97-AF65-F5344CB8AC3E}">
        <p14:creationId xmlns:p14="http://schemas.microsoft.com/office/powerpoint/2010/main" val="3779406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3BD52D3A-9093-8D87-93C8-EAED8A7711D3}"/>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8151C69A-3190-DE79-C229-F2C97DD5477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68653676-6B96-004D-1E52-9CAC9320CA96}"/>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813B8A28-9926-76C7-644D-CCC0573DDAF7}"/>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a:solidFill>
                  <a:schemeClr val="bg1"/>
                </a:solidFill>
                <a:latin typeface="Trade Gothic Next Heavy"/>
                <a:ea typeface="Calibri"/>
                <a:cs typeface="Calibri"/>
              </a:rPr>
              <a:t>2025</a:t>
            </a:r>
            <a:r>
              <a:rPr lang="en-US" sz="4800" b="1">
                <a:solidFill>
                  <a:schemeClr val="bg1"/>
                </a:solidFill>
                <a:effectLst/>
                <a:latin typeface="Trade Gothic Next Heavy"/>
                <a:ea typeface="Calibri"/>
                <a:cs typeface="Calibri"/>
              </a:rPr>
              <a:t> Georgia Milestones Assessment</a:t>
            </a:r>
            <a:endParaRPr lang="en-US" sz="4800" b="1">
              <a:solidFill>
                <a:schemeClr val="bg1"/>
              </a:solidFill>
              <a:latin typeface="Trade Gothic Next Heavy"/>
              <a:ea typeface="Calibri"/>
              <a:cs typeface="Calibri"/>
            </a:endParaRPr>
          </a:p>
        </p:txBody>
      </p:sp>
      <p:graphicFrame>
        <p:nvGraphicFramePr>
          <p:cNvPr id="4" name="Table 3">
            <a:extLst>
              <a:ext uri="{FF2B5EF4-FFF2-40B4-BE49-F238E27FC236}">
                <a16:creationId xmlns:a16="http://schemas.microsoft.com/office/drawing/2014/main" id="{46FF2C11-3951-6FF2-C1AE-7131DD4E4729}"/>
              </a:ext>
            </a:extLst>
          </p:cNvPr>
          <p:cNvGraphicFramePr>
            <a:graphicFrameLocks noGrp="1"/>
          </p:cNvGraphicFramePr>
          <p:nvPr>
            <p:extLst>
              <p:ext uri="{D42A27DB-BD31-4B8C-83A1-F6EECF244321}">
                <p14:modId xmlns:p14="http://schemas.microsoft.com/office/powerpoint/2010/main" val="2598755311"/>
              </p:ext>
            </p:extLst>
          </p:nvPr>
        </p:nvGraphicFramePr>
        <p:xfrm>
          <a:off x="-7526" y="1030220"/>
          <a:ext cx="12180691" cy="5689374"/>
        </p:xfrm>
        <a:graphic>
          <a:graphicData uri="http://schemas.openxmlformats.org/drawingml/2006/table">
            <a:tbl>
              <a:tblPr firstRow="1" bandRow="1">
                <a:tableStyleId>{5C22544A-7EE6-4342-B048-85BDC9FD1C3A}</a:tableStyleId>
              </a:tblPr>
              <a:tblGrid>
                <a:gridCol w="1665111">
                  <a:extLst>
                    <a:ext uri="{9D8B030D-6E8A-4147-A177-3AD203B41FA5}">
                      <a16:colId xmlns:a16="http://schemas.microsoft.com/office/drawing/2014/main" val="3146830371"/>
                    </a:ext>
                  </a:extLst>
                </a:gridCol>
                <a:gridCol w="1051558">
                  <a:extLst>
                    <a:ext uri="{9D8B030D-6E8A-4147-A177-3AD203B41FA5}">
                      <a16:colId xmlns:a16="http://schemas.microsoft.com/office/drawing/2014/main" val="731525734"/>
                    </a:ext>
                  </a:extLst>
                </a:gridCol>
                <a:gridCol w="1051558">
                  <a:extLst>
                    <a:ext uri="{9D8B030D-6E8A-4147-A177-3AD203B41FA5}">
                      <a16:colId xmlns:a16="http://schemas.microsoft.com/office/drawing/2014/main" val="2215020045"/>
                    </a:ext>
                  </a:extLst>
                </a:gridCol>
                <a:gridCol w="1051558">
                  <a:extLst>
                    <a:ext uri="{9D8B030D-6E8A-4147-A177-3AD203B41FA5}">
                      <a16:colId xmlns:a16="http://schemas.microsoft.com/office/drawing/2014/main" val="2620390663"/>
                    </a:ext>
                  </a:extLst>
                </a:gridCol>
                <a:gridCol w="1051558">
                  <a:extLst>
                    <a:ext uri="{9D8B030D-6E8A-4147-A177-3AD203B41FA5}">
                      <a16:colId xmlns:a16="http://schemas.microsoft.com/office/drawing/2014/main" val="399718644"/>
                    </a:ext>
                  </a:extLst>
                </a:gridCol>
                <a:gridCol w="1051558">
                  <a:extLst>
                    <a:ext uri="{9D8B030D-6E8A-4147-A177-3AD203B41FA5}">
                      <a16:colId xmlns:a16="http://schemas.microsoft.com/office/drawing/2014/main" val="401770538"/>
                    </a:ext>
                  </a:extLst>
                </a:gridCol>
                <a:gridCol w="1051558">
                  <a:extLst>
                    <a:ext uri="{9D8B030D-6E8A-4147-A177-3AD203B41FA5}">
                      <a16:colId xmlns:a16="http://schemas.microsoft.com/office/drawing/2014/main" val="481120539"/>
                    </a:ext>
                  </a:extLst>
                </a:gridCol>
                <a:gridCol w="1051558">
                  <a:extLst>
                    <a:ext uri="{9D8B030D-6E8A-4147-A177-3AD203B41FA5}">
                      <a16:colId xmlns:a16="http://schemas.microsoft.com/office/drawing/2014/main" val="479845193"/>
                    </a:ext>
                  </a:extLst>
                </a:gridCol>
                <a:gridCol w="1051558">
                  <a:extLst>
                    <a:ext uri="{9D8B030D-6E8A-4147-A177-3AD203B41FA5}">
                      <a16:colId xmlns:a16="http://schemas.microsoft.com/office/drawing/2014/main" val="2548930577"/>
                    </a:ext>
                  </a:extLst>
                </a:gridCol>
                <a:gridCol w="1051558">
                  <a:extLst>
                    <a:ext uri="{9D8B030D-6E8A-4147-A177-3AD203B41FA5}">
                      <a16:colId xmlns:a16="http://schemas.microsoft.com/office/drawing/2014/main" val="427565806"/>
                    </a:ext>
                  </a:extLst>
                </a:gridCol>
                <a:gridCol w="1051558">
                  <a:extLst>
                    <a:ext uri="{9D8B030D-6E8A-4147-A177-3AD203B41FA5}">
                      <a16:colId xmlns:a16="http://schemas.microsoft.com/office/drawing/2014/main" val="1048403608"/>
                    </a:ext>
                  </a:extLst>
                </a:gridCol>
              </a:tblGrid>
              <a:tr h="1300254">
                <a:tc>
                  <a:txBody>
                    <a:bodyPr/>
                    <a:lstStyle/>
                    <a:p>
                      <a:pPr marR="0" algn="ctr" rtl="0" fontAlgn="ctr"/>
                      <a:r>
                        <a:rPr lang="en-US" sz="2400" b="1" i="0" u="none" strike="noStrike">
                          <a:solidFill>
                            <a:srgbClr val="FFFFFF"/>
                          </a:solidFill>
                          <a:effectLst/>
                          <a:latin typeface="Calibri"/>
                        </a:rPr>
                        <a:t>CSI </a:t>
                      </a:r>
                    </a:p>
                    <a:p>
                      <a:pPr marR="0" algn="ctr" rtl="0" fontAlgn="ctr"/>
                      <a:r>
                        <a:rPr lang="en-US" sz="2400" b="1" i="0" u="none" strike="noStrike">
                          <a:solidFill>
                            <a:srgbClr val="FFFFFF"/>
                          </a:solidFill>
                          <a:effectLst/>
                          <a:latin typeface="Calibri"/>
                        </a:rPr>
                        <a:t>Schools </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solidFill>
                  </a:tcPr>
                </a:tc>
                <a:tc>
                  <a:txBody>
                    <a:bodyPr/>
                    <a:lstStyle/>
                    <a:p>
                      <a:pPr marL="0" marR="0" lvl="0" algn="ctr" rtl="0">
                        <a:buNone/>
                      </a:pPr>
                      <a:r>
                        <a:rPr lang="en-US" sz="1800" b="1" i="0" u="none" strike="noStrike">
                          <a:solidFill>
                            <a:sysClr val="windowText" lastClr="000000"/>
                          </a:solidFill>
                          <a:effectLst/>
                          <a:latin typeface="Calibri"/>
                        </a:rPr>
                        <a:t>23-24 Overall Content Mastery </a:t>
                      </a:r>
                      <a:endParaRPr lang="en-US"/>
                    </a:p>
                  </a:txBody>
                  <a:tcPr anchor="ctr">
                    <a:lnL w="57150" cap="flat" cmpd="sng" algn="ctr">
                      <a:solidFill>
                        <a:schemeClr val="tx1"/>
                      </a:solidFill>
                      <a:prstDash val="solid"/>
                      <a:round/>
                      <a:headEnd type="none" w="med" len="med"/>
                      <a:tailEnd type="none" w="med" len="med"/>
                    </a:lnL>
                    <a:lnR w="57150">
                      <a:solidFill>
                        <a:schemeClr val="tx1"/>
                      </a:solidFill>
                    </a:lnR>
                    <a:lnT w="28575">
                      <a:solidFill>
                        <a:schemeClr val="tx1"/>
                      </a:solidFill>
                    </a:lnT>
                    <a:lnB w="28575">
                      <a:solidFill>
                        <a:schemeClr val="tx1"/>
                      </a:solidFill>
                    </a:lnB>
                    <a:noFill/>
                  </a:tcPr>
                </a:tc>
                <a:tc>
                  <a:txBody>
                    <a:bodyPr/>
                    <a:lstStyle/>
                    <a:p>
                      <a:pPr marL="0" marR="0" lvl="0" algn="ctr" rtl="0">
                        <a:buNone/>
                      </a:pPr>
                      <a:r>
                        <a:rPr lang="en-US" sz="1800" b="1" i="0" u="none" strike="noStrike">
                          <a:solidFill>
                            <a:sysClr val="windowText" lastClr="000000"/>
                          </a:solidFill>
                          <a:effectLst/>
                          <a:latin typeface="Calibri"/>
                        </a:rPr>
                        <a:t>24-25 Overall Content Mastery</a:t>
                      </a:r>
                    </a:p>
                  </a:txBody>
                  <a:tcPr anchor="ctr">
                    <a:lnL w="57150" cap="flat" cmpd="sng" algn="ctr">
                      <a:solidFill>
                        <a:schemeClr val="tx1"/>
                      </a:solidFill>
                      <a:prstDash val="solid"/>
                      <a:round/>
                      <a:headEnd type="none" w="med" len="med"/>
                      <a:tailEnd type="none" w="med" len="med"/>
                    </a:lnL>
                    <a:lnR w="57150">
                      <a:solidFill>
                        <a:schemeClr val="tx1"/>
                      </a:solidFill>
                    </a:lnR>
                    <a:lnT w="28575">
                      <a:solidFill>
                        <a:schemeClr val="tx1"/>
                      </a:solidFill>
                    </a:lnT>
                    <a:lnB w="28575">
                      <a:solidFill>
                        <a:schemeClr val="tx1"/>
                      </a:solidFill>
                    </a:lnB>
                    <a:noFill/>
                  </a:tcPr>
                </a:tc>
                <a:tc>
                  <a:txBody>
                    <a:bodyPr/>
                    <a:lstStyle/>
                    <a:p>
                      <a:pPr marL="0" marR="0" lvl="0" algn="ctr" rtl="0">
                        <a:buNone/>
                      </a:pPr>
                      <a:r>
                        <a:rPr lang="en-US" sz="1800" b="1" i="0" u="none" strike="noStrike">
                          <a:solidFill>
                            <a:sysClr val="windowText" lastClr="000000"/>
                          </a:solidFill>
                          <a:effectLst/>
                          <a:latin typeface="Calibri"/>
                        </a:rPr>
                        <a:t>23-24 ELA</a:t>
                      </a:r>
                      <a:endParaRPr lang="en-US"/>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ctr"/>
                      <a:r>
                        <a:rPr lang="en-US" sz="1800" b="1" i="0" u="none" strike="noStrike">
                          <a:solidFill>
                            <a:sysClr val="windowText" lastClr="000000"/>
                          </a:solidFill>
                          <a:effectLst/>
                          <a:latin typeface="Calibri"/>
                        </a:rPr>
                        <a:t>24-25 ELA</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algn="ctr" rtl="0">
                        <a:buNone/>
                      </a:pPr>
                      <a:r>
                        <a:rPr lang="en-US" sz="1800" b="1" i="0" u="none" strike="noStrike">
                          <a:solidFill>
                            <a:sysClr val="windowText" lastClr="000000"/>
                          </a:solidFill>
                          <a:effectLst/>
                          <a:latin typeface="Calibri"/>
                        </a:rPr>
                        <a:t>23-24 Math</a:t>
                      </a:r>
                      <a:endParaRPr lang="en-US"/>
                    </a:p>
                  </a:txBody>
                  <a:tcPr anchor="ctr">
                    <a:lnL w="57150" cap="flat" cmpd="sng" algn="ctr">
                      <a:solidFill>
                        <a:schemeClr val="tx1"/>
                      </a:solidFill>
                      <a:prstDash val="solid"/>
                      <a:round/>
                      <a:headEnd type="none" w="med" len="med"/>
                      <a:tailEnd type="none" w="med" len="med"/>
                    </a:lnL>
                    <a:lnR w="57150">
                      <a:solidFill>
                        <a:schemeClr val="tx1"/>
                      </a:solidFill>
                    </a:lnR>
                    <a:lnT w="28575">
                      <a:solidFill>
                        <a:schemeClr val="tx1"/>
                      </a:solidFill>
                    </a:lnT>
                    <a:lnB w="28575">
                      <a:solidFill>
                        <a:schemeClr val="tx1"/>
                      </a:solidFill>
                    </a:lnB>
                    <a:noFill/>
                  </a:tcPr>
                </a:tc>
                <a:tc>
                  <a:txBody>
                    <a:bodyPr/>
                    <a:lstStyle/>
                    <a:p>
                      <a:pPr marL="0" marR="0" lvl="0" algn="ctr" rtl="0">
                        <a:buNone/>
                      </a:pPr>
                      <a:r>
                        <a:rPr lang="en-US" sz="1800" b="1" i="0" u="none" strike="noStrike">
                          <a:solidFill>
                            <a:sysClr val="windowText" lastClr="000000"/>
                          </a:solidFill>
                          <a:effectLst/>
                          <a:latin typeface="Calibri"/>
                        </a:rPr>
                        <a:t>24-25 Math</a:t>
                      </a:r>
                      <a:endParaRPr lang="en-US"/>
                    </a:p>
                  </a:txBody>
                  <a:tcPr anchor="ctr">
                    <a:lnL w="57150" cap="flat" cmpd="sng" algn="ctr">
                      <a:solidFill>
                        <a:schemeClr val="tx1"/>
                      </a:solidFill>
                      <a:prstDash val="solid"/>
                      <a:round/>
                      <a:headEnd type="none" w="med" len="med"/>
                      <a:tailEnd type="none" w="med" len="med"/>
                    </a:lnL>
                    <a:lnR w="57150">
                      <a:solidFill>
                        <a:schemeClr val="tx1"/>
                      </a:solidFill>
                    </a:lnR>
                    <a:lnT w="28575">
                      <a:solidFill>
                        <a:schemeClr val="tx1"/>
                      </a:solidFill>
                    </a:lnT>
                    <a:lnB w="28575">
                      <a:solidFill>
                        <a:schemeClr val="tx1"/>
                      </a:solidFill>
                    </a:lnB>
                    <a:noFill/>
                  </a:tcPr>
                </a:tc>
                <a:tc>
                  <a:txBody>
                    <a:bodyPr/>
                    <a:lstStyle/>
                    <a:p>
                      <a:pPr marL="0" lvl="0" algn="ctr">
                        <a:buNone/>
                      </a:pPr>
                      <a:r>
                        <a:rPr lang="en-US" sz="1800" b="1" i="0" u="none" strike="noStrike">
                          <a:solidFill>
                            <a:sysClr val="windowText" lastClr="000000"/>
                          </a:solidFill>
                          <a:effectLst/>
                          <a:latin typeface="Calibri"/>
                        </a:rPr>
                        <a:t>23-24</a:t>
                      </a:r>
                      <a:endParaRPr lang="en-US"/>
                    </a:p>
                    <a:p>
                      <a:pPr marL="0" lvl="0" algn="ctr">
                        <a:buNone/>
                      </a:pPr>
                      <a:r>
                        <a:rPr lang="en-US" sz="1800" b="1" i="0" u="none" strike="noStrike">
                          <a:solidFill>
                            <a:sysClr val="windowText" lastClr="000000"/>
                          </a:solidFill>
                          <a:effectLst/>
                          <a:latin typeface="Calibri"/>
                        </a:rPr>
                        <a:t>Science</a:t>
                      </a:r>
                      <a:endParaRPr lang="en-US"/>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ysClr val="windowText" lastClr="000000"/>
                          </a:solidFill>
                          <a:effectLst/>
                          <a:latin typeface="Calibri"/>
                        </a:rPr>
                        <a:t>24-25</a:t>
                      </a:r>
                    </a:p>
                    <a:p>
                      <a:pPr marL="0" lvl="0" algn="ctr">
                        <a:buNone/>
                      </a:pPr>
                      <a:r>
                        <a:rPr lang="en-US" sz="1800" b="1" i="0" u="none" strike="noStrike">
                          <a:solidFill>
                            <a:sysClr val="windowText" lastClr="000000"/>
                          </a:solidFill>
                          <a:effectLst/>
                          <a:latin typeface="Calibri"/>
                        </a:rPr>
                        <a:t>Science</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ysClr val="windowText" lastClr="000000"/>
                          </a:solidFill>
                          <a:effectLst/>
                          <a:latin typeface="Calibri"/>
                        </a:rPr>
                        <a:t>23-24 Social Studies</a:t>
                      </a:r>
                      <a:endParaRPr lang="en-US"/>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a:solidFill>
                            <a:sysClr val="windowText" lastClr="000000"/>
                          </a:solidFill>
                          <a:effectLst/>
                          <a:latin typeface="Calibri"/>
                        </a:rPr>
                        <a:t>24-25 Social Studies</a:t>
                      </a:r>
                    </a:p>
                  </a:txBody>
                  <a:tcPr anchor="ctr">
                    <a:lnL w="12700">
                      <a:solidFill>
                        <a:schemeClr val="tx1"/>
                      </a:solid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4265151"/>
                  </a:ext>
                </a:extLst>
              </a:tr>
              <a:tr h="548640">
                <a:tc>
                  <a:txBody>
                    <a:bodyPr/>
                    <a:lstStyle/>
                    <a:p>
                      <a:pPr marR="0" algn="ctr" rtl="0" fontAlgn="t"/>
                      <a:r>
                        <a:rPr lang="en-US" sz="1800" b="1" i="0" u="none" strike="noStrike">
                          <a:solidFill>
                            <a:srgbClr val="000000"/>
                          </a:solidFill>
                          <a:effectLst/>
                          <a:latin typeface="Calibri"/>
                        </a:rPr>
                        <a:t>Appling MS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28</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28575">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30.3</a:t>
                      </a:r>
                    </a:p>
                  </a:txBody>
                  <a:tcPr anchor="ctr">
                    <a:lnL w="57150" cap="flat" cmpd="sng" algn="ctr">
                      <a:solidFill>
                        <a:schemeClr val="tx1"/>
                      </a:solidFill>
                      <a:prstDash val="solid"/>
                      <a:round/>
                      <a:headEnd type="none" w="med" len="med"/>
                      <a:tailEnd type="none" w="med" len="med"/>
                    </a:lnL>
                    <a:lnR w="57150">
                      <a:solidFill>
                        <a:schemeClr val="tx1"/>
                      </a:solidFill>
                    </a:lnR>
                    <a:lnT w="28575">
                      <a:solidFill>
                        <a:schemeClr val="tx1"/>
                      </a:solidFill>
                    </a:lnT>
                    <a:lnB w="12700">
                      <a:solidFill>
                        <a:schemeClr val="tx1"/>
                      </a:solidFill>
                    </a:lnB>
                    <a:noFill/>
                  </a:tcPr>
                </a:tc>
                <a:tc>
                  <a:txBody>
                    <a:bodyPr/>
                    <a:lstStyle/>
                    <a:p>
                      <a:pPr marL="0" marR="0" lvl="0" algn="ctr" rtl="0">
                        <a:buNone/>
                      </a:pPr>
                      <a:r>
                        <a:rPr lang="en-US" sz="1800" b="1" i="0" u="none" strike="noStrike">
                          <a:solidFill>
                            <a:schemeClr val="tx1"/>
                          </a:solidFill>
                          <a:effectLst/>
                          <a:latin typeface="Calibri"/>
                        </a:rPr>
                        <a:t>35.11</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a:solidFill>
                            <a:srgbClr val="FF0000"/>
                          </a:solidFill>
                          <a:effectLst/>
                          <a:latin typeface="Calibri"/>
                        </a:rPr>
                        <a:t>33.15</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algn="ctr" rtl="0">
                        <a:buNone/>
                      </a:pPr>
                      <a:r>
                        <a:rPr lang="en-US" sz="1800" b="1" i="0" u="none" strike="noStrike">
                          <a:solidFill>
                            <a:schemeClr val="tx1"/>
                          </a:solidFill>
                          <a:effectLst/>
                          <a:latin typeface="Calibri"/>
                        </a:rPr>
                        <a:t>27.36</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28575">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33.14</a:t>
                      </a:r>
                    </a:p>
                  </a:txBody>
                  <a:tcPr anchor="ctr">
                    <a:lnL w="57150" cap="flat" cmpd="sng" algn="ctr">
                      <a:solidFill>
                        <a:schemeClr val="tx1"/>
                      </a:solidFill>
                      <a:prstDash val="solid"/>
                      <a:round/>
                      <a:headEnd type="none" w="med" len="med"/>
                      <a:tailEnd type="none" w="med" len="med"/>
                    </a:lnL>
                    <a:lnR w="57150">
                      <a:solidFill>
                        <a:schemeClr val="tx1"/>
                      </a:solidFill>
                    </a:lnR>
                    <a:lnT w="28575">
                      <a:solidFill>
                        <a:schemeClr val="tx1"/>
                      </a:solidFill>
                    </a:lnT>
                    <a:lnB w="12700">
                      <a:solidFill>
                        <a:schemeClr val="tx1"/>
                      </a:solidFill>
                    </a:lnB>
                    <a:noFill/>
                  </a:tcPr>
                </a:tc>
                <a:tc>
                  <a:txBody>
                    <a:bodyPr/>
                    <a:lstStyle/>
                    <a:p>
                      <a:pPr marL="0" lvl="0" algn="ctr">
                        <a:buNone/>
                      </a:pPr>
                      <a:r>
                        <a:rPr lang="en-US" sz="1800" b="1" i="0" u="none" strike="noStrike">
                          <a:solidFill>
                            <a:schemeClr val="tx1"/>
                          </a:solidFill>
                          <a:effectLst/>
                          <a:latin typeface="Calibri"/>
                        </a:rPr>
                        <a:t>14.44</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chemeClr val="tx1"/>
                      </a:solidFill>
                    </a:lnB>
                    <a:solidFill>
                      <a:srgbClr val="FFC000"/>
                    </a:solidFill>
                  </a:tcPr>
                </a:tc>
                <a:tc>
                  <a:txBody>
                    <a:bodyPr/>
                    <a:lstStyle/>
                    <a:p>
                      <a:pPr marL="0" lvl="0" algn="ctr">
                        <a:buNone/>
                      </a:pPr>
                      <a:r>
                        <a:rPr lang="en-US" sz="1800" b="1" i="0" u="none" strike="noStrike">
                          <a:solidFill>
                            <a:srgbClr val="00B050"/>
                          </a:solidFill>
                          <a:effectLst/>
                          <a:latin typeface="Calibri"/>
                        </a:rPr>
                        <a:t>20.21</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chemeClr val="tx1"/>
                      </a:solidFill>
                    </a:lnB>
                    <a:solidFill>
                      <a:srgbClr val="FFC000"/>
                    </a:solidFill>
                  </a:tcPr>
                </a:tc>
                <a:tc>
                  <a:txBody>
                    <a:bodyPr/>
                    <a:lstStyle/>
                    <a:p>
                      <a:pPr marL="0" lvl="0" algn="ctr">
                        <a:buNone/>
                      </a:pPr>
                      <a:r>
                        <a:rPr lang="en-US" sz="1800" b="1" i="0" u="none" strike="noStrike" noProof="0">
                          <a:solidFill>
                            <a:schemeClr val="tx1"/>
                          </a:solidFill>
                          <a:effectLst/>
                          <a:latin typeface="Calibri"/>
                        </a:rPr>
                        <a:t>23.52</a:t>
                      </a:r>
                      <a:endParaRPr lang="en-US">
                        <a:solidFill>
                          <a:schemeClr val="tx1"/>
                        </a:solidFill>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chemeClr val="tx1"/>
                      </a:solidFill>
                    </a:lnB>
                    <a:noFill/>
                  </a:tcPr>
                </a:tc>
                <a:tc>
                  <a:txBody>
                    <a:bodyPr/>
                    <a:lstStyle/>
                    <a:p>
                      <a:pPr marL="0" lvl="0" algn="ctr">
                        <a:buNone/>
                      </a:pPr>
                      <a:r>
                        <a:rPr lang="en-US" sz="1800" b="1" i="0" u="none" strike="noStrike">
                          <a:solidFill>
                            <a:srgbClr val="FF0000"/>
                          </a:solidFill>
                          <a:effectLst/>
                          <a:latin typeface="Calibri"/>
                        </a:rPr>
                        <a:t>23.22</a:t>
                      </a:r>
                    </a:p>
                  </a:txBody>
                  <a:tcPr anchor="ctr">
                    <a:lnL w="12700">
                      <a:solidFill>
                        <a:schemeClr val="tx1"/>
                      </a:solid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chemeClr val="tx1"/>
                      </a:solidFill>
                    </a:lnB>
                    <a:noFill/>
                  </a:tcPr>
                </a:tc>
                <a:extLst>
                  <a:ext uri="{0D108BD9-81ED-4DB2-BD59-A6C34878D82A}">
                    <a16:rowId xmlns:a16="http://schemas.microsoft.com/office/drawing/2014/main" val="2234523927"/>
                  </a:ext>
                </a:extLst>
              </a:tr>
              <a:tr h="548640">
                <a:tc>
                  <a:txBody>
                    <a:bodyPr/>
                    <a:lstStyle/>
                    <a:p>
                      <a:pPr marR="0" algn="ctr" rtl="0" fontAlgn="t"/>
                      <a:r>
                        <a:rPr lang="en-US" sz="1800" b="1" i="0" u="none" strike="noStrike">
                          <a:solidFill>
                            <a:srgbClr val="000000"/>
                          </a:solidFill>
                          <a:effectLst/>
                          <a:latin typeface="Calibri"/>
                        </a:rPr>
                        <a:t>Bernd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39.2</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49.1</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chemeClr val="tx1"/>
                          </a:solidFill>
                          <a:effectLst/>
                          <a:latin typeface="Calibri"/>
                        </a:rPr>
                        <a:t>39.02</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a:solidFill>
                            <a:srgbClr val="00B050"/>
                          </a:solidFill>
                          <a:effectLst/>
                          <a:latin typeface="Calibri"/>
                        </a:rPr>
                        <a:t>44.69</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algn="ctr" rtl="0">
                        <a:buNone/>
                      </a:pPr>
                      <a:r>
                        <a:rPr lang="en-US" sz="1800" b="1" i="0" u="none" strike="noStrike">
                          <a:solidFill>
                            <a:schemeClr val="tx1"/>
                          </a:solidFill>
                          <a:effectLst/>
                          <a:latin typeface="Calibri"/>
                        </a:rPr>
                        <a:t>39.03</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52.13</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lvl="0" algn="ctr">
                        <a:buNone/>
                      </a:pPr>
                      <a:r>
                        <a:rPr lang="en-US" sz="1800" b="1" i="0" u="none" strike="noStrike">
                          <a:solidFill>
                            <a:schemeClr val="tx1"/>
                          </a:solidFill>
                          <a:effectLst/>
                          <a:latin typeface="Calibri"/>
                        </a:rPr>
                        <a:t>40.02</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r>
                        <a:rPr lang="en-US" sz="1800" b="1" i="0" u="none" strike="noStrike">
                          <a:solidFill>
                            <a:srgbClr val="00B050"/>
                          </a:solidFill>
                          <a:effectLst/>
                          <a:latin typeface="Calibri"/>
                        </a:rPr>
                        <a:t>52.68</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1054266046"/>
                  </a:ext>
                </a:extLst>
              </a:tr>
              <a:tr h="548640">
                <a:tc>
                  <a:txBody>
                    <a:bodyPr/>
                    <a:lstStyle/>
                    <a:p>
                      <a:pPr marR="0" algn="ctr" rtl="0" fontAlgn="t"/>
                      <a:r>
                        <a:rPr lang="en-US" sz="1800" b="1" i="0" u="none" strike="noStrike">
                          <a:solidFill>
                            <a:srgbClr val="000000"/>
                          </a:solidFill>
                          <a:effectLst/>
                          <a:latin typeface="Calibri"/>
                        </a:rPr>
                        <a:t>Bruce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30.1</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35</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chemeClr val="tx1"/>
                          </a:solidFill>
                          <a:effectLst/>
                          <a:latin typeface="Calibri"/>
                        </a:rPr>
                        <a:t>25.98</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a:solidFill>
                            <a:srgbClr val="00B050"/>
                          </a:solidFill>
                          <a:effectLst/>
                          <a:latin typeface="Calibri"/>
                        </a:rPr>
                        <a:t>29.72</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algn="ctr" rtl="0">
                        <a:buNone/>
                      </a:pPr>
                      <a:r>
                        <a:rPr lang="en-US" sz="1800" b="1" i="0" u="none" strike="noStrike">
                          <a:solidFill>
                            <a:schemeClr val="tx1"/>
                          </a:solidFill>
                          <a:effectLst/>
                          <a:latin typeface="Calibri"/>
                        </a:rPr>
                        <a:t>29.18</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35.72</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lvl="0" algn="ctr">
                        <a:buNone/>
                      </a:pPr>
                      <a:r>
                        <a:rPr lang="en-US" sz="1800" b="1" i="0" u="none" strike="noStrike">
                          <a:solidFill>
                            <a:schemeClr val="tx1"/>
                          </a:solidFill>
                          <a:effectLst/>
                          <a:latin typeface="Calibri"/>
                        </a:rPr>
                        <a:t>45.09</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r>
                        <a:rPr lang="en-US" sz="1800" b="1" i="0" u="none" strike="noStrike">
                          <a:solidFill>
                            <a:srgbClr val="00B050"/>
                          </a:solidFill>
                          <a:effectLst/>
                          <a:latin typeface="Calibri"/>
                        </a:rPr>
                        <a:t>48.25</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319373597"/>
                  </a:ext>
                </a:extLst>
              </a:tr>
              <a:tr h="548640">
                <a:tc>
                  <a:txBody>
                    <a:bodyPr/>
                    <a:lstStyle/>
                    <a:p>
                      <a:pPr marR="0" algn="ctr" rtl="0" fontAlgn="t"/>
                      <a:r>
                        <a:rPr lang="en-US" sz="1800" b="1" i="0" u="none" strike="noStrike">
                          <a:solidFill>
                            <a:srgbClr val="000000"/>
                          </a:solidFill>
                          <a:effectLst/>
                          <a:latin typeface="Calibri"/>
                        </a:rPr>
                        <a:t>Hartley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27</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FF0000"/>
                          </a:solidFill>
                          <a:effectLst/>
                          <a:latin typeface="Calibri"/>
                        </a:rPr>
                        <a:t>25.6</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chemeClr val="tx1"/>
                          </a:solidFill>
                          <a:effectLst/>
                          <a:latin typeface="Calibri"/>
                        </a:rPr>
                        <a:t>26.18</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a:solidFill>
                            <a:srgbClr val="FF0000"/>
                          </a:solidFill>
                          <a:effectLst/>
                          <a:latin typeface="Calibri"/>
                        </a:rPr>
                        <a:t>21.16</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algn="ctr" rtl="0">
                        <a:buNone/>
                      </a:pPr>
                      <a:r>
                        <a:rPr lang="en-US" sz="1800" b="1" i="0" u="none" strike="noStrike">
                          <a:solidFill>
                            <a:schemeClr val="tx1"/>
                          </a:solidFill>
                          <a:effectLst/>
                          <a:latin typeface="Calibri"/>
                        </a:rPr>
                        <a:t>21.48</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27.88</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lvl="0" algn="ctr">
                        <a:buNone/>
                      </a:pPr>
                      <a:r>
                        <a:rPr lang="en-US" sz="1800" b="1" i="0" u="none" strike="noStrike">
                          <a:solidFill>
                            <a:schemeClr val="tx1"/>
                          </a:solidFill>
                          <a:effectLst/>
                          <a:latin typeface="Calibri"/>
                        </a:rPr>
                        <a:t>45.83</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r>
                        <a:rPr lang="en-US" sz="1800" b="1" i="0" u="none" strike="noStrike">
                          <a:solidFill>
                            <a:srgbClr val="FF0000"/>
                          </a:solidFill>
                          <a:effectLst/>
                          <a:latin typeface="Calibri"/>
                        </a:rPr>
                        <a:t>31.58</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310686545"/>
                  </a:ext>
                </a:extLst>
              </a:tr>
              <a:tr h="548640">
                <a:tc>
                  <a:txBody>
                    <a:bodyPr/>
                    <a:lstStyle/>
                    <a:p>
                      <a:pPr marL="0" marR="0" algn="ctr" rtl="0" fontAlgn="t"/>
                      <a:r>
                        <a:rPr lang="en-US" sz="1800" b="1" i="0" u="none" strike="noStrike">
                          <a:solidFill>
                            <a:srgbClr val="000000"/>
                          </a:solidFill>
                          <a:effectLst/>
                          <a:latin typeface="Calibri"/>
                        </a:rPr>
                        <a:t>Ingram-Pye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19.8</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28.1</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chemeClr val="tx1"/>
                          </a:solidFill>
                          <a:effectLst/>
                          <a:latin typeface="Calibri"/>
                        </a:rPr>
                        <a:t>22.6</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a:solidFill>
                            <a:srgbClr val="00B050"/>
                          </a:solidFill>
                          <a:effectLst/>
                          <a:latin typeface="Calibri"/>
                        </a:rPr>
                        <a:t>26.41</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algn="ctr" rtl="0">
                        <a:buNone/>
                      </a:pPr>
                      <a:r>
                        <a:rPr lang="en-US" sz="1800" b="1" i="0" u="none" strike="noStrike">
                          <a:solidFill>
                            <a:schemeClr val="tx1"/>
                          </a:solidFill>
                          <a:effectLst/>
                          <a:latin typeface="Calibri"/>
                        </a:rPr>
                        <a:t>16.22</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32.13</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lvl="0" algn="ctr">
                        <a:buNone/>
                      </a:pPr>
                      <a:r>
                        <a:rPr lang="en-US" sz="1800" b="1" i="0" u="none" strike="noStrike">
                          <a:solidFill>
                            <a:schemeClr val="tx1"/>
                          </a:solidFill>
                          <a:effectLst/>
                          <a:latin typeface="Calibri"/>
                        </a:rPr>
                        <a:t>21.79</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r>
                        <a:rPr lang="en-US" sz="1800" b="1" i="0" u="none" strike="noStrike">
                          <a:solidFill>
                            <a:srgbClr val="FF0000"/>
                          </a:solidFill>
                          <a:effectLst/>
                          <a:latin typeface="Calibri"/>
                        </a:rPr>
                        <a:t>20.64</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12323671"/>
                  </a:ext>
                </a:extLst>
              </a:tr>
              <a:tr h="548640">
                <a:tc>
                  <a:txBody>
                    <a:bodyPr/>
                    <a:lstStyle/>
                    <a:p>
                      <a:pPr marR="0" algn="ctr" rtl="0" fontAlgn="t"/>
                      <a:r>
                        <a:rPr lang="en-US" sz="1800" b="1" i="0" u="none" strike="noStrike">
                          <a:solidFill>
                            <a:srgbClr val="000000"/>
                          </a:solidFill>
                          <a:effectLst/>
                          <a:latin typeface="Calibri"/>
                        </a:rPr>
                        <a:t>Taylor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35.1</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39.3</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chemeClr val="tx1"/>
                          </a:solidFill>
                          <a:effectLst/>
                          <a:latin typeface="Calibri"/>
                        </a:rPr>
                        <a:t>37.29</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a:solidFill>
                            <a:srgbClr val="00B050"/>
                          </a:solidFill>
                          <a:effectLst/>
                          <a:latin typeface="Calibri"/>
                        </a:rPr>
                        <a:t>38.24</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algn="ctr" rtl="0">
                        <a:buNone/>
                      </a:pPr>
                      <a:r>
                        <a:rPr lang="en-US" sz="1800" b="1" i="0" u="none" strike="noStrike">
                          <a:solidFill>
                            <a:schemeClr val="tx1"/>
                          </a:solidFill>
                          <a:effectLst/>
                          <a:latin typeface="Calibri"/>
                        </a:rPr>
                        <a:t>35.42</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37.77</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lvl="0" algn="ctr">
                        <a:buNone/>
                      </a:pPr>
                      <a:r>
                        <a:rPr lang="en-US" sz="1800" b="1" i="0" u="none" strike="noStrike">
                          <a:solidFill>
                            <a:schemeClr val="tx1"/>
                          </a:solidFill>
                          <a:effectLst/>
                          <a:latin typeface="Calibri"/>
                        </a:rPr>
                        <a:t>27.65</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r>
                        <a:rPr lang="en-US" sz="1800" b="1" i="0" u="none" strike="noStrike">
                          <a:solidFill>
                            <a:srgbClr val="00B050"/>
                          </a:solidFill>
                          <a:effectLst/>
                          <a:latin typeface="Calibri"/>
                        </a:rPr>
                        <a:t>46.72</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3417208097"/>
                  </a:ext>
                </a:extLst>
              </a:tr>
              <a:tr h="548640">
                <a:tc>
                  <a:txBody>
                    <a:bodyPr/>
                    <a:lstStyle/>
                    <a:p>
                      <a:pPr marR="0" algn="ctr" rtl="0" fontAlgn="t"/>
                      <a:r>
                        <a:rPr lang="en-US" sz="1800" b="1" i="0" u="none" strike="noStrike">
                          <a:solidFill>
                            <a:srgbClr val="000000"/>
                          </a:solidFill>
                          <a:effectLst/>
                          <a:latin typeface="Calibri"/>
                        </a:rPr>
                        <a:t>Union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29</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32.8</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chemeClr val="tx1"/>
                          </a:solidFill>
                          <a:effectLst/>
                          <a:latin typeface="Calibri"/>
                        </a:rPr>
                        <a:t>29.9</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a:solidFill>
                            <a:srgbClr val="00B050"/>
                          </a:solidFill>
                          <a:effectLst/>
                          <a:latin typeface="Calibri"/>
                        </a:rPr>
                        <a:t>31.81</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algn="ctr" rtl="0">
                        <a:buNone/>
                      </a:pPr>
                      <a:r>
                        <a:rPr lang="en-US" sz="1800" b="1" i="0" u="none" strike="noStrike">
                          <a:solidFill>
                            <a:schemeClr val="tx1"/>
                          </a:solidFill>
                          <a:effectLst/>
                          <a:latin typeface="Calibri"/>
                        </a:rPr>
                        <a:t>30.06</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marR="0" lvl="0" algn="ctr" rtl="0">
                        <a:buNone/>
                      </a:pPr>
                      <a:r>
                        <a:rPr lang="en-US" sz="1800" b="1" i="0" u="none" strike="noStrike">
                          <a:solidFill>
                            <a:srgbClr val="00B050"/>
                          </a:solidFill>
                          <a:effectLst/>
                          <a:latin typeface="Calibri"/>
                        </a:rPr>
                        <a:t>36.42</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12700">
                      <a:solidFill>
                        <a:schemeClr val="tx1"/>
                      </a:solidFill>
                    </a:lnB>
                    <a:noFill/>
                  </a:tcPr>
                </a:tc>
                <a:tc>
                  <a:txBody>
                    <a:bodyPr/>
                    <a:lstStyle/>
                    <a:p>
                      <a:pPr marL="0" lvl="0" algn="ctr">
                        <a:buNone/>
                      </a:pPr>
                      <a:r>
                        <a:rPr lang="en-US" sz="1800" b="1" i="0" u="none" strike="noStrike">
                          <a:solidFill>
                            <a:schemeClr val="tx1"/>
                          </a:solidFill>
                          <a:effectLst/>
                          <a:latin typeface="Calibri"/>
                        </a:rPr>
                        <a:t>23.21</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r>
                        <a:rPr lang="en-US" sz="1800" b="1" i="0" u="none" strike="noStrike">
                          <a:solidFill>
                            <a:srgbClr val="00B050"/>
                          </a:solidFill>
                          <a:effectLst/>
                          <a:latin typeface="Calibri"/>
                        </a:rPr>
                        <a:t>25.01</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rgbClr val="FFC000"/>
                    </a:solidFill>
                  </a:tcPr>
                </a:tc>
                <a:tc>
                  <a:txBody>
                    <a:bodyPr/>
                    <a:lstStyle/>
                    <a:p>
                      <a:pPr marL="0" lvl="0" algn="ctr">
                        <a:buNone/>
                      </a:pPr>
                      <a:endParaRPr lang="en-US" sz="1800" b="1" i="0" u="none" strike="noStrike">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tc>
                  <a:txBody>
                    <a:bodyPr/>
                    <a:lstStyle/>
                    <a:p>
                      <a:pPr marL="0" lvl="0" algn="ctr">
                        <a:buNone/>
                      </a:pPr>
                      <a:endParaRPr lang="en-US" sz="1800" b="1" i="0" u="none" strike="noStrike">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12700">
                      <a:solidFill>
                        <a:schemeClr val="tx1"/>
                      </a:solidFill>
                    </a:lnB>
                    <a:solidFill>
                      <a:schemeClr val="tx1">
                        <a:lumMod val="95000"/>
                        <a:lumOff val="5000"/>
                      </a:schemeClr>
                    </a:solidFill>
                  </a:tcPr>
                </a:tc>
                <a:extLst>
                  <a:ext uri="{0D108BD9-81ED-4DB2-BD59-A6C34878D82A}">
                    <a16:rowId xmlns:a16="http://schemas.microsoft.com/office/drawing/2014/main" val="98955548"/>
                  </a:ext>
                </a:extLst>
              </a:tr>
              <a:tr h="548640">
                <a:tc>
                  <a:txBody>
                    <a:bodyPr/>
                    <a:lstStyle/>
                    <a:p>
                      <a:pPr marR="0" algn="ctr" rtl="0" fontAlgn="t"/>
                      <a:r>
                        <a:rPr lang="en-US" sz="1800" b="1" i="0" u="none" strike="noStrike">
                          <a:solidFill>
                            <a:srgbClr val="000000"/>
                          </a:solidFill>
                          <a:effectLst/>
                          <a:latin typeface="Calibri"/>
                        </a:rPr>
                        <a:t>Williams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25.8</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28575">
                      <a:solidFill>
                        <a:schemeClr val="tx1"/>
                      </a:solidFill>
                    </a:lnB>
                    <a:noFill/>
                  </a:tcPr>
                </a:tc>
                <a:tc>
                  <a:txBody>
                    <a:bodyPr/>
                    <a:lstStyle/>
                    <a:p>
                      <a:pPr marL="0" marR="0" lvl="0" algn="ctr" rtl="0">
                        <a:buNone/>
                      </a:pPr>
                      <a:r>
                        <a:rPr lang="en-US" sz="1800" b="1" i="0" u="none" strike="noStrike">
                          <a:solidFill>
                            <a:srgbClr val="00B050"/>
                          </a:solidFill>
                          <a:effectLst/>
                          <a:latin typeface="Calibri"/>
                        </a:rPr>
                        <a:t>32.8</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28575">
                      <a:solidFill>
                        <a:schemeClr val="tx1"/>
                      </a:solidFill>
                    </a:lnB>
                    <a:noFill/>
                  </a:tcPr>
                </a:tc>
                <a:tc>
                  <a:txBody>
                    <a:bodyPr/>
                    <a:lstStyle/>
                    <a:p>
                      <a:pPr marL="0" marR="0" lvl="0" algn="ctr" rtl="0">
                        <a:buNone/>
                      </a:pPr>
                      <a:r>
                        <a:rPr lang="en-US" sz="1800" b="1" i="0" u="none" strike="noStrike">
                          <a:solidFill>
                            <a:schemeClr val="tx1"/>
                          </a:solidFill>
                          <a:effectLst/>
                          <a:latin typeface="Calibri"/>
                        </a:rPr>
                        <a:t>26.65</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algn="ctr" rtl="0" fontAlgn="t"/>
                      <a:r>
                        <a:rPr lang="en-US" sz="1800" b="1" i="0" u="none" strike="noStrike">
                          <a:solidFill>
                            <a:srgbClr val="00B050"/>
                          </a:solidFill>
                          <a:effectLst/>
                          <a:latin typeface="Calibri"/>
                        </a:rPr>
                        <a:t>29.43</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000"/>
                    </a:solidFill>
                  </a:tcPr>
                </a:tc>
                <a:tc>
                  <a:txBody>
                    <a:bodyPr/>
                    <a:lstStyle/>
                    <a:p>
                      <a:pPr marL="0" marR="0" lvl="0" algn="ctr" rtl="0">
                        <a:buNone/>
                      </a:pPr>
                      <a:r>
                        <a:rPr lang="en-US" sz="1800" b="1" i="0" u="none" strike="noStrike">
                          <a:solidFill>
                            <a:schemeClr val="tx1"/>
                          </a:solidFill>
                          <a:effectLst/>
                          <a:latin typeface="Calibri"/>
                        </a:rPr>
                        <a:t>29.57</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28575">
                      <a:solidFill>
                        <a:schemeClr val="tx1"/>
                      </a:solidFill>
                    </a:lnB>
                    <a:noFill/>
                  </a:tcPr>
                </a:tc>
                <a:tc>
                  <a:txBody>
                    <a:bodyPr/>
                    <a:lstStyle/>
                    <a:p>
                      <a:pPr marL="0" marR="0" lvl="0" algn="ctr" rtl="0">
                        <a:buNone/>
                      </a:pPr>
                      <a:r>
                        <a:rPr lang="en-US" sz="1800" b="1" i="0" u="none" strike="noStrike">
                          <a:solidFill>
                            <a:srgbClr val="00B050"/>
                          </a:solidFill>
                          <a:effectLst/>
                          <a:latin typeface="Calibri"/>
                        </a:rPr>
                        <a:t>33.08</a:t>
                      </a:r>
                    </a:p>
                  </a:txBody>
                  <a:tcPr anchor="ctr">
                    <a:lnL w="57150" cap="flat" cmpd="sng" algn="ctr">
                      <a:solidFill>
                        <a:schemeClr val="tx1"/>
                      </a:solidFill>
                      <a:prstDash val="solid"/>
                      <a:round/>
                      <a:headEnd type="none" w="med" len="med"/>
                      <a:tailEnd type="none" w="med" len="med"/>
                    </a:lnL>
                    <a:lnR w="57150">
                      <a:solidFill>
                        <a:schemeClr val="tx1"/>
                      </a:solidFill>
                    </a:lnR>
                    <a:lnT w="12700">
                      <a:solidFill>
                        <a:schemeClr val="tx1"/>
                      </a:solidFill>
                    </a:lnT>
                    <a:lnB w="28575">
                      <a:solidFill>
                        <a:schemeClr val="tx1"/>
                      </a:solidFill>
                    </a:lnB>
                    <a:noFill/>
                  </a:tcPr>
                </a:tc>
                <a:tc>
                  <a:txBody>
                    <a:bodyPr/>
                    <a:lstStyle/>
                    <a:p>
                      <a:pPr marL="0" lvl="0" algn="ctr">
                        <a:buNone/>
                      </a:pPr>
                      <a:r>
                        <a:rPr lang="en-US" sz="1800" b="1" i="0" u="none" strike="noStrike">
                          <a:solidFill>
                            <a:schemeClr val="tx1"/>
                          </a:solidFill>
                          <a:effectLst/>
                          <a:latin typeface="Calibri"/>
                        </a:rPr>
                        <a:t>11.96</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rgbClr val="00B050"/>
                          </a:solidFill>
                          <a:effectLst/>
                          <a:latin typeface="Calibri"/>
                        </a:rPr>
                        <a:t>41.67</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chemeClr val="tx1"/>
                      </a:solidFill>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endParaRPr lang="en-US" sz="1800" b="1" i="0" u="none" strike="noStrike">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a:solidFill>
                        <a:schemeClr val="tx1"/>
                      </a:solidFill>
                    </a:lnT>
                    <a:lnB w="28575" cap="flat" cmpd="sng" algn="ctr">
                      <a:solidFill>
                        <a:schemeClr val="tx1"/>
                      </a:solidFill>
                      <a:prstDash val="solid"/>
                      <a:round/>
                      <a:headEnd type="none" w="med" len="med"/>
                      <a:tailEnd type="none" w="med" len="med"/>
                    </a:lnB>
                    <a:solidFill>
                      <a:schemeClr val="tx1">
                        <a:lumMod val="95000"/>
                        <a:lumOff val="5000"/>
                      </a:schemeClr>
                    </a:solidFill>
                  </a:tcPr>
                </a:tc>
                <a:tc>
                  <a:txBody>
                    <a:bodyPr/>
                    <a:lstStyle/>
                    <a:p>
                      <a:pPr marL="0" lvl="0" algn="ctr">
                        <a:buNone/>
                      </a:pPr>
                      <a:endParaRPr lang="en-US" sz="1800" b="1" i="0" u="none" strike="noStrike">
                        <a:solidFill>
                          <a:srgbClr val="000000"/>
                        </a:solidFill>
                        <a:effectLst/>
                        <a:latin typeface="Calibri"/>
                      </a:endParaRPr>
                    </a:p>
                  </a:txBody>
                  <a:tcPr anchor="ctr">
                    <a:lnL w="12700">
                      <a:solidFill>
                        <a:schemeClr val="tx1"/>
                      </a:solidFill>
                    </a:lnL>
                    <a:lnR w="28575" cap="flat" cmpd="sng" algn="ctr">
                      <a:solidFill>
                        <a:schemeClr val="tx1"/>
                      </a:solidFill>
                      <a:prstDash val="solid"/>
                      <a:round/>
                      <a:headEnd type="none" w="med" len="med"/>
                      <a:tailEnd type="none" w="med" len="med"/>
                    </a:lnR>
                    <a:lnT w="12700">
                      <a:solidFill>
                        <a:schemeClr val="tx1"/>
                      </a:solidFill>
                    </a:lnT>
                    <a:lnB w="28575" cap="flat" cmpd="sng" algn="ctr">
                      <a:solidFill>
                        <a:schemeClr val="tx1"/>
                      </a:solidFill>
                      <a:prstDash val="solid"/>
                      <a:round/>
                      <a:headEnd type="none" w="med" len="med"/>
                      <a:tailEnd type="none" w="med" len="med"/>
                    </a:lnB>
                    <a:solidFill>
                      <a:schemeClr val="tx1">
                        <a:lumMod val="95000"/>
                        <a:lumOff val="5000"/>
                      </a:schemeClr>
                    </a:solidFill>
                  </a:tcPr>
                </a:tc>
                <a:extLst>
                  <a:ext uri="{0D108BD9-81ED-4DB2-BD59-A6C34878D82A}">
                    <a16:rowId xmlns:a16="http://schemas.microsoft.com/office/drawing/2014/main" val="2205874290"/>
                  </a:ext>
                </a:extLst>
              </a:tr>
            </a:tbl>
          </a:graphicData>
        </a:graphic>
      </p:graphicFrame>
      <p:sp>
        <p:nvSpPr>
          <p:cNvPr id="14" name="Slide Number Placeholder 13">
            <a:extLst>
              <a:ext uri="{FF2B5EF4-FFF2-40B4-BE49-F238E27FC236}">
                <a16:creationId xmlns:a16="http://schemas.microsoft.com/office/drawing/2014/main" id="{DF901C12-463B-730A-B55D-E6EF71F293EC}"/>
              </a:ext>
            </a:extLst>
          </p:cNvPr>
          <p:cNvSpPr>
            <a:spLocks noGrp="1"/>
          </p:cNvSpPr>
          <p:nvPr>
            <p:ph type="sldNum" sz="quarter" idx="12"/>
          </p:nvPr>
        </p:nvSpPr>
        <p:spPr/>
        <p:txBody>
          <a:bodyPr/>
          <a:lstStyle/>
          <a:p>
            <a:fld id="{861765F9-1B31-4893-BE12-78C176540628}" type="slidenum">
              <a:rPr lang="en-US" smtClean="0"/>
              <a:t>7</a:t>
            </a:fld>
            <a:endParaRPr lang="en-US"/>
          </a:p>
        </p:txBody>
      </p:sp>
    </p:spTree>
    <p:extLst>
      <p:ext uri="{BB962C8B-B14F-4D97-AF65-F5344CB8AC3E}">
        <p14:creationId xmlns:p14="http://schemas.microsoft.com/office/powerpoint/2010/main" val="1749323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5F60E-DD07-B3A8-42F8-FFFC2ECD230A}"/>
            </a:ext>
          </a:extLst>
        </p:cNvPr>
        <p:cNvGrpSpPr/>
        <p:nvPr/>
      </p:nvGrpSpPr>
      <p:grpSpPr>
        <a:xfrm>
          <a:off x="0" y="0"/>
          <a:ext cx="0" cy="0"/>
          <a:chOff x="0" y="0"/>
          <a:chExt cx="0" cy="0"/>
        </a:xfrm>
      </p:grpSpPr>
      <p:grpSp>
        <p:nvGrpSpPr>
          <p:cNvPr id="9" name="Group 2">
            <a:extLst>
              <a:ext uri="{FF2B5EF4-FFF2-40B4-BE49-F238E27FC236}">
                <a16:creationId xmlns:a16="http://schemas.microsoft.com/office/drawing/2014/main" id="{875B0045-B1F3-7A50-C029-F8F7C81CDBF3}"/>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C414600F-FAF7-6525-9428-B5A26C50C1F5}"/>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570119B0-6C45-61CE-44CA-4A9F265C9183}"/>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25BDDE0C-F787-62F1-BAC9-EF772C860AB3}"/>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a:solidFill>
                  <a:schemeClr val="bg1"/>
                </a:solidFill>
                <a:latin typeface="Trade Gothic Next Heavy"/>
                <a:ea typeface="Calibri"/>
                <a:cs typeface="Calibri"/>
              </a:rPr>
              <a:t>2025</a:t>
            </a:r>
            <a:r>
              <a:rPr lang="en-US" sz="4800" b="1">
                <a:solidFill>
                  <a:schemeClr val="bg1"/>
                </a:solidFill>
                <a:effectLst/>
                <a:latin typeface="Trade Gothic Next Heavy"/>
                <a:ea typeface="Calibri"/>
                <a:cs typeface="Calibri"/>
              </a:rPr>
              <a:t> Georgia Milestones Assessment</a:t>
            </a:r>
            <a:endParaRPr lang="en-US" sz="4800" b="1">
              <a:solidFill>
                <a:schemeClr val="bg1"/>
              </a:solidFill>
              <a:latin typeface="Trade Gothic Next Heavy"/>
              <a:ea typeface="Calibri"/>
              <a:cs typeface="Calibri"/>
            </a:endParaRPr>
          </a:p>
        </p:txBody>
      </p:sp>
      <p:graphicFrame>
        <p:nvGraphicFramePr>
          <p:cNvPr id="3" name="Table 2">
            <a:extLst>
              <a:ext uri="{FF2B5EF4-FFF2-40B4-BE49-F238E27FC236}">
                <a16:creationId xmlns:a16="http://schemas.microsoft.com/office/drawing/2014/main" id="{F97762FE-21C4-CE20-5A39-6A86C1B7F63C}"/>
              </a:ext>
            </a:extLst>
          </p:cNvPr>
          <p:cNvGraphicFramePr>
            <a:graphicFrameLocks noGrp="1"/>
          </p:cNvGraphicFramePr>
          <p:nvPr>
            <p:extLst>
              <p:ext uri="{D42A27DB-BD31-4B8C-83A1-F6EECF244321}">
                <p14:modId xmlns:p14="http://schemas.microsoft.com/office/powerpoint/2010/main" val="3266059899"/>
              </p:ext>
            </p:extLst>
          </p:nvPr>
        </p:nvGraphicFramePr>
        <p:xfrm>
          <a:off x="-11009" y="875717"/>
          <a:ext cx="12203009" cy="5984476"/>
        </p:xfrm>
        <a:graphic>
          <a:graphicData uri="http://schemas.openxmlformats.org/drawingml/2006/table">
            <a:tbl>
              <a:tblPr firstRow="1" bandRow="1">
                <a:tableStyleId>{5C22544A-7EE6-4342-B048-85BDC9FD1C3A}</a:tableStyleId>
              </a:tblPr>
              <a:tblGrid>
                <a:gridCol w="1543809">
                  <a:extLst>
                    <a:ext uri="{9D8B030D-6E8A-4147-A177-3AD203B41FA5}">
                      <a16:colId xmlns:a16="http://schemas.microsoft.com/office/drawing/2014/main" val="3146830371"/>
                    </a:ext>
                  </a:extLst>
                </a:gridCol>
                <a:gridCol w="1065920">
                  <a:extLst>
                    <a:ext uri="{9D8B030D-6E8A-4147-A177-3AD203B41FA5}">
                      <a16:colId xmlns:a16="http://schemas.microsoft.com/office/drawing/2014/main" val="731525734"/>
                    </a:ext>
                  </a:extLst>
                </a:gridCol>
                <a:gridCol w="1065920">
                  <a:extLst>
                    <a:ext uri="{9D8B030D-6E8A-4147-A177-3AD203B41FA5}">
                      <a16:colId xmlns:a16="http://schemas.microsoft.com/office/drawing/2014/main" val="2215020045"/>
                    </a:ext>
                  </a:extLst>
                </a:gridCol>
                <a:gridCol w="1065920">
                  <a:extLst>
                    <a:ext uri="{9D8B030D-6E8A-4147-A177-3AD203B41FA5}">
                      <a16:colId xmlns:a16="http://schemas.microsoft.com/office/drawing/2014/main" val="2620390663"/>
                    </a:ext>
                  </a:extLst>
                </a:gridCol>
                <a:gridCol w="1065920">
                  <a:extLst>
                    <a:ext uri="{9D8B030D-6E8A-4147-A177-3AD203B41FA5}">
                      <a16:colId xmlns:a16="http://schemas.microsoft.com/office/drawing/2014/main" val="399718644"/>
                    </a:ext>
                  </a:extLst>
                </a:gridCol>
                <a:gridCol w="1065920">
                  <a:extLst>
                    <a:ext uri="{9D8B030D-6E8A-4147-A177-3AD203B41FA5}">
                      <a16:colId xmlns:a16="http://schemas.microsoft.com/office/drawing/2014/main" val="401770538"/>
                    </a:ext>
                  </a:extLst>
                </a:gridCol>
                <a:gridCol w="1065920">
                  <a:extLst>
                    <a:ext uri="{9D8B030D-6E8A-4147-A177-3AD203B41FA5}">
                      <a16:colId xmlns:a16="http://schemas.microsoft.com/office/drawing/2014/main" val="481120539"/>
                    </a:ext>
                  </a:extLst>
                </a:gridCol>
                <a:gridCol w="1065920">
                  <a:extLst>
                    <a:ext uri="{9D8B030D-6E8A-4147-A177-3AD203B41FA5}">
                      <a16:colId xmlns:a16="http://schemas.microsoft.com/office/drawing/2014/main" val="479845193"/>
                    </a:ext>
                  </a:extLst>
                </a:gridCol>
                <a:gridCol w="1139316">
                  <a:extLst>
                    <a:ext uri="{9D8B030D-6E8A-4147-A177-3AD203B41FA5}">
                      <a16:colId xmlns:a16="http://schemas.microsoft.com/office/drawing/2014/main" val="2548930577"/>
                    </a:ext>
                  </a:extLst>
                </a:gridCol>
                <a:gridCol w="1064712">
                  <a:extLst>
                    <a:ext uri="{9D8B030D-6E8A-4147-A177-3AD203B41FA5}">
                      <a16:colId xmlns:a16="http://schemas.microsoft.com/office/drawing/2014/main" val="427565806"/>
                    </a:ext>
                  </a:extLst>
                </a:gridCol>
                <a:gridCol w="993732">
                  <a:extLst>
                    <a:ext uri="{9D8B030D-6E8A-4147-A177-3AD203B41FA5}">
                      <a16:colId xmlns:a16="http://schemas.microsoft.com/office/drawing/2014/main" val="1048403608"/>
                    </a:ext>
                  </a:extLst>
                </a:gridCol>
              </a:tblGrid>
              <a:tr h="1369773">
                <a:tc>
                  <a:txBody>
                    <a:bodyPr/>
                    <a:lstStyle/>
                    <a:p>
                      <a:pPr marR="0" algn="ctr" rtl="0" fontAlgn="ctr"/>
                      <a:r>
                        <a:rPr lang="en-US" sz="2400" b="1" i="0" u="none" strike="noStrike">
                          <a:solidFill>
                            <a:srgbClr val="FFFFFF"/>
                          </a:solidFill>
                          <a:effectLst/>
                          <a:latin typeface="Calibri"/>
                        </a:rPr>
                        <a:t>TSI Schools </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solidFill>
                  </a:tcPr>
                </a:tc>
                <a:tc>
                  <a:txBody>
                    <a:bodyPr/>
                    <a:lstStyle/>
                    <a:p>
                      <a:pPr marL="0" marR="0" algn="ctr" rtl="0" fontAlgn="ctr"/>
                      <a:r>
                        <a:rPr lang="en-US" sz="1800" b="1" i="0" u="none" strike="noStrike">
                          <a:solidFill>
                            <a:schemeClr val="tx1"/>
                          </a:solidFill>
                          <a:effectLst/>
                          <a:latin typeface="Calibri"/>
                        </a:rPr>
                        <a:t>23-24 Overall Content Mastery</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rtl="0" fontAlgn="ctr"/>
                      <a:r>
                        <a:rPr lang="en-US" sz="1800" b="1" i="0" u="none" strike="noStrike">
                          <a:solidFill>
                            <a:schemeClr val="tx1"/>
                          </a:solidFill>
                          <a:effectLst/>
                          <a:latin typeface="Calibri"/>
                        </a:rPr>
                        <a:t>24-25 Overall Content Mastery </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R="0" algn="ctr" rtl="0" fontAlgn="ctr"/>
                      <a:r>
                        <a:rPr lang="en-US" sz="1800" b="1" i="0" u="none" strike="noStrike">
                          <a:solidFill>
                            <a:schemeClr val="tx1"/>
                          </a:solidFill>
                          <a:effectLst/>
                          <a:latin typeface="Calibri"/>
                        </a:rPr>
                        <a:t> 23-24 ELA</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ctr"/>
                      <a:r>
                        <a:rPr lang="en-US" sz="1800" b="1" i="0" u="none" strike="noStrike">
                          <a:solidFill>
                            <a:schemeClr val="tx1"/>
                          </a:solidFill>
                          <a:effectLst/>
                          <a:latin typeface="Calibri"/>
                        </a:rPr>
                        <a:t>24-25 ELA</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ctr"/>
                      <a:r>
                        <a:rPr lang="en-US" sz="1800" b="1" i="0" u="none" strike="noStrike">
                          <a:solidFill>
                            <a:schemeClr val="tx1"/>
                          </a:solidFill>
                          <a:effectLst/>
                          <a:latin typeface="Calibri"/>
                        </a:rPr>
                        <a:t>23-24 Math/ Algebra I</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a:solidFill>
                            <a:schemeClr val="tx1"/>
                          </a:solidFill>
                          <a:effectLst/>
                          <a:latin typeface="Calibri"/>
                        </a:rPr>
                        <a:t>24-25 Math/ Algebra I</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a:solidFill>
                            <a:schemeClr val="tx1"/>
                          </a:solidFill>
                          <a:effectLst/>
                          <a:latin typeface="Calibri"/>
                        </a:rPr>
                        <a:t>  </a:t>
                      </a:r>
                      <a:r>
                        <a:rPr lang="en-US" sz="1800" b="1" i="0" u="none" strike="noStrike" noProof="0">
                          <a:solidFill>
                            <a:schemeClr val="tx1"/>
                          </a:solidFill>
                          <a:effectLst/>
                          <a:latin typeface="Calibri"/>
                        </a:rPr>
                        <a:t>23-24 </a:t>
                      </a:r>
                      <a:r>
                        <a:rPr lang="en-US" sz="1800" b="1" i="0" u="none" strike="noStrike">
                          <a:solidFill>
                            <a:schemeClr val="tx1"/>
                          </a:solidFill>
                          <a:effectLst/>
                          <a:latin typeface="Calibri"/>
                        </a:rPr>
                        <a:t>Science/Biology</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chemeClr val="tx1"/>
                          </a:solidFill>
                          <a:effectLst/>
                          <a:latin typeface="Calibri"/>
                        </a:rPr>
                        <a:t>24-25</a:t>
                      </a:r>
                    </a:p>
                    <a:p>
                      <a:pPr marL="0" lvl="0" algn="ctr">
                        <a:buNone/>
                      </a:pPr>
                      <a:r>
                        <a:rPr lang="en-US" sz="1800" b="1" i="0" u="none" strike="noStrike">
                          <a:solidFill>
                            <a:schemeClr val="tx1"/>
                          </a:solidFill>
                          <a:effectLst/>
                          <a:latin typeface="Calibri"/>
                        </a:rPr>
                        <a:t>Science/ Biology</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noProof="0">
                          <a:solidFill>
                            <a:schemeClr val="tx1"/>
                          </a:solidFill>
                          <a:effectLst/>
                          <a:latin typeface="Calibri"/>
                        </a:rPr>
                        <a:t>23-24</a:t>
                      </a:r>
                      <a:r>
                        <a:rPr lang="en-US" sz="1800" b="1" i="0" u="none" strike="noStrike">
                          <a:solidFill>
                            <a:schemeClr val="tx1"/>
                          </a:solidFill>
                          <a:effectLst/>
                          <a:latin typeface="Calibri"/>
                        </a:rPr>
                        <a:t> </a:t>
                      </a:r>
                    </a:p>
                    <a:p>
                      <a:pPr marL="0" lvl="0" algn="ctr">
                        <a:buNone/>
                      </a:pPr>
                      <a:r>
                        <a:rPr lang="en-US" sz="1800" b="1" i="0" u="none" strike="noStrike">
                          <a:solidFill>
                            <a:schemeClr val="tx1"/>
                          </a:solidFill>
                          <a:effectLst/>
                          <a:latin typeface="Calibri"/>
                        </a:rPr>
                        <a:t>US History</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a:solidFill>
                            <a:schemeClr val="tx1"/>
                          </a:solidFill>
                          <a:effectLst/>
                          <a:latin typeface="Calibri"/>
                        </a:rPr>
                        <a:t> 24-25 US History</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4265151"/>
                  </a:ext>
                </a:extLst>
              </a:tr>
              <a:tr h="787280">
                <a:tc>
                  <a:txBody>
                    <a:bodyPr/>
                    <a:lstStyle/>
                    <a:p>
                      <a:pPr marR="0" algn="ctr" rtl="0" fontAlgn="t"/>
                      <a:r>
                        <a:rPr lang="en-US" sz="1800" b="1" i="0" u="none" strike="noStrike">
                          <a:solidFill>
                            <a:srgbClr val="000000"/>
                          </a:solidFill>
                          <a:effectLst/>
                          <a:latin typeface="Calibri"/>
                        </a:rPr>
                        <a:t>JOHN R LEWIS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chemeClr val="tx1"/>
                          </a:solidFill>
                          <a:effectLst/>
                          <a:latin typeface="Calibri"/>
                        </a:rPr>
                        <a:t>26.7</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rgbClr val="FF0000"/>
                          </a:solidFill>
                          <a:effectLst/>
                          <a:latin typeface="Calibri"/>
                        </a:rPr>
                        <a:t>24.9</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algn="ctr" rtl="0" fontAlgn="t"/>
                      <a:r>
                        <a:rPr lang="en-US" sz="1800" b="1" i="0" u="none" strike="noStrike">
                          <a:solidFill>
                            <a:schemeClr val="tx1"/>
                          </a:solidFill>
                          <a:effectLst/>
                          <a:latin typeface="Calibri"/>
                        </a:rPr>
                        <a:t>27.33</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rgbClr val="FF0000"/>
                          </a:solidFill>
                          <a:effectLst/>
                          <a:latin typeface="Calibri"/>
                        </a:rPr>
                        <a:t>23.97</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chemeClr val="tx1"/>
                          </a:solidFill>
                          <a:effectLst/>
                          <a:latin typeface="Calibri"/>
                        </a:rPr>
                        <a:t>25.18</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rgbClr val="FF0000"/>
                          </a:solidFill>
                          <a:effectLst/>
                          <a:latin typeface="Calibri"/>
                        </a:rPr>
                        <a:t>21.48</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chemeClr val="tx1"/>
                          </a:solidFill>
                          <a:effectLst/>
                          <a:latin typeface="Calibri"/>
                        </a:rPr>
                        <a:t>29.04</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rgbClr val="00B050"/>
                          </a:solidFill>
                          <a:effectLst/>
                          <a:latin typeface="Calibri"/>
                        </a:rPr>
                        <a:t>37.74</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rgbClr val="000000"/>
                      </a:solidFill>
                    </a:lnB>
                    <a:solidFill>
                      <a:srgbClr val="FFC000"/>
                    </a:solidFill>
                  </a:tcPr>
                </a:tc>
                <a:tc>
                  <a:txBody>
                    <a:bodyPr/>
                    <a:lstStyle/>
                    <a:p>
                      <a:pPr marL="0" lvl="0" algn="ctr">
                        <a:buNone/>
                      </a:pPr>
                      <a:endParaRPr lang="en-US" sz="1800" b="1" i="0" u="none" strike="noStrike">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rgbClr val="000000"/>
                      </a:solidFill>
                    </a:lnB>
                    <a:solidFill>
                      <a:schemeClr val="tx1"/>
                    </a:solidFill>
                  </a:tcPr>
                </a:tc>
                <a:tc>
                  <a:txBody>
                    <a:bodyPr/>
                    <a:lstStyle/>
                    <a:p>
                      <a:pPr marL="0" lvl="0" algn="ctr">
                        <a:buNone/>
                      </a:pPr>
                      <a:endParaRPr lang="en-US" sz="1800" b="1" i="0" u="none" strike="noStrike">
                        <a:solidFill>
                          <a:srgbClr val="00B050"/>
                        </a:solidFill>
                        <a:effectLst/>
                        <a:latin typeface="Calibri"/>
                      </a:endParaRP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rgbClr val="000000"/>
                      </a:solidFill>
                    </a:lnB>
                    <a:solidFill>
                      <a:schemeClr val="tx1"/>
                    </a:solidFill>
                  </a:tcPr>
                </a:tc>
                <a:extLst>
                  <a:ext uri="{0D108BD9-81ED-4DB2-BD59-A6C34878D82A}">
                    <a16:rowId xmlns:a16="http://schemas.microsoft.com/office/drawing/2014/main" val="2234523927"/>
                  </a:ext>
                </a:extLst>
              </a:tr>
              <a:tr h="417153">
                <a:tc gridSpan="3">
                  <a:txBody>
                    <a:bodyPr/>
                    <a:lstStyle/>
                    <a:p>
                      <a:pPr lvl="0" algn="ctr">
                        <a:buNone/>
                      </a:pPr>
                      <a:r>
                        <a:rPr lang="en-US" sz="1800" b="1" i="0" u="none" strike="noStrike">
                          <a:solidFill>
                            <a:srgbClr val="000000"/>
                          </a:solidFill>
                          <a:effectLst/>
                          <a:latin typeface="+mn-lt"/>
                        </a:rPr>
                        <a:t>JOHN R LEWIS      </a:t>
                      </a:r>
                    </a:p>
                    <a:p>
                      <a:pPr lvl="0" algn="ctr">
                        <a:buNone/>
                      </a:pPr>
                      <a:r>
                        <a:rPr lang="en-US" sz="1800" b="1" i="0" u="none" strike="noStrike">
                          <a:solidFill>
                            <a:srgbClr val="000000"/>
                          </a:solidFill>
                          <a:effectLst/>
                          <a:latin typeface="+mn-lt"/>
                        </a:rPr>
                        <a:t> </a:t>
                      </a:r>
                      <a:r>
                        <a:rPr lang="en-US" sz="1200" b="1" i="1" u="none" strike="noStrike">
                          <a:solidFill>
                            <a:srgbClr val="000000"/>
                          </a:solidFill>
                          <a:effectLst/>
                          <a:latin typeface="Calibri"/>
                        </a:rPr>
                        <a:t>(Students with Disabilities)</a:t>
                      </a:r>
                    </a:p>
                  </a:txBody>
                  <a:tcPr anchor="ctr">
                    <a:lnL w="28575">
                      <a:solidFill>
                        <a:schemeClr val="tx1"/>
                      </a:solidFill>
                    </a:lnL>
                    <a:lnR w="57150">
                      <a:solidFill>
                        <a:schemeClr val="tx1"/>
                      </a:solidFill>
                    </a:lnR>
                    <a:lnT w="12700" cap="flat" cmpd="sng" algn="ctr">
                      <a:solidFill>
                        <a:srgbClr val="000000"/>
                      </a:solidFill>
                      <a:prstDash val="solid"/>
                      <a:round/>
                      <a:headEnd type="none" w="med" len="med"/>
                      <a:tailEnd type="none" w="med" len="med"/>
                    </a:lnT>
                    <a:lnB w="12700">
                      <a:solidFill>
                        <a:srgbClr val="000000"/>
                      </a:solidFill>
                    </a:lnB>
                    <a:solidFill>
                      <a:srgbClr val="FFC000"/>
                    </a:solidFill>
                  </a:tcPr>
                </a:tc>
                <a:tc hMerge="1">
                  <a:txBody>
                    <a:bodyPr/>
                    <a:lstStyle/>
                    <a:p>
                      <a:pPr marL="0" lvl="0" algn="ctr">
                        <a:buNone/>
                      </a:pPr>
                      <a:endParaRPr lang="en-US" sz="1800" b="1" i="0" u="none" strike="noStrike">
                        <a:solidFill>
                          <a:schemeClr val="tx1"/>
                        </a:solidFill>
                        <a:effectLst/>
                        <a:latin typeface="Calibri"/>
                      </a:endParaRPr>
                    </a:p>
                  </a:txBody>
                  <a:tcPr anchor="ctr">
                    <a:lnL w="57150">
                      <a:solidFill>
                        <a:schemeClr val="tx1"/>
                      </a:solidFill>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solidFill>
                      <a:schemeClr val="tx1"/>
                    </a:solidFill>
                  </a:tcPr>
                </a:tc>
                <a:tc hMerge="1">
                  <a:txBody>
                    <a:bodyPr/>
                    <a:lstStyle/>
                    <a:p>
                      <a:pPr marL="0" lvl="0" algn="ctr">
                        <a:buNone/>
                      </a:pPr>
                      <a:endParaRPr lang="en-US" sz="1800" b="1" i="0" u="none" strike="noStrike">
                        <a:solidFill>
                          <a:srgbClr val="FF0000"/>
                        </a:solidFill>
                        <a:effectLst/>
                        <a:latin typeface="Calibri"/>
                      </a:endParaRPr>
                    </a:p>
                  </a:txBody>
                  <a:tcPr anchor="ctr">
                    <a:lnL w="12700">
                      <a:solidFill>
                        <a:srgbClr val="000000"/>
                      </a:solidFill>
                    </a:lnL>
                    <a:lnR w="57150">
                      <a:solidFill>
                        <a:schemeClr val="tx1"/>
                      </a:solidFill>
                    </a:lnR>
                    <a:lnT w="12700" cap="flat" cmpd="sng" algn="ctr">
                      <a:solidFill>
                        <a:srgbClr val="000000"/>
                      </a:solidFill>
                      <a:prstDash val="solid"/>
                      <a:round/>
                      <a:headEnd type="none" w="med" len="med"/>
                      <a:tailEnd type="none" w="med" len="med"/>
                    </a:lnT>
                    <a:lnB w="12700">
                      <a:solidFill>
                        <a:srgbClr val="000000"/>
                      </a:solidFill>
                    </a:lnB>
                    <a:solidFill>
                      <a:schemeClr val="tx1"/>
                    </a:solidFill>
                  </a:tcPr>
                </a:tc>
                <a:tc>
                  <a:txBody>
                    <a:bodyPr/>
                    <a:lstStyle/>
                    <a:p>
                      <a:pPr lvl="0" algn="ctr">
                        <a:buNone/>
                      </a:pPr>
                      <a:r>
                        <a:rPr lang="en-US" sz="1800" b="1" i="0" u="none" strike="noStrike">
                          <a:solidFill>
                            <a:schemeClr val="tx1"/>
                          </a:solidFill>
                          <a:effectLst/>
                          <a:latin typeface="Calibri"/>
                        </a:rPr>
                        <a:t>14.29</a:t>
                      </a:r>
                    </a:p>
                  </a:txBody>
                  <a:tcPr anchor="ctr">
                    <a:lnL w="57150">
                      <a:solidFill>
                        <a:schemeClr val="tx1"/>
                      </a:solidFill>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solidFill>
                      <a:srgbClr val="FFC000"/>
                    </a:solidFill>
                  </a:tcPr>
                </a:tc>
                <a:tc>
                  <a:txBody>
                    <a:bodyPr/>
                    <a:lstStyle/>
                    <a:p>
                      <a:pPr marL="0" lvl="0" algn="ctr">
                        <a:buNone/>
                      </a:pPr>
                      <a:r>
                        <a:rPr lang="en-US" sz="1800" b="1" i="0" u="none" strike="noStrike">
                          <a:solidFill>
                            <a:srgbClr val="FF0000"/>
                          </a:solidFill>
                          <a:effectLst/>
                          <a:latin typeface="Calibri"/>
                        </a:rPr>
                        <a:t>8.97</a:t>
                      </a:r>
                    </a:p>
                  </a:txBody>
                  <a:tcPr anchor="ctr">
                    <a:lnL w="12700">
                      <a:solidFill>
                        <a:srgbClr val="000000"/>
                      </a:solidFill>
                    </a:lnL>
                    <a:lnR w="57150">
                      <a:solidFill>
                        <a:schemeClr val="tx1"/>
                      </a:solidFill>
                    </a:lnR>
                    <a:lnT w="12700" cap="flat" cmpd="sng" algn="ctr">
                      <a:solidFill>
                        <a:srgbClr val="000000"/>
                      </a:solidFill>
                      <a:prstDash val="solid"/>
                      <a:round/>
                      <a:headEnd type="none" w="med" len="med"/>
                      <a:tailEnd type="none" w="med" len="med"/>
                    </a:lnT>
                    <a:lnB w="12700">
                      <a:solidFill>
                        <a:srgbClr val="000000"/>
                      </a:solidFill>
                    </a:lnB>
                    <a:solidFill>
                      <a:srgbClr val="FFC000"/>
                    </a:solidFill>
                  </a:tcPr>
                </a:tc>
                <a:tc>
                  <a:txBody>
                    <a:bodyPr/>
                    <a:lstStyle/>
                    <a:p>
                      <a:pPr marL="0" lvl="0" algn="ctr">
                        <a:buNone/>
                      </a:pPr>
                      <a:r>
                        <a:rPr lang="en-US" sz="1800" b="1" i="0" u="none" strike="noStrike">
                          <a:solidFill>
                            <a:schemeClr val="tx1"/>
                          </a:solidFill>
                          <a:effectLst/>
                          <a:latin typeface="Calibri"/>
                        </a:rPr>
                        <a:t>18.58</a:t>
                      </a:r>
                    </a:p>
                  </a:txBody>
                  <a:tcPr anchor="ctr">
                    <a:lnL w="57150">
                      <a:solidFill>
                        <a:schemeClr val="tx1"/>
                      </a:solidFill>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noFill/>
                  </a:tcPr>
                </a:tc>
                <a:tc>
                  <a:txBody>
                    <a:bodyPr/>
                    <a:lstStyle/>
                    <a:p>
                      <a:pPr marL="0" lvl="0" algn="ctr">
                        <a:buNone/>
                      </a:pPr>
                      <a:r>
                        <a:rPr lang="en-US" sz="1800" b="1" i="0" u="none" strike="noStrike">
                          <a:solidFill>
                            <a:srgbClr val="FF0000"/>
                          </a:solidFill>
                          <a:effectLst/>
                          <a:latin typeface="Calibri"/>
                        </a:rPr>
                        <a:t>6.58</a:t>
                      </a:r>
                    </a:p>
                  </a:txBody>
                  <a:tcPr anchor="ctr">
                    <a:lnL w="12700">
                      <a:solidFill>
                        <a:srgbClr val="000000"/>
                      </a:solidFill>
                    </a:lnL>
                    <a:lnR w="57150">
                      <a:solidFill>
                        <a:schemeClr val="tx1"/>
                      </a:solidFill>
                    </a:lnR>
                    <a:lnT w="12700" cap="flat" cmpd="sng" algn="ctr">
                      <a:solidFill>
                        <a:srgbClr val="000000"/>
                      </a:solidFill>
                      <a:prstDash val="solid"/>
                      <a:round/>
                      <a:headEnd type="none" w="med" len="med"/>
                      <a:tailEnd type="none" w="med" len="med"/>
                    </a:lnT>
                    <a:lnB w="12700">
                      <a:solidFill>
                        <a:srgbClr val="000000"/>
                      </a:solidFill>
                    </a:lnB>
                    <a:noFill/>
                  </a:tcPr>
                </a:tc>
                <a:tc>
                  <a:txBody>
                    <a:bodyPr/>
                    <a:lstStyle/>
                    <a:p>
                      <a:pPr marL="0" lvl="0" algn="ctr">
                        <a:buNone/>
                      </a:pPr>
                      <a:r>
                        <a:rPr lang="en-US" sz="1800" b="1" i="0" u="none" strike="noStrike" noProof="0">
                          <a:solidFill>
                            <a:schemeClr val="tx1"/>
                          </a:solidFill>
                          <a:effectLst/>
                          <a:latin typeface="Calibri"/>
                        </a:rPr>
                        <a:t>Too Few Students</a:t>
                      </a:r>
                      <a:endParaRPr lang="en-US">
                        <a:solidFill>
                          <a:schemeClr val="tx1"/>
                        </a:solidFill>
                      </a:endParaRPr>
                    </a:p>
                  </a:txBody>
                  <a:tcPr anchor="ctr">
                    <a:lnL w="57150">
                      <a:solidFill>
                        <a:schemeClr val="tx1"/>
                      </a:solidFill>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solidFill>
                      <a:srgbClr val="FFC000"/>
                    </a:solidFill>
                  </a:tcPr>
                </a:tc>
                <a:tc>
                  <a:txBody>
                    <a:bodyPr/>
                    <a:lstStyle/>
                    <a:p>
                      <a:pPr marL="0" lvl="0" algn="ctr">
                        <a:buNone/>
                      </a:pPr>
                      <a:r>
                        <a:rPr lang="en-US" sz="1800" b="1" i="0" u="none" strike="noStrike">
                          <a:solidFill>
                            <a:schemeClr val="tx1"/>
                          </a:solidFill>
                          <a:effectLst/>
                          <a:latin typeface="Calibri"/>
                        </a:rPr>
                        <a:t>Too Few Students</a:t>
                      </a:r>
                    </a:p>
                  </a:txBody>
                  <a:tcPr anchor="ctr">
                    <a:lnL w="12700">
                      <a:solidFill>
                        <a:srgbClr val="000000"/>
                      </a:solidFill>
                    </a:lnL>
                    <a:lnR w="57150">
                      <a:solidFill>
                        <a:schemeClr val="tx1"/>
                      </a:solidFill>
                    </a:lnR>
                    <a:lnT w="12700" cap="flat" cmpd="sng" algn="ctr">
                      <a:solidFill>
                        <a:srgbClr val="000000"/>
                      </a:solidFill>
                      <a:prstDash val="solid"/>
                      <a:round/>
                      <a:headEnd type="none" w="med" len="med"/>
                      <a:tailEnd type="none" w="med" len="med"/>
                    </a:lnT>
                    <a:lnB w="12700">
                      <a:solidFill>
                        <a:srgbClr val="000000"/>
                      </a:solidFill>
                    </a:lnB>
                    <a:solidFill>
                      <a:srgbClr val="FFC000"/>
                    </a:solidFill>
                  </a:tcPr>
                </a:tc>
                <a:tc>
                  <a:txBody>
                    <a:bodyPr/>
                    <a:lstStyle/>
                    <a:p>
                      <a:pPr marL="0" lvl="0" algn="ctr">
                        <a:buNone/>
                      </a:pPr>
                      <a:endParaRPr lang="en-US" sz="1800" b="1" i="0" u="none" strike="noStrike">
                        <a:solidFill>
                          <a:srgbClr val="000000"/>
                        </a:solidFill>
                        <a:effectLst/>
                        <a:latin typeface="Calibri"/>
                      </a:endParaRPr>
                    </a:p>
                  </a:txBody>
                  <a:tcPr anchor="ctr">
                    <a:lnL w="57150">
                      <a:solidFill>
                        <a:schemeClr val="tx1"/>
                      </a:solidFill>
                    </a:lnL>
                    <a:lnR w="12700">
                      <a:solidFill>
                        <a:srgbClr val="000000"/>
                      </a:solidFill>
                    </a:lnR>
                    <a:lnT w="12700" cap="flat" cmpd="sng" algn="ctr">
                      <a:solidFill>
                        <a:srgbClr val="000000"/>
                      </a:solidFill>
                      <a:prstDash val="solid"/>
                      <a:round/>
                      <a:headEnd type="none" w="med" len="med"/>
                      <a:tailEnd type="none" w="med" len="med"/>
                    </a:lnT>
                    <a:lnB w="12700">
                      <a:solidFill>
                        <a:srgbClr val="000000"/>
                      </a:solidFill>
                    </a:lnB>
                    <a:solidFill>
                      <a:schemeClr val="tx1"/>
                    </a:solidFill>
                  </a:tcPr>
                </a:tc>
                <a:tc>
                  <a:txBody>
                    <a:bodyPr/>
                    <a:lstStyle/>
                    <a:p>
                      <a:pPr marL="0" lvl="0" algn="ctr">
                        <a:buNone/>
                      </a:pPr>
                      <a:endParaRPr lang="en-US" sz="1800" b="1" i="0" u="none" strike="noStrike">
                        <a:solidFill>
                          <a:srgbClr val="00B050"/>
                        </a:solidFill>
                        <a:effectLst/>
                        <a:latin typeface="Calibri"/>
                      </a:endParaRPr>
                    </a:p>
                  </a:txBody>
                  <a:tcPr anchor="ctr">
                    <a:lnL w="12700">
                      <a:solidFill>
                        <a:srgbClr val="000000"/>
                      </a:solidFill>
                    </a:lnL>
                    <a:lnR w="28575">
                      <a:solidFill>
                        <a:schemeClr val="tx1"/>
                      </a:solidFill>
                    </a:lnR>
                    <a:lnT w="12700" cap="flat" cmpd="sng" algn="ctr">
                      <a:solidFill>
                        <a:srgbClr val="000000"/>
                      </a:solidFill>
                      <a:prstDash val="solid"/>
                      <a:round/>
                      <a:headEnd type="none" w="med" len="med"/>
                      <a:tailEnd type="none" w="med" len="med"/>
                    </a:lnT>
                    <a:lnB w="12700">
                      <a:solidFill>
                        <a:srgbClr val="000000"/>
                      </a:solidFill>
                    </a:lnB>
                    <a:solidFill>
                      <a:schemeClr val="tx1"/>
                    </a:solidFill>
                  </a:tcPr>
                </a:tc>
                <a:extLst>
                  <a:ext uri="{0D108BD9-81ED-4DB2-BD59-A6C34878D82A}">
                    <a16:rowId xmlns:a16="http://schemas.microsoft.com/office/drawing/2014/main" val="390189395"/>
                  </a:ext>
                </a:extLst>
              </a:tr>
              <a:tr h="762398">
                <a:tc>
                  <a:txBody>
                    <a:bodyPr/>
                    <a:lstStyle/>
                    <a:p>
                      <a:pPr marL="0" marR="0" indent="0" algn="ctr" rtl="0" fontAlgn="t">
                        <a:buNone/>
                      </a:pPr>
                      <a:r>
                        <a:rPr lang="en-US" sz="1800" b="1" i="0" u="none" strike="noStrike">
                          <a:solidFill>
                            <a:srgbClr val="000000"/>
                          </a:solidFill>
                          <a:effectLst/>
                          <a:latin typeface="Calibri"/>
                        </a:rPr>
                        <a:t>LANE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chemeClr val="tx1"/>
                          </a:solidFill>
                          <a:effectLst/>
                          <a:latin typeface="Calibri"/>
                        </a:rPr>
                        <a:t>55.1</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rgbClr val="00B050"/>
                          </a:solidFill>
                          <a:effectLst/>
                          <a:latin typeface="Calibri"/>
                        </a:rPr>
                        <a:t>56.8</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algn="ctr" rtl="0" fontAlgn="t"/>
                      <a:r>
                        <a:rPr lang="en-US" sz="1800" b="1" i="0" u="none" strike="noStrike">
                          <a:solidFill>
                            <a:schemeClr val="tx1"/>
                          </a:solidFill>
                          <a:effectLst/>
                          <a:latin typeface="Calibri"/>
                        </a:rPr>
                        <a:t>50.60</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rgbClr val="00B050"/>
                          </a:solidFill>
                          <a:effectLst/>
                          <a:latin typeface="Calibri"/>
                        </a:rPr>
                        <a:t>51.66</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chemeClr val="tx1"/>
                          </a:solidFill>
                          <a:effectLst/>
                          <a:latin typeface="Calibri"/>
                        </a:rPr>
                        <a:t>59.89</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rgbClr val="00B050"/>
                          </a:solidFill>
                          <a:effectLst/>
                          <a:latin typeface="Calibri"/>
                        </a:rPr>
                        <a:t>61.33</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chemeClr val="tx1"/>
                          </a:solidFill>
                          <a:effectLst/>
                          <a:latin typeface="Calibri"/>
                        </a:rPr>
                        <a:t>53.70</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rgbClr val="00B050"/>
                          </a:solidFill>
                          <a:effectLst/>
                          <a:latin typeface="Calibri"/>
                        </a:rPr>
                        <a:t>57.90</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rgbClr val="FFC000"/>
                    </a:solidFill>
                  </a:tcPr>
                </a:tc>
                <a:tc>
                  <a:txBody>
                    <a:bodyPr/>
                    <a:lstStyle/>
                    <a:p>
                      <a:endParaRPr lang="en-US"/>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tx1"/>
                    </a:solidFill>
                  </a:tcPr>
                </a:tc>
                <a:tc>
                  <a:txBody>
                    <a:bodyPr/>
                    <a:lstStyle/>
                    <a:p>
                      <a:endParaRPr lang="en-US"/>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98755183"/>
                  </a:ext>
                </a:extLst>
              </a:tr>
              <a:tr h="0">
                <a:tc gridSpan="3">
                  <a:txBody>
                    <a:bodyPr/>
                    <a:lstStyle/>
                    <a:p>
                      <a:pPr marL="0" marR="0" indent="0" algn="ctr" rtl="0" fontAlgn="t">
                        <a:buNone/>
                      </a:pPr>
                      <a:r>
                        <a:rPr lang="en-US" sz="1800" b="1" i="0" u="none" strike="noStrike">
                          <a:solidFill>
                            <a:srgbClr val="000000"/>
                          </a:solidFill>
                          <a:effectLst/>
                          <a:latin typeface="+mn-lt"/>
                        </a:rPr>
                        <a:t>LANE ES    </a:t>
                      </a:r>
                    </a:p>
                    <a:p>
                      <a:pPr marL="0" marR="0" indent="0" algn="ctr" rtl="0" fontAlgn="t">
                        <a:buNone/>
                      </a:pPr>
                      <a:r>
                        <a:rPr lang="en-US" sz="1200" b="1" i="0" u="none" strike="noStrike">
                          <a:solidFill>
                            <a:srgbClr val="000000"/>
                          </a:solidFill>
                          <a:effectLst/>
                          <a:latin typeface="+mn-lt"/>
                        </a:rPr>
                        <a:t> (Students with Disabilities)- </a:t>
                      </a:r>
                      <a:r>
                        <a:rPr lang="en-US" sz="1200" b="1" i="0" u="none" strike="noStrike">
                          <a:solidFill>
                            <a:srgbClr val="00B050"/>
                          </a:solidFill>
                          <a:effectLst/>
                          <a:latin typeface="+mn-lt"/>
                        </a:rPr>
                        <a:t>Added 12/2025</a:t>
                      </a:r>
                      <a:endParaRPr lang="en-US" sz="1200" b="1" i="0" u="none" strike="noStrike">
                        <a:solidFill>
                          <a:srgbClr val="00B050"/>
                        </a:solidFill>
                        <a:effectLst/>
                        <a:latin typeface="Calibri"/>
                      </a:endParaRP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hMerge="1">
                  <a:txBody>
                    <a:bodyPr/>
                    <a:lstStyle/>
                    <a:p>
                      <a:pPr marL="0" marR="0" algn="ctr" rtl="0" fontAlgn="t"/>
                      <a:endParaRPr lang="en-US" sz="1800" b="1" i="0" u="none" strike="noStrike">
                        <a:solidFill>
                          <a:schemeClr val="tx1"/>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pPr marL="0" marR="0" algn="ctr" rtl="0" fontAlgn="t"/>
                      <a:endParaRPr lang="en-US" sz="1800" b="1" i="0" u="none" strike="noStrike">
                        <a:solidFill>
                          <a:srgbClr val="00B050"/>
                        </a:solidFill>
                        <a:effectLst/>
                        <a:latin typeface="Calibri"/>
                      </a:endParaRP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algn="ctr" rtl="0" fontAlgn="t"/>
                      <a:r>
                        <a:rPr lang="en-US" sz="1800" b="1" i="0" u="none" strike="noStrike">
                          <a:solidFill>
                            <a:schemeClr val="tx1"/>
                          </a:solidFill>
                          <a:effectLst/>
                          <a:latin typeface="Calibri"/>
                        </a:rPr>
                        <a:t>18.75</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rgbClr val="FF0000"/>
                          </a:solidFill>
                          <a:effectLst/>
                          <a:latin typeface="Calibri"/>
                        </a:rPr>
                        <a:t>11.91</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chemeClr val="tx1"/>
                          </a:solidFill>
                          <a:effectLst/>
                          <a:latin typeface="Calibri"/>
                        </a:rPr>
                        <a:t>31.25</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rgbClr val="FF0000"/>
                          </a:solidFill>
                          <a:effectLst/>
                          <a:latin typeface="Calibri"/>
                        </a:rPr>
                        <a:t>21.43</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chemeClr val="tx1"/>
                          </a:solidFill>
                          <a:effectLst/>
                          <a:latin typeface="+mn-lt"/>
                        </a:rPr>
                        <a:t>Too Few Students</a:t>
                      </a:r>
                      <a:endParaRPr lang="en-US" sz="1800" b="1" i="0" u="none" strike="noStrike">
                        <a:solidFill>
                          <a:schemeClr val="tx1"/>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i="0" u="none" strike="noStrike" noProof="0">
                          <a:solidFill>
                            <a:schemeClr val="tx1"/>
                          </a:solidFill>
                          <a:effectLst/>
                          <a:latin typeface="+mn-lt"/>
                        </a:rPr>
                        <a:t>Too Few Students </a:t>
                      </a:r>
                      <a:endParaRPr lang="en-US" sz="1800" b="1" i="0" u="none" strike="noStrike">
                        <a:solidFill>
                          <a:srgbClr val="FF0000"/>
                        </a:solidFill>
                        <a:effectLst/>
                        <a:latin typeface="Calibri"/>
                      </a:endParaRPr>
                    </a:p>
                  </a:txBody>
                  <a:tcP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rgbClr val="FFC000"/>
                    </a:solidFill>
                  </a:tcPr>
                </a:tc>
                <a:tc>
                  <a:txBody>
                    <a:bodyPr/>
                    <a:lstStyle/>
                    <a:p>
                      <a:pPr marL="0" lvl="0" algn="ctr">
                        <a:buNone/>
                      </a:pPr>
                      <a:endParaRPr lang="en-US" sz="1800" b="1" i="0" u="none" strike="noStrike">
                        <a:solidFill>
                          <a:schemeClr val="tx1"/>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tx1"/>
                    </a:solidFill>
                  </a:tcPr>
                </a:tc>
                <a:tc>
                  <a:txBody>
                    <a:bodyPr/>
                    <a:lstStyle/>
                    <a:p>
                      <a:pPr marL="0" lvl="0" algn="ctr">
                        <a:buNone/>
                      </a:pPr>
                      <a:endParaRPr lang="en-US" sz="1800" b="1" i="0" u="none" strike="noStrike">
                        <a:solidFill>
                          <a:srgbClr val="FF0000"/>
                        </a:solidFill>
                        <a:effectLst/>
                        <a:latin typeface="Calibri"/>
                      </a:endParaRP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a:solidFill>
                        <a:srgbClr val="000000"/>
                      </a:solidFill>
                    </a:lnT>
                    <a:lnB w="12700" cap="flat" cmpd="sng" algn="ctr">
                      <a:solidFill>
                        <a:srgbClr val="000000"/>
                      </a:solidFill>
                      <a:prstDash val="solid"/>
                      <a:round/>
                      <a:headEnd type="none" w="med" len="med"/>
                      <a:tailEnd type="none" w="med" len="med"/>
                    </a:lnB>
                    <a:solidFill>
                      <a:schemeClr val="tx1"/>
                    </a:solidFill>
                  </a:tcPr>
                </a:tc>
                <a:extLst>
                  <a:ext uri="{0D108BD9-81ED-4DB2-BD59-A6C34878D82A}">
                    <a16:rowId xmlns:a16="http://schemas.microsoft.com/office/drawing/2014/main" val="888874453"/>
                  </a:ext>
                </a:extLst>
              </a:tr>
              <a:tr h="863044">
                <a:tc>
                  <a:txBody>
                    <a:bodyPr/>
                    <a:lstStyle/>
                    <a:p>
                      <a:pPr marL="0" marR="0" indent="0" algn="ctr" rtl="0" fontAlgn="t">
                        <a:buNone/>
                      </a:pPr>
                      <a:r>
                        <a:rPr lang="en-US" sz="1800" b="1" i="0" u="none" strike="noStrike">
                          <a:solidFill>
                            <a:srgbClr val="000000"/>
                          </a:solidFill>
                          <a:effectLst/>
                          <a:latin typeface="Calibri"/>
                        </a:rPr>
                        <a:t>HOWARD HS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chemeClr val="tx1"/>
                          </a:solidFill>
                          <a:effectLst/>
                          <a:latin typeface="Calibri"/>
                        </a:rPr>
                        <a:t>46.2</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rgbClr val="00B050"/>
                          </a:solidFill>
                          <a:effectLst/>
                          <a:latin typeface="Calibri"/>
                        </a:rPr>
                        <a:t>51.1</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R="0" algn="ctr" rtl="0" fontAlgn="t"/>
                      <a:r>
                        <a:rPr lang="en-US" sz="1800" b="1" i="0" u="none" strike="noStrike">
                          <a:solidFill>
                            <a:schemeClr val="tx1"/>
                          </a:solidFill>
                          <a:effectLst/>
                          <a:latin typeface="Calibri"/>
                        </a:rPr>
                        <a:t>49.06</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rgbClr val="00B050"/>
                          </a:solidFill>
                          <a:effectLst/>
                          <a:latin typeface="Calibri"/>
                        </a:rPr>
                        <a:t>50.19</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chemeClr val="tx1"/>
                          </a:solidFill>
                          <a:effectLst/>
                          <a:latin typeface="Calibri"/>
                        </a:rPr>
                        <a:t>45.8</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rgbClr val="00B050"/>
                          </a:solidFill>
                          <a:effectLst/>
                          <a:latin typeface="Calibri"/>
                        </a:rPr>
                        <a:t>51.9</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chemeClr val="tx1"/>
                          </a:solidFill>
                          <a:effectLst/>
                          <a:latin typeface="Calibri"/>
                        </a:rPr>
                        <a:t>34.68</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rgbClr val="00B050"/>
                          </a:solidFill>
                          <a:effectLst/>
                          <a:latin typeface="Calibri"/>
                        </a:rPr>
                        <a:t>47.49</a:t>
                      </a:r>
                    </a:p>
                  </a:txBody>
                  <a:tcPr anchor="ctr">
                    <a:lnL w="12700">
                      <a:solidFill>
                        <a:srgbClr val="000000"/>
                      </a:solidFill>
                    </a:lnL>
                    <a:lnR w="57150" cap="flat" cmpd="sng" algn="ctr">
                      <a:solidFill>
                        <a:schemeClr val="tx1"/>
                      </a:solidFill>
                      <a:prstDash val="solid"/>
                      <a:round/>
                      <a:headEnd type="none" w="med" len="med"/>
                      <a:tailEnd type="none" w="med" len="med"/>
                    </a:lnR>
                    <a:lnT w="12700">
                      <a:solidFill>
                        <a:srgbClr val="000000"/>
                      </a:solidFill>
                    </a:lnT>
                    <a:lnB w="12700">
                      <a:solidFill>
                        <a:srgbClr val="000000"/>
                      </a:solidFill>
                    </a:lnB>
                    <a:solidFill>
                      <a:srgbClr val="FFC000"/>
                    </a:solidFill>
                  </a:tcPr>
                </a:tc>
                <a:tc>
                  <a:txBody>
                    <a:bodyPr/>
                    <a:lstStyle/>
                    <a:p>
                      <a:pPr marL="0" lvl="0" algn="ctr">
                        <a:buNone/>
                      </a:pPr>
                      <a:r>
                        <a:rPr lang="en-US" sz="1800" b="1" i="0" u="none" strike="noStrike">
                          <a:solidFill>
                            <a:schemeClr val="tx1"/>
                          </a:solidFill>
                          <a:effectLst/>
                          <a:latin typeface="Calibri"/>
                        </a:rPr>
                        <a:t>55.13</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bg1"/>
                    </a:solidFill>
                  </a:tcPr>
                </a:tc>
                <a:tc>
                  <a:txBody>
                    <a:bodyPr/>
                    <a:lstStyle/>
                    <a:p>
                      <a:pPr marL="0" lvl="0" algn="ctr">
                        <a:buNone/>
                      </a:pPr>
                      <a:r>
                        <a:rPr lang="en-US" sz="1800" b="1" i="0" u="none" strike="noStrike">
                          <a:solidFill>
                            <a:srgbClr val="FF0000"/>
                          </a:solidFill>
                          <a:effectLst/>
                          <a:latin typeface="Calibri"/>
                        </a:rPr>
                        <a:t>54.4</a:t>
                      </a:r>
                    </a:p>
                  </a:txBody>
                  <a:tcPr anchor="ctr">
                    <a:lnL w="12700">
                      <a:solidFill>
                        <a:srgbClr val="000000"/>
                      </a:solidFill>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a:solidFill>
                        <a:srgbClr val="000000"/>
                      </a:solidFill>
                    </a:lnB>
                    <a:solidFill>
                      <a:schemeClr val="bg1"/>
                    </a:solidFill>
                  </a:tcPr>
                </a:tc>
                <a:extLst>
                  <a:ext uri="{0D108BD9-81ED-4DB2-BD59-A6C34878D82A}">
                    <a16:rowId xmlns:a16="http://schemas.microsoft.com/office/drawing/2014/main" val="1054266046"/>
                  </a:ext>
                </a:extLst>
              </a:tr>
              <a:tr h="921821">
                <a:tc gridSpan="3">
                  <a:txBody>
                    <a:bodyPr/>
                    <a:lstStyle/>
                    <a:p>
                      <a:pPr marL="0" lvl="0" indent="0" algn="ctr">
                        <a:buNone/>
                      </a:pPr>
                      <a:r>
                        <a:rPr lang="en-US" sz="1600" b="1" i="0" u="none" strike="noStrike" noProof="0">
                          <a:solidFill>
                            <a:srgbClr val="000000"/>
                          </a:solidFill>
                          <a:effectLst/>
                          <a:latin typeface="Calibri"/>
                        </a:rPr>
                        <a:t>HOWARD HS</a:t>
                      </a:r>
                    </a:p>
                    <a:p>
                      <a:pPr marL="0" lvl="0" indent="0" algn="ctr">
                        <a:buNone/>
                      </a:pPr>
                      <a:r>
                        <a:rPr lang="en-US" sz="1200" b="1" i="1" u="none" strike="noStrike" noProof="0">
                          <a:solidFill>
                            <a:srgbClr val="000000"/>
                          </a:solidFill>
                          <a:effectLst/>
                          <a:latin typeface="Calibri"/>
                        </a:rPr>
                        <a:t>(Students with Disabilities</a:t>
                      </a:r>
                      <a:r>
                        <a:rPr lang="en-US" sz="1200" b="0" i="1" u="none" strike="noStrike" noProof="0">
                          <a:solidFill>
                            <a:srgbClr val="000000"/>
                          </a:solidFill>
                          <a:effectLst/>
                          <a:latin typeface="Calibri"/>
                        </a:rPr>
                        <a:t>)- </a:t>
                      </a:r>
                      <a:r>
                        <a:rPr lang="en-US" sz="1600" b="1" i="1" u="none" strike="noStrike" noProof="0">
                          <a:solidFill>
                            <a:srgbClr val="00B050"/>
                          </a:solidFill>
                          <a:effectLst/>
                          <a:latin typeface="Calibri"/>
                        </a:rPr>
                        <a:t>Exited 12/2025</a:t>
                      </a:r>
                      <a:endParaRPr lang="en-US" sz="1600" b="1" i="1">
                        <a:solidFill>
                          <a:srgbClr val="00B050"/>
                        </a:solidFill>
                      </a:endParaRPr>
                    </a:p>
                  </a:txBody>
                  <a:tcPr anchor="ctr">
                    <a:lnL w="28575">
                      <a:solidFill>
                        <a:schemeClr val="tx1"/>
                      </a:solidFill>
                    </a:lnL>
                    <a:lnR w="57150">
                      <a:solidFill>
                        <a:schemeClr val="tx1"/>
                      </a:solidFill>
                    </a:lnR>
                    <a:lnT w="12700">
                      <a:solidFill>
                        <a:srgbClr val="000000"/>
                      </a:solidFill>
                    </a:lnT>
                    <a:lnB w="28575">
                      <a:solidFill>
                        <a:schemeClr val="tx1"/>
                      </a:solidFill>
                    </a:lnB>
                    <a:solidFill>
                      <a:srgbClr val="FFC000"/>
                    </a:solidFill>
                  </a:tcPr>
                </a:tc>
                <a:tc hMerge="1">
                  <a:txBody>
                    <a:bodyPr/>
                    <a:lstStyle/>
                    <a:p>
                      <a:pPr marL="0" lvl="0" algn="ctr">
                        <a:buNone/>
                      </a:pPr>
                      <a:endParaRPr lang="en-US" sz="1800" b="1" i="0" u="none" strike="noStrike">
                        <a:solidFill>
                          <a:srgbClr val="FF0000"/>
                        </a:solidFill>
                        <a:effectLst/>
                        <a:latin typeface="Calibri"/>
                      </a:endParaRPr>
                    </a:p>
                  </a:txBody>
                  <a:tcPr anchor="ctr">
                    <a:lnL w="57150">
                      <a:solidFill>
                        <a:schemeClr val="tx1"/>
                      </a:solidFill>
                    </a:lnL>
                    <a:lnR w="12700">
                      <a:solidFill>
                        <a:srgbClr val="000000"/>
                      </a:solidFill>
                    </a:lnR>
                    <a:lnT w="12700">
                      <a:solidFill>
                        <a:srgbClr val="000000"/>
                      </a:solidFill>
                    </a:lnT>
                    <a:lnB w="28575">
                      <a:solidFill>
                        <a:schemeClr val="tx1"/>
                      </a:solidFill>
                    </a:lnB>
                    <a:solidFill>
                      <a:schemeClr val="tx1"/>
                    </a:solidFill>
                  </a:tcPr>
                </a:tc>
                <a:tc hMerge="1">
                  <a:txBody>
                    <a:bodyPr/>
                    <a:lstStyle/>
                    <a:p>
                      <a:pPr marL="0" lvl="0" algn="ctr">
                        <a:buNone/>
                      </a:pPr>
                      <a:endParaRPr lang="en-US" sz="1800" b="1" i="0" u="none" strike="noStrike">
                        <a:solidFill>
                          <a:srgbClr val="00B050"/>
                        </a:solidFill>
                        <a:effectLst/>
                        <a:latin typeface="Calibri"/>
                      </a:endParaRPr>
                    </a:p>
                  </a:txBody>
                  <a:tcPr anchor="ctr">
                    <a:lnL w="12700">
                      <a:solidFill>
                        <a:srgbClr val="000000"/>
                      </a:solidFill>
                    </a:lnL>
                    <a:lnR w="57150">
                      <a:solidFill>
                        <a:schemeClr val="tx1"/>
                      </a:solidFill>
                    </a:lnR>
                    <a:lnT w="12700">
                      <a:solidFill>
                        <a:srgbClr val="000000"/>
                      </a:solidFill>
                    </a:lnT>
                    <a:lnB w="28575">
                      <a:solidFill>
                        <a:schemeClr val="tx1"/>
                      </a:solidFill>
                    </a:lnB>
                    <a:solidFill>
                      <a:schemeClr val="tx1"/>
                    </a:solidFill>
                  </a:tcPr>
                </a:tc>
                <a:tc>
                  <a:txBody>
                    <a:bodyPr/>
                    <a:lstStyle/>
                    <a:p>
                      <a:pPr lvl="0" algn="ctr">
                        <a:buNone/>
                      </a:pPr>
                      <a:r>
                        <a:rPr lang="en-US" sz="1800" b="1" i="0" u="none" strike="noStrike">
                          <a:solidFill>
                            <a:schemeClr val="tx1"/>
                          </a:solidFill>
                          <a:effectLst/>
                          <a:latin typeface="Calibri"/>
                        </a:rPr>
                        <a:t>15.79</a:t>
                      </a:r>
                    </a:p>
                  </a:txBody>
                  <a:tcPr anchor="ctr">
                    <a:lnL w="57150">
                      <a:solidFill>
                        <a:schemeClr val="tx1"/>
                      </a:solidFill>
                    </a:lnL>
                    <a:lnR w="12700">
                      <a:solidFill>
                        <a:srgbClr val="000000"/>
                      </a:solidFill>
                    </a:lnR>
                    <a:lnT w="12700">
                      <a:solidFill>
                        <a:srgbClr val="000000"/>
                      </a:solidFill>
                    </a:lnT>
                    <a:lnB w="28575">
                      <a:solidFill>
                        <a:schemeClr val="tx1"/>
                      </a:solidFill>
                    </a:lnB>
                    <a:solidFill>
                      <a:srgbClr val="FFC000"/>
                    </a:solidFill>
                  </a:tcPr>
                </a:tc>
                <a:tc>
                  <a:txBody>
                    <a:bodyPr/>
                    <a:lstStyle/>
                    <a:p>
                      <a:pPr marL="0" lvl="0" algn="ctr">
                        <a:buNone/>
                      </a:pPr>
                      <a:r>
                        <a:rPr lang="en-US" sz="1800" b="1" i="0" u="none" strike="noStrike">
                          <a:solidFill>
                            <a:srgbClr val="00B050"/>
                          </a:solidFill>
                          <a:effectLst/>
                          <a:latin typeface="Calibri"/>
                        </a:rPr>
                        <a:t>39.54</a:t>
                      </a:r>
                    </a:p>
                  </a:txBody>
                  <a:tcPr anchor="ctr">
                    <a:lnL w="12700">
                      <a:solidFill>
                        <a:srgbClr val="000000"/>
                      </a:solidFill>
                    </a:lnL>
                    <a:lnR w="57150">
                      <a:solidFill>
                        <a:schemeClr val="tx1"/>
                      </a:solidFill>
                    </a:lnR>
                    <a:lnT w="12700">
                      <a:solidFill>
                        <a:srgbClr val="000000"/>
                      </a:solidFill>
                    </a:lnT>
                    <a:lnB w="28575">
                      <a:solidFill>
                        <a:schemeClr val="tx1"/>
                      </a:solidFill>
                    </a:lnB>
                    <a:solidFill>
                      <a:srgbClr val="FFC000"/>
                    </a:solidFill>
                  </a:tcPr>
                </a:tc>
                <a:tc>
                  <a:txBody>
                    <a:bodyPr/>
                    <a:lstStyle/>
                    <a:p>
                      <a:pPr marL="0" lvl="0" algn="ctr">
                        <a:buNone/>
                      </a:pPr>
                      <a:r>
                        <a:rPr lang="en-US" sz="1800" b="1" i="0" u="none" strike="noStrike">
                          <a:solidFill>
                            <a:schemeClr val="tx1"/>
                          </a:solidFill>
                          <a:effectLst/>
                          <a:latin typeface="Calibri"/>
                        </a:rPr>
                        <a:t>18.77</a:t>
                      </a:r>
                    </a:p>
                  </a:txBody>
                  <a:tcPr anchor="ctr">
                    <a:lnL w="57150">
                      <a:solidFill>
                        <a:schemeClr val="tx1"/>
                      </a:solidFill>
                    </a:lnL>
                    <a:lnR w="12700">
                      <a:solidFill>
                        <a:srgbClr val="000000"/>
                      </a:solidFill>
                    </a:lnR>
                    <a:lnT w="12700">
                      <a:solidFill>
                        <a:srgbClr val="000000"/>
                      </a:solidFill>
                    </a:lnT>
                    <a:lnB w="28575">
                      <a:solidFill>
                        <a:schemeClr val="tx1"/>
                      </a:solidFill>
                    </a:lnB>
                    <a:noFill/>
                  </a:tcPr>
                </a:tc>
                <a:tc>
                  <a:txBody>
                    <a:bodyPr/>
                    <a:lstStyle/>
                    <a:p>
                      <a:pPr marL="0" lvl="0" algn="ctr">
                        <a:buNone/>
                      </a:pPr>
                      <a:r>
                        <a:rPr lang="en-US" sz="1800" b="1" i="0" u="none" strike="noStrike">
                          <a:solidFill>
                            <a:srgbClr val="00B050"/>
                          </a:solidFill>
                          <a:effectLst/>
                          <a:latin typeface="Calibri"/>
                        </a:rPr>
                        <a:t>50.02</a:t>
                      </a:r>
                    </a:p>
                  </a:txBody>
                  <a:tcPr anchor="ctr">
                    <a:lnL w="12700">
                      <a:solidFill>
                        <a:srgbClr val="000000"/>
                      </a:solidFill>
                    </a:lnL>
                    <a:lnR w="57150">
                      <a:solidFill>
                        <a:schemeClr val="tx1"/>
                      </a:solidFill>
                    </a:lnR>
                    <a:lnT w="12700">
                      <a:solidFill>
                        <a:srgbClr val="000000"/>
                      </a:solidFill>
                    </a:lnT>
                    <a:lnB w="28575">
                      <a:solidFill>
                        <a:schemeClr val="tx1"/>
                      </a:solidFill>
                    </a:lnB>
                    <a:noFill/>
                  </a:tcPr>
                </a:tc>
                <a:tc>
                  <a:txBody>
                    <a:bodyPr/>
                    <a:lstStyle/>
                    <a:p>
                      <a:pPr marL="0" lvl="0" algn="ctr">
                        <a:buNone/>
                      </a:pPr>
                      <a:r>
                        <a:rPr lang="en-US" sz="1800" b="1" i="0" u="none" strike="noStrike">
                          <a:solidFill>
                            <a:schemeClr val="tx1"/>
                          </a:solidFill>
                          <a:effectLst/>
                          <a:latin typeface="Calibri"/>
                        </a:rPr>
                        <a:t>16.15</a:t>
                      </a:r>
                    </a:p>
                  </a:txBody>
                  <a:tcPr anchor="ctr">
                    <a:lnL w="57150">
                      <a:solidFill>
                        <a:schemeClr val="tx1"/>
                      </a:solidFill>
                    </a:lnL>
                    <a:lnR w="12700">
                      <a:solidFill>
                        <a:srgbClr val="000000"/>
                      </a:solidFill>
                    </a:lnR>
                    <a:lnT w="12700">
                      <a:solidFill>
                        <a:srgbClr val="000000"/>
                      </a:solidFill>
                    </a:lnT>
                    <a:lnB w="28575">
                      <a:solidFill>
                        <a:schemeClr val="tx1"/>
                      </a:solidFill>
                    </a:lnB>
                    <a:solidFill>
                      <a:srgbClr val="FFC000"/>
                    </a:solidFill>
                  </a:tcPr>
                </a:tc>
                <a:tc>
                  <a:txBody>
                    <a:bodyPr/>
                    <a:lstStyle/>
                    <a:p>
                      <a:pPr marL="0" lvl="0" algn="ctr">
                        <a:buNone/>
                      </a:pPr>
                      <a:r>
                        <a:rPr lang="en-US" sz="1800" b="1" i="0" u="none" strike="noStrike">
                          <a:solidFill>
                            <a:srgbClr val="00B050"/>
                          </a:solidFill>
                          <a:effectLst/>
                          <a:latin typeface="Calibri"/>
                        </a:rPr>
                        <a:t>39.00</a:t>
                      </a:r>
                    </a:p>
                  </a:txBody>
                  <a:tcPr anchor="ctr">
                    <a:lnL w="12700">
                      <a:solidFill>
                        <a:srgbClr val="000000"/>
                      </a:solidFill>
                    </a:lnL>
                    <a:lnR w="57150">
                      <a:solidFill>
                        <a:schemeClr val="tx1"/>
                      </a:solidFill>
                    </a:lnR>
                    <a:lnT w="12700">
                      <a:solidFill>
                        <a:srgbClr val="000000"/>
                      </a:solidFill>
                    </a:lnT>
                    <a:lnB w="28575">
                      <a:solidFill>
                        <a:schemeClr val="tx1"/>
                      </a:solidFill>
                    </a:lnB>
                    <a:solidFill>
                      <a:srgbClr val="FFC000"/>
                    </a:solidFill>
                  </a:tcPr>
                </a:tc>
                <a:tc>
                  <a:txBody>
                    <a:bodyPr/>
                    <a:lstStyle/>
                    <a:p>
                      <a:pPr marL="0" lvl="0" algn="ctr">
                        <a:buNone/>
                      </a:pPr>
                      <a:r>
                        <a:rPr lang="en-US" sz="1800" b="1" i="0" u="none" strike="noStrike">
                          <a:solidFill>
                            <a:schemeClr val="tx1"/>
                          </a:solidFill>
                          <a:effectLst/>
                          <a:latin typeface="Calibri"/>
                        </a:rPr>
                        <a:t>28.07</a:t>
                      </a:r>
                    </a:p>
                  </a:txBody>
                  <a:tcPr anchor="ctr">
                    <a:lnL w="57150">
                      <a:solidFill>
                        <a:schemeClr val="tx1"/>
                      </a:solidFill>
                    </a:lnL>
                    <a:lnR w="12700">
                      <a:solidFill>
                        <a:srgbClr val="000000"/>
                      </a:solidFill>
                    </a:lnR>
                    <a:lnT w="12700">
                      <a:solidFill>
                        <a:srgbClr val="000000"/>
                      </a:solidFill>
                    </a:lnT>
                    <a:lnB w="28575">
                      <a:solidFill>
                        <a:schemeClr val="tx1"/>
                      </a:solidFill>
                    </a:lnB>
                    <a:solidFill>
                      <a:schemeClr val="bg1"/>
                    </a:solidFill>
                  </a:tcPr>
                </a:tc>
                <a:tc>
                  <a:txBody>
                    <a:bodyPr/>
                    <a:lstStyle/>
                    <a:p>
                      <a:pPr marL="0" lvl="0" algn="ctr">
                        <a:buNone/>
                      </a:pPr>
                      <a:r>
                        <a:rPr lang="en-US" sz="1800" b="1" i="0" u="none" strike="noStrike">
                          <a:solidFill>
                            <a:srgbClr val="00B050"/>
                          </a:solidFill>
                          <a:effectLst/>
                          <a:latin typeface="Calibri"/>
                        </a:rPr>
                        <a:t>53.59</a:t>
                      </a:r>
                    </a:p>
                  </a:txBody>
                  <a:tcPr anchor="ctr">
                    <a:lnL w="12700">
                      <a:solidFill>
                        <a:srgbClr val="000000"/>
                      </a:solidFill>
                    </a:lnL>
                    <a:lnR w="28575">
                      <a:solidFill>
                        <a:schemeClr val="tx1"/>
                      </a:solidFill>
                    </a:lnR>
                    <a:lnT w="12700">
                      <a:solidFill>
                        <a:srgbClr val="000000"/>
                      </a:solidFill>
                    </a:lnT>
                    <a:lnB w="28575">
                      <a:solidFill>
                        <a:schemeClr val="tx1"/>
                      </a:solidFill>
                    </a:lnB>
                    <a:solidFill>
                      <a:schemeClr val="bg1"/>
                    </a:solidFill>
                  </a:tcPr>
                </a:tc>
                <a:extLst>
                  <a:ext uri="{0D108BD9-81ED-4DB2-BD59-A6C34878D82A}">
                    <a16:rowId xmlns:a16="http://schemas.microsoft.com/office/drawing/2014/main" val="2450211174"/>
                  </a:ext>
                </a:extLst>
              </a:tr>
            </a:tbl>
          </a:graphicData>
        </a:graphic>
      </p:graphicFrame>
      <p:sp>
        <p:nvSpPr>
          <p:cNvPr id="2" name="Slide Number Placeholder 1">
            <a:extLst>
              <a:ext uri="{FF2B5EF4-FFF2-40B4-BE49-F238E27FC236}">
                <a16:creationId xmlns:a16="http://schemas.microsoft.com/office/drawing/2014/main" id="{69D964D6-472B-B458-29BC-20BC666C9319}"/>
              </a:ext>
            </a:extLst>
          </p:cNvPr>
          <p:cNvSpPr>
            <a:spLocks noGrp="1"/>
          </p:cNvSpPr>
          <p:nvPr>
            <p:ph type="sldNum" sz="quarter" idx="12"/>
          </p:nvPr>
        </p:nvSpPr>
        <p:spPr/>
        <p:txBody>
          <a:bodyPr/>
          <a:lstStyle/>
          <a:p>
            <a:fld id="{861765F9-1B31-4893-BE12-78C176540628}" type="slidenum">
              <a:rPr lang="en-US" smtClean="0"/>
              <a:t>8</a:t>
            </a:fld>
            <a:endParaRPr lang="en-US"/>
          </a:p>
        </p:txBody>
      </p:sp>
    </p:spTree>
    <p:extLst>
      <p:ext uri="{BB962C8B-B14F-4D97-AF65-F5344CB8AC3E}">
        <p14:creationId xmlns:p14="http://schemas.microsoft.com/office/powerpoint/2010/main" val="2996487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
            <a:extLst>
              <a:ext uri="{FF2B5EF4-FFF2-40B4-BE49-F238E27FC236}">
                <a16:creationId xmlns:a16="http://schemas.microsoft.com/office/drawing/2014/main" id="{3BD52D3A-9093-8D87-93C8-EAED8A7711D3}"/>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8151C69A-3190-DE79-C229-F2C97DD54771}"/>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68653676-6B96-004D-1E52-9CAC9320CA96}"/>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813B8A28-9926-76C7-644D-CCC0573DDAF7}"/>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a:solidFill>
                  <a:schemeClr val="bg1"/>
                </a:solidFill>
                <a:latin typeface="Trade Gothic Next Heavy"/>
                <a:ea typeface="Calibri"/>
                <a:cs typeface="Calibri"/>
              </a:rPr>
              <a:t>2025</a:t>
            </a:r>
            <a:r>
              <a:rPr lang="en-US" sz="4800" b="1">
                <a:solidFill>
                  <a:schemeClr val="bg1"/>
                </a:solidFill>
                <a:effectLst/>
                <a:latin typeface="Trade Gothic Next Heavy"/>
                <a:ea typeface="Calibri"/>
                <a:cs typeface="Calibri"/>
              </a:rPr>
              <a:t> Georgia Milestones Assessment</a:t>
            </a:r>
            <a:endParaRPr lang="en-US" sz="4800" b="1">
              <a:solidFill>
                <a:schemeClr val="bg1"/>
              </a:solidFill>
              <a:latin typeface="Trade Gothic Next Heavy"/>
              <a:ea typeface="Calibri"/>
              <a:cs typeface="Calibri"/>
            </a:endParaRPr>
          </a:p>
        </p:txBody>
      </p:sp>
      <p:graphicFrame>
        <p:nvGraphicFramePr>
          <p:cNvPr id="3" name="Table 2">
            <a:extLst>
              <a:ext uri="{FF2B5EF4-FFF2-40B4-BE49-F238E27FC236}">
                <a16:creationId xmlns:a16="http://schemas.microsoft.com/office/drawing/2014/main" id="{9F673007-C6EB-6EE3-DD7F-1D2F5B95C5D8}"/>
              </a:ext>
            </a:extLst>
          </p:cNvPr>
          <p:cNvGraphicFramePr>
            <a:graphicFrameLocks noGrp="1"/>
          </p:cNvGraphicFramePr>
          <p:nvPr>
            <p:extLst>
              <p:ext uri="{D42A27DB-BD31-4B8C-83A1-F6EECF244321}">
                <p14:modId xmlns:p14="http://schemas.microsoft.com/office/powerpoint/2010/main" val="2154993439"/>
              </p:ext>
            </p:extLst>
          </p:nvPr>
        </p:nvGraphicFramePr>
        <p:xfrm>
          <a:off x="28658" y="1199553"/>
          <a:ext cx="12112665" cy="3927290"/>
        </p:xfrm>
        <a:graphic>
          <a:graphicData uri="http://schemas.openxmlformats.org/drawingml/2006/table">
            <a:tbl>
              <a:tblPr firstRow="1" bandRow="1">
                <a:tableStyleId>{5C22544A-7EE6-4342-B048-85BDC9FD1C3A}</a:tableStyleId>
              </a:tblPr>
              <a:tblGrid>
                <a:gridCol w="1597065">
                  <a:extLst>
                    <a:ext uri="{9D8B030D-6E8A-4147-A177-3AD203B41FA5}">
                      <a16:colId xmlns:a16="http://schemas.microsoft.com/office/drawing/2014/main" val="3146830371"/>
                    </a:ext>
                  </a:extLst>
                </a:gridCol>
                <a:gridCol w="1051560">
                  <a:extLst>
                    <a:ext uri="{9D8B030D-6E8A-4147-A177-3AD203B41FA5}">
                      <a16:colId xmlns:a16="http://schemas.microsoft.com/office/drawing/2014/main" val="731525734"/>
                    </a:ext>
                  </a:extLst>
                </a:gridCol>
                <a:gridCol w="1051560">
                  <a:extLst>
                    <a:ext uri="{9D8B030D-6E8A-4147-A177-3AD203B41FA5}">
                      <a16:colId xmlns:a16="http://schemas.microsoft.com/office/drawing/2014/main" val="2215020045"/>
                    </a:ext>
                  </a:extLst>
                </a:gridCol>
                <a:gridCol w="1051560">
                  <a:extLst>
                    <a:ext uri="{9D8B030D-6E8A-4147-A177-3AD203B41FA5}">
                      <a16:colId xmlns:a16="http://schemas.microsoft.com/office/drawing/2014/main" val="2620390663"/>
                    </a:ext>
                  </a:extLst>
                </a:gridCol>
                <a:gridCol w="1070064">
                  <a:extLst>
                    <a:ext uri="{9D8B030D-6E8A-4147-A177-3AD203B41FA5}">
                      <a16:colId xmlns:a16="http://schemas.microsoft.com/office/drawing/2014/main" val="399718644"/>
                    </a:ext>
                  </a:extLst>
                </a:gridCol>
                <a:gridCol w="1033056">
                  <a:extLst>
                    <a:ext uri="{9D8B030D-6E8A-4147-A177-3AD203B41FA5}">
                      <a16:colId xmlns:a16="http://schemas.microsoft.com/office/drawing/2014/main" val="401770538"/>
                    </a:ext>
                  </a:extLst>
                </a:gridCol>
                <a:gridCol w="1051560">
                  <a:extLst>
                    <a:ext uri="{9D8B030D-6E8A-4147-A177-3AD203B41FA5}">
                      <a16:colId xmlns:a16="http://schemas.microsoft.com/office/drawing/2014/main" val="481120539"/>
                    </a:ext>
                  </a:extLst>
                </a:gridCol>
                <a:gridCol w="1051560">
                  <a:extLst>
                    <a:ext uri="{9D8B030D-6E8A-4147-A177-3AD203B41FA5}">
                      <a16:colId xmlns:a16="http://schemas.microsoft.com/office/drawing/2014/main" val="479845193"/>
                    </a:ext>
                  </a:extLst>
                </a:gridCol>
                <a:gridCol w="1051560">
                  <a:extLst>
                    <a:ext uri="{9D8B030D-6E8A-4147-A177-3AD203B41FA5}">
                      <a16:colId xmlns:a16="http://schemas.microsoft.com/office/drawing/2014/main" val="2548930577"/>
                    </a:ext>
                  </a:extLst>
                </a:gridCol>
                <a:gridCol w="1051560">
                  <a:extLst>
                    <a:ext uri="{9D8B030D-6E8A-4147-A177-3AD203B41FA5}">
                      <a16:colId xmlns:a16="http://schemas.microsoft.com/office/drawing/2014/main" val="427565806"/>
                    </a:ext>
                  </a:extLst>
                </a:gridCol>
                <a:gridCol w="1051560">
                  <a:extLst>
                    <a:ext uri="{9D8B030D-6E8A-4147-A177-3AD203B41FA5}">
                      <a16:colId xmlns:a16="http://schemas.microsoft.com/office/drawing/2014/main" val="1048403608"/>
                    </a:ext>
                  </a:extLst>
                </a:gridCol>
              </a:tblGrid>
              <a:tr h="1397877">
                <a:tc>
                  <a:txBody>
                    <a:bodyPr/>
                    <a:lstStyle/>
                    <a:p>
                      <a:pPr lvl="0" algn="ctr">
                        <a:buNone/>
                      </a:pPr>
                      <a:r>
                        <a:rPr lang="en-US" sz="2400" b="1" i="0" u="none" strike="noStrike" noProof="0">
                          <a:solidFill>
                            <a:srgbClr val="FFFFFF"/>
                          </a:solidFill>
                          <a:effectLst/>
                          <a:latin typeface="Calibri"/>
                        </a:rPr>
                        <a:t>ATSI School</a:t>
                      </a:r>
                      <a:endParaRPr lang="en-US" sz="2400" b="1" i="0" u="none" strike="noStrike">
                        <a:solidFill>
                          <a:srgbClr val="000000"/>
                        </a:solidFill>
                        <a:effectLst/>
                        <a:latin typeface="Calibri"/>
                      </a:endParaRP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solidFill>
                  </a:tcPr>
                </a:tc>
                <a:tc>
                  <a:txBody>
                    <a:bodyPr/>
                    <a:lstStyle/>
                    <a:p>
                      <a:pPr marL="0" marR="0" lvl="0" algn="ctr">
                        <a:buNone/>
                      </a:pPr>
                      <a:r>
                        <a:rPr lang="en-US" sz="1800" b="1" i="0" u="none" strike="noStrike" noProof="0">
                          <a:solidFill>
                            <a:srgbClr val="000000"/>
                          </a:solidFill>
                          <a:effectLst/>
                          <a:latin typeface="Calibri"/>
                        </a:rPr>
                        <a:t>23-24 Overall Content Mastery </a:t>
                      </a:r>
                      <a:endParaRPr lang="en-US"/>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rtl="0" fontAlgn="ctr"/>
                      <a:r>
                        <a:rPr lang="en-US" sz="1800" b="1" i="0" u="none" strike="noStrike">
                          <a:solidFill>
                            <a:sysClr val="windowText" lastClr="000000"/>
                          </a:solidFill>
                          <a:effectLst/>
                          <a:latin typeface="Calibri"/>
                        </a:rPr>
                        <a:t>24-25 Overall Content Mastery </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R="0" algn="ctr" rtl="0" fontAlgn="ctr"/>
                      <a:r>
                        <a:rPr lang="en-US" sz="1800" b="1" i="0" u="none" strike="noStrike">
                          <a:solidFill>
                            <a:sysClr val="windowText" lastClr="000000"/>
                          </a:solidFill>
                          <a:effectLst/>
                          <a:latin typeface="Calibri"/>
                        </a:rPr>
                        <a:t> 23-24 ELA</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ctr"/>
                      <a:r>
                        <a:rPr lang="en-US" sz="1800" b="1" i="0" u="none" strike="noStrike">
                          <a:solidFill>
                            <a:sysClr val="windowText" lastClr="000000"/>
                          </a:solidFill>
                          <a:effectLst/>
                          <a:latin typeface="Calibri"/>
                        </a:rPr>
                        <a:t>24-25 </a:t>
                      </a:r>
                    </a:p>
                    <a:p>
                      <a:pPr marL="0" marR="0" algn="ctr" rtl="0" fontAlgn="ctr"/>
                      <a:r>
                        <a:rPr lang="en-US" sz="1800" b="1" i="0" u="none" strike="noStrike">
                          <a:solidFill>
                            <a:sysClr val="windowText" lastClr="000000"/>
                          </a:solidFill>
                          <a:effectLst/>
                          <a:latin typeface="Calibri"/>
                        </a:rPr>
                        <a:t> ELA</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ysClr val="windowText" lastClr="000000"/>
                          </a:solidFill>
                          <a:effectLst/>
                          <a:latin typeface="Calibri"/>
                        </a:rPr>
                        <a:t>23-24 Algebra I</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a:solidFill>
                            <a:sysClr val="windowText" lastClr="000000"/>
                          </a:solidFill>
                          <a:effectLst/>
                          <a:latin typeface="Calibri"/>
                        </a:rPr>
                        <a:t>24-25 Algebra I</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a:solidFill>
                            <a:sysClr val="windowText" lastClr="000000"/>
                          </a:solidFill>
                          <a:effectLst/>
                          <a:latin typeface="Calibri"/>
                        </a:rPr>
                        <a:t>23-24 Biology</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ysClr val="windowText" lastClr="000000"/>
                          </a:solidFill>
                          <a:effectLst/>
                          <a:latin typeface="Calibri"/>
                        </a:rPr>
                        <a:t>24-25</a:t>
                      </a:r>
                    </a:p>
                    <a:p>
                      <a:pPr marL="0" lvl="0" algn="ctr">
                        <a:buNone/>
                      </a:pPr>
                      <a:r>
                        <a:rPr lang="en-US" sz="1800" b="1" i="0" u="none" strike="noStrike">
                          <a:solidFill>
                            <a:sysClr val="windowText" lastClr="000000"/>
                          </a:solidFill>
                          <a:effectLst/>
                          <a:latin typeface="Calibri"/>
                        </a:rPr>
                        <a:t>Biology</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ysClr val="windowText" lastClr="000000"/>
                          </a:solidFill>
                          <a:effectLst/>
                          <a:latin typeface="Calibri"/>
                        </a:rPr>
                        <a:t>23-24</a:t>
                      </a:r>
                    </a:p>
                    <a:p>
                      <a:pPr marL="0" lvl="0" algn="ctr">
                        <a:buNone/>
                      </a:pPr>
                      <a:r>
                        <a:rPr lang="en-US" sz="1800" b="1" i="0" u="none" strike="noStrike">
                          <a:solidFill>
                            <a:sysClr val="windowText" lastClr="000000"/>
                          </a:solidFill>
                          <a:effectLst/>
                          <a:latin typeface="Calibri"/>
                        </a:rPr>
                        <a:t>US History</a:t>
                      </a:r>
                      <a:endParaRPr lang="en-US"/>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a:solidFill>
                            <a:sysClr val="windowText" lastClr="000000"/>
                          </a:solidFill>
                          <a:effectLst/>
                          <a:latin typeface="Calibri"/>
                        </a:rPr>
                        <a:t> 24-25 US History</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92037246"/>
                  </a:ext>
                </a:extLst>
              </a:tr>
              <a:tr h="1264707">
                <a:tc rowSpan="2">
                  <a:txBody>
                    <a:bodyPr/>
                    <a:lstStyle/>
                    <a:p>
                      <a:pPr lvl="0" algn="ctr">
                        <a:buNone/>
                      </a:pPr>
                      <a:r>
                        <a:rPr lang="en-US" sz="1800" b="1" i="0" u="none" strike="noStrike">
                          <a:solidFill>
                            <a:srgbClr val="000000"/>
                          </a:solidFill>
                          <a:effectLst/>
                          <a:latin typeface="Calibri"/>
                        </a:rPr>
                        <a:t>Westside HS</a:t>
                      </a:r>
                    </a:p>
                    <a:p>
                      <a:pPr lvl="0" algn="ctr">
                        <a:buNone/>
                      </a:pPr>
                      <a:r>
                        <a:rPr lang="en-US" sz="900" b="1" i="0" u="none" strike="noStrike">
                          <a:solidFill>
                            <a:srgbClr val="000000"/>
                          </a:solidFill>
                          <a:effectLst/>
                          <a:latin typeface="Calibri"/>
                        </a:rPr>
                        <a:t>(Students With Disabilities)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a:solidFill>
                        <a:schemeClr val="tx1"/>
                      </a:solidFill>
                    </a:lnB>
                    <a:solidFill>
                      <a:srgbClr val="FFC000"/>
                    </a:solidFill>
                  </a:tcPr>
                </a:tc>
                <a:tc>
                  <a:txBody>
                    <a:bodyPr/>
                    <a:lstStyle/>
                    <a:p>
                      <a:pPr marL="0" lvl="0" algn="ctr">
                        <a:buNone/>
                      </a:pPr>
                      <a:r>
                        <a:rPr lang="en-US" sz="1800" b="1" i="0" u="none" strike="noStrike" noProof="0">
                          <a:solidFill>
                            <a:schemeClr val="tx1"/>
                          </a:solidFill>
                          <a:effectLst/>
                          <a:latin typeface="Calibri"/>
                        </a:rPr>
                        <a:t>23.5</a:t>
                      </a:r>
                      <a:endParaRPr lang="en-US">
                        <a:solidFill>
                          <a:schemeClr val="tx1"/>
                        </a:solidFill>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lvl="0" algn="ctr">
                        <a:buNone/>
                      </a:pPr>
                      <a:r>
                        <a:rPr lang="en-US" sz="1800" b="1" i="0" u="none" strike="noStrike">
                          <a:solidFill>
                            <a:srgbClr val="00B050"/>
                          </a:solidFill>
                          <a:effectLst/>
                          <a:latin typeface="Calibri"/>
                        </a:rPr>
                        <a:t>24.6</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lvl="0" algn="ctr">
                        <a:buNone/>
                      </a:pPr>
                      <a:endParaRPr lang="en-US" sz="1800" b="1" i="0" u="none" strike="noStrike" noProof="0">
                        <a:solidFill>
                          <a:schemeClr val="tx1"/>
                        </a:solidFill>
                        <a:effectLst/>
                        <a:latin typeface="Calibri"/>
                      </a:endParaRPr>
                    </a:p>
                    <a:p>
                      <a:pPr marL="0" lvl="0" algn="ctr">
                        <a:buNone/>
                      </a:pPr>
                      <a:r>
                        <a:rPr lang="en-US" sz="1800" b="1" i="0" u="none" strike="noStrike" noProof="0">
                          <a:solidFill>
                            <a:schemeClr val="tx1"/>
                          </a:solidFill>
                          <a:effectLst/>
                          <a:latin typeface="Calibri"/>
                        </a:rPr>
                        <a:t>32.3</a:t>
                      </a:r>
                    </a:p>
                    <a:p>
                      <a:pPr marL="0" lvl="0" algn="ctr">
                        <a:buNone/>
                      </a:pPr>
                      <a:endParaRPr lang="en-US" sz="1800" b="1" i="0" u="none" strike="noStrike" noProof="0">
                        <a:solidFill>
                          <a:srgbClr val="FF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rgbClr val="FF0000"/>
                          </a:solidFill>
                          <a:effectLst/>
                          <a:latin typeface="Calibri"/>
                        </a:rPr>
                        <a:t>27.33 </a:t>
                      </a:r>
                      <a:endParaRPr lang="en-US" sz="1800" b="1" i="0" u="none" strike="noStrike" noProof="0">
                        <a:solidFill>
                          <a:srgbClr val="00B050"/>
                        </a:solidFill>
                        <a:effectLst/>
                        <a:latin typeface="Calibri"/>
                      </a:endParaRP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chemeClr val="tx1"/>
                          </a:solidFill>
                          <a:effectLst/>
                          <a:latin typeface="Calibri"/>
                        </a:rPr>
                        <a:t>14.19</a:t>
                      </a:r>
                      <a:endParaRPr lang="en-US"/>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a:solidFill>
                            <a:srgbClr val="00B050"/>
                          </a:solidFill>
                          <a:effectLst/>
                          <a:latin typeface="Calibri"/>
                        </a:rPr>
                        <a:t>24.45                 </a:t>
                      </a:r>
                      <a:endParaRPr lang="en-US" sz="1800" b="1" i="0" u="none" strike="noStrike" noProof="0">
                        <a:solidFill>
                          <a:srgbClr val="00B050"/>
                        </a:solidFill>
                        <a:effectLst/>
                        <a:latin typeface="Calibri"/>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noProof="0">
                          <a:solidFill>
                            <a:schemeClr val="tx1"/>
                          </a:solidFill>
                          <a:effectLst/>
                          <a:latin typeface="Calibri"/>
                        </a:rPr>
                        <a:t>18.68</a:t>
                      </a:r>
                      <a:endParaRPr lang="en-US"/>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rgbClr val="00B050"/>
                          </a:solidFill>
                          <a:effectLst/>
                          <a:latin typeface="Calibri"/>
                        </a:rPr>
                        <a:t>20.68 </a:t>
                      </a:r>
                      <a:endParaRPr lang="en-US" sz="1800" b="1" i="0" u="none" strike="noStrike" noProof="0">
                        <a:solidFill>
                          <a:srgbClr val="00B050"/>
                        </a:solidFill>
                        <a:effectLst/>
                        <a:latin typeface="Calibri"/>
                      </a:endParaRP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noProof="0">
                          <a:solidFill>
                            <a:schemeClr val="tx1"/>
                          </a:solidFill>
                          <a:effectLst/>
                          <a:latin typeface="Calibri"/>
                        </a:rPr>
                        <a:t>28.63</a:t>
                      </a:r>
                      <a:endParaRPr lang="en-US"/>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a:solidFill>
                            <a:srgbClr val="FF0000"/>
                          </a:solidFill>
                          <a:effectLst/>
                          <a:latin typeface="Calibri"/>
                        </a:rPr>
                        <a:t>25.88 </a:t>
                      </a:r>
                      <a:endParaRPr lang="en-US" sz="1800" b="1" i="0" u="none" strike="noStrike" noProof="0">
                        <a:solidFill>
                          <a:srgbClr val="00B050"/>
                        </a:solidFill>
                        <a:effectLst/>
                        <a:latin typeface="Calibri"/>
                      </a:endParaRP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36750053"/>
                  </a:ext>
                </a:extLst>
              </a:tr>
              <a:tr h="1264706">
                <a:tc vMerge="1">
                  <a:txBody>
                    <a:bodyPr/>
                    <a:lstStyle/>
                    <a:p>
                      <a:endParaRPr lang="en-US"/>
                    </a:p>
                  </a:txBody>
                  <a:tcPr anchor="ctr">
                    <a:lnL w="28575">
                      <a:solidFill>
                        <a:schemeClr val="tx1"/>
                      </a:solidFill>
                    </a:lnL>
                    <a:lnR w="57150">
                      <a:solidFill>
                        <a:schemeClr val="tx1"/>
                      </a:solidFill>
                    </a:lnR>
                    <a:lnT w="28575">
                      <a:solidFill>
                        <a:schemeClr val="tx1"/>
                      </a:solidFill>
                    </a:lnT>
                    <a:lnB w="28575">
                      <a:solidFill>
                        <a:schemeClr val="tx1"/>
                      </a:solidFill>
                    </a:lnB>
                    <a:solidFill>
                      <a:srgbClr val="FFC000"/>
                    </a:solidFill>
                  </a:tcPr>
                </a:tc>
                <a:tc>
                  <a:txBody>
                    <a:bodyPr/>
                    <a:lstStyle/>
                    <a:p>
                      <a:pPr marL="0" lvl="0" algn="ctr">
                        <a:buNone/>
                      </a:pPr>
                      <a:endParaRPr lang="en-US" sz="1800" b="1" i="0" u="none" strike="noStrike" noProof="0">
                        <a:solidFill>
                          <a:schemeClr val="tx1"/>
                        </a:solidFill>
                        <a:effectLst/>
                        <a:latin typeface="Calibri"/>
                      </a:endParaRPr>
                    </a:p>
                  </a:txBody>
                  <a:tcPr anchor="ctr">
                    <a:lnL w="57150">
                      <a:solidFill>
                        <a:schemeClr val="tx1"/>
                      </a:solidFill>
                    </a:lnL>
                    <a:lnR w="12700">
                      <a:solidFill>
                        <a:srgbClr val="000000"/>
                      </a:solidFill>
                    </a:lnR>
                    <a:lnT w="28575">
                      <a:solidFill>
                        <a:schemeClr val="tx1"/>
                      </a:solidFill>
                    </a:lnT>
                    <a:lnB w="28575">
                      <a:solidFill>
                        <a:schemeClr val="tx1"/>
                      </a:solidFill>
                    </a:lnB>
                    <a:solidFill>
                      <a:schemeClr val="tx1"/>
                    </a:solidFill>
                  </a:tcPr>
                </a:tc>
                <a:tc>
                  <a:txBody>
                    <a:bodyPr/>
                    <a:lstStyle/>
                    <a:p>
                      <a:pPr marL="0" lvl="0" algn="ctr">
                        <a:buNone/>
                      </a:pPr>
                      <a:endParaRPr lang="en-US" sz="1800" b="1" i="0" u="none" strike="noStrike">
                        <a:solidFill>
                          <a:srgbClr val="00B050"/>
                        </a:solidFill>
                        <a:effectLst/>
                        <a:latin typeface="Calibri"/>
                      </a:endParaRPr>
                    </a:p>
                  </a:txBody>
                  <a:tcPr anchor="ctr">
                    <a:lnL w="12700">
                      <a:solidFill>
                        <a:srgbClr val="000000"/>
                      </a:solidFill>
                    </a:lnL>
                    <a:lnR w="57150">
                      <a:solidFill>
                        <a:schemeClr val="tx1"/>
                      </a:solidFill>
                    </a:lnR>
                    <a:lnT w="28575">
                      <a:solidFill>
                        <a:schemeClr val="tx1"/>
                      </a:solidFill>
                    </a:lnT>
                    <a:lnB w="28575">
                      <a:solidFill>
                        <a:schemeClr val="tx1"/>
                      </a:solidFill>
                    </a:lnB>
                    <a:solidFill>
                      <a:schemeClr val="tx1"/>
                    </a:solidFill>
                  </a:tcPr>
                </a:tc>
                <a:tc>
                  <a:txBody>
                    <a:bodyPr/>
                    <a:lstStyle/>
                    <a:p>
                      <a:pPr marL="0" lvl="0" algn="ctr">
                        <a:buNone/>
                      </a:pPr>
                      <a:r>
                        <a:rPr lang="en-US" sz="1800" b="1" i="0" u="none" strike="noStrike" noProof="0">
                          <a:solidFill>
                            <a:schemeClr val="tx1"/>
                          </a:solidFill>
                          <a:effectLst/>
                          <a:latin typeface="Calibri"/>
                        </a:rPr>
                        <a:t>15.59</a:t>
                      </a:r>
                      <a:endParaRPr lang="en-US">
                        <a:solidFill>
                          <a:schemeClr val="tx1"/>
                        </a:solidFill>
                      </a:endParaRPr>
                    </a:p>
                  </a:txBody>
                  <a:tcPr anchor="ctr">
                    <a:lnL w="57150">
                      <a:solidFill>
                        <a:schemeClr val="tx1"/>
                      </a:solidFill>
                    </a:lnL>
                    <a:lnR w="12700">
                      <a:solidFill>
                        <a:srgbClr val="000000"/>
                      </a:solidFill>
                    </a:lnR>
                    <a:lnT w="28575">
                      <a:solidFill>
                        <a:schemeClr val="tx1"/>
                      </a:solidFill>
                    </a:lnT>
                    <a:lnB w="28575">
                      <a:solidFill>
                        <a:schemeClr val="tx1"/>
                      </a:solidFill>
                    </a:lnB>
                    <a:solidFill>
                      <a:srgbClr val="FFC000"/>
                    </a:solidFill>
                  </a:tcPr>
                </a:tc>
                <a:tc>
                  <a:txBody>
                    <a:bodyPr/>
                    <a:lstStyle/>
                    <a:p>
                      <a:pPr marL="0" lvl="0" algn="ctr">
                        <a:buNone/>
                      </a:pPr>
                      <a:r>
                        <a:rPr lang="en-US" sz="1800" b="1" i="0" u="none" strike="noStrike" noProof="0">
                          <a:solidFill>
                            <a:srgbClr val="FF0000"/>
                          </a:solidFill>
                          <a:effectLst/>
                          <a:latin typeface="Calibri"/>
                        </a:rPr>
                        <a:t>9.07</a:t>
                      </a:r>
                    </a:p>
                  </a:txBody>
                  <a:tcPr anchor="ctr">
                    <a:lnL w="12700">
                      <a:solidFill>
                        <a:srgbClr val="000000"/>
                      </a:solidFill>
                    </a:lnL>
                    <a:lnR w="57150">
                      <a:solidFill>
                        <a:schemeClr val="tx1"/>
                      </a:solidFill>
                    </a:lnR>
                    <a:lnT w="28575">
                      <a:solidFill>
                        <a:schemeClr val="tx1"/>
                      </a:solidFill>
                    </a:lnT>
                    <a:lnB w="28575">
                      <a:solidFill>
                        <a:schemeClr val="tx1"/>
                      </a:solidFill>
                    </a:lnB>
                    <a:solidFill>
                      <a:srgbClr val="FFC000"/>
                    </a:solidFill>
                  </a:tcPr>
                </a:tc>
                <a:tc>
                  <a:txBody>
                    <a:bodyPr/>
                    <a:lstStyle/>
                    <a:p>
                      <a:pPr marL="0" lvl="0" algn="ctr">
                        <a:buNone/>
                      </a:pPr>
                      <a:r>
                        <a:rPr lang="en-US" sz="1800" b="1" i="0" u="none" strike="noStrike" noProof="0">
                          <a:solidFill>
                            <a:schemeClr val="tx1"/>
                          </a:solidFill>
                          <a:effectLst/>
                          <a:latin typeface="Calibri"/>
                        </a:rPr>
                        <a:t>8.26</a:t>
                      </a:r>
                      <a:endParaRPr lang="en-US">
                        <a:solidFill>
                          <a:schemeClr val="tx1"/>
                        </a:solidFill>
                      </a:endParaRPr>
                    </a:p>
                  </a:txBody>
                  <a:tcPr anchor="ctr">
                    <a:lnL w="57150">
                      <a:solidFill>
                        <a:schemeClr val="tx1"/>
                      </a:solidFill>
                    </a:lnL>
                    <a:lnR w="57150">
                      <a:solidFill>
                        <a:schemeClr val="tx1"/>
                      </a:solidFill>
                    </a:lnR>
                    <a:lnT w="28575">
                      <a:solidFill>
                        <a:schemeClr val="tx1"/>
                      </a:solidFill>
                    </a:lnT>
                    <a:lnB w="28575">
                      <a:solidFill>
                        <a:schemeClr val="tx1"/>
                      </a:solidFill>
                    </a:lnB>
                    <a:noFill/>
                  </a:tcPr>
                </a:tc>
                <a:tc>
                  <a:txBody>
                    <a:bodyPr/>
                    <a:lstStyle/>
                    <a:p>
                      <a:pPr marL="0" lvl="0" algn="ctr">
                        <a:buNone/>
                      </a:pPr>
                      <a:r>
                        <a:rPr lang="en-US" sz="1800" b="1" i="0" u="none" strike="noStrike" noProof="0">
                          <a:solidFill>
                            <a:srgbClr val="00B050"/>
                          </a:solidFill>
                          <a:effectLst/>
                          <a:latin typeface="Calibri"/>
                        </a:rPr>
                        <a:t>10.24</a:t>
                      </a:r>
                    </a:p>
                  </a:txBody>
                  <a:tcPr anchor="ctr">
                    <a:lnL w="57150">
                      <a:solidFill>
                        <a:schemeClr val="tx1"/>
                      </a:solidFill>
                    </a:lnL>
                    <a:lnR w="57150">
                      <a:solidFill>
                        <a:schemeClr val="tx1"/>
                      </a:solidFill>
                    </a:lnR>
                    <a:lnT w="28575">
                      <a:solidFill>
                        <a:schemeClr val="tx1"/>
                      </a:solidFill>
                    </a:lnT>
                    <a:lnB w="28575">
                      <a:solidFill>
                        <a:schemeClr val="tx1"/>
                      </a:solidFill>
                    </a:lnB>
                    <a:noFill/>
                  </a:tcPr>
                </a:tc>
                <a:tc>
                  <a:txBody>
                    <a:bodyPr/>
                    <a:lstStyle/>
                    <a:p>
                      <a:pPr marL="0" lvl="0" algn="ctr">
                        <a:buNone/>
                      </a:pPr>
                      <a:r>
                        <a:rPr lang="en-US" sz="1800" b="1" i="0" u="none" strike="noStrike" noProof="0">
                          <a:solidFill>
                            <a:schemeClr val="tx1"/>
                          </a:solidFill>
                          <a:effectLst/>
                          <a:latin typeface="Calibri"/>
                        </a:rPr>
                        <a:t>16.51</a:t>
                      </a:r>
                      <a:endParaRPr lang="en-US">
                        <a:solidFill>
                          <a:schemeClr val="tx1"/>
                        </a:solidFill>
                      </a:endParaRPr>
                    </a:p>
                  </a:txBody>
                  <a:tcPr anchor="ctr">
                    <a:lnL w="57150">
                      <a:solidFill>
                        <a:schemeClr val="tx1"/>
                      </a:solidFill>
                    </a:lnL>
                    <a:lnR w="12700">
                      <a:solidFill>
                        <a:srgbClr val="000000"/>
                      </a:solidFill>
                    </a:lnR>
                    <a:lnT w="28575">
                      <a:solidFill>
                        <a:schemeClr val="tx1"/>
                      </a:solidFill>
                    </a:lnT>
                    <a:lnB w="28575">
                      <a:solidFill>
                        <a:schemeClr val="tx1"/>
                      </a:solidFill>
                    </a:lnB>
                    <a:solidFill>
                      <a:srgbClr val="FFC000"/>
                    </a:solidFill>
                  </a:tcPr>
                </a:tc>
                <a:tc>
                  <a:txBody>
                    <a:bodyPr/>
                    <a:lstStyle/>
                    <a:p>
                      <a:pPr marL="0" lvl="0" algn="ctr">
                        <a:buNone/>
                      </a:pPr>
                      <a:r>
                        <a:rPr lang="en-US" sz="1800" b="1" i="0" u="none" strike="noStrike" noProof="0">
                          <a:solidFill>
                            <a:srgbClr val="FF0000"/>
                          </a:solidFill>
                          <a:effectLst/>
                          <a:latin typeface="Calibri"/>
                        </a:rPr>
                        <a:t>8.89</a:t>
                      </a:r>
                    </a:p>
                  </a:txBody>
                  <a:tcPr anchor="ctr">
                    <a:lnL w="12700">
                      <a:solidFill>
                        <a:srgbClr val="000000"/>
                      </a:solidFill>
                    </a:lnL>
                    <a:lnR w="57150">
                      <a:solidFill>
                        <a:schemeClr val="tx1"/>
                      </a:solidFill>
                    </a:lnR>
                    <a:lnT w="28575">
                      <a:solidFill>
                        <a:schemeClr val="tx1"/>
                      </a:solidFill>
                    </a:lnT>
                    <a:lnB w="28575">
                      <a:solidFill>
                        <a:schemeClr val="tx1"/>
                      </a:solidFill>
                    </a:lnB>
                    <a:solidFill>
                      <a:srgbClr val="FFC000"/>
                    </a:solidFill>
                  </a:tcPr>
                </a:tc>
                <a:tc>
                  <a:txBody>
                    <a:bodyPr/>
                    <a:lstStyle/>
                    <a:p>
                      <a:pPr marL="0" lvl="0" algn="ctr">
                        <a:buNone/>
                      </a:pPr>
                      <a:r>
                        <a:rPr lang="en-US" sz="1800" b="1" i="0" u="none" strike="noStrike" noProof="0">
                          <a:solidFill>
                            <a:schemeClr val="tx1"/>
                          </a:solidFill>
                          <a:effectLst/>
                          <a:latin typeface="Calibri"/>
                        </a:rPr>
                        <a:t>23.39</a:t>
                      </a:r>
                      <a:endParaRPr lang="en-US">
                        <a:solidFill>
                          <a:schemeClr val="tx1"/>
                        </a:solidFill>
                      </a:endParaRPr>
                    </a:p>
                  </a:txBody>
                  <a:tcPr anchor="ctr">
                    <a:lnL w="57150">
                      <a:solidFill>
                        <a:schemeClr val="tx1"/>
                      </a:solidFill>
                    </a:lnL>
                    <a:lnR w="12700">
                      <a:solidFill>
                        <a:srgbClr val="000000"/>
                      </a:solidFill>
                    </a:lnR>
                    <a:lnT w="28575">
                      <a:solidFill>
                        <a:schemeClr val="tx1"/>
                      </a:solidFill>
                    </a:lnT>
                    <a:lnB w="28575">
                      <a:solidFill>
                        <a:schemeClr val="tx1"/>
                      </a:solidFill>
                    </a:lnB>
                    <a:noFill/>
                  </a:tcPr>
                </a:tc>
                <a:tc>
                  <a:txBody>
                    <a:bodyPr/>
                    <a:lstStyle/>
                    <a:p>
                      <a:pPr marL="0" lvl="0" algn="ctr">
                        <a:buNone/>
                      </a:pPr>
                      <a:r>
                        <a:rPr lang="en-US" sz="1800" b="1" i="0" u="none" strike="noStrike" noProof="0">
                          <a:solidFill>
                            <a:srgbClr val="FF0000"/>
                          </a:solidFill>
                          <a:effectLst/>
                          <a:latin typeface="Calibri"/>
                        </a:rPr>
                        <a:t>11.86</a:t>
                      </a:r>
                    </a:p>
                  </a:txBody>
                  <a:tcPr anchor="ctr">
                    <a:lnL w="12700">
                      <a:solidFill>
                        <a:srgbClr val="000000"/>
                      </a:solidFill>
                    </a:lnL>
                    <a:lnR w="28575">
                      <a:solidFill>
                        <a:schemeClr val="tx1"/>
                      </a:solidFill>
                    </a:lnR>
                    <a:lnT w="28575">
                      <a:solidFill>
                        <a:schemeClr val="tx1"/>
                      </a:solidFill>
                    </a:lnT>
                    <a:lnB w="28575">
                      <a:solidFill>
                        <a:schemeClr val="tx1"/>
                      </a:solidFill>
                    </a:lnB>
                    <a:noFill/>
                  </a:tcPr>
                </a:tc>
                <a:extLst>
                  <a:ext uri="{0D108BD9-81ED-4DB2-BD59-A6C34878D82A}">
                    <a16:rowId xmlns:a16="http://schemas.microsoft.com/office/drawing/2014/main" val="230385108"/>
                  </a:ext>
                </a:extLst>
              </a:tr>
            </a:tbl>
          </a:graphicData>
        </a:graphic>
      </p:graphicFrame>
      <p:sp>
        <p:nvSpPr>
          <p:cNvPr id="5" name="Slide Number Placeholder 4">
            <a:extLst>
              <a:ext uri="{FF2B5EF4-FFF2-40B4-BE49-F238E27FC236}">
                <a16:creationId xmlns:a16="http://schemas.microsoft.com/office/drawing/2014/main" id="{F899EF67-B4DD-E689-7585-45EB1F977E0C}"/>
              </a:ext>
            </a:extLst>
          </p:cNvPr>
          <p:cNvSpPr>
            <a:spLocks noGrp="1"/>
          </p:cNvSpPr>
          <p:nvPr>
            <p:ph type="sldNum" sz="quarter" idx="12"/>
          </p:nvPr>
        </p:nvSpPr>
        <p:spPr/>
        <p:txBody>
          <a:bodyPr/>
          <a:lstStyle/>
          <a:p>
            <a:fld id="{861765F9-1B31-4893-BE12-78C176540628}" type="slidenum">
              <a:rPr lang="en-US" smtClean="0"/>
              <a:t>9</a:t>
            </a:fld>
            <a:endParaRPr lang="en-US"/>
          </a:p>
        </p:txBody>
      </p:sp>
    </p:spTree>
    <p:extLst>
      <p:ext uri="{BB962C8B-B14F-4D97-AF65-F5344CB8AC3E}">
        <p14:creationId xmlns:p14="http://schemas.microsoft.com/office/powerpoint/2010/main" val="5455515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6599F9-00D5-E3A0-F257-A83415798B64}"/>
            </a:ext>
          </a:extLst>
        </p:cNvPr>
        <p:cNvGrpSpPr/>
        <p:nvPr/>
      </p:nvGrpSpPr>
      <p:grpSpPr>
        <a:xfrm>
          <a:off x="0" y="0"/>
          <a:ext cx="0" cy="0"/>
          <a:chOff x="0" y="0"/>
          <a:chExt cx="0" cy="0"/>
        </a:xfrm>
      </p:grpSpPr>
      <p:grpSp>
        <p:nvGrpSpPr>
          <p:cNvPr id="9" name="Group 2">
            <a:extLst>
              <a:ext uri="{FF2B5EF4-FFF2-40B4-BE49-F238E27FC236}">
                <a16:creationId xmlns:a16="http://schemas.microsoft.com/office/drawing/2014/main" id="{F60B441C-CD7B-A1AD-00FB-76AB832592EF}"/>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61AAD303-64B6-7638-0914-A38EEB49344F}"/>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011F2C04-9986-75F8-1BEE-FBE51F7D4F9F}"/>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FA41E724-EC4D-49AE-3463-FEC7CAAC53D2}"/>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a:solidFill>
                  <a:schemeClr val="bg1"/>
                </a:solidFill>
                <a:latin typeface="Trade Gothic Next Heavy"/>
                <a:ea typeface="Calibri"/>
                <a:cs typeface="Calibri"/>
              </a:rPr>
              <a:t>2025</a:t>
            </a:r>
            <a:r>
              <a:rPr lang="en-US" sz="4800" b="1">
                <a:solidFill>
                  <a:schemeClr val="bg1"/>
                </a:solidFill>
                <a:effectLst/>
                <a:latin typeface="Trade Gothic Next Heavy"/>
                <a:ea typeface="Calibri"/>
                <a:cs typeface="Calibri"/>
              </a:rPr>
              <a:t> Georgia Milestones Assessment</a:t>
            </a:r>
            <a:endParaRPr lang="en-US" sz="4800" b="1">
              <a:solidFill>
                <a:schemeClr val="bg1"/>
              </a:solidFill>
              <a:latin typeface="Trade Gothic Next Heavy"/>
              <a:ea typeface="Calibri"/>
              <a:cs typeface="Calibri"/>
            </a:endParaRPr>
          </a:p>
        </p:txBody>
      </p:sp>
      <p:graphicFrame>
        <p:nvGraphicFramePr>
          <p:cNvPr id="3" name="Table 2">
            <a:extLst>
              <a:ext uri="{FF2B5EF4-FFF2-40B4-BE49-F238E27FC236}">
                <a16:creationId xmlns:a16="http://schemas.microsoft.com/office/drawing/2014/main" id="{E58182E6-2A2A-0FE1-5680-98512093603D}"/>
              </a:ext>
            </a:extLst>
          </p:cNvPr>
          <p:cNvGraphicFramePr>
            <a:graphicFrameLocks noGrp="1"/>
          </p:cNvGraphicFramePr>
          <p:nvPr>
            <p:extLst>
              <p:ext uri="{D42A27DB-BD31-4B8C-83A1-F6EECF244321}">
                <p14:modId xmlns:p14="http://schemas.microsoft.com/office/powerpoint/2010/main" val="3170496543"/>
              </p:ext>
            </p:extLst>
          </p:nvPr>
        </p:nvGraphicFramePr>
        <p:xfrm>
          <a:off x="28658" y="1199553"/>
          <a:ext cx="12112665" cy="3921621"/>
        </p:xfrm>
        <a:graphic>
          <a:graphicData uri="http://schemas.openxmlformats.org/drawingml/2006/table">
            <a:tbl>
              <a:tblPr firstRow="1" bandRow="1">
                <a:tableStyleId>{5C22544A-7EE6-4342-B048-85BDC9FD1C3A}</a:tableStyleId>
              </a:tblPr>
              <a:tblGrid>
                <a:gridCol w="1597065">
                  <a:extLst>
                    <a:ext uri="{9D8B030D-6E8A-4147-A177-3AD203B41FA5}">
                      <a16:colId xmlns:a16="http://schemas.microsoft.com/office/drawing/2014/main" val="3146830371"/>
                    </a:ext>
                  </a:extLst>
                </a:gridCol>
                <a:gridCol w="1051560">
                  <a:extLst>
                    <a:ext uri="{9D8B030D-6E8A-4147-A177-3AD203B41FA5}">
                      <a16:colId xmlns:a16="http://schemas.microsoft.com/office/drawing/2014/main" val="731525734"/>
                    </a:ext>
                  </a:extLst>
                </a:gridCol>
                <a:gridCol w="1051560">
                  <a:extLst>
                    <a:ext uri="{9D8B030D-6E8A-4147-A177-3AD203B41FA5}">
                      <a16:colId xmlns:a16="http://schemas.microsoft.com/office/drawing/2014/main" val="2215020045"/>
                    </a:ext>
                  </a:extLst>
                </a:gridCol>
                <a:gridCol w="1051560">
                  <a:extLst>
                    <a:ext uri="{9D8B030D-6E8A-4147-A177-3AD203B41FA5}">
                      <a16:colId xmlns:a16="http://schemas.microsoft.com/office/drawing/2014/main" val="2620390663"/>
                    </a:ext>
                  </a:extLst>
                </a:gridCol>
                <a:gridCol w="1051560">
                  <a:extLst>
                    <a:ext uri="{9D8B030D-6E8A-4147-A177-3AD203B41FA5}">
                      <a16:colId xmlns:a16="http://schemas.microsoft.com/office/drawing/2014/main" val="399718644"/>
                    </a:ext>
                  </a:extLst>
                </a:gridCol>
                <a:gridCol w="1051560">
                  <a:extLst>
                    <a:ext uri="{9D8B030D-6E8A-4147-A177-3AD203B41FA5}">
                      <a16:colId xmlns:a16="http://schemas.microsoft.com/office/drawing/2014/main" val="401770538"/>
                    </a:ext>
                  </a:extLst>
                </a:gridCol>
                <a:gridCol w="1051560">
                  <a:extLst>
                    <a:ext uri="{9D8B030D-6E8A-4147-A177-3AD203B41FA5}">
                      <a16:colId xmlns:a16="http://schemas.microsoft.com/office/drawing/2014/main" val="481120539"/>
                    </a:ext>
                  </a:extLst>
                </a:gridCol>
                <a:gridCol w="1051560">
                  <a:extLst>
                    <a:ext uri="{9D8B030D-6E8A-4147-A177-3AD203B41FA5}">
                      <a16:colId xmlns:a16="http://schemas.microsoft.com/office/drawing/2014/main" val="479845193"/>
                    </a:ext>
                  </a:extLst>
                </a:gridCol>
                <a:gridCol w="1051560">
                  <a:extLst>
                    <a:ext uri="{9D8B030D-6E8A-4147-A177-3AD203B41FA5}">
                      <a16:colId xmlns:a16="http://schemas.microsoft.com/office/drawing/2014/main" val="2548930577"/>
                    </a:ext>
                  </a:extLst>
                </a:gridCol>
                <a:gridCol w="1051560">
                  <a:extLst>
                    <a:ext uri="{9D8B030D-6E8A-4147-A177-3AD203B41FA5}">
                      <a16:colId xmlns:a16="http://schemas.microsoft.com/office/drawing/2014/main" val="427565806"/>
                    </a:ext>
                  </a:extLst>
                </a:gridCol>
                <a:gridCol w="1051560">
                  <a:extLst>
                    <a:ext uri="{9D8B030D-6E8A-4147-A177-3AD203B41FA5}">
                      <a16:colId xmlns:a16="http://schemas.microsoft.com/office/drawing/2014/main" val="1048403608"/>
                    </a:ext>
                  </a:extLst>
                </a:gridCol>
              </a:tblGrid>
              <a:tr h="1397877">
                <a:tc>
                  <a:txBody>
                    <a:bodyPr/>
                    <a:lstStyle/>
                    <a:p>
                      <a:pPr marR="0" algn="ctr" rtl="0" fontAlgn="ctr"/>
                      <a:r>
                        <a:rPr lang="en-US" sz="2400" b="1" i="0" u="none" strike="noStrike">
                          <a:solidFill>
                            <a:srgbClr val="FFFFFF"/>
                          </a:solidFill>
                          <a:effectLst/>
                          <a:latin typeface="Calibri"/>
                        </a:rPr>
                        <a:t>TIER IV Schools </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tx1"/>
                    </a:solidFill>
                  </a:tcPr>
                </a:tc>
                <a:tc>
                  <a:txBody>
                    <a:bodyPr/>
                    <a:lstStyle/>
                    <a:p>
                      <a:pPr marL="0" marR="0" algn="ctr" rtl="0" fontAlgn="ctr"/>
                      <a:r>
                        <a:rPr lang="en-US" sz="1800" b="1" i="0" u="none" strike="noStrike">
                          <a:solidFill>
                            <a:schemeClr val="tx1"/>
                          </a:solidFill>
                          <a:effectLst/>
                          <a:latin typeface="Calibri"/>
                        </a:rPr>
                        <a:t>  </a:t>
                      </a:r>
                      <a:r>
                        <a:rPr lang="en-US" sz="1800" b="1" i="0" u="none" strike="noStrike" noProof="0">
                          <a:solidFill>
                            <a:schemeClr val="tx1"/>
                          </a:solidFill>
                          <a:effectLst/>
                          <a:latin typeface="Calibri"/>
                        </a:rPr>
                        <a:t>23-24 Overall </a:t>
                      </a:r>
                      <a:r>
                        <a:rPr lang="en-US" sz="1800" b="1" i="0" u="none" strike="noStrike">
                          <a:solidFill>
                            <a:schemeClr val="tx1"/>
                          </a:solidFill>
                          <a:effectLst/>
                          <a:latin typeface="Calibri"/>
                        </a:rPr>
                        <a:t>Content Mastery</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algn="ctr" rtl="0" fontAlgn="ctr"/>
                      <a:r>
                        <a:rPr lang="en-US" sz="1800" b="1" i="0" u="none" strike="noStrike">
                          <a:solidFill>
                            <a:schemeClr val="tx1"/>
                          </a:solidFill>
                          <a:effectLst/>
                          <a:latin typeface="Calibri"/>
                        </a:rPr>
                        <a:t>24-25  Overall Content Mastery </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R="0" algn="ctr" rtl="0" fontAlgn="ctr"/>
                      <a:r>
                        <a:rPr lang="en-US" sz="1800" b="1" i="0" u="none" strike="noStrike">
                          <a:solidFill>
                            <a:schemeClr val="tx1"/>
                          </a:solidFill>
                          <a:effectLst/>
                          <a:latin typeface="Calibri"/>
                        </a:rPr>
                        <a:t>23-24 ELA</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ctr"/>
                      <a:r>
                        <a:rPr lang="en-US" sz="1800" b="1" i="0" u="none" strike="noStrike">
                          <a:solidFill>
                            <a:schemeClr val="tx1"/>
                          </a:solidFill>
                          <a:effectLst/>
                          <a:latin typeface="Calibri"/>
                        </a:rPr>
                        <a:t>24-25 ELA</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ctr"/>
                      <a:r>
                        <a:rPr lang="en-US" sz="1800" b="1" i="0" u="none" strike="noStrike">
                          <a:solidFill>
                            <a:schemeClr val="tx1"/>
                          </a:solidFill>
                          <a:effectLst/>
                          <a:latin typeface="Calibri"/>
                        </a:rPr>
                        <a:t>23-24 Math</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a:solidFill>
                            <a:schemeClr val="tx1"/>
                          </a:solidFill>
                          <a:effectLst/>
                          <a:latin typeface="Calibri"/>
                        </a:rPr>
                        <a:t>24-25 Math</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ctr"/>
                      <a:r>
                        <a:rPr lang="en-US" sz="1800" b="1" i="0" u="none" strike="noStrike">
                          <a:solidFill>
                            <a:schemeClr val="tx1"/>
                          </a:solidFill>
                          <a:effectLst/>
                          <a:latin typeface="Calibri"/>
                        </a:rPr>
                        <a:t>22-24 Science</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chemeClr val="tx1"/>
                          </a:solidFill>
                          <a:effectLst/>
                          <a:latin typeface="Calibri"/>
                        </a:rPr>
                        <a:t>24-25</a:t>
                      </a:r>
                    </a:p>
                    <a:p>
                      <a:pPr marL="0" lvl="0" algn="ctr">
                        <a:buNone/>
                      </a:pPr>
                      <a:r>
                        <a:rPr lang="en-US" sz="1800" b="1" i="0" u="none" strike="noStrike">
                          <a:solidFill>
                            <a:schemeClr val="tx1"/>
                          </a:solidFill>
                          <a:effectLst/>
                          <a:latin typeface="Calibri"/>
                        </a:rPr>
                        <a:t>Science</a:t>
                      </a:r>
                    </a:p>
                  </a:txBody>
                  <a:tcPr anchor="ctr">
                    <a:lnL w="12700" cap="flat" cmpd="sng" algn="ctr">
                      <a:solidFill>
                        <a:srgbClr val="000000"/>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chemeClr val="tx1"/>
                          </a:solidFill>
                          <a:effectLst/>
                          <a:latin typeface="Calibri"/>
                        </a:rPr>
                        <a:t>23-24</a:t>
                      </a:r>
                    </a:p>
                    <a:p>
                      <a:pPr marL="0" lvl="0" algn="ctr">
                        <a:buNone/>
                      </a:pPr>
                      <a:r>
                        <a:rPr lang="en-US" sz="1800" b="1" i="0" u="none" strike="noStrike">
                          <a:solidFill>
                            <a:schemeClr val="tx1"/>
                          </a:solidFill>
                          <a:effectLst/>
                          <a:latin typeface="Calibri"/>
                        </a:rPr>
                        <a:t>Social Studies</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a:solidFill>
                            <a:schemeClr val="tx1"/>
                          </a:solidFill>
                          <a:effectLst/>
                          <a:latin typeface="Calibri"/>
                        </a:rPr>
                        <a:t>24-25 Social Studies</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94265151"/>
                  </a:ext>
                </a:extLst>
              </a:tr>
              <a:tr h="1261872">
                <a:tc>
                  <a:txBody>
                    <a:bodyPr/>
                    <a:lstStyle/>
                    <a:p>
                      <a:pPr marR="0" algn="ctr" rtl="0" fontAlgn="t"/>
                      <a:r>
                        <a:rPr lang="en-US" sz="1800" b="1" i="0" u="none" strike="noStrike">
                          <a:solidFill>
                            <a:srgbClr val="000000"/>
                          </a:solidFill>
                          <a:effectLst/>
                          <a:latin typeface="Calibri"/>
                        </a:rPr>
                        <a:t>Ballard- Hudson MS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26.8</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rgbClr val="00B050"/>
                          </a:solidFill>
                          <a:effectLst/>
                          <a:latin typeface="Calibri"/>
                        </a:rPr>
                        <a:t>28.3</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algn="ctr" rtl="0">
                        <a:buNone/>
                      </a:pPr>
                      <a:r>
                        <a:rPr lang="en-US" sz="1800" b="1" i="0" u="none" strike="noStrike">
                          <a:solidFill>
                            <a:schemeClr val="tx1"/>
                          </a:solidFill>
                          <a:effectLst/>
                          <a:latin typeface="Calibri"/>
                        </a:rPr>
                        <a:t>31.5</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rgbClr val="FF0000"/>
                          </a:solidFill>
                          <a:effectLst/>
                          <a:latin typeface="Calibri"/>
                        </a:rPr>
                        <a:t>27.29</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20.85</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rtl="0" fontAlgn="t"/>
                      <a:r>
                        <a:rPr lang="en-US" sz="1800" b="1" i="0" u="none" strike="noStrike">
                          <a:solidFill>
                            <a:srgbClr val="00B050"/>
                          </a:solidFill>
                          <a:effectLst/>
                          <a:latin typeface="Calibri"/>
                        </a:rPr>
                        <a:t>26.2</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lvl="0" algn="ctr">
                        <a:buNone/>
                      </a:pPr>
                      <a:r>
                        <a:rPr lang="en-US" sz="1800" b="1" i="0" u="none" strike="noStrike">
                          <a:solidFill>
                            <a:schemeClr val="tx1"/>
                          </a:solidFill>
                          <a:effectLst/>
                          <a:latin typeface="Calibri"/>
                        </a:rPr>
                        <a:t>25.27</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rgbClr val="000000"/>
                      </a:solidFill>
                    </a:lnB>
                    <a:solidFill>
                      <a:srgbClr val="FFC000"/>
                    </a:solidFill>
                  </a:tcPr>
                </a:tc>
                <a:tc>
                  <a:txBody>
                    <a:bodyPr/>
                    <a:lstStyle/>
                    <a:p>
                      <a:pPr marL="0" lvl="0" algn="ctr">
                        <a:buNone/>
                      </a:pPr>
                      <a:r>
                        <a:rPr lang="en-US" sz="1800" b="1" i="0" u="none" strike="noStrike">
                          <a:solidFill>
                            <a:srgbClr val="00B050"/>
                          </a:solidFill>
                          <a:effectLst/>
                          <a:latin typeface="Calibri"/>
                        </a:rPr>
                        <a:t>31.06</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rgbClr val="000000"/>
                      </a:solidFill>
                    </a:lnB>
                    <a:solidFill>
                      <a:srgbClr val="FFC000"/>
                    </a:solidFill>
                  </a:tcPr>
                </a:tc>
                <a:tc>
                  <a:txBody>
                    <a:bodyPr/>
                    <a:lstStyle/>
                    <a:p>
                      <a:pPr marL="0" lvl="0" algn="ctr">
                        <a:buNone/>
                      </a:pPr>
                      <a:r>
                        <a:rPr lang="en-US" sz="1800" b="1" i="0" u="none" strike="noStrike" noProof="0">
                          <a:solidFill>
                            <a:schemeClr val="tx1"/>
                          </a:solidFill>
                          <a:effectLst/>
                          <a:latin typeface="Calibri"/>
                        </a:rPr>
                        <a:t>32.28</a:t>
                      </a:r>
                      <a:r>
                        <a:rPr lang="en-US" sz="1800" b="1" i="0" u="none" strike="noStrike">
                          <a:solidFill>
                            <a:schemeClr val="tx1"/>
                          </a:solidFill>
                          <a:effectLst/>
                          <a:latin typeface="Calibri"/>
                        </a:rPr>
                        <a:t> </a:t>
                      </a: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rgbClr val="000000"/>
                      </a:solidFill>
                    </a:lnB>
                    <a:noFill/>
                  </a:tcPr>
                </a:tc>
                <a:tc>
                  <a:txBody>
                    <a:bodyPr/>
                    <a:lstStyle/>
                    <a:p>
                      <a:pPr marL="0" lvl="0" algn="ctr">
                        <a:buNone/>
                      </a:pPr>
                      <a:r>
                        <a:rPr lang="en-US" sz="1800" b="1" i="0" u="none" strike="noStrike">
                          <a:solidFill>
                            <a:srgbClr val="00B050"/>
                          </a:solidFill>
                          <a:effectLst/>
                          <a:latin typeface="Calibri"/>
                        </a:rPr>
                        <a:t>34.53</a:t>
                      </a:r>
                    </a:p>
                  </a:txBody>
                  <a:tcPr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a:solidFill>
                        <a:srgbClr val="000000"/>
                      </a:solidFill>
                    </a:lnB>
                    <a:noFill/>
                  </a:tcPr>
                </a:tc>
                <a:extLst>
                  <a:ext uri="{0D108BD9-81ED-4DB2-BD59-A6C34878D82A}">
                    <a16:rowId xmlns:a16="http://schemas.microsoft.com/office/drawing/2014/main" val="2234523927"/>
                  </a:ext>
                </a:extLst>
              </a:tr>
              <a:tr h="1261872">
                <a:tc>
                  <a:txBody>
                    <a:bodyPr/>
                    <a:lstStyle/>
                    <a:p>
                      <a:pPr marL="0" marR="0" indent="0" algn="ctr" rtl="0" fontAlgn="t">
                        <a:buNone/>
                      </a:pPr>
                      <a:r>
                        <a:rPr lang="en-US" sz="1800" b="1" i="0" u="none" strike="noStrike">
                          <a:solidFill>
                            <a:srgbClr val="000000"/>
                          </a:solidFill>
                          <a:effectLst/>
                          <a:latin typeface="Calibri"/>
                        </a:rPr>
                        <a:t>Southfield ES</a:t>
                      </a:r>
                    </a:p>
                  </a:txBody>
                  <a:tcPr anchor="ctr">
                    <a:lnL w="28575"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26.5</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a:solidFill>
                            <a:srgbClr val="00B050"/>
                          </a:solidFill>
                          <a:effectLst/>
                          <a:latin typeface="Calibri"/>
                        </a:rPr>
                        <a:t>37.9</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lvl="0" algn="ctr" rtl="0">
                        <a:buNone/>
                      </a:pPr>
                      <a:r>
                        <a:rPr lang="en-US" sz="1800" b="1" i="0" u="none" strike="noStrike">
                          <a:solidFill>
                            <a:schemeClr val="tx1"/>
                          </a:solidFill>
                          <a:effectLst/>
                          <a:latin typeface="Calibri"/>
                        </a:rPr>
                        <a:t>27.15</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algn="ctr" rtl="0" fontAlgn="t"/>
                      <a:r>
                        <a:rPr lang="en-US" sz="1800" b="1" i="0" u="none" strike="noStrike">
                          <a:solidFill>
                            <a:srgbClr val="00B050"/>
                          </a:solidFill>
                          <a:effectLst/>
                          <a:latin typeface="Calibri"/>
                        </a:rPr>
                        <a:t>32</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rgbClr val="FFC000"/>
                    </a:solidFill>
                  </a:tcPr>
                </a:tc>
                <a:tc>
                  <a:txBody>
                    <a:bodyPr/>
                    <a:lstStyle/>
                    <a:p>
                      <a:pPr marL="0" marR="0" lvl="0" algn="ctr" rtl="0">
                        <a:buNone/>
                      </a:pPr>
                      <a:r>
                        <a:rPr lang="en-US" sz="1800" b="1" i="0" u="none" strike="noStrike">
                          <a:solidFill>
                            <a:schemeClr val="tx1"/>
                          </a:solidFill>
                          <a:effectLst/>
                          <a:latin typeface="Calibri"/>
                        </a:rPr>
                        <a:t>22.36</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marR="0" algn="ctr" rtl="0" fontAlgn="t"/>
                      <a:r>
                        <a:rPr lang="en-US" sz="1800" b="1" i="0" u="none" strike="noStrike">
                          <a:solidFill>
                            <a:srgbClr val="00B050"/>
                          </a:solidFill>
                          <a:effectLst/>
                          <a:latin typeface="Calibri"/>
                        </a:rPr>
                        <a:t>40.25</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chemeClr val="tx1"/>
                      </a:solidFill>
                      <a:prstDash val="solid"/>
                      <a:round/>
                      <a:headEnd type="none" w="med" len="med"/>
                      <a:tailEnd type="none" w="med" len="med"/>
                    </a:lnB>
                    <a:noFill/>
                  </a:tcPr>
                </a:tc>
                <a:tc>
                  <a:txBody>
                    <a:bodyPr/>
                    <a:lstStyle/>
                    <a:p>
                      <a:pPr marL="0" lvl="0" algn="ctr">
                        <a:buNone/>
                      </a:pPr>
                      <a:r>
                        <a:rPr lang="en-US" sz="1800" b="1" i="0" u="none" strike="noStrike">
                          <a:solidFill>
                            <a:schemeClr val="tx1"/>
                          </a:solidFill>
                          <a:effectLst/>
                          <a:latin typeface="Calibri"/>
                        </a:rPr>
                        <a:t>36.45</a:t>
                      </a:r>
                      <a:endParaRPr lang="en-US">
                        <a:solidFill>
                          <a:schemeClr val="tx1"/>
                        </a:solidFill>
                      </a:endParaRP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rgbClr val="000000"/>
                      </a:solidFill>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r>
                        <a:rPr lang="en-US" sz="1800" b="1" i="0" u="none" strike="noStrike">
                          <a:solidFill>
                            <a:srgbClr val="00B050"/>
                          </a:solidFill>
                          <a:effectLst/>
                          <a:latin typeface="Calibri"/>
                        </a:rPr>
                        <a:t>48.1</a:t>
                      </a:r>
                    </a:p>
                  </a:txBody>
                  <a:tcPr anchor="ctr">
                    <a:lnL w="57150" cap="flat" cmpd="sng" algn="ctr">
                      <a:solidFill>
                        <a:schemeClr val="tx1"/>
                      </a:solidFill>
                      <a:prstDash val="solid"/>
                      <a:round/>
                      <a:headEnd type="none" w="med" len="med"/>
                      <a:tailEnd type="none" w="med" len="med"/>
                    </a:lnL>
                    <a:lnR w="57150" cap="flat" cmpd="sng" algn="ctr">
                      <a:solidFill>
                        <a:schemeClr val="tx1"/>
                      </a:solidFill>
                      <a:prstDash val="solid"/>
                      <a:round/>
                      <a:headEnd type="none" w="med" len="med"/>
                      <a:tailEnd type="none" w="med" len="med"/>
                    </a:lnR>
                    <a:lnT w="12700">
                      <a:solidFill>
                        <a:srgbClr val="000000"/>
                      </a:solidFill>
                    </a:lnT>
                    <a:lnB w="28575" cap="flat" cmpd="sng" algn="ctr">
                      <a:solidFill>
                        <a:schemeClr val="tx1"/>
                      </a:solidFill>
                      <a:prstDash val="solid"/>
                      <a:round/>
                      <a:headEnd type="none" w="med" len="med"/>
                      <a:tailEnd type="none" w="med" len="med"/>
                    </a:lnB>
                    <a:solidFill>
                      <a:srgbClr val="FFC000"/>
                    </a:solidFill>
                  </a:tcPr>
                </a:tc>
                <a:tc>
                  <a:txBody>
                    <a:bodyPr/>
                    <a:lstStyle/>
                    <a:p>
                      <a:pPr marL="0" lvl="0" algn="ctr">
                        <a:buNone/>
                      </a:pPr>
                      <a:endParaRPr lang="en-US" sz="1800" b="1" i="0" u="none" strike="noStrike">
                        <a:solidFill>
                          <a:srgbClr val="000000"/>
                        </a:solidFill>
                        <a:effectLst/>
                        <a:latin typeface="Calibri"/>
                      </a:endParaRPr>
                    </a:p>
                  </a:txBody>
                  <a:tcPr anchor="ctr">
                    <a:lnL w="5715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a:solidFill>
                        <a:srgbClr val="000000"/>
                      </a:solidFill>
                    </a:lnT>
                    <a:lnB w="28575" cap="flat" cmpd="sng" algn="ctr">
                      <a:solidFill>
                        <a:schemeClr val="tx1"/>
                      </a:solidFill>
                      <a:prstDash val="solid"/>
                      <a:round/>
                      <a:headEnd type="none" w="med" len="med"/>
                      <a:tailEnd type="none" w="med" len="med"/>
                    </a:lnB>
                    <a:solidFill>
                      <a:schemeClr val="bg2">
                        <a:lumMod val="10000"/>
                      </a:schemeClr>
                    </a:solidFill>
                  </a:tcPr>
                </a:tc>
                <a:tc>
                  <a:txBody>
                    <a:bodyPr/>
                    <a:lstStyle/>
                    <a:p>
                      <a:pPr marL="0" lvl="0" algn="ctr">
                        <a:buNone/>
                      </a:pPr>
                      <a:endParaRPr lang="en-US" sz="1800" b="1" i="0" u="none" strike="noStrike">
                        <a:solidFill>
                          <a:srgbClr val="000000"/>
                        </a:solidFill>
                        <a:effectLst/>
                        <a:latin typeface="Calibri"/>
                      </a:endParaRPr>
                    </a:p>
                  </a:txBody>
                  <a:tcPr anchor="ctr">
                    <a:lnL w="12700">
                      <a:solidFill>
                        <a:srgbClr val="000000"/>
                      </a:solidFill>
                    </a:lnL>
                    <a:lnR w="28575" cap="flat" cmpd="sng" algn="ctr">
                      <a:solidFill>
                        <a:schemeClr val="tx1"/>
                      </a:solidFill>
                      <a:prstDash val="solid"/>
                      <a:round/>
                      <a:headEnd type="none" w="med" len="med"/>
                      <a:tailEnd type="none" w="med" len="med"/>
                    </a:lnR>
                    <a:lnT w="12700">
                      <a:solidFill>
                        <a:srgbClr val="000000"/>
                      </a:solidFill>
                    </a:lnT>
                    <a:lnB w="28575" cap="flat" cmpd="sng" algn="ctr">
                      <a:solidFill>
                        <a:schemeClr val="tx1"/>
                      </a:solidFill>
                      <a:prstDash val="solid"/>
                      <a:round/>
                      <a:headEnd type="none" w="med" len="med"/>
                      <a:tailEnd type="none" w="med" len="med"/>
                    </a:lnB>
                    <a:solidFill>
                      <a:schemeClr val="bg2">
                        <a:lumMod val="10000"/>
                      </a:schemeClr>
                    </a:solidFill>
                  </a:tcPr>
                </a:tc>
                <a:extLst>
                  <a:ext uri="{0D108BD9-81ED-4DB2-BD59-A6C34878D82A}">
                    <a16:rowId xmlns:a16="http://schemas.microsoft.com/office/drawing/2014/main" val="1054266046"/>
                  </a:ext>
                </a:extLst>
              </a:tr>
            </a:tbl>
          </a:graphicData>
        </a:graphic>
      </p:graphicFrame>
      <p:sp>
        <p:nvSpPr>
          <p:cNvPr id="2" name="Slide Number Placeholder 1">
            <a:extLst>
              <a:ext uri="{FF2B5EF4-FFF2-40B4-BE49-F238E27FC236}">
                <a16:creationId xmlns:a16="http://schemas.microsoft.com/office/drawing/2014/main" id="{2964E0F4-C90F-018C-D6E2-1D1102202E9D}"/>
              </a:ext>
            </a:extLst>
          </p:cNvPr>
          <p:cNvSpPr>
            <a:spLocks noGrp="1"/>
          </p:cNvSpPr>
          <p:nvPr>
            <p:ph type="sldNum" sz="quarter" idx="12"/>
          </p:nvPr>
        </p:nvSpPr>
        <p:spPr/>
        <p:txBody>
          <a:bodyPr/>
          <a:lstStyle/>
          <a:p>
            <a:fld id="{861765F9-1B31-4893-BE12-78C176540628}" type="slidenum">
              <a:rPr lang="en-US" smtClean="0"/>
              <a:t>10</a:t>
            </a:fld>
            <a:endParaRPr lang="en-US"/>
          </a:p>
        </p:txBody>
      </p:sp>
    </p:spTree>
    <p:extLst>
      <p:ext uri="{BB962C8B-B14F-4D97-AF65-F5344CB8AC3E}">
        <p14:creationId xmlns:p14="http://schemas.microsoft.com/office/powerpoint/2010/main" val="25728768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17D9E8-0B2A-D70D-22FA-F4C7E95DE0E3}"/>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DB1C95D-24E6-9B4A-8382-A2F930ADC083}"/>
              </a:ext>
            </a:extLst>
          </p:cNvPr>
          <p:cNvGraphicFramePr>
            <a:graphicFrameLocks noGrp="1"/>
          </p:cNvGraphicFramePr>
          <p:nvPr>
            <p:extLst>
              <p:ext uri="{D42A27DB-BD31-4B8C-83A1-F6EECF244321}">
                <p14:modId xmlns:p14="http://schemas.microsoft.com/office/powerpoint/2010/main" val="2867913345"/>
              </p:ext>
            </p:extLst>
          </p:nvPr>
        </p:nvGraphicFramePr>
        <p:xfrm>
          <a:off x="180814" y="961909"/>
          <a:ext cx="11741585" cy="5176266"/>
        </p:xfrm>
        <a:graphic>
          <a:graphicData uri="http://schemas.openxmlformats.org/drawingml/2006/table">
            <a:tbl>
              <a:tblPr firstRow="1" bandRow="1">
                <a:tableStyleId>{5940675A-B579-460E-94D1-54222C63F5DA}</a:tableStyleId>
              </a:tblPr>
              <a:tblGrid>
                <a:gridCol w="11741585">
                  <a:extLst>
                    <a:ext uri="{9D8B030D-6E8A-4147-A177-3AD203B41FA5}">
                      <a16:colId xmlns:a16="http://schemas.microsoft.com/office/drawing/2014/main" val="49560191"/>
                    </a:ext>
                  </a:extLst>
                </a:gridCol>
              </a:tblGrid>
              <a:tr h="9758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District Plan of Support Goal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panose="020F0502020204030204" pitchFamily="34" charset="0"/>
                        <a:cs typeface="Calibri" panose="020F0502020204030204" pitchFamily="34" charset="0"/>
                      </a:endParaRPr>
                    </a:p>
                    <a:p>
                      <a:pPr marL="0" marR="0" lvl="0" indent="0" algn="l" rtl="0" eaLnBrk="1" fontAlgn="auto" latinLnBrk="0" hangingPunct="1">
                        <a:lnSpc>
                          <a:spcPct val="100000"/>
                        </a:lnSpc>
                        <a:spcBef>
                          <a:spcPts val="0"/>
                        </a:spcBef>
                        <a:spcAft>
                          <a:spcPts val="0"/>
                        </a:spcAft>
                        <a:buClrTx/>
                        <a:buSzTx/>
                        <a:buFont typeface="Arial"/>
                        <a:buNone/>
                      </a:pPr>
                      <a:r>
                        <a:rPr lang="en-US" sz="2000" b="1" i="0" u="none" strike="noStrike" kern="1200">
                          <a:solidFill>
                            <a:schemeClr val="tx1"/>
                          </a:solidFill>
                          <a:effectLst/>
                          <a:latin typeface="Arial Narrow" panose="020B0606020202030204" pitchFamily="34" charset="0"/>
                          <a:ea typeface="+mn-ea"/>
                          <a:cs typeface="+mn-cs"/>
                        </a:rPr>
                        <a:t>By May 2026, BCSD will support schools in implementing effective Tier 1 instruction that leads to a 6-percentage point increase in student proficiency on ELA, math, science, and social studies GMAS assessments, disaggregated by subgroup with an emphasis on the GMAS proficiency rate of all students, students with disabilities (SWDs), and English language learners (ELLs).</a:t>
                      </a:r>
                      <a:r>
                        <a:rPr lang="en-US" sz="2000" b="0" i="0" kern="1200">
                          <a:solidFill>
                            <a:schemeClr val="tx1"/>
                          </a:solidFill>
                          <a:effectLst/>
                          <a:latin typeface="Arial Narrow" panose="020B0606020202030204" pitchFamily="34" charset="0"/>
                          <a:ea typeface="+mn-ea"/>
                          <a:cs typeface="+mn-cs"/>
                        </a:rPr>
                        <a:t>​</a:t>
                      </a:r>
                      <a:endPar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endParaRP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solidFill>
                      <a:srgbClr val="FFC000"/>
                    </a:solidFill>
                  </a:tcPr>
                </a:tc>
                <a:extLst>
                  <a:ext uri="{0D108BD9-81ED-4DB2-BD59-A6C34878D82A}">
                    <a16:rowId xmlns:a16="http://schemas.microsoft.com/office/drawing/2014/main" val="2615517975"/>
                  </a:ext>
                </a:extLst>
              </a:tr>
              <a:tr h="2385591">
                <a:tc>
                  <a:txBody>
                    <a:bodyPr/>
                    <a:lstStyle/>
                    <a:p>
                      <a:pPr marL="0" marR="0">
                        <a:lnSpc>
                          <a:spcPct val="107000"/>
                        </a:lnSpc>
                        <a:spcAft>
                          <a:spcPts val="800"/>
                        </a:spcAft>
                      </a:pPr>
                      <a:r>
                        <a:rPr lang="en-US" sz="2000" b="1">
                          <a:effectLst/>
                          <a:latin typeface="Arial Narrow" panose="020B0606020202030204" pitchFamily="34" charset="0"/>
                          <a:ea typeface="Calibri"/>
                          <a:cs typeface="Calibri"/>
                        </a:rPr>
                        <a:t>Action Steps</a:t>
                      </a:r>
                      <a:r>
                        <a:rPr lang="en-US" sz="2000">
                          <a:effectLst/>
                          <a:latin typeface="Arial Narrow" panose="020B0606020202030204" pitchFamily="34" charset="0"/>
                          <a:ea typeface="Calibri"/>
                          <a:cs typeface="Calibri"/>
                        </a:rPr>
                        <a:t>:</a:t>
                      </a:r>
                    </a:p>
                    <a:p>
                      <a:pPr rtl="0" fontAlgn="base"/>
                      <a:r>
                        <a:rPr lang="en-US" sz="2000" b="0" i="0" u="none" strike="noStrike" kern="1200">
                          <a:solidFill>
                            <a:schemeClr val="tx1"/>
                          </a:solidFill>
                          <a:effectLst/>
                          <a:latin typeface="Arial Narrow" panose="020B0606020202030204" pitchFamily="34" charset="0"/>
                          <a:ea typeface="+mn-ea"/>
                          <a:cs typeface="+mn-cs"/>
                        </a:rPr>
                        <a:t>Using the Teaching and Learning Observation and Coaching Support Log, BCSD Teaching and Learning Content Coordinators, Teaching and Learning District Coaches, Special Education Coordinators, and Special Education Coaches will:</a:t>
                      </a:r>
                      <a:r>
                        <a:rPr lang="en-US" sz="2000" b="0" i="0" kern="1200">
                          <a:solidFill>
                            <a:schemeClr val="tx1"/>
                          </a:solidFill>
                          <a:effectLst/>
                          <a:latin typeface="Arial Narrow" panose="020B0606020202030204" pitchFamily="34" charset="0"/>
                          <a:ea typeface="+mn-ea"/>
                          <a:cs typeface="+mn-cs"/>
                        </a:rPr>
                        <a:t>​</a:t>
                      </a:r>
                    </a:p>
                    <a:p>
                      <a:pPr rtl="0" fontAlgn="base"/>
                      <a:endParaRPr lang="en-US" sz="2000" b="0" i="0" kern="1200">
                        <a:solidFill>
                          <a:schemeClr val="tx1"/>
                        </a:solidFill>
                        <a:effectLst/>
                        <a:latin typeface="Arial Narrow" panose="020B0606020202030204" pitchFamily="34" charset="0"/>
                        <a:ea typeface="+mn-ea"/>
                        <a:cs typeface="+mn-cs"/>
                      </a:endParaRPr>
                    </a:p>
                    <a:p>
                      <a:pPr marL="342900" indent="-342900" rtl="0" fontAlgn="base">
                        <a:buAutoNum type="arabicPeriod"/>
                      </a:pPr>
                      <a:r>
                        <a:rPr lang="en-US" sz="2000" b="0" i="1" u="none" strike="noStrike" kern="1200">
                          <a:solidFill>
                            <a:schemeClr val="tx1"/>
                          </a:solidFill>
                          <a:effectLst/>
                          <a:latin typeface="Arial Narrow" panose="020B0606020202030204" pitchFamily="34" charset="0"/>
                          <a:ea typeface="+mn-ea"/>
                          <a:cs typeface="+mn-cs"/>
                        </a:rPr>
                        <a:t>Conduct weekly instructional walkthroughs and observations (at federally identified schools). Following observations, specific support (verbal and/or written) will be provided to school leaders.</a:t>
                      </a:r>
                      <a:r>
                        <a:rPr lang="en-US" sz="2000" b="0" i="1" kern="1200">
                          <a:solidFill>
                            <a:schemeClr val="tx1"/>
                          </a:solidFill>
                          <a:effectLst/>
                          <a:latin typeface="Arial Narrow" panose="020B0606020202030204" pitchFamily="34" charset="0"/>
                          <a:ea typeface="+mn-ea"/>
                          <a:cs typeface="+mn-cs"/>
                        </a:rPr>
                        <a:t>​</a:t>
                      </a:r>
                    </a:p>
                    <a:p>
                      <a:pPr marL="0" indent="0" rtl="0" fontAlgn="base">
                        <a:buNone/>
                      </a:pPr>
                      <a:endParaRPr lang="en-US" sz="2000" b="0" i="1" kern="1200">
                        <a:solidFill>
                          <a:schemeClr val="tx1"/>
                        </a:solidFill>
                        <a:effectLst/>
                        <a:latin typeface="Arial Narrow" panose="020B0606020202030204" pitchFamily="34" charset="0"/>
                        <a:ea typeface="+mn-ea"/>
                        <a:cs typeface="+mn-cs"/>
                      </a:endParaRPr>
                    </a:p>
                    <a:p>
                      <a:pPr rtl="0" fontAlgn="base"/>
                      <a:endParaRPr lang="en-US" sz="2000" b="0" i="0" kern="1200">
                        <a:solidFill>
                          <a:schemeClr val="tx1"/>
                        </a:solidFill>
                        <a:effectLst/>
                        <a:latin typeface="Arial Narrow" panose="020B0606020202030204" pitchFamily="34" charset="0"/>
                        <a:ea typeface="+mn-ea"/>
                        <a:cs typeface="+mn-cs"/>
                      </a:endParaRP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tc>
                <a:extLst>
                  <a:ext uri="{0D108BD9-81ED-4DB2-BD59-A6C34878D82A}">
                    <a16:rowId xmlns:a16="http://schemas.microsoft.com/office/drawing/2014/main" val="1239382783"/>
                  </a:ext>
                </a:extLst>
              </a:tr>
            </a:tbl>
          </a:graphicData>
        </a:graphic>
      </p:graphicFrame>
      <p:grpSp>
        <p:nvGrpSpPr>
          <p:cNvPr id="10" name="Group 2">
            <a:extLst>
              <a:ext uri="{FF2B5EF4-FFF2-40B4-BE49-F238E27FC236}">
                <a16:creationId xmlns:a16="http://schemas.microsoft.com/office/drawing/2014/main" id="{85BACC7E-504E-DBB8-8FD0-8188121E6375}"/>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E0778117-0400-1D6B-A086-7827B88594EF}"/>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165A1B86-B319-DE4B-2FEB-741EDE5DBFCF}"/>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C2970A8C-807F-1E12-3B08-2CA69DA38B1D}"/>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Bibb County School District Plan of Support</a:t>
            </a:r>
            <a:endParaRPr lang="en-US" sz="4800">
              <a:cs typeface="Calibri"/>
            </a:endParaRPr>
          </a:p>
        </p:txBody>
      </p:sp>
      <p:sp>
        <p:nvSpPr>
          <p:cNvPr id="2" name="Slide Number Placeholder 1">
            <a:extLst>
              <a:ext uri="{FF2B5EF4-FFF2-40B4-BE49-F238E27FC236}">
                <a16:creationId xmlns:a16="http://schemas.microsoft.com/office/drawing/2014/main" id="{D182C686-6520-5B79-352C-9C343357115B}"/>
              </a:ext>
            </a:extLst>
          </p:cNvPr>
          <p:cNvSpPr>
            <a:spLocks noGrp="1"/>
          </p:cNvSpPr>
          <p:nvPr>
            <p:ph type="sldNum" sz="quarter" idx="12"/>
          </p:nvPr>
        </p:nvSpPr>
        <p:spPr/>
        <p:txBody>
          <a:bodyPr/>
          <a:lstStyle/>
          <a:p>
            <a:fld id="{861765F9-1B31-4893-BE12-78C176540628}" type="slidenum">
              <a:rPr lang="en-US" smtClean="0"/>
              <a:t>11</a:t>
            </a:fld>
            <a:endParaRPr lang="en-US"/>
          </a:p>
        </p:txBody>
      </p:sp>
    </p:spTree>
    <p:extLst>
      <p:ext uri="{BB962C8B-B14F-4D97-AF65-F5344CB8AC3E}">
        <p14:creationId xmlns:p14="http://schemas.microsoft.com/office/powerpoint/2010/main" val="8894547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B538D-FFAB-A553-1018-DA728E6F4272}"/>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39F79AA-9DD3-7EED-30F3-6429A1AC9240}"/>
              </a:ext>
            </a:extLst>
          </p:cNvPr>
          <p:cNvGraphicFramePr>
            <a:graphicFrameLocks noGrp="1"/>
          </p:cNvGraphicFramePr>
          <p:nvPr>
            <p:extLst>
              <p:ext uri="{D42A27DB-BD31-4B8C-83A1-F6EECF244321}">
                <p14:modId xmlns:p14="http://schemas.microsoft.com/office/powerpoint/2010/main" val="1605416970"/>
              </p:ext>
            </p:extLst>
          </p:nvPr>
        </p:nvGraphicFramePr>
        <p:xfrm>
          <a:off x="173567" y="961909"/>
          <a:ext cx="11748832" cy="5176266"/>
        </p:xfrm>
        <a:graphic>
          <a:graphicData uri="http://schemas.openxmlformats.org/drawingml/2006/table">
            <a:tbl>
              <a:tblPr firstRow="1" bandRow="1">
                <a:tableStyleId>{5940675A-B579-460E-94D1-54222C63F5DA}</a:tableStyleId>
              </a:tblPr>
              <a:tblGrid>
                <a:gridCol w="11748832">
                  <a:extLst>
                    <a:ext uri="{9D8B030D-6E8A-4147-A177-3AD203B41FA5}">
                      <a16:colId xmlns:a16="http://schemas.microsoft.com/office/drawing/2014/main" val="49560191"/>
                    </a:ext>
                  </a:extLst>
                </a:gridCol>
              </a:tblGrid>
              <a:tr h="9758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District Plan of Support Goal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panose="020F0502020204030204" pitchFamily="34" charset="0"/>
                        <a:cs typeface="Calibri" panose="020F0502020204030204" pitchFamily="34" charset="0"/>
                      </a:endParaRPr>
                    </a:p>
                    <a:p>
                      <a:pPr marL="0" marR="0" lvl="0" indent="0" algn="l" rtl="0" eaLnBrk="1" fontAlgn="auto" latinLnBrk="0" hangingPunct="1">
                        <a:lnSpc>
                          <a:spcPct val="100000"/>
                        </a:lnSpc>
                        <a:spcBef>
                          <a:spcPts val="0"/>
                        </a:spcBef>
                        <a:spcAft>
                          <a:spcPts val="0"/>
                        </a:spcAft>
                        <a:buClrTx/>
                        <a:buSzTx/>
                        <a:buFont typeface="Arial"/>
                        <a:buNone/>
                      </a:pPr>
                      <a:r>
                        <a:rPr lang="en-US" sz="2000" b="1" i="0" u="none" strike="noStrike" kern="1200">
                          <a:solidFill>
                            <a:schemeClr val="tx1"/>
                          </a:solidFill>
                          <a:effectLst/>
                          <a:latin typeface="Arial Narrow" panose="020B0606020202030204" pitchFamily="34" charset="0"/>
                          <a:ea typeface="+mn-ea"/>
                          <a:cs typeface="+mn-cs"/>
                        </a:rPr>
                        <a:t>By May 2026, BCSD will support schools in implementing effective Tier 1 instruction that leads to a 6-percentage point increase in student proficiency on ELA, math, science, and social studies GMAS assessments, disaggregated by subgroup with an emphasis on the GMAS proficiency rate of all students, students with disabilities (SWDs), and English language learners (ELLs).</a:t>
                      </a:r>
                      <a:r>
                        <a:rPr lang="en-US" sz="2000" b="0" i="0" kern="1200">
                          <a:solidFill>
                            <a:schemeClr val="tx1"/>
                          </a:solidFill>
                          <a:effectLst/>
                          <a:latin typeface="Arial Narrow" panose="020B0606020202030204" pitchFamily="34" charset="0"/>
                          <a:ea typeface="+mn-ea"/>
                          <a:cs typeface="+mn-cs"/>
                        </a:rPr>
                        <a:t>​</a:t>
                      </a:r>
                      <a:endPar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endParaRP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solidFill>
                      <a:srgbClr val="FFC000"/>
                    </a:solidFill>
                  </a:tcPr>
                </a:tc>
                <a:extLst>
                  <a:ext uri="{0D108BD9-81ED-4DB2-BD59-A6C34878D82A}">
                    <a16:rowId xmlns:a16="http://schemas.microsoft.com/office/drawing/2014/main" val="2615517975"/>
                  </a:ext>
                </a:extLst>
              </a:tr>
              <a:tr h="2385591">
                <a:tc>
                  <a:txBody>
                    <a:bodyPr/>
                    <a:lstStyle/>
                    <a:p>
                      <a:pPr marL="0" marR="0">
                        <a:lnSpc>
                          <a:spcPct val="107000"/>
                        </a:lnSpc>
                        <a:spcAft>
                          <a:spcPts val="800"/>
                        </a:spcAft>
                      </a:pPr>
                      <a:r>
                        <a:rPr lang="en-US" sz="2000" b="1">
                          <a:effectLst/>
                          <a:latin typeface="Arial Narrow" panose="020B0606020202030204" pitchFamily="34" charset="0"/>
                          <a:ea typeface="Calibri"/>
                          <a:cs typeface="Calibri"/>
                        </a:rPr>
                        <a:t>Action Steps</a:t>
                      </a:r>
                      <a:r>
                        <a:rPr lang="en-US" sz="2000">
                          <a:effectLst/>
                          <a:latin typeface="Arial Narrow" panose="020B0606020202030204" pitchFamily="34" charset="0"/>
                          <a:ea typeface="Calibri"/>
                          <a:cs typeface="Calibri"/>
                        </a:rPr>
                        <a:t>:</a:t>
                      </a:r>
                    </a:p>
                    <a:p>
                      <a:pPr rtl="0" fontAlgn="base"/>
                      <a:r>
                        <a:rPr lang="en-US" sz="2000" b="0" i="0" u="none" strike="noStrike" kern="1200">
                          <a:solidFill>
                            <a:schemeClr val="tx1"/>
                          </a:solidFill>
                          <a:effectLst/>
                          <a:latin typeface="Arial Narrow" panose="020B0606020202030204" pitchFamily="34" charset="0"/>
                          <a:ea typeface="+mn-ea"/>
                          <a:cs typeface="+mn-cs"/>
                        </a:rPr>
                        <a:t>Using the Teaching and Learning Observation and Coaching Support Log, BCSD Teaching and Learning Content Coordinators, Teaching and Learning District Coaches, Special Education Coordinators, and Special Education Coaches will:</a:t>
                      </a:r>
                      <a:r>
                        <a:rPr lang="en-US" sz="2000" b="0" i="0" kern="1200">
                          <a:solidFill>
                            <a:schemeClr val="tx1"/>
                          </a:solidFill>
                          <a:effectLst/>
                          <a:latin typeface="Arial Narrow" panose="020B0606020202030204" pitchFamily="34" charset="0"/>
                          <a:ea typeface="+mn-ea"/>
                          <a:cs typeface="+mn-cs"/>
                        </a:rPr>
                        <a:t>​</a:t>
                      </a:r>
                    </a:p>
                    <a:p>
                      <a:pPr rtl="0" fontAlgn="base"/>
                      <a:endParaRPr lang="en-US" sz="2000" b="0" i="0" kern="1200">
                        <a:solidFill>
                          <a:schemeClr val="tx1"/>
                        </a:solidFill>
                        <a:effectLst/>
                        <a:latin typeface="Arial Narrow" panose="020B0606020202030204" pitchFamily="34" charset="0"/>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lang="en-US" sz="2000" b="0" i="1" u="none" strike="noStrike" kern="1200">
                          <a:solidFill>
                            <a:schemeClr val="tx1"/>
                          </a:solidFill>
                          <a:effectLst/>
                          <a:latin typeface="Arial Narrow" panose="020B0606020202030204" pitchFamily="34" charset="0"/>
                          <a:ea typeface="+mn-ea"/>
                          <a:cs typeface="+mn-cs"/>
                        </a:rPr>
                        <a:t>2. Collect observed data and feedback from observations and create (and monitor) tailored professional </a:t>
                      </a:r>
                      <a:r>
                        <a:rPr lang="en-US" sz="2000" b="0" i="1" kern="1200">
                          <a:solidFill>
                            <a:schemeClr val="tx1"/>
                          </a:solidFill>
                          <a:effectLst/>
                          <a:latin typeface="Arial Narrow" panose="020B0606020202030204" pitchFamily="34" charset="0"/>
                          <a:ea typeface="+mn-ea"/>
                          <a:cs typeface="+mn-cs"/>
                        </a:rPr>
                        <a:t>​</a:t>
                      </a:r>
                      <a:r>
                        <a:rPr lang="en-US" sz="2000" b="0" i="1" u="none" strike="noStrike" kern="1200">
                          <a:solidFill>
                            <a:schemeClr val="tx1"/>
                          </a:solidFill>
                          <a:effectLst/>
                          <a:latin typeface="Arial Narrow" panose="020B0606020202030204" pitchFamily="34" charset="0"/>
                          <a:ea typeface="+mn-ea"/>
                          <a:cs typeface="+mn-cs"/>
                        </a:rPr>
                        <a:t>learning and coaching priorities, as needed (at federally identified schools).</a:t>
                      </a:r>
                      <a:r>
                        <a:rPr lang="en-US" sz="2000" b="0" i="1" kern="1200">
                          <a:solidFill>
                            <a:schemeClr val="tx1"/>
                          </a:solidFill>
                          <a:effectLst/>
                          <a:latin typeface="Arial Narrow" panose="020B0606020202030204" pitchFamily="34" charset="0"/>
                          <a:ea typeface="+mn-ea"/>
                          <a:cs typeface="+mn-cs"/>
                        </a:rPr>
                        <a:t>​</a:t>
                      </a:r>
                    </a:p>
                    <a:p>
                      <a:pPr marL="0" indent="0" rtl="0" fontAlgn="base">
                        <a:buNone/>
                      </a:pPr>
                      <a:endParaRPr lang="en-US" sz="2000" b="0" i="0" kern="1200">
                        <a:solidFill>
                          <a:schemeClr val="tx1"/>
                        </a:solidFill>
                        <a:effectLst/>
                        <a:latin typeface="Arial Narrow" panose="020B0606020202030204" pitchFamily="34" charset="0"/>
                        <a:ea typeface="+mn-ea"/>
                        <a:cs typeface="+mn-cs"/>
                      </a:endParaRPr>
                    </a:p>
                    <a:p>
                      <a:pPr rtl="0" fontAlgn="base"/>
                      <a:endParaRPr lang="en-US" sz="2000" b="0" i="0" kern="1200">
                        <a:solidFill>
                          <a:schemeClr val="tx1"/>
                        </a:solidFill>
                        <a:effectLst/>
                        <a:latin typeface="Arial Narrow" panose="020B0606020202030204" pitchFamily="34" charset="0"/>
                        <a:ea typeface="+mn-ea"/>
                        <a:cs typeface="+mn-cs"/>
                      </a:endParaRP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tc>
                <a:extLst>
                  <a:ext uri="{0D108BD9-81ED-4DB2-BD59-A6C34878D82A}">
                    <a16:rowId xmlns:a16="http://schemas.microsoft.com/office/drawing/2014/main" val="1239382783"/>
                  </a:ext>
                </a:extLst>
              </a:tr>
            </a:tbl>
          </a:graphicData>
        </a:graphic>
      </p:graphicFrame>
      <p:grpSp>
        <p:nvGrpSpPr>
          <p:cNvPr id="10" name="Group 2">
            <a:extLst>
              <a:ext uri="{FF2B5EF4-FFF2-40B4-BE49-F238E27FC236}">
                <a16:creationId xmlns:a16="http://schemas.microsoft.com/office/drawing/2014/main" id="{185C4174-7B26-034A-189A-5317D3888AC5}"/>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2E9F20D0-8AB5-F6A4-D50D-69F7267E30DE}"/>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9602C085-9DD3-A584-6519-3744D2228894}"/>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346CD964-8356-47FF-86FE-D629B07650D7}"/>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Bibb County School District Plan of Support</a:t>
            </a:r>
            <a:endParaRPr lang="en-US" sz="4800">
              <a:cs typeface="Calibri"/>
            </a:endParaRPr>
          </a:p>
        </p:txBody>
      </p:sp>
      <p:sp>
        <p:nvSpPr>
          <p:cNvPr id="2" name="Slide Number Placeholder 1">
            <a:extLst>
              <a:ext uri="{FF2B5EF4-FFF2-40B4-BE49-F238E27FC236}">
                <a16:creationId xmlns:a16="http://schemas.microsoft.com/office/drawing/2014/main" id="{BF74145D-DF94-4950-E599-2C6A5E520205}"/>
              </a:ext>
            </a:extLst>
          </p:cNvPr>
          <p:cNvSpPr>
            <a:spLocks noGrp="1"/>
          </p:cNvSpPr>
          <p:nvPr>
            <p:ph type="sldNum" sz="quarter" idx="12"/>
          </p:nvPr>
        </p:nvSpPr>
        <p:spPr/>
        <p:txBody>
          <a:bodyPr/>
          <a:lstStyle/>
          <a:p>
            <a:fld id="{861765F9-1B31-4893-BE12-78C176540628}" type="slidenum">
              <a:rPr lang="en-US" smtClean="0"/>
              <a:t>12</a:t>
            </a:fld>
            <a:endParaRPr lang="en-US"/>
          </a:p>
        </p:txBody>
      </p:sp>
    </p:spTree>
    <p:extLst>
      <p:ext uri="{BB962C8B-B14F-4D97-AF65-F5344CB8AC3E}">
        <p14:creationId xmlns:p14="http://schemas.microsoft.com/office/powerpoint/2010/main" val="2545372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B13E8-C8D4-D9FF-A706-4023527F313E}"/>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AC65C964-A7AF-9CD8-2C7D-E56FE048D0D6}"/>
              </a:ext>
            </a:extLst>
          </p:cNvPr>
          <p:cNvGraphicFramePr>
            <a:graphicFrameLocks noGrp="1"/>
          </p:cNvGraphicFramePr>
          <p:nvPr>
            <p:extLst>
              <p:ext uri="{D42A27DB-BD31-4B8C-83A1-F6EECF244321}">
                <p14:modId xmlns:p14="http://schemas.microsoft.com/office/powerpoint/2010/main" val="2869182239"/>
              </p:ext>
            </p:extLst>
          </p:nvPr>
        </p:nvGraphicFramePr>
        <p:xfrm>
          <a:off x="180814" y="961909"/>
          <a:ext cx="11741585" cy="4607456"/>
        </p:xfrm>
        <a:graphic>
          <a:graphicData uri="http://schemas.openxmlformats.org/drawingml/2006/table">
            <a:tbl>
              <a:tblPr firstRow="1" bandRow="1">
                <a:tableStyleId>{5940675A-B579-460E-94D1-54222C63F5DA}</a:tableStyleId>
              </a:tblPr>
              <a:tblGrid>
                <a:gridCol w="11741585">
                  <a:extLst>
                    <a:ext uri="{9D8B030D-6E8A-4147-A177-3AD203B41FA5}">
                      <a16:colId xmlns:a16="http://schemas.microsoft.com/office/drawing/2014/main" val="49560191"/>
                    </a:ext>
                  </a:extLst>
                </a:gridCol>
              </a:tblGrid>
              <a:tr h="9758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District Plan of Support Goal #1</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2000" b="1" i="0" u="none" strike="noStrike" kern="1200">
                          <a:solidFill>
                            <a:schemeClr val="tx1"/>
                          </a:solidFill>
                          <a:effectLst/>
                          <a:latin typeface="Arial Narrow" panose="020B0606020202030204" pitchFamily="34" charset="0"/>
                          <a:ea typeface="+mn-ea"/>
                          <a:cs typeface="+mn-cs"/>
                        </a:rPr>
                        <a:t>By May 2026, BCSD will support schools in implementing effective Tier 1instruction that leads to a 6-percentage point increase in student proficiency in ELA, math, science, and social studies GMAS assessments, disaggregated by subgroup with an emphasis on the GMAS proficiency rate of all students, students with disabilities (SWDs),and English language learners (ELLs).</a:t>
                      </a:r>
                      <a:r>
                        <a:rPr lang="en-US" sz="2000" b="0" i="0" kern="1200">
                          <a:solidFill>
                            <a:schemeClr val="tx1"/>
                          </a:solidFill>
                          <a:effectLst/>
                          <a:latin typeface="Arial Narrow" panose="020B0606020202030204" pitchFamily="34" charset="0"/>
                          <a:ea typeface="+mn-ea"/>
                          <a:cs typeface="+mn-cs"/>
                        </a:rPr>
                        <a:t>​</a:t>
                      </a:r>
                      <a:endPar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endParaRP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solidFill>
                      <a:srgbClr val="FFC000"/>
                    </a:solidFill>
                  </a:tcPr>
                </a:tc>
                <a:extLst>
                  <a:ext uri="{0D108BD9-81ED-4DB2-BD59-A6C34878D82A}">
                    <a16:rowId xmlns:a16="http://schemas.microsoft.com/office/drawing/2014/main" val="2615517975"/>
                  </a:ext>
                </a:extLst>
              </a:tr>
              <a:tr h="2385591">
                <a:tc>
                  <a:txBody>
                    <a:bodyPr/>
                    <a:lstStyle/>
                    <a:p>
                      <a:pPr marL="0" marR="0">
                        <a:lnSpc>
                          <a:spcPct val="107000"/>
                        </a:lnSpc>
                        <a:spcAft>
                          <a:spcPts val="800"/>
                        </a:spcAft>
                      </a:pPr>
                      <a:r>
                        <a:rPr lang="en-US" sz="2000" b="1">
                          <a:effectLst/>
                          <a:latin typeface="Arial Narrow" panose="020B0606020202030204" pitchFamily="34" charset="0"/>
                          <a:ea typeface="Calibri"/>
                          <a:cs typeface="Calibri"/>
                        </a:rPr>
                        <a:t>Action Steps</a:t>
                      </a:r>
                      <a:r>
                        <a:rPr lang="en-US" sz="2000">
                          <a:effectLst/>
                          <a:latin typeface="Arial Narrow" panose="020B0606020202030204" pitchFamily="34" charset="0"/>
                          <a:ea typeface="Calibri"/>
                          <a:cs typeface="Calibri"/>
                        </a:rPr>
                        <a:t>:</a:t>
                      </a:r>
                    </a:p>
                    <a:p>
                      <a:pPr rtl="0" fontAlgn="base"/>
                      <a:r>
                        <a:rPr lang="en-US" sz="2000" b="0" i="0" u="none" strike="noStrike" kern="1200">
                          <a:solidFill>
                            <a:schemeClr val="tx1"/>
                          </a:solidFill>
                          <a:effectLst/>
                          <a:latin typeface="Arial Narrow" panose="020B0606020202030204" pitchFamily="34" charset="0"/>
                          <a:ea typeface="+mn-ea"/>
                          <a:cs typeface="+mn-cs"/>
                        </a:rPr>
                        <a:t>Using the Teaching and Learning Observation and Coaching Support Log, BCSD Teaching and Learning Content Coordinators, Teaching and Learning District Coaches, Special Education Coordinators, and Special Education Coaches will:</a:t>
                      </a:r>
                      <a:r>
                        <a:rPr lang="en-US" sz="2000" b="0" i="0" kern="1200">
                          <a:solidFill>
                            <a:schemeClr val="tx1"/>
                          </a:solidFill>
                          <a:effectLst/>
                          <a:latin typeface="Arial Narrow" panose="020B0606020202030204" pitchFamily="34" charset="0"/>
                          <a:ea typeface="+mn-ea"/>
                          <a:cs typeface="+mn-cs"/>
                        </a:rPr>
                        <a:t>​</a:t>
                      </a:r>
                    </a:p>
                    <a:p>
                      <a:pPr rtl="0" fontAlgn="base"/>
                      <a:endParaRPr lang="en-US" sz="2000" b="0" i="0" kern="1200">
                        <a:solidFill>
                          <a:schemeClr val="tx1"/>
                        </a:solidFill>
                        <a:effectLst/>
                        <a:latin typeface="Arial Narrow" panose="020B0606020202030204" pitchFamily="34" charset="0"/>
                        <a:ea typeface="+mn-ea"/>
                        <a:cs typeface="+mn-cs"/>
                      </a:endParaRPr>
                    </a:p>
                    <a:p>
                      <a:pPr rtl="0" fontAlgn="base"/>
                      <a:r>
                        <a:rPr lang="en-US" sz="2000" b="0" i="1" u="none" strike="noStrike" kern="1200">
                          <a:solidFill>
                            <a:schemeClr val="tx1"/>
                          </a:solidFill>
                          <a:effectLst/>
                          <a:latin typeface="Arial Narrow" panose="020B0606020202030204" pitchFamily="34" charset="0"/>
                          <a:ea typeface="+mn-ea"/>
                          <a:cs typeface="+mn-cs"/>
                        </a:rPr>
                        <a:t>3. Ensure IEP goals and accommodations are embedded in Tier 1 instruction including the effective use of </a:t>
                      </a:r>
                      <a:r>
                        <a:rPr lang="en-US" sz="2000" b="0" i="1" kern="1200">
                          <a:solidFill>
                            <a:schemeClr val="tx1"/>
                          </a:solidFill>
                          <a:effectLst/>
                          <a:latin typeface="Arial Narrow" panose="020B0606020202030204" pitchFamily="34" charset="0"/>
                          <a:ea typeface="+mn-ea"/>
                          <a:cs typeface="+mn-cs"/>
                        </a:rPr>
                        <a:t>​</a:t>
                      </a:r>
                      <a:r>
                        <a:rPr lang="en-US" sz="2000" b="0" i="1" u="none" strike="noStrike" kern="1200">
                          <a:solidFill>
                            <a:schemeClr val="tx1"/>
                          </a:solidFill>
                          <a:effectLst/>
                          <a:latin typeface="Arial Narrow" panose="020B0606020202030204" pitchFamily="34" charset="0"/>
                          <a:ea typeface="+mn-ea"/>
                          <a:cs typeface="+mn-cs"/>
                        </a:rPr>
                        <a:t>special education paraprofessionals and collaborative/co-teachers (at federally identified schools).</a:t>
                      </a:r>
                      <a:r>
                        <a:rPr lang="en-US" sz="2000" b="0" i="1" kern="1200">
                          <a:solidFill>
                            <a:schemeClr val="tx1"/>
                          </a:solidFill>
                          <a:effectLst/>
                          <a:latin typeface="Arial Narrow" panose="020B0606020202030204" pitchFamily="34" charset="0"/>
                          <a:ea typeface="+mn-ea"/>
                          <a:cs typeface="+mn-cs"/>
                        </a:rPr>
                        <a:t>​</a:t>
                      </a: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tc>
                <a:extLst>
                  <a:ext uri="{0D108BD9-81ED-4DB2-BD59-A6C34878D82A}">
                    <a16:rowId xmlns:a16="http://schemas.microsoft.com/office/drawing/2014/main" val="1239382783"/>
                  </a:ext>
                </a:extLst>
              </a:tr>
            </a:tbl>
          </a:graphicData>
        </a:graphic>
      </p:graphicFrame>
      <p:grpSp>
        <p:nvGrpSpPr>
          <p:cNvPr id="10" name="Group 2">
            <a:extLst>
              <a:ext uri="{FF2B5EF4-FFF2-40B4-BE49-F238E27FC236}">
                <a16:creationId xmlns:a16="http://schemas.microsoft.com/office/drawing/2014/main" id="{5EB31093-F716-54F3-5F22-73ABE332271D}"/>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B7D10BB2-7EF1-C0EE-4BCD-266C386406F2}"/>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16EE3C60-7E52-65C5-E485-980BCBD7759D}"/>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483C669E-7DD2-C422-7B3C-534382C08949}"/>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Bibb County School District Plan of Support</a:t>
            </a:r>
            <a:endParaRPr lang="en-US" sz="4800">
              <a:cs typeface="Calibri"/>
            </a:endParaRPr>
          </a:p>
        </p:txBody>
      </p:sp>
      <p:sp>
        <p:nvSpPr>
          <p:cNvPr id="2" name="Slide Number Placeholder 1">
            <a:extLst>
              <a:ext uri="{FF2B5EF4-FFF2-40B4-BE49-F238E27FC236}">
                <a16:creationId xmlns:a16="http://schemas.microsoft.com/office/drawing/2014/main" id="{E10CE814-EB00-7685-F691-2E4C0BBE3AA1}"/>
              </a:ext>
            </a:extLst>
          </p:cNvPr>
          <p:cNvSpPr>
            <a:spLocks noGrp="1"/>
          </p:cNvSpPr>
          <p:nvPr>
            <p:ph type="sldNum" sz="quarter" idx="12"/>
          </p:nvPr>
        </p:nvSpPr>
        <p:spPr/>
        <p:txBody>
          <a:bodyPr/>
          <a:lstStyle/>
          <a:p>
            <a:fld id="{861765F9-1B31-4893-BE12-78C176540628}" type="slidenum">
              <a:rPr lang="en-US" smtClean="0"/>
              <a:t>13</a:t>
            </a:fld>
            <a:endParaRPr lang="en-US"/>
          </a:p>
        </p:txBody>
      </p:sp>
    </p:spTree>
    <p:extLst>
      <p:ext uri="{BB962C8B-B14F-4D97-AF65-F5344CB8AC3E}">
        <p14:creationId xmlns:p14="http://schemas.microsoft.com/office/powerpoint/2010/main" val="37431268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CE4B5-6FE4-1E79-2E89-AC59F7E95734}"/>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7A00B45-269A-1D6B-0388-FC1415B92DFB}"/>
              </a:ext>
            </a:extLst>
          </p:cNvPr>
          <p:cNvGraphicFramePr>
            <a:graphicFrameLocks noGrp="1"/>
          </p:cNvGraphicFramePr>
          <p:nvPr>
            <p:extLst>
              <p:ext uri="{D42A27DB-BD31-4B8C-83A1-F6EECF244321}">
                <p14:modId xmlns:p14="http://schemas.microsoft.com/office/powerpoint/2010/main" val="1510562691"/>
              </p:ext>
            </p:extLst>
          </p:nvPr>
        </p:nvGraphicFramePr>
        <p:xfrm>
          <a:off x="54401" y="1056535"/>
          <a:ext cx="11895426" cy="1106849"/>
        </p:xfrm>
        <a:graphic>
          <a:graphicData uri="http://schemas.openxmlformats.org/drawingml/2006/table">
            <a:tbl>
              <a:tblPr firstRow="1" bandRow="1">
                <a:tableStyleId>{5940675A-B579-460E-94D1-54222C63F5DA}</a:tableStyleId>
              </a:tblPr>
              <a:tblGrid>
                <a:gridCol w="11895426">
                  <a:extLst>
                    <a:ext uri="{9D8B030D-6E8A-4147-A177-3AD203B41FA5}">
                      <a16:colId xmlns:a16="http://schemas.microsoft.com/office/drawing/2014/main" val="49560191"/>
                    </a:ext>
                  </a:extLst>
                </a:gridCol>
              </a:tblGrid>
              <a:tr h="22997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District Plan of Support Goal #1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PROGRESS STATUS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Calibri" panose="020F0502020204030204" pitchFamily="34" charset="0"/>
                      </a:endParaRPr>
                    </a:p>
                  </a:txBody>
                  <a:tcPr>
                    <a:solidFill>
                      <a:srgbClr val="FFC000"/>
                    </a:solidFill>
                  </a:tcPr>
                </a:tc>
                <a:extLst>
                  <a:ext uri="{0D108BD9-81ED-4DB2-BD59-A6C34878D82A}">
                    <a16:rowId xmlns:a16="http://schemas.microsoft.com/office/drawing/2014/main" val="2615517975"/>
                  </a:ext>
                </a:extLst>
              </a:tr>
              <a:tr h="253409">
                <a:tc>
                  <a:txBody>
                    <a:bodyPr/>
                    <a:lstStyle/>
                    <a:p>
                      <a:pPr marL="0" marR="0" indent="0">
                        <a:lnSpc>
                          <a:spcPct val="107000"/>
                        </a:lnSpc>
                        <a:spcAft>
                          <a:spcPts val="800"/>
                        </a:spcAft>
                        <a:buFont typeface="Arial" panose="020B0604020202020204" pitchFamily="34" charset="0"/>
                        <a:buNone/>
                      </a:pPr>
                      <a:endParaRPr lang="en-US" sz="800">
                        <a:effectLst/>
                        <a:latin typeface="Calibri"/>
                        <a:ea typeface="Calibri"/>
                        <a:cs typeface="Calibri"/>
                      </a:endParaRPr>
                    </a:p>
                  </a:txBody>
                  <a:tcPr/>
                </a:tc>
                <a:extLst>
                  <a:ext uri="{0D108BD9-81ED-4DB2-BD59-A6C34878D82A}">
                    <a16:rowId xmlns:a16="http://schemas.microsoft.com/office/drawing/2014/main" val="1239382783"/>
                  </a:ext>
                </a:extLst>
              </a:tr>
            </a:tbl>
          </a:graphicData>
        </a:graphic>
      </p:graphicFrame>
      <p:grpSp>
        <p:nvGrpSpPr>
          <p:cNvPr id="10" name="Group 2">
            <a:extLst>
              <a:ext uri="{FF2B5EF4-FFF2-40B4-BE49-F238E27FC236}">
                <a16:creationId xmlns:a16="http://schemas.microsoft.com/office/drawing/2014/main" id="{B8A166DE-D270-7FC8-29EC-468746E13864}"/>
              </a:ext>
            </a:extLst>
          </p:cNvPr>
          <p:cNvGrpSpPr/>
          <p:nvPr/>
        </p:nvGrpSpPr>
        <p:grpSpPr>
          <a:xfrm>
            <a:off x="0" y="12817"/>
            <a:ext cx="12192000" cy="819277"/>
            <a:chOff x="0" y="0"/>
            <a:chExt cx="24384000" cy="1638554"/>
          </a:xfrm>
        </p:grpSpPr>
        <p:sp>
          <p:nvSpPr>
            <p:cNvPr id="9" name="Freeform 3">
              <a:extLst>
                <a:ext uri="{FF2B5EF4-FFF2-40B4-BE49-F238E27FC236}">
                  <a16:creationId xmlns:a16="http://schemas.microsoft.com/office/drawing/2014/main" id="{3D2E13E2-E4B1-E59A-D335-9D69FE6260A7}"/>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3A74148B-ED75-CEDB-C3F6-F0749B9878B1}"/>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2A7CC19E-7D14-E08C-3FA0-E3483A9BABE6}"/>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Bibb County School District Plan of Support</a:t>
            </a:r>
            <a:endParaRPr lang="en-US" sz="4800">
              <a:cs typeface="Calibri"/>
            </a:endParaRPr>
          </a:p>
        </p:txBody>
      </p:sp>
      <p:sp>
        <p:nvSpPr>
          <p:cNvPr id="2" name="Slide Number Placeholder 1">
            <a:extLst>
              <a:ext uri="{FF2B5EF4-FFF2-40B4-BE49-F238E27FC236}">
                <a16:creationId xmlns:a16="http://schemas.microsoft.com/office/drawing/2014/main" id="{422AC295-7E38-0A9E-BE7A-CBCEA046988D}"/>
              </a:ext>
            </a:extLst>
          </p:cNvPr>
          <p:cNvSpPr>
            <a:spLocks noGrp="1"/>
          </p:cNvSpPr>
          <p:nvPr>
            <p:ph type="sldNum" sz="quarter" idx="12"/>
          </p:nvPr>
        </p:nvSpPr>
        <p:spPr/>
        <p:txBody>
          <a:bodyPr/>
          <a:lstStyle/>
          <a:p>
            <a:fld id="{861765F9-1B31-4893-BE12-78C176540628}" type="slidenum">
              <a:rPr lang="en-US" smtClean="0"/>
              <a:t>14</a:t>
            </a:fld>
            <a:endParaRPr lang="en-US"/>
          </a:p>
        </p:txBody>
      </p:sp>
      <p:graphicFrame>
        <p:nvGraphicFramePr>
          <p:cNvPr id="5" name="Table 4">
            <a:extLst>
              <a:ext uri="{FF2B5EF4-FFF2-40B4-BE49-F238E27FC236}">
                <a16:creationId xmlns:a16="http://schemas.microsoft.com/office/drawing/2014/main" id="{E36F5611-2EEB-5C00-3827-76388D3B30F0}"/>
              </a:ext>
            </a:extLst>
          </p:cNvPr>
          <p:cNvGraphicFramePr>
            <a:graphicFrameLocks noGrp="1"/>
          </p:cNvGraphicFramePr>
          <p:nvPr>
            <p:extLst>
              <p:ext uri="{D42A27DB-BD31-4B8C-83A1-F6EECF244321}">
                <p14:modId xmlns:p14="http://schemas.microsoft.com/office/powerpoint/2010/main" val="2199770639"/>
              </p:ext>
            </p:extLst>
          </p:nvPr>
        </p:nvGraphicFramePr>
        <p:xfrm>
          <a:off x="54401" y="1899746"/>
          <a:ext cx="11889833" cy="2057661"/>
        </p:xfrm>
        <a:graphic>
          <a:graphicData uri="http://schemas.openxmlformats.org/drawingml/2006/table">
            <a:tbl>
              <a:tblPr bandRow="1">
                <a:tableStyleId>{5C22544A-7EE6-4342-B048-85BDC9FD1C3A}</a:tableStyleId>
              </a:tblPr>
              <a:tblGrid>
                <a:gridCol w="2658587">
                  <a:extLst>
                    <a:ext uri="{9D8B030D-6E8A-4147-A177-3AD203B41FA5}">
                      <a16:colId xmlns:a16="http://schemas.microsoft.com/office/drawing/2014/main" val="3761508971"/>
                    </a:ext>
                  </a:extLst>
                </a:gridCol>
                <a:gridCol w="1790202">
                  <a:extLst>
                    <a:ext uri="{9D8B030D-6E8A-4147-A177-3AD203B41FA5}">
                      <a16:colId xmlns:a16="http://schemas.microsoft.com/office/drawing/2014/main" val="34449842"/>
                    </a:ext>
                  </a:extLst>
                </a:gridCol>
                <a:gridCol w="1629888">
                  <a:extLst>
                    <a:ext uri="{9D8B030D-6E8A-4147-A177-3AD203B41FA5}">
                      <a16:colId xmlns:a16="http://schemas.microsoft.com/office/drawing/2014/main" val="1475911803"/>
                    </a:ext>
                  </a:extLst>
                </a:gridCol>
                <a:gridCol w="1402772">
                  <a:extLst>
                    <a:ext uri="{9D8B030D-6E8A-4147-A177-3AD203B41FA5}">
                      <a16:colId xmlns:a16="http://schemas.microsoft.com/office/drawing/2014/main" val="2089144669"/>
                    </a:ext>
                  </a:extLst>
                </a:gridCol>
                <a:gridCol w="1429483">
                  <a:extLst>
                    <a:ext uri="{9D8B030D-6E8A-4147-A177-3AD203B41FA5}">
                      <a16:colId xmlns:a16="http://schemas.microsoft.com/office/drawing/2014/main" val="2121363909"/>
                    </a:ext>
                  </a:extLst>
                </a:gridCol>
                <a:gridCol w="1488821">
                  <a:extLst>
                    <a:ext uri="{9D8B030D-6E8A-4147-A177-3AD203B41FA5}">
                      <a16:colId xmlns:a16="http://schemas.microsoft.com/office/drawing/2014/main" val="515611381"/>
                    </a:ext>
                  </a:extLst>
                </a:gridCol>
                <a:gridCol w="1490080">
                  <a:extLst>
                    <a:ext uri="{9D8B030D-6E8A-4147-A177-3AD203B41FA5}">
                      <a16:colId xmlns:a16="http://schemas.microsoft.com/office/drawing/2014/main" val="606401019"/>
                    </a:ext>
                  </a:extLst>
                </a:gridCol>
              </a:tblGrid>
              <a:tr h="1207915">
                <a:tc>
                  <a:txBody>
                    <a:bodyPr/>
                    <a:lstStyle/>
                    <a:p>
                      <a:pPr lvl="0" algn="ctr">
                        <a:lnSpc>
                          <a:spcPts val="2400"/>
                        </a:lnSpc>
                        <a:buNone/>
                      </a:pPr>
                      <a:endParaRPr lang="en-US" sz="2000" b="0" i="0">
                        <a:solidFill>
                          <a:srgbClr val="000000"/>
                        </a:solidFill>
                        <a:effectLst/>
                        <a:latin typeface="Arial Narrow" panose="020B0606020202030204" pitchFamily="34" charset="0"/>
                      </a:endParaRPr>
                    </a:p>
                  </a:txBody>
                  <a:tcPr marL="7620" marR="7620" marT="76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lnSpc>
                          <a:spcPts val="2400"/>
                        </a:lnSpc>
                        <a:buNone/>
                      </a:pPr>
                      <a:r>
                        <a:rPr lang="en-US" sz="2000" b="1" i="0" u="none" strike="noStrike">
                          <a:solidFill>
                            <a:srgbClr val="000000"/>
                          </a:solidFill>
                          <a:effectLst/>
                          <a:latin typeface="Arial Narrow" panose="020B0606020202030204" pitchFamily="34" charset="0"/>
                        </a:rPr>
                        <a:t>Instructional </a:t>
                      </a:r>
                    </a:p>
                    <a:p>
                      <a:pPr algn="ctr" fontAlgn="base">
                        <a:lnSpc>
                          <a:spcPts val="2400"/>
                        </a:lnSpc>
                        <a:buNone/>
                      </a:pPr>
                      <a:r>
                        <a:rPr lang="en-US" sz="2000" b="1" i="0" u="none" strike="noStrike">
                          <a:solidFill>
                            <a:srgbClr val="000000"/>
                          </a:solidFill>
                          <a:effectLst/>
                          <a:latin typeface="Arial Narrow" panose="020B0606020202030204" pitchFamily="34" charset="0"/>
                        </a:rPr>
                        <a:t>Planning</a:t>
                      </a:r>
                      <a:endParaRPr lang="en-US" sz="2000" b="0" i="0">
                        <a:solidFill>
                          <a:srgbClr val="000000"/>
                        </a:solidFill>
                        <a:effectLst/>
                        <a:latin typeface="Arial Narrow" panose="020B0606020202030204" pitchFamily="34" charset="0"/>
                      </a:endParaRPr>
                    </a:p>
                  </a:txBody>
                  <a:tcPr marL="7620" marR="7620" marT="76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lnSpc>
                          <a:spcPts val="2400"/>
                        </a:lnSpc>
                        <a:buNone/>
                      </a:pPr>
                      <a:r>
                        <a:rPr lang="en-US" sz="2000" b="1" i="0" u="none" strike="noStrike">
                          <a:solidFill>
                            <a:srgbClr val="000000"/>
                          </a:solidFill>
                          <a:effectLst/>
                          <a:latin typeface="Arial Narrow" panose="020B0606020202030204" pitchFamily="34" charset="0"/>
                        </a:rPr>
                        <a:t>Observation</a:t>
                      </a:r>
                      <a:endParaRPr lang="en-US" sz="2000" b="0" i="0">
                        <a:solidFill>
                          <a:srgbClr val="000000"/>
                        </a:solidFill>
                        <a:effectLst/>
                        <a:latin typeface="Arial Narrow" panose="020B0606020202030204" pitchFamily="34" charset="0"/>
                      </a:endParaRPr>
                    </a:p>
                  </a:txBody>
                  <a:tcPr marL="7620" marR="7620" marT="76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lnSpc>
                          <a:spcPct val="100000"/>
                        </a:lnSpc>
                        <a:buNone/>
                      </a:pPr>
                      <a:r>
                        <a:rPr lang="en-US" sz="2000" b="1" i="0" u="none" strike="noStrike">
                          <a:solidFill>
                            <a:srgbClr val="000000"/>
                          </a:solidFill>
                          <a:effectLst/>
                          <a:latin typeface="Arial Narrow" panose="020B0606020202030204" pitchFamily="34" charset="0"/>
                        </a:rPr>
                        <a:t>Modeling </a:t>
                      </a:r>
                    </a:p>
                    <a:p>
                      <a:pPr algn="ctr" fontAlgn="base">
                        <a:lnSpc>
                          <a:spcPct val="100000"/>
                        </a:lnSpc>
                        <a:buNone/>
                      </a:pPr>
                      <a:r>
                        <a:rPr lang="en-US" sz="2000" b="1" i="0" u="none" strike="noStrike">
                          <a:solidFill>
                            <a:srgbClr val="000000"/>
                          </a:solidFill>
                          <a:effectLst/>
                          <a:latin typeface="Arial Narrow" panose="020B0606020202030204" pitchFamily="34" charset="0"/>
                        </a:rPr>
                        <a:t>and </a:t>
                      </a:r>
                    </a:p>
                    <a:p>
                      <a:pPr algn="ctr" fontAlgn="base">
                        <a:lnSpc>
                          <a:spcPct val="100000"/>
                        </a:lnSpc>
                        <a:buNone/>
                      </a:pPr>
                      <a:r>
                        <a:rPr lang="en-US" sz="2000" b="1" i="0" u="none" strike="noStrike">
                          <a:solidFill>
                            <a:srgbClr val="000000"/>
                          </a:solidFill>
                          <a:effectLst/>
                          <a:latin typeface="Arial Narrow" panose="020B0606020202030204" pitchFamily="34" charset="0"/>
                        </a:rPr>
                        <a:t>Coaching</a:t>
                      </a:r>
                      <a:endParaRPr lang="en-US" sz="2000" b="0" i="0">
                        <a:solidFill>
                          <a:srgbClr val="000000"/>
                        </a:solidFill>
                        <a:effectLst/>
                        <a:latin typeface="Arial Narrow" panose="020B0606020202030204" pitchFamily="34" charset="0"/>
                      </a:endParaRPr>
                    </a:p>
                  </a:txBody>
                  <a:tcPr marL="7620" marR="7620" marT="76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lnSpc>
                          <a:spcPct val="100000"/>
                        </a:lnSpc>
                        <a:buNone/>
                      </a:pPr>
                      <a:r>
                        <a:rPr lang="en-US" sz="2000" b="1" i="0" u="none" strike="noStrike">
                          <a:solidFill>
                            <a:srgbClr val="000000"/>
                          </a:solidFill>
                          <a:effectLst/>
                          <a:latin typeface="Arial Narrow" panose="020B0606020202030204" pitchFamily="34" charset="0"/>
                        </a:rPr>
                        <a:t>Data </a:t>
                      </a:r>
                    </a:p>
                    <a:p>
                      <a:pPr algn="ctr" fontAlgn="base">
                        <a:lnSpc>
                          <a:spcPct val="100000"/>
                        </a:lnSpc>
                        <a:buNone/>
                      </a:pPr>
                      <a:r>
                        <a:rPr lang="en-US" sz="2000" b="1" i="0" u="none" strike="noStrike">
                          <a:solidFill>
                            <a:srgbClr val="000000"/>
                          </a:solidFill>
                          <a:effectLst/>
                          <a:latin typeface="Arial Narrow" panose="020B0606020202030204" pitchFamily="34" charset="0"/>
                        </a:rPr>
                        <a:t>and </a:t>
                      </a:r>
                    </a:p>
                    <a:p>
                      <a:pPr algn="ctr" fontAlgn="base">
                        <a:lnSpc>
                          <a:spcPct val="100000"/>
                        </a:lnSpc>
                        <a:buNone/>
                      </a:pPr>
                      <a:r>
                        <a:rPr lang="en-US" sz="2000" b="1" i="0" u="none" strike="noStrike">
                          <a:solidFill>
                            <a:srgbClr val="000000"/>
                          </a:solidFill>
                          <a:effectLst/>
                          <a:latin typeface="Arial Narrow" panose="020B0606020202030204" pitchFamily="34" charset="0"/>
                        </a:rPr>
                        <a:t>Assessment</a:t>
                      </a:r>
                      <a:endParaRPr lang="en-US" sz="2000" b="0" i="0">
                        <a:solidFill>
                          <a:srgbClr val="000000"/>
                        </a:solidFill>
                        <a:effectLst/>
                        <a:latin typeface="Arial Narrow" panose="020B0606020202030204" pitchFamily="34" charset="0"/>
                      </a:endParaRPr>
                    </a:p>
                  </a:txBody>
                  <a:tcPr marL="7620" marR="7620" marT="76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lnSpc>
                          <a:spcPts val="2400"/>
                        </a:lnSpc>
                        <a:buNone/>
                      </a:pPr>
                      <a:r>
                        <a:rPr lang="en-US" sz="2000" b="1" i="0" u="none" strike="noStrike">
                          <a:solidFill>
                            <a:srgbClr val="000000"/>
                          </a:solidFill>
                          <a:effectLst/>
                          <a:latin typeface="Arial Narrow" panose="020B0606020202030204" pitchFamily="34" charset="0"/>
                        </a:rPr>
                        <a:t>Professional  Learning</a:t>
                      </a:r>
                      <a:endParaRPr lang="en-US" sz="2000" b="0" i="0">
                        <a:solidFill>
                          <a:srgbClr val="000000"/>
                        </a:solidFill>
                        <a:effectLst/>
                        <a:latin typeface="Arial Narrow" panose="020B0606020202030204" pitchFamily="34" charset="0"/>
                      </a:endParaRPr>
                    </a:p>
                  </a:txBody>
                  <a:tcPr marL="7620" marR="7620" marT="76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lnSpc>
                          <a:spcPts val="2400"/>
                        </a:lnSpc>
                        <a:buNone/>
                      </a:pPr>
                      <a:r>
                        <a:rPr lang="en-US" sz="2000" b="1" i="0" u="none" strike="noStrike">
                          <a:solidFill>
                            <a:srgbClr val="000000"/>
                          </a:solidFill>
                          <a:effectLst/>
                          <a:latin typeface="Arial Narrow" panose="020B0606020202030204" pitchFamily="34" charset="0"/>
                        </a:rPr>
                        <a:t>Total Support</a:t>
                      </a:r>
                      <a:endParaRPr lang="en-US" sz="2000" b="0" i="0">
                        <a:solidFill>
                          <a:srgbClr val="000000"/>
                        </a:solidFill>
                        <a:effectLst/>
                        <a:latin typeface="Arial Narrow" panose="020B0606020202030204" pitchFamily="34" charset="0"/>
                      </a:endParaRPr>
                    </a:p>
                  </a:txBody>
                  <a:tcPr marL="7620" marR="7620" marT="76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82018135"/>
                  </a:ext>
                </a:extLst>
              </a:tr>
              <a:tr h="849746">
                <a:tc>
                  <a:txBody>
                    <a:bodyPr/>
                    <a:lstStyle/>
                    <a:p>
                      <a:pPr algn="ctr" fontAlgn="base">
                        <a:lnSpc>
                          <a:spcPts val="2400"/>
                        </a:lnSpc>
                        <a:buNone/>
                      </a:pPr>
                      <a:r>
                        <a:rPr lang="en-US" sz="2000" b="0" i="0" u="none" strike="noStrike">
                          <a:solidFill>
                            <a:srgbClr val="000000"/>
                          </a:solidFill>
                          <a:effectLst/>
                          <a:latin typeface="Arial Narrow" panose="020B0606020202030204" pitchFamily="34" charset="0"/>
                        </a:rPr>
                        <a:t>TOTAL Support </a:t>
                      </a:r>
                    </a:p>
                  </a:txBody>
                  <a:tcPr marL="7620" marR="7620" marT="762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00000"/>
                          </a:solidFill>
                          <a:effectLst/>
                          <a:latin typeface="Arial Narrow" panose="020B0606020202030204" pitchFamily="34" charset="0"/>
                        </a:rPr>
                        <a:t>69</a:t>
                      </a:r>
                      <a:endParaRPr lang="en-US" sz="2000" b="0" i="0">
                        <a:solidFill>
                          <a:srgbClr val="000000"/>
                        </a:solidFill>
                        <a:effectLst/>
                        <a:latin typeface="Arial Narrow" panose="020B0606020202030204" pitchFamily="34" charset="0"/>
                      </a:endParaRPr>
                    </a:p>
                  </a:txBody>
                  <a:tcPr marL="7620" marR="7620" marT="762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00000"/>
                          </a:solidFill>
                          <a:effectLst/>
                          <a:latin typeface="Arial Narrow" panose="020B0606020202030204" pitchFamily="34" charset="0"/>
                        </a:rPr>
                        <a:t>195</a:t>
                      </a:r>
                      <a:endParaRPr lang="en-US" sz="2000" b="0" i="0">
                        <a:solidFill>
                          <a:srgbClr val="000000"/>
                        </a:solidFill>
                        <a:effectLst/>
                        <a:latin typeface="Arial Narrow" panose="020B0606020202030204" pitchFamily="34" charset="0"/>
                      </a:endParaRPr>
                    </a:p>
                  </a:txBody>
                  <a:tcPr marL="7620" marR="7620" marT="762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00000"/>
                          </a:solidFill>
                          <a:effectLst/>
                          <a:latin typeface="Arial Narrow" panose="020B0606020202030204" pitchFamily="34" charset="0"/>
                        </a:rPr>
                        <a:t>35</a:t>
                      </a:r>
                      <a:endParaRPr lang="en-US" sz="2000" b="0" i="0">
                        <a:solidFill>
                          <a:srgbClr val="000000"/>
                        </a:solidFill>
                        <a:effectLst/>
                        <a:latin typeface="Arial Narrow" panose="020B0606020202030204" pitchFamily="34" charset="0"/>
                      </a:endParaRPr>
                    </a:p>
                  </a:txBody>
                  <a:tcPr marL="7620" marR="7620" marT="762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00000"/>
                          </a:solidFill>
                          <a:effectLst/>
                          <a:latin typeface="Arial Narrow" panose="020B0606020202030204" pitchFamily="34" charset="0"/>
                        </a:rPr>
                        <a:t>30</a:t>
                      </a:r>
                      <a:endParaRPr lang="en-US" sz="2000" b="0" i="0">
                        <a:solidFill>
                          <a:srgbClr val="000000"/>
                        </a:solidFill>
                        <a:effectLst/>
                        <a:latin typeface="Arial Narrow" panose="020B0606020202030204" pitchFamily="34" charset="0"/>
                      </a:endParaRPr>
                    </a:p>
                  </a:txBody>
                  <a:tcPr marL="7620" marR="7620" marT="762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00000"/>
                          </a:solidFill>
                          <a:effectLst/>
                          <a:latin typeface="Arial Narrow" panose="020B0606020202030204" pitchFamily="34" charset="0"/>
                        </a:rPr>
                        <a:t>31</a:t>
                      </a:r>
                      <a:endParaRPr lang="en-US" sz="2000" b="0" i="0">
                        <a:solidFill>
                          <a:srgbClr val="000000"/>
                        </a:solidFill>
                        <a:effectLst/>
                        <a:latin typeface="Arial Narrow" panose="020B0606020202030204" pitchFamily="34" charset="0"/>
                      </a:endParaRPr>
                    </a:p>
                  </a:txBody>
                  <a:tcPr marL="7620" marR="7620" marT="762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00000"/>
                          </a:solidFill>
                          <a:effectLst/>
                          <a:latin typeface="Arial Narrow" panose="020B0606020202030204" pitchFamily="34" charset="0"/>
                        </a:rPr>
                        <a:t>360</a:t>
                      </a:r>
                      <a:endParaRPr lang="en-US" sz="2000" b="0" i="0">
                        <a:solidFill>
                          <a:srgbClr val="000000"/>
                        </a:solidFill>
                        <a:effectLst/>
                        <a:latin typeface="Arial Narrow" panose="020B0606020202030204" pitchFamily="34" charset="0"/>
                      </a:endParaRPr>
                    </a:p>
                  </a:txBody>
                  <a:tcPr marL="7620" marR="7620" marT="762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992832"/>
                  </a:ext>
                </a:extLst>
              </a:tr>
            </a:tbl>
          </a:graphicData>
        </a:graphic>
      </p:graphicFrame>
      <p:sp>
        <p:nvSpPr>
          <p:cNvPr id="3" name="TextBox 2">
            <a:extLst>
              <a:ext uri="{FF2B5EF4-FFF2-40B4-BE49-F238E27FC236}">
                <a16:creationId xmlns:a16="http://schemas.microsoft.com/office/drawing/2014/main" id="{8F87A11F-62B2-BF0A-99EA-F924848F46E9}"/>
              </a:ext>
            </a:extLst>
          </p:cNvPr>
          <p:cNvSpPr txBox="1"/>
          <p:nvPr/>
        </p:nvSpPr>
        <p:spPr>
          <a:xfrm>
            <a:off x="54400" y="4089399"/>
            <a:ext cx="11889833" cy="2215991"/>
          </a:xfrm>
          <a:prstGeom prst="rect">
            <a:avLst/>
          </a:prstGeom>
          <a:noFill/>
        </p:spPr>
        <p:txBody>
          <a:bodyPr wrap="square" rtlCol="0">
            <a:spAutoFit/>
          </a:bodyPr>
          <a:lstStyle/>
          <a:p>
            <a:pPr algn="ctr" fontAlgn="base"/>
            <a:r>
              <a:rPr lang="en-US" sz="2000" b="1">
                <a:latin typeface="Arial Narrow" panose="020B0606020202030204" pitchFamily="34" charset="0"/>
              </a:rPr>
              <a:t>Summary of Progress</a:t>
            </a:r>
            <a:r>
              <a:rPr lang="en-US" sz="2000">
                <a:latin typeface="Arial Narrow" panose="020B0606020202030204" pitchFamily="34" charset="0"/>
              </a:rPr>
              <a:t> </a:t>
            </a:r>
          </a:p>
          <a:p>
            <a:pPr fontAlgn="base"/>
            <a:endParaRPr lang="en-US" sz="2000">
              <a:latin typeface="Arial Narrow" panose="020B0606020202030204" pitchFamily="34" charset="0"/>
            </a:endParaRPr>
          </a:p>
          <a:p>
            <a:pPr fontAlgn="base"/>
            <a:r>
              <a:rPr lang="en-US" sz="2000" b="1">
                <a:latin typeface="Arial Narrow" panose="020B0606020202030204" pitchFamily="34" charset="0"/>
              </a:rPr>
              <a:t>System Established:</a:t>
            </a:r>
            <a:r>
              <a:rPr lang="en-US" sz="2000">
                <a:latin typeface="Arial Narrow" panose="020B0606020202030204" pitchFamily="34" charset="0"/>
              </a:rPr>
              <a:t> A consistent observation and feedback process is now implemented across federally identified schools.​</a:t>
            </a:r>
          </a:p>
          <a:p>
            <a:pPr fontAlgn="base"/>
            <a:r>
              <a:rPr lang="en-US" sz="2000" b="1">
                <a:latin typeface="Arial Narrow" panose="020B0606020202030204" pitchFamily="34" charset="0"/>
              </a:rPr>
              <a:t>Feedback Consistency:</a:t>
            </a:r>
            <a:r>
              <a:rPr lang="en-US" sz="2000">
                <a:latin typeface="Arial Narrow" panose="020B0606020202030204" pitchFamily="34" charset="0"/>
              </a:rPr>
              <a:t> Principals receive written feedback and next steps after each walkthrough, improving communication and accountability.​</a:t>
            </a:r>
          </a:p>
          <a:p>
            <a:pPr fontAlgn="base"/>
            <a:r>
              <a:rPr lang="en-US" sz="2000" b="1">
                <a:latin typeface="Arial Narrow" panose="020B0606020202030204" pitchFamily="34" charset="0"/>
              </a:rPr>
              <a:t>Transparency:</a:t>
            </a:r>
            <a:r>
              <a:rPr lang="en-US" sz="2000">
                <a:latin typeface="Arial Narrow" panose="020B0606020202030204" pitchFamily="34" charset="0"/>
              </a:rPr>
              <a:t> Observation expectations and reporting tools are standardized, creating clarity across schools.</a:t>
            </a:r>
          </a:p>
          <a:p>
            <a:endParaRPr lang="en-US"/>
          </a:p>
        </p:txBody>
      </p:sp>
    </p:spTree>
    <p:extLst>
      <p:ext uri="{BB962C8B-B14F-4D97-AF65-F5344CB8AC3E}">
        <p14:creationId xmlns:p14="http://schemas.microsoft.com/office/powerpoint/2010/main" val="3385977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11603-E7AB-81FE-F4E4-C64E28704232}"/>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F2CD961E-343A-4EC5-12FC-91C8EF897A64}"/>
              </a:ext>
            </a:extLst>
          </p:cNvPr>
          <p:cNvGraphicFramePr>
            <a:graphicFrameLocks noGrp="1"/>
          </p:cNvGraphicFramePr>
          <p:nvPr>
            <p:extLst>
              <p:ext uri="{D42A27DB-BD31-4B8C-83A1-F6EECF244321}">
                <p14:modId xmlns:p14="http://schemas.microsoft.com/office/powerpoint/2010/main" val="4066612874"/>
              </p:ext>
            </p:extLst>
          </p:nvPr>
        </p:nvGraphicFramePr>
        <p:xfrm>
          <a:off x="180814" y="961909"/>
          <a:ext cx="11741585" cy="4871466"/>
        </p:xfrm>
        <a:graphic>
          <a:graphicData uri="http://schemas.openxmlformats.org/drawingml/2006/table">
            <a:tbl>
              <a:tblPr firstRow="1" bandRow="1">
                <a:tableStyleId>{5940675A-B579-460E-94D1-54222C63F5DA}</a:tableStyleId>
              </a:tblPr>
              <a:tblGrid>
                <a:gridCol w="11741585">
                  <a:extLst>
                    <a:ext uri="{9D8B030D-6E8A-4147-A177-3AD203B41FA5}">
                      <a16:colId xmlns:a16="http://schemas.microsoft.com/office/drawing/2014/main" val="49560191"/>
                    </a:ext>
                  </a:extLst>
                </a:gridCol>
              </a:tblGrid>
              <a:tr h="9758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District Plan of Support Goal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2000" b="1" i="0" u="none" strike="noStrike" kern="1200">
                          <a:solidFill>
                            <a:schemeClr val="tx1"/>
                          </a:solidFill>
                          <a:effectLst/>
                          <a:latin typeface="Arial Narrow" panose="020B0606020202030204" pitchFamily="34" charset="0"/>
                          <a:ea typeface="+mn-ea"/>
                          <a:cs typeface="+mn-cs"/>
                        </a:rPr>
                        <a:t>By May 2026, BCSD will support schools in reducing the number of students chronically absent by 14% and achieve an average daily attendance rate of 95%. </a:t>
                      </a:r>
                      <a:endPar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endParaRP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solidFill>
                      <a:srgbClr val="FFC000"/>
                    </a:solidFill>
                  </a:tcPr>
                </a:tc>
                <a:extLst>
                  <a:ext uri="{0D108BD9-81ED-4DB2-BD59-A6C34878D82A}">
                    <a16:rowId xmlns:a16="http://schemas.microsoft.com/office/drawing/2014/main" val="2615517975"/>
                  </a:ext>
                </a:extLst>
              </a:tr>
              <a:tr h="2385591">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Action Steps</a:t>
                      </a:r>
                      <a:r>
                        <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a:t>
                      </a:r>
                    </a:p>
                    <a:p>
                      <a:pPr rtl="0" fontAlgn="base"/>
                      <a:r>
                        <a:rPr lang="en-US" sz="2000" b="0" i="0" u="none" strike="noStrike" kern="1200">
                          <a:solidFill>
                            <a:schemeClr val="tx1"/>
                          </a:solidFill>
                          <a:effectLst/>
                          <a:latin typeface="Arial Narrow" panose="020B0606020202030204" pitchFamily="34" charset="0"/>
                          <a:ea typeface="+mn-ea"/>
                          <a:cs typeface="+mn-cs"/>
                        </a:rPr>
                        <a:t>District Attendance &amp; Transfer Coordinator will Implement monthly attendance data clinics (School Level Attendance Team Collaborative) by hosting meetings with school leaders to analyze attendance trends, identify root causes, and refine interventions using real-time data dashboards. </a:t>
                      </a:r>
                      <a:r>
                        <a:rPr lang="en-US" sz="2000" b="0" i="0" kern="1200">
                          <a:solidFill>
                            <a:schemeClr val="tx1"/>
                          </a:solidFill>
                          <a:effectLst/>
                          <a:latin typeface="Arial Narrow" panose="020B0606020202030204" pitchFamily="34" charset="0"/>
                          <a:ea typeface="+mn-ea"/>
                          <a:cs typeface="+mn-cs"/>
                        </a:rPr>
                        <a:t>​</a:t>
                      </a:r>
                    </a:p>
                    <a:p>
                      <a:pPr rtl="0" fontAlgn="base"/>
                      <a:endParaRPr lang="en-US" sz="2000" b="0" i="0" kern="1200">
                        <a:solidFill>
                          <a:schemeClr val="tx1"/>
                        </a:solidFill>
                        <a:effectLst/>
                        <a:latin typeface="Arial Narrow" panose="020B0606020202030204" pitchFamily="34" charset="0"/>
                        <a:ea typeface="+mn-ea"/>
                        <a:cs typeface="+mn-cs"/>
                      </a:endParaRPr>
                    </a:p>
                    <a:p>
                      <a:pPr marL="342900" indent="-342900" rtl="0" fontAlgn="base">
                        <a:buFont typeface="+mj-lt"/>
                        <a:buAutoNum type="arabicPeriod"/>
                      </a:pPr>
                      <a:r>
                        <a:rPr lang="en-US" sz="2000" b="0" i="1" u="none" strike="noStrike" kern="1200">
                          <a:solidFill>
                            <a:schemeClr val="tx1"/>
                          </a:solidFill>
                          <a:effectLst/>
                          <a:latin typeface="Arial Narrow" panose="020B0606020202030204" pitchFamily="34" charset="0"/>
                          <a:ea typeface="+mn-ea"/>
                          <a:cs typeface="+mn-cs"/>
                        </a:rPr>
                        <a:t>District Truancy Specialist will provide weekly support to school-based Attendance Review Teams, assisting with home visits, real-time data analysis, and intervention planning to alleviate identified barriers to support positive student attendance trends. </a:t>
                      </a:r>
                      <a:r>
                        <a:rPr lang="en-US" sz="2000" b="0" i="1" kern="1200">
                          <a:solidFill>
                            <a:schemeClr val="tx1"/>
                          </a:solidFill>
                          <a:effectLst/>
                          <a:latin typeface="Arial Narrow" panose="020B0606020202030204" pitchFamily="34" charset="0"/>
                          <a:ea typeface="+mn-ea"/>
                          <a:cs typeface="+mn-cs"/>
                        </a:rPr>
                        <a:t>​</a:t>
                      </a:r>
                    </a:p>
                    <a:p>
                      <a:pPr marL="342900" indent="-342900" rtl="0" fontAlgn="base">
                        <a:buFont typeface="+mj-lt"/>
                        <a:buAutoNum type="arabicPeriod"/>
                      </a:pPr>
                      <a:endParaRPr lang="en-US" sz="2000" b="0" i="0" u="none" strike="noStrike" kern="1200">
                        <a:solidFill>
                          <a:schemeClr val="tx1"/>
                        </a:solidFill>
                        <a:effectLst/>
                        <a:latin typeface="Arial Narrow" panose="020B0606020202030204" pitchFamily="34" charset="0"/>
                        <a:ea typeface="+mn-ea"/>
                        <a:cs typeface="+mn-cs"/>
                      </a:endParaRP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tc>
                <a:extLst>
                  <a:ext uri="{0D108BD9-81ED-4DB2-BD59-A6C34878D82A}">
                    <a16:rowId xmlns:a16="http://schemas.microsoft.com/office/drawing/2014/main" val="1239382783"/>
                  </a:ext>
                </a:extLst>
              </a:tr>
            </a:tbl>
          </a:graphicData>
        </a:graphic>
      </p:graphicFrame>
      <p:grpSp>
        <p:nvGrpSpPr>
          <p:cNvPr id="10" name="Group 2">
            <a:extLst>
              <a:ext uri="{FF2B5EF4-FFF2-40B4-BE49-F238E27FC236}">
                <a16:creationId xmlns:a16="http://schemas.microsoft.com/office/drawing/2014/main" id="{40311E39-A982-6FA5-6A22-E1DF3AB3CA12}"/>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A35C5C23-1A16-84CA-AC79-5F1FF06A0856}"/>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81AE1BD1-26A2-2CC3-44D3-32513CE0D43C}"/>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51E6E423-3BA3-CEDD-37F5-FC3C3491AB07}"/>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Bibb County School District Plan of Support</a:t>
            </a:r>
            <a:endParaRPr lang="en-US" sz="4800">
              <a:cs typeface="Calibri"/>
            </a:endParaRPr>
          </a:p>
        </p:txBody>
      </p:sp>
      <p:sp>
        <p:nvSpPr>
          <p:cNvPr id="2" name="Slide Number Placeholder 1">
            <a:extLst>
              <a:ext uri="{FF2B5EF4-FFF2-40B4-BE49-F238E27FC236}">
                <a16:creationId xmlns:a16="http://schemas.microsoft.com/office/drawing/2014/main" id="{9189DAB4-EC15-CFF3-F6B6-FCB85EB1ABDC}"/>
              </a:ext>
            </a:extLst>
          </p:cNvPr>
          <p:cNvSpPr>
            <a:spLocks noGrp="1"/>
          </p:cNvSpPr>
          <p:nvPr>
            <p:ph type="sldNum" sz="quarter" idx="12"/>
          </p:nvPr>
        </p:nvSpPr>
        <p:spPr/>
        <p:txBody>
          <a:bodyPr/>
          <a:lstStyle/>
          <a:p>
            <a:fld id="{861765F9-1B31-4893-BE12-78C176540628}" type="slidenum">
              <a:rPr lang="en-US" smtClean="0"/>
              <a:t>15</a:t>
            </a:fld>
            <a:endParaRPr lang="en-US"/>
          </a:p>
        </p:txBody>
      </p:sp>
    </p:spTree>
    <p:extLst>
      <p:ext uri="{BB962C8B-B14F-4D97-AF65-F5344CB8AC3E}">
        <p14:creationId xmlns:p14="http://schemas.microsoft.com/office/powerpoint/2010/main" val="3405453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9AEB5-A131-855E-0501-89CA2DCC4168}"/>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0E1C5A2F-0403-F642-CF30-9FDC39CE4F0A}"/>
              </a:ext>
            </a:extLst>
          </p:cNvPr>
          <p:cNvGraphicFramePr>
            <a:graphicFrameLocks noGrp="1"/>
          </p:cNvGraphicFramePr>
          <p:nvPr>
            <p:extLst>
              <p:ext uri="{D42A27DB-BD31-4B8C-83A1-F6EECF244321}">
                <p14:modId xmlns:p14="http://schemas.microsoft.com/office/powerpoint/2010/main" val="3963751818"/>
              </p:ext>
            </p:extLst>
          </p:nvPr>
        </p:nvGraphicFramePr>
        <p:xfrm>
          <a:off x="180814" y="961909"/>
          <a:ext cx="11741585" cy="5176266"/>
        </p:xfrm>
        <a:graphic>
          <a:graphicData uri="http://schemas.openxmlformats.org/drawingml/2006/table">
            <a:tbl>
              <a:tblPr firstRow="1" bandRow="1">
                <a:tableStyleId>{5940675A-B579-460E-94D1-54222C63F5DA}</a:tableStyleId>
              </a:tblPr>
              <a:tblGrid>
                <a:gridCol w="11741585">
                  <a:extLst>
                    <a:ext uri="{9D8B030D-6E8A-4147-A177-3AD203B41FA5}">
                      <a16:colId xmlns:a16="http://schemas.microsoft.com/office/drawing/2014/main" val="49560191"/>
                    </a:ext>
                  </a:extLst>
                </a:gridCol>
              </a:tblGrid>
              <a:tr h="9758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District Plan of Support Goal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2000" b="1" i="0" u="none" strike="noStrike" kern="1200">
                          <a:solidFill>
                            <a:schemeClr val="tx1"/>
                          </a:solidFill>
                          <a:effectLst/>
                          <a:latin typeface="Arial Narrow" panose="020B0606020202030204" pitchFamily="34" charset="0"/>
                          <a:ea typeface="+mn-ea"/>
                          <a:cs typeface="+mn-cs"/>
                        </a:rPr>
                        <a:t>By May 2026, BCSD will support schools in reducing the number of students chronically absent by 14% and achieve an average daily attendance rate of 95%. </a:t>
                      </a:r>
                      <a:endPar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endParaRP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solidFill>
                      <a:srgbClr val="FFC000"/>
                    </a:solidFill>
                  </a:tcPr>
                </a:tc>
                <a:extLst>
                  <a:ext uri="{0D108BD9-81ED-4DB2-BD59-A6C34878D82A}">
                    <a16:rowId xmlns:a16="http://schemas.microsoft.com/office/drawing/2014/main" val="2615517975"/>
                  </a:ext>
                </a:extLst>
              </a:tr>
              <a:tr h="2385591">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Action Steps</a:t>
                      </a:r>
                      <a:r>
                        <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a:t>
                      </a:r>
                    </a:p>
                    <a:p>
                      <a:pPr rtl="0" fontAlgn="base"/>
                      <a:r>
                        <a:rPr lang="en-US" sz="2000" b="0" i="0" u="none" strike="noStrike" kern="1200">
                          <a:solidFill>
                            <a:schemeClr val="tx1"/>
                          </a:solidFill>
                          <a:effectLst/>
                          <a:latin typeface="Arial Narrow" panose="020B0606020202030204" pitchFamily="34" charset="0"/>
                          <a:ea typeface="+mn-ea"/>
                          <a:cs typeface="+mn-cs"/>
                        </a:rPr>
                        <a:t>District Attendance &amp; Transfer Coordinator will Implement monthly attendance data clinics (School Level Attendance Team Collaborative) by hosting meetings with school leaders to analyze attendance trends, identify root causes, and refine interventions using real-time data dashboards. </a:t>
                      </a:r>
                      <a:r>
                        <a:rPr lang="en-US" sz="2000" b="0" i="0" kern="1200">
                          <a:solidFill>
                            <a:schemeClr val="tx1"/>
                          </a:solidFill>
                          <a:effectLst/>
                          <a:latin typeface="Arial Narrow" panose="020B0606020202030204" pitchFamily="34" charset="0"/>
                          <a:ea typeface="+mn-ea"/>
                          <a:cs typeface="+mn-cs"/>
                        </a:rPr>
                        <a:t>​</a:t>
                      </a:r>
                    </a:p>
                    <a:p>
                      <a:pPr marL="342900" indent="-342900" rtl="0" fontAlgn="base">
                        <a:buFont typeface="+mj-lt"/>
                        <a:buAutoNum type="arabicPeriod"/>
                      </a:pPr>
                      <a:endParaRPr lang="en-US" sz="2000" b="0" i="0" u="none" strike="noStrike" kern="1200">
                        <a:solidFill>
                          <a:schemeClr val="tx1"/>
                        </a:solidFill>
                        <a:effectLst/>
                        <a:latin typeface="Arial Narrow" panose="020B0606020202030204" pitchFamily="34" charset="0"/>
                        <a:ea typeface="+mn-ea"/>
                        <a:cs typeface="+mn-cs"/>
                      </a:endParaRPr>
                    </a:p>
                    <a:p>
                      <a:pPr marL="0" indent="0" rtl="0" fontAlgn="base">
                        <a:buFont typeface="+mj-lt"/>
                        <a:buNone/>
                      </a:pPr>
                      <a:r>
                        <a:rPr lang="en-US" sz="2000" b="0" i="1" u="none" strike="noStrike" kern="1200">
                          <a:solidFill>
                            <a:schemeClr val="tx1"/>
                          </a:solidFill>
                          <a:effectLst/>
                          <a:latin typeface="Arial Narrow" panose="020B0606020202030204" pitchFamily="34" charset="0"/>
                          <a:ea typeface="+mn-ea"/>
                          <a:cs typeface="+mn-cs"/>
                        </a:rPr>
                        <a:t>2. District Attendance &amp; Transfer Coordinator will serve on the District MTSS Implementation Team and utilize GAMTSS process in supporting the whole child – implementing a continuum of tiered supports - collaborative with PBIS </a:t>
                      </a:r>
                      <a:r>
                        <a:rPr lang="en-US" sz="2000" b="0" i="1" kern="1200">
                          <a:solidFill>
                            <a:schemeClr val="tx1"/>
                          </a:solidFill>
                          <a:effectLst/>
                          <a:latin typeface="Arial Narrow" panose="020B0606020202030204" pitchFamily="34" charset="0"/>
                          <a:ea typeface="+mn-ea"/>
                          <a:cs typeface="+mn-cs"/>
                        </a:rPr>
                        <a:t>​ </a:t>
                      </a:r>
                      <a:r>
                        <a:rPr lang="en-US" sz="2000" b="0" i="1" u="none" strike="noStrike" kern="1200">
                          <a:solidFill>
                            <a:schemeClr val="tx1"/>
                          </a:solidFill>
                          <a:effectLst/>
                          <a:latin typeface="Arial Narrow" panose="020B0606020202030204" pitchFamily="34" charset="0"/>
                          <a:ea typeface="+mn-ea"/>
                          <a:cs typeface="+mn-cs"/>
                        </a:rPr>
                        <a:t>Coordinator, School-Based Mental Health Director, and Elementary/ Secondary RTI Coordinators. Attendance data will </a:t>
                      </a:r>
                      <a:r>
                        <a:rPr lang="en-US" sz="2000" b="0" i="1" kern="1200">
                          <a:solidFill>
                            <a:schemeClr val="tx1"/>
                          </a:solidFill>
                          <a:effectLst/>
                          <a:latin typeface="Arial Narrow" panose="020B0606020202030204" pitchFamily="34" charset="0"/>
                          <a:ea typeface="+mn-ea"/>
                          <a:cs typeface="+mn-cs"/>
                        </a:rPr>
                        <a:t>​</a:t>
                      </a:r>
                      <a:r>
                        <a:rPr lang="en-US" sz="2000" b="0" i="1" u="none" strike="noStrike" kern="1200">
                          <a:solidFill>
                            <a:schemeClr val="tx1"/>
                          </a:solidFill>
                          <a:effectLst/>
                          <a:latin typeface="Arial Narrow" panose="020B0606020202030204" pitchFamily="34" charset="0"/>
                          <a:ea typeface="+mn-ea"/>
                          <a:cs typeface="+mn-cs"/>
                        </a:rPr>
                        <a:t>be reviewed during Fall and Spring PBIS walkthroughs.</a:t>
                      </a:r>
                    </a:p>
                    <a:p>
                      <a:pPr marL="342900" indent="-342900" rtl="0" fontAlgn="base">
                        <a:buFont typeface="+mj-lt"/>
                        <a:buAutoNum type="arabicPeriod"/>
                      </a:pPr>
                      <a:endParaRPr lang="en-US" sz="2000" b="0" i="0" u="none" strike="noStrike" kern="1200">
                        <a:solidFill>
                          <a:schemeClr val="tx1"/>
                        </a:solidFill>
                        <a:effectLst/>
                        <a:latin typeface="Arial Narrow" panose="020B0606020202030204" pitchFamily="34" charset="0"/>
                        <a:ea typeface="+mn-ea"/>
                        <a:cs typeface="+mn-cs"/>
                      </a:endParaRP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tc>
                <a:extLst>
                  <a:ext uri="{0D108BD9-81ED-4DB2-BD59-A6C34878D82A}">
                    <a16:rowId xmlns:a16="http://schemas.microsoft.com/office/drawing/2014/main" val="1239382783"/>
                  </a:ext>
                </a:extLst>
              </a:tr>
            </a:tbl>
          </a:graphicData>
        </a:graphic>
      </p:graphicFrame>
      <p:grpSp>
        <p:nvGrpSpPr>
          <p:cNvPr id="10" name="Group 2">
            <a:extLst>
              <a:ext uri="{FF2B5EF4-FFF2-40B4-BE49-F238E27FC236}">
                <a16:creationId xmlns:a16="http://schemas.microsoft.com/office/drawing/2014/main" id="{4D32D9B0-DF74-560D-69DA-A1835BD49100}"/>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0324F61B-BD23-E2CE-4175-4AF104FF6C89}"/>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960AFBC8-4E8E-F098-81E4-E15A546E5011}"/>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BDF03FD8-D11B-8067-BEED-48C53AAA79F5}"/>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Bibb County School District Plan of Support</a:t>
            </a:r>
            <a:endParaRPr lang="en-US" sz="4800">
              <a:cs typeface="Calibri"/>
            </a:endParaRPr>
          </a:p>
        </p:txBody>
      </p:sp>
      <p:sp>
        <p:nvSpPr>
          <p:cNvPr id="2" name="Slide Number Placeholder 1">
            <a:extLst>
              <a:ext uri="{FF2B5EF4-FFF2-40B4-BE49-F238E27FC236}">
                <a16:creationId xmlns:a16="http://schemas.microsoft.com/office/drawing/2014/main" id="{EDF2A3AD-26DD-5CD7-D299-9124AD179FA1}"/>
              </a:ext>
            </a:extLst>
          </p:cNvPr>
          <p:cNvSpPr>
            <a:spLocks noGrp="1"/>
          </p:cNvSpPr>
          <p:nvPr>
            <p:ph type="sldNum" sz="quarter" idx="12"/>
          </p:nvPr>
        </p:nvSpPr>
        <p:spPr/>
        <p:txBody>
          <a:bodyPr/>
          <a:lstStyle/>
          <a:p>
            <a:fld id="{861765F9-1B31-4893-BE12-78C176540628}" type="slidenum">
              <a:rPr lang="en-US" smtClean="0"/>
              <a:t>16</a:t>
            </a:fld>
            <a:endParaRPr lang="en-US"/>
          </a:p>
        </p:txBody>
      </p:sp>
    </p:spTree>
    <p:extLst>
      <p:ext uri="{BB962C8B-B14F-4D97-AF65-F5344CB8AC3E}">
        <p14:creationId xmlns:p14="http://schemas.microsoft.com/office/powerpoint/2010/main" val="2703242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6BE7D-79ED-5E53-26F3-564E5D50A090}"/>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51F4415-85B1-0E7C-4C7A-7EF42AF57B7A}"/>
              </a:ext>
            </a:extLst>
          </p:cNvPr>
          <p:cNvGraphicFramePr>
            <a:graphicFrameLocks noGrp="1"/>
          </p:cNvGraphicFramePr>
          <p:nvPr>
            <p:extLst>
              <p:ext uri="{D42A27DB-BD31-4B8C-83A1-F6EECF244321}">
                <p14:modId xmlns:p14="http://schemas.microsoft.com/office/powerpoint/2010/main" val="952103440"/>
              </p:ext>
            </p:extLst>
          </p:nvPr>
        </p:nvGraphicFramePr>
        <p:xfrm>
          <a:off x="180814" y="961909"/>
          <a:ext cx="11741585" cy="5176266"/>
        </p:xfrm>
        <a:graphic>
          <a:graphicData uri="http://schemas.openxmlformats.org/drawingml/2006/table">
            <a:tbl>
              <a:tblPr firstRow="1" bandRow="1">
                <a:tableStyleId>{5940675A-B579-460E-94D1-54222C63F5DA}</a:tableStyleId>
              </a:tblPr>
              <a:tblGrid>
                <a:gridCol w="11741585">
                  <a:extLst>
                    <a:ext uri="{9D8B030D-6E8A-4147-A177-3AD203B41FA5}">
                      <a16:colId xmlns:a16="http://schemas.microsoft.com/office/drawing/2014/main" val="49560191"/>
                    </a:ext>
                  </a:extLst>
                </a:gridCol>
              </a:tblGrid>
              <a:tr h="97588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District Plan of Support Goal #2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endParaRPr>
                    </a:p>
                    <a:p>
                      <a:pPr marL="0" marR="0" lvl="0" indent="0" algn="l" defTabSz="914400" rtl="0" eaLnBrk="1" fontAlgn="auto" latinLnBrk="0" hangingPunct="1">
                        <a:lnSpc>
                          <a:spcPct val="100000"/>
                        </a:lnSpc>
                        <a:spcBef>
                          <a:spcPts val="0"/>
                        </a:spcBef>
                        <a:spcAft>
                          <a:spcPts val="0"/>
                        </a:spcAft>
                        <a:buClrTx/>
                        <a:buSzTx/>
                        <a:buFont typeface="Arial"/>
                        <a:buNone/>
                        <a:tabLst/>
                        <a:defRPr/>
                      </a:pPr>
                      <a:r>
                        <a:rPr lang="en-US" sz="2000" b="1" i="0" u="none" strike="noStrike" kern="1200">
                          <a:solidFill>
                            <a:schemeClr val="tx1"/>
                          </a:solidFill>
                          <a:effectLst/>
                          <a:latin typeface="Arial Narrow" panose="020B0606020202030204" pitchFamily="34" charset="0"/>
                          <a:ea typeface="+mn-ea"/>
                          <a:cs typeface="+mn-cs"/>
                        </a:rPr>
                        <a:t>By May 2026, BCSD will support schools in reducing the number of students chronically absent by 14% and achieve an average daily attendance rate of 95%. </a:t>
                      </a:r>
                      <a:endPar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endParaRP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solidFill>
                      <a:srgbClr val="FFC000"/>
                    </a:solidFill>
                  </a:tcPr>
                </a:tc>
                <a:extLst>
                  <a:ext uri="{0D108BD9-81ED-4DB2-BD59-A6C34878D82A}">
                    <a16:rowId xmlns:a16="http://schemas.microsoft.com/office/drawing/2014/main" val="2615517975"/>
                  </a:ext>
                </a:extLst>
              </a:tr>
              <a:tr h="2385591">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Action Steps</a:t>
                      </a:r>
                      <a:r>
                        <a:rPr kumimoji="0" lang="en-US" sz="2000" b="0" i="0" u="none" strike="noStrike" kern="1200" cap="none" spc="0" normalizeH="0" baseline="0" noProof="0">
                          <a:ln>
                            <a:noFill/>
                          </a:ln>
                          <a:solidFill>
                            <a:prstClr val="black"/>
                          </a:solidFill>
                          <a:effectLst/>
                          <a:uLnTx/>
                          <a:uFillTx/>
                          <a:latin typeface="Arial Narrow" panose="020B0606020202030204" pitchFamily="34" charset="0"/>
                          <a:ea typeface="Calibri"/>
                          <a:cs typeface="Calibri"/>
                        </a:rPr>
                        <a:t>:</a:t>
                      </a:r>
                    </a:p>
                    <a:p>
                      <a:pPr rtl="0" fontAlgn="base"/>
                      <a:r>
                        <a:rPr lang="en-US" sz="2000" b="0" i="0" u="none" strike="noStrike" kern="1200">
                          <a:solidFill>
                            <a:schemeClr val="tx1"/>
                          </a:solidFill>
                          <a:effectLst/>
                          <a:latin typeface="Arial Narrow" panose="020B0606020202030204" pitchFamily="34" charset="0"/>
                          <a:ea typeface="+mn-ea"/>
                          <a:cs typeface="+mn-cs"/>
                        </a:rPr>
                        <a:t>District Attendance &amp; Transfer Coordinator will Implement monthly attendance data clinics (School Level Attendance Team Collaborative) by hosting meetings with school leaders to analyze attendance trends, identify root causes, and refine interventions using real-time data dashboards. </a:t>
                      </a:r>
                      <a:r>
                        <a:rPr lang="en-US" sz="2000" b="0" i="0" kern="1200">
                          <a:solidFill>
                            <a:schemeClr val="tx1"/>
                          </a:solidFill>
                          <a:effectLst/>
                          <a:latin typeface="Arial Narrow" panose="020B0606020202030204" pitchFamily="34" charset="0"/>
                          <a:ea typeface="+mn-ea"/>
                          <a:cs typeface="+mn-cs"/>
                        </a:rPr>
                        <a:t>​</a:t>
                      </a:r>
                    </a:p>
                    <a:p>
                      <a:pPr marL="342900" indent="-342900" rtl="0" fontAlgn="base">
                        <a:buFont typeface="+mj-lt"/>
                        <a:buAutoNum type="arabicPeriod"/>
                      </a:pPr>
                      <a:endParaRPr lang="en-US" sz="2000" b="0" i="0" u="none" strike="noStrike" kern="1200">
                        <a:solidFill>
                          <a:schemeClr val="tx1"/>
                        </a:solidFill>
                        <a:effectLst/>
                        <a:latin typeface="Arial Narrow" panose="020B0606020202030204" pitchFamily="34" charset="0"/>
                        <a:ea typeface="+mn-ea"/>
                        <a:cs typeface="+mn-cs"/>
                      </a:endParaRPr>
                    </a:p>
                    <a:p>
                      <a:pPr marL="0" indent="0" rtl="0" fontAlgn="base">
                        <a:buFont typeface="+mj-lt"/>
                        <a:buNone/>
                      </a:pPr>
                      <a:r>
                        <a:rPr lang="en-US" sz="2000" b="0" i="1" u="none" strike="noStrike" kern="1200">
                          <a:solidFill>
                            <a:schemeClr val="tx1"/>
                          </a:solidFill>
                          <a:effectLst/>
                          <a:latin typeface="Arial Narrow" panose="020B0606020202030204" pitchFamily="34" charset="0"/>
                          <a:ea typeface="+mn-ea"/>
                          <a:cs typeface="+mn-cs"/>
                        </a:rPr>
                        <a:t>3. The District Attendance &amp; Transfer Coordinator and District Truancy Intervention Specialist will Implement and monitor an attendance mentorship program (Breakthrough Teams) by pairing chronically absent students with trained mentors such as district staff, school staff, community partners, or high school student leaders to provide weekly check-ins, guidance, and encouragement. Data will be captured in Infinite Campus on the student progress for reevaluation and next step planning to support positive attendance behavior trends.</a:t>
                      </a:r>
                      <a:endParaRPr kumimoji="0" lang="en-US" sz="2000" b="0" i="1" u="none" strike="noStrike" kern="1200" cap="none" spc="0" normalizeH="0" baseline="0" noProof="0">
                        <a:ln>
                          <a:noFill/>
                        </a:ln>
                        <a:solidFill>
                          <a:srgbClr val="000000"/>
                        </a:solidFill>
                        <a:effectLst/>
                        <a:uLnTx/>
                        <a:uFillTx/>
                        <a:latin typeface="Arial Narrow" panose="020B0606020202030204" pitchFamily="34" charset="0"/>
                        <a:ea typeface="+mn-ea"/>
                        <a:cs typeface="+mn-cs"/>
                      </a:endParaRPr>
                    </a:p>
                    <a:p>
                      <a:pPr marL="0" marR="0" indent="0">
                        <a:lnSpc>
                          <a:spcPct val="107000"/>
                        </a:lnSpc>
                        <a:spcAft>
                          <a:spcPts val="800"/>
                        </a:spcAft>
                        <a:buFont typeface="Arial" panose="020B0604020202020204" pitchFamily="34" charset="0"/>
                        <a:buNone/>
                      </a:pPr>
                      <a:endParaRPr lang="en-US" sz="2000">
                        <a:effectLst/>
                        <a:latin typeface="Arial Narrow" panose="020B0606020202030204" pitchFamily="34" charset="0"/>
                        <a:ea typeface="Calibri"/>
                        <a:cs typeface="Calibri"/>
                      </a:endParaRPr>
                    </a:p>
                  </a:txBody>
                  <a:tcPr/>
                </a:tc>
                <a:extLst>
                  <a:ext uri="{0D108BD9-81ED-4DB2-BD59-A6C34878D82A}">
                    <a16:rowId xmlns:a16="http://schemas.microsoft.com/office/drawing/2014/main" val="1239382783"/>
                  </a:ext>
                </a:extLst>
              </a:tr>
            </a:tbl>
          </a:graphicData>
        </a:graphic>
      </p:graphicFrame>
      <p:grpSp>
        <p:nvGrpSpPr>
          <p:cNvPr id="10" name="Group 2">
            <a:extLst>
              <a:ext uri="{FF2B5EF4-FFF2-40B4-BE49-F238E27FC236}">
                <a16:creationId xmlns:a16="http://schemas.microsoft.com/office/drawing/2014/main" id="{EFEE3C50-6330-B2E8-179D-23C455916060}"/>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DB921D94-A30A-1A26-C797-17495587A33E}"/>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5E9DF2C8-0C19-2755-056F-9BB5C397A78C}"/>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4F981DE8-0345-3B8B-7990-6329551286D6}"/>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Bibb County School District Plan of Support</a:t>
            </a:r>
            <a:endParaRPr lang="en-US" sz="4800">
              <a:cs typeface="Calibri"/>
            </a:endParaRPr>
          </a:p>
        </p:txBody>
      </p:sp>
      <p:sp>
        <p:nvSpPr>
          <p:cNvPr id="2" name="Slide Number Placeholder 1">
            <a:extLst>
              <a:ext uri="{FF2B5EF4-FFF2-40B4-BE49-F238E27FC236}">
                <a16:creationId xmlns:a16="http://schemas.microsoft.com/office/drawing/2014/main" id="{21280702-8531-D6AA-8832-014B49F0C3BA}"/>
              </a:ext>
            </a:extLst>
          </p:cNvPr>
          <p:cNvSpPr>
            <a:spLocks noGrp="1"/>
          </p:cNvSpPr>
          <p:nvPr>
            <p:ph type="sldNum" sz="quarter" idx="12"/>
          </p:nvPr>
        </p:nvSpPr>
        <p:spPr/>
        <p:txBody>
          <a:bodyPr/>
          <a:lstStyle/>
          <a:p>
            <a:fld id="{861765F9-1B31-4893-BE12-78C176540628}" type="slidenum">
              <a:rPr lang="en-US" smtClean="0"/>
              <a:t>17</a:t>
            </a:fld>
            <a:endParaRPr lang="en-US"/>
          </a:p>
        </p:txBody>
      </p:sp>
    </p:spTree>
    <p:extLst>
      <p:ext uri="{BB962C8B-B14F-4D97-AF65-F5344CB8AC3E}">
        <p14:creationId xmlns:p14="http://schemas.microsoft.com/office/powerpoint/2010/main" val="4006669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8B62E2-8B6F-310B-B561-C077B7133A9B}"/>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DBE41918-4988-7329-B4F1-930FB26B9E86}"/>
              </a:ext>
            </a:extLst>
          </p:cNvPr>
          <p:cNvGraphicFramePr>
            <a:graphicFrameLocks noGrp="1"/>
          </p:cNvGraphicFramePr>
          <p:nvPr>
            <p:extLst>
              <p:ext uri="{D42A27DB-BD31-4B8C-83A1-F6EECF244321}">
                <p14:modId xmlns:p14="http://schemas.microsoft.com/office/powerpoint/2010/main" val="817250991"/>
              </p:ext>
            </p:extLst>
          </p:nvPr>
        </p:nvGraphicFramePr>
        <p:xfrm>
          <a:off x="83447" y="859924"/>
          <a:ext cx="12028120" cy="1368691"/>
        </p:xfrm>
        <a:graphic>
          <a:graphicData uri="http://schemas.openxmlformats.org/drawingml/2006/table">
            <a:tbl>
              <a:tblPr firstRow="1" bandRow="1">
                <a:tableStyleId>{5940675A-B579-460E-94D1-54222C63F5DA}</a:tableStyleId>
              </a:tblPr>
              <a:tblGrid>
                <a:gridCol w="12028120">
                  <a:extLst>
                    <a:ext uri="{9D8B030D-6E8A-4147-A177-3AD203B41FA5}">
                      <a16:colId xmlns:a16="http://schemas.microsoft.com/office/drawing/2014/main" val="49560191"/>
                    </a:ext>
                  </a:extLst>
                </a:gridCol>
              </a:tblGrid>
              <a:tr h="53039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mn-lt"/>
                          <a:ea typeface="Calibri"/>
                          <a:cs typeface="Calibri"/>
                        </a:rPr>
                        <a:t>District Plan of Support Goal #2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black"/>
                          </a:solidFill>
                          <a:effectLst/>
                          <a:uLnTx/>
                          <a:uFillTx/>
                          <a:latin typeface="+mn-lt"/>
                          <a:ea typeface="Calibri"/>
                          <a:cs typeface="Calibri"/>
                        </a:rPr>
                        <a:t>PROGRESS STATUS</a:t>
                      </a:r>
                    </a:p>
                    <a:p>
                      <a:pPr marL="0" marR="0" indent="0">
                        <a:lnSpc>
                          <a:spcPct val="107000"/>
                        </a:lnSpc>
                        <a:spcAft>
                          <a:spcPts val="800"/>
                        </a:spcAft>
                        <a:buFont typeface="Arial" panose="020B0604020202020204" pitchFamily="34" charset="0"/>
                        <a:buNone/>
                      </a:pPr>
                      <a:endParaRPr lang="en-US" sz="900">
                        <a:effectLst/>
                        <a:latin typeface="Calibri"/>
                        <a:ea typeface="Calibri"/>
                        <a:cs typeface="Calibri"/>
                      </a:endParaRPr>
                    </a:p>
                  </a:txBody>
                  <a:tcPr>
                    <a:solidFill>
                      <a:srgbClr val="FFC000"/>
                    </a:solidFill>
                  </a:tcPr>
                </a:tc>
                <a:extLst>
                  <a:ext uri="{0D108BD9-81ED-4DB2-BD59-A6C34878D82A}">
                    <a16:rowId xmlns:a16="http://schemas.microsoft.com/office/drawing/2014/main" val="2615517975"/>
                  </a:ext>
                </a:extLst>
              </a:tr>
              <a:tr h="527379">
                <a:tc>
                  <a:txBody>
                    <a:bodyPr/>
                    <a:lstStyle/>
                    <a:p>
                      <a:pPr marL="0" marR="0" indent="0">
                        <a:lnSpc>
                          <a:spcPct val="107000"/>
                        </a:lnSpc>
                        <a:spcAft>
                          <a:spcPts val="800"/>
                        </a:spcAft>
                        <a:buFont typeface="Arial" panose="020B0604020202020204" pitchFamily="34" charset="0"/>
                        <a:buNone/>
                      </a:pPr>
                      <a:endParaRPr lang="en-US" sz="800">
                        <a:effectLst/>
                        <a:latin typeface="Calibri"/>
                        <a:ea typeface="Calibri"/>
                        <a:cs typeface="Calibri"/>
                      </a:endParaRPr>
                    </a:p>
                  </a:txBody>
                  <a:tcPr/>
                </a:tc>
                <a:extLst>
                  <a:ext uri="{0D108BD9-81ED-4DB2-BD59-A6C34878D82A}">
                    <a16:rowId xmlns:a16="http://schemas.microsoft.com/office/drawing/2014/main" val="1239382783"/>
                  </a:ext>
                </a:extLst>
              </a:tr>
            </a:tbl>
          </a:graphicData>
        </a:graphic>
      </p:graphicFrame>
      <p:grpSp>
        <p:nvGrpSpPr>
          <p:cNvPr id="10" name="Group 2">
            <a:extLst>
              <a:ext uri="{FF2B5EF4-FFF2-40B4-BE49-F238E27FC236}">
                <a16:creationId xmlns:a16="http://schemas.microsoft.com/office/drawing/2014/main" id="{18AF75BF-5E51-2390-E9B7-6526F7A000FF}"/>
              </a:ext>
            </a:extLst>
          </p:cNvPr>
          <p:cNvGrpSpPr/>
          <p:nvPr/>
        </p:nvGrpSpPr>
        <p:grpSpPr>
          <a:xfrm>
            <a:off x="-11009" y="-20719"/>
            <a:ext cx="12192000" cy="819277"/>
            <a:chOff x="0" y="0"/>
            <a:chExt cx="24384000" cy="1638554"/>
          </a:xfrm>
        </p:grpSpPr>
        <p:sp>
          <p:nvSpPr>
            <p:cNvPr id="9" name="Freeform 3">
              <a:extLst>
                <a:ext uri="{FF2B5EF4-FFF2-40B4-BE49-F238E27FC236}">
                  <a16:creationId xmlns:a16="http://schemas.microsoft.com/office/drawing/2014/main" id="{A0BD10B2-7F05-0C27-786A-2EBF06CD0127}"/>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2" name="Freeform 5">
            <a:extLst>
              <a:ext uri="{FF2B5EF4-FFF2-40B4-BE49-F238E27FC236}">
                <a16:creationId xmlns:a16="http://schemas.microsoft.com/office/drawing/2014/main" id="{0A478C85-34F8-A139-3FB6-675DB1FDEA12}"/>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4" name="TextBox 13">
            <a:extLst>
              <a:ext uri="{FF2B5EF4-FFF2-40B4-BE49-F238E27FC236}">
                <a16:creationId xmlns:a16="http://schemas.microsoft.com/office/drawing/2014/main" id="{23A4CF4F-F686-3C5F-7C91-94628254FA2E}"/>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a:solidFill>
                  <a:srgbClr val="FFFFFF"/>
                </a:solidFill>
                <a:latin typeface="Trade Gothic Next HvyCd"/>
              </a:rPr>
              <a:t>Bibb County School District Plan of Support</a:t>
            </a:r>
            <a:endParaRPr lang="en-US" sz="4800">
              <a:cs typeface="Calibri"/>
            </a:endParaRPr>
          </a:p>
        </p:txBody>
      </p:sp>
      <p:sp>
        <p:nvSpPr>
          <p:cNvPr id="2" name="Slide Number Placeholder 1">
            <a:extLst>
              <a:ext uri="{FF2B5EF4-FFF2-40B4-BE49-F238E27FC236}">
                <a16:creationId xmlns:a16="http://schemas.microsoft.com/office/drawing/2014/main" id="{77BAEE24-FFB2-21C2-7205-8119C87951DD}"/>
              </a:ext>
            </a:extLst>
          </p:cNvPr>
          <p:cNvSpPr>
            <a:spLocks noGrp="1"/>
          </p:cNvSpPr>
          <p:nvPr>
            <p:ph type="sldNum" sz="quarter" idx="12"/>
          </p:nvPr>
        </p:nvSpPr>
        <p:spPr/>
        <p:txBody>
          <a:bodyPr/>
          <a:lstStyle/>
          <a:p>
            <a:fld id="{861765F9-1B31-4893-BE12-78C176540628}" type="slidenum">
              <a:rPr lang="en-US" smtClean="0"/>
              <a:t>18</a:t>
            </a:fld>
            <a:endParaRPr lang="en-US"/>
          </a:p>
        </p:txBody>
      </p:sp>
      <p:sp>
        <p:nvSpPr>
          <p:cNvPr id="3" name="Text Placeholder 3">
            <a:extLst>
              <a:ext uri="{FF2B5EF4-FFF2-40B4-BE49-F238E27FC236}">
                <a16:creationId xmlns:a16="http://schemas.microsoft.com/office/drawing/2014/main" id="{04D2A894-F574-BA73-12D1-6704C7D4511F}"/>
              </a:ext>
            </a:extLst>
          </p:cNvPr>
          <p:cNvSpPr>
            <a:spLocks noGrp="1"/>
          </p:cNvSpPr>
          <p:nvPr/>
        </p:nvSpPr>
        <p:spPr bwMode="auto">
          <a:xfrm>
            <a:off x="965201" y="1299254"/>
            <a:ext cx="6680391" cy="404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0" indent="0" algn="l" rtl="0" eaLnBrk="0" fontAlgn="base" hangingPunct="0">
              <a:lnSpc>
                <a:spcPct val="90000"/>
              </a:lnSpc>
              <a:spcBef>
                <a:spcPts val="1000"/>
              </a:spcBef>
              <a:spcAft>
                <a:spcPct val="0"/>
              </a:spcAft>
              <a:buFont typeface="Arial" panose="020B0604020202020204" pitchFamily="34" charset="0"/>
              <a:buNone/>
              <a:defRPr sz="1600" kern="1200">
                <a:solidFill>
                  <a:schemeClr val="tx1"/>
                </a:solidFill>
                <a:latin typeface="+mn-lt"/>
                <a:ea typeface="+mn-ea"/>
                <a:cs typeface="+mn-cs"/>
              </a:defRPr>
            </a:lvl1pPr>
            <a:lvl2pPr marL="457200" indent="0" algn="l" rtl="0" eaLnBrk="0" fontAlgn="base" hangingPunct="0">
              <a:lnSpc>
                <a:spcPct val="90000"/>
              </a:lnSpc>
              <a:spcBef>
                <a:spcPts val="500"/>
              </a:spcBef>
              <a:spcAft>
                <a:spcPct val="0"/>
              </a:spcAft>
              <a:buFont typeface="Arial" panose="020B0604020202020204" pitchFamily="34" charset="0"/>
              <a:buNone/>
              <a:defRPr sz="1400" kern="1200">
                <a:solidFill>
                  <a:schemeClr val="tx1"/>
                </a:solidFill>
                <a:latin typeface="+mn-lt"/>
                <a:ea typeface="+mn-ea"/>
                <a:cs typeface="+mn-cs"/>
              </a:defRPr>
            </a:lvl2pPr>
            <a:lvl3pPr marL="914400" indent="0" algn="l" rtl="0" eaLnBrk="0" fontAlgn="base" hangingPunct="0">
              <a:lnSpc>
                <a:spcPct val="90000"/>
              </a:lnSpc>
              <a:spcBef>
                <a:spcPts val="500"/>
              </a:spcBef>
              <a:spcAft>
                <a:spcPct val="0"/>
              </a:spcAft>
              <a:buFont typeface="Arial" panose="020B0604020202020204" pitchFamily="34" charset="0"/>
              <a:buNone/>
              <a:defRPr sz="1200" kern="1200">
                <a:solidFill>
                  <a:schemeClr val="tx1"/>
                </a:solidFill>
                <a:latin typeface="+mn-lt"/>
                <a:ea typeface="+mn-ea"/>
                <a:cs typeface="+mn-cs"/>
              </a:defRPr>
            </a:lvl3pPr>
            <a:lvl4pPr marL="1371600" indent="0" algn="l" rtl="0" eaLnBrk="0" fontAlgn="base" hangingPunct="0">
              <a:lnSpc>
                <a:spcPct val="90000"/>
              </a:lnSpc>
              <a:spcBef>
                <a:spcPts val="500"/>
              </a:spcBef>
              <a:spcAft>
                <a:spcPct val="0"/>
              </a:spcAft>
              <a:buFont typeface="Arial" panose="020B0604020202020204" pitchFamily="34" charset="0"/>
              <a:buNone/>
              <a:defRPr sz="1000" kern="1200">
                <a:solidFill>
                  <a:schemeClr val="tx1"/>
                </a:solidFill>
                <a:latin typeface="+mn-lt"/>
                <a:ea typeface="+mn-ea"/>
                <a:cs typeface="+mn-cs"/>
              </a:defRPr>
            </a:lvl4pPr>
            <a:lvl5pPr marL="1828800" indent="0" algn="l" rtl="0" eaLnBrk="0" fontAlgn="base" hangingPunct="0">
              <a:lnSpc>
                <a:spcPct val="90000"/>
              </a:lnSpc>
              <a:spcBef>
                <a:spcPts val="500"/>
              </a:spcBef>
              <a:spcAft>
                <a:spcPct val="0"/>
              </a:spcAft>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marL="285750" indent="-285750">
              <a:buFont typeface="Calibri" panose="020B0604020202020204" pitchFamily="34" charset="0"/>
              <a:buChar char="-"/>
            </a:pPr>
            <a:endParaRPr lang="en-US">
              <a:ea typeface="Calibri" panose="020F0502020204030204"/>
              <a:cs typeface="Calibri" panose="020F0502020204030204"/>
            </a:endParaRPr>
          </a:p>
          <a:p>
            <a:pPr marL="285750" indent="-285750">
              <a:buFont typeface="Calibri" panose="020B0604020202020204" pitchFamily="34" charset="0"/>
              <a:buChar char="-"/>
            </a:pPr>
            <a:endParaRPr lang="en-US">
              <a:ea typeface="Calibri" panose="020F0502020204030204"/>
              <a:cs typeface="Calibri" panose="020F0502020204030204"/>
            </a:endParaRPr>
          </a:p>
        </p:txBody>
      </p:sp>
      <p:graphicFrame>
        <p:nvGraphicFramePr>
          <p:cNvPr id="5" name="Table 4">
            <a:extLst>
              <a:ext uri="{FF2B5EF4-FFF2-40B4-BE49-F238E27FC236}">
                <a16:creationId xmlns:a16="http://schemas.microsoft.com/office/drawing/2014/main" id="{8CB5F5F3-1172-1C1B-7C29-D31D984F74A1}"/>
              </a:ext>
            </a:extLst>
          </p:cNvPr>
          <p:cNvGraphicFramePr>
            <a:graphicFrameLocks noGrp="1"/>
          </p:cNvGraphicFramePr>
          <p:nvPr>
            <p:extLst>
              <p:ext uri="{D42A27DB-BD31-4B8C-83A1-F6EECF244321}">
                <p14:modId xmlns:p14="http://schemas.microsoft.com/office/powerpoint/2010/main" val="2627909765"/>
              </p:ext>
            </p:extLst>
          </p:nvPr>
        </p:nvGraphicFramePr>
        <p:xfrm>
          <a:off x="81940" y="1700780"/>
          <a:ext cx="12028119" cy="2057661"/>
        </p:xfrm>
        <a:graphic>
          <a:graphicData uri="http://schemas.openxmlformats.org/drawingml/2006/table">
            <a:tbl>
              <a:tblPr bandRow="1">
                <a:tableStyleId>{5C22544A-7EE6-4342-B048-85BDC9FD1C3A}</a:tableStyleId>
              </a:tblPr>
              <a:tblGrid>
                <a:gridCol w="4274279">
                  <a:extLst>
                    <a:ext uri="{9D8B030D-6E8A-4147-A177-3AD203B41FA5}">
                      <a16:colId xmlns:a16="http://schemas.microsoft.com/office/drawing/2014/main" val="3761508971"/>
                    </a:ext>
                  </a:extLst>
                </a:gridCol>
                <a:gridCol w="2878154">
                  <a:extLst>
                    <a:ext uri="{9D8B030D-6E8A-4147-A177-3AD203B41FA5}">
                      <a16:colId xmlns:a16="http://schemas.microsoft.com/office/drawing/2014/main" val="34449842"/>
                    </a:ext>
                  </a:extLst>
                </a:gridCol>
                <a:gridCol w="2620413">
                  <a:extLst>
                    <a:ext uri="{9D8B030D-6E8A-4147-A177-3AD203B41FA5}">
                      <a16:colId xmlns:a16="http://schemas.microsoft.com/office/drawing/2014/main" val="1475911803"/>
                    </a:ext>
                  </a:extLst>
                </a:gridCol>
                <a:gridCol w="2255273">
                  <a:extLst>
                    <a:ext uri="{9D8B030D-6E8A-4147-A177-3AD203B41FA5}">
                      <a16:colId xmlns:a16="http://schemas.microsoft.com/office/drawing/2014/main" val="2089144669"/>
                    </a:ext>
                  </a:extLst>
                </a:gridCol>
              </a:tblGrid>
              <a:tr h="1207915">
                <a:tc>
                  <a:txBody>
                    <a:bodyPr/>
                    <a:lstStyle/>
                    <a:p>
                      <a:pPr lvl="0" algn="ctr">
                        <a:lnSpc>
                          <a:spcPts val="2400"/>
                        </a:lnSpc>
                        <a:buNone/>
                      </a:pPr>
                      <a:endParaRPr lang="en-US" sz="2000" b="0" i="0">
                        <a:solidFill>
                          <a:srgbClr val="000000"/>
                        </a:solidFill>
                        <a:effectLst/>
                        <a:latin typeface="Arial Narrow" panose="020B0606020202030204" pitchFamily="34" charset="0"/>
                      </a:endParaRPr>
                    </a:p>
                  </a:txBody>
                  <a:tcPr marL="7620" marR="7620" marT="76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lnSpc>
                          <a:spcPts val="2400"/>
                        </a:lnSpc>
                        <a:buNone/>
                      </a:pPr>
                      <a:r>
                        <a:rPr lang="en-US" sz="2000" b="1" i="0" u="none" strike="noStrike">
                          <a:solidFill>
                            <a:srgbClr val="000000"/>
                          </a:solidFill>
                          <a:effectLst/>
                          <a:latin typeface="Arial Narrow" panose="020B0606020202030204" pitchFamily="34" charset="0"/>
                        </a:rPr>
                        <a:t>Attendance Review Team Meetings</a:t>
                      </a:r>
                      <a:endParaRPr lang="en-US" sz="2000" b="0" i="0">
                        <a:solidFill>
                          <a:srgbClr val="000000"/>
                        </a:solidFill>
                        <a:effectLst/>
                        <a:latin typeface="Arial Narrow" panose="020B0606020202030204" pitchFamily="34" charset="0"/>
                      </a:endParaRPr>
                    </a:p>
                  </a:txBody>
                  <a:tcPr marL="7620" marR="7620" marT="76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lnSpc>
                          <a:spcPts val="2400"/>
                        </a:lnSpc>
                        <a:buNone/>
                      </a:pPr>
                      <a:r>
                        <a:rPr lang="en-US" sz="2000" b="1" i="0" u="none" strike="noStrike">
                          <a:solidFill>
                            <a:srgbClr val="000000"/>
                          </a:solidFill>
                          <a:effectLst/>
                          <a:latin typeface="Arial Narrow" panose="020B0606020202030204" pitchFamily="34" charset="0"/>
                        </a:rPr>
                        <a:t>Tiered Supports</a:t>
                      </a:r>
                      <a:endParaRPr lang="en-US" sz="2000" b="0" i="0">
                        <a:solidFill>
                          <a:srgbClr val="000000"/>
                        </a:solidFill>
                        <a:effectLst/>
                        <a:latin typeface="Arial Narrow" panose="020B0606020202030204" pitchFamily="34" charset="0"/>
                      </a:endParaRPr>
                    </a:p>
                  </a:txBody>
                  <a:tcPr marL="7620" marR="7620" marT="76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tc>
                  <a:txBody>
                    <a:bodyPr/>
                    <a:lstStyle/>
                    <a:p>
                      <a:pPr algn="ctr" fontAlgn="base">
                        <a:lnSpc>
                          <a:spcPct val="100000"/>
                        </a:lnSpc>
                        <a:buNone/>
                      </a:pPr>
                      <a:r>
                        <a:rPr lang="en-US" sz="2000" b="1" i="0" u="none" strike="noStrike" kern="1200">
                          <a:solidFill>
                            <a:schemeClr val="tx1"/>
                          </a:solidFill>
                          <a:effectLst/>
                          <a:latin typeface="Arial Narrow" panose="020B0606020202030204" pitchFamily="34" charset="0"/>
                          <a:ea typeface="+mn-ea"/>
                          <a:cs typeface="+mn-cs"/>
                        </a:rPr>
                        <a:t>Attendance Mentorship Program </a:t>
                      </a:r>
                    </a:p>
                    <a:p>
                      <a:pPr algn="ctr" fontAlgn="base">
                        <a:lnSpc>
                          <a:spcPct val="100000"/>
                        </a:lnSpc>
                        <a:buNone/>
                      </a:pPr>
                      <a:r>
                        <a:rPr lang="en-US" sz="2000" b="1" i="0" u="none" strike="noStrike" kern="1200">
                          <a:solidFill>
                            <a:schemeClr val="tx1"/>
                          </a:solidFill>
                          <a:effectLst/>
                          <a:latin typeface="Arial Narrow" panose="020B0606020202030204" pitchFamily="34" charset="0"/>
                          <a:ea typeface="+mn-ea"/>
                          <a:cs typeface="+mn-cs"/>
                        </a:rPr>
                        <a:t>(Breakthrough Teams) </a:t>
                      </a:r>
                      <a:endParaRPr lang="en-US" sz="2000" b="1" i="0">
                        <a:solidFill>
                          <a:srgbClr val="000000"/>
                        </a:solidFill>
                        <a:effectLst/>
                        <a:latin typeface="Arial Narrow" panose="020B0606020202030204" pitchFamily="34" charset="0"/>
                      </a:endParaRPr>
                    </a:p>
                  </a:txBody>
                  <a:tcPr marL="7620" marR="7620" marT="762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82018135"/>
                  </a:ext>
                </a:extLst>
              </a:tr>
              <a:tr h="849746">
                <a:tc>
                  <a:txBody>
                    <a:bodyPr/>
                    <a:lstStyle/>
                    <a:p>
                      <a:pPr algn="ctr" fontAlgn="base">
                        <a:lnSpc>
                          <a:spcPts val="2400"/>
                        </a:lnSpc>
                        <a:buNone/>
                      </a:pPr>
                      <a:r>
                        <a:rPr lang="en-US" sz="2000" b="0" i="0" u="none" strike="noStrike">
                          <a:solidFill>
                            <a:srgbClr val="000000"/>
                          </a:solidFill>
                          <a:effectLst/>
                          <a:latin typeface="Arial Narrow" panose="020B0606020202030204" pitchFamily="34" charset="0"/>
                        </a:rPr>
                        <a:t>TOTAL Support </a:t>
                      </a:r>
                    </a:p>
                  </a:txBody>
                  <a:tcPr marL="7620" marR="7620" marT="762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00000"/>
                          </a:solidFill>
                          <a:effectLst/>
                          <a:latin typeface="Arial Narrow" panose="020B0606020202030204" pitchFamily="34" charset="0"/>
                        </a:rPr>
                        <a:t>69</a:t>
                      </a:r>
                      <a:endParaRPr lang="en-US" sz="2000" b="0" i="0">
                        <a:solidFill>
                          <a:srgbClr val="000000"/>
                        </a:solidFill>
                        <a:effectLst/>
                        <a:latin typeface="Arial Narrow" panose="020B0606020202030204" pitchFamily="34" charset="0"/>
                      </a:endParaRPr>
                    </a:p>
                  </a:txBody>
                  <a:tcPr marL="7620" marR="7620" marT="762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00000"/>
                          </a:solidFill>
                          <a:effectLst/>
                          <a:latin typeface="Arial Narrow" panose="020B0606020202030204" pitchFamily="34" charset="0"/>
                        </a:rPr>
                        <a:t>195</a:t>
                      </a:r>
                      <a:endParaRPr lang="en-US" sz="2000" b="0" i="0">
                        <a:solidFill>
                          <a:srgbClr val="000000"/>
                        </a:solidFill>
                        <a:effectLst/>
                        <a:latin typeface="Arial Narrow" panose="020B0606020202030204" pitchFamily="34" charset="0"/>
                      </a:endParaRPr>
                    </a:p>
                  </a:txBody>
                  <a:tcPr marL="7620" marR="7620" marT="762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ctr" fontAlgn="base">
                        <a:lnSpc>
                          <a:spcPts val="2400"/>
                        </a:lnSpc>
                        <a:buNone/>
                      </a:pPr>
                      <a:r>
                        <a:rPr lang="en-US" sz="2000" b="0" i="0" u="none" strike="noStrike">
                          <a:solidFill>
                            <a:srgbClr val="000000"/>
                          </a:solidFill>
                          <a:effectLst/>
                          <a:latin typeface="Arial Narrow" panose="020B0606020202030204" pitchFamily="34" charset="0"/>
                        </a:rPr>
                        <a:t>35</a:t>
                      </a:r>
                      <a:endParaRPr lang="en-US" sz="2000" b="0" i="0">
                        <a:solidFill>
                          <a:srgbClr val="000000"/>
                        </a:solidFill>
                        <a:effectLst/>
                        <a:latin typeface="Arial Narrow" panose="020B0606020202030204" pitchFamily="34" charset="0"/>
                      </a:endParaRPr>
                    </a:p>
                  </a:txBody>
                  <a:tcPr marL="7620" marR="7620" marT="7620" anchor="b">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82992832"/>
                  </a:ext>
                </a:extLst>
              </a:tr>
            </a:tbl>
          </a:graphicData>
        </a:graphic>
      </p:graphicFrame>
      <p:sp>
        <p:nvSpPr>
          <p:cNvPr id="6" name="TextBox 5">
            <a:extLst>
              <a:ext uri="{FF2B5EF4-FFF2-40B4-BE49-F238E27FC236}">
                <a16:creationId xmlns:a16="http://schemas.microsoft.com/office/drawing/2014/main" id="{F5EF1B05-6D7A-7FAE-304B-530BBF1E7C44}"/>
              </a:ext>
            </a:extLst>
          </p:cNvPr>
          <p:cNvSpPr txBox="1"/>
          <p:nvPr/>
        </p:nvSpPr>
        <p:spPr>
          <a:xfrm>
            <a:off x="92949" y="3801805"/>
            <a:ext cx="12017110" cy="2554545"/>
          </a:xfrm>
          <a:prstGeom prst="rect">
            <a:avLst/>
          </a:prstGeom>
          <a:noFill/>
        </p:spPr>
        <p:txBody>
          <a:bodyPr wrap="square" rtlCol="0">
            <a:spAutoFit/>
          </a:bodyPr>
          <a:lstStyle/>
          <a:p>
            <a:pPr algn="ctr" fontAlgn="base"/>
            <a:r>
              <a:rPr lang="en-US" sz="2000" b="1">
                <a:latin typeface="Arial Narrow" panose="020B0606020202030204" pitchFamily="34" charset="0"/>
              </a:rPr>
              <a:t>Summary of Progress</a:t>
            </a:r>
            <a:r>
              <a:rPr lang="en-US" sz="2000">
                <a:latin typeface="Arial Narrow" panose="020B0606020202030204" pitchFamily="34" charset="0"/>
              </a:rPr>
              <a:t> </a:t>
            </a:r>
          </a:p>
          <a:p>
            <a:pPr fontAlgn="base"/>
            <a:endParaRPr lang="en-US" sz="2000">
              <a:latin typeface="Arial Narrow" panose="020B0606020202030204" pitchFamily="34" charset="0"/>
            </a:endParaRPr>
          </a:p>
          <a:p>
            <a:r>
              <a:rPr lang="en-US" sz="2000" b="1">
                <a:latin typeface="Arial Narrow" panose="020B0606020202030204" pitchFamily="34" charset="0"/>
              </a:rPr>
              <a:t>System Established:</a:t>
            </a:r>
            <a:r>
              <a:rPr lang="en-US" sz="2000">
                <a:latin typeface="Arial Narrow" panose="020B0606020202030204" pitchFamily="34" charset="0"/>
              </a:rPr>
              <a:t> </a:t>
            </a:r>
            <a:r>
              <a:rPr lang="en-US" sz="2000">
                <a:latin typeface="Arial Narrow" panose="020B0606020202030204" pitchFamily="34" charset="0"/>
                <a:ea typeface="Calibri" panose="020F0502020204030204"/>
                <a:cs typeface="Calibri" panose="020F0502020204030204"/>
              </a:rPr>
              <a:t>100% of schools have implemented and actively holding School Level Attendance Review Team Meetings weekly. Meeting minutes are uploaded into School Folder in Teams.</a:t>
            </a:r>
          </a:p>
          <a:p>
            <a:pPr fontAlgn="base"/>
            <a:r>
              <a:rPr lang="en-US" sz="2000" b="1">
                <a:latin typeface="Arial Narrow" panose="020B0606020202030204" pitchFamily="34" charset="0"/>
              </a:rPr>
              <a:t>Feedback Consistency:</a:t>
            </a:r>
            <a:r>
              <a:rPr lang="en-US" sz="2000">
                <a:latin typeface="Arial Narrow" panose="020B0606020202030204" pitchFamily="34" charset="0"/>
              </a:rPr>
              <a:t> </a:t>
            </a:r>
            <a:r>
              <a:rPr lang="en-US" sz="2000">
                <a:latin typeface="Arial Narrow" panose="020B0606020202030204" pitchFamily="34" charset="0"/>
                <a:ea typeface="Calibri" panose="020F0502020204030204"/>
                <a:cs typeface="Calibri" panose="020F0502020204030204"/>
              </a:rPr>
              <a:t>100% of schools are actively engaged in home visits, phone calls, and other forms of communication (i.e. letters, parent meetings, etc.) with families to identify barriers.</a:t>
            </a:r>
          </a:p>
          <a:p>
            <a:r>
              <a:rPr lang="en-US" sz="2000" b="1">
                <a:latin typeface="Arial Narrow" panose="020B0606020202030204" pitchFamily="34" charset="0"/>
              </a:rPr>
              <a:t>Transparency:</a:t>
            </a:r>
            <a:r>
              <a:rPr lang="en-US" sz="2000">
                <a:latin typeface="Arial Narrow" panose="020B0606020202030204" pitchFamily="34" charset="0"/>
              </a:rPr>
              <a:t> </a:t>
            </a:r>
            <a:r>
              <a:rPr lang="en-US" sz="2000">
                <a:latin typeface="Arial Narrow" panose="020B0606020202030204" pitchFamily="34" charset="0"/>
                <a:ea typeface="Calibri" panose="020F0502020204030204"/>
                <a:cs typeface="Calibri" panose="020F0502020204030204"/>
              </a:rPr>
              <a:t>100% of schools have PBIS matrices in place – encouraging both positive behavior and incorporating attendance within PBIS celebration criteria.</a:t>
            </a:r>
          </a:p>
        </p:txBody>
      </p:sp>
    </p:spTree>
    <p:extLst>
      <p:ext uri="{BB962C8B-B14F-4D97-AF65-F5344CB8AC3E}">
        <p14:creationId xmlns:p14="http://schemas.microsoft.com/office/powerpoint/2010/main" val="2077920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0A83B-CD3A-88F5-0F8A-B3F2ECA1DCC1}"/>
            </a:ext>
          </a:extLst>
        </p:cNvPr>
        <p:cNvGrpSpPr/>
        <p:nvPr/>
      </p:nvGrpSpPr>
      <p:grpSpPr>
        <a:xfrm>
          <a:off x="0" y="0"/>
          <a:ext cx="0" cy="0"/>
          <a:chOff x="0" y="0"/>
          <a:chExt cx="0" cy="0"/>
        </a:xfrm>
      </p:grpSpPr>
      <p:grpSp>
        <p:nvGrpSpPr>
          <p:cNvPr id="9" name="Group 2">
            <a:extLst>
              <a:ext uri="{FF2B5EF4-FFF2-40B4-BE49-F238E27FC236}">
                <a16:creationId xmlns:a16="http://schemas.microsoft.com/office/drawing/2014/main" id="{6F0C5861-19D4-4795-54A1-5A091AEE762C}"/>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7CDF02C8-D59E-6A4A-D051-B370C45BC17C}"/>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36FB9311-01A1-0536-84B6-51522A100FE2}"/>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13049922-87C5-197B-58D6-116A64DA816D}"/>
              </a:ext>
            </a:extLst>
          </p:cNvPr>
          <p:cNvSpPr txBox="1"/>
          <p:nvPr/>
        </p:nvSpPr>
        <p:spPr>
          <a:xfrm>
            <a:off x="178741" y="13148"/>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a:solidFill>
                  <a:schemeClr val="bg1"/>
                </a:solidFill>
                <a:latin typeface="Trade Gothic Next Heavy" panose="020B0903040303020004" pitchFamily="34" charset="0"/>
              </a:rPr>
              <a:t>Next Steps</a:t>
            </a:r>
            <a:endParaRPr lang="en-US" sz="4800" b="1">
              <a:solidFill>
                <a:schemeClr val="bg1"/>
              </a:solidFill>
              <a:latin typeface="Trade Gothic Next Heavy" panose="020B0903040303020004" pitchFamily="34" charset="0"/>
              <a:cs typeface="Calibri"/>
            </a:endParaRPr>
          </a:p>
        </p:txBody>
      </p:sp>
      <p:graphicFrame>
        <p:nvGraphicFramePr>
          <p:cNvPr id="10" name="Diagram 9">
            <a:extLst>
              <a:ext uri="{FF2B5EF4-FFF2-40B4-BE49-F238E27FC236}">
                <a16:creationId xmlns:a16="http://schemas.microsoft.com/office/drawing/2014/main" id="{C7A79210-D146-7059-7B2B-ADE0CFDEE5C7}"/>
              </a:ext>
            </a:extLst>
          </p:cNvPr>
          <p:cNvGraphicFramePr/>
          <p:nvPr>
            <p:extLst>
              <p:ext uri="{D42A27DB-BD31-4B8C-83A1-F6EECF244321}">
                <p14:modId xmlns:p14="http://schemas.microsoft.com/office/powerpoint/2010/main" val="3723938696"/>
              </p:ext>
            </p:extLst>
          </p:nvPr>
        </p:nvGraphicFramePr>
        <p:xfrm>
          <a:off x="178741" y="207904"/>
          <a:ext cx="11072516" cy="30084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73" name="TextBox 372">
            <a:extLst>
              <a:ext uri="{FF2B5EF4-FFF2-40B4-BE49-F238E27FC236}">
                <a16:creationId xmlns:a16="http://schemas.microsoft.com/office/drawing/2014/main" id="{E94B57BC-98EE-80DD-D6C0-561F18788B9A}"/>
              </a:ext>
            </a:extLst>
          </p:cNvPr>
          <p:cNvSpPr txBox="1"/>
          <p:nvPr/>
        </p:nvSpPr>
        <p:spPr>
          <a:xfrm>
            <a:off x="3" y="2794280"/>
            <a:ext cx="12191997"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Wingdings"/>
              <a:buChar char="v"/>
            </a:pPr>
            <a:r>
              <a:rPr lang="en-US" sz="2000" b="1">
                <a:latin typeface="Arial Narrow" panose="020B0606020202030204" pitchFamily="34" charset="0"/>
                <a:ea typeface="+mn-lt"/>
                <a:cs typeface="+mn-lt"/>
              </a:rPr>
              <a:t>Enhance Capacity of Instructional Leadership Teams</a:t>
            </a:r>
            <a:r>
              <a:rPr lang="en-US" sz="2000">
                <a:latin typeface="Arial Narrow" panose="020B0606020202030204" pitchFamily="34" charset="0"/>
                <a:ea typeface="+mn-lt"/>
                <a:cs typeface="+mn-lt"/>
              </a:rPr>
              <a:t> to strengthen instructional coherence and improve teaching and learning.</a:t>
            </a:r>
            <a:endParaRPr lang="en-US" sz="2000">
              <a:latin typeface="Arial Narrow" panose="020B0606020202030204" pitchFamily="34" charset="0"/>
              <a:ea typeface="Calibri" panose="020F0502020204030204"/>
              <a:cs typeface="Arial"/>
            </a:endParaRPr>
          </a:p>
          <a:p>
            <a:pPr marL="342900" indent="-342900">
              <a:buFont typeface="Wingdings"/>
              <a:buChar char="v"/>
            </a:pPr>
            <a:r>
              <a:rPr lang="en-US" sz="2000" b="1">
                <a:latin typeface="Arial Narrow" panose="020B0606020202030204" pitchFamily="34" charset="0"/>
                <a:ea typeface="+mn-lt"/>
                <a:cs typeface="+mn-lt"/>
              </a:rPr>
              <a:t>Identify High-Leverage Action Steps</a:t>
            </a:r>
            <a:r>
              <a:rPr lang="en-US" sz="2000">
                <a:latin typeface="Arial Narrow" panose="020B0606020202030204" pitchFamily="34" charset="0"/>
                <a:ea typeface="+mn-lt"/>
                <a:cs typeface="+mn-lt"/>
              </a:rPr>
              <a:t> to focus efforts on strategies with the greatest impact on student outcomes.</a:t>
            </a:r>
            <a:endParaRPr lang="en-US" sz="2000">
              <a:latin typeface="Arial Narrow" panose="020B0606020202030204" pitchFamily="34" charset="0"/>
              <a:ea typeface="Calibri" panose="020F0502020204030204"/>
              <a:cs typeface="Calibri" panose="020F0502020204030204"/>
            </a:endParaRPr>
          </a:p>
          <a:p>
            <a:pPr marL="342900" indent="-342900">
              <a:buFont typeface="Wingdings"/>
              <a:buChar char="v"/>
            </a:pPr>
            <a:r>
              <a:rPr lang="en-US" sz="2000" b="1">
                <a:latin typeface="Arial Narrow" panose="020B0606020202030204" pitchFamily="34" charset="0"/>
                <a:ea typeface="+mn-lt"/>
                <a:cs typeface="+mn-lt"/>
              </a:rPr>
              <a:t>PLC Planning</a:t>
            </a:r>
            <a:r>
              <a:rPr lang="en-US" sz="2000">
                <a:latin typeface="Arial Narrow" panose="020B0606020202030204" pitchFamily="34" charset="0"/>
                <a:ea typeface="+mn-lt"/>
                <a:cs typeface="+mn-lt"/>
              </a:rPr>
              <a:t> to improve collaborative planning and ensure rigorous, standards-aligned Tier 1 instruction.</a:t>
            </a:r>
            <a:endParaRPr lang="en-US" sz="2000">
              <a:latin typeface="Arial Narrow" panose="020B0606020202030204" pitchFamily="34" charset="0"/>
              <a:ea typeface="Calibri" panose="020F0502020204030204"/>
              <a:cs typeface="Calibri" panose="020F0502020204030204"/>
            </a:endParaRPr>
          </a:p>
          <a:p>
            <a:pPr marL="342900" indent="-342900">
              <a:buFont typeface="Wingdings"/>
              <a:buChar char="v"/>
            </a:pPr>
            <a:r>
              <a:rPr lang="en-US" sz="2000" b="1">
                <a:latin typeface="Arial Narrow" panose="020B0606020202030204" pitchFamily="34" charset="0"/>
                <a:ea typeface="+mn-lt"/>
                <a:cs typeface="+mn-lt"/>
              </a:rPr>
              <a:t>SWOT and Root Cause Analysis</a:t>
            </a:r>
            <a:r>
              <a:rPr lang="en-US" sz="2000">
                <a:latin typeface="Arial Narrow" panose="020B0606020202030204" pitchFamily="34" charset="0"/>
                <a:ea typeface="+mn-lt"/>
                <a:cs typeface="+mn-lt"/>
              </a:rPr>
              <a:t> to identify barriers and determine targeted actions to close instructional gaps.</a:t>
            </a:r>
            <a:endParaRPr lang="en-US" sz="2000">
              <a:latin typeface="Arial Narrow" panose="020B0606020202030204" pitchFamily="34" charset="0"/>
              <a:ea typeface="Calibri" panose="020F0502020204030204"/>
              <a:cs typeface="Calibri" panose="020F0502020204030204"/>
            </a:endParaRPr>
          </a:p>
          <a:p>
            <a:pPr marL="342900" indent="-342900">
              <a:buFont typeface="Wingdings"/>
              <a:buChar char="v"/>
            </a:pPr>
            <a:r>
              <a:rPr lang="en-US" sz="2000" b="1">
                <a:latin typeface="Arial Narrow" panose="020B0606020202030204" pitchFamily="34" charset="0"/>
                <a:ea typeface="+mn-lt"/>
                <a:cs typeface="+mn-lt"/>
              </a:rPr>
              <a:t>Monthly Data Review with GADOE (CIT Meetings)</a:t>
            </a:r>
            <a:r>
              <a:rPr lang="en-US" sz="2000">
                <a:latin typeface="Arial Narrow" panose="020B0606020202030204" pitchFamily="34" charset="0"/>
                <a:ea typeface="+mn-lt"/>
                <a:cs typeface="+mn-lt"/>
              </a:rPr>
              <a:t> to track progress, identify trends, and adjust strategies to accelerate improvement.</a:t>
            </a:r>
            <a:endParaRPr lang="en-US" sz="2000">
              <a:latin typeface="Arial Narrow" panose="020B0606020202030204" pitchFamily="34" charset="0"/>
              <a:ea typeface="Calibri" panose="020F0502020204030204"/>
              <a:cs typeface="Calibri" panose="020F0502020204030204"/>
            </a:endParaRPr>
          </a:p>
        </p:txBody>
      </p:sp>
      <p:sp>
        <p:nvSpPr>
          <p:cNvPr id="2" name="Slide Number Placeholder 1">
            <a:extLst>
              <a:ext uri="{FF2B5EF4-FFF2-40B4-BE49-F238E27FC236}">
                <a16:creationId xmlns:a16="http://schemas.microsoft.com/office/drawing/2014/main" id="{229F1CDE-0462-212E-FAF0-6C0DD2736CBD}"/>
              </a:ext>
            </a:extLst>
          </p:cNvPr>
          <p:cNvSpPr>
            <a:spLocks noGrp="1"/>
          </p:cNvSpPr>
          <p:nvPr>
            <p:ph type="sldNum" sz="quarter" idx="12"/>
          </p:nvPr>
        </p:nvSpPr>
        <p:spPr/>
        <p:txBody>
          <a:bodyPr/>
          <a:lstStyle/>
          <a:p>
            <a:fld id="{861765F9-1B31-4893-BE12-78C176540628}" type="slidenum">
              <a:rPr lang="en-US" smtClean="0"/>
              <a:t>19</a:t>
            </a:fld>
            <a:endParaRPr lang="en-US"/>
          </a:p>
        </p:txBody>
      </p:sp>
    </p:spTree>
    <p:extLst>
      <p:ext uri="{BB962C8B-B14F-4D97-AF65-F5344CB8AC3E}">
        <p14:creationId xmlns:p14="http://schemas.microsoft.com/office/powerpoint/2010/main" val="2947670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EDFA0-7999-732C-FA16-BD0FEB5A5758}"/>
            </a:ext>
          </a:extLst>
        </p:cNvPr>
        <p:cNvGrpSpPr/>
        <p:nvPr/>
      </p:nvGrpSpPr>
      <p:grpSpPr>
        <a:xfrm>
          <a:off x="0" y="0"/>
          <a:ext cx="0" cy="0"/>
          <a:chOff x="0" y="0"/>
          <a:chExt cx="0" cy="0"/>
        </a:xfrm>
      </p:grpSpPr>
      <p:grpSp>
        <p:nvGrpSpPr>
          <p:cNvPr id="9" name="Group 2">
            <a:extLst>
              <a:ext uri="{FF2B5EF4-FFF2-40B4-BE49-F238E27FC236}">
                <a16:creationId xmlns:a16="http://schemas.microsoft.com/office/drawing/2014/main" id="{A19843A2-1950-DC0C-7EB5-1A0627B7B6C2}"/>
              </a:ext>
            </a:extLst>
          </p:cNvPr>
          <p:cNvGrpSpPr/>
          <p:nvPr/>
        </p:nvGrpSpPr>
        <p:grpSpPr>
          <a:xfrm>
            <a:off x="-11009" y="-20719"/>
            <a:ext cx="12192000" cy="819277"/>
            <a:chOff x="0" y="0"/>
            <a:chExt cx="24384000" cy="1638554"/>
          </a:xfrm>
        </p:grpSpPr>
        <p:sp>
          <p:nvSpPr>
            <p:cNvPr id="8" name="Freeform 3">
              <a:extLst>
                <a:ext uri="{FF2B5EF4-FFF2-40B4-BE49-F238E27FC236}">
                  <a16:creationId xmlns:a16="http://schemas.microsoft.com/office/drawing/2014/main" id="{27E2AB8A-752F-4A2A-6907-A7FC442F397C}"/>
                </a:ext>
              </a:extLst>
            </p:cNvPr>
            <p:cNvSpPr/>
            <p:nvPr/>
          </p:nvSpPr>
          <p:spPr>
            <a:xfrm>
              <a:off x="0" y="0"/>
              <a:ext cx="24384000" cy="1638554"/>
            </a:xfrm>
            <a:custGeom>
              <a:avLst/>
              <a:gdLst/>
              <a:ahLst/>
              <a:cxnLst/>
              <a:rect l="l" t="t" r="r" b="b"/>
              <a:pathLst>
                <a:path w="24384000" h="1638554">
                  <a:moveTo>
                    <a:pt x="0" y="0"/>
                  </a:moveTo>
                  <a:lnTo>
                    <a:pt x="24384000" y="0"/>
                  </a:lnTo>
                  <a:lnTo>
                    <a:pt x="24384000" y="1638554"/>
                  </a:lnTo>
                  <a:lnTo>
                    <a:pt x="0" y="1638554"/>
                  </a:lnTo>
                  <a:close/>
                </a:path>
              </a:pathLst>
            </a:custGeom>
            <a:solidFill>
              <a:srgbClr val="000000"/>
            </a:solid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grpSp>
      <p:sp>
        <p:nvSpPr>
          <p:cNvPr id="11" name="Freeform 5">
            <a:extLst>
              <a:ext uri="{FF2B5EF4-FFF2-40B4-BE49-F238E27FC236}">
                <a16:creationId xmlns:a16="http://schemas.microsoft.com/office/drawing/2014/main" id="{D154807C-3B82-929D-F496-DF434FE0D6B8}"/>
              </a:ext>
            </a:extLst>
          </p:cNvPr>
          <p:cNvSpPr/>
          <p:nvPr/>
        </p:nvSpPr>
        <p:spPr>
          <a:xfrm>
            <a:off x="10909632" y="-76332"/>
            <a:ext cx="1281386" cy="1275885"/>
          </a:xfrm>
          <a:custGeom>
            <a:avLst/>
            <a:gdLst/>
            <a:ahLst/>
            <a:cxnLst/>
            <a:rect l="l" t="t" r="r" b="b"/>
            <a:pathLst>
              <a:path w="2087513" h="2079261">
                <a:moveTo>
                  <a:pt x="0" y="0"/>
                </a:moveTo>
                <a:lnTo>
                  <a:pt x="2087513" y="0"/>
                </a:lnTo>
                <a:lnTo>
                  <a:pt x="2087513" y="2079261"/>
                </a:lnTo>
                <a:lnTo>
                  <a:pt x="0" y="2079261"/>
                </a:lnTo>
                <a:lnTo>
                  <a:pt x="0" y="0"/>
                </a:lnTo>
                <a:close/>
              </a:path>
            </a:pathLst>
          </a:custGeom>
          <a:blipFill>
            <a:blip r:embed="rId3"/>
            <a:stretch>
              <a:fillRect/>
            </a:stretch>
          </a:blipFill>
        </p:spPr>
        <p:txBody>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endParaRPr lang="en-US" sz="800"/>
          </a:p>
        </p:txBody>
      </p:sp>
      <p:sp>
        <p:nvSpPr>
          <p:cNvPr id="13" name="TextBox 12">
            <a:extLst>
              <a:ext uri="{FF2B5EF4-FFF2-40B4-BE49-F238E27FC236}">
                <a16:creationId xmlns:a16="http://schemas.microsoft.com/office/drawing/2014/main" id="{1348B632-588E-4C69-09FD-664A17A15117}"/>
              </a:ext>
            </a:extLst>
          </p:cNvPr>
          <p:cNvSpPr txBox="1"/>
          <p:nvPr/>
        </p:nvSpPr>
        <p:spPr>
          <a:xfrm>
            <a:off x="180814" y="0"/>
            <a:ext cx="10827845" cy="741229"/>
          </a:xfrm>
          <a:prstGeom prst="rect">
            <a:avLst/>
          </a:prstGeom>
          <a:noFill/>
        </p:spPr>
        <p:txBody>
          <a:bodyPr wrap="square" lIns="60960" tIns="30480" rIns="60960" bIns="30480" anchor="t">
            <a:spAutoFit/>
          </a:bodyPr>
          <a:lstStyle>
            <a:defPPr>
              <a:defRPr lang="en-US"/>
            </a:defPPr>
            <a:lvl1pPr marL="0" algn="l" defTabSz="609539" rtl="0" eaLnBrk="1" latinLnBrk="0" hangingPunct="1">
              <a:defRPr sz="1200" kern="1200">
                <a:solidFill>
                  <a:schemeClr val="tx1"/>
                </a:solidFill>
                <a:latin typeface="+mn-lt"/>
                <a:ea typeface="+mn-ea"/>
                <a:cs typeface="+mn-cs"/>
              </a:defRPr>
            </a:lvl1pPr>
            <a:lvl2pPr marL="304770" algn="l" defTabSz="609539" rtl="0" eaLnBrk="1" latinLnBrk="0" hangingPunct="1">
              <a:defRPr sz="1200" kern="1200">
                <a:solidFill>
                  <a:schemeClr val="tx1"/>
                </a:solidFill>
                <a:latin typeface="+mn-lt"/>
                <a:ea typeface="+mn-ea"/>
                <a:cs typeface="+mn-cs"/>
              </a:defRPr>
            </a:lvl2pPr>
            <a:lvl3pPr marL="609539" algn="l" defTabSz="609539" rtl="0" eaLnBrk="1" latinLnBrk="0" hangingPunct="1">
              <a:defRPr sz="1200" kern="1200">
                <a:solidFill>
                  <a:schemeClr val="tx1"/>
                </a:solidFill>
                <a:latin typeface="+mn-lt"/>
                <a:ea typeface="+mn-ea"/>
                <a:cs typeface="+mn-cs"/>
              </a:defRPr>
            </a:lvl3pPr>
            <a:lvl4pPr marL="914309" algn="l" defTabSz="609539" rtl="0" eaLnBrk="1" latinLnBrk="0" hangingPunct="1">
              <a:defRPr sz="1200" kern="1200">
                <a:solidFill>
                  <a:schemeClr val="tx1"/>
                </a:solidFill>
                <a:latin typeface="+mn-lt"/>
                <a:ea typeface="+mn-ea"/>
                <a:cs typeface="+mn-cs"/>
              </a:defRPr>
            </a:lvl4pPr>
            <a:lvl5pPr marL="1219078" algn="l" defTabSz="609539" rtl="0" eaLnBrk="1" latinLnBrk="0" hangingPunct="1">
              <a:defRPr sz="1200" kern="1200">
                <a:solidFill>
                  <a:schemeClr val="tx1"/>
                </a:solidFill>
                <a:latin typeface="+mn-lt"/>
                <a:ea typeface="+mn-ea"/>
                <a:cs typeface="+mn-cs"/>
              </a:defRPr>
            </a:lvl5pPr>
            <a:lvl6pPr marL="1523848" algn="l" defTabSz="609539" rtl="0" eaLnBrk="1" latinLnBrk="0" hangingPunct="1">
              <a:defRPr sz="1200" kern="1200">
                <a:solidFill>
                  <a:schemeClr val="tx1"/>
                </a:solidFill>
                <a:latin typeface="+mn-lt"/>
                <a:ea typeface="+mn-ea"/>
                <a:cs typeface="+mn-cs"/>
              </a:defRPr>
            </a:lvl6pPr>
            <a:lvl7pPr marL="1828617" algn="l" defTabSz="609539" rtl="0" eaLnBrk="1" latinLnBrk="0" hangingPunct="1">
              <a:defRPr sz="1200" kern="1200">
                <a:solidFill>
                  <a:schemeClr val="tx1"/>
                </a:solidFill>
                <a:latin typeface="+mn-lt"/>
                <a:ea typeface="+mn-ea"/>
                <a:cs typeface="+mn-cs"/>
              </a:defRPr>
            </a:lvl7pPr>
            <a:lvl8pPr marL="2133387" algn="l" defTabSz="609539" rtl="0" eaLnBrk="1" latinLnBrk="0" hangingPunct="1">
              <a:defRPr sz="1200" kern="1200">
                <a:solidFill>
                  <a:schemeClr val="tx1"/>
                </a:solidFill>
                <a:latin typeface="+mn-lt"/>
                <a:ea typeface="+mn-ea"/>
                <a:cs typeface="+mn-cs"/>
              </a:defRPr>
            </a:lvl8pPr>
            <a:lvl9pPr marL="2438156" algn="l" defTabSz="609539" rtl="0" eaLnBrk="1" latinLnBrk="0" hangingPunct="1">
              <a:defRPr sz="1200" kern="1200">
                <a:solidFill>
                  <a:schemeClr val="tx1"/>
                </a:solidFill>
                <a:latin typeface="+mn-lt"/>
                <a:ea typeface="+mn-ea"/>
                <a:cs typeface="+mn-cs"/>
              </a:defRPr>
            </a:lvl9pPr>
          </a:lstStyle>
          <a:p>
            <a:pPr>
              <a:lnSpc>
                <a:spcPts val="5280"/>
              </a:lnSpc>
              <a:defRPr/>
            </a:pPr>
            <a:r>
              <a:rPr lang="en-US" sz="4800" b="1">
                <a:solidFill>
                  <a:schemeClr val="bg1"/>
                </a:solidFill>
                <a:latin typeface="Trade Gothic Next Heavy" panose="020B0903040303020004" pitchFamily="34" charset="0"/>
              </a:rPr>
              <a:t>Sustainability</a:t>
            </a:r>
            <a:endParaRPr lang="en-US" sz="4800" b="1">
              <a:solidFill>
                <a:schemeClr val="bg1"/>
              </a:solidFill>
              <a:latin typeface="Trade Gothic Next Heavy" panose="020B0903040303020004" pitchFamily="34" charset="0"/>
              <a:cs typeface="Calibri"/>
            </a:endParaRPr>
          </a:p>
        </p:txBody>
      </p:sp>
      <p:graphicFrame>
        <p:nvGraphicFramePr>
          <p:cNvPr id="10" name="Diagram 9">
            <a:extLst>
              <a:ext uri="{FF2B5EF4-FFF2-40B4-BE49-F238E27FC236}">
                <a16:creationId xmlns:a16="http://schemas.microsoft.com/office/drawing/2014/main" id="{AB2723A5-DE84-DC70-F6A5-B17DB3DBAF08}"/>
              </a:ext>
            </a:extLst>
          </p:cNvPr>
          <p:cNvGraphicFramePr/>
          <p:nvPr/>
        </p:nvGraphicFramePr>
        <p:xfrm>
          <a:off x="178741" y="207904"/>
          <a:ext cx="11072516" cy="300848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73" name="TextBox 372">
            <a:extLst>
              <a:ext uri="{FF2B5EF4-FFF2-40B4-BE49-F238E27FC236}">
                <a16:creationId xmlns:a16="http://schemas.microsoft.com/office/drawing/2014/main" id="{35BC9EC7-B77E-598F-9FAB-272E081FCAA8}"/>
              </a:ext>
            </a:extLst>
          </p:cNvPr>
          <p:cNvSpPr txBox="1"/>
          <p:nvPr/>
        </p:nvSpPr>
        <p:spPr>
          <a:xfrm>
            <a:off x="82296" y="2753260"/>
            <a:ext cx="12191997" cy="37856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000">
              <a:latin typeface="Arial Narrow" panose="020B0606020202030204" pitchFamily="34" charset="0"/>
              <a:ea typeface="Calibri" panose="020F0502020204030204"/>
              <a:cs typeface="Calibri" panose="020F0502020204030204"/>
            </a:endParaRPr>
          </a:p>
          <a:p>
            <a:pPr marL="342900" indent="-342900">
              <a:buFont typeface="Wingdings"/>
              <a:buChar char="v"/>
            </a:pPr>
            <a:r>
              <a:rPr lang="en-US" sz="2000" b="1">
                <a:latin typeface="Arial Narrow" panose="020B0606020202030204" pitchFamily="34" charset="0"/>
                <a:ea typeface="+mn-lt"/>
                <a:cs typeface="+mn-lt"/>
              </a:rPr>
              <a:t>Instructional Rounds </a:t>
            </a:r>
            <a:r>
              <a:rPr lang="en-US" sz="2000">
                <a:latin typeface="Arial Narrow" panose="020B0606020202030204" pitchFamily="34" charset="0"/>
                <a:ea typeface="+mn-lt"/>
                <a:cs typeface="+mn-lt"/>
              </a:rPr>
              <a:t>conducted monthly by Executive Officers to monitor instruction, data analysis, and build leadership capacity. </a:t>
            </a:r>
          </a:p>
          <a:p>
            <a:pPr marL="342900" indent="-342900">
              <a:buFont typeface="Wingdings"/>
              <a:buChar char="v"/>
            </a:pPr>
            <a:r>
              <a:rPr lang="en-US" sz="2000" b="1">
                <a:latin typeface="Arial Narrow" panose="020B0606020202030204" pitchFamily="34" charset="0"/>
                <a:ea typeface="+mn-lt"/>
                <a:cs typeface="+mn-lt"/>
              </a:rPr>
              <a:t>Leadership Team Development and Training</a:t>
            </a:r>
            <a:r>
              <a:rPr lang="en-US" sz="2000">
                <a:latin typeface="Arial Narrow" panose="020B0606020202030204" pitchFamily="34" charset="0"/>
                <a:ea typeface="+mn-lt"/>
                <a:cs typeface="+mn-lt"/>
              </a:rPr>
              <a:t> to build leaders’ capacity to monitor instruction and execute improvement plans.</a:t>
            </a:r>
            <a:endParaRPr lang="en-US" sz="2000">
              <a:latin typeface="Arial Narrow" panose="020B0606020202030204" pitchFamily="34" charset="0"/>
              <a:ea typeface="Calibri" panose="020F0502020204030204"/>
              <a:cs typeface="Calibri" panose="020F0502020204030204"/>
            </a:endParaRPr>
          </a:p>
          <a:p>
            <a:pPr marL="342900" indent="-342900">
              <a:buFont typeface="Wingdings"/>
              <a:buChar char="v"/>
            </a:pPr>
            <a:r>
              <a:rPr lang="en-US" sz="2000" b="1">
                <a:latin typeface="Arial Narrow" panose="020B0606020202030204" pitchFamily="34" charset="0"/>
                <a:ea typeface="+mn-lt"/>
                <a:cs typeface="+mn-lt"/>
              </a:rPr>
              <a:t>Co-Teaching Training</a:t>
            </a:r>
            <a:r>
              <a:rPr lang="en-US" sz="2000">
                <a:latin typeface="Arial Narrow" panose="020B0606020202030204" pitchFamily="34" charset="0"/>
                <a:ea typeface="+mn-lt"/>
                <a:cs typeface="+mn-lt"/>
              </a:rPr>
              <a:t> to strengthen inclusive practices and improve outcomes for students with disabilities.</a:t>
            </a:r>
            <a:endParaRPr lang="en-US" sz="2000">
              <a:latin typeface="Arial Narrow" panose="020B0606020202030204" pitchFamily="34" charset="0"/>
              <a:ea typeface="Calibri" panose="020F0502020204030204"/>
              <a:cs typeface="Calibri" panose="020F0502020204030204"/>
            </a:endParaRPr>
          </a:p>
          <a:p>
            <a:pPr marL="342900" indent="-342900">
              <a:buFont typeface="Wingdings"/>
              <a:buChar char="v"/>
            </a:pPr>
            <a:r>
              <a:rPr lang="en-US" sz="2000" b="1">
                <a:latin typeface="Arial Narrow" panose="020B0606020202030204" pitchFamily="34" charset="0"/>
                <a:ea typeface="+mn-lt"/>
                <a:cs typeface="+mn-lt"/>
              </a:rPr>
              <a:t>Teacher Planning</a:t>
            </a:r>
            <a:r>
              <a:rPr lang="en-US" sz="2000">
                <a:latin typeface="Arial Narrow" panose="020B0606020202030204" pitchFamily="34" charset="0"/>
                <a:ea typeface="+mn-lt"/>
                <a:cs typeface="+mn-lt"/>
              </a:rPr>
              <a:t> to ensure well-designed lessons aligned to standards, learning targets, and assessments.</a:t>
            </a:r>
          </a:p>
          <a:p>
            <a:pPr marL="342900" indent="-342900">
              <a:buFont typeface="Wingdings"/>
              <a:buChar char="v"/>
            </a:pPr>
            <a:r>
              <a:rPr lang="en-US" sz="2000" b="1">
                <a:latin typeface="Arial Narrow" panose="020B0606020202030204" pitchFamily="34" charset="0"/>
                <a:ea typeface="+mn-lt"/>
                <a:cs typeface="+mn-lt"/>
              </a:rPr>
              <a:t>Virtual Targeted Professional Learning </a:t>
            </a:r>
            <a:r>
              <a:rPr lang="en-US" sz="2000">
                <a:latin typeface="Arial Narrow" panose="020B0606020202030204" pitchFamily="34" charset="0"/>
                <a:ea typeface="+mn-lt"/>
                <a:cs typeface="+mn-lt"/>
              </a:rPr>
              <a:t>during grade band professional learning time on content standards to build teacher capacity and provide strategies for rigorous Tier I instruction.</a:t>
            </a:r>
          </a:p>
          <a:p>
            <a:pPr marL="342900" indent="-342900">
              <a:buFont typeface="Wingdings"/>
              <a:buChar char="v"/>
            </a:pPr>
            <a:r>
              <a:rPr lang="en-US" sz="2000" b="1">
                <a:latin typeface="Arial Narrow" panose="020B0606020202030204" pitchFamily="34" charset="0"/>
              </a:rPr>
              <a:t>Weekly Feedback </a:t>
            </a:r>
            <a:r>
              <a:rPr lang="en-US" sz="2000">
                <a:latin typeface="Arial Narrow" panose="020B0606020202030204" pitchFamily="34" charset="0"/>
              </a:rPr>
              <a:t>loops provided by District coaches and Coordinators tied to District Unit Assessment Data, small groups, stations, and task alignment.​</a:t>
            </a:r>
          </a:p>
          <a:p>
            <a:endParaRPr lang="en-US" sz="2000">
              <a:latin typeface="Arial Narrow" panose="020B0606020202030204" pitchFamily="34" charset="0"/>
              <a:ea typeface="Calibri" panose="020F0502020204030204"/>
              <a:cs typeface="Calibri" panose="020F0502020204030204"/>
            </a:endParaRPr>
          </a:p>
        </p:txBody>
      </p:sp>
      <p:sp>
        <p:nvSpPr>
          <p:cNvPr id="2" name="Slide Number Placeholder 1">
            <a:extLst>
              <a:ext uri="{FF2B5EF4-FFF2-40B4-BE49-F238E27FC236}">
                <a16:creationId xmlns:a16="http://schemas.microsoft.com/office/drawing/2014/main" id="{5FA4896E-7B96-844F-74C6-E2905761AEE9}"/>
              </a:ext>
            </a:extLst>
          </p:cNvPr>
          <p:cNvSpPr>
            <a:spLocks noGrp="1"/>
          </p:cNvSpPr>
          <p:nvPr>
            <p:ph type="sldNum" sz="quarter" idx="12"/>
          </p:nvPr>
        </p:nvSpPr>
        <p:spPr/>
        <p:txBody>
          <a:bodyPr/>
          <a:lstStyle/>
          <a:p>
            <a:fld id="{861765F9-1B31-4893-BE12-78C176540628}" type="slidenum">
              <a:rPr lang="en-US" smtClean="0"/>
              <a:t>20</a:t>
            </a:fld>
            <a:endParaRPr lang="en-US"/>
          </a:p>
        </p:txBody>
      </p:sp>
    </p:spTree>
    <p:extLst>
      <p:ext uri="{BB962C8B-B14F-4D97-AF65-F5344CB8AC3E}">
        <p14:creationId xmlns:p14="http://schemas.microsoft.com/office/powerpoint/2010/main" val="2982354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C9BDD50-ED43-E2E2-EE87-A2E84A46A6E4}"/>
              </a:ext>
            </a:extLst>
          </p:cNvPr>
          <p:cNvSpPr>
            <a:spLocks noGrp="1"/>
          </p:cNvSpPr>
          <p:nvPr>
            <p:ph type="title"/>
          </p:nvPr>
        </p:nvSpPr>
        <p:spPr>
          <a:xfrm>
            <a:off x="211183" y="123407"/>
            <a:ext cx="11795760" cy="824480"/>
          </a:xfrm>
        </p:spPr>
        <p:style>
          <a:lnRef idx="1">
            <a:schemeClr val="dk1"/>
          </a:lnRef>
          <a:fillRef idx="3">
            <a:schemeClr val="dk1"/>
          </a:fillRef>
          <a:effectRef idx="2">
            <a:schemeClr val="dk1"/>
          </a:effectRef>
          <a:fontRef idx="minor">
            <a:schemeClr val="lt1"/>
          </a:fontRef>
        </p:style>
        <p:txBody>
          <a:bodyPr/>
          <a:lstStyle/>
          <a:p>
            <a:r>
              <a:rPr lang="en-US" cap="all">
                <a:effectLst>
                  <a:outerShdw blurRad="38100" dist="38100" dir="2700000" algn="tl">
                    <a:srgbClr val="000000">
                      <a:alpha val="43137"/>
                    </a:srgbClr>
                  </a:outerShdw>
                </a:effectLst>
                <a:latin typeface="Trade Gothic Next HvyCd"/>
              </a:rPr>
              <a:t>celebrations</a:t>
            </a:r>
            <a:endParaRPr lang="en-US" cap="a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615268" y="0"/>
            <a:ext cx="1391675" cy="1386174"/>
          </a:xfrm>
          <a:prstGeom prst="rect">
            <a:avLst/>
          </a:prstGeom>
        </p:spPr>
      </p:pic>
      <p:sp>
        <p:nvSpPr>
          <p:cNvPr id="2" name="Slide Number Placeholder 1">
            <a:extLst>
              <a:ext uri="{FF2B5EF4-FFF2-40B4-BE49-F238E27FC236}">
                <a16:creationId xmlns:a16="http://schemas.microsoft.com/office/drawing/2014/main" id="{1C6CA5B6-BA57-17CC-70BD-30DC9AE287E8}"/>
              </a:ext>
            </a:extLst>
          </p:cNvPr>
          <p:cNvSpPr>
            <a:spLocks noGrp="1"/>
          </p:cNvSpPr>
          <p:nvPr>
            <p:ph type="sldNum" sz="quarter" idx="12"/>
          </p:nvPr>
        </p:nvSpPr>
        <p:spPr/>
        <p:txBody>
          <a:bodyPr/>
          <a:lstStyle/>
          <a:p>
            <a:fld id="{28E6F07D-F62F-4C3B-A21E-2367E9A39921}" type="slidenum">
              <a:rPr lang="en-US" smtClean="0"/>
              <a:t>21</a:t>
            </a:fld>
            <a:endParaRPr lang="en-US"/>
          </a:p>
        </p:txBody>
      </p:sp>
      <p:sp>
        <p:nvSpPr>
          <p:cNvPr id="4" name="TextBox 3">
            <a:extLst>
              <a:ext uri="{FF2B5EF4-FFF2-40B4-BE49-F238E27FC236}">
                <a16:creationId xmlns:a16="http://schemas.microsoft.com/office/drawing/2014/main" id="{2F15B96D-AD8A-D8F9-DC1E-1341B6466C9A}"/>
              </a:ext>
            </a:extLst>
          </p:cNvPr>
          <p:cNvSpPr txBox="1"/>
          <p:nvPr/>
        </p:nvSpPr>
        <p:spPr>
          <a:xfrm>
            <a:off x="119205" y="957294"/>
            <a:ext cx="6788315" cy="560153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latin typeface="Arial Narrow"/>
                <a:ea typeface="Calibri" panose="020F0502020204030204"/>
                <a:cs typeface="Calibri" panose="020F0502020204030204"/>
              </a:rPr>
              <a:t>MATH LEADERS</a:t>
            </a:r>
            <a:endParaRPr lang="en-US" sz="2400">
              <a:latin typeface="Arial Narrow"/>
            </a:endParaRPr>
          </a:p>
          <a:p>
            <a:pPr marL="342900" indent="-342900">
              <a:buFont typeface="Wingdings" panose="05000000000000000000" pitchFamily="2" charset="2"/>
              <a:buChar char="v"/>
            </a:pPr>
            <a:r>
              <a:rPr lang="en-US">
                <a:latin typeface="Arial Narrow"/>
                <a:ea typeface="Calibri" panose="020F0502020204030204"/>
                <a:cs typeface="Calibri" panose="020F0502020204030204"/>
              </a:rPr>
              <a:t>Appling Middle </a:t>
            </a:r>
          </a:p>
          <a:p>
            <a:pPr marL="342900" indent="-342900">
              <a:buFont typeface="Wingdings" panose="05000000000000000000" pitchFamily="2" charset="2"/>
              <a:buChar char="v"/>
            </a:pPr>
            <a:r>
              <a:rPr lang="en-US">
                <a:latin typeface="Arial Narrow"/>
                <a:ea typeface="Calibri" panose="020F0502020204030204"/>
                <a:cs typeface="Calibri" panose="020F0502020204030204"/>
              </a:rPr>
              <a:t>Ballard Hudson Middle</a:t>
            </a:r>
          </a:p>
          <a:p>
            <a:endParaRPr lang="en-US" sz="800">
              <a:latin typeface="Arial Narrow" panose="020B0606020202030204" pitchFamily="34" charset="0"/>
              <a:ea typeface="Calibri" panose="020F0502020204030204"/>
              <a:cs typeface="Calibri" panose="020F0502020204030204"/>
            </a:endParaRPr>
          </a:p>
          <a:p>
            <a:r>
              <a:rPr lang="en-US" sz="2400" b="1">
                <a:latin typeface="Arial Narrow"/>
                <a:ea typeface="Calibri" panose="020F0502020204030204"/>
                <a:cs typeface="Calibri" panose="020F0502020204030204"/>
              </a:rPr>
              <a:t>PBIS DISTINGUISHED</a:t>
            </a:r>
          </a:p>
          <a:p>
            <a:pPr marL="342900" indent="-342900">
              <a:buFont typeface="Wingdings" panose="05000000000000000000" pitchFamily="2" charset="2"/>
              <a:buChar char="v"/>
            </a:pPr>
            <a:r>
              <a:rPr lang="en-US"/>
              <a:t>Appling Middle</a:t>
            </a:r>
            <a:endParaRPr lang="en-US">
              <a:ea typeface="Calibri"/>
              <a:cs typeface="Calibri"/>
            </a:endParaRPr>
          </a:p>
          <a:p>
            <a:pPr marL="342900" indent="-342900">
              <a:buFont typeface="Wingdings" panose="05000000000000000000" pitchFamily="2" charset="2"/>
              <a:buChar char="v"/>
            </a:pPr>
            <a:r>
              <a:rPr lang="en-US"/>
              <a:t>Bernd ES</a:t>
            </a:r>
            <a:endParaRPr lang="en-US">
              <a:ea typeface="Calibri"/>
              <a:cs typeface="Calibri"/>
            </a:endParaRPr>
          </a:p>
          <a:p>
            <a:pPr marL="342900" indent="-342900">
              <a:buFont typeface="Wingdings" panose="05000000000000000000" pitchFamily="2" charset="2"/>
              <a:buChar char="v"/>
            </a:pPr>
            <a:r>
              <a:rPr lang="en-US"/>
              <a:t>Ingram-Pye ES</a:t>
            </a:r>
            <a:endParaRPr lang="en-US">
              <a:ea typeface="Calibri"/>
              <a:cs typeface="Calibri"/>
            </a:endParaRPr>
          </a:p>
          <a:p>
            <a:pPr marL="342900" indent="-342900">
              <a:buFont typeface="Wingdings" panose="05000000000000000000" pitchFamily="2" charset="2"/>
              <a:buChar char="v"/>
            </a:pPr>
            <a:r>
              <a:rPr lang="en-US"/>
              <a:t>Rosa Taylor ES</a:t>
            </a:r>
            <a:endParaRPr lang="en-US">
              <a:ea typeface="Calibri"/>
              <a:cs typeface="Calibri"/>
            </a:endParaRPr>
          </a:p>
          <a:p>
            <a:pPr marL="342900" indent="-342900">
              <a:buFont typeface="Wingdings" panose="05000000000000000000" pitchFamily="2" charset="2"/>
              <a:buChar char="v"/>
            </a:pPr>
            <a:r>
              <a:rPr lang="en-US"/>
              <a:t>Union ES</a:t>
            </a:r>
            <a:endParaRPr lang="en-US">
              <a:ea typeface="Calibri"/>
              <a:cs typeface="Calibri"/>
            </a:endParaRPr>
          </a:p>
          <a:p>
            <a:pPr marL="342900" indent="-342900">
              <a:buFont typeface="Wingdings" panose="05000000000000000000" pitchFamily="2" charset="2"/>
              <a:buChar char="v"/>
            </a:pPr>
            <a:r>
              <a:rPr lang="en-US"/>
              <a:t>L.H. Williams ES</a:t>
            </a:r>
            <a:endParaRPr lang="en-US">
              <a:ea typeface="Calibri"/>
              <a:cs typeface="Calibri"/>
            </a:endParaRPr>
          </a:p>
          <a:p>
            <a:pPr marL="342900" indent="-342900">
              <a:buFont typeface="Wingdings" panose="05000000000000000000" pitchFamily="2" charset="2"/>
              <a:buChar char="v"/>
            </a:pPr>
            <a:r>
              <a:rPr lang="en-US"/>
              <a:t> John R. Lewis ES</a:t>
            </a:r>
            <a:endParaRPr lang="en-US">
              <a:ea typeface="Calibri"/>
              <a:cs typeface="Calibri"/>
            </a:endParaRPr>
          </a:p>
          <a:p>
            <a:pPr marL="342900" indent="-342900">
              <a:buFont typeface="Wingdings" panose="05000000000000000000" pitchFamily="2" charset="2"/>
              <a:buChar char="v"/>
            </a:pPr>
            <a:r>
              <a:rPr lang="en-US"/>
              <a:t>Southfield ES</a:t>
            </a:r>
            <a:endParaRPr lang="en-US">
              <a:ea typeface="Calibri"/>
              <a:cs typeface="Calibri"/>
            </a:endParaRPr>
          </a:p>
          <a:p>
            <a:pPr marL="342900" indent="-342900">
              <a:buFont typeface="Wingdings" panose="05000000000000000000" pitchFamily="2" charset="2"/>
              <a:buChar char="v"/>
            </a:pPr>
            <a:r>
              <a:rPr lang="en-US"/>
              <a:t>Howard High</a:t>
            </a:r>
            <a:endParaRPr lang="en-US">
              <a:ea typeface="Calibri"/>
              <a:cs typeface="Calibri"/>
            </a:endParaRPr>
          </a:p>
          <a:p>
            <a:pPr marL="342900" indent="-342900">
              <a:buFont typeface="Wingdings" panose="05000000000000000000" pitchFamily="2" charset="2"/>
              <a:buChar char="v"/>
            </a:pPr>
            <a:r>
              <a:rPr lang="en-US"/>
              <a:t>Westside High </a:t>
            </a:r>
            <a:endParaRPr lang="en-US">
              <a:ea typeface="Calibri"/>
              <a:cs typeface="Calibri"/>
            </a:endParaRPr>
          </a:p>
          <a:p>
            <a:endParaRPr lang="en-US" sz="800">
              <a:latin typeface="Arial Narrow" panose="020B0606020202030204" pitchFamily="34" charset="0"/>
              <a:ea typeface="Calibri" panose="020F0502020204030204"/>
              <a:cs typeface="Calibri" panose="020F0502020204030204"/>
            </a:endParaRPr>
          </a:p>
          <a:p>
            <a:r>
              <a:rPr lang="en-US" sz="2400" b="1">
                <a:latin typeface="Arial Narrow"/>
                <a:ea typeface="Calibri" panose="020F0502020204030204"/>
                <a:cs typeface="Calibri" panose="020F0502020204030204"/>
              </a:rPr>
              <a:t>LIGHTHOUSE SCHOOLS</a:t>
            </a:r>
          </a:p>
          <a:p>
            <a:pPr marL="285750" indent="-285750">
              <a:buFont typeface="Wingdings"/>
              <a:buChar char="v"/>
            </a:pPr>
            <a:r>
              <a:rPr lang="en-US">
                <a:ea typeface="Calibri" panose="020F0502020204030204"/>
                <a:cs typeface="Calibri" panose="020F0502020204030204"/>
              </a:rPr>
              <a:t>Bernd ES</a:t>
            </a:r>
          </a:p>
          <a:p>
            <a:pPr marL="285750" indent="-285750">
              <a:buFont typeface="Wingdings"/>
              <a:buChar char="v"/>
            </a:pPr>
            <a:r>
              <a:rPr lang="en-US">
                <a:ea typeface="Calibri" panose="020F0502020204030204"/>
                <a:cs typeface="Calibri" panose="020F0502020204030204"/>
              </a:rPr>
              <a:t>Rosa Taylor ES</a:t>
            </a:r>
          </a:p>
          <a:p>
            <a:pPr marL="285750" indent="-285750">
              <a:buFont typeface="Wingdings"/>
              <a:buChar char="v"/>
            </a:pPr>
            <a:r>
              <a:rPr lang="en-US">
                <a:ea typeface="Calibri" panose="020F0502020204030204"/>
                <a:cs typeface="Calibri" panose="020F0502020204030204"/>
              </a:rPr>
              <a:t>Union ES</a:t>
            </a:r>
          </a:p>
        </p:txBody>
      </p:sp>
      <p:pic>
        <p:nvPicPr>
          <p:cNvPr id="7" name="Picture 6" descr="A blue text with colorful confetti&#10;&#10;AI-generated content may be incorrect.">
            <a:extLst>
              <a:ext uri="{FF2B5EF4-FFF2-40B4-BE49-F238E27FC236}">
                <a16:creationId xmlns:a16="http://schemas.microsoft.com/office/drawing/2014/main" id="{C853BBCA-7D98-5E29-B7F5-272A06B9459E}"/>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a:off x="6034112" y="1434766"/>
            <a:ext cx="4957704" cy="3419005"/>
          </a:xfrm>
          <a:prstGeom prst="rect">
            <a:avLst/>
          </a:prstGeom>
        </p:spPr>
      </p:pic>
    </p:spTree>
    <p:extLst>
      <p:ext uri="{BB962C8B-B14F-4D97-AF65-F5344CB8AC3E}">
        <p14:creationId xmlns:p14="http://schemas.microsoft.com/office/powerpoint/2010/main" val="3886206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254CB15-26E3-8E76-AC9B-9F9581008E5F}"/>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39D8447E-7EA8-A6BD-D4E9-27627FE26195}"/>
              </a:ext>
            </a:extLst>
          </p:cNvPr>
          <p:cNvSpPr>
            <a:spLocks noGrp="1"/>
          </p:cNvSpPr>
          <p:nvPr>
            <p:ph type="title"/>
          </p:nvPr>
        </p:nvSpPr>
        <p:spPr>
          <a:xfrm>
            <a:off x="211183" y="123407"/>
            <a:ext cx="11795760" cy="824480"/>
          </a:xfrm>
        </p:spPr>
        <p:style>
          <a:lnRef idx="1">
            <a:schemeClr val="dk1"/>
          </a:lnRef>
          <a:fillRef idx="3">
            <a:schemeClr val="dk1"/>
          </a:fillRef>
          <a:effectRef idx="2">
            <a:schemeClr val="dk1"/>
          </a:effectRef>
          <a:fontRef idx="minor">
            <a:schemeClr val="lt1"/>
          </a:fontRef>
        </p:style>
        <p:txBody>
          <a:bodyPr/>
          <a:lstStyle/>
          <a:p>
            <a:r>
              <a:rPr lang="en-US" cap="all">
                <a:effectLst>
                  <a:outerShdw blurRad="38100" dist="38100" dir="2700000" algn="tl">
                    <a:srgbClr val="000000">
                      <a:alpha val="43137"/>
                    </a:srgbClr>
                  </a:outerShdw>
                </a:effectLst>
                <a:latin typeface="Trade Gothic Next HvyCd"/>
              </a:rPr>
              <a:t>Ga doe celebrations </a:t>
            </a:r>
            <a:endParaRPr lang="en-US" cap="a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BE055A04-2668-EBCC-44F0-EE1878A1EFE7}"/>
              </a:ext>
            </a:extLst>
          </p:cNvPr>
          <p:cNvPicPr>
            <a:picLocks noChangeAspect="1"/>
          </p:cNvPicPr>
          <p:nvPr/>
        </p:nvPicPr>
        <p:blipFill>
          <a:blip r:embed="rId3"/>
          <a:stretch>
            <a:fillRect/>
          </a:stretch>
        </p:blipFill>
        <p:spPr>
          <a:xfrm>
            <a:off x="10615268" y="0"/>
            <a:ext cx="1391675" cy="1386174"/>
          </a:xfrm>
          <a:prstGeom prst="rect">
            <a:avLst/>
          </a:prstGeom>
        </p:spPr>
      </p:pic>
      <p:sp>
        <p:nvSpPr>
          <p:cNvPr id="2" name="Slide Number Placeholder 1">
            <a:extLst>
              <a:ext uri="{FF2B5EF4-FFF2-40B4-BE49-F238E27FC236}">
                <a16:creationId xmlns:a16="http://schemas.microsoft.com/office/drawing/2014/main" id="{8D3DA835-635B-63E0-CCC6-98B6577107A9}"/>
              </a:ext>
            </a:extLst>
          </p:cNvPr>
          <p:cNvSpPr>
            <a:spLocks noGrp="1"/>
          </p:cNvSpPr>
          <p:nvPr>
            <p:ph type="sldNum" sz="quarter" idx="12"/>
          </p:nvPr>
        </p:nvSpPr>
        <p:spPr/>
        <p:txBody>
          <a:bodyPr/>
          <a:lstStyle/>
          <a:p>
            <a:fld id="{28E6F07D-F62F-4C3B-A21E-2367E9A39921}" type="slidenum">
              <a:rPr lang="en-US" smtClean="0"/>
              <a:t>22</a:t>
            </a:fld>
            <a:endParaRPr lang="en-US"/>
          </a:p>
        </p:txBody>
      </p:sp>
      <p:sp>
        <p:nvSpPr>
          <p:cNvPr id="4" name="TextBox 3">
            <a:extLst>
              <a:ext uri="{FF2B5EF4-FFF2-40B4-BE49-F238E27FC236}">
                <a16:creationId xmlns:a16="http://schemas.microsoft.com/office/drawing/2014/main" id="{F6B267A5-7A83-D4DA-C42D-CBD6513D32DD}"/>
              </a:ext>
            </a:extLst>
          </p:cNvPr>
          <p:cNvSpPr txBox="1"/>
          <p:nvPr/>
        </p:nvSpPr>
        <p:spPr>
          <a:xfrm>
            <a:off x="185057" y="1071294"/>
            <a:ext cx="7401261" cy="56323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b="1" u="sng" dirty="0">
                <a:latin typeface="Arial Narrow"/>
                <a:ea typeface="Calibri" panose="020F0502020204030204"/>
                <a:cs typeface="Calibri" panose="020F0502020204030204"/>
              </a:rPr>
              <a:t>STATE DESIGNATION REMOVAL</a:t>
            </a:r>
          </a:p>
          <a:p>
            <a:pPr marL="342900" indent="-342900">
              <a:buFont typeface="Wingdings" panose="05000000000000000000" pitchFamily="2" charset="2"/>
              <a:buChar char="v"/>
            </a:pPr>
            <a:r>
              <a:rPr lang="en-US" sz="3600" b="1" dirty="0">
                <a:latin typeface="Arial Narrow"/>
                <a:ea typeface="Calibri" panose="020F0502020204030204"/>
                <a:cs typeface="Calibri" panose="020F0502020204030204"/>
              </a:rPr>
              <a:t>Howard HS- Exited TSI List</a:t>
            </a:r>
          </a:p>
          <a:p>
            <a:endParaRPr lang="en-US" sz="3600" b="1" dirty="0">
              <a:latin typeface="Arial Narrow"/>
              <a:ea typeface="Calibri" panose="020F0502020204030204"/>
              <a:cs typeface="Calibri" panose="020F0502020204030204"/>
            </a:endParaRPr>
          </a:p>
          <a:p>
            <a:r>
              <a:rPr lang="en-US" sz="3600" b="1" u="sng" dirty="0">
                <a:latin typeface="Arial Narrow"/>
                <a:ea typeface="Calibri" panose="020F0502020204030204"/>
                <a:cs typeface="Calibri" panose="020F0502020204030204"/>
              </a:rPr>
              <a:t>GADOE PROGRESS RECOGNITION</a:t>
            </a:r>
          </a:p>
          <a:p>
            <a:pPr marL="342900" indent="-342900">
              <a:buFont typeface="Wingdings" panose="05000000000000000000" pitchFamily="2" charset="2"/>
              <a:buChar char="v"/>
            </a:pPr>
            <a:r>
              <a:rPr lang="en-US" sz="3600" b="1" dirty="0">
                <a:latin typeface="Arial Narrow"/>
                <a:ea typeface="Calibri" panose="020F0502020204030204"/>
                <a:cs typeface="Calibri" panose="020F0502020204030204"/>
              </a:rPr>
              <a:t>Bernd</a:t>
            </a:r>
          </a:p>
          <a:p>
            <a:pPr marL="342900" indent="-342900">
              <a:buFont typeface="Wingdings" panose="05000000000000000000" pitchFamily="2" charset="2"/>
              <a:buChar char="v"/>
            </a:pPr>
            <a:r>
              <a:rPr lang="en-US" sz="3600" b="1" dirty="0">
                <a:latin typeface="Arial Narrow"/>
                <a:ea typeface="Calibri" panose="020F0502020204030204"/>
                <a:cs typeface="Calibri" panose="020F0502020204030204"/>
              </a:rPr>
              <a:t>Bruce</a:t>
            </a:r>
          </a:p>
          <a:p>
            <a:pPr marL="342900" indent="-342900">
              <a:buFont typeface="Wingdings" panose="05000000000000000000" pitchFamily="2" charset="2"/>
              <a:buChar char="v"/>
            </a:pPr>
            <a:r>
              <a:rPr lang="en-US" sz="3600" b="1" dirty="0">
                <a:latin typeface="Arial Narrow"/>
                <a:ea typeface="Calibri" panose="020F0502020204030204"/>
                <a:cs typeface="Calibri" panose="020F0502020204030204"/>
              </a:rPr>
              <a:t>Ingram-Pye</a:t>
            </a:r>
          </a:p>
          <a:p>
            <a:pPr marL="342900" indent="-342900">
              <a:buFont typeface="Wingdings" panose="05000000000000000000" pitchFamily="2" charset="2"/>
              <a:buChar char="v"/>
            </a:pPr>
            <a:r>
              <a:rPr lang="en-US" sz="3600" b="1" dirty="0">
                <a:latin typeface="Arial Narrow"/>
                <a:ea typeface="Calibri" panose="020F0502020204030204"/>
                <a:cs typeface="Calibri" panose="020F0502020204030204"/>
              </a:rPr>
              <a:t>Southfield</a:t>
            </a:r>
          </a:p>
          <a:p>
            <a:pPr marL="342900" indent="-342900">
              <a:buFont typeface="Wingdings" panose="05000000000000000000" pitchFamily="2" charset="2"/>
              <a:buChar char="v"/>
            </a:pPr>
            <a:r>
              <a:rPr lang="en-US" sz="3600" b="1" dirty="0">
                <a:latin typeface="Arial Narrow"/>
                <a:ea typeface="Calibri" panose="020F0502020204030204"/>
                <a:cs typeface="Calibri" panose="020F0502020204030204"/>
              </a:rPr>
              <a:t>Union</a:t>
            </a:r>
          </a:p>
          <a:p>
            <a:pPr marL="342900" indent="-342900">
              <a:buFont typeface="Wingdings" panose="05000000000000000000" pitchFamily="2" charset="2"/>
              <a:buChar char="v"/>
            </a:pPr>
            <a:r>
              <a:rPr lang="en-US" sz="3600" b="1" dirty="0">
                <a:latin typeface="Arial Narrow"/>
                <a:ea typeface="Calibri" panose="020F0502020204030204"/>
                <a:cs typeface="Calibri" panose="020F0502020204030204"/>
              </a:rPr>
              <a:t>Williams</a:t>
            </a:r>
            <a:endParaRPr lang="en-US" dirty="0">
              <a:ea typeface="Calibri" panose="020F0502020204030204"/>
              <a:cs typeface="Calibri" panose="020F0502020204030204"/>
            </a:endParaRPr>
          </a:p>
        </p:txBody>
      </p:sp>
      <p:pic>
        <p:nvPicPr>
          <p:cNvPr id="3" name="Picture 2">
            <a:extLst>
              <a:ext uri="{FF2B5EF4-FFF2-40B4-BE49-F238E27FC236}">
                <a16:creationId xmlns:a16="http://schemas.microsoft.com/office/drawing/2014/main" id="{D914CC34-EACB-4865-1407-527433152B32}"/>
              </a:ext>
            </a:extLst>
          </p:cNvPr>
          <p:cNvPicPr>
            <a:picLocks noChangeAspect="1"/>
          </p:cNvPicPr>
          <p:nvPr/>
        </p:nvPicPr>
        <p:blipFill>
          <a:blip r:embed="rId4"/>
          <a:srcRect l="25429" t="21055" r="26457" b="22884"/>
          <a:stretch>
            <a:fillRect/>
          </a:stretch>
        </p:blipFill>
        <p:spPr>
          <a:xfrm>
            <a:off x="7340428" y="1848697"/>
            <a:ext cx="4313399" cy="3452767"/>
          </a:xfrm>
          <a:prstGeom prst="rect">
            <a:avLst/>
          </a:prstGeom>
        </p:spPr>
      </p:pic>
    </p:spTree>
    <p:extLst>
      <p:ext uri="{BB962C8B-B14F-4D97-AF65-F5344CB8AC3E}">
        <p14:creationId xmlns:p14="http://schemas.microsoft.com/office/powerpoint/2010/main" val="5947316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B5FA9F2-26BD-3A90-A896-AA3EFE3DA278}"/>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8DD5DB17-42D2-EA34-5399-F68A81CB9B5E}"/>
              </a:ext>
            </a:extLst>
          </p:cNvPr>
          <p:cNvSpPr>
            <a:spLocks noGrp="1"/>
          </p:cNvSpPr>
          <p:nvPr>
            <p:ph type="title"/>
          </p:nvPr>
        </p:nvSpPr>
        <p:spPr>
          <a:xfrm>
            <a:off x="211183" y="123407"/>
            <a:ext cx="11795760" cy="824480"/>
          </a:xfrm>
        </p:spPr>
        <p:style>
          <a:lnRef idx="1">
            <a:schemeClr val="dk1"/>
          </a:lnRef>
          <a:fillRef idx="3">
            <a:schemeClr val="dk1"/>
          </a:fillRef>
          <a:effectRef idx="2">
            <a:schemeClr val="dk1"/>
          </a:effectRef>
          <a:fontRef idx="minor">
            <a:schemeClr val="lt1"/>
          </a:fontRef>
        </p:style>
        <p:txBody>
          <a:bodyPr/>
          <a:lstStyle/>
          <a:p>
            <a:r>
              <a:rPr lang="en-US" cap="all">
                <a:effectLst>
                  <a:outerShdw blurRad="38100" dist="38100" dir="2700000" algn="tl">
                    <a:srgbClr val="000000">
                      <a:alpha val="43137"/>
                    </a:srgbClr>
                  </a:outerShdw>
                </a:effectLst>
                <a:latin typeface="Trade Gothic Next HvyCd" panose="020B0906040303020004" pitchFamily="34" charset="0"/>
              </a:rPr>
              <a:t>Q &amp; A</a:t>
            </a:r>
          </a:p>
        </p:txBody>
      </p:sp>
      <p:pic>
        <p:nvPicPr>
          <p:cNvPr id="11" name="Picture 10">
            <a:extLst>
              <a:ext uri="{FF2B5EF4-FFF2-40B4-BE49-F238E27FC236}">
                <a16:creationId xmlns:a16="http://schemas.microsoft.com/office/drawing/2014/main" id="{7ACF7ED4-B4CF-ED93-D681-5ECF56F0AE85}"/>
              </a:ext>
            </a:extLst>
          </p:cNvPr>
          <p:cNvPicPr>
            <a:picLocks noChangeAspect="1"/>
          </p:cNvPicPr>
          <p:nvPr/>
        </p:nvPicPr>
        <p:blipFill>
          <a:blip r:embed="rId3"/>
          <a:stretch>
            <a:fillRect/>
          </a:stretch>
        </p:blipFill>
        <p:spPr>
          <a:xfrm>
            <a:off x="10615268" y="0"/>
            <a:ext cx="1391675" cy="1386174"/>
          </a:xfrm>
          <a:prstGeom prst="rect">
            <a:avLst/>
          </a:prstGeom>
        </p:spPr>
      </p:pic>
      <p:pic>
        <p:nvPicPr>
          <p:cNvPr id="15" name="Picture 14" descr="A yellow question mark in a bubble&#10;&#10;Description automatically generated with low confidence">
            <a:extLst>
              <a:ext uri="{FF2B5EF4-FFF2-40B4-BE49-F238E27FC236}">
                <a16:creationId xmlns:a16="http://schemas.microsoft.com/office/drawing/2014/main" id="{D96F00CC-93E4-36DA-F073-B59947F59955}"/>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91" y="1624338"/>
            <a:ext cx="5688021" cy="4565178"/>
          </a:xfrm>
          <a:prstGeom prst="rect">
            <a:avLst/>
          </a:prstGeom>
        </p:spPr>
      </p:pic>
      <p:sp>
        <p:nvSpPr>
          <p:cNvPr id="2" name="Slide Number Placeholder 1">
            <a:extLst>
              <a:ext uri="{FF2B5EF4-FFF2-40B4-BE49-F238E27FC236}">
                <a16:creationId xmlns:a16="http://schemas.microsoft.com/office/drawing/2014/main" id="{D987B470-50CD-D379-45BE-6FB24E980967}"/>
              </a:ext>
            </a:extLst>
          </p:cNvPr>
          <p:cNvSpPr>
            <a:spLocks noGrp="1"/>
          </p:cNvSpPr>
          <p:nvPr>
            <p:ph type="sldNum" sz="quarter" idx="12"/>
          </p:nvPr>
        </p:nvSpPr>
        <p:spPr/>
        <p:txBody>
          <a:bodyPr/>
          <a:lstStyle/>
          <a:p>
            <a:fld id="{28E6F07D-F62F-4C3B-A21E-2367E9A39921}" type="slidenum">
              <a:rPr lang="en-US" smtClean="0"/>
              <a:t>23</a:t>
            </a:fld>
            <a:endParaRPr lang="en-US"/>
          </a:p>
        </p:txBody>
      </p:sp>
    </p:spTree>
    <p:extLst>
      <p:ext uri="{BB962C8B-B14F-4D97-AF65-F5344CB8AC3E}">
        <p14:creationId xmlns:p14="http://schemas.microsoft.com/office/powerpoint/2010/main" val="1308520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5" y="809582"/>
            <a:ext cx="7866303" cy="3903232"/>
          </a:xfrm>
          <a:prstGeom prst="rect">
            <a:avLst/>
          </a:prstGeom>
        </p:spPr>
      </p:pic>
      <p:sp>
        <p:nvSpPr>
          <p:cNvPr id="2" name="Slide Number Placeholder 1">
            <a:extLst>
              <a:ext uri="{FF2B5EF4-FFF2-40B4-BE49-F238E27FC236}">
                <a16:creationId xmlns:a16="http://schemas.microsoft.com/office/drawing/2014/main" id="{E2C6D2EA-2C9D-B62C-1F9C-DF41B88E153A}"/>
              </a:ext>
            </a:extLst>
          </p:cNvPr>
          <p:cNvSpPr>
            <a:spLocks noGrp="1"/>
          </p:cNvSpPr>
          <p:nvPr>
            <p:ph type="sldNum" sz="quarter" idx="12"/>
          </p:nvPr>
        </p:nvSpPr>
        <p:spPr/>
        <p:txBody>
          <a:bodyPr/>
          <a:lstStyle/>
          <a:p>
            <a:fld id="{28E6F07D-F62F-4C3B-A21E-2367E9A39921}" type="slidenum">
              <a:rPr lang="en-US" smtClean="0"/>
              <a:t>24</a:t>
            </a:fld>
            <a:endParaRPr lang="en-US"/>
          </a:p>
        </p:txBody>
      </p:sp>
    </p:spTree>
    <p:extLst>
      <p:ext uri="{BB962C8B-B14F-4D97-AF65-F5344CB8AC3E}">
        <p14:creationId xmlns:p14="http://schemas.microsoft.com/office/powerpoint/2010/main" val="372234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4AA7-716C-6918-A20F-5747F18497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500777-4B28-0263-4D69-E8527827B55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9C202CA-7EF7-6517-0476-ED23D2ADE472}"/>
              </a:ext>
            </a:extLst>
          </p:cNvPr>
          <p:cNvSpPr txBox="1"/>
          <p:nvPr/>
        </p:nvSpPr>
        <p:spPr>
          <a:xfrm>
            <a:off x="86193" y="115701"/>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APPENDIX</a:t>
            </a:r>
          </a:p>
        </p:txBody>
      </p:sp>
      <p:pic>
        <p:nvPicPr>
          <p:cNvPr id="11" name="Picture 10">
            <a:extLst>
              <a:ext uri="{FF2B5EF4-FFF2-40B4-BE49-F238E27FC236}">
                <a16:creationId xmlns:a16="http://schemas.microsoft.com/office/drawing/2014/main" id="{7E1594E6-38F7-1D19-D20E-C6A170F9CAE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34304B3F-3707-DFE2-DDBA-63CA38FF39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245F5A13-60CA-6816-0EF5-2CBF7DD00485}"/>
              </a:ext>
            </a:extLst>
          </p:cNvPr>
          <p:cNvSpPr txBox="1"/>
          <p:nvPr/>
        </p:nvSpPr>
        <p:spPr>
          <a:xfrm>
            <a:off x="399764" y="1582341"/>
            <a:ext cx="11174978" cy="1846659"/>
          </a:xfrm>
          <a:prstGeom prst="rect">
            <a:avLst/>
          </a:prstGeom>
          <a:noFill/>
        </p:spPr>
        <p:txBody>
          <a:bodyPr wrap="square" rtlCol="0">
            <a:spAutoFit/>
          </a:bodyPr>
          <a:lstStyle/>
          <a:p>
            <a:pPr algn="ctr"/>
            <a:r>
              <a:rPr lang="en-US" sz="2400">
                <a:latin typeface="Arial Narrow" panose="020B0606020202030204" pitchFamily="34" charset="0"/>
              </a:rPr>
              <a:t>Please reference this document for the </a:t>
            </a:r>
          </a:p>
          <a:p>
            <a:pPr algn="ctr"/>
            <a:r>
              <a:rPr lang="en-US" sz="2400">
                <a:latin typeface="Arial Narrow" panose="020B0606020202030204" pitchFamily="34" charset="0"/>
              </a:rPr>
              <a:t>GMAS data for all BCSD Schools</a:t>
            </a:r>
          </a:p>
          <a:p>
            <a:pPr algn="ctr"/>
            <a:endParaRPr lang="en-US" sz="2400">
              <a:latin typeface="Arial Narrow" panose="020B0606020202030204" pitchFamily="34" charset="0"/>
            </a:endParaRPr>
          </a:p>
          <a:p>
            <a:pPr algn="ctr"/>
            <a:endParaRPr lang="en-US" sz="2400">
              <a:latin typeface="Arial Narrow" panose="020B0606020202030204" pitchFamily="34" charset="0"/>
            </a:endParaRPr>
          </a:p>
          <a:p>
            <a:pPr algn="ctr"/>
            <a:endParaRPr lang="en-US">
              <a:latin typeface="Arial Narrow" panose="020B0606020202030204" pitchFamily="34" charset="0"/>
            </a:endParaRPr>
          </a:p>
        </p:txBody>
      </p:sp>
      <p:sp>
        <p:nvSpPr>
          <p:cNvPr id="6" name="Rectangle 1">
            <a:extLst>
              <a:ext uri="{FF2B5EF4-FFF2-40B4-BE49-F238E27FC236}">
                <a16:creationId xmlns:a16="http://schemas.microsoft.com/office/drawing/2014/main" id="{644F3B67-15C2-1F5F-644E-04E00CA0D781}"/>
              </a:ext>
            </a:extLst>
          </p:cNvPr>
          <p:cNvSpPr>
            <a:spLocks noChangeArrowheads="1"/>
          </p:cNvSpPr>
          <p:nvPr/>
        </p:nvSpPr>
        <p:spPr bwMode="auto">
          <a:xfrm>
            <a:off x="3629467" y="2504898"/>
            <a:ext cx="4711579"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eaLnBrk="0" fontAlgn="base" hangingPunct="0">
              <a:spcBef>
                <a:spcPct val="0"/>
              </a:spcBef>
              <a:spcAft>
                <a:spcPct val="0"/>
              </a:spcAft>
            </a:pPr>
            <a:r>
              <a:rPr kumimoji="0" lang="en-US" altLang="en-US" sz="1800" b="0" i="0" u="none" strike="noStrike" cap="none" normalizeH="0" baseline="0">
                <a:ln>
                  <a:noFill/>
                </a:ln>
                <a:effectLst/>
                <a:latin typeface="Arial"/>
                <a:cs typeface="Arial"/>
                <a:hlinkClick r:id="rId4">
                  <a:extLst>
                    <a:ext uri="{A12FA001-AC4F-418D-AE19-62706E023703}">
                      <ahyp:hlinkClr xmlns:ahyp="http://schemas.microsoft.com/office/drawing/2018/hyperlinkcolor" val="tx"/>
                    </a:ext>
                  </a:extLst>
                </a:hlinkClick>
              </a:rPr>
              <a:t>BCSD CCRPI </a:t>
            </a:r>
            <a:r>
              <a:rPr lang="en-US" altLang="en-US">
                <a:latin typeface="Arial"/>
                <a:cs typeface="Arial"/>
                <a:hlinkClick r:id="rId4">
                  <a:extLst>
                    <a:ext uri="{A12FA001-AC4F-418D-AE19-62706E023703}">
                      <ahyp:hlinkClr xmlns:ahyp="http://schemas.microsoft.com/office/drawing/2018/hyperlinkcolor" val="tx"/>
                    </a:ext>
                  </a:extLst>
                </a:hlinkClick>
              </a:rPr>
              <a:t>Trends</a:t>
            </a:r>
            <a:r>
              <a:rPr kumimoji="0" lang="en-US" altLang="en-US" sz="1800" b="0" i="0" u="none" strike="noStrike" cap="none" normalizeH="0" baseline="0">
                <a:ln>
                  <a:noFill/>
                </a:ln>
                <a:effectLst/>
                <a:latin typeface="Arial"/>
                <a:cs typeface="Arial"/>
                <a:hlinkClick r:id="rId4">
                  <a:extLst>
                    <a:ext uri="{A12FA001-AC4F-418D-AE19-62706E023703}">
                      <ahyp:hlinkClr xmlns:ahyp="http://schemas.microsoft.com/office/drawing/2018/hyperlinkcolor" val="tx"/>
                    </a:ext>
                  </a:extLst>
                </a:hlinkClick>
              </a:rPr>
              <a:t> 2025 .xlsx</a:t>
            </a:r>
            <a:endParaRPr lang="en-US" altLang="en-US" sz="1800" b="0" i="0" u="none" strike="noStrike" cap="none" normalizeH="0" baseline="0">
              <a:ln>
                <a:noFill/>
              </a:ln>
              <a:effectLst/>
              <a:latin typeface="Arial"/>
              <a:cs typeface="Arial"/>
              <a:hlinkClick r:id="rId4">
                <a:extLst>
                  <a:ext uri="{A12FA001-AC4F-418D-AE19-62706E023703}">
                    <ahyp:hlinkClr xmlns:ahyp="http://schemas.microsoft.com/office/drawing/2018/hyperlinkcolor" val="tx"/>
                  </a:ext>
                </a:extLst>
              </a:hlinkClick>
            </a:endParaRPr>
          </a:p>
        </p:txBody>
      </p:sp>
      <p:sp>
        <p:nvSpPr>
          <p:cNvPr id="12" name="Rectangle 11">
            <a:extLst>
              <a:ext uri="{FF2B5EF4-FFF2-40B4-BE49-F238E27FC236}">
                <a16:creationId xmlns:a16="http://schemas.microsoft.com/office/drawing/2014/main" id="{642B08DD-0AF3-9E43-F6B8-EC11137FC7D0}"/>
              </a:ext>
            </a:extLst>
          </p:cNvPr>
          <p:cNvSpPr/>
          <p:nvPr/>
        </p:nvSpPr>
        <p:spPr>
          <a:xfrm>
            <a:off x="22018" y="-3142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CAA451D0-6FA9-E7CD-173C-BB9D91CA0EDD}"/>
              </a:ext>
            </a:extLst>
          </p:cNvPr>
          <p:cNvSpPr txBox="1"/>
          <p:nvPr/>
        </p:nvSpPr>
        <p:spPr>
          <a:xfrm>
            <a:off x="97202" y="-31421"/>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APPENDIX</a:t>
            </a:r>
          </a:p>
        </p:txBody>
      </p:sp>
      <p:pic>
        <p:nvPicPr>
          <p:cNvPr id="14" name="Picture 13">
            <a:extLst>
              <a:ext uri="{FF2B5EF4-FFF2-40B4-BE49-F238E27FC236}">
                <a16:creationId xmlns:a16="http://schemas.microsoft.com/office/drawing/2014/main" id="{CE2D5032-B9E4-3D1F-4C63-9FEE7658D687}"/>
              </a:ext>
            </a:extLst>
          </p:cNvPr>
          <p:cNvPicPr>
            <a:picLocks noChangeAspect="1"/>
          </p:cNvPicPr>
          <p:nvPr/>
        </p:nvPicPr>
        <p:blipFill>
          <a:blip r:embed="rId3"/>
          <a:stretch>
            <a:fillRect/>
          </a:stretch>
        </p:blipFill>
        <p:spPr>
          <a:xfrm>
            <a:off x="10800325" y="-223454"/>
            <a:ext cx="1391675" cy="1386174"/>
          </a:xfrm>
          <a:prstGeom prst="rect">
            <a:avLst/>
          </a:prstGeom>
        </p:spPr>
      </p:pic>
    </p:spTree>
    <p:extLst>
      <p:ext uri="{BB962C8B-B14F-4D97-AF65-F5344CB8AC3E}">
        <p14:creationId xmlns:p14="http://schemas.microsoft.com/office/powerpoint/2010/main" val="14349899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2FB8BB2C5756B45AFD12FE61174FC75" ma:contentTypeVersion="16" ma:contentTypeDescription="Create a new document." ma:contentTypeScope="" ma:versionID="d20063b82e7c65b5b6e881c4f082cba5">
  <xsd:schema xmlns:xsd="http://www.w3.org/2001/XMLSchema" xmlns:xs="http://www.w3.org/2001/XMLSchema" xmlns:p="http://schemas.microsoft.com/office/2006/metadata/properties" xmlns:ns2="460a8472-cf45-4d98-9472-7ce6ba3de9ea" xmlns:ns3="1f6de623-e122-45b5-a42b-c03d046f1b26" targetNamespace="http://schemas.microsoft.com/office/2006/metadata/properties" ma:root="true" ma:fieldsID="bc83d9086e2f3c4a6c9447cf11610ab2" ns2:_="" ns3:_="">
    <xsd:import namespace="460a8472-cf45-4d98-9472-7ce6ba3de9ea"/>
    <xsd:import namespace="1f6de623-e122-45b5-a42b-c03d046f1b2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ObjectDetectorVersion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0a8472-cf45-4d98-9472-7ce6ba3de9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e21972d4-a1fe-45f5-bf00-df2efbce1a0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f6de623-e122-45b5-a42b-c03d046f1b2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bbd666d3-edf7-4a41-a854-5bbdc9326986}" ma:internalName="TaxCatchAll" ma:showField="CatchAllData" ma:web="1f6de623-e122-45b5-a42b-c03d046f1b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f6de623-e122-45b5-a42b-c03d046f1b26" xsi:nil="true"/>
    <lcf76f155ced4ddcb4097134ff3c332f xmlns="460a8472-cf45-4d98-9472-7ce6ba3de9ea">
      <Terms xmlns="http://schemas.microsoft.com/office/infopath/2007/PartnerControls"/>
    </lcf76f155ced4ddcb4097134ff3c332f>
    <SharedWithUsers xmlns="1f6de623-e122-45b5-a42b-c03d046f1b26">
      <UserInfo>
        <DisplayName>Jeffrey Castle</DisplayName>
        <AccountId>41</AccountId>
        <AccountType/>
      </UserInfo>
      <UserInfo>
        <DisplayName>Belinda Walters-Brazile</DisplayName>
        <AccountId>275</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91F19F-4865-42B4-97FE-ABAA11EDE350}">
  <ds:schemaRefs>
    <ds:schemaRef ds:uri="1f6de623-e122-45b5-a42b-c03d046f1b26"/>
    <ds:schemaRef ds:uri="460a8472-cf45-4d98-9472-7ce6ba3de9e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32F5B24-3C5D-44D6-B269-4F4FFE82F92E}">
  <ds:schemaRefs>
    <ds:schemaRef ds:uri="1f6de623-e122-45b5-a42b-c03d046f1b26"/>
    <ds:schemaRef ds:uri="460a8472-cf45-4d98-9472-7ce6ba3de9e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7DCF659-9C62-4675-A323-5CFC8FDB7EA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2410</Words>
  <Application>Microsoft Office PowerPoint</Application>
  <PresentationFormat>Widescreen</PresentationFormat>
  <Paragraphs>520</Paragraphs>
  <Slides>25</Slides>
  <Notes>22</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Office Theme</vt:lpstr>
      <vt:lpstr>1_Office Theme</vt:lpstr>
      <vt:lpstr>PowerPoint Presentation</vt:lpstr>
      <vt:lpstr>PowerPoint Presentation</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celebrations</vt:lpstr>
      <vt:lpstr>Ga doe celebrations </vt:lpstr>
      <vt:lpstr>Q &amp; A</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 on Performance of Federally Identified Schools</dc:title>
  <dc:creator>Amy Alderman</dc:creator>
  <cp:lastModifiedBy>Candis, Tamara</cp:lastModifiedBy>
  <cp:revision>2</cp:revision>
  <dcterms:created xsi:type="dcterms:W3CDTF">2022-11-30T20:20:01Z</dcterms:created>
  <dcterms:modified xsi:type="dcterms:W3CDTF">2025-12-16T20:55:28Z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0x010100A2FB8BB2C5756B45AFD12FE61174FC75</vt:lpwstr>
  </property>
  <property fmtid="{D5CDD505-2E9C-101B-9397-08002B2CF9AE}" pid="3" name="MediaServiceImageTags">
    <vt:lpwstr/>
  </property>
</Properties>
</file>