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1"/>
  </p:notesMasterIdLst>
  <p:sldIdLst>
    <p:sldId id="292" r:id="rId3"/>
    <p:sldId id="315" r:id="rId4"/>
    <p:sldId id="316" r:id="rId5"/>
    <p:sldId id="317" r:id="rId6"/>
    <p:sldId id="291" r:id="rId7"/>
    <p:sldId id="294" r:id="rId8"/>
    <p:sldId id="304" r:id="rId9"/>
    <p:sldId id="299" r:id="rId10"/>
    <p:sldId id="302" r:id="rId11"/>
    <p:sldId id="303" r:id="rId12"/>
    <p:sldId id="300" r:id="rId13"/>
    <p:sldId id="305" r:id="rId14"/>
    <p:sldId id="307" r:id="rId15"/>
    <p:sldId id="311" r:id="rId16"/>
    <p:sldId id="312" r:id="rId17"/>
    <p:sldId id="310" r:id="rId18"/>
    <p:sldId id="295" r:id="rId19"/>
    <p:sldId id="279" r:id="rId20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94083E8-3FF3-F600-F4FC-CE213499BD59}" name="Lovett, Katika" initials="LK" userId="S::KATIKA.LOVETT@bcsdk12.net::f620913a-5078-4dd7-98e1-5257868819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00"/>
    <a:srgbClr val="FFC305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F1D2DC-DDBF-42C3-9215-706D233C6C95}" v="24" dt="2024-10-14T20:16:08.6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179" autoAdjust="0"/>
  </p:normalViewPr>
  <p:slideViewPr>
    <p:cSldViewPr snapToGrid="0">
      <p:cViewPr varScale="1">
        <p:scale>
          <a:sx n="100" d="100"/>
          <a:sy n="100" d="100"/>
        </p:scale>
        <p:origin x="954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5/10/relationships/revisionInfo" Target="revisionInfo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Relationship Id="rId27" Type="http://schemas.microsoft.com/office/2018/10/relationships/authors" Target="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General Fund</a:t>
            </a:r>
          </a:p>
          <a:p>
            <a:pPr>
              <a:defRPr/>
            </a:pPr>
            <a:r>
              <a:rPr lang="en-US"/>
              <a:t>Revenues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340"/>
        <c:holeSize val="50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8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3766DF0B-0C9F-4036-8C23-D267B660CAF0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560E63B2-D433-497B-82B7-B837A3F3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6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390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20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2084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301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1239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8428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8608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35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7501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2830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2290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5810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185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53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D748E-5E07-4D81-9EB9-3D0AA05E7FE9}" type="datetime1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76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FCF5-E639-479F-8CF2-54855C6E5C95}" type="datetime1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150E3-92EB-4647-8E49-9C7EA335387E}" type="datetime1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4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D2DAB-7409-4824-A1E8-B9958E0CD204}" type="datetime1">
              <a:rPr lang="en-US" smtClean="0"/>
              <a:t>10/14/2024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0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66074-AB58-455B-9E23-0630BD2DD409}" type="datetime1">
              <a:rPr lang="en-US" smtClean="0"/>
              <a:t>10/14/2024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0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F10DC-079D-4A56-BC92-A571A4844010}" type="datetime1">
              <a:rPr lang="en-US" smtClean="0"/>
              <a:t>10/14/2024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8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2B48-18ED-44BF-9795-C28E341993BE}" type="datetime1">
              <a:rPr lang="en-US" smtClean="0"/>
              <a:t>10/14/2024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17745-3751-4589-BBC8-65FA22B21966}" type="datetime1">
              <a:rPr lang="en-US" smtClean="0"/>
              <a:t>10/14/2024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3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341B0-2B6E-4F78-ACCB-87B8F722DFBF}" type="datetime1">
              <a:rPr lang="en-US" smtClean="0"/>
              <a:t>10/14/2024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7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C338C-3A2F-407B-BC16-9899DC55E2D7}" type="datetime1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90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FCAD7-6B1F-4359-AF94-8327EDF5A437}" type="datetime1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63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6E4E-060A-414E-A837-33FF38A06D37}" type="datetime1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880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F370-0714-4A01-B5DB-E5878CAA54C4}" type="datetime1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377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2E2FA-D7F8-422D-BAB3-02FC64B705F0}" type="datetime1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7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8DE14-3795-4221-B666-00975074391E}" type="datetime1">
              <a:rPr lang="en-US" smtClean="0"/>
              <a:t>10/14/2024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62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084A1-1289-4786-8D4A-880A2744AE71}" type="datetime1">
              <a:rPr lang="en-US" smtClean="0"/>
              <a:t>10/14/2024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959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42FDB-286A-4C15-98E6-5847CD2393DA}" type="datetime1">
              <a:rPr lang="en-US" smtClean="0"/>
              <a:t>10/14/2024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6309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6A0D-0CCB-4F6F-AA3D-F57CE08A5719}" type="datetime1">
              <a:rPr lang="en-US" smtClean="0"/>
              <a:t>10/14/2024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3278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DB155-693A-4635-B02A-8E550B697348}" type="datetime1">
              <a:rPr lang="en-US" smtClean="0"/>
              <a:t>10/14/2024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6218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4D5A3-E47D-49D1-B12D-DE4F602D37C8}" type="datetime1">
              <a:rPr lang="en-US" smtClean="0"/>
              <a:t>10/14/2024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5418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F9DC-D2EF-47ED-A881-EF9779FFD3B5}" type="datetime1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0436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CFF16-5A38-4226-8911-2F437E54EAC7}" type="datetime1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875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62836-C76D-4894-B2E1-8071AA91C721}" type="datetime1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75D6C-55D7-4DB2-AAFB-AD6250CF8FF1}" type="datetime1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017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34970"/>
            <a:ext cx="12198217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2489598" y="2160010"/>
            <a:ext cx="736171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Financial Statements</a:t>
            </a:r>
          </a:p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 August 31, 2024</a:t>
            </a:r>
          </a:p>
          <a:p>
            <a:pPr algn="ctr" defTabSz="914400"/>
            <a:endParaRPr lang="en-US" sz="6000" b="1" dirty="0">
              <a:latin typeface="Trade Gothic Next HvyCd" panose="020B09060403030200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36470" y="5616655"/>
            <a:ext cx="8829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Eric Bush, CPA</a:t>
            </a:r>
          </a:p>
          <a:p>
            <a:r>
              <a:rPr lang="en-US" sz="2400" i="1" dirty="0">
                <a:solidFill>
                  <a:schemeClr val="bg1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Chief Financial Officer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36470" y="6381731"/>
            <a:ext cx="8829875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i="1" dirty="0">
                <a:solidFill>
                  <a:srgbClr val="FFC700"/>
                </a:solidFill>
                <a:latin typeface="Trade Gothic Next HvyCd"/>
                <a:cs typeface="Arial"/>
              </a:rPr>
              <a:t>October 17, 2024</a:t>
            </a: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48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-10450" y="5510255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557426" y="4932648"/>
            <a:ext cx="1498104" cy="146511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3735AF-3855-6D2A-E124-A1538740E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39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 dirty="0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VISION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Trade Gothic Next HvyCd" panose="020B0906040303020004" pitchFamily="34" charset="0"/>
                <a:ea typeface="+mj-ea"/>
                <a:cs typeface="+mj-cs"/>
              </a:rPr>
              <a:t>OUR MISSION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1047164" y="1643402"/>
            <a:ext cx="3436432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5787B405-7BA7-D82A-4585-5F63B7101249}"/>
              </a:ext>
            </a:extLst>
          </p:cNvPr>
          <p:cNvSpPr txBox="1">
            <a:spLocks/>
          </p:cNvSpPr>
          <p:nvPr/>
        </p:nvSpPr>
        <p:spPr>
          <a:xfrm>
            <a:off x="1047164" y="4746645"/>
            <a:ext cx="4213672" cy="1918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safe, equitable learning environments.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66F8BBC-BB33-0FEE-266C-88C215A7F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2160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sign with white text&#10;&#10;Description automatically generated">
            <a:extLst>
              <a:ext uri="{FF2B5EF4-FFF2-40B4-BE49-F238E27FC236}">
                <a16:creationId xmlns:a16="http://schemas.microsoft.com/office/drawing/2014/main" id="{836A6F51-24CE-541D-AC48-04DF5C135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C76C79-CE54-AE8B-63B8-E03D391AE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070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15" y="1241875"/>
            <a:ext cx="11145230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Overview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The purpose of this presentation is to present the financial results for the period ending August 31, 2024.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Roadmap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 panose="020B0606020202030204" pitchFamily="34" charset="0"/>
              </a:rPr>
              <a:t>This presentation will cover the General Fund, all funds combined, ESPLOST, and Debt Service financial results for the period ending August 31, 2024.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Takeaway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This is a summary of the financial results of the period ended August 31, 2024. 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0F42F-1BA5-2F35-D91F-26B4E1D5BC3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6AB5F-2E5D-B4AC-1EB2-17846C0D548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AGENDA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17A9B-5A54-4C2C-6BED-D6D27A81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B8DBF2-6F2A-712D-489F-B181EFBAA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759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1739577" y="2491493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  <a:endParaRPr lang="en-US" dirty="0">
              <a:latin typeface="Calibri" panose="020F0502020204030204"/>
              <a:cs typeface="Calibri" panose="020F0502020204030204"/>
            </a:endParaRPr>
          </a:p>
          <a:p>
            <a:pPr marL="0" marR="0" lvl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</a:rPr>
              <a:t>General Fund</a:t>
            </a:r>
            <a:r>
              <a:rPr lang="en-US" sz="3600" dirty="0">
                <a:solidFill>
                  <a:srgbClr val="FF0000"/>
                </a:solidFill>
                <a:latin typeface="Arial"/>
                <a:cs typeface="Arial"/>
              </a:rPr>
              <a:t> </a:t>
            </a:r>
            <a:endParaRPr lang="en-US" dirty="0">
              <a:ea typeface="+mn-ea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</a:t>
            </a:r>
            <a:r>
              <a:rPr lang="en-US" sz="3600" dirty="0">
                <a:solidFill>
                  <a:prstClr val="black"/>
                </a:solidFill>
                <a:latin typeface="Arial"/>
                <a:cs typeface="Arial"/>
              </a:rPr>
              <a:t>Two Months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August 31, 2024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5CA4FC-290A-5BA6-3FDC-941D9B91E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458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50058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0" y="136521"/>
            <a:ext cx="10627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General Fund as of August 31, 2024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3853" y="0"/>
            <a:ext cx="1079894" cy="10756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4BAC99B-C30B-CD6A-E289-91D5343B6F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10" y="862213"/>
            <a:ext cx="6037008" cy="59957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4432247-1527-6248-E8D4-E25AA1EECE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8018" y="869313"/>
            <a:ext cx="6132970" cy="356216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F7AA7CC-4B74-20E0-0CB6-DA46A023A3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8019" y="4438578"/>
            <a:ext cx="6143982" cy="2465462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126178-8C26-A3AC-5DBD-C867C762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7790" y="653891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209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61377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Fund – Two Months Ending August 31, 2024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0"/>
            <a:ext cx="1205092" cy="12003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A7DE6AB-DAE1-63CE-9A5E-2FC9D6D54C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9" y="1102322"/>
            <a:ext cx="12065468" cy="5608779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57C803-BFF9-DA1B-8E6D-804AB65C4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9316" y="6559736"/>
            <a:ext cx="1287161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603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97243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21298" y="165515"/>
            <a:ext cx="1073188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General Fund Revenues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145FD93-750F-CF6D-54E0-93AB70AFEC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3162389"/>
              </p:ext>
            </p:extLst>
          </p:nvPr>
        </p:nvGraphicFramePr>
        <p:xfrm>
          <a:off x="11009" y="1088136"/>
          <a:ext cx="12192000" cy="5769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C860556-3B01-06CB-74E2-3BFA24738D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8821" y="1501875"/>
            <a:ext cx="9624646" cy="473842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3554D1-02E1-F35F-00B1-6E52D4BB6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7716" y="655973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772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115701"/>
            <a:ext cx="12203009" cy="972071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General Fund Expenditures by Function</a:t>
            </a:r>
            <a:endParaRPr lang="en-US" sz="3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A13D0D-F376-2F02-B1A1-BEDA39CCD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7716" y="648989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9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41E008-D3BB-5817-7F31-C0DEDA36D683}"/>
              </a:ext>
            </a:extLst>
          </p:cNvPr>
          <p:cNvSpPr txBox="1"/>
          <p:nvPr/>
        </p:nvSpPr>
        <p:spPr>
          <a:xfrm>
            <a:off x="8876146" y="1683909"/>
            <a:ext cx="2272146" cy="30469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Left">
              <a:rot lat="0" lon="1200000" rev="20999999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Instruction + Pupil Services + Improvement of Instructional Services </a:t>
            </a:r>
          </a:p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= 64%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5A843B-1F8E-EF5B-617E-09D2054FF0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40" y="1279805"/>
            <a:ext cx="8234747" cy="5422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288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1840760" y="2566646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Funds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Two Months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August 31, 2024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045171-BC37-2853-84A5-4919892FA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254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1008" y="245237"/>
            <a:ext cx="10627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All Funds as of August 31, 2024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4C746D3-F252-5541-72CC-9A62E8832C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8" y="934956"/>
            <a:ext cx="12023974" cy="5647225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14A51-7633-2AFF-065A-20536FB0E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7347" y="6322000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385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Cash and Investments on Hand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as of August 31, 2024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6EE820-46B8-5FB4-6C68-BE0471894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7461" y="6492875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12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D7FC8C-B85F-9A0A-4C9A-493C2A75A8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039" y="984190"/>
            <a:ext cx="10364355" cy="587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218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– Two Months Ending August 31, 2024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 useBgFill="1">
        <p:nvSpPr>
          <p:cNvPr id="6" name="Slide Number Placeholder 5">
            <a:extLst>
              <a:ext uri="{FF2B5EF4-FFF2-40B4-BE49-F238E27FC236}">
                <a16:creationId xmlns:a16="http://schemas.microsoft.com/office/drawing/2014/main" id="{D905D6A6-5360-1872-E078-07C773D20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4247" y="6319285"/>
            <a:ext cx="64243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19C94C-BC3B-3EE1-C564-19940391FC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232" y="1309842"/>
            <a:ext cx="11706351" cy="5163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25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Update on 2021 ESPLOST,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2016 ESPLOST,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Bonds of 2020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Debt Service Trust Account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68ECA5-F920-2CD9-DEA8-FBBE82E26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7302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2016 ESPLOST and 2021 ESPLOST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Months Ending August 31, 2024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393045-2EB8-7185-5A05-840899714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2D9329-7E49-66EB-684D-2B110843C9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053" y="1665727"/>
            <a:ext cx="11087100" cy="394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4010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Bonds of 2020 Technology Project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Debt Service Account for Payoff on Bonds of 2020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C9B14E-F8D2-7906-816F-F15342B68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60476" y="6460301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16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BF2D8F-A9FB-67B2-6D21-A550C71FF0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975" y="1157578"/>
            <a:ext cx="10407419" cy="5667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0771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Q&amp;A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 descr="A yellow question mark in a bubble&#10;&#10;Description automatically generated with low confidence">
            <a:extLst>
              <a:ext uri="{FF2B5EF4-FFF2-40B4-BE49-F238E27FC236}">
                <a16:creationId xmlns:a16="http://schemas.microsoft.com/office/drawing/2014/main" id="{33C66EF9-7B98-2577-311D-497AF00CBB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9" t="14088" r="17703" b="9357"/>
          <a:stretch/>
        </p:blipFill>
        <p:spPr>
          <a:xfrm>
            <a:off x="3049589" y="1624338"/>
            <a:ext cx="5688021" cy="456517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B895C-8529-3A18-412C-3F821DC02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430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logo with a graduation cap&#10;&#10;Description automatically generated with low confidence">
            <a:extLst>
              <a:ext uri="{FF2B5EF4-FFF2-40B4-BE49-F238E27FC236}">
                <a16:creationId xmlns:a16="http://schemas.microsoft.com/office/drawing/2014/main" id="{2C96D13A-50C8-7515-A4F4-A65DB3713D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" r="-128" b="-294"/>
          <a:stretch/>
        </p:blipFill>
        <p:spPr>
          <a:xfrm>
            <a:off x="2192393" y="809582"/>
            <a:ext cx="7866303" cy="39032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3ECD2-B840-6524-D696-42A5B7DD8535}"/>
              </a:ext>
            </a:extLst>
          </p:cNvPr>
          <p:cNvSpPr/>
          <p:nvPr/>
        </p:nvSpPr>
        <p:spPr>
          <a:xfrm>
            <a:off x="-10450" y="5540413"/>
            <a:ext cx="12197225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E18203-ED93-24BE-9F57-00D0DD946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100" y="5540413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417B90-40AB-E581-245F-091C1BE1A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443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1778</TotalTime>
  <Words>378</Words>
  <Application>Microsoft Office PowerPoint</Application>
  <PresentationFormat>Widescreen</PresentationFormat>
  <Paragraphs>96</Paragraphs>
  <Slides>18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Arial Narrow</vt:lpstr>
      <vt:lpstr>Calibri</vt:lpstr>
      <vt:lpstr>Calibri Light</vt:lpstr>
      <vt:lpstr>Trade Gothic Next Cond</vt:lpstr>
      <vt:lpstr>Trade Gothic Next HvyCd</vt:lpstr>
      <vt:lpstr>Office Theme</vt:lpstr>
      <vt:lpstr>1_Office Theme</vt:lpstr>
      <vt:lpstr>PowerPoint Presentation</vt:lpstr>
      <vt:lpstr>OUR VISION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Lovett, Katika</dc:creator>
  <cp:lastModifiedBy>Bush, Eric</cp:lastModifiedBy>
  <cp:revision>67</cp:revision>
  <cp:lastPrinted>2024-02-01T20:18:01Z</cp:lastPrinted>
  <dcterms:created xsi:type="dcterms:W3CDTF">2023-05-01T16:02:45Z</dcterms:created>
  <dcterms:modified xsi:type="dcterms:W3CDTF">2024-10-14T21:28:36Z</dcterms:modified>
</cp:coreProperties>
</file>