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411" r:id="rId5"/>
    <p:sldId id="841" r:id="rId6"/>
    <p:sldId id="840" r:id="rId7"/>
    <p:sldId id="825" r:id="rId8"/>
    <p:sldId id="842" r:id="rId9"/>
    <p:sldId id="832" r:id="rId10"/>
    <p:sldId id="828" r:id="rId11"/>
    <p:sldId id="826" r:id="rId12"/>
    <p:sldId id="830" r:id="rId13"/>
    <p:sldId id="83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D470"/>
    <a:srgbClr val="E9E5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6DF6AC-080F-C547-DC87-4F9E8DCF2061}" v="224" dt="2025-07-16T23:52:03.105"/>
    <p1510:client id="{4FAE8B30-DC9F-D834-0423-3DA205FACE6A}" v="4" dt="2025-07-16T18:55:28.792"/>
    <p1510:client id="{6EBF0921-4294-C899-A3D4-DFC733981AF6}" v="28" dt="2025-07-16T13:32:22.416"/>
    <p1510:client id="{8964E694-2784-445A-88F9-666CB82FAC8C}" v="988" dt="2025-07-16T13:33:04.962"/>
    <p1510:client id="{C086BDAF-7FCF-9853-21D1-62AEEB4BB405}" v="41" dt="2025-07-16T19:06:30.848"/>
    <p1510:client id="{D3411F69-69C5-37A0-3EA0-8E677CA24286}" v="3556" dt="2025-07-15T22:30:31.964"/>
    <p1510:client id="{F17DD539-4B8D-47CF-3634-7109C9DDD617}" v="41" dt="2025-07-16T12:19:55.3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7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7042CE-419D-4F3E-A817-8E4C8E69A579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389052-FC7E-41DD-93A4-30E17920B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123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09B56-D487-B6ED-0E8D-ECBB586ED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1165A8-CC3C-A69A-DB31-CD6430EE7A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BE7663-ED3F-93EF-74F7-837DF44177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Rodgers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EE2D4-73A2-4EB7-A463-CB574D33B8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89052-FC7E-41DD-93A4-30E17920B0A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644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EC2FC-3E6B-50D1-2B1B-63E0CC6A1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79FC7D-C415-64CC-D332-470A4800E5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1058D5-26B9-F797-D68D-1F117D8988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8F9FF9-7D57-E0FF-0938-3A12246509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142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D4CB9-0A96-DD99-5C0A-308DF42E8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CD2828-E9F1-B435-DCF1-F061289409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9B9992-123B-7FC8-8CD3-EE155FA3A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Rodgers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906FAA-A491-DFA0-5327-F86BF921D1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89052-FC7E-41DD-93A4-30E17920B0A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686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9651D-AB3D-7A77-3350-34E22B18A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4856D4-F7DF-9EB7-FDE9-C08FCBD8A0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20F71C-8F70-33DB-4800-D041A1E846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Rodgers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7BCA74-24CB-C0FB-EFCA-0453AC1DC9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89052-FC7E-41DD-93A4-30E17920B0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8908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FCEC6-B4D5-2FF4-8D6D-6034370E6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C5967C-9837-D010-08AA-CDC57C90D5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45CAEA-93A1-DF21-448E-3B3A4FD379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Highlight any anecdote or initial challenge inspiring the foundation.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5D9329-FE6C-1600-768E-4A75BC03A4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89052-FC7E-41DD-93A4-30E17920B0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226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51C9D-91E1-B664-8804-438CAD949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CBACF9-CD43-2FAB-FD78-ADE01F2C80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AC505A-6AA9-C77A-7EA8-5632ADCF3B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Highlight any anecdote or initial challenge inspiring the foundation.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A577B1-290D-D79F-459C-8EFE27CB66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89052-FC7E-41DD-93A4-30E17920B0A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1273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EC0F2-6F7A-9280-463A-03188D9B8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854016-8672-6A1A-6256-D65A87D358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C31A04-98AF-F9CB-49A5-A8DC1229A1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Highlight any anecdote or initial challenge inspiring the foundation.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E56B3-10ED-877D-A311-353296C6F8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89052-FC7E-41DD-93A4-30E17920B0A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587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E214B9-B5DA-EAA1-F2EB-542450A4D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117DBD-9821-42B2-1B41-5EE4070147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974F3E-09FB-A088-34EF-9B295B38E1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Highlight any anecdote or initial challenge inspiring the foundation.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34EF8F-8658-239E-634B-93514915B0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89052-FC7E-41DD-93A4-30E17920B0A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2640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FF977-FD6E-43BE-AB7B-2965861F2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9FD58-5AB5-BBC4-C363-00ED4CFA80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BF0630-D500-ACCC-4821-7F67E1BB20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Highlight any anecdote or initial challenge inspiring the foundation.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BBFE77-E420-5079-2BE9-A2CF87BE0D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89052-FC7E-41DD-93A4-30E17920B0A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117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496B0-DAA0-D0E8-B4FA-3CD32244DF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EC40F4-AA25-5F12-5FED-23DEC55A39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10A6BC-8CE1-975D-C8AA-E837A846A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CA0A7-5449-4F08-8F4D-239870F5CC0F}" type="datetime1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3E831-8BD8-D1A6-509F-3743C457E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C50ED-EDD3-E43F-0682-59DD70616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65F9-1B31-4893-BE12-78C176540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416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B56F1-152B-31C1-EBB6-082F4233A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EC7A58-BCB6-10E8-B34C-BB17A8EAA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65613-9097-2893-A11F-29850AE8C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79DDA-9EE0-4F6F-908F-F565614DA536}" type="datetime1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9EE40-E3FB-832D-260C-8BFCE23A4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C5AD1-011C-E532-175A-FE815CDB1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65F9-1B31-4893-BE12-78C176540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418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FFF01-26C4-4B54-C131-7CCED4B1B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07DCCF-333C-9120-ABDF-8C58012CB2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F4BC7-306E-888A-A0CF-CA0816B91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291B0-B8E9-4013-97A3-B53401B857E9}" type="datetime1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8F8E4-307B-5ECA-51E4-2396962AF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8B70A-AAD7-09BA-4A8C-807984D10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65F9-1B31-4893-BE12-78C176540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30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401A9-D8DC-F6AE-71E0-1C7EC815A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8A85A-CDFE-3947-16C2-EBED207637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2EB62D-A15F-BA67-536F-D74A48EF4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83177-A655-E41E-7646-B4DCCE056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E082D-3309-423D-9E25-84DA5BD058A2}" type="datetime1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2E8F51-073C-8FA1-7438-F725AA137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86C15F-92CD-473C-187A-AC5827EB5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65F9-1B31-4893-BE12-78C176540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71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8DE8E-549C-D5F0-0397-2592F94CE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191E48-0825-E25B-ED27-51D7C41E3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358BD2-C9FA-B04D-1612-DE5102FDC1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FBB7D3-2B0A-5D20-789D-8EA796EB79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2B8C81-FB7A-25FC-9184-5E668B18A2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F124EE-A2D3-24D7-50FB-2E6179D97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E820B-1914-45FE-8234-3DC7C3D379BC}" type="datetime1">
              <a:rPr lang="en-US" smtClean="0"/>
              <a:t>7/17/2025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C32395-32FA-F4FC-70A7-E719A8A38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CD76CF-3473-C280-4832-7E3AFDE89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65F9-1B31-4893-BE12-78C176540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565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6AC3E-3C18-BA6F-36D5-C65DA90AB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B0B192-22DF-EA2C-0B3D-8DF8EB005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EDA2-8E8F-4473-9E5F-F3BAF737DFD2}" type="datetime1">
              <a:rPr lang="en-US" smtClean="0"/>
              <a:t>7/17/2025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3F6F2-937A-A05E-3D78-17E927DAE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FC33B0-7726-F1D7-198A-28A8DB547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65F9-1B31-4893-BE12-78C176540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92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7463A7-8556-ED1F-8CC6-9711E9301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874ED0-CE46-48B9-A746-3ACE93135C85}" type="datetime1">
              <a:rPr lang="en-US" smtClean="0"/>
              <a:t>7/17/2025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946E42-0F64-590D-ACF7-7A6E16038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5FA1B-E752-62DF-8618-2DD032417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65F9-1B31-4893-BE12-78C176540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383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7DAC0-7CFA-FAE8-4551-AC7B2E7DE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89AE0-59A3-30A1-8864-94DF59675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A9BD6-0A58-A13E-E178-36165EE8D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0039FD-E1B8-74E0-129D-1248A35E5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FE794-7F01-4F1F-8CC5-2A2BB6B5FD4A}" type="datetime1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91ABD-2AB1-133F-FFDD-D61730A24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678135-D33A-72EE-34D7-EE0091BFA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65F9-1B31-4893-BE12-78C176540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265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CA82E-4837-1240-112F-3D1FAE3BE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48FE9A-296C-DC37-FCF6-9654C14AD0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457DB8-54B7-1363-D151-55E4C88C3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301D35-2411-7B30-F582-283409746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AC17D-8DC9-48A6-80DE-27A1B637DF40}" type="datetime1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7040D5-D76F-32EC-DC76-2F99CF02D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AD5EFE-AAF3-A461-18CD-329134B5D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65F9-1B31-4893-BE12-78C176540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73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DDF6C-D23D-BFE0-DC9B-053670A5D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F978C8-0EFD-84D0-5A21-1AEAADE0CC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84F321-9EA6-4089-AE2B-EC6A2A339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A7950-4455-449A-AB8D-75DA26C786CB}" type="datetime1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597ED-C300-777B-5ED5-D440F5BAA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348C6-1301-1358-FC4F-36D025033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65F9-1B31-4893-BE12-78C176540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1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CDFA7D-701B-76F6-2525-8C3B04605F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06451E-EF97-E1EA-8A52-8FC0F655B8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73AB2-98C8-F387-B862-2BEEEEC1E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4B1E9-7414-4B9A-B1DC-04DEEFCBACCE}" type="datetime1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2A01B9-50FD-4C59-595E-B6DBC950A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270C23-29DA-104F-6A49-D70DE6E65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65F9-1B31-4893-BE12-78C176540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180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A5D670-BC2C-CDD5-CA0B-79EFCB80D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4FC0B3-136C-A5B7-9DAF-DC8394B7BC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E54D8-CC4F-847D-8DB3-001A87DF11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F25F3-0FCE-412A-9F81-D6D09BC0A551}" type="datetime1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79B7E-F2BA-7118-2A6D-EBAF28504D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D807F-2C53-C9C8-80B9-9AB92D087C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765F9-1B31-4893-BE12-78C1765406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71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image" Target="../media/image3.pn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acebook.com/BibbCountyEducationFoundat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2E0C4CF-AD34-363B-92C3-4729CA8579FB}"/>
              </a:ext>
            </a:extLst>
          </p:cNvPr>
          <p:cNvSpPr txBox="1"/>
          <p:nvPr/>
        </p:nvSpPr>
        <p:spPr>
          <a:xfrm>
            <a:off x="0" y="5510255"/>
            <a:ext cx="12192000" cy="1371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91508" y="2609526"/>
            <a:ext cx="12101071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/>
                <a:ea typeface="+mn-lt"/>
                <a:cs typeface="Calibri" panose="020F0502020204030204"/>
              </a:rPr>
              <a:t>Bibb County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lt"/>
              <a:cs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e Gothic Next HvyCd"/>
                <a:ea typeface="Calibri"/>
                <a:cs typeface="Calibri"/>
              </a:rPr>
              <a:t>Education Foundation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Overview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lt"/>
              <a:cs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lt"/>
              <a:cs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57830" y="5694058"/>
            <a:ext cx="10062665" cy="83869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srgbClr val="FFC700"/>
                </a:solidFill>
                <a:effectLst/>
                <a:uLnTx/>
                <a:uFillTx/>
                <a:latin typeface="Trade Gothic Next HvyCd"/>
                <a:ea typeface="+mn-ea"/>
                <a:cs typeface="Arial"/>
              </a:rPr>
              <a:t>Dr. Lori Rodgers, Assistant Superintendent of District Effectiveness and Federal Programs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srgbClr val="FFC700"/>
              </a:solidFill>
              <a:effectLst/>
              <a:uLnTx/>
              <a:uFillTx/>
              <a:latin typeface="Trade Gothic Next HvyCd"/>
              <a:ea typeface="Calibri" panose="020F0502020204030204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rgbClr val="FFC700"/>
                </a:solidFill>
                <a:effectLst/>
                <a:uLnTx/>
                <a:uFillTx/>
                <a:latin typeface="Trade Gothic Next HvyCd"/>
                <a:ea typeface="+mn-ea"/>
                <a:cs typeface="Arial"/>
              </a:rPr>
              <a:t>July 17, 2025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50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/>
          <p:nvPr/>
        </p:nvCxnSpPr>
        <p:spPr>
          <a:xfrm>
            <a:off x="-7620" y="5510255"/>
            <a:ext cx="1225296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7AEBF-C8D9-36CA-A3BF-CDE819AE7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A logo with white text and yellow squares&#10;&#10;AI-generated content may be incorrect.">
            <a:extLst>
              <a:ext uri="{FF2B5EF4-FFF2-40B4-BE49-F238E27FC236}">
                <a16:creationId xmlns:a16="http://schemas.microsoft.com/office/drawing/2014/main" id="{9C7F373C-BE6C-B124-D370-E4D214BFE6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026" r="6357" b="12015"/>
          <a:stretch/>
        </p:blipFill>
        <p:spPr>
          <a:xfrm>
            <a:off x="10114148" y="4873978"/>
            <a:ext cx="1444436" cy="151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274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5A242-63A3-44BE-CB61-1348696A4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E69B80-DEE9-CEF2-4AEF-70A1B606D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65F9-1B31-4893-BE12-78C176540628}" type="slidenum">
              <a:rPr lang="en-US" smtClean="0"/>
              <a:t>2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C612D0-8209-B4D1-4259-C3A696ACB7E1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B6D1DC-EB9B-4D5A-A4DF-C4835CE5E27F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Foundation Overview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sp>
        <p:nvSpPr>
          <p:cNvPr id="9" name="Freeform 5" descr="A logo with yellow and white letters&#10;&#10;AI-generated content may be incorrect.">
            <a:extLst>
              <a:ext uri="{FF2B5EF4-FFF2-40B4-BE49-F238E27FC236}">
                <a16:creationId xmlns:a16="http://schemas.microsoft.com/office/drawing/2014/main" id="{153FFE2B-A140-CA29-8572-BD6BDD5FB616}"/>
              </a:ext>
            </a:extLst>
          </p:cNvPr>
          <p:cNvSpPr/>
          <p:nvPr/>
        </p:nvSpPr>
        <p:spPr>
          <a:xfrm>
            <a:off x="10909632" y="-76332"/>
            <a:ext cx="1281386" cy="1275885"/>
          </a:xfrm>
          <a:custGeom>
            <a:avLst/>
            <a:gdLst/>
            <a:ahLst/>
            <a:cxnLst/>
            <a:rect l="l" t="t" r="r" b="b"/>
            <a:pathLst>
              <a:path w="2087513" h="2079261">
                <a:moveTo>
                  <a:pt x="0" y="0"/>
                </a:moveTo>
                <a:lnTo>
                  <a:pt x="2087513" y="0"/>
                </a:lnTo>
                <a:lnTo>
                  <a:pt x="2087513" y="2079261"/>
                </a:lnTo>
                <a:lnTo>
                  <a:pt x="0" y="20792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/>
          </a:p>
        </p:txBody>
      </p:sp>
      <p:pic>
        <p:nvPicPr>
          <p:cNvPr id="5" name="Picture 4" descr="A logo with hands and light bulb&#10;&#10;AI-generated content may be incorrect.">
            <a:extLst>
              <a:ext uri="{FF2B5EF4-FFF2-40B4-BE49-F238E27FC236}">
                <a16:creationId xmlns:a16="http://schemas.microsoft.com/office/drawing/2014/main" id="{2A1E9D7D-6010-0655-F81D-9201D7698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290" y="1504194"/>
            <a:ext cx="4514850" cy="4514850"/>
          </a:xfrm>
          <a:prstGeom prst="rect">
            <a:avLst/>
          </a:prstGeom>
        </p:spPr>
      </p:pic>
      <p:sp>
        <p:nvSpPr>
          <p:cNvPr id="8" name="TextBox 1">
            <a:extLst>
              <a:ext uri="{FF2B5EF4-FFF2-40B4-BE49-F238E27FC236}">
                <a16:creationId xmlns:a16="http://schemas.microsoft.com/office/drawing/2014/main" id="{851EF017-4408-C15E-B6CD-330FC1F5E99C}"/>
              </a:ext>
            </a:extLst>
          </p:cNvPr>
          <p:cNvSpPr txBox="1"/>
          <p:nvPr/>
        </p:nvSpPr>
        <p:spPr>
          <a:xfrm>
            <a:off x="5246185" y="1312560"/>
            <a:ext cx="6954873" cy="489364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buFont typeface=""/>
              <a:buChar char="•"/>
            </a:pPr>
            <a:r>
              <a:rPr lang="en-US" sz="2600" b="1">
                <a:solidFill>
                  <a:srgbClr val="000000"/>
                </a:solidFill>
              </a:rPr>
              <a:t>Established</a:t>
            </a:r>
            <a:r>
              <a:rPr lang="en-US" sz="2600" b="1"/>
              <a:t>:</a:t>
            </a:r>
            <a:r>
              <a:rPr lang="en-US" sz="2600"/>
              <a:t> 2021</a:t>
            </a:r>
            <a:endParaRPr lang="en-US" sz="2600">
              <a:ea typeface="Calibri"/>
              <a:cs typeface="Calibri"/>
            </a:endParaRPr>
          </a:p>
          <a:p>
            <a:pPr marL="228600" indent="-228600">
              <a:buFont typeface=""/>
              <a:buChar char="•"/>
            </a:pPr>
            <a:endParaRPr lang="en-US" sz="2600">
              <a:ea typeface="Calibri"/>
              <a:cs typeface="Calibri"/>
            </a:endParaRPr>
          </a:p>
          <a:p>
            <a:pPr marL="228600" indent="-228600">
              <a:buFont typeface=""/>
              <a:buChar char="•"/>
            </a:pPr>
            <a:r>
              <a:rPr lang="en-US" sz="2600" b="1"/>
              <a:t>Mission:</a:t>
            </a:r>
            <a:r>
              <a:rPr lang="en-US" sz="2600"/>
              <a:t> Enhancing educational opportunities for students and staff within the Bibb County School District through excellence recognition, community partnerships, and resource facilitation.</a:t>
            </a:r>
            <a:endParaRPr lang="en-US" sz="2600">
              <a:ea typeface="Calibri"/>
              <a:cs typeface="Calibri"/>
            </a:endParaRPr>
          </a:p>
          <a:p>
            <a:pPr marL="228600" indent="-228600">
              <a:buFont typeface=""/>
              <a:buChar char="•"/>
            </a:pPr>
            <a:endParaRPr lang="en-US" sz="2600">
              <a:ea typeface="Calibri"/>
              <a:cs typeface="Calibri"/>
            </a:endParaRPr>
          </a:p>
          <a:p>
            <a:pPr marL="228600" indent="-228600">
              <a:buFont typeface=""/>
              <a:buChar char="•"/>
            </a:pPr>
            <a:r>
              <a:rPr lang="en-US" sz="2600" b="1"/>
              <a:t>Vision:</a:t>
            </a:r>
            <a:r>
              <a:rPr lang="en-US" sz="2600"/>
              <a:t> To be the driving force behind academic excellence and innovation in the Bibb County School District, fostering a strong sense of community and support for education.</a:t>
            </a:r>
            <a:endParaRPr lang="en-US" sz="26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6914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5999F-8625-76EF-D252-03729EF35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CD254FA-485B-335D-C4A1-AD5A1ABDDA16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AD94B2-8402-1355-8A05-E6680F63AB29}"/>
              </a:ext>
            </a:extLst>
          </p:cNvPr>
          <p:cNvSpPr txBox="1"/>
          <p:nvPr/>
        </p:nvSpPr>
        <p:spPr>
          <a:xfrm>
            <a:off x="197083" y="136525"/>
            <a:ext cx="10627939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Governance and Leadership</a:t>
            </a:r>
            <a:r>
              <a:rPr 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 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E7037E-3EF0-1AB0-1EBE-34305DCCE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 dirty="0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85E90DB3-709D-D1E6-B775-81075C1B0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Freeform 5" descr="A logo with yellow and white letters&#10;&#10;AI-generated content may be incorrect.">
            <a:extLst>
              <a:ext uri="{FF2B5EF4-FFF2-40B4-BE49-F238E27FC236}">
                <a16:creationId xmlns:a16="http://schemas.microsoft.com/office/drawing/2014/main" id="{F4BE75FC-8BD6-7773-2077-606F08F020EA}"/>
              </a:ext>
            </a:extLst>
          </p:cNvPr>
          <p:cNvSpPr/>
          <p:nvPr/>
        </p:nvSpPr>
        <p:spPr>
          <a:xfrm>
            <a:off x="10850562" y="459"/>
            <a:ext cx="1281386" cy="1275885"/>
          </a:xfrm>
          <a:custGeom>
            <a:avLst/>
            <a:gdLst/>
            <a:ahLst/>
            <a:cxnLst/>
            <a:rect l="l" t="t" r="r" b="b"/>
            <a:pathLst>
              <a:path w="2087513" h="2079261">
                <a:moveTo>
                  <a:pt x="0" y="0"/>
                </a:moveTo>
                <a:lnTo>
                  <a:pt x="2087513" y="0"/>
                </a:lnTo>
                <a:lnTo>
                  <a:pt x="2087513" y="2079261"/>
                </a:lnTo>
                <a:lnTo>
                  <a:pt x="0" y="20792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70B4C7-288E-C442-0E6A-26D86D3E6ECF}"/>
              </a:ext>
            </a:extLst>
          </p:cNvPr>
          <p:cNvSpPr txBox="1"/>
          <p:nvPr/>
        </p:nvSpPr>
        <p:spPr>
          <a:xfrm>
            <a:off x="183091" y="3039350"/>
            <a:ext cx="5725117" cy="31239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1"/>
            <a:r>
              <a:rPr lang="en-US" sz="2800" b="1" dirty="0">
                <a:ea typeface="+mn-lt"/>
                <a:cs typeface="+mn-lt"/>
              </a:rPr>
              <a:t>Founding Board of Directors</a:t>
            </a:r>
            <a:endParaRPr lang="en-US" sz="2800" dirty="0"/>
          </a:p>
          <a:p>
            <a:pPr lvl="1"/>
            <a:endParaRPr lang="en-US" sz="1000" b="1" dirty="0">
              <a:ea typeface="+mn-lt"/>
              <a:cs typeface="+mn-lt"/>
            </a:endParaRPr>
          </a:p>
          <a:p>
            <a:pPr marL="742950" lvl="1" indent="-285750">
              <a:buFont typeface="Wingdings,Sans-Serif" panose="020B0604020202020204" pitchFamily="34" charset="0"/>
              <a:buChar char="§"/>
            </a:pPr>
            <a:r>
              <a:rPr lang="en-US" sz="2400" dirty="0">
                <a:ea typeface="+mn-lt"/>
                <a:cs typeface="+mn-lt"/>
              </a:rPr>
              <a:t> President: Dr. Lori Rodgers</a:t>
            </a:r>
            <a:endParaRPr lang="en-US" sz="2400" dirty="0">
              <a:ea typeface="Calibri"/>
              <a:cs typeface="Calibri"/>
            </a:endParaRPr>
          </a:p>
          <a:p>
            <a:pPr marL="742950" lvl="1" indent="-285750">
              <a:buFont typeface="Wingdings,Sans-Serif" panose="020B0604020202020204" pitchFamily="34" charset="0"/>
              <a:buChar char="§"/>
            </a:pPr>
            <a:r>
              <a:rPr lang="en-US" sz="2400" dirty="0">
                <a:ea typeface="+mn-lt"/>
                <a:cs typeface="+mn-lt"/>
              </a:rPr>
              <a:t> Vice President: Ron Collier</a:t>
            </a:r>
          </a:p>
          <a:p>
            <a:pPr marL="742950" lvl="1" indent="-285750">
              <a:buFont typeface="Wingdings,Sans-Serif" panose="020B0604020202020204" pitchFamily="34" charset="0"/>
              <a:buChar char="§"/>
            </a:pPr>
            <a:r>
              <a:rPr lang="en-US" sz="2400" dirty="0">
                <a:ea typeface="+mn-lt"/>
                <a:cs typeface="+mn-lt"/>
              </a:rPr>
              <a:t> Treasurer: Dr. Lisa Garrett-Boyd</a:t>
            </a:r>
          </a:p>
          <a:p>
            <a:pPr marL="742950" lvl="1" indent="-285750">
              <a:buFont typeface="Wingdings,Sans-Serif" panose="020B0604020202020204" pitchFamily="34" charset="0"/>
              <a:buChar char="§"/>
            </a:pPr>
            <a:r>
              <a:rPr lang="en-US" sz="2400" dirty="0">
                <a:ea typeface="+mn-lt"/>
                <a:cs typeface="+mn-lt"/>
              </a:rPr>
              <a:t> Secretary: Stephanie Harley </a:t>
            </a:r>
          </a:p>
          <a:p>
            <a:pPr marL="742950" lvl="1" indent="-285750">
              <a:buFont typeface="Wingdings,Sans-Serif" panose="020B0604020202020204" pitchFamily="34" charset="0"/>
              <a:buChar char="§"/>
            </a:pPr>
            <a:r>
              <a:rPr lang="en-US" sz="2400" dirty="0">
                <a:ea typeface="+mn-lt"/>
                <a:cs typeface="+mn-lt"/>
              </a:rPr>
              <a:t> Dr. Juawn Jackson</a:t>
            </a:r>
          </a:p>
          <a:p>
            <a:pPr marL="742950" lvl="1" indent="-285750">
              <a:buFont typeface="Wingdings,Sans-Serif" panose="020B0604020202020204" pitchFamily="34" charset="0"/>
              <a:buChar char="§"/>
            </a:pPr>
            <a:endParaRPr lang="en-US" sz="1050" dirty="0">
              <a:ea typeface="+mn-lt"/>
              <a:cs typeface="+mn-lt"/>
            </a:endParaRPr>
          </a:p>
          <a:p>
            <a:pPr lvl="1"/>
            <a:r>
              <a:rPr lang="en-US" sz="2400" b="1" dirty="0">
                <a:ea typeface="+mn-lt"/>
                <a:cs typeface="+mn-lt"/>
              </a:rPr>
              <a:t>Legal Counsel - </a:t>
            </a:r>
            <a:r>
              <a:rPr lang="en-US" sz="2400" dirty="0">
                <a:ea typeface="+mn-lt"/>
                <a:cs typeface="+mn-lt"/>
              </a:rPr>
              <a:t>Tom Joyce</a:t>
            </a:r>
            <a:endParaRPr lang="en-US" sz="24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E9858C-B638-195A-AD03-4B72E606748A}"/>
              </a:ext>
            </a:extLst>
          </p:cNvPr>
          <p:cNvSpPr txBox="1"/>
          <p:nvPr/>
        </p:nvSpPr>
        <p:spPr>
          <a:xfrm>
            <a:off x="5584966" y="3061722"/>
            <a:ext cx="6051267" cy="30315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1"/>
            <a:r>
              <a:rPr lang="en-US" sz="2800" b="1" dirty="0">
                <a:ea typeface="+mn-lt"/>
                <a:cs typeface="+mn-lt"/>
              </a:rPr>
              <a:t>Current Board of Directors</a:t>
            </a:r>
          </a:p>
          <a:p>
            <a:pPr lvl="1"/>
            <a:endParaRPr lang="en-US" sz="1000" dirty="0">
              <a:ea typeface="Calibri"/>
              <a:cs typeface="Calibri"/>
            </a:endParaRPr>
          </a:p>
          <a:p>
            <a:pPr marL="742950" lvl="1" indent="-285750">
              <a:buFont typeface="Wingdings,Sans-Serif" panose="020B0604020202020204" pitchFamily="34" charset="0"/>
              <a:buChar char="§"/>
            </a:pPr>
            <a:r>
              <a:rPr lang="en-US" sz="2400" dirty="0">
                <a:ea typeface="+mn-lt"/>
                <a:cs typeface="+mn-lt"/>
              </a:rPr>
              <a:t>President: Dr. Lisa Garrett-Boyd</a:t>
            </a:r>
          </a:p>
          <a:p>
            <a:pPr marL="742950" lvl="1" indent="-285750">
              <a:buFont typeface="Wingdings,Sans-Serif" panose="020B0604020202020204" pitchFamily="34" charset="0"/>
              <a:buChar char="§"/>
            </a:pPr>
            <a:r>
              <a:rPr lang="en-US" sz="2400" dirty="0">
                <a:ea typeface="+mn-lt"/>
                <a:cs typeface="+mn-lt"/>
              </a:rPr>
              <a:t>Vice President: </a:t>
            </a:r>
            <a:r>
              <a:rPr lang="en-US" sz="2400" dirty="0">
                <a:ea typeface="Calibri"/>
                <a:cs typeface="Calibri"/>
              </a:rPr>
              <a:t>Dr. Sundra Woodford</a:t>
            </a:r>
          </a:p>
          <a:p>
            <a:pPr marL="742950" lvl="1" indent="-285750">
              <a:buFont typeface="Wingdings,Sans-Serif" panose="020B0604020202020204" pitchFamily="34" charset="0"/>
              <a:buChar char="§"/>
            </a:pPr>
            <a:r>
              <a:rPr lang="en-US" sz="2400" dirty="0">
                <a:ea typeface="+mn-lt"/>
                <a:cs typeface="+mn-lt"/>
              </a:rPr>
              <a:t>Treasurer: Eric Bush</a:t>
            </a:r>
          </a:p>
          <a:p>
            <a:pPr marL="742950" lvl="1" indent="-285750">
              <a:buFont typeface="Wingdings,Sans-Serif" panose="020B0604020202020204" pitchFamily="34" charset="0"/>
              <a:buChar char="§"/>
            </a:pPr>
            <a:r>
              <a:rPr lang="en-US" sz="2400" dirty="0">
                <a:ea typeface="+mn-lt"/>
                <a:cs typeface="+mn-lt"/>
              </a:rPr>
              <a:t>Secretary: Dr. Ethel Lett</a:t>
            </a:r>
          </a:p>
          <a:p>
            <a:pPr marL="742950" lvl="1" indent="-285750">
              <a:buFont typeface="Wingdings,Sans-Serif" panose="020B0604020202020204" pitchFamily="34" charset="0"/>
              <a:buChar char="§"/>
            </a:pPr>
            <a:r>
              <a:rPr lang="en-US" sz="2400" dirty="0">
                <a:ea typeface="+mn-lt"/>
                <a:cs typeface="+mn-lt"/>
              </a:rPr>
              <a:t>Susannah Cox Maddux</a:t>
            </a:r>
          </a:p>
          <a:p>
            <a:pPr marL="742950" lvl="1" indent="-285750">
              <a:buFont typeface="Wingdings,Sans-Serif" panose="020B0604020202020204" pitchFamily="34" charset="0"/>
              <a:buChar char="§"/>
            </a:pPr>
            <a:endParaRPr lang="en-US" sz="28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24F4C2-2216-77BB-127A-1CAE01F51449}"/>
              </a:ext>
            </a:extLst>
          </p:cNvPr>
          <p:cNvSpPr txBox="1"/>
          <p:nvPr/>
        </p:nvSpPr>
        <p:spPr>
          <a:xfrm>
            <a:off x="116427" y="1276399"/>
            <a:ext cx="11963587" cy="144655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1"/>
            <a:r>
              <a:rPr lang="en-US" sz="3200" b="1" dirty="0">
                <a:ea typeface="+mn-lt"/>
                <a:cs typeface="+mn-lt"/>
              </a:rPr>
              <a:t>Board Structure</a:t>
            </a:r>
            <a:r>
              <a:rPr lang="en-US" sz="3200" dirty="0">
                <a:ea typeface="+mn-lt"/>
                <a:cs typeface="+mn-lt"/>
              </a:rPr>
              <a:t>:  </a:t>
            </a:r>
            <a:r>
              <a:rPr lang="en-US" sz="2800" dirty="0">
                <a:ea typeface="+mn-lt"/>
                <a:cs typeface="+mn-lt"/>
              </a:rPr>
              <a:t>(1) BOE Member      (1) District Administrator  </a:t>
            </a:r>
          </a:p>
          <a:p>
            <a:pPr lvl="1"/>
            <a:r>
              <a:rPr lang="en-US" sz="2800" dirty="0">
                <a:ea typeface="+mn-lt"/>
                <a:cs typeface="+mn-lt"/>
              </a:rPr>
              <a:t>                                     (1) BOE Appointee   (2) Superintendent's Appointees</a:t>
            </a:r>
            <a:endParaRPr lang="en-US" sz="2800" dirty="0">
              <a:ea typeface="Calibri" panose="020F0502020204030204"/>
              <a:cs typeface="Calibri" panose="020F0502020204030204"/>
            </a:endParaRPr>
          </a:p>
          <a:p>
            <a:pPr marL="742950" lvl="1" indent="-285750">
              <a:buFont typeface="Wingdings,Sans-Serif" panose="020B0604020202020204" pitchFamily="34" charset="0"/>
              <a:buChar char="§"/>
            </a:pPr>
            <a:endParaRPr lang="en-US" sz="280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B448D4-A81A-1E80-2CB2-8013EA0B4FCE}"/>
              </a:ext>
            </a:extLst>
          </p:cNvPr>
          <p:cNvSpPr txBox="1"/>
          <p:nvPr/>
        </p:nvSpPr>
        <p:spPr>
          <a:xfrm>
            <a:off x="321820" y="2647374"/>
            <a:ext cx="11542826" cy="153718"/>
          </a:xfrm>
          <a:prstGeom prst="rect">
            <a:avLst/>
          </a:prstGeom>
          <a:solidFill>
            <a:schemeClr val="accent4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09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30779-BF25-4CF4-7706-50463611B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899BA43-CF43-5A67-9C3B-BC8EE00C7A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121" r="27351"/>
          <a:stretch>
            <a:fillRect/>
          </a:stretch>
        </p:blipFill>
        <p:spPr>
          <a:xfrm>
            <a:off x="1612900" y="3159676"/>
            <a:ext cx="9296732" cy="250831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1264ED-2E4D-4B08-C47C-FA7D4A011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65F9-1B31-4893-BE12-78C176540628}" type="slidenum">
              <a:rPr lang="en-US" smtClean="0"/>
              <a:t>4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72F8A2F-FE37-41F0-CE1B-4DB7E3EC69A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93D692-A215-4135-13F0-5BAD3921EE1D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Timeline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2E6D0D-A7C2-6AC7-AC6C-8EA68AA56D02}"/>
              </a:ext>
            </a:extLst>
          </p:cNvPr>
          <p:cNvSpPr txBox="1"/>
          <p:nvPr/>
        </p:nvSpPr>
        <p:spPr>
          <a:xfrm>
            <a:off x="283593" y="1258082"/>
            <a:ext cx="3056443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/>
              <a:t>2021: </a:t>
            </a:r>
            <a:endParaRPr lang="en-US"/>
          </a:p>
          <a:p>
            <a:pPr algn="ctr"/>
            <a:r>
              <a:rPr lang="en-US" sz="2000" b="1">
                <a:solidFill>
                  <a:prstClr val="black"/>
                </a:solidFill>
                <a:ea typeface="Calibri"/>
                <a:cs typeface="Calibri"/>
              </a:rPr>
              <a:t>Founding Year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99C60A7-D1EE-6A22-D858-E6429CAD2C7E}"/>
              </a:ext>
            </a:extLst>
          </p:cNvPr>
          <p:cNvSpPr txBox="1"/>
          <p:nvPr/>
        </p:nvSpPr>
        <p:spPr>
          <a:xfrm>
            <a:off x="5075132" y="4786690"/>
            <a:ext cx="2480632" cy="16619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/>
              <a:t>2023:</a:t>
            </a:r>
          </a:p>
          <a:p>
            <a:pPr algn="ctr"/>
            <a:r>
              <a:rPr lang="en-US" altLang="en-US" sz="2000" b="1" dirty="0"/>
              <a:t>Appointed</a:t>
            </a:r>
            <a:r>
              <a:rPr lang="en-US" altLang="en-US" sz="2000" dirty="0"/>
              <a:t> </a:t>
            </a:r>
            <a:endParaRPr lang="en-US" altLang="en-US" sz="2000" dirty="0">
              <a:ea typeface="Calibri"/>
              <a:cs typeface="Calibri"/>
            </a:endParaRPr>
          </a:p>
          <a:p>
            <a:pPr algn="ctr"/>
            <a:r>
              <a:rPr lang="en-US" sz="2000" b="1" dirty="0"/>
              <a:t>1</a:t>
            </a:r>
            <a:r>
              <a:rPr lang="en-US" sz="2000" b="1" baseline="30000" dirty="0"/>
              <a:t>st</a:t>
            </a:r>
            <a:r>
              <a:rPr lang="en-US" altLang="en-US" sz="2000" b="1" dirty="0"/>
              <a:t> Executive </a:t>
            </a:r>
            <a:r>
              <a:rPr lang="en-US" altLang="en-US" sz="2000" b="1" dirty="0">
                <a:ea typeface="Calibri"/>
                <a:cs typeface="Calibri"/>
              </a:rPr>
              <a:t>Director</a:t>
            </a:r>
          </a:p>
          <a:p>
            <a:pPr algn="ctr"/>
            <a:r>
              <a:rPr lang="en-US" altLang="en-US" sz="2000" b="1" dirty="0">
                <a:ea typeface="Calibri"/>
                <a:cs typeface="Calibri"/>
              </a:rPr>
              <a:t>Lasharn </a:t>
            </a:r>
            <a:r>
              <a:rPr lang="en-US" altLang="en-US" sz="2000" b="1" dirty="0" err="1">
                <a:ea typeface="Calibri"/>
                <a:cs typeface="Calibri"/>
              </a:rPr>
              <a:t>Ferroudj</a:t>
            </a:r>
          </a:p>
          <a:p>
            <a:pPr algn="ctr"/>
            <a:r>
              <a:rPr lang="en-US" b="1" dirty="0"/>
              <a:t> </a:t>
            </a:r>
            <a:endParaRPr lang="en-US" b="1" dirty="0">
              <a:ea typeface="Calibri"/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DA5006-2057-70D2-3628-2C94618C42EB}"/>
              </a:ext>
            </a:extLst>
          </p:cNvPr>
          <p:cNvSpPr txBox="1"/>
          <p:nvPr/>
        </p:nvSpPr>
        <p:spPr>
          <a:xfrm>
            <a:off x="4384435" y="1212303"/>
            <a:ext cx="4016647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/>
              <a:t>2023: </a:t>
            </a:r>
            <a:endParaRPr lang="en-US"/>
          </a:p>
          <a:p>
            <a:pPr algn="ctr"/>
            <a:r>
              <a:rPr lang="en-US" altLang="en-US" sz="2000" b="1"/>
              <a:t>1</a:t>
            </a:r>
            <a:r>
              <a:rPr lang="en-US" altLang="en-US" sz="2000" b="1" baseline="30000"/>
              <a:t>st</a:t>
            </a:r>
            <a:r>
              <a:rPr lang="en-US" altLang="en-US" sz="2000" b="1"/>
              <a:t> Annual Golf Tournament</a:t>
            </a:r>
            <a:endParaRPr lang="en-US" sz="2000" b="1"/>
          </a:p>
          <a:p>
            <a:pPr algn="ctr"/>
            <a:r>
              <a:rPr lang="en-US" altLang="en-US" sz="2000" b="1"/>
              <a:t>Tournament</a:t>
            </a:r>
            <a:endParaRPr lang="en-US" altLang="en-US" sz="2000" b="1">
              <a:ea typeface="Calibri"/>
              <a:cs typeface="Calibri"/>
            </a:endParaRPr>
          </a:p>
          <a:p>
            <a:pPr algn="ctr"/>
            <a:r>
              <a:rPr lang="en-US" sz="2400" b="1"/>
              <a:t> </a:t>
            </a:r>
            <a:endParaRPr lang="en-US" sz="2000" b="1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1A2EBA7-941B-D812-81AF-5165DFFC1C08}"/>
              </a:ext>
            </a:extLst>
          </p:cNvPr>
          <p:cNvSpPr txBox="1"/>
          <p:nvPr/>
        </p:nvSpPr>
        <p:spPr>
          <a:xfrm>
            <a:off x="6586011" y="4975013"/>
            <a:ext cx="432362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/>
              <a:t>2024:</a:t>
            </a:r>
          </a:p>
          <a:p>
            <a:pPr algn="ctr"/>
            <a:r>
              <a:rPr lang="en-US" altLang="en-US" sz="2000" b="1"/>
              <a:t>1</a:t>
            </a:r>
            <a:r>
              <a:rPr lang="en-US" altLang="en-US" sz="2000" b="1" baseline="30000"/>
              <a:t>st</a:t>
            </a:r>
            <a:r>
              <a:rPr lang="en-US" altLang="en-US" sz="2000" b="1"/>
              <a:t> Teacher </a:t>
            </a:r>
          </a:p>
          <a:p>
            <a:pPr algn="ctr"/>
            <a:r>
              <a:rPr lang="en-US" altLang="en-US" sz="2000" b="1"/>
              <a:t>Mini-Grant Awards</a:t>
            </a:r>
          </a:p>
          <a:p>
            <a:pPr algn="ctr"/>
            <a:r>
              <a:rPr lang="en-US" sz="2400" b="1"/>
              <a:t> </a:t>
            </a:r>
            <a:endParaRPr lang="en-US" sz="2000" b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84ACA4-F55B-F623-5E16-8C752400419A}"/>
              </a:ext>
            </a:extLst>
          </p:cNvPr>
          <p:cNvSpPr txBox="1"/>
          <p:nvPr/>
        </p:nvSpPr>
        <p:spPr>
          <a:xfrm>
            <a:off x="8805366" y="1176391"/>
            <a:ext cx="3573190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/>
              <a:t>2025: </a:t>
            </a:r>
            <a:endParaRPr lang="en-US" sz="2400"/>
          </a:p>
          <a:p>
            <a:pPr algn="ctr"/>
            <a:r>
              <a:rPr lang="en-US" sz="2000" b="1"/>
              <a:t>Explored Georgia Peach Education Tax Credit</a:t>
            </a:r>
            <a:endParaRPr lang="en-US" sz="2000" b="1">
              <a:ea typeface="Calibri"/>
              <a:cs typeface="Calibri"/>
            </a:endParaRPr>
          </a:p>
        </p:txBody>
      </p:sp>
      <p:pic>
        <p:nvPicPr>
          <p:cNvPr id="22" name="Picture 21" descr="Bibb County Education Foundation">
            <a:extLst>
              <a:ext uri="{FF2B5EF4-FFF2-40B4-BE49-F238E27FC236}">
                <a16:creationId xmlns:a16="http://schemas.microsoft.com/office/drawing/2014/main" id="{6F1985DD-6D08-5743-C69F-FDAB006063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4903" y="4787536"/>
            <a:ext cx="1194923" cy="1153356"/>
          </a:xfrm>
          <a:prstGeom prst="rect">
            <a:avLst/>
          </a:prstGeom>
        </p:spPr>
      </p:pic>
      <p:pic>
        <p:nvPicPr>
          <p:cNvPr id="5" name="Picture 4" descr="A poster for a golf tournament&#10;&#10;AI-generated content may be incorrect.">
            <a:extLst>
              <a:ext uri="{FF2B5EF4-FFF2-40B4-BE49-F238E27FC236}">
                <a16:creationId xmlns:a16="http://schemas.microsoft.com/office/drawing/2014/main" id="{BDBB6105-4388-67CC-6389-01E08B86DD7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56" b="39394"/>
          <a:stretch>
            <a:fillRect/>
          </a:stretch>
        </p:blipFill>
        <p:spPr>
          <a:xfrm>
            <a:off x="5283453" y="2327470"/>
            <a:ext cx="1932360" cy="1463096"/>
          </a:xfrm>
          <a:prstGeom prst="rect">
            <a:avLst/>
          </a:prstGeom>
        </p:spPr>
      </p:pic>
      <p:pic>
        <p:nvPicPr>
          <p:cNvPr id="6" name="Picture 6" descr="Free Apple SVG, PNG Icon, Symbol. Download Image.">
            <a:extLst>
              <a:ext uri="{FF2B5EF4-FFF2-40B4-BE49-F238E27FC236}">
                <a16:creationId xmlns:a16="http://schemas.microsoft.com/office/drawing/2014/main" id="{52F41CAD-379A-A2B8-09D4-98CF53A22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81483" y="4659990"/>
            <a:ext cx="1062098" cy="106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20F457E-BD0E-1E58-8837-C739591537E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0907" r="5835" b="17902"/>
          <a:stretch>
            <a:fillRect/>
          </a:stretch>
        </p:blipFill>
        <p:spPr>
          <a:xfrm>
            <a:off x="9037429" y="2370835"/>
            <a:ext cx="2552959" cy="1311101"/>
          </a:xfrm>
          <a:prstGeom prst="rect">
            <a:avLst/>
          </a:prstGeom>
        </p:spPr>
      </p:pic>
      <p:sp>
        <p:nvSpPr>
          <p:cNvPr id="9" name="Freeform 5" descr="A logo with yellow and white letters&#10;&#10;AI-generated content may be incorrect.">
            <a:extLst>
              <a:ext uri="{FF2B5EF4-FFF2-40B4-BE49-F238E27FC236}">
                <a16:creationId xmlns:a16="http://schemas.microsoft.com/office/drawing/2014/main" id="{C9EA2D61-F86F-2541-01E4-6185E13A818F}"/>
              </a:ext>
            </a:extLst>
          </p:cNvPr>
          <p:cNvSpPr/>
          <p:nvPr/>
        </p:nvSpPr>
        <p:spPr>
          <a:xfrm>
            <a:off x="10909632" y="-76332"/>
            <a:ext cx="1281386" cy="1275885"/>
          </a:xfrm>
          <a:custGeom>
            <a:avLst/>
            <a:gdLst/>
            <a:ahLst/>
            <a:cxnLst/>
            <a:rect l="l" t="t" r="r" b="b"/>
            <a:pathLst>
              <a:path w="2087513" h="2079261">
                <a:moveTo>
                  <a:pt x="0" y="0"/>
                </a:moveTo>
                <a:lnTo>
                  <a:pt x="2087513" y="0"/>
                </a:lnTo>
                <a:lnTo>
                  <a:pt x="2087513" y="2079261"/>
                </a:lnTo>
                <a:lnTo>
                  <a:pt x="0" y="207926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F9EF36-27AF-0494-F8F6-B081EAFD92D7}"/>
              </a:ext>
            </a:extLst>
          </p:cNvPr>
          <p:cNvSpPr txBox="1"/>
          <p:nvPr/>
        </p:nvSpPr>
        <p:spPr>
          <a:xfrm>
            <a:off x="2722153" y="5064695"/>
            <a:ext cx="22549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/>
              <a:t>2022:</a:t>
            </a:r>
          </a:p>
          <a:p>
            <a:pPr algn="ctr"/>
            <a:r>
              <a:rPr lang="en-US" altLang="en-US" sz="2000" b="1"/>
              <a:t>Formal </a:t>
            </a:r>
          </a:p>
          <a:p>
            <a:pPr algn="ctr"/>
            <a:r>
              <a:rPr lang="en-US" altLang="en-US" sz="2000" b="1"/>
              <a:t>Incorporation</a:t>
            </a:r>
          </a:p>
          <a:p>
            <a:pPr algn="ctr"/>
            <a:r>
              <a:rPr lang="en-US" sz="2400" b="1"/>
              <a:t> </a:t>
            </a:r>
            <a:endParaRPr lang="en-US" sz="2000" b="1"/>
          </a:p>
        </p:txBody>
      </p:sp>
      <p:pic>
        <p:nvPicPr>
          <p:cNvPr id="8" name="Picture 7" descr="Business Meeting Icon Royalty Free SVG, Cliparts, Vectors, and Stock  Illustration. Image 11143601.">
            <a:extLst>
              <a:ext uri="{FF2B5EF4-FFF2-40B4-BE49-F238E27FC236}">
                <a16:creationId xmlns:a16="http://schemas.microsoft.com/office/drawing/2014/main" id="{B78E99B1-A608-55F9-B9C7-41ADB7A4B51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-137" r="1951" b="3951"/>
          <a:stretch>
            <a:fillRect/>
          </a:stretch>
        </p:blipFill>
        <p:spPr>
          <a:xfrm>
            <a:off x="719146" y="2029696"/>
            <a:ext cx="2140852" cy="191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704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17EBF-486C-E17B-BB74-BAD2006BA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B5132B-A9D1-245E-BFB0-362322598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65F9-1B31-4893-BE12-78C176540628}" type="slidenum">
              <a:rPr lang="en-US" smtClean="0"/>
              <a:t>5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9CC370-C5B0-1EFB-F783-B1607BBFCB8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A4C20E-FF96-A912-7F21-060C1EFB26E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Funding and Donations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sp>
        <p:nvSpPr>
          <p:cNvPr id="9" name="Freeform 5" descr="A logo with yellow and white letters&#10;&#10;AI-generated content may be incorrect.">
            <a:extLst>
              <a:ext uri="{FF2B5EF4-FFF2-40B4-BE49-F238E27FC236}">
                <a16:creationId xmlns:a16="http://schemas.microsoft.com/office/drawing/2014/main" id="{A35AF476-EE69-EB74-CBC5-D0227D206074}"/>
              </a:ext>
            </a:extLst>
          </p:cNvPr>
          <p:cNvSpPr/>
          <p:nvPr/>
        </p:nvSpPr>
        <p:spPr>
          <a:xfrm>
            <a:off x="10909632" y="-76332"/>
            <a:ext cx="1281386" cy="1275885"/>
          </a:xfrm>
          <a:custGeom>
            <a:avLst/>
            <a:gdLst/>
            <a:ahLst/>
            <a:cxnLst/>
            <a:rect l="l" t="t" r="r" b="b"/>
            <a:pathLst>
              <a:path w="2087513" h="2079261">
                <a:moveTo>
                  <a:pt x="0" y="0"/>
                </a:moveTo>
                <a:lnTo>
                  <a:pt x="2087513" y="0"/>
                </a:lnTo>
                <a:lnTo>
                  <a:pt x="2087513" y="2079261"/>
                </a:lnTo>
                <a:lnTo>
                  <a:pt x="0" y="20792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B0D5FA-636C-3021-0137-14B3CD510E73}"/>
              </a:ext>
            </a:extLst>
          </p:cNvPr>
          <p:cNvSpPr txBox="1"/>
          <p:nvPr/>
        </p:nvSpPr>
        <p:spPr>
          <a:xfrm>
            <a:off x="4762763" y="1961516"/>
            <a:ext cx="6609427" cy="29392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buFont typeface=""/>
              <a:buChar char="•"/>
            </a:pPr>
            <a:r>
              <a:rPr lang="en-US" sz="3200"/>
              <a:t>Primarily funded through donations from individuals and organizations</a:t>
            </a:r>
            <a:endParaRPr lang="en-US" sz="3200">
              <a:ea typeface="Calibri"/>
              <a:cs typeface="Calibri"/>
            </a:endParaRPr>
          </a:p>
          <a:p>
            <a:pPr marL="228600" indent="-228600">
              <a:lnSpc>
                <a:spcPct val="150000"/>
              </a:lnSpc>
              <a:buFont typeface=""/>
              <a:buChar char="•"/>
            </a:pPr>
            <a:r>
              <a:rPr lang="en-US" sz="3200"/>
              <a:t>Donations are tax-deductible</a:t>
            </a:r>
            <a:endParaRPr lang="en-US" sz="3200"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endParaRPr lang="en-US" sz="600">
              <a:ea typeface="Calibri" panose="020F0502020204030204"/>
              <a:cs typeface="Calibri" panose="020F0502020204030204"/>
            </a:endParaRPr>
          </a:p>
          <a:p>
            <a:pPr marL="228600" indent="-228600">
              <a:buFont typeface=""/>
              <a:buChar char="•"/>
            </a:pPr>
            <a:r>
              <a:rPr lang="en-US" sz="3200"/>
              <a:t>Many gifts are earmarked for specific schools or projects</a:t>
            </a:r>
            <a:endParaRPr lang="en-US" sz="3200">
              <a:ea typeface="Calibri"/>
              <a:cs typeface="Calibri"/>
            </a:endParaRPr>
          </a:p>
        </p:txBody>
      </p:sp>
      <p:pic>
        <p:nvPicPr>
          <p:cNvPr id="6" name="Picture 10" descr="Sponsorship Partnership Stock Illustrations – 731 Sponsorship Partnership  Stock Illustrations, Vectors &amp; Clipart - Dreamstime">
            <a:extLst>
              <a:ext uri="{FF2B5EF4-FFF2-40B4-BE49-F238E27FC236}">
                <a16:creationId xmlns:a16="http://schemas.microsoft.com/office/drawing/2014/main" id="{F758252C-D73B-3231-98E9-F3F0E8DA0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12" y="1464702"/>
            <a:ext cx="4212261" cy="424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429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62162-AC55-35AA-EA50-9BF7076C3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7616F5-9DB9-D25E-98F3-EAA6191FD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65F9-1B31-4893-BE12-78C176540628}" type="slidenum">
              <a:rPr lang="en-US" smtClean="0"/>
              <a:t>6</a:t>
            </a:fld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2B0E3FE-8182-B4B4-8D74-A52D4D7989E1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C941C9-7C78-2779-6405-517F8B2A92D7}"/>
              </a:ext>
            </a:extLst>
          </p:cNvPr>
          <p:cNvSpPr txBox="1"/>
          <p:nvPr/>
        </p:nvSpPr>
        <p:spPr>
          <a:xfrm>
            <a:off x="225240" y="119565"/>
            <a:ext cx="1062793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Trade Gothic Next HvyCd"/>
                <a:ea typeface="+mn-lt"/>
                <a:cs typeface="+mn-lt"/>
              </a:rPr>
              <a:t>Signature Program</a:t>
            </a:r>
            <a:endParaRPr lang="en-US" sz="4400" dirty="0">
              <a:solidFill>
                <a:schemeClr val="bg1"/>
              </a:solidFill>
              <a:latin typeface="Trade Gothic Next HvyCd" panose="020B0906040303020004" pitchFamily="34" charset="0"/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CCC11D-49FB-36F3-FC60-A0ADC1D6BCA9}"/>
              </a:ext>
            </a:extLst>
          </p:cNvPr>
          <p:cNvSpPr txBox="1"/>
          <p:nvPr/>
        </p:nvSpPr>
        <p:spPr>
          <a:xfrm>
            <a:off x="249702" y="1219783"/>
            <a:ext cx="11427337" cy="52937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600">
                <a:ea typeface="+mn-lt"/>
                <a:cs typeface="+mn-lt"/>
              </a:rPr>
              <a:t>The Foundation manages Bibb County’s Realizing Educational Achievement Can Happen (REACH) Scholarship funds. BCSD is responsible for contributing to REACH as part of the partnership agreement with REACH Georgia.</a:t>
            </a:r>
          </a:p>
          <a:p>
            <a:pPr marL="285750" indent="-285750">
              <a:buFont typeface="Arial"/>
              <a:buChar char="•"/>
            </a:pPr>
            <a:endParaRPr lang="en-US" sz="2600">
              <a:ea typeface="+mn-lt"/>
              <a:cs typeface="+mn-lt"/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600">
                <a:ea typeface="+mn-lt"/>
                <a:cs typeface="+mn-lt"/>
              </a:rPr>
              <a:t>A total of </a:t>
            </a:r>
            <a:r>
              <a:rPr lang="en-US" sz="2600" b="1">
                <a:ea typeface="+mn-lt"/>
                <a:cs typeface="+mn-lt"/>
              </a:rPr>
              <a:t>$41,412.93</a:t>
            </a:r>
            <a:r>
              <a:rPr lang="en-US" sz="2600">
                <a:ea typeface="+mn-lt"/>
                <a:cs typeface="+mn-lt"/>
              </a:rPr>
              <a:t> of donations was transferred into the Foundation’s account for REACH.</a:t>
            </a:r>
          </a:p>
          <a:p>
            <a:pPr marL="800100" lvl="1" indent="-342900">
              <a:buFont typeface="Courier New"/>
              <a:buChar char="o"/>
            </a:pPr>
            <a:endParaRPr lang="en-US" sz="2600">
              <a:ea typeface="Calibri"/>
              <a:cs typeface="Calibri"/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600">
                <a:ea typeface="+mn-lt"/>
                <a:cs typeface="+mn-lt"/>
              </a:rPr>
              <a:t>Two disbursements have been made:</a:t>
            </a:r>
          </a:p>
          <a:p>
            <a:pPr marL="1257300" lvl="2" indent="-342900">
              <a:buFont typeface="Wingdings"/>
              <a:buChar char="§"/>
            </a:pPr>
            <a:r>
              <a:rPr lang="en-US" sz="2600" b="1">
                <a:ea typeface="+mn-lt"/>
                <a:cs typeface="+mn-lt"/>
              </a:rPr>
              <a:t>$6,000</a:t>
            </a:r>
            <a:r>
              <a:rPr lang="en-US" sz="2600">
                <a:ea typeface="+mn-lt"/>
                <a:cs typeface="+mn-lt"/>
              </a:rPr>
              <a:t> in October 2023</a:t>
            </a:r>
          </a:p>
          <a:p>
            <a:pPr marL="1257300" lvl="2" indent="-342900">
              <a:buFont typeface="Wingdings"/>
              <a:buChar char="§"/>
            </a:pPr>
            <a:r>
              <a:rPr lang="en-US" sz="2600" b="1">
                <a:ea typeface="+mn-lt"/>
                <a:cs typeface="+mn-lt"/>
              </a:rPr>
              <a:t>$4,000</a:t>
            </a:r>
            <a:r>
              <a:rPr lang="en-US" sz="2600">
                <a:ea typeface="+mn-lt"/>
                <a:cs typeface="+mn-lt"/>
              </a:rPr>
              <a:t> in August 2024</a:t>
            </a:r>
          </a:p>
          <a:p>
            <a:pPr lvl="2"/>
            <a:endParaRPr lang="en-US" sz="2600">
              <a:ea typeface="+mn-lt"/>
              <a:cs typeface="+mn-lt"/>
            </a:endParaRPr>
          </a:p>
          <a:p>
            <a:pPr marL="800100" lvl="1" indent="-342900">
              <a:buFont typeface="Courier New"/>
              <a:buChar char="o"/>
            </a:pPr>
            <a:r>
              <a:rPr lang="en-US" sz="2600" b="1">
                <a:ea typeface="+mn-lt"/>
                <a:cs typeface="+mn-lt"/>
              </a:rPr>
              <a:t>Remaining earmarked balance of funds                                    for REACH Scholarships</a:t>
            </a:r>
            <a:r>
              <a:rPr lang="en-US" sz="2600">
                <a:ea typeface="+mn-lt"/>
                <a:cs typeface="+mn-lt"/>
              </a:rPr>
              <a:t>: </a:t>
            </a:r>
            <a:r>
              <a:rPr lang="en-US" sz="2600" b="1">
                <a:ea typeface="+mn-lt"/>
                <a:cs typeface="+mn-lt"/>
              </a:rPr>
              <a:t>$31,412.93</a:t>
            </a:r>
            <a:endParaRPr lang="en-US" sz="2600">
              <a:ea typeface="Calibri"/>
              <a:cs typeface="Calibri"/>
            </a:endParaRPr>
          </a:p>
        </p:txBody>
      </p:sp>
      <p:pic>
        <p:nvPicPr>
          <p:cNvPr id="6" name="Picture 5" descr="REACH Georgia">
            <a:extLst>
              <a:ext uri="{FF2B5EF4-FFF2-40B4-BE49-F238E27FC236}">
                <a16:creationId xmlns:a16="http://schemas.microsoft.com/office/drawing/2014/main" id="{7FF25471-18C1-CE84-37F5-AFC54AEBE6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96" t="9419"/>
          <a:stretch>
            <a:fillRect/>
          </a:stretch>
        </p:blipFill>
        <p:spPr>
          <a:xfrm>
            <a:off x="8363091" y="3539316"/>
            <a:ext cx="3314315" cy="2816982"/>
          </a:xfrm>
          <a:prstGeom prst="rect">
            <a:avLst/>
          </a:prstGeom>
        </p:spPr>
      </p:pic>
      <p:sp>
        <p:nvSpPr>
          <p:cNvPr id="5" name="Freeform 5" descr="A logo with yellow and white letters&#10;&#10;AI-generated content may be incorrect.">
            <a:extLst>
              <a:ext uri="{FF2B5EF4-FFF2-40B4-BE49-F238E27FC236}">
                <a16:creationId xmlns:a16="http://schemas.microsoft.com/office/drawing/2014/main" id="{4B9BF700-4D2F-121F-A233-681F2D25C29D}"/>
              </a:ext>
            </a:extLst>
          </p:cNvPr>
          <p:cNvSpPr/>
          <p:nvPr/>
        </p:nvSpPr>
        <p:spPr>
          <a:xfrm>
            <a:off x="10909632" y="-76332"/>
            <a:ext cx="1281386" cy="1275885"/>
          </a:xfrm>
          <a:custGeom>
            <a:avLst/>
            <a:gdLst/>
            <a:ahLst/>
            <a:cxnLst/>
            <a:rect l="l" t="t" r="r" b="b"/>
            <a:pathLst>
              <a:path w="2087513" h="2079261">
                <a:moveTo>
                  <a:pt x="0" y="0"/>
                </a:moveTo>
                <a:lnTo>
                  <a:pt x="2087513" y="0"/>
                </a:lnTo>
                <a:lnTo>
                  <a:pt x="2087513" y="2079261"/>
                </a:lnTo>
                <a:lnTo>
                  <a:pt x="0" y="20792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3378584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30C52-B4F4-A832-350C-428BED35B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6CFE87-1188-7615-8018-A94BD492A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08756"/>
            <a:ext cx="2743200" cy="365125"/>
          </a:xfrm>
        </p:spPr>
        <p:txBody>
          <a:bodyPr/>
          <a:lstStyle/>
          <a:p>
            <a:fld id="{861765F9-1B31-4893-BE12-78C176540628}" type="slidenum">
              <a:rPr lang="en-US" smtClean="0"/>
              <a:t>7</a:t>
            </a:fld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952E17-0DBD-BF55-166A-CAB3DFB462BE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B007F6-1A86-DBE6-8123-7CE4C7C6F559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Highlights</a:t>
            </a:r>
          </a:p>
        </p:txBody>
      </p:sp>
      <p:sp>
        <p:nvSpPr>
          <p:cNvPr id="8" name="Freeform 5" descr="A logo with yellow and white letters&#10;&#10;AI-generated content may be incorrect.">
            <a:extLst>
              <a:ext uri="{FF2B5EF4-FFF2-40B4-BE49-F238E27FC236}">
                <a16:creationId xmlns:a16="http://schemas.microsoft.com/office/drawing/2014/main" id="{665370BB-2A27-9F45-73A0-6CD3D5A42156}"/>
              </a:ext>
            </a:extLst>
          </p:cNvPr>
          <p:cNvSpPr/>
          <p:nvPr/>
        </p:nvSpPr>
        <p:spPr>
          <a:xfrm>
            <a:off x="10909632" y="-76332"/>
            <a:ext cx="1281386" cy="1275885"/>
          </a:xfrm>
          <a:custGeom>
            <a:avLst/>
            <a:gdLst/>
            <a:ahLst/>
            <a:cxnLst/>
            <a:rect l="l" t="t" r="r" b="b"/>
            <a:pathLst>
              <a:path w="2087513" h="2079261">
                <a:moveTo>
                  <a:pt x="0" y="0"/>
                </a:moveTo>
                <a:lnTo>
                  <a:pt x="2087513" y="0"/>
                </a:lnTo>
                <a:lnTo>
                  <a:pt x="2087513" y="2079261"/>
                </a:lnTo>
                <a:lnTo>
                  <a:pt x="0" y="20792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/>
          </a:p>
        </p:txBody>
      </p:sp>
      <p:pic>
        <p:nvPicPr>
          <p:cNvPr id="3" name="Picture 2" descr="A person holding a golf club&#10;&#10;AI-generated content may be incorrect.">
            <a:extLst>
              <a:ext uri="{FF2B5EF4-FFF2-40B4-BE49-F238E27FC236}">
                <a16:creationId xmlns:a16="http://schemas.microsoft.com/office/drawing/2014/main" id="{8E10F6BD-6DCB-C849-C2C7-FD6286842B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70" y="1126689"/>
            <a:ext cx="3711325" cy="21105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87EBBA8B-9FB1-DC83-A305-7831C81D292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4977" r="4756" b="17184"/>
          <a:stretch>
            <a:fillRect/>
          </a:stretch>
        </p:blipFill>
        <p:spPr>
          <a:xfrm>
            <a:off x="100070" y="3330871"/>
            <a:ext cx="3711325" cy="16655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8D6ECC10-2EB6-FF14-73F9-0666B5C5E26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926" t="24217" r="8845" b="2319"/>
          <a:stretch>
            <a:fillRect/>
          </a:stretch>
        </p:blipFill>
        <p:spPr>
          <a:xfrm>
            <a:off x="6385818" y="4801750"/>
            <a:ext cx="3316506" cy="19550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 descr="A group of people standing outside a building holding a check&#10;&#10;AI-generated content may be incorrect.">
            <a:extLst>
              <a:ext uri="{FF2B5EF4-FFF2-40B4-BE49-F238E27FC236}">
                <a16:creationId xmlns:a16="http://schemas.microsoft.com/office/drawing/2014/main" id="{FB626664-0A92-FF47-0ADC-7B3C9E2B351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397" t="26234" r="12307" b="6475"/>
          <a:stretch>
            <a:fillRect/>
          </a:stretch>
        </p:blipFill>
        <p:spPr>
          <a:xfrm>
            <a:off x="6375976" y="1126689"/>
            <a:ext cx="3336101" cy="17689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 descr="A person shaking hands with a group of people&#10;&#10;AI-generated content may be incorrect.">
            <a:extLst>
              <a:ext uri="{FF2B5EF4-FFF2-40B4-BE49-F238E27FC236}">
                <a16:creationId xmlns:a16="http://schemas.microsoft.com/office/drawing/2014/main" id="{74D578A8-6F83-D678-0F0D-47F7ACF631A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732" r="16817"/>
          <a:stretch>
            <a:fillRect/>
          </a:stretch>
        </p:blipFill>
        <p:spPr>
          <a:xfrm>
            <a:off x="9803035" y="4490328"/>
            <a:ext cx="2288896" cy="20023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A person in a graduation gown holding a diploma&#10;&#10;AI-generated content may be incorrect.">
            <a:extLst>
              <a:ext uri="{FF2B5EF4-FFF2-40B4-BE49-F238E27FC236}">
                <a16:creationId xmlns:a16="http://schemas.microsoft.com/office/drawing/2014/main" id="{4B64AEB1-2A4C-8F8F-1E10-FF4606456EE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8438" r="24565"/>
          <a:stretch>
            <a:fillRect/>
          </a:stretch>
        </p:blipFill>
        <p:spPr>
          <a:xfrm>
            <a:off x="9803035" y="1124401"/>
            <a:ext cx="2288895" cy="32595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 descr="A group of people standing together holding a check&#10;&#10;AI-generated content may be incorrect.">
            <a:extLst>
              <a:ext uri="{FF2B5EF4-FFF2-40B4-BE49-F238E27FC236}">
                <a16:creationId xmlns:a16="http://schemas.microsoft.com/office/drawing/2014/main" id="{B59E4A6E-FEE8-3ED6-7407-119F4675BD6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16261" r="95" b="23178"/>
          <a:stretch>
            <a:fillRect/>
          </a:stretch>
        </p:blipFill>
        <p:spPr>
          <a:xfrm>
            <a:off x="100069" y="5091232"/>
            <a:ext cx="3708924" cy="16655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 descr="A person in a red graduation gown and cap&#10;&#10;AI-generated content may be incorrect.">
            <a:extLst>
              <a:ext uri="{FF2B5EF4-FFF2-40B4-BE49-F238E27FC236}">
                <a16:creationId xmlns:a16="http://schemas.microsoft.com/office/drawing/2014/main" id="{3CF41BDE-50A7-3B94-D443-B12E6B2621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12529" y="3680082"/>
            <a:ext cx="2358170" cy="30766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 descr="A person holding a large check&#10;&#10;AI-generated content may be incorrect.">
            <a:extLst>
              <a:ext uri="{FF2B5EF4-FFF2-40B4-BE49-F238E27FC236}">
                <a16:creationId xmlns:a16="http://schemas.microsoft.com/office/drawing/2014/main" id="{427D3AE3-419E-848E-723C-7B14AE2E8ADB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17035" r="151" b="35776"/>
          <a:stretch>
            <a:fillRect/>
          </a:stretch>
        </p:blipFill>
        <p:spPr>
          <a:xfrm>
            <a:off x="3914931" y="1117157"/>
            <a:ext cx="2358170" cy="247151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A group of people wearing face masks holding a check&#10;&#10;AI-generated content may be incorrect.">
            <a:extLst>
              <a:ext uri="{FF2B5EF4-FFF2-40B4-BE49-F238E27FC236}">
                <a16:creationId xmlns:a16="http://schemas.microsoft.com/office/drawing/2014/main" id="{FCB5187F-B22E-01E6-0567-D37DC8B33810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645" t="14625" r="2843" b="11743"/>
          <a:stretch>
            <a:fillRect/>
          </a:stretch>
        </p:blipFill>
        <p:spPr>
          <a:xfrm>
            <a:off x="6385818" y="3011898"/>
            <a:ext cx="3318763" cy="169870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E78756-C4C6-2A47-1353-2F38D7FDB207}"/>
              </a:ext>
            </a:extLst>
          </p:cNvPr>
          <p:cNvSpPr txBox="1"/>
          <p:nvPr/>
        </p:nvSpPr>
        <p:spPr>
          <a:xfrm>
            <a:off x="165419" y="2844509"/>
            <a:ext cx="310160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 Golf Tournament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D2E8A2-B864-A68D-75C3-9C528BB56E94}"/>
              </a:ext>
            </a:extLst>
          </p:cNvPr>
          <p:cNvSpPr txBox="1"/>
          <p:nvPr/>
        </p:nvSpPr>
        <p:spPr>
          <a:xfrm>
            <a:off x="165419" y="4585268"/>
            <a:ext cx="327162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 Golf Tournament Winners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E11B62-3E79-5F09-69D8-E8E377DC1039}"/>
              </a:ext>
            </a:extLst>
          </p:cNvPr>
          <p:cNvSpPr txBox="1"/>
          <p:nvPr/>
        </p:nvSpPr>
        <p:spPr>
          <a:xfrm>
            <a:off x="165419" y="6335771"/>
            <a:ext cx="327162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2022 Langhorne Golf Donation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1CBF35-2E54-2865-8EA7-C3D7170CC4FD}"/>
              </a:ext>
            </a:extLst>
          </p:cNvPr>
          <p:cNvSpPr txBox="1"/>
          <p:nvPr/>
        </p:nvSpPr>
        <p:spPr>
          <a:xfrm>
            <a:off x="3939350" y="6335771"/>
            <a:ext cx="2241317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 REACH Scholar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4F5CF0-24EF-8043-311C-FBA06172F0C5}"/>
              </a:ext>
            </a:extLst>
          </p:cNvPr>
          <p:cNvSpPr txBox="1"/>
          <p:nvPr/>
        </p:nvSpPr>
        <p:spPr>
          <a:xfrm>
            <a:off x="3939350" y="2964252"/>
            <a:ext cx="224131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2024 Teacher</a:t>
            </a:r>
          </a:p>
          <a:p>
            <a:r>
              <a:rPr lang="en-US" sz="17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Mini-Grants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74C561A-3D86-7EC1-F82B-2F24292EB03F}"/>
              </a:ext>
            </a:extLst>
          </p:cNvPr>
          <p:cNvSpPr txBox="1"/>
          <p:nvPr/>
        </p:nvSpPr>
        <p:spPr>
          <a:xfrm>
            <a:off x="6449327" y="6335771"/>
            <a:ext cx="308837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2023 </a:t>
            </a:r>
            <a:r>
              <a:rPr lang="en-US" sz="1700" b="1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Cenergistic</a:t>
            </a:r>
            <a:r>
              <a:rPr lang="en-US" sz="17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Donation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EDA82A-3943-9E2A-01FA-AEBF70593C86}"/>
              </a:ext>
            </a:extLst>
          </p:cNvPr>
          <p:cNvSpPr txBox="1"/>
          <p:nvPr/>
        </p:nvSpPr>
        <p:spPr>
          <a:xfrm>
            <a:off x="6449324" y="4121406"/>
            <a:ext cx="308837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2022 Adams, Jordan, and Herrington Donation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D8383E0-E0F5-C1B9-2077-FC4F6CB64A95}"/>
              </a:ext>
            </a:extLst>
          </p:cNvPr>
          <p:cNvSpPr txBox="1"/>
          <p:nvPr/>
        </p:nvSpPr>
        <p:spPr>
          <a:xfrm>
            <a:off x="6449324" y="2472094"/>
            <a:ext cx="346790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2022 CHS Baseball Alum Donation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5E9A4F5-CB90-25B1-AF66-2F6EA203D1D8}"/>
              </a:ext>
            </a:extLst>
          </p:cNvPr>
          <p:cNvSpPr txBox="1"/>
          <p:nvPr/>
        </p:nvSpPr>
        <p:spPr>
          <a:xfrm>
            <a:off x="9817298" y="3936330"/>
            <a:ext cx="215456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2025 REACH Scholar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D98B546-A6A7-FDBB-1AA4-54415449C6F6}"/>
              </a:ext>
            </a:extLst>
          </p:cNvPr>
          <p:cNvSpPr txBox="1"/>
          <p:nvPr/>
        </p:nvSpPr>
        <p:spPr>
          <a:xfrm>
            <a:off x="9817298" y="5828999"/>
            <a:ext cx="220928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2022 F.B. Johnson Teacher Gas Cards</a:t>
            </a:r>
          </a:p>
        </p:txBody>
      </p:sp>
    </p:spTree>
    <p:extLst>
      <p:ext uri="{BB962C8B-B14F-4D97-AF65-F5344CB8AC3E}">
        <p14:creationId xmlns:p14="http://schemas.microsoft.com/office/powerpoint/2010/main" val="1843349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F9E95-BCFD-F129-F375-078CA2BBB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EE4A36-E9D3-D11E-41D7-2E69079BB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65F9-1B31-4893-BE12-78C176540628}" type="slidenum">
              <a:rPr lang="en-US" smtClean="0"/>
              <a:t>8</a:t>
            </a:fld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E40BDC6-3A7F-1A10-6AE7-AE389241BC0E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A10DDF-A2CA-1AD2-D525-CED883DDD523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Financial Snapshot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254E1F-4F41-20DD-6077-DE53F2B7C295}"/>
              </a:ext>
            </a:extLst>
          </p:cNvPr>
          <p:cNvSpPr txBox="1"/>
          <p:nvPr/>
        </p:nvSpPr>
        <p:spPr>
          <a:xfrm>
            <a:off x="395184" y="1520769"/>
            <a:ext cx="11423650" cy="27053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000" b="1">
                <a:ea typeface="+mn-lt"/>
                <a:cs typeface="+mn-lt"/>
              </a:rPr>
              <a:t>Financials as of May 2025</a:t>
            </a:r>
          </a:p>
          <a:p>
            <a:endParaRPr lang="en-US" sz="1600" b="1">
              <a:ea typeface="+mn-lt"/>
              <a:cs typeface="+mn-lt"/>
            </a:endParaRPr>
          </a:p>
          <a:p>
            <a:pPr marL="800100" lvl="1" indent="-342900">
              <a:lnSpc>
                <a:spcPct val="150000"/>
              </a:lnSpc>
              <a:buFont typeface="Courier New"/>
              <a:buChar char="o"/>
            </a:pPr>
            <a:r>
              <a:rPr lang="en-US" sz="4000" b="1">
                <a:ea typeface="+mn-lt"/>
                <a:cs typeface="+mn-lt"/>
              </a:rPr>
              <a:t>Total balance</a:t>
            </a:r>
            <a:r>
              <a:rPr lang="en-US" sz="4000">
                <a:ea typeface="+mn-lt"/>
                <a:cs typeface="+mn-lt"/>
              </a:rPr>
              <a:t>: $85,490.99 (including savings)</a:t>
            </a:r>
          </a:p>
          <a:p>
            <a:pPr marL="800100" lvl="1" indent="-342900">
              <a:lnSpc>
                <a:spcPct val="150000"/>
              </a:lnSpc>
              <a:buFont typeface="Courier New"/>
              <a:buChar char="o"/>
            </a:pPr>
            <a:r>
              <a:rPr lang="en-US" sz="4000" b="1">
                <a:ea typeface="+mn-lt"/>
                <a:cs typeface="+mn-lt"/>
              </a:rPr>
              <a:t>Available funds (excluding REACH)</a:t>
            </a:r>
            <a:r>
              <a:rPr lang="en-US" sz="4000">
                <a:ea typeface="+mn-lt"/>
                <a:cs typeface="+mn-lt"/>
              </a:rPr>
              <a:t>: $54,078.06</a:t>
            </a:r>
          </a:p>
        </p:txBody>
      </p:sp>
      <p:sp>
        <p:nvSpPr>
          <p:cNvPr id="4" name="Freeform 5" descr="A logo with yellow and white letters&#10;&#10;AI-generated content may be incorrect.">
            <a:extLst>
              <a:ext uri="{FF2B5EF4-FFF2-40B4-BE49-F238E27FC236}">
                <a16:creationId xmlns:a16="http://schemas.microsoft.com/office/drawing/2014/main" id="{4AA8D565-FC5F-17F8-6397-201A8A34854B}"/>
              </a:ext>
            </a:extLst>
          </p:cNvPr>
          <p:cNvSpPr/>
          <p:nvPr/>
        </p:nvSpPr>
        <p:spPr>
          <a:xfrm>
            <a:off x="10909632" y="-76332"/>
            <a:ext cx="1281386" cy="1275885"/>
          </a:xfrm>
          <a:custGeom>
            <a:avLst/>
            <a:gdLst/>
            <a:ahLst/>
            <a:cxnLst/>
            <a:rect l="l" t="t" r="r" b="b"/>
            <a:pathLst>
              <a:path w="2087513" h="2079261">
                <a:moveTo>
                  <a:pt x="0" y="0"/>
                </a:moveTo>
                <a:lnTo>
                  <a:pt x="2087513" y="0"/>
                </a:lnTo>
                <a:lnTo>
                  <a:pt x="2087513" y="2079261"/>
                </a:lnTo>
                <a:lnTo>
                  <a:pt x="0" y="20792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2211633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A8288-290D-59C2-CFEA-424378C8B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1CE2AE-7EBF-35C2-2219-D9046C06F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65F9-1B31-4893-BE12-78C176540628}" type="slidenum">
              <a:rPr lang="en-US" smtClean="0"/>
              <a:t>9</a:t>
            </a:fld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B662AED-73A4-F6DD-244D-3B18D66F860E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85177A-8DF5-6CED-FEE1-846F6437B201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Future Priorities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6DF0AD-BD06-E085-23B4-0B98D2E60984}"/>
              </a:ext>
            </a:extLst>
          </p:cNvPr>
          <p:cNvSpPr/>
          <p:nvPr/>
        </p:nvSpPr>
        <p:spPr>
          <a:xfrm>
            <a:off x="317832" y="1524473"/>
            <a:ext cx="3551642" cy="3809053"/>
          </a:xfrm>
          <a:prstGeom prst="rect">
            <a:avLst/>
          </a:prstGeom>
          <a:solidFill>
            <a:schemeClr val="tx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/>
            </a:pPr>
            <a:r>
              <a:rPr lang="en-US" sz="4800" b="1">
                <a:solidFill>
                  <a:schemeClr val="bg1"/>
                </a:solidFill>
                <a:latin typeface="Calibri" panose="020F0502020204030204"/>
              </a:rPr>
              <a:t>Increase Scholarship</a:t>
            </a:r>
          </a:p>
          <a:p>
            <a:pPr algn="ctr">
              <a:defRPr/>
            </a:pP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Calibri"/>
                <a:cs typeface="Calibri"/>
              </a:rPr>
              <a:t>Funding</a:t>
            </a:r>
            <a:r>
              <a:rPr lang="en-US" sz="3200" b="1">
                <a:solidFill>
                  <a:schemeClr val="bg1"/>
                </a:solidFill>
                <a:latin typeface="Calibri" panose="020F0502020204030204"/>
                <a:ea typeface="Calibri"/>
                <a:cs typeface="Calibri"/>
              </a:rPr>
              <a:t> 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EABF70-6693-B522-5BF0-341939A30263}"/>
              </a:ext>
            </a:extLst>
          </p:cNvPr>
          <p:cNvSpPr/>
          <p:nvPr/>
        </p:nvSpPr>
        <p:spPr>
          <a:xfrm>
            <a:off x="4331188" y="1524473"/>
            <a:ext cx="3551642" cy="3809053"/>
          </a:xfrm>
          <a:prstGeom prst="rect">
            <a:avLst/>
          </a:prstGeom>
          <a:solidFill>
            <a:schemeClr val="tx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/>
            </a:pPr>
            <a:r>
              <a:rPr lang="en-US" sz="4800" b="1">
                <a:solidFill>
                  <a:schemeClr val="bg1"/>
                </a:solidFill>
                <a:latin typeface="Calibri" panose="020F0502020204030204"/>
              </a:rPr>
              <a:t>Launch</a:t>
            </a:r>
          </a:p>
          <a:p>
            <a:pPr algn="ctr">
              <a:defRPr/>
            </a:pP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Calibri"/>
                <a:cs typeface="Calibri"/>
              </a:rPr>
              <a:t>Capital</a:t>
            </a:r>
          </a:p>
          <a:p>
            <a:pPr algn="ctr">
              <a:defRPr/>
            </a:pP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Calibri"/>
                <a:cs typeface="Calibri"/>
              </a:rPr>
              <a:t>Campaigns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E3CCCE-CF96-2774-90E9-CC0539249AB2}"/>
              </a:ext>
            </a:extLst>
          </p:cNvPr>
          <p:cNvSpPr/>
          <p:nvPr/>
        </p:nvSpPr>
        <p:spPr>
          <a:xfrm>
            <a:off x="8206379" y="1524473"/>
            <a:ext cx="3551642" cy="3809053"/>
          </a:xfrm>
          <a:prstGeom prst="rect">
            <a:avLst/>
          </a:prstGeom>
          <a:solidFill>
            <a:schemeClr val="tx1"/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/>
            </a:pPr>
            <a:r>
              <a:rPr lang="en-US" sz="4800" b="1">
                <a:solidFill>
                  <a:schemeClr val="bg1"/>
                </a:solidFill>
                <a:latin typeface="Calibri" panose="020F0502020204030204"/>
              </a:rPr>
              <a:t>Expand</a:t>
            </a:r>
          </a:p>
          <a:p>
            <a:pPr algn="ctr">
              <a:defRPr/>
            </a:pP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Calibri"/>
                <a:cs typeface="Calibri"/>
              </a:rPr>
              <a:t>Visibility &amp;</a:t>
            </a:r>
          </a:p>
          <a:p>
            <a:pPr algn="ctr">
              <a:defRPr/>
            </a:pPr>
            <a:r>
              <a:rPr lang="en-US" sz="4800" b="1">
                <a:solidFill>
                  <a:schemeClr val="bg1"/>
                </a:solidFill>
                <a:latin typeface="Calibri" panose="020F0502020204030204"/>
                <a:ea typeface="Calibri"/>
                <a:cs typeface="Calibri"/>
              </a:rPr>
              <a:t>Donor Base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7" name="Freeform 5" descr="A logo with yellow and white letters&#10;&#10;AI-generated content may be incorrect.">
            <a:extLst>
              <a:ext uri="{FF2B5EF4-FFF2-40B4-BE49-F238E27FC236}">
                <a16:creationId xmlns:a16="http://schemas.microsoft.com/office/drawing/2014/main" id="{A119BC90-7A24-F76A-EFD9-6436E9739ACC}"/>
              </a:ext>
            </a:extLst>
          </p:cNvPr>
          <p:cNvSpPr/>
          <p:nvPr/>
        </p:nvSpPr>
        <p:spPr>
          <a:xfrm>
            <a:off x="10909632" y="-76332"/>
            <a:ext cx="1281386" cy="1275885"/>
          </a:xfrm>
          <a:custGeom>
            <a:avLst/>
            <a:gdLst/>
            <a:ahLst/>
            <a:cxnLst/>
            <a:rect l="l" t="t" r="r" b="b"/>
            <a:pathLst>
              <a:path w="2087513" h="2079261">
                <a:moveTo>
                  <a:pt x="0" y="0"/>
                </a:moveTo>
                <a:lnTo>
                  <a:pt x="2087513" y="0"/>
                </a:lnTo>
                <a:lnTo>
                  <a:pt x="2087513" y="2079261"/>
                </a:lnTo>
                <a:lnTo>
                  <a:pt x="0" y="20792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3128713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BD24D-F294-66FF-272D-4C60B1EEE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F23F63-503C-7374-44DD-7477E0647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765F9-1B31-4893-BE12-78C176540628}" type="slidenum">
              <a:rPr lang="en-US" smtClean="0"/>
              <a:t>10</a:t>
            </a:fld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B60F98-93D7-4B8C-6D6E-5E33F464A971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71A7EB-753A-551D-E2E0-D5A6177A4EB2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How You Can Help</a:t>
            </a:r>
            <a:endParaRPr lang="en-US" sz="4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sp>
        <p:nvSpPr>
          <p:cNvPr id="5" name="Freeform 5" descr="A logo with yellow and white letters&#10;&#10;AI-generated content may be incorrect.">
            <a:extLst>
              <a:ext uri="{FF2B5EF4-FFF2-40B4-BE49-F238E27FC236}">
                <a16:creationId xmlns:a16="http://schemas.microsoft.com/office/drawing/2014/main" id="{25AD6E63-208E-5707-021F-3EB30BFC8684}"/>
              </a:ext>
            </a:extLst>
          </p:cNvPr>
          <p:cNvSpPr/>
          <p:nvPr/>
        </p:nvSpPr>
        <p:spPr>
          <a:xfrm>
            <a:off x="10909632" y="-76332"/>
            <a:ext cx="1281386" cy="1275885"/>
          </a:xfrm>
          <a:custGeom>
            <a:avLst/>
            <a:gdLst/>
            <a:ahLst/>
            <a:cxnLst/>
            <a:rect l="l" t="t" r="r" b="b"/>
            <a:pathLst>
              <a:path w="2087513" h="2079261">
                <a:moveTo>
                  <a:pt x="0" y="0"/>
                </a:moveTo>
                <a:lnTo>
                  <a:pt x="2087513" y="0"/>
                </a:lnTo>
                <a:lnTo>
                  <a:pt x="2087513" y="2079261"/>
                </a:lnTo>
                <a:lnTo>
                  <a:pt x="0" y="20792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1C50E1-2229-1BF3-662D-FD3228298F0A}"/>
              </a:ext>
            </a:extLst>
          </p:cNvPr>
          <p:cNvSpPr txBox="1"/>
          <p:nvPr/>
        </p:nvSpPr>
        <p:spPr>
          <a:xfrm>
            <a:off x="536354" y="1475562"/>
            <a:ext cx="11142920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buFont typeface=""/>
              <a:buChar char="•"/>
            </a:pPr>
            <a:r>
              <a:rPr lang="en-US" sz="3200"/>
              <a:t>  Share our mission with your networks</a:t>
            </a:r>
            <a:endParaRPr lang="en-US" sz="3200">
              <a:ea typeface="Calibri"/>
              <a:cs typeface="Calibri"/>
            </a:endParaRPr>
          </a:p>
          <a:p>
            <a:pPr marL="228600" indent="-228600">
              <a:buFont typeface=""/>
              <a:buChar char="•"/>
            </a:pPr>
            <a:r>
              <a:rPr lang="en-US" sz="3200"/>
              <a:t>  Attend and promote Foundation events</a:t>
            </a:r>
            <a:endParaRPr lang="en-US" sz="3200">
              <a:ea typeface="Calibri"/>
              <a:cs typeface="Calibri"/>
            </a:endParaRPr>
          </a:p>
          <a:p>
            <a:pPr marL="228600" indent="-228600">
              <a:buFont typeface=""/>
              <a:buChar char="•"/>
            </a:pPr>
            <a:r>
              <a:rPr lang="en-US" sz="3200"/>
              <a:t>  Encourage schools to apply for grants</a:t>
            </a:r>
            <a:endParaRPr lang="en-US" sz="3200">
              <a:ea typeface="Calibri"/>
              <a:cs typeface="Calibri"/>
            </a:endParaRPr>
          </a:p>
          <a:p>
            <a:pPr marL="228600" indent="-228600">
              <a:buFont typeface=""/>
              <a:buChar char="•"/>
            </a:pPr>
            <a:r>
              <a:rPr lang="en-US" sz="3200"/>
              <a:t>  Recommend community partnerships</a:t>
            </a:r>
            <a:endParaRPr lang="en-US" sz="3200">
              <a:ea typeface="Calibri"/>
              <a:cs typeface="Calibri"/>
            </a:endParaRPr>
          </a:p>
          <a:p>
            <a:endParaRPr lang="en-US" sz="3200" b="1"/>
          </a:p>
          <a:p>
            <a:r>
              <a:rPr lang="en-US" sz="3200" b="1"/>
              <a:t>Contact</a:t>
            </a:r>
            <a:r>
              <a:rPr lang="en-US" sz="3200" b="1">
                <a:ea typeface="Calibri"/>
                <a:cs typeface="Calibri"/>
              </a:rPr>
              <a:t>:</a:t>
            </a:r>
            <a:endParaRPr lang="en-US" sz="3200">
              <a:ea typeface="Calibri"/>
              <a:cs typeface="Calibri"/>
            </a:endParaRPr>
          </a:p>
          <a:p>
            <a:pPr marL="685800" lvl="1" indent="-228600">
              <a:buFont typeface="Courier New"/>
              <a:buChar char="o"/>
            </a:pPr>
            <a:r>
              <a:rPr lang="en-US" sz="3200" b="1">
                <a:ea typeface="Calibri"/>
                <a:cs typeface="Calibri"/>
              </a:rPr>
              <a:t>  Dr. Celeta Thomas-Watson, Executive Director</a:t>
            </a:r>
          </a:p>
          <a:p>
            <a:pPr marL="685800" lvl="1" indent="-228600">
              <a:buFont typeface="Courier New"/>
              <a:buChar char="o"/>
            </a:pPr>
            <a:r>
              <a:rPr lang="en-US" sz="3200" b="1" i="1">
                <a:ea typeface="Calibri"/>
                <a:cs typeface="Calibri"/>
              </a:rPr>
              <a:t>  </a:t>
            </a:r>
            <a:r>
              <a:rPr lang="en-US" sz="3200" b="1" i="1" u="sng">
                <a:ea typeface="Calibri"/>
                <a:cs typeface="Calibri"/>
                <a:hlinkClick r:id="rId4"/>
              </a:rPr>
              <a:t>www.facebook.com/BibbCountyEducationFoundation</a:t>
            </a:r>
            <a:endParaRPr lang="en-US" sz="3200" b="1" u="sng">
              <a:ea typeface="Calibri"/>
              <a:cs typeface="Calibri"/>
            </a:endParaRPr>
          </a:p>
          <a:p>
            <a:pPr marL="685800" lvl="1" indent="-228600">
              <a:buFont typeface="Courier New"/>
              <a:buChar char="o"/>
            </a:pPr>
            <a:r>
              <a:rPr lang="en-US" sz="3200" b="1" i="1">
                <a:ea typeface="Calibri"/>
                <a:cs typeface="Calibri"/>
              </a:rPr>
              <a:t>  </a:t>
            </a:r>
            <a:r>
              <a:rPr lang="en-US" sz="3200" b="1">
                <a:ea typeface="Calibri"/>
                <a:cs typeface="Calibri"/>
              </a:rPr>
              <a:t>(478) 765‑8762</a:t>
            </a:r>
          </a:p>
        </p:txBody>
      </p:sp>
    </p:spTree>
    <p:extLst>
      <p:ext uri="{BB962C8B-B14F-4D97-AF65-F5344CB8AC3E}">
        <p14:creationId xmlns:p14="http://schemas.microsoft.com/office/powerpoint/2010/main" val="623736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FB8BB2C5756B45AFD12FE61174FC75" ma:contentTypeVersion="16" ma:contentTypeDescription="Create a new document." ma:contentTypeScope="" ma:versionID="d20063b82e7c65b5b6e881c4f082cba5">
  <xsd:schema xmlns:xsd="http://www.w3.org/2001/XMLSchema" xmlns:xs="http://www.w3.org/2001/XMLSchema" xmlns:p="http://schemas.microsoft.com/office/2006/metadata/properties" xmlns:ns2="460a8472-cf45-4d98-9472-7ce6ba3de9ea" xmlns:ns3="1f6de623-e122-45b5-a42b-c03d046f1b26" targetNamespace="http://schemas.microsoft.com/office/2006/metadata/properties" ma:root="true" ma:fieldsID="bc83d9086e2f3c4a6c9447cf11610ab2" ns2:_="" ns3:_="">
    <xsd:import namespace="460a8472-cf45-4d98-9472-7ce6ba3de9ea"/>
    <xsd:import namespace="1f6de623-e122-45b5-a42b-c03d046f1b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0a8472-cf45-4d98-9472-7ce6ba3de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21972d4-a1fe-45f5-bf00-df2efbce1a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6de623-e122-45b5-a42b-c03d046f1b2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bbd666d3-edf7-4a41-a854-5bbdc9326986}" ma:internalName="TaxCatchAll" ma:showField="CatchAllData" ma:web="1f6de623-e122-45b5-a42b-c03d046f1b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f6de623-e122-45b5-a42b-c03d046f1b26" xsi:nil="true"/>
    <lcf76f155ced4ddcb4097134ff3c332f xmlns="460a8472-cf45-4d98-9472-7ce6ba3de9ea">
      <Terms xmlns="http://schemas.microsoft.com/office/infopath/2007/PartnerControls"/>
    </lcf76f155ced4ddcb4097134ff3c332f>
    <SharedWithUsers xmlns="1f6de623-e122-45b5-a42b-c03d046f1b26">
      <UserInfo>
        <DisplayName>Jeffrey Castle</DisplayName>
        <AccountId>41</AccountId>
        <AccountType/>
      </UserInfo>
      <UserInfo>
        <DisplayName>Belinda Walters-Brazile</DisplayName>
        <AccountId>275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A91F19F-4865-42B4-97FE-ABAA11EDE350}">
  <ds:schemaRefs>
    <ds:schemaRef ds:uri="1f6de623-e122-45b5-a42b-c03d046f1b26"/>
    <ds:schemaRef ds:uri="460a8472-cf45-4d98-9472-7ce6ba3de9e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7DCF659-9C62-4675-A323-5CFC8FDB7E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2F5B24-3C5D-44D6-B269-4F4FFE82F92E}">
  <ds:schemaRefs>
    <ds:schemaRef ds:uri="1f6de623-e122-45b5-a42b-c03d046f1b26"/>
    <ds:schemaRef ds:uri="460a8472-cf45-4d98-9472-7ce6ba3de9e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528</Words>
  <Application>Microsoft Office PowerPoint</Application>
  <PresentationFormat>Widescreen</PresentationFormat>
  <Paragraphs>131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Courier New</vt:lpstr>
      <vt:lpstr>Trade Gothic Next HvyCd</vt:lpstr>
      <vt:lpstr>Wingdings</vt:lpstr>
      <vt:lpstr>Wingdings,Sans-Serif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 on Performance of Federally Identified Schools</dc:title>
  <dc:creator>Amy Alderman</dc:creator>
  <cp:lastModifiedBy>Ward-Rodgers, Lori</cp:lastModifiedBy>
  <cp:revision>74</cp:revision>
  <dcterms:created xsi:type="dcterms:W3CDTF">2022-11-30T20:20:01Z</dcterms:created>
  <dcterms:modified xsi:type="dcterms:W3CDTF">2025-07-17T17:53:26Z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0x010100A2FB8BB2C5756B45AFD12FE61174FC75</vt:lpwstr>
  </property>
  <property fmtid="{D5CDD505-2E9C-101B-9397-08002B2CF9AE}" pid="3" name="MediaServiceImageTags">
    <vt:lpwstr/>
  </property>
</Properties>
</file>