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5596"/>
    <a:srgbClr val="C9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3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0AEB-4E55-4734-A21E-6B1804EDB17C}" type="datetimeFigureOut">
              <a:rPr lang="en-US" smtClean="0"/>
              <a:pPr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1556D-07A1-4DC4-BBFA-CB01235E72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1556D-07A1-4DC4-BBFA-CB01235E72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oosh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OffAxis1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threePt" dir="t"/>
            </a:scene3d>
            <a:sp3d prstMaterial="dkEdge"/>
          </a:bodyPr>
          <a:lstStyle/>
          <a:p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FINANCIAL</a:t>
            </a:r>
            <a:b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</a:br>
            <a:r>
              <a:rPr lang="en-US" sz="6000" b="1" dirty="0">
                <a:ln>
                  <a:solidFill>
                    <a:srgbClr val="C99600"/>
                  </a:solidFill>
                </a:ln>
                <a:solidFill>
                  <a:srgbClr val="005596"/>
                </a:solidFill>
                <a:effectLst>
                  <a:outerShdw blurRad="60007" dist="310007" dir="7680000" sy="30000" kx="1300200" algn="ctr" rotWithShape="0">
                    <a:srgbClr val="C99600">
                      <a:alpha val="32000"/>
                    </a:srgbClr>
                  </a:outerShdw>
                </a:effectLst>
              </a:rPr>
              <a:t>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 anchor="ctr">
            <a:normAutofit/>
          </a:bodyPr>
          <a:lstStyle/>
          <a:p>
            <a:r>
              <a:rPr lang="en-US" sz="4400" b="1" dirty="0">
                <a:ln>
                  <a:solidFill>
                    <a:srgbClr val="005596"/>
                  </a:solidFill>
                </a:ln>
                <a:solidFill>
                  <a:srgbClr val="C99600"/>
                </a:solidFill>
              </a:rPr>
              <a:t>DECEMBER 2018</a:t>
            </a:r>
          </a:p>
        </p:txBody>
      </p:sp>
      <p:pic>
        <p:nvPicPr>
          <p:cNvPr id="7172" name="Picture 4" descr="FCS Logo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762000"/>
            <a:ext cx="3448050" cy="990601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AND DISBURSEMENTS BY ALL SCHOOLS</a:t>
            </a:r>
            <a:br>
              <a:rPr lang="en-US" sz="2500" b="1" u="sng" dirty="0"/>
            </a:br>
            <a:r>
              <a:rPr lang="en-US" sz="2500" b="1" u="sng" dirty="0"/>
              <a:t>DECEMBER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089" y="1053983"/>
            <a:ext cx="4421420" cy="11912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089" y="2743200"/>
            <a:ext cx="4421420" cy="28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STATEMENT OF CASH RECEIPTS &amp; DISBURSEMENTS</a:t>
            </a:r>
            <a:br>
              <a:rPr lang="en-US" sz="2000" b="1" u="sng" dirty="0"/>
            </a:br>
            <a:r>
              <a:rPr lang="en-US" sz="2000" b="1" u="sng" dirty="0"/>
              <a:t>DECEMBER 31,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838200"/>
            <a:ext cx="4114800" cy="558479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 AS OF 12/31/2018</a:t>
            </a:r>
            <a:br>
              <a:rPr lang="en-US" sz="2000" b="1" u="sng" dirty="0"/>
            </a:br>
            <a:r>
              <a:rPr lang="en-US" sz="2000" b="1" u="sng" dirty="0"/>
              <a:t>REVENUE DETAIL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828800"/>
            <a:ext cx="8133560" cy="32850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000" b="1" u="sng" dirty="0"/>
              <a:t>YEAR-TO-DATE BUDGET REPORT</a:t>
            </a:r>
            <a:br>
              <a:rPr lang="en-US" sz="2000" b="1" u="sng" dirty="0"/>
            </a:br>
            <a:r>
              <a:rPr lang="en-US" sz="2000" b="1" u="sng" dirty="0"/>
              <a:t>AS OF 12/31/2018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95" y="1447800"/>
            <a:ext cx="8066106" cy="4292779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DEBT SERVICES CASH ANALYSIS</a:t>
            </a:r>
            <a:br>
              <a:rPr lang="en-US" sz="2300" b="1" u="sng" dirty="0"/>
            </a:br>
            <a:r>
              <a:rPr lang="en-US" sz="2300" b="1" u="sng" dirty="0"/>
              <a:t>DECEMBER 31,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51" y="838200"/>
            <a:ext cx="6889497" cy="547933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INVESTMENT SUMMARY</a:t>
            </a:r>
            <a:br>
              <a:rPr lang="en-US" sz="2300" b="1" u="sng" dirty="0"/>
            </a:br>
            <a:r>
              <a:rPr lang="en-US" sz="2300" b="1" u="sng" dirty="0"/>
              <a:t>ACTIVITY ANALYSIS</a:t>
            </a:r>
            <a:br>
              <a:rPr lang="en-US" sz="2300" b="1" u="sng" dirty="0"/>
            </a:br>
            <a:r>
              <a:rPr lang="en-US" sz="2300" b="1" u="sng" dirty="0"/>
              <a:t>DECEMBER 31, 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00"/>
            <a:ext cx="8229601" cy="471843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066800"/>
          </a:xfrm>
        </p:spPr>
        <p:txBody>
          <a:bodyPr>
            <a:noAutofit/>
          </a:bodyPr>
          <a:lstStyle/>
          <a:p>
            <a:r>
              <a:rPr lang="en-US" sz="2300" b="1" u="sng" dirty="0"/>
              <a:t>SPLOST V JULY 2017 TO JUNE 2022</a:t>
            </a:r>
            <a:br>
              <a:rPr lang="en-US" sz="2300" b="1" u="sng" dirty="0"/>
            </a:br>
            <a:r>
              <a:rPr lang="en-US" sz="2300" b="1" u="sng" dirty="0"/>
              <a:t>LGIP 8972-63321</a:t>
            </a:r>
            <a:br>
              <a:rPr lang="en-US" sz="2300" b="1" u="sng" dirty="0"/>
            </a:br>
            <a:r>
              <a:rPr lang="en-US" sz="2300" b="1" u="sng" dirty="0"/>
              <a:t>DECEMBER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68" y="1143000"/>
            <a:ext cx="7316663" cy="499886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2500" b="1" u="sng" dirty="0"/>
              <a:t>CASH RECEIPTS &amp; DISBURSEMENTS BY ELEMENTARY SCHOOLS</a:t>
            </a:r>
            <a:br>
              <a:rPr lang="en-US" sz="2500" b="1" u="sng" dirty="0"/>
            </a:br>
            <a:r>
              <a:rPr lang="en-US" sz="2500" b="1" u="sng" dirty="0"/>
              <a:t>DECEMBER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682" y="729166"/>
            <a:ext cx="4634635" cy="539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4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Autofit/>
          </a:bodyPr>
          <a:lstStyle/>
          <a:p>
            <a:r>
              <a:rPr lang="en-US" sz="2100" b="1" u="sng" dirty="0"/>
              <a:t>CASH RECEIPTS AND DISBURSEMENTS BY MIDDLE AND HIGH SCHOOLS</a:t>
            </a:r>
            <a:br>
              <a:rPr lang="en-US" sz="2100" b="1" u="sng" dirty="0"/>
            </a:br>
            <a:r>
              <a:rPr lang="en-US" sz="2100" b="1" u="sng" dirty="0"/>
              <a:t>DECEMBER 2018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2" y="780384"/>
            <a:ext cx="4428474" cy="27285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2" y="3733800"/>
            <a:ext cx="4428474" cy="2403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13677</TotalTime>
  <Words>55</Words>
  <Application>Microsoft Office PowerPoint</Application>
  <PresentationFormat>On-screen Show (4:3)</PresentationFormat>
  <Paragraphs>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FINANCIAL STATEMENTS</vt:lpstr>
      <vt:lpstr>STATEMENT OF CASH RECEIPTS &amp; DISBURSEMENTS DECEMBER 31, 2018</vt:lpstr>
      <vt:lpstr>YEAR-TO-DATE BUDGET REPORT AS OF 12/31/2018 REVENUE DETAIL</vt:lpstr>
      <vt:lpstr>YEAR-TO-DATE BUDGET REPORT AS OF 12/31/2018</vt:lpstr>
      <vt:lpstr>DEBT SERVICES CASH ANALYSIS DECEMBER 31, 2018</vt:lpstr>
      <vt:lpstr>INVESTMENT SUMMARY ACTIVITY ANALYSIS DECEMBER 31, 2018</vt:lpstr>
      <vt:lpstr>SPLOST V JULY 2017 TO JUNE 2022 LGIP 8972-63321 DECEMBER 2018</vt:lpstr>
      <vt:lpstr>CASH RECEIPTS &amp; DISBURSEMENTS BY ELEMENTARY SCHOOLS DECEMBER 2018</vt:lpstr>
      <vt:lpstr>CASH RECEIPTS AND DISBURSEMENTS BY MIDDLE AND HIGH SCHOOLS DECEMBER 2018</vt:lpstr>
      <vt:lpstr>CASH RECEIPTS AND DISBURSEMENTS BY ALL SCHOOLS DECEMBER 2018</vt:lpstr>
    </vt:vector>
  </TitlesOfParts>
  <Company>Forsyth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installer</dc:creator>
  <cp:lastModifiedBy>Abbott, Sandi</cp:lastModifiedBy>
  <cp:revision>212</cp:revision>
  <dcterms:created xsi:type="dcterms:W3CDTF">2015-10-26T18:50:30Z</dcterms:created>
  <dcterms:modified xsi:type="dcterms:W3CDTF">2019-01-15T16:45:41Z</dcterms:modified>
</cp:coreProperties>
</file>