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28"/>
  </p:notesMasterIdLst>
  <p:sldIdLst>
    <p:sldId id="292" r:id="rId4"/>
    <p:sldId id="287" r:id="rId5"/>
    <p:sldId id="3479" r:id="rId6"/>
    <p:sldId id="3463" r:id="rId7"/>
    <p:sldId id="297" r:id="rId8"/>
    <p:sldId id="3489" r:id="rId9"/>
    <p:sldId id="3437" r:id="rId10"/>
    <p:sldId id="3423" r:id="rId11"/>
    <p:sldId id="3490" r:id="rId12"/>
    <p:sldId id="3496" r:id="rId13"/>
    <p:sldId id="3494" r:id="rId14"/>
    <p:sldId id="3499" r:id="rId15"/>
    <p:sldId id="3497" r:id="rId16"/>
    <p:sldId id="3498" r:id="rId17"/>
    <p:sldId id="3492" r:id="rId18"/>
    <p:sldId id="3495" r:id="rId19"/>
    <p:sldId id="3491" r:id="rId20"/>
    <p:sldId id="3422" r:id="rId21"/>
    <p:sldId id="3500" r:id="rId22"/>
    <p:sldId id="3454" r:id="rId23"/>
    <p:sldId id="3466" r:id="rId24"/>
    <p:sldId id="3473" r:id="rId25"/>
    <p:sldId id="3469" r:id="rId26"/>
    <p:sldId id="3476"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58183A-0B20-4AC8-8452-32CE87D0C8AC}" v="679" dt="2026-02-03T20:05:44.720"/>
    <p1510:client id="{6C8BD94E-169A-0320-E694-9BE3F57D6D75}" v="14" dt="2026-02-03T21:54:49.644"/>
    <p1510:client id="{6FC92411-F340-2FDF-5E2D-ABE810CFE2C8}" v="21" dt="2026-02-03T19:43:29.736"/>
    <p1510:client id="{955D3C1D-AC30-4F09-A86A-AB30A702E861}" v="679" dt="2026-02-03T19:19:11.955"/>
    <p1510:client id="{981F8945-B4FA-533A-3893-53DB72E3F29B}" v="10" dt="2026-02-03T20:59:11.571"/>
    <p1510:client id="{9A17FA8E-FB76-86C1-F0C8-FBD73AFB4946}" v="355" dt="2026-02-03T21:29:20.368"/>
    <p1510:client id="{9B1EC096-8954-E4A6-1D5E-63E79E94A5BF}" v="161" dt="2026-02-03T18:57:39.467"/>
    <p1510:client id="{DE38AF21-7B12-24EE-47E4-A0D072847A79}" v="160" dt="2026-02-03T19:13:36.707"/>
    <p1510:client id="{FA200041-9BD5-4D66-9A24-CE57E090C1F6}" v="162" dt="2026-02-03T21:21:58.0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2/4/2026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814030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C7984-D075-65B0-09C3-D807A4CE9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D641E-2CA5-B25C-593C-CC15752F0AD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13D81D2-CE85-D892-D134-13B01B88F1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C2E4D5-0D3C-045B-FA2A-D8A5993957D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722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A078E-30C5-9E79-AF91-88C284EB7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17538-9257-E5E1-DB8A-E37E4050BF9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D2BDCEA-7505-B057-BA33-A7654EA8AF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ADCC03-C61F-76A8-23F8-A74A995254B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728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456C7-1262-3ACE-A1D8-5201230C8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2B6D2B-51F7-1B46-3112-3D8608B793F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B885D54-A98F-496B-182A-D5E2BCB46C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F4B692-AE76-5B73-D273-21DE1F450D7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969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A96E2-A513-C0EC-B6A8-5BC2F80C1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73B87-DCF1-8F7F-7219-14CE27E773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702B97F-F863-7384-E25F-3B08E707D7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9E16FE-460D-A638-C3C4-55B63D92824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7313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5BF13-C980-FC68-E009-F7754A6FBB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81C61-7D3B-9C61-F2D2-956A702ACCC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7605AD4-05DA-F18E-C9CE-916BF10892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63B155-BA48-1483-9B8D-39F28FE90EA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297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C9240-DD23-7873-1CF3-DB583F2D0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BAADF-2950-C242-4278-225C8725016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00DB6A0-14AE-7A19-F9A2-E57B19AD11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8BA0E5-4D2A-A612-4B58-2F9B76FD524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7145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9DDE9-3F92-5F84-F306-E6661FEDC9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F91BF-DDEB-06FA-77D1-E4A62A64D5A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47D1F33-9979-4BE7-52CC-B1A8A8125C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E777B1-201F-C19C-12C3-98B579A1C7B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6694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261BF-A12F-1540-A571-B442599C1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D3621-40B5-1C71-C1C3-DD091B4331C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794F91E-C75B-40A8-49CB-5D04B3D3CC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DADCAB-B744-202A-C02A-B7B809E7965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467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1B092-11CE-DA46-448D-6AD78B63E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091D2E-85D1-A4E0-6D95-EC297B45E6B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16FAEC7-79C4-16A4-9378-B3A37A774F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460FE4-E73A-8ACB-69FD-4793B6AD950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2887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EDABC-CEDB-F424-1C23-E47D68ECD9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DC9B29-AA3E-90D9-DD34-D7CF3EAB62E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DB0FB33-3C28-DE2C-09F0-89C7CCAE37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60F608-1F03-E569-E51F-9785AFDA564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3690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16C0C-2EE9-066A-C36C-B642BC2E78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1CBE07-85B3-03A6-AE20-B2EA95C3C2A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093D2BC-82C8-8EBD-3EF5-E0FCEFA95E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976DB0-39EF-668E-50A4-CDD94DEB0D5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724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DAA12-EFEB-232C-2A0E-3929BCCB3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8F7AB-1761-3709-0B20-6E8D8A052B3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361ED50-D000-ADD5-60EE-4A8217161F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B8C778-2C17-2EC2-1C94-5F71ACD5523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337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046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4613F-0E1A-F115-192B-2DC6BB570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5D984-220F-4523-CD35-A4D1AB80454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E54C66E-1EDA-4204-73DD-ACB84E73FA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6B51C4-C614-6AAF-C6DA-4FB019B3B2F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8935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78B2C-37A5-B713-8703-1238DE4B4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8F56-6EFB-B985-D596-5F7B2B39C664}"/>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78335186-10BB-051C-71D2-EFBF6CC576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537DE6-6920-3869-A00C-1035ED76584E}"/>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158210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2B9DD-2DDF-C6BF-B91D-961E450F1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EE8C5-E74A-E632-24E7-6920D250495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CCE58CB-7EB8-7E9F-99FE-0B6995B727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F870A2-CD49-E99A-EF3A-00253A6CE04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12980572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0C92B-891A-8E9C-AB67-8746D994D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6A2D6-F756-6B75-9709-53600922690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817CEB27-F907-91F9-13F3-393398421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4B48E4-37F5-0BC3-8A7E-D87E1B529FED}"/>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3841775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15307-D4AE-E0FD-6191-B2BE82132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D82BE-E735-D546-5A3F-A3865D04E55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150C6BA-FC5F-BC06-5C1D-BBF36953B3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951078-C625-DE99-2B20-C923FB87F696}"/>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2508751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A1AD4-4B14-3ECE-04F7-A16481E16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7A45D5-3606-A4CB-7BEF-1D6D2AC7839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A142FC3-3902-254D-1C44-B23311AE61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61C77A-9A9A-96D6-3A80-2499DB0D8729}"/>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3718937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9C2B7DC-225F-4440-88E5-92F3897C53AC}"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ECCEBD-8930-43AC-B13E-B642A5D9243A}"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0933D6-1616-4973-88CB-841731357335}"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37053D8-583D-46D6-81A7-F394FDB0E8D5}" type="datetime1">
              <a:rPr lang="en-US" smtClean="0"/>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AADDFF-14B4-43E8-810B-D7DC8AF02EEE}" type="datetime1">
              <a:rPr lang="en-US" smtClean="0"/>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6A4632-EEFE-4B65-A78C-607CD702DEDD}" type="datetime1">
              <a:rPr lang="en-US" smtClean="0"/>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93360D-EF83-4747-87ED-309A5B11AD43}" type="datetime1">
              <a:rPr lang="en-US" smtClean="0"/>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D01291-0AC1-475B-A265-7CC07A582EBA}" type="datetime1">
              <a:rPr lang="en-US" smtClean="0"/>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181167-D27C-43AF-967C-B7CE4CEC2791}" type="datetime1">
              <a:rPr lang="en-US" smtClean="0"/>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7E6325-2FFD-46B3-B7CF-9F57A41E2465}"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74CF43-3878-4064-B288-A44FAA285640}"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1C5F7E6-A5D7-41CF-A000-A7B3B61AA26F}"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54682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68F6C5-4E51-4252-B3BE-1D6E962A3FD0}"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967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27A119-6356-427A-ACD9-AE9CA287274D}"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34458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2D7BB6-E284-4727-B7C2-D4708D701DB9}" type="datetime1">
              <a:rPr lang="en-US" smtClean="0"/>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529079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93DE54-F1C2-4BB8-A152-C35F0607D492}" type="datetime1">
              <a:rPr lang="en-US" smtClean="0"/>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32252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46240A-7D72-45E1-B176-55F4DAC001C7}" type="datetime1">
              <a:rPr lang="en-US" smtClean="0"/>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919566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69FC5B-C64F-4081-AB59-900D56609198}" type="datetime1">
              <a:rPr lang="en-US" smtClean="0"/>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37088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E67F1B-84B6-4261-A1E4-EB34EAE8C99C}" type="datetime1">
              <a:rPr lang="en-US" smtClean="0"/>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7739552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6728FC-DEE7-4728-B3C5-FAA92493979B}" type="datetime1">
              <a:rPr lang="en-US" smtClean="0"/>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41379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A4EB40-EA31-470E-BD61-68211FDA5252}"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7378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880EC2-F33F-46AF-93C5-4F0090F59E1B}" type="datetime1">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684233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651205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50977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469062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198546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719922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925504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808491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8806056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126296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834368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9722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BB529-27BB-4B7C-8CA5-BAD12038676B}" type="datetime1">
              <a:rPr lang="en-US" smtClean="0"/>
              <a:t>2/4/2026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0C4FC5-C60D-49AE-A2DF-4AB11633340F}" type="datetime1">
              <a:rPr lang="en-US" smtClean="0"/>
              <a:t>2/4/2026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35619033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2/4/2026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420511651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888535" y="2325629"/>
            <a:ext cx="7883099"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2025-26 Push for Success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Summer Learning Update</a:t>
            </a:r>
            <a:endParaRPr kumimoji="0" lang="en-US" sz="6000" b="1" i="0" u="none" strike="noStrike" kern="1200" cap="none" spc="0" normalizeH="0" baseline="0" noProof="0">
              <a:ln>
                <a:noFill/>
              </a:ln>
              <a:solidFill>
                <a:srgbClr val="FF0000"/>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Ethel Lett,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Assistant Superintendent of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February 19, 2026</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5872B25D-62F3-6D61-2968-2C22DB110AB9}"/>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09220" y="986115"/>
            <a:ext cx="11861799" cy="5625687"/>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000"/>
              <a:t>The purpose of this presentation is to share Push for Success Summer Learning options.</a:t>
            </a:r>
            <a:endParaRPr lang="en-US" sz="2000">
              <a:latin typeface="Arial Narrow" panose="020B0606020202030204" pitchFamily="34" charset="0"/>
            </a:endParaRPr>
          </a:p>
          <a:p>
            <a:pPr marL="0" indent="0">
              <a:lnSpc>
                <a:spcPct val="100000"/>
              </a:lnSpc>
              <a:spcBef>
                <a:spcPts val="0"/>
              </a:spcBef>
              <a:buNone/>
            </a:pPr>
            <a:endParaRPr lang="en-US" sz="3000" cap="all">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Roadmap</a:t>
            </a:r>
          </a:p>
          <a:p>
            <a:pPr marL="0" indent="0">
              <a:buNone/>
            </a:pPr>
            <a:r>
              <a:rPr lang="en-US" sz="2000"/>
              <a:t>There are four options for enhanced learning: </a:t>
            </a:r>
            <a:endParaRPr lang="en-US" sz="2000">
              <a:ea typeface="Calibri"/>
              <a:cs typeface="Calibri"/>
            </a:endParaRPr>
          </a:p>
          <a:p>
            <a:r>
              <a:rPr lang="en-US" sz="2000"/>
              <a:t>Enrichment </a:t>
            </a:r>
            <a:endParaRPr lang="en-US" sz="2000" i="1"/>
          </a:p>
          <a:p>
            <a:pPr lvl="0"/>
            <a:r>
              <a:rPr lang="en-US" sz="2000"/>
              <a:t>Acceleration</a:t>
            </a:r>
            <a:endParaRPr lang="en-US" sz="2000" i="1">
              <a:ea typeface="Calibri"/>
              <a:cs typeface="Calibri"/>
            </a:endParaRPr>
          </a:p>
          <a:p>
            <a:pPr lvl="0"/>
            <a:r>
              <a:rPr lang="en-US" sz="2000"/>
              <a:t>Extension</a:t>
            </a:r>
            <a:endParaRPr lang="en-US" sz="2000" i="1"/>
          </a:p>
          <a:p>
            <a:pPr lvl="0"/>
            <a:r>
              <a:rPr lang="en-US" sz="2000"/>
              <a:t>Career Exploration</a:t>
            </a:r>
            <a:endParaRPr lang="en-US" sz="2000" i="1"/>
          </a:p>
          <a:p>
            <a:endParaRPr lang="en-US" sz="2000">
              <a:latin typeface="Calibri"/>
              <a:ea typeface="Calibri"/>
              <a:cs typeface="Calibri"/>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rPr>
              <a:t>Takeaway</a:t>
            </a:r>
          </a:p>
          <a:p>
            <a:r>
              <a:rPr lang="en-US" sz="2000"/>
              <a:t>Push for Success Summer Learning provides students with targeted support and enrichment in reading and math, pathways to accelerate academic progress, opportunities for credit recovery, and career exploration. Summer Learning options/opportunities are available for all students (</a:t>
            </a:r>
            <a:r>
              <a:rPr lang="en-US" sz="2000" i="1"/>
              <a:t>in Grades K-12</a:t>
            </a:r>
            <a:r>
              <a:rPr lang="en-US" sz="2000"/>
              <a:t>) with the goal of developing a culture of year-round learning.</a:t>
            </a:r>
            <a:endParaRPr lang="en-US" sz="2000">
              <a:effectLst/>
              <a:latin typeface="Arial Narrow" panose="020B0606020202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BF3E7F5E-C9EB-C783-54D4-8CD03F171571}"/>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449147" y="1173639"/>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STRATEGIC GOAL ADDRESSED</a:t>
            </a:r>
          </a:p>
          <a:p>
            <a:pPr marL="0" indent="0">
              <a:lnSpc>
                <a:spcPct val="100000"/>
              </a:lnSpc>
              <a:spcBef>
                <a:spcPts val="0"/>
              </a:spcBef>
              <a:buNone/>
            </a:pPr>
            <a:r>
              <a:rPr lang="en-US" sz="2200">
                <a:latin typeface="Arial Narrow"/>
              </a:rPr>
              <a:t>Goal 1: Student Achievement</a:t>
            </a:r>
          </a:p>
          <a:p>
            <a:pPr>
              <a:lnSpc>
                <a:spcPct val="100000"/>
              </a:lnSpc>
              <a:spcBef>
                <a:spcPts val="0"/>
              </a:spcBef>
            </a:pPr>
            <a:r>
              <a:rPr lang="en-US" sz="2200">
                <a:latin typeface="Arial Narrow"/>
              </a:rPr>
              <a:t>1.3:  Numeracy and Literacy Instruction</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PERFORMANCE MEASURE(S)</a:t>
            </a:r>
          </a:p>
          <a:p>
            <a:pPr>
              <a:lnSpc>
                <a:spcPct val="100000"/>
              </a:lnSpc>
              <a:spcBef>
                <a:spcPts val="0"/>
              </a:spcBef>
            </a:pPr>
            <a:r>
              <a:rPr lang="en-US" sz="2200">
                <a:latin typeface="Arial Narrow" panose="020B0606020202030204" pitchFamily="34" charset="0"/>
              </a:rPr>
              <a:t>% of grade 3-5 students performing at the proficient level or above in ELA on the GMAS</a:t>
            </a:r>
          </a:p>
          <a:p>
            <a:pPr>
              <a:lnSpc>
                <a:spcPct val="100000"/>
              </a:lnSpc>
              <a:spcBef>
                <a:spcPts val="0"/>
              </a:spcBef>
            </a:pPr>
            <a:r>
              <a:rPr lang="en-US" sz="2200">
                <a:latin typeface="Arial Narrow" panose="020B0606020202030204" pitchFamily="34" charset="0"/>
              </a:rPr>
              <a:t>% of grade 6-8 students performing at the proficient level or above in ELA on the GMAS</a:t>
            </a:r>
          </a:p>
          <a:p>
            <a:pPr>
              <a:lnSpc>
                <a:spcPct val="100000"/>
              </a:lnSpc>
              <a:spcBef>
                <a:spcPts val="0"/>
              </a:spcBef>
            </a:pPr>
            <a:r>
              <a:rPr lang="en-US" sz="2200">
                <a:latin typeface="Arial Narrow" panose="020B0606020202030204" pitchFamily="34" charset="0"/>
              </a:rPr>
              <a:t>% of grade 9-12 students performing at the proficient level or above in MATH on the GMAS</a:t>
            </a:r>
          </a:p>
          <a:p>
            <a:pPr>
              <a:lnSpc>
                <a:spcPct val="100000"/>
              </a:lnSpc>
              <a:spcBef>
                <a:spcPts val="0"/>
              </a:spcBef>
            </a:pPr>
            <a:r>
              <a:rPr lang="en-US" sz="2200">
                <a:latin typeface="Arial Narrow" panose="020B0606020202030204" pitchFamily="34" charset="0"/>
              </a:rPr>
              <a:t>% of grade 3-5 students performing at the proficient level or above in math on the GMAS</a:t>
            </a:r>
          </a:p>
          <a:p>
            <a:pPr>
              <a:lnSpc>
                <a:spcPct val="100000"/>
              </a:lnSpc>
              <a:spcBef>
                <a:spcPts val="0"/>
              </a:spcBef>
            </a:pPr>
            <a:r>
              <a:rPr lang="en-US" sz="2200">
                <a:latin typeface="Arial Narrow" panose="020B0606020202030204" pitchFamily="34" charset="0"/>
              </a:rPr>
              <a:t>% of grade 6-8 students performing at the proficient level or above in math on the GMAS</a:t>
            </a:r>
          </a:p>
          <a:p>
            <a:pPr>
              <a:lnSpc>
                <a:spcPct val="100000"/>
              </a:lnSpc>
              <a:spcBef>
                <a:spcPts val="0"/>
              </a:spcBef>
            </a:pPr>
            <a:r>
              <a:rPr lang="en-US" sz="2200">
                <a:latin typeface="Arial Narrow" panose="020B0606020202030204" pitchFamily="34" charset="0"/>
              </a:rPr>
              <a:t>% of grade 9-12 students performing at the proficient level or above in MATH on the GMAS</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PRIORITY AREAs</a:t>
            </a:r>
          </a:p>
          <a:p>
            <a:pPr marL="0" indent="0">
              <a:lnSpc>
                <a:spcPct val="100000"/>
              </a:lnSpc>
              <a:spcBef>
                <a:spcPts val="0"/>
              </a:spcBef>
              <a:buNone/>
            </a:pPr>
            <a:r>
              <a:rPr lang="en-US" sz="2200">
                <a:latin typeface="Arial Narrow" panose="020B0606020202030204" pitchFamily="34" charset="0"/>
              </a:rPr>
              <a:t>Literacy</a:t>
            </a:r>
          </a:p>
          <a:p>
            <a:pPr marL="0" indent="0">
              <a:lnSpc>
                <a:spcPct val="100000"/>
              </a:lnSpc>
              <a:spcBef>
                <a:spcPts val="0"/>
              </a:spcBef>
              <a:buNone/>
            </a:pPr>
            <a:r>
              <a:rPr lang="en-US" sz="2200">
                <a:latin typeface="Arial Narrow" panose="020B0606020202030204" pitchFamily="34" charset="0"/>
              </a:rPr>
              <a:t>Achievement</a:t>
            </a:r>
          </a:p>
        </p:txBody>
      </p:sp>
      <p:sp>
        <p:nvSpPr>
          <p:cNvPr id="8" name="Rectangle 7">
            <a:extLst>
              <a:ext uri="{FF2B5EF4-FFF2-40B4-BE49-F238E27FC236}">
                <a16:creationId xmlns:a16="http://schemas.microsoft.com/office/drawing/2014/main" id="{3FEAE109-326E-FBFE-32B6-93A1257240C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381866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B709757D-1CDD-D42D-70DA-1FFEF38EE71D}"/>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94153648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24F68056-ED18-330B-70FC-4222815F165C}"/>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357442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54338-C03F-7085-4299-8F080110FA0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F1BD321-2260-AD9F-4598-F9131959618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104C05A-53F8-52F6-5284-D29FAAF8CCFD}"/>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a:t>
            </a:r>
          </a:p>
        </p:txBody>
      </p:sp>
      <p:pic>
        <p:nvPicPr>
          <p:cNvPr id="11" name="Picture 10">
            <a:extLst>
              <a:ext uri="{FF2B5EF4-FFF2-40B4-BE49-F238E27FC236}">
                <a16:creationId xmlns:a16="http://schemas.microsoft.com/office/drawing/2014/main" id="{D87EA0AF-2264-EA29-EB35-693DF4856D4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92ECF877-78FE-A4F9-202D-1B71BCD2E3B7}"/>
              </a:ext>
            </a:extLst>
          </p:cNvPr>
          <p:cNvSpPr>
            <a:spLocks noGrp="1"/>
          </p:cNvSpPr>
          <p:nvPr>
            <p:ph idx="1"/>
          </p:nvPr>
        </p:nvSpPr>
        <p:spPr>
          <a:xfrm>
            <a:off x="161377" y="1253331"/>
            <a:ext cx="11920376" cy="5439154"/>
          </a:xfrm>
        </p:spPr>
        <p:txBody>
          <a:bodyPr vert="horz" lIns="91440" tIns="45720" rIns="91440" bIns="45720" rtlCol="0" anchor="t">
            <a:normAutofit/>
          </a:bodyPr>
          <a:lstStyle/>
          <a:p>
            <a:pPr lvl="0"/>
            <a:endParaRPr lang="en-US"/>
          </a:p>
          <a:p>
            <a:pPr lvl="0"/>
            <a:endParaRPr lang="en-US"/>
          </a:p>
          <a:p>
            <a:pPr lvl="0"/>
            <a:endParaRPr lang="en-US"/>
          </a:p>
          <a:p>
            <a:pPr lvl="0"/>
            <a:r>
              <a:rPr lang="en-US"/>
              <a:t>Enrichment</a:t>
            </a:r>
            <a:endParaRPr lang="en-US">
              <a:ea typeface="Calibri"/>
              <a:cs typeface="Calibri"/>
            </a:endParaRPr>
          </a:p>
          <a:p>
            <a:r>
              <a:rPr lang="en-US"/>
              <a:t>Acceleration</a:t>
            </a:r>
            <a:endParaRPr lang="en-US">
              <a:ea typeface="Calibri"/>
              <a:cs typeface="Calibri"/>
            </a:endParaRPr>
          </a:p>
          <a:p>
            <a:pPr lvl="0"/>
            <a:r>
              <a:rPr lang="en-US"/>
              <a:t>Extension</a:t>
            </a:r>
            <a:endParaRPr lang="en-US">
              <a:ea typeface="Calibri"/>
              <a:cs typeface="Calibri"/>
            </a:endParaRPr>
          </a:p>
          <a:p>
            <a:pPr lvl="0"/>
            <a:r>
              <a:rPr lang="en-US"/>
              <a:t>Career Exploration</a:t>
            </a:r>
          </a:p>
          <a:p>
            <a:pPr marL="0" indent="0">
              <a:buNone/>
            </a:pPr>
            <a:endParaRPr lang="en-US"/>
          </a:p>
        </p:txBody>
      </p:sp>
      <p:sp>
        <p:nvSpPr>
          <p:cNvPr id="4" name="Slide Number Placeholder 3">
            <a:extLst>
              <a:ext uri="{FF2B5EF4-FFF2-40B4-BE49-F238E27FC236}">
                <a16:creationId xmlns:a16="http://schemas.microsoft.com/office/drawing/2014/main" id="{5A3F74CE-1694-0E70-AFE4-691C0C828C37}"/>
              </a:ext>
            </a:extLst>
          </p:cNvPr>
          <p:cNvSpPr>
            <a:spLocks noGrp="1"/>
          </p:cNvSpPr>
          <p:nvPr>
            <p:ph type="sldNum" sz="quarter" idx="12"/>
          </p:nvPr>
        </p:nvSpPr>
        <p:spPr/>
        <p:txBody>
          <a:bodyPr/>
          <a:lstStyle/>
          <a:p>
            <a:fld id="{28E6F07D-F62F-4C3B-A21E-2367E9A39921}" type="slidenum">
              <a:rPr lang="en-US" smtClean="0"/>
              <a:t>6</a:t>
            </a:fld>
            <a:endParaRPr lang="en-US"/>
          </a:p>
        </p:txBody>
      </p:sp>
      <p:pic>
        <p:nvPicPr>
          <p:cNvPr id="5" name="Picture 4">
            <a:extLst>
              <a:ext uri="{FF2B5EF4-FFF2-40B4-BE49-F238E27FC236}">
                <a16:creationId xmlns:a16="http://schemas.microsoft.com/office/drawing/2014/main" id="{9F136090-F597-4123-BD91-0EAC25A84349}"/>
              </a:ext>
            </a:extLst>
          </p:cNvPr>
          <p:cNvPicPr>
            <a:picLocks noChangeAspect="1"/>
          </p:cNvPicPr>
          <p:nvPr/>
        </p:nvPicPr>
        <p:blipFill rotWithShape="1">
          <a:blip r:embed="rId4">
            <a:extLst>
              <a:ext uri="{28A0092B-C50C-407E-A947-70E740481C1C}">
                <a14:useLocalDpi xmlns:a14="http://schemas.microsoft.com/office/drawing/2010/main" val="0"/>
              </a:ext>
            </a:extLst>
          </a:blip>
          <a:srcRect l="3705" t="4675" r="1490"/>
          <a:stretch>
            <a:fillRect/>
          </a:stretch>
        </p:blipFill>
        <p:spPr bwMode="auto">
          <a:xfrm>
            <a:off x="3716638" y="984770"/>
            <a:ext cx="5302056" cy="17870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69074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719A2-C072-E8FD-60B8-8CA1B3E46AB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79DBCA-E9E3-1320-5886-2ABF05FAC5EB}"/>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Key Features</a:t>
            </a:r>
          </a:p>
        </p:txBody>
      </p:sp>
      <p:pic>
        <p:nvPicPr>
          <p:cNvPr id="11" name="Picture 10">
            <a:extLst>
              <a:ext uri="{FF2B5EF4-FFF2-40B4-BE49-F238E27FC236}">
                <a16:creationId xmlns:a16="http://schemas.microsoft.com/office/drawing/2014/main" id="{ABCCE1BB-D81D-AFBF-2993-104B496AB24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BAC6EDC3-776A-DBBD-8227-C94E27B2034D}"/>
              </a:ext>
            </a:extLst>
          </p:cNvPr>
          <p:cNvSpPr>
            <a:spLocks noGrp="1"/>
          </p:cNvSpPr>
          <p:nvPr>
            <p:ph type="sldNum" sz="quarter" idx="12"/>
          </p:nvPr>
        </p:nvSpPr>
        <p:spPr/>
        <p:txBody>
          <a:bodyPr/>
          <a:lstStyle/>
          <a:p>
            <a:fld id="{28E6F07D-F62F-4C3B-A21E-2367E9A39921}" type="slidenum">
              <a:rPr lang="en-US" smtClean="0"/>
              <a:t>7</a:t>
            </a:fld>
            <a:endParaRPr lang="en-US"/>
          </a:p>
        </p:txBody>
      </p:sp>
      <p:sp>
        <p:nvSpPr>
          <p:cNvPr id="4" name="TextBox 3">
            <a:extLst>
              <a:ext uri="{FF2B5EF4-FFF2-40B4-BE49-F238E27FC236}">
                <a16:creationId xmlns:a16="http://schemas.microsoft.com/office/drawing/2014/main" id="{246097B5-3FF0-F153-D1E5-3F21D05BE85A}"/>
              </a:ext>
            </a:extLst>
          </p:cNvPr>
          <p:cNvSpPr txBox="1"/>
          <p:nvPr/>
        </p:nvSpPr>
        <p:spPr>
          <a:xfrm>
            <a:off x="261913" y="983566"/>
            <a:ext cx="11895927" cy="4832092"/>
          </a:xfrm>
          <a:prstGeom prst="rect">
            <a:avLst/>
          </a:prstGeom>
          <a:noFill/>
        </p:spPr>
        <p:txBody>
          <a:bodyPr wrap="square" lIns="91440" tIns="45720" rIns="91440" bIns="45720" rtlCol="0" anchor="t">
            <a:spAutoFit/>
          </a:bodyPr>
          <a:lstStyle/>
          <a:p>
            <a:r>
              <a:rPr lang="en-US" sz="2800" u="sng"/>
              <a:t>Program dates </a:t>
            </a:r>
          </a:p>
          <a:p>
            <a:r>
              <a:rPr lang="en-US" sz="2800"/>
              <a:t>■ June 1- June 25 (Monday-Thursday, Time TBD) </a:t>
            </a:r>
            <a:endParaRPr lang="en-US" sz="2800">
              <a:ea typeface="Calibri"/>
              <a:cs typeface="Calibri"/>
            </a:endParaRPr>
          </a:p>
          <a:p>
            <a:r>
              <a:rPr lang="en-US" sz="2800">
                <a:ea typeface="Calibri"/>
                <a:cs typeface="Calibri"/>
              </a:rPr>
              <a:t>■ June 1 – July 2 (Monday – Thursday, Bright From the Start Transition Program)</a:t>
            </a:r>
            <a:endParaRPr lang="en-US"/>
          </a:p>
          <a:p>
            <a:r>
              <a:rPr lang="en-US" sz="2800"/>
              <a:t>■ Summer Graduation TBD</a:t>
            </a:r>
            <a:endParaRPr lang="en-US" sz="2800">
              <a:ea typeface="Calibri"/>
              <a:cs typeface="Calibri"/>
            </a:endParaRPr>
          </a:p>
          <a:p>
            <a:r>
              <a:rPr lang="en-US" sz="2800"/>
              <a:t>■ Tuition-free </a:t>
            </a:r>
            <a:endParaRPr lang="en-US" sz="2800">
              <a:ea typeface="Calibri"/>
              <a:cs typeface="Calibri"/>
            </a:endParaRPr>
          </a:p>
          <a:p>
            <a:r>
              <a:rPr lang="en-US" sz="2800"/>
              <a:t>■ Breakfast and lunch offered for in-person programming</a:t>
            </a:r>
            <a:r>
              <a:rPr lang="en-US" sz="2800">
                <a:solidFill>
                  <a:srgbClr val="FF0000"/>
                </a:solidFill>
              </a:rPr>
              <a:t> </a:t>
            </a:r>
            <a:endParaRPr lang="en-US" sz="2800">
              <a:solidFill>
                <a:srgbClr val="FF0000"/>
              </a:solidFill>
              <a:ea typeface="Calibri"/>
              <a:cs typeface="Calibri"/>
            </a:endParaRPr>
          </a:p>
          <a:p>
            <a:r>
              <a:rPr lang="en-US" sz="2800"/>
              <a:t>■ Transportation provided free from neighborhood bus stops to designated summer school sites for in-person programming</a:t>
            </a:r>
            <a:endParaRPr lang="en-US" sz="2800">
              <a:ea typeface="Calibri"/>
              <a:cs typeface="Calibri"/>
            </a:endParaRPr>
          </a:p>
          <a:p>
            <a:r>
              <a:rPr lang="en-US" sz="2800"/>
              <a:t>■ Access for ALL: All families may check-out a Chromebook to utilize the resources and programs in their electronic backpacks throughout the summer.</a:t>
            </a:r>
            <a:endParaRPr lang="en-US" sz="2800">
              <a:ea typeface="Calibri"/>
              <a:cs typeface="Calibri"/>
            </a:endParaRPr>
          </a:p>
          <a:p>
            <a:r>
              <a:rPr lang="en-US" sz="2800"/>
              <a:t> </a:t>
            </a:r>
            <a:endParaRPr lang="en-US" sz="2800">
              <a:ea typeface="Calibri"/>
              <a:cs typeface="Calibri"/>
            </a:endParaRPr>
          </a:p>
        </p:txBody>
      </p:sp>
    </p:spTree>
    <p:extLst>
      <p:ext uri="{BB962C8B-B14F-4D97-AF65-F5344CB8AC3E}">
        <p14:creationId xmlns:p14="http://schemas.microsoft.com/office/powerpoint/2010/main" val="603301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3CD0D-04AF-1CC7-7F34-59B465E33B4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9A722D2-BA4F-00CC-61B4-94EBB1F2BFB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C658D15-D3F2-55E4-B04D-0163CAE6CBC2}"/>
              </a:ext>
            </a:extLst>
          </p:cNvPr>
          <p:cNvSpPr txBox="1"/>
          <p:nvPr/>
        </p:nvSpPr>
        <p:spPr>
          <a:xfrm>
            <a:off x="161377" y="165515"/>
            <a:ext cx="10627939" cy="769441"/>
          </a:xfrm>
          <a:prstGeom prst="rect">
            <a:avLst/>
          </a:prstGeom>
          <a:noFill/>
        </p:spPr>
        <p:txBody>
          <a:bodyPr wrap="square" lIns="91440" tIns="45720" rIns="91440" bIns="45720" rtlCol="0" anchor="t">
            <a:spAutoFit/>
          </a:bodyP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rPr>
              <a:t>Summer Learning Options</a:t>
            </a:r>
            <a:r>
              <a:rPr lang="en-US" sz="4400">
                <a:solidFill>
                  <a:prstClr val="white"/>
                </a:solidFill>
                <a:effectLst>
                  <a:outerShdw blurRad="38100" dist="38100" dir="2700000" algn="tl">
                    <a:srgbClr val="000000">
                      <a:alpha val="43137"/>
                    </a:srgbClr>
                  </a:outerShdw>
                </a:effectLst>
                <a:latin typeface="Trade Gothic Next HvyCd"/>
              </a:rPr>
              <a:t>: ENRICHMENT</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endParaRPr>
          </a:p>
        </p:txBody>
      </p:sp>
      <p:pic>
        <p:nvPicPr>
          <p:cNvPr id="11" name="Picture 10">
            <a:extLst>
              <a:ext uri="{FF2B5EF4-FFF2-40B4-BE49-F238E27FC236}">
                <a16:creationId xmlns:a16="http://schemas.microsoft.com/office/drawing/2014/main" id="{FD6F697E-D180-03E5-83B2-0670837D7FD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6C259256-C2F0-13F3-22A4-F342066A90E5}"/>
              </a:ext>
            </a:extLst>
          </p:cNvPr>
          <p:cNvSpPr>
            <a:spLocks noGrp="1"/>
          </p:cNvSpPr>
          <p:nvPr>
            <p:ph idx="1"/>
          </p:nvPr>
        </p:nvSpPr>
        <p:spPr>
          <a:xfrm>
            <a:off x="85177" y="1050131"/>
            <a:ext cx="11920376" cy="5439154"/>
          </a:xfrm>
        </p:spPr>
        <p:txBody>
          <a:bodyPr vert="horz" lIns="91440" tIns="45720" rIns="91440" bIns="45720" rtlCol="0" anchor="t">
            <a:normAutofit/>
          </a:bodyPr>
          <a:lstStyle/>
          <a:p>
            <a:pPr marL="0" lvl="0" indent="0">
              <a:buNone/>
            </a:pPr>
            <a:r>
              <a:rPr lang="en-US" b="1" i="1"/>
              <a:t>PUSH for Success Summer Academy</a:t>
            </a:r>
          </a:p>
          <a:p>
            <a:pPr marL="0" indent="0">
              <a:buNone/>
            </a:pPr>
            <a:r>
              <a:rPr lang="en-US"/>
              <a:t>The PUSH for Success Summer Academy provides structured full-day instruction for students needing intensive support in early literacy and math skills (based on AMIRA, STAR reading and STAR math benchmarks).</a:t>
            </a:r>
            <a:endParaRPr lang="en-US">
              <a:ea typeface="Calibri"/>
              <a:cs typeface="Calibri"/>
            </a:endParaRPr>
          </a:p>
          <a:p>
            <a:pPr marL="0" indent="0" algn="ctr">
              <a:buNone/>
            </a:pPr>
            <a:r>
              <a:rPr lang="en-US"/>
              <a:t>Target Group: </a:t>
            </a:r>
            <a:r>
              <a:rPr lang="en-US" b="1"/>
              <a:t>Grades K-3 (</a:t>
            </a:r>
            <a:r>
              <a:rPr lang="en-US" b="1" i="1"/>
              <a:t>Invited students*</a:t>
            </a:r>
            <a:r>
              <a:rPr lang="en-US" b="1"/>
              <a:t>)</a:t>
            </a:r>
            <a:endParaRPr lang="en-US" b="1">
              <a:ea typeface="Calibri"/>
              <a:cs typeface="Calibri"/>
            </a:endParaRPr>
          </a:p>
          <a:p>
            <a:pPr marL="0" indent="0" algn="ctr">
              <a:buNone/>
            </a:pPr>
            <a:r>
              <a:rPr lang="en-US" i="1"/>
              <a:t>June 1-25 (M-TH 16 instructional days)</a:t>
            </a:r>
            <a:endParaRPr lang="en-US" i="1">
              <a:ea typeface="Calibri"/>
              <a:cs typeface="Calibri"/>
            </a:endParaRPr>
          </a:p>
          <a:p>
            <a:pPr marL="0" indent="0" algn="ctr">
              <a:buNone/>
            </a:pPr>
            <a:r>
              <a:rPr lang="en-US">
                <a:ea typeface="Calibri"/>
                <a:cs typeface="Calibri"/>
              </a:rPr>
              <a:t>FACE-TO-FACE</a:t>
            </a:r>
          </a:p>
          <a:p>
            <a:pPr marL="0" indent="0">
              <a:buNone/>
            </a:pPr>
            <a:endParaRPr lang="en-US"/>
          </a:p>
        </p:txBody>
      </p:sp>
      <p:sp>
        <p:nvSpPr>
          <p:cNvPr id="4" name="Slide Number Placeholder 3">
            <a:extLst>
              <a:ext uri="{FF2B5EF4-FFF2-40B4-BE49-F238E27FC236}">
                <a16:creationId xmlns:a16="http://schemas.microsoft.com/office/drawing/2014/main" id="{236E7DF8-BFF4-409E-DF19-CF28DB73FD11}"/>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15" name="Picture 14" descr="295,866 Elementary School Stock Photos ...">
            <a:extLst>
              <a:ext uri="{FF2B5EF4-FFF2-40B4-BE49-F238E27FC236}">
                <a16:creationId xmlns:a16="http://schemas.microsoft.com/office/drawing/2014/main" id="{217BEB69-CC75-E545-CAF3-BEB3FA963B0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42924" y="4458365"/>
            <a:ext cx="3328170" cy="1967835"/>
          </a:xfrm>
          <a:prstGeom prst="rect">
            <a:avLst/>
          </a:prstGeom>
          <a:noFill/>
          <a:ln w="9525">
            <a:solidFill>
              <a:schemeClr val="tx1"/>
            </a:solidFill>
          </a:ln>
        </p:spPr>
      </p:pic>
    </p:spTree>
    <p:extLst>
      <p:ext uri="{BB962C8B-B14F-4D97-AF65-F5344CB8AC3E}">
        <p14:creationId xmlns:p14="http://schemas.microsoft.com/office/powerpoint/2010/main" val="2897222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1E1A9-93CB-9529-DC1B-B765E256287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DE3DE3C-BE62-97DE-7FAB-2349593E738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10D93F3-9FF7-968D-746A-71818EAD6049}"/>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 ENRICHMENT</a:t>
            </a:r>
          </a:p>
        </p:txBody>
      </p:sp>
      <p:pic>
        <p:nvPicPr>
          <p:cNvPr id="11" name="Picture 10">
            <a:extLst>
              <a:ext uri="{FF2B5EF4-FFF2-40B4-BE49-F238E27FC236}">
                <a16:creationId xmlns:a16="http://schemas.microsoft.com/office/drawing/2014/main" id="{71A2CF0F-B380-8AFE-4999-E895F38A4A0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C8ACE76A-09DE-BDED-CA49-A39D07186FAD}"/>
              </a:ext>
            </a:extLst>
          </p:cNvPr>
          <p:cNvSpPr>
            <a:spLocks noGrp="1"/>
          </p:cNvSpPr>
          <p:nvPr>
            <p:ph idx="1"/>
          </p:nvPr>
        </p:nvSpPr>
        <p:spPr>
          <a:xfrm>
            <a:off x="80944" y="1253331"/>
            <a:ext cx="11920376" cy="5439154"/>
          </a:xfrm>
        </p:spPr>
        <p:txBody>
          <a:bodyPr vert="horz" lIns="91440" tIns="45720" rIns="91440" bIns="45720" rtlCol="0" anchor="t">
            <a:normAutofit/>
          </a:bodyPr>
          <a:lstStyle/>
          <a:p>
            <a:pPr marL="0" indent="0">
              <a:buNone/>
            </a:pPr>
            <a:r>
              <a:rPr lang="en-US" b="1" i="1"/>
              <a:t>Powering Excellence: The Final Push</a:t>
            </a:r>
            <a:endParaRPr lang="en-US"/>
          </a:p>
          <a:p>
            <a:pPr marL="0" indent="0">
              <a:buNone/>
            </a:pPr>
            <a:r>
              <a:rPr lang="en-US"/>
              <a:t>Powering Excellence: The Final Push provides students in grade 12 an opportunity to recover missing credits and qualify for summer graduation.</a:t>
            </a:r>
            <a:endParaRPr lang="en-US">
              <a:ea typeface="Calibri"/>
              <a:cs typeface="Calibri"/>
            </a:endParaRPr>
          </a:p>
          <a:p>
            <a:pPr marL="0" indent="0" algn="ctr">
              <a:buNone/>
            </a:pPr>
            <a:endParaRPr lang="en-US"/>
          </a:p>
          <a:p>
            <a:pPr marL="0" indent="0" algn="ctr">
              <a:buNone/>
            </a:pPr>
            <a:r>
              <a:rPr lang="en-US"/>
              <a:t>Target Group: </a:t>
            </a:r>
            <a:r>
              <a:rPr lang="en-US" b="1"/>
              <a:t>Current 12</a:t>
            </a:r>
            <a:r>
              <a:rPr lang="en-US" b="1" baseline="30000"/>
              <a:t>th</a:t>
            </a:r>
            <a:r>
              <a:rPr lang="en-US" b="1"/>
              <a:t> grade students (</a:t>
            </a:r>
            <a:r>
              <a:rPr lang="en-US" b="1" i="1"/>
              <a:t>Counselor-selected*)</a:t>
            </a:r>
            <a:endParaRPr lang="en-US" b="1" i="1">
              <a:ea typeface="Calibri"/>
              <a:cs typeface="Calibri"/>
            </a:endParaRPr>
          </a:p>
          <a:p>
            <a:pPr marL="0" indent="0" algn="ctr">
              <a:buNone/>
            </a:pPr>
            <a:r>
              <a:rPr lang="en-US" i="1"/>
              <a:t>June 1-25 (M-TH 16 instructional days)</a:t>
            </a:r>
            <a:endParaRPr lang="en-US" i="1">
              <a:ea typeface="Calibri"/>
              <a:cs typeface="Calibri"/>
            </a:endParaRPr>
          </a:p>
          <a:p>
            <a:pPr marL="0" lvl="0" indent="0" algn="ctr">
              <a:buNone/>
            </a:pPr>
            <a:r>
              <a:rPr lang="en-US">
                <a:ea typeface="Calibri" panose="020F0502020204030204"/>
                <a:cs typeface="Calibri" panose="020F0502020204030204"/>
              </a:rPr>
              <a:t>VIRTUAL</a:t>
            </a:r>
          </a:p>
          <a:p>
            <a:pPr marL="0" indent="0">
              <a:buNone/>
            </a:pPr>
            <a:endParaRPr lang="en-US"/>
          </a:p>
        </p:txBody>
      </p:sp>
      <p:sp>
        <p:nvSpPr>
          <p:cNvPr id="4" name="Slide Number Placeholder 3">
            <a:extLst>
              <a:ext uri="{FF2B5EF4-FFF2-40B4-BE49-F238E27FC236}">
                <a16:creationId xmlns:a16="http://schemas.microsoft.com/office/drawing/2014/main" id="{00685251-2787-B257-EC82-2DD969B758EE}"/>
              </a:ext>
            </a:extLst>
          </p:cNvPr>
          <p:cNvSpPr>
            <a:spLocks noGrp="1"/>
          </p:cNvSpPr>
          <p:nvPr>
            <p:ph type="sldNum" sz="quarter" idx="12"/>
          </p:nvPr>
        </p:nvSpPr>
        <p:spPr/>
        <p:txBody>
          <a:bodyPr/>
          <a:lstStyle/>
          <a:p>
            <a:fld id="{28E6F07D-F62F-4C3B-A21E-2367E9A39921}" type="slidenum">
              <a:rPr lang="en-US" smtClean="0"/>
              <a:t>9</a:t>
            </a:fld>
            <a:endParaRPr lang="en-US"/>
          </a:p>
        </p:txBody>
      </p:sp>
      <p:pic>
        <p:nvPicPr>
          <p:cNvPr id="4098" name="Picture 2" descr="The Benefits of Graduating High School ...">
            <a:extLst>
              <a:ext uri="{FF2B5EF4-FFF2-40B4-BE49-F238E27FC236}">
                <a16:creationId xmlns:a16="http://schemas.microsoft.com/office/drawing/2014/main" id="{7E1AA491-87E7-7336-1210-3074F1949A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7620" y="4777739"/>
            <a:ext cx="2863486" cy="1905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545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FD4D8-F105-5A9D-747B-D3D0F3C0471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949CD2-726F-DC1D-D442-B5B76AEF929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89ECBCA-A42B-3082-EE46-FBEE4A6C26BF}"/>
              </a:ext>
            </a:extLst>
          </p:cNvPr>
          <p:cNvSpPr txBox="1"/>
          <p:nvPr/>
        </p:nvSpPr>
        <p:spPr>
          <a:xfrm>
            <a:off x="161377" y="165515"/>
            <a:ext cx="10627939" cy="769441"/>
          </a:xfrm>
          <a:prstGeom prst="rect">
            <a:avLst/>
          </a:prstGeom>
          <a:noFill/>
        </p:spPr>
        <p:txBody>
          <a:bodyPr wrap="square" rtlCol="0">
            <a:spAutoFit/>
          </a:bodyP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 ENRICHMENT</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6080FD8F-BB7E-C7CA-0ADD-8D0A1BE250D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677629E5-9B58-B94D-573A-3F556E243C91}"/>
              </a:ext>
            </a:extLst>
          </p:cNvPr>
          <p:cNvSpPr>
            <a:spLocks noGrp="1"/>
          </p:cNvSpPr>
          <p:nvPr>
            <p:ph idx="1"/>
          </p:nvPr>
        </p:nvSpPr>
        <p:spPr>
          <a:xfrm>
            <a:off x="135812" y="1113521"/>
            <a:ext cx="11920376" cy="5439154"/>
          </a:xfrm>
        </p:spPr>
        <p:txBody>
          <a:bodyPr vert="horz" lIns="91440" tIns="45720" rIns="91440" bIns="45720" rtlCol="0" anchor="t">
            <a:normAutofit/>
          </a:bodyPr>
          <a:lstStyle/>
          <a:p>
            <a:pPr marL="0" indent="0">
              <a:buNone/>
            </a:pPr>
            <a:r>
              <a:rPr lang="en-US" b="1" i="1"/>
              <a:t>GEAR UP Summer Camp</a:t>
            </a:r>
          </a:p>
          <a:p>
            <a:pPr marL="0" indent="0">
              <a:buNone/>
            </a:pPr>
            <a:endParaRPr lang="en-US"/>
          </a:p>
          <a:p>
            <a:pPr marL="0" indent="0">
              <a:buNone/>
            </a:pPr>
            <a:r>
              <a:rPr lang="en-US"/>
              <a:t>The GEAR UP Summer Camp provides targeted support and enrichment for students currently participating in the GEAR UP cohort.</a:t>
            </a:r>
            <a:endParaRPr lang="en-US">
              <a:ea typeface="Calibri"/>
              <a:cs typeface="Calibri"/>
            </a:endParaRPr>
          </a:p>
          <a:p>
            <a:pPr marL="0" indent="0" algn="ctr">
              <a:buNone/>
            </a:pPr>
            <a:r>
              <a:rPr lang="en-US"/>
              <a:t>Target Group: </a:t>
            </a:r>
            <a:r>
              <a:rPr lang="en-US" b="1"/>
              <a:t>Rising GEAR UP 8</a:t>
            </a:r>
            <a:r>
              <a:rPr lang="en-US" b="1" baseline="30000"/>
              <a:t>th</a:t>
            </a:r>
            <a:r>
              <a:rPr lang="en-US" b="1"/>
              <a:t> and 9</a:t>
            </a:r>
            <a:r>
              <a:rPr lang="en-US" b="1" baseline="30000"/>
              <a:t>th</a:t>
            </a:r>
            <a:r>
              <a:rPr lang="en-US" b="1"/>
              <a:t> graders</a:t>
            </a:r>
            <a:endParaRPr lang="en-US" b="1">
              <a:ea typeface="Calibri"/>
              <a:cs typeface="Calibri"/>
            </a:endParaRPr>
          </a:p>
          <a:p>
            <a:pPr marL="0" indent="0" algn="ctr">
              <a:buNone/>
            </a:pPr>
            <a:r>
              <a:rPr lang="en-US" i="1"/>
              <a:t>June 1-25 (M-TH 16 instructional days)</a:t>
            </a:r>
            <a:endParaRPr lang="en-US" i="1">
              <a:ea typeface="Calibri"/>
              <a:cs typeface="Calibri"/>
            </a:endParaRPr>
          </a:p>
          <a:p>
            <a:pPr marL="0" lvl="0" indent="0" algn="ctr">
              <a:buNone/>
            </a:pPr>
            <a:r>
              <a:rPr lang="en-US">
                <a:ea typeface="Calibri"/>
                <a:cs typeface="Calibri"/>
              </a:rPr>
              <a:t>FACE-TO-FACE</a:t>
            </a:r>
          </a:p>
          <a:p>
            <a:pPr marL="0" indent="0">
              <a:buNone/>
            </a:pPr>
            <a:endParaRPr lang="en-US"/>
          </a:p>
        </p:txBody>
      </p:sp>
      <p:sp>
        <p:nvSpPr>
          <p:cNvPr id="4" name="Slide Number Placeholder 3">
            <a:extLst>
              <a:ext uri="{FF2B5EF4-FFF2-40B4-BE49-F238E27FC236}">
                <a16:creationId xmlns:a16="http://schemas.microsoft.com/office/drawing/2014/main" id="{57F849C2-EDA9-C669-E397-D4C7931A7218}"/>
              </a:ext>
            </a:extLst>
          </p:cNvPr>
          <p:cNvSpPr>
            <a:spLocks noGrp="1"/>
          </p:cNvSpPr>
          <p:nvPr>
            <p:ph type="sldNum" sz="quarter" idx="12"/>
          </p:nvPr>
        </p:nvSpPr>
        <p:spPr/>
        <p:txBody>
          <a:bodyPr/>
          <a:lstStyle/>
          <a:p>
            <a:fld id="{28E6F07D-F62F-4C3B-A21E-2367E9A39921}" type="slidenum">
              <a:rPr lang="en-US" smtClean="0"/>
              <a:t>10</a:t>
            </a:fld>
            <a:endParaRPr lang="en-US"/>
          </a:p>
        </p:txBody>
      </p:sp>
      <p:pic>
        <p:nvPicPr>
          <p:cNvPr id="5" name="Picture 4" descr="Summer Activities - Gear Up SWV">
            <a:extLst>
              <a:ext uri="{FF2B5EF4-FFF2-40B4-BE49-F238E27FC236}">
                <a16:creationId xmlns:a16="http://schemas.microsoft.com/office/drawing/2014/main" id="{DF1B2B0C-F735-B952-FE72-7B5F3CC5285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42423" y="4594710"/>
            <a:ext cx="2729171" cy="1761644"/>
          </a:xfrm>
          <a:prstGeom prst="rect">
            <a:avLst/>
          </a:prstGeom>
          <a:noFill/>
          <a:ln w="9525">
            <a:solidFill>
              <a:schemeClr val="tx1"/>
            </a:solidFill>
          </a:ln>
        </p:spPr>
      </p:pic>
    </p:spTree>
    <p:extLst>
      <p:ext uri="{BB962C8B-B14F-4D97-AF65-F5344CB8AC3E}">
        <p14:creationId xmlns:p14="http://schemas.microsoft.com/office/powerpoint/2010/main" val="457494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57583-470A-01B8-2A6A-5A7D386AFE9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9C93CB-EB2C-8C61-61AC-AC06C537A20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A576D44-8429-9E4E-6BF2-DD9C09E79C48}"/>
              </a:ext>
            </a:extLst>
          </p:cNvPr>
          <p:cNvSpPr txBox="1"/>
          <p:nvPr/>
        </p:nvSpPr>
        <p:spPr>
          <a:xfrm>
            <a:off x="161377" y="165515"/>
            <a:ext cx="10627939" cy="769441"/>
          </a:xfrm>
          <a:prstGeom prst="rect">
            <a:avLst/>
          </a:prstGeom>
          <a:noFill/>
        </p:spPr>
        <p:txBody>
          <a:bodyPr wrap="square" rtlCol="0">
            <a:spAutoFit/>
          </a:bodyP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ACCELERATION</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5F4DF0E3-016F-4AD1-ABD5-66631C81A8D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6A642BF5-20EF-54D1-8669-22D714A8B39F}"/>
              </a:ext>
            </a:extLst>
          </p:cNvPr>
          <p:cNvSpPr>
            <a:spLocks noGrp="1"/>
          </p:cNvSpPr>
          <p:nvPr>
            <p:ph idx="1"/>
          </p:nvPr>
        </p:nvSpPr>
        <p:spPr>
          <a:xfrm>
            <a:off x="85177" y="1050131"/>
            <a:ext cx="11920376" cy="5645342"/>
          </a:xfrm>
        </p:spPr>
        <p:txBody>
          <a:bodyPr vert="horz" lIns="91440" tIns="45720" rIns="91440" bIns="45720" rtlCol="0" anchor="t">
            <a:normAutofit/>
          </a:bodyPr>
          <a:lstStyle/>
          <a:p>
            <a:pPr marL="0" lvl="0" indent="0">
              <a:buNone/>
            </a:pPr>
            <a:r>
              <a:rPr lang="en-US" b="1" i="1"/>
              <a:t>PUSH Ahead Achievement Program</a:t>
            </a:r>
          </a:p>
          <a:p>
            <a:pPr marL="0" indent="0">
              <a:buNone/>
            </a:pPr>
            <a:endParaRPr lang="en-US" b="1" i="1"/>
          </a:p>
          <a:p>
            <a:pPr marL="0" lvl="0" indent="0">
              <a:buNone/>
            </a:pPr>
            <a:r>
              <a:rPr lang="en-US"/>
              <a:t>The PUSH Ahead Achievement Program is a virtual summer learning experience where students complete summer learning tasks and engage with district-supported platforms (at their own pace).</a:t>
            </a:r>
            <a:endParaRPr lang="en-US">
              <a:ea typeface="Calibri"/>
              <a:cs typeface="Calibri"/>
            </a:endParaRPr>
          </a:p>
          <a:p>
            <a:pPr marL="0" indent="0" algn="ctr">
              <a:buNone/>
            </a:pPr>
            <a:r>
              <a:rPr lang="en-US"/>
              <a:t>Target Group: </a:t>
            </a:r>
            <a:r>
              <a:rPr lang="en-US" b="1"/>
              <a:t>Grades 1-8 (</a:t>
            </a:r>
            <a:r>
              <a:rPr lang="en-US" b="1" i="1"/>
              <a:t>Invited students*</a:t>
            </a:r>
            <a:r>
              <a:rPr lang="en-US" b="1"/>
              <a:t>)</a:t>
            </a:r>
            <a:endParaRPr lang="en-US" b="1">
              <a:ea typeface="Calibri"/>
              <a:cs typeface="Calibri"/>
            </a:endParaRPr>
          </a:p>
          <a:p>
            <a:pPr marL="0" indent="0" algn="ctr">
              <a:buNone/>
            </a:pPr>
            <a:r>
              <a:rPr lang="en-US" i="1"/>
              <a:t>June 1-25 (M-TH 16 instructional days)</a:t>
            </a:r>
            <a:endParaRPr lang="en-US" i="1">
              <a:ea typeface="Calibri"/>
              <a:cs typeface="Calibri"/>
            </a:endParaRPr>
          </a:p>
          <a:p>
            <a:pPr marL="0" indent="0" algn="ctr">
              <a:buNone/>
            </a:pPr>
            <a:r>
              <a:rPr lang="en-US">
                <a:ea typeface="Calibri"/>
                <a:cs typeface="Calibri"/>
              </a:rPr>
              <a:t>VIRTUAL</a:t>
            </a:r>
          </a:p>
          <a:p>
            <a:pPr marL="0" indent="0">
              <a:buNone/>
            </a:pPr>
            <a:endParaRPr lang="en-US"/>
          </a:p>
        </p:txBody>
      </p:sp>
      <p:sp>
        <p:nvSpPr>
          <p:cNvPr id="4" name="Slide Number Placeholder 3">
            <a:extLst>
              <a:ext uri="{FF2B5EF4-FFF2-40B4-BE49-F238E27FC236}">
                <a16:creationId xmlns:a16="http://schemas.microsoft.com/office/drawing/2014/main" id="{8E24ACAB-BBC7-D874-413F-E9D9C38BD00E}"/>
              </a:ext>
            </a:extLst>
          </p:cNvPr>
          <p:cNvSpPr>
            <a:spLocks noGrp="1"/>
          </p:cNvSpPr>
          <p:nvPr>
            <p:ph type="sldNum" sz="quarter" idx="12"/>
          </p:nvPr>
        </p:nvSpPr>
        <p:spPr/>
        <p:txBody>
          <a:bodyPr/>
          <a:lstStyle/>
          <a:p>
            <a:fld id="{28E6F07D-F62F-4C3B-A21E-2367E9A39921}" type="slidenum">
              <a:rPr lang="en-US" smtClean="0"/>
              <a:t>11</a:t>
            </a:fld>
            <a:endParaRPr lang="en-US"/>
          </a:p>
        </p:txBody>
      </p:sp>
      <p:pic>
        <p:nvPicPr>
          <p:cNvPr id="5" name="Picture 4" descr="9 Back-to-School Science Activities for ...">
            <a:extLst>
              <a:ext uri="{FF2B5EF4-FFF2-40B4-BE49-F238E27FC236}">
                <a16:creationId xmlns:a16="http://schemas.microsoft.com/office/drawing/2014/main" id="{F2C5EBC2-C068-8BE1-3227-8EFBE49A486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37807" y="4788018"/>
            <a:ext cx="3520474" cy="1935594"/>
          </a:xfrm>
          <a:prstGeom prst="rect">
            <a:avLst/>
          </a:prstGeom>
          <a:noFill/>
          <a:ln w="9525">
            <a:solidFill>
              <a:schemeClr val="tx1"/>
            </a:solidFill>
          </a:ln>
        </p:spPr>
      </p:pic>
    </p:spTree>
    <p:extLst>
      <p:ext uri="{BB962C8B-B14F-4D97-AF65-F5344CB8AC3E}">
        <p14:creationId xmlns:p14="http://schemas.microsoft.com/office/powerpoint/2010/main" val="1976044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EEF2E-0F0C-5458-9246-E8F190C20CC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D0C4026-4F3F-0401-BE24-7E02F6E5E91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3FFD996-BE20-2120-4924-12065B9B3955}"/>
              </a:ext>
            </a:extLst>
          </p:cNvPr>
          <p:cNvSpPr txBox="1"/>
          <p:nvPr/>
        </p:nvSpPr>
        <p:spPr>
          <a:xfrm>
            <a:off x="161377" y="165515"/>
            <a:ext cx="10627939" cy="769441"/>
          </a:xfrm>
          <a:prstGeom prst="rect">
            <a:avLst/>
          </a:prstGeom>
          <a:noFill/>
        </p:spPr>
        <p:txBody>
          <a:bodyPr wrap="square" rtlCol="0">
            <a:spAutoFit/>
          </a:bodyP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 ACCELERATION</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AD7E898A-6E4F-1F9F-C75C-D87EF6801DD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AF6A3C95-50BC-2F36-96B0-ED0B5AB31754}"/>
              </a:ext>
            </a:extLst>
          </p:cNvPr>
          <p:cNvSpPr>
            <a:spLocks noGrp="1"/>
          </p:cNvSpPr>
          <p:nvPr>
            <p:ph idx="1"/>
          </p:nvPr>
        </p:nvSpPr>
        <p:spPr>
          <a:xfrm>
            <a:off x="149259" y="1050131"/>
            <a:ext cx="11906929" cy="5681201"/>
          </a:xfrm>
        </p:spPr>
        <p:txBody>
          <a:bodyPr vert="horz" lIns="91440" tIns="45720" rIns="91440" bIns="45720" rtlCol="0" anchor="t">
            <a:normAutofit/>
          </a:bodyPr>
          <a:lstStyle/>
          <a:p>
            <a:pPr marL="0" indent="0">
              <a:buNone/>
            </a:pPr>
            <a:r>
              <a:rPr lang="en-US" b="1" i="1"/>
              <a:t>Summer Choice Boards </a:t>
            </a:r>
          </a:p>
          <a:p>
            <a:pPr marL="0" indent="0">
              <a:buNone/>
            </a:pPr>
            <a:endParaRPr lang="en-US"/>
          </a:p>
          <a:p>
            <a:pPr marL="0" indent="0">
              <a:buNone/>
            </a:pPr>
            <a:r>
              <a:rPr lang="en-US"/>
              <a:t>Summer choice learning boards are self-paced, flexible tools—organized in a grid or menu style—that offer students a variety of options to choose from to practice skills, and review material, to help prevent summer slide.</a:t>
            </a:r>
            <a:endParaRPr lang="en-US">
              <a:ea typeface="Calibri"/>
              <a:cs typeface="Calibri"/>
            </a:endParaRPr>
          </a:p>
          <a:p>
            <a:pPr marL="0" indent="0" algn="ctr">
              <a:buNone/>
            </a:pPr>
            <a:r>
              <a:rPr lang="en-US"/>
              <a:t>Target Group: </a:t>
            </a:r>
            <a:r>
              <a:rPr lang="en-US" b="1"/>
              <a:t>Grades K-12 (All students)</a:t>
            </a:r>
            <a:endParaRPr lang="en-US" b="1">
              <a:ea typeface="Calibri"/>
              <a:cs typeface="Calibri"/>
            </a:endParaRPr>
          </a:p>
          <a:p>
            <a:pPr marL="0" indent="0" algn="ctr">
              <a:buNone/>
            </a:pPr>
            <a:r>
              <a:rPr lang="en-US" i="1"/>
              <a:t>June 1-July 31</a:t>
            </a:r>
            <a:endParaRPr lang="en-US"/>
          </a:p>
          <a:p>
            <a:pPr marL="0" indent="0" algn="ctr">
              <a:buNone/>
            </a:pPr>
            <a:r>
              <a:rPr lang="en-US">
                <a:ea typeface="Calibri"/>
                <a:cs typeface="Calibri"/>
              </a:rPr>
              <a:t>VIRTUAL</a:t>
            </a:r>
          </a:p>
          <a:p>
            <a:pPr marL="0" indent="0">
              <a:buNone/>
            </a:pPr>
            <a:endParaRPr lang="en-US">
              <a:ea typeface="Calibri"/>
              <a:cs typeface="Calibri"/>
            </a:endParaRPr>
          </a:p>
        </p:txBody>
      </p:sp>
      <p:sp>
        <p:nvSpPr>
          <p:cNvPr id="4" name="Slide Number Placeholder 3">
            <a:extLst>
              <a:ext uri="{FF2B5EF4-FFF2-40B4-BE49-F238E27FC236}">
                <a16:creationId xmlns:a16="http://schemas.microsoft.com/office/drawing/2014/main" id="{37A41D9B-FB12-517D-019D-9CBEB531B691}"/>
              </a:ext>
            </a:extLst>
          </p:cNvPr>
          <p:cNvSpPr>
            <a:spLocks noGrp="1"/>
          </p:cNvSpPr>
          <p:nvPr>
            <p:ph type="sldNum" sz="quarter" idx="12"/>
          </p:nvPr>
        </p:nvSpPr>
        <p:spPr/>
        <p:txBody>
          <a:bodyPr/>
          <a:lstStyle/>
          <a:p>
            <a:fld id="{28E6F07D-F62F-4C3B-A21E-2367E9A39921}" type="slidenum">
              <a:rPr lang="en-US" smtClean="0"/>
              <a:t>12</a:t>
            </a:fld>
            <a:endParaRPr lang="en-US"/>
          </a:p>
        </p:txBody>
      </p:sp>
      <p:pic>
        <p:nvPicPr>
          <p:cNvPr id="5" name="Picture 4" descr="Pre-K in DFW ...">
            <a:extLst>
              <a:ext uri="{FF2B5EF4-FFF2-40B4-BE49-F238E27FC236}">
                <a16:creationId xmlns:a16="http://schemas.microsoft.com/office/drawing/2014/main" id="{8DC33629-A83F-D53C-0633-49DB331B80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04387" y="4839097"/>
            <a:ext cx="2852843" cy="1897329"/>
          </a:xfrm>
          <a:prstGeom prst="rect">
            <a:avLst/>
          </a:prstGeom>
          <a:noFill/>
          <a:ln w="9525">
            <a:solidFill>
              <a:schemeClr val="tx1"/>
            </a:solidFill>
          </a:ln>
        </p:spPr>
      </p:pic>
    </p:spTree>
    <p:extLst>
      <p:ext uri="{BB962C8B-B14F-4D97-AF65-F5344CB8AC3E}">
        <p14:creationId xmlns:p14="http://schemas.microsoft.com/office/powerpoint/2010/main" val="2525543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EC754-DCB1-D530-AA66-DF5DDF2B425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E44D96-EE56-6BB5-64DF-6D2F7F940EF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BD8F56A-94B7-B09D-D38D-EF49400BAC8E}"/>
              </a:ext>
            </a:extLst>
          </p:cNvPr>
          <p:cNvSpPr txBox="1"/>
          <p:nvPr/>
        </p:nvSpPr>
        <p:spPr>
          <a:xfrm>
            <a:off x="161377" y="165515"/>
            <a:ext cx="10627939" cy="769441"/>
          </a:xfrm>
          <a:prstGeom prst="rect">
            <a:avLst/>
          </a:prstGeom>
          <a:noFill/>
        </p:spPr>
        <p:txBody>
          <a:bodyPr wrap="square" rtlCol="0">
            <a:spAutoFit/>
          </a:bodyP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 ACCELERATION</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5EFC72E2-4160-1266-703E-7A859753E69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2717692E-3A5E-E2E4-EC49-58BACF1E86D1}"/>
              </a:ext>
            </a:extLst>
          </p:cNvPr>
          <p:cNvSpPr>
            <a:spLocks noGrp="1"/>
          </p:cNvSpPr>
          <p:nvPr>
            <p:ph idx="1"/>
          </p:nvPr>
        </p:nvSpPr>
        <p:spPr>
          <a:xfrm>
            <a:off x="161377" y="1034126"/>
            <a:ext cx="11920376" cy="5679235"/>
          </a:xfrm>
        </p:spPr>
        <p:txBody>
          <a:bodyPr vert="horz" lIns="91440" tIns="45720" rIns="91440" bIns="45720" rtlCol="0" anchor="t">
            <a:normAutofit/>
          </a:bodyPr>
          <a:lstStyle/>
          <a:p>
            <a:pPr marL="0" indent="0">
              <a:buNone/>
            </a:pPr>
            <a:r>
              <a:rPr lang="en-US" b="1" i="1"/>
              <a:t>Dual Enrollment Beyond the Bell</a:t>
            </a:r>
          </a:p>
          <a:p>
            <a:pPr marL="0" indent="0">
              <a:buNone/>
            </a:pPr>
            <a:r>
              <a:rPr lang="en-US"/>
              <a:t>Dual Enrollment Beyond the Bell is an extended learning summer program that allows eligible high school students to earn college credit through Central Georgia Technical College. The program also supports academic acceleration, early college exposure, and preparation for post-secondary success and the workforce.</a:t>
            </a:r>
            <a:endParaRPr lang="en-US" b="1">
              <a:ea typeface="Calibri"/>
              <a:cs typeface="Calibri"/>
            </a:endParaRPr>
          </a:p>
          <a:p>
            <a:pPr marL="0" indent="0" algn="ctr">
              <a:buNone/>
            </a:pPr>
            <a:r>
              <a:rPr lang="en-US"/>
              <a:t>Target Group: </a:t>
            </a:r>
            <a:r>
              <a:rPr lang="en-US" b="1"/>
              <a:t>Rising 9</a:t>
            </a:r>
            <a:r>
              <a:rPr lang="en-US" b="1" baseline="30000"/>
              <a:t>th</a:t>
            </a:r>
            <a:r>
              <a:rPr lang="en-US" b="1"/>
              <a:t>-12</a:t>
            </a:r>
            <a:r>
              <a:rPr lang="en-US" b="1" baseline="30000"/>
              <a:t>th</a:t>
            </a:r>
            <a:r>
              <a:rPr lang="en-US" b="1"/>
              <a:t> graders</a:t>
            </a:r>
            <a:endParaRPr lang="en-US" b="1">
              <a:ea typeface="Calibri"/>
              <a:cs typeface="Calibri"/>
            </a:endParaRPr>
          </a:p>
          <a:p>
            <a:pPr marL="0" indent="0" algn="ctr">
              <a:buNone/>
            </a:pPr>
            <a:r>
              <a:rPr lang="en-US" i="1"/>
              <a:t>June 1-25 (45 days)</a:t>
            </a:r>
            <a:endParaRPr lang="en-US" i="1">
              <a:ea typeface="Calibri"/>
              <a:cs typeface="Calibri"/>
            </a:endParaRPr>
          </a:p>
          <a:p>
            <a:pPr marL="0" lvl="0" indent="0" algn="ctr">
              <a:buNone/>
            </a:pPr>
            <a:r>
              <a:rPr lang="en-US">
                <a:ea typeface="Calibri" panose="020F0502020204030204"/>
                <a:cs typeface="Calibri" panose="020F0502020204030204"/>
              </a:rPr>
              <a:t>FACE-TO-FACE/VIRTUAL</a:t>
            </a:r>
          </a:p>
          <a:p>
            <a:pPr marL="0" indent="0">
              <a:buNone/>
            </a:pPr>
            <a:endParaRPr lang="en-US"/>
          </a:p>
        </p:txBody>
      </p:sp>
      <p:sp>
        <p:nvSpPr>
          <p:cNvPr id="4" name="Slide Number Placeholder 3">
            <a:extLst>
              <a:ext uri="{FF2B5EF4-FFF2-40B4-BE49-F238E27FC236}">
                <a16:creationId xmlns:a16="http://schemas.microsoft.com/office/drawing/2014/main" id="{707C773B-47D1-9353-6029-88435AB5CD30}"/>
              </a:ext>
            </a:extLst>
          </p:cNvPr>
          <p:cNvSpPr>
            <a:spLocks noGrp="1"/>
          </p:cNvSpPr>
          <p:nvPr>
            <p:ph type="sldNum" sz="quarter" idx="12"/>
          </p:nvPr>
        </p:nvSpPr>
        <p:spPr/>
        <p:txBody>
          <a:bodyPr/>
          <a:lstStyle/>
          <a:p>
            <a:fld id="{28E6F07D-F62F-4C3B-A21E-2367E9A39921}" type="slidenum">
              <a:rPr lang="en-US" smtClean="0"/>
              <a:t>13</a:t>
            </a:fld>
            <a:endParaRPr lang="en-US"/>
          </a:p>
        </p:txBody>
      </p:sp>
      <p:pic>
        <p:nvPicPr>
          <p:cNvPr id="5" name="Picture 4" descr="High School Students Get a Jump on ...">
            <a:extLst>
              <a:ext uri="{FF2B5EF4-FFF2-40B4-BE49-F238E27FC236}">
                <a16:creationId xmlns:a16="http://schemas.microsoft.com/office/drawing/2014/main" id="{1A2A9CED-CCF3-0416-8696-3D82D673A908}"/>
              </a:ext>
            </a:extLst>
          </p:cNvPr>
          <p:cNvPicPr>
            <a:picLocks noChangeAspect="1"/>
          </p:cNvPicPr>
          <p:nvPr/>
        </p:nvPicPr>
        <p:blipFill rotWithShape="1">
          <a:blip r:embed="rId4">
            <a:extLst>
              <a:ext uri="{28A0092B-C50C-407E-A947-70E740481C1C}">
                <a14:useLocalDpi xmlns:a14="http://schemas.microsoft.com/office/drawing/2010/main" val="0"/>
              </a:ext>
            </a:extLst>
          </a:blip>
          <a:srcRect r="3071"/>
          <a:stretch>
            <a:fillRect/>
          </a:stretch>
        </p:blipFill>
        <p:spPr bwMode="auto">
          <a:xfrm>
            <a:off x="4776021" y="5103120"/>
            <a:ext cx="2689263" cy="1621249"/>
          </a:xfrm>
          <a:prstGeom prst="rect">
            <a:avLst/>
          </a:prstGeom>
          <a:noFill/>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18915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CB501-2E80-F62A-F959-882F20CEA87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CDFB888-BCEF-3ABE-9792-D187E6EE44F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0739E4F-32FF-3FCD-C3E7-ED00C90E40CA}"/>
              </a:ext>
            </a:extLst>
          </p:cNvPr>
          <p:cNvSpPr txBox="1"/>
          <p:nvPr/>
        </p:nvSpPr>
        <p:spPr>
          <a:xfrm>
            <a:off x="161377" y="165515"/>
            <a:ext cx="10627939" cy="769441"/>
          </a:xfrm>
          <a:prstGeom prst="rect">
            <a:avLst/>
          </a:prstGeom>
          <a:noFill/>
        </p:spPr>
        <p:txBody>
          <a:bodyPr wrap="square" rtlCol="0">
            <a:spAutoFit/>
          </a:bodyP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ACCELERATION</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C5EF6942-7521-F006-2229-28BF3D4B24C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65817069-4B16-F1DC-E7B0-86865D61AB9E}"/>
              </a:ext>
            </a:extLst>
          </p:cNvPr>
          <p:cNvSpPr>
            <a:spLocks noGrp="1"/>
          </p:cNvSpPr>
          <p:nvPr>
            <p:ph idx="1"/>
          </p:nvPr>
        </p:nvSpPr>
        <p:spPr>
          <a:xfrm>
            <a:off x="149259" y="1050131"/>
            <a:ext cx="11906929" cy="5690165"/>
          </a:xfrm>
        </p:spPr>
        <p:txBody>
          <a:bodyPr vert="horz" lIns="91440" tIns="45720" rIns="91440" bIns="45720" rtlCol="0" anchor="t">
            <a:normAutofit/>
          </a:bodyPr>
          <a:lstStyle/>
          <a:p>
            <a:pPr marL="0" indent="0">
              <a:buNone/>
            </a:pPr>
            <a:r>
              <a:rPr lang="en-US" b="1" i="1"/>
              <a:t>Bright From the Start Pre-K/Kindergarten Summer Transition Program</a:t>
            </a:r>
          </a:p>
          <a:p>
            <a:pPr marL="0" indent="0">
              <a:buNone/>
            </a:pPr>
            <a:endParaRPr lang="en-US"/>
          </a:p>
          <a:p>
            <a:pPr marL="0" indent="0">
              <a:buNone/>
            </a:pPr>
            <a:r>
              <a:rPr lang="en-US"/>
              <a:t>Bright From the Start Pre-K/Kindergarten Summer Transition Program, located at Northwoods Academy, is an intensive program geared towards preparing students for the next grade.</a:t>
            </a:r>
            <a:endParaRPr lang="en-US">
              <a:ea typeface="Calibri"/>
              <a:cs typeface="Calibri"/>
            </a:endParaRPr>
          </a:p>
          <a:p>
            <a:pPr marL="0" indent="0" algn="ctr">
              <a:buNone/>
            </a:pPr>
            <a:r>
              <a:rPr lang="en-US"/>
              <a:t>Target Group: </a:t>
            </a:r>
            <a:r>
              <a:rPr lang="en-US" b="1"/>
              <a:t>Rising Pre-K and Kindergarteners (eligible students)</a:t>
            </a:r>
            <a:endParaRPr lang="en-US" b="1">
              <a:ea typeface="Calibri"/>
              <a:cs typeface="Calibri"/>
            </a:endParaRPr>
          </a:p>
          <a:p>
            <a:pPr marL="0" indent="0" algn="ctr">
              <a:buNone/>
            </a:pPr>
            <a:r>
              <a:rPr lang="en-US" i="1"/>
              <a:t>June 1-July 2 (M-TH 20 instructional days)</a:t>
            </a:r>
            <a:endParaRPr lang="en-US" i="1">
              <a:ea typeface="Calibri"/>
              <a:cs typeface="Calibri"/>
            </a:endParaRPr>
          </a:p>
          <a:p>
            <a:pPr marL="0" lvl="0" indent="0" algn="ctr">
              <a:buNone/>
            </a:pPr>
            <a:r>
              <a:rPr lang="en-US">
                <a:ea typeface="Calibri"/>
                <a:cs typeface="Calibri"/>
              </a:rPr>
              <a:t>FACE-TO-FACE</a:t>
            </a:r>
          </a:p>
          <a:p>
            <a:endParaRPr lang="en-US">
              <a:ea typeface="Calibri"/>
              <a:cs typeface="Calibri"/>
            </a:endParaRPr>
          </a:p>
          <a:p>
            <a:pPr marL="0" indent="0">
              <a:buNone/>
            </a:pPr>
            <a:endParaRPr lang="en-US">
              <a:ea typeface="Calibri"/>
              <a:cs typeface="Calibri"/>
            </a:endParaRPr>
          </a:p>
        </p:txBody>
      </p:sp>
      <p:sp>
        <p:nvSpPr>
          <p:cNvPr id="4" name="Slide Number Placeholder 3">
            <a:extLst>
              <a:ext uri="{FF2B5EF4-FFF2-40B4-BE49-F238E27FC236}">
                <a16:creationId xmlns:a16="http://schemas.microsoft.com/office/drawing/2014/main" id="{6311E3D9-C6B4-B31B-352D-36978743C208}"/>
              </a:ext>
            </a:extLst>
          </p:cNvPr>
          <p:cNvSpPr>
            <a:spLocks noGrp="1"/>
          </p:cNvSpPr>
          <p:nvPr>
            <p:ph type="sldNum" sz="quarter" idx="12"/>
          </p:nvPr>
        </p:nvSpPr>
        <p:spPr/>
        <p:txBody>
          <a:bodyPr/>
          <a:lstStyle/>
          <a:p>
            <a:fld id="{28E6F07D-F62F-4C3B-A21E-2367E9A39921}" type="slidenum">
              <a:rPr lang="en-US" smtClean="0"/>
              <a:t>14</a:t>
            </a:fld>
            <a:endParaRPr lang="en-US"/>
          </a:p>
        </p:txBody>
      </p:sp>
      <p:pic>
        <p:nvPicPr>
          <p:cNvPr id="5" name="Picture 4" descr="Pre-K in DFW ...">
            <a:extLst>
              <a:ext uri="{FF2B5EF4-FFF2-40B4-BE49-F238E27FC236}">
                <a16:creationId xmlns:a16="http://schemas.microsoft.com/office/drawing/2014/main" id="{4EF39040-C2DE-5B9E-2886-7A0C84BD4D1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0587" y="4848061"/>
            <a:ext cx="2852843" cy="1897329"/>
          </a:xfrm>
          <a:prstGeom prst="rect">
            <a:avLst/>
          </a:prstGeom>
          <a:noFill/>
          <a:ln w="9525">
            <a:solidFill>
              <a:schemeClr val="tx1"/>
            </a:solidFill>
          </a:ln>
        </p:spPr>
      </p:pic>
    </p:spTree>
    <p:extLst>
      <p:ext uri="{BB962C8B-B14F-4D97-AF65-F5344CB8AC3E}">
        <p14:creationId xmlns:p14="http://schemas.microsoft.com/office/powerpoint/2010/main" val="3844555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2E6A5-0BB2-1A9C-0D1F-2DD89566CF6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14B853-E486-1BAA-7B65-FE92A2B94E5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00A2972-5D85-2C36-B497-5489E7846703}"/>
              </a:ext>
            </a:extLst>
          </p:cNvPr>
          <p:cNvSpPr txBox="1"/>
          <p:nvPr/>
        </p:nvSpPr>
        <p:spPr>
          <a:xfrm>
            <a:off x="161377" y="165515"/>
            <a:ext cx="10627939" cy="769441"/>
          </a:xfrm>
          <a:prstGeom prst="rect">
            <a:avLst/>
          </a:prstGeom>
          <a:noFill/>
        </p:spPr>
        <p:txBody>
          <a:bodyPr wrap="square" rtlCol="0">
            <a:spAutoFit/>
          </a:bodyP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 EXTENSION</a:t>
            </a:r>
          </a:p>
        </p:txBody>
      </p:sp>
      <p:pic>
        <p:nvPicPr>
          <p:cNvPr id="11" name="Picture 10">
            <a:extLst>
              <a:ext uri="{FF2B5EF4-FFF2-40B4-BE49-F238E27FC236}">
                <a16:creationId xmlns:a16="http://schemas.microsoft.com/office/drawing/2014/main" id="{D48C6156-A233-C1C5-21FF-DE64B992B78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5D9BFD1C-6CBA-3A43-F0D2-56C7BC3A4A43}"/>
              </a:ext>
            </a:extLst>
          </p:cNvPr>
          <p:cNvSpPr>
            <a:spLocks noGrp="1"/>
          </p:cNvSpPr>
          <p:nvPr>
            <p:ph idx="1"/>
          </p:nvPr>
        </p:nvSpPr>
        <p:spPr>
          <a:xfrm>
            <a:off x="149258" y="1067065"/>
            <a:ext cx="11906929" cy="5663271"/>
          </a:xfrm>
        </p:spPr>
        <p:txBody>
          <a:bodyPr vert="horz" lIns="91440" tIns="45720" rIns="91440" bIns="45720" rtlCol="0" anchor="t">
            <a:normAutofit/>
          </a:bodyPr>
          <a:lstStyle/>
          <a:p>
            <a:pPr marL="0" lvl="0" indent="0">
              <a:buNone/>
            </a:pPr>
            <a:r>
              <a:rPr lang="en-US" b="1" i="1"/>
              <a:t>Extended School Year (ESY)</a:t>
            </a:r>
          </a:p>
          <a:p>
            <a:pPr marL="0" lvl="0" indent="0">
              <a:buNone/>
            </a:pPr>
            <a:endParaRPr lang="en-US" sz="900">
              <a:ea typeface="Calibri"/>
              <a:cs typeface="Calibri"/>
            </a:endParaRPr>
          </a:p>
          <a:p>
            <a:pPr marL="0" indent="0">
              <a:buNone/>
            </a:pPr>
            <a:r>
              <a:rPr lang="en-US"/>
              <a:t>Extended School Year (ESY) provides specialized instruction or related services provided beyond the standard school year designed for students with IEPs who risk significant skill regression.</a:t>
            </a:r>
            <a:endParaRPr lang="en-US">
              <a:ea typeface="Calibri"/>
              <a:cs typeface="Calibri"/>
            </a:endParaRPr>
          </a:p>
          <a:p>
            <a:pPr marL="0" indent="0" algn="ctr">
              <a:buNone/>
            </a:pPr>
            <a:r>
              <a:rPr lang="en-US"/>
              <a:t>Target Group: </a:t>
            </a:r>
            <a:r>
              <a:rPr lang="en-US" b="1"/>
              <a:t>Grades K-12 (select PEC Students)</a:t>
            </a:r>
            <a:endParaRPr lang="en-US" b="1">
              <a:ea typeface="Calibri"/>
              <a:cs typeface="Calibri"/>
            </a:endParaRPr>
          </a:p>
          <a:p>
            <a:pPr marL="0" indent="0" algn="ctr">
              <a:buNone/>
            </a:pPr>
            <a:r>
              <a:rPr lang="en-US" i="1"/>
              <a:t>June 1-25 (M-TH 16 instructional days)</a:t>
            </a:r>
            <a:endParaRPr lang="en-US" i="1">
              <a:ea typeface="Calibri"/>
              <a:cs typeface="Calibri"/>
            </a:endParaRPr>
          </a:p>
          <a:p>
            <a:pPr marL="0" indent="0" algn="ctr">
              <a:buNone/>
            </a:pPr>
            <a:r>
              <a:rPr lang="en-US">
                <a:ea typeface="Calibri"/>
                <a:cs typeface="Calibri"/>
              </a:rPr>
              <a:t>FACE-TO-FACE</a:t>
            </a:r>
          </a:p>
          <a:p>
            <a:pPr marL="0" indent="0">
              <a:buNone/>
            </a:pPr>
            <a:endParaRPr lang="en-US"/>
          </a:p>
          <a:p>
            <a:pPr marL="0" indent="0">
              <a:buNone/>
            </a:pPr>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46B7A1E7-3687-59EB-ACD2-F3F9D70E4615}"/>
              </a:ext>
            </a:extLst>
          </p:cNvPr>
          <p:cNvSpPr>
            <a:spLocks noGrp="1"/>
          </p:cNvSpPr>
          <p:nvPr>
            <p:ph type="sldNum" sz="quarter" idx="12"/>
          </p:nvPr>
        </p:nvSpPr>
        <p:spPr/>
        <p:txBody>
          <a:bodyPr/>
          <a:lstStyle/>
          <a:p>
            <a:fld id="{28E6F07D-F62F-4C3B-A21E-2367E9A39921}" type="slidenum">
              <a:rPr lang="en-US" smtClean="0"/>
              <a:t>15</a:t>
            </a:fld>
            <a:endParaRPr lang="en-US"/>
          </a:p>
        </p:txBody>
      </p:sp>
      <p:pic>
        <p:nvPicPr>
          <p:cNvPr id="3074" name="Picture 2" descr="Student-led wheelchair program boosts ...">
            <a:extLst>
              <a:ext uri="{FF2B5EF4-FFF2-40B4-BE49-F238E27FC236}">
                <a16:creationId xmlns:a16="http://schemas.microsoft.com/office/drawing/2014/main" id="{17016AAC-8BBE-9500-9711-9BCADFF84F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1318" y="4629846"/>
            <a:ext cx="3364878" cy="2101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083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18A03-5BE9-894B-E137-0BCB4D004A8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8E85D2C-C1C0-7198-2958-5C9DEB37D54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3A15094-CAA9-3C27-6704-1B9714F83385}"/>
              </a:ext>
            </a:extLst>
          </p:cNvPr>
          <p:cNvSpPr txBox="1"/>
          <p:nvPr/>
        </p:nvSpPr>
        <p:spPr>
          <a:xfrm>
            <a:off x="161377" y="165515"/>
            <a:ext cx="10627939" cy="769441"/>
          </a:xfrm>
          <a:prstGeom prst="rect">
            <a:avLst/>
          </a:prstGeom>
          <a:noFill/>
        </p:spPr>
        <p:txBody>
          <a:bodyPr wrap="square" rtlCol="0">
            <a:spAutoFit/>
          </a:bodyP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EXTENSION</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0C691B08-75CB-484D-F898-06E5915D2AA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97AA88FB-4DAE-085C-9E92-2B77CF6F36F2}"/>
              </a:ext>
            </a:extLst>
          </p:cNvPr>
          <p:cNvSpPr>
            <a:spLocks noGrp="1"/>
          </p:cNvSpPr>
          <p:nvPr>
            <p:ph idx="1"/>
          </p:nvPr>
        </p:nvSpPr>
        <p:spPr>
          <a:xfrm>
            <a:off x="82375" y="984770"/>
            <a:ext cx="11920376" cy="5439154"/>
          </a:xfrm>
        </p:spPr>
        <p:txBody>
          <a:bodyPr vert="horz" lIns="91440" tIns="45720" rIns="91440" bIns="45720" rtlCol="0" anchor="t">
            <a:normAutofit/>
          </a:bodyPr>
          <a:lstStyle/>
          <a:p>
            <a:pPr marL="0" indent="0">
              <a:buNone/>
            </a:pPr>
            <a:r>
              <a:rPr lang="en-US" b="1" i="1"/>
              <a:t>21</a:t>
            </a:r>
            <a:r>
              <a:rPr lang="en-US" b="1" i="1" baseline="30000"/>
              <a:t>st</a:t>
            </a:r>
            <a:r>
              <a:rPr lang="en-US" b="1" i="1"/>
              <a:t> Century Summer Camp</a:t>
            </a:r>
          </a:p>
          <a:p>
            <a:pPr marL="0" indent="0">
              <a:buNone/>
            </a:pPr>
            <a:endParaRPr lang="en-US" sz="800">
              <a:ea typeface="Calibri"/>
              <a:cs typeface="Calibri"/>
            </a:endParaRPr>
          </a:p>
          <a:p>
            <a:pPr marL="0" indent="0">
              <a:buNone/>
            </a:pPr>
            <a:r>
              <a:rPr lang="en-US"/>
              <a:t>The 21</a:t>
            </a:r>
            <a:r>
              <a:rPr lang="en-US" baseline="30000"/>
              <a:t>st</a:t>
            </a:r>
            <a:r>
              <a:rPr lang="en-US"/>
              <a:t> Century Summer Camp is a high-enrichment focused summer program that provides high-quality academic experiences in literacy, mathematics, STEAM, and social-emotional learning. Students engage in hands-on experiences and educational field trips, with flexible daily schedules that vary throughout the program.</a:t>
            </a:r>
            <a:endParaRPr lang="en-US">
              <a:ea typeface="Calibri"/>
              <a:cs typeface="Calibri"/>
            </a:endParaRPr>
          </a:p>
          <a:p>
            <a:pPr marL="0" indent="0" algn="ctr">
              <a:buNone/>
            </a:pPr>
            <a:r>
              <a:rPr lang="en-US"/>
              <a:t>Target Group: </a:t>
            </a:r>
            <a:r>
              <a:rPr lang="en-US" b="1"/>
              <a:t>Select students in Grades K-12</a:t>
            </a:r>
            <a:endParaRPr lang="en-US" b="1">
              <a:ea typeface="Calibri"/>
              <a:cs typeface="Calibri"/>
            </a:endParaRPr>
          </a:p>
          <a:p>
            <a:pPr marL="0" indent="0" algn="ctr">
              <a:buNone/>
            </a:pPr>
            <a:r>
              <a:rPr lang="en-US" i="1"/>
              <a:t>June 1-25 (M-TH 16 instructional days)</a:t>
            </a:r>
            <a:endParaRPr lang="en-US" i="1">
              <a:ea typeface="Calibri"/>
              <a:cs typeface="Calibri"/>
            </a:endParaRPr>
          </a:p>
          <a:p>
            <a:pPr marL="0" lvl="0" indent="0" algn="ctr">
              <a:buNone/>
            </a:pPr>
            <a:r>
              <a:rPr lang="en-US">
                <a:ea typeface="Calibri" panose="020F0502020204030204"/>
                <a:cs typeface="Calibri" panose="020F0502020204030204"/>
              </a:rPr>
              <a:t>FACE-TO-FACE</a:t>
            </a:r>
          </a:p>
          <a:p>
            <a:pPr marL="0" indent="0">
              <a:buNone/>
            </a:pPr>
            <a:endParaRPr lang="en-US"/>
          </a:p>
        </p:txBody>
      </p:sp>
      <p:sp>
        <p:nvSpPr>
          <p:cNvPr id="4" name="Slide Number Placeholder 3">
            <a:extLst>
              <a:ext uri="{FF2B5EF4-FFF2-40B4-BE49-F238E27FC236}">
                <a16:creationId xmlns:a16="http://schemas.microsoft.com/office/drawing/2014/main" id="{A9220841-BBE8-055C-AF1A-02CB3648B528}"/>
              </a:ext>
            </a:extLst>
          </p:cNvPr>
          <p:cNvSpPr>
            <a:spLocks noGrp="1"/>
          </p:cNvSpPr>
          <p:nvPr>
            <p:ph type="sldNum" sz="quarter" idx="12"/>
          </p:nvPr>
        </p:nvSpPr>
        <p:spPr/>
        <p:txBody>
          <a:bodyPr/>
          <a:lstStyle/>
          <a:p>
            <a:fld id="{28E6F07D-F62F-4C3B-A21E-2367E9A39921}" type="slidenum">
              <a:rPr lang="en-US" smtClean="0"/>
              <a:t>16</a:t>
            </a:fld>
            <a:endParaRPr lang="en-US"/>
          </a:p>
        </p:txBody>
      </p:sp>
      <p:pic>
        <p:nvPicPr>
          <p:cNvPr id="5" name="Picture 4" descr="STEAM summer camp provides La Salle ...">
            <a:extLst>
              <a:ext uri="{FF2B5EF4-FFF2-40B4-BE49-F238E27FC236}">
                <a16:creationId xmlns:a16="http://schemas.microsoft.com/office/drawing/2014/main" id="{53AACFFA-07FA-14D6-8B12-CA99C043261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87" y="5336831"/>
            <a:ext cx="2438111" cy="1520830"/>
          </a:xfrm>
          <a:prstGeom prst="rect">
            <a:avLst/>
          </a:prstGeom>
          <a:noFill/>
          <a:ln w="9525">
            <a:solidFill>
              <a:schemeClr val="tx1"/>
            </a:solidFill>
          </a:ln>
        </p:spPr>
      </p:pic>
    </p:spTree>
    <p:extLst>
      <p:ext uri="{BB962C8B-B14F-4D97-AF65-F5344CB8AC3E}">
        <p14:creationId xmlns:p14="http://schemas.microsoft.com/office/powerpoint/2010/main" val="634182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03058-FADF-192F-D4AB-F818626C47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CF56C32-6482-48A2-3908-635F02890A9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E355B0E-B3F9-AD60-90CC-848E3E8E7C6E}"/>
              </a:ext>
            </a:extLst>
          </p:cNvPr>
          <p:cNvSpPr txBox="1"/>
          <p:nvPr/>
        </p:nvSpPr>
        <p:spPr>
          <a:xfrm>
            <a:off x="161377"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Summer Learning Options: CAREER EXPLORATION</a:t>
            </a:r>
          </a:p>
        </p:txBody>
      </p:sp>
      <p:pic>
        <p:nvPicPr>
          <p:cNvPr id="11" name="Picture 10">
            <a:extLst>
              <a:ext uri="{FF2B5EF4-FFF2-40B4-BE49-F238E27FC236}">
                <a16:creationId xmlns:a16="http://schemas.microsoft.com/office/drawing/2014/main" id="{2C971FA9-6536-7ABF-05D7-685E3B6736F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532CD403-A957-F41B-7AC1-D3D6731D395B}"/>
              </a:ext>
            </a:extLst>
          </p:cNvPr>
          <p:cNvSpPr>
            <a:spLocks noGrp="1"/>
          </p:cNvSpPr>
          <p:nvPr>
            <p:ph idx="1"/>
          </p:nvPr>
        </p:nvSpPr>
        <p:spPr>
          <a:xfrm>
            <a:off x="80695" y="1056107"/>
            <a:ext cx="11920376" cy="5439154"/>
          </a:xfrm>
        </p:spPr>
        <p:txBody>
          <a:bodyPr vert="horz" lIns="91440" tIns="45720" rIns="91440" bIns="45720" rtlCol="0" anchor="t">
            <a:normAutofit/>
          </a:bodyPr>
          <a:lstStyle/>
          <a:p>
            <a:pPr marL="0" lvl="0" indent="0">
              <a:buNone/>
            </a:pPr>
            <a:r>
              <a:rPr lang="en-US" b="1"/>
              <a:t> </a:t>
            </a:r>
            <a:r>
              <a:rPr lang="en-US" b="1" i="1"/>
              <a:t>PUSH and Connect with CTAE</a:t>
            </a:r>
          </a:p>
          <a:p>
            <a:pPr marL="0" lvl="0" indent="0">
              <a:buNone/>
            </a:pPr>
            <a:endParaRPr lang="en-US" sz="900" i="1">
              <a:ea typeface="Calibri" panose="020F0502020204030204"/>
              <a:cs typeface="Calibri" panose="020F0502020204030204"/>
            </a:endParaRPr>
          </a:p>
          <a:p>
            <a:pPr marL="0" lvl="0" indent="0">
              <a:buNone/>
            </a:pPr>
            <a:r>
              <a:rPr lang="en-US"/>
              <a:t>PUSH and Connect with CTAE is a CTAE summer program that focuses on career exploration which introduces students to high-demand career fields such as health care, information technology, engineering, agriculture, culinary, graphic design, and audio video.</a:t>
            </a:r>
            <a:endParaRPr lang="en-US">
              <a:ea typeface="Calibri"/>
              <a:cs typeface="Calibri"/>
            </a:endParaRPr>
          </a:p>
          <a:p>
            <a:pPr marL="0" indent="0" algn="ctr">
              <a:buNone/>
            </a:pPr>
            <a:r>
              <a:rPr lang="en-US"/>
              <a:t>Target Group: </a:t>
            </a:r>
            <a:r>
              <a:rPr lang="en-US" b="1"/>
              <a:t>Rising 6</a:t>
            </a:r>
            <a:r>
              <a:rPr lang="en-US" b="1" baseline="30000"/>
              <a:t>th</a:t>
            </a:r>
            <a:r>
              <a:rPr lang="en-US" b="1"/>
              <a:t>-8</a:t>
            </a:r>
            <a:r>
              <a:rPr lang="en-US" b="1" baseline="30000"/>
              <a:t>th</a:t>
            </a:r>
            <a:r>
              <a:rPr lang="en-US" b="1"/>
              <a:t> grade students</a:t>
            </a:r>
            <a:endParaRPr lang="en-US" b="1">
              <a:ea typeface="Calibri"/>
              <a:cs typeface="Calibri"/>
            </a:endParaRPr>
          </a:p>
          <a:p>
            <a:pPr marL="0" indent="0" algn="ctr">
              <a:buNone/>
            </a:pPr>
            <a:r>
              <a:rPr lang="en-US" i="1"/>
              <a:t>June 1-25 (M-TH 16 instructional days)</a:t>
            </a:r>
            <a:endParaRPr lang="en-US" i="1">
              <a:ea typeface="Calibri"/>
              <a:cs typeface="Calibri"/>
            </a:endParaRPr>
          </a:p>
          <a:p>
            <a:pPr marL="0" indent="0" algn="ctr">
              <a:buNone/>
            </a:pPr>
            <a:r>
              <a:rPr lang="en-US">
                <a:ea typeface="Calibri"/>
                <a:cs typeface="Calibri"/>
              </a:rPr>
              <a:t>FACE-TO-FACE</a:t>
            </a:r>
          </a:p>
          <a:p>
            <a:pPr marL="0" indent="0">
              <a:buNone/>
            </a:pPr>
            <a:endParaRPr lang="en-US">
              <a:ea typeface="Calibri"/>
              <a:cs typeface="Calibri"/>
            </a:endParaRPr>
          </a:p>
        </p:txBody>
      </p:sp>
      <p:sp>
        <p:nvSpPr>
          <p:cNvPr id="4" name="Slide Number Placeholder 3">
            <a:extLst>
              <a:ext uri="{FF2B5EF4-FFF2-40B4-BE49-F238E27FC236}">
                <a16:creationId xmlns:a16="http://schemas.microsoft.com/office/drawing/2014/main" id="{877E50F3-FA27-D880-803E-BDC33A4A7D07}"/>
              </a:ext>
            </a:extLst>
          </p:cNvPr>
          <p:cNvSpPr>
            <a:spLocks noGrp="1"/>
          </p:cNvSpPr>
          <p:nvPr>
            <p:ph type="sldNum" sz="quarter" idx="12"/>
          </p:nvPr>
        </p:nvSpPr>
        <p:spPr>
          <a:xfrm>
            <a:off x="8623300" y="6352267"/>
            <a:ext cx="2743200" cy="365125"/>
          </a:xfrm>
        </p:spPr>
        <p:txBody>
          <a:bodyPr/>
          <a:lstStyle/>
          <a:p>
            <a:fld id="{28E6F07D-F62F-4C3B-A21E-2367E9A39921}" type="slidenum">
              <a:rPr lang="en-US" smtClean="0"/>
              <a:t>17</a:t>
            </a:fld>
            <a:endParaRPr lang="en-US"/>
          </a:p>
        </p:txBody>
      </p:sp>
      <p:pic>
        <p:nvPicPr>
          <p:cNvPr id="5" name="Picture 4" descr="CTAE Spotlight: Bulloch students train ...">
            <a:extLst>
              <a:ext uri="{FF2B5EF4-FFF2-40B4-BE49-F238E27FC236}">
                <a16:creationId xmlns:a16="http://schemas.microsoft.com/office/drawing/2014/main" id="{7A94CD58-00D0-F5C7-E8BC-A1DD571A444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8381" y="5070364"/>
            <a:ext cx="2597649" cy="1573323"/>
          </a:xfrm>
          <a:prstGeom prst="rect">
            <a:avLst/>
          </a:prstGeom>
          <a:noFill/>
          <a:ln w="9525">
            <a:solidFill>
              <a:schemeClr val="tx1"/>
            </a:solidFill>
          </a:ln>
        </p:spPr>
      </p:pic>
    </p:spTree>
    <p:extLst>
      <p:ext uri="{BB962C8B-B14F-4D97-AF65-F5344CB8AC3E}">
        <p14:creationId xmlns:p14="http://schemas.microsoft.com/office/powerpoint/2010/main" val="989212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CULTURE-BUILDING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12" name="Picture 11"/>
          <p:cNvPicPr>
            <a:picLocks noChangeAspect="1"/>
          </p:cNvPicPr>
          <p:nvPr/>
        </p:nvPicPr>
        <p:blipFill>
          <a:blip r:embed="rId4"/>
          <a:stretch>
            <a:fillRect/>
          </a:stretch>
        </p:blipFill>
        <p:spPr>
          <a:xfrm>
            <a:off x="161376" y="2825299"/>
            <a:ext cx="2810423" cy="3531055"/>
          </a:xfrm>
          <a:prstGeom prst="rect">
            <a:avLst/>
          </a:prstGeom>
        </p:spPr>
      </p:pic>
      <p:graphicFrame>
        <p:nvGraphicFramePr>
          <p:cNvPr id="5" name="Table 4">
            <a:extLst>
              <a:ext uri="{FF2B5EF4-FFF2-40B4-BE49-F238E27FC236}">
                <a16:creationId xmlns:a16="http://schemas.microsoft.com/office/drawing/2014/main" id="{F9196D8F-A093-F239-59FB-53EC1211CD2B}"/>
              </a:ext>
            </a:extLst>
          </p:cNvPr>
          <p:cNvGraphicFramePr>
            <a:graphicFrameLocks noGrp="1"/>
          </p:cNvGraphicFramePr>
          <p:nvPr>
            <p:extLst>
              <p:ext uri="{D42A27DB-BD31-4B8C-83A1-F6EECF244321}">
                <p14:modId xmlns:p14="http://schemas.microsoft.com/office/powerpoint/2010/main" val="4065933704"/>
              </p:ext>
            </p:extLst>
          </p:nvPr>
        </p:nvGraphicFramePr>
        <p:xfrm>
          <a:off x="161376" y="1289459"/>
          <a:ext cx="6244167" cy="1456451"/>
        </p:xfrm>
        <a:graphic>
          <a:graphicData uri="http://schemas.openxmlformats.org/drawingml/2006/table">
            <a:tbl>
              <a:tblPr/>
              <a:tblGrid>
                <a:gridCol w="2081389">
                  <a:extLst>
                    <a:ext uri="{9D8B030D-6E8A-4147-A177-3AD203B41FA5}">
                      <a16:colId xmlns:a16="http://schemas.microsoft.com/office/drawing/2014/main" val="1868129088"/>
                    </a:ext>
                  </a:extLst>
                </a:gridCol>
                <a:gridCol w="2081389">
                  <a:extLst>
                    <a:ext uri="{9D8B030D-6E8A-4147-A177-3AD203B41FA5}">
                      <a16:colId xmlns:a16="http://schemas.microsoft.com/office/drawing/2014/main" val="3306402035"/>
                    </a:ext>
                  </a:extLst>
                </a:gridCol>
                <a:gridCol w="2081389">
                  <a:extLst>
                    <a:ext uri="{9D8B030D-6E8A-4147-A177-3AD203B41FA5}">
                      <a16:colId xmlns:a16="http://schemas.microsoft.com/office/drawing/2014/main" val="1469875642"/>
                    </a:ext>
                  </a:extLst>
                </a:gridCol>
              </a:tblGrid>
              <a:tr h="715406">
                <a:tc>
                  <a:txBody>
                    <a:bodyPr/>
                    <a:lstStyle/>
                    <a:p>
                      <a:pPr algn="ctr" fontAlgn="ctr"/>
                      <a:r>
                        <a:rPr lang="en-US" sz="2400" b="1" i="0" u="none" strike="noStrike">
                          <a:solidFill>
                            <a:srgbClr val="FFFFFF"/>
                          </a:solidFill>
                          <a:effectLst/>
                          <a:latin typeface="+mn-lt"/>
                        </a:rPr>
                        <a:t>2024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fontAlgn="ctr"/>
                      <a:r>
                        <a:rPr lang="en-US" sz="2400" b="1" i="0" u="none" strike="noStrike">
                          <a:solidFill>
                            <a:srgbClr val="FFFFFF"/>
                          </a:solidFill>
                          <a:effectLst/>
                          <a:latin typeface="+mn-lt"/>
                        </a:rPr>
                        <a:t>2025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fontAlgn="ctr"/>
                      <a:r>
                        <a:rPr lang="en-US" sz="2400" b="1" i="0" u="none" strike="noStrike">
                          <a:solidFill>
                            <a:srgbClr val="FFFFFF"/>
                          </a:solidFill>
                          <a:effectLst/>
                          <a:latin typeface="+mn-lt"/>
                        </a:rPr>
                        <a:t>2026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301719473"/>
                  </a:ext>
                </a:extLst>
              </a:tr>
              <a:tr h="465930">
                <a:tc>
                  <a:txBody>
                    <a:bodyPr/>
                    <a:lstStyle/>
                    <a:p>
                      <a:pPr algn="ctr" fontAlgn="b"/>
                      <a:r>
                        <a:rPr lang="en-US" sz="2400" b="0" i="0" u="none" strike="noStrike">
                          <a:solidFill>
                            <a:srgbClr val="000000"/>
                          </a:solidFill>
                          <a:effectLst/>
                          <a:latin typeface="+mn-lt"/>
                        </a:rPr>
                        <a:t>974 </a:t>
                      </a:r>
                      <a:r>
                        <a:rPr lang="en-US" sz="2000" b="0" i="0" u="none" strike="noStrike">
                          <a:solidFill>
                            <a:srgbClr val="000000"/>
                          </a:solidFill>
                          <a:effectLst/>
                          <a:latin typeface="+mn-lt"/>
                        </a:rPr>
                        <a:t>students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9F8"/>
                    </a:solidFill>
                  </a:tcPr>
                </a:tc>
                <a:tc>
                  <a:txBody>
                    <a:bodyPr/>
                    <a:lstStyle/>
                    <a:p>
                      <a:pPr algn="ctr" fontAlgn="b"/>
                      <a:r>
                        <a:rPr lang="en-US" sz="2400" b="0" i="0" u="none" strike="noStrike">
                          <a:solidFill>
                            <a:srgbClr val="000000"/>
                          </a:solidFill>
                          <a:effectLst/>
                          <a:latin typeface="+mn-lt"/>
                        </a:rPr>
                        <a:t>1020 </a:t>
                      </a:r>
                      <a:r>
                        <a:rPr lang="en-US" sz="2000" b="0" i="0" u="none" strike="noStrike">
                          <a:solidFill>
                            <a:srgbClr val="000000"/>
                          </a:solidFill>
                          <a:effectLst/>
                          <a:latin typeface="+mn-lt"/>
                        </a:rPr>
                        <a:t>students</a:t>
                      </a:r>
                      <a:endParaRPr lang="en-US" sz="2400" b="0" i="0" u="none" strike="noStrike">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9F8"/>
                    </a:solidFill>
                  </a:tcPr>
                </a:tc>
                <a:tc>
                  <a:txBody>
                    <a:bodyPr/>
                    <a:lstStyle/>
                    <a:p>
                      <a:pPr algn="ctr" fontAlgn="b"/>
                      <a:r>
                        <a:rPr lang="en-US" sz="2400" b="0" i="0" u="none" strike="noStrike">
                          <a:solidFill>
                            <a:srgbClr val="000000"/>
                          </a:solidFill>
                          <a:effectLst/>
                          <a:latin typeface="+mn-lt"/>
                        </a:rPr>
                        <a:t>Targeting</a:t>
                      </a:r>
                    </a:p>
                    <a:p>
                      <a:pPr lvl="0" algn="ctr">
                        <a:buNone/>
                      </a:pPr>
                      <a:r>
                        <a:rPr lang="en-US" sz="2400" b="0" i="0" u="none" strike="noStrike">
                          <a:solidFill>
                            <a:srgbClr val="000000"/>
                          </a:solidFill>
                          <a:effectLst/>
                          <a:latin typeface="+mn-lt"/>
                        </a:rPr>
                        <a:t>6080 </a:t>
                      </a:r>
                      <a:r>
                        <a:rPr lang="en-US" sz="2000" b="0" i="0" u="none" strike="noStrike">
                          <a:solidFill>
                            <a:srgbClr val="000000"/>
                          </a:solidFill>
                          <a:effectLst/>
                          <a:latin typeface="+mn-lt"/>
                        </a:rPr>
                        <a:t>students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9F8"/>
                    </a:solidFill>
                  </a:tcPr>
                </a:tc>
                <a:extLst>
                  <a:ext uri="{0D108BD9-81ED-4DB2-BD59-A6C34878D82A}">
                    <a16:rowId xmlns:a16="http://schemas.microsoft.com/office/drawing/2014/main" val="2864133691"/>
                  </a:ext>
                </a:extLst>
              </a:tr>
            </a:tbl>
          </a:graphicData>
        </a:graphic>
      </p:graphicFrame>
      <p:sp>
        <p:nvSpPr>
          <p:cNvPr id="6" name="Slide Number Placeholder 5">
            <a:extLst>
              <a:ext uri="{FF2B5EF4-FFF2-40B4-BE49-F238E27FC236}">
                <a16:creationId xmlns:a16="http://schemas.microsoft.com/office/drawing/2014/main" id="{DE8EBFDE-0808-EDA1-8B53-4A6715F61949}"/>
              </a:ext>
            </a:extLst>
          </p:cNvPr>
          <p:cNvSpPr>
            <a:spLocks noGrp="1"/>
          </p:cNvSpPr>
          <p:nvPr>
            <p:ph type="sldNum" sz="quarter" idx="12"/>
          </p:nvPr>
        </p:nvSpPr>
        <p:spPr/>
        <p:txBody>
          <a:bodyPr/>
          <a:lstStyle/>
          <a:p>
            <a:fld id="{28E6F07D-F62F-4C3B-A21E-2367E9A39921}" type="slidenum">
              <a:rPr lang="en-US" smtClean="0"/>
              <a:t>18</a:t>
            </a:fld>
            <a:endParaRPr lang="en-US"/>
          </a:p>
        </p:txBody>
      </p:sp>
      <p:sp>
        <p:nvSpPr>
          <p:cNvPr id="13" name="TextBox 12">
            <a:extLst>
              <a:ext uri="{FF2B5EF4-FFF2-40B4-BE49-F238E27FC236}">
                <a16:creationId xmlns:a16="http://schemas.microsoft.com/office/drawing/2014/main" id="{3E6C31A2-9A07-10FB-A6C7-F86B3BA52E26}"/>
              </a:ext>
            </a:extLst>
          </p:cNvPr>
          <p:cNvSpPr txBox="1"/>
          <p:nvPr/>
        </p:nvSpPr>
        <p:spPr>
          <a:xfrm>
            <a:off x="6506385" y="1126067"/>
            <a:ext cx="5595718" cy="535531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a:t>Annual/benchmark data</a:t>
            </a:r>
            <a:endParaRPr lang="en-US"/>
          </a:p>
          <a:p>
            <a:pPr marL="285750" indent="-285750">
              <a:buFont typeface="Arial" panose="020B0604020202020204" pitchFamily="34" charset="0"/>
              <a:buChar char="•"/>
            </a:pPr>
            <a:r>
              <a:rPr lang="en-US" sz="2400"/>
              <a:t>Build upon existing infrastructures</a:t>
            </a:r>
            <a:endParaRPr lang="en-US" sz="2400">
              <a:ea typeface="Calibri"/>
              <a:cs typeface="Calibri"/>
            </a:endParaRPr>
          </a:p>
          <a:p>
            <a:pPr marL="742950" lvl="1" indent="-285750">
              <a:buFont typeface="Arial" panose="020B0604020202020204" pitchFamily="34" charset="0"/>
              <a:buChar char="•"/>
            </a:pPr>
            <a:r>
              <a:rPr lang="en-US" sz="2400"/>
              <a:t>Extended Day</a:t>
            </a:r>
            <a:endParaRPr lang="en-US" sz="2400">
              <a:ea typeface="Calibri"/>
              <a:cs typeface="Calibri"/>
            </a:endParaRPr>
          </a:p>
          <a:p>
            <a:pPr marL="742950" lvl="1" indent="-285750">
              <a:buFont typeface="Arial" panose="020B0604020202020204" pitchFamily="34" charset="0"/>
              <a:buChar char="•"/>
            </a:pPr>
            <a:r>
              <a:rPr lang="en-US" sz="2400"/>
              <a:t>Saturday School</a:t>
            </a:r>
            <a:endParaRPr lang="en-US" sz="2400">
              <a:ea typeface="Calibri"/>
              <a:cs typeface="Calibri"/>
            </a:endParaRPr>
          </a:p>
          <a:p>
            <a:pPr marL="742950" lvl="1" indent="-285750">
              <a:buFont typeface="Arial" panose="020B0604020202020204" pitchFamily="34" charset="0"/>
              <a:buChar char="•"/>
            </a:pPr>
            <a:r>
              <a:rPr lang="en-US" sz="2400"/>
              <a:t>Intervention Blocks</a:t>
            </a:r>
            <a:endParaRPr lang="en-US" sz="2400">
              <a:ea typeface="Calibri"/>
              <a:cs typeface="Calibri"/>
            </a:endParaRPr>
          </a:p>
          <a:p>
            <a:pPr marL="742950" lvl="1" indent="-285750">
              <a:buFont typeface="Arial" panose="020B0604020202020204" pitchFamily="34" charset="0"/>
              <a:buChar char="•"/>
            </a:pPr>
            <a:r>
              <a:rPr lang="en-US" sz="2400"/>
              <a:t>21</a:t>
            </a:r>
            <a:r>
              <a:rPr lang="en-US" sz="2400" baseline="30000"/>
              <a:t>st</a:t>
            </a:r>
            <a:r>
              <a:rPr lang="en-US" sz="2400"/>
              <a:t> Century </a:t>
            </a:r>
            <a:endParaRPr lang="en-US" sz="2400">
              <a:ea typeface="Calibri"/>
              <a:cs typeface="Calibri"/>
            </a:endParaRPr>
          </a:p>
          <a:p>
            <a:pPr marL="742950" lvl="1" indent="-285750">
              <a:buFont typeface="Arial" panose="020B0604020202020204" pitchFamily="34" charset="0"/>
              <a:buChar char="•"/>
            </a:pPr>
            <a:r>
              <a:rPr lang="en-US" sz="2400"/>
              <a:t>Right-Now Credit Recovery</a:t>
            </a:r>
            <a:endParaRPr lang="en-US" sz="2400">
              <a:ea typeface="Calibri"/>
              <a:cs typeface="Calibri"/>
            </a:endParaRPr>
          </a:p>
          <a:p>
            <a:pPr marL="742950" lvl="1" indent="-285750">
              <a:buFont typeface="Arial" panose="020B0604020202020204" pitchFamily="34" charset="0"/>
              <a:buChar char="•"/>
            </a:pPr>
            <a:r>
              <a:rPr lang="en-US" sz="2400"/>
              <a:t>Dual Enrollment</a:t>
            </a:r>
            <a:endParaRPr lang="en-US" sz="2400">
              <a:ea typeface="Calibri"/>
              <a:cs typeface="Calibri"/>
            </a:endParaRPr>
          </a:p>
          <a:p>
            <a:pPr marL="742950" lvl="1" indent="-285750">
              <a:buFont typeface="Arial" panose="020B0604020202020204" pitchFamily="34" charset="0"/>
              <a:buChar char="•"/>
            </a:pPr>
            <a:r>
              <a:rPr lang="en-US" sz="2400"/>
              <a:t>CTAE</a:t>
            </a:r>
            <a:endParaRPr lang="en-US" sz="2400">
              <a:ea typeface="Calibri"/>
              <a:cs typeface="Calibri"/>
            </a:endParaRPr>
          </a:p>
          <a:p>
            <a:pPr marL="742950" lvl="1" indent="-285750">
              <a:buFont typeface="Arial" panose="020B0604020202020204" pitchFamily="34" charset="0"/>
              <a:buChar char="•"/>
            </a:pPr>
            <a:r>
              <a:rPr lang="en-US" sz="2400"/>
              <a:t>GEAR UP</a:t>
            </a:r>
            <a:endParaRPr lang="en-US" sz="2400">
              <a:ea typeface="Calibri"/>
              <a:cs typeface="Calibri"/>
            </a:endParaRPr>
          </a:p>
          <a:p>
            <a:pPr marL="742950" lvl="1" indent="-285750">
              <a:buFont typeface="Arial" panose="020B0604020202020204" pitchFamily="34" charset="0"/>
              <a:buChar char="•"/>
            </a:pPr>
            <a:r>
              <a:rPr lang="en-US" sz="2400"/>
              <a:t>Pre-K Summer Transition</a:t>
            </a:r>
            <a:endParaRPr lang="en-US" sz="2000" i="1">
              <a:solidFill>
                <a:srgbClr val="FF0000"/>
              </a:solidFill>
            </a:endParaRPr>
          </a:p>
          <a:p>
            <a:pPr lvl="1"/>
            <a:r>
              <a:rPr lang="en-US" sz="2000" i="1"/>
              <a:t>2026 numbers increase significantly because all district Summer Learning experiences are now combined, including new virtual options.</a:t>
            </a:r>
            <a:r>
              <a:rPr lang="en-US" sz="2000" i="1">
                <a:solidFill>
                  <a:srgbClr val="FF0000"/>
                </a:solidFill>
              </a:rPr>
              <a:t> </a:t>
            </a:r>
            <a:endParaRPr lang="en-US" sz="2000" i="1">
              <a:solidFill>
                <a:srgbClr val="FF0000"/>
              </a:solidFill>
              <a:ea typeface="Calibri"/>
              <a:cs typeface="Calibri"/>
            </a:endParaRPr>
          </a:p>
          <a:p>
            <a:endParaRPr lang="en-US">
              <a:ea typeface="Calibri" panose="020F0502020204030204"/>
              <a:cs typeface="Calibri" panose="020F0502020204030204"/>
            </a:endParaRPr>
          </a:p>
        </p:txBody>
      </p:sp>
      <p:pic>
        <p:nvPicPr>
          <p:cNvPr id="6146" name="Picture 2" descr="No photo description available.">
            <a:extLst>
              <a:ext uri="{FF2B5EF4-FFF2-40B4-BE49-F238E27FC236}">
                <a16:creationId xmlns:a16="http://schemas.microsoft.com/office/drawing/2014/main" id="{C0D17719-15E2-96EF-082D-4B095C45AD8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124"/>
          <a:stretch>
            <a:fillRect/>
          </a:stretch>
        </p:blipFill>
        <p:spPr bwMode="auto">
          <a:xfrm>
            <a:off x="3052271" y="2825298"/>
            <a:ext cx="3353273" cy="3531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368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1AFF5-370D-9B6C-1FBA-C34208D210E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4BF571A-847C-AB50-EE25-C2D7974AD5F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1B76F34-436C-6A87-BC67-8A4C0D448E7A}"/>
              </a:ext>
            </a:extLst>
          </p:cNvPr>
          <p:cNvSpPr txBox="1"/>
          <p:nvPr/>
        </p:nvSpPr>
        <p:spPr>
          <a:xfrm>
            <a:off x="161377" y="165515"/>
            <a:ext cx="10627939" cy="707886"/>
          </a:xfrm>
          <a:prstGeom prst="rect">
            <a:avLst/>
          </a:prstGeom>
          <a:noFill/>
        </p:spPr>
        <p:txBody>
          <a:bodyPr wrap="square" lIns="91440" tIns="45720" rIns="91440" bIns="45720" rtlCol="0" anchor="t">
            <a:spAutoFit/>
          </a:bodyPr>
          <a:lstStyle/>
          <a:p>
            <a:pPr defTabSz="457200">
              <a:defRPr/>
            </a:pPr>
            <a:r>
              <a:rPr lang="en-US" sz="4000">
                <a:solidFill>
                  <a:prstClr val="white"/>
                </a:solidFill>
                <a:effectLst>
                  <a:outerShdw blurRad="38100" dist="38100" dir="2700000" algn="tl">
                    <a:srgbClr val="000000">
                      <a:alpha val="43137"/>
                    </a:srgbClr>
                  </a:outerShdw>
                </a:effectLst>
                <a:latin typeface="Trade Gothic Next HvyCd"/>
              </a:rPr>
              <a:t>NEXT STEPS</a:t>
            </a:r>
            <a:endParaRPr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endParaRPr>
          </a:p>
        </p:txBody>
      </p:sp>
      <p:pic>
        <p:nvPicPr>
          <p:cNvPr id="11" name="Picture 10">
            <a:extLst>
              <a:ext uri="{FF2B5EF4-FFF2-40B4-BE49-F238E27FC236}">
                <a16:creationId xmlns:a16="http://schemas.microsoft.com/office/drawing/2014/main" id="{ED31384D-CA11-8CE8-1FA7-672BD81435D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DFDFEAA5-9988-16AF-DADB-C024C81EA3EE}"/>
              </a:ext>
            </a:extLst>
          </p:cNvPr>
          <p:cNvSpPr>
            <a:spLocks noGrp="1"/>
          </p:cNvSpPr>
          <p:nvPr>
            <p:ph idx="1"/>
          </p:nvPr>
        </p:nvSpPr>
        <p:spPr>
          <a:xfrm>
            <a:off x="161377" y="1253331"/>
            <a:ext cx="11920376" cy="5439154"/>
          </a:xfrm>
        </p:spPr>
        <p:txBody>
          <a:bodyPr vert="horz" lIns="91440" tIns="45720" rIns="91440" bIns="45720" rtlCol="0" anchor="t">
            <a:normAutofit/>
          </a:bodyPr>
          <a:lstStyle/>
          <a:p>
            <a:r>
              <a:rPr lang="en-US">
                <a:ea typeface="Calibri"/>
                <a:cs typeface="Calibri"/>
              </a:rPr>
              <a:t>Finalize the list of the eligible students for each Summer Opportunity. </a:t>
            </a:r>
          </a:p>
          <a:p>
            <a:r>
              <a:rPr lang="en-US">
                <a:ea typeface="Calibri"/>
                <a:cs typeface="Calibri"/>
              </a:rPr>
              <a:t>Finalize the Point of Contact for each Summer Opportunity.</a:t>
            </a:r>
          </a:p>
          <a:p>
            <a:r>
              <a:rPr lang="en-US">
                <a:ea typeface="Calibri"/>
                <a:cs typeface="Calibri"/>
              </a:rPr>
              <a:t>Finalize site locations for each Summer Opportunity.</a:t>
            </a:r>
          </a:p>
          <a:p>
            <a:r>
              <a:rPr lang="en-US">
                <a:ea typeface="Calibri"/>
                <a:cs typeface="Calibri"/>
              </a:rPr>
              <a:t>Create and launch the Summer Opportunities website and registration links.</a:t>
            </a:r>
          </a:p>
          <a:p>
            <a:r>
              <a:rPr lang="en-US">
                <a:ea typeface="Calibri"/>
                <a:cs typeface="Calibri"/>
              </a:rPr>
              <a:t>Develop the Summer Agreement for checking out technology.</a:t>
            </a:r>
          </a:p>
          <a:p>
            <a:r>
              <a:rPr lang="en-US">
                <a:ea typeface="Calibri"/>
                <a:cs typeface="Calibri"/>
              </a:rPr>
              <a:t>Publicize program offerings to stakeholders.</a:t>
            </a:r>
          </a:p>
          <a:p>
            <a:r>
              <a:rPr lang="en-US">
                <a:ea typeface="Calibri"/>
                <a:cs typeface="Calibri"/>
              </a:rPr>
              <a:t>Notify the families of targeted students for face-to-face programs.</a:t>
            </a:r>
          </a:p>
          <a:p>
            <a:r>
              <a:rPr lang="en-US">
                <a:ea typeface="Calibri"/>
                <a:cs typeface="Calibri"/>
              </a:rPr>
              <a:t>Communicate opportunities for virtual learning to all families.</a:t>
            </a:r>
          </a:p>
          <a:p>
            <a:r>
              <a:rPr lang="en-US">
                <a:ea typeface="Calibri"/>
                <a:cs typeface="Calibri"/>
              </a:rPr>
              <a:t>Collaborate with community partners to ensure families are aware of all community offerings:  BCSD and those in the broader community.</a:t>
            </a:r>
          </a:p>
          <a:p>
            <a:pPr marL="0" indent="0">
              <a:buNone/>
            </a:pPr>
            <a:endParaRPr lang="en-US"/>
          </a:p>
        </p:txBody>
      </p:sp>
      <p:sp>
        <p:nvSpPr>
          <p:cNvPr id="4" name="Slide Number Placeholder 3">
            <a:extLst>
              <a:ext uri="{FF2B5EF4-FFF2-40B4-BE49-F238E27FC236}">
                <a16:creationId xmlns:a16="http://schemas.microsoft.com/office/drawing/2014/main" id="{4FCE394A-EBF8-C937-0FA6-6A30C12CD8BB}"/>
              </a:ext>
            </a:extLst>
          </p:cNvPr>
          <p:cNvSpPr>
            <a:spLocks noGrp="1"/>
          </p:cNvSpPr>
          <p:nvPr>
            <p:ph type="sldNum" sz="quarter" idx="12"/>
          </p:nvPr>
        </p:nvSpPr>
        <p:spPr>
          <a:xfrm>
            <a:off x="8623300" y="6352267"/>
            <a:ext cx="2743200" cy="365125"/>
          </a:xfrm>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217137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5E7C-E456-0F15-A81B-5A32EA56C6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2DA605D-DEC5-0D96-5F5B-00E859C6348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1657ABE-C2BB-2A98-9D81-71C32869B2BC}"/>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B2FF3AC0-A1C6-303E-0669-FDB188FBE299}"/>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84B85DE-C14C-ABA6-0975-586236FABE86}"/>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55F27A70-8186-319F-E75A-97CCF2524256}"/>
              </a:ext>
            </a:extLst>
          </p:cNvPr>
          <p:cNvSpPr>
            <a:spLocks noGrp="1"/>
          </p:cNvSpPr>
          <p:nvPr>
            <p:ph type="sldNum" sz="quarter" idx="12"/>
          </p:nvPr>
        </p:nvSpPr>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569636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4AA7-716C-6918-A20F-5747F18497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500777-4B28-0263-4D69-E8527827B55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9C202CA-7EF7-6517-0476-ED23D2ADE47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E1594E6-38F7-1D19-D20E-C6A170F9CAE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4304B3F-3707-DFE2-DDBA-63CA38FF39C8}"/>
              </a:ext>
            </a:extLst>
          </p:cNvPr>
          <p:cNvSpPr>
            <a:spLocks noGrp="1"/>
          </p:cNvSpPr>
          <p:nvPr>
            <p:ph type="sldNum" sz="quarter" idx="12"/>
          </p:nvPr>
        </p:nvSpPr>
        <p:spPr/>
        <p:txBody>
          <a:bodyPr/>
          <a:lstStyle/>
          <a:p>
            <a:fld id="{28E6F07D-F62F-4C3B-A21E-2367E9A39921}" type="slidenum">
              <a:rPr lang="en-US" smtClean="0"/>
              <a:t>21</a:t>
            </a:fld>
            <a:endParaRPr lang="en-US"/>
          </a:p>
        </p:txBody>
      </p:sp>
      <p:graphicFrame>
        <p:nvGraphicFramePr>
          <p:cNvPr id="9" name="Table 8">
            <a:extLst>
              <a:ext uri="{FF2B5EF4-FFF2-40B4-BE49-F238E27FC236}">
                <a16:creationId xmlns:a16="http://schemas.microsoft.com/office/drawing/2014/main" id="{CCCE0FDB-901D-C236-AD10-472C6EF13CBB}"/>
              </a:ext>
            </a:extLst>
          </p:cNvPr>
          <p:cNvGraphicFramePr>
            <a:graphicFrameLocks noGrp="1"/>
          </p:cNvGraphicFramePr>
          <p:nvPr/>
        </p:nvGraphicFramePr>
        <p:xfrm>
          <a:off x="284161" y="1126988"/>
          <a:ext cx="11569702" cy="4810215"/>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b="0" i="0">
                          <a:solidFill>
                            <a:srgbClr val="001D35"/>
                          </a:solidFill>
                          <a:effectLst/>
                          <a:latin typeface="+mj-lt"/>
                        </a:rPr>
                        <a:t>Achievement Level Descriptors (ALDs)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Achievement level descriptors (ALDs) describe how well students master the knowledge and skills outlined in Georgia's content standards. ALDs are used to help educators develop standards-aligned assessments and instructional activities. </a:t>
                      </a:r>
                    </a:p>
                  </a:txBody>
                  <a:tcPr/>
                </a:tc>
                <a:extLst>
                  <a:ext uri="{0D108BD9-81ED-4DB2-BD59-A6C34878D82A}">
                    <a16:rowId xmlns:a16="http://schemas.microsoft.com/office/drawing/2014/main" val="602203381"/>
                  </a:ext>
                </a:extLst>
              </a:tr>
              <a:tr h="796155">
                <a:tc>
                  <a:txBody>
                    <a:bodyPr/>
                    <a:lstStyle/>
                    <a:p>
                      <a:pPr algn="l"/>
                      <a:r>
                        <a:rPr lang="en-US" b="0" i="0">
                          <a:solidFill>
                            <a:srgbClr val="001D35"/>
                          </a:solidFill>
                          <a:effectLst/>
                          <a:latin typeface="+mj-lt"/>
                        </a:rPr>
                        <a:t>Amira</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virtual reading assistant that uses artificial intelligence (AI) to help students improve their reading comprehension. Amira provides personalized tutoring to students in grades K-3. </a:t>
                      </a:r>
                    </a:p>
                  </a:txBody>
                  <a:tcPr/>
                </a:tc>
                <a:extLst>
                  <a:ext uri="{0D108BD9-81ED-4DB2-BD59-A6C34878D82A}">
                    <a16:rowId xmlns:a16="http://schemas.microsoft.com/office/drawing/2014/main" val="3179643983"/>
                  </a:ext>
                </a:extLst>
              </a:tr>
              <a:tr h="1213620">
                <a:tc>
                  <a:txBody>
                    <a:bodyPr/>
                    <a:lstStyle/>
                    <a:p>
                      <a:pPr algn="l"/>
                      <a:r>
                        <a:rPr lang="en-US" b="0" i="0">
                          <a:solidFill>
                            <a:srgbClr val="001D35"/>
                          </a:solidFill>
                          <a:effectLst/>
                          <a:latin typeface="+mj-lt"/>
                        </a:rPr>
                        <a:t>Assessment Guides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Assessment guides help educators and other stakeholders understand the content and structure of the End of Grade (EOG) and End of Course (EOC) assessments. The guides are supplemental resources that complement other instructional materials. </a:t>
                      </a:r>
                    </a:p>
                  </a:txBody>
                  <a:tcPr/>
                </a:tc>
                <a:extLst>
                  <a:ext uri="{0D108BD9-81ED-4DB2-BD59-A6C34878D82A}">
                    <a16:rowId xmlns:a16="http://schemas.microsoft.com/office/drawing/2014/main" val="1884686585"/>
                  </a:ext>
                </a:extLst>
              </a:tr>
              <a:tr h="1213620">
                <a:tc>
                  <a:txBody>
                    <a:bodyPr/>
                    <a:lstStyle/>
                    <a:p>
                      <a:pPr algn="l"/>
                      <a:r>
                        <a:rPr lang="en-US" b="0" i="0">
                          <a:solidFill>
                            <a:srgbClr val="001D35"/>
                          </a:solidFill>
                          <a:effectLst/>
                          <a:latin typeface="+mj-lt"/>
                        </a:rPr>
                        <a:t>Collaborative Planning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Collaborative planning is a process where teachers work together to prepare lessons, reflect, and learn. The goal is to improve instruction and create better learning experiences for students. </a:t>
                      </a:r>
                    </a:p>
                  </a:txBody>
                  <a:tcPr/>
                </a:tc>
                <a:extLst>
                  <a:ext uri="{0D108BD9-81ED-4DB2-BD59-A6C34878D82A}">
                    <a16:rowId xmlns:a16="http://schemas.microsoft.com/office/drawing/2014/main" val="4135547692"/>
                  </a:ext>
                </a:extLst>
              </a:tr>
            </a:tbl>
          </a:graphicData>
        </a:graphic>
      </p:graphicFrame>
    </p:spTree>
    <p:extLst>
      <p:ext uri="{BB962C8B-B14F-4D97-AF65-F5344CB8AC3E}">
        <p14:creationId xmlns:p14="http://schemas.microsoft.com/office/powerpoint/2010/main" val="1434989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7388A-7C08-8742-57E2-35481F16F5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348277-1BD2-2EDF-C6AF-8498C55F926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8ED48C6-540F-CF8F-2568-3E5116BD5AD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949E4E8B-3982-E096-5FC3-DD6FD74175E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E941A7E-74DB-CD2B-A41F-C4E8B2158FFF}"/>
              </a:ext>
            </a:extLst>
          </p:cNvPr>
          <p:cNvSpPr>
            <a:spLocks noGrp="1"/>
          </p:cNvSpPr>
          <p:nvPr>
            <p:ph type="sldNum" sz="quarter" idx="12"/>
          </p:nvPr>
        </p:nvSpPr>
        <p:spPr/>
        <p:txBody>
          <a:bodyPr/>
          <a:lstStyle/>
          <a:p>
            <a:fld id="{28E6F07D-F62F-4C3B-A21E-2367E9A39921}" type="slidenum">
              <a:rPr lang="en-US" smtClean="0"/>
              <a:t>22</a:t>
            </a:fld>
            <a:endParaRPr lang="en-US"/>
          </a:p>
        </p:txBody>
      </p:sp>
      <p:graphicFrame>
        <p:nvGraphicFramePr>
          <p:cNvPr id="9" name="Table 8">
            <a:extLst>
              <a:ext uri="{FF2B5EF4-FFF2-40B4-BE49-F238E27FC236}">
                <a16:creationId xmlns:a16="http://schemas.microsoft.com/office/drawing/2014/main" id="{E9B21C67-317F-A8E0-F831-F03D7F6BCB6C}"/>
              </a:ext>
            </a:extLst>
          </p:cNvPr>
          <p:cNvGraphicFramePr>
            <a:graphicFrameLocks noGrp="1"/>
          </p:cNvGraphicFramePr>
          <p:nvPr>
            <p:extLst>
              <p:ext uri="{D42A27DB-BD31-4B8C-83A1-F6EECF244321}">
                <p14:modId xmlns:p14="http://schemas.microsoft.com/office/powerpoint/2010/main" val="3437614742"/>
              </p:ext>
            </p:extLst>
          </p:nvPr>
        </p:nvGraphicFramePr>
        <p:xfrm>
          <a:off x="284161" y="1126988"/>
          <a:ext cx="11569702" cy="3596595"/>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dirty="0">
                          <a:effectLst/>
                        </a:rPr>
                        <a:t>TERM</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DEFINITION</a:t>
                      </a:r>
                      <a:endParaRPr lang="en-US" b="1" i="0" dirty="0">
                        <a:effectLst/>
                      </a:endParaRPr>
                    </a:p>
                  </a:txBody>
                  <a:tcPr/>
                </a:tc>
                <a:extLst>
                  <a:ext uri="{0D108BD9-81ED-4DB2-BD59-A6C34878D82A}">
                    <a16:rowId xmlns:a16="http://schemas.microsoft.com/office/drawing/2014/main" val="4172154623"/>
                  </a:ext>
                </a:extLst>
              </a:tr>
              <a:tr h="1213620">
                <a:tc>
                  <a:txBody>
                    <a:bodyPr/>
                    <a:lstStyle/>
                    <a:p>
                      <a:pPr algn="l"/>
                      <a:r>
                        <a:rPr lang="en-US" b="0" i="0" dirty="0">
                          <a:solidFill>
                            <a:srgbClr val="001D35"/>
                          </a:solidFill>
                          <a:effectLst/>
                          <a:latin typeface="+mj-lt"/>
                        </a:rPr>
                        <a:t>District Intervention Coach </a:t>
                      </a:r>
                      <a:endParaRPr lang="en-US"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dirty="0">
                          <a:solidFill>
                            <a:srgbClr val="001D35"/>
                          </a:solidFill>
                          <a:effectLst/>
                          <a:latin typeface="+mj-lt"/>
                        </a:rPr>
                        <a:t>An individual who provides support and leadership to improve student success. They work with teachers, administrators, and other staff to develop and implement interventions to help students learn. </a:t>
                      </a:r>
                    </a:p>
                  </a:txBody>
                  <a:tcPr/>
                </a:tc>
                <a:extLst>
                  <a:ext uri="{0D108BD9-81ED-4DB2-BD59-A6C34878D82A}">
                    <a16:rowId xmlns:a16="http://schemas.microsoft.com/office/drawing/2014/main" val="602203381"/>
                  </a:ext>
                </a:extLst>
              </a:tr>
              <a:tr h="796155">
                <a:tc>
                  <a:txBody>
                    <a:bodyPr/>
                    <a:lstStyle/>
                    <a:p>
                      <a:pPr algn="l"/>
                      <a:r>
                        <a:rPr lang="en-US" sz="1800" dirty="0">
                          <a:latin typeface="+mj-lt"/>
                        </a:rPr>
                        <a:t>District Unit Assessments (DUAs) </a:t>
                      </a:r>
                      <a:endParaRPr lang="en-US"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mj-lt"/>
                        </a:rPr>
                        <a:t>District developed assessments used to monitor student progress towards mastering standards in grades and courses that will be tested by the Georgia Milestones Assessments.</a:t>
                      </a:r>
                    </a:p>
                  </a:txBody>
                  <a:tcPr/>
                </a:tc>
                <a:extLst>
                  <a:ext uri="{0D108BD9-81ED-4DB2-BD59-A6C34878D82A}">
                    <a16:rowId xmlns:a16="http://schemas.microsoft.com/office/drawing/2014/main" val="3179643983"/>
                  </a:ext>
                </a:extLst>
              </a:tr>
              <a:tr h="1213620">
                <a:tc>
                  <a:txBody>
                    <a:bodyPr/>
                    <a:lstStyle/>
                    <a:p>
                      <a:pPr algn="l"/>
                      <a:r>
                        <a:rPr lang="en-US" dirty="0">
                          <a:solidFill>
                            <a:srgbClr val="001D35"/>
                          </a:solidFill>
                          <a:latin typeface="+mj-lt"/>
                        </a:rPr>
                        <a:t>GEARUP Grant </a:t>
                      </a:r>
                      <a:endParaRPr lang="en-US"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1D35"/>
                          </a:solidFill>
                          <a:effectLst/>
                          <a:latin typeface="+mj-lt"/>
                        </a:rPr>
                        <a:t>The “Gaining Early Awareness and Readiness for Undergraduate Programs" grant aims to increase the number of low-income students who are prepared to enter and succeed in postsecondary education by providing support services to students from middle school through high school, including academic support. </a:t>
                      </a:r>
                    </a:p>
                  </a:txBody>
                  <a:tcPr/>
                </a:tc>
                <a:extLst>
                  <a:ext uri="{0D108BD9-81ED-4DB2-BD59-A6C34878D82A}">
                    <a16:rowId xmlns:a16="http://schemas.microsoft.com/office/drawing/2014/main" val="1884686585"/>
                  </a:ext>
                </a:extLst>
              </a:tr>
            </a:tbl>
          </a:graphicData>
        </a:graphic>
      </p:graphicFrame>
    </p:spTree>
    <p:extLst>
      <p:ext uri="{BB962C8B-B14F-4D97-AF65-F5344CB8AC3E}">
        <p14:creationId xmlns:p14="http://schemas.microsoft.com/office/powerpoint/2010/main" val="316721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FEEB8-2C9D-A78B-1FA1-256DD85287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DB441EF-1F6D-6F1D-E8B9-06528A8F299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D5F7985-0E8C-5627-22BC-52A6B2F85C0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F68239AD-7D0B-F106-7F3B-0E2EBCD23BE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E6A418-CAB0-1548-35DC-65E6BFC4A0BA}"/>
              </a:ext>
            </a:extLst>
          </p:cNvPr>
          <p:cNvSpPr>
            <a:spLocks noGrp="1"/>
          </p:cNvSpPr>
          <p:nvPr>
            <p:ph type="sldNum" sz="quarter" idx="12"/>
          </p:nvPr>
        </p:nvSpPr>
        <p:spPr/>
        <p:txBody>
          <a:bodyPr/>
          <a:lstStyle/>
          <a:p>
            <a:fld id="{28E6F07D-F62F-4C3B-A21E-2367E9A39921}" type="slidenum">
              <a:rPr lang="en-US" smtClean="0"/>
              <a:t>23</a:t>
            </a:fld>
            <a:endParaRPr lang="en-US"/>
          </a:p>
        </p:txBody>
      </p:sp>
      <p:graphicFrame>
        <p:nvGraphicFramePr>
          <p:cNvPr id="4" name="Table 3">
            <a:extLst>
              <a:ext uri="{FF2B5EF4-FFF2-40B4-BE49-F238E27FC236}">
                <a16:creationId xmlns:a16="http://schemas.microsoft.com/office/drawing/2014/main" id="{527491CB-D410-F6CF-F2E7-6F4C9505E74B}"/>
              </a:ext>
            </a:extLst>
          </p:cNvPr>
          <p:cNvGraphicFramePr>
            <a:graphicFrameLocks noGrp="1"/>
          </p:cNvGraphicFramePr>
          <p:nvPr/>
        </p:nvGraphicFramePr>
        <p:xfrm>
          <a:off x="284161" y="1126988"/>
          <a:ext cx="11569702" cy="5306332"/>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a:solidFill>
                            <a:srgbClr val="001D35"/>
                          </a:solidFill>
                          <a:latin typeface="+mj-lt"/>
                        </a:rPr>
                        <a:t>M</a:t>
                      </a:r>
                      <a:r>
                        <a:rPr lang="en-US" b="0" i="0">
                          <a:solidFill>
                            <a:srgbClr val="001D35"/>
                          </a:solidFill>
                          <a:effectLst/>
                          <a:latin typeface="+mj-lt"/>
                        </a:rPr>
                        <a:t>ath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The percentage of students within a given population (like a grade level) who score at or above a designated "proficient" level on a standardized math assessment, essentially indicating the proportion of people demonstrating a satisfactory understanding of mathematical concepts and skills. </a:t>
                      </a:r>
                    </a:p>
                  </a:txBody>
                  <a:tcPr/>
                </a:tc>
                <a:extLst>
                  <a:ext uri="{0D108BD9-81ED-4DB2-BD59-A6C34878D82A}">
                    <a16:rowId xmlns:a16="http://schemas.microsoft.com/office/drawing/2014/main" val="602203381"/>
                  </a:ext>
                </a:extLst>
              </a:tr>
              <a:tr h="796155">
                <a:tc>
                  <a:txBody>
                    <a:bodyPr/>
                    <a:lstStyle/>
                    <a:p>
                      <a:pPr algn="l"/>
                      <a:r>
                        <a:rPr lang="en-US">
                          <a:solidFill>
                            <a:srgbClr val="001D35"/>
                          </a:solidFill>
                          <a:latin typeface="+mj-lt"/>
                        </a:rPr>
                        <a:t>MVP (More Victory Planned) Meetings</a:t>
                      </a:r>
                      <a:endParaRPr lang="en-US">
                        <a:latin typeface="+mj-lt"/>
                      </a:endParaRPr>
                    </a:p>
                  </a:txBody>
                  <a:tcPr/>
                </a:tc>
                <a:tc>
                  <a:txBody>
                    <a:bodyPr/>
                    <a:lstStyle/>
                    <a:p>
                      <a:pPr marL="0" indent="0">
                        <a:buFont typeface="Arial" panose="020B0604020202020204" pitchFamily="34" charset="0"/>
                        <a:buNone/>
                      </a:pPr>
                      <a:r>
                        <a:rPr lang="en-US">
                          <a:solidFill>
                            <a:srgbClr val="001D35"/>
                          </a:solidFill>
                          <a:latin typeface="+mj-lt"/>
                        </a:rPr>
                        <a:t>Meetings occurring monthly to </a:t>
                      </a:r>
                      <a:r>
                        <a:rPr lang="en-US" b="0" i="0">
                          <a:solidFill>
                            <a:srgbClr val="001D35"/>
                          </a:solidFill>
                          <a:effectLst/>
                          <a:latin typeface="+mj-lt"/>
                        </a:rPr>
                        <a:t>provide a structured forum for school leadership to discuss critical issues, review student progress, coordinate initiatives, address concerns, align staff efforts towards school goals, and generally maintain a pulse on the overall health and operation of the district by facilitating open communication among leaders allowing for timely decision-making and problem-solving. </a:t>
                      </a:r>
                    </a:p>
                  </a:txBody>
                  <a:tcPr/>
                </a:tc>
                <a:extLst>
                  <a:ext uri="{0D108BD9-81ED-4DB2-BD59-A6C34878D82A}">
                    <a16:rowId xmlns:a16="http://schemas.microsoft.com/office/drawing/2014/main" val="3179643983"/>
                  </a:ext>
                </a:extLst>
              </a:tr>
              <a:tr h="1042852">
                <a:tc>
                  <a:txBody>
                    <a:bodyPr/>
                    <a:lstStyle/>
                    <a:p>
                      <a:pPr algn="l"/>
                      <a:r>
                        <a:rPr lang="en-US" b="0" i="0">
                          <a:solidFill>
                            <a:srgbClr val="001D35"/>
                          </a:solidFill>
                          <a:effectLst/>
                          <a:latin typeface="+mj-lt"/>
                        </a:rPr>
                        <a:t>Professional Learning Community (PLC)</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group of educators who work together to improve teaching methods and student performance. PLCs involve regular meetings among teachers, grade levels, school leaders and academic support. </a:t>
                      </a:r>
                      <a:endParaRPr lang="en-US">
                        <a:solidFill>
                          <a:srgbClr val="001D35"/>
                        </a:solidFill>
                        <a:latin typeface="+mj-lt"/>
                      </a:endParaRPr>
                    </a:p>
                  </a:txBody>
                  <a:tcPr/>
                </a:tc>
                <a:extLst>
                  <a:ext uri="{0D108BD9-81ED-4DB2-BD59-A6C34878D82A}">
                    <a16:rowId xmlns:a16="http://schemas.microsoft.com/office/drawing/2014/main" val="4135547692"/>
                  </a:ext>
                </a:extLst>
              </a:tr>
              <a:tr h="1213620">
                <a:tc>
                  <a:txBody>
                    <a:bodyPr/>
                    <a:lstStyle/>
                    <a:p>
                      <a:pPr algn="l"/>
                      <a:r>
                        <a:rPr lang="en-US">
                          <a:solidFill>
                            <a:srgbClr val="001D35"/>
                          </a:solidFill>
                          <a:latin typeface="+mj-lt"/>
                        </a:rPr>
                        <a:t>R</a:t>
                      </a:r>
                      <a:r>
                        <a:rPr lang="en-US" b="0" i="0">
                          <a:solidFill>
                            <a:srgbClr val="001D35"/>
                          </a:solidFill>
                          <a:effectLst/>
                          <a:latin typeface="+mj-lt"/>
                        </a:rPr>
                        <a:t>eading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1D35"/>
                          </a:solidFill>
                          <a:latin typeface="+mj-lt"/>
                        </a:rPr>
                        <a:t>The </a:t>
                      </a:r>
                      <a:r>
                        <a:rPr lang="en-US" b="0" i="0">
                          <a:solidFill>
                            <a:srgbClr val="001D35"/>
                          </a:solidFill>
                          <a:effectLst/>
                          <a:latin typeface="+mj-lt"/>
                        </a:rPr>
                        <a:t>percentage of students within a given population who are considered to be reading at or above a designated "proficient" level, typically measured by standardized tests and indicating the ability to understand and interpret text at their expected grade level; essentially, it shows how many people can read well enough to function effectively in their daily lives. </a:t>
                      </a:r>
                    </a:p>
                  </a:txBody>
                  <a:tcPr/>
                </a:tc>
                <a:extLst>
                  <a:ext uri="{0D108BD9-81ED-4DB2-BD59-A6C34878D82A}">
                    <a16:rowId xmlns:a16="http://schemas.microsoft.com/office/drawing/2014/main" val="453089212"/>
                  </a:ext>
                </a:extLst>
              </a:tr>
            </a:tbl>
          </a:graphicData>
        </a:graphic>
      </p:graphicFrame>
    </p:spTree>
    <p:extLst>
      <p:ext uri="{BB962C8B-B14F-4D97-AF65-F5344CB8AC3E}">
        <p14:creationId xmlns:p14="http://schemas.microsoft.com/office/powerpoint/2010/main" val="340781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2A7A-35F0-23D9-CD94-6F794EC30B2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36EE0E-A992-2C8E-98DD-957E75D2B78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AE48DE8-A22E-1602-259F-4380AF366E5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5DF0094-390C-E135-BC60-041993CC193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842B16-1D2D-C65A-E58B-972033A30BB7}"/>
              </a:ext>
            </a:extLst>
          </p:cNvPr>
          <p:cNvSpPr>
            <a:spLocks noGrp="1"/>
          </p:cNvSpPr>
          <p:nvPr>
            <p:ph type="sldNum" sz="quarter" idx="12"/>
          </p:nvPr>
        </p:nvSpPr>
        <p:spPr/>
        <p:txBody>
          <a:bodyPr/>
          <a:lstStyle/>
          <a:p>
            <a:fld id="{28E6F07D-F62F-4C3B-A21E-2367E9A39921}" type="slidenum">
              <a:rPr lang="en-US" smtClean="0"/>
              <a:t>24</a:t>
            </a:fld>
            <a:endParaRPr lang="en-US"/>
          </a:p>
        </p:txBody>
      </p:sp>
      <p:graphicFrame>
        <p:nvGraphicFramePr>
          <p:cNvPr id="4" name="Table 3">
            <a:extLst>
              <a:ext uri="{FF2B5EF4-FFF2-40B4-BE49-F238E27FC236}">
                <a16:creationId xmlns:a16="http://schemas.microsoft.com/office/drawing/2014/main" id="{16439674-70EB-1090-B493-CFFB52B561B1}"/>
              </a:ext>
            </a:extLst>
          </p:cNvPr>
          <p:cNvGraphicFramePr>
            <a:graphicFrameLocks noGrp="1"/>
          </p:cNvGraphicFramePr>
          <p:nvPr/>
        </p:nvGraphicFramePr>
        <p:xfrm>
          <a:off x="284161" y="1126988"/>
          <a:ext cx="11569702" cy="5452200"/>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r>
                        <a:rPr lang="en-US" b="0" i="0">
                          <a:solidFill>
                            <a:srgbClr val="001D35"/>
                          </a:solidFill>
                          <a:effectLst/>
                          <a:latin typeface="+mj-lt"/>
                        </a:rPr>
                        <a:t>Saturday School Tutorial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Dedicated time on a Saturday where students can receive extra academic support, typically focused on catching up on missed work, reviewing difficult concepts, or getting individualized help from teachers, allowing them to improve their understanding and performance in a focused setting outside of regular school hours. </a:t>
                      </a:r>
                      <a:endParaRPr lang="en-US">
                        <a:latin typeface="+mj-lt"/>
                      </a:endParaRPr>
                    </a:p>
                  </a:txBody>
                  <a:tcPr/>
                </a:tc>
                <a:extLst>
                  <a:ext uri="{0D108BD9-81ED-4DB2-BD59-A6C34878D82A}">
                    <a16:rowId xmlns:a16="http://schemas.microsoft.com/office/drawing/2014/main" val="602203381"/>
                  </a:ext>
                </a:extLst>
              </a:tr>
              <a:tr h="796155">
                <a:tc>
                  <a:txBody>
                    <a:bodyPr/>
                    <a:lstStyle/>
                    <a:p>
                      <a:r>
                        <a:rPr lang="en-US" b="0" i="0">
                          <a:solidFill>
                            <a:srgbClr val="001D35"/>
                          </a:solidFill>
                          <a:effectLst/>
                          <a:latin typeface="+mj-lt"/>
                        </a:rPr>
                        <a:t>School-based Intervention Block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dedicated time slot within the school day where teachers can provide targeted, additional instruction to smaller groups of students who require extra support in specific academic areas, allowing them to close learning gaps without disrupting regular classroom teaching and giving them the opportunity to receive focused practice and reinforcement on key skills. </a:t>
                      </a:r>
                      <a:endParaRPr lang="en-US">
                        <a:latin typeface="+mj-lt"/>
                      </a:endParaRPr>
                    </a:p>
                  </a:txBody>
                  <a:tcPr/>
                </a:tc>
                <a:extLst>
                  <a:ext uri="{0D108BD9-81ED-4DB2-BD59-A6C34878D82A}">
                    <a16:rowId xmlns:a16="http://schemas.microsoft.com/office/drawing/2014/main" val="3179643983"/>
                  </a:ext>
                </a:extLst>
              </a:tr>
              <a:tr h="1213620">
                <a:tc>
                  <a:txBody>
                    <a:bodyPr/>
                    <a:lstStyle/>
                    <a:p>
                      <a:r>
                        <a:rPr lang="en-US" b="0" i="0">
                          <a:effectLst/>
                          <a:latin typeface="+mj-lt"/>
                        </a:rPr>
                        <a:t>Star Assessments </a:t>
                      </a:r>
                      <a:endParaRPr lang="en-US" b="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latin typeface="+mj-lt"/>
                        </a:rPr>
                        <a:t>A </a:t>
                      </a:r>
                      <a:r>
                        <a:rPr lang="en-US" b="0" i="0">
                          <a:effectLst/>
                          <a:latin typeface="+mj-lt"/>
                        </a:rPr>
                        <a:t>screening and progress monitoring tool to help educators identify and prioritize student need, drive appropriate instruction, set realistic goals, and track progress throughout the year, ensuring all students are on the right path toward future success. </a:t>
                      </a:r>
                    </a:p>
                  </a:txBody>
                  <a:tcPr/>
                </a:tc>
                <a:extLst>
                  <a:ext uri="{0D108BD9-81ED-4DB2-BD59-A6C34878D82A}">
                    <a16:rowId xmlns:a16="http://schemas.microsoft.com/office/drawing/2014/main" val="4135547692"/>
                  </a:ext>
                </a:extLst>
              </a:tr>
              <a:tr h="1213620">
                <a:tc>
                  <a:txBody>
                    <a:bodyPr/>
                    <a:lstStyle/>
                    <a:p>
                      <a:r>
                        <a:rPr lang="en-US" b="0" i="0">
                          <a:solidFill>
                            <a:srgbClr val="001D35"/>
                          </a:solidFill>
                          <a:effectLst/>
                          <a:latin typeface="+mj-lt"/>
                        </a:rPr>
                        <a:t>Tier 1 Instruction</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The foundational level of teaching strategies provided to all students in a classroom, encompassing high-quality, core instruction that is designed to meet the needs of the majority of learners, often called "universal support" within a tiered intervention system; it's the first level of support in a multi-tiered approach to education, aiming to proactively address the needs of all students before moving to more targeted interventions. </a:t>
                      </a:r>
                      <a:endParaRPr lang="en-US">
                        <a:latin typeface="+mj-lt"/>
                      </a:endParaRPr>
                    </a:p>
                  </a:txBody>
                  <a:tcPr/>
                </a:tc>
                <a:extLst>
                  <a:ext uri="{0D108BD9-81ED-4DB2-BD59-A6C34878D82A}">
                    <a16:rowId xmlns:a16="http://schemas.microsoft.com/office/drawing/2014/main" val="453089212"/>
                  </a:ext>
                </a:extLst>
              </a:tr>
            </a:tbl>
          </a:graphicData>
        </a:graphic>
      </p:graphicFrame>
    </p:spTree>
    <p:extLst>
      <p:ext uri="{BB962C8B-B14F-4D97-AF65-F5344CB8AC3E}">
        <p14:creationId xmlns:p14="http://schemas.microsoft.com/office/powerpoint/2010/main" val="2631198090"/>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24</Slides>
  <Notes>22</Notes>
  <HiddenSlides>0</HiddenSlides>
  <ScaleCrop>false</ScaleCrop>
  <HeadingPairs>
    <vt:vector size="4" baseType="variant">
      <vt:variant>
        <vt:lpstr>Theme</vt:lpstr>
      </vt:variant>
      <vt:variant>
        <vt:i4>3</vt:i4>
      </vt:variant>
      <vt:variant>
        <vt:lpstr>Slide Titles</vt:lpstr>
      </vt:variant>
      <vt:variant>
        <vt:i4>24</vt:i4>
      </vt:variant>
    </vt:vector>
  </HeadingPairs>
  <TitlesOfParts>
    <vt:vector size="27" baseType="lpstr">
      <vt:lpstr>1_Office Theme</vt:lpstr>
      <vt:lpstr>Office Theme</vt:lpstr>
      <vt:lpstr>2_Office Theme</vt:lpstr>
      <vt:lpstr>PowerPoint Presentation</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revision>4</cp:revision>
  <cp:lastPrinted>2026-02-02T21:09:15Z</cp:lastPrinted>
  <dcterms:created xsi:type="dcterms:W3CDTF">2023-07-31T19:18:13Z</dcterms:created>
  <dcterms:modified xsi:type="dcterms:W3CDTF">2026-02-04T13:37:28Z</dcterms:modified>
</cp:coreProperties>
</file>