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30"/>
  </p:notesMasterIdLst>
  <p:sldIdLst>
    <p:sldId id="292" r:id="rId3"/>
    <p:sldId id="3463" r:id="rId4"/>
    <p:sldId id="297" r:id="rId5"/>
    <p:sldId id="300" r:id="rId6"/>
    <p:sldId id="287" r:id="rId7"/>
    <p:sldId id="3423" r:id="rId8"/>
    <p:sldId id="3437" r:id="rId9"/>
    <p:sldId id="3440" r:id="rId10"/>
    <p:sldId id="3439" r:id="rId11"/>
    <p:sldId id="3438" r:id="rId12"/>
    <p:sldId id="3446" r:id="rId13"/>
    <p:sldId id="3450" r:id="rId14"/>
    <p:sldId id="3452" r:id="rId15"/>
    <p:sldId id="3455" r:id="rId16"/>
    <p:sldId id="3456" r:id="rId17"/>
    <p:sldId id="3457" r:id="rId18"/>
    <p:sldId id="3458" r:id="rId19"/>
    <p:sldId id="3459" r:id="rId20"/>
    <p:sldId id="3460" r:id="rId21"/>
    <p:sldId id="3461" r:id="rId22"/>
    <p:sldId id="3464" r:id="rId23"/>
    <p:sldId id="295" r:id="rId24"/>
    <p:sldId id="3454" r:id="rId25"/>
    <p:sldId id="3466" r:id="rId26"/>
    <p:sldId id="3473" r:id="rId27"/>
    <p:sldId id="3469" r:id="rId28"/>
    <p:sldId id="3476" r:id="rId29"/>
  </p:sldIdLst>
  <p:sldSz cx="12192000" cy="6858000"/>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A5EFC0F-9862-486E-91BF-D8096BF12CB3}" v="162" dt="2025-02-05T15:39:00.455"/>
    <p1510:client id="{E486B71A-EB77-43B3-E8C6-A051F2E182B1}" v="4" dt="2025-02-07T13:34:22.96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tableStyles" Target="tableStyle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notesMaster" Target="notesMasters/notesMaster1.xml"/><Relationship Id="rId35" Type="http://schemas.microsoft.com/office/2015/10/relationships/revisionInfo" Target="revisionInfo.xml"/><Relationship Id="rId8" Type="http://schemas.openxmlformats.org/officeDocument/2006/relationships/slide" Target="slides/slide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5FFD4FC4-267D-47AE-8990-4218A4C7298C}" type="datetimeFigureOut">
              <a:rPr lang="en-US" smtClean="0"/>
              <a:t>2/7/2025</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EFDE824E-02A0-4403-94EB-4C2308D1258D}" type="slidenum">
              <a:rPr lang="en-US" smtClean="0"/>
              <a:t>‹#›</a:t>
            </a:fld>
            <a:endParaRPr lang="en-US"/>
          </a:p>
        </p:txBody>
      </p:sp>
    </p:spTree>
    <p:extLst>
      <p:ext uri="{BB962C8B-B14F-4D97-AF65-F5344CB8AC3E}">
        <p14:creationId xmlns:p14="http://schemas.microsoft.com/office/powerpoint/2010/main" val="327602517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EFDE824E-02A0-4403-94EB-4C2308D1258D}" type="slidenum">
              <a:rPr lang="en-US" smtClean="0"/>
              <a:t>1</a:t>
            </a:fld>
            <a:endParaRPr lang="en-US"/>
          </a:p>
        </p:txBody>
      </p:sp>
    </p:spTree>
    <p:extLst>
      <p:ext uri="{BB962C8B-B14F-4D97-AF65-F5344CB8AC3E}">
        <p14:creationId xmlns:p14="http://schemas.microsoft.com/office/powerpoint/2010/main" val="8140306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5</a:t>
            </a:fld>
            <a:endParaRPr lang="en-US">
              <a:solidFill>
                <a:prstClr val="black"/>
              </a:solidFill>
              <a:latin typeface="Calibri" panose="020F0502020204030204"/>
            </a:endParaRPr>
          </a:p>
        </p:txBody>
      </p:sp>
    </p:spTree>
    <p:extLst>
      <p:ext uri="{BB962C8B-B14F-4D97-AF65-F5344CB8AC3E}">
        <p14:creationId xmlns:p14="http://schemas.microsoft.com/office/powerpoint/2010/main" val="6345784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456C7-1262-3ACE-A1D8-5201230C8D8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72B6D2B-51F7-1B46-3112-3D8608B793F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4B885D54-A98F-496B-182A-D5E2BCB46CB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AF4B692-AE76-5B73-D273-21DE1F450D7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059698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BA078E-30C5-9E79-AF91-88C284EB746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B717538-9257-E5E1-DB8A-E37E4050BF9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3D2BDCEA-7505-B057-BA33-A7654EA8AFB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9ADCC03-C61F-76A8-23F8-A74A995254B3}"/>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0072856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B0349A-A46F-7BC0-DAEF-B62CA9B506A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B9DAE7F-09FE-0FF5-8F56-B15F88537E94}"/>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B464D84-AF66-E197-CB6A-586048E105F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F836CC-7A1F-4D17-536B-AD6F02F8587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433275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0B76D1-C18E-2B65-BCA7-8E1DD80758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037E4E-BAB5-0E8A-5241-AFC5517F7A5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60AEFEF-568F-A104-9978-15CB549F066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C3B34F4-647C-C43F-E275-1E1141D0E298}"/>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1615218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BB3F69F-0E37-2C7E-62AB-2629069FBDE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179199-D204-EF6D-8584-CB78AA7E464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6698ED41-ABD1-DF41-1723-E61A014FB01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6EE8E92-40DD-F277-7CE6-B87A2DD9A64F}"/>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849634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AC5A0-EDAC-F4B3-C274-D21F4173C58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286B99A-C111-E69E-9BFC-A43D00961BE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5CCC519F-109B-8947-F067-669DC6DBF05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0C2662A-0B90-15F5-2615-65436E427A0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192365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1DFCB8-122F-A9BA-0C08-57B2B1BC13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1883C6E-5D76-97CA-145A-4C6D62BB361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198B303B-7D18-AD0A-AA91-CF23ABC0F3F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A9F841F-4002-849C-549E-2DEE9D1B5DA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63316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AC6D96-253C-01CD-A0B8-0A056343867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E45A98B-ED5E-E8B8-E3EA-744A97914005}"/>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AB1F80D9-39D2-B586-41D9-D90D6CA7B3E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DB6E482-B52E-3EBB-85C0-A6BCD584FDDE}"/>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217418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643F01-4D57-A864-BF24-135A81495F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92C45CC-F565-A89A-1276-D96C8FAB4C5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BFF7A1E4-44B9-2AA6-FE1A-F3818721292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07A6E6E-002E-BEAA-1ABF-53AB396ACC50}"/>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417985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F82F8D-73D7-B760-7527-BE88F9EE043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9C7D1B7-215E-F682-839F-C1E75DD051EF}"/>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F9E70E87-723E-ABCA-E1DA-BB0BE31B383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CEDD1E9-F574-47E5-C719-1B9506E90F1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1670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5DF033-AB68-B293-24C6-5D8C3BF5E02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E3C2960-150C-D7A1-23DA-AA715454481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FD3B49E4-3007-AC15-3AC2-13A94423F94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B8D7BF99-CC4C-6C12-0634-024C81BBCAD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558215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C4F70A-676C-AABE-0D4A-3FCE31828A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821D9E-5EE5-8A85-19C0-0BFC6CFE173E}"/>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777E9A1E-C2B3-2812-EE92-7226A0A5E8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C9FE28-E34D-9D3A-5504-596685479D2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3942099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FA5A00-5403-1C7A-7996-E79989BB60B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30CE4D-81BC-FB45-3F9C-79A7655C0BE0}"/>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F050D1E1-2023-15D3-20A0-A24F821430D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2D9B7B9B-2AAD-B1CC-F110-D0825AD3D7F7}"/>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879466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9EE1B5-AD65-FC7E-5153-D60D36C2C06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3737AD-0FA3-9D14-A69B-214C916F6846}"/>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923B0A88-4F44-8A66-7514-007CA237411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3323E3B-7BAA-D203-3D35-B7127F454D69}"/>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1515557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3731FD-B420-10D2-40E5-5B0A602E4C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ECDADE-FF00-C9FC-78D7-2D0C042399B1}"/>
              </a:ext>
            </a:extLst>
          </p:cNvPr>
          <p:cNvSpPr>
            <a:spLocks noGrp="1" noRot="1" noChangeAspect="1"/>
          </p:cNvSpPr>
          <p:nvPr>
            <p:ph type="sldImg"/>
          </p:nvPr>
        </p:nvSpPr>
        <p:spPr>
          <a:xfrm>
            <a:off x="717550" y="1162050"/>
            <a:ext cx="5575300" cy="3136900"/>
          </a:xfrm>
        </p:spPr>
      </p:sp>
      <p:sp>
        <p:nvSpPr>
          <p:cNvPr id="3" name="Notes Placeholder 2">
            <a:extLst>
              <a:ext uri="{FF2B5EF4-FFF2-40B4-BE49-F238E27FC236}">
                <a16:creationId xmlns:a16="http://schemas.microsoft.com/office/drawing/2014/main" id="{FAACB9A8-4C6E-1DE0-E99C-64998078CE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37544C2-9C72-3400-F734-4FB16542265D}"/>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560E63B2-D433-497B-82B7-B837A3F36A2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0661939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743AC-3855-8E2F-385D-D917A5A561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8B3509F-50CE-B0DC-C450-17707E07ED91}"/>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84AAFD21-8AA4-52FE-3B18-CD5EF0E6231D}"/>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E3DBCC36-250E-2C09-30BF-DFDF6EF8F2E5}"/>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21</a:t>
            </a:fld>
            <a:endParaRPr lang="en-US">
              <a:solidFill>
                <a:prstClr val="black"/>
              </a:solidFill>
              <a:latin typeface="Calibri" panose="020F0502020204030204"/>
            </a:endParaRPr>
          </a:p>
        </p:txBody>
      </p:sp>
    </p:spTree>
    <p:extLst>
      <p:ext uri="{BB962C8B-B14F-4D97-AF65-F5344CB8AC3E}">
        <p14:creationId xmlns:p14="http://schemas.microsoft.com/office/powerpoint/2010/main" val="27747860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47713" y="1181100"/>
            <a:ext cx="5670550" cy="3189288"/>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22</a:t>
            </a:fld>
            <a:endParaRPr lang="en-US">
              <a:solidFill>
                <a:prstClr val="black"/>
              </a:solidFill>
              <a:latin typeface="Calibri" panose="020F0502020204030204"/>
            </a:endParaRPr>
          </a:p>
        </p:txBody>
      </p:sp>
    </p:spTree>
    <p:extLst>
      <p:ext uri="{BB962C8B-B14F-4D97-AF65-F5344CB8AC3E}">
        <p14:creationId xmlns:p14="http://schemas.microsoft.com/office/powerpoint/2010/main" val="86441859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678B2C-37A5-B713-8703-1238DE4B4DE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E48F56-6EFB-B985-D596-5F7B2B39C664}"/>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78335186-10BB-051C-71D2-EFBF6CC5768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1537DE6-6920-3869-A00C-1035ED76584E}"/>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23</a:t>
            </a:fld>
            <a:endParaRPr lang="en-US">
              <a:solidFill>
                <a:prstClr val="black"/>
              </a:solidFill>
              <a:latin typeface="Calibri" panose="020F0502020204030204"/>
            </a:endParaRPr>
          </a:p>
        </p:txBody>
      </p:sp>
    </p:spTree>
    <p:extLst>
      <p:ext uri="{BB962C8B-B14F-4D97-AF65-F5344CB8AC3E}">
        <p14:creationId xmlns:p14="http://schemas.microsoft.com/office/powerpoint/2010/main" val="15821065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FD2B9DD-2DDF-C6BF-B91D-961E450F182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1EE8C5-E74A-E632-24E7-6920D2504950}"/>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ECCE58CB-7EB8-7E9F-99FE-0B6995B7278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EF870A2-CD49-E99A-EF3A-00253A6CE044}"/>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24</a:t>
            </a:fld>
            <a:endParaRPr lang="en-US">
              <a:solidFill>
                <a:prstClr val="black"/>
              </a:solidFill>
              <a:latin typeface="Calibri" panose="020F0502020204030204"/>
            </a:endParaRPr>
          </a:p>
        </p:txBody>
      </p:sp>
    </p:spTree>
    <p:extLst>
      <p:ext uri="{BB962C8B-B14F-4D97-AF65-F5344CB8AC3E}">
        <p14:creationId xmlns:p14="http://schemas.microsoft.com/office/powerpoint/2010/main" val="129805726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10C92B-891A-8E9C-AB67-8746D994D8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16A2D6-F756-6B75-9709-53600922690E}"/>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817CEB27-F907-91F9-13F3-393398421B3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4B48E4-37F5-0BC3-8A7E-D87E1B529FED}"/>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25</a:t>
            </a:fld>
            <a:endParaRPr lang="en-US">
              <a:solidFill>
                <a:prstClr val="black"/>
              </a:solidFill>
              <a:latin typeface="Calibri" panose="020F0502020204030204"/>
            </a:endParaRPr>
          </a:p>
        </p:txBody>
      </p:sp>
    </p:spTree>
    <p:extLst>
      <p:ext uri="{BB962C8B-B14F-4D97-AF65-F5344CB8AC3E}">
        <p14:creationId xmlns:p14="http://schemas.microsoft.com/office/powerpoint/2010/main" val="38417758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E15307-D4AE-E0FD-6191-B2BE821329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5D82BE-E735-D546-5A3F-A3865D04E552}"/>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1150C6BA-FC5F-BC06-5C1D-BBF36953B384}"/>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6951078-C625-DE99-2B20-C923FB87F696}"/>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26</a:t>
            </a:fld>
            <a:endParaRPr lang="en-US">
              <a:solidFill>
                <a:prstClr val="black"/>
              </a:solidFill>
              <a:latin typeface="Calibri" panose="020F0502020204030204"/>
            </a:endParaRPr>
          </a:p>
        </p:txBody>
      </p:sp>
    </p:spTree>
    <p:extLst>
      <p:ext uri="{BB962C8B-B14F-4D97-AF65-F5344CB8AC3E}">
        <p14:creationId xmlns:p14="http://schemas.microsoft.com/office/powerpoint/2010/main" val="250875182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8A1AD4-4B14-3ECE-04F7-A16481E162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57A45D5-3606-A4CB-7BEF-1D6D2AC78393}"/>
              </a:ext>
            </a:extLst>
          </p:cNvPr>
          <p:cNvSpPr>
            <a:spLocks noGrp="1" noRot="1" noChangeAspect="1"/>
          </p:cNvSpPr>
          <p:nvPr>
            <p:ph type="sldImg"/>
          </p:nvPr>
        </p:nvSpPr>
        <p:spPr>
          <a:xfrm>
            <a:off x="747713" y="1181100"/>
            <a:ext cx="5670550" cy="3189288"/>
          </a:xfrm>
        </p:spPr>
      </p:sp>
      <p:sp>
        <p:nvSpPr>
          <p:cNvPr id="3" name="Notes Placeholder 2">
            <a:extLst>
              <a:ext uri="{FF2B5EF4-FFF2-40B4-BE49-F238E27FC236}">
                <a16:creationId xmlns:a16="http://schemas.microsoft.com/office/drawing/2014/main" id="{0A142FC3-3902-254D-1C44-B23311AE6187}"/>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761C77A-9A9A-96D6-3A80-2499DB0D8729}"/>
              </a:ext>
            </a:extLst>
          </p:cNvPr>
          <p:cNvSpPr>
            <a:spLocks noGrp="1"/>
          </p:cNvSpPr>
          <p:nvPr>
            <p:ph type="sldNum" sz="quarter" idx="5"/>
          </p:nvPr>
        </p:nvSpPr>
        <p:spPr/>
        <p:txBody>
          <a:bodyPr/>
          <a:lstStyle/>
          <a:p>
            <a:pPr defTabSz="465887">
              <a:defRPr/>
            </a:pPr>
            <a:fld id="{560E63B2-D433-497B-82B7-B837A3F36A27}" type="slidenum">
              <a:rPr lang="en-US">
                <a:solidFill>
                  <a:prstClr val="black"/>
                </a:solidFill>
                <a:latin typeface="Calibri" panose="020F0502020204030204"/>
              </a:rPr>
              <a:pPr defTabSz="465887">
                <a:defRPr/>
              </a:pPr>
              <a:t>27</a:t>
            </a:fld>
            <a:endParaRPr lang="en-US">
              <a:solidFill>
                <a:prstClr val="black"/>
              </a:solidFill>
              <a:latin typeface="Calibri" panose="020F0502020204030204"/>
            </a:endParaRPr>
          </a:p>
        </p:txBody>
      </p:sp>
    </p:spTree>
    <p:extLst>
      <p:ext uri="{BB962C8B-B14F-4D97-AF65-F5344CB8AC3E}">
        <p14:creationId xmlns:p14="http://schemas.microsoft.com/office/powerpoint/2010/main" val="37189376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9C2B7DC-225F-4440-88E5-92F3897C53AC}" type="datetime1">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17382913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A4ECCEBD-8930-43AC-B13E-B642A5D9243A}" type="datetime1">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106839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E0933D6-1616-4973-88CB-841731357335}" type="datetime1">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8088603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37053D8-583D-46D6-81A7-F394FDB0E8D5}" type="datetime1">
              <a:rPr lang="en-US" smtClean="0"/>
              <a:t>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9330228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BAADDFF-14B4-43E8-810B-D7DC8AF02EEE}" type="datetime1">
              <a:rPr lang="en-US" smtClean="0"/>
              <a:t>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802662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A36A4632-EEFE-4B65-A78C-607CD702DEDD}" type="datetime1">
              <a:rPr lang="en-US" smtClean="0"/>
              <a:t>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65321548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793360D-EF83-4747-87ED-309A5B11AD43}" type="datetime1">
              <a:rPr lang="en-US" smtClean="0"/>
              <a:t>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71934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0D01291-0AC1-475B-A265-7CC07A582EBA}" type="datetime1">
              <a:rPr lang="en-US" smtClean="0"/>
              <a:t>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4734449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6181167-D27C-43AF-967C-B7CE4CEC2791}" type="datetime1">
              <a:rPr lang="en-US" smtClean="0"/>
              <a:t>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1426423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E7E6325-2FFD-46B3-B7CF-9F57A41E2465}" type="datetime1">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3643922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174CF43-3878-4064-B288-A44FAA285640}" type="datetime1">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2138809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D1C5F7E6-A5D7-41CF-A000-A7B3B61AA26F}" type="datetime1">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4546823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FF68F6C5-4E51-4252-B3BE-1D6E962A3FD0}" type="datetime1">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2296756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2"/>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589467"/>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A27A119-6356-427A-ACD9-AE9CA287274D}" type="datetime1">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3445875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4E2D7BB6-E284-4727-B7C2-D4708D701DB9}" type="datetime1">
              <a:rPr lang="en-US" smtClean="0"/>
              <a:t>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52907983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9"/>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2"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2"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2393DE54-F1C2-4BB8-A152-C35F0607D492}" type="datetime1">
              <a:rPr lang="en-US" smtClean="0"/>
              <a:t>2/7/2025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42322526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D246240A-7D72-45E1-B176-55F4DAC001C7}" type="datetime1">
              <a:rPr lang="en-US" smtClean="0"/>
              <a:t>2/7/2025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89195668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69FC5B-C64F-4081-AB59-900D56609198}" type="datetime1">
              <a:rPr lang="en-US" smtClean="0"/>
              <a:t>2/7/2025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73708842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9"/>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0E67F1B-84B6-4261-A1E4-EB34EAE8C99C}" type="datetime1">
              <a:rPr lang="en-US" smtClean="0"/>
              <a:t>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773955267"/>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9"/>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E6728FC-DEE7-4728-B3C5-FAA92493979B}" type="datetime1">
              <a:rPr lang="en-US" smtClean="0"/>
              <a:t>2/7/2025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384137975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A4EB40-EA31-470E-BD61-68211FDA5252}" type="datetime1">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137378378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2"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2"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38880EC2-F33F-46AF-93C5-4F0090F59E1B}" type="datetime1">
              <a:rPr lang="en-US" smtClean="0"/>
              <a:t>2/7/2025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8E6F07D-F62F-4C3B-A21E-2367E9A39921}" type="slidenum">
              <a:rPr lang="en-US" smtClean="0"/>
              <a:t>‹#›</a:t>
            </a:fld>
            <a:endParaRPr lang="en-US"/>
          </a:p>
        </p:txBody>
      </p:sp>
    </p:spTree>
    <p:extLst>
      <p:ext uri="{BB962C8B-B14F-4D97-AF65-F5344CB8AC3E}">
        <p14:creationId xmlns:p14="http://schemas.microsoft.com/office/powerpoint/2010/main" val="29684233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44FBB529-27BB-4B7C-8CA5-BAD12038676B}" type="datetime1">
              <a:rPr lang="en-US" smtClean="0"/>
              <a:t>2/7/2025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285425519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C0C4FC5-C60D-49AE-A2DF-4AB11633340F}" type="datetime1">
              <a:rPr lang="en-US" smtClean="0"/>
              <a:t>2/7/2025</a:t>
            </a:fld>
            <a:endParaRPr lang="en-US"/>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8E6F07D-F62F-4C3B-A21E-2367E9A39921}" type="slidenum">
              <a:rPr lang="en-US" smtClean="0"/>
              <a:t>‹#›</a:t>
            </a:fld>
            <a:endParaRPr lang="en-US"/>
          </a:p>
        </p:txBody>
      </p:sp>
    </p:spTree>
    <p:extLst>
      <p:ext uri="{BB962C8B-B14F-4D97-AF65-F5344CB8AC3E}">
        <p14:creationId xmlns:p14="http://schemas.microsoft.com/office/powerpoint/2010/main" val="356190336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 Id="rId5" Type="http://schemas.openxmlformats.org/officeDocument/2006/relationships/image" Target="../media/image9.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6.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9.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png"/><Relationship Id="rId7" Type="http://schemas.openxmlformats.org/officeDocument/2006/relationships/image" Target="../media/image22.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png"/><Relationship Id="rId10" Type="http://schemas.openxmlformats.org/officeDocument/2006/relationships/image" Target="../media/image10.png"/><Relationship Id="rId4" Type="http://schemas.openxmlformats.org/officeDocument/2006/relationships/image" Target="../media/image19.pn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6.png"/><Relationship Id="rId7" Type="http://schemas.openxmlformats.org/officeDocument/2006/relationships/image" Target="../media/image28.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7.png"/><Relationship Id="rId5" Type="http://schemas.openxmlformats.org/officeDocument/2006/relationships/image" Target="../media/image26.png"/><Relationship Id="rId10" Type="http://schemas.openxmlformats.org/officeDocument/2006/relationships/image" Target="../media/image10.png"/><Relationship Id="rId4" Type="http://schemas.openxmlformats.org/officeDocument/2006/relationships/image" Target="../media/image25.png"/><Relationship Id="rId9" Type="http://schemas.openxmlformats.org/officeDocument/2006/relationships/image" Target="../media/image30.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6.png"/><Relationship Id="rId7" Type="http://schemas.openxmlformats.org/officeDocument/2006/relationships/image" Target="../media/image35.png"/><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png"/><Relationship Id="rId10" Type="http://schemas.openxmlformats.org/officeDocument/2006/relationships/image" Target="../media/image38.png"/><Relationship Id="rId4" Type="http://schemas.openxmlformats.org/officeDocument/2006/relationships/image" Target="../media/image32.png"/><Relationship Id="rId9" Type="http://schemas.openxmlformats.org/officeDocument/2006/relationships/image" Target="../media/image37.png"/></Relationships>
</file>

<file path=ppt/slides/_rels/slide13.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image" Target="../media/image6.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2.png"/><Relationship Id="rId9" Type="http://schemas.openxmlformats.org/officeDocument/2006/relationships/image" Target="../media/image43.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47.png"/></Relationships>
</file>

<file path=ppt/slides/_rels/slide1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48.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49.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image" Target="../media/image50.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0.xml"/><Relationship Id="rId1" Type="http://schemas.openxmlformats.org/officeDocument/2006/relationships/slideLayout" Target="../slideLayouts/slideLayout2.xml"/><Relationship Id="rId4" Type="http://schemas.openxmlformats.org/officeDocument/2006/relationships/image" Target="../media/image53.jpe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FBABE31A-0DCB-AE26-C7C9-C00D66A0C8A3}"/>
              </a:ext>
            </a:extLst>
          </p:cNvPr>
          <p:cNvSpPr/>
          <p:nvPr/>
        </p:nvSpPr>
        <p:spPr>
          <a:xfrm>
            <a:off x="-6217" y="5534970"/>
            <a:ext cx="12198217" cy="1317583"/>
          </a:xfrm>
          <a:prstGeom prst="rect">
            <a:avLst/>
          </a:prstGeom>
          <a:solidFill>
            <a:schemeClr val="tx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EF4D4CC4-05C4-2D82-C2B7-CB8680E70154}"/>
              </a:ext>
            </a:extLst>
          </p:cNvPr>
          <p:cNvSpPr txBox="1"/>
          <p:nvPr/>
        </p:nvSpPr>
        <p:spPr>
          <a:xfrm>
            <a:off x="2409915" y="2325629"/>
            <a:ext cx="7361719"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000" b="1" i="0" u="none" strike="noStrike" kern="12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2024-25 First Semester Academic Update</a:t>
            </a:r>
            <a:endParaRPr kumimoji="0" lang="en-US" sz="6000" b="1" i="0" u="none" strike="noStrike" kern="1200" cap="none" spc="0" normalizeH="0" baseline="0" noProof="0">
              <a:ln>
                <a:noFill/>
              </a:ln>
              <a:solidFill>
                <a:srgbClr val="FF0000"/>
              </a:solidFill>
              <a:effectLst/>
              <a:uLnTx/>
              <a:uFillTx/>
              <a:latin typeface="Trade Gothic Next HvyCd" panose="020B09060403030200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025D126C-8D9C-F3D1-9113-4BA6EBA51D3F}"/>
              </a:ext>
            </a:extLst>
          </p:cNvPr>
          <p:cNvSpPr txBox="1"/>
          <p:nvPr/>
        </p:nvSpPr>
        <p:spPr>
          <a:xfrm>
            <a:off x="136470" y="5616655"/>
            <a:ext cx="8829875" cy="830997"/>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Trade Gothic Next HvyCd" panose="020B0906040303020004" pitchFamily="34" charset="0"/>
                <a:ea typeface="+mn-ea"/>
                <a:cs typeface="Arial" panose="020B0604020202020204" pitchFamily="34" charset="0"/>
              </a:rPr>
              <a:t>Ethel Lett, Ed.D.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400" b="0" i="1" u="none" strike="noStrike" kern="1200" cap="none" spc="0" normalizeH="0" baseline="0" noProof="0">
                <a:ln>
                  <a:noFill/>
                </a:ln>
                <a:solidFill>
                  <a:prstClr val="white"/>
                </a:solidFill>
                <a:effectLst/>
                <a:uLnTx/>
                <a:uFillTx/>
                <a:latin typeface="Trade Gothic Next Cond" panose="020B0506040303020004" pitchFamily="34" charset="0"/>
                <a:ea typeface="+mn-ea"/>
                <a:cs typeface="Arial" panose="020B0604020202020204" pitchFamily="34" charset="0"/>
              </a:rPr>
              <a:t>Assistant Superintendent of Teaching &amp; Learning</a:t>
            </a:r>
          </a:p>
        </p:txBody>
      </p:sp>
      <p:sp>
        <p:nvSpPr>
          <p:cNvPr id="7" name="TextBox 6">
            <a:extLst>
              <a:ext uri="{FF2B5EF4-FFF2-40B4-BE49-F238E27FC236}">
                <a16:creationId xmlns:a16="http://schemas.microsoft.com/office/drawing/2014/main" id="{93FBA676-AED3-5BE3-8DCA-C7D33605989E}"/>
              </a:ext>
            </a:extLst>
          </p:cNvPr>
          <p:cNvSpPr txBox="1"/>
          <p:nvPr/>
        </p:nvSpPr>
        <p:spPr>
          <a:xfrm>
            <a:off x="136470" y="6397766"/>
            <a:ext cx="8829875" cy="400110"/>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1" i="1" u="none" strike="noStrike" kern="1200" cap="none" spc="0" normalizeH="0" baseline="0" noProof="0">
                <a:ln>
                  <a:noFill/>
                </a:ln>
                <a:solidFill>
                  <a:srgbClr val="FFC700"/>
                </a:solidFill>
                <a:effectLst/>
                <a:uLnTx/>
                <a:uFillTx/>
                <a:latin typeface="Trade Gothic Next HvyCd" panose="020B0906040303020004" pitchFamily="34" charset="0"/>
                <a:ea typeface="+mn-ea"/>
                <a:cs typeface="Arial" panose="020B0604020202020204" pitchFamily="34" charset="0"/>
              </a:rPr>
              <a:t>February 20, 2025</a:t>
            </a:r>
          </a:p>
        </p:txBody>
      </p:sp>
      <p:pic>
        <p:nvPicPr>
          <p:cNvPr id="12" name="Picture 11" descr="A picture containing symbol, logo, font, screenshot&#10;&#10;Description automatically generated">
            <a:extLst>
              <a:ext uri="{FF2B5EF4-FFF2-40B4-BE49-F238E27FC236}">
                <a16:creationId xmlns:a16="http://schemas.microsoft.com/office/drawing/2014/main" id="{E332E05E-66FE-312C-D4E3-25A2BDBB14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36797" y="431248"/>
            <a:ext cx="5518406" cy="1513669"/>
          </a:xfrm>
          <a:prstGeom prst="rect">
            <a:avLst/>
          </a:prstGeom>
        </p:spPr>
      </p:pic>
      <p:cxnSp>
        <p:nvCxnSpPr>
          <p:cNvPr id="8" name="Straight Connector 7">
            <a:extLst>
              <a:ext uri="{FF2B5EF4-FFF2-40B4-BE49-F238E27FC236}">
                <a16:creationId xmlns:a16="http://schemas.microsoft.com/office/drawing/2014/main" id="{2D2FAECE-1C38-2009-7B3C-27CF527D05E3}"/>
              </a:ext>
            </a:extLst>
          </p:cNvPr>
          <p:cNvCxnSpPr>
            <a:cxnSpLocks/>
          </p:cNvCxnSpPr>
          <p:nvPr/>
        </p:nvCxnSpPr>
        <p:spPr>
          <a:xfrm>
            <a:off x="-10450" y="5510255"/>
            <a:ext cx="12202450" cy="0"/>
          </a:xfrm>
          <a:prstGeom prst="line">
            <a:avLst/>
          </a:prstGeom>
          <a:ln w="38100"/>
        </p:spPr>
        <p:style>
          <a:lnRef idx="1">
            <a:schemeClr val="accent4"/>
          </a:lnRef>
          <a:fillRef idx="0">
            <a:schemeClr val="accent4"/>
          </a:fillRef>
          <a:effectRef idx="0">
            <a:schemeClr val="accent4"/>
          </a:effectRef>
          <a:fontRef idx="minor">
            <a:schemeClr val="tx1"/>
          </a:fontRef>
        </p:style>
      </p:cxnSp>
      <p:pic>
        <p:nvPicPr>
          <p:cNvPr id="3" name="Picture 2" descr="Logo&#10;&#10;Description automatically generated">
            <a:extLst>
              <a:ext uri="{FF2B5EF4-FFF2-40B4-BE49-F238E27FC236}">
                <a16:creationId xmlns:a16="http://schemas.microsoft.com/office/drawing/2014/main" id="{935E7E76-500D-A175-A82E-5274744EDA2C}"/>
              </a:ext>
            </a:extLst>
          </p:cNvPr>
          <p:cNvPicPr>
            <a:picLocks noChangeAspect="1"/>
          </p:cNvPicPr>
          <p:nvPr/>
        </p:nvPicPr>
        <p:blipFill rotWithShape="1">
          <a:blip r:embed="rId4">
            <a:extLst>
              <a:ext uri="{28A0092B-C50C-407E-A947-70E740481C1C}">
                <a14:useLocalDpi xmlns:a14="http://schemas.microsoft.com/office/drawing/2010/main" val="0"/>
              </a:ext>
            </a:extLst>
          </a:blip>
          <a:srcRect l="7845" t="5605" r="8368" b="12452"/>
          <a:stretch/>
        </p:blipFill>
        <p:spPr>
          <a:xfrm>
            <a:off x="10557426" y="4932648"/>
            <a:ext cx="1498104" cy="1465118"/>
          </a:xfrm>
          <a:prstGeom prst="rect">
            <a:avLst/>
          </a:prstGeom>
        </p:spPr>
      </p:pic>
      <p:sp>
        <p:nvSpPr>
          <p:cNvPr id="2" name="Slide Number Placeholder 1">
            <a:extLst>
              <a:ext uri="{FF2B5EF4-FFF2-40B4-BE49-F238E27FC236}">
                <a16:creationId xmlns:a16="http://schemas.microsoft.com/office/drawing/2014/main" id="{5872B25D-62F3-6D61-2968-2C22DB110AB9}"/>
              </a:ext>
            </a:extLst>
          </p:cNvPr>
          <p:cNvSpPr>
            <a:spLocks noGrp="1"/>
          </p:cNvSpPr>
          <p:nvPr>
            <p:ph type="sldNum" sz="quarter" idx="12"/>
          </p:nvPr>
        </p:nvSpPr>
        <p:spPr/>
        <p:txBody>
          <a:bodyPr/>
          <a:lstStyle/>
          <a:p>
            <a:fld id="{28E6F07D-F62F-4C3B-A21E-2367E9A39921}" type="slidenum">
              <a:rPr lang="en-US" smtClean="0"/>
              <a:t>1</a:t>
            </a:fld>
            <a:endParaRPr lang="en-US"/>
          </a:p>
        </p:txBody>
      </p:sp>
    </p:spTree>
    <p:extLst>
      <p:ext uri="{BB962C8B-B14F-4D97-AF65-F5344CB8AC3E}">
        <p14:creationId xmlns:p14="http://schemas.microsoft.com/office/powerpoint/2010/main" val="255439893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3" name="Rectangle 12">
            <a:extLst>
              <a:ext uri="{FF2B5EF4-FFF2-40B4-BE49-F238E27FC236}">
                <a16:creationId xmlns:a16="http://schemas.microsoft.com/office/drawing/2014/main" id="{9AA72BD9-2C5A-4EDC-931F-5AA08EACA0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DD3981AC-7B61-4947-BCF3-F7AA7FA385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524004" y="0"/>
            <a:ext cx="7317451" cy="6858000"/>
          </a:xfrm>
          <a:prstGeom prst="rect">
            <a:avLst/>
          </a:prstGeom>
          <a:gradFill>
            <a:gsLst>
              <a:gs pos="58000">
                <a:schemeClr val="bg1"/>
              </a:gs>
              <a:gs pos="35000">
                <a:schemeClr val="bg1">
                  <a:alpha val="78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5254332C-48EC-680F-0865-B0BE603180D9}"/>
              </a:ext>
            </a:extLst>
          </p:cNvPr>
          <p:cNvSpPr>
            <a:spLocks noGrp="1"/>
          </p:cNvSpPr>
          <p:nvPr>
            <p:ph type="title"/>
          </p:nvPr>
        </p:nvSpPr>
        <p:spPr>
          <a:xfrm>
            <a:off x="561528" y="472805"/>
            <a:ext cx="4470847" cy="862966"/>
          </a:xfrm>
        </p:spPr>
        <p:txBody>
          <a:bodyPr anchor="b">
            <a:normAutofit/>
            <a:scene3d>
              <a:camera prst="orthographicFront"/>
              <a:lightRig rig="soft" dir="t">
                <a:rot lat="0" lon="0" rev="15600000"/>
              </a:lightRig>
            </a:scene3d>
            <a:sp3d extrusionH="57150" prstMaterial="softEdge">
              <a:bevelT w="25400" h="38100"/>
            </a:sp3d>
          </a:bodyPr>
          <a:lstStyle/>
          <a:p>
            <a:r>
              <a:rPr lang="en-US" b="1">
                <a:ln/>
                <a:solidFill>
                  <a:schemeClr val="accent4"/>
                </a:solidFill>
                <a:latin typeface="Trade Gothic Next HvyCd" panose="020B0906040303020004" pitchFamily="34" charset="0"/>
              </a:rPr>
              <a:t>OUR MISSION</a:t>
            </a:r>
          </a:p>
        </p:txBody>
      </p:sp>
      <p:sp>
        <p:nvSpPr>
          <p:cNvPr id="17" name="Rectangle 16" hidden="1">
            <a:extLst>
              <a:ext uri="{FF2B5EF4-FFF2-40B4-BE49-F238E27FC236}">
                <a16:creationId xmlns:a16="http://schemas.microsoft.com/office/drawing/2014/main" id="{55D4142C-5077-457F-A6AD-3FECFDB39685}"/>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rot="5400000">
            <a:off x="2011775" y="674370"/>
            <a:ext cx="73152" cy="4114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Rectangle 18">
            <a:extLst>
              <a:ext uri="{FF2B5EF4-FFF2-40B4-BE49-F238E27FC236}">
                <a16:creationId xmlns:a16="http://schemas.microsoft.com/office/drawing/2014/main" id="{7A5F0580-5EE9-419F-96EE-B6529EF6E7D0}"/>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1439107"/>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Content Placeholder 9">
            <a:extLst>
              <a:ext uri="{FF2B5EF4-FFF2-40B4-BE49-F238E27FC236}">
                <a16:creationId xmlns:a16="http://schemas.microsoft.com/office/drawing/2014/main" id="{296B9615-37FC-391F-991F-CA7F1831FF7C}"/>
              </a:ext>
            </a:extLst>
          </p:cNvPr>
          <p:cNvSpPr>
            <a:spLocks noGrp="1"/>
          </p:cNvSpPr>
          <p:nvPr>
            <p:ph idx="1"/>
          </p:nvPr>
        </p:nvSpPr>
        <p:spPr>
          <a:xfrm>
            <a:off x="1047164" y="1643402"/>
            <a:ext cx="4213672" cy="1918887"/>
          </a:xfrm>
        </p:spPr>
        <p:txBody>
          <a:bodyPr anchor="t">
            <a:noAutofit/>
          </a:bodyPr>
          <a:lstStyle/>
          <a:p>
            <a:pPr marL="0" indent="0">
              <a:buNone/>
            </a:pPr>
            <a:r>
              <a:rPr lang="en-US" sz="2200" kern="100">
                <a:latin typeface="Trade Gothic Next HvyCd" panose="020B0906040303020004" pitchFamily="34" charset="0"/>
                <a:ea typeface="Calibri" panose="020F0502020204030204" pitchFamily="34" charset="0"/>
                <a:cs typeface="Arial" panose="020B0604020202020204" pitchFamily="34" charset="0"/>
              </a:rPr>
              <a:t>The Bibb County School District maximizes student achievement and social-emotional well-being by building a sense of community in safe, equitable learning environments.</a:t>
            </a:r>
            <a:endParaRPr lang="en-US" sz="2200">
              <a:latin typeface="Trade Gothic Next HvyCd" panose="020B0906040303020004" pitchFamily="34" charset="0"/>
            </a:endParaRPr>
          </a:p>
        </p:txBody>
      </p:sp>
      <p:sp>
        <p:nvSpPr>
          <p:cNvPr id="4" name="Title 1">
            <a:extLst>
              <a:ext uri="{FF2B5EF4-FFF2-40B4-BE49-F238E27FC236}">
                <a16:creationId xmlns:a16="http://schemas.microsoft.com/office/drawing/2014/main" id="{4B5C0C93-51DD-8393-5512-3732610D5427}"/>
              </a:ext>
            </a:extLst>
          </p:cNvPr>
          <p:cNvSpPr txBox="1">
            <a:spLocks/>
          </p:cNvSpPr>
          <p:nvPr/>
        </p:nvSpPr>
        <p:spPr>
          <a:xfrm>
            <a:off x="561529" y="3543976"/>
            <a:ext cx="4470847" cy="862966"/>
          </a:xfrm>
          <a:prstGeom prst="rect">
            <a:avLst/>
          </a:prstGeom>
        </p:spPr>
        <p:txBody>
          <a:bodyPr vert="horz" lIns="91440" tIns="45720" rIns="91440" bIns="45720" rtlCol="0" anchor="b">
            <a:normAutofit/>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1" i="0" u="none" strike="noStrike" kern="1200" cap="none" spc="0" normalizeH="0" baseline="0" noProof="0">
                <a:ln/>
                <a:solidFill>
                  <a:srgbClr val="FFC000"/>
                </a:solidFill>
                <a:effectLst/>
                <a:uLnTx/>
                <a:uFillTx/>
                <a:latin typeface="Trade Gothic Next HvyCd" panose="020B0906040303020004" pitchFamily="34" charset="0"/>
                <a:ea typeface="+mj-ea"/>
                <a:cs typeface="+mj-cs"/>
              </a:rPr>
              <a:t>OUR VISION</a:t>
            </a:r>
          </a:p>
        </p:txBody>
      </p:sp>
      <p:sp>
        <p:nvSpPr>
          <p:cNvPr id="5" name="Content Placeholder 9">
            <a:extLst>
              <a:ext uri="{FF2B5EF4-FFF2-40B4-BE49-F238E27FC236}">
                <a16:creationId xmlns:a16="http://schemas.microsoft.com/office/drawing/2014/main" id="{F6EDBF64-1750-BB22-5A98-1869C8D1B4F3}"/>
              </a:ext>
            </a:extLst>
          </p:cNvPr>
          <p:cNvSpPr txBox="1">
            <a:spLocks/>
          </p:cNvSpPr>
          <p:nvPr/>
        </p:nvSpPr>
        <p:spPr>
          <a:xfrm>
            <a:off x="1047164" y="4746645"/>
            <a:ext cx="3436432" cy="174104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200" b="0" i="0" u="none" strike="noStrike" kern="100" cap="none" spc="0" normalizeH="0" baseline="0" noProof="0">
                <a:ln>
                  <a:noFill/>
                </a:ln>
                <a:solidFill>
                  <a:prstClr val="white"/>
                </a:solidFill>
                <a:effectLst/>
                <a:uLnTx/>
                <a:uFillTx/>
                <a:latin typeface="Trade Gothic Next HvyCd" panose="020B0906040303020004" pitchFamily="34" charset="0"/>
                <a:ea typeface="Calibri" panose="020F0502020204030204" pitchFamily="34" charset="0"/>
                <a:cs typeface="Arial" panose="020B0604020202020204" pitchFamily="34" charset="0"/>
              </a:rPr>
              <a:t>Students are empowered to learn, lead, innovate and serve as productive and caring citizens within their chosen paths of success.</a:t>
            </a:r>
            <a:endParaRPr kumimoji="0" lang="en-US" sz="2200" b="0" i="0" u="none" strike="noStrike" kern="1200" cap="none" spc="0" normalizeH="0" baseline="0" noProof="0">
              <a:ln>
                <a:noFill/>
              </a:ln>
              <a:solidFill>
                <a:prstClr val="white"/>
              </a:solidFill>
              <a:effectLst/>
              <a:uLnTx/>
              <a:uFillTx/>
              <a:latin typeface="Trade Gothic Next HvyCd" panose="020B0906040303020004" pitchFamily="34" charset="0"/>
              <a:ea typeface="+mn-ea"/>
              <a:cs typeface="+mn-cs"/>
            </a:endParaRPr>
          </a:p>
        </p:txBody>
      </p:sp>
      <p:sp>
        <p:nvSpPr>
          <p:cNvPr id="7" name="Rectangle 6">
            <a:extLst>
              <a:ext uri="{FF2B5EF4-FFF2-40B4-BE49-F238E27FC236}">
                <a16:creationId xmlns:a16="http://schemas.microsoft.com/office/drawing/2014/main" id="{7C913803-547A-1650-D6A9-7DBE29DF1179}"/>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885959" y="4533214"/>
            <a:ext cx="2475738" cy="18288"/>
          </a:xfrm>
          <a:prstGeom prst="rect">
            <a:avLst/>
          </a:prstGeom>
          <a:solidFill>
            <a:schemeClr val="tx1"/>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9" name="Picture 8" descr="A group of people in graduation gowns&#10;&#10;Description automatically generated with medium confidence" hidden="1">
            <a:extLst>
              <a:ext uri="{FF2B5EF4-FFF2-40B4-BE49-F238E27FC236}">
                <a16:creationId xmlns:a16="http://schemas.microsoft.com/office/drawing/2014/main" id="{B68F3E09-A201-F539-0F6C-5B40DA99C0B6}"/>
              </a:ext>
            </a:extLst>
          </p:cNvPr>
          <p:cNvPicPr>
            <a:picLocks noChangeAspect="1"/>
          </p:cNvPicPr>
          <p:nvPr/>
        </p:nvPicPr>
        <p:blipFill rotWithShape="1">
          <a:blip r:embed="rId2">
            <a:extLst>
              <a:ext uri="{28A0092B-C50C-407E-A947-70E740481C1C}">
                <a14:useLocalDpi xmlns:a14="http://schemas.microsoft.com/office/drawing/2010/main" val="0"/>
              </a:ext>
            </a:extLst>
          </a:blip>
          <a:srcRect l="15923" r="8058" b="3557"/>
          <a:stretch/>
        </p:blipFill>
        <p:spPr>
          <a:xfrm>
            <a:off x="5182729" y="524874"/>
            <a:ext cx="6858788" cy="5808252"/>
          </a:xfrm>
          <a:prstGeom prst="rect">
            <a:avLst/>
          </a:prstGeom>
          <a:ln>
            <a:noFill/>
          </a:ln>
          <a:effectLst>
            <a:softEdge rad="635000"/>
          </a:effectLst>
        </p:spPr>
      </p:pic>
      <p:pic>
        <p:nvPicPr>
          <p:cNvPr id="3" name="Picture 2">
            <a:extLst>
              <a:ext uri="{FF2B5EF4-FFF2-40B4-BE49-F238E27FC236}">
                <a16:creationId xmlns:a16="http://schemas.microsoft.com/office/drawing/2014/main" id="{BDAEDE1F-5FD6-4F08-2ACA-9BB74832B6AC}"/>
              </a:ext>
            </a:extLst>
          </p:cNvPr>
          <p:cNvPicPr>
            <a:picLocks noChangeAspect="1"/>
          </p:cNvPicPr>
          <p:nvPr/>
        </p:nvPicPr>
        <p:blipFill rotWithShape="1">
          <a:blip r:embed="rId3">
            <a:extLst>
              <a:ext uri="{28A0092B-C50C-407E-A947-70E740481C1C}">
                <a14:useLocalDpi xmlns:a14="http://schemas.microsoft.com/office/drawing/2010/main" val="0"/>
              </a:ext>
            </a:extLst>
          </a:blip>
          <a:srcRect l="9652" t="7323" r="5914" b="13530"/>
          <a:stretch/>
        </p:blipFill>
        <p:spPr>
          <a:xfrm>
            <a:off x="5737672" y="601093"/>
            <a:ext cx="6140352" cy="5755970"/>
          </a:xfrm>
          <a:prstGeom prst="rect">
            <a:avLst/>
          </a:prstGeom>
        </p:spPr>
      </p:pic>
      <p:sp>
        <p:nvSpPr>
          <p:cNvPr id="6" name="Slide Number Placeholder 5">
            <a:extLst>
              <a:ext uri="{FF2B5EF4-FFF2-40B4-BE49-F238E27FC236}">
                <a16:creationId xmlns:a16="http://schemas.microsoft.com/office/drawing/2014/main" id="{B709757D-1CDD-D42D-70DA-1FFEF38EE71D}"/>
              </a:ext>
            </a:extLst>
          </p:cNvPr>
          <p:cNvSpPr>
            <a:spLocks noGrp="1"/>
          </p:cNvSpPr>
          <p:nvPr>
            <p:ph type="sldNum" sz="quarter" idx="12"/>
          </p:nvPr>
        </p:nvSpPr>
        <p:spPr/>
        <p:txBody>
          <a:bodyPr/>
          <a:lstStyle/>
          <a:p>
            <a:fld id="{28E6F07D-F62F-4C3B-A21E-2367E9A39921}" type="slidenum">
              <a:rPr lang="en-US" smtClean="0"/>
              <a:t>2</a:t>
            </a:fld>
            <a:endParaRPr lang="en-US"/>
          </a:p>
        </p:txBody>
      </p:sp>
    </p:spTree>
    <p:extLst>
      <p:ext uri="{BB962C8B-B14F-4D97-AF65-F5344CB8AC3E}">
        <p14:creationId xmlns:p14="http://schemas.microsoft.com/office/powerpoint/2010/main" val="1941536487"/>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C1FAA-3F56-E474-2891-A0DE4460C7BF}"/>
              </a:ext>
            </a:extLst>
          </p:cNvPr>
          <p:cNvSpPr>
            <a:spLocks noGrp="1"/>
          </p:cNvSpPr>
          <p:nvPr>
            <p:ph type="title"/>
          </p:nvPr>
        </p:nvSpPr>
        <p:spPr>
          <a:xfrm>
            <a:off x="380554" y="2908304"/>
            <a:ext cx="3537585" cy="1343656"/>
          </a:xfrm>
        </p:spPr>
        <p:txBody>
          <a:bodyPr>
            <a:normAutofit/>
          </a:bodyPr>
          <a:lstStyle/>
          <a:p>
            <a:r>
              <a:rPr lang="en-US">
                <a:solidFill>
                  <a:srgbClr val="FFC700"/>
                </a:solidFill>
                <a:effectLst>
                  <a:outerShdw blurRad="38100" dist="38100" dir="2700000" algn="tl">
                    <a:srgbClr val="000000">
                      <a:alpha val="43137"/>
                    </a:srgbClr>
                  </a:outerShdw>
                </a:effectLst>
                <a:latin typeface="Trade Gothic Next HvyCd" panose="020B0906040303020004" pitchFamily="34" charset="0"/>
              </a:rPr>
              <a:t>OUR GUIDING PRINCIPLES</a:t>
            </a:r>
          </a:p>
        </p:txBody>
      </p:sp>
      <p:sp>
        <p:nvSpPr>
          <p:cNvPr id="4" name="Content Placeholder 9">
            <a:extLst>
              <a:ext uri="{FF2B5EF4-FFF2-40B4-BE49-F238E27FC236}">
                <a16:creationId xmlns:a16="http://schemas.microsoft.com/office/drawing/2014/main" id="{DFF555DE-DB6B-5E33-732B-D0DF28E9043A}"/>
              </a:ext>
            </a:extLst>
          </p:cNvPr>
          <p:cNvSpPr txBox="1">
            <a:spLocks/>
          </p:cNvSpPr>
          <p:nvPr/>
        </p:nvSpPr>
        <p:spPr>
          <a:xfrm>
            <a:off x="795182" y="4371975"/>
            <a:ext cx="4213672" cy="2237084"/>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Personalized Learning</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Collaboration</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Engagement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Safety</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200" cap="none" spc="0" normalizeH="0" baseline="0" noProof="0">
                <a:ln>
                  <a:noFill/>
                </a:ln>
                <a:solidFill>
                  <a:prstClr val="black"/>
                </a:solidFill>
                <a:effectLst/>
                <a:uLnTx/>
                <a:uFillTx/>
                <a:latin typeface="Trade Gothic Next HvyCd" panose="020B0906040303020004" pitchFamily="34" charset="0"/>
                <a:ea typeface="+mn-ea"/>
                <a:cs typeface="+mn-cs"/>
              </a:rPr>
              <a:t> Effective Leadership</a:t>
            </a:r>
          </a:p>
        </p:txBody>
      </p:sp>
      <p:pic>
        <p:nvPicPr>
          <p:cNvPr id="5" name="Picture 4" descr="A picture containing text, screenshot, font, design">
            <a:extLst>
              <a:ext uri="{FF2B5EF4-FFF2-40B4-BE49-F238E27FC236}">
                <a16:creationId xmlns:a16="http://schemas.microsoft.com/office/drawing/2014/main" id="{7501B1D4-D9B4-D654-5FC3-928AE1A8D3EA}"/>
              </a:ext>
            </a:extLst>
          </p:cNvPr>
          <p:cNvPicPr>
            <a:picLocks noChangeAspect="1"/>
          </p:cNvPicPr>
          <p:nvPr/>
        </p:nvPicPr>
        <p:blipFill rotWithShape="1">
          <a:blip r:embed="rId2">
            <a:extLst>
              <a:ext uri="{28A0092B-C50C-407E-A947-70E740481C1C}">
                <a14:useLocalDpi xmlns:a14="http://schemas.microsoft.com/office/drawing/2010/main" val="0"/>
              </a:ext>
            </a:extLst>
          </a:blip>
          <a:srcRect t="20370" b="24629"/>
          <a:stretch/>
        </p:blipFill>
        <p:spPr>
          <a:xfrm>
            <a:off x="7269737" y="1366837"/>
            <a:ext cx="4644678" cy="5491163"/>
          </a:xfrm>
          <a:prstGeom prst="rect">
            <a:avLst/>
          </a:prstGeom>
        </p:spPr>
      </p:pic>
      <p:pic>
        <p:nvPicPr>
          <p:cNvPr id="7" name="Picture 6">
            <a:extLst>
              <a:ext uri="{FF2B5EF4-FFF2-40B4-BE49-F238E27FC236}">
                <a16:creationId xmlns:a16="http://schemas.microsoft.com/office/drawing/2014/main" id="{F98A7FA9-2814-F59A-7F38-37B487986AAF}"/>
              </a:ext>
            </a:extLst>
          </p:cNvPr>
          <p:cNvPicPr>
            <a:picLocks noChangeAspect="1"/>
          </p:cNvPicPr>
          <p:nvPr/>
        </p:nvPicPr>
        <p:blipFill>
          <a:blip r:embed="rId3"/>
          <a:stretch>
            <a:fillRect/>
          </a:stretch>
        </p:blipFill>
        <p:spPr>
          <a:xfrm>
            <a:off x="4277745" y="164113"/>
            <a:ext cx="3099248" cy="1987902"/>
          </a:xfrm>
          <a:prstGeom prst="rect">
            <a:avLst/>
          </a:prstGeom>
          <a:ln>
            <a:noFill/>
          </a:ln>
          <a:effectLst>
            <a:softEdge rad="12700"/>
          </a:effectLst>
        </p:spPr>
      </p:pic>
      <p:sp>
        <p:nvSpPr>
          <p:cNvPr id="8" name="Title 1">
            <a:extLst>
              <a:ext uri="{FF2B5EF4-FFF2-40B4-BE49-F238E27FC236}">
                <a16:creationId xmlns:a16="http://schemas.microsoft.com/office/drawing/2014/main" id="{42657D71-AE76-97AA-DA0E-D3CD3078A36F}"/>
              </a:ext>
            </a:extLst>
          </p:cNvPr>
          <p:cNvSpPr txBox="1">
            <a:spLocks/>
          </p:cNvSpPr>
          <p:nvPr/>
        </p:nvSpPr>
        <p:spPr>
          <a:xfrm>
            <a:off x="7145790" y="911859"/>
            <a:ext cx="1792352" cy="1024256"/>
          </a:xfrm>
          <a:prstGeom prst="rect">
            <a:avLst/>
          </a:prstGeom>
        </p:spPr>
        <p:txBody>
          <a:bodyPr vert="horz" lIns="91440" tIns="45720" rIns="91440" bIns="45720" rtlCol="0" anchor="b">
            <a:normAutofit fontScale="67500" lnSpcReduction="20000"/>
            <a:scene3d>
              <a:camera prst="orthographicFront"/>
              <a:lightRig rig="soft" dir="t">
                <a:rot lat="0" lon="0" rev="15600000"/>
              </a:lightRig>
            </a:scene3d>
            <a:sp3d extrusionH="57150" prstMaterial="softEdge">
              <a:bevelT w="25400" h="38100"/>
            </a:sp3d>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LEARNER </a:t>
            </a:r>
            <a:b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br>
            <a:r>
              <a:rPr kumimoji="0" lang="en-US" sz="4000" b="1" i="0" u="none" strike="noStrike" kern="1200" cap="none" spc="0" normalizeH="0" baseline="0" noProof="0">
                <a:ln w="0"/>
                <a:solidFill>
                  <a:prstClr val="black"/>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OUTCOMES</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200" b="1" i="0" u="none" strike="noStrike" kern="1200" cap="none" spc="0" normalizeH="0" baseline="0" noProof="0">
              <a:ln w="0"/>
              <a:solidFill>
                <a:prstClr val="black"/>
              </a:solidFill>
              <a:effectLst/>
              <a:uLnTx/>
              <a:uFillTx/>
              <a:latin typeface="Trade Gothic Next HvyCd" panose="020B0906040303020004" pitchFamily="34" charset="0"/>
              <a:ea typeface="+mj-ea"/>
              <a:cs typeface="+mj-cs"/>
            </a:endParaRPr>
          </a:p>
        </p:txBody>
      </p:sp>
      <p:sp>
        <p:nvSpPr>
          <p:cNvPr id="9" name="Title 1">
            <a:extLst>
              <a:ext uri="{FF2B5EF4-FFF2-40B4-BE49-F238E27FC236}">
                <a16:creationId xmlns:a16="http://schemas.microsoft.com/office/drawing/2014/main" id="{80F9BBDF-2C80-DD54-83B7-9F2B4A0F367A}"/>
              </a:ext>
            </a:extLst>
          </p:cNvPr>
          <p:cNvSpPr txBox="1">
            <a:spLocks/>
          </p:cNvSpPr>
          <p:nvPr/>
        </p:nvSpPr>
        <p:spPr>
          <a:xfrm>
            <a:off x="374839" y="350541"/>
            <a:ext cx="3537585" cy="74546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FFC700"/>
                </a:solidFill>
                <a:effectLst>
                  <a:outerShdw blurRad="38100" dist="38100" dir="2700000" algn="tl">
                    <a:srgbClr val="000000">
                      <a:alpha val="43137"/>
                    </a:srgbClr>
                  </a:outerShdw>
                </a:effectLst>
                <a:uLnTx/>
                <a:uFillTx/>
                <a:latin typeface="Trade Gothic Next HvyCd" panose="020B0906040303020004" pitchFamily="34" charset="0"/>
                <a:ea typeface="+mj-ea"/>
                <a:cs typeface="+mj-cs"/>
              </a:rPr>
              <a:t>OUR GOALS</a:t>
            </a:r>
          </a:p>
        </p:txBody>
      </p:sp>
      <p:sp>
        <p:nvSpPr>
          <p:cNvPr id="10" name="Content Placeholder 9">
            <a:extLst>
              <a:ext uri="{FF2B5EF4-FFF2-40B4-BE49-F238E27FC236}">
                <a16:creationId xmlns:a16="http://schemas.microsoft.com/office/drawing/2014/main" id="{22C7A1F4-E378-CECE-21D4-1DF1B81A8468}"/>
              </a:ext>
            </a:extLst>
          </p:cNvPr>
          <p:cNvSpPr txBox="1">
            <a:spLocks/>
          </p:cNvSpPr>
          <p:nvPr/>
        </p:nvSpPr>
        <p:spPr>
          <a:xfrm>
            <a:off x="789467" y="1197608"/>
            <a:ext cx="4213672" cy="1343656"/>
          </a:xfrm>
          <a:prstGeom prst="rect">
            <a:avLst/>
          </a:prstGeom>
        </p:spPr>
        <p:txBody>
          <a:bodyPr vert="horz" lIns="91440" tIns="45720" rIns="91440" bIns="45720" rtlCol="0" anchor="t">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Calibri" panose="020F0502020204030204" pitchFamily="34" charset="0"/>
                <a:cs typeface="Arial" panose="020B0604020202020204" pitchFamily="34" charset="0"/>
              </a:rPr>
              <a:t> Student Achievement</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Staff Effectiveness</a:t>
            </a:r>
          </a:p>
          <a:p>
            <a:pPr marL="228600" marR="0" lvl="0" indent="-228600" algn="l" defTabSz="914400" rtl="0" eaLnBrk="1" fontAlgn="auto" latinLnBrk="0" hangingPunct="1">
              <a:lnSpc>
                <a:spcPct val="90000"/>
              </a:lnSpc>
              <a:spcBef>
                <a:spcPts val="1000"/>
              </a:spcBef>
              <a:spcAft>
                <a:spcPts val="0"/>
              </a:spcAft>
              <a:buClr>
                <a:srgbClr val="FFC000"/>
              </a:buClr>
              <a:buSzTx/>
              <a:buFont typeface="Wingdings" panose="05000000000000000000" pitchFamily="2" charset="2"/>
              <a:buChar char="Ø"/>
              <a:tabLst/>
              <a:defRPr/>
            </a:pPr>
            <a:r>
              <a:rPr kumimoji="0" lang="en-US" sz="2200" b="0" i="0" u="none" strike="noStrike" kern="100" cap="none" spc="0" normalizeH="0" baseline="0" noProof="0">
                <a:ln>
                  <a:noFill/>
                </a:ln>
                <a:solidFill>
                  <a:prstClr val="black"/>
                </a:solidFill>
                <a:effectLst/>
                <a:uLnTx/>
                <a:uFillTx/>
                <a:latin typeface="Trade Gothic Next HvyCd" panose="020B0906040303020004" pitchFamily="34" charset="0"/>
                <a:ea typeface="+mn-ea"/>
                <a:cs typeface="Arial" panose="020B0604020202020204" pitchFamily="34" charset="0"/>
              </a:rPr>
              <a:t> Stakeholder Engagement</a:t>
            </a:r>
          </a:p>
        </p:txBody>
      </p:sp>
      <p:sp>
        <p:nvSpPr>
          <p:cNvPr id="12" name="TextBox 11">
            <a:extLst>
              <a:ext uri="{FF2B5EF4-FFF2-40B4-BE49-F238E27FC236}">
                <a16:creationId xmlns:a16="http://schemas.microsoft.com/office/drawing/2014/main" id="{C44A67C5-BB2D-D4CE-A2B2-3C8E11B6C1A4}"/>
              </a:ext>
            </a:extLst>
          </p:cNvPr>
          <p:cNvSpPr txBox="1"/>
          <p:nvPr/>
        </p:nvSpPr>
        <p:spPr>
          <a:xfrm>
            <a:off x="4587302" y="2476043"/>
            <a:ext cx="3081338" cy="4093428"/>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Each student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will graduate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empowered</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to make a well-informed decision about their next step. They will learn about themselves as they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engage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in rigorous content and gain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exposure</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through personalized learning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experiences</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thereby </a:t>
            </a:r>
            <a:r>
              <a:rPr kumimoji="0" lang="en-US" sz="2000" b="1" i="1"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enlightening</a:t>
            </a:r>
            <a:r>
              <a:rPr kumimoji="0" lang="en-US" sz="2000" b="0" i="0" u="none" strike="noStrike" kern="1200" cap="none" spc="0" normalizeH="0" baseline="0" noProof="0">
                <a:ln>
                  <a:noFill/>
                </a:ln>
                <a:solidFill>
                  <a:prstClr val="black"/>
                </a:solidFill>
                <a:effectLst/>
                <a:uLnTx/>
                <a:uFillTx/>
                <a:latin typeface="Trade Gothic Next" panose="020B0503040303020004" pitchFamily="34" charset="0"/>
                <a:ea typeface="+mn-ea"/>
                <a:cs typeface="+mn-cs"/>
              </a:rPr>
              <a:t> them to choose their most meaningful pathway.</a:t>
            </a:r>
          </a:p>
        </p:txBody>
      </p:sp>
      <p:cxnSp>
        <p:nvCxnSpPr>
          <p:cNvPr id="14" name="Straight Connector 13">
            <a:extLst>
              <a:ext uri="{FF2B5EF4-FFF2-40B4-BE49-F238E27FC236}">
                <a16:creationId xmlns:a16="http://schemas.microsoft.com/office/drawing/2014/main" id="{428808E4-1EC9-EB48-37AA-4B66D2CAE58C}"/>
              </a:ext>
            </a:extLst>
          </p:cNvPr>
          <p:cNvCxnSpPr>
            <a:cxnSpLocks/>
          </p:cNvCxnSpPr>
          <p:nvPr/>
        </p:nvCxnSpPr>
        <p:spPr>
          <a:xfrm>
            <a:off x="4375150" y="2516770"/>
            <a:ext cx="0" cy="3987444"/>
          </a:xfrm>
          <a:prstGeom prst="line">
            <a:avLst/>
          </a:prstGeom>
          <a:ln w="19050">
            <a:solidFill>
              <a:srgbClr val="FFC700"/>
            </a:solidFill>
          </a:ln>
          <a:effectLst>
            <a:outerShdw blurRad="50800" dist="38100" dir="2700000" algn="tl"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39F2E784-CA47-8743-40B6-CDD826103EB9}"/>
              </a:ext>
            </a:extLst>
          </p:cNvPr>
          <p:cNvPicPr>
            <a:picLocks noChangeAspect="1"/>
          </p:cNvPicPr>
          <p:nvPr/>
        </p:nvPicPr>
        <p:blipFill rotWithShape="1">
          <a:blip r:embed="rId4"/>
          <a:srcRect l="10026" r="6357" b="12015"/>
          <a:stretch/>
        </p:blipFill>
        <p:spPr>
          <a:xfrm>
            <a:off x="10593926" y="76200"/>
            <a:ext cx="1444436" cy="1513892"/>
          </a:xfrm>
          <a:prstGeom prst="rect">
            <a:avLst/>
          </a:prstGeom>
        </p:spPr>
      </p:pic>
      <p:sp>
        <p:nvSpPr>
          <p:cNvPr id="6" name="Slide Number Placeholder 5">
            <a:extLst>
              <a:ext uri="{FF2B5EF4-FFF2-40B4-BE49-F238E27FC236}">
                <a16:creationId xmlns:a16="http://schemas.microsoft.com/office/drawing/2014/main" id="{24F68056-ED18-330B-70FC-4222815F165C}"/>
              </a:ext>
            </a:extLst>
          </p:cNvPr>
          <p:cNvSpPr>
            <a:spLocks noGrp="1"/>
          </p:cNvSpPr>
          <p:nvPr>
            <p:ph type="sldNum" sz="quarter" idx="12"/>
          </p:nvPr>
        </p:nvSpPr>
        <p:spPr/>
        <p:txBody>
          <a:bodyPr/>
          <a:lstStyle/>
          <a:p>
            <a:fld id="{28E6F07D-F62F-4C3B-A21E-2367E9A39921}" type="slidenum">
              <a:rPr lang="en-US" smtClean="0"/>
              <a:t>3</a:t>
            </a:fld>
            <a:endParaRPr lang="en-US"/>
          </a:p>
        </p:txBody>
      </p:sp>
    </p:spTree>
    <p:extLst>
      <p:ext uri="{BB962C8B-B14F-4D97-AF65-F5344CB8AC3E}">
        <p14:creationId xmlns:p14="http://schemas.microsoft.com/office/powerpoint/2010/main" val="35744209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black and yellow sign with white text&#10;&#10;Description automatically generated">
            <a:extLst>
              <a:ext uri="{FF2B5EF4-FFF2-40B4-BE49-F238E27FC236}">
                <a16:creationId xmlns:a16="http://schemas.microsoft.com/office/drawing/2014/main" id="{836A6F51-24CE-541D-AC48-04DF5C135D5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Slide Number Placeholder 1">
            <a:extLst>
              <a:ext uri="{FF2B5EF4-FFF2-40B4-BE49-F238E27FC236}">
                <a16:creationId xmlns:a16="http://schemas.microsoft.com/office/drawing/2014/main" id="{A0AFAB6A-0930-9143-DF4D-F0F7FAF4207D}"/>
              </a:ext>
            </a:extLst>
          </p:cNvPr>
          <p:cNvSpPr>
            <a:spLocks noGrp="1"/>
          </p:cNvSpPr>
          <p:nvPr>
            <p:ph type="sldNum" sz="quarter" idx="12"/>
          </p:nvPr>
        </p:nvSpPr>
        <p:spPr/>
        <p:txBody>
          <a:bodyPr/>
          <a:lstStyle/>
          <a:p>
            <a:fld id="{28E6F07D-F62F-4C3B-A21E-2367E9A39921}" type="slidenum">
              <a:rPr lang="en-US" smtClean="0"/>
              <a:t>4</a:t>
            </a:fld>
            <a:endParaRPr lang="en-US"/>
          </a:p>
        </p:txBody>
      </p:sp>
    </p:spTree>
    <p:extLst>
      <p:ext uri="{BB962C8B-B14F-4D97-AF65-F5344CB8AC3E}">
        <p14:creationId xmlns:p14="http://schemas.microsoft.com/office/powerpoint/2010/main" val="10430700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4145A6C-CB48-C89C-3D8A-4CE1FC0E317F}"/>
              </a:ext>
            </a:extLst>
          </p:cNvPr>
          <p:cNvSpPr>
            <a:spLocks noGrp="1"/>
          </p:cNvSpPr>
          <p:nvPr>
            <p:ph idx="1"/>
          </p:nvPr>
        </p:nvSpPr>
        <p:spPr>
          <a:xfrm>
            <a:off x="172720" y="1290878"/>
            <a:ext cx="11861799" cy="5472118"/>
          </a:xfrm>
          <a:noFill/>
        </p:spPr>
        <p:txBody>
          <a:bodyPr vert="horz" lIns="91440" tIns="45720" rIns="91440" bIns="45720" rtlCol="0" anchor="t">
            <a:noAutofit/>
          </a:bodyPr>
          <a:lstStyle/>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Overview</a:t>
            </a:r>
          </a:p>
          <a:p>
            <a:pPr marL="0" indent="0">
              <a:lnSpc>
                <a:spcPct val="100000"/>
              </a:lnSpc>
              <a:spcBef>
                <a:spcPts val="0"/>
              </a:spcBef>
              <a:buNone/>
            </a:pPr>
            <a:r>
              <a:rPr lang="en-US" sz="2400"/>
              <a:t>The purpose of this presentation is to review first semester academic progress.</a:t>
            </a:r>
          </a:p>
          <a:p>
            <a:pPr marL="0" indent="0">
              <a:lnSpc>
                <a:spcPct val="100000"/>
              </a:lnSpc>
              <a:spcBef>
                <a:spcPts val="0"/>
              </a:spcBef>
              <a:buNone/>
            </a:pPr>
            <a:endParaRPr lang="en-US" sz="2200">
              <a:latin typeface="Arial Narrow" panose="020B0606020202030204" pitchFamily="34" charset="0"/>
            </a:endParaRPr>
          </a:p>
          <a:p>
            <a:pPr marL="0" indent="0">
              <a:lnSpc>
                <a:spcPct val="100000"/>
              </a:lnSpc>
              <a:spcBef>
                <a:spcPts val="0"/>
              </a:spcBef>
              <a:buNone/>
            </a:pPr>
            <a:r>
              <a:rPr lang="en-US" sz="3000" cap="all">
                <a:effectLst>
                  <a:outerShdw blurRad="38100" dist="38100" dir="2700000" algn="tl">
                    <a:srgbClr val="000000">
                      <a:alpha val="43137"/>
                    </a:srgbClr>
                  </a:outerShdw>
                </a:effectLst>
                <a:latin typeface="Trade Gothic Next HvyCd" panose="020B0906040303020004" pitchFamily="34" charset="0"/>
              </a:rPr>
              <a:t>Roadmap</a:t>
            </a:r>
          </a:p>
          <a:p>
            <a:pPr>
              <a:lnSpc>
                <a:spcPct val="100000"/>
              </a:lnSpc>
              <a:spcBef>
                <a:spcPts val="0"/>
              </a:spcBef>
            </a:pPr>
            <a:r>
              <a:rPr lang="en-US" sz="2400"/>
              <a:t>Renaissance STAR Reading and Math</a:t>
            </a:r>
          </a:p>
          <a:p>
            <a:pPr>
              <a:lnSpc>
                <a:spcPct val="100000"/>
              </a:lnSpc>
              <a:spcBef>
                <a:spcPts val="0"/>
              </a:spcBef>
            </a:pPr>
            <a:r>
              <a:rPr lang="en-US" sz="2400"/>
              <a:t>iReady Math</a:t>
            </a:r>
          </a:p>
          <a:p>
            <a:pPr>
              <a:lnSpc>
                <a:spcPct val="100000"/>
              </a:lnSpc>
              <a:spcBef>
                <a:spcPts val="0"/>
              </a:spcBef>
            </a:pPr>
            <a:r>
              <a:rPr lang="en-US" sz="2400"/>
              <a:t>District Unit Assessments (DUAs)</a:t>
            </a:r>
          </a:p>
          <a:p>
            <a:pPr>
              <a:lnSpc>
                <a:spcPct val="100000"/>
              </a:lnSpc>
              <a:spcBef>
                <a:spcPts val="0"/>
              </a:spcBef>
            </a:pPr>
            <a:endParaRPr lang="en-US" sz="2200">
              <a:latin typeface="Arial Narrow" panose="020B0606020202030204" pitchFamily="34" charset="0"/>
            </a:endParaRPr>
          </a:p>
          <a:p>
            <a:pPr marL="0" indent="0">
              <a:lnSpc>
                <a:spcPct val="100000"/>
              </a:lnSpc>
              <a:spcBef>
                <a:spcPts val="0"/>
              </a:spcBef>
              <a:buNone/>
            </a:pPr>
            <a:r>
              <a:rPr lang="en-US" sz="3000" b="1" cap="all">
                <a:effectLst>
                  <a:outerShdw blurRad="38100" dist="38100" dir="2700000" algn="tl">
                    <a:srgbClr val="000000">
                      <a:alpha val="43137"/>
                    </a:srgbClr>
                  </a:outerShdw>
                </a:effectLst>
                <a:latin typeface="Trade Gothic Next HvyCd" panose="020B0906040303020004" pitchFamily="34" charset="0"/>
              </a:rPr>
              <a:t>Takeaway</a:t>
            </a:r>
          </a:p>
          <a:p>
            <a:pPr marL="0" indent="0" algn="just">
              <a:spcBef>
                <a:spcPts val="0"/>
              </a:spcBef>
              <a:buNone/>
            </a:pPr>
            <a:r>
              <a:rPr lang="en-US" sz="2400">
                <a:solidFill>
                  <a:srgbClr val="000000"/>
                </a:solidFill>
                <a:effectLst/>
                <a:ea typeface="Calibri" panose="020F0502020204030204" pitchFamily="34" charset="0"/>
              </a:rPr>
              <a:t>Students are making strides in their academic progress in several areas. The Teaching and Learning Department is adjusting professional learning and support to assist schools in providing more opportunities for student growth.</a:t>
            </a:r>
            <a:endParaRPr lang="en-US" sz="2400" kern="100">
              <a:effectLst/>
              <a:ea typeface="Calibri" panose="020F0502020204030204" pitchFamily="34" charset="0"/>
              <a:cs typeface="Times New Roman" panose="02020603050405020304" pitchFamily="18" charset="0"/>
            </a:endParaRPr>
          </a:p>
          <a:p>
            <a:pPr marL="0" marR="0" indent="0" algn="just">
              <a:spcBef>
                <a:spcPts val="0"/>
              </a:spcBef>
              <a:spcAft>
                <a:spcPts val="0"/>
              </a:spcAft>
              <a:buNone/>
            </a:pPr>
            <a:endParaRPr lang="en-US" sz="2400">
              <a:effectLst/>
              <a:latin typeface="Arial Narrow" panose="020B0606020202030204" pitchFamily="34" charset="0"/>
              <a:ea typeface="Calibri" panose="020F0502020204030204" pitchFamily="34" charset="0"/>
            </a:endParaRPr>
          </a:p>
        </p:txBody>
      </p:sp>
      <p:sp>
        <p:nvSpPr>
          <p:cNvPr id="8" name="Rectangle 7">
            <a:extLst>
              <a:ext uri="{FF2B5EF4-FFF2-40B4-BE49-F238E27FC236}">
                <a16:creationId xmlns:a16="http://schemas.microsoft.com/office/drawing/2014/main" id="{2D70F42F-1BA5-2F35-D91F-26B4E1D5BC3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5D26AB5F-2E5D-B4AC-1EB2-17846C0D548B}"/>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AGENDA</a:t>
            </a:r>
          </a:p>
        </p:txBody>
      </p:sp>
      <p:pic>
        <p:nvPicPr>
          <p:cNvPr id="4" name="Picture 3">
            <a:extLst>
              <a:ext uri="{FF2B5EF4-FFF2-40B4-BE49-F238E27FC236}">
                <a16:creationId xmlns:a16="http://schemas.microsoft.com/office/drawing/2014/main" id="{5DC17A9B-5A54-4C2C-6BED-D6D27A812786}"/>
              </a:ext>
            </a:extLst>
          </p:cNvPr>
          <p:cNvPicPr>
            <a:picLocks noChangeAspect="1"/>
          </p:cNvPicPr>
          <p:nvPr/>
        </p:nvPicPr>
        <p:blipFill>
          <a:blip r:embed="rId3"/>
          <a:stretch>
            <a:fillRect/>
          </a:stretch>
        </p:blipFill>
        <p:spPr>
          <a:xfrm>
            <a:off x="10789320" y="-76332"/>
            <a:ext cx="1391675" cy="1386174"/>
          </a:xfrm>
          <a:prstGeom prst="rect">
            <a:avLst/>
          </a:prstGeom>
        </p:spPr>
      </p:pic>
      <p:sp>
        <p:nvSpPr>
          <p:cNvPr id="2" name="Slide Number Placeholder 1">
            <a:extLst>
              <a:ext uri="{FF2B5EF4-FFF2-40B4-BE49-F238E27FC236}">
                <a16:creationId xmlns:a16="http://schemas.microsoft.com/office/drawing/2014/main" id="{BF3E7F5E-C9EB-C783-54D4-8CD03F171571}"/>
              </a:ext>
            </a:extLst>
          </p:cNvPr>
          <p:cNvSpPr>
            <a:spLocks noGrp="1"/>
          </p:cNvSpPr>
          <p:nvPr>
            <p:ph type="sldNum" sz="quarter" idx="12"/>
          </p:nvPr>
        </p:nvSpPr>
        <p:spPr/>
        <p:txBody>
          <a:bodyPr/>
          <a:lstStyle/>
          <a:p>
            <a:fld id="{28E6F07D-F62F-4C3B-A21E-2367E9A39921}" type="slidenum">
              <a:rPr lang="en-US" smtClean="0"/>
              <a:t>5</a:t>
            </a:fld>
            <a:endParaRPr lang="en-US"/>
          </a:p>
        </p:txBody>
      </p:sp>
    </p:spTree>
    <p:extLst>
      <p:ext uri="{BB962C8B-B14F-4D97-AF65-F5344CB8AC3E}">
        <p14:creationId xmlns:p14="http://schemas.microsoft.com/office/powerpoint/2010/main" val="27008275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43CD0D-04AF-1CC7-7F34-59B465E33B4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9A722D2-BA4F-00CC-61B4-94EBB1F2BFB1}"/>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C658D15-D3F2-55E4-B04D-0163CAE6CBC2}"/>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Assessments</a:t>
            </a:r>
          </a:p>
        </p:txBody>
      </p:sp>
      <p:pic>
        <p:nvPicPr>
          <p:cNvPr id="11" name="Picture 10">
            <a:extLst>
              <a:ext uri="{FF2B5EF4-FFF2-40B4-BE49-F238E27FC236}">
                <a16:creationId xmlns:a16="http://schemas.microsoft.com/office/drawing/2014/main" id="{FD6F697E-D180-03E5-83B2-0670837D7FD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8" name="Content Placeholder 7">
            <a:extLst>
              <a:ext uri="{FF2B5EF4-FFF2-40B4-BE49-F238E27FC236}">
                <a16:creationId xmlns:a16="http://schemas.microsoft.com/office/drawing/2014/main" id="{6C259256-C2F0-13F3-22A4-F342066A90E5}"/>
              </a:ext>
            </a:extLst>
          </p:cNvPr>
          <p:cNvSpPr>
            <a:spLocks noGrp="1"/>
          </p:cNvSpPr>
          <p:nvPr>
            <p:ph idx="1"/>
          </p:nvPr>
        </p:nvSpPr>
        <p:spPr>
          <a:xfrm>
            <a:off x="161377" y="1253331"/>
            <a:ext cx="11920376" cy="5439154"/>
          </a:xfrm>
        </p:spPr>
        <p:txBody>
          <a:bodyPr>
            <a:normAutofit/>
          </a:bodyPr>
          <a:lstStyle/>
          <a:p>
            <a:pPr marL="0" indent="0">
              <a:buNone/>
            </a:pPr>
            <a:r>
              <a:rPr lang="en-US" sz="3900" b="1">
                <a:latin typeface="+mj-lt"/>
              </a:rPr>
              <a:t>Star Reading </a:t>
            </a:r>
            <a:r>
              <a:rPr lang="en-US">
                <a:latin typeface="+mj-lt"/>
              </a:rPr>
              <a:t>m</a:t>
            </a:r>
            <a:r>
              <a:rPr lang="en-US" b="0" i="0">
                <a:effectLst/>
                <a:latin typeface="+mj-lt"/>
              </a:rPr>
              <a:t>easures a student's </a:t>
            </a:r>
            <a:r>
              <a:rPr lang="en-US" b="0" i="0" u="sng">
                <a:effectLst/>
                <a:latin typeface="+mj-lt"/>
              </a:rPr>
              <a:t>overall reading achievement </a:t>
            </a:r>
            <a:r>
              <a:rPr lang="en-US" b="0" i="0">
                <a:effectLst/>
                <a:latin typeface="+mj-lt"/>
              </a:rPr>
              <a:t>across various aspects like vocabulary, comprehension, and analysis of text.</a:t>
            </a:r>
          </a:p>
          <a:p>
            <a:pPr marL="0" indent="0">
              <a:buNone/>
            </a:pPr>
            <a:endParaRPr lang="en-US">
              <a:latin typeface="+mj-lt"/>
            </a:endParaRPr>
          </a:p>
          <a:p>
            <a:pPr marL="0" indent="0" algn="l">
              <a:spcBef>
                <a:spcPts val="750"/>
              </a:spcBef>
              <a:spcAft>
                <a:spcPts val="1500"/>
              </a:spcAft>
              <a:buNone/>
            </a:pPr>
            <a:endParaRPr lang="en-US">
              <a:latin typeface="+mj-lt"/>
            </a:endParaRPr>
          </a:p>
          <a:p>
            <a:pPr marL="0" indent="0" algn="l">
              <a:spcBef>
                <a:spcPts val="750"/>
              </a:spcBef>
              <a:spcAft>
                <a:spcPts val="1500"/>
              </a:spcAft>
              <a:buNone/>
            </a:pPr>
            <a:r>
              <a:rPr lang="en-US" sz="4200" b="1" i="0">
                <a:effectLst/>
                <a:latin typeface="+mj-lt"/>
              </a:rPr>
              <a:t>Star Math </a:t>
            </a:r>
            <a:r>
              <a:rPr lang="en-US" b="0" i="0">
                <a:effectLst/>
                <a:latin typeface="+mj-lt"/>
              </a:rPr>
              <a:t>measures a student's </a:t>
            </a:r>
            <a:r>
              <a:rPr lang="en-US" b="0" i="0" u="sng">
                <a:effectLst/>
                <a:latin typeface="+mj-lt"/>
              </a:rPr>
              <a:t>mathematical knowledge and problem-solving skills in grades 3–12</a:t>
            </a:r>
            <a:r>
              <a:rPr lang="en-US" b="0" i="0">
                <a:effectLst/>
                <a:latin typeface="+mj-lt"/>
              </a:rPr>
              <a:t>. It assesses a student's ability to work with numbers, solve equations, and apply math to real-world scenarios. </a:t>
            </a:r>
          </a:p>
          <a:p>
            <a:pPr marL="0" indent="0">
              <a:buNone/>
            </a:pPr>
            <a:endParaRPr lang="en-US"/>
          </a:p>
        </p:txBody>
      </p:sp>
      <p:sp>
        <p:nvSpPr>
          <p:cNvPr id="4" name="Slide Number Placeholder 3">
            <a:extLst>
              <a:ext uri="{FF2B5EF4-FFF2-40B4-BE49-F238E27FC236}">
                <a16:creationId xmlns:a16="http://schemas.microsoft.com/office/drawing/2014/main" id="{236E7DF8-BFF4-409E-DF19-CF28DB73FD11}"/>
              </a:ext>
            </a:extLst>
          </p:cNvPr>
          <p:cNvSpPr>
            <a:spLocks noGrp="1"/>
          </p:cNvSpPr>
          <p:nvPr>
            <p:ph type="sldNum" sz="quarter" idx="12"/>
          </p:nvPr>
        </p:nvSpPr>
        <p:spPr/>
        <p:txBody>
          <a:bodyPr/>
          <a:lstStyle/>
          <a:p>
            <a:fld id="{28E6F07D-F62F-4C3B-A21E-2367E9A39921}" type="slidenum">
              <a:rPr lang="en-US" smtClean="0"/>
              <a:t>6</a:t>
            </a:fld>
            <a:endParaRPr lang="en-US"/>
          </a:p>
        </p:txBody>
      </p:sp>
    </p:spTree>
    <p:extLst>
      <p:ext uri="{BB962C8B-B14F-4D97-AF65-F5344CB8AC3E}">
        <p14:creationId xmlns:p14="http://schemas.microsoft.com/office/powerpoint/2010/main" val="289722257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2719A2-C072-E8FD-60B8-8CA1B3E46AB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679DBCA-E9E3-1320-5886-2ABF05FAC5EB}"/>
              </a:ext>
            </a:extLst>
          </p:cNvPr>
          <p:cNvSpPr/>
          <p:nvPr/>
        </p:nvSpPr>
        <p:spPr>
          <a:xfrm>
            <a:off x="11009" y="5450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Reading Proficiency Rate (Grades 3-12)</a:t>
            </a:r>
          </a:p>
        </p:txBody>
      </p:sp>
      <p:pic>
        <p:nvPicPr>
          <p:cNvPr id="11" name="Picture 10">
            <a:extLst>
              <a:ext uri="{FF2B5EF4-FFF2-40B4-BE49-F238E27FC236}">
                <a16:creationId xmlns:a16="http://schemas.microsoft.com/office/drawing/2014/main" id="{ABCCE1BB-D81D-AFBF-2993-104B496AB248}"/>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10" name="Picture 9">
            <a:extLst>
              <a:ext uri="{FF2B5EF4-FFF2-40B4-BE49-F238E27FC236}">
                <a16:creationId xmlns:a16="http://schemas.microsoft.com/office/drawing/2014/main" id="{530E29A6-D97B-6038-8658-7CDBC38FA094}"/>
              </a:ext>
            </a:extLst>
          </p:cNvPr>
          <p:cNvPicPr>
            <a:picLocks noChangeAspect="1"/>
          </p:cNvPicPr>
          <p:nvPr/>
        </p:nvPicPr>
        <p:blipFill>
          <a:blip r:embed="rId4"/>
          <a:stretch>
            <a:fillRect/>
          </a:stretch>
        </p:blipFill>
        <p:spPr>
          <a:xfrm>
            <a:off x="2543379" y="1004591"/>
            <a:ext cx="7105242" cy="5365729"/>
          </a:xfrm>
          <a:prstGeom prst="rect">
            <a:avLst/>
          </a:prstGeom>
        </p:spPr>
      </p:pic>
      <p:sp>
        <p:nvSpPr>
          <p:cNvPr id="2" name="Slide Number Placeholder 1">
            <a:extLst>
              <a:ext uri="{FF2B5EF4-FFF2-40B4-BE49-F238E27FC236}">
                <a16:creationId xmlns:a16="http://schemas.microsoft.com/office/drawing/2014/main" id="{BAC6EDC3-776A-DBBD-8227-C94E27B2034D}"/>
              </a:ext>
            </a:extLst>
          </p:cNvPr>
          <p:cNvSpPr>
            <a:spLocks noGrp="1"/>
          </p:cNvSpPr>
          <p:nvPr>
            <p:ph type="sldNum" sz="quarter" idx="12"/>
          </p:nvPr>
        </p:nvSpPr>
        <p:spPr/>
        <p:txBody>
          <a:bodyPr/>
          <a:lstStyle/>
          <a:p>
            <a:fld id="{28E6F07D-F62F-4C3B-A21E-2367E9A39921}" type="slidenum">
              <a:rPr lang="en-US" smtClean="0"/>
              <a:t>7</a:t>
            </a:fld>
            <a:endParaRPr lang="en-US"/>
          </a:p>
        </p:txBody>
      </p:sp>
      <p:grpSp>
        <p:nvGrpSpPr>
          <p:cNvPr id="12" name="Group 11">
            <a:extLst>
              <a:ext uri="{FF2B5EF4-FFF2-40B4-BE49-F238E27FC236}">
                <a16:creationId xmlns:a16="http://schemas.microsoft.com/office/drawing/2014/main" id="{7677735B-B059-CC6D-6B16-5FE6FF57D439}"/>
              </a:ext>
            </a:extLst>
          </p:cNvPr>
          <p:cNvGrpSpPr/>
          <p:nvPr/>
        </p:nvGrpSpPr>
        <p:grpSpPr>
          <a:xfrm>
            <a:off x="1982470" y="1147703"/>
            <a:ext cx="8556318" cy="5523216"/>
            <a:chOff x="1982470" y="1147703"/>
            <a:chExt cx="8556318" cy="5523216"/>
          </a:xfrm>
        </p:grpSpPr>
        <p:pic>
          <p:nvPicPr>
            <p:cNvPr id="13" name="Picture 12">
              <a:extLst>
                <a:ext uri="{FF2B5EF4-FFF2-40B4-BE49-F238E27FC236}">
                  <a16:creationId xmlns:a16="http://schemas.microsoft.com/office/drawing/2014/main" id="{CC71A748-0E5A-46F5-3884-D10A7C57FAA5}"/>
                </a:ext>
              </a:extLst>
            </p:cNvPr>
            <p:cNvPicPr>
              <a:picLocks noChangeAspect="1"/>
            </p:cNvPicPr>
            <p:nvPr/>
          </p:nvPicPr>
          <p:blipFill>
            <a:blip r:embed="rId5"/>
            <a:stretch>
              <a:fillRect/>
            </a:stretch>
          </p:blipFill>
          <p:spPr>
            <a:xfrm>
              <a:off x="1982470" y="6164628"/>
              <a:ext cx="8556318" cy="506291"/>
            </a:xfrm>
            <a:prstGeom prst="rect">
              <a:avLst/>
            </a:prstGeom>
          </p:spPr>
        </p:pic>
        <p:sp>
          <p:nvSpPr>
            <p:cNvPr id="5" name="Left Bracket 4">
              <a:extLst>
                <a:ext uri="{FF2B5EF4-FFF2-40B4-BE49-F238E27FC236}">
                  <a16:creationId xmlns:a16="http://schemas.microsoft.com/office/drawing/2014/main" id="{B69545E2-721E-2C5C-905A-9AD58AD1AD4F}"/>
                </a:ext>
              </a:extLst>
            </p:cNvPr>
            <p:cNvSpPr/>
            <p:nvPr/>
          </p:nvSpPr>
          <p:spPr>
            <a:xfrm flipH="1">
              <a:off x="5089737" y="1147703"/>
              <a:ext cx="45719" cy="2702676"/>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7" name="Left Bracket 6">
              <a:extLst>
                <a:ext uri="{FF2B5EF4-FFF2-40B4-BE49-F238E27FC236}">
                  <a16:creationId xmlns:a16="http://schemas.microsoft.com/office/drawing/2014/main" id="{9FADC008-7600-4569-8BA5-3562116DD2A3}"/>
                </a:ext>
              </a:extLst>
            </p:cNvPr>
            <p:cNvSpPr/>
            <p:nvPr/>
          </p:nvSpPr>
          <p:spPr>
            <a:xfrm flipH="1">
              <a:off x="9711267" y="1147703"/>
              <a:ext cx="51222" cy="2818930"/>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C48831E8-68F9-1411-A30E-BFB59B86446D}"/>
                </a:ext>
              </a:extLst>
            </p:cNvPr>
            <p:cNvSpPr txBox="1"/>
            <p:nvPr/>
          </p:nvSpPr>
          <p:spPr>
            <a:xfrm rot="16200000">
              <a:off x="4633954" y="2175650"/>
              <a:ext cx="808567" cy="369332"/>
            </a:xfrm>
            <a:prstGeom prst="rect">
              <a:avLst/>
            </a:prstGeom>
            <a:noFill/>
          </p:spPr>
          <p:txBody>
            <a:bodyPr wrap="square" rtlCol="0">
              <a:spAutoFit/>
            </a:bodyPr>
            <a:lstStyle/>
            <a:p>
              <a:r>
                <a:rPr lang="en-US" b="1"/>
                <a:t>58.6%</a:t>
              </a:r>
            </a:p>
          </p:txBody>
        </p:sp>
        <p:sp>
          <p:nvSpPr>
            <p:cNvPr id="9" name="TextBox 8">
              <a:extLst>
                <a:ext uri="{FF2B5EF4-FFF2-40B4-BE49-F238E27FC236}">
                  <a16:creationId xmlns:a16="http://schemas.microsoft.com/office/drawing/2014/main" id="{20CD2207-1B7D-12B8-75C1-0CF3DB6C729B}"/>
                </a:ext>
              </a:extLst>
            </p:cNvPr>
            <p:cNvSpPr txBox="1"/>
            <p:nvPr/>
          </p:nvSpPr>
          <p:spPr>
            <a:xfrm rot="16200000">
              <a:off x="9314188" y="2314374"/>
              <a:ext cx="668867" cy="369332"/>
            </a:xfrm>
            <a:prstGeom prst="rect">
              <a:avLst/>
            </a:prstGeom>
            <a:noFill/>
          </p:spPr>
          <p:txBody>
            <a:bodyPr wrap="square" rtlCol="0">
              <a:spAutoFit/>
            </a:bodyPr>
            <a:lstStyle/>
            <a:p>
              <a:r>
                <a:rPr lang="en-US" b="1"/>
                <a:t>61%</a:t>
              </a:r>
            </a:p>
          </p:txBody>
        </p:sp>
      </p:grpSp>
    </p:spTree>
    <p:extLst>
      <p:ext uri="{BB962C8B-B14F-4D97-AF65-F5344CB8AC3E}">
        <p14:creationId xmlns:p14="http://schemas.microsoft.com/office/powerpoint/2010/main" val="6033014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F04728-5C7E-2766-0284-4A278603B01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5F1CE29-2454-6235-A80C-F91C0A7F5FCA}"/>
              </a:ext>
            </a:extLst>
          </p:cNvPr>
          <p:cNvSpPr/>
          <p:nvPr/>
        </p:nvSpPr>
        <p:spPr>
          <a:xfrm>
            <a:off x="11009" y="3944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Reading Proficiency Rate—High School</a:t>
            </a:r>
          </a:p>
        </p:txBody>
      </p:sp>
      <p:pic>
        <p:nvPicPr>
          <p:cNvPr id="11" name="Picture 10">
            <a:extLst>
              <a:ext uri="{FF2B5EF4-FFF2-40B4-BE49-F238E27FC236}">
                <a16:creationId xmlns:a16="http://schemas.microsoft.com/office/drawing/2014/main" id="{6FDA4F12-4075-FC97-7A5B-FCCCF6DB6EB1}"/>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29" name="Picture 28">
            <a:extLst>
              <a:ext uri="{FF2B5EF4-FFF2-40B4-BE49-F238E27FC236}">
                <a16:creationId xmlns:a16="http://schemas.microsoft.com/office/drawing/2014/main" id="{14FA8D90-E056-41BF-5C8C-DFC2E91199FD}"/>
              </a:ext>
            </a:extLst>
          </p:cNvPr>
          <p:cNvPicPr>
            <a:picLocks noChangeAspect="1"/>
          </p:cNvPicPr>
          <p:nvPr/>
        </p:nvPicPr>
        <p:blipFill>
          <a:blip r:embed="rId4"/>
          <a:stretch>
            <a:fillRect/>
          </a:stretch>
        </p:blipFill>
        <p:spPr>
          <a:xfrm>
            <a:off x="2744518" y="6250338"/>
            <a:ext cx="6372225" cy="323850"/>
          </a:xfrm>
          <a:prstGeom prst="rect">
            <a:avLst/>
          </a:prstGeom>
        </p:spPr>
      </p:pic>
      <p:sp>
        <p:nvSpPr>
          <p:cNvPr id="30" name="TextBox 29">
            <a:extLst>
              <a:ext uri="{FF2B5EF4-FFF2-40B4-BE49-F238E27FC236}">
                <a16:creationId xmlns:a16="http://schemas.microsoft.com/office/drawing/2014/main" id="{20C3CF87-C54F-0719-EF56-A82A76A1DB02}"/>
              </a:ext>
            </a:extLst>
          </p:cNvPr>
          <p:cNvSpPr txBox="1"/>
          <p:nvPr/>
        </p:nvSpPr>
        <p:spPr>
          <a:xfrm>
            <a:off x="219740" y="940510"/>
            <a:ext cx="2936701" cy="369332"/>
          </a:xfrm>
          <a:prstGeom prst="rect">
            <a:avLst/>
          </a:prstGeom>
          <a:noFill/>
        </p:spPr>
        <p:txBody>
          <a:bodyPr wrap="none" rtlCol="0">
            <a:spAutoFit/>
          </a:bodyPr>
          <a:lstStyle/>
          <a:p>
            <a:r>
              <a:rPr lang="en-US"/>
              <a:t>High Schools Proficiency Rate</a:t>
            </a:r>
          </a:p>
        </p:txBody>
      </p:sp>
      <p:sp>
        <p:nvSpPr>
          <p:cNvPr id="2" name="Slide Number Placeholder 1">
            <a:extLst>
              <a:ext uri="{FF2B5EF4-FFF2-40B4-BE49-F238E27FC236}">
                <a16:creationId xmlns:a16="http://schemas.microsoft.com/office/drawing/2014/main" id="{1D304C67-988A-1EF9-F25D-5F2D96ACD396}"/>
              </a:ext>
            </a:extLst>
          </p:cNvPr>
          <p:cNvSpPr>
            <a:spLocks noGrp="1"/>
          </p:cNvSpPr>
          <p:nvPr>
            <p:ph type="sldNum" sz="quarter" idx="12"/>
          </p:nvPr>
        </p:nvSpPr>
        <p:spPr/>
        <p:txBody>
          <a:bodyPr/>
          <a:lstStyle/>
          <a:p>
            <a:fld id="{28E6F07D-F62F-4C3B-A21E-2367E9A39921}" type="slidenum">
              <a:rPr lang="en-US" smtClean="0"/>
              <a:t>8</a:t>
            </a:fld>
            <a:endParaRPr lang="en-US"/>
          </a:p>
        </p:txBody>
      </p:sp>
      <p:grpSp>
        <p:nvGrpSpPr>
          <p:cNvPr id="44" name="Group 43">
            <a:extLst>
              <a:ext uri="{FF2B5EF4-FFF2-40B4-BE49-F238E27FC236}">
                <a16:creationId xmlns:a16="http://schemas.microsoft.com/office/drawing/2014/main" id="{FEAED1CB-D770-102E-2EB4-4A611C01D5B2}"/>
              </a:ext>
            </a:extLst>
          </p:cNvPr>
          <p:cNvGrpSpPr/>
          <p:nvPr/>
        </p:nvGrpSpPr>
        <p:grpSpPr>
          <a:xfrm>
            <a:off x="202492" y="1279803"/>
            <a:ext cx="11611555" cy="4977752"/>
            <a:chOff x="202492" y="1279803"/>
            <a:chExt cx="11611555" cy="4977752"/>
          </a:xfrm>
        </p:grpSpPr>
        <p:pic>
          <p:nvPicPr>
            <p:cNvPr id="14" name="Picture 13">
              <a:extLst>
                <a:ext uri="{FF2B5EF4-FFF2-40B4-BE49-F238E27FC236}">
                  <a16:creationId xmlns:a16="http://schemas.microsoft.com/office/drawing/2014/main" id="{9A48848A-5869-E2FF-ECEB-935C5EFF2F27}"/>
                </a:ext>
              </a:extLst>
            </p:cNvPr>
            <p:cNvPicPr>
              <a:picLocks noChangeAspect="1"/>
            </p:cNvPicPr>
            <p:nvPr/>
          </p:nvPicPr>
          <p:blipFill>
            <a:blip r:embed="rId5"/>
            <a:stretch>
              <a:fillRect/>
            </a:stretch>
          </p:blipFill>
          <p:spPr>
            <a:xfrm>
              <a:off x="407312" y="1292502"/>
              <a:ext cx="1032501" cy="4598465"/>
            </a:xfrm>
            <a:prstGeom prst="rect">
              <a:avLst/>
            </a:prstGeom>
          </p:spPr>
        </p:pic>
        <p:pic>
          <p:nvPicPr>
            <p:cNvPr id="16" name="Picture 15">
              <a:extLst>
                <a:ext uri="{FF2B5EF4-FFF2-40B4-BE49-F238E27FC236}">
                  <a16:creationId xmlns:a16="http://schemas.microsoft.com/office/drawing/2014/main" id="{46505D5A-EFFD-5518-DA32-35E2D6DC50C1}"/>
                </a:ext>
              </a:extLst>
            </p:cNvPr>
            <p:cNvPicPr>
              <a:picLocks noChangeAspect="1"/>
            </p:cNvPicPr>
            <p:nvPr/>
          </p:nvPicPr>
          <p:blipFill>
            <a:blip r:embed="rId6"/>
            <a:stretch>
              <a:fillRect/>
            </a:stretch>
          </p:blipFill>
          <p:spPr>
            <a:xfrm>
              <a:off x="1498737" y="1335504"/>
              <a:ext cx="949543" cy="4569652"/>
            </a:xfrm>
            <a:prstGeom prst="rect">
              <a:avLst/>
            </a:prstGeom>
          </p:spPr>
        </p:pic>
        <p:pic>
          <p:nvPicPr>
            <p:cNvPr id="18" name="Picture 17">
              <a:extLst>
                <a:ext uri="{FF2B5EF4-FFF2-40B4-BE49-F238E27FC236}">
                  <a16:creationId xmlns:a16="http://schemas.microsoft.com/office/drawing/2014/main" id="{9C1A6C1B-24F4-3275-3549-3FDA870B3CE0}"/>
                </a:ext>
              </a:extLst>
            </p:cNvPr>
            <p:cNvPicPr>
              <a:picLocks noChangeAspect="1"/>
            </p:cNvPicPr>
            <p:nvPr/>
          </p:nvPicPr>
          <p:blipFill>
            <a:blip r:embed="rId7"/>
            <a:stretch>
              <a:fillRect/>
            </a:stretch>
          </p:blipFill>
          <p:spPr>
            <a:xfrm>
              <a:off x="3254366" y="1322804"/>
              <a:ext cx="1032501" cy="4532366"/>
            </a:xfrm>
            <a:prstGeom prst="rect">
              <a:avLst/>
            </a:prstGeom>
          </p:spPr>
        </p:pic>
        <p:pic>
          <p:nvPicPr>
            <p:cNvPr id="20" name="Picture 19">
              <a:extLst>
                <a:ext uri="{FF2B5EF4-FFF2-40B4-BE49-F238E27FC236}">
                  <a16:creationId xmlns:a16="http://schemas.microsoft.com/office/drawing/2014/main" id="{C1373A5C-7C22-A944-06C8-4796881251FB}"/>
                </a:ext>
              </a:extLst>
            </p:cNvPr>
            <p:cNvPicPr>
              <a:picLocks noChangeAspect="1"/>
            </p:cNvPicPr>
            <p:nvPr/>
          </p:nvPicPr>
          <p:blipFill>
            <a:blip r:embed="rId8"/>
            <a:stretch>
              <a:fillRect/>
            </a:stretch>
          </p:blipFill>
          <p:spPr>
            <a:xfrm>
              <a:off x="4391013" y="1279803"/>
              <a:ext cx="1005330" cy="4598465"/>
            </a:xfrm>
            <a:prstGeom prst="rect">
              <a:avLst/>
            </a:prstGeom>
          </p:spPr>
        </p:pic>
        <p:pic>
          <p:nvPicPr>
            <p:cNvPr id="22" name="Picture 21">
              <a:extLst>
                <a:ext uri="{FF2B5EF4-FFF2-40B4-BE49-F238E27FC236}">
                  <a16:creationId xmlns:a16="http://schemas.microsoft.com/office/drawing/2014/main" id="{899BFEB8-9BE6-99BF-B413-C69ECA70CF29}"/>
                </a:ext>
              </a:extLst>
            </p:cNvPr>
            <p:cNvPicPr>
              <a:picLocks noChangeAspect="1"/>
            </p:cNvPicPr>
            <p:nvPr/>
          </p:nvPicPr>
          <p:blipFill>
            <a:blip r:embed="rId9"/>
            <a:stretch>
              <a:fillRect/>
            </a:stretch>
          </p:blipFill>
          <p:spPr>
            <a:xfrm>
              <a:off x="6375023" y="1342411"/>
              <a:ext cx="987216" cy="4532366"/>
            </a:xfrm>
            <a:prstGeom prst="rect">
              <a:avLst/>
            </a:prstGeom>
          </p:spPr>
        </p:pic>
        <p:pic>
          <p:nvPicPr>
            <p:cNvPr id="24" name="Picture 23">
              <a:extLst>
                <a:ext uri="{FF2B5EF4-FFF2-40B4-BE49-F238E27FC236}">
                  <a16:creationId xmlns:a16="http://schemas.microsoft.com/office/drawing/2014/main" id="{39B291E8-6201-5C20-FD97-7BACEEDF779A}"/>
                </a:ext>
              </a:extLst>
            </p:cNvPr>
            <p:cNvPicPr>
              <a:picLocks noChangeAspect="1"/>
            </p:cNvPicPr>
            <p:nvPr/>
          </p:nvPicPr>
          <p:blipFill>
            <a:blip r:embed="rId10"/>
            <a:stretch>
              <a:fillRect/>
            </a:stretch>
          </p:blipFill>
          <p:spPr>
            <a:xfrm>
              <a:off x="7455888" y="1318571"/>
              <a:ext cx="1032501" cy="4569652"/>
            </a:xfrm>
            <a:prstGeom prst="rect">
              <a:avLst/>
            </a:prstGeom>
          </p:spPr>
        </p:pic>
        <p:pic>
          <p:nvPicPr>
            <p:cNvPr id="26" name="Picture 25">
              <a:extLst>
                <a:ext uri="{FF2B5EF4-FFF2-40B4-BE49-F238E27FC236}">
                  <a16:creationId xmlns:a16="http://schemas.microsoft.com/office/drawing/2014/main" id="{9666B1F5-89D6-0510-AA8B-9E5B6BFA8FF5}"/>
                </a:ext>
              </a:extLst>
            </p:cNvPr>
            <p:cNvPicPr>
              <a:picLocks noChangeAspect="1"/>
            </p:cNvPicPr>
            <p:nvPr/>
          </p:nvPicPr>
          <p:blipFill>
            <a:blip r:embed="rId11"/>
            <a:stretch>
              <a:fillRect/>
            </a:stretch>
          </p:blipFill>
          <p:spPr>
            <a:xfrm>
              <a:off x="9378091" y="1318571"/>
              <a:ext cx="1059672" cy="4573677"/>
            </a:xfrm>
            <a:prstGeom prst="rect">
              <a:avLst/>
            </a:prstGeom>
          </p:spPr>
        </p:pic>
        <p:pic>
          <p:nvPicPr>
            <p:cNvPr id="28" name="Picture 27">
              <a:extLst>
                <a:ext uri="{FF2B5EF4-FFF2-40B4-BE49-F238E27FC236}">
                  <a16:creationId xmlns:a16="http://schemas.microsoft.com/office/drawing/2014/main" id="{0D7793AF-9ACD-48D9-BDC7-28C8B2DC7D61}"/>
                </a:ext>
              </a:extLst>
            </p:cNvPr>
            <p:cNvPicPr>
              <a:picLocks noChangeAspect="1"/>
            </p:cNvPicPr>
            <p:nvPr/>
          </p:nvPicPr>
          <p:blipFill>
            <a:blip r:embed="rId12"/>
            <a:stretch>
              <a:fillRect/>
            </a:stretch>
          </p:blipFill>
          <p:spPr>
            <a:xfrm>
              <a:off x="10539078" y="1314338"/>
              <a:ext cx="1014387" cy="4573677"/>
            </a:xfrm>
            <a:prstGeom prst="rect">
              <a:avLst/>
            </a:prstGeom>
          </p:spPr>
        </p:pic>
        <p:sp>
          <p:nvSpPr>
            <p:cNvPr id="4" name="TextBox 3">
              <a:extLst>
                <a:ext uri="{FF2B5EF4-FFF2-40B4-BE49-F238E27FC236}">
                  <a16:creationId xmlns:a16="http://schemas.microsoft.com/office/drawing/2014/main" id="{46921B06-2C94-CAAA-130F-57055C12FCAA}"/>
                </a:ext>
              </a:extLst>
            </p:cNvPr>
            <p:cNvSpPr txBox="1"/>
            <p:nvPr/>
          </p:nvSpPr>
          <p:spPr>
            <a:xfrm>
              <a:off x="670546" y="5814573"/>
              <a:ext cx="1346200" cy="369332"/>
            </a:xfrm>
            <a:prstGeom prst="rect">
              <a:avLst/>
            </a:prstGeom>
            <a:noFill/>
          </p:spPr>
          <p:txBody>
            <a:bodyPr wrap="square" rtlCol="0">
              <a:spAutoFit/>
            </a:bodyPr>
            <a:lstStyle/>
            <a:p>
              <a:r>
                <a:rPr lang="en-US" b="1"/>
                <a:t>9</a:t>
              </a:r>
              <a:r>
                <a:rPr lang="en-US" b="1" baseline="30000"/>
                <a:t>th</a:t>
              </a:r>
              <a:r>
                <a:rPr lang="en-US" b="1"/>
                <a:t> Grade</a:t>
              </a:r>
            </a:p>
          </p:txBody>
        </p:sp>
        <p:sp>
          <p:nvSpPr>
            <p:cNvPr id="5" name="TextBox 4">
              <a:extLst>
                <a:ext uri="{FF2B5EF4-FFF2-40B4-BE49-F238E27FC236}">
                  <a16:creationId xmlns:a16="http://schemas.microsoft.com/office/drawing/2014/main" id="{88E828FF-9AEE-8D8C-7EF5-EB91E1735A31}"/>
                </a:ext>
              </a:extLst>
            </p:cNvPr>
            <p:cNvSpPr txBox="1"/>
            <p:nvPr/>
          </p:nvSpPr>
          <p:spPr>
            <a:xfrm>
              <a:off x="3679812" y="5888223"/>
              <a:ext cx="1346200" cy="369332"/>
            </a:xfrm>
            <a:prstGeom prst="rect">
              <a:avLst/>
            </a:prstGeom>
            <a:noFill/>
          </p:spPr>
          <p:txBody>
            <a:bodyPr wrap="square" rtlCol="0">
              <a:spAutoFit/>
            </a:bodyPr>
            <a:lstStyle/>
            <a:p>
              <a:r>
                <a:rPr lang="en-US" b="1"/>
                <a:t>10</a:t>
              </a:r>
              <a:r>
                <a:rPr lang="en-US" b="1" baseline="30000"/>
                <a:t>th</a:t>
              </a:r>
              <a:r>
                <a:rPr lang="en-US" b="1"/>
                <a:t> Grade</a:t>
              </a:r>
            </a:p>
          </p:txBody>
        </p:sp>
        <p:sp>
          <p:nvSpPr>
            <p:cNvPr id="6" name="TextBox 5">
              <a:extLst>
                <a:ext uri="{FF2B5EF4-FFF2-40B4-BE49-F238E27FC236}">
                  <a16:creationId xmlns:a16="http://schemas.microsoft.com/office/drawing/2014/main" id="{EAE19C2E-C830-95BA-100B-9639BFD0F953}"/>
                </a:ext>
              </a:extLst>
            </p:cNvPr>
            <p:cNvSpPr txBox="1"/>
            <p:nvPr/>
          </p:nvSpPr>
          <p:spPr>
            <a:xfrm>
              <a:off x="6892648" y="5825304"/>
              <a:ext cx="1346200" cy="369332"/>
            </a:xfrm>
            <a:prstGeom prst="rect">
              <a:avLst/>
            </a:prstGeom>
            <a:noFill/>
          </p:spPr>
          <p:txBody>
            <a:bodyPr wrap="square" rtlCol="0">
              <a:spAutoFit/>
            </a:bodyPr>
            <a:lstStyle/>
            <a:p>
              <a:r>
                <a:rPr lang="en-US" b="1"/>
                <a:t>11</a:t>
              </a:r>
              <a:r>
                <a:rPr lang="en-US" b="1" baseline="30000"/>
                <a:t>th</a:t>
              </a:r>
              <a:r>
                <a:rPr lang="en-US" b="1"/>
                <a:t> Grade</a:t>
              </a:r>
            </a:p>
          </p:txBody>
        </p:sp>
        <p:sp>
          <p:nvSpPr>
            <p:cNvPr id="7" name="TextBox 6">
              <a:extLst>
                <a:ext uri="{FF2B5EF4-FFF2-40B4-BE49-F238E27FC236}">
                  <a16:creationId xmlns:a16="http://schemas.microsoft.com/office/drawing/2014/main" id="{4BEEF97C-3719-60F8-CA97-69B39B82CC7D}"/>
                </a:ext>
              </a:extLst>
            </p:cNvPr>
            <p:cNvSpPr txBox="1"/>
            <p:nvPr/>
          </p:nvSpPr>
          <p:spPr>
            <a:xfrm>
              <a:off x="10087922" y="5840125"/>
              <a:ext cx="1346200" cy="369332"/>
            </a:xfrm>
            <a:prstGeom prst="rect">
              <a:avLst/>
            </a:prstGeom>
            <a:noFill/>
          </p:spPr>
          <p:txBody>
            <a:bodyPr wrap="square" rtlCol="0">
              <a:spAutoFit/>
            </a:bodyPr>
            <a:lstStyle/>
            <a:p>
              <a:r>
                <a:rPr lang="en-US" b="1"/>
                <a:t>12</a:t>
              </a:r>
              <a:r>
                <a:rPr lang="en-US" b="1" baseline="30000"/>
                <a:t>th</a:t>
              </a:r>
              <a:r>
                <a:rPr lang="en-US" b="1"/>
                <a:t> Grade</a:t>
              </a:r>
            </a:p>
          </p:txBody>
        </p:sp>
        <p:sp>
          <p:nvSpPr>
            <p:cNvPr id="21" name="Right Bracket 20">
              <a:extLst>
                <a:ext uri="{FF2B5EF4-FFF2-40B4-BE49-F238E27FC236}">
                  <a16:creationId xmlns:a16="http://schemas.microsoft.com/office/drawing/2014/main" id="{285A89E0-D661-0751-BB1E-7B3E2BABAB1F}"/>
                </a:ext>
              </a:extLst>
            </p:cNvPr>
            <p:cNvSpPr/>
            <p:nvPr/>
          </p:nvSpPr>
          <p:spPr>
            <a:xfrm>
              <a:off x="2442305" y="1426874"/>
              <a:ext cx="136751" cy="2409503"/>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5" name="Right Bracket 24">
              <a:extLst>
                <a:ext uri="{FF2B5EF4-FFF2-40B4-BE49-F238E27FC236}">
                  <a16:creationId xmlns:a16="http://schemas.microsoft.com/office/drawing/2014/main" id="{B288F2CB-AF6A-6E2F-A578-CF51BD402624}"/>
                </a:ext>
              </a:extLst>
            </p:cNvPr>
            <p:cNvSpPr/>
            <p:nvPr/>
          </p:nvSpPr>
          <p:spPr>
            <a:xfrm>
              <a:off x="5426110" y="1370587"/>
              <a:ext cx="148213" cy="2738351"/>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7" name="Right Bracket 26">
              <a:extLst>
                <a:ext uri="{FF2B5EF4-FFF2-40B4-BE49-F238E27FC236}">
                  <a16:creationId xmlns:a16="http://schemas.microsoft.com/office/drawing/2014/main" id="{DB750A32-3B0A-9FE9-E19A-B6F57F9B8973}"/>
                </a:ext>
              </a:extLst>
            </p:cNvPr>
            <p:cNvSpPr/>
            <p:nvPr/>
          </p:nvSpPr>
          <p:spPr>
            <a:xfrm>
              <a:off x="8482411" y="1383775"/>
              <a:ext cx="144171" cy="2711974"/>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1" name="Left Bracket 30">
              <a:extLst>
                <a:ext uri="{FF2B5EF4-FFF2-40B4-BE49-F238E27FC236}">
                  <a16:creationId xmlns:a16="http://schemas.microsoft.com/office/drawing/2014/main" id="{6F1AD533-6D46-4C54-91BC-017F5B1BA94F}"/>
                </a:ext>
              </a:extLst>
            </p:cNvPr>
            <p:cNvSpPr/>
            <p:nvPr/>
          </p:nvSpPr>
          <p:spPr>
            <a:xfrm>
              <a:off x="300627" y="1425676"/>
              <a:ext cx="45719" cy="2136531"/>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2" name="Left Bracket 31">
              <a:extLst>
                <a:ext uri="{FF2B5EF4-FFF2-40B4-BE49-F238E27FC236}">
                  <a16:creationId xmlns:a16="http://schemas.microsoft.com/office/drawing/2014/main" id="{F925818D-74E3-1B1F-B2A1-6AE3314643D2}"/>
                </a:ext>
              </a:extLst>
            </p:cNvPr>
            <p:cNvSpPr/>
            <p:nvPr/>
          </p:nvSpPr>
          <p:spPr>
            <a:xfrm>
              <a:off x="3110428" y="1391656"/>
              <a:ext cx="45719" cy="2409503"/>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3" name="Left Bracket 32">
              <a:extLst>
                <a:ext uri="{FF2B5EF4-FFF2-40B4-BE49-F238E27FC236}">
                  <a16:creationId xmlns:a16="http://schemas.microsoft.com/office/drawing/2014/main" id="{6B4F336B-5C05-08E7-7241-1D8166C3C8D2}"/>
                </a:ext>
              </a:extLst>
            </p:cNvPr>
            <p:cNvSpPr/>
            <p:nvPr/>
          </p:nvSpPr>
          <p:spPr>
            <a:xfrm>
              <a:off x="6231378" y="1391656"/>
              <a:ext cx="88222" cy="2588329"/>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4" name="Right Bracket 33">
              <a:extLst>
                <a:ext uri="{FF2B5EF4-FFF2-40B4-BE49-F238E27FC236}">
                  <a16:creationId xmlns:a16="http://schemas.microsoft.com/office/drawing/2014/main" id="{6801687F-4BD2-CF25-7C0B-3806ECFFFB71}"/>
                </a:ext>
              </a:extLst>
            </p:cNvPr>
            <p:cNvSpPr/>
            <p:nvPr/>
          </p:nvSpPr>
          <p:spPr>
            <a:xfrm>
              <a:off x="11582694" y="1391656"/>
              <a:ext cx="144171" cy="2711974"/>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5" name="Left Bracket 34">
              <a:extLst>
                <a:ext uri="{FF2B5EF4-FFF2-40B4-BE49-F238E27FC236}">
                  <a16:creationId xmlns:a16="http://schemas.microsoft.com/office/drawing/2014/main" id="{22B772D9-5BAA-754D-B5EE-312A2868AE7F}"/>
                </a:ext>
              </a:extLst>
            </p:cNvPr>
            <p:cNvSpPr/>
            <p:nvPr/>
          </p:nvSpPr>
          <p:spPr>
            <a:xfrm>
              <a:off x="9232665" y="1391656"/>
              <a:ext cx="88222" cy="2588329"/>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36" name="TextBox 35">
              <a:extLst>
                <a:ext uri="{FF2B5EF4-FFF2-40B4-BE49-F238E27FC236}">
                  <a16:creationId xmlns:a16="http://schemas.microsoft.com/office/drawing/2014/main" id="{956AFB0F-6D6F-AE5C-26AE-F8055A747D68}"/>
                </a:ext>
              </a:extLst>
            </p:cNvPr>
            <p:cNvSpPr txBox="1"/>
            <p:nvPr/>
          </p:nvSpPr>
          <p:spPr>
            <a:xfrm rot="16200000">
              <a:off x="2084046" y="2299477"/>
              <a:ext cx="799661" cy="369332"/>
            </a:xfrm>
            <a:prstGeom prst="rect">
              <a:avLst/>
            </a:prstGeom>
            <a:noFill/>
          </p:spPr>
          <p:txBody>
            <a:bodyPr wrap="square" rtlCol="0">
              <a:spAutoFit/>
            </a:bodyPr>
            <a:lstStyle/>
            <a:p>
              <a:r>
                <a:rPr lang="en-US" b="1"/>
                <a:t>59.5%</a:t>
              </a:r>
            </a:p>
          </p:txBody>
        </p:sp>
        <p:sp>
          <p:nvSpPr>
            <p:cNvPr id="37" name="TextBox 36">
              <a:extLst>
                <a:ext uri="{FF2B5EF4-FFF2-40B4-BE49-F238E27FC236}">
                  <a16:creationId xmlns:a16="http://schemas.microsoft.com/office/drawing/2014/main" id="{3199AB97-17AF-ABD6-885D-30AC31FCCCB6}"/>
                </a:ext>
              </a:extLst>
            </p:cNvPr>
            <p:cNvSpPr txBox="1"/>
            <p:nvPr/>
          </p:nvSpPr>
          <p:spPr>
            <a:xfrm rot="16200000">
              <a:off x="5072365" y="2369537"/>
              <a:ext cx="819256" cy="369332"/>
            </a:xfrm>
            <a:prstGeom prst="rect">
              <a:avLst/>
            </a:prstGeom>
            <a:noFill/>
          </p:spPr>
          <p:txBody>
            <a:bodyPr wrap="square" rtlCol="0">
              <a:spAutoFit/>
            </a:bodyPr>
            <a:lstStyle/>
            <a:p>
              <a:r>
                <a:rPr lang="en-US" b="1"/>
                <a:t>66.8%</a:t>
              </a:r>
            </a:p>
          </p:txBody>
        </p:sp>
        <p:sp>
          <p:nvSpPr>
            <p:cNvPr id="38" name="TextBox 37">
              <a:extLst>
                <a:ext uri="{FF2B5EF4-FFF2-40B4-BE49-F238E27FC236}">
                  <a16:creationId xmlns:a16="http://schemas.microsoft.com/office/drawing/2014/main" id="{FCC81166-E6F4-02F1-0CDF-215A6AB2EA16}"/>
                </a:ext>
              </a:extLst>
            </p:cNvPr>
            <p:cNvSpPr txBox="1"/>
            <p:nvPr/>
          </p:nvSpPr>
          <p:spPr>
            <a:xfrm rot="16200000">
              <a:off x="8103993" y="2446959"/>
              <a:ext cx="819256" cy="369332"/>
            </a:xfrm>
            <a:prstGeom prst="rect">
              <a:avLst/>
            </a:prstGeom>
            <a:noFill/>
          </p:spPr>
          <p:txBody>
            <a:bodyPr wrap="square" rtlCol="0">
              <a:spAutoFit/>
            </a:bodyPr>
            <a:lstStyle/>
            <a:p>
              <a:r>
                <a:rPr lang="en-US" b="1"/>
                <a:t>66.3%</a:t>
              </a:r>
            </a:p>
          </p:txBody>
        </p:sp>
        <p:sp>
          <p:nvSpPr>
            <p:cNvPr id="39" name="TextBox 38">
              <a:extLst>
                <a:ext uri="{FF2B5EF4-FFF2-40B4-BE49-F238E27FC236}">
                  <a16:creationId xmlns:a16="http://schemas.microsoft.com/office/drawing/2014/main" id="{7EB21159-0AA4-1C74-FA34-AABEC8CC86A1}"/>
                </a:ext>
              </a:extLst>
            </p:cNvPr>
            <p:cNvSpPr txBox="1"/>
            <p:nvPr/>
          </p:nvSpPr>
          <p:spPr>
            <a:xfrm rot="16200000">
              <a:off x="11219753" y="2446959"/>
              <a:ext cx="819256" cy="369332"/>
            </a:xfrm>
            <a:prstGeom prst="rect">
              <a:avLst/>
            </a:prstGeom>
            <a:noFill/>
          </p:spPr>
          <p:txBody>
            <a:bodyPr wrap="square" rtlCol="0">
              <a:spAutoFit/>
            </a:bodyPr>
            <a:lstStyle/>
            <a:p>
              <a:r>
                <a:rPr lang="en-US" b="1"/>
                <a:t>66.6%</a:t>
              </a:r>
            </a:p>
          </p:txBody>
        </p:sp>
        <p:sp>
          <p:nvSpPr>
            <p:cNvPr id="40" name="TextBox 39">
              <a:extLst>
                <a:ext uri="{FF2B5EF4-FFF2-40B4-BE49-F238E27FC236}">
                  <a16:creationId xmlns:a16="http://schemas.microsoft.com/office/drawing/2014/main" id="{7909E28B-0DA6-65EC-910E-2EB1C8C0BA2A}"/>
                </a:ext>
              </a:extLst>
            </p:cNvPr>
            <p:cNvSpPr txBox="1"/>
            <p:nvPr/>
          </p:nvSpPr>
          <p:spPr>
            <a:xfrm rot="16200000">
              <a:off x="-12673" y="2228596"/>
              <a:ext cx="799661" cy="369332"/>
            </a:xfrm>
            <a:prstGeom prst="rect">
              <a:avLst/>
            </a:prstGeom>
            <a:noFill/>
          </p:spPr>
          <p:txBody>
            <a:bodyPr wrap="square" rtlCol="0">
              <a:spAutoFit/>
            </a:bodyPr>
            <a:lstStyle/>
            <a:p>
              <a:r>
                <a:rPr lang="en-US" b="1"/>
                <a:t>52.6%</a:t>
              </a:r>
            </a:p>
          </p:txBody>
        </p:sp>
        <p:sp>
          <p:nvSpPr>
            <p:cNvPr id="41" name="TextBox 40">
              <a:extLst>
                <a:ext uri="{FF2B5EF4-FFF2-40B4-BE49-F238E27FC236}">
                  <a16:creationId xmlns:a16="http://schemas.microsoft.com/office/drawing/2014/main" id="{50C94DD7-652C-B284-D859-BBD579E92226}"/>
                </a:ext>
              </a:extLst>
            </p:cNvPr>
            <p:cNvSpPr txBox="1"/>
            <p:nvPr/>
          </p:nvSpPr>
          <p:spPr>
            <a:xfrm rot="16200000">
              <a:off x="2805989" y="2294394"/>
              <a:ext cx="799661" cy="369332"/>
            </a:xfrm>
            <a:prstGeom prst="rect">
              <a:avLst/>
            </a:prstGeom>
            <a:noFill/>
          </p:spPr>
          <p:txBody>
            <a:bodyPr wrap="square" rtlCol="0">
              <a:spAutoFit/>
            </a:bodyPr>
            <a:lstStyle/>
            <a:p>
              <a:r>
                <a:rPr lang="en-US" b="1"/>
                <a:t>59.3%</a:t>
              </a:r>
            </a:p>
          </p:txBody>
        </p:sp>
        <p:sp>
          <p:nvSpPr>
            <p:cNvPr id="42" name="TextBox 41">
              <a:extLst>
                <a:ext uri="{FF2B5EF4-FFF2-40B4-BE49-F238E27FC236}">
                  <a16:creationId xmlns:a16="http://schemas.microsoft.com/office/drawing/2014/main" id="{380F3D2F-BDD6-0128-024E-EDE5DC73B62E}"/>
                </a:ext>
              </a:extLst>
            </p:cNvPr>
            <p:cNvSpPr txBox="1"/>
            <p:nvPr/>
          </p:nvSpPr>
          <p:spPr>
            <a:xfrm rot="16200000">
              <a:off x="5925027" y="2344125"/>
              <a:ext cx="799661" cy="369332"/>
            </a:xfrm>
            <a:prstGeom prst="rect">
              <a:avLst/>
            </a:prstGeom>
            <a:noFill/>
          </p:spPr>
          <p:txBody>
            <a:bodyPr wrap="square" rtlCol="0">
              <a:spAutoFit/>
            </a:bodyPr>
            <a:lstStyle/>
            <a:p>
              <a:r>
                <a:rPr lang="en-US" b="1"/>
                <a:t>63%</a:t>
              </a:r>
            </a:p>
          </p:txBody>
        </p:sp>
        <p:sp>
          <p:nvSpPr>
            <p:cNvPr id="43" name="TextBox 42">
              <a:extLst>
                <a:ext uri="{FF2B5EF4-FFF2-40B4-BE49-F238E27FC236}">
                  <a16:creationId xmlns:a16="http://schemas.microsoft.com/office/drawing/2014/main" id="{7650082C-B5FE-60C7-C7E1-84653C9D689E}"/>
                </a:ext>
              </a:extLst>
            </p:cNvPr>
            <p:cNvSpPr txBox="1"/>
            <p:nvPr/>
          </p:nvSpPr>
          <p:spPr>
            <a:xfrm rot="16200000">
              <a:off x="8929238" y="2346192"/>
              <a:ext cx="799661" cy="369332"/>
            </a:xfrm>
            <a:prstGeom prst="rect">
              <a:avLst/>
            </a:prstGeom>
            <a:noFill/>
          </p:spPr>
          <p:txBody>
            <a:bodyPr wrap="square" rtlCol="0">
              <a:spAutoFit/>
            </a:bodyPr>
            <a:lstStyle/>
            <a:p>
              <a:r>
                <a:rPr lang="en-US" b="1"/>
                <a:t>62.1%</a:t>
              </a:r>
            </a:p>
          </p:txBody>
        </p:sp>
      </p:grpSp>
    </p:spTree>
    <p:extLst>
      <p:ext uri="{BB962C8B-B14F-4D97-AF65-F5344CB8AC3E}">
        <p14:creationId xmlns:p14="http://schemas.microsoft.com/office/powerpoint/2010/main" val="228061354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33C5FC-1464-7356-39BA-FA97F04A6C1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457B28B-7DCD-0373-6458-35799EDAE068}"/>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Reading Proficiency Rate—Middle School </a:t>
            </a:r>
          </a:p>
        </p:txBody>
      </p:sp>
      <p:pic>
        <p:nvPicPr>
          <p:cNvPr id="11" name="Picture 10">
            <a:extLst>
              <a:ext uri="{FF2B5EF4-FFF2-40B4-BE49-F238E27FC236}">
                <a16:creationId xmlns:a16="http://schemas.microsoft.com/office/drawing/2014/main" id="{32550D02-CB53-9184-F81D-5134A9CB7B51}"/>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Content Placeholder 3">
            <a:extLst>
              <a:ext uri="{FF2B5EF4-FFF2-40B4-BE49-F238E27FC236}">
                <a16:creationId xmlns:a16="http://schemas.microsoft.com/office/drawing/2014/main" id="{821F83A0-1A9C-7820-4A0C-8B2EB2E48B61}"/>
              </a:ext>
            </a:extLst>
          </p:cNvPr>
          <p:cNvPicPr>
            <a:picLocks noGrp="1" noChangeAspect="1"/>
          </p:cNvPicPr>
          <p:nvPr>
            <p:ph idx="1"/>
          </p:nvPr>
        </p:nvPicPr>
        <p:blipFill>
          <a:blip r:embed="rId4"/>
          <a:stretch>
            <a:fillRect/>
          </a:stretch>
        </p:blipFill>
        <p:spPr>
          <a:xfrm>
            <a:off x="545114" y="1600200"/>
            <a:ext cx="1695450" cy="4139118"/>
          </a:xfrm>
        </p:spPr>
      </p:pic>
      <p:pic>
        <p:nvPicPr>
          <p:cNvPr id="6" name="Picture 5">
            <a:extLst>
              <a:ext uri="{FF2B5EF4-FFF2-40B4-BE49-F238E27FC236}">
                <a16:creationId xmlns:a16="http://schemas.microsoft.com/office/drawing/2014/main" id="{2D37D9F5-ACE2-061F-BF16-0BEDBB6653E1}"/>
              </a:ext>
            </a:extLst>
          </p:cNvPr>
          <p:cNvPicPr>
            <a:picLocks noChangeAspect="1"/>
          </p:cNvPicPr>
          <p:nvPr/>
        </p:nvPicPr>
        <p:blipFill>
          <a:blip r:embed="rId5"/>
          <a:stretch>
            <a:fillRect/>
          </a:stretch>
        </p:blipFill>
        <p:spPr>
          <a:xfrm>
            <a:off x="2332825" y="1572977"/>
            <a:ext cx="1695450" cy="4139118"/>
          </a:xfrm>
          <a:prstGeom prst="rect">
            <a:avLst/>
          </a:prstGeom>
        </p:spPr>
      </p:pic>
      <p:pic>
        <p:nvPicPr>
          <p:cNvPr id="9" name="Picture 8">
            <a:extLst>
              <a:ext uri="{FF2B5EF4-FFF2-40B4-BE49-F238E27FC236}">
                <a16:creationId xmlns:a16="http://schemas.microsoft.com/office/drawing/2014/main" id="{0B8E47D3-0E62-47F3-3088-D68CA3AEFA86}"/>
              </a:ext>
            </a:extLst>
          </p:cNvPr>
          <p:cNvPicPr>
            <a:picLocks noChangeAspect="1"/>
          </p:cNvPicPr>
          <p:nvPr/>
        </p:nvPicPr>
        <p:blipFill>
          <a:blip r:embed="rId6"/>
          <a:stretch>
            <a:fillRect/>
          </a:stretch>
        </p:blipFill>
        <p:spPr>
          <a:xfrm>
            <a:off x="4591353" y="1600200"/>
            <a:ext cx="1666875" cy="4134356"/>
          </a:xfrm>
          <a:prstGeom prst="rect">
            <a:avLst/>
          </a:prstGeom>
        </p:spPr>
      </p:pic>
      <p:pic>
        <p:nvPicPr>
          <p:cNvPr id="12" name="Picture 11">
            <a:extLst>
              <a:ext uri="{FF2B5EF4-FFF2-40B4-BE49-F238E27FC236}">
                <a16:creationId xmlns:a16="http://schemas.microsoft.com/office/drawing/2014/main" id="{1801B32C-EB65-1A25-6F18-749D8BE87E6D}"/>
              </a:ext>
            </a:extLst>
          </p:cNvPr>
          <p:cNvPicPr>
            <a:picLocks noChangeAspect="1"/>
          </p:cNvPicPr>
          <p:nvPr/>
        </p:nvPicPr>
        <p:blipFill>
          <a:blip r:embed="rId7"/>
          <a:stretch>
            <a:fillRect/>
          </a:stretch>
        </p:blipFill>
        <p:spPr>
          <a:xfrm>
            <a:off x="6286803" y="1600200"/>
            <a:ext cx="1724025" cy="4163990"/>
          </a:xfrm>
          <a:prstGeom prst="rect">
            <a:avLst/>
          </a:prstGeom>
        </p:spPr>
      </p:pic>
      <p:pic>
        <p:nvPicPr>
          <p:cNvPr id="14" name="Picture 13">
            <a:extLst>
              <a:ext uri="{FF2B5EF4-FFF2-40B4-BE49-F238E27FC236}">
                <a16:creationId xmlns:a16="http://schemas.microsoft.com/office/drawing/2014/main" id="{C4E6BB08-06CE-8313-42C8-6AB3E83AD682}"/>
              </a:ext>
            </a:extLst>
          </p:cNvPr>
          <p:cNvPicPr>
            <a:picLocks noChangeAspect="1"/>
          </p:cNvPicPr>
          <p:nvPr/>
        </p:nvPicPr>
        <p:blipFill>
          <a:blip r:embed="rId8"/>
          <a:stretch>
            <a:fillRect/>
          </a:stretch>
        </p:blipFill>
        <p:spPr>
          <a:xfrm>
            <a:off x="8492593" y="1582408"/>
            <a:ext cx="1666875" cy="4115306"/>
          </a:xfrm>
          <a:prstGeom prst="rect">
            <a:avLst/>
          </a:prstGeom>
        </p:spPr>
      </p:pic>
      <p:pic>
        <p:nvPicPr>
          <p:cNvPr id="16" name="Picture 15">
            <a:extLst>
              <a:ext uri="{FF2B5EF4-FFF2-40B4-BE49-F238E27FC236}">
                <a16:creationId xmlns:a16="http://schemas.microsoft.com/office/drawing/2014/main" id="{BB471D43-C05A-5106-BAF0-B66C028A9430}"/>
              </a:ext>
            </a:extLst>
          </p:cNvPr>
          <p:cNvPicPr>
            <a:picLocks noChangeAspect="1"/>
          </p:cNvPicPr>
          <p:nvPr/>
        </p:nvPicPr>
        <p:blipFill>
          <a:blip r:embed="rId9"/>
          <a:stretch>
            <a:fillRect/>
          </a:stretch>
        </p:blipFill>
        <p:spPr>
          <a:xfrm>
            <a:off x="10251729" y="1610982"/>
            <a:ext cx="1714500" cy="4086731"/>
          </a:xfrm>
          <a:prstGeom prst="rect">
            <a:avLst/>
          </a:prstGeom>
        </p:spPr>
      </p:pic>
      <p:pic>
        <p:nvPicPr>
          <p:cNvPr id="17" name="Picture 16">
            <a:extLst>
              <a:ext uri="{FF2B5EF4-FFF2-40B4-BE49-F238E27FC236}">
                <a16:creationId xmlns:a16="http://schemas.microsoft.com/office/drawing/2014/main" id="{1448B9D8-11AF-F49C-220B-03C71EC36C6A}"/>
              </a:ext>
            </a:extLst>
          </p:cNvPr>
          <p:cNvPicPr>
            <a:picLocks noChangeAspect="1"/>
          </p:cNvPicPr>
          <p:nvPr/>
        </p:nvPicPr>
        <p:blipFill>
          <a:blip r:embed="rId10"/>
          <a:stretch>
            <a:fillRect/>
          </a:stretch>
        </p:blipFill>
        <p:spPr>
          <a:xfrm>
            <a:off x="2744518" y="6250338"/>
            <a:ext cx="6372225" cy="323850"/>
          </a:xfrm>
          <a:prstGeom prst="rect">
            <a:avLst/>
          </a:prstGeom>
        </p:spPr>
      </p:pic>
      <p:sp>
        <p:nvSpPr>
          <p:cNvPr id="18" name="TextBox 17">
            <a:extLst>
              <a:ext uri="{FF2B5EF4-FFF2-40B4-BE49-F238E27FC236}">
                <a16:creationId xmlns:a16="http://schemas.microsoft.com/office/drawing/2014/main" id="{91FD7DBA-242E-E3C1-BE90-A1253C9D4EF8}"/>
              </a:ext>
            </a:extLst>
          </p:cNvPr>
          <p:cNvSpPr txBox="1"/>
          <p:nvPr/>
        </p:nvSpPr>
        <p:spPr>
          <a:xfrm>
            <a:off x="369651" y="1118681"/>
            <a:ext cx="3170740" cy="369332"/>
          </a:xfrm>
          <a:prstGeom prst="rect">
            <a:avLst/>
          </a:prstGeom>
          <a:noFill/>
        </p:spPr>
        <p:txBody>
          <a:bodyPr wrap="none" rtlCol="0">
            <a:spAutoFit/>
          </a:bodyPr>
          <a:lstStyle/>
          <a:p>
            <a:r>
              <a:rPr lang="en-US"/>
              <a:t>Middle Schools Proficiency Rate</a:t>
            </a:r>
          </a:p>
        </p:txBody>
      </p:sp>
      <p:sp>
        <p:nvSpPr>
          <p:cNvPr id="2" name="Slide Number Placeholder 1">
            <a:extLst>
              <a:ext uri="{FF2B5EF4-FFF2-40B4-BE49-F238E27FC236}">
                <a16:creationId xmlns:a16="http://schemas.microsoft.com/office/drawing/2014/main" id="{00FEA385-DEE1-1C9C-6CCF-89175A9C0A28}"/>
              </a:ext>
            </a:extLst>
          </p:cNvPr>
          <p:cNvSpPr>
            <a:spLocks noGrp="1"/>
          </p:cNvSpPr>
          <p:nvPr>
            <p:ph type="sldNum" sz="quarter" idx="12"/>
          </p:nvPr>
        </p:nvSpPr>
        <p:spPr/>
        <p:txBody>
          <a:bodyPr/>
          <a:lstStyle/>
          <a:p>
            <a:fld id="{28E6F07D-F62F-4C3B-A21E-2367E9A39921}" type="slidenum">
              <a:rPr lang="en-US" smtClean="0"/>
              <a:t>9</a:t>
            </a:fld>
            <a:endParaRPr lang="en-US"/>
          </a:p>
        </p:txBody>
      </p:sp>
      <p:sp>
        <p:nvSpPr>
          <p:cNvPr id="7" name="TextBox 6">
            <a:extLst>
              <a:ext uri="{FF2B5EF4-FFF2-40B4-BE49-F238E27FC236}">
                <a16:creationId xmlns:a16="http://schemas.microsoft.com/office/drawing/2014/main" id="{8B0077C2-6201-66F5-6ED3-AD69DFF586D4}"/>
              </a:ext>
            </a:extLst>
          </p:cNvPr>
          <p:cNvSpPr txBox="1"/>
          <p:nvPr/>
        </p:nvSpPr>
        <p:spPr>
          <a:xfrm>
            <a:off x="1701000" y="5549832"/>
            <a:ext cx="1206500" cy="369332"/>
          </a:xfrm>
          <a:prstGeom prst="rect">
            <a:avLst/>
          </a:prstGeom>
          <a:noFill/>
        </p:spPr>
        <p:txBody>
          <a:bodyPr wrap="square" rtlCol="0">
            <a:spAutoFit/>
          </a:bodyPr>
          <a:lstStyle/>
          <a:p>
            <a:r>
              <a:rPr lang="en-US" b="1"/>
              <a:t>6</a:t>
            </a:r>
            <a:r>
              <a:rPr lang="en-US" b="1" baseline="30000"/>
              <a:t>th</a:t>
            </a:r>
            <a:r>
              <a:rPr lang="en-US" b="1"/>
              <a:t> Grade</a:t>
            </a:r>
          </a:p>
        </p:txBody>
      </p:sp>
      <p:sp>
        <p:nvSpPr>
          <p:cNvPr id="8" name="TextBox 7">
            <a:extLst>
              <a:ext uri="{FF2B5EF4-FFF2-40B4-BE49-F238E27FC236}">
                <a16:creationId xmlns:a16="http://schemas.microsoft.com/office/drawing/2014/main" id="{A1944173-220F-F84A-0888-319712C4D801}"/>
              </a:ext>
            </a:extLst>
          </p:cNvPr>
          <p:cNvSpPr txBox="1"/>
          <p:nvPr/>
        </p:nvSpPr>
        <p:spPr>
          <a:xfrm>
            <a:off x="5705964" y="5587989"/>
            <a:ext cx="1346200" cy="369332"/>
          </a:xfrm>
          <a:prstGeom prst="rect">
            <a:avLst/>
          </a:prstGeom>
          <a:noFill/>
        </p:spPr>
        <p:txBody>
          <a:bodyPr wrap="square" rtlCol="0">
            <a:spAutoFit/>
          </a:bodyPr>
          <a:lstStyle/>
          <a:p>
            <a:r>
              <a:rPr lang="en-US" b="1"/>
              <a:t>7</a:t>
            </a:r>
            <a:r>
              <a:rPr lang="en-US" b="1" baseline="30000"/>
              <a:t>th</a:t>
            </a:r>
            <a:r>
              <a:rPr lang="en-US" b="1"/>
              <a:t> Grade</a:t>
            </a:r>
          </a:p>
        </p:txBody>
      </p:sp>
      <p:sp>
        <p:nvSpPr>
          <p:cNvPr id="10" name="TextBox 9">
            <a:extLst>
              <a:ext uri="{FF2B5EF4-FFF2-40B4-BE49-F238E27FC236}">
                <a16:creationId xmlns:a16="http://schemas.microsoft.com/office/drawing/2014/main" id="{667D3BBB-879E-72D4-F81D-71DF2B35F7E4}"/>
              </a:ext>
            </a:extLst>
          </p:cNvPr>
          <p:cNvSpPr txBox="1"/>
          <p:nvPr/>
        </p:nvSpPr>
        <p:spPr>
          <a:xfrm>
            <a:off x="9762779" y="5513047"/>
            <a:ext cx="1346200" cy="369332"/>
          </a:xfrm>
          <a:prstGeom prst="rect">
            <a:avLst/>
          </a:prstGeom>
          <a:noFill/>
        </p:spPr>
        <p:txBody>
          <a:bodyPr wrap="square" rtlCol="0">
            <a:spAutoFit/>
          </a:bodyPr>
          <a:lstStyle/>
          <a:p>
            <a:r>
              <a:rPr lang="en-US" b="1"/>
              <a:t>8</a:t>
            </a:r>
            <a:r>
              <a:rPr lang="en-US" b="1" baseline="30000"/>
              <a:t>th</a:t>
            </a:r>
            <a:r>
              <a:rPr lang="en-US" b="1"/>
              <a:t> Grade</a:t>
            </a:r>
          </a:p>
        </p:txBody>
      </p:sp>
      <p:sp>
        <p:nvSpPr>
          <p:cNvPr id="13" name="Left Bracket 12">
            <a:extLst>
              <a:ext uri="{FF2B5EF4-FFF2-40B4-BE49-F238E27FC236}">
                <a16:creationId xmlns:a16="http://schemas.microsoft.com/office/drawing/2014/main" id="{5374CCDF-F749-5D0E-98F8-E38C542705BB}"/>
              </a:ext>
            </a:extLst>
          </p:cNvPr>
          <p:cNvSpPr/>
          <p:nvPr/>
        </p:nvSpPr>
        <p:spPr>
          <a:xfrm>
            <a:off x="411271" y="1671702"/>
            <a:ext cx="71404" cy="2007066"/>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Left Bracket 14">
            <a:extLst>
              <a:ext uri="{FF2B5EF4-FFF2-40B4-BE49-F238E27FC236}">
                <a16:creationId xmlns:a16="http://schemas.microsoft.com/office/drawing/2014/main" id="{E3D7C471-B473-7F04-AEDF-2D596C57B420}"/>
              </a:ext>
            </a:extLst>
          </p:cNvPr>
          <p:cNvSpPr/>
          <p:nvPr/>
        </p:nvSpPr>
        <p:spPr>
          <a:xfrm>
            <a:off x="4432511" y="1709156"/>
            <a:ext cx="45719" cy="1880711"/>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9" name="Left Bracket 18">
            <a:extLst>
              <a:ext uri="{FF2B5EF4-FFF2-40B4-BE49-F238E27FC236}">
                <a16:creationId xmlns:a16="http://schemas.microsoft.com/office/drawing/2014/main" id="{5088DDAD-067E-19E6-79D6-1832B6BB611A}"/>
              </a:ext>
            </a:extLst>
          </p:cNvPr>
          <p:cNvSpPr/>
          <p:nvPr/>
        </p:nvSpPr>
        <p:spPr>
          <a:xfrm>
            <a:off x="8339394" y="1710414"/>
            <a:ext cx="105049" cy="2244777"/>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Right Bracket 19">
            <a:extLst>
              <a:ext uri="{FF2B5EF4-FFF2-40B4-BE49-F238E27FC236}">
                <a16:creationId xmlns:a16="http://schemas.microsoft.com/office/drawing/2014/main" id="{BB84DFC7-E781-96DC-F87A-C5CB8EC72385}"/>
              </a:ext>
            </a:extLst>
          </p:cNvPr>
          <p:cNvSpPr/>
          <p:nvPr/>
        </p:nvSpPr>
        <p:spPr>
          <a:xfrm>
            <a:off x="4058970" y="1671702"/>
            <a:ext cx="95128" cy="1918165"/>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Right Bracket 20">
            <a:extLst>
              <a:ext uri="{FF2B5EF4-FFF2-40B4-BE49-F238E27FC236}">
                <a16:creationId xmlns:a16="http://schemas.microsoft.com/office/drawing/2014/main" id="{98B46487-71B2-DCE0-685E-399DE5DAC2A0}"/>
              </a:ext>
            </a:extLst>
          </p:cNvPr>
          <p:cNvSpPr/>
          <p:nvPr/>
        </p:nvSpPr>
        <p:spPr>
          <a:xfrm>
            <a:off x="8024467" y="1686812"/>
            <a:ext cx="68376" cy="1788755"/>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Right Bracket 21">
            <a:extLst>
              <a:ext uri="{FF2B5EF4-FFF2-40B4-BE49-F238E27FC236}">
                <a16:creationId xmlns:a16="http://schemas.microsoft.com/office/drawing/2014/main" id="{757234E2-9384-FF8C-2352-73392733581F}"/>
              </a:ext>
            </a:extLst>
          </p:cNvPr>
          <p:cNvSpPr/>
          <p:nvPr/>
        </p:nvSpPr>
        <p:spPr>
          <a:xfrm>
            <a:off x="11937579" y="1692869"/>
            <a:ext cx="132204" cy="2306713"/>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TextBox 22">
            <a:extLst>
              <a:ext uri="{FF2B5EF4-FFF2-40B4-BE49-F238E27FC236}">
                <a16:creationId xmlns:a16="http://schemas.microsoft.com/office/drawing/2014/main" id="{FB51363D-BF68-FD5A-69BC-1BA5A1B43912}"/>
              </a:ext>
            </a:extLst>
          </p:cNvPr>
          <p:cNvSpPr txBox="1"/>
          <p:nvPr/>
        </p:nvSpPr>
        <p:spPr>
          <a:xfrm rot="16200000">
            <a:off x="3634147" y="2302670"/>
            <a:ext cx="819256" cy="369332"/>
          </a:xfrm>
          <a:prstGeom prst="rect">
            <a:avLst/>
          </a:prstGeom>
          <a:noFill/>
        </p:spPr>
        <p:txBody>
          <a:bodyPr wrap="square" rtlCol="0">
            <a:spAutoFit/>
          </a:bodyPr>
          <a:lstStyle/>
          <a:p>
            <a:r>
              <a:rPr lang="en-US" b="1"/>
              <a:t>51.6%</a:t>
            </a:r>
          </a:p>
        </p:txBody>
      </p:sp>
      <p:sp>
        <p:nvSpPr>
          <p:cNvPr id="24" name="TextBox 23">
            <a:extLst>
              <a:ext uri="{FF2B5EF4-FFF2-40B4-BE49-F238E27FC236}">
                <a16:creationId xmlns:a16="http://schemas.microsoft.com/office/drawing/2014/main" id="{71967491-CA82-2683-97BE-3521D015FC9C}"/>
              </a:ext>
            </a:extLst>
          </p:cNvPr>
          <p:cNvSpPr txBox="1"/>
          <p:nvPr/>
        </p:nvSpPr>
        <p:spPr>
          <a:xfrm rot="16200000">
            <a:off x="7560259" y="2162712"/>
            <a:ext cx="871834" cy="369332"/>
          </a:xfrm>
          <a:prstGeom prst="rect">
            <a:avLst/>
          </a:prstGeom>
          <a:noFill/>
        </p:spPr>
        <p:txBody>
          <a:bodyPr wrap="square" rtlCol="0">
            <a:spAutoFit/>
          </a:bodyPr>
          <a:lstStyle/>
          <a:p>
            <a:r>
              <a:rPr lang="en-US" b="1"/>
              <a:t>50.3%</a:t>
            </a:r>
          </a:p>
        </p:txBody>
      </p:sp>
      <p:sp>
        <p:nvSpPr>
          <p:cNvPr id="25" name="TextBox 24">
            <a:extLst>
              <a:ext uri="{FF2B5EF4-FFF2-40B4-BE49-F238E27FC236}">
                <a16:creationId xmlns:a16="http://schemas.microsoft.com/office/drawing/2014/main" id="{1BD2B17B-5973-FB40-4903-9781BABB3D4C}"/>
              </a:ext>
            </a:extLst>
          </p:cNvPr>
          <p:cNvSpPr txBox="1"/>
          <p:nvPr/>
        </p:nvSpPr>
        <p:spPr>
          <a:xfrm rot="16200000">
            <a:off x="11527951" y="2436320"/>
            <a:ext cx="819256" cy="369332"/>
          </a:xfrm>
          <a:prstGeom prst="rect">
            <a:avLst/>
          </a:prstGeom>
          <a:noFill/>
        </p:spPr>
        <p:txBody>
          <a:bodyPr wrap="square" rtlCol="0">
            <a:spAutoFit/>
          </a:bodyPr>
          <a:lstStyle/>
          <a:p>
            <a:r>
              <a:rPr lang="en-US" b="1"/>
              <a:t>63%</a:t>
            </a:r>
          </a:p>
        </p:txBody>
      </p:sp>
      <p:sp>
        <p:nvSpPr>
          <p:cNvPr id="26" name="TextBox 25">
            <a:extLst>
              <a:ext uri="{FF2B5EF4-FFF2-40B4-BE49-F238E27FC236}">
                <a16:creationId xmlns:a16="http://schemas.microsoft.com/office/drawing/2014/main" id="{E5020275-CFAF-DFE6-8B08-11252D312DF0}"/>
              </a:ext>
            </a:extLst>
          </p:cNvPr>
          <p:cNvSpPr txBox="1"/>
          <p:nvPr/>
        </p:nvSpPr>
        <p:spPr>
          <a:xfrm rot="16200000">
            <a:off x="100486" y="2436320"/>
            <a:ext cx="799661" cy="369332"/>
          </a:xfrm>
          <a:prstGeom prst="rect">
            <a:avLst/>
          </a:prstGeom>
          <a:noFill/>
        </p:spPr>
        <p:txBody>
          <a:bodyPr wrap="square" rtlCol="0">
            <a:spAutoFit/>
          </a:bodyPr>
          <a:lstStyle/>
          <a:p>
            <a:r>
              <a:rPr lang="en-US" b="1"/>
              <a:t>54%</a:t>
            </a:r>
          </a:p>
        </p:txBody>
      </p:sp>
      <p:sp>
        <p:nvSpPr>
          <p:cNvPr id="27" name="TextBox 26">
            <a:extLst>
              <a:ext uri="{FF2B5EF4-FFF2-40B4-BE49-F238E27FC236}">
                <a16:creationId xmlns:a16="http://schemas.microsoft.com/office/drawing/2014/main" id="{17D75966-AC6A-2414-4558-0CE8C78EA011}"/>
              </a:ext>
            </a:extLst>
          </p:cNvPr>
          <p:cNvSpPr txBox="1"/>
          <p:nvPr/>
        </p:nvSpPr>
        <p:spPr>
          <a:xfrm rot="16200000">
            <a:off x="4133656" y="2292872"/>
            <a:ext cx="799661" cy="369332"/>
          </a:xfrm>
          <a:prstGeom prst="rect">
            <a:avLst/>
          </a:prstGeom>
          <a:noFill/>
        </p:spPr>
        <p:txBody>
          <a:bodyPr wrap="square" rtlCol="0">
            <a:spAutoFit/>
          </a:bodyPr>
          <a:lstStyle/>
          <a:p>
            <a:r>
              <a:rPr lang="en-US" b="1"/>
              <a:t>51.8%</a:t>
            </a:r>
          </a:p>
        </p:txBody>
      </p:sp>
      <p:sp>
        <p:nvSpPr>
          <p:cNvPr id="28" name="TextBox 27">
            <a:extLst>
              <a:ext uri="{FF2B5EF4-FFF2-40B4-BE49-F238E27FC236}">
                <a16:creationId xmlns:a16="http://schemas.microsoft.com/office/drawing/2014/main" id="{20311C67-088C-0D32-6F28-131A20E54205}"/>
              </a:ext>
            </a:extLst>
          </p:cNvPr>
          <p:cNvSpPr txBox="1"/>
          <p:nvPr/>
        </p:nvSpPr>
        <p:spPr>
          <a:xfrm rot="16200000">
            <a:off x="8036828" y="2639505"/>
            <a:ext cx="799661" cy="369332"/>
          </a:xfrm>
          <a:prstGeom prst="rect">
            <a:avLst/>
          </a:prstGeom>
          <a:noFill/>
        </p:spPr>
        <p:txBody>
          <a:bodyPr wrap="square" rtlCol="0">
            <a:spAutoFit/>
          </a:bodyPr>
          <a:lstStyle/>
          <a:p>
            <a:r>
              <a:rPr lang="en-US" b="1"/>
              <a:t>63.1%</a:t>
            </a:r>
          </a:p>
        </p:txBody>
      </p:sp>
    </p:spTree>
    <p:extLst>
      <p:ext uri="{BB962C8B-B14F-4D97-AF65-F5344CB8AC3E}">
        <p14:creationId xmlns:p14="http://schemas.microsoft.com/office/powerpoint/2010/main" val="11127892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E5C3C-324D-402E-E8BE-714599FDD2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D6F853F-8827-4390-2CDD-5FA58E6685BD}"/>
              </a:ext>
            </a:extLst>
          </p:cNvPr>
          <p:cNvSpPr/>
          <p:nvPr/>
        </p:nvSpPr>
        <p:spPr>
          <a:xfrm>
            <a:off x="0" y="23922"/>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Reading Proficiency Rate—Elementary </a:t>
            </a:r>
          </a:p>
        </p:txBody>
      </p:sp>
      <p:pic>
        <p:nvPicPr>
          <p:cNvPr id="11" name="Picture 10">
            <a:extLst>
              <a:ext uri="{FF2B5EF4-FFF2-40B4-BE49-F238E27FC236}">
                <a16:creationId xmlns:a16="http://schemas.microsoft.com/office/drawing/2014/main" id="{C06C6A29-36DB-9FCA-866F-69F17FB85D2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19" name="TextBox 18">
            <a:extLst>
              <a:ext uri="{FF2B5EF4-FFF2-40B4-BE49-F238E27FC236}">
                <a16:creationId xmlns:a16="http://schemas.microsoft.com/office/drawing/2014/main" id="{FA312E3B-B81B-3A47-BB82-C7B75442E99E}"/>
              </a:ext>
            </a:extLst>
          </p:cNvPr>
          <p:cNvSpPr txBox="1"/>
          <p:nvPr/>
        </p:nvSpPr>
        <p:spPr>
          <a:xfrm>
            <a:off x="369651" y="1118681"/>
            <a:ext cx="3578928" cy="369332"/>
          </a:xfrm>
          <a:prstGeom prst="rect">
            <a:avLst/>
          </a:prstGeom>
          <a:noFill/>
        </p:spPr>
        <p:txBody>
          <a:bodyPr wrap="none" rtlCol="0">
            <a:spAutoFit/>
          </a:bodyPr>
          <a:lstStyle/>
          <a:p>
            <a:r>
              <a:rPr lang="en-US"/>
              <a:t>Elementary Schools Proficiency Rate</a:t>
            </a:r>
          </a:p>
        </p:txBody>
      </p:sp>
      <p:sp>
        <p:nvSpPr>
          <p:cNvPr id="2" name="Slide Number Placeholder 1">
            <a:extLst>
              <a:ext uri="{FF2B5EF4-FFF2-40B4-BE49-F238E27FC236}">
                <a16:creationId xmlns:a16="http://schemas.microsoft.com/office/drawing/2014/main" id="{E6F04650-5807-9880-9C39-56E8AC8693F1}"/>
              </a:ext>
            </a:extLst>
          </p:cNvPr>
          <p:cNvSpPr>
            <a:spLocks noGrp="1"/>
          </p:cNvSpPr>
          <p:nvPr>
            <p:ph type="sldNum" sz="quarter" idx="12"/>
          </p:nvPr>
        </p:nvSpPr>
        <p:spPr/>
        <p:txBody>
          <a:bodyPr/>
          <a:lstStyle/>
          <a:p>
            <a:fld id="{28E6F07D-F62F-4C3B-A21E-2367E9A39921}" type="slidenum">
              <a:rPr lang="en-US" smtClean="0"/>
              <a:t>10</a:t>
            </a:fld>
            <a:endParaRPr lang="en-US"/>
          </a:p>
        </p:txBody>
      </p:sp>
      <p:sp>
        <p:nvSpPr>
          <p:cNvPr id="27" name="TextBox 26">
            <a:extLst>
              <a:ext uri="{FF2B5EF4-FFF2-40B4-BE49-F238E27FC236}">
                <a16:creationId xmlns:a16="http://schemas.microsoft.com/office/drawing/2014/main" id="{F738F70D-393A-51E4-18B1-7C7A29C1CD30}"/>
              </a:ext>
            </a:extLst>
          </p:cNvPr>
          <p:cNvSpPr txBox="1"/>
          <p:nvPr/>
        </p:nvSpPr>
        <p:spPr>
          <a:xfrm rot="16200000">
            <a:off x="-152053" y="2458013"/>
            <a:ext cx="799661" cy="369332"/>
          </a:xfrm>
          <a:prstGeom prst="rect">
            <a:avLst/>
          </a:prstGeom>
          <a:noFill/>
        </p:spPr>
        <p:txBody>
          <a:bodyPr wrap="square" rtlCol="0">
            <a:spAutoFit/>
          </a:bodyPr>
          <a:lstStyle/>
          <a:p>
            <a:r>
              <a:rPr lang="en-US" b="1"/>
              <a:t>58.2%</a:t>
            </a:r>
          </a:p>
        </p:txBody>
      </p:sp>
      <p:grpSp>
        <p:nvGrpSpPr>
          <p:cNvPr id="33" name="Group 32">
            <a:extLst>
              <a:ext uri="{FF2B5EF4-FFF2-40B4-BE49-F238E27FC236}">
                <a16:creationId xmlns:a16="http://schemas.microsoft.com/office/drawing/2014/main" id="{A7A435D1-E4B2-ED5C-7FEF-13A002D48313}"/>
              </a:ext>
            </a:extLst>
          </p:cNvPr>
          <p:cNvGrpSpPr/>
          <p:nvPr/>
        </p:nvGrpSpPr>
        <p:grpSpPr>
          <a:xfrm>
            <a:off x="128963" y="1570711"/>
            <a:ext cx="11930542" cy="4606035"/>
            <a:chOff x="128963" y="1570711"/>
            <a:chExt cx="11930542" cy="4606035"/>
          </a:xfrm>
        </p:grpSpPr>
        <p:pic>
          <p:nvPicPr>
            <p:cNvPr id="6" name="Picture 5">
              <a:extLst>
                <a:ext uri="{FF2B5EF4-FFF2-40B4-BE49-F238E27FC236}">
                  <a16:creationId xmlns:a16="http://schemas.microsoft.com/office/drawing/2014/main" id="{DADD4F46-933F-38A3-CBB6-007BEBD4F232}"/>
                </a:ext>
              </a:extLst>
            </p:cNvPr>
            <p:cNvPicPr>
              <a:picLocks noChangeAspect="1"/>
            </p:cNvPicPr>
            <p:nvPr/>
          </p:nvPicPr>
          <p:blipFill>
            <a:blip r:embed="rId4"/>
            <a:srcRect l="4667"/>
            <a:stretch/>
          </p:blipFill>
          <p:spPr>
            <a:xfrm>
              <a:off x="377606" y="1570711"/>
              <a:ext cx="1634490" cy="3968176"/>
            </a:xfrm>
            <a:prstGeom prst="rect">
              <a:avLst/>
            </a:prstGeom>
          </p:spPr>
        </p:pic>
        <p:pic>
          <p:nvPicPr>
            <p:cNvPr id="9" name="Picture 8">
              <a:extLst>
                <a:ext uri="{FF2B5EF4-FFF2-40B4-BE49-F238E27FC236}">
                  <a16:creationId xmlns:a16="http://schemas.microsoft.com/office/drawing/2014/main" id="{BA4E7335-3989-0844-7950-1B37045BBEDB}"/>
                </a:ext>
              </a:extLst>
            </p:cNvPr>
            <p:cNvPicPr>
              <a:picLocks noChangeAspect="1"/>
            </p:cNvPicPr>
            <p:nvPr/>
          </p:nvPicPr>
          <p:blipFill>
            <a:blip r:embed="rId5"/>
            <a:stretch>
              <a:fillRect/>
            </a:stretch>
          </p:blipFill>
          <p:spPr>
            <a:xfrm>
              <a:off x="2012846" y="1602314"/>
              <a:ext cx="1676400" cy="3880627"/>
            </a:xfrm>
            <a:prstGeom prst="rect">
              <a:avLst/>
            </a:prstGeom>
          </p:spPr>
        </p:pic>
        <p:pic>
          <p:nvPicPr>
            <p:cNvPr id="12" name="Picture 11">
              <a:extLst>
                <a:ext uri="{FF2B5EF4-FFF2-40B4-BE49-F238E27FC236}">
                  <a16:creationId xmlns:a16="http://schemas.microsoft.com/office/drawing/2014/main" id="{FA7A1AC2-9048-2E55-EFBD-A5762E79E2AA}"/>
                </a:ext>
              </a:extLst>
            </p:cNvPr>
            <p:cNvPicPr>
              <a:picLocks noChangeAspect="1"/>
            </p:cNvPicPr>
            <p:nvPr/>
          </p:nvPicPr>
          <p:blipFill>
            <a:blip r:embed="rId6"/>
            <a:stretch>
              <a:fillRect/>
            </a:stretch>
          </p:blipFill>
          <p:spPr>
            <a:xfrm>
              <a:off x="4281723" y="1614486"/>
              <a:ext cx="1676400" cy="3880626"/>
            </a:xfrm>
            <a:prstGeom prst="rect">
              <a:avLst/>
            </a:prstGeom>
          </p:spPr>
        </p:pic>
        <p:pic>
          <p:nvPicPr>
            <p:cNvPr id="14" name="Picture 13">
              <a:extLst>
                <a:ext uri="{FF2B5EF4-FFF2-40B4-BE49-F238E27FC236}">
                  <a16:creationId xmlns:a16="http://schemas.microsoft.com/office/drawing/2014/main" id="{9A89A8F9-9001-F1EE-AF02-37E2C75BBB94}"/>
                </a:ext>
              </a:extLst>
            </p:cNvPr>
            <p:cNvPicPr>
              <a:picLocks noChangeAspect="1"/>
            </p:cNvPicPr>
            <p:nvPr/>
          </p:nvPicPr>
          <p:blipFill>
            <a:blip r:embed="rId7"/>
            <a:stretch>
              <a:fillRect/>
            </a:stretch>
          </p:blipFill>
          <p:spPr>
            <a:xfrm>
              <a:off x="6106701" y="1614486"/>
              <a:ext cx="1676400" cy="3829827"/>
            </a:xfrm>
            <a:prstGeom prst="rect">
              <a:avLst/>
            </a:prstGeom>
          </p:spPr>
        </p:pic>
        <p:pic>
          <p:nvPicPr>
            <p:cNvPr id="16" name="Picture 15">
              <a:extLst>
                <a:ext uri="{FF2B5EF4-FFF2-40B4-BE49-F238E27FC236}">
                  <a16:creationId xmlns:a16="http://schemas.microsoft.com/office/drawing/2014/main" id="{1E70DF60-8A00-D21E-7751-461E325E94D2}"/>
                </a:ext>
              </a:extLst>
            </p:cNvPr>
            <p:cNvPicPr>
              <a:picLocks noChangeAspect="1"/>
            </p:cNvPicPr>
            <p:nvPr/>
          </p:nvPicPr>
          <p:blipFill>
            <a:blip r:embed="rId8"/>
            <a:stretch>
              <a:fillRect/>
            </a:stretch>
          </p:blipFill>
          <p:spPr>
            <a:xfrm>
              <a:off x="8456190" y="1597818"/>
              <a:ext cx="1676400" cy="3842526"/>
            </a:xfrm>
            <a:prstGeom prst="rect">
              <a:avLst/>
            </a:prstGeom>
          </p:spPr>
        </p:pic>
        <p:pic>
          <p:nvPicPr>
            <p:cNvPr id="18" name="Picture 17">
              <a:extLst>
                <a:ext uri="{FF2B5EF4-FFF2-40B4-BE49-F238E27FC236}">
                  <a16:creationId xmlns:a16="http://schemas.microsoft.com/office/drawing/2014/main" id="{595CE045-528F-6B97-8377-B1616E32DE28}"/>
                </a:ext>
              </a:extLst>
            </p:cNvPr>
            <p:cNvPicPr>
              <a:picLocks noChangeAspect="1"/>
            </p:cNvPicPr>
            <p:nvPr/>
          </p:nvPicPr>
          <p:blipFill>
            <a:blip r:embed="rId9"/>
            <a:stretch>
              <a:fillRect/>
            </a:stretch>
          </p:blipFill>
          <p:spPr>
            <a:xfrm>
              <a:off x="10156402" y="1618720"/>
              <a:ext cx="1704975" cy="3809188"/>
            </a:xfrm>
            <a:prstGeom prst="rect">
              <a:avLst/>
            </a:prstGeom>
          </p:spPr>
        </p:pic>
        <p:pic>
          <p:nvPicPr>
            <p:cNvPr id="21" name="Picture 20">
              <a:extLst>
                <a:ext uri="{FF2B5EF4-FFF2-40B4-BE49-F238E27FC236}">
                  <a16:creationId xmlns:a16="http://schemas.microsoft.com/office/drawing/2014/main" id="{72F5E79E-C378-D547-43EB-D8EB8D7960E5}"/>
                </a:ext>
              </a:extLst>
            </p:cNvPr>
            <p:cNvPicPr>
              <a:picLocks noChangeAspect="1"/>
            </p:cNvPicPr>
            <p:nvPr/>
          </p:nvPicPr>
          <p:blipFill>
            <a:blip r:embed="rId10"/>
            <a:stretch>
              <a:fillRect/>
            </a:stretch>
          </p:blipFill>
          <p:spPr>
            <a:xfrm>
              <a:off x="3250355" y="5852896"/>
              <a:ext cx="6372225" cy="323850"/>
            </a:xfrm>
            <a:prstGeom prst="rect">
              <a:avLst/>
            </a:prstGeom>
          </p:spPr>
        </p:pic>
        <p:sp>
          <p:nvSpPr>
            <p:cNvPr id="5" name="TextBox 4">
              <a:extLst>
                <a:ext uri="{FF2B5EF4-FFF2-40B4-BE49-F238E27FC236}">
                  <a16:creationId xmlns:a16="http://schemas.microsoft.com/office/drawing/2014/main" id="{4A5FCA5E-BEE7-A071-0209-B6C1C8720A34}"/>
                </a:ext>
              </a:extLst>
            </p:cNvPr>
            <p:cNvSpPr txBox="1"/>
            <p:nvPr/>
          </p:nvSpPr>
          <p:spPr>
            <a:xfrm>
              <a:off x="1441711" y="5468522"/>
              <a:ext cx="1346200" cy="369332"/>
            </a:xfrm>
            <a:prstGeom prst="rect">
              <a:avLst/>
            </a:prstGeom>
            <a:noFill/>
          </p:spPr>
          <p:txBody>
            <a:bodyPr wrap="square" rtlCol="0">
              <a:spAutoFit/>
            </a:bodyPr>
            <a:lstStyle/>
            <a:p>
              <a:r>
                <a:rPr lang="en-US" b="1"/>
                <a:t>3</a:t>
              </a:r>
              <a:r>
                <a:rPr lang="en-US" b="1" baseline="30000"/>
                <a:t>rd</a:t>
              </a:r>
              <a:r>
                <a:rPr lang="en-US" b="1"/>
                <a:t> Grade</a:t>
              </a:r>
            </a:p>
          </p:txBody>
        </p:sp>
        <p:sp>
          <p:nvSpPr>
            <p:cNvPr id="7" name="TextBox 6">
              <a:extLst>
                <a:ext uri="{FF2B5EF4-FFF2-40B4-BE49-F238E27FC236}">
                  <a16:creationId xmlns:a16="http://schemas.microsoft.com/office/drawing/2014/main" id="{3BD3E781-11A4-ED51-99D7-B87C1AB7894D}"/>
                </a:ext>
              </a:extLst>
            </p:cNvPr>
            <p:cNvSpPr txBox="1"/>
            <p:nvPr/>
          </p:nvSpPr>
          <p:spPr>
            <a:xfrm>
              <a:off x="5549444" y="5370246"/>
              <a:ext cx="1346200" cy="369332"/>
            </a:xfrm>
            <a:prstGeom prst="rect">
              <a:avLst/>
            </a:prstGeom>
            <a:noFill/>
          </p:spPr>
          <p:txBody>
            <a:bodyPr wrap="square" rtlCol="0">
              <a:spAutoFit/>
            </a:bodyPr>
            <a:lstStyle/>
            <a:p>
              <a:r>
                <a:rPr lang="en-US" b="1"/>
                <a:t>4</a:t>
              </a:r>
              <a:r>
                <a:rPr lang="en-US" b="1" baseline="30000"/>
                <a:t>th</a:t>
              </a:r>
              <a:r>
                <a:rPr lang="en-US" b="1"/>
                <a:t> Grade</a:t>
              </a:r>
            </a:p>
          </p:txBody>
        </p:sp>
        <p:sp>
          <p:nvSpPr>
            <p:cNvPr id="8" name="TextBox 7">
              <a:extLst>
                <a:ext uri="{FF2B5EF4-FFF2-40B4-BE49-F238E27FC236}">
                  <a16:creationId xmlns:a16="http://schemas.microsoft.com/office/drawing/2014/main" id="{1C406207-AA9B-33EA-8011-A94FC3874803}"/>
                </a:ext>
              </a:extLst>
            </p:cNvPr>
            <p:cNvSpPr txBox="1"/>
            <p:nvPr/>
          </p:nvSpPr>
          <p:spPr>
            <a:xfrm>
              <a:off x="9657177" y="5344351"/>
              <a:ext cx="1346200" cy="369332"/>
            </a:xfrm>
            <a:prstGeom prst="rect">
              <a:avLst/>
            </a:prstGeom>
            <a:noFill/>
          </p:spPr>
          <p:txBody>
            <a:bodyPr wrap="square" rtlCol="0">
              <a:spAutoFit/>
            </a:bodyPr>
            <a:lstStyle/>
            <a:p>
              <a:r>
                <a:rPr lang="en-US" b="1"/>
                <a:t>5</a:t>
              </a:r>
              <a:r>
                <a:rPr lang="en-US" b="1" baseline="30000"/>
                <a:t>th</a:t>
              </a:r>
              <a:r>
                <a:rPr lang="en-US" b="1"/>
                <a:t> Grade</a:t>
              </a:r>
            </a:p>
          </p:txBody>
        </p:sp>
        <p:sp>
          <p:nvSpPr>
            <p:cNvPr id="10" name="Right Bracket 9">
              <a:extLst>
                <a:ext uri="{FF2B5EF4-FFF2-40B4-BE49-F238E27FC236}">
                  <a16:creationId xmlns:a16="http://schemas.microsoft.com/office/drawing/2014/main" id="{026A51AA-A318-CA6C-E215-FE5FC9E95A38}"/>
                </a:ext>
              </a:extLst>
            </p:cNvPr>
            <p:cNvSpPr/>
            <p:nvPr/>
          </p:nvSpPr>
          <p:spPr>
            <a:xfrm>
              <a:off x="7838130" y="1677324"/>
              <a:ext cx="68376" cy="1937944"/>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Right Bracket 14">
              <a:extLst>
                <a:ext uri="{FF2B5EF4-FFF2-40B4-BE49-F238E27FC236}">
                  <a16:creationId xmlns:a16="http://schemas.microsoft.com/office/drawing/2014/main" id="{3668FD2D-ABB2-73CB-68AB-C66600F913EE}"/>
                </a:ext>
              </a:extLst>
            </p:cNvPr>
            <p:cNvSpPr/>
            <p:nvPr/>
          </p:nvSpPr>
          <p:spPr>
            <a:xfrm>
              <a:off x="3638243" y="1676794"/>
              <a:ext cx="190087" cy="1993660"/>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Right Bracket 16">
              <a:extLst>
                <a:ext uri="{FF2B5EF4-FFF2-40B4-BE49-F238E27FC236}">
                  <a16:creationId xmlns:a16="http://schemas.microsoft.com/office/drawing/2014/main" id="{30DEDD53-ADE7-B982-FBCE-9120B3BF9F49}"/>
                </a:ext>
              </a:extLst>
            </p:cNvPr>
            <p:cNvSpPr/>
            <p:nvPr/>
          </p:nvSpPr>
          <p:spPr>
            <a:xfrm>
              <a:off x="11902122" y="1676794"/>
              <a:ext cx="99378" cy="2061239"/>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Left Bracket 19">
              <a:extLst>
                <a:ext uri="{FF2B5EF4-FFF2-40B4-BE49-F238E27FC236}">
                  <a16:creationId xmlns:a16="http://schemas.microsoft.com/office/drawing/2014/main" id="{00BEDB59-BDAE-8E26-9BEE-3106567E1A1A}"/>
                </a:ext>
              </a:extLst>
            </p:cNvPr>
            <p:cNvSpPr/>
            <p:nvPr/>
          </p:nvSpPr>
          <p:spPr>
            <a:xfrm>
              <a:off x="128963" y="1682945"/>
              <a:ext cx="71404" cy="2007066"/>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Left Bracket 21">
              <a:extLst>
                <a:ext uri="{FF2B5EF4-FFF2-40B4-BE49-F238E27FC236}">
                  <a16:creationId xmlns:a16="http://schemas.microsoft.com/office/drawing/2014/main" id="{0155416C-075F-A370-09BB-DA8C3CCC8AAA}"/>
                </a:ext>
              </a:extLst>
            </p:cNvPr>
            <p:cNvSpPr/>
            <p:nvPr/>
          </p:nvSpPr>
          <p:spPr>
            <a:xfrm>
              <a:off x="4113917" y="1670091"/>
              <a:ext cx="99429" cy="1945177"/>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3" name="Left Bracket 22">
              <a:extLst>
                <a:ext uri="{FF2B5EF4-FFF2-40B4-BE49-F238E27FC236}">
                  <a16:creationId xmlns:a16="http://schemas.microsoft.com/office/drawing/2014/main" id="{81617E00-2C8D-3E9E-73E1-6A783B6E9B3B}"/>
                </a:ext>
              </a:extLst>
            </p:cNvPr>
            <p:cNvSpPr/>
            <p:nvPr/>
          </p:nvSpPr>
          <p:spPr>
            <a:xfrm>
              <a:off x="8316410" y="1676794"/>
              <a:ext cx="68376" cy="1853806"/>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4" name="TextBox 23">
              <a:extLst>
                <a:ext uri="{FF2B5EF4-FFF2-40B4-BE49-F238E27FC236}">
                  <a16:creationId xmlns:a16="http://schemas.microsoft.com/office/drawing/2014/main" id="{F6CEB1DD-8AA6-C3A9-1066-5BE05470E773}"/>
                </a:ext>
              </a:extLst>
            </p:cNvPr>
            <p:cNvSpPr txBox="1"/>
            <p:nvPr/>
          </p:nvSpPr>
          <p:spPr>
            <a:xfrm rot="16200000">
              <a:off x="3313806" y="2344114"/>
              <a:ext cx="819256" cy="369332"/>
            </a:xfrm>
            <a:prstGeom prst="rect">
              <a:avLst/>
            </a:prstGeom>
            <a:noFill/>
          </p:spPr>
          <p:txBody>
            <a:bodyPr wrap="square" rtlCol="0">
              <a:spAutoFit/>
            </a:bodyPr>
            <a:lstStyle/>
            <a:p>
              <a:r>
                <a:rPr lang="en-US" b="1"/>
                <a:t>57.5%</a:t>
              </a:r>
            </a:p>
          </p:txBody>
        </p:sp>
        <p:sp>
          <p:nvSpPr>
            <p:cNvPr id="25" name="TextBox 24">
              <a:extLst>
                <a:ext uri="{FF2B5EF4-FFF2-40B4-BE49-F238E27FC236}">
                  <a16:creationId xmlns:a16="http://schemas.microsoft.com/office/drawing/2014/main" id="{ABF87FE0-C7EA-2B46-DE6E-589074270A46}"/>
                </a:ext>
              </a:extLst>
            </p:cNvPr>
            <p:cNvSpPr txBox="1"/>
            <p:nvPr/>
          </p:nvSpPr>
          <p:spPr>
            <a:xfrm rot="16200000">
              <a:off x="7395001" y="2344114"/>
              <a:ext cx="819256" cy="369332"/>
            </a:xfrm>
            <a:prstGeom prst="rect">
              <a:avLst/>
            </a:prstGeom>
            <a:noFill/>
          </p:spPr>
          <p:txBody>
            <a:bodyPr wrap="square" rtlCol="0">
              <a:spAutoFit/>
            </a:bodyPr>
            <a:lstStyle/>
            <a:p>
              <a:r>
                <a:rPr lang="en-US" b="1"/>
                <a:t>57.6%</a:t>
              </a:r>
            </a:p>
          </p:txBody>
        </p:sp>
        <p:sp>
          <p:nvSpPr>
            <p:cNvPr id="26" name="TextBox 25">
              <a:extLst>
                <a:ext uri="{FF2B5EF4-FFF2-40B4-BE49-F238E27FC236}">
                  <a16:creationId xmlns:a16="http://schemas.microsoft.com/office/drawing/2014/main" id="{8ABFB8AC-04AC-7F3D-3FB3-A52CC176DA26}"/>
                </a:ext>
              </a:extLst>
            </p:cNvPr>
            <p:cNvSpPr txBox="1"/>
            <p:nvPr/>
          </p:nvSpPr>
          <p:spPr>
            <a:xfrm rot="16200000">
              <a:off x="11491293" y="2419031"/>
              <a:ext cx="767092" cy="369332"/>
            </a:xfrm>
            <a:prstGeom prst="rect">
              <a:avLst/>
            </a:prstGeom>
            <a:noFill/>
          </p:spPr>
          <p:txBody>
            <a:bodyPr wrap="square" rtlCol="0">
              <a:spAutoFit/>
            </a:bodyPr>
            <a:lstStyle/>
            <a:p>
              <a:r>
                <a:rPr lang="en-US" b="1"/>
                <a:t>59.1%</a:t>
              </a:r>
            </a:p>
          </p:txBody>
        </p:sp>
        <p:sp>
          <p:nvSpPr>
            <p:cNvPr id="28" name="TextBox 27">
              <a:extLst>
                <a:ext uri="{FF2B5EF4-FFF2-40B4-BE49-F238E27FC236}">
                  <a16:creationId xmlns:a16="http://schemas.microsoft.com/office/drawing/2014/main" id="{2A574E1F-9E0F-7DBC-DD1B-FAF8E331701E}"/>
                </a:ext>
              </a:extLst>
            </p:cNvPr>
            <p:cNvSpPr txBox="1"/>
            <p:nvPr/>
          </p:nvSpPr>
          <p:spPr>
            <a:xfrm rot="16200000">
              <a:off x="3806484" y="2344113"/>
              <a:ext cx="799661" cy="369332"/>
            </a:xfrm>
            <a:prstGeom prst="rect">
              <a:avLst/>
            </a:prstGeom>
            <a:noFill/>
          </p:spPr>
          <p:txBody>
            <a:bodyPr wrap="square" rtlCol="0">
              <a:spAutoFit/>
            </a:bodyPr>
            <a:lstStyle/>
            <a:p>
              <a:r>
                <a:rPr lang="en-US" b="1"/>
                <a:t>56.1%</a:t>
              </a:r>
            </a:p>
          </p:txBody>
        </p:sp>
        <p:sp>
          <p:nvSpPr>
            <p:cNvPr id="29" name="TextBox 28">
              <a:extLst>
                <a:ext uri="{FF2B5EF4-FFF2-40B4-BE49-F238E27FC236}">
                  <a16:creationId xmlns:a16="http://schemas.microsoft.com/office/drawing/2014/main" id="{08466F0F-CE50-665D-3B3E-72CE6A9ABE7B}"/>
                </a:ext>
              </a:extLst>
            </p:cNvPr>
            <p:cNvSpPr txBox="1"/>
            <p:nvPr/>
          </p:nvSpPr>
          <p:spPr>
            <a:xfrm rot="16200000">
              <a:off x="8020658" y="2374998"/>
              <a:ext cx="799661" cy="369332"/>
            </a:xfrm>
            <a:prstGeom prst="rect">
              <a:avLst/>
            </a:prstGeom>
            <a:noFill/>
          </p:spPr>
          <p:txBody>
            <a:bodyPr wrap="square" rtlCol="0">
              <a:spAutoFit/>
            </a:bodyPr>
            <a:lstStyle/>
            <a:p>
              <a:r>
                <a:rPr lang="en-US" b="1"/>
                <a:t>53.8%</a:t>
              </a:r>
            </a:p>
          </p:txBody>
        </p:sp>
      </p:grpSp>
    </p:spTree>
    <p:extLst>
      <p:ext uri="{BB962C8B-B14F-4D97-AF65-F5344CB8AC3E}">
        <p14:creationId xmlns:p14="http://schemas.microsoft.com/office/powerpoint/2010/main" val="7659082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0E4E28-7897-6FF6-4953-2F5F5B630BB4}"/>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FC171D04-8D2B-CA0D-51E3-5AF8FB5443C3}"/>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Math Proficiency Rate (Grades 3-5, 9-12)</a:t>
            </a:r>
          </a:p>
        </p:txBody>
      </p:sp>
      <p:pic>
        <p:nvPicPr>
          <p:cNvPr id="11" name="Picture 10">
            <a:extLst>
              <a:ext uri="{FF2B5EF4-FFF2-40B4-BE49-F238E27FC236}">
                <a16:creationId xmlns:a16="http://schemas.microsoft.com/office/drawing/2014/main" id="{18EF1585-ECC8-FB00-2B9F-BD3097351728}"/>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2" name="Slide Number Placeholder 1">
            <a:extLst>
              <a:ext uri="{FF2B5EF4-FFF2-40B4-BE49-F238E27FC236}">
                <a16:creationId xmlns:a16="http://schemas.microsoft.com/office/drawing/2014/main" id="{5CF974E4-0A15-C684-80ED-D96A72077B6A}"/>
              </a:ext>
            </a:extLst>
          </p:cNvPr>
          <p:cNvSpPr>
            <a:spLocks noGrp="1"/>
          </p:cNvSpPr>
          <p:nvPr>
            <p:ph type="sldNum" sz="quarter" idx="12"/>
          </p:nvPr>
        </p:nvSpPr>
        <p:spPr/>
        <p:txBody>
          <a:bodyPr/>
          <a:lstStyle/>
          <a:p>
            <a:fld id="{28E6F07D-F62F-4C3B-A21E-2367E9A39921}" type="slidenum">
              <a:rPr lang="en-US" smtClean="0"/>
              <a:t>11</a:t>
            </a:fld>
            <a:endParaRPr lang="en-US"/>
          </a:p>
        </p:txBody>
      </p:sp>
      <p:grpSp>
        <p:nvGrpSpPr>
          <p:cNvPr id="10" name="Group 9">
            <a:extLst>
              <a:ext uri="{FF2B5EF4-FFF2-40B4-BE49-F238E27FC236}">
                <a16:creationId xmlns:a16="http://schemas.microsoft.com/office/drawing/2014/main" id="{E0AB140B-9718-2CD2-114D-819C5DC56BC3}"/>
              </a:ext>
            </a:extLst>
          </p:cNvPr>
          <p:cNvGrpSpPr/>
          <p:nvPr/>
        </p:nvGrpSpPr>
        <p:grpSpPr>
          <a:xfrm>
            <a:off x="3108960" y="906185"/>
            <a:ext cx="6400800" cy="5681442"/>
            <a:chOff x="3108960" y="906185"/>
            <a:chExt cx="6400800" cy="5681442"/>
          </a:xfrm>
        </p:grpSpPr>
        <p:pic>
          <p:nvPicPr>
            <p:cNvPr id="4" name="Picture 3">
              <a:extLst>
                <a:ext uri="{FF2B5EF4-FFF2-40B4-BE49-F238E27FC236}">
                  <a16:creationId xmlns:a16="http://schemas.microsoft.com/office/drawing/2014/main" id="{192755DC-3195-E9A4-7DCB-FB8E342ECB1C}"/>
                </a:ext>
              </a:extLst>
            </p:cNvPr>
            <p:cNvPicPr>
              <a:picLocks noChangeAspect="1"/>
            </p:cNvPicPr>
            <p:nvPr/>
          </p:nvPicPr>
          <p:blipFill>
            <a:blip r:embed="rId4"/>
            <a:stretch>
              <a:fillRect/>
            </a:stretch>
          </p:blipFill>
          <p:spPr>
            <a:xfrm>
              <a:off x="3720046" y="906185"/>
              <a:ext cx="4987074" cy="5235737"/>
            </a:xfrm>
            <a:prstGeom prst="rect">
              <a:avLst/>
            </a:prstGeom>
          </p:spPr>
        </p:pic>
        <p:pic>
          <p:nvPicPr>
            <p:cNvPr id="7" name="Picture 6">
              <a:extLst>
                <a:ext uri="{FF2B5EF4-FFF2-40B4-BE49-F238E27FC236}">
                  <a16:creationId xmlns:a16="http://schemas.microsoft.com/office/drawing/2014/main" id="{34CC0304-C4BB-39DC-1BE2-1CCC79A775E8}"/>
                </a:ext>
              </a:extLst>
            </p:cNvPr>
            <p:cNvPicPr>
              <a:picLocks noChangeAspect="1"/>
            </p:cNvPicPr>
            <p:nvPr/>
          </p:nvPicPr>
          <p:blipFill>
            <a:blip r:embed="rId5"/>
            <a:stretch>
              <a:fillRect/>
            </a:stretch>
          </p:blipFill>
          <p:spPr>
            <a:xfrm>
              <a:off x="3108960" y="6254252"/>
              <a:ext cx="6400800" cy="333375"/>
            </a:xfrm>
            <a:prstGeom prst="rect">
              <a:avLst/>
            </a:prstGeom>
          </p:spPr>
        </p:pic>
        <p:sp>
          <p:nvSpPr>
            <p:cNvPr id="5" name="Right Bracket 4">
              <a:extLst>
                <a:ext uri="{FF2B5EF4-FFF2-40B4-BE49-F238E27FC236}">
                  <a16:creationId xmlns:a16="http://schemas.microsoft.com/office/drawing/2014/main" id="{BAE94D41-01E1-4423-17F4-AEF3F0B7A718}"/>
                </a:ext>
              </a:extLst>
            </p:cNvPr>
            <p:cNvSpPr/>
            <p:nvPr/>
          </p:nvSpPr>
          <p:spPr>
            <a:xfrm>
              <a:off x="8838872" y="973907"/>
              <a:ext cx="97695" cy="2726026"/>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Left Bracket 5">
              <a:extLst>
                <a:ext uri="{FF2B5EF4-FFF2-40B4-BE49-F238E27FC236}">
                  <a16:creationId xmlns:a16="http://schemas.microsoft.com/office/drawing/2014/main" id="{DD7A074A-9A5E-A6CB-9C35-39AA934C4E00}"/>
                </a:ext>
              </a:extLst>
            </p:cNvPr>
            <p:cNvSpPr/>
            <p:nvPr/>
          </p:nvSpPr>
          <p:spPr>
            <a:xfrm>
              <a:off x="3450802" y="973906"/>
              <a:ext cx="137492" cy="2455093"/>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8" name="TextBox 7">
              <a:extLst>
                <a:ext uri="{FF2B5EF4-FFF2-40B4-BE49-F238E27FC236}">
                  <a16:creationId xmlns:a16="http://schemas.microsoft.com/office/drawing/2014/main" id="{ABE69C5C-051E-E014-F9A8-74A5C9C7F138}"/>
                </a:ext>
              </a:extLst>
            </p:cNvPr>
            <p:cNvSpPr txBox="1"/>
            <p:nvPr/>
          </p:nvSpPr>
          <p:spPr>
            <a:xfrm rot="16200000">
              <a:off x="8711605" y="1892037"/>
              <a:ext cx="819256" cy="369332"/>
            </a:xfrm>
            <a:prstGeom prst="rect">
              <a:avLst/>
            </a:prstGeom>
            <a:noFill/>
          </p:spPr>
          <p:txBody>
            <a:bodyPr wrap="square" rtlCol="0">
              <a:spAutoFit/>
            </a:bodyPr>
            <a:lstStyle/>
            <a:p>
              <a:r>
                <a:rPr lang="en-US" b="1"/>
                <a:t>58.4%</a:t>
              </a:r>
            </a:p>
          </p:txBody>
        </p:sp>
        <p:sp>
          <p:nvSpPr>
            <p:cNvPr id="9" name="TextBox 8">
              <a:extLst>
                <a:ext uri="{FF2B5EF4-FFF2-40B4-BE49-F238E27FC236}">
                  <a16:creationId xmlns:a16="http://schemas.microsoft.com/office/drawing/2014/main" id="{F6A06F22-5D4D-641E-CE65-673AB3F424FD}"/>
                </a:ext>
              </a:extLst>
            </p:cNvPr>
            <p:cNvSpPr txBox="1"/>
            <p:nvPr/>
          </p:nvSpPr>
          <p:spPr>
            <a:xfrm rot="16200000">
              <a:off x="3188464" y="1825344"/>
              <a:ext cx="799661" cy="369332"/>
            </a:xfrm>
            <a:prstGeom prst="rect">
              <a:avLst/>
            </a:prstGeom>
            <a:noFill/>
          </p:spPr>
          <p:txBody>
            <a:bodyPr wrap="square" rtlCol="0">
              <a:spAutoFit/>
            </a:bodyPr>
            <a:lstStyle/>
            <a:p>
              <a:r>
                <a:rPr lang="en-US" b="1"/>
                <a:t>52.6%</a:t>
              </a:r>
            </a:p>
          </p:txBody>
        </p:sp>
      </p:grpSp>
    </p:spTree>
    <p:extLst>
      <p:ext uri="{BB962C8B-B14F-4D97-AF65-F5344CB8AC3E}">
        <p14:creationId xmlns:p14="http://schemas.microsoft.com/office/powerpoint/2010/main" val="113271382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EEE2C-5D4B-5DD8-AD4E-6085404EEFE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C2A8DBE-9692-6A53-CCE3-7900DE6B04A1}"/>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Math Proficiency Rate—Elementary </a:t>
            </a:r>
          </a:p>
        </p:txBody>
      </p:sp>
      <p:pic>
        <p:nvPicPr>
          <p:cNvPr id="11" name="Picture 10">
            <a:extLst>
              <a:ext uri="{FF2B5EF4-FFF2-40B4-BE49-F238E27FC236}">
                <a16:creationId xmlns:a16="http://schemas.microsoft.com/office/drawing/2014/main" id="{8A4BA525-75A3-A54F-246B-8DA2AC0F0A91}"/>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7" name="Picture 6">
            <a:extLst>
              <a:ext uri="{FF2B5EF4-FFF2-40B4-BE49-F238E27FC236}">
                <a16:creationId xmlns:a16="http://schemas.microsoft.com/office/drawing/2014/main" id="{7A2D5AF1-A699-3FDC-606C-00295D894A49}"/>
              </a:ext>
            </a:extLst>
          </p:cNvPr>
          <p:cNvPicPr>
            <a:picLocks noChangeAspect="1"/>
          </p:cNvPicPr>
          <p:nvPr/>
        </p:nvPicPr>
        <p:blipFill>
          <a:blip r:embed="rId4"/>
          <a:stretch>
            <a:fillRect/>
          </a:stretch>
        </p:blipFill>
        <p:spPr>
          <a:xfrm>
            <a:off x="3108960" y="6254252"/>
            <a:ext cx="6400800" cy="333375"/>
          </a:xfrm>
          <a:prstGeom prst="rect">
            <a:avLst/>
          </a:prstGeom>
        </p:spPr>
      </p:pic>
      <p:sp>
        <p:nvSpPr>
          <p:cNvPr id="18" name="TextBox 17">
            <a:extLst>
              <a:ext uri="{FF2B5EF4-FFF2-40B4-BE49-F238E27FC236}">
                <a16:creationId xmlns:a16="http://schemas.microsoft.com/office/drawing/2014/main" id="{A4A7A5AD-83AA-4E24-A2B8-BA4E7C03C773}"/>
              </a:ext>
            </a:extLst>
          </p:cNvPr>
          <p:cNvSpPr txBox="1"/>
          <p:nvPr/>
        </p:nvSpPr>
        <p:spPr>
          <a:xfrm>
            <a:off x="5674039" y="5790502"/>
            <a:ext cx="1082091" cy="369332"/>
          </a:xfrm>
          <a:prstGeom prst="rect">
            <a:avLst/>
          </a:prstGeom>
          <a:noFill/>
        </p:spPr>
        <p:txBody>
          <a:bodyPr wrap="none" rtlCol="0">
            <a:spAutoFit/>
          </a:bodyPr>
          <a:lstStyle/>
          <a:p>
            <a:r>
              <a:rPr lang="en-US" b="1"/>
              <a:t>4</a:t>
            </a:r>
            <a:r>
              <a:rPr lang="en-US" b="1" baseline="30000"/>
              <a:t>th</a:t>
            </a:r>
            <a:r>
              <a:rPr lang="en-US" b="1"/>
              <a:t> grade </a:t>
            </a:r>
          </a:p>
        </p:txBody>
      </p:sp>
      <p:sp>
        <p:nvSpPr>
          <p:cNvPr id="22" name="TextBox 21">
            <a:extLst>
              <a:ext uri="{FF2B5EF4-FFF2-40B4-BE49-F238E27FC236}">
                <a16:creationId xmlns:a16="http://schemas.microsoft.com/office/drawing/2014/main" id="{EBF244FE-5853-473A-AC32-B44D705DE3B3}"/>
              </a:ext>
            </a:extLst>
          </p:cNvPr>
          <p:cNvSpPr txBox="1"/>
          <p:nvPr/>
        </p:nvSpPr>
        <p:spPr>
          <a:xfrm>
            <a:off x="196332" y="882832"/>
            <a:ext cx="4834984" cy="369331"/>
          </a:xfrm>
          <a:prstGeom prst="rect">
            <a:avLst/>
          </a:prstGeom>
          <a:noFill/>
        </p:spPr>
        <p:txBody>
          <a:bodyPr wrap="square" rtlCol="0">
            <a:spAutoFit/>
          </a:bodyPr>
          <a:lstStyle/>
          <a:p>
            <a:r>
              <a:rPr lang="en-US"/>
              <a:t>Elementary Schools Math Proficiency Rate </a:t>
            </a:r>
          </a:p>
        </p:txBody>
      </p:sp>
      <p:sp>
        <p:nvSpPr>
          <p:cNvPr id="8" name="TextBox 7">
            <a:extLst>
              <a:ext uri="{FF2B5EF4-FFF2-40B4-BE49-F238E27FC236}">
                <a16:creationId xmlns:a16="http://schemas.microsoft.com/office/drawing/2014/main" id="{EFBEBE34-E8BB-BF6F-1AD2-88BF5C80A8E0}"/>
              </a:ext>
            </a:extLst>
          </p:cNvPr>
          <p:cNvSpPr txBox="1"/>
          <p:nvPr/>
        </p:nvSpPr>
        <p:spPr>
          <a:xfrm>
            <a:off x="1365978" y="5790502"/>
            <a:ext cx="1081835" cy="369332"/>
          </a:xfrm>
          <a:prstGeom prst="rect">
            <a:avLst/>
          </a:prstGeom>
          <a:noFill/>
        </p:spPr>
        <p:txBody>
          <a:bodyPr wrap="none" rtlCol="0">
            <a:spAutoFit/>
          </a:bodyPr>
          <a:lstStyle/>
          <a:p>
            <a:r>
              <a:rPr lang="en-US" b="1"/>
              <a:t>3</a:t>
            </a:r>
            <a:r>
              <a:rPr lang="en-US" b="1" baseline="30000"/>
              <a:t>rd</a:t>
            </a:r>
            <a:r>
              <a:rPr lang="en-US" b="1"/>
              <a:t> grade </a:t>
            </a:r>
          </a:p>
        </p:txBody>
      </p:sp>
      <p:sp>
        <p:nvSpPr>
          <p:cNvPr id="6" name="Slide Number Placeholder 5">
            <a:extLst>
              <a:ext uri="{FF2B5EF4-FFF2-40B4-BE49-F238E27FC236}">
                <a16:creationId xmlns:a16="http://schemas.microsoft.com/office/drawing/2014/main" id="{B16AC5AF-E33D-CF2B-B28F-397CD330B685}"/>
              </a:ext>
            </a:extLst>
          </p:cNvPr>
          <p:cNvSpPr>
            <a:spLocks noGrp="1"/>
          </p:cNvSpPr>
          <p:nvPr>
            <p:ph type="sldNum" sz="quarter" idx="12"/>
          </p:nvPr>
        </p:nvSpPr>
        <p:spPr/>
        <p:txBody>
          <a:bodyPr/>
          <a:lstStyle/>
          <a:p>
            <a:fld id="{28E6F07D-F62F-4C3B-A21E-2367E9A39921}" type="slidenum">
              <a:rPr lang="en-US" smtClean="0"/>
              <a:t>12</a:t>
            </a:fld>
            <a:endParaRPr lang="en-US"/>
          </a:p>
        </p:txBody>
      </p:sp>
      <p:grpSp>
        <p:nvGrpSpPr>
          <p:cNvPr id="28" name="Group 27">
            <a:extLst>
              <a:ext uri="{FF2B5EF4-FFF2-40B4-BE49-F238E27FC236}">
                <a16:creationId xmlns:a16="http://schemas.microsoft.com/office/drawing/2014/main" id="{0415814E-A82A-37B0-9705-4CBB08C914C1}"/>
              </a:ext>
            </a:extLst>
          </p:cNvPr>
          <p:cNvGrpSpPr/>
          <p:nvPr/>
        </p:nvGrpSpPr>
        <p:grpSpPr>
          <a:xfrm>
            <a:off x="470719" y="1309840"/>
            <a:ext cx="11396465" cy="4820140"/>
            <a:chOff x="470719" y="1309840"/>
            <a:chExt cx="11396465" cy="4820140"/>
          </a:xfrm>
        </p:grpSpPr>
        <p:sp>
          <p:nvSpPr>
            <p:cNvPr id="19" name="TextBox 18">
              <a:extLst>
                <a:ext uri="{FF2B5EF4-FFF2-40B4-BE49-F238E27FC236}">
                  <a16:creationId xmlns:a16="http://schemas.microsoft.com/office/drawing/2014/main" id="{0D61DBB4-9A12-7C58-8A83-DB303389D00F}"/>
                </a:ext>
              </a:extLst>
            </p:cNvPr>
            <p:cNvSpPr txBox="1"/>
            <p:nvPr/>
          </p:nvSpPr>
          <p:spPr>
            <a:xfrm>
              <a:off x="9895740" y="5760648"/>
              <a:ext cx="1082091" cy="369332"/>
            </a:xfrm>
            <a:prstGeom prst="rect">
              <a:avLst/>
            </a:prstGeom>
            <a:noFill/>
          </p:spPr>
          <p:txBody>
            <a:bodyPr wrap="none" rtlCol="0">
              <a:spAutoFit/>
            </a:bodyPr>
            <a:lstStyle/>
            <a:p>
              <a:r>
                <a:rPr lang="en-US" b="1"/>
                <a:t>5</a:t>
              </a:r>
              <a:r>
                <a:rPr lang="en-US" b="1" baseline="30000"/>
                <a:t>th</a:t>
              </a:r>
              <a:r>
                <a:rPr lang="en-US" b="1"/>
                <a:t> grade </a:t>
              </a:r>
            </a:p>
          </p:txBody>
        </p:sp>
        <p:pic>
          <p:nvPicPr>
            <p:cNvPr id="4" name="Picture 3">
              <a:extLst>
                <a:ext uri="{FF2B5EF4-FFF2-40B4-BE49-F238E27FC236}">
                  <a16:creationId xmlns:a16="http://schemas.microsoft.com/office/drawing/2014/main" id="{990B3A03-7DDB-EDE0-52E1-E300CC822E34}"/>
                </a:ext>
              </a:extLst>
            </p:cNvPr>
            <p:cNvPicPr>
              <a:picLocks noChangeAspect="1"/>
            </p:cNvPicPr>
            <p:nvPr/>
          </p:nvPicPr>
          <p:blipFill>
            <a:blip r:embed="rId5"/>
            <a:stretch>
              <a:fillRect/>
            </a:stretch>
          </p:blipFill>
          <p:spPr>
            <a:xfrm>
              <a:off x="4854828" y="1309840"/>
              <a:ext cx="1127538" cy="4450807"/>
            </a:xfrm>
            <a:prstGeom prst="rect">
              <a:avLst/>
            </a:prstGeom>
          </p:spPr>
        </p:pic>
        <p:pic>
          <p:nvPicPr>
            <p:cNvPr id="9" name="Picture 8">
              <a:extLst>
                <a:ext uri="{FF2B5EF4-FFF2-40B4-BE49-F238E27FC236}">
                  <a16:creationId xmlns:a16="http://schemas.microsoft.com/office/drawing/2014/main" id="{24441544-B0F8-191F-47EC-55D36141C8ED}"/>
                </a:ext>
              </a:extLst>
            </p:cNvPr>
            <p:cNvPicPr>
              <a:picLocks noChangeAspect="1"/>
            </p:cNvPicPr>
            <p:nvPr/>
          </p:nvPicPr>
          <p:blipFill>
            <a:blip r:embed="rId6"/>
            <a:stretch>
              <a:fillRect/>
            </a:stretch>
          </p:blipFill>
          <p:spPr>
            <a:xfrm>
              <a:off x="6209635" y="1309840"/>
              <a:ext cx="1020696" cy="4450807"/>
            </a:xfrm>
            <a:prstGeom prst="rect">
              <a:avLst/>
            </a:prstGeom>
          </p:spPr>
        </p:pic>
        <p:pic>
          <p:nvPicPr>
            <p:cNvPr id="14" name="Picture 13">
              <a:extLst>
                <a:ext uri="{FF2B5EF4-FFF2-40B4-BE49-F238E27FC236}">
                  <a16:creationId xmlns:a16="http://schemas.microsoft.com/office/drawing/2014/main" id="{6BBA4DF4-921D-32BD-881D-C0144A8F2BEE}"/>
                </a:ext>
              </a:extLst>
            </p:cNvPr>
            <p:cNvPicPr>
              <a:picLocks noChangeAspect="1"/>
            </p:cNvPicPr>
            <p:nvPr/>
          </p:nvPicPr>
          <p:blipFill>
            <a:blip r:embed="rId7"/>
            <a:stretch>
              <a:fillRect/>
            </a:stretch>
          </p:blipFill>
          <p:spPr>
            <a:xfrm>
              <a:off x="9265471" y="1309841"/>
              <a:ext cx="1020696" cy="4450808"/>
            </a:xfrm>
            <a:prstGeom prst="rect">
              <a:avLst/>
            </a:prstGeom>
          </p:spPr>
        </p:pic>
        <p:pic>
          <p:nvPicPr>
            <p:cNvPr id="21" name="Picture 20">
              <a:extLst>
                <a:ext uri="{FF2B5EF4-FFF2-40B4-BE49-F238E27FC236}">
                  <a16:creationId xmlns:a16="http://schemas.microsoft.com/office/drawing/2014/main" id="{C1F2CDCC-5848-BF1C-0089-127A3A38ED6C}"/>
                </a:ext>
              </a:extLst>
            </p:cNvPr>
            <p:cNvPicPr>
              <a:picLocks noChangeAspect="1"/>
            </p:cNvPicPr>
            <p:nvPr/>
          </p:nvPicPr>
          <p:blipFill>
            <a:blip r:embed="rId8"/>
            <a:stretch>
              <a:fillRect/>
            </a:stretch>
          </p:blipFill>
          <p:spPr>
            <a:xfrm>
              <a:off x="10576504" y="1309840"/>
              <a:ext cx="1020696" cy="4480661"/>
            </a:xfrm>
            <a:prstGeom prst="rect">
              <a:avLst/>
            </a:prstGeom>
          </p:spPr>
        </p:pic>
        <p:pic>
          <p:nvPicPr>
            <p:cNvPr id="2" name="Picture 1">
              <a:extLst>
                <a:ext uri="{FF2B5EF4-FFF2-40B4-BE49-F238E27FC236}">
                  <a16:creationId xmlns:a16="http://schemas.microsoft.com/office/drawing/2014/main" id="{6750B1B2-9A37-2575-21C7-994E8B31DE20}"/>
                </a:ext>
              </a:extLst>
            </p:cNvPr>
            <p:cNvPicPr>
              <a:picLocks noChangeAspect="1"/>
            </p:cNvPicPr>
            <p:nvPr/>
          </p:nvPicPr>
          <p:blipFill>
            <a:blip r:embed="rId9"/>
            <a:stretch>
              <a:fillRect/>
            </a:stretch>
          </p:blipFill>
          <p:spPr>
            <a:xfrm>
              <a:off x="739402" y="1309840"/>
              <a:ext cx="1043952" cy="4480662"/>
            </a:xfrm>
            <a:prstGeom prst="rect">
              <a:avLst/>
            </a:prstGeom>
          </p:spPr>
        </p:pic>
        <p:pic>
          <p:nvPicPr>
            <p:cNvPr id="5" name="Picture 4">
              <a:extLst>
                <a:ext uri="{FF2B5EF4-FFF2-40B4-BE49-F238E27FC236}">
                  <a16:creationId xmlns:a16="http://schemas.microsoft.com/office/drawing/2014/main" id="{6372A06C-34DE-856E-98F1-F0E49A136B72}"/>
                </a:ext>
              </a:extLst>
            </p:cNvPr>
            <p:cNvPicPr>
              <a:picLocks noChangeAspect="1"/>
            </p:cNvPicPr>
            <p:nvPr/>
          </p:nvPicPr>
          <p:blipFill>
            <a:blip r:embed="rId10"/>
            <a:stretch>
              <a:fillRect/>
            </a:stretch>
          </p:blipFill>
          <p:spPr>
            <a:xfrm>
              <a:off x="2019280" y="1309840"/>
              <a:ext cx="1043952" cy="4534369"/>
            </a:xfrm>
            <a:prstGeom prst="rect">
              <a:avLst/>
            </a:prstGeom>
          </p:spPr>
        </p:pic>
        <p:sp>
          <p:nvSpPr>
            <p:cNvPr id="10" name="Right Bracket 9">
              <a:extLst>
                <a:ext uri="{FF2B5EF4-FFF2-40B4-BE49-F238E27FC236}">
                  <a16:creationId xmlns:a16="http://schemas.microsoft.com/office/drawing/2014/main" id="{8711900F-4086-DBCF-060C-A3F8C9ED8575}"/>
                </a:ext>
              </a:extLst>
            </p:cNvPr>
            <p:cNvSpPr/>
            <p:nvPr/>
          </p:nvSpPr>
          <p:spPr>
            <a:xfrm>
              <a:off x="11656529" y="1314968"/>
              <a:ext cx="136751" cy="1978565"/>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2" name="Right Bracket 11">
              <a:extLst>
                <a:ext uri="{FF2B5EF4-FFF2-40B4-BE49-F238E27FC236}">
                  <a16:creationId xmlns:a16="http://schemas.microsoft.com/office/drawing/2014/main" id="{61A6B29D-C683-BACC-D67C-C647DC5D58C7}"/>
                </a:ext>
              </a:extLst>
            </p:cNvPr>
            <p:cNvSpPr/>
            <p:nvPr/>
          </p:nvSpPr>
          <p:spPr>
            <a:xfrm>
              <a:off x="3165071" y="1348375"/>
              <a:ext cx="101775" cy="2597091"/>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Right Bracket 12">
              <a:extLst>
                <a:ext uri="{FF2B5EF4-FFF2-40B4-BE49-F238E27FC236}">
                  <a16:creationId xmlns:a16="http://schemas.microsoft.com/office/drawing/2014/main" id="{209D5FB4-AF57-B164-AA1B-D1333322E8D5}"/>
                </a:ext>
              </a:extLst>
            </p:cNvPr>
            <p:cNvSpPr/>
            <p:nvPr/>
          </p:nvSpPr>
          <p:spPr>
            <a:xfrm>
              <a:off x="7307124" y="1340368"/>
              <a:ext cx="136751" cy="2409503"/>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5" name="Left Bracket 14">
              <a:extLst>
                <a:ext uri="{FF2B5EF4-FFF2-40B4-BE49-F238E27FC236}">
                  <a16:creationId xmlns:a16="http://schemas.microsoft.com/office/drawing/2014/main" id="{870B3FCD-160E-B5EA-43D5-D84FB69A0E3F}"/>
                </a:ext>
              </a:extLst>
            </p:cNvPr>
            <p:cNvSpPr/>
            <p:nvPr/>
          </p:nvSpPr>
          <p:spPr>
            <a:xfrm>
              <a:off x="549864" y="1339909"/>
              <a:ext cx="45719" cy="2409962"/>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Left Bracket 15">
              <a:extLst>
                <a:ext uri="{FF2B5EF4-FFF2-40B4-BE49-F238E27FC236}">
                  <a16:creationId xmlns:a16="http://schemas.microsoft.com/office/drawing/2014/main" id="{08958B15-1F4B-802F-6E5F-CC53975A1AAA}"/>
                </a:ext>
              </a:extLst>
            </p:cNvPr>
            <p:cNvSpPr/>
            <p:nvPr/>
          </p:nvSpPr>
          <p:spPr>
            <a:xfrm>
              <a:off x="4656667" y="1348375"/>
              <a:ext cx="67062" cy="2401496"/>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7" name="Left Bracket 16">
              <a:extLst>
                <a:ext uri="{FF2B5EF4-FFF2-40B4-BE49-F238E27FC236}">
                  <a16:creationId xmlns:a16="http://schemas.microsoft.com/office/drawing/2014/main" id="{4F19D223-782A-C8ED-E273-4477C52A7A9E}"/>
                </a:ext>
              </a:extLst>
            </p:cNvPr>
            <p:cNvSpPr/>
            <p:nvPr/>
          </p:nvSpPr>
          <p:spPr>
            <a:xfrm>
              <a:off x="9044244" y="1339909"/>
              <a:ext cx="53189" cy="1856258"/>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0" name="TextBox 19">
              <a:extLst>
                <a:ext uri="{FF2B5EF4-FFF2-40B4-BE49-F238E27FC236}">
                  <a16:creationId xmlns:a16="http://schemas.microsoft.com/office/drawing/2014/main" id="{7D8C2216-B2CE-2D77-1E4A-A052A2A32E30}"/>
                </a:ext>
              </a:extLst>
            </p:cNvPr>
            <p:cNvSpPr txBox="1"/>
            <p:nvPr/>
          </p:nvSpPr>
          <p:spPr>
            <a:xfrm rot="16200000">
              <a:off x="2750839" y="2239045"/>
              <a:ext cx="819256" cy="369332"/>
            </a:xfrm>
            <a:prstGeom prst="rect">
              <a:avLst/>
            </a:prstGeom>
            <a:noFill/>
          </p:spPr>
          <p:txBody>
            <a:bodyPr wrap="square" rtlCol="0">
              <a:spAutoFit/>
            </a:bodyPr>
            <a:lstStyle/>
            <a:p>
              <a:r>
                <a:rPr lang="en-US" b="1"/>
                <a:t>64.2%</a:t>
              </a:r>
            </a:p>
          </p:txBody>
        </p:sp>
        <p:sp>
          <p:nvSpPr>
            <p:cNvPr id="23" name="TextBox 22">
              <a:extLst>
                <a:ext uri="{FF2B5EF4-FFF2-40B4-BE49-F238E27FC236}">
                  <a16:creationId xmlns:a16="http://schemas.microsoft.com/office/drawing/2014/main" id="{4FA6543D-B118-828D-27D7-13078C9F4E54}"/>
                </a:ext>
              </a:extLst>
            </p:cNvPr>
            <p:cNvSpPr txBox="1"/>
            <p:nvPr/>
          </p:nvSpPr>
          <p:spPr>
            <a:xfrm rot="16200000">
              <a:off x="6904722" y="2219451"/>
              <a:ext cx="819256" cy="369332"/>
            </a:xfrm>
            <a:prstGeom prst="rect">
              <a:avLst/>
            </a:prstGeom>
            <a:noFill/>
          </p:spPr>
          <p:txBody>
            <a:bodyPr wrap="square" rtlCol="0">
              <a:spAutoFit/>
            </a:bodyPr>
            <a:lstStyle/>
            <a:p>
              <a:r>
                <a:rPr lang="en-US" b="1"/>
                <a:t>59.9%</a:t>
              </a:r>
            </a:p>
          </p:txBody>
        </p:sp>
        <p:sp>
          <p:nvSpPr>
            <p:cNvPr id="24" name="TextBox 23">
              <a:extLst>
                <a:ext uri="{FF2B5EF4-FFF2-40B4-BE49-F238E27FC236}">
                  <a16:creationId xmlns:a16="http://schemas.microsoft.com/office/drawing/2014/main" id="{17EBA64D-0568-BAF9-023C-961D3A470CD1}"/>
                </a:ext>
              </a:extLst>
            </p:cNvPr>
            <p:cNvSpPr txBox="1"/>
            <p:nvPr/>
          </p:nvSpPr>
          <p:spPr>
            <a:xfrm rot="16200000">
              <a:off x="11272890" y="2025389"/>
              <a:ext cx="819256" cy="369332"/>
            </a:xfrm>
            <a:prstGeom prst="rect">
              <a:avLst/>
            </a:prstGeom>
            <a:noFill/>
          </p:spPr>
          <p:txBody>
            <a:bodyPr wrap="square" rtlCol="0">
              <a:spAutoFit/>
            </a:bodyPr>
            <a:lstStyle/>
            <a:p>
              <a:r>
                <a:rPr lang="en-US" b="1"/>
                <a:t>48.7%</a:t>
              </a:r>
            </a:p>
          </p:txBody>
        </p:sp>
        <p:sp>
          <p:nvSpPr>
            <p:cNvPr id="25" name="TextBox 24">
              <a:extLst>
                <a:ext uri="{FF2B5EF4-FFF2-40B4-BE49-F238E27FC236}">
                  <a16:creationId xmlns:a16="http://schemas.microsoft.com/office/drawing/2014/main" id="{1FDFAB5F-F208-AA4A-61A1-CA775B865AF7}"/>
                </a:ext>
              </a:extLst>
            </p:cNvPr>
            <p:cNvSpPr txBox="1"/>
            <p:nvPr/>
          </p:nvSpPr>
          <p:spPr>
            <a:xfrm rot="16200000">
              <a:off x="255554" y="2229248"/>
              <a:ext cx="799661" cy="369332"/>
            </a:xfrm>
            <a:prstGeom prst="rect">
              <a:avLst/>
            </a:prstGeom>
            <a:noFill/>
          </p:spPr>
          <p:txBody>
            <a:bodyPr wrap="square" rtlCol="0">
              <a:spAutoFit/>
            </a:bodyPr>
            <a:lstStyle/>
            <a:p>
              <a:r>
                <a:rPr lang="en-US" b="1"/>
                <a:t>59%</a:t>
              </a:r>
            </a:p>
          </p:txBody>
        </p:sp>
        <p:sp>
          <p:nvSpPr>
            <p:cNvPr id="26" name="TextBox 25">
              <a:extLst>
                <a:ext uri="{FF2B5EF4-FFF2-40B4-BE49-F238E27FC236}">
                  <a16:creationId xmlns:a16="http://schemas.microsoft.com/office/drawing/2014/main" id="{7AE011B2-4E92-3031-BB4E-57E9F0A2580E}"/>
                </a:ext>
              </a:extLst>
            </p:cNvPr>
            <p:cNvSpPr txBox="1"/>
            <p:nvPr/>
          </p:nvSpPr>
          <p:spPr>
            <a:xfrm rot="16200000">
              <a:off x="4355436" y="2320551"/>
              <a:ext cx="799661" cy="369332"/>
            </a:xfrm>
            <a:prstGeom prst="rect">
              <a:avLst/>
            </a:prstGeom>
            <a:noFill/>
          </p:spPr>
          <p:txBody>
            <a:bodyPr wrap="square" rtlCol="0">
              <a:spAutoFit/>
            </a:bodyPr>
            <a:lstStyle/>
            <a:p>
              <a:r>
                <a:rPr lang="en-US" b="1"/>
                <a:t>59.2%</a:t>
              </a:r>
            </a:p>
          </p:txBody>
        </p:sp>
        <p:sp>
          <p:nvSpPr>
            <p:cNvPr id="27" name="TextBox 26">
              <a:extLst>
                <a:ext uri="{FF2B5EF4-FFF2-40B4-BE49-F238E27FC236}">
                  <a16:creationId xmlns:a16="http://schemas.microsoft.com/office/drawing/2014/main" id="{2FECA6B2-D526-D5F8-4EED-E1E5F7B95FF8}"/>
                </a:ext>
              </a:extLst>
            </p:cNvPr>
            <p:cNvSpPr txBox="1"/>
            <p:nvPr/>
          </p:nvSpPr>
          <p:spPr>
            <a:xfrm rot="16200000">
              <a:off x="8759970" y="2003145"/>
              <a:ext cx="799661" cy="369332"/>
            </a:xfrm>
            <a:prstGeom prst="rect">
              <a:avLst/>
            </a:prstGeom>
            <a:noFill/>
          </p:spPr>
          <p:txBody>
            <a:bodyPr wrap="square" rtlCol="0">
              <a:spAutoFit/>
            </a:bodyPr>
            <a:lstStyle/>
            <a:p>
              <a:r>
                <a:rPr lang="en-US" b="1"/>
                <a:t>45.8%</a:t>
              </a:r>
            </a:p>
          </p:txBody>
        </p:sp>
      </p:grpSp>
    </p:spTree>
    <p:extLst>
      <p:ext uri="{BB962C8B-B14F-4D97-AF65-F5344CB8AC3E}">
        <p14:creationId xmlns:p14="http://schemas.microsoft.com/office/powerpoint/2010/main" val="331710117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89688E-F776-8DC0-956E-361C2883489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24460C4-A998-8D33-4489-4BAD166B57AA}"/>
              </a:ext>
            </a:extLst>
          </p:cNvPr>
          <p:cNvSpPr/>
          <p:nvPr/>
        </p:nvSpPr>
        <p:spPr>
          <a:xfrm>
            <a:off x="-11009" y="0"/>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Star Math Proficiency Rate—High School</a:t>
            </a:r>
          </a:p>
        </p:txBody>
      </p:sp>
      <p:pic>
        <p:nvPicPr>
          <p:cNvPr id="11" name="Picture 10">
            <a:extLst>
              <a:ext uri="{FF2B5EF4-FFF2-40B4-BE49-F238E27FC236}">
                <a16:creationId xmlns:a16="http://schemas.microsoft.com/office/drawing/2014/main" id="{7419DECE-8EC2-B99C-C1E5-E4242BBEE471}"/>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7" name="Picture 6">
            <a:extLst>
              <a:ext uri="{FF2B5EF4-FFF2-40B4-BE49-F238E27FC236}">
                <a16:creationId xmlns:a16="http://schemas.microsoft.com/office/drawing/2014/main" id="{D816220F-DA67-5CAC-849B-74D43288B353}"/>
              </a:ext>
            </a:extLst>
          </p:cNvPr>
          <p:cNvPicPr>
            <a:picLocks noChangeAspect="1"/>
          </p:cNvPicPr>
          <p:nvPr/>
        </p:nvPicPr>
        <p:blipFill>
          <a:blip r:embed="rId4"/>
          <a:stretch>
            <a:fillRect/>
          </a:stretch>
        </p:blipFill>
        <p:spPr>
          <a:xfrm>
            <a:off x="2472504" y="6427142"/>
            <a:ext cx="6400800" cy="333375"/>
          </a:xfrm>
          <a:prstGeom prst="rect">
            <a:avLst/>
          </a:prstGeom>
        </p:spPr>
      </p:pic>
      <p:sp>
        <p:nvSpPr>
          <p:cNvPr id="18" name="TextBox 17">
            <a:extLst>
              <a:ext uri="{FF2B5EF4-FFF2-40B4-BE49-F238E27FC236}">
                <a16:creationId xmlns:a16="http://schemas.microsoft.com/office/drawing/2014/main" id="{1A465C8E-AD96-602B-70AB-A3CE83146E97}"/>
              </a:ext>
            </a:extLst>
          </p:cNvPr>
          <p:cNvSpPr txBox="1"/>
          <p:nvPr/>
        </p:nvSpPr>
        <p:spPr>
          <a:xfrm>
            <a:off x="864033" y="5906013"/>
            <a:ext cx="1138517" cy="369332"/>
          </a:xfrm>
          <a:prstGeom prst="rect">
            <a:avLst/>
          </a:prstGeom>
          <a:noFill/>
        </p:spPr>
        <p:txBody>
          <a:bodyPr wrap="none" rtlCol="0">
            <a:spAutoFit/>
          </a:bodyPr>
          <a:lstStyle/>
          <a:p>
            <a:r>
              <a:rPr lang="en-US" b="1"/>
              <a:t>9th grade </a:t>
            </a:r>
          </a:p>
        </p:txBody>
      </p:sp>
      <p:sp>
        <p:nvSpPr>
          <p:cNvPr id="19" name="TextBox 18">
            <a:extLst>
              <a:ext uri="{FF2B5EF4-FFF2-40B4-BE49-F238E27FC236}">
                <a16:creationId xmlns:a16="http://schemas.microsoft.com/office/drawing/2014/main" id="{5B6D1D1C-44CC-9CC3-1D82-600315B0FFF8}"/>
              </a:ext>
            </a:extLst>
          </p:cNvPr>
          <p:cNvSpPr txBox="1"/>
          <p:nvPr/>
        </p:nvSpPr>
        <p:spPr>
          <a:xfrm>
            <a:off x="3933198" y="5899506"/>
            <a:ext cx="1188210" cy="369332"/>
          </a:xfrm>
          <a:prstGeom prst="rect">
            <a:avLst/>
          </a:prstGeom>
          <a:noFill/>
        </p:spPr>
        <p:txBody>
          <a:bodyPr wrap="none" rtlCol="0">
            <a:spAutoFit/>
          </a:bodyPr>
          <a:lstStyle/>
          <a:p>
            <a:r>
              <a:rPr lang="en-US" b="1"/>
              <a:t>10</a:t>
            </a:r>
            <a:r>
              <a:rPr lang="en-US" b="1" baseline="30000"/>
              <a:t>th</a:t>
            </a:r>
            <a:r>
              <a:rPr lang="en-US" b="1"/>
              <a:t> grade </a:t>
            </a:r>
          </a:p>
        </p:txBody>
      </p:sp>
      <p:sp>
        <p:nvSpPr>
          <p:cNvPr id="20" name="TextBox 19">
            <a:extLst>
              <a:ext uri="{FF2B5EF4-FFF2-40B4-BE49-F238E27FC236}">
                <a16:creationId xmlns:a16="http://schemas.microsoft.com/office/drawing/2014/main" id="{32665D1B-EEF9-6BE2-82D5-46C3AAA82391}"/>
              </a:ext>
            </a:extLst>
          </p:cNvPr>
          <p:cNvSpPr txBox="1"/>
          <p:nvPr/>
        </p:nvSpPr>
        <p:spPr>
          <a:xfrm>
            <a:off x="6913834" y="5898798"/>
            <a:ext cx="1188210" cy="369332"/>
          </a:xfrm>
          <a:prstGeom prst="rect">
            <a:avLst/>
          </a:prstGeom>
          <a:noFill/>
        </p:spPr>
        <p:txBody>
          <a:bodyPr wrap="none" rtlCol="0">
            <a:spAutoFit/>
          </a:bodyPr>
          <a:lstStyle/>
          <a:p>
            <a:r>
              <a:rPr lang="en-US" b="1"/>
              <a:t>11</a:t>
            </a:r>
            <a:r>
              <a:rPr lang="en-US" b="1" baseline="30000"/>
              <a:t>th</a:t>
            </a:r>
            <a:r>
              <a:rPr lang="en-US" b="1"/>
              <a:t> grade </a:t>
            </a:r>
          </a:p>
        </p:txBody>
      </p:sp>
      <p:pic>
        <p:nvPicPr>
          <p:cNvPr id="5" name="Picture 4">
            <a:extLst>
              <a:ext uri="{FF2B5EF4-FFF2-40B4-BE49-F238E27FC236}">
                <a16:creationId xmlns:a16="http://schemas.microsoft.com/office/drawing/2014/main" id="{DBC3CDA4-3079-8D85-7FCF-E07F4BC40598}"/>
              </a:ext>
            </a:extLst>
          </p:cNvPr>
          <p:cNvPicPr>
            <a:picLocks noChangeAspect="1"/>
          </p:cNvPicPr>
          <p:nvPr/>
        </p:nvPicPr>
        <p:blipFill>
          <a:blip r:embed="rId5"/>
          <a:stretch>
            <a:fillRect/>
          </a:stretch>
        </p:blipFill>
        <p:spPr>
          <a:xfrm>
            <a:off x="330887" y="1208841"/>
            <a:ext cx="1021618" cy="4738980"/>
          </a:xfrm>
          <a:prstGeom prst="rect">
            <a:avLst/>
          </a:prstGeom>
        </p:spPr>
      </p:pic>
      <p:pic>
        <p:nvPicPr>
          <p:cNvPr id="8" name="Picture 7">
            <a:extLst>
              <a:ext uri="{FF2B5EF4-FFF2-40B4-BE49-F238E27FC236}">
                <a16:creationId xmlns:a16="http://schemas.microsoft.com/office/drawing/2014/main" id="{4503E296-0FBF-E286-82C5-0ACFF2506772}"/>
              </a:ext>
            </a:extLst>
          </p:cNvPr>
          <p:cNvPicPr>
            <a:picLocks noChangeAspect="1"/>
          </p:cNvPicPr>
          <p:nvPr/>
        </p:nvPicPr>
        <p:blipFill>
          <a:blip r:embed="rId6"/>
          <a:stretch>
            <a:fillRect/>
          </a:stretch>
        </p:blipFill>
        <p:spPr>
          <a:xfrm>
            <a:off x="1433546" y="1233642"/>
            <a:ext cx="1021619" cy="4714179"/>
          </a:xfrm>
          <a:prstGeom prst="rect">
            <a:avLst/>
          </a:prstGeom>
        </p:spPr>
      </p:pic>
      <p:pic>
        <p:nvPicPr>
          <p:cNvPr id="12" name="Picture 11">
            <a:extLst>
              <a:ext uri="{FF2B5EF4-FFF2-40B4-BE49-F238E27FC236}">
                <a16:creationId xmlns:a16="http://schemas.microsoft.com/office/drawing/2014/main" id="{A58E01CA-D823-FBED-5057-A330EE0FE231}"/>
              </a:ext>
            </a:extLst>
          </p:cNvPr>
          <p:cNvPicPr>
            <a:picLocks noChangeAspect="1"/>
          </p:cNvPicPr>
          <p:nvPr/>
        </p:nvPicPr>
        <p:blipFill>
          <a:blip r:embed="rId7"/>
          <a:stretch>
            <a:fillRect/>
          </a:stretch>
        </p:blipFill>
        <p:spPr>
          <a:xfrm>
            <a:off x="3409293" y="1233642"/>
            <a:ext cx="982522" cy="4714175"/>
          </a:xfrm>
          <a:prstGeom prst="rect">
            <a:avLst/>
          </a:prstGeom>
        </p:spPr>
      </p:pic>
      <p:pic>
        <p:nvPicPr>
          <p:cNvPr id="15" name="Picture 14">
            <a:extLst>
              <a:ext uri="{FF2B5EF4-FFF2-40B4-BE49-F238E27FC236}">
                <a16:creationId xmlns:a16="http://schemas.microsoft.com/office/drawing/2014/main" id="{16E9B486-6AD3-DB60-EDC1-8F7F28CB641A}"/>
              </a:ext>
            </a:extLst>
          </p:cNvPr>
          <p:cNvPicPr>
            <a:picLocks noChangeAspect="1"/>
          </p:cNvPicPr>
          <p:nvPr/>
        </p:nvPicPr>
        <p:blipFill>
          <a:blip r:embed="rId8"/>
          <a:stretch>
            <a:fillRect/>
          </a:stretch>
        </p:blipFill>
        <p:spPr>
          <a:xfrm>
            <a:off x="4472602" y="1241545"/>
            <a:ext cx="961617" cy="4665439"/>
          </a:xfrm>
          <a:prstGeom prst="rect">
            <a:avLst/>
          </a:prstGeom>
        </p:spPr>
      </p:pic>
      <p:pic>
        <p:nvPicPr>
          <p:cNvPr id="17" name="Picture 16">
            <a:extLst>
              <a:ext uri="{FF2B5EF4-FFF2-40B4-BE49-F238E27FC236}">
                <a16:creationId xmlns:a16="http://schemas.microsoft.com/office/drawing/2014/main" id="{06E3A282-FCE3-BEB5-A520-4ACE16910867}"/>
              </a:ext>
            </a:extLst>
          </p:cNvPr>
          <p:cNvPicPr>
            <a:picLocks noChangeAspect="1"/>
          </p:cNvPicPr>
          <p:nvPr/>
        </p:nvPicPr>
        <p:blipFill>
          <a:blip r:embed="rId9"/>
          <a:stretch>
            <a:fillRect/>
          </a:stretch>
        </p:blipFill>
        <p:spPr>
          <a:xfrm>
            <a:off x="6451563" y="1233641"/>
            <a:ext cx="961617" cy="4665439"/>
          </a:xfrm>
          <a:prstGeom prst="rect">
            <a:avLst/>
          </a:prstGeom>
        </p:spPr>
      </p:pic>
      <p:pic>
        <p:nvPicPr>
          <p:cNvPr id="24" name="Picture 23">
            <a:extLst>
              <a:ext uri="{FF2B5EF4-FFF2-40B4-BE49-F238E27FC236}">
                <a16:creationId xmlns:a16="http://schemas.microsoft.com/office/drawing/2014/main" id="{8F8684D6-C13B-9234-6769-68AF453FEF49}"/>
              </a:ext>
            </a:extLst>
          </p:cNvPr>
          <p:cNvPicPr>
            <a:picLocks noChangeAspect="1"/>
          </p:cNvPicPr>
          <p:nvPr/>
        </p:nvPicPr>
        <p:blipFill>
          <a:blip r:embed="rId10"/>
          <a:stretch>
            <a:fillRect/>
          </a:stretch>
        </p:blipFill>
        <p:spPr>
          <a:xfrm>
            <a:off x="7507939" y="1208841"/>
            <a:ext cx="961617" cy="4690357"/>
          </a:xfrm>
          <a:prstGeom prst="rect">
            <a:avLst/>
          </a:prstGeom>
        </p:spPr>
      </p:pic>
      <p:pic>
        <p:nvPicPr>
          <p:cNvPr id="27" name="Picture 26">
            <a:extLst>
              <a:ext uri="{FF2B5EF4-FFF2-40B4-BE49-F238E27FC236}">
                <a16:creationId xmlns:a16="http://schemas.microsoft.com/office/drawing/2014/main" id="{C3095C3F-2C89-6B78-A5E0-B97F528FF812}"/>
              </a:ext>
            </a:extLst>
          </p:cNvPr>
          <p:cNvPicPr>
            <a:picLocks noChangeAspect="1"/>
          </p:cNvPicPr>
          <p:nvPr/>
        </p:nvPicPr>
        <p:blipFill>
          <a:blip r:embed="rId11"/>
          <a:stretch>
            <a:fillRect/>
          </a:stretch>
        </p:blipFill>
        <p:spPr>
          <a:xfrm>
            <a:off x="9474200" y="1233642"/>
            <a:ext cx="961617" cy="4673380"/>
          </a:xfrm>
          <a:prstGeom prst="rect">
            <a:avLst/>
          </a:prstGeom>
        </p:spPr>
      </p:pic>
      <p:pic>
        <p:nvPicPr>
          <p:cNvPr id="29" name="Picture 28">
            <a:extLst>
              <a:ext uri="{FF2B5EF4-FFF2-40B4-BE49-F238E27FC236}">
                <a16:creationId xmlns:a16="http://schemas.microsoft.com/office/drawing/2014/main" id="{3078B924-7D88-79E0-0F4E-8BEF673A90FD}"/>
              </a:ext>
            </a:extLst>
          </p:cNvPr>
          <p:cNvPicPr>
            <a:picLocks noChangeAspect="1"/>
          </p:cNvPicPr>
          <p:nvPr/>
        </p:nvPicPr>
        <p:blipFill>
          <a:blip r:embed="rId12"/>
          <a:stretch>
            <a:fillRect/>
          </a:stretch>
        </p:blipFill>
        <p:spPr>
          <a:xfrm>
            <a:off x="10505697" y="1241546"/>
            <a:ext cx="898903" cy="4635470"/>
          </a:xfrm>
          <a:prstGeom prst="rect">
            <a:avLst/>
          </a:prstGeom>
        </p:spPr>
      </p:pic>
      <p:sp>
        <p:nvSpPr>
          <p:cNvPr id="30" name="TextBox 29">
            <a:extLst>
              <a:ext uri="{FF2B5EF4-FFF2-40B4-BE49-F238E27FC236}">
                <a16:creationId xmlns:a16="http://schemas.microsoft.com/office/drawing/2014/main" id="{3B5AAC31-0A75-8428-F671-22DD0C874BAC}"/>
              </a:ext>
            </a:extLst>
          </p:cNvPr>
          <p:cNvSpPr txBox="1"/>
          <p:nvPr/>
        </p:nvSpPr>
        <p:spPr>
          <a:xfrm>
            <a:off x="11009" y="787286"/>
            <a:ext cx="4032541" cy="369332"/>
          </a:xfrm>
          <a:prstGeom prst="rect">
            <a:avLst/>
          </a:prstGeom>
          <a:noFill/>
        </p:spPr>
        <p:txBody>
          <a:bodyPr wrap="square" rtlCol="0">
            <a:spAutoFit/>
          </a:bodyPr>
          <a:lstStyle/>
          <a:p>
            <a:r>
              <a:rPr lang="en-US" b="1"/>
              <a:t>High School Math Proficiency Rate </a:t>
            </a:r>
          </a:p>
        </p:txBody>
      </p:sp>
      <p:sp>
        <p:nvSpPr>
          <p:cNvPr id="31" name="TextBox 30">
            <a:extLst>
              <a:ext uri="{FF2B5EF4-FFF2-40B4-BE49-F238E27FC236}">
                <a16:creationId xmlns:a16="http://schemas.microsoft.com/office/drawing/2014/main" id="{951E8FC2-0351-A528-A6B4-7BC9FA95302B}"/>
              </a:ext>
            </a:extLst>
          </p:cNvPr>
          <p:cNvSpPr txBox="1"/>
          <p:nvPr/>
        </p:nvSpPr>
        <p:spPr>
          <a:xfrm>
            <a:off x="9982200" y="5877016"/>
            <a:ext cx="1188210" cy="369332"/>
          </a:xfrm>
          <a:prstGeom prst="rect">
            <a:avLst/>
          </a:prstGeom>
          <a:noFill/>
        </p:spPr>
        <p:txBody>
          <a:bodyPr wrap="none" rtlCol="0">
            <a:spAutoFit/>
          </a:bodyPr>
          <a:lstStyle/>
          <a:p>
            <a:r>
              <a:rPr lang="en-US" b="1"/>
              <a:t>12</a:t>
            </a:r>
            <a:r>
              <a:rPr lang="en-US" b="1" baseline="30000"/>
              <a:t>th</a:t>
            </a:r>
            <a:r>
              <a:rPr lang="en-US" b="1"/>
              <a:t> grade </a:t>
            </a:r>
          </a:p>
        </p:txBody>
      </p:sp>
      <p:sp>
        <p:nvSpPr>
          <p:cNvPr id="2" name="Slide Number Placeholder 1">
            <a:extLst>
              <a:ext uri="{FF2B5EF4-FFF2-40B4-BE49-F238E27FC236}">
                <a16:creationId xmlns:a16="http://schemas.microsoft.com/office/drawing/2014/main" id="{84B812DB-FBE8-D1B9-6F2D-B726F4371254}"/>
              </a:ext>
            </a:extLst>
          </p:cNvPr>
          <p:cNvSpPr>
            <a:spLocks noGrp="1"/>
          </p:cNvSpPr>
          <p:nvPr>
            <p:ph type="sldNum" sz="quarter" idx="12"/>
          </p:nvPr>
        </p:nvSpPr>
        <p:spPr/>
        <p:txBody>
          <a:bodyPr/>
          <a:lstStyle/>
          <a:p>
            <a:fld id="{28E6F07D-F62F-4C3B-A21E-2367E9A39921}" type="slidenum">
              <a:rPr lang="en-US" b="1" smtClean="0"/>
              <a:t>13</a:t>
            </a:fld>
            <a:endParaRPr lang="en-US" b="1"/>
          </a:p>
        </p:txBody>
      </p:sp>
      <p:sp>
        <p:nvSpPr>
          <p:cNvPr id="4" name="Right Bracket 3">
            <a:extLst>
              <a:ext uri="{FF2B5EF4-FFF2-40B4-BE49-F238E27FC236}">
                <a16:creationId xmlns:a16="http://schemas.microsoft.com/office/drawing/2014/main" id="{3384D942-D51C-3943-3E5B-D499EC80F1ED}"/>
              </a:ext>
            </a:extLst>
          </p:cNvPr>
          <p:cNvSpPr/>
          <p:nvPr/>
        </p:nvSpPr>
        <p:spPr>
          <a:xfrm>
            <a:off x="2518089" y="1241545"/>
            <a:ext cx="206572" cy="1844555"/>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 name="Right Bracket 5">
            <a:extLst>
              <a:ext uri="{FF2B5EF4-FFF2-40B4-BE49-F238E27FC236}">
                <a16:creationId xmlns:a16="http://schemas.microsoft.com/office/drawing/2014/main" id="{45F98B8F-CA5D-286E-DFCD-B48A4FC576A7}"/>
              </a:ext>
            </a:extLst>
          </p:cNvPr>
          <p:cNvSpPr/>
          <p:nvPr/>
        </p:nvSpPr>
        <p:spPr>
          <a:xfrm>
            <a:off x="5542593" y="1243216"/>
            <a:ext cx="136751" cy="2409503"/>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Right Bracket 8">
            <a:extLst>
              <a:ext uri="{FF2B5EF4-FFF2-40B4-BE49-F238E27FC236}">
                <a16:creationId xmlns:a16="http://schemas.microsoft.com/office/drawing/2014/main" id="{198C2B57-FB02-0A3B-B44F-C7565B1AEAF3}"/>
              </a:ext>
            </a:extLst>
          </p:cNvPr>
          <p:cNvSpPr/>
          <p:nvPr/>
        </p:nvSpPr>
        <p:spPr>
          <a:xfrm>
            <a:off x="8550343" y="1233641"/>
            <a:ext cx="136751" cy="2409503"/>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0" name="Right Bracket 9">
            <a:extLst>
              <a:ext uri="{FF2B5EF4-FFF2-40B4-BE49-F238E27FC236}">
                <a16:creationId xmlns:a16="http://schemas.microsoft.com/office/drawing/2014/main" id="{E4E03EB6-AA6B-9674-518D-E493CB7533FF}"/>
              </a:ext>
            </a:extLst>
          </p:cNvPr>
          <p:cNvSpPr/>
          <p:nvPr/>
        </p:nvSpPr>
        <p:spPr>
          <a:xfrm>
            <a:off x="11551468" y="1233641"/>
            <a:ext cx="45719" cy="2296959"/>
          </a:xfrm>
          <a:prstGeom prst="righ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3" name="Left Bracket 12">
            <a:extLst>
              <a:ext uri="{FF2B5EF4-FFF2-40B4-BE49-F238E27FC236}">
                <a16:creationId xmlns:a16="http://schemas.microsoft.com/office/drawing/2014/main" id="{F13F1758-E43B-3A45-8965-7D3B8BB23CE8}"/>
              </a:ext>
            </a:extLst>
          </p:cNvPr>
          <p:cNvSpPr/>
          <p:nvPr/>
        </p:nvSpPr>
        <p:spPr>
          <a:xfrm>
            <a:off x="74095" y="1233641"/>
            <a:ext cx="50012" cy="1488955"/>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4" name="Left Bracket 13">
            <a:extLst>
              <a:ext uri="{FF2B5EF4-FFF2-40B4-BE49-F238E27FC236}">
                <a16:creationId xmlns:a16="http://schemas.microsoft.com/office/drawing/2014/main" id="{1C2F4AB1-D5BC-75E0-6EE0-DBB2239337B1}"/>
              </a:ext>
            </a:extLst>
          </p:cNvPr>
          <p:cNvSpPr/>
          <p:nvPr/>
        </p:nvSpPr>
        <p:spPr>
          <a:xfrm>
            <a:off x="3170867" y="1241545"/>
            <a:ext cx="71404" cy="2007066"/>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16" name="Left Bracket 15">
            <a:extLst>
              <a:ext uri="{FF2B5EF4-FFF2-40B4-BE49-F238E27FC236}">
                <a16:creationId xmlns:a16="http://schemas.microsoft.com/office/drawing/2014/main" id="{D5140A81-347E-945A-F050-B710349508D4}"/>
              </a:ext>
            </a:extLst>
          </p:cNvPr>
          <p:cNvSpPr/>
          <p:nvPr/>
        </p:nvSpPr>
        <p:spPr>
          <a:xfrm>
            <a:off x="6247303" y="1241545"/>
            <a:ext cx="71404" cy="2007066"/>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Left Bracket 20">
            <a:extLst>
              <a:ext uri="{FF2B5EF4-FFF2-40B4-BE49-F238E27FC236}">
                <a16:creationId xmlns:a16="http://schemas.microsoft.com/office/drawing/2014/main" id="{E84DC0A2-E408-A945-4298-DDB53AD42038}"/>
              </a:ext>
            </a:extLst>
          </p:cNvPr>
          <p:cNvSpPr/>
          <p:nvPr/>
        </p:nvSpPr>
        <p:spPr>
          <a:xfrm>
            <a:off x="9274412" y="1268587"/>
            <a:ext cx="85487" cy="1885246"/>
          </a:xfrm>
          <a:prstGeom prst="leftBracket">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2" name="TextBox 21">
            <a:extLst>
              <a:ext uri="{FF2B5EF4-FFF2-40B4-BE49-F238E27FC236}">
                <a16:creationId xmlns:a16="http://schemas.microsoft.com/office/drawing/2014/main" id="{FB2F3070-B5DD-88E1-A534-27CB032B34F5}"/>
              </a:ext>
            </a:extLst>
          </p:cNvPr>
          <p:cNvSpPr txBox="1"/>
          <p:nvPr/>
        </p:nvSpPr>
        <p:spPr>
          <a:xfrm rot="16200000">
            <a:off x="2170919" y="1759238"/>
            <a:ext cx="819256" cy="369332"/>
          </a:xfrm>
          <a:prstGeom prst="rect">
            <a:avLst/>
          </a:prstGeom>
          <a:noFill/>
        </p:spPr>
        <p:txBody>
          <a:bodyPr wrap="square" rtlCol="0">
            <a:spAutoFit/>
          </a:bodyPr>
          <a:lstStyle/>
          <a:p>
            <a:r>
              <a:rPr lang="en-US" b="1"/>
              <a:t>44.1%</a:t>
            </a:r>
          </a:p>
        </p:txBody>
      </p:sp>
      <p:sp>
        <p:nvSpPr>
          <p:cNvPr id="23" name="TextBox 22">
            <a:extLst>
              <a:ext uri="{FF2B5EF4-FFF2-40B4-BE49-F238E27FC236}">
                <a16:creationId xmlns:a16="http://schemas.microsoft.com/office/drawing/2014/main" id="{F545C971-175B-D1D0-359B-388D72AD708C}"/>
              </a:ext>
            </a:extLst>
          </p:cNvPr>
          <p:cNvSpPr txBox="1"/>
          <p:nvPr/>
        </p:nvSpPr>
        <p:spPr>
          <a:xfrm rot="16200000">
            <a:off x="5131091" y="2197454"/>
            <a:ext cx="819256" cy="369332"/>
          </a:xfrm>
          <a:prstGeom prst="rect">
            <a:avLst/>
          </a:prstGeom>
          <a:noFill/>
        </p:spPr>
        <p:txBody>
          <a:bodyPr wrap="square" rtlCol="0">
            <a:spAutoFit/>
          </a:bodyPr>
          <a:lstStyle/>
          <a:p>
            <a:r>
              <a:rPr lang="en-US" b="1"/>
              <a:t>56.1%</a:t>
            </a:r>
          </a:p>
        </p:txBody>
      </p:sp>
      <p:sp>
        <p:nvSpPr>
          <p:cNvPr id="25" name="TextBox 24">
            <a:extLst>
              <a:ext uri="{FF2B5EF4-FFF2-40B4-BE49-F238E27FC236}">
                <a16:creationId xmlns:a16="http://schemas.microsoft.com/office/drawing/2014/main" id="{CDF72604-5A47-13E7-46B8-82B17E10844F}"/>
              </a:ext>
            </a:extLst>
          </p:cNvPr>
          <p:cNvSpPr txBox="1"/>
          <p:nvPr/>
        </p:nvSpPr>
        <p:spPr>
          <a:xfrm rot="16200000">
            <a:off x="8090430" y="2113209"/>
            <a:ext cx="995809" cy="369332"/>
          </a:xfrm>
          <a:prstGeom prst="rect">
            <a:avLst/>
          </a:prstGeom>
          <a:noFill/>
        </p:spPr>
        <p:txBody>
          <a:bodyPr wrap="square" rtlCol="0">
            <a:spAutoFit/>
          </a:bodyPr>
          <a:lstStyle/>
          <a:p>
            <a:r>
              <a:rPr lang="en-US" b="1"/>
              <a:t>55.46%</a:t>
            </a:r>
          </a:p>
        </p:txBody>
      </p:sp>
      <p:sp>
        <p:nvSpPr>
          <p:cNvPr id="26" name="TextBox 25">
            <a:extLst>
              <a:ext uri="{FF2B5EF4-FFF2-40B4-BE49-F238E27FC236}">
                <a16:creationId xmlns:a16="http://schemas.microsoft.com/office/drawing/2014/main" id="{28334DEE-52B5-4611-7078-C292630EC8E6}"/>
              </a:ext>
            </a:extLst>
          </p:cNvPr>
          <p:cNvSpPr txBox="1"/>
          <p:nvPr/>
        </p:nvSpPr>
        <p:spPr>
          <a:xfrm rot="16200000">
            <a:off x="11075525" y="2014142"/>
            <a:ext cx="819256" cy="369332"/>
          </a:xfrm>
          <a:prstGeom prst="rect">
            <a:avLst/>
          </a:prstGeom>
          <a:noFill/>
        </p:spPr>
        <p:txBody>
          <a:bodyPr wrap="square" rtlCol="0">
            <a:spAutoFit/>
          </a:bodyPr>
          <a:lstStyle/>
          <a:p>
            <a:r>
              <a:rPr lang="en-US" b="1"/>
              <a:t>54%</a:t>
            </a:r>
          </a:p>
        </p:txBody>
      </p:sp>
      <p:sp>
        <p:nvSpPr>
          <p:cNvPr id="28" name="TextBox 27">
            <a:extLst>
              <a:ext uri="{FF2B5EF4-FFF2-40B4-BE49-F238E27FC236}">
                <a16:creationId xmlns:a16="http://schemas.microsoft.com/office/drawing/2014/main" id="{C0519DBB-4485-9A5D-D26B-32F410C0F937}"/>
              </a:ext>
            </a:extLst>
          </p:cNvPr>
          <p:cNvSpPr txBox="1"/>
          <p:nvPr/>
        </p:nvSpPr>
        <p:spPr>
          <a:xfrm rot="16200000">
            <a:off x="-177317" y="1665517"/>
            <a:ext cx="799661" cy="369332"/>
          </a:xfrm>
          <a:prstGeom prst="rect">
            <a:avLst/>
          </a:prstGeom>
          <a:noFill/>
        </p:spPr>
        <p:txBody>
          <a:bodyPr wrap="square" rtlCol="0">
            <a:spAutoFit/>
          </a:bodyPr>
          <a:lstStyle/>
          <a:p>
            <a:r>
              <a:rPr lang="en-US" b="1"/>
              <a:t>35.5%</a:t>
            </a:r>
          </a:p>
        </p:txBody>
      </p:sp>
      <p:sp>
        <p:nvSpPr>
          <p:cNvPr id="32" name="TextBox 31">
            <a:extLst>
              <a:ext uri="{FF2B5EF4-FFF2-40B4-BE49-F238E27FC236}">
                <a16:creationId xmlns:a16="http://schemas.microsoft.com/office/drawing/2014/main" id="{B238D3BD-B3FA-45C0-1903-EC8C74A8AE91}"/>
              </a:ext>
            </a:extLst>
          </p:cNvPr>
          <p:cNvSpPr txBox="1"/>
          <p:nvPr/>
        </p:nvSpPr>
        <p:spPr>
          <a:xfrm rot="16200000">
            <a:off x="2865349" y="1797622"/>
            <a:ext cx="799661" cy="369332"/>
          </a:xfrm>
          <a:prstGeom prst="rect">
            <a:avLst/>
          </a:prstGeom>
          <a:noFill/>
        </p:spPr>
        <p:txBody>
          <a:bodyPr wrap="square" rtlCol="0">
            <a:spAutoFit/>
          </a:bodyPr>
          <a:lstStyle/>
          <a:p>
            <a:r>
              <a:rPr lang="en-US" b="1"/>
              <a:t>47%</a:t>
            </a:r>
          </a:p>
        </p:txBody>
      </p:sp>
      <p:sp>
        <p:nvSpPr>
          <p:cNvPr id="33" name="TextBox 32">
            <a:extLst>
              <a:ext uri="{FF2B5EF4-FFF2-40B4-BE49-F238E27FC236}">
                <a16:creationId xmlns:a16="http://schemas.microsoft.com/office/drawing/2014/main" id="{1E0CDDA3-BD99-7DA3-C2B4-554F1AE64D28}"/>
              </a:ext>
            </a:extLst>
          </p:cNvPr>
          <p:cNvSpPr txBox="1"/>
          <p:nvPr/>
        </p:nvSpPr>
        <p:spPr>
          <a:xfrm rot="16200000">
            <a:off x="5956974" y="1979156"/>
            <a:ext cx="799661" cy="369332"/>
          </a:xfrm>
          <a:prstGeom prst="rect">
            <a:avLst/>
          </a:prstGeom>
          <a:noFill/>
        </p:spPr>
        <p:txBody>
          <a:bodyPr wrap="square" rtlCol="0">
            <a:spAutoFit/>
          </a:bodyPr>
          <a:lstStyle/>
          <a:p>
            <a:r>
              <a:rPr lang="en-US" b="1"/>
              <a:t>46.5%</a:t>
            </a:r>
          </a:p>
        </p:txBody>
      </p:sp>
      <p:sp>
        <p:nvSpPr>
          <p:cNvPr id="34" name="TextBox 33">
            <a:extLst>
              <a:ext uri="{FF2B5EF4-FFF2-40B4-BE49-F238E27FC236}">
                <a16:creationId xmlns:a16="http://schemas.microsoft.com/office/drawing/2014/main" id="{70EE0803-B645-D2F3-97EC-3F9846535B38}"/>
              </a:ext>
            </a:extLst>
          </p:cNvPr>
          <p:cNvSpPr txBox="1"/>
          <p:nvPr/>
        </p:nvSpPr>
        <p:spPr>
          <a:xfrm rot="16200000">
            <a:off x="8983295" y="2060412"/>
            <a:ext cx="799661" cy="369332"/>
          </a:xfrm>
          <a:prstGeom prst="rect">
            <a:avLst/>
          </a:prstGeom>
          <a:noFill/>
        </p:spPr>
        <p:txBody>
          <a:bodyPr wrap="square" rtlCol="0">
            <a:spAutoFit/>
          </a:bodyPr>
          <a:lstStyle/>
          <a:p>
            <a:r>
              <a:rPr lang="en-US" b="1"/>
              <a:t>44.9%</a:t>
            </a:r>
          </a:p>
        </p:txBody>
      </p:sp>
    </p:spTree>
    <p:extLst>
      <p:ext uri="{BB962C8B-B14F-4D97-AF65-F5344CB8AC3E}">
        <p14:creationId xmlns:p14="http://schemas.microsoft.com/office/powerpoint/2010/main" val="3138508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A3ADE7-B93F-AF0A-24F0-01E6454A762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C6063EB-8181-E291-683A-93C7F7D0B2F2}"/>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D8D0732E-B318-A050-D681-D3806AF16142}"/>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iReady (Additional Monitoring Tool for Math)</a:t>
            </a:r>
          </a:p>
        </p:txBody>
      </p:sp>
      <p:pic>
        <p:nvPicPr>
          <p:cNvPr id="11" name="Picture 10">
            <a:extLst>
              <a:ext uri="{FF2B5EF4-FFF2-40B4-BE49-F238E27FC236}">
                <a16:creationId xmlns:a16="http://schemas.microsoft.com/office/drawing/2014/main" id="{56440E64-FFB8-19D5-E064-9831FF07127F}"/>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6" name="Picture 5">
            <a:extLst>
              <a:ext uri="{FF2B5EF4-FFF2-40B4-BE49-F238E27FC236}">
                <a16:creationId xmlns:a16="http://schemas.microsoft.com/office/drawing/2014/main" id="{97295E20-8988-BC52-ACC8-D4A0932E7F6B}"/>
              </a:ext>
            </a:extLst>
          </p:cNvPr>
          <p:cNvPicPr>
            <a:picLocks noChangeAspect="1"/>
          </p:cNvPicPr>
          <p:nvPr/>
        </p:nvPicPr>
        <p:blipFill>
          <a:blip r:embed="rId4"/>
          <a:stretch>
            <a:fillRect/>
          </a:stretch>
        </p:blipFill>
        <p:spPr>
          <a:xfrm>
            <a:off x="1061623" y="1061001"/>
            <a:ext cx="10068753" cy="5681298"/>
          </a:xfrm>
          <a:prstGeom prst="rect">
            <a:avLst/>
          </a:prstGeom>
        </p:spPr>
      </p:pic>
      <p:sp>
        <p:nvSpPr>
          <p:cNvPr id="4" name="Slide Number Placeholder 3">
            <a:extLst>
              <a:ext uri="{FF2B5EF4-FFF2-40B4-BE49-F238E27FC236}">
                <a16:creationId xmlns:a16="http://schemas.microsoft.com/office/drawing/2014/main" id="{ED0FD976-1CD5-F8AA-0D3D-34CD6941D206}"/>
              </a:ext>
            </a:extLst>
          </p:cNvPr>
          <p:cNvSpPr>
            <a:spLocks noGrp="1"/>
          </p:cNvSpPr>
          <p:nvPr>
            <p:ph type="sldNum" sz="quarter" idx="12"/>
          </p:nvPr>
        </p:nvSpPr>
        <p:spPr/>
        <p:txBody>
          <a:bodyPr/>
          <a:lstStyle/>
          <a:p>
            <a:fld id="{28E6F07D-F62F-4C3B-A21E-2367E9A39921}" type="slidenum">
              <a:rPr lang="en-US" smtClean="0"/>
              <a:t>14</a:t>
            </a:fld>
            <a:endParaRPr lang="en-US"/>
          </a:p>
        </p:txBody>
      </p:sp>
    </p:spTree>
    <p:extLst>
      <p:ext uri="{BB962C8B-B14F-4D97-AF65-F5344CB8AC3E}">
        <p14:creationId xmlns:p14="http://schemas.microsoft.com/office/powerpoint/2010/main" val="38419432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AC729F-F9B3-2718-6617-112EE9400A6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579DD8BC-C7D2-6509-B1EA-A8FEC827B2F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B5EC173-AAAC-2CDC-B2D5-C49010490B38}"/>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iReady</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—Elementary Grades Trends</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FAC2BC2D-0494-EF43-708B-0656DC116A2D}"/>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8" name="Picture 7">
            <a:extLst>
              <a:ext uri="{FF2B5EF4-FFF2-40B4-BE49-F238E27FC236}">
                <a16:creationId xmlns:a16="http://schemas.microsoft.com/office/drawing/2014/main" id="{6F91F1E9-C800-4D4A-BC43-EF02EE2E8AFE}"/>
              </a:ext>
            </a:extLst>
          </p:cNvPr>
          <p:cNvPicPr>
            <a:picLocks noChangeAspect="1"/>
          </p:cNvPicPr>
          <p:nvPr/>
        </p:nvPicPr>
        <p:blipFill>
          <a:blip r:embed="rId4"/>
          <a:stretch>
            <a:fillRect/>
          </a:stretch>
        </p:blipFill>
        <p:spPr>
          <a:xfrm>
            <a:off x="161377" y="1309842"/>
            <a:ext cx="11875174" cy="5548158"/>
          </a:xfrm>
          <a:prstGeom prst="rect">
            <a:avLst/>
          </a:prstGeom>
        </p:spPr>
      </p:pic>
      <p:sp>
        <p:nvSpPr>
          <p:cNvPr id="4" name="Slide Number Placeholder 3">
            <a:extLst>
              <a:ext uri="{FF2B5EF4-FFF2-40B4-BE49-F238E27FC236}">
                <a16:creationId xmlns:a16="http://schemas.microsoft.com/office/drawing/2014/main" id="{D213F6F1-E3A4-BE1E-BD62-0D267A05C16F}"/>
              </a:ext>
            </a:extLst>
          </p:cNvPr>
          <p:cNvSpPr>
            <a:spLocks noGrp="1"/>
          </p:cNvSpPr>
          <p:nvPr>
            <p:ph type="sldNum" sz="quarter" idx="12"/>
          </p:nvPr>
        </p:nvSpPr>
        <p:spPr/>
        <p:txBody>
          <a:bodyPr/>
          <a:lstStyle/>
          <a:p>
            <a:fld id="{28E6F07D-F62F-4C3B-A21E-2367E9A39921}" type="slidenum">
              <a:rPr lang="en-US" smtClean="0"/>
              <a:t>15</a:t>
            </a:fld>
            <a:endParaRPr lang="en-US"/>
          </a:p>
        </p:txBody>
      </p:sp>
    </p:spTree>
    <p:extLst>
      <p:ext uri="{BB962C8B-B14F-4D97-AF65-F5344CB8AC3E}">
        <p14:creationId xmlns:p14="http://schemas.microsoft.com/office/powerpoint/2010/main" val="13913510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5C6E97-E7E0-BEC3-D515-C6EAAE2D93A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6BD6A7EE-76D5-1996-8082-4D3DB13F4D5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DAED10F6-F66C-6138-8927-4A4C5261FE7E}"/>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iReady</a:t>
            </a: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—Middle Grades Trends</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6449AD80-48B4-45BB-76C4-D02597BE8E51}"/>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5" name="Picture 4">
            <a:extLst>
              <a:ext uri="{FF2B5EF4-FFF2-40B4-BE49-F238E27FC236}">
                <a16:creationId xmlns:a16="http://schemas.microsoft.com/office/drawing/2014/main" id="{A3E70379-4361-316B-CC77-204B95305619}"/>
              </a:ext>
            </a:extLst>
          </p:cNvPr>
          <p:cNvPicPr>
            <a:picLocks noChangeAspect="1"/>
          </p:cNvPicPr>
          <p:nvPr/>
        </p:nvPicPr>
        <p:blipFill>
          <a:blip r:embed="rId4"/>
          <a:stretch>
            <a:fillRect/>
          </a:stretch>
        </p:blipFill>
        <p:spPr>
          <a:xfrm>
            <a:off x="362084" y="1229831"/>
            <a:ext cx="11467831" cy="5462654"/>
          </a:xfrm>
          <a:prstGeom prst="rect">
            <a:avLst/>
          </a:prstGeom>
        </p:spPr>
      </p:pic>
      <p:sp>
        <p:nvSpPr>
          <p:cNvPr id="4" name="Slide Number Placeholder 3">
            <a:extLst>
              <a:ext uri="{FF2B5EF4-FFF2-40B4-BE49-F238E27FC236}">
                <a16:creationId xmlns:a16="http://schemas.microsoft.com/office/drawing/2014/main" id="{A3EACDC9-D477-4440-513E-392ABB78935A}"/>
              </a:ext>
            </a:extLst>
          </p:cNvPr>
          <p:cNvSpPr>
            <a:spLocks noGrp="1"/>
          </p:cNvSpPr>
          <p:nvPr>
            <p:ph type="sldNum" sz="quarter" idx="12"/>
          </p:nvPr>
        </p:nvSpPr>
        <p:spPr/>
        <p:txBody>
          <a:bodyPr/>
          <a:lstStyle/>
          <a:p>
            <a:fld id="{28E6F07D-F62F-4C3B-A21E-2367E9A39921}" type="slidenum">
              <a:rPr lang="en-US" smtClean="0"/>
              <a:t>16</a:t>
            </a:fld>
            <a:endParaRPr lang="en-US"/>
          </a:p>
        </p:txBody>
      </p:sp>
    </p:spTree>
    <p:extLst>
      <p:ext uri="{BB962C8B-B14F-4D97-AF65-F5344CB8AC3E}">
        <p14:creationId xmlns:p14="http://schemas.microsoft.com/office/powerpoint/2010/main" val="165937090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64D3EE-1370-61D1-AE87-BB671EA6ABA8}"/>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02C2C35-1263-A31C-784E-2A08189F8CF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16D8E2A-1A31-B32A-7B6A-CB832B806AF6}"/>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District Unit Assessments</a:t>
            </a:r>
          </a:p>
        </p:txBody>
      </p:sp>
      <p:pic>
        <p:nvPicPr>
          <p:cNvPr id="11" name="Picture 10">
            <a:extLst>
              <a:ext uri="{FF2B5EF4-FFF2-40B4-BE49-F238E27FC236}">
                <a16:creationId xmlns:a16="http://schemas.microsoft.com/office/drawing/2014/main" id="{FFB9ABA3-6D5A-D164-C1D1-FBA275A30D2F}"/>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4" name="TextBox 3">
            <a:extLst>
              <a:ext uri="{FF2B5EF4-FFF2-40B4-BE49-F238E27FC236}">
                <a16:creationId xmlns:a16="http://schemas.microsoft.com/office/drawing/2014/main" id="{E8C54997-5C35-B315-8890-6F86E20B9583}"/>
              </a:ext>
            </a:extLst>
          </p:cNvPr>
          <p:cNvSpPr txBox="1"/>
          <p:nvPr/>
        </p:nvSpPr>
        <p:spPr>
          <a:xfrm>
            <a:off x="287867" y="1126989"/>
            <a:ext cx="11641666" cy="3785652"/>
          </a:xfrm>
          <a:prstGeom prst="rect">
            <a:avLst/>
          </a:prstGeom>
          <a:noFill/>
        </p:spPr>
        <p:txBody>
          <a:bodyPr wrap="square" rtlCol="0">
            <a:spAutoFit/>
          </a:bodyPr>
          <a:lstStyle/>
          <a:p>
            <a:r>
              <a:rPr lang="en-US" sz="4000"/>
              <a:t>District Unit Assessments (DUAs) are district developed assessments used to monitor student progress towards mastering standards in grades and courses that will be tested by the Georgia Milestones Assessments.</a:t>
            </a:r>
          </a:p>
          <a:p>
            <a:endParaRPr lang="en-US" sz="4000"/>
          </a:p>
          <a:p>
            <a:r>
              <a:rPr lang="en-US" sz="4000"/>
              <a:t>Provided for grades 3-8 and select High School courses.</a:t>
            </a:r>
          </a:p>
        </p:txBody>
      </p:sp>
      <p:sp>
        <p:nvSpPr>
          <p:cNvPr id="5" name="Slide Number Placeholder 4">
            <a:extLst>
              <a:ext uri="{FF2B5EF4-FFF2-40B4-BE49-F238E27FC236}">
                <a16:creationId xmlns:a16="http://schemas.microsoft.com/office/drawing/2014/main" id="{4D6B6742-FB1C-B1C7-431E-39F62B681DFC}"/>
              </a:ext>
            </a:extLst>
          </p:cNvPr>
          <p:cNvSpPr>
            <a:spLocks noGrp="1"/>
          </p:cNvSpPr>
          <p:nvPr>
            <p:ph type="sldNum" sz="quarter" idx="12"/>
          </p:nvPr>
        </p:nvSpPr>
        <p:spPr/>
        <p:txBody>
          <a:bodyPr/>
          <a:lstStyle/>
          <a:p>
            <a:fld id="{28E6F07D-F62F-4C3B-A21E-2367E9A39921}" type="slidenum">
              <a:rPr lang="en-US" smtClean="0"/>
              <a:t>17</a:t>
            </a:fld>
            <a:endParaRPr lang="en-US"/>
          </a:p>
        </p:txBody>
      </p:sp>
    </p:spTree>
    <p:extLst>
      <p:ext uri="{BB962C8B-B14F-4D97-AF65-F5344CB8AC3E}">
        <p14:creationId xmlns:p14="http://schemas.microsoft.com/office/powerpoint/2010/main" val="19191320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4E2254-3386-6ACB-5AA4-6CE82640CEFD}"/>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1F24408-AA76-9D1E-A5C9-9DB066E8974C}"/>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7EA9BD9F-1AC6-F64F-F648-613F24DC4CFC}"/>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GMAS/District Unit Assessments Comparison 3-5 </a:t>
            </a:r>
          </a:p>
        </p:txBody>
      </p:sp>
      <p:pic>
        <p:nvPicPr>
          <p:cNvPr id="11" name="Picture 10">
            <a:extLst>
              <a:ext uri="{FF2B5EF4-FFF2-40B4-BE49-F238E27FC236}">
                <a16:creationId xmlns:a16="http://schemas.microsoft.com/office/drawing/2014/main" id="{EDBAEA08-C79D-7038-EDC4-F0DD1FD153F3}"/>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TextBox 6">
            <a:extLst>
              <a:ext uri="{FF2B5EF4-FFF2-40B4-BE49-F238E27FC236}">
                <a16:creationId xmlns:a16="http://schemas.microsoft.com/office/drawing/2014/main" id="{CBC4A9D2-5435-3B02-5596-A5845FDD721F}"/>
              </a:ext>
            </a:extLst>
          </p:cNvPr>
          <p:cNvSpPr txBox="1"/>
          <p:nvPr/>
        </p:nvSpPr>
        <p:spPr>
          <a:xfrm>
            <a:off x="215900" y="5222202"/>
            <a:ext cx="11781367" cy="1200329"/>
          </a:xfrm>
          <a:prstGeom prst="rect">
            <a:avLst/>
          </a:prstGeom>
          <a:noFill/>
        </p:spPr>
        <p:txBody>
          <a:bodyPr wrap="square" rtlCol="0">
            <a:spAutoFit/>
          </a:bodyPr>
          <a:lstStyle/>
          <a:p>
            <a:r>
              <a:rPr lang="en-US" sz="2400"/>
              <a:t>District Unit Assessments are slightly more rigorous in elementary school than the state assessment to build student confidence and allow students to become more familiar with the rigor of the state assessment.</a:t>
            </a:r>
          </a:p>
        </p:txBody>
      </p:sp>
      <p:sp>
        <p:nvSpPr>
          <p:cNvPr id="4" name="Slide Number Placeholder 3">
            <a:extLst>
              <a:ext uri="{FF2B5EF4-FFF2-40B4-BE49-F238E27FC236}">
                <a16:creationId xmlns:a16="http://schemas.microsoft.com/office/drawing/2014/main" id="{533B0C20-A707-292E-BB4E-B43654571C45}"/>
              </a:ext>
            </a:extLst>
          </p:cNvPr>
          <p:cNvSpPr>
            <a:spLocks noGrp="1"/>
          </p:cNvSpPr>
          <p:nvPr>
            <p:ph type="sldNum" sz="quarter" idx="12"/>
          </p:nvPr>
        </p:nvSpPr>
        <p:spPr/>
        <p:txBody>
          <a:bodyPr/>
          <a:lstStyle/>
          <a:p>
            <a:fld id="{28E6F07D-F62F-4C3B-A21E-2367E9A39921}" type="slidenum">
              <a:rPr lang="en-US" smtClean="0"/>
              <a:t>18</a:t>
            </a:fld>
            <a:endParaRPr lang="en-US"/>
          </a:p>
        </p:txBody>
      </p:sp>
      <p:pic>
        <p:nvPicPr>
          <p:cNvPr id="10" name="Picture 9">
            <a:extLst>
              <a:ext uri="{FF2B5EF4-FFF2-40B4-BE49-F238E27FC236}">
                <a16:creationId xmlns:a16="http://schemas.microsoft.com/office/drawing/2014/main" id="{09BD0545-BD4E-85B0-8862-00F77815E277}"/>
              </a:ext>
            </a:extLst>
          </p:cNvPr>
          <p:cNvPicPr>
            <a:picLocks noChangeAspect="1"/>
          </p:cNvPicPr>
          <p:nvPr/>
        </p:nvPicPr>
        <p:blipFill>
          <a:blip r:embed="rId4"/>
          <a:srcRect l="-1" t="1251" r="550" b="1"/>
          <a:stretch/>
        </p:blipFill>
        <p:spPr>
          <a:xfrm>
            <a:off x="351632" y="1176867"/>
            <a:ext cx="11425502" cy="3937000"/>
          </a:xfrm>
          <a:prstGeom prst="rect">
            <a:avLst/>
          </a:prstGeom>
          <a:ln w="12700">
            <a:solidFill>
              <a:schemeClr val="tx1"/>
            </a:solidFill>
          </a:ln>
        </p:spPr>
      </p:pic>
    </p:spTree>
    <p:extLst>
      <p:ext uri="{BB962C8B-B14F-4D97-AF65-F5344CB8AC3E}">
        <p14:creationId xmlns:p14="http://schemas.microsoft.com/office/powerpoint/2010/main" val="21975253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D168DB-F597-AC38-168C-44D2BF24CF8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BC09626F-70F6-2B48-DC31-0148A36A8A05}"/>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9247802-7F3F-263C-E9EF-3F26737EDA48}"/>
              </a:ext>
            </a:extLst>
          </p:cNvPr>
          <p:cNvSpPr txBox="1"/>
          <p:nvPr/>
        </p:nvSpPr>
        <p:spPr>
          <a:xfrm>
            <a:off x="161377"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GMAS/District Unit Assessments Comparison 6-8 </a:t>
            </a:r>
          </a:p>
        </p:txBody>
      </p:sp>
      <p:pic>
        <p:nvPicPr>
          <p:cNvPr id="11" name="Picture 10">
            <a:extLst>
              <a:ext uri="{FF2B5EF4-FFF2-40B4-BE49-F238E27FC236}">
                <a16:creationId xmlns:a16="http://schemas.microsoft.com/office/drawing/2014/main" id="{01F66478-BBCB-F95A-3155-BEB2326C8BE3}"/>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TextBox 6">
            <a:extLst>
              <a:ext uri="{FF2B5EF4-FFF2-40B4-BE49-F238E27FC236}">
                <a16:creationId xmlns:a16="http://schemas.microsoft.com/office/drawing/2014/main" id="{5308E027-66DD-C60A-B5A9-0302642C5674}"/>
              </a:ext>
            </a:extLst>
          </p:cNvPr>
          <p:cNvSpPr txBox="1"/>
          <p:nvPr/>
        </p:nvSpPr>
        <p:spPr>
          <a:xfrm>
            <a:off x="172499" y="5253066"/>
            <a:ext cx="11744333" cy="1569660"/>
          </a:xfrm>
          <a:prstGeom prst="rect">
            <a:avLst/>
          </a:prstGeom>
          <a:noFill/>
        </p:spPr>
        <p:txBody>
          <a:bodyPr wrap="square" rtlCol="0">
            <a:spAutoFit/>
          </a:bodyPr>
          <a:lstStyle/>
          <a:p>
            <a:r>
              <a:rPr lang="en-US" sz="2400"/>
              <a:t>District Unit Assessments are also slightly more rigorous in middle school than the state assessment to build student confidence and allow students to become more familiar with the rigor of the state assessment. (Exception—Social Studies which is being updated by the district).</a:t>
            </a:r>
          </a:p>
        </p:txBody>
      </p:sp>
      <p:sp>
        <p:nvSpPr>
          <p:cNvPr id="4" name="Slide Number Placeholder 3">
            <a:extLst>
              <a:ext uri="{FF2B5EF4-FFF2-40B4-BE49-F238E27FC236}">
                <a16:creationId xmlns:a16="http://schemas.microsoft.com/office/drawing/2014/main" id="{9737A06F-0803-EBFE-2C38-322A09656F44}"/>
              </a:ext>
            </a:extLst>
          </p:cNvPr>
          <p:cNvSpPr>
            <a:spLocks noGrp="1"/>
          </p:cNvSpPr>
          <p:nvPr>
            <p:ph type="sldNum" sz="quarter" idx="12"/>
          </p:nvPr>
        </p:nvSpPr>
        <p:spPr/>
        <p:txBody>
          <a:bodyPr/>
          <a:lstStyle/>
          <a:p>
            <a:fld id="{28E6F07D-F62F-4C3B-A21E-2367E9A39921}" type="slidenum">
              <a:rPr lang="en-US" smtClean="0"/>
              <a:t>19</a:t>
            </a:fld>
            <a:endParaRPr lang="en-US"/>
          </a:p>
        </p:txBody>
      </p:sp>
      <p:pic>
        <p:nvPicPr>
          <p:cNvPr id="8" name="Picture 7">
            <a:extLst>
              <a:ext uri="{FF2B5EF4-FFF2-40B4-BE49-F238E27FC236}">
                <a16:creationId xmlns:a16="http://schemas.microsoft.com/office/drawing/2014/main" id="{FA65C842-E758-653D-4F24-BD27E236B070}"/>
              </a:ext>
            </a:extLst>
          </p:cNvPr>
          <p:cNvPicPr>
            <a:picLocks noChangeAspect="1"/>
          </p:cNvPicPr>
          <p:nvPr/>
        </p:nvPicPr>
        <p:blipFill>
          <a:blip r:embed="rId4"/>
          <a:srcRect t="10447" r="685" b="1194"/>
          <a:stretch/>
        </p:blipFill>
        <p:spPr>
          <a:xfrm>
            <a:off x="172499" y="1066800"/>
            <a:ext cx="11646967" cy="4085019"/>
          </a:xfrm>
          <a:prstGeom prst="rect">
            <a:avLst/>
          </a:prstGeom>
          <a:ln w="12700">
            <a:solidFill>
              <a:schemeClr val="tx1"/>
            </a:solidFill>
          </a:ln>
        </p:spPr>
      </p:pic>
    </p:spTree>
    <p:extLst>
      <p:ext uri="{BB962C8B-B14F-4D97-AF65-F5344CB8AC3E}">
        <p14:creationId xmlns:p14="http://schemas.microsoft.com/office/powerpoint/2010/main" val="159347062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E5498E-C115-A712-075D-E5E0ED285247}"/>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C36674D-566C-2E4A-0217-CBF43979B154}"/>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388FEA61-9C4E-23F0-BDDC-72514934C537}"/>
              </a:ext>
            </a:extLst>
          </p:cNvPr>
          <p:cNvSpPr txBox="1"/>
          <p:nvPr/>
        </p:nvSpPr>
        <p:spPr>
          <a:xfrm>
            <a:off x="161377" y="165515"/>
            <a:ext cx="10792373"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GMAS/District Unit Assessments Comparison 9-12 </a:t>
            </a:r>
          </a:p>
        </p:txBody>
      </p:sp>
      <p:pic>
        <p:nvPicPr>
          <p:cNvPr id="11" name="Picture 10">
            <a:extLst>
              <a:ext uri="{FF2B5EF4-FFF2-40B4-BE49-F238E27FC236}">
                <a16:creationId xmlns:a16="http://schemas.microsoft.com/office/drawing/2014/main" id="{A38A853D-0FDD-C40E-ECC1-9D31BCA8FFC9}"/>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7" name="TextBox 6">
            <a:extLst>
              <a:ext uri="{FF2B5EF4-FFF2-40B4-BE49-F238E27FC236}">
                <a16:creationId xmlns:a16="http://schemas.microsoft.com/office/drawing/2014/main" id="{B10510CD-5AB3-0050-18B9-B353C819AFD0}"/>
              </a:ext>
            </a:extLst>
          </p:cNvPr>
          <p:cNvSpPr txBox="1"/>
          <p:nvPr/>
        </p:nvSpPr>
        <p:spPr>
          <a:xfrm>
            <a:off x="161378" y="5172639"/>
            <a:ext cx="11844356" cy="1200329"/>
          </a:xfrm>
          <a:prstGeom prst="rect">
            <a:avLst/>
          </a:prstGeom>
          <a:noFill/>
        </p:spPr>
        <p:txBody>
          <a:bodyPr wrap="square" rtlCol="0">
            <a:spAutoFit/>
          </a:bodyPr>
          <a:lstStyle/>
          <a:p>
            <a:r>
              <a:rPr lang="en-US" sz="2400"/>
              <a:t>In high school, the American Literature DUAs have been made more rigorous to better prepare students for the Milestones End of Course assessment.  We are working to make US History more rigorous to better align with state expectations.</a:t>
            </a:r>
          </a:p>
        </p:txBody>
      </p:sp>
      <p:sp>
        <p:nvSpPr>
          <p:cNvPr id="4" name="Slide Number Placeholder 3">
            <a:extLst>
              <a:ext uri="{FF2B5EF4-FFF2-40B4-BE49-F238E27FC236}">
                <a16:creationId xmlns:a16="http://schemas.microsoft.com/office/drawing/2014/main" id="{ACC92137-4FD3-078A-3D6F-6A26015A4B52}"/>
              </a:ext>
            </a:extLst>
          </p:cNvPr>
          <p:cNvSpPr>
            <a:spLocks noGrp="1"/>
          </p:cNvSpPr>
          <p:nvPr>
            <p:ph type="sldNum" sz="quarter" idx="12"/>
          </p:nvPr>
        </p:nvSpPr>
        <p:spPr/>
        <p:txBody>
          <a:bodyPr/>
          <a:lstStyle/>
          <a:p>
            <a:fld id="{28E6F07D-F62F-4C3B-A21E-2367E9A39921}" type="slidenum">
              <a:rPr lang="en-US" smtClean="0"/>
              <a:t>20</a:t>
            </a:fld>
            <a:endParaRPr lang="en-US"/>
          </a:p>
        </p:txBody>
      </p:sp>
      <p:pic>
        <p:nvPicPr>
          <p:cNvPr id="8" name="Picture 7">
            <a:extLst>
              <a:ext uri="{FF2B5EF4-FFF2-40B4-BE49-F238E27FC236}">
                <a16:creationId xmlns:a16="http://schemas.microsoft.com/office/drawing/2014/main" id="{8B274BE7-BD3C-B9FB-AA50-EE2FF9F600D1}"/>
              </a:ext>
            </a:extLst>
          </p:cNvPr>
          <p:cNvPicPr>
            <a:picLocks noChangeAspect="1"/>
          </p:cNvPicPr>
          <p:nvPr/>
        </p:nvPicPr>
        <p:blipFill>
          <a:blip r:embed="rId4"/>
          <a:srcRect t="10535" r="557" b="955"/>
          <a:stretch/>
        </p:blipFill>
        <p:spPr>
          <a:xfrm>
            <a:off x="332291" y="1185333"/>
            <a:ext cx="11673443" cy="3938641"/>
          </a:xfrm>
          <a:prstGeom prst="rect">
            <a:avLst/>
          </a:prstGeom>
          <a:ln w="12700">
            <a:solidFill>
              <a:schemeClr val="tx1"/>
            </a:solidFill>
          </a:ln>
        </p:spPr>
      </p:pic>
    </p:spTree>
    <p:extLst>
      <p:ext uri="{BB962C8B-B14F-4D97-AF65-F5344CB8AC3E}">
        <p14:creationId xmlns:p14="http://schemas.microsoft.com/office/powerpoint/2010/main" val="12850164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40CEF67-D854-61DB-EB21-63A62F18C23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48041D0D-81F1-3E05-6192-225889066696}"/>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06F1CEB3-34EB-E774-86F4-BBB116F5B9CA}"/>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Next Steps:</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F0DD287D-99D2-962F-69A2-A745006DA7A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254A304E-CB7D-DE33-EB0D-F7633C2E28EC}"/>
              </a:ext>
            </a:extLst>
          </p:cNvPr>
          <p:cNvSpPr>
            <a:spLocks noGrp="1"/>
          </p:cNvSpPr>
          <p:nvPr>
            <p:ph type="sldNum" sz="quarter" idx="12"/>
          </p:nvPr>
        </p:nvSpPr>
        <p:spPr/>
        <p:txBody>
          <a:bodyPr/>
          <a:lstStyle/>
          <a:p>
            <a:fld id="{28E6F07D-F62F-4C3B-A21E-2367E9A39921}" type="slidenum">
              <a:rPr lang="en-US" smtClean="0"/>
              <a:t>21</a:t>
            </a:fld>
            <a:endParaRPr lang="en-US"/>
          </a:p>
        </p:txBody>
      </p:sp>
      <p:sp>
        <p:nvSpPr>
          <p:cNvPr id="6" name="TextBox 5">
            <a:extLst>
              <a:ext uri="{FF2B5EF4-FFF2-40B4-BE49-F238E27FC236}">
                <a16:creationId xmlns:a16="http://schemas.microsoft.com/office/drawing/2014/main" id="{2B9B3D41-BDE8-0EFA-65FB-884B413542A6}"/>
              </a:ext>
            </a:extLst>
          </p:cNvPr>
          <p:cNvSpPr txBox="1"/>
          <p:nvPr/>
        </p:nvSpPr>
        <p:spPr>
          <a:xfrm>
            <a:off x="225239" y="1126989"/>
            <a:ext cx="11761351" cy="5262979"/>
          </a:xfrm>
          <a:prstGeom prst="rect">
            <a:avLst/>
          </a:prstGeom>
          <a:noFill/>
        </p:spPr>
        <p:txBody>
          <a:bodyPr wrap="square" rtlCol="0">
            <a:spAutoFit/>
          </a:bodyPr>
          <a:lstStyle/>
          <a:p>
            <a:pPr marL="457200" indent="-457200">
              <a:buAutoNum type="arabicPeriod"/>
            </a:pPr>
            <a:r>
              <a:rPr lang="en-US" sz="2000"/>
              <a:t>Monitor Professional Learning Communities (PLCs) </a:t>
            </a:r>
          </a:p>
          <a:p>
            <a:pPr marL="742950" lvl="1" indent="-285750">
              <a:buFont typeface="Arial" panose="020B0604020202020204" pitchFamily="34" charset="0"/>
              <a:buChar char="•"/>
            </a:pPr>
            <a:r>
              <a:rPr lang="en-US" sz="2000"/>
              <a:t>Grade level or content area Tier 1 collaborative planning.</a:t>
            </a:r>
          </a:p>
          <a:p>
            <a:pPr marL="742950" lvl="1" indent="-285750">
              <a:buFont typeface="Arial" panose="020B0604020202020204" pitchFamily="34" charset="0"/>
              <a:buChar char="•"/>
            </a:pPr>
            <a:r>
              <a:rPr lang="en-US" sz="2000"/>
              <a:t>Analyze District Unit Assessments (DUA) and STAR data to help schools tailor instruction.</a:t>
            </a:r>
          </a:p>
          <a:p>
            <a:pPr marL="742950" lvl="1" indent="-285750">
              <a:buFont typeface="Arial" panose="020B0604020202020204" pitchFamily="34" charset="0"/>
              <a:buChar char="•"/>
            </a:pPr>
            <a:r>
              <a:rPr lang="en-US" sz="2000"/>
              <a:t>Build teacher content expertise through professional learning and school requests. </a:t>
            </a:r>
          </a:p>
          <a:p>
            <a:endParaRPr lang="en-US" sz="2000"/>
          </a:p>
          <a:p>
            <a:r>
              <a:rPr lang="en-US" sz="2000"/>
              <a:t>2. Provide targeted Instructional Strategies/Support:</a:t>
            </a:r>
          </a:p>
          <a:p>
            <a:pPr marL="742950" lvl="1" indent="-285750">
              <a:buFont typeface="Arial" panose="020B0604020202020204" pitchFamily="34" charset="0"/>
              <a:buChar char="•"/>
            </a:pPr>
            <a:r>
              <a:rPr lang="en-US" sz="2000"/>
              <a:t>For Low Proficiency Areas</a:t>
            </a:r>
          </a:p>
          <a:p>
            <a:pPr marL="1200150" lvl="2" indent="-285750">
              <a:buFont typeface="Arial" panose="020B0604020202020204" pitchFamily="34" charset="0"/>
              <a:buChar char="•"/>
            </a:pPr>
            <a:r>
              <a:rPr lang="en-US" sz="2000"/>
              <a:t>Provide small group interventions on specific skill deficits.</a:t>
            </a:r>
          </a:p>
          <a:p>
            <a:pPr marL="1200150" lvl="2" indent="-285750">
              <a:buFont typeface="Arial" panose="020B0604020202020204" pitchFamily="34" charset="0"/>
              <a:buChar char="•"/>
            </a:pPr>
            <a:r>
              <a:rPr lang="en-US" sz="2000"/>
              <a:t>Promote adaptive learning programs (I-Ready, AMIRA) that personalize practice for students.</a:t>
            </a:r>
          </a:p>
          <a:p>
            <a:pPr marL="1200150" lvl="2" indent="-285750">
              <a:buFont typeface="Arial" panose="020B0604020202020204" pitchFamily="34" charset="0"/>
              <a:buChar char="•"/>
            </a:pPr>
            <a:r>
              <a:rPr lang="en-US" sz="2000"/>
              <a:t>Increase the use of evidence-based instructional strategies (Example: Repeated Reading for Fluency Improvement)</a:t>
            </a:r>
          </a:p>
          <a:p>
            <a:pPr marL="742950" lvl="1" indent="-285750">
              <a:buFont typeface="Arial" panose="020B0604020202020204" pitchFamily="34" charset="0"/>
              <a:buChar char="•"/>
            </a:pPr>
            <a:r>
              <a:rPr lang="en-US" sz="2000"/>
              <a:t>For High Growth Areas:</a:t>
            </a:r>
          </a:p>
          <a:p>
            <a:pPr marL="1200150" lvl="2" indent="-285750">
              <a:buFont typeface="Arial" panose="020B0604020202020204" pitchFamily="34" charset="0"/>
              <a:buChar char="•"/>
            </a:pPr>
            <a:r>
              <a:rPr lang="en-US" sz="2000"/>
              <a:t>Offer enrichment opportunities </a:t>
            </a:r>
          </a:p>
          <a:p>
            <a:pPr marL="1200150" lvl="2" indent="-285750">
              <a:buFont typeface="Arial" panose="020B0604020202020204" pitchFamily="34" charset="0"/>
              <a:buChar char="•"/>
            </a:pPr>
            <a:r>
              <a:rPr lang="en-US" sz="2000"/>
              <a:t>Promote critical thinking, critical analysis, and critical discourse</a:t>
            </a:r>
          </a:p>
          <a:p>
            <a:pPr marL="1200150" lvl="2" indent="-285750">
              <a:buFont typeface="Arial" panose="020B0604020202020204" pitchFamily="34" charset="0"/>
              <a:buChar char="•"/>
            </a:pPr>
            <a:r>
              <a:rPr lang="en-US" sz="2000"/>
              <a:t>Focus on questioning techniques and response time</a:t>
            </a:r>
          </a:p>
          <a:p>
            <a:endParaRPr lang="en-US"/>
          </a:p>
          <a:p>
            <a:endParaRPr lang="en-US"/>
          </a:p>
        </p:txBody>
      </p:sp>
    </p:spTree>
    <p:extLst>
      <p:ext uri="{BB962C8B-B14F-4D97-AF65-F5344CB8AC3E}">
        <p14:creationId xmlns:p14="http://schemas.microsoft.com/office/powerpoint/2010/main" val="278711875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CED5A45-F39A-FB1E-451E-860C74F2EFA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671EECE4-8ADA-E0FF-E4D0-573D351DCBF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sz="4400">
                <a:solidFill>
                  <a:prstClr val="white"/>
                </a:solidFill>
                <a:effectLst>
                  <a:outerShdw blurRad="38100" dist="38100" dir="2700000" algn="tl">
                    <a:srgbClr val="000000">
                      <a:alpha val="43137"/>
                    </a:srgbClr>
                  </a:outerShdw>
                </a:effectLst>
                <a:latin typeface="Trade Gothic Next HvyCd" panose="020B0906040303020004" pitchFamily="34" charset="0"/>
              </a:rPr>
              <a:t>Next Steps:</a:t>
            </a:r>
            <a:endPar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endParaRPr>
          </a:p>
        </p:txBody>
      </p:sp>
      <p:pic>
        <p:nvPicPr>
          <p:cNvPr id="11" name="Picture 10">
            <a:extLst>
              <a:ext uri="{FF2B5EF4-FFF2-40B4-BE49-F238E27FC236}">
                <a16:creationId xmlns:a16="http://schemas.microsoft.com/office/drawing/2014/main" id="{10FE6AA3-470A-B9A4-046C-1173C42E2D05}"/>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0F3DDE77-D9BA-4BC8-AF8D-F28D2921A15F}"/>
              </a:ext>
            </a:extLst>
          </p:cNvPr>
          <p:cNvSpPr>
            <a:spLocks noGrp="1"/>
          </p:cNvSpPr>
          <p:nvPr>
            <p:ph type="sldNum" sz="quarter" idx="12"/>
          </p:nvPr>
        </p:nvSpPr>
        <p:spPr/>
        <p:txBody>
          <a:bodyPr/>
          <a:lstStyle/>
          <a:p>
            <a:fld id="{28E6F07D-F62F-4C3B-A21E-2367E9A39921}" type="slidenum">
              <a:rPr lang="en-US" smtClean="0"/>
              <a:t>22</a:t>
            </a:fld>
            <a:endParaRPr lang="en-US"/>
          </a:p>
        </p:txBody>
      </p:sp>
      <p:sp>
        <p:nvSpPr>
          <p:cNvPr id="6" name="TextBox 5">
            <a:extLst>
              <a:ext uri="{FF2B5EF4-FFF2-40B4-BE49-F238E27FC236}">
                <a16:creationId xmlns:a16="http://schemas.microsoft.com/office/drawing/2014/main" id="{023A07DD-1ADE-EE98-026E-60E230CBAA36}"/>
              </a:ext>
            </a:extLst>
          </p:cNvPr>
          <p:cNvSpPr txBox="1"/>
          <p:nvPr/>
        </p:nvSpPr>
        <p:spPr>
          <a:xfrm>
            <a:off x="153801" y="1152665"/>
            <a:ext cx="11761351" cy="6801862"/>
          </a:xfrm>
          <a:prstGeom prst="rect">
            <a:avLst/>
          </a:prstGeom>
          <a:noFill/>
        </p:spPr>
        <p:txBody>
          <a:bodyPr wrap="square" rtlCol="0">
            <a:spAutoFit/>
          </a:bodyPr>
          <a:lstStyle/>
          <a:p>
            <a:r>
              <a:rPr lang="en-US" sz="2000"/>
              <a:t>3. Increase District Math Support</a:t>
            </a:r>
          </a:p>
          <a:p>
            <a:pPr marL="742950" lvl="1" indent="-285750">
              <a:buFont typeface="Arial" panose="020B0604020202020204" pitchFamily="34" charset="0"/>
              <a:buChar char="•"/>
            </a:pPr>
            <a:r>
              <a:rPr lang="en-US" sz="2000"/>
              <a:t>Added a District Intervention Coach for Secondary Math with an emphasis on middle grades.</a:t>
            </a:r>
          </a:p>
          <a:p>
            <a:pPr marL="742950" lvl="1" indent="-285750">
              <a:buFont typeface="Arial" panose="020B0604020202020204" pitchFamily="34" charset="0"/>
              <a:buChar char="•"/>
            </a:pPr>
            <a:r>
              <a:rPr lang="en-US" sz="2000"/>
              <a:t>Provide targeted math strategies for school leaders during MVP</a:t>
            </a:r>
          </a:p>
          <a:p>
            <a:pPr marL="742950" lvl="1" indent="-285750">
              <a:buFont typeface="Arial" panose="020B0604020202020204" pitchFamily="34" charset="0"/>
              <a:buChar char="•"/>
            </a:pPr>
            <a:r>
              <a:rPr lang="en-US" sz="2000"/>
              <a:t>Provide tutors for ELA/reading and math using funding from the GEARUP grant (from 6</a:t>
            </a:r>
            <a:r>
              <a:rPr lang="en-US" sz="2000" baseline="30000"/>
              <a:t>th</a:t>
            </a:r>
            <a:r>
              <a:rPr lang="en-US" sz="2000"/>
              <a:t> to graduation)</a:t>
            </a:r>
          </a:p>
          <a:p>
            <a:pPr marL="742950" lvl="1" indent="-285750">
              <a:buFont typeface="Arial" panose="020B0604020202020204" pitchFamily="34" charset="0"/>
              <a:buChar char="•"/>
            </a:pPr>
            <a:r>
              <a:rPr lang="en-US" sz="2000"/>
              <a:t>Use after school/Saturday school tutorial to support instructional gaps</a:t>
            </a:r>
          </a:p>
          <a:p>
            <a:pPr lvl="1"/>
            <a:endParaRPr lang="en-US" sz="2000"/>
          </a:p>
          <a:p>
            <a:r>
              <a:rPr lang="en-US" sz="2000"/>
              <a:t>4. Refine District Unit Assessments to better align with state assessments.</a:t>
            </a:r>
          </a:p>
          <a:p>
            <a:pPr marL="742950" lvl="1" indent="-285750">
              <a:buFont typeface="Arial" panose="020B0604020202020204" pitchFamily="34" charset="0"/>
              <a:buChar char="•"/>
            </a:pPr>
            <a:r>
              <a:rPr lang="en-US" sz="2000"/>
              <a:t>Review GADOE Assessment Guides and practice exams</a:t>
            </a:r>
          </a:p>
          <a:p>
            <a:pPr marL="742950" lvl="1" indent="-285750">
              <a:buFont typeface="Arial" panose="020B0604020202020204" pitchFamily="34" charset="0"/>
              <a:buChar char="•"/>
            </a:pPr>
            <a:r>
              <a:rPr lang="en-US" sz="2000"/>
              <a:t>Use achievement level descriptors to craft priority standards and questions </a:t>
            </a:r>
          </a:p>
          <a:p>
            <a:pPr marL="742950" lvl="1" indent="-285750">
              <a:buFont typeface="Arial" panose="020B0604020202020204" pitchFamily="34" charset="0"/>
              <a:buChar char="•"/>
            </a:pPr>
            <a:endParaRPr lang="en-US" sz="2000"/>
          </a:p>
          <a:p>
            <a:r>
              <a:rPr lang="en-US" sz="2000"/>
              <a:t>5. Continue to provide strategic support from Teaching and Learning </a:t>
            </a:r>
          </a:p>
          <a:p>
            <a:pPr marL="742950" lvl="1" indent="-285750">
              <a:buFont typeface="Arial" panose="020B0604020202020204" pitchFamily="34" charset="0"/>
              <a:buChar char="•"/>
            </a:pPr>
            <a:r>
              <a:rPr lang="en-US" sz="2000"/>
              <a:t>Implement a strategic support calendar with coaches, coordinators and directors </a:t>
            </a:r>
          </a:p>
          <a:p>
            <a:pPr marL="742950" lvl="1" indent="-285750">
              <a:buFont typeface="Arial" panose="020B0604020202020204" pitchFamily="34" charset="0"/>
              <a:buChar char="•"/>
            </a:pPr>
            <a:r>
              <a:rPr lang="en-US" sz="2000"/>
              <a:t>Provide active support for developing targeted students and targeted opportunities</a:t>
            </a:r>
          </a:p>
          <a:p>
            <a:pPr marL="742950" lvl="1" indent="-285750">
              <a:buFont typeface="Arial" panose="020B0604020202020204" pitchFamily="34" charset="0"/>
              <a:buChar char="•"/>
            </a:pPr>
            <a:r>
              <a:rPr lang="en-US" sz="2000"/>
              <a:t>Support and evaluate the effectiveness of intervention blocks </a:t>
            </a:r>
          </a:p>
          <a:p>
            <a:pPr marL="742950" lvl="1" indent="-285750">
              <a:buFont typeface="Arial" panose="020B0604020202020204" pitchFamily="34" charset="0"/>
              <a:buChar char="•"/>
            </a:pPr>
            <a:r>
              <a:rPr lang="en-US" sz="2000"/>
              <a:t>Partner with principals during MVP and conduct observations for support</a:t>
            </a:r>
          </a:p>
          <a:p>
            <a:endParaRPr lang="en-US" sz="20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a:p>
            <a:pPr marL="285750" indent="-285750">
              <a:buFont typeface="Arial" panose="020B0604020202020204" pitchFamily="34" charset="0"/>
              <a:buChar char="•"/>
            </a:pPr>
            <a:endParaRPr lang="en-US" sz="2000"/>
          </a:p>
          <a:p>
            <a:endParaRPr lang="en-US" sz="2000"/>
          </a:p>
          <a:p>
            <a:endParaRPr lang="en-US"/>
          </a:p>
          <a:p>
            <a:endParaRPr lang="en-US"/>
          </a:p>
        </p:txBody>
      </p:sp>
    </p:spTree>
    <p:extLst>
      <p:ext uri="{BB962C8B-B14F-4D97-AF65-F5344CB8AC3E}">
        <p14:creationId xmlns:p14="http://schemas.microsoft.com/office/powerpoint/2010/main" val="22046430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F75E7C-E456-0F15-A81B-5A32EA56C64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A2DA605D-DEC5-0D96-5F5B-00E859C6348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1657ABE-C2BB-2A98-9D81-71C32869B2BC}"/>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Q&amp;A</a:t>
            </a:r>
          </a:p>
        </p:txBody>
      </p:sp>
      <p:pic>
        <p:nvPicPr>
          <p:cNvPr id="11" name="Picture 10">
            <a:extLst>
              <a:ext uri="{FF2B5EF4-FFF2-40B4-BE49-F238E27FC236}">
                <a16:creationId xmlns:a16="http://schemas.microsoft.com/office/drawing/2014/main" id="{B2FF3AC0-A1C6-303E-0669-FDB188FBE299}"/>
              </a:ext>
            </a:extLst>
          </p:cNvPr>
          <p:cNvPicPr>
            <a:picLocks noChangeAspect="1"/>
          </p:cNvPicPr>
          <p:nvPr/>
        </p:nvPicPr>
        <p:blipFill>
          <a:blip r:embed="rId3"/>
          <a:stretch>
            <a:fillRect/>
          </a:stretch>
        </p:blipFill>
        <p:spPr>
          <a:xfrm>
            <a:off x="10789316" y="-76332"/>
            <a:ext cx="1391675" cy="1386174"/>
          </a:xfrm>
          <a:prstGeom prst="rect">
            <a:avLst/>
          </a:prstGeom>
        </p:spPr>
      </p:pic>
      <p:pic>
        <p:nvPicPr>
          <p:cNvPr id="4" name="Picture 3" descr="A yellow question mark in a bubble&#10;&#10;Description automatically generated with low confidence">
            <a:extLst>
              <a:ext uri="{FF2B5EF4-FFF2-40B4-BE49-F238E27FC236}">
                <a16:creationId xmlns:a16="http://schemas.microsoft.com/office/drawing/2014/main" id="{384B85DE-C14C-ABA6-0975-586236FABE86}"/>
              </a:ext>
            </a:extLst>
          </p:cNvPr>
          <p:cNvPicPr>
            <a:picLocks noChangeAspect="1"/>
          </p:cNvPicPr>
          <p:nvPr/>
        </p:nvPicPr>
        <p:blipFill rotWithShape="1">
          <a:blip r:embed="rId4">
            <a:extLst>
              <a:ext uri="{28A0092B-C50C-407E-A947-70E740481C1C}">
                <a14:useLocalDpi xmlns:a14="http://schemas.microsoft.com/office/drawing/2010/main" val="0"/>
              </a:ext>
            </a:extLst>
          </a:blip>
          <a:srcRect l="14859" t="14088" r="17703" b="9357"/>
          <a:stretch/>
        </p:blipFill>
        <p:spPr>
          <a:xfrm>
            <a:off x="3049589" y="1624338"/>
            <a:ext cx="5688021" cy="4565178"/>
          </a:xfrm>
          <a:prstGeom prst="rect">
            <a:avLst/>
          </a:prstGeom>
        </p:spPr>
      </p:pic>
      <p:sp>
        <p:nvSpPr>
          <p:cNvPr id="5" name="Slide Number Placeholder 4">
            <a:extLst>
              <a:ext uri="{FF2B5EF4-FFF2-40B4-BE49-F238E27FC236}">
                <a16:creationId xmlns:a16="http://schemas.microsoft.com/office/drawing/2014/main" id="{55F27A70-8186-319F-E75A-97CCF2524256}"/>
              </a:ext>
            </a:extLst>
          </p:cNvPr>
          <p:cNvSpPr>
            <a:spLocks noGrp="1"/>
          </p:cNvSpPr>
          <p:nvPr>
            <p:ph type="sldNum" sz="quarter" idx="12"/>
          </p:nvPr>
        </p:nvSpPr>
        <p:spPr/>
        <p:txBody>
          <a:bodyPr/>
          <a:lstStyle/>
          <a:p>
            <a:fld id="{28E6F07D-F62F-4C3B-A21E-2367E9A39921}" type="slidenum">
              <a:rPr lang="en-US" smtClean="0"/>
              <a:t>23</a:t>
            </a:fld>
            <a:endParaRPr lang="en-US"/>
          </a:p>
        </p:txBody>
      </p:sp>
    </p:spTree>
    <p:extLst>
      <p:ext uri="{BB962C8B-B14F-4D97-AF65-F5344CB8AC3E}">
        <p14:creationId xmlns:p14="http://schemas.microsoft.com/office/powerpoint/2010/main" val="56963658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34AA7-716C-6918-A20F-5747F18497A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A500777-4B28-0263-4D69-E8527827B550}"/>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9C202CA-7EF7-6517-0476-ED23D2ADE472}"/>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7E1594E6-38F7-1D19-D20E-C6A170F9CAEB}"/>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34304B3F-3707-DFE2-DDBA-63CA38FF39C8}"/>
              </a:ext>
            </a:extLst>
          </p:cNvPr>
          <p:cNvSpPr>
            <a:spLocks noGrp="1"/>
          </p:cNvSpPr>
          <p:nvPr>
            <p:ph type="sldNum" sz="quarter" idx="12"/>
          </p:nvPr>
        </p:nvSpPr>
        <p:spPr/>
        <p:txBody>
          <a:bodyPr/>
          <a:lstStyle/>
          <a:p>
            <a:fld id="{28E6F07D-F62F-4C3B-A21E-2367E9A39921}" type="slidenum">
              <a:rPr lang="en-US" smtClean="0"/>
              <a:t>24</a:t>
            </a:fld>
            <a:endParaRPr lang="en-US"/>
          </a:p>
        </p:txBody>
      </p:sp>
      <p:graphicFrame>
        <p:nvGraphicFramePr>
          <p:cNvPr id="9" name="Table 8">
            <a:extLst>
              <a:ext uri="{FF2B5EF4-FFF2-40B4-BE49-F238E27FC236}">
                <a16:creationId xmlns:a16="http://schemas.microsoft.com/office/drawing/2014/main" id="{CCCE0FDB-901D-C236-AD10-472C6EF13CBB}"/>
              </a:ext>
            </a:extLst>
          </p:cNvPr>
          <p:cNvGraphicFramePr>
            <a:graphicFrameLocks noGrp="1"/>
          </p:cNvGraphicFramePr>
          <p:nvPr>
            <p:extLst>
              <p:ext uri="{D42A27DB-BD31-4B8C-83A1-F6EECF244321}">
                <p14:modId xmlns:p14="http://schemas.microsoft.com/office/powerpoint/2010/main" val="4130825352"/>
              </p:ext>
            </p:extLst>
          </p:nvPr>
        </p:nvGraphicFramePr>
        <p:xfrm>
          <a:off x="284161" y="1126988"/>
          <a:ext cx="11569702" cy="4810215"/>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213620">
                <a:tc>
                  <a:txBody>
                    <a:bodyPr/>
                    <a:lstStyle/>
                    <a:p>
                      <a:pPr algn="l"/>
                      <a:r>
                        <a:rPr lang="en-US" b="0" i="0">
                          <a:solidFill>
                            <a:srgbClr val="001D35"/>
                          </a:solidFill>
                          <a:effectLst/>
                          <a:latin typeface="+mj-lt"/>
                        </a:rPr>
                        <a:t>Achievement Level Descriptors (ALDs)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Achievement level descriptors (ALDs) describe how well students master the knowledge and skills outlined in Georgia's content standards. ALDs are used to help educators develop standards-aligned assessments and instructional activities. </a:t>
                      </a:r>
                    </a:p>
                  </a:txBody>
                  <a:tcPr/>
                </a:tc>
                <a:extLst>
                  <a:ext uri="{0D108BD9-81ED-4DB2-BD59-A6C34878D82A}">
                    <a16:rowId xmlns:a16="http://schemas.microsoft.com/office/drawing/2014/main" val="602203381"/>
                  </a:ext>
                </a:extLst>
              </a:tr>
              <a:tr h="796155">
                <a:tc>
                  <a:txBody>
                    <a:bodyPr/>
                    <a:lstStyle/>
                    <a:p>
                      <a:pPr algn="l"/>
                      <a:r>
                        <a:rPr lang="en-US" b="0" i="0">
                          <a:solidFill>
                            <a:srgbClr val="001D35"/>
                          </a:solidFill>
                          <a:effectLst/>
                          <a:latin typeface="+mj-lt"/>
                        </a:rPr>
                        <a:t>Amira</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 virtual reading assistant that uses artificial intelligence (AI) to help students improve their reading comprehension. Amira provides personalized tutoring to students in grades K-3. </a:t>
                      </a:r>
                    </a:p>
                  </a:txBody>
                  <a:tcPr/>
                </a:tc>
                <a:extLst>
                  <a:ext uri="{0D108BD9-81ED-4DB2-BD59-A6C34878D82A}">
                    <a16:rowId xmlns:a16="http://schemas.microsoft.com/office/drawing/2014/main" val="3179643983"/>
                  </a:ext>
                </a:extLst>
              </a:tr>
              <a:tr h="1213620">
                <a:tc>
                  <a:txBody>
                    <a:bodyPr/>
                    <a:lstStyle/>
                    <a:p>
                      <a:pPr algn="l"/>
                      <a:r>
                        <a:rPr lang="en-US" b="0" i="0">
                          <a:solidFill>
                            <a:srgbClr val="001D35"/>
                          </a:solidFill>
                          <a:effectLst/>
                          <a:latin typeface="+mj-lt"/>
                        </a:rPr>
                        <a:t>Assessment Guides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a:solidFill>
                            <a:srgbClr val="001D35"/>
                          </a:solidFill>
                          <a:effectLst/>
                          <a:latin typeface="+mj-lt"/>
                        </a:rPr>
                        <a:t>Assessment guides help educators and other stakeholders understand the content and structure of the End of Grade (EOG) and End of Course (EOC) assessments. The guides are supplemental resources that complement other instructional materials. </a:t>
                      </a:r>
                    </a:p>
                  </a:txBody>
                  <a:tcPr/>
                </a:tc>
                <a:extLst>
                  <a:ext uri="{0D108BD9-81ED-4DB2-BD59-A6C34878D82A}">
                    <a16:rowId xmlns:a16="http://schemas.microsoft.com/office/drawing/2014/main" val="1884686585"/>
                  </a:ext>
                </a:extLst>
              </a:tr>
              <a:tr h="1213620">
                <a:tc>
                  <a:txBody>
                    <a:bodyPr/>
                    <a:lstStyle/>
                    <a:p>
                      <a:pPr algn="l"/>
                      <a:r>
                        <a:rPr lang="en-US" b="0" i="0">
                          <a:solidFill>
                            <a:srgbClr val="001D35"/>
                          </a:solidFill>
                          <a:effectLst/>
                          <a:latin typeface="+mj-lt"/>
                        </a:rPr>
                        <a:t>Collaborative Planning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Collaborative planning is a process where teachers work together to prepare lessons, reflect, and learn. The goal is to improve instruction and create better learning experiences for students. </a:t>
                      </a:r>
                    </a:p>
                  </a:txBody>
                  <a:tcPr/>
                </a:tc>
                <a:extLst>
                  <a:ext uri="{0D108BD9-81ED-4DB2-BD59-A6C34878D82A}">
                    <a16:rowId xmlns:a16="http://schemas.microsoft.com/office/drawing/2014/main" val="4135547692"/>
                  </a:ext>
                </a:extLst>
              </a:tr>
            </a:tbl>
          </a:graphicData>
        </a:graphic>
      </p:graphicFrame>
    </p:spTree>
    <p:extLst>
      <p:ext uri="{BB962C8B-B14F-4D97-AF65-F5344CB8AC3E}">
        <p14:creationId xmlns:p14="http://schemas.microsoft.com/office/powerpoint/2010/main" val="14349899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327388A-7C08-8742-57E2-35481F16F592}"/>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15348277-1BD2-2EDF-C6AF-8498C55F926A}"/>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48ED48C6-540F-CF8F-2568-3E5116BD5AD4}"/>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949E4E8B-3982-E096-5FC3-DD6FD74175E4}"/>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EE941A7E-74DB-CD2B-A41F-C4E8B2158FFF}"/>
              </a:ext>
            </a:extLst>
          </p:cNvPr>
          <p:cNvSpPr>
            <a:spLocks noGrp="1"/>
          </p:cNvSpPr>
          <p:nvPr>
            <p:ph type="sldNum" sz="quarter" idx="12"/>
          </p:nvPr>
        </p:nvSpPr>
        <p:spPr/>
        <p:txBody>
          <a:bodyPr/>
          <a:lstStyle/>
          <a:p>
            <a:fld id="{28E6F07D-F62F-4C3B-A21E-2367E9A39921}" type="slidenum">
              <a:rPr lang="en-US" smtClean="0"/>
              <a:t>25</a:t>
            </a:fld>
            <a:endParaRPr lang="en-US"/>
          </a:p>
        </p:txBody>
      </p:sp>
      <p:graphicFrame>
        <p:nvGraphicFramePr>
          <p:cNvPr id="9" name="Table 8">
            <a:extLst>
              <a:ext uri="{FF2B5EF4-FFF2-40B4-BE49-F238E27FC236}">
                <a16:creationId xmlns:a16="http://schemas.microsoft.com/office/drawing/2014/main" id="{E9B21C67-317F-A8E0-F831-F03D7F6BCB6C}"/>
              </a:ext>
            </a:extLst>
          </p:cNvPr>
          <p:cNvGraphicFramePr>
            <a:graphicFrameLocks noGrp="1"/>
          </p:cNvGraphicFramePr>
          <p:nvPr>
            <p:extLst>
              <p:ext uri="{D42A27DB-BD31-4B8C-83A1-F6EECF244321}">
                <p14:modId xmlns:p14="http://schemas.microsoft.com/office/powerpoint/2010/main" val="3361514421"/>
              </p:ext>
            </p:extLst>
          </p:nvPr>
        </p:nvGraphicFramePr>
        <p:xfrm>
          <a:off x="284161" y="1126988"/>
          <a:ext cx="11569702" cy="4810215"/>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213620">
                <a:tc>
                  <a:txBody>
                    <a:bodyPr/>
                    <a:lstStyle/>
                    <a:p>
                      <a:pPr algn="l"/>
                      <a:r>
                        <a:rPr lang="en-US" b="0" i="0">
                          <a:solidFill>
                            <a:srgbClr val="001D35"/>
                          </a:solidFill>
                          <a:effectLst/>
                          <a:latin typeface="+mj-lt"/>
                        </a:rPr>
                        <a:t>District Intervention Coach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a:solidFill>
                            <a:srgbClr val="001D35"/>
                          </a:solidFill>
                          <a:effectLst/>
                          <a:latin typeface="+mj-lt"/>
                        </a:rPr>
                        <a:t>An individual who provides support and leadership to improve student success. They work with teachers, administrators, and other staff to develop and implement interventions to help students learn. </a:t>
                      </a:r>
                    </a:p>
                  </a:txBody>
                  <a:tcPr/>
                </a:tc>
                <a:extLst>
                  <a:ext uri="{0D108BD9-81ED-4DB2-BD59-A6C34878D82A}">
                    <a16:rowId xmlns:a16="http://schemas.microsoft.com/office/drawing/2014/main" val="602203381"/>
                  </a:ext>
                </a:extLst>
              </a:tr>
              <a:tr h="796155">
                <a:tc>
                  <a:txBody>
                    <a:bodyPr/>
                    <a:lstStyle/>
                    <a:p>
                      <a:pPr algn="l"/>
                      <a:r>
                        <a:rPr lang="en-US" sz="1800">
                          <a:latin typeface="+mj-lt"/>
                        </a:rPr>
                        <a:t>District Unit Assessments (DUAs)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a:latin typeface="+mj-lt"/>
                        </a:rPr>
                        <a:t>District developed assessments used to monitor student progress towards mastering standards in grades and courses that will be tested by the Georgia Milestones Assessments.</a:t>
                      </a:r>
                    </a:p>
                  </a:txBody>
                  <a:tcPr/>
                </a:tc>
                <a:extLst>
                  <a:ext uri="{0D108BD9-81ED-4DB2-BD59-A6C34878D82A}">
                    <a16:rowId xmlns:a16="http://schemas.microsoft.com/office/drawing/2014/main" val="3179643983"/>
                  </a:ext>
                </a:extLst>
              </a:tr>
              <a:tr h="1213620">
                <a:tc>
                  <a:txBody>
                    <a:bodyPr/>
                    <a:lstStyle/>
                    <a:p>
                      <a:pPr algn="l"/>
                      <a:r>
                        <a:rPr lang="en-US">
                          <a:solidFill>
                            <a:srgbClr val="001D35"/>
                          </a:solidFill>
                          <a:latin typeface="+mj-lt"/>
                        </a:rPr>
                        <a:t>GEARUP Grant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The “Gaining Early Awareness and Readiness for Undergraduate Programs" grant aims to increase the number of low-income students who are prepared to enter and succeed in postsecondary education by providing support services to students from middle school through high school, including academic support. </a:t>
                      </a:r>
                    </a:p>
                  </a:txBody>
                  <a:tcPr/>
                </a:tc>
                <a:extLst>
                  <a:ext uri="{0D108BD9-81ED-4DB2-BD59-A6C34878D82A}">
                    <a16:rowId xmlns:a16="http://schemas.microsoft.com/office/drawing/2014/main" val="1884686585"/>
                  </a:ext>
                </a:extLst>
              </a:tr>
              <a:tr h="1213620">
                <a:tc>
                  <a:txBody>
                    <a:bodyPr/>
                    <a:lstStyle/>
                    <a:p>
                      <a:pPr algn="l"/>
                      <a:r>
                        <a:rPr lang="en-US" err="1">
                          <a:latin typeface="+mj-lt"/>
                        </a:rPr>
                        <a:t>iReady</a:t>
                      </a:r>
                      <a:endParaRPr lang="en-US">
                        <a:latin typeface="+mj-lt"/>
                      </a:endParaRPr>
                    </a:p>
                  </a:txBody>
                  <a:tcPr/>
                </a:tc>
                <a:tc>
                  <a:txBody>
                    <a:bodyPr/>
                    <a:lstStyle/>
                    <a:p>
                      <a:pPr marL="0" indent="0">
                        <a:buFont typeface="Arial" panose="020B0604020202020204" pitchFamily="34" charset="0"/>
                        <a:buNone/>
                      </a:pPr>
                      <a:r>
                        <a:rPr lang="en-US" b="0" i="0">
                          <a:solidFill>
                            <a:srgbClr val="4D5156"/>
                          </a:solidFill>
                          <a:effectLst/>
                          <a:latin typeface="+mj-lt"/>
                        </a:rPr>
                        <a:t>Adaptive software that gives each student a personalized learning path for mathematics that is based on their Diagnostic results.</a:t>
                      </a:r>
                    </a:p>
                  </a:txBody>
                  <a:tcPr/>
                </a:tc>
                <a:extLst>
                  <a:ext uri="{0D108BD9-81ED-4DB2-BD59-A6C34878D82A}">
                    <a16:rowId xmlns:a16="http://schemas.microsoft.com/office/drawing/2014/main" val="4135547692"/>
                  </a:ext>
                </a:extLst>
              </a:tr>
            </a:tbl>
          </a:graphicData>
        </a:graphic>
      </p:graphicFrame>
    </p:spTree>
    <p:extLst>
      <p:ext uri="{BB962C8B-B14F-4D97-AF65-F5344CB8AC3E}">
        <p14:creationId xmlns:p14="http://schemas.microsoft.com/office/powerpoint/2010/main" val="31672136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1FEEB8-2C9D-A78B-1FA1-256DD85287B3}"/>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CDB441EF-1F6D-6F1D-E8B9-06528A8F2999}"/>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D5F7985-0E8C-5627-22BC-52A6B2F85C0E}"/>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F68239AD-7D0B-F106-7F3B-0E2EBCD23BE0}"/>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8CE6A418-CAB0-1548-35DC-65E6BFC4A0BA}"/>
              </a:ext>
            </a:extLst>
          </p:cNvPr>
          <p:cNvSpPr>
            <a:spLocks noGrp="1"/>
          </p:cNvSpPr>
          <p:nvPr>
            <p:ph type="sldNum" sz="quarter" idx="12"/>
          </p:nvPr>
        </p:nvSpPr>
        <p:spPr/>
        <p:txBody>
          <a:bodyPr/>
          <a:lstStyle/>
          <a:p>
            <a:fld id="{28E6F07D-F62F-4C3B-A21E-2367E9A39921}" type="slidenum">
              <a:rPr lang="en-US" smtClean="0"/>
              <a:t>26</a:t>
            </a:fld>
            <a:endParaRPr lang="en-US"/>
          </a:p>
        </p:txBody>
      </p:sp>
      <p:graphicFrame>
        <p:nvGraphicFramePr>
          <p:cNvPr id="4" name="Table 3">
            <a:extLst>
              <a:ext uri="{FF2B5EF4-FFF2-40B4-BE49-F238E27FC236}">
                <a16:creationId xmlns:a16="http://schemas.microsoft.com/office/drawing/2014/main" id="{527491CB-D410-F6CF-F2E7-6F4C9505E74B}"/>
              </a:ext>
            </a:extLst>
          </p:cNvPr>
          <p:cNvGraphicFramePr>
            <a:graphicFrameLocks noGrp="1"/>
          </p:cNvGraphicFramePr>
          <p:nvPr>
            <p:extLst>
              <p:ext uri="{D42A27DB-BD31-4B8C-83A1-F6EECF244321}">
                <p14:modId xmlns:p14="http://schemas.microsoft.com/office/powerpoint/2010/main" val="177660671"/>
              </p:ext>
            </p:extLst>
          </p:nvPr>
        </p:nvGraphicFramePr>
        <p:xfrm>
          <a:off x="284161" y="1126988"/>
          <a:ext cx="11569702" cy="5306332"/>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213620">
                <a:tc>
                  <a:txBody>
                    <a:bodyPr/>
                    <a:lstStyle/>
                    <a:p>
                      <a:pPr algn="l"/>
                      <a:r>
                        <a:rPr lang="en-US">
                          <a:solidFill>
                            <a:srgbClr val="001D35"/>
                          </a:solidFill>
                          <a:latin typeface="+mj-lt"/>
                        </a:rPr>
                        <a:t>M</a:t>
                      </a:r>
                      <a:r>
                        <a:rPr lang="en-US" b="0" i="0">
                          <a:solidFill>
                            <a:srgbClr val="001D35"/>
                          </a:solidFill>
                          <a:effectLst/>
                          <a:latin typeface="+mj-lt"/>
                        </a:rPr>
                        <a:t>ath Proficiency Rate</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The percentage of students within a given population (like a grade level) who score at or above a designated "proficient" level on a standardized math assessment, essentially indicating the proportion of people demonstrating a satisfactory understanding of mathematical concepts and skills. </a:t>
                      </a:r>
                    </a:p>
                  </a:txBody>
                  <a:tcPr/>
                </a:tc>
                <a:extLst>
                  <a:ext uri="{0D108BD9-81ED-4DB2-BD59-A6C34878D82A}">
                    <a16:rowId xmlns:a16="http://schemas.microsoft.com/office/drawing/2014/main" val="602203381"/>
                  </a:ext>
                </a:extLst>
              </a:tr>
              <a:tr h="796155">
                <a:tc>
                  <a:txBody>
                    <a:bodyPr/>
                    <a:lstStyle/>
                    <a:p>
                      <a:pPr algn="l"/>
                      <a:r>
                        <a:rPr lang="en-US">
                          <a:solidFill>
                            <a:srgbClr val="001D35"/>
                          </a:solidFill>
                          <a:latin typeface="+mj-lt"/>
                        </a:rPr>
                        <a:t>MVP (More Victory Planned) Meetings</a:t>
                      </a:r>
                      <a:endParaRPr lang="en-US">
                        <a:latin typeface="+mj-lt"/>
                      </a:endParaRPr>
                    </a:p>
                  </a:txBody>
                  <a:tcPr/>
                </a:tc>
                <a:tc>
                  <a:txBody>
                    <a:bodyPr/>
                    <a:lstStyle/>
                    <a:p>
                      <a:pPr marL="0" indent="0">
                        <a:buFont typeface="Arial" panose="020B0604020202020204" pitchFamily="34" charset="0"/>
                        <a:buNone/>
                      </a:pPr>
                      <a:r>
                        <a:rPr lang="en-US">
                          <a:solidFill>
                            <a:srgbClr val="001D35"/>
                          </a:solidFill>
                          <a:latin typeface="+mj-lt"/>
                        </a:rPr>
                        <a:t>Meetings occurring monthly to </a:t>
                      </a:r>
                      <a:r>
                        <a:rPr lang="en-US" b="0" i="0">
                          <a:solidFill>
                            <a:srgbClr val="001D35"/>
                          </a:solidFill>
                          <a:effectLst/>
                          <a:latin typeface="+mj-lt"/>
                        </a:rPr>
                        <a:t>provide a structured forum for school leadership to discuss critical issues, review student progress, coordinate initiatives, address concerns, align staff efforts towards school goals, and generally maintain a pulse on the overall health and operation of the district by facilitating open communication among leaders allowing for timely decision-making and problem-solving. </a:t>
                      </a:r>
                    </a:p>
                  </a:txBody>
                  <a:tcPr/>
                </a:tc>
                <a:extLst>
                  <a:ext uri="{0D108BD9-81ED-4DB2-BD59-A6C34878D82A}">
                    <a16:rowId xmlns:a16="http://schemas.microsoft.com/office/drawing/2014/main" val="3179643983"/>
                  </a:ext>
                </a:extLst>
              </a:tr>
              <a:tr h="1042852">
                <a:tc>
                  <a:txBody>
                    <a:bodyPr/>
                    <a:lstStyle/>
                    <a:p>
                      <a:pPr algn="l"/>
                      <a:r>
                        <a:rPr lang="en-US" b="0" i="0">
                          <a:solidFill>
                            <a:srgbClr val="001D35"/>
                          </a:solidFill>
                          <a:effectLst/>
                          <a:latin typeface="+mj-lt"/>
                        </a:rPr>
                        <a:t>Professional Learning Community (PLC)</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 group of educators who work together to improve teaching methods and student performance. PLCs involve regular meetings among teachers, grade levels, school leaders and academic support. </a:t>
                      </a:r>
                      <a:endParaRPr lang="en-US">
                        <a:solidFill>
                          <a:srgbClr val="001D35"/>
                        </a:solidFill>
                        <a:latin typeface="+mj-lt"/>
                      </a:endParaRPr>
                    </a:p>
                  </a:txBody>
                  <a:tcPr/>
                </a:tc>
                <a:extLst>
                  <a:ext uri="{0D108BD9-81ED-4DB2-BD59-A6C34878D82A}">
                    <a16:rowId xmlns:a16="http://schemas.microsoft.com/office/drawing/2014/main" val="4135547692"/>
                  </a:ext>
                </a:extLst>
              </a:tr>
              <a:tr h="1213620">
                <a:tc>
                  <a:txBody>
                    <a:bodyPr/>
                    <a:lstStyle/>
                    <a:p>
                      <a:pPr algn="l"/>
                      <a:r>
                        <a:rPr lang="en-US">
                          <a:solidFill>
                            <a:srgbClr val="001D35"/>
                          </a:solidFill>
                          <a:latin typeface="+mj-lt"/>
                        </a:rPr>
                        <a:t>R</a:t>
                      </a:r>
                      <a:r>
                        <a:rPr lang="en-US" b="0" i="0">
                          <a:solidFill>
                            <a:srgbClr val="001D35"/>
                          </a:solidFill>
                          <a:effectLst/>
                          <a:latin typeface="+mj-lt"/>
                        </a:rPr>
                        <a:t>eading Proficiency Rate</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solidFill>
                            <a:srgbClr val="001D35"/>
                          </a:solidFill>
                          <a:latin typeface="+mj-lt"/>
                        </a:rPr>
                        <a:t>The </a:t>
                      </a:r>
                      <a:r>
                        <a:rPr lang="en-US" b="0" i="0">
                          <a:solidFill>
                            <a:srgbClr val="001D35"/>
                          </a:solidFill>
                          <a:effectLst/>
                          <a:latin typeface="+mj-lt"/>
                        </a:rPr>
                        <a:t>percentage of students within a given population who are considered to be reading at or above a designated "proficient" level, typically measured by standardized tests and indicating the ability to understand and interpret text at their expected grade level; essentially, it shows how many people can read well enough to function effectively in their daily lives. </a:t>
                      </a:r>
                    </a:p>
                  </a:txBody>
                  <a:tcPr/>
                </a:tc>
                <a:extLst>
                  <a:ext uri="{0D108BD9-81ED-4DB2-BD59-A6C34878D82A}">
                    <a16:rowId xmlns:a16="http://schemas.microsoft.com/office/drawing/2014/main" val="453089212"/>
                  </a:ext>
                </a:extLst>
              </a:tr>
            </a:tbl>
          </a:graphicData>
        </a:graphic>
      </p:graphicFrame>
    </p:spTree>
    <p:extLst>
      <p:ext uri="{BB962C8B-B14F-4D97-AF65-F5344CB8AC3E}">
        <p14:creationId xmlns:p14="http://schemas.microsoft.com/office/powerpoint/2010/main" val="34078178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9352A7A-35F0-23D9-CD94-6F794EC30B2F}"/>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736EE0E-A992-2C8E-98DD-957E75D2B787}"/>
              </a:ext>
            </a:extLst>
          </p:cNvPr>
          <p:cNvSpPr/>
          <p:nvPr/>
        </p:nvSpPr>
        <p:spPr>
          <a:xfrm>
            <a:off x="11009" y="115701"/>
            <a:ext cx="12192000" cy="819255"/>
          </a:xfrm>
          <a:prstGeom prst="rect">
            <a:avLst/>
          </a:prstGeom>
          <a:solidFill>
            <a:schemeClr val="tx1"/>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AE48DE8-A22E-1602-259F-4380AF366E54}"/>
              </a:ext>
            </a:extLst>
          </p:cNvPr>
          <p:cNvSpPr txBox="1"/>
          <p:nvPr/>
        </p:nvSpPr>
        <p:spPr>
          <a:xfrm>
            <a:off x="225240" y="165515"/>
            <a:ext cx="10627939" cy="76944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a:ln>
                  <a:noFill/>
                </a:ln>
                <a:solidFill>
                  <a:prstClr val="white"/>
                </a:solidFill>
                <a:effectLst>
                  <a:outerShdw blurRad="38100" dist="38100" dir="2700000" algn="tl">
                    <a:srgbClr val="000000">
                      <a:alpha val="43137"/>
                    </a:srgbClr>
                  </a:outerShdw>
                </a:effectLst>
                <a:uLnTx/>
                <a:uFillTx/>
                <a:latin typeface="Trade Gothic Next HvyCd" panose="020B0906040303020004" pitchFamily="34" charset="0"/>
                <a:ea typeface="+mn-ea"/>
                <a:cs typeface="+mn-cs"/>
              </a:rPr>
              <a:t>GLOSSARY</a:t>
            </a:r>
          </a:p>
        </p:txBody>
      </p:sp>
      <p:pic>
        <p:nvPicPr>
          <p:cNvPr id="11" name="Picture 10">
            <a:extLst>
              <a:ext uri="{FF2B5EF4-FFF2-40B4-BE49-F238E27FC236}">
                <a16:creationId xmlns:a16="http://schemas.microsoft.com/office/drawing/2014/main" id="{75DF0094-390C-E135-BC60-041993CC1936}"/>
              </a:ext>
            </a:extLst>
          </p:cNvPr>
          <p:cNvPicPr>
            <a:picLocks noChangeAspect="1"/>
          </p:cNvPicPr>
          <p:nvPr/>
        </p:nvPicPr>
        <p:blipFill>
          <a:blip r:embed="rId3"/>
          <a:stretch>
            <a:fillRect/>
          </a:stretch>
        </p:blipFill>
        <p:spPr>
          <a:xfrm>
            <a:off x="10789316" y="-76332"/>
            <a:ext cx="1391675" cy="1386174"/>
          </a:xfrm>
          <a:prstGeom prst="rect">
            <a:avLst/>
          </a:prstGeom>
        </p:spPr>
      </p:pic>
      <p:sp>
        <p:nvSpPr>
          <p:cNvPr id="5" name="Slide Number Placeholder 4">
            <a:extLst>
              <a:ext uri="{FF2B5EF4-FFF2-40B4-BE49-F238E27FC236}">
                <a16:creationId xmlns:a16="http://schemas.microsoft.com/office/drawing/2014/main" id="{8C842B16-1D2D-C65A-E58B-972033A30BB7}"/>
              </a:ext>
            </a:extLst>
          </p:cNvPr>
          <p:cNvSpPr>
            <a:spLocks noGrp="1"/>
          </p:cNvSpPr>
          <p:nvPr>
            <p:ph type="sldNum" sz="quarter" idx="12"/>
          </p:nvPr>
        </p:nvSpPr>
        <p:spPr/>
        <p:txBody>
          <a:bodyPr/>
          <a:lstStyle/>
          <a:p>
            <a:fld id="{28E6F07D-F62F-4C3B-A21E-2367E9A39921}" type="slidenum">
              <a:rPr lang="en-US" smtClean="0"/>
              <a:t>27</a:t>
            </a:fld>
            <a:endParaRPr lang="en-US"/>
          </a:p>
        </p:txBody>
      </p:sp>
      <p:graphicFrame>
        <p:nvGraphicFramePr>
          <p:cNvPr id="4" name="Table 3">
            <a:extLst>
              <a:ext uri="{FF2B5EF4-FFF2-40B4-BE49-F238E27FC236}">
                <a16:creationId xmlns:a16="http://schemas.microsoft.com/office/drawing/2014/main" id="{16439674-70EB-1090-B493-CFFB52B561B1}"/>
              </a:ext>
            </a:extLst>
          </p:cNvPr>
          <p:cNvGraphicFramePr>
            <a:graphicFrameLocks noGrp="1"/>
          </p:cNvGraphicFramePr>
          <p:nvPr>
            <p:extLst>
              <p:ext uri="{D42A27DB-BD31-4B8C-83A1-F6EECF244321}">
                <p14:modId xmlns:p14="http://schemas.microsoft.com/office/powerpoint/2010/main" val="578237536"/>
              </p:ext>
            </p:extLst>
          </p:nvPr>
        </p:nvGraphicFramePr>
        <p:xfrm>
          <a:off x="284161" y="1126988"/>
          <a:ext cx="11569702" cy="5452200"/>
        </p:xfrm>
        <a:graphic>
          <a:graphicData uri="http://schemas.openxmlformats.org/drawingml/2006/table">
            <a:tbl>
              <a:tblPr firstRow="1" bandRow="1">
                <a:tableStyleId>{8799B23B-EC83-4686-B30A-512413B5E67A}</a:tableStyleId>
              </a:tblPr>
              <a:tblGrid>
                <a:gridCol w="2187577">
                  <a:extLst>
                    <a:ext uri="{9D8B030D-6E8A-4147-A177-3AD203B41FA5}">
                      <a16:colId xmlns:a16="http://schemas.microsoft.com/office/drawing/2014/main" val="3529079257"/>
                    </a:ext>
                  </a:extLst>
                </a:gridCol>
                <a:gridCol w="9382125">
                  <a:extLst>
                    <a:ext uri="{9D8B030D-6E8A-4147-A177-3AD203B41FA5}">
                      <a16:colId xmlns:a16="http://schemas.microsoft.com/office/drawing/2014/main" val="2062919400"/>
                    </a:ext>
                  </a:extLst>
                </a:gridCol>
              </a:tblGrid>
              <a:tr h="373200">
                <a:tc>
                  <a:txBody>
                    <a:bodyPr/>
                    <a:lstStyle/>
                    <a:p>
                      <a:r>
                        <a:rPr lang="en-US" b="1" i="0">
                          <a:effectLst/>
                        </a:rPr>
                        <a:t>TERM</a:t>
                      </a:r>
                      <a:endParaRPr lang="en-US"/>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a:t>DEFINITION</a:t>
                      </a:r>
                      <a:endParaRPr lang="en-US" b="1" i="0">
                        <a:effectLst/>
                      </a:endParaRPr>
                    </a:p>
                  </a:txBody>
                  <a:tcPr/>
                </a:tc>
                <a:extLst>
                  <a:ext uri="{0D108BD9-81ED-4DB2-BD59-A6C34878D82A}">
                    <a16:rowId xmlns:a16="http://schemas.microsoft.com/office/drawing/2014/main" val="4172154623"/>
                  </a:ext>
                </a:extLst>
              </a:tr>
              <a:tr h="1213620">
                <a:tc>
                  <a:txBody>
                    <a:bodyPr/>
                    <a:lstStyle/>
                    <a:p>
                      <a:r>
                        <a:rPr lang="en-US" b="0" i="0">
                          <a:solidFill>
                            <a:srgbClr val="001D35"/>
                          </a:solidFill>
                          <a:effectLst/>
                          <a:latin typeface="+mj-lt"/>
                        </a:rPr>
                        <a:t>Saturday School Tutorial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Dedicated time on a Saturday where students can receive extra academic support, typically focused on catching up on missed work, reviewing difficult concepts, or getting individualized help from teachers, allowing them to improve their understanding and performance in a focused setting outside of regular school hours. </a:t>
                      </a:r>
                      <a:endParaRPr lang="en-US">
                        <a:latin typeface="+mj-lt"/>
                      </a:endParaRPr>
                    </a:p>
                  </a:txBody>
                  <a:tcPr/>
                </a:tc>
                <a:extLst>
                  <a:ext uri="{0D108BD9-81ED-4DB2-BD59-A6C34878D82A}">
                    <a16:rowId xmlns:a16="http://schemas.microsoft.com/office/drawing/2014/main" val="602203381"/>
                  </a:ext>
                </a:extLst>
              </a:tr>
              <a:tr h="796155">
                <a:tc>
                  <a:txBody>
                    <a:bodyPr/>
                    <a:lstStyle/>
                    <a:p>
                      <a:r>
                        <a:rPr lang="en-US" b="0" i="0">
                          <a:solidFill>
                            <a:srgbClr val="001D35"/>
                          </a:solidFill>
                          <a:effectLst/>
                          <a:latin typeface="+mj-lt"/>
                        </a:rPr>
                        <a:t>School-based Intervention Block </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solidFill>
                            <a:srgbClr val="001D35"/>
                          </a:solidFill>
                          <a:effectLst/>
                          <a:latin typeface="+mj-lt"/>
                        </a:rPr>
                        <a:t>A dedicated time slot within the school day where teachers can provide targeted, additional instruction to smaller groups of students who require extra support in specific academic areas, allowing them to close learning gaps without disrupting regular classroom teaching and giving them the opportunity to receive focused practice and reinforcement on key skills. </a:t>
                      </a:r>
                      <a:endParaRPr lang="en-US">
                        <a:latin typeface="+mj-lt"/>
                      </a:endParaRPr>
                    </a:p>
                  </a:txBody>
                  <a:tcPr/>
                </a:tc>
                <a:extLst>
                  <a:ext uri="{0D108BD9-81ED-4DB2-BD59-A6C34878D82A}">
                    <a16:rowId xmlns:a16="http://schemas.microsoft.com/office/drawing/2014/main" val="3179643983"/>
                  </a:ext>
                </a:extLst>
              </a:tr>
              <a:tr h="1213620">
                <a:tc>
                  <a:txBody>
                    <a:bodyPr/>
                    <a:lstStyle/>
                    <a:p>
                      <a:r>
                        <a:rPr lang="en-US" b="0" i="0">
                          <a:effectLst/>
                          <a:latin typeface="+mj-lt"/>
                        </a:rPr>
                        <a:t>Star Assessments </a:t>
                      </a:r>
                      <a:endParaRPr lang="en-US" b="0">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latin typeface="+mj-lt"/>
                        </a:rPr>
                        <a:t>A </a:t>
                      </a:r>
                      <a:r>
                        <a:rPr lang="en-US" b="0" i="0">
                          <a:effectLst/>
                          <a:latin typeface="+mj-lt"/>
                        </a:rPr>
                        <a:t>screening and progress monitoring tool to help educators identify and prioritize student need, drive appropriate instruction, set realistic goals, and track progress throughout the year, ensuring all students are on the right path toward future success. </a:t>
                      </a:r>
                    </a:p>
                  </a:txBody>
                  <a:tcPr/>
                </a:tc>
                <a:extLst>
                  <a:ext uri="{0D108BD9-81ED-4DB2-BD59-A6C34878D82A}">
                    <a16:rowId xmlns:a16="http://schemas.microsoft.com/office/drawing/2014/main" val="4135547692"/>
                  </a:ext>
                </a:extLst>
              </a:tr>
              <a:tr h="1213620">
                <a:tc>
                  <a:txBody>
                    <a:bodyPr/>
                    <a:lstStyle/>
                    <a:p>
                      <a:r>
                        <a:rPr lang="en-US" b="0" i="0">
                          <a:solidFill>
                            <a:srgbClr val="001D35"/>
                          </a:solidFill>
                          <a:effectLst/>
                          <a:latin typeface="+mj-lt"/>
                        </a:rPr>
                        <a:t>Tier 1 Instruction</a:t>
                      </a:r>
                      <a:endParaRPr lang="en-US">
                        <a:latin typeface="+mj-lt"/>
                      </a:endParaRPr>
                    </a:p>
                  </a:txBody>
                  <a:tcPr/>
                </a:tc>
                <a:tc>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i="0">
                          <a:solidFill>
                            <a:srgbClr val="001D35"/>
                          </a:solidFill>
                          <a:effectLst/>
                          <a:latin typeface="+mj-lt"/>
                        </a:rPr>
                        <a:t>The foundational level of teaching strategies provided to all students in a classroom, encompassing high-quality, core instruction that is designed to meet the needs of the majority of learners, often called "universal support" within a tiered intervention system; it's the first level of support in a multi-tiered approach to education, aiming to proactively address the needs of all students before moving to more targeted interventions. </a:t>
                      </a:r>
                      <a:endParaRPr lang="en-US">
                        <a:latin typeface="+mj-lt"/>
                      </a:endParaRPr>
                    </a:p>
                  </a:txBody>
                  <a:tcPr/>
                </a:tc>
                <a:extLst>
                  <a:ext uri="{0D108BD9-81ED-4DB2-BD59-A6C34878D82A}">
                    <a16:rowId xmlns:a16="http://schemas.microsoft.com/office/drawing/2014/main" val="453089212"/>
                  </a:ext>
                </a:extLst>
              </a:tr>
            </a:tbl>
          </a:graphicData>
        </a:graphic>
      </p:graphicFrame>
    </p:spTree>
    <p:extLst>
      <p:ext uri="{BB962C8B-B14F-4D97-AF65-F5344CB8AC3E}">
        <p14:creationId xmlns:p14="http://schemas.microsoft.com/office/powerpoint/2010/main" val="2631198090"/>
      </p:ext>
    </p:extLst>
  </p:cSld>
  <p:clrMapOvr>
    <a:masterClrMapping/>
  </p:clrMapOvr>
</p:sld>
</file>

<file path=ppt/theme/theme1.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27</Slides>
  <Notes>24</Notes>
  <HiddenSlides>0</HiddenSlides>
  <ScaleCrop>false</ScaleCrop>
  <HeadingPairs>
    <vt:vector size="4" baseType="variant">
      <vt:variant>
        <vt:lpstr>Theme</vt:lpstr>
      </vt:variant>
      <vt:variant>
        <vt:i4>2</vt:i4>
      </vt:variant>
      <vt:variant>
        <vt:lpstr>Slide Titles</vt:lpstr>
      </vt:variant>
      <vt:variant>
        <vt:i4>27</vt:i4>
      </vt:variant>
    </vt:vector>
  </HeadingPairs>
  <TitlesOfParts>
    <vt:vector size="29" baseType="lpstr">
      <vt:lpstr>1_Office Theme</vt:lpstr>
      <vt:lpstr>Office Theme</vt:lpstr>
      <vt:lpstr>PowerPoint Presentation</vt:lpstr>
      <vt:lpstr>OUR MISSION</vt:lpstr>
      <vt:lpstr>OUR GUIDING PRINCIPLES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Johnson, Cleveland</dc:creator>
  <cp:revision>4</cp:revision>
  <cp:lastPrinted>2025-02-05T15:25:11Z</cp:lastPrinted>
  <dcterms:created xsi:type="dcterms:W3CDTF">2023-07-31T19:18:13Z</dcterms:created>
  <dcterms:modified xsi:type="dcterms:W3CDTF">2025-02-07T13:40:40Z</dcterms:modified>
</cp:coreProperties>
</file>