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2.xml" ContentType="application/vnd.openxmlformats-officedocument.drawingml.chartshapes+xml"/>
  <Override PartName="/ppt/notesSlides/notesSlide1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5.xml" ContentType="application/vnd.openxmlformats-officedocument.presentationml.notesSlide+xml"/>
  <Override PartName="/ppt/comments/modernComment_D96_453629A3.xml" ContentType="application/vnd.ms-powerpoint.comment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8.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9.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3"/>
  </p:notesMasterIdLst>
  <p:sldIdLst>
    <p:sldId id="411" r:id="rId3"/>
    <p:sldId id="854" r:id="rId4"/>
    <p:sldId id="848" r:id="rId5"/>
    <p:sldId id="849" r:id="rId6"/>
    <p:sldId id="319" r:id="rId7"/>
    <p:sldId id="3484" r:id="rId8"/>
    <p:sldId id="850" r:id="rId9"/>
    <p:sldId id="336" r:id="rId10"/>
    <p:sldId id="3473" r:id="rId11"/>
    <p:sldId id="3474" r:id="rId12"/>
    <p:sldId id="851" r:id="rId13"/>
    <p:sldId id="337" r:id="rId14"/>
    <p:sldId id="3475" r:id="rId15"/>
    <p:sldId id="3476" r:id="rId16"/>
    <p:sldId id="853" r:id="rId17"/>
    <p:sldId id="3477" r:id="rId18"/>
    <p:sldId id="3479" r:id="rId19"/>
    <p:sldId id="3478" r:id="rId20"/>
    <p:sldId id="852" r:id="rId21"/>
    <p:sldId id="339" r:id="rId22"/>
    <p:sldId id="3480" r:id="rId23"/>
    <p:sldId id="3481" r:id="rId24"/>
    <p:sldId id="306" r:id="rId25"/>
    <p:sldId id="3482" r:id="rId26"/>
    <p:sldId id="3470" r:id="rId27"/>
    <p:sldId id="3472" r:id="rId28"/>
    <p:sldId id="3469" r:id="rId29"/>
    <p:sldId id="3468" r:id="rId30"/>
    <p:sldId id="295" r:id="rId31"/>
    <p:sldId id="279"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5CDAA80C-A855-D6BA-0E23-1D202045D478}" name="Candis, Tamara" initials="" userId="S::TAMARA.CANDIS@bcsdk12.net::b7caebad-84ce-4acf-ac4a-f2ac85e571fe" providerId="AD"/>
  <p188:author id="{3D896B1C-CD4B-1A3C-6A39-8579AE9DC209}" name="Willaford, Chara" initials="WC" userId="S::chara.willaford@bcsdk12.net::81e7a383-d9a7-4031-bcd4-e091cc2038f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DF79"/>
    <a:srgbClr val="FFD4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A61675-D808-778A-06A6-FABC6D6BA66F}" v="21" dt="2026-01-06T14:29:11.707"/>
    <p1510:client id="{2B9AAD14-8002-4908-70A8-38A8C4E3D1C3}" v="21" dt="2026-01-05T20:48:18.495"/>
    <p1510:client id="{2D3F22B2-A3A6-D7BC-0C7A-3F093E10DA18}" v="181" dt="2026-01-06T14:59:54.682"/>
    <p1510:client id="{37F04AF5-6074-73E6-0F83-2AC0684ADF73}" v="1164" dt="2026-01-06T18:32:48.589"/>
    <p1510:client id="{47EAE4C3-B74B-9865-4545-BC85F24AC2FA}" v="5" dt="2026-01-06T14:22:08.377"/>
    <p1510:client id="{4DBAC5E9-B9C0-4869-AADA-9CE9FAE177C1}" v="3472" dt="2026-01-06T20:40:13.068"/>
    <p1510:client id="{7FBAC171-AEBC-1B17-CA0E-9508D193D4F4}" v="178" dt="2026-01-06T21:15:00.301"/>
    <p1510:client id="{9285F421-8DF9-8F9F-3ED5-01033AF086F4}" v="40" dt="2026-01-06T21:02:56.678"/>
    <p1510:client id="{C3FAA14A-B9FC-DAD0-E3D1-738242EF3D28}" v="51" dt="2026-01-06T21:17:36.647"/>
    <p1510:client id="{D9D20095-3159-F721-5900-B1094D1B76FF}" v="40" dt="2026-01-06T14:49:45.376"/>
    <p1510:client id="{F77BEC03-C3E6-BE2A-0F9E-56A608FDB0E0}" v="4" dt="2026-01-07T13:31:51.6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2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8/10/relationships/authors" Target="authors.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2.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'CM by School'!$B$1</c:f>
              <c:strCache>
                <c:ptCount val="1"/>
                <c:pt idx="0">
                  <c:v>2024-25 Content Mastery</c:v>
                </c:pt>
              </c:strCache>
            </c:strRef>
          </c:tx>
          <c:spPr>
            <a:solidFill>
              <a:srgbClr val="92D050"/>
            </a:solidFill>
            <a:ln>
              <a:noFill/>
            </a:ln>
            <a:effectLst/>
          </c:spPr>
          <c:invertIfNegative val="0"/>
          <c:dPt>
            <c:idx val="0"/>
            <c:invertIfNegative val="0"/>
            <c:bubble3D val="0"/>
            <c:spPr>
              <a:solidFill>
                <a:srgbClr val="00B050"/>
              </a:solidFill>
              <a:ln>
                <a:noFill/>
              </a:ln>
              <a:effectLst/>
            </c:spPr>
            <c:extLst>
              <c:ext xmlns:c16="http://schemas.microsoft.com/office/drawing/2014/chart" uri="{C3380CC4-5D6E-409C-BE32-E72D297353CC}">
                <c16:uniqueId val="{00000015-7898-492E-92C0-F839DA58E1B9}"/>
              </c:ext>
            </c:extLst>
          </c:dPt>
          <c:dPt>
            <c:idx val="1"/>
            <c:invertIfNegative val="0"/>
            <c:bubble3D val="0"/>
            <c:spPr>
              <a:solidFill>
                <a:srgbClr val="00B050"/>
              </a:solidFill>
              <a:ln>
                <a:noFill/>
              </a:ln>
              <a:effectLst/>
            </c:spPr>
            <c:extLst>
              <c:ext xmlns:c16="http://schemas.microsoft.com/office/drawing/2014/chart" uri="{C3380CC4-5D6E-409C-BE32-E72D297353CC}">
                <c16:uniqueId val="{00000016-7898-492E-92C0-F839DA58E1B9}"/>
              </c:ext>
            </c:extLst>
          </c:dPt>
          <c:dPt>
            <c:idx val="2"/>
            <c:invertIfNegative val="0"/>
            <c:bubble3D val="0"/>
            <c:spPr>
              <a:solidFill>
                <a:srgbClr val="FF0000"/>
              </a:solidFill>
              <a:ln>
                <a:noFill/>
              </a:ln>
              <a:effectLst/>
            </c:spPr>
            <c:extLst>
              <c:ext xmlns:c16="http://schemas.microsoft.com/office/drawing/2014/chart" uri="{C3380CC4-5D6E-409C-BE32-E72D297353CC}">
                <c16:uniqueId val="{00000001-7898-492E-92C0-F839DA58E1B9}"/>
              </c:ext>
            </c:extLst>
          </c:dPt>
          <c:dPt>
            <c:idx val="3"/>
            <c:invertIfNegative val="0"/>
            <c:bubble3D val="0"/>
            <c:spPr>
              <a:solidFill>
                <a:srgbClr val="00B050"/>
              </a:solidFill>
              <a:ln>
                <a:noFill/>
              </a:ln>
              <a:effectLst/>
            </c:spPr>
            <c:extLst>
              <c:ext xmlns:c16="http://schemas.microsoft.com/office/drawing/2014/chart" uri="{C3380CC4-5D6E-409C-BE32-E72D297353CC}">
                <c16:uniqueId val="{00000017-7898-492E-92C0-F839DA58E1B9}"/>
              </c:ext>
            </c:extLst>
          </c:dPt>
          <c:dPt>
            <c:idx val="4"/>
            <c:invertIfNegative val="0"/>
            <c:bubble3D val="0"/>
            <c:spPr>
              <a:solidFill>
                <a:srgbClr val="00B050"/>
              </a:solidFill>
              <a:ln>
                <a:noFill/>
              </a:ln>
              <a:effectLst/>
            </c:spPr>
            <c:extLst>
              <c:ext xmlns:c16="http://schemas.microsoft.com/office/drawing/2014/chart" uri="{C3380CC4-5D6E-409C-BE32-E72D297353CC}">
                <c16:uniqueId val="{00000018-7898-492E-92C0-F839DA58E1B9}"/>
              </c:ext>
            </c:extLst>
          </c:dPt>
          <c:dPt>
            <c:idx val="5"/>
            <c:invertIfNegative val="0"/>
            <c:bubble3D val="0"/>
            <c:spPr>
              <a:solidFill>
                <a:srgbClr val="00B050"/>
              </a:solidFill>
              <a:ln>
                <a:noFill/>
              </a:ln>
              <a:effectLst/>
            </c:spPr>
            <c:extLst>
              <c:ext xmlns:c16="http://schemas.microsoft.com/office/drawing/2014/chart" uri="{C3380CC4-5D6E-409C-BE32-E72D297353CC}">
                <c16:uniqueId val="{00000019-7898-492E-92C0-F839DA58E1B9}"/>
              </c:ext>
            </c:extLst>
          </c:dPt>
          <c:dPt>
            <c:idx val="6"/>
            <c:invertIfNegative val="0"/>
            <c:bubble3D val="0"/>
            <c:spPr>
              <a:solidFill>
                <a:srgbClr val="00B050"/>
              </a:solidFill>
              <a:ln>
                <a:noFill/>
              </a:ln>
              <a:effectLst/>
            </c:spPr>
            <c:extLst>
              <c:ext xmlns:c16="http://schemas.microsoft.com/office/drawing/2014/chart" uri="{C3380CC4-5D6E-409C-BE32-E72D297353CC}">
                <c16:uniqueId val="{0000001A-7898-492E-92C0-F839DA58E1B9}"/>
              </c:ext>
            </c:extLst>
          </c:dPt>
          <c:dPt>
            <c:idx val="7"/>
            <c:invertIfNegative val="0"/>
            <c:bubble3D val="0"/>
            <c:spPr>
              <a:solidFill>
                <a:srgbClr val="FF0000"/>
              </a:solidFill>
              <a:ln>
                <a:noFill/>
              </a:ln>
              <a:effectLst/>
            </c:spPr>
            <c:extLst>
              <c:ext xmlns:c16="http://schemas.microsoft.com/office/drawing/2014/chart" uri="{C3380CC4-5D6E-409C-BE32-E72D297353CC}">
                <c16:uniqueId val="{00000003-7898-492E-92C0-F839DA58E1B9}"/>
              </c:ext>
            </c:extLst>
          </c:dPt>
          <c:dPt>
            <c:idx val="8"/>
            <c:invertIfNegative val="0"/>
            <c:bubble3D val="0"/>
            <c:spPr>
              <a:solidFill>
                <a:srgbClr val="FF0000"/>
              </a:solidFill>
              <a:ln>
                <a:noFill/>
              </a:ln>
              <a:effectLst/>
            </c:spPr>
            <c:extLst>
              <c:ext xmlns:c16="http://schemas.microsoft.com/office/drawing/2014/chart" uri="{C3380CC4-5D6E-409C-BE32-E72D297353CC}">
                <c16:uniqueId val="{00000005-7898-492E-92C0-F839DA58E1B9}"/>
              </c:ext>
            </c:extLst>
          </c:dPt>
          <c:dPt>
            <c:idx val="9"/>
            <c:invertIfNegative val="0"/>
            <c:bubble3D val="0"/>
            <c:spPr>
              <a:solidFill>
                <a:srgbClr val="FF0000"/>
              </a:solidFill>
              <a:ln>
                <a:noFill/>
              </a:ln>
              <a:effectLst/>
            </c:spPr>
            <c:extLst>
              <c:ext xmlns:c16="http://schemas.microsoft.com/office/drawing/2014/chart" uri="{C3380CC4-5D6E-409C-BE32-E72D297353CC}">
                <c16:uniqueId val="{00000007-7898-492E-92C0-F839DA58E1B9}"/>
              </c:ext>
            </c:extLst>
          </c:dPt>
          <c:dPt>
            <c:idx val="10"/>
            <c:invertIfNegative val="0"/>
            <c:bubble3D val="0"/>
            <c:spPr>
              <a:solidFill>
                <a:srgbClr val="00B050"/>
              </a:solidFill>
              <a:ln>
                <a:noFill/>
              </a:ln>
              <a:effectLst/>
            </c:spPr>
            <c:extLst>
              <c:ext xmlns:c16="http://schemas.microsoft.com/office/drawing/2014/chart" uri="{C3380CC4-5D6E-409C-BE32-E72D297353CC}">
                <c16:uniqueId val="{0000001B-7898-492E-92C0-F839DA58E1B9}"/>
              </c:ext>
            </c:extLst>
          </c:dPt>
          <c:dPt>
            <c:idx val="11"/>
            <c:invertIfNegative val="0"/>
            <c:bubble3D val="0"/>
            <c:spPr>
              <a:solidFill>
                <a:srgbClr val="FF0000"/>
              </a:solidFill>
              <a:ln>
                <a:noFill/>
              </a:ln>
              <a:effectLst/>
            </c:spPr>
            <c:extLst>
              <c:ext xmlns:c16="http://schemas.microsoft.com/office/drawing/2014/chart" uri="{C3380CC4-5D6E-409C-BE32-E72D297353CC}">
                <c16:uniqueId val="{00000009-7898-492E-92C0-F839DA58E1B9}"/>
              </c:ext>
            </c:extLst>
          </c:dPt>
          <c:dPt>
            <c:idx val="12"/>
            <c:invertIfNegative val="0"/>
            <c:bubble3D val="0"/>
            <c:spPr>
              <a:solidFill>
                <a:srgbClr val="00B050"/>
              </a:solidFill>
              <a:ln>
                <a:noFill/>
              </a:ln>
              <a:effectLst/>
            </c:spPr>
            <c:extLst>
              <c:ext xmlns:c16="http://schemas.microsoft.com/office/drawing/2014/chart" uri="{C3380CC4-5D6E-409C-BE32-E72D297353CC}">
                <c16:uniqueId val="{0000001C-7898-492E-92C0-F839DA58E1B9}"/>
              </c:ext>
            </c:extLst>
          </c:dPt>
          <c:dPt>
            <c:idx val="13"/>
            <c:invertIfNegative val="0"/>
            <c:bubble3D val="0"/>
            <c:spPr>
              <a:solidFill>
                <a:srgbClr val="00B050"/>
              </a:solidFill>
              <a:ln>
                <a:noFill/>
              </a:ln>
              <a:effectLst/>
            </c:spPr>
            <c:extLst>
              <c:ext xmlns:c16="http://schemas.microsoft.com/office/drawing/2014/chart" uri="{C3380CC4-5D6E-409C-BE32-E72D297353CC}">
                <c16:uniqueId val="{00000012-7898-492E-92C0-F839DA58E1B9}"/>
              </c:ext>
            </c:extLst>
          </c:dPt>
          <c:dPt>
            <c:idx val="14"/>
            <c:invertIfNegative val="0"/>
            <c:bubble3D val="0"/>
            <c:spPr>
              <a:solidFill>
                <a:srgbClr val="00B050"/>
              </a:solidFill>
              <a:ln>
                <a:noFill/>
              </a:ln>
              <a:effectLst/>
            </c:spPr>
            <c:extLst>
              <c:ext xmlns:c16="http://schemas.microsoft.com/office/drawing/2014/chart" uri="{C3380CC4-5D6E-409C-BE32-E72D297353CC}">
                <c16:uniqueId val="{00000013-7898-492E-92C0-F839DA58E1B9}"/>
              </c:ext>
            </c:extLst>
          </c:dPt>
          <c:dPt>
            <c:idx val="15"/>
            <c:invertIfNegative val="0"/>
            <c:bubble3D val="0"/>
            <c:spPr>
              <a:solidFill>
                <a:srgbClr val="FF0000"/>
              </a:solidFill>
              <a:ln>
                <a:noFill/>
              </a:ln>
              <a:effectLst/>
            </c:spPr>
            <c:extLst>
              <c:ext xmlns:c16="http://schemas.microsoft.com/office/drawing/2014/chart" uri="{C3380CC4-5D6E-409C-BE32-E72D297353CC}">
                <c16:uniqueId val="{0000000B-7898-492E-92C0-F839DA58E1B9}"/>
              </c:ext>
            </c:extLst>
          </c:dPt>
          <c:dPt>
            <c:idx val="16"/>
            <c:invertIfNegative val="0"/>
            <c:bubble3D val="0"/>
            <c:spPr>
              <a:solidFill>
                <a:srgbClr val="00B050"/>
              </a:solidFill>
              <a:ln>
                <a:noFill/>
              </a:ln>
              <a:effectLst/>
            </c:spPr>
            <c:extLst>
              <c:ext xmlns:c16="http://schemas.microsoft.com/office/drawing/2014/chart" uri="{C3380CC4-5D6E-409C-BE32-E72D297353CC}">
                <c16:uniqueId val="{0000001D-7898-492E-92C0-F839DA58E1B9}"/>
              </c:ext>
            </c:extLst>
          </c:dPt>
          <c:dPt>
            <c:idx val="17"/>
            <c:invertIfNegative val="0"/>
            <c:bubble3D val="0"/>
            <c:spPr>
              <a:solidFill>
                <a:srgbClr val="FF0000"/>
              </a:solidFill>
              <a:ln>
                <a:noFill/>
              </a:ln>
              <a:effectLst/>
            </c:spPr>
            <c:extLst>
              <c:ext xmlns:c16="http://schemas.microsoft.com/office/drawing/2014/chart" uri="{C3380CC4-5D6E-409C-BE32-E72D297353CC}">
                <c16:uniqueId val="{0000000D-7898-492E-92C0-F839DA58E1B9}"/>
              </c:ext>
            </c:extLst>
          </c:dPt>
          <c:dPt>
            <c:idx val="18"/>
            <c:invertIfNegative val="0"/>
            <c:bubble3D val="0"/>
            <c:spPr>
              <a:solidFill>
                <a:srgbClr val="00B050"/>
              </a:solidFill>
              <a:ln>
                <a:noFill/>
              </a:ln>
              <a:effectLst/>
            </c:spPr>
            <c:extLst>
              <c:ext xmlns:c16="http://schemas.microsoft.com/office/drawing/2014/chart" uri="{C3380CC4-5D6E-409C-BE32-E72D297353CC}">
                <c16:uniqueId val="{0000001E-7898-492E-92C0-F839DA58E1B9}"/>
              </c:ext>
            </c:extLst>
          </c:dPt>
          <c:dPt>
            <c:idx val="19"/>
            <c:invertIfNegative val="0"/>
            <c:bubble3D val="0"/>
            <c:spPr>
              <a:solidFill>
                <a:srgbClr val="00B050"/>
              </a:solidFill>
              <a:ln>
                <a:noFill/>
              </a:ln>
              <a:effectLst/>
            </c:spPr>
            <c:extLst>
              <c:ext xmlns:c16="http://schemas.microsoft.com/office/drawing/2014/chart" uri="{C3380CC4-5D6E-409C-BE32-E72D297353CC}">
                <c16:uniqueId val="{0000001F-7898-492E-92C0-F839DA58E1B9}"/>
              </c:ext>
            </c:extLst>
          </c:dPt>
          <c:dPt>
            <c:idx val="20"/>
            <c:invertIfNegative val="0"/>
            <c:bubble3D val="0"/>
            <c:spPr>
              <a:solidFill>
                <a:srgbClr val="FF0000"/>
              </a:solidFill>
              <a:ln>
                <a:noFill/>
              </a:ln>
              <a:effectLst/>
            </c:spPr>
            <c:extLst>
              <c:ext xmlns:c16="http://schemas.microsoft.com/office/drawing/2014/chart" uri="{C3380CC4-5D6E-409C-BE32-E72D297353CC}">
                <c16:uniqueId val="{0000000F-7898-492E-92C0-F839DA58E1B9}"/>
              </c:ext>
            </c:extLst>
          </c:dPt>
          <c:dPt>
            <c:idx val="21"/>
            <c:invertIfNegative val="0"/>
            <c:bubble3D val="0"/>
            <c:spPr>
              <a:solidFill>
                <a:srgbClr val="FF0000"/>
              </a:solidFill>
              <a:ln>
                <a:noFill/>
              </a:ln>
              <a:effectLst/>
            </c:spPr>
            <c:extLst>
              <c:ext xmlns:c16="http://schemas.microsoft.com/office/drawing/2014/chart" uri="{C3380CC4-5D6E-409C-BE32-E72D297353CC}">
                <c16:uniqueId val="{00000011-7898-492E-92C0-F839DA58E1B9}"/>
              </c:ext>
            </c:extLst>
          </c:dPt>
          <c:dPt>
            <c:idx val="22"/>
            <c:invertIfNegative val="0"/>
            <c:bubble3D val="0"/>
            <c:spPr>
              <a:solidFill>
                <a:srgbClr val="00B050"/>
              </a:solidFill>
              <a:ln>
                <a:noFill/>
              </a:ln>
              <a:effectLst/>
            </c:spPr>
            <c:extLst>
              <c:ext xmlns:c16="http://schemas.microsoft.com/office/drawing/2014/chart" uri="{C3380CC4-5D6E-409C-BE32-E72D297353CC}">
                <c16:uniqueId val="{00000020-7898-492E-92C0-F839DA58E1B9}"/>
              </c:ext>
            </c:extLst>
          </c:dPt>
          <c:dLbls>
            <c:dLbl>
              <c:idx val="11"/>
              <c:layout>
                <c:manualLayout>
                  <c:x val="-7.5972525468123848E-17"/>
                  <c:y val="8.105369807497467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898-492E-92C0-F839DA58E1B9}"/>
                </c:ext>
              </c:extLst>
            </c:dLbl>
            <c:dLbl>
              <c:idx val="13"/>
              <c:layout>
                <c:manualLayout>
                  <c:x val="0"/>
                  <c:y val="1.290322580645157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7898-492E-92C0-F839DA58E1B9}"/>
                </c:ext>
              </c:extLst>
            </c:dLbl>
            <c:dLbl>
              <c:idx val="14"/>
              <c:layout>
                <c:manualLayout>
                  <c:x val="0"/>
                  <c:y val="-1.290322580645161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7898-492E-92C0-F839DA58E1B9}"/>
                </c:ext>
              </c:extLst>
            </c:dLbl>
            <c:dLbl>
              <c:idx val="20"/>
              <c:layout>
                <c:manualLayout>
                  <c:x val="0"/>
                  <c:y val="2.630320146151936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898-492E-92C0-F839DA58E1B9}"/>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ln w="0">
                      <a:noFill/>
                    </a:ln>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'CM by School'!$A$2:$A$24</c:f>
              <c:strCache>
                <c:ptCount val="23"/>
                <c:pt idx="0">
                  <c:v>State Score - Elementary School</c:v>
                </c:pt>
                <c:pt idx="1">
                  <c:v>District Average - Elemenatary School</c:v>
                </c:pt>
                <c:pt idx="2">
                  <c:v>Alexander II Magnet School</c:v>
                </c:pt>
                <c:pt idx="3">
                  <c:v>Bernd </c:v>
                </c:pt>
                <c:pt idx="4">
                  <c:v>Bruce</c:v>
                </c:pt>
                <c:pt idx="5">
                  <c:v>Burdell-Hunt Magnet School</c:v>
                </c:pt>
                <c:pt idx="6">
                  <c:v>Sonny Carter </c:v>
                </c:pt>
                <c:pt idx="7">
                  <c:v>Hartley </c:v>
                </c:pt>
                <c:pt idx="8">
                  <c:v>Heard </c:v>
                </c:pt>
                <c:pt idx="9">
                  <c:v>Heritage </c:v>
                </c:pt>
                <c:pt idx="10">
                  <c:v>Ingram-Pye </c:v>
                </c:pt>
                <c:pt idx="11">
                  <c:v>John R Lewis</c:v>
                </c:pt>
                <c:pt idx="12">
                  <c:v>McKibben Lane</c:v>
                </c:pt>
                <c:pt idx="13">
                  <c:v>Martin Luther King Jr </c:v>
                </c:pt>
                <c:pt idx="14">
                  <c:v>Porter </c:v>
                </c:pt>
                <c:pt idx="15">
                  <c:v>Skyview </c:v>
                </c:pt>
                <c:pt idx="16">
                  <c:v>Southfield </c:v>
                </c:pt>
                <c:pt idx="17">
                  <c:v>Springdale </c:v>
                </c:pt>
                <c:pt idx="18">
                  <c:v>Rosa Taylor </c:v>
                </c:pt>
                <c:pt idx="19">
                  <c:v>Union </c:v>
                </c:pt>
                <c:pt idx="20">
                  <c:v>Veterans </c:v>
                </c:pt>
                <c:pt idx="21">
                  <c:v>Vineville Academy of the Arts</c:v>
                </c:pt>
                <c:pt idx="22">
                  <c:v>LH Williams </c:v>
                </c:pt>
              </c:strCache>
            </c:strRef>
          </c:cat>
          <c:val>
            <c:numRef>
              <c:f>'CM by School'!$B$2:$B$24</c:f>
              <c:numCache>
                <c:formatCode>0.0</c:formatCode>
                <c:ptCount val="23"/>
                <c:pt idx="0">
                  <c:v>68</c:v>
                </c:pt>
                <c:pt idx="1">
                  <c:v>48.5</c:v>
                </c:pt>
                <c:pt idx="2">
                  <c:v>80.900000000000006</c:v>
                </c:pt>
                <c:pt idx="3">
                  <c:v>49.1</c:v>
                </c:pt>
                <c:pt idx="4">
                  <c:v>35</c:v>
                </c:pt>
                <c:pt idx="5">
                  <c:v>62.4</c:v>
                </c:pt>
                <c:pt idx="6">
                  <c:v>70.5</c:v>
                </c:pt>
                <c:pt idx="7">
                  <c:v>25.6</c:v>
                </c:pt>
                <c:pt idx="8">
                  <c:v>61.2</c:v>
                </c:pt>
                <c:pt idx="9">
                  <c:v>54.3</c:v>
                </c:pt>
                <c:pt idx="10">
                  <c:v>28.1</c:v>
                </c:pt>
                <c:pt idx="11">
                  <c:v>24.9</c:v>
                </c:pt>
                <c:pt idx="12">
                  <c:v>56.8</c:v>
                </c:pt>
                <c:pt idx="13">
                  <c:v>46</c:v>
                </c:pt>
                <c:pt idx="14">
                  <c:v>46.9</c:v>
                </c:pt>
                <c:pt idx="15">
                  <c:v>67.2</c:v>
                </c:pt>
                <c:pt idx="16">
                  <c:v>37.9</c:v>
                </c:pt>
                <c:pt idx="17">
                  <c:v>73.7</c:v>
                </c:pt>
                <c:pt idx="18">
                  <c:v>39.299999999999997</c:v>
                </c:pt>
                <c:pt idx="19">
                  <c:v>32.799999999999997</c:v>
                </c:pt>
                <c:pt idx="20">
                  <c:v>31.4</c:v>
                </c:pt>
                <c:pt idx="21">
                  <c:v>58.8</c:v>
                </c:pt>
                <c:pt idx="22">
                  <c:v>32.799999999999997</c:v>
                </c:pt>
              </c:numCache>
            </c:numRef>
          </c:val>
          <c:extLst>
            <c:ext xmlns:c16="http://schemas.microsoft.com/office/drawing/2014/chart" uri="{C3380CC4-5D6E-409C-BE32-E72D297353CC}">
              <c16:uniqueId val="{00000014-7898-492E-92C0-F839DA58E1B9}"/>
            </c:ext>
          </c:extLst>
        </c:ser>
        <c:dLbls>
          <c:dLblPos val="outEnd"/>
          <c:showLegendKey val="0"/>
          <c:showVal val="1"/>
          <c:showCatName val="0"/>
          <c:showSerName val="0"/>
          <c:showPercent val="0"/>
          <c:showBubbleSize val="0"/>
        </c:dLbls>
        <c:gapWidth val="219"/>
        <c:overlap val="-27"/>
        <c:axId val="373253471"/>
        <c:axId val="373249631"/>
      </c:barChart>
      <c:catAx>
        <c:axId val="3732534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520000" spcFirstLastPara="1" vertOverflow="ellipsis"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373249631"/>
        <c:crosses val="autoZero"/>
        <c:auto val="1"/>
        <c:lblAlgn val="ctr"/>
        <c:lblOffset val="100"/>
        <c:noMultiLvlLbl val="0"/>
      </c:catAx>
      <c:valAx>
        <c:axId val="373249631"/>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373253471"/>
        <c:crosses val="autoZero"/>
        <c:crossBetween val="between"/>
      </c:valAx>
      <c:spPr>
        <a:noFill/>
        <a:ln>
          <a:noFill/>
        </a:ln>
        <a:effectLst/>
      </c:spPr>
    </c:plotArea>
    <c:plotVisOnly val="1"/>
    <c:dispBlanksAs val="gap"/>
    <c:showDLblsOverMax val="0"/>
  </c:chart>
  <c:spPr>
    <a:solidFill>
      <a:srgbClr val="FCF8E8"/>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936621045472797E-2"/>
          <c:y val="2.2234301318310636E-2"/>
          <c:w val="0.93581350208896086"/>
          <c:h val="0.85178327615682048"/>
        </c:manualLayout>
      </c:layout>
      <c:barChart>
        <c:barDir val="col"/>
        <c:grouping val="clustered"/>
        <c:varyColors val="0"/>
        <c:ser>
          <c:idx val="0"/>
          <c:order val="0"/>
          <c:tx>
            <c:strRef>
              <c:f>'CM by School'!$B$35</c:f>
              <c:strCache>
                <c:ptCount val="1"/>
                <c:pt idx="0">
                  <c:v>2024-25 Content Mastery</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'CM by School'!$A$36:$A$44</c:f>
              <c:strCache>
                <c:ptCount val="9"/>
                <c:pt idx="0">
                  <c:v>State Score - High School</c:v>
                </c:pt>
                <c:pt idx="1">
                  <c:v>District Average - High School</c:v>
                </c:pt>
                <c:pt idx="2">
                  <c:v>Central </c:v>
                </c:pt>
                <c:pt idx="3">
                  <c:v>Howard HS</c:v>
                </c:pt>
                <c:pt idx="4">
                  <c:v>Northeast </c:v>
                </c:pt>
                <c:pt idx="5">
                  <c:v>Rutland HS</c:v>
                </c:pt>
                <c:pt idx="6">
                  <c:v>Southwest </c:v>
                </c:pt>
                <c:pt idx="7">
                  <c:v>Westside </c:v>
                </c:pt>
                <c:pt idx="8">
                  <c:v>VIP  HS</c:v>
                </c:pt>
              </c:strCache>
            </c:strRef>
          </c:cat>
          <c:val>
            <c:numRef>
              <c:f>'CM by School'!$B$36:$B$44</c:f>
              <c:numCache>
                <c:formatCode>0.0</c:formatCode>
                <c:ptCount val="9"/>
                <c:pt idx="0">
                  <c:v>69.2</c:v>
                </c:pt>
                <c:pt idx="1">
                  <c:v>38.299999999999997</c:v>
                </c:pt>
                <c:pt idx="2">
                  <c:v>50.2</c:v>
                </c:pt>
                <c:pt idx="3">
                  <c:v>51.1</c:v>
                </c:pt>
                <c:pt idx="4">
                  <c:v>31.7</c:v>
                </c:pt>
                <c:pt idx="5">
                  <c:v>44.7</c:v>
                </c:pt>
                <c:pt idx="6">
                  <c:v>25.8</c:v>
                </c:pt>
                <c:pt idx="7">
                  <c:v>24.6</c:v>
                </c:pt>
                <c:pt idx="8">
                  <c:v>34.9</c:v>
                </c:pt>
              </c:numCache>
            </c:numRef>
          </c:val>
          <c:extLst>
            <c:ext xmlns:c16="http://schemas.microsoft.com/office/drawing/2014/chart" uri="{C3380CC4-5D6E-409C-BE32-E72D297353CC}">
              <c16:uniqueId val="{00000000-2995-45A4-B184-096733936458}"/>
            </c:ext>
          </c:extLst>
        </c:ser>
        <c:dLbls>
          <c:dLblPos val="outEnd"/>
          <c:showLegendKey val="0"/>
          <c:showVal val="1"/>
          <c:showCatName val="0"/>
          <c:showSerName val="0"/>
          <c:showPercent val="0"/>
          <c:showBubbleSize val="0"/>
        </c:dLbls>
        <c:gapWidth val="219"/>
        <c:overlap val="-27"/>
        <c:axId val="1863148479"/>
        <c:axId val="1863155199"/>
      </c:barChart>
      <c:catAx>
        <c:axId val="18631484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863155199"/>
        <c:crosses val="autoZero"/>
        <c:auto val="1"/>
        <c:lblAlgn val="ctr"/>
        <c:lblOffset val="100"/>
        <c:noMultiLvlLbl val="0"/>
      </c:catAx>
      <c:valAx>
        <c:axId val="1863155199"/>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863148479"/>
        <c:crosses val="autoZero"/>
        <c:crossBetween val="between"/>
      </c:valAx>
      <c:spPr>
        <a:noFill/>
        <a:ln>
          <a:noFill/>
        </a:ln>
        <a:effectLst/>
      </c:spPr>
    </c:plotArea>
    <c:plotVisOnly val="1"/>
    <c:dispBlanksAs val="gap"/>
    <c:showDLblsOverMax val="0"/>
  </c:chart>
  <c:spPr>
    <a:solidFill>
      <a:srgbClr val="FCF8E8"/>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536339151884159E-2"/>
          <c:y val="0.12036997162530086"/>
          <c:w val="0.93246366084811583"/>
          <c:h val="0.46150250667939963"/>
        </c:manualLayout>
      </c:layout>
      <c:barChart>
        <c:barDir val="col"/>
        <c:grouping val="clustered"/>
        <c:varyColors val="0"/>
        <c:ser>
          <c:idx val="0"/>
          <c:order val="0"/>
          <c:tx>
            <c:strRef>
              <c:f>'Prog by School'!$B$1</c:f>
              <c:strCache>
                <c:ptCount val="1"/>
                <c:pt idx="0">
                  <c:v>2024-25 Progress</c:v>
                </c:pt>
              </c:strCache>
            </c:strRef>
          </c:tx>
          <c:spPr>
            <a:solidFill>
              <a:srgbClr val="00B050"/>
            </a:solidFill>
            <a:ln>
              <a:noFill/>
            </a:ln>
            <a:effectLst/>
          </c:spPr>
          <c:invertIfNegative val="0"/>
          <c:dPt>
            <c:idx val="0"/>
            <c:invertIfNegative val="0"/>
            <c:bubble3D val="0"/>
            <c:spPr>
              <a:solidFill>
                <a:srgbClr val="FF0000"/>
              </a:solidFill>
              <a:ln>
                <a:noFill/>
              </a:ln>
              <a:effectLst/>
            </c:spPr>
            <c:extLst>
              <c:ext xmlns:c16="http://schemas.microsoft.com/office/drawing/2014/chart" uri="{C3380CC4-5D6E-409C-BE32-E72D297353CC}">
                <c16:uniqueId val="{00000001-A7A8-4B4C-BDBA-2BDAC584336A}"/>
              </c:ext>
            </c:extLst>
          </c:dPt>
          <c:dPt>
            <c:idx val="2"/>
            <c:invertIfNegative val="0"/>
            <c:bubble3D val="0"/>
            <c:spPr>
              <a:solidFill>
                <a:srgbClr val="FF0000"/>
              </a:solidFill>
              <a:ln>
                <a:noFill/>
              </a:ln>
              <a:effectLst/>
            </c:spPr>
            <c:extLst>
              <c:ext xmlns:c16="http://schemas.microsoft.com/office/drawing/2014/chart" uri="{C3380CC4-5D6E-409C-BE32-E72D297353CC}">
                <c16:uniqueId val="{00000003-A7A8-4B4C-BDBA-2BDAC584336A}"/>
              </c:ext>
            </c:extLst>
          </c:dPt>
          <c:dPt>
            <c:idx val="5"/>
            <c:invertIfNegative val="0"/>
            <c:bubble3D val="0"/>
            <c:spPr>
              <a:solidFill>
                <a:srgbClr val="FF0000"/>
              </a:solidFill>
              <a:ln>
                <a:noFill/>
              </a:ln>
              <a:effectLst/>
            </c:spPr>
            <c:extLst>
              <c:ext xmlns:c16="http://schemas.microsoft.com/office/drawing/2014/chart" uri="{C3380CC4-5D6E-409C-BE32-E72D297353CC}">
                <c16:uniqueId val="{00000005-A7A8-4B4C-BDBA-2BDAC584336A}"/>
              </c:ext>
            </c:extLst>
          </c:dPt>
          <c:dPt>
            <c:idx val="7"/>
            <c:invertIfNegative val="0"/>
            <c:bubble3D val="0"/>
            <c:spPr>
              <a:solidFill>
                <a:srgbClr val="FF0000"/>
              </a:solidFill>
              <a:ln>
                <a:noFill/>
              </a:ln>
              <a:effectLst/>
            </c:spPr>
            <c:extLst>
              <c:ext xmlns:c16="http://schemas.microsoft.com/office/drawing/2014/chart" uri="{C3380CC4-5D6E-409C-BE32-E72D297353CC}">
                <c16:uniqueId val="{00000007-A7A8-4B4C-BDBA-2BDAC584336A}"/>
              </c:ext>
            </c:extLst>
          </c:dPt>
          <c:dPt>
            <c:idx val="8"/>
            <c:invertIfNegative val="0"/>
            <c:bubble3D val="0"/>
            <c:spPr>
              <a:solidFill>
                <a:srgbClr val="FF0000"/>
              </a:solidFill>
              <a:ln>
                <a:noFill/>
              </a:ln>
              <a:effectLst/>
            </c:spPr>
            <c:extLst>
              <c:ext xmlns:c16="http://schemas.microsoft.com/office/drawing/2014/chart" uri="{C3380CC4-5D6E-409C-BE32-E72D297353CC}">
                <c16:uniqueId val="{00000009-A7A8-4B4C-BDBA-2BDAC584336A}"/>
              </c:ext>
            </c:extLst>
          </c:dPt>
          <c:dPt>
            <c:idx val="12"/>
            <c:invertIfNegative val="0"/>
            <c:bubble3D val="0"/>
            <c:spPr>
              <a:solidFill>
                <a:srgbClr val="FF0000"/>
              </a:solidFill>
              <a:ln>
                <a:noFill/>
              </a:ln>
              <a:effectLst/>
            </c:spPr>
            <c:extLst>
              <c:ext xmlns:c16="http://schemas.microsoft.com/office/drawing/2014/chart" uri="{C3380CC4-5D6E-409C-BE32-E72D297353CC}">
                <c16:uniqueId val="{0000000B-A7A8-4B4C-BDBA-2BDAC584336A}"/>
              </c:ext>
            </c:extLst>
          </c:dPt>
          <c:dPt>
            <c:idx val="17"/>
            <c:invertIfNegative val="0"/>
            <c:bubble3D val="0"/>
            <c:spPr>
              <a:solidFill>
                <a:srgbClr val="FF0000"/>
              </a:solidFill>
              <a:ln>
                <a:noFill/>
              </a:ln>
              <a:effectLst/>
            </c:spPr>
            <c:extLst>
              <c:ext xmlns:c16="http://schemas.microsoft.com/office/drawing/2014/chart" uri="{C3380CC4-5D6E-409C-BE32-E72D297353CC}">
                <c16:uniqueId val="{0000000D-A7A8-4B4C-BDBA-2BDAC584336A}"/>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'Prog by School'!$A$2:$A$24</c:f>
              <c:strCache>
                <c:ptCount val="23"/>
                <c:pt idx="0">
                  <c:v>State Score</c:v>
                </c:pt>
                <c:pt idx="1">
                  <c:v>District Average - ES</c:v>
                </c:pt>
                <c:pt idx="2">
                  <c:v>Alexander II Magnet </c:v>
                </c:pt>
                <c:pt idx="3">
                  <c:v>Bernd </c:v>
                </c:pt>
                <c:pt idx="4">
                  <c:v>Bruce </c:v>
                </c:pt>
                <c:pt idx="5">
                  <c:v>Burdell-Hunt Magnet </c:v>
                </c:pt>
                <c:pt idx="6">
                  <c:v>Carter </c:v>
                </c:pt>
                <c:pt idx="7">
                  <c:v>Hartley </c:v>
                </c:pt>
                <c:pt idx="8">
                  <c:v>Heard Magnet</c:v>
                </c:pt>
                <c:pt idx="9">
                  <c:v>Heritage </c:v>
                </c:pt>
                <c:pt idx="10">
                  <c:v>Ingram-Pye </c:v>
                </c:pt>
                <c:pt idx="11">
                  <c:v>John R Lewis </c:v>
                </c:pt>
                <c:pt idx="12">
                  <c:v>Lane </c:v>
                </c:pt>
                <c:pt idx="13">
                  <c:v>Martin Luther King Jr </c:v>
                </c:pt>
                <c:pt idx="14">
                  <c:v>Porter </c:v>
                </c:pt>
                <c:pt idx="15">
                  <c:v>Skyview </c:v>
                </c:pt>
                <c:pt idx="16">
                  <c:v>Southfield </c:v>
                </c:pt>
                <c:pt idx="17">
                  <c:v>Springdale </c:v>
                </c:pt>
                <c:pt idx="18">
                  <c:v>Taylor </c:v>
                </c:pt>
                <c:pt idx="19">
                  <c:v>Union </c:v>
                </c:pt>
                <c:pt idx="20">
                  <c:v>Veterans </c:v>
                </c:pt>
                <c:pt idx="21">
                  <c:v>Vineville Academy of the Arts</c:v>
                </c:pt>
                <c:pt idx="22">
                  <c:v>Williams </c:v>
                </c:pt>
              </c:strCache>
            </c:strRef>
          </c:cat>
          <c:val>
            <c:numRef>
              <c:f>'Prog by School'!$B$2:$B$24</c:f>
              <c:numCache>
                <c:formatCode>0.0</c:formatCode>
                <c:ptCount val="23"/>
                <c:pt idx="0">
                  <c:v>86.1</c:v>
                </c:pt>
                <c:pt idx="1">
                  <c:v>82.6</c:v>
                </c:pt>
                <c:pt idx="2" formatCode="General">
                  <c:v>74.8</c:v>
                </c:pt>
                <c:pt idx="3" formatCode="General">
                  <c:v>93.4</c:v>
                </c:pt>
                <c:pt idx="4" formatCode="General">
                  <c:v>92.6</c:v>
                </c:pt>
                <c:pt idx="5" formatCode="General">
                  <c:v>93.6</c:v>
                </c:pt>
                <c:pt idx="6" formatCode="General">
                  <c:v>95.9</c:v>
                </c:pt>
                <c:pt idx="7" formatCode="General">
                  <c:v>64.3</c:v>
                </c:pt>
                <c:pt idx="8" formatCode="General">
                  <c:v>87.1</c:v>
                </c:pt>
                <c:pt idx="9" formatCode="General">
                  <c:v>63.4</c:v>
                </c:pt>
                <c:pt idx="10" formatCode="General">
                  <c:v>95.5</c:v>
                </c:pt>
                <c:pt idx="11" formatCode="General">
                  <c:v>67.400000000000006</c:v>
                </c:pt>
                <c:pt idx="12" formatCode="General">
                  <c:v>81.599999999999994</c:v>
                </c:pt>
                <c:pt idx="13" formatCode="General">
                  <c:v>94.7</c:v>
                </c:pt>
                <c:pt idx="14" formatCode="General">
                  <c:v>87.4</c:v>
                </c:pt>
                <c:pt idx="15" formatCode="General">
                  <c:v>80</c:v>
                </c:pt>
                <c:pt idx="16" formatCode="General">
                  <c:v>91.5</c:v>
                </c:pt>
                <c:pt idx="17" formatCode="General">
                  <c:v>78.900000000000006</c:v>
                </c:pt>
                <c:pt idx="18" formatCode="General">
                  <c:v>63.6</c:v>
                </c:pt>
                <c:pt idx="19" formatCode="General">
                  <c:v>86.9</c:v>
                </c:pt>
                <c:pt idx="20" formatCode="General">
                  <c:v>81.099999999999994</c:v>
                </c:pt>
                <c:pt idx="21" formatCode="General">
                  <c:v>73.2</c:v>
                </c:pt>
                <c:pt idx="22" formatCode="General">
                  <c:v>77.599999999999994</c:v>
                </c:pt>
              </c:numCache>
            </c:numRef>
          </c:val>
          <c:extLst>
            <c:ext xmlns:c16="http://schemas.microsoft.com/office/drawing/2014/chart" uri="{C3380CC4-5D6E-409C-BE32-E72D297353CC}">
              <c16:uniqueId val="{0000000E-A7A8-4B4C-BDBA-2BDAC584336A}"/>
            </c:ext>
          </c:extLst>
        </c:ser>
        <c:dLbls>
          <c:dLblPos val="outEnd"/>
          <c:showLegendKey val="0"/>
          <c:showVal val="1"/>
          <c:showCatName val="0"/>
          <c:showSerName val="0"/>
          <c:showPercent val="0"/>
          <c:showBubbleSize val="0"/>
        </c:dLbls>
        <c:gapWidth val="219"/>
        <c:overlap val="-27"/>
        <c:axId val="1900391407"/>
        <c:axId val="1900385167"/>
      </c:barChart>
      <c:catAx>
        <c:axId val="19003914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900385167"/>
        <c:crosses val="autoZero"/>
        <c:auto val="1"/>
        <c:lblAlgn val="ctr"/>
        <c:lblOffset val="100"/>
        <c:noMultiLvlLbl val="0"/>
      </c:catAx>
      <c:valAx>
        <c:axId val="1900385167"/>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900391407"/>
        <c:crosses val="autoZero"/>
        <c:crossBetween val="between"/>
      </c:valAx>
      <c:spPr>
        <a:noFill/>
        <a:ln>
          <a:noFill/>
        </a:ln>
        <a:effectLst/>
      </c:spPr>
    </c:plotArea>
    <c:plotVisOnly val="1"/>
    <c:dispBlanksAs val="gap"/>
    <c:showDLblsOverMax val="0"/>
  </c:chart>
  <c:spPr>
    <a:solidFill>
      <a:srgbClr val="FCF8E8"/>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'Prog by School'!$B$26</c:f>
              <c:strCache>
                <c:ptCount val="1"/>
                <c:pt idx="0">
                  <c:v>2024-25 Progress</c:v>
                </c:pt>
              </c:strCache>
            </c:strRef>
          </c:tx>
          <c:spPr>
            <a:solidFill>
              <a:srgbClr val="00B050"/>
            </a:solidFill>
            <a:ln>
              <a:noFill/>
            </a:ln>
            <a:effectLst/>
          </c:spPr>
          <c:invertIfNegative val="0"/>
          <c:dPt>
            <c:idx val="6"/>
            <c:invertIfNegative val="0"/>
            <c:bubble3D val="0"/>
            <c:spPr>
              <a:solidFill>
                <a:srgbClr val="FF0000"/>
              </a:solidFill>
              <a:ln>
                <a:noFill/>
              </a:ln>
              <a:effectLst/>
            </c:spPr>
            <c:extLst>
              <c:ext xmlns:c16="http://schemas.microsoft.com/office/drawing/2014/chart" uri="{C3380CC4-5D6E-409C-BE32-E72D297353CC}">
                <c16:uniqueId val="{00000001-EF37-4F4C-B077-31856FE51619}"/>
              </c:ext>
            </c:extLst>
          </c:dPt>
          <c:dPt>
            <c:idx val="8"/>
            <c:invertIfNegative val="0"/>
            <c:bubble3D val="0"/>
            <c:spPr>
              <a:solidFill>
                <a:srgbClr val="FF0000"/>
              </a:solidFill>
              <a:ln>
                <a:noFill/>
              </a:ln>
              <a:effectLst/>
            </c:spPr>
            <c:extLst>
              <c:ext xmlns:c16="http://schemas.microsoft.com/office/drawing/2014/chart" uri="{C3380CC4-5D6E-409C-BE32-E72D297353CC}">
                <c16:uniqueId val="{00000003-EF37-4F4C-B077-31856FE51619}"/>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'Prog by School'!$A$27:$A$35</c:f>
              <c:strCache>
                <c:ptCount val="9"/>
                <c:pt idx="0">
                  <c:v>State Score</c:v>
                </c:pt>
                <c:pt idx="1">
                  <c:v>District Average - Middle</c:v>
                </c:pt>
                <c:pt idx="2">
                  <c:v>Appling </c:v>
                </c:pt>
                <c:pt idx="3">
                  <c:v>Ballard-Hudson </c:v>
                </c:pt>
                <c:pt idx="4">
                  <c:v>Howard MS</c:v>
                </c:pt>
                <c:pt idx="5">
                  <c:v>Miller Magnet MS</c:v>
                </c:pt>
                <c:pt idx="6">
                  <c:v>Rutland MS</c:v>
                </c:pt>
                <c:pt idx="7">
                  <c:v>Weaver </c:v>
                </c:pt>
                <c:pt idx="8">
                  <c:v>VIP MS</c:v>
                </c:pt>
              </c:strCache>
            </c:strRef>
          </c:cat>
          <c:val>
            <c:numRef>
              <c:f>'Prog by School'!$B$27:$B$35</c:f>
              <c:numCache>
                <c:formatCode>0.0</c:formatCode>
                <c:ptCount val="9"/>
                <c:pt idx="0">
                  <c:v>83.1</c:v>
                </c:pt>
                <c:pt idx="1">
                  <c:v>76.7</c:v>
                </c:pt>
                <c:pt idx="2" formatCode="General">
                  <c:v>75.8</c:v>
                </c:pt>
                <c:pt idx="3" formatCode="General">
                  <c:v>78.2</c:v>
                </c:pt>
                <c:pt idx="4" formatCode="General">
                  <c:v>72.099999999999994</c:v>
                </c:pt>
                <c:pt idx="5" formatCode="General">
                  <c:v>94.7</c:v>
                </c:pt>
                <c:pt idx="6" formatCode="General">
                  <c:v>73.8</c:v>
                </c:pt>
                <c:pt idx="7" formatCode="General">
                  <c:v>76.099999999999994</c:v>
                </c:pt>
                <c:pt idx="8" formatCode="General">
                  <c:v>65.7</c:v>
                </c:pt>
              </c:numCache>
            </c:numRef>
          </c:val>
          <c:extLst>
            <c:ext xmlns:c16="http://schemas.microsoft.com/office/drawing/2014/chart" uri="{C3380CC4-5D6E-409C-BE32-E72D297353CC}">
              <c16:uniqueId val="{00000004-EF37-4F4C-B077-31856FE51619}"/>
            </c:ext>
          </c:extLst>
        </c:ser>
        <c:dLbls>
          <c:dLblPos val="outEnd"/>
          <c:showLegendKey val="0"/>
          <c:showVal val="1"/>
          <c:showCatName val="0"/>
          <c:showSerName val="0"/>
          <c:showPercent val="0"/>
          <c:showBubbleSize val="0"/>
        </c:dLbls>
        <c:gapWidth val="219"/>
        <c:overlap val="-27"/>
        <c:axId val="1896676991"/>
        <c:axId val="1896690911"/>
      </c:barChart>
      <c:catAx>
        <c:axId val="18966769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896690911"/>
        <c:crosses val="autoZero"/>
        <c:auto val="1"/>
        <c:lblAlgn val="ctr"/>
        <c:lblOffset val="100"/>
        <c:noMultiLvlLbl val="0"/>
      </c:catAx>
      <c:valAx>
        <c:axId val="1896690911"/>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896676991"/>
        <c:crosses val="autoZero"/>
        <c:crossBetween val="between"/>
      </c:valAx>
      <c:spPr>
        <a:noFill/>
        <a:ln>
          <a:noFill/>
        </a:ln>
        <a:effectLst/>
      </c:spPr>
    </c:plotArea>
    <c:plotVisOnly val="1"/>
    <c:dispBlanksAs val="gap"/>
    <c:showDLblsOverMax val="0"/>
  </c:chart>
  <c:spPr>
    <a:solidFill>
      <a:srgbClr val="FCF8E8"/>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145918243959343E-2"/>
          <c:y val="3.2412373121302178E-2"/>
          <c:w val="0.9293039462546856"/>
          <c:h val="0.84008022792405712"/>
        </c:manualLayout>
      </c:layout>
      <c:barChart>
        <c:barDir val="col"/>
        <c:grouping val="clustered"/>
        <c:varyColors val="0"/>
        <c:ser>
          <c:idx val="0"/>
          <c:order val="0"/>
          <c:tx>
            <c:strRef>
              <c:f>'Prog by School'!$B$38</c:f>
              <c:strCache>
                <c:ptCount val="1"/>
                <c:pt idx="0">
                  <c:v>2024-25 Progress</c:v>
                </c:pt>
              </c:strCache>
            </c:strRef>
          </c:tx>
          <c:spPr>
            <a:solidFill>
              <a:srgbClr val="FF0000"/>
            </a:solidFill>
            <a:ln>
              <a:noFill/>
            </a:ln>
            <a:effectLst/>
          </c:spPr>
          <c:invertIfNegative val="0"/>
          <c:dPt>
            <c:idx val="2"/>
            <c:invertIfNegative val="0"/>
            <c:bubble3D val="0"/>
            <c:spPr>
              <a:solidFill>
                <a:srgbClr val="00B050"/>
              </a:solidFill>
              <a:ln>
                <a:noFill/>
              </a:ln>
              <a:effectLst/>
            </c:spPr>
            <c:extLst>
              <c:ext xmlns:c16="http://schemas.microsoft.com/office/drawing/2014/chart" uri="{C3380CC4-5D6E-409C-BE32-E72D297353CC}">
                <c16:uniqueId val="{00000001-CA8F-4FE4-94E2-9B106CB74738}"/>
              </c:ext>
            </c:extLst>
          </c:dPt>
          <c:dPt>
            <c:idx val="5"/>
            <c:invertIfNegative val="0"/>
            <c:bubble3D val="0"/>
            <c:spPr>
              <a:solidFill>
                <a:srgbClr val="00B050"/>
              </a:solidFill>
              <a:ln>
                <a:noFill/>
              </a:ln>
              <a:effectLst/>
            </c:spPr>
            <c:extLst>
              <c:ext xmlns:c16="http://schemas.microsoft.com/office/drawing/2014/chart" uri="{C3380CC4-5D6E-409C-BE32-E72D297353CC}">
                <c16:uniqueId val="{00000003-CA8F-4FE4-94E2-9B106CB74738}"/>
              </c:ext>
            </c:extLst>
          </c:dPt>
          <c:dPt>
            <c:idx val="8"/>
            <c:invertIfNegative val="0"/>
            <c:bubble3D val="0"/>
            <c:spPr>
              <a:solidFill>
                <a:srgbClr val="00B050"/>
              </a:solidFill>
              <a:ln>
                <a:noFill/>
              </a:ln>
              <a:effectLst/>
            </c:spPr>
            <c:extLst>
              <c:ext xmlns:c16="http://schemas.microsoft.com/office/drawing/2014/chart" uri="{C3380CC4-5D6E-409C-BE32-E72D297353CC}">
                <c16:uniqueId val="{00000005-CA8F-4FE4-94E2-9B106CB74738}"/>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'Prog by School'!$A$39:$A$47</c:f>
              <c:strCache>
                <c:ptCount val="9"/>
                <c:pt idx="0">
                  <c:v>State Score</c:v>
                </c:pt>
                <c:pt idx="1">
                  <c:v>District Average - High School</c:v>
                </c:pt>
                <c:pt idx="2">
                  <c:v>Central </c:v>
                </c:pt>
                <c:pt idx="3">
                  <c:v>Howard HS</c:v>
                </c:pt>
                <c:pt idx="4">
                  <c:v>Northeast </c:v>
                </c:pt>
                <c:pt idx="5">
                  <c:v>Rutland HS</c:v>
                </c:pt>
                <c:pt idx="6">
                  <c:v>Southwest </c:v>
                </c:pt>
                <c:pt idx="7">
                  <c:v>Westside </c:v>
                </c:pt>
                <c:pt idx="8">
                  <c:v>VIP  HS</c:v>
                </c:pt>
              </c:strCache>
            </c:strRef>
          </c:cat>
          <c:val>
            <c:numRef>
              <c:f>'Prog by School'!$B$39:$B$47</c:f>
              <c:numCache>
                <c:formatCode>0.0</c:formatCode>
                <c:ptCount val="9"/>
                <c:pt idx="0">
                  <c:v>82.2</c:v>
                </c:pt>
                <c:pt idx="1">
                  <c:v>66.3</c:v>
                </c:pt>
                <c:pt idx="2" formatCode="General">
                  <c:v>64.400000000000006</c:v>
                </c:pt>
                <c:pt idx="3" formatCode="General">
                  <c:v>86.3</c:v>
                </c:pt>
                <c:pt idx="4" formatCode="General">
                  <c:v>72.099999999999994</c:v>
                </c:pt>
                <c:pt idx="5" formatCode="General">
                  <c:v>55.2</c:v>
                </c:pt>
                <c:pt idx="6" formatCode="General">
                  <c:v>68.3</c:v>
                </c:pt>
                <c:pt idx="7" formatCode="General">
                  <c:v>58.7</c:v>
                </c:pt>
                <c:pt idx="8" formatCode="General">
                  <c:v>68.8</c:v>
                </c:pt>
              </c:numCache>
            </c:numRef>
          </c:val>
          <c:extLst>
            <c:ext xmlns:c16="http://schemas.microsoft.com/office/drawing/2014/chart" uri="{C3380CC4-5D6E-409C-BE32-E72D297353CC}">
              <c16:uniqueId val="{00000006-CA8F-4FE4-94E2-9B106CB74738}"/>
            </c:ext>
          </c:extLst>
        </c:ser>
        <c:dLbls>
          <c:dLblPos val="outEnd"/>
          <c:showLegendKey val="0"/>
          <c:showVal val="1"/>
          <c:showCatName val="0"/>
          <c:showSerName val="0"/>
          <c:showPercent val="0"/>
          <c:showBubbleSize val="0"/>
        </c:dLbls>
        <c:gapWidth val="219"/>
        <c:overlap val="-27"/>
        <c:axId val="1896589151"/>
        <c:axId val="1896594911"/>
      </c:barChart>
      <c:catAx>
        <c:axId val="18965891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896594911"/>
        <c:crosses val="autoZero"/>
        <c:auto val="1"/>
        <c:lblAlgn val="ctr"/>
        <c:lblOffset val="100"/>
        <c:noMultiLvlLbl val="0"/>
      </c:catAx>
      <c:valAx>
        <c:axId val="1896594911"/>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896589151"/>
        <c:crosses val="autoZero"/>
        <c:crossBetween val="between"/>
      </c:valAx>
      <c:spPr>
        <a:noFill/>
        <a:ln>
          <a:noFill/>
        </a:ln>
        <a:effectLst/>
      </c:spPr>
    </c:plotArea>
    <c:plotVisOnly val="1"/>
    <c:dispBlanksAs val="gap"/>
    <c:showDLblsOverMax val="0"/>
  </c:chart>
  <c:spPr>
    <a:solidFill>
      <a:srgbClr val="FCF8E8"/>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'CG by school'!$B$1</c:f>
              <c:strCache>
                <c:ptCount val="1"/>
                <c:pt idx="0">
                  <c:v>2024-25 Closing Gaps</c:v>
                </c:pt>
              </c:strCache>
            </c:strRef>
          </c:tx>
          <c:spPr>
            <a:solidFill>
              <a:srgbClr val="FDA391"/>
            </a:solidFill>
            <a:ln>
              <a:noFill/>
            </a:ln>
            <a:effectLst/>
          </c:spPr>
          <c:invertIfNegative val="0"/>
          <c:dPt>
            <c:idx val="0"/>
            <c:invertIfNegative val="0"/>
            <c:bubble3D val="0"/>
            <c:spPr>
              <a:solidFill>
                <a:srgbClr val="FF0000"/>
              </a:solidFill>
              <a:ln>
                <a:noFill/>
              </a:ln>
              <a:effectLst/>
            </c:spPr>
            <c:extLst>
              <c:ext xmlns:c16="http://schemas.microsoft.com/office/drawing/2014/chart" uri="{C3380CC4-5D6E-409C-BE32-E72D297353CC}">
                <c16:uniqueId val="{00000001-3B81-479A-8B07-F529DF1964C9}"/>
              </c:ext>
            </c:extLst>
          </c:dPt>
          <c:dPt>
            <c:idx val="1"/>
            <c:invertIfNegative val="0"/>
            <c:bubble3D val="0"/>
            <c:spPr>
              <a:solidFill>
                <a:srgbClr val="FF0000"/>
              </a:solidFill>
              <a:ln>
                <a:noFill/>
              </a:ln>
              <a:effectLst/>
            </c:spPr>
            <c:extLst>
              <c:ext xmlns:c16="http://schemas.microsoft.com/office/drawing/2014/chart" uri="{C3380CC4-5D6E-409C-BE32-E72D297353CC}">
                <c16:uniqueId val="{00000003-3B81-479A-8B07-F529DF1964C9}"/>
              </c:ext>
            </c:extLst>
          </c:dPt>
          <c:dPt>
            <c:idx val="2"/>
            <c:invertIfNegative val="0"/>
            <c:bubble3D val="0"/>
            <c:spPr>
              <a:solidFill>
                <a:srgbClr val="FF0000"/>
              </a:solidFill>
              <a:ln>
                <a:noFill/>
              </a:ln>
              <a:effectLst/>
            </c:spPr>
            <c:extLst>
              <c:ext xmlns:c16="http://schemas.microsoft.com/office/drawing/2014/chart" uri="{C3380CC4-5D6E-409C-BE32-E72D297353CC}">
                <c16:uniqueId val="{00000005-3B81-479A-8B07-F529DF1964C9}"/>
              </c:ext>
            </c:extLst>
          </c:dPt>
          <c:dPt>
            <c:idx val="3"/>
            <c:invertIfNegative val="0"/>
            <c:bubble3D val="0"/>
            <c:spPr>
              <a:solidFill>
                <a:srgbClr val="FF0000"/>
              </a:solidFill>
              <a:ln>
                <a:noFill/>
              </a:ln>
              <a:effectLst/>
            </c:spPr>
            <c:extLst>
              <c:ext xmlns:c16="http://schemas.microsoft.com/office/drawing/2014/chart" uri="{C3380CC4-5D6E-409C-BE32-E72D297353CC}">
                <c16:uniqueId val="{00000007-3B81-479A-8B07-F529DF1964C9}"/>
              </c:ext>
            </c:extLst>
          </c:dPt>
          <c:dPt>
            <c:idx val="4"/>
            <c:invertIfNegative val="0"/>
            <c:bubble3D val="0"/>
            <c:spPr>
              <a:solidFill>
                <a:srgbClr val="FF0000"/>
              </a:solidFill>
              <a:ln>
                <a:noFill/>
              </a:ln>
              <a:effectLst/>
            </c:spPr>
            <c:extLst>
              <c:ext xmlns:c16="http://schemas.microsoft.com/office/drawing/2014/chart" uri="{C3380CC4-5D6E-409C-BE32-E72D297353CC}">
                <c16:uniqueId val="{00000009-3B81-479A-8B07-F529DF1964C9}"/>
              </c:ext>
            </c:extLst>
          </c:dPt>
          <c:dPt>
            <c:idx val="5"/>
            <c:invertIfNegative val="0"/>
            <c:bubble3D val="0"/>
            <c:spPr>
              <a:solidFill>
                <a:srgbClr val="FF0000"/>
              </a:solidFill>
              <a:ln>
                <a:noFill/>
              </a:ln>
              <a:effectLst/>
            </c:spPr>
            <c:extLst>
              <c:ext xmlns:c16="http://schemas.microsoft.com/office/drawing/2014/chart" uri="{C3380CC4-5D6E-409C-BE32-E72D297353CC}">
                <c16:uniqueId val="{0000000B-3B81-479A-8B07-F529DF1964C9}"/>
              </c:ext>
            </c:extLst>
          </c:dPt>
          <c:dPt>
            <c:idx val="6"/>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D-3B81-479A-8B07-F529DF1964C9}"/>
              </c:ext>
            </c:extLst>
          </c:dPt>
          <c:dPt>
            <c:idx val="7"/>
            <c:invertIfNegative val="0"/>
            <c:bubble3D val="0"/>
            <c:spPr>
              <a:solidFill>
                <a:srgbClr val="FF0000"/>
              </a:solidFill>
              <a:ln>
                <a:noFill/>
              </a:ln>
              <a:effectLst/>
            </c:spPr>
            <c:extLst>
              <c:ext xmlns:c16="http://schemas.microsoft.com/office/drawing/2014/chart" uri="{C3380CC4-5D6E-409C-BE32-E72D297353CC}">
                <c16:uniqueId val="{0000000F-3B81-479A-8B07-F529DF1964C9}"/>
              </c:ext>
            </c:extLst>
          </c:dPt>
          <c:dPt>
            <c:idx val="8"/>
            <c:invertIfNegative val="0"/>
            <c:bubble3D val="0"/>
            <c:spPr>
              <a:solidFill>
                <a:srgbClr val="FF0000"/>
              </a:solidFill>
              <a:ln>
                <a:noFill/>
              </a:ln>
              <a:effectLst/>
            </c:spPr>
            <c:extLst>
              <c:ext xmlns:c16="http://schemas.microsoft.com/office/drawing/2014/chart" uri="{C3380CC4-5D6E-409C-BE32-E72D297353CC}">
                <c16:uniqueId val="{00000011-3B81-479A-8B07-F529DF1964C9}"/>
              </c:ext>
            </c:extLst>
          </c:dPt>
          <c:dPt>
            <c:idx val="9"/>
            <c:invertIfNegative val="0"/>
            <c:bubble3D val="0"/>
            <c:spPr>
              <a:solidFill>
                <a:srgbClr val="FF0000"/>
              </a:solidFill>
              <a:ln>
                <a:noFill/>
              </a:ln>
              <a:effectLst/>
            </c:spPr>
            <c:extLst>
              <c:ext xmlns:c16="http://schemas.microsoft.com/office/drawing/2014/chart" uri="{C3380CC4-5D6E-409C-BE32-E72D297353CC}">
                <c16:uniqueId val="{00000013-3B81-479A-8B07-F529DF1964C9}"/>
              </c:ext>
            </c:extLst>
          </c:dPt>
          <c:dPt>
            <c:idx val="10"/>
            <c:invertIfNegative val="0"/>
            <c:bubble3D val="0"/>
            <c:spPr>
              <a:solidFill>
                <a:srgbClr val="00B050"/>
              </a:solidFill>
              <a:ln>
                <a:noFill/>
              </a:ln>
              <a:effectLst/>
            </c:spPr>
            <c:extLst>
              <c:ext xmlns:c16="http://schemas.microsoft.com/office/drawing/2014/chart" uri="{C3380CC4-5D6E-409C-BE32-E72D297353CC}">
                <c16:uniqueId val="{00000015-3B81-479A-8B07-F529DF1964C9}"/>
              </c:ext>
            </c:extLst>
          </c:dPt>
          <c:dPt>
            <c:idx val="11"/>
            <c:invertIfNegative val="0"/>
            <c:bubble3D val="0"/>
            <c:spPr>
              <a:solidFill>
                <a:srgbClr val="00B050"/>
              </a:solidFill>
              <a:ln>
                <a:noFill/>
              </a:ln>
              <a:effectLst/>
            </c:spPr>
            <c:extLst>
              <c:ext xmlns:c16="http://schemas.microsoft.com/office/drawing/2014/chart" uri="{C3380CC4-5D6E-409C-BE32-E72D297353CC}">
                <c16:uniqueId val="{00000017-3B81-479A-8B07-F529DF1964C9}"/>
              </c:ext>
            </c:extLst>
          </c:dPt>
          <c:dPt>
            <c:idx val="12"/>
            <c:invertIfNegative val="0"/>
            <c:bubble3D val="0"/>
            <c:spPr>
              <a:solidFill>
                <a:srgbClr val="FF0000"/>
              </a:solidFill>
              <a:ln>
                <a:noFill/>
              </a:ln>
              <a:effectLst/>
            </c:spPr>
            <c:extLst>
              <c:ext xmlns:c16="http://schemas.microsoft.com/office/drawing/2014/chart" uri="{C3380CC4-5D6E-409C-BE32-E72D297353CC}">
                <c16:uniqueId val="{00000019-3B81-479A-8B07-F529DF1964C9}"/>
              </c:ext>
            </c:extLst>
          </c:dPt>
          <c:dPt>
            <c:idx val="13"/>
            <c:invertIfNegative val="0"/>
            <c:bubble3D val="0"/>
            <c:spPr>
              <a:solidFill>
                <a:srgbClr val="FF0000"/>
              </a:solidFill>
              <a:ln>
                <a:noFill/>
              </a:ln>
              <a:effectLst/>
            </c:spPr>
            <c:extLst>
              <c:ext xmlns:c16="http://schemas.microsoft.com/office/drawing/2014/chart" uri="{C3380CC4-5D6E-409C-BE32-E72D297353CC}">
                <c16:uniqueId val="{0000001B-3B81-479A-8B07-F529DF1964C9}"/>
              </c:ext>
            </c:extLst>
          </c:dPt>
          <c:dPt>
            <c:idx val="14"/>
            <c:invertIfNegative val="0"/>
            <c:bubble3D val="0"/>
            <c:spPr>
              <a:solidFill>
                <a:srgbClr val="00B050"/>
              </a:solidFill>
              <a:ln>
                <a:noFill/>
              </a:ln>
              <a:effectLst/>
            </c:spPr>
            <c:extLst>
              <c:ext xmlns:c16="http://schemas.microsoft.com/office/drawing/2014/chart" uri="{C3380CC4-5D6E-409C-BE32-E72D297353CC}">
                <c16:uniqueId val="{0000001D-3B81-479A-8B07-F529DF1964C9}"/>
              </c:ext>
            </c:extLst>
          </c:dPt>
          <c:dPt>
            <c:idx val="15"/>
            <c:invertIfNegative val="0"/>
            <c:bubble3D val="0"/>
            <c:spPr>
              <a:solidFill>
                <a:srgbClr val="FF0000"/>
              </a:solidFill>
              <a:ln>
                <a:noFill/>
              </a:ln>
              <a:effectLst/>
            </c:spPr>
            <c:extLst>
              <c:ext xmlns:c16="http://schemas.microsoft.com/office/drawing/2014/chart" uri="{C3380CC4-5D6E-409C-BE32-E72D297353CC}">
                <c16:uniqueId val="{0000001F-3B81-479A-8B07-F529DF1964C9}"/>
              </c:ext>
            </c:extLst>
          </c:dPt>
          <c:dPt>
            <c:idx val="16"/>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21-3B81-479A-8B07-F529DF1964C9}"/>
              </c:ext>
            </c:extLst>
          </c:dPt>
          <c:dPt>
            <c:idx val="17"/>
            <c:invertIfNegative val="0"/>
            <c:bubble3D val="0"/>
            <c:spPr>
              <a:solidFill>
                <a:srgbClr val="FF0000"/>
              </a:solidFill>
              <a:ln>
                <a:noFill/>
              </a:ln>
              <a:effectLst/>
            </c:spPr>
            <c:extLst>
              <c:ext xmlns:c16="http://schemas.microsoft.com/office/drawing/2014/chart" uri="{C3380CC4-5D6E-409C-BE32-E72D297353CC}">
                <c16:uniqueId val="{00000023-3B81-479A-8B07-F529DF1964C9}"/>
              </c:ext>
            </c:extLst>
          </c:dPt>
          <c:dPt>
            <c:idx val="18"/>
            <c:invertIfNegative val="0"/>
            <c:bubble3D val="0"/>
            <c:spPr>
              <a:solidFill>
                <a:schemeClr val="accent6"/>
              </a:solidFill>
              <a:ln>
                <a:noFill/>
              </a:ln>
              <a:effectLst/>
            </c:spPr>
            <c:extLst>
              <c:ext xmlns:c16="http://schemas.microsoft.com/office/drawing/2014/chart" uri="{C3380CC4-5D6E-409C-BE32-E72D297353CC}">
                <c16:uniqueId val="{00000025-3B81-479A-8B07-F529DF1964C9}"/>
              </c:ext>
            </c:extLst>
          </c:dPt>
          <c:dPt>
            <c:idx val="19"/>
            <c:invertIfNegative val="0"/>
            <c:bubble3D val="0"/>
            <c:spPr>
              <a:solidFill>
                <a:srgbClr val="FF0000"/>
              </a:solidFill>
              <a:ln>
                <a:noFill/>
              </a:ln>
              <a:effectLst/>
            </c:spPr>
            <c:extLst>
              <c:ext xmlns:c16="http://schemas.microsoft.com/office/drawing/2014/chart" uri="{C3380CC4-5D6E-409C-BE32-E72D297353CC}">
                <c16:uniqueId val="{00000027-3B81-479A-8B07-F529DF1964C9}"/>
              </c:ext>
            </c:extLst>
          </c:dPt>
          <c:dPt>
            <c:idx val="20"/>
            <c:invertIfNegative val="0"/>
            <c:bubble3D val="0"/>
            <c:spPr>
              <a:solidFill>
                <a:srgbClr val="FF0000"/>
              </a:solidFill>
              <a:ln>
                <a:noFill/>
              </a:ln>
              <a:effectLst/>
            </c:spPr>
            <c:extLst>
              <c:ext xmlns:c16="http://schemas.microsoft.com/office/drawing/2014/chart" uri="{C3380CC4-5D6E-409C-BE32-E72D297353CC}">
                <c16:uniqueId val="{00000029-3B81-479A-8B07-F529DF1964C9}"/>
              </c:ext>
            </c:extLst>
          </c:dPt>
          <c:dPt>
            <c:idx val="21"/>
            <c:invertIfNegative val="0"/>
            <c:bubble3D val="0"/>
            <c:spPr>
              <a:solidFill>
                <a:srgbClr val="FF0000"/>
              </a:solidFill>
              <a:ln>
                <a:noFill/>
              </a:ln>
              <a:effectLst/>
            </c:spPr>
            <c:extLst>
              <c:ext xmlns:c16="http://schemas.microsoft.com/office/drawing/2014/chart" uri="{C3380CC4-5D6E-409C-BE32-E72D297353CC}">
                <c16:uniqueId val="{0000002B-3B81-479A-8B07-F529DF1964C9}"/>
              </c:ext>
            </c:extLst>
          </c:dPt>
          <c:dPt>
            <c:idx val="22"/>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2D-3B81-479A-8B07-F529DF1964C9}"/>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'CG by school'!$A$2:$A$24</c:f>
              <c:strCache>
                <c:ptCount val="23"/>
                <c:pt idx="0">
                  <c:v>State Score</c:v>
                </c:pt>
                <c:pt idx="1">
                  <c:v>District Average - ES</c:v>
                </c:pt>
                <c:pt idx="2">
                  <c:v>Alexander II Magnet </c:v>
                </c:pt>
                <c:pt idx="3">
                  <c:v>Bernd </c:v>
                </c:pt>
                <c:pt idx="4">
                  <c:v>Bruce </c:v>
                </c:pt>
                <c:pt idx="5">
                  <c:v>Burdell-Hunt Magnet </c:v>
                </c:pt>
                <c:pt idx="6">
                  <c:v>Carter </c:v>
                </c:pt>
                <c:pt idx="7">
                  <c:v>Hartley </c:v>
                </c:pt>
                <c:pt idx="8">
                  <c:v>Heard Magnet</c:v>
                </c:pt>
                <c:pt idx="9">
                  <c:v>Heritage </c:v>
                </c:pt>
                <c:pt idx="10">
                  <c:v>Ingram-Pye </c:v>
                </c:pt>
                <c:pt idx="11">
                  <c:v>John R Lewis </c:v>
                </c:pt>
                <c:pt idx="12">
                  <c:v>Lane </c:v>
                </c:pt>
                <c:pt idx="13">
                  <c:v>Martin Luther King Jr </c:v>
                </c:pt>
                <c:pt idx="14">
                  <c:v>Porter </c:v>
                </c:pt>
                <c:pt idx="15">
                  <c:v>Skyview </c:v>
                </c:pt>
                <c:pt idx="16">
                  <c:v>Southfield </c:v>
                </c:pt>
                <c:pt idx="17">
                  <c:v>Springdale </c:v>
                </c:pt>
                <c:pt idx="18">
                  <c:v>Taylor </c:v>
                </c:pt>
                <c:pt idx="19">
                  <c:v>Union </c:v>
                </c:pt>
                <c:pt idx="20">
                  <c:v>Veterans </c:v>
                </c:pt>
                <c:pt idx="21">
                  <c:v>Vineville Academy of the Arts</c:v>
                </c:pt>
                <c:pt idx="22">
                  <c:v>Williams </c:v>
                </c:pt>
              </c:strCache>
            </c:strRef>
          </c:cat>
          <c:val>
            <c:numRef>
              <c:f>'CG by school'!$B$2:$B$24</c:f>
              <c:numCache>
                <c:formatCode>0.0</c:formatCode>
                <c:ptCount val="23"/>
                <c:pt idx="0">
                  <c:v>75</c:v>
                </c:pt>
                <c:pt idx="1">
                  <c:v>75.900000000000006</c:v>
                </c:pt>
                <c:pt idx="2">
                  <c:v>46.2</c:v>
                </c:pt>
                <c:pt idx="3">
                  <c:v>95.5</c:v>
                </c:pt>
                <c:pt idx="4">
                  <c:v>95.5</c:v>
                </c:pt>
                <c:pt idx="5">
                  <c:v>68.2</c:v>
                </c:pt>
                <c:pt idx="6">
                  <c:v>100</c:v>
                </c:pt>
                <c:pt idx="7">
                  <c:v>50</c:v>
                </c:pt>
                <c:pt idx="8">
                  <c:v>42.5</c:v>
                </c:pt>
                <c:pt idx="9">
                  <c:v>42.3</c:v>
                </c:pt>
                <c:pt idx="10">
                  <c:v>95.5</c:v>
                </c:pt>
                <c:pt idx="11">
                  <c:v>31.8</c:v>
                </c:pt>
                <c:pt idx="12">
                  <c:v>77.3</c:v>
                </c:pt>
                <c:pt idx="13">
                  <c:v>90.9</c:v>
                </c:pt>
                <c:pt idx="14">
                  <c:v>84.4</c:v>
                </c:pt>
                <c:pt idx="15">
                  <c:v>25</c:v>
                </c:pt>
                <c:pt idx="16">
                  <c:v>100</c:v>
                </c:pt>
                <c:pt idx="17">
                  <c:v>56.3</c:v>
                </c:pt>
                <c:pt idx="18">
                  <c:v>63.3</c:v>
                </c:pt>
                <c:pt idx="19">
                  <c:v>86.4</c:v>
                </c:pt>
                <c:pt idx="20">
                  <c:v>26.7</c:v>
                </c:pt>
                <c:pt idx="21">
                  <c:v>54.6</c:v>
                </c:pt>
                <c:pt idx="22">
                  <c:v>100</c:v>
                </c:pt>
              </c:numCache>
            </c:numRef>
          </c:val>
          <c:extLst>
            <c:ext xmlns:c16="http://schemas.microsoft.com/office/drawing/2014/chart" uri="{C3380CC4-5D6E-409C-BE32-E72D297353CC}">
              <c16:uniqueId val="{0000002E-3B81-479A-8B07-F529DF1964C9}"/>
            </c:ext>
          </c:extLst>
        </c:ser>
        <c:dLbls>
          <c:showLegendKey val="0"/>
          <c:showVal val="0"/>
          <c:showCatName val="0"/>
          <c:showSerName val="0"/>
          <c:showPercent val="0"/>
          <c:showBubbleSize val="0"/>
        </c:dLbls>
        <c:gapWidth val="219"/>
        <c:overlap val="-27"/>
        <c:axId val="1896695231"/>
        <c:axId val="1896696191"/>
      </c:barChart>
      <c:catAx>
        <c:axId val="1896695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896696191"/>
        <c:crosses val="autoZero"/>
        <c:auto val="1"/>
        <c:lblAlgn val="ctr"/>
        <c:lblOffset val="100"/>
        <c:noMultiLvlLbl val="0"/>
      </c:catAx>
      <c:valAx>
        <c:axId val="1896696191"/>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896695231"/>
        <c:crosses val="autoZero"/>
        <c:crossBetween val="between"/>
      </c:valAx>
      <c:spPr>
        <a:noFill/>
        <a:ln>
          <a:noFill/>
        </a:ln>
        <a:effectLst/>
      </c:spPr>
    </c:plotArea>
    <c:plotVisOnly val="1"/>
    <c:dispBlanksAs val="gap"/>
    <c:showDLblsOverMax val="0"/>
  </c:chart>
  <c:spPr>
    <a:solidFill>
      <a:srgbClr val="FCF8E8"/>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'CG by school'!$B$26</c:f>
              <c:strCache>
                <c:ptCount val="1"/>
                <c:pt idx="0">
                  <c:v>2024-25 Closing Gaps</c:v>
                </c:pt>
              </c:strCache>
            </c:strRef>
          </c:tx>
          <c:spPr>
            <a:solidFill>
              <a:srgbClr val="92D050"/>
            </a:solidFill>
            <a:ln>
              <a:noFill/>
            </a:ln>
            <a:effectLst/>
          </c:spPr>
          <c:invertIfNegative val="0"/>
          <c:dPt>
            <c:idx val="0"/>
            <c:invertIfNegative val="0"/>
            <c:bubble3D val="0"/>
            <c:spPr>
              <a:solidFill>
                <a:srgbClr val="00B050"/>
              </a:solidFill>
              <a:ln>
                <a:noFill/>
              </a:ln>
              <a:effectLst/>
            </c:spPr>
            <c:extLst>
              <c:ext xmlns:c16="http://schemas.microsoft.com/office/drawing/2014/chart" uri="{C3380CC4-5D6E-409C-BE32-E72D297353CC}">
                <c16:uniqueId val="{00000001-BFF8-43F1-B27A-CAE8078FCE7C}"/>
              </c:ext>
            </c:extLst>
          </c:dPt>
          <c:dPt>
            <c:idx val="1"/>
            <c:invertIfNegative val="0"/>
            <c:bubble3D val="0"/>
            <c:spPr>
              <a:solidFill>
                <a:srgbClr val="00B050"/>
              </a:solidFill>
              <a:ln>
                <a:noFill/>
              </a:ln>
              <a:effectLst/>
            </c:spPr>
            <c:extLst>
              <c:ext xmlns:c16="http://schemas.microsoft.com/office/drawing/2014/chart" uri="{C3380CC4-5D6E-409C-BE32-E72D297353CC}">
                <c16:uniqueId val="{00000003-BFF8-43F1-B27A-CAE8078FCE7C}"/>
              </c:ext>
            </c:extLst>
          </c:dPt>
          <c:dPt>
            <c:idx val="2"/>
            <c:invertIfNegative val="0"/>
            <c:bubble3D val="0"/>
            <c:spPr>
              <a:solidFill>
                <a:srgbClr val="00B050"/>
              </a:solidFill>
              <a:ln>
                <a:noFill/>
              </a:ln>
              <a:effectLst/>
            </c:spPr>
            <c:extLst>
              <c:ext xmlns:c16="http://schemas.microsoft.com/office/drawing/2014/chart" uri="{C3380CC4-5D6E-409C-BE32-E72D297353CC}">
                <c16:uniqueId val="{00000005-BFF8-43F1-B27A-CAE8078FCE7C}"/>
              </c:ext>
            </c:extLst>
          </c:dPt>
          <c:dPt>
            <c:idx val="3"/>
            <c:invertIfNegative val="0"/>
            <c:bubble3D val="0"/>
            <c:spPr>
              <a:solidFill>
                <a:srgbClr val="FF0000"/>
              </a:solidFill>
              <a:ln>
                <a:noFill/>
              </a:ln>
              <a:effectLst/>
            </c:spPr>
            <c:extLst>
              <c:ext xmlns:c16="http://schemas.microsoft.com/office/drawing/2014/chart" uri="{C3380CC4-5D6E-409C-BE32-E72D297353CC}">
                <c16:uniqueId val="{00000007-BFF8-43F1-B27A-CAE8078FCE7C}"/>
              </c:ext>
            </c:extLst>
          </c:dPt>
          <c:dPt>
            <c:idx val="4"/>
            <c:invertIfNegative val="0"/>
            <c:bubble3D val="0"/>
            <c:spPr>
              <a:solidFill>
                <a:srgbClr val="FF0000"/>
              </a:solidFill>
              <a:ln>
                <a:noFill/>
              </a:ln>
              <a:effectLst/>
            </c:spPr>
            <c:extLst>
              <c:ext xmlns:c16="http://schemas.microsoft.com/office/drawing/2014/chart" uri="{C3380CC4-5D6E-409C-BE32-E72D297353CC}">
                <c16:uniqueId val="{00000009-BFF8-43F1-B27A-CAE8078FCE7C}"/>
              </c:ext>
            </c:extLst>
          </c:dPt>
          <c:dPt>
            <c:idx val="5"/>
            <c:invertIfNegative val="0"/>
            <c:bubble3D val="0"/>
            <c:spPr>
              <a:solidFill>
                <a:srgbClr val="00B050"/>
              </a:solidFill>
              <a:ln>
                <a:noFill/>
              </a:ln>
              <a:effectLst/>
            </c:spPr>
            <c:extLst>
              <c:ext xmlns:c16="http://schemas.microsoft.com/office/drawing/2014/chart" uri="{C3380CC4-5D6E-409C-BE32-E72D297353CC}">
                <c16:uniqueId val="{0000000B-BFF8-43F1-B27A-CAE8078FCE7C}"/>
              </c:ext>
            </c:extLst>
          </c:dPt>
          <c:dPt>
            <c:idx val="6"/>
            <c:invertIfNegative val="0"/>
            <c:bubble3D val="0"/>
            <c:spPr>
              <a:solidFill>
                <a:srgbClr val="00B050"/>
              </a:solidFill>
              <a:ln>
                <a:noFill/>
              </a:ln>
              <a:effectLst/>
            </c:spPr>
            <c:extLst>
              <c:ext xmlns:c16="http://schemas.microsoft.com/office/drawing/2014/chart" uri="{C3380CC4-5D6E-409C-BE32-E72D297353CC}">
                <c16:uniqueId val="{0000000D-BFF8-43F1-B27A-CAE8078FCE7C}"/>
              </c:ext>
            </c:extLst>
          </c:dPt>
          <c:dPt>
            <c:idx val="7"/>
            <c:invertIfNegative val="0"/>
            <c:bubble3D val="0"/>
            <c:spPr>
              <a:solidFill>
                <a:srgbClr val="FF0000"/>
              </a:solidFill>
              <a:ln>
                <a:noFill/>
              </a:ln>
              <a:effectLst/>
            </c:spPr>
            <c:extLst>
              <c:ext xmlns:c16="http://schemas.microsoft.com/office/drawing/2014/chart" uri="{C3380CC4-5D6E-409C-BE32-E72D297353CC}">
                <c16:uniqueId val="{0000000F-BFF8-43F1-B27A-CAE8078FCE7C}"/>
              </c:ext>
            </c:extLst>
          </c:dPt>
          <c:dPt>
            <c:idx val="8"/>
            <c:invertIfNegative val="0"/>
            <c:bubble3D val="0"/>
            <c:spPr>
              <a:solidFill>
                <a:srgbClr val="FFDF79"/>
              </a:solidFill>
              <a:ln>
                <a:noFill/>
              </a:ln>
              <a:effectLst/>
            </c:spPr>
            <c:extLst>
              <c:ext xmlns:c16="http://schemas.microsoft.com/office/drawing/2014/chart" uri="{C3380CC4-5D6E-409C-BE32-E72D297353CC}">
                <c16:uniqueId val="{00000011-BFF8-43F1-B27A-CAE8078FCE7C}"/>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'CG by school'!$A$27:$A$35</c:f>
              <c:strCache>
                <c:ptCount val="9"/>
                <c:pt idx="0">
                  <c:v>State Score</c:v>
                </c:pt>
                <c:pt idx="1">
                  <c:v>District Average - MS</c:v>
                </c:pt>
                <c:pt idx="2">
                  <c:v>Appling </c:v>
                </c:pt>
                <c:pt idx="3">
                  <c:v>Ballard-Hudson </c:v>
                </c:pt>
                <c:pt idx="4">
                  <c:v>Howard MS</c:v>
                </c:pt>
                <c:pt idx="5">
                  <c:v>Miller Magnet MS</c:v>
                </c:pt>
                <c:pt idx="6">
                  <c:v>Rutland MS</c:v>
                </c:pt>
                <c:pt idx="7">
                  <c:v>Weaver </c:v>
                </c:pt>
                <c:pt idx="8">
                  <c:v>VIP MS</c:v>
                </c:pt>
              </c:strCache>
            </c:strRef>
          </c:cat>
          <c:val>
            <c:numRef>
              <c:f>'CG by school'!$B$27:$B$35</c:f>
              <c:numCache>
                <c:formatCode>General</c:formatCode>
                <c:ptCount val="9"/>
                <c:pt idx="0">
                  <c:v>86.3</c:v>
                </c:pt>
                <c:pt idx="1">
                  <c:v>55.9</c:v>
                </c:pt>
                <c:pt idx="2" formatCode="0.0">
                  <c:v>60</c:v>
                </c:pt>
                <c:pt idx="3" formatCode="0.0">
                  <c:v>66.7</c:v>
                </c:pt>
                <c:pt idx="4" formatCode="0.0">
                  <c:v>53.6</c:v>
                </c:pt>
                <c:pt idx="5" formatCode="0.0">
                  <c:v>72.7</c:v>
                </c:pt>
                <c:pt idx="6" formatCode="0.0">
                  <c:v>53.3</c:v>
                </c:pt>
                <c:pt idx="7" formatCode="0.0">
                  <c:v>51.8</c:v>
                </c:pt>
                <c:pt idx="8" formatCode="0.0">
                  <c:v>100</c:v>
                </c:pt>
              </c:numCache>
            </c:numRef>
          </c:val>
          <c:extLst>
            <c:ext xmlns:c16="http://schemas.microsoft.com/office/drawing/2014/chart" uri="{C3380CC4-5D6E-409C-BE32-E72D297353CC}">
              <c16:uniqueId val="{00000012-BFF8-43F1-B27A-CAE8078FCE7C}"/>
            </c:ext>
          </c:extLst>
        </c:ser>
        <c:dLbls>
          <c:dLblPos val="outEnd"/>
          <c:showLegendKey val="0"/>
          <c:showVal val="1"/>
          <c:showCatName val="0"/>
          <c:showSerName val="0"/>
          <c:showPercent val="0"/>
          <c:showBubbleSize val="0"/>
        </c:dLbls>
        <c:gapWidth val="219"/>
        <c:overlap val="-27"/>
        <c:axId val="1896627071"/>
        <c:axId val="1896632351"/>
      </c:barChart>
      <c:catAx>
        <c:axId val="18966270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896632351"/>
        <c:crosses val="autoZero"/>
        <c:auto val="1"/>
        <c:lblAlgn val="ctr"/>
        <c:lblOffset val="100"/>
        <c:noMultiLvlLbl val="0"/>
      </c:catAx>
      <c:valAx>
        <c:axId val="1896632351"/>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896627071"/>
        <c:crosses val="autoZero"/>
        <c:crossBetween val="between"/>
      </c:valAx>
      <c:spPr>
        <a:noFill/>
        <a:ln>
          <a:noFill/>
        </a:ln>
        <a:effectLst/>
      </c:spPr>
    </c:plotArea>
    <c:plotVisOnly val="1"/>
    <c:dispBlanksAs val="gap"/>
    <c:showDLblsOverMax val="0"/>
  </c:chart>
  <c:spPr>
    <a:solidFill>
      <a:srgbClr val="FCF8E8"/>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'CG by school'!$B$37</c:f>
              <c:strCache>
                <c:ptCount val="1"/>
                <c:pt idx="0">
                  <c:v>2024-25 Closing Gaps</c:v>
                </c:pt>
              </c:strCache>
            </c:strRef>
          </c:tx>
          <c:spPr>
            <a:solidFill>
              <a:srgbClr val="00B050"/>
            </a:solidFill>
            <a:ln>
              <a:noFill/>
            </a:ln>
            <a:effectLst/>
          </c:spPr>
          <c:invertIfNegative val="0"/>
          <c:dPt>
            <c:idx val="0"/>
            <c:invertIfNegative val="0"/>
            <c:bubble3D val="0"/>
            <c:spPr>
              <a:solidFill>
                <a:srgbClr val="FF0000"/>
              </a:solidFill>
              <a:ln>
                <a:noFill/>
              </a:ln>
              <a:effectLst/>
            </c:spPr>
            <c:extLst>
              <c:ext xmlns:c16="http://schemas.microsoft.com/office/drawing/2014/chart" uri="{C3380CC4-5D6E-409C-BE32-E72D297353CC}">
                <c16:uniqueId val="{00000001-9B4C-476D-AB50-55B80BC829AE}"/>
              </c:ext>
            </c:extLst>
          </c:dPt>
          <c:dPt>
            <c:idx val="2"/>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4-D591-4BB7-BB4C-600D5E32170E}"/>
              </c:ext>
            </c:extLst>
          </c:dPt>
          <c:dPt>
            <c:idx val="6"/>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05-D591-4BB7-BB4C-600D5E32170E}"/>
              </c:ext>
            </c:extLst>
          </c:dPt>
          <c:dPt>
            <c:idx val="7"/>
            <c:invertIfNegative val="0"/>
            <c:bubble3D val="0"/>
            <c:spPr>
              <a:solidFill>
                <a:srgbClr val="FF0000"/>
              </a:solidFill>
              <a:ln>
                <a:noFill/>
              </a:ln>
              <a:effectLst/>
            </c:spPr>
            <c:extLst>
              <c:ext xmlns:c16="http://schemas.microsoft.com/office/drawing/2014/chart" uri="{C3380CC4-5D6E-409C-BE32-E72D297353CC}">
                <c16:uniqueId val="{00000003-9B4C-476D-AB50-55B80BC829AE}"/>
              </c:ext>
            </c:extLst>
          </c:dPt>
          <c:dPt>
            <c:idx val="8"/>
            <c:invertIfNegative val="0"/>
            <c:bubble3D val="0"/>
            <c:spPr>
              <a:solidFill>
                <a:srgbClr val="FFDF79"/>
              </a:solidFill>
              <a:ln>
                <a:noFill/>
              </a:ln>
              <a:effectLst/>
            </c:spPr>
            <c:extLst>
              <c:ext xmlns:c16="http://schemas.microsoft.com/office/drawing/2014/chart" uri="{C3380CC4-5D6E-409C-BE32-E72D297353CC}">
                <c16:uniqueId val="{00000006-D591-4BB7-BB4C-600D5E32170E}"/>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'CG by school'!$A$38:$A$46</c:f>
              <c:strCache>
                <c:ptCount val="9"/>
                <c:pt idx="0">
                  <c:v>State Score</c:v>
                </c:pt>
                <c:pt idx="1">
                  <c:v>District Average - High School</c:v>
                </c:pt>
                <c:pt idx="2">
                  <c:v>Central </c:v>
                </c:pt>
                <c:pt idx="3">
                  <c:v>Howard HS</c:v>
                </c:pt>
                <c:pt idx="4">
                  <c:v>Northeast </c:v>
                </c:pt>
                <c:pt idx="5">
                  <c:v>Rutland HS</c:v>
                </c:pt>
                <c:pt idx="6">
                  <c:v>Southwest </c:v>
                </c:pt>
                <c:pt idx="7">
                  <c:v>Westside </c:v>
                </c:pt>
                <c:pt idx="8">
                  <c:v>VIP  HS</c:v>
                </c:pt>
              </c:strCache>
            </c:strRef>
          </c:cat>
          <c:val>
            <c:numRef>
              <c:f>'CG by school'!$B$38:$B$46</c:f>
              <c:numCache>
                <c:formatCode>0.0</c:formatCode>
                <c:ptCount val="9"/>
                <c:pt idx="0" formatCode="General">
                  <c:v>71.3</c:v>
                </c:pt>
                <c:pt idx="1">
                  <c:v>87.9</c:v>
                </c:pt>
                <c:pt idx="2">
                  <c:v>100</c:v>
                </c:pt>
                <c:pt idx="3">
                  <c:v>78.900000000000006</c:v>
                </c:pt>
                <c:pt idx="4">
                  <c:v>75</c:v>
                </c:pt>
                <c:pt idx="5">
                  <c:v>50</c:v>
                </c:pt>
                <c:pt idx="6">
                  <c:v>100</c:v>
                </c:pt>
                <c:pt idx="7">
                  <c:v>42.9</c:v>
                </c:pt>
                <c:pt idx="8">
                  <c:v>100</c:v>
                </c:pt>
              </c:numCache>
            </c:numRef>
          </c:val>
          <c:extLst>
            <c:ext xmlns:c16="http://schemas.microsoft.com/office/drawing/2014/chart" uri="{C3380CC4-5D6E-409C-BE32-E72D297353CC}">
              <c16:uniqueId val="{00000004-9B4C-476D-AB50-55B80BC829AE}"/>
            </c:ext>
          </c:extLst>
        </c:ser>
        <c:dLbls>
          <c:dLblPos val="outEnd"/>
          <c:showLegendKey val="0"/>
          <c:showVal val="1"/>
          <c:showCatName val="0"/>
          <c:showSerName val="0"/>
          <c:showPercent val="0"/>
          <c:showBubbleSize val="0"/>
        </c:dLbls>
        <c:gapWidth val="219"/>
        <c:overlap val="-27"/>
        <c:axId val="1863368671"/>
        <c:axId val="1863373471"/>
      </c:barChart>
      <c:catAx>
        <c:axId val="18633686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863373471"/>
        <c:crosses val="autoZero"/>
        <c:auto val="1"/>
        <c:lblAlgn val="ctr"/>
        <c:lblOffset val="100"/>
        <c:noMultiLvlLbl val="0"/>
      </c:catAx>
      <c:valAx>
        <c:axId val="1863373471"/>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863368671"/>
        <c:crosses val="autoZero"/>
        <c:crossBetween val="between"/>
      </c:valAx>
      <c:spPr>
        <a:noFill/>
        <a:ln>
          <a:noFill/>
        </a:ln>
        <a:effectLst/>
      </c:spPr>
    </c:plotArea>
    <c:plotVisOnly val="1"/>
    <c:dispBlanksAs val="gap"/>
    <c:showDLblsOverMax val="0"/>
  </c:chart>
  <c:spPr>
    <a:solidFill>
      <a:srgbClr val="FCF8E8"/>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4721337019482556E-2"/>
          <c:y val="0.12946861344733421"/>
          <c:w val="0.93314494366115219"/>
          <c:h val="0.46635748701813284"/>
        </c:manualLayout>
      </c:layout>
      <c:barChart>
        <c:barDir val="col"/>
        <c:grouping val="clustered"/>
        <c:varyColors val="0"/>
        <c:ser>
          <c:idx val="0"/>
          <c:order val="0"/>
          <c:tx>
            <c:strRef>
              <c:f>'Readiness by School'!$B$1</c:f>
              <c:strCache>
                <c:ptCount val="1"/>
                <c:pt idx="0">
                  <c:v>2024-25 Readiness</c:v>
                </c:pt>
              </c:strCache>
            </c:strRef>
          </c:tx>
          <c:spPr>
            <a:solidFill>
              <a:srgbClr val="00B050"/>
            </a:solidFill>
            <a:ln>
              <a:noFill/>
            </a:ln>
            <a:effectLst/>
          </c:spPr>
          <c:invertIfNegative val="0"/>
          <c:dPt>
            <c:idx val="8"/>
            <c:invertIfNegative val="0"/>
            <c:bubble3D val="0"/>
            <c:spPr>
              <a:solidFill>
                <a:srgbClr val="FF0000"/>
              </a:solidFill>
              <a:ln>
                <a:noFill/>
              </a:ln>
              <a:effectLst/>
            </c:spPr>
            <c:extLst>
              <c:ext xmlns:c16="http://schemas.microsoft.com/office/drawing/2014/chart" uri="{C3380CC4-5D6E-409C-BE32-E72D297353CC}">
                <c16:uniqueId val="{00000001-41C0-4674-BD63-3B2190B8F823}"/>
              </c:ext>
            </c:extLst>
          </c:dPt>
          <c:dPt>
            <c:idx val="15"/>
            <c:invertIfNegative val="0"/>
            <c:bubble3D val="0"/>
            <c:spPr>
              <a:solidFill>
                <a:srgbClr val="FF0000"/>
              </a:solidFill>
              <a:ln>
                <a:noFill/>
              </a:ln>
              <a:effectLst/>
            </c:spPr>
            <c:extLst>
              <c:ext xmlns:c16="http://schemas.microsoft.com/office/drawing/2014/chart" uri="{C3380CC4-5D6E-409C-BE32-E72D297353CC}">
                <c16:uniqueId val="{00000003-41C0-4674-BD63-3B2190B8F823}"/>
              </c:ext>
            </c:extLst>
          </c:dPt>
          <c:dPt>
            <c:idx val="20"/>
            <c:invertIfNegative val="0"/>
            <c:bubble3D val="0"/>
            <c:spPr>
              <a:solidFill>
                <a:srgbClr val="FF0000"/>
              </a:solidFill>
              <a:ln>
                <a:noFill/>
              </a:ln>
              <a:effectLst/>
            </c:spPr>
            <c:extLst>
              <c:ext xmlns:c16="http://schemas.microsoft.com/office/drawing/2014/chart" uri="{C3380CC4-5D6E-409C-BE32-E72D297353CC}">
                <c16:uniqueId val="{00000005-41C0-4674-BD63-3B2190B8F823}"/>
              </c:ext>
            </c:extLst>
          </c:dPt>
          <c:dPt>
            <c:idx val="21"/>
            <c:invertIfNegative val="0"/>
            <c:bubble3D val="0"/>
            <c:spPr>
              <a:solidFill>
                <a:srgbClr val="FF0000"/>
              </a:solidFill>
              <a:ln>
                <a:noFill/>
              </a:ln>
              <a:effectLst/>
            </c:spPr>
            <c:extLst>
              <c:ext xmlns:c16="http://schemas.microsoft.com/office/drawing/2014/chart" uri="{C3380CC4-5D6E-409C-BE32-E72D297353CC}">
                <c16:uniqueId val="{00000007-41C0-4674-BD63-3B2190B8F823}"/>
              </c:ext>
            </c:extLst>
          </c:dPt>
          <c:dLbls>
            <c:dLbl>
              <c:idx val="5"/>
              <c:layout>
                <c:manualLayout>
                  <c:x val="0"/>
                  <c:y val="1.201201201201201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1C0-4674-BD63-3B2190B8F823}"/>
                </c:ext>
              </c:extLst>
            </c:dLbl>
            <c:dLbl>
              <c:idx val="6"/>
              <c:layout>
                <c:manualLayout>
                  <c:x val="1.8925947981361369E-3"/>
                  <c:y val="-2.002002002002005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1C0-4674-BD63-3B2190B8F823}"/>
                </c:ext>
              </c:extLst>
            </c:dLbl>
            <c:dLbl>
              <c:idx val="9"/>
              <c:layout>
                <c:manualLayout>
                  <c:x val="1.8925947981361369E-3"/>
                  <c:y val="1.201201201201201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1C0-4674-BD63-3B2190B8F823}"/>
                </c:ext>
              </c:extLst>
            </c:dLbl>
            <c:dLbl>
              <c:idx val="11"/>
              <c:layout>
                <c:manualLayout>
                  <c:x val="-6.939434094897673E-17"/>
                  <c:y val="-1.201201201201201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1C0-4674-BD63-3B2190B8F823}"/>
                </c:ext>
              </c:extLst>
            </c:dLbl>
            <c:dLbl>
              <c:idx val="18"/>
              <c:layout>
                <c:manualLayout>
                  <c:x val="0"/>
                  <c:y val="-1.201201201201201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1C0-4674-BD63-3B2190B8F823}"/>
                </c:ext>
              </c:extLst>
            </c:dLbl>
            <c:dLbl>
              <c:idx val="19"/>
              <c:layout>
                <c:manualLayout>
                  <c:x val="0"/>
                  <c:y val="8.008008008008007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41C0-4674-BD63-3B2190B8F823}"/>
                </c:ext>
              </c:extLst>
            </c:dLbl>
            <c:dLbl>
              <c:idx val="20"/>
              <c:layout>
                <c:manualLayout>
                  <c:x val="0"/>
                  <c:y val="-1.201201201201201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1C0-4674-BD63-3B2190B8F823}"/>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'Readiness by School'!$A$2:$A$24</c:f>
              <c:strCache>
                <c:ptCount val="23"/>
                <c:pt idx="0">
                  <c:v>State Score</c:v>
                </c:pt>
                <c:pt idx="1">
                  <c:v>District Average - ES</c:v>
                </c:pt>
                <c:pt idx="2">
                  <c:v>Alexander II Magnet </c:v>
                </c:pt>
                <c:pt idx="3">
                  <c:v>Bernd </c:v>
                </c:pt>
                <c:pt idx="4">
                  <c:v>Bruce </c:v>
                </c:pt>
                <c:pt idx="5">
                  <c:v>Burdell-Hunt Magnet </c:v>
                </c:pt>
                <c:pt idx="6">
                  <c:v>Carter </c:v>
                </c:pt>
                <c:pt idx="7">
                  <c:v>Hartley </c:v>
                </c:pt>
                <c:pt idx="8">
                  <c:v>Heard Magnet</c:v>
                </c:pt>
                <c:pt idx="9">
                  <c:v>Heritage </c:v>
                </c:pt>
                <c:pt idx="10">
                  <c:v>Ingram-Pye </c:v>
                </c:pt>
                <c:pt idx="11">
                  <c:v>John R Lewis </c:v>
                </c:pt>
                <c:pt idx="12">
                  <c:v>Lane </c:v>
                </c:pt>
                <c:pt idx="13">
                  <c:v>Martin Luther King Jr </c:v>
                </c:pt>
                <c:pt idx="14">
                  <c:v>Porter </c:v>
                </c:pt>
                <c:pt idx="15">
                  <c:v>Skyview </c:v>
                </c:pt>
                <c:pt idx="16">
                  <c:v>Southfield </c:v>
                </c:pt>
                <c:pt idx="17">
                  <c:v>Springdale </c:v>
                </c:pt>
                <c:pt idx="18">
                  <c:v>Taylor </c:v>
                </c:pt>
                <c:pt idx="19">
                  <c:v>Union </c:v>
                </c:pt>
                <c:pt idx="20">
                  <c:v>Veterans </c:v>
                </c:pt>
                <c:pt idx="21">
                  <c:v>Vineville Academy of the Arts</c:v>
                </c:pt>
                <c:pt idx="22">
                  <c:v>Williams </c:v>
                </c:pt>
              </c:strCache>
            </c:strRef>
          </c:cat>
          <c:val>
            <c:numRef>
              <c:f>'Readiness by School'!$B$2:$B$24</c:f>
              <c:numCache>
                <c:formatCode>0.0</c:formatCode>
                <c:ptCount val="23"/>
                <c:pt idx="0">
                  <c:v>84.1</c:v>
                </c:pt>
                <c:pt idx="1">
                  <c:v>77.7</c:v>
                </c:pt>
                <c:pt idx="2" formatCode="0.00">
                  <c:v>92</c:v>
                </c:pt>
                <c:pt idx="3" formatCode="0.00">
                  <c:v>76.7</c:v>
                </c:pt>
                <c:pt idx="4" formatCode="0.00">
                  <c:v>68.7</c:v>
                </c:pt>
                <c:pt idx="5" formatCode="0.00">
                  <c:v>83.2</c:v>
                </c:pt>
                <c:pt idx="6" formatCode="0.00">
                  <c:v>83.6</c:v>
                </c:pt>
                <c:pt idx="7" formatCode="0.00">
                  <c:v>73.7</c:v>
                </c:pt>
                <c:pt idx="8" formatCode="0.00">
                  <c:v>85.5</c:v>
                </c:pt>
                <c:pt idx="9" formatCode="0.00">
                  <c:v>83.4</c:v>
                </c:pt>
                <c:pt idx="10" formatCode="0.00">
                  <c:v>67.2</c:v>
                </c:pt>
                <c:pt idx="11" formatCode="0.00">
                  <c:v>69</c:v>
                </c:pt>
                <c:pt idx="12" formatCode="0.00">
                  <c:v>79.8</c:v>
                </c:pt>
                <c:pt idx="13" formatCode="0.00">
                  <c:v>73.400000000000006</c:v>
                </c:pt>
                <c:pt idx="14" formatCode="0.00">
                  <c:v>79.099999999999994</c:v>
                </c:pt>
                <c:pt idx="15" formatCode="0.00">
                  <c:v>85</c:v>
                </c:pt>
                <c:pt idx="16" formatCode="0.00">
                  <c:v>67.8</c:v>
                </c:pt>
                <c:pt idx="17" formatCode="0.00">
                  <c:v>88.4</c:v>
                </c:pt>
                <c:pt idx="18" formatCode="0.00">
                  <c:v>73.599999999999994</c:v>
                </c:pt>
                <c:pt idx="19" formatCode="0.00">
                  <c:v>70.400000000000006</c:v>
                </c:pt>
                <c:pt idx="20" formatCode="0.00">
                  <c:v>71.099999999999994</c:v>
                </c:pt>
                <c:pt idx="21" formatCode="0.00">
                  <c:v>85.5</c:v>
                </c:pt>
                <c:pt idx="22" formatCode="0.00">
                  <c:v>70.2</c:v>
                </c:pt>
              </c:numCache>
            </c:numRef>
          </c:val>
          <c:extLst>
            <c:ext xmlns:c16="http://schemas.microsoft.com/office/drawing/2014/chart" uri="{C3380CC4-5D6E-409C-BE32-E72D297353CC}">
              <c16:uniqueId val="{0000000E-41C0-4674-BD63-3B2190B8F823}"/>
            </c:ext>
          </c:extLst>
        </c:ser>
        <c:dLbls>
          <c:dLblPos val="outEnd"/>
          <c:showLegendKey val="0"/>
          <c:showVal val="1"/>
          <c:showCatName val="0"/>
          <c:showSerName val="0"/>
          <c:showPercent val="0"/>
          <c:showBubbleSize val="0"/>
        </c:dLbls>
        <c:gapWidth val="219"/>
        <c:overlap val="-27"/>
        <c:axId val="1896683231"/>
        <c:axId val="1896676031"/>
      </c:barChart>
      <c:catAx>
        <c:axId val="1896683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896676031"/>
        <c:crosses val="autoZero"/>
        <c:auto val="1"/>
        <c:lblAlgn val="ctr"/>
        <c:lblOffset val="100"/>
        <c:noMultiLvlLbl val="0"/>
      </c:catAx>
      <c:valAx>
        <c:axId val="1896676031"/>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896683231"/>
        <c:crosses val="autoZero"/>
        <c:crossBetween val="between"/>
      </c:valAx>
      <c:spPr>
        <a:noFill/>
        <a:ln>
          <a:noFill/>
        </a:ln>
        <a:effectLst/>
      </c:spPr>
    </c:plotArea>
    <c:plotVisOnly val="1"/>
    <c:dispBlanksAs val="gap"/>
    <c:showDLblsOverMax val="0"/>
  </c:chart>
  <c:spPr>
    <a:solidFill>
      <a:srgbClr val="FCF8E8"/>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'Readiness by School'!$B$26</c:f>
              <c:strCache>
                <c:ptCount val="1"/>
                <c:pt idx="0">
                  <c:v>2024-25 Readiness</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'Readiness by School'!$A$27:$A$35</c:f>
              <c:strCache>
                <c:ptCount val="9"/>
                <c:pt idx="0">
                  <c:v>State Score</c:v>
                </c:pt>
                <c:pt idx="1">
                  <c:v>District Average - MS</c:v>
                </c:pt>
                <c:pt idx="2">
                  <c:v>Appling </c:v>
                </c:pt>
                <c:pt idx="3">
                  <c:v>Ballard-Hudson </c:v>
                </c:pt>
                <c:pt idx="4">
                  <c:v>Howard MS</c:v>
                </c:pt>
                <c:pt idx="5">
                  <c:v>Miller Magnet MS</c:v>
                </c:pt>
                <c:pt idx="6">
                  <c:v>Rutland MS</c:v>
                </c:pt>
                <c:pt idx="7">
                  <c:v>Weaver </c:v>
                </c:pt>
                <c:pt idx="8">
                  <c:v>VIP MS</c:v>
                </c:pt>
              </c:strCache>
            </c:strRef>
          </c:cat>
          <c:val>
            <c:numRef>
              <c:f>'Readiness by School'!$B$27:$B$35</c:f>
              <c:numCache>
                <c:formatCode>0.0</c:formatCode>
                <c:ptCount val="9"/>
                <c:pt idx="0">
                  <c:v>83.2</c:v>
                </c:pt>
                <c:pt idx="1">
                  <c:v>73.3</c:v>
                </c:pt>
                <c:pt idx="2" formatCode="0.00">
                  <c:v>69.900000000000006</c:v>
                </c:pt>
                <c:pt idx="3" formatCode="0.00">
                  <c:v>63.7</c:v>
                </c:pt>
                <c:pt idx="4" formatCode="0.00">
                  <c:v>76.599999999999994</c:v>
                </c:pt>
                <c:pt idx="5" formatCode="0.00">
                  <c:v>80.8</c:v>
                </c:pt>
                <c:pt idx="6" formatCode="0.00">
                  <c:v>74.2</c:v>
                </c:pt>
                <c:pt idx="7" formatCode="0.00">
                  <c:v>71.3</c:v>
                </c:pt>
                <c:pt idx="8" formatCode="0.00">
                  <c:v>86.1</c:v>
                </c:pt>
              </c:numCache>
            </c:numRef>
          </c:val>
          <c:extLst>
            <c:ext xmlns:c16="http://schemas.microsoft.com/office/drawing/2014/chart" uri="{C3380CC4-5D6E-409C-BE32-E72D297353CC}">
              <c16:uniqueId val="{00000000-74CC-4ED4-96E8-A3645944EAA5}"/>
            </c:ext>
          </c:extLst>
        </c:ser>
        <c:dLbls>
          <c:dLblPos val="outEnd"/>
          <c:showLegendKey val="0"/>
          <c:showVal val="1"/>
          <c:showCatName val="0"/>
          <c:showSerName val="0"/>
          <c:showPercent val="0"/>
          <c:showBubbleSize val="0"/>
        </c:dLbls>
        <c:gapWidth val="219"/>
        <c:overlap val="-27"/>
        <c:axId val="1879492095"/>
        <c:axId val="1879494015"/>
      </c:barChart>
      <c:catAx>
        <c:axId val="1879492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879494015"/>
        <c:crosses val="autoZero"/>
        <c:auto val="1"/>
        <c:lblAlgn val="ctr"/>
        <c:lblOffset val="100"/>
        <c:noMultiLvlLbl val="0"/>
      </c:catAx>
      <c:valAx>
        <c:axId val="1879494015"/>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879492095"/>
        <c:crosses val="autoZero"/>
        <c:crossBetween val="between"/>
      </c:valAx>
      <c:spPr>
        <a:noFill/>
        <a:ln>
          <a:noFill/>
        </a:ln>
        <a:effectLst/>
      </c:spPr>
    </c:plotArea>
    <c:plotVisOnly val="1"/>
    <c:dispBlanksAs val="gap"/>
    <c:showDLblsOverMax val="0"/>
  </c:chart>
  <c:spPr>
    <a:solidFill>
      <a:srgbClr val="FCF8E8"/>
    </a:solidFill>
    <a:ln w="9525" cap="flat" cmpd="sng" algn="ctr">
      <a:solidFill>
        <a:srgbClr val="FCF8E8"/>
      </a:solidFill>
      <a:round/>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'Readiness by School'!$B$38</c:f>
              <c:strCache>
                <c:ptCount val="1"/>
                <c:pt idx="0">
                  <c:v>2024-25 Readiness</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'Readiness by School'!$A$39:$A$47</c:f>
              <c:strCache>
                <c:ptCount val="9"/>
                <c:pt idx="0">
                  <c:v>State Score</c:v>
                </c:pt>
                <c:pt idx="1">
                  <c:v>District Average - High School</c:v>
                </c:pt>
                <c:pt idx="2">
                  <c:v>Central </c:v>
                </c:pt>
                <c:pt idx="3">
                  <c:v>Howard HS</c:v>
                </c:pt>
                <c:pt idx="4">
                  <c:v>Northeast </c:v>
                </c:pt>
                <c:pt idx="5">
                  <c:v>Rutland HS</c:v>
                </c:pt>
                <c:pt idx="6">
                  <c:v>Southwest </c:v>
                </c:pt>
                <c:pt idx="7">
                  <c:v>Westside </c:v>
                </c:pt>
                <c:pt idx="8">
                  <c:v>VIP  HS</c:v>
                </c:pt>
              </c:strCache>
            </c:strRef>
          </c:cat>
          <c:val>
            <c:numRef>
              <c:f>'Readiness by School'!$B$39:$B$47</c:f>
              <c:numCache>
                <c:formatCode>0.0</c:formatCode>
                <c:ptCount val="9"/>
                <c:pt idx="0">
                  <c:v>75.400000000000006</c:v>
                </c:pt>
                <c:pt idx="1">
                  <c:v>63.2</c:v>
                </c:pt>
                <c:pt idx="2" formatCode="0.00">
                  <c:v>73.7</c:v>
                </c:pt>
                <c:pt idx="3" formatCode="0.00">
                  <c:v>68.8</c:v>
                </c:pt>
                <c:pt idx="4" formatCode="0.00">
                  <c:v>60.2</c:v>
                </c:pt>
                <c:pt idx="5" formatCode="0.00">
                  <c:v>67.900000000000006</c:v>
                </c:pt>
                <c:pt idx="6" formatCode="0.00">
                  <c:v>54.2</c:v>
                </c:pt>
                <c:pt idx="7" formatCode="0.00">
                  <c:v>57</c:v>
                </c:pt>
                <c:pt idx="8" formatCode="0.00">
                  <c:v>58.3</c:v>
                </c:pt>
              </c:numCache>
            </c:numRef>
          </c:val>
          <c:extLst>
            <c:ext xmlns:c16="http://schemas.microsoft.com/office/drawing/2014/chart" uri="{C3380CC4-5D6E-409C-BE32-E72D297353CC}">
              <c16:uniqueId val="{00000000-FB3A-4940-9E7E-158EB8E9FC7B}"/>
            </c:ext>
          </c:extLst>
        </c:ser>
        <c:dLbls>
          <c:dLblPos val="outEnd"/>
          <c:showLegendKey val="0"/>
          <c:showVal val="1"/>
          <c:showCatName val="0"/>
          <c:showSerName val="0"/>
          <c:showPercent val="0"/>
          <c:showBubbleSize val="0"/>
        </c:dLbls>
        <c:gapWidth val="219"/>
        <c:overlap val="-27"/>
        <c:axId val="1879517535"/>
        <c:axId val="1879508415"/>
      </c:barChart>
      <c:catAx>
        <c:axId val="18795175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879508415"/>
        <c:crosses val="autoZero"/>
        <c:auto val="1"/>
        <c:lblAlgn val="ctr"/>
        <c:lblOffset val="100"/>
        <c:noMultiLvlLbl val="0"/>
      </c:catAx>
      <c:valAx>
        <c:axId val="1879508415"/>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879517535"/>
        <c:crosses val="autoZero"/>
        <c:crossBetween val="between"/>
      </c:valAx>
      <c:spPr>
        <a:noFill/>
        <a:ln>
          <a:noFill/>
        </a:ln>
        <a:effectLst/>
      </c:spPr>
    </c:plotArea>
    <c:plotVisOnly val="1"/>
    <c:dispBlanksAs val="gap"/>
    <c:showDLblsOverMax val="0"/>
  </c:chart>
  <c:spPr>
    <a:solidFill>
      <a:srgbClr val="FCF8E8"/>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D96_453629A3.xml><?xml version="1.0" encoding="utf-8"?>
<p188:cmLst xmlns:a="http://schemas.openxmlformats.org/drawingml/2006/main" xmlns:r="http://schemas.openxmlformats.org/officeDocument/2006/relationships" xmlns:p188="http://schemas.microsoft.com/office/powerpoint/2018/8/main">
  <p188:cm id="{2B6D7E76-CB78-4544-A916-372606F44908}" authorId="{3D896B1C-CD4B-1A3C-6A39-8579AE9DC209}" created="2026-01-06T14:21:26.157" startDate="2026-01-06T14:21:26.157" dueDate="2026-01-06T14:21:26.157" assignedTo="{5CDAA80C-A855-D6BA-0E23-1D202045D478}" title="@Candis, Tamara -Centreal, Southwest and VIP HS need to be in GOLD 100/100 points earned.">
    <pc:sldMkLst xmlns:pc="http://schemas.microsoft.com/office/powerpoint/2013/main/command">
      <pc:docMk/>
      <pc:sldMk cId="1161177507" sldId="3478"/>
    </pc:sldMkLst>
    <p188:txBody>
      <a:bodyPr/>
      <a:lstStyle/>
      <a:p>
        <a:r>
          <a:rPr lang="en-US"/>
          <a:t>[@Candis, Tamara] -Centreal, Southwest and VIP HS need to be in GOLD 100/100 points earned.</a:t>
        </a:r>
      </a:p>
    </p188:txBody>
    <p188:extLst>
      <p:ext xmlns:p="http://schemas.openxmlformats.org/presentationml/2006/main" uri="{5BB2D875-25FF-4072-B9AC-8F64D62656EB}">
        <p228:taskDetails xmlns:p228="http://schemas.microsoft.com/office/powerpoint/2022/08/main">
          <p228:history>
            <p228:event time="2026-01-06T14:21:26.157" id="{7E90D4AF-7A95-42F6-A8A8-63FECE33C451}">
              <p228:atrbtn authorId="{3D896B1C-CD4B-1A3C-6A39-8579AE9DC209}"/>
              <p228:anchr>
                <p228:comment id="{2B6D7E76-CB78-4544-A916-372606F44908}"/>
              </p228:anchr>
              <p228:add/>
            </p228:event>
            <p228:event time="2026-01-06T14:21:26.157" id="{F590AC40-2859-4182-B4A7-ED9966DC884D}">
              <p228:atrbtn authorId="{3D896B1C-CD4B-1A3C-6A39-8579AE9DC209}"/>
              <p228:anchr>
                <p228:comment id="{2B6D7E76-CB78-4544-A916-372606F44908}"/>
              </p228:anchr>
              <p228:asgn authorId="{5CDAA80C-A855-D6BA-0E23-1D202045D478}"/>
            </p228:event>
            <p228:event time="2026-01-06T14:21:26.157" id="{8B73B4BF-D0BD-423E-B87B-0517B4423C2E}">
              <p228:atrbtn authorId="{3D896B1C-CD4B-1A3C-6A39-8579AE9DC209}"/>
              <p228:anchr>
                <p228:comment id="{2B6D7E76-CB78-4544-A916-372606F44908}"/>
              </p228:anchr>
              <p228:title val="@Candis, Tamara -Centreal, Southwest and VIP HS need to be in GOLD 100/100 points earned."/>
            </p228:event>
            <p228:event time="2026-01-06T14:21:26.157" id="{90753FD4-F941-4B19-8136-AE301D2F82E4}">
              <p228:atrbtn authorId="{3D896B1C-CD4B-1A3C-6A39-8579AE9DC209}"/>
              <p228:anchr>
                <p228:comment id="{2B6D7E76-CB78-4544-A916-372606F44908}"/>
              </p228:anchr>
              <p228:date stDt="2026-01-06T14:21:26.157" endDt="2026-01-06T14:21:26.157"/>
            </p228:event>
          </p228:history>
        </p228:taskDetails>
      </p:ext>
    </p188:extLst>
  </p188:cm>
</p188: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1DA1D2-09C7-4A8C-B1BC-EF3DB1AAEB9A}" type="doc">
      <dgm:prSet loTypeId="urn:microsoft.com/office/officeart/2005/8/layout/hProcess9" loCatId="process" qsTypeId="urn:microsoft.com/office/officeart/2005/8/quickstyle/simple1" qsCatId="simple" csTypeId="urn:microsoft.com/office/officeart/2005/8/colors/colorful1" csCatId="colorful" phldr="1"/>
      <dgm:spPr/>
    </dgm:pt>
    <dgm:pt modelId="{4B092E86-25FB-4BD0-9449-79F56A8975B2}">
      <dgm:prSet phldrT="[Text]" phldr="0"/>
      <dgm:spPr/>
      <dgm:t>
        <a:bodyPr/>
        <a:lstStyle/>
        <a:p>
          <a:pPr rtl="0"/>
          <a:r>
            <a:rPr lang="en-US">
              <a:latin typeface="Calibri Light" panose="020F0302020204030204"/>
            </a:rPr>
            <a:t>Continuous Improvement Plans</a:t>
          </a:r>
          <a:endParaRPr lang="en-US"/>
        </a:p>
      </dgm:t>
    </dgm:pt>
    <dgm:pt modelId="{D59F0B79-D21C-4E5A-AC6D-45F5AE4F65EC}" type="parTrans" cxnId="{AE6F5764-16A8-47A1-8179-D4AC913C9B1A}">
      <dgm:prSet/>
      <dgm:spPr/>
      <dgm:t>
        <a:bodyPr/>
        <a:lstStyle/>
        <a:p>
          <a:endParaRPr lang="en-US"/>
        </a:p>
      </dgm:t>
    </dgm:pt>
    <dgm:pt modelId="{5B6672A7-5E55-4F83-9FF9-0C296CCDD213}" type="sibTrans" cxnId="{AE6F5764-16A8-47A1-8179-D4AC913C9B1A}">
      <dgm:prSet/>
      <dgm:spPr/>
      <dgm:t>
        <a:bodyPr/>
        <a:lstStyle/>
        <a:p>
          <a:endParaRPr lang="en-US"/>
        </a:p>
      </dgm:t>
    </dgm:pt>
    <dgm:pt modelId="{0CF3B668-AC0C-4B4A-ADDB-3C746FB28AEF}">
      <dgm:prSet phldrT="[Text]" phldr="0"/>
      <dgm:spPr/>
      <dgm:t>
        <a:bodyPr/>
        <a:lstStyle/>
        <a:p>
          <a:pPr rtl="0"/>
          <a:r>
            <a:rPr lang="en-US">
              <a:latin typeface="Calibri Light" panose="020F0302020204030204"/>
            </a:rPr>
            <a:t>Instructional Rounds</a:t>
          </a:r>
          <a:endParaRPr lang="en-US"/>
        </a:p>
      </dgm:t>
    </dgm:pt>
    <dgm:pt modelId="{FE213DC9-F5DA-4958-913D-0198D298FA2A}" type="parTrans" cxnId="{E8FBE1CD-5A56-4109-9D2F-4E7E73361304}">
      <dgm:prSet/>
      <dgm:spPr/>
      <dgm:t>
        <a:bodyPr/>
        <a:lstStyle/>
        <a:p>
          <a:endParaRPr lang="en-US"/>
        </a:p>
      </dgm:t>
    </dgm:pt>
    <dgm:pt modelId="{8D3F7E6A-5DEA-4A5F-BDBB-403992D7058C}" type="sibTrans" cxnId="{E8FBE1CD-5A56-4109-9D2F-4E7E73361304}">
      <dgm:prSet/>
      <dgm:spPr/>
      <dgm:t>
        <a:bodyPr/>
        <a:lstStyle/>
        <a:p>
          <a:endParaRPr lang="en-US"/>
        </a:p>
      </dgm:t>
    </dgm:pt>
    <dgm:pt modelId="{63EC921E-2155-44E4-A487-C0913BAD5D6E}">
      <dgm:prSet phldrT="[Text]" phldr="0"/>
      <dgm:spPr/>
      <dgm:t>
        <a:bodyPr/>
        <a:lstStyle/>
        <a:p>
          <a:pPr rtl="0"/>
          <a:r>
            <a:rPr lang="en-US">
              <a:latin typeface="Calibri Light" panose="020F0302020204030204"/>
            </a:rPr>
            <a:t>Monitoring and Feedback</a:t>
          </a:r>
          <a:endParaRPr lang="en-US"/>
        </a:p>
      </dgm:t>
    </dgm:pt>
    <dgm:pt modelId="{CFF4DD58-A2C2-43EC-AFF1-5596BD87625C}" type="parTrans" cxnId="{C00BC043-B09C-40D8-BBA7-87A345E585A7}">
      <dgm:prSet/>
      <dgm:spPr/>
      <dgm:t>
        <a:bodyPr/>
        <a:lstStyle/>
        <a:p>
          <a:endParaRPr lang="en-US"/>
        </a:p>
      </dgm:t>
    </dgm:pt>
    <dgm:pt modelId="{B532F0F4-A70E-4359-8A02-88AF7629B52E}" type="sibTrans" cxnId="{C00BC043-B09C-40D8-BBA7-87A345E585A7}">
      <dgm:prSet/>
      <dgm:spPr/>
      <dgm:t>
        <a:bodyPr/>
        <a:lstStyle/>
        <a:p>
          <a:endParaRPr lang="en-US"/>
        </a:p>
      </dgm:t>
    </dgm:pt>
    <dgm:pt modelId="{13F52548-B586-49ED-8563-C71ABB8BB94A}" type="pres">
      <dgm:prSet presAssocID="{B91DA1D2-09C7-4A8C-B1BC-EF3DB1AAEB9A}" presName="CompostProcess" presStyleCnt="0">
        <dgm:presLayoutVars>
          <dgm:dir/>
          <dgm:resizeHandles val="exact"/>
        </dgm:presLayoutVars>
      </dgm:prSet>
      <dgm:spPr/>
    </dgm:pt>
    <dgm:pt modelId="{22AAC477-26F9-403C-BCAA-8FD95A16E658}" type="pres">
      <dgm:prSet presAssocID="{B91DA1D2-09C7-4A8C-B1BC-EF3DB1AAEB9A}" presName="arrow" presStyleLbl="bgShp" presStyleIdx="0" presStyleCnt="1"/>
      <dgm:spPr/>
    </dgm:pt>
    <dgm:pt modelId="{F8E0D8D8-96EA-4382-B525-9DD9D73AABF2}" type="pres">
      <dgm:prSet presAssocID="{B91DA1D2-09C7-4A8C-B1BC-EF3DB1AAEB9A}" presName="linearProcess" presStyleCnt="0"/>
      <dgm:spPr/>
    </dgm:pt>
    <dgm:pt modelId="{18D7A18B-8B2A-494F-9083-025796D60F62}" type="pres">
      <dgm:prSet presAssocID="{4B092E86-25FB-4BD0-9449-79F56A8975B2}" presName="textNode" presStyleLbl="node1" presStyleIdx="0" presStyleCnt="3">
        <dgm:presLayoutVars>
          <dgm:bulletEnabled val="1"/>
        </dgm:presLayoutVars>
      </dgm:prSet>
      <dgm:spPr/>
    </dgm:pt>
    <dgm:pt modelId="{F5780710-A679-4791-ABBF-4445E7942F4A}" type="pres">
      <dgm:prSet presAssocID="{5B6672A7-5E55-4F83-9FF9-0C296CCDD213}" presName="sibTrans" presStyleCnt="0"/>
      <dgm:spPr/>
    </dgm:pt>
    <dgm:pt modelId="{CF93EBB0-E63E-42AD-978D-0B22E717FB14}" type="pres">
      <dgm:prSet presAssocID="{0CF3B668-AC0C-4B4A-ADDB-3C746FB28AEF}" presName="textNode" presStyleLbl="node1" presStyleIdx="1" presStyleCnt="3">
        <dgm:presLayoutVars>
          <dgm:bulletEnabled val="1"/>
        </dgm:presLayoutVars>
      </dgm:prSet>
      <dgm:spPr/>
    </dgm:pt>
    <dgm:pt modelId="{F6E61DB7-6E10-4683-B10F-E2EC2C557B9F}" type="pres">
      <dgm:prSet presAssocID="{8D3F7E6A-5DEA-4A5F-BDBB-403992D7058C}" presName="sibTrans" presStyleCnt="0"/>
      <dgm:spPr/>
    </dgm:pt>
    <dgm:pt modelId="{06516BB6-DDC0-4505-8823-37824A11E24E}" type="pres">
      <dgm:prSet presAssocID="{63EC921E-2155-44E4-A487-C0913BAD5D6E}" presName="textNode" presStyleLbl="node1" presStyleIdx="2" presStyleCnt="3">
        <dgm:presLayoutVars>
          <dgm:bulletEnabled val="1"/>
        </dgm:presLayoutVars>
      </dgm:prSet>
      <dgm:spPr/>
    </dgm:pt>
  </dgm:ptLst>
  <dgm:cxnLst>
    <dgm:cxn modelId="{DA11D520-357F-47BD-8C0F-FAD00B793F4E}" type="presOf" srcId="{B91DA1D2-09C7-4A8C-B1BC-EF3DB1AAEB9A}" destId="{13F52548-B586-49ED-8563-C71ABB8BB94A}" srcOrd="0" destOrd="0" presId="urn:microsoft.com/office/officeart/2005/8/layout/hProcess9"/>
    <dgm:cxn modelId="{C00BC043-B09C-40D8-BBA7-87A345E585A7}" srcId="{B91DA1D2-09C7-4A8C-B1BC-EF3DB1AAEB9A}" destId="{63EC921E-2155-44E4-A487-C0913BAD5D6E}" srcOrd="2" destOrd="0" parTransId="{CFF4DD58-A2C2-43EC-AFF1-5596BD87625C}" sibTransId="{B532F0F4-A70E-4359-8A02-88AF7629B52E}"/>
    <dgm:cxn modelId="{AE6F5764-16A8-47A1-8179-D4AC913C9B1A}" srcId="{B91DA1D2-09C7-4A8C-B1BC-EF3DB1AAEB9A}" destId="{4B092E86-25FB-4BD0-9449-79F56A8975B2}" srcOrd="0" destOrd="0" parTransId="{D59F0B79-D21C-4E5A-AC6D-45F5AE4F65EC}" sibTransId="{5B6672A7-5E55-4F83-9FF9-0C296CCDD213}"/>
    <dgm:cxn modelId="{13FA4A99-5F39-47BF-9167-CA15BBB031E7}" type="presOf" srcId="{0CF3B668-AC0C-4B4A-ADDB-3C746FB28AEF}" destId="{CF93EBB0-E63E-42AD-978D-0B22E717FB14}" srcOrd="0" destOrd="0" presId="urn:microsoft.com/office/officeart/2005/8/layout/hProcess9"/>
    <dgm:cxn modelId="{D34D84AD-655E-46AA-8DCE-C4C571492975}" type="presOf" srcId="{4B092E86-25FB-4BD0-9449-79F56A8975B2}" destId="{18D7A18B-8B2A-494F-9083-025796D60F62}" srcOrd="0" destOrd="0" presId="urn:microsoft.com/office/officeart/2005/8/layout/hProcess9"/>
    <dgm:cxn modelId="{E8FBE1CD-5A56-4109-9D2F-4E7E73361304}" srcId="{B91DA1D2-09C7-4A8C-B1BC-EF3DB1AAEB9A}" destId="{0CF3B668-AC0C-4B4A-ADDB-3C746FB28AEF}" srcOrd="1" destOrd="0" parTransId="{FE213DC9-F5DA-4958-913D-0198D298FA2A}" sibTransId="{8D3F7E6A-5DEA-4A5F-BDBB-403992D7058C}"/>
    <dgm:cxn modelId="{5B5FE4EE-B22C-4F4E-884A-F911736E285F}" type="presOf" srcId="{63EC921E-2155-44E4-A487-C0913BAD5D6E}" destId="{06516BB6-DDC0-4505-8823-37824A11E24E}" srcOrd="0" destOrd="0" presId="urn:microsoft.com/office/officeart/2005/8/layout/hProcess9"/>
    <dgm:cxn modelId="{88229D61-F50A-4BF2-ACE0-048699B5C00A}" type="presParOf" srcId="{13F52548-B586-49ED-8563-C71ABB8BB94A}" destId="{22AAC477-26F9-403C-BCAA-8FD95A16E658}" srcOrd="0" destOrd="0" presId="urn:microsoft.com/office/officeart/2005/8/layout/hProcess9"/>
    <dgm:cxn modelId="{97E02BBE-2D2A-4583-B76E-74D652C23305}" type="presParOf" srcId="{13F52548-B586-49ED-8563-C71ABB8BB94A}" destId="{F8E0D8D8-96EA-4382-B525-9DD9D73AABF2}" srcOrd="1" destOrd="0" presId="urn:microsoft.com/office/officeart/2005/8/layout/hProcess9"/>
    <dgm:cxn modelId="{90D2A456-4C2B-477A-928E-4C17564599A6}" type="presParOf" srcId="{F8E0D8D8-96EA-4382-B525-9DD9D73AABF2}" destId="{18D7A18B-8B2A-494F-9083-025796D60F62}" srcOrd="0" destOrd="0" presId="urn:microsoft.com/office/officeart/2005/8/layout/hProcess9"/>
    <dgm:cxn modelId="{97EF4E18-E98B-413A-A7A8-152F201B28BB}" type="presParOf" srcId="{F8E0D8D8-96EA-4382-B525-9DD9D73AABF2}" destId="{F5780710-A679-4791-ABBF-4445E7942F4A}" srcOrd="1" destOrd="0" presId="urn:microsoft.com/office/officeart/2005/8/layout/hProcess9"/>
    <dgm:cxn modelId="{5F3F5F54-ABF1-4739-9DA9-44D39377956E}" type="presParOf" srcId="{F8E0D8D8-96EA-4382-B525-9DD9D73AABF2}" destId="{CF93EBB0-E63E-42AD-978D-0B22E717FB14}" srcOrd="2" destOrd="0" presId="urn:microsoft.com/office/officeart/2005/8/layout/hProcess9"/>
    <dgm:cxn modelId="{77173278-1D16-4D3E-A04D-D081CC770076}" type="presParOf" srcId="{F8E0D8D8-96EA-4382-B525-9DD9D73AABF2}" destId="{F6E61DB7-6E10-4683-B10F-E2EC2C557B9F}" srcOrd="3" destOrd="0" presId="urn:microsoft.com/office/officeart/2005/8/layout/hProcess9"/>
    <dgm:cxn modelId="{5B7DB8F1-4347-4794-950F-FF708FAC415F}" type="presParOf" srcId="{F8E0D8D8-96EA-4382-B525-9DD9D73AABF2}" destId="{06516BB6-DDC0-4505-8823-37824A11E24E}"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1DA1D2-09C7-4A8C-B1BC-EF3DB1AAEB9A}" type="doc">
      <dgm:prSet loTypeId="urn:microsoft.com/office/officeart/2005/8/layout/hProcess9" loCatId="process" qsTypeId="urn:microsoft.com/office/officeart/2005/8/quickstyle/simple1" qsCatId="simple" csTypeId="urn:microsoft.com/office/officeart/2005/8/colors/colorful1" csCatId="colorful" phldr="1"/>
      <dgm:spPr/>
    </dgm:pt>
    <dgm:pt modelId="{4B092E86-25FB-4BD0-9449-79F56A8975B2}">
      <dgm:prSet phldrT="[Text]" phldr="0"/>
      <dgm:spPr/>
      <dgm:t>
        <a:bodyPr/>
        <a:lstStyle/>
        <a:p>
          <a:pPr rtl="0"/>
          <a:r>
            <a:rPr lang="en-US">
              <a:latin typeface="Calibri Light" panose="020F0302020204030204"/>
            </a:rPr>
            <a:t>Continuous Improvement Plans</a:t>
          </a:r>
          <a:endParaRPr lang="en-US"/>
        </a:p>
      </dgm:t>
    </dgm:pt>
    <dgm:pt modelId="{D59F0B79-D21C-4E5A-AC6D-45F5AE4F65EC}" type="parTrans" cxnId="{AE6F5764-16A8-47A1-8179-D4AC913C9B1A}">
      <dgm:prSet/>
      <dgm:spPr/>
      <dgm:t>
        <a:bodyPr/>
        <a:lstStyle/>
        <a:p>
          <a:endParaRPr lang="en-US"/>
        </a:p>
      </dgm:t>
    </dgm:pt>
    <dgm:pt modelId="{5B6672A7-5E55-4F83-9FF9-0C296CCDD213}" type="sibTrans" cxnId="{AE6F5764-16A8-47A1-8179-D4AC913C9B1A}">
      <dgm:prSet/>
      <dgm:spPr/>
      <dgm:t>
        <a:bodyPr/>
        <a:lstStyle/>
        <a:p>
          <a:endParaRPr lang="en-US"/>
        </a:p>
      </dgm:t>
    </dgm:pt>
    <dgm:pt modelId="{0CF3B668-AC0C-4B4A-ADDB-3C746FB28AEF}">
      <dgm:prSet phldrT="[Text]" phldr="0"/>
      <dgm:spPr/>
      <dgm:t>
        <a:bodyPr/>
        <a:lstStyle/>
        <a:p>
          <a:pPr rtl="0"/>
          <a:r>
            <a:rPr lang="en-US">
              <a:latin typeface="Calibri Light" panose="020F0302020204030204"/>
            </a:rPr>
            <a:t>Instructional Rounds</a:t>
          </a:r>
          <a:endParaRPr lang="en-US"/>
        </a:p>
      </dgm:t>
    </dgm:pt>
    <dgm:pt modelId="{FE213DC9-F5DA-4958-913D-0198D298FA2A}" type="parTrans" cxnId="{E8FBE1CD-5A56-4109-9D2F-4E7E73361304}">
      <dgm:prSet/>
      <dgm:spPr/>
      <dgm:t>
        <a:bodyPr/>
        <a:lstStyle/>
        <a:p>
          <a:endParaRPr lang="en-US"/>
        </a:p>
      </dgm:t>
    </dgm:pt>
    <dgm:pt modelId="{8D3F7E6A-5DEA-4A5F-BDBB-403992D7058C}" type="sibTrans" cxnId="{E8FBE1CD-5A56-4109-9D2F-4E7E73361304}">
      <dgm:prSet/>
      <dgm:spPr/>
      <dgm:t>
        <a:bodyPr/>
        <a:lstStyle/>
        <a:p>
          <a:endParaRPr lang="en-US"/>
        </a:p>
      </dgm:t>
    </dgm:pt>
    <dgm:pt modelId="{63EC921E-2155-44E4-A487-C0913BAD5D6E}">
      <dgm:prSet phldrT="[Text]" phldr="0"/>
      <dgm:spPr/>
      <dgm:t>
        <a:bodyPr/>
        <a:lstStyle/>
        <a:p>
          <a:pPr rtl="0"/>
          <a:r>
            <a:rPr lang="en-US">
              <a:latin typeface="Calibri Light" panose="020F0302020204030204"/>
            </a:rPr>
            <a:t>Monitoring and Feedback</a:t>
          </a:r>
          <a:endParaRPr lang="en-US"/>
        </a:p>
      </dgm:t>
    </dgm:pt>
    <dgm:pt modelId="{CFF4DD58-A2C2-43EC-AFF1-5596BD87625C}" type="parTrans" cxnId="{C00BC043-B09C-40D8-BBA7-87A345E585A7}">
      <dgm:prSet/>
      <dgm:spPr/>
      <dgm:t>
        <a:bodyPr/>
        <a:lstStyle/>
        <a:p>
          <a:endParaRPr lang="en-US"/>
        </a:p>
      </dgm:t>
    </dgm:pt>
    <dgm:pt modelId="{B532F0F4-A70E-4359-8A02-88AF7629B52E}" type="sibTrans" cxnId="{C00BC043-B09C-40D8-BBA7-87A345E585A7}">
      <dgm:prSet/>
      <dgm:spPr/>
      <dgm:t>
        <a:bodyPr/>
        <a:lstStyle/>
        <a:p>
          <a:endParaRPr lang="en-US"/>
        </a:p>
      </dgm:t>
    </dgm:pt>
    <dgm:pt modelId="{13F52548-B586-49ED-8563-C71ABB8BB94A}" type="pres">
      <dgm:prSet presAssocID="{B91DA1D2-09C7-4A8C-B1BC-EF3DB1AAEB9A}" presName="CompostProcess" presStyleCnt="0">
        <dgm:presLayoutVars>
          <dgm:dir/>
          <dgm:resizeHandles val="exact"/>
        </dgm:presLayoutVars>
      </dgm:prSet>
      <dgm:spPr/>
    </dgm:pt>
    <dgm:pt modelId="{22AAC477-26F9-403C-BCAA-8FD95A16E658}" type="pres">
      <dgm:prSet presAssocID="{B91DA1D2-09C7-4A8C-B1BC-EF3DB1AAEB9A}" presName="arrow" presStyleLbl="bgShp" presStyleIdx="0" presStyleCnt="1"/>
      <dgm:spPr/>
    </dgm:pt>
    <dgm:pt modelId="{F8E0D8D8-96EA-4382-B525-9DD9D73AABF2}" type="pres">
      <dgm:prSet presAssocID="{B91DA1D2-09C7-4A8C-B1BC-EF3DB1AAEB9A}" presName="linearProcess" presStyleCnt="0"/>
      <dgm:spPr/>
    </dgm:pt>
    <dgm:pt modelId="{18D7A18B-8B2A-494F-9083-025796D60F62}" type="pres">
      <dgm:prSet presAssocID="{4B092E86-25FB-4BD0-9449-79F56A8975B2}" presName="textNode" presStyleLbl="node1" presStyleIdx="0" presStyleCnt="3">
        <dgm:presLayoutVars>
          <dgm:bulletEnabled val="1"/>
        </dgm:presLayoutVars>
      </dgm:prSet>
      <dgm:spPr/>
    </dgm:pt>
    <dgm:pt modelId="{F5780710-A679-4791-ABBF-4445E7942F4A}" type="pres">
      <dgm:prSet presAssocID="{5B6672A7-5E55-4F83-9FF9-0C296CCDD213}" presName="sibTrans" presStyleCnt="0"/>
      <dgm:spPr/>
    </dgm:pt>
    <dgm:pt modelId="{CF93EBB0-E63E-42AD-978D-0B22E717FB14}" type="pres">
      <dgm:prSet presAssocID="{0CF3B668-AC0C-4B4A-ADDB-3C746FB28AEF}" presName="textNode" presStyleLbl="node1" presStyleIdx="1" presStyleCnt="3">
        <dgm:presLayoutVars>
          <dgm:bulletEnabled val="1"/>
        </dgm:presLayoutVars>
      </dgm:prSet>
      <dgm:spPr/>
    </dgm:pt>
    <dgm:pt modelId="{F6E61DB7-6E10-4683-B10F-E2EC2C557B9F}" type="pres">
      <dgm:prSet presAssocID="{8D3F7E6A-5DEA-4A5F-BDBB-403992D7058C}" presName="sibTrans" presStyleCnt="0"/>
      <dgm:spPr/>
    </dgm:pt>
    <dgm:pt modelId="{06516BB6-DDC0-4505-8823-37824A11E24E}" type="pres">
      <dgm:prSet presAssocID="{63EC921E-2155-44E4-A487-C0913BAD5D6E}" presName="textNode" presStyleLbl="node1" presStyleIdx="2" presStyleCnt="3">
        <dgm:presLayoutVars>
          <dgm:bulletEnabled val="1"/>
        </dgm:presLayoutVars>
      </dgm:prSet>
      <dgm:spPr/>
    </dgm:pt>
  </dgm:ptLst>
  <dgm:cxnLst>
    <dgm:cxn modelId="{DA11D520-357F-47BD-8C0F-FAD00B793F4E}" type="presOf" srcId="{B91DA1D2-09C7-4A8C-B1BC-EF3DB1AAEB9A}" destId="{13F52548-B586-49ED-8563-C71ABB8BB94A}" srcOrd="0" destOrd="0" presId="urn:microsoft.com/office/officeart/2005/8/layout/hProcess9"/>
    <dgm:cxn modelId="{C00BC043-B09C-40D8-BBA7-87A345E585A7}" srcId="{B91DA1D2-09C7-4A8C-B1BC-EF3DB1AAEB9A}" destId="{63EC921E-2155-44E4-A487-C0913BAD5D6E}" srcOrd="2" destOrd="0" parTransId="{CFF4DD58-A2C2-43EC-AFF1-5596BD87625C}" sibTransId="{B532F0F4-A70E-4359-8A02-88AF7629B52E}"/>
    <dgm:cxn modelId="{AE6F5764-16A8-47A1-8179-D4AC913C9B1A}" srcId="{B91DA1D2-09C7-4A8C-B1BC-EF3DB1AAEB9A}" destId="{4B092E86-25FB-4BD0-9449-79F56A8975B2}" srcOrd="0" destOrd="0" parTransId="{D59F0B79-D21C-4E5A-AC6D-45F5AE4F65EC}" sibTransId="{5B6672A7-5E55-4F83-9FF9-0C296CCDD213}"/>
    <dgm:cxn modelId="{13FA4A99-5F39-47BF-9167-CA15BBB031E7}" type="presOf" srcId="{0CF3B668-AC0C-4B4A-ADDB-3C746FB28AEF}" destId="{CF93EBB0-E63E-42AD-978D-0B22E717FB14}" srcOrd="0" destOrd="0" presId="urn:microsoft.com/office/officeart/2005/8/layout/hProcess9"/>
    <dgm:cxn modelId="{D34D84AD-655E-46AA-8DCE-C4C571492975}" type="presOf" srcId="{4B092E86-25FB-4BD0-9449-79F56A8975B2}" destId="{18D7A18B-8B2A-494F-9083-025796D60F62}" srcOrd="0" destOrd="0" presId="urn:microsoft.com/office/officeart/2005/8/layout/hProcess9"/>
    <dgm:cxn modelId="{E8FBE1CD-5A56-4109-9D2F-4E7E73361304}" srcId="{B91DA1D2-09C7-4A8C-B1BC-EF3DB1AAEB9A}" destId="{0CF3B668-AC0C-4B4A-ADDB-3C746FB28AEF}" srcOrd="1" destOrd="0" parTransId="{FE213DC9-F5DA-4958-913D-0198D298FA2A}" sibTransId="{8D3F7E6A-5DEA-4A5F-BDBB-403992D7058C}"/>
    <dgm:cxn modelId="{5B5FE4EE-B22C-4F4E-884A-F911736E285F}" type="presOf" srcId="{63EC921E-2155-44E4-A487-C0913BAD5D6E}" destId="{06516BB6-DDC0-4505-8823-37824A11E24E}" srcOrd="0" destOrd="0" presId="urn:microsoft.com/office/officeart/2005/8/layout/hProcess9"/>
    <dgm:cxn modelId="{88229D61-F50A-4BF2-ACE0-048699B5C00A}" type="presParOf" srcId="{13F52548-B586-49ED-8563-C71ABB8BB94A}" destId="{22AAC477-26F9-403C-BCAA-8FD95A16E658}" srcOrd="0" destOrd="0" presId="urn:microsoft.com/office/officeart/2005/8/layout/hProcess9"/>
    <dgm:cxn modelId="{97E02BBE-2D2A-4583-B76E-74D652C23305}" type="presParOf" srcId="{13F52548-B586-49ED-8563-C71ABB8BB94A}" destId="{F8E0D8D8-96EA-4382-B525-9DD9D73AABF2}" srcOrd="1" destOrd="0" presId="urn:microsoft.com/office/officeart/2005/8/layout/hProcess9"/>
    <dgm:cxn modelId="{90D2A456-4C2B-477A-928E-4C17564599A6}" type="presParOf" srcId="{F8E0D8D8-96EA-4382-B525-9DD9D73AABF2}" destId="{18D7A18B-8B2A-494F-9083-025796D60F62}" srcOrd="0" destOrd="0" presId="urn:microsoft.com/office/officeart/2005/8/layout/hProcess9"/>
    <dgm:cxn modelId="{97EF4E18-E98B-413A-A7A8-152F201B28BB}" type="presParOf" srcId="{F8E0D8D8-96EA-4382-B525-9DD9D73AABF2}" destId="{F5780710-A679-4791-ABBF-4445E7942F4A}" srcOrd="1" destOrd="0" presId="urn:microsoft.com/office/officeart/2005/8/layout/hProcess9"/>
    <dgm:cxn modelId="{5F3F5F54-ABF1-4739-9DA9-44D39377956E}" type="presParOf" srcId="{F8E0D8D8-96EA-4382-B525-9DD9D73AABF2}" destId="{CF93EBB0-E63E-42AD-978D-0B22E717FB14}" srcOrd="2" destOrd="0" presId="urn:microsoft.com/office/officeart/2005/8/layout/hProcess9"/>
    <dgm:cxn modelId="{77173278-1D16-4D3E-A04D-D081CC770076}" type="presParOf" srcId="{F8E0D8D8-96EA-4382-B525-9DD9D73AABF2}" destId="{F6E61DB7-6E10-4683-B10F-E2EC2C557B9F}" srcOrd="3" destOrd="0" presId="urn:microsoft.com/office/officeart/2005/8/layout/hProcess9"/>
    <dgm:cxn modelId="{5B7DB8F1-4347-4794-950F-FF708FAC415F}" type="presParOf" srcId="{F8E0D8D8-96EA-4382-B525-9DD9D73AABF2}" destId="{06516BB6-DDC0-4505-8823-37824A11E24E}"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AAC477-26F9-403C-BCAA-8FD95A16E658}">
      <dsp:nvSpPr>
        <dsp:cNvPr id="0" name=""/>
        <dsp:cNvSpPr/>
      </dsp:nvSpPr>
      <dsp:spPr>
        <a:xfrm>
          <a:off x="830438" y="0"/>
          <a:ext cx="9411638" cy="3008489"/>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D7A18B-8B2A-494F-9083-025796D60F62}">
      <dsp:nvSpPr>
        <dsp:cNvPr id="0" name=""/>
        <dsp:cNvSpPr/>
      </dsp:nvSpPr>
      <dsp:spPr>
        <a:xfrm>
          <a:off x="375211" y="902546"/>
          <a:ext cx="3321754" cy="120339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Calibri Light" panose="020F0302020204030204"/>
            </a:rPr>
            <a:t>Continuous Improvement Plans</a:t>
          </a:r>
          <a:endParaRPr lang="en-US" sz="3000" kern="1200"/>
        </a:p>
      </dsp:txBody>
      <dsp:txXfrm>
        <a:off x="433956" y="961291"/>
        <a:ext cx="3204264" cy="1085905"/>
      </dsp:txXfrm>
    </dsp:sp>
    <dsp:sp modelId="{CF93EBB0-E63E-42AD-978D-0B22E717FB14}">
      <dsp:nvSpPr>
        <dsp:cNvPr id="0" name=""/>
        <dsp:cNvSpPr/>
      </dsp:nvSpPr>
      <dsp:spPr>
        <a:xfrm>
          <a:off x="3875380" y="902546"/>
          <a:ext cx="3321754" cy="120339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Calibri Light" panose="020F0302020204030204"/>
            </a:rPr>
            <a:t>Instructional Rounds</a:t>
          </a:r>
          <a:endParaRPr lang="en-US" sz="3000" kern="1200"/>
        </a:p>
      </dsp:txBody>
      <dsp:txXfrm>
        <a:off x="3934125" y="961291"/>
        <a:ext cx="3204264" cy="1085905"/>
      </dsp:txXfrm>
    </dsp:sp>
    <dsp:sp modelId="{06516BB6-DDC0-4505-8823-37824A11E24E}">
      <dsp:nvSpPr>
        <dsp:cNvPr id="0" name=""/>
        <dsp:cNvSpPr/>
      </dsp:nvSpPr>
      <dsp:spPr>
        <a:xfrm>
          <a:off x="7375549" y="902546"/>
          <a:ext cx="3321754" cy="120339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Calibri Light" panose="020F0302020204030204"/>
            </a:rPr>
            <a:t>Monitoring and Feedback</a:t>
          </a:r>
          <a:endParaRPr lang="en-US" sz="3000" kern="1200"/>
        </a:p>
      </dsp:txBody>
      <dsp:txXfrm>
        <a:off x="7434294" y="961291"/>
        <a:ext cx="3204264" cy="10859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AAC477-26F9-403C-BCAA-8FD95A16E658}">
      <dsp:nvSpPr>
        <dsp:cNvPr id="0" name=""/>
        <dsp:cNvSpPr/>
      </dsp:nvSpPr>
      <dsp:spPr>
        <a:xfrm>
          <a:off x="830438" y="0"/>
          <a:ext cx="9411638" cy="3008489"/>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D7A18B-8B2A-494F-9083-025796D60F62}">
      <dsp:nvSpPr>
        <dsp:cNvPr id="0" name=""/>
        <dsp:cNvSpPr/>
      </dsp:nvSpPr>
      <dsp:spPr>
        <a:xfrm>
          <a:off x="375211" y="902546"/>
          <a:ext cx="3321754" cy="120339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Calibri Light" panose="020F0302020204030204"/>
            </a:rPr>
            <a:t>Continuous Improvement Plans</a:t>
          </a:r>
          <a:endParaRPr lang="en-US" sz="3000" kern="1200"/>
        </a:p>
      </dsp:txBody>
      <dsp:txXfrm>
        <a:off x="433956" y="961291"/>
        <a:ext cx="3204264" cy="1085905"/>
      </dsp:txXfrm>
    </dsp:sp>
    <dsp:sp modelId="{CF93EBB0-E63E-42AD-978D-0B22E717FB14}">
      <dsp:nvSpPr>
        <dsp:cNvPr id="0" name=""/>
        <dsp:cNvSpPr/>
      </dsp:nvSpPr>
      <dsp:spPr>
        <a:xfrm>
          <a:off x="3875380" y="902546"/>
          <a:ext cx="3321754" cy="120339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Calibri Light" panose="020F0302020204030204"/>
            </a:rPr>
            <a:t>Instructional Rounds</a:t>
          </a:r>
          <a:endParaRPr lang="en-US" sz="3000" kern="1200"/>
        </a:p>
      </dsp:txBody>
      <dsp:txXfrm>
        <a:off x="3934125" y="961291"/>
        <a:ext cx="3204264" cy="1085905"/>
      </dsp:txXfrm>
    </dsp:sp>
    <dsp:sp modelId="{06516BB6-DDC0-4505-8823-37824A11E24E}">
      <dsp:nvSpPr>
        <dsp:cNvPr id="0" name=""/>
        <dsp:cNvSpPr/>
      </dsp:nvSpPr>
      <dsp:spPr>
        <a:xfrm>
          <a:off x="7375549" y="902546"/>
          <a:ext cx="3321754" cy="120339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Calibri Light" panose="020F0302020204030204"/>
            </a:rPr>
            <a:t>Monitoring and Feedback</a:t>
          </a:r>
          <a:endParaRPr lang="en-US" sz="3000" kern="1200"/>
        </a:p>
      </dsp:txBody>
      <dsp:txXfrm>
        <a:off x="7434294" y="961291"/>
        <a:ext cx="3204264" cy="108590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1" Type="http://schemas.openxmlformats.org/officeDocument/2006/relationships/image" Target="../media/image11.png"/></Relationships>
</file>

<file path=ppt/drawings/_rels/drawing2.xml.rels><?xml version="1.0" encoding="UTF-8" standalone="yes"?>
<Relationships xmlns="http://schemas.openxmlformats.org/package/2006/relationships"><Relationship Id="rId1" Type="http://schemas.openxmlformats.org/officeDocument/2006/relationships/image" Target="../media/image15.png"/></Relationships>
</file>

<file path=ppt/drawings/drawing1.xml><?xml version="1.0" encoding="utf-8"?>
<c:userShapes xmlns:c="http://schemas.openxmlformats.org/drawingml/2006/chart">
  <cdr:relSizeAnchor xmlns:cdr="http://schemas.openxmlformats.org/drawingml/2006/chartDrawing">
    <cdr:from>
      <cdr:x>0.23316</cdr:x>
      <cdr:y>0.94166</cdr:y>
    </cdr:from>
    <cdr:to>
      <cdr:x>0.84205</cdr:x>
      <cdr:y>1</cdr:y>
    </cdr:to>
    <cdr:pic>
      <cdr:nvPicPr>
        <cdr:cNvPr id="2" name="Picture 1">
          <a:extLst xmlns:a="http://schemas.openxmlformats.org/drawingml/2006/main">
            <a:ext uri="{FF2B5EF4-FFF2-40B4-BE49-F238E27FC236}">
              <a16:creationId xmlns:a16="http://schemas.microsoft.com/office/drawing/2014/main" id="{733244D7-A74F-C46A-6FE1-55FE3F3A7ACD}"/>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2745036" y="5970510"/>
          <a:ext cx="7168707" cy="231643"/>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0.13393</cdr:x>
      <cdr:y>0.92921</cdr:y>
    </cdr:from>
    <cdr:to>
      <cdr:x>0.78369</cdr:x>
      <cdr:y>1</cdr:y>
    </cdr:to>
    <cdr:pic>
      <cdr:nvPicPr>
        <cdr:cNvPr id="3" name="chart">
          <a:extLst xmlns:a="http://schemas.openxmlformats.org/drawingml/2006/main">
            <a:ext uri="{FF2B5EF4-FFF2-40B4-BE49-F238E27FC236}">
              <a16:creationId xmlns:a16="http://schemas.microsoft.com/office/drawing/2014/main" id="{3AB05A7C-F5BA-B1BC-D101-5B5F0470CB06}"/>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561673" y="4213191"/>
          <a:ext cx="7576621" cy="320996"/>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D698F7-ADFC-4986-A951-6D02873B7423}" type="datetimeFigureOut">
              <a:rPr lang="en-US" smtClean="0"/>
              <a:t>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924BF9-B4D7-4EDB-AD87-793376F34942}" type="slidenum">
              <a:rPr lang="en-US" smtClean="0"/>
              <a:t>‹#›</a:t>
            </a:fld>
            <a:endParaRPr lang="en-US"/>
          </a:p>
        </p:txBody>
      </p:sp>
    </p:spTree>
    <p:extLst>
      <p:ext uri="{BB962C8B-B14F-4D97-AF65-F5344CB8AC3E}">
        <p14:creationId xmlns:p14="http://schemas.microsoft.com/office/powerpoint/2010/main" val="3786011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D04DB-DB56-C43E-0EC6-E7B1677A44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42D055-7563-7CA1-1A9E-8DF8E48879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436695-F91B-9F23-423F-4C73912F578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D712DE-B474-F868-B3A8-23EDC2835B0F}"/>
              </a:ext>
            </a:extLst>
          </p:cNvPr>
          <p:cNvSpPr>
            <a:spLocks noGrp="1"/>
          </p:cNvSpPr>
          <p:nvPr>
            <p:ph type="sldNum" sz="quarter" idx="5"/>
          </p:nvPr>
        </p:nvSpPr>
        <p:spPr/>
        <p:txBody>
          <a:bodyPr/>
          <a:lstStyle/>
          <a:p>
            <a:fld id="{0C5608A0-9988-431F-925D-31F4A5E468F6}" type="slidenum">
              <a:rPr lang="en-US" smtClean="0"/>
              <a:t>2</a:t>
            </a:fld>
            <a:endParaRPr lang="en-US"/>
          </a:p>
        </p:txBody>
      </p:sp>
    </p:spTree>
    <p:extLst>
      <p:ext uri="{BB962C8B-B14F-4D97-AF65-F5344CB8AC3E}">
        <p14:creationId xmlns:p14="http://schemas.microsoft.com/office/powerpoint/2010/main" val="3589392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F33C1-368A-88CF-5228-E22987071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C242D8-C41E-0E2D-DC8B-D8D59B7AC04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08C48D9-7D6F-12B0-E1A7-68A453D0B51C}"/>
              </a:ext>
            </a:extLst>
          </p:cNvPr>
          <p:cNvSpPr>
            <a:spLocks noGrp="1"/>
          </p:cNvSpPr>
          <p:nvPr>
            <p:ph type="body" idx="1"/>
          </p:nvPr>
        </p:nvSpPr>
        <p:spPr/>
        <p:txBody>
          <a:bodyPr/>
          <a:lstStyle/>
          <a:p>
            <a:endParaRPr lang="en-US">
              <a:latin typeface="Arial Narrow"/>
            </a:endParaRPr>
          </a:p>
        </p:txBody>
      </p:sp>
      <p:sp>
        <p:nvSpPr>
          <p:cNvPr id="4" name="Slide Number Placeholder 3">
            <a:extLst>
              <a:ext uri="{FF2B5EF4-FFF2-40B4-BE49-F238E27FC236}">
                <a16:creationId xmlns:a16="http://schemas.microsoft.com/office/drawing/2014/main" id="{01C9D4C4-72A9-606C-A14C-BCFE34F7F2F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9858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7F3AE-6716-8024-DDA8-444E5E85D0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CECDCB-C505-DA52-DF3A-9DD720F7D5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B35801-452D-EEF7-F133-57C270F84CC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9AD058F-EB6B-AF9B-2C8C-588ACFA6EFE0}"/>
              </a:ext>
            </a:extLst>
          </p:cNvPr>
          <p:cNvSpPr>
            <a:spLocks noGrp="1"/>
          </p:cNvSpPr>
          <p:nvPr>
            <p:ph type="sldNum" sz="quarter" idx="5"/>
          </p:nvPr>
        </p:nvSpPr>
        <p:spPr/>
        <p:txBody>
          <a:bodyPr/>
          <a:lstStyle/>
          <a:p>
            <a:fld id="{6F389052-FC7E-41DD-93A4-30E17920B0A0}" type="slidenum">
              <a:rPr lang="en-US" smtClean="0"/>
              <a:t>6</a:t>
            </a:fld>
            <a:endParaRPr lang="en-US"/>
          </a:p>
        </p:txBody>
      </p:sp>
    </p:spTree>
    <p:extLst>
      <p:ext uri="{BB962C8B-B14F-4D97-AF65-F5344CB8AC3E}">
        <p14:creationId xmlns:p14="http://schemas.microsoft.com/office/powerpoint/2010/main" val="649249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3EDD2-0C21-297D-F0FD-092678F032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0EAB93-F243-8A2F-1958-ECBCC36A6F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FAEE14-8E71-41CE-3902-4AB9E76DC32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1BA7F63-E8D6-D7CB-C819-F3F9AB23A9C4}"/>
              </a:ext>
            </a:extLst>
          </p:cNvPr>
          <p:cNvSpPr>
            <a:spLocks noGrp="1"/>
          </p:cNvSpPr>
          <p:nvPr>
            <p:ph type="sldNum" sz="quarter" idx="5"/>
          </p:nvPr>
        </p:nvSpPr>
        <p:spPr/>
        <p:txBody>
          <a:bodyPr/>
          <a:lstStyle/>
          <a:p>
            <a:fld id="{6F389052-FC7E-41DD-93A4-30E17920B0A0}" type="slidenum">
              <a:rPr lang="en-US" smtClean="0"/>
              <a:t>7</a:t>
            </a:fld>
            <a:endParaRPr lang="en-US"/>
          </a:p>
        </p:txBody>
      </p:sp>
    </p:spTree>
    <p:extLst>
      <p:ext uri="{BB962C8B-B14F-4D97-AF65-F5344CB8AC3E}">
        <p14:creationId xmlns:p14="http://schemas.microsoft.com/office/powerpoint/2010/main" val="663268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0C9D3-DC1A-5BCB-FCA2-7101701562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E7BD53-DF39-3304-ECDF-807685CF5D1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8C02F315-430B-7FB4-643C-88AD02737D38}"/>
              </a:ext>
            </a:extLst>
          </p:cNvPr>
          <p:cNvSpPr>
            <a:spLocks noGrp="1"/>
          </p:cNvSpPr>
          <p:nvPr>
            <p:ph type="body" idx="1"/>
          </p:nvPr>
        </p:nvSpPr>
        <p:spPr/>
        <p:txBody>
          <a:bodyPr/>
          <a:lstStyle/>
          <a:p>
            <a:r>
              <a:rPr lang="en-US">
                <a:ea typeface="Calibri"/>
                <a:cs typeface="Calibri"/>
              </a:rPr>
              <a:t>Content Mastery Elementary results District wide is 60, Star above name for each area to identify schools who had notable gains</a:t>
            </a:r>
            <a:endParaRPr lang="en-US"/>
          </a:p>
        </p:txBody>
      </p:sp>
      <p:sp>
        <p:nvSpPr>
          <p:cNvPr id="4" name="Slide Number Placeholder 3">
            <a:extLst>
              <a:ext uri="{FF2B5EF4-FFF2-40B4-BE49-F238E27FC236}">
                <a16:creationId xmlns:a16="http://schemas.microsoft.com/office/drawing/2014/main" id="{AC2D43B7-647F-0335-16FC-C10AC3D511AC}"/>
              </a:ext>
            </a:extLst>
          </p:cNvPr>
          <p:cNvSpPr>
            <a:spLocks noGrp="1"/>
          </p:cNvSpPr>
          <p:nvPr>
            <p:ph type="sldNum" sz="quarter" idx="5"/>
          </p:nvPr>
        </p:nvSpPr>
        <p:spPr/>
        <p:txBody>
          <a:bodyPr/>
          <a:lstStyle/>
          <a:p>
            <a:fld id="{560E63B2-D433-497B-82B7-B837A3F36A27}" type="slidenum">
              <a:rPr lang="en-US" smtClean="0"/>
              <a:t>8</a:t>
            </a:fld>
            <a:endParaRPr lang="en-US"/>
          </a:p>
        </p:txBody>
      </p:sp>
    </p:spTree>
    <p:extLst>
      <p:ext uri="{BB962C8B-B14F-4D97-AF65-F5344CB8AC3E}">
        <p14:creationId xmlns:p14="http://schemas.microsoft.com/office/powerpoint/2010/main" val="563224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A3388-53C9-E605-7D4E-233E0628D0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3DC958-98C8-142D-7366-4A43DE7D660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2620453-01D5-0334-2057-D17AE15BD0B2}"/>
              </a:ext>
            </a:extLst>
          </p:cNvPr>
          <p:cNvSpPr>
            <a:spLocks noGrp="1"/>
          </p:cNvSpPr>
          <p:nvPr>
            <p:ph type="body" idx="1"/>
          </p:nvPr>
        </p:nvSpPr>
        <p:spPr/>
        <p:txBody>
          <a:bodyPr/>
          <a:lstStyle/>
          <a:p>
            <a:r>
              <a:rPr lang="en-US">
                <a:ea typeface="Calibri"/>
                <a:cs typeface="Calibri"/>
              </a:rPr>
              <a:t>Content Mastery Elementary results District wide is 60, Star above name for each area to identify schools who had notable gains</a:t>
            </a:r>
            <a:endParaRPr lang="en-US"/>
          </a:p>
        </p:txBody>
      </p:sp>
      <p:sp>
        <p:nvSpPr>
          <p:cNvPr id="4" name="Slide Number Placeholder 3">
            <a:extLst>
              <a:ext uri="{FF2B5EF4-FFF2-40B4-BE49-F238E27FC236}">
                <a16:creationId xmlns:a16="http://schemas.microsoft.com/office/drawing/2014/main" id="{00F17BF9-6A20-AEB7-0418-0F5608D50F23}"/>
              </a:ext>
            </a:extLst>
          </p:cNvPr>
          <p:cNvSpPr>
            <a:spLocks noGrp="1"/>
          </p:cNvSpPr>
          <p:nvPr>
            <p:ph type="sldNum" sz="quarter" idx="5"/>
          </p:nvPr>
        </p:nvSpPr>
        <p:spPr/>
        <p:txBody>
          <a:bodyPr/>
          <a:lstStyle/>
          <a:p>
            <a:fld id="{560E63B2-D433-497B-82B7-B837A3F36A27}" type="slidenum">
              <a:rPr lang="en-US" smtClean="0"/>
              <a:t>9</a:t>
            </a:fld>
            <a:endParaRPr lang="en-US"/>
          </a:p>
        </p:txBody>
      </p:sp>
    </p:spTree>
    <p:extLst>
      <p:ext uri="{BB962C8B-B14F-4D97-AF65-F5344CB8AC3E}">
        <p14:creationId xmlns:p14="http://schemas.microsoft.com/office/powerpoint/2010/main" val="3131414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C52A9-EC7D-1AE2-8A7E-0305C97EA3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3860C8-FA85-D948-C0BC-DE598D08BA31}"/>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FEBBFD3A-9DD6-2C9A-A432-F293EAA58330}"/>
              </a:ext>
            </a:extLst>
          </p:cNvPr>
          <p:cNvSpPr>
            <a:spLocks noGrp="1"/>
          </p:cNvSpPr>
          <p:nvPr>
            <p:ph type="body" idx="1"/>
          </p:nvPr>
        </p:nvSpPr>
        <p:spPr/>
        <p:txBody>
          <a:bodyPr/>
          <a:lstStyle/>
          <a:p>
            <a:r>
              <a:rPr lang="en-US">
                <a:ea typeface="Calibri"/>
                <a:cs typeface="Calibri"/>
              </a:rPr>
              <a:t>Content Mastery Elementary results District wide is 60, Star above name for each area to identify schools who had notable gains</a:t>
            </a:r>
            <a:endParaRPr lang="en-US"/>
          </a:p>
        </p:txBody>
      </p:sp>
      <p:sp>
        <p:nvSpPr>
          <p:cNvPr id="4" name="Slide Number Placeholder 3">
            <a:extLst>
              <a:ext uri="{FF2B5EF4-FFF2-40B4-BE49-F238E27FC236}">
                <a16:creationId xmlns:a16="http://schemas.microsoft.com/office/drawing/2014/main" id="{EBE589A7-4115-C280-F642-D7BD81D5FCC2}"/>
              </a:ext>
            </a:extLst>
          </p:cNvPr>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33528483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A8ECE-2B7B-6526-0F49-32930DF4D4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0BCF94-520B-234B-4A64-FFF804EDA5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E05BDA-31F5-0B7C-810D-23EE4CCCE3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4FFEFE-8238-BBD9-B1CA-38DAA84EE6E0}"/>
              </a:ext>
            </a:extLst>
          </p:cNvPr>
          <p:cNvSpPr>
            <a:spLocks noGrp="1"/>
          </p:cNvSpPr>
          <p:nvPr>
            <p:ph type="sldNum" sz="quarter" idx="5"/>
          </p:nvPr>
        </p:nvSpPr>
        <p:spPr/>
        <p:txBody>
          <a:bodyPr/>
          <a:lstStyle/>
          <a:p>
            <a:fld id="{6F389052-FC7E-41DD-93A4-30E17920B0A0}" type="slidenum">
              <a:rPr lang="en-US" smtClean="0"/>
              <a:t>11</a:t>
            </a:fld>
            <a:endParaRPr lang="en-US"/>
          </a:p>
        </p:txBody>
      </p:sp>
    </p:spTree>
    <p:extLst>
      <p:ext uri="{BB962C8B-B14F-4D97-AF65-F5344CB8AC3E}">
        <p14:creationId xmlns:p14="http://schemas.microsoft.com/office/powerpoint/2010/main" val="2059731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EFF0B-CD49-889F-04AE-4CA2F054C1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B46A98-9FD5-038A-BE12-ECEC4AA4B20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91FB53D3-0C84-23CD-B626-1567ACCD62D7}"/>
              </a:ext>
            </a:extLst>
          </p:cNvPr>
          <p:cNvSpPr>
            <a:spLocks noGrp="1"/>
          </p:cNvSpPr>
          <p:nvPr>
            <p:ph type="body" idx="1"/>
          </p:nvPr>
        </p:nvSpPr>
        <p:spPr/>
        <p:txBody>
          <a:bodyPr/>
          <a:lstStyle/>
          <a:p>
            <a:r>
              <a:rPr lang="en-US"/>
              <a:t>Put a line across.... </a:t>
            </a:r>
          </a:p>
        </p:txBody>
      </p:sp>
      <p:sp>
        <p:nvSpPr>
          <p:cNvPr id="4" name="Slide Number Placeholder 3">
            <a:extLst>
              <a:ext uri="{FF2B5EF4-FFF2-40B4-BE49-F238E27FC236}">
                <a16:creationId xmlns:a16="http://schemas.microsoft.com/office/drawing/2014/main" id="{5A8DE775-B8D6-0544-D227-0D9445E825C0}"/>
              </a:ext>
            </a:extLst>
          </p:cNvPr>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2127919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2C34D-0B06-D25C-89F5-B42C859B83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BF5D39-D3B8-BED5-F239-669DA3982A6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826CEA5A-27EE-BDAF-EA0D-EC3AB859F713}"/>
              </a:ext>
            </a:extLst>
          </p:cNvPr>
          <p:cNvSpPr>
            <a:spLocks noGrp="1"/>
          </p:cNvSpPr>
          <p:nvPr>
            <p:ph type="body" idx="1"/>
          </p:nvPr>
        </p:nvSpPr>
        <p:spPr/>
        <p:txBody>
          <a:bodyPr/>
          <a:lstStyle/>
          <a:p>
            <a:r>
              <a:rPr lang="en-US"/>
              <a:t>Put a line across.... </a:t>
            </a:r>
          </a:p>
        </p:txBody>
      </p:sp>
      <p:sp>
        <p:nvSpPr>
          <p:cNvPr id="4" name="Slide Number Placeholder 3">
            <a:extLst>
              <a:ext uri="{FF2B5EF4-FFF2-40B4-BE49-F238E27FC236}">
                <a16:creationId xmlns:a16="http://schemas.microsoft.com/office/drawing/2014/main" id="{3F0A1E42-D750-B914-0B8D-77CD390094DB}"/>
              </a:ext>
            </a:extLst>
          </p:cNvPr>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755728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74EA5-5A76-9CC4-C6CE-4FAF9C2621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29E7FA-266E-487C-7529-1D810A9B377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01F3B32-4EE6-34C2-C5B6-D15AA92EAAE0}"/>
              </a:ext>
            </a:extLst>
          </p:cNvPr>
          <p:cNvSpPr>
            <a:spLocks noGrp="1"/>
          </p:cNvSpPr>
          <p:nvPr>
            <p:ph type="body" idx="1"/>
          </p:nvPr>
        </p:nvSpPr>
        <p:spPr/>
        <p:txBody>
          <a:bodyPr/>
          <a:lstStyle/>
          <a:p>
            <a:r>
              <a:rPr lang="en-US"/>
              <a:t>Put a line across.... </a:t>
            </a:r>
          </a:p>
        </p:txBody>
      </p:sp>
      <p:sp>
        <p:nvSpPr>
          <p:cNvPr id="4" name="Slide Number Placeholder 3">
            <a:extLst>
              <a:ext uri="{FF2B5EF4-FFF2-40B4-BE49-F238E27FC236}">
                <a16:creationId xmlns:a16="http://schemas.microsoft.com/office/drawing/2014/main" id="{108AD470-ECB5-6796-F800-AB2A7DDE39FE}"/>
              </a:ext>
            </a:extLst>
          </p:cNvPr>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19001040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04B32-A71F-116C-ABC0-816C70B700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9D6A7A-F477-F54E-C857-B7D81E0494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7D0F11-85EC-1D4A-9897-BB70F05B4DF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55DFE62-3248-CC89-D777-4C9A736345F4}"/>
              </a:ext>
            </a:extLst>
          </p:cNvPr>
          <p:cNvSpPr>
            <a:spLocks noGrp="1"/>
          </p:cNvSpPr>
          <p:nvPr>
            <p:ph type="sldNum" sz="quarter" idx="5"/>
          </p:nvPr>
        </p:nvSpPr>
        <p:spPr/>
        <p:txBody>
          <a:bodyPr/>
          <a:lstStyle/>
          <a:p>
            <a:fld id="{6F389052-FC7E-41DD-93A4-30E17920B0A0}" type="slidenum">
              <a:rPr lang="en-US" smtClean="0"/>
              <a:t>15</a:t>
            </a:fld>
            <a:endParaRPr lang="en-US"/>
          </a:p>
        </p:txBody>
      </p:sp>
    </p:spTree>
    <p:extLst>
      <p:ext uri="{BB962C8B-B14F-4D97-AF65-F5344CB8AC3E}">
        <p14:creationId xmlns:p14="http://schemas.microsoft.com/office/powerpoint/2010/main" val="21128424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9233A-1271-2B59-5FC1-F45437FAA1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3699F8-43EE-8DF0-FA41-C87A72CE817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F833507-A4F0-762A-EE3F-2024E8F1912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6BA176-4276-4C5B-FC1D-F3FBE915FCE9}"/>
              </a:ext>
            </a:extLst>
          </p:cNvPr>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61412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99EF4-D7E5-010F-5BB8-793E63EFDD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195705-3BEB-7184-3738-304D602724C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90258C5-4E8D-9208-F34A-E3F09C989F5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32F2EDB-7050-C74D-5A79-3B14824C9E7A}"/>
              </a:ext>
            </a:extLst>
          </p:cNvPr>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814532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681D8-251E-955D-C1E1-FA0D3308F0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7453AF-6B79-563E-C304-80848537E2A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05F3589-6622-1B4D-E74D-9CA7639E278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74C85FE-48B6-489D-7A53-40B0F7F85B76}"/>
              </a:ext>
            </a:extLst>
          </p:cNvPr>
          <p:cNvSpPr>
            <a:spLocks noGrp="1"/>
          </p:cNvSpPr>
          <p:nvPr>
            <p:ph type="sldNum" sz="quarter" idx="5"/>
          </p:nvPr>
        </p:nvSpPr>
        <p:spPr/>
        <p:txBody>
          <a:bodyPr/>
          <a:lstStyle/>
          <a:p>
            <a:fld id="{560E63B2-D433-497B-82B7-B837A3F36A27}" type="slidenum">
              <a:rPr lang="en-US" smtClean="0"/>
              <a:t>18</a:t>
            </a:fld>
            <a:endParaRPr lang="en-US"/>
          </a:p>
        </p:txBody>
      </p:sp>
    </p:spTree>
    <p:extLst>
      <p:ext uri="{BB962C8B-B14F-4D97-AF65-F5344CB8AC3E}">
        <p14:creationId xmlns:p14="http://schemas.microsoft.com/office/powerpoint/2010/main" val="3912963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53818-1E67-2B1E-5794-97EBCAB02B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AFEB9B-956B-12FF-4707-D1FD86EFB5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F41E6D-458E-0D12-911D-FAA6FC5E5C7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FBC7AD9-65D3-2327-646F-6360F3531C1A}"/>
              </a:ext>
            </a:extLst>
          </p:cNvPr>
          <p:cNvSpPr>
            <a:spLocks noGrp="1"/>
          </p:cNvSpPr>
          <p:nvPr>
            <p:ph type="sldNum" sz="quarter" idx="5"/>
          </p:nvPr>
        </p:nvSpPr>
        <p:spPr/>
        <p:txBody>
          <a:bodyPr/>
          <a:lstStyle/>
          <a:p>
            <a:fld id="{6F389052-FC7E-41DD-93A4-30E17920B0A0}" type="slidenum">
              <a:rPr lang="en-US" smtClean="0"/>
              <a:t>19</a:t>
            </a:fld>
            <a:endParaRPr lang="en-US"/>
          </a:p>
        </p:txBody>
      </p:sp>
    </p:spTree>
    <p:extLst>
      <p:ext uri="{BB962C8B-B14F-4D97-AF65-F5344CB8AC3E}">
        <p14:creationId xmlns:p14="http://schemas.microsoft.com/office/powerpoint/2010/main" val="460626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F2CB6-E891-10E4-EC23-6574EBDB72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AE25AD-1A9B-1D31-01D0-CDFFC61CA68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4B84F5DC-AC4C-BC4C-C9E6-C508CDB73BE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7891D6-ABB6-0BE2-2DF4-D255EACE058C}"/>
              </a:ext>
            </a:extLst>
          </p:cNvPr>
          <p:cNvSpPr>
            <a:spLocks noGrp="1"/>
          </p:cNvSpPr>
          <p:nvPr>
            <p:ph type="sldNum" sz="quarter" idx="5"/>
          </p:nvPr>
        </p:nvSpPr>
        <p:spPr/>
        <p:txBody>
          <a:bodyPr/>
          <a:lstStyle/>
          <a:p>
            <a:fld id="{560E63B2-D433-497B-82B7-B837A3F36A27}" type="slidenum">
              <a:rPr lang="en-US" smtClean="0"/>
              <a:t>20</a:t>
            </a:fld>
            <a:endParaRPr lang="en-US"/>
          </a:p>
        </p:txBody>
      </p:sp>
    </p:spTree>
    <p:extLst>
      <p:ext uri="{BB962C8B-B14F-4D97-AF65-F5344CB8AC3E}">
        <p14:creationId xmlns:p14="http://schemas.microsoft.com/office/powerpoint/2010/main" val="16745117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734A0-F5C7-841E-572F-BE65D3856E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22AE7C-9DB7-8C9D-CE18-6DCF5E4D099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8DB6F24-DAA2-106A-3513-2D98BF5B421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C692EDA-98AE-56CD-7635-634D8B87498D}"/>
              </a:ext>
            </a:extLst>
          </p:cNvPr>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9165175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7791C-FAB0-305C-7661-6613B440A0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116575-3D4A-930A-801C-419ADB83AB1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BF64AF8-29A7-C573-A041-65E63C9661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A7899DC-396A-7153-70C6-B8415685998C}"/>
              </a:ext>
            </a:extLst>
          </p:cNvPr>
          <p:cNvSpPr>
            <a:spLocks noGrp="1"/>
          </p:cNvSpPr>
          <p:nvPr>
            <p:ph type="sldNum" sz="quarter" idx="5"/>
          </p:nvPr>
        </p:nvSpPr>
        <p:spPr/>
        <p:txBody>
          <a:bodyPr/>
          <a:lstStyle/>
          <a:p>
            <a:fld id="{560E63B2-D433-497B-82B7-B837A3F36A27}" type="slidenum">
              <a:rPr lang="en-US" smtClean="0"/>
              <a:t>22</a:t>
            </a:fld>
            <a:endParaRPr lang="en-US"/>
          </a:p>
        </p:txBody>
      </p:sp>
    </p:spTree>
    <p:extLst>
      <p:ext uri="{BB962C8B-B14F-4D97-AF65-F5344CB8AC3E}">
        <p14:creationId xmlns:p14="http://schemas.microsoft.com/office/powerpoint/2010/main" val="1611712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a:lnSpc>
                <a:spcPct val="115000"/>
              </a:lnSpc>
              <a:spcAft>
                <a:spcPts val="1000"/>
              </a:spcAft>
            </a:pPr>
            <a:r>
              <a:rPr lang="en-US" sz="1400">
                <a:effectLst/>
                <a:latin typeface="Cambria"/>
                <a:ea typeface="MS Mincho"/>
                <a:cs typeface="Times New Roman" panose="02020603050405020304" pitchFamily="18" charset="0"/>
              </a:rPr>
              <a:t>This slide breaks down the graduation rate data for each school within the 2025 cohort. Comparing graduation outcomes by school allows us to identify best practices and ensure that all students, regardless of where they attend, have the resources they need to graduate. Three of our seven high schools posted graduation rates above 90%. Central High School led the district at 96.51%, followed by Southwest High at 92.90% and Rutland High at 90.43%. Southwest and Northeast High schools recorded the largest year-to-year gains, each increasing by 8%.</a:t>
            </a:r>
          </a:p>
          <a:p>
            <a:pPr>
              <a:lnSpc>
                <a:spcPct val="115000"/>
              </a:lnSpc>
              <a:spcAft>
                <a:spcPts val="1000"/>
              </a:spcAft>
            </a:pP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a:ea typeface="MS Mincho"/>
                <a:cs typeface="Times New Roman" panose="02020603050405020304" pitchFamily="18" charset="0"/>
              </a:rPr>
              <a:t>This school-level data gives us a closer look at where we are succeeding and where additional focus may be needed. Some schools have seen significant improvements</a:t>
            </a:r>
            <a:r>
              <a:rPr lang="en-US" sz="1400">
                <a:latin typeface="Cambria"/>
                <a:ea typeface="MS Mincho"/>
                <a:cs typeface="Times New Roman" panose="02020603050405020304" pitchFamily="18" charset="0"/>
              </a:rPr>
              <a:t> like Southwest, Northeast, and Howard </a:t>
            </a:r>
            <a:r>
              <a:rPr lang="en-US" sz="1400">
                <a:effectLst/>
                <a:latin typeface="Cambria"/>
                <a:ea typeface="MS Mincho"/>
                <a:cs typeface="Times New Roman" panose="02020603050405020304" pitchFamily="18" charset="0"/>
              </a:rPr>
              <a:t>which we will leverage as models for best practices across the district. </a:t>
            </a:r>
            <a:r>
              <a:rPr lang="en-US" sz="1400">
                <a:latin typeface="Cambria"/>
                <a:ea typeface="MS Mincho"/>
                <a:cs typeface="Times New Roman" panose="02020603050405020304" pitchFamily="18" charset="0"/>
              </a:rPr>
              <a:t> Central and Westside had a slight increase and VIP and Rutland a slight decrease. For</a:t>
            </a:r>
            <a:r>
              <a:rPr lang="en-US" sz="1400">
                <a:effectLst/>
                <a:latin typeface="Cambria"/>
                <a:ea typeface="MS Mincho"/>
                <a:cs typeface="Times New Roman" panose="02020603050405020304" pitchFamily="18" charset="0"/>
              </a:rPr>
              <a:t> schools that show room for growth</a:t>
            </a:r>
            <a:r>
              <a:rPr lang="en-US" sz="1400">
                <a:latin typeface="Cambria"/>
                <a:ea typeface="MS Mincho"/>
                <a:cs typeface="Times New Roman" panose="02020603050405020304" pitchFamily="18" charset="0"/>
              </a:rPr>
              <a:t> like VIP and Rutland</a:t>
            </a:r>
            <a:r>
              <a:rPr lang="en-US" sz="1400">
                <a:effectLst/>
                <a:latin typeface="Cambria"/>
                <a:ea typeface="MS Mincho"/>
                <a:cs typeface="Times New Roman" panose="02020603050405020304" pitchFamily="18" charset="0"/>
              </a:rPr>
              <a:t> we will be working closely with administrators and staff to align support structures and ensure students receive the targeted help they need to reach graduation. This data helps us understand not just where we stand but where we can grow moving forward.</a:t>
            </a:r>
          </a:p>
          <a:p>
            <a:pPr>
              <a:lnSpc>
                <a:spcPct val="115000"/>
              </a:lnSpc>
              <a:spcAft>
                <a:spcPts val="1000"/>
              </a:spcAft>
            </a:pPr>
            <a:endParaRPr lang="en-US" sz="1400">
              <a:effectLst/>
              <a:latin typeface="Cambria"/>
              <a:ea typeface="MS Mincho"/>
              <a:cs typeface="Times New Roman" panose="02020603050405020304" pitchFamily="18" charset="0"/>
            </a:endParaRPr>
          </a:p>
          <a:p>
            <a:pPr>
              <a:lnSpc>
                <a:spcPct val="115000"/>
              </a:lnSpc>
              <a:spcAft>
                <a:spcPts val="1000"/>
              </a:spcAft>
            </a:pPr>
            <a:endParaRPr lang="en-US" sz="1400">
              <a:effectLst/>
              <a:latin typeface="Cambria"/>
              <a:ea typeface="MS Mincho"/>
              <a:cs typeface="Times New Roman" panose="02020603050405020304" pitchFamily="18" charset="0"/>
            </a:endParaRPr>
          </a:p>
          <a:p>
            <a:pPr>
              <a:lnSpc>
                <a:spcPct val="115000"/>
              </a:lnSpc>
              <a:spcAft>
                <a:spcPts val="1000"/>
              </a:spcAft>
            </a:pPr>
            <a:endParaRPr lang="en-US" sz="1400">
              <a:effectLst/>
              <a:latin typeface="Cambria"/>
              <a:ea typeface="MS Mincho"/>
              <a:cs typeface="Times New Roman" panose="02020603050405020304" pitchFamily="18" charset="0"/>
            </a:endParaRPr>
          </a:p>
          <a:p>
            <a:pPr>
              <a:lnSpc>
                <a:spcPct val="115000"/>
              </a:lnSpc>
              <a:spcAft>
                <a:spcPts val="1000"/>
              </a:spcAft>
            </a:pPr>
            <a:endParaRPr lang="en-US" sz="1400">
              <a:effectLst/>
              <a:latin typeface="Cambria"/>
              <a:ea typeface="MS Mincho"/>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60E63B2-D433-497B-82B7-B837A3F36A27}" type="slidenum">
              <a:rPr lang="en-US" smtClean="0"/>
              <a:t>23</a:t>
            </a:fld>
            <a:endParaRPr lang="en-US"/>
          </a:p>
        </p:txBody>
      </p:sp>
    </p:spTree>
    <p:extLst>
      <p:ext uri="{BB962C8B-B14F-4D97-AF65-F5344CB8AC3E}">
        <p14:creationId xmlns:p14="http://schemas.microsoft.com/office/powerpoint/2010/main" val="3452514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C1E84-696F-5752-56C0-EF4CF9D2D7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DA20FF-E20A-A7E4-880A-9AAD9C568621}"/>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D1110D7-C98D-59B3-3629-27200E4E1174}"/>
              </a:ext>
            </a:extLst>
          </p:cNvPr>
          <p:cNvSpPr>
            <a:spLocks noGrp="1"/>
          </p:cNvSpPr>
          <p:nvPr>
            <p:ph type="body" idx="1"/>
          </p:nvPr>
        </p:nvSpPr>
        <p:spPr/>
        <p:txBody>
          <a:bodyPr/>
          <a:lstStyle/>
          <a:p>
            <a:pPr>
              <a:lnSpc>
                <a:spcPct val="115000"/>
              </a:lnSpc>
              <a:spcAft>
                <a:spcPts val="1000"/>
              </a:spcAft>
            </a:pPr>
            <a:r>
              <a:rPr lang="en-US" sz="1400">
                <a:effectLst/>
                <a:latin typeface="Cambria"/>
                <a:ea typeface="MS Mincho"/>
                <a:cs typeface="Times New Roman" panose="02020603050405020304" pitchFamily="18" charset="0"/>
              </a:rPr>
              <a:t>This slide breaks down the graduation rate data for each school within the 2025 cohort. Comparing graduation outcomes by school allows us to identify best practices and ensure that all students, regardless of where they attend, have the resources they need to graduate. Three of our seven high schools posted graduation rates above 90%. Central High School led the district at 96.51%, followed by Southwest High at 92.90% and Rutland High at 90.43%. Southwest and Northeast High schools recorded the largest year-to-year gains, each increasing by 8%.</a:t>
            </a:r>
          </a:p>
          <a:p>
            <a:pPr>
              <a:lnSpc>
                <a:spcPct val="115000"/>
              </a:lnSpc>
              <a:spcAft>
                <a:spcPts val="1000"/>
              </a:spcAft>
            </a:pP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a:ea typeface="MS Mincho"/>
                <a:cs typeface="Times New Roman" panose="02020603050405020304" pitchFamily="18" charset="0"/>
              </a:rPr>
              <a:t>This school-level data gives us a closer look at where we are succeeding and where additional focus may be needed. Some schools have seen significant improvements</a:t>
            </a:r>
            <a:r>
              <a:rPr lang="en-US" sz="1400">
                <a:latin typeface="Cambria"/>
                <a:ea typeface="MS Mincho"/>
                <a:cs typeface="Times New Roman" panose="02020603050405020304" pitchFamily="18" charset="0"/>
              </a:rPr>
              <a:t> like Southwest, Northeast, and Howard </a:t>
            </a:r>
            <a:r>
              <a:rPr lang="en-US" sz="1400">
                <a:effectLst/>
                <a:latin typeface="Cambria"/>
                <a:ea typeface="MS Mincho"/>
                <a:cs typeface="Times New Roman" panose="02020603050405020304" pitchFamily="18" charset="0"/>
              </a:rPr>
              <a:t>which we will leverage as models for best practices across the district. </a:t>
            </a:r>
            <a:r>
              <a:rPr lang="en-US" sz="1400">
                <a:latin typeface="Cambria"/>
                <a:ea typeface="MS Mincho"/>
                <a:cs typeface="Times New Roman" panose="02020603050405020304" pitchFamily="18" charset="0"/>
              </a:rPr>
              <a:t> Central and Westside had a slight increase and VIP and Rutland a slight decrease. For</a:t>
            </a:r>
            <a:r>
              <a:rPr lang="en-US" sz="1400">
                <a:effectLst/>
                <a:latin typeface="Cambria"/>
                <a:ea typeface="MS Mincho"/>
                <a:cs typeface="Times New Roman" panose="02020603050405020304" pitchFamily="18" charset="0"/>
              </a:rPr>
              <a:t> schools that show room for growth</a:t>
            </a:r>
            <a:r>
              <a:rPr lang="en-US" sz="1400">
                <a:latin typeface="Cambria"/>
                <a:ea typeface="MS Mincho"/>
                <a:cs typeface="Times New Roman" panose="02020603050405020304" pitchFamily="18" charset="0"/>
              </a:rPr>
              <a:t> like VIP and Rutland</a:t>
            </a:r>
            <a:r>
              <a:rPr lang="en-US" sz="1400">
                <a:effectLst/>
                <a:latin typeface="Cambria"/>
                <a:ea typeface="MS Mincho"/>
                <a:cs typeface="Times New Roman" panose="02020603050405020304" pitchFamily="18" charset="0"/>
              </a:rPr>
              <a:t> we will be working closely with administrators and staff to align support structures and ensure students receive the targeted help they need to reach graduation. This data helps us understand not just where we stand but where we can grow moving forward.</a:t>
            </a:r>
          </a:p>
          <a:p>
            <a:pPr>
              <a:lnSpc>
                <a:spcPct val="115000"/>
              </a:lnSpc>
              <a:spcAft>
                <a:spcPts val="1000"/>
              </a:spcAft>
            </a:pPr>
            <a:endParaRPr lang="en-US" sz="1400">
              <a:effectLst/>
              <a:latin typeface="Cambria"/>
              <a:ea typeface="MS Mincho"/>
              <a:cs typeface="Times New Roman" panose="02020603050405020304" pitchFamily="18" charset="0"/>
            </a:endParaRPr>
          </a:p>
          <a:p>
            <a:pPr>
              <a:lnSpc>
                <a:spcPct val="115000"/>
              </a:lnSpc>
              <a:spcAft>
                <a:spcPts val="1000"/>
              </a:spcAft>
            </a:pPr>
            <a:endParaRPr lang="en-US" sz="1400">
              <a:effectLst/>
              <a:latin typeface="Cambria"/>
              <a:ea typeface="MS Mincho"/>
              <a:cs typeface="Times New Roman" panose="02020603050405020304" pitchFamily="18" charset="0"/>
            </a:endParaRPr>
          </a:p>
          <a:p>
            <a:pPr>
              <a:lnSpc>
                <a:spcPct val="115000"/>
              </a:lnSpc>
              <a:spcAft>
                <a:spcPts val="1000"/>
              </a:spcAft>
            </a:pPr>
            <a:endParaRPr lang="en-US" sz="1400">
              <a:effectLst/>
              <a:latin typeface="Cambria"/>
              <a:ea typeface="MS Mincho"/>
              <a:cs typeface="Times New Roman" panose="02020603050405020304" pitchFamily="18" charset="0"/>
            </a:endParaRPr>
          </a:p>
          <a:p>
            <a:pPr>
              <a:lnSpc>
                <a:spcPct val="115000"/>
              </a:lnSpc>
              <a:spcAft>
                <a:spcPts val="1000"/>
              </a:spcAft>
            </a:pPr>
            <a:endParaRPr lang="en-US" sz="1400">
              <a:effectLst/>
              <a:latin typeface="Cambria"/>
              <a:ea typeface="MS Mincho"/>
              <a:cs typeface="Times New Roman" panose="02020603050405020304" pitchFamily="18" charset="0"/>
            </a:endParaRPr>
          </a:p>
        </p:txBody>
      </p:sp>
      <p:sp>
        <p:nvSpPr>
          <p:cNvPr id="4" name="Slide Number Placeholder 3">
            <a:extLst>
              <a:ext uri="{FF2B5EF4-FFF2-40B4-BE49-F238E27FC236}">
                <a16:creationId xmlns:a16="http://schemas.microsoft.com/office/drawing/2014/main" id="{8E7830E9-C874-272E-695A-B4457B6CCD3B}"/>
              </a:ext>
            </a:extLst>
          </p:cNvPr>
          <p:cNvSpPr>
            <a:spLocks noGrp="1"/>
          </p:cNvSpPr>
          <p:nvPr>
            <p:ph type="sldNum" sz="quarter" idx="5"/>
          </p:nvPr>
        </p:nvSpPr>
        <p:spPr/>
        <p:txBody>
          <a:bodyPr/>
          <a:lstStyle/>
          <a:p>
            <a:fld id="{560E63B2-D433-497B-82B7-B837A3F36A27}" type="slidenum">
              <a:rPr lang="en-US" smtClean="0"/>
              <a:t>24</a:t>
            </a:fld>
            <a:endParaRPr lang="en-US"/>
          </a:p>
        </p:txBody>
      </p:sp>
    </p:spTree>
    <p:extLst>
      <p:ext uri="{BB962C8B-B14F-4D97-AF65-F5344CB8AC3E}">
        <p14:creationId xmlns:p14="http://schemas.microsoft.com/office/powerpoint/2010/main" val="5354529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7D510-C26F-A7D6-C44F-43932C58BD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05E345-A619-E60E-3D59-D6D04EB2AFE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199DFBE-1F76-2563-E80D-992E813F93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28B0F6-88C0-CB3F-88D8-4B8E7424B0B1}"/>
              </a:ext>
            </a:extLst>
          </p:cNvPr>
          <p:cNvSpPr>
            <a:spLocks noGrp="1"/>
          </p:cNvSpPr>
          <p:nvPr>
            <p:ph type="sldNum" sz="quarter" idx="5"/>
          </p:nvPr>
        </p:nvSpPr>
        <p:spPr/>
        <p:txBody>
          <a:bodyPr/>
          <a:lstStyle/>
          <a:p>
            <a:fld id="{560E63B2-D433-497B-82B7-B837A3F36A27}" type="slidenum">
              <a:rPr lang="en-US" smtClean="0"/>
              <a:t>25</a:t>
            </a:fld>
            <a:endParaRPr lang="en-US"/>
          </a:p>
        </p:txBody>
      </p:sp>
    </p:spTree>
    <p:extLst>
      <p:ext uri="{BB962C8B-B14F-4D97-AF65-F5344CB8AC3E}">
        <p14:creationId xmlns:p14="http://schemas.microsoft.com/office/powerpoint/2010/main" val="11305814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CD246-22A0-4F2F-5245-51632A48D2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823BA3-14E9-DF11-D24B-A838EA351C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F64D7C-3E19-C524-B1F8-26DDDBFB39B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DE9A26-168A-3473-180F-D9AF4DE3C85C}"/>
              </a:ext>
            </a:extLst>
          </p:cNvPr>
          <p:cNvSpPr>
            <a:spLocks noGrp="1"/>
          </p:cNvSpPr>
          <p:nvPr>
            <p:ph type="sldNum" sz="quarter" idx="5"/>
          </p:nvPr>
        </p:nvSpPr>
        <p:spPr/>
        <p:txBody>
          <a:bodyPr/>
          <a:lstStyle/>
          <a:p>
            <a:fld id="{6F389052-FC7E-41DD-93A4-30E17920B0A0}" type="slidenum">
              <a:rPr lang="en-US" smtClean="0"/>
              <a:t>26</a:t>
            </a:fld>
            <a:endParaRPr lang="en-US"/>
          </a:p>
        </p:txBody>
      </p:sp>
    </p:spTree>
    <p:extLst>
      <p:ext uri="{BB962C8B-B14F-4D97-AF65-F5344CB8AC3E}">
        <p14:creationId xmlns:p14="http://schemas.microsoft.com/office/powerpoint/2010/main" val="26469144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4797F-81E5-2C67-1E47-D6EC8F07A9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ABF70-9B19-5D27-4620-34DFE8FC69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C088A3-C42B-B72D-16AC-1E79EA007A9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0D63F6C-5951-7FE2-9F00-CC11A50DEE11}"/>
              </a:ext>
            </a:extLst>
          </p:cNvPr>
          <p:cNvSpPr>
            <a:spLocks noGrp="1"/>
          </p:cNvSpPr>
          <p:nvPr>
            <p:ph type="sldNum" sz="quarter" idx="5"/>
          </p:nvPr>
        </p:nvSpPr>
        <p:spPr/>
        <p:txBody>
          <a:bodyPr/>
          <a:lstStyle/>
          <a:p>
            <a:fld id="{6F389052-FC7E-41DD-93A4-30E17920B0A0}" type="slidenum">
              <a:rPr lang="en-US" smtClean="0"/>
              <a:t>27</a:t>
            </a:fld>
            <a:endParaRPr lang="en-US"/>
          </a:p>
        </p:txBody>
      </p:sp>
    </p:spTree>
    <p:extLst>
      <p:ext uri="{BB962C8B-B14F-4D97-AF65-F5344CB8AC3E}">
        <p14:creationId xmlns:p14="http://schemas.microsoft.com/office/powerpoint/2010/main" val="40390965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E6DA0-E9E3-98A9-A883-B088F59D2B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EC3336-2B3E-3CF1-62E6-8813FA2770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9D3E35-70F4-6105-9AC0-929E5DCA516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ABBCC5A-6C9C-4957-D976-EC88972244D9}"/>
              </a:ext>
            </a:extLst>
          </p:cNvPr>
          <p:cNvSpPr>
            <a:spLocks noGrp="1"/>
          </p:cNvSpPr>
          <p:nvPr>
            <p:ph type="sldNum" sz="quarter" idx="5"/>
          </p:nvPr>
        </p:nvSpPr>
        <p:spPr/>
        <p:txBody>
          <a:bodyPr/>
          <a:lstStyle/>
          <a:p>
            <a:fld id="{6F389052-FC7E-41DD-93A4-30E17920B0A0}" type="slidenum">
              <a:rPr lang="en-US" smtClean="0"/>
              <a:t>28</a:t>
            </a:fld>
            <a:endParaRPr lang="en-US"/>
          </a:p>
        </p:txBody>
      </p:sp>
    </p:spTree>
    <p:extLst>
      <p:ext uri="{BB962C8B-B14F-4D97-AF65-F5344CB8AC3E}">
        <p14:creationId xmlns:p14="http://schemas.microsoft.com/office/powerpoint/2010/main" val="7377176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29</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30</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17466-FC9A-61A8-0D8D-5361EE9522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72C311-B837-3D39-BD16-11279201DD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B76CDF-B088-019E-C4F4-64D55F8E2D3C}"/>
              </a:ext>
            </a:extLst>
          </p:cNvPr>
          <p:cNvSpPr>
            <a:spLocks noGrp="1"/>
          </p:cNvSpPr>
          <p:nvPr>
            <p:ph type="dt" sz="half" idx="10"/>
          </p:nvPr>
        </p:nvSpPr>
        <p:spPr/>
        <p:txBody>
          <a:bodyPr/>
          <a:lstStyle/>
          <a:p>
            <a:fld id="{A3C904B5-667A-49F5-BB52-699E4BC41FAD}" type="datetimeFigureOut">
              <a:rPr lang="en-US" smtClean="0"/>
              <a:t>1/7/2026</a:t>
            </a:fld>
            <a:endParaRPr lang="en-US"/>
          </a:p>
        </p:txBody>
      </p:sp>
      <p:sp>
        <p:nvSpPr>
          <p:cNvPr id="5" name="Footer Placeholder 4">
            <a:extLst>
              <a:ext uri="{FF2B5EF4-FFF2-40B4-BE49-F238E27FC236}">
                <a16:creationId xmlns:a16="http://schemas.microsoft.com/office/drawing/2014/main" id="{92750F5D-7733-30CC-0B43-5662A1C883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48B70A-A0F6-C9A1-BEFA-8E5BAEED4FB7}"/>
              </a:ext>
            </a:extLst>
          </p:cNvPr>
          <p:cNvSpPr>
            <a:spLocks noGrp="1"/>
          </p:cNvSpPr>
          <p:nvPr>
            <p:ph type="sldNum" sz="quarter" idx="12"/>
          </p:nvPr>
        </p:nvSpPr>
        <p:spPr/>
        <p:txBody>
          <a:bodyPr/>
          <a:lstStyle/>
          <a:p>
            <a:fld id="{F8CDC4AD-C7F6-43E9-8EC3-A686A052A3A1}" type="slidenum">
              <a:rPr lang="en-US" smtClean="0"/>
              <a:t>‹#›</a:t>
            </a:fld>
            <a:endParaRPr lang="en-US"/>
          </a:p>
        </p:txBody>
      </p:sp>
    </p:spTree>
    <p:extLst>
      <p:ext uri="{BB962C8B-B14F-4D97-AF65-F5344CB8AC3E}">
        <p14:creationId xmlns:p14="http://schemas.microsoft.com/office/powerpoint/2010/main" val="156856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DAD01-EB21-EC52-38D0-CD46BC2B6C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0A56F5-7798-7D90-D2FE-1C0A1016B9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5BFCC6-CF33-D409-E6FB-9BEE5EEF7CE4}"/>
              </a:ext>
            </a:extLst>
          </p:cNvPr>
          <p:cNvSpPr>
            <a:spLocks noGrp="1"/>
          </p:cNvSpPr>
          <p:nvPr>
            <p:ph type="dt" sz="half" idx="10"/>
          </p:nvPr>
        </p:nvSpPr>
        <p:spPr/>
        <p:txBody>
          <a:bodyPr/>
          <a:lstStyle/>
          <a:p>
            <a:fld id="{A3C904B5-667A-49F5-BB52-699E4BC41FAD}" type="datetimeFigureOut">
              <a:rPr lang="en-US" smtClean="0"/>
              <a:t>1/7/2026</a:t>
            </a:fld>
            <a:endParaRPr lang="en-US"/>
          </a:p>
        </p:txBody>
      </p:sp>
      <p:sp>
        <p:nvSpPr>
          <p:cNvPr id="5" name="Footer Placeholder 4">
            <a:extLst>
              <a:ext uri="{FF2B5EF4-FFF2-40B4-BE49-F238E27FC236}">
                <a16:creationId xmlns:a16="http://schemas.microsoft.com/office/drawing/2014/main" id="{56428257-6245-7017-E47A-1DFEEEF0BA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F2DAEB-6E22-0CCC-AE89-0A99A8B44D7E}"/>
              </a:ext>
            </a:extLst>
          </p:cNvPr>
          <p:cNvSpPr>
            <a:spLocks noGrp="1"/>
          </p:cNvSpPr>
          <p:nvPr>
            <p:ph type="sldNum" sz="quarter" idx="12"/>
          </p:nvPr>
        </p:nvSpPr>
        <p:spPr/>
        <p:txBody>
          <a:bodyPr/>
          <a:lstStyle/>
          <a:p>
            <a:fld id="{F8CDC4AD-C7F6-43E9-8EC3-A686A052A3A1}" type="slidenum">
              <a:rPr lang="en-US" smtClean="0"/>
              <a:t>‹#›</a:t>
            </a:fld>
            <a:endParaRPr lang="en-US"/>
          </a:p>
        </p:txBody>
      </p:sp>
    </p:spTree>
    <p:extLst>
      <p:ext uri="{BB962C8B-B14F-4D97-AF65-F5344CB8AC3E}">
        <p14:creationId xmlns:p14="http://schemas.microsoft.com/office/powerpoint/2010/main" val="730752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3E9C3-59F4-6EFA-7CF1-905495FD9D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CE6EAE-CC73-14E1-260B-2C2F6CB133C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0B6D03-C236-6960-0732-E74673026214}"/>
              </a:ext>
            </a:extLst>
          </p:cNvPr>
          <p:cNvSpPr>
            <a:spLocks noGrp="1"/>
          </p:cNvSpPr>
          <p:nvPr>
            <p:ph type="dt" sz="half" idx="10"/>
          </p:nvPr>
        </p:nvSpPr>
        <p:spPr/>
        <p:txBody>
          <a:bodyPr/>
          <a:lstStyle/>
          <a:p>
            <a:fld id="{A3C904B5-667A-49F5-BB52-699E4BC41FAD}" type="datetimeFigureOut">
              <a:rPr lang="en-US" smtClean="0"/>
              <a:t>1/7/2026</a:t>
            </a:fld>
            <a:endParaRPr lang="en-US"/>
          </a:p>
        </p:txBody>
      </p:sp>
      <p:sp>
        <p:nvSpPr>
          <p:cNvPr id="5" name="Footer Placeholder 4">
            <a:extLst>
              <a:ext uri="{FF2B5EF4-FFF2-40B4-BE49-F238E27FC236}">
                <a16:creationId xmlns:a16="http://schemas.microsoft.com/office/drawing/2014/main" id="{B0E516B6-7FF4-68D9-0DAD-20B42F5D8C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76EFFC-8B18-893B-FEF3-BB6D048258D0}"/>
              </a:ext>
            </a:extLst>
          </p:cNvPr>
          <p:cNvSpPr>
            <a:spLocks noGrp="1"/>
          </p:cNvSpPr>
          <p:nvPr>
            <p:ph type="sldNum" sz="quarter" idx="12"/>
          </p:nvPr>
        </p:nvSpPr>
        <p:spPr/>
        <p:txBody>
          <a:bodyPr/>
          <a:lstStyle/>
          <a:p>
            <a:fld id="{F8CDC4AD-C7F6-43E9-8EC3-A686A052A3A1}" type="slidenum">
              <a:rPr lang="en-US" smtClean="0"/>
              <a:t>‹#›</a:t>
            </a:fld>
            <a:endParaRPr lang="en-US"/>
          </a:p>
        </p:txBody>
      </p:sp>
    </p:spTree>
    <p:extLst>
      <p:ext uri="{BB962C8B-B14F-4D97-AF65-F5344CB8AC3E}">
        <p14:creationId xmlns:p14="http://schemas.microsoft.com/office/powerpoint/2010/main" val="2240208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37EEC-B29F-C4F9-40D9-B48B404B02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11F114-2125-AB21-7A3B-5F386358AB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AF71E4-262D-A57A-0E66-4D238505CF4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D999CCB-96C8-7F0E-E3F9-6584D79C3D19}"/>
              </a:ext>
            </a:extLst>
          </p:cNvPr>
          <p:cNvSpPr>
            <a:spLocks noGrp="1"/>
          </p:cNvSpPr>
          <p:nvPr>
            <p:ph type="dt" sz="half" idx="10"/>
          </p:nvPr>
        </p:nvSpPr>
        <p:spPr/>
        <p:txBody>
          <a:bodyPr/>
          <a:lstStyle/>
          <a:p>
            <a:fld id="{A3C904B5-667A-49F5-BB52-699E4BC41FAD}" type="datetimeFigureOut">
              <a:rPr lang="en-US" smtClean="0"/>
              <a:t>1/7/2026</a:t>
            </a:fld>
            <a:endParaRPr lang="en-US"/>
          </a:p>
        </p:txBody>
      </p:sp>
      <p:sp>
        <p:nvSpPr>
          <p:cNvPr id="6" name="Footer Placeholder 5">
            <a:extLst>
              <a:ext uri="{FF2B5EF4-FFF2-40B4-BE49-F238E27FC236}">
                <a16:creationId xmlns:a16="http://schemas.microsoft.com/office/drawing/2014/main" id="{5B4A2035-370D-3F73-9C03-6C10EFE472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15E8C2-1C1B-84D4-1839-3E8ED246FDD4}"/>
              </a:ext>
            </a:extLst>
          </p:cNvPr>
          <p:cNvSpPr>
            <a:spLocks noGrp="1"/>
          </p:cNvSpPr>
          <p:nvPr>
            <p:ph type="sldNum" sz="quarter" idx="12"/>
          </p:nvPr>
        </p:nvSpPr>
        <p:spPr/>
        <p:txBody>
          <a:bodyPr/>
          <a:lstStyle/>
          <a:p>
            <a:fld id="{F8CDC4AD-C7F6-43E9-8EC3-A686A052A3A1}" type="slidenum">
              <a:rPr lang="en-US" smtClean="0"/>
              <a:t>‹#›</a:t>
            </a:fld>
            <a:endParaRPr lang="en-US"/>
          </a:p>
        </p:txBody>
      </p:sp>
    </p:spTree>
    <p:extLst>
      <p:ext uri="{BB962C8B-B14F-4D97-AF65-F5344CB8AC3E}">
        <p14:creationId xmlns:p14="http://schemas.microsoft.com/office/powerpoint/2010/main" val="18492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2815B-BFCC-C5E6-27DB-9B82053E75E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2B0837-1E7E-C8BF-69E6-40210DD0F4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3E53-7E16-256B-93C1-B7460A6DF1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B9A8E9-48FB-EFF0-49D3-43F627B6A7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26D761-A845-7B18-456B-5247793B8E7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6F3F8BC-17F4-D698-AF89-469A87DB76B4}"/>
              </a:ext>
            </a:extLst>
          </p:cNvPr>
          <p:cNvSpPr>
            <a:spLocks noGrp="1"/>
          </p:cNvSpPr>
          <p:nvPr>
            <p:ph type="dt" sz="half" idx="10"/>
          </p:nvPr>
        </p:nvSpPr>
        <p:spPr/>
        <p:txBody>
          <a:bodyPr/>
          <a:lstStyle/>
          <a:p>
            <a:fld id="{A3C904B5-667A-49F5-BB52-699E4BC41FAD}" type="datetimeFigureOut">
              <a:rPr lang="en-US" smtClean="0"/>
              <a:t>1/7/2026</a:t>
            </a:fld>
            <a:endParaRPr lang="en-US"/>
          </a:p>
        </p:txBody>
      </p:sp>
      <p:sp>
        <p:nvSpPr>
          <p:cNvPr id="8" name="Footer Placeholder 7">
            <a:extLst>
              <a:ext uri="{FF2B5EF4-FFF2-40B4-BE49-F238E27FC236}">
                <a16:creationId xmlns:a16="http://schemas.microsoft.com/office/drawing/2014/main" id="{BCCCE28C-83E9-B5BE-FC7A-91B5EBEB8F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4970DB6-F537-8584-D32D-37CD6B4A48A0}"/>
              </a:ext>
            </a:extLst>
          </p:cNvPr>
          <p:cNvSpPr>
            <a:spLocks noGrp="1"/>
          </p:cNvSpPr>
          <p:nvPr>
            <p:ph type="sldNum" sz="quarter" idx="12"/>
          </p:nvPr>
        </p:nvSpPr>
        <p:spPr/>
        <p:txBody>
          <a:bodyPr/>
          <a:lstStyle/>
          <a:p>
            <a:fld id="{F8CDC4AD-C7F6-43E9-8EC3-A686A052A3A1}" type="slidenum">
              <a:rPr lang="en-US" smtClean="0"/>
              <a:t>‹#›</a:t>
            </a:fld>
            <a:endParaRPr lang="en-US"/>
          </a:p>
        </p:txBody>
      </p:sp>
    </p:spTree>
    <p:extLst>
      <p:ext uri="{BB962C8B-B14F-4D97-AF65-F5344CB8AC3E}">
        <p14:creationId xmlns:p14="http://schemas.microsoft.com/office/powerpoint/2010/main" val="418355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B9AE6-3E69-AD26-B973-3986A03B5CF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7975A2-4ECE-BFEF-866F-57D7F0BC79A6}"/>
              </a:ext>
            </a:extLst>
          </p:cNvPr>
          <p:cNvSpPr>
            <a:spLocks noGrp="1"/>
          </p:cNvSpPr>
          <p:nvPr>
            <p:ph type="dt" sz="half" idx="10"/>
          </p:nvPr>
        </p:nvSpPr>
        <p:spPr/>
        <p:txBody>
          <a:bodyPr/>
          <a:lstStyle/>
          <a:p>
            <a:fld id="{A3C904B5-667A-49F5-BB52-699E4BC41FAD}" type="datetimeFigureOut">
              <a:rPr lang="en-US" smtClean="0"/>
              <a:t>1/7/2026</a:t>
            </a:fld>
            <a:endParaRPr lang="en-US"/>
          </a:p>
        </p:txBody>
      </p:sp>
      <p:sp>
        <p:nvSpPr>
          <p:cNvPr id="4" name="Footer Placeholder 3">
            <a:extLst>
              <a:ext uri="{FF2B5EF4-FFF2-40B4-BE49-F238E27FC236}">
                <a16:creationId xmlns:a16="http://schemas.microsoft.com/office/drawing/2014/main" id="{06FECD12-1F20-E78A-6011-4B315FBA5E4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0EE8BD-C621-4944-A2E8-BCCE16FADAF0}"/>
              </a:ext>
            </a:extLst>
          </p:cNvPr>
          <p:cNvSpPr>
            <a:spLocks noGrp="1"/>
          </p:cNvSpPr>
          <p:nvPr>
            <p:ph type="sldNum" sz="quarter" idx="12"/>
          </p:nvPr>
        </p:nvSpPr>
        <p:spPr/>
        <p:txBody>
          <a:bodyPr/>
          <a:lstStyle/>
          <a:p>
            <a:fld id="{F8CDC4AD-C7F6-43E9-8EC3-A686A052A3A1}" type="slidenum">
              <a:rPr lang="en-US" smtClean="0"/>
              <a:t>‹#›</a:t>
            </a:fld>
            <a:endParaRPr lang="en-US"/>
          </a:p>
        </p:txBody>
      </p:sp>
    </p:spTree>
    <p:extLst>
      <p:ext uri="{BB962C8B-B14F-4D97-AF65-F5344CB8AC3E}">
        <p14:creationId xmlns:p14="http://schemas.microsoft.com/office/powerpoint/2010/main" val="4291344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73B743-EC0C-A061-CE27-0CC68C7E3AB5}"/>
              </a:ext>
            </a:extLst>
          </p:cNvPr>
          <p:cNvSpPr>
            <a:spLocks noGrp="1"/>
          </p:cNvSpPr>
          <p:nvPr>
            <p:ph type="dt" sz="half" idx="10"/>
          </p:nvPr>
        </p:nvSpPr>
        <p:spPr/>
        <p:txBody>
          <a:bodyPr/>
          <a:lstStyle/>
          <a:p>
            <a:fld id="{A3C904B5-667A-49F5-BB52-699E4BC41FAD}" type="datetimeFigureOut">
              <a:rPr lang="en-US" smtClean="0"/>
              <a:t>1/7/2026</a:t>
            </a:fld>
            <a:endParaRPr lang="en-US"/>
          </a:p>
        </p:txBody>
      </p:sp>
      <p:sp>
        <p:nvSpPr>
          <p:cNvPr id="3" name="Footer Placeholder 2">
            <a:extLst>
              <a:ext uri="{FF2B5EF4-FFF2-40B4-BE49-F238E27FC236}">
                <a16:creationId xmlns:a16="http://schemas.microsoft.com/office/drawing/2014/main" id="{399746B5-1B2E-F339-CA67-F887BCC00F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C19559-5124-70EA-C309-D0A083CD3109}"/>
              </a:ext>
            </a:extLst>
          </p:cNvPr>
          <p:cNvSpPr>
            <a:spLocks noGrp="1"/>
          </p:cNvSpPr>
          <p:nvPr>
            <p:ph type="sldNum" sz="quarter" idx="12"/>
          </p:nvPr>
        </p:nvSpPr>
        <p:spPr/>
        <p:txBody>
          <a:bodyPr/>
          <a:lstStyle/>
          <a:p>
            <a:fld id="{F8CDC4AD-C7F6-43E9-8EC3-A686A052A3A1}" type="slidenum">
              <a:rPr lang="en-US" smtClean="0"/>
              <a:t>‹#›</a:t>
            </a:fld>
            <a:endParaRPr lang="en-US"/>
          </a:p>
        </p:txBody>
      </p:sp>
    </p:spTree>
    <p:extLst>
      <p:ext uri="{BB962C8B-B14F-4D97-AF65-F5344CB8AC3E}">
        <p14:creationId xmlns:p14="http://schemas.microsoft.com/office/powerpoint/2010/main" val="2008038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98F93-4460-84D6-AFEC-36B1D20A40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AC3317-E30D-EFE5-EB3A-0EFA38BFAB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E01F2F-8EE1-BEE0-80AB-360E6AABBF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4DFFE1-FD76-EA2E-281A-6047CD1FD78D}"/>
              </a:ext>
            </a:extLst>
          </p:cNvPr>
          <p:cNvSpPr>
            <a:spLocks noGrp="1"/>
          </p:cNvSpPr>
          <p:nvPr>
            <p:ph type="dt" sz="half" idx="10"/>
          </p:nvPr>
        </p:nvSpPr>
        <p:spPr/>
        <p:txBody>
          <a:bodyPr/>
          <a:lstStyle/>
          <a:p>
            <a:fld id="{A3C904B5-667A-49F5-BB52-699E4BC41FAD}" type="datetimeFigureOut">
              <a:rPr lang="en-US" smtClean="0"/>
              <a:t>1/7/2026</a:t>
            </a:fld>
            <a:endParaRPr lang="en-US"/>
          </a:p>
        </p:txBody>
      </p:sp>
      <p:sp>
        <p:nvSpPr>
          <p:cNvPr id="6" name="Footer Placeholder 5">
            <a:extLst>
              <a:ext uri="{FF2B5EF4-FFF2-40B4-BE49-F238E27FC236}">
                <a16:creationId xmlns:a16="http://schemas.microsoft.com/office/drawing/2014/main" id="{5369D656-56D6-A2F8-8E65-B4CD26D723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3BD177-DAD2-948C-1CF7-A375F58ADACC}"/>
              </a:ext>
            </a:extLst>
          </p:cNvPr>
          <p:cNvSpPr>
            <a:spLocks noGrp="1"/>
          </p:cNvSpPr>
          <p:nvPr>
            <p:ph type="sldNum" sz="quarter" idx="12"/>
          </p:nvPr>
        </p:nvSpPr>
        <p:spPr/>
        <p:txBody>
          <a:bodyPr/>
          <a:lstStyle/>
          <a:p>
            <a:fld id="{F8CDC4AD-C7F6-43E9-8EC3-A686A052A3A1}" type="slidenum">
              <a:rPr lang="en-US" smtClean="0"/>
              <a:t>‹#›</a:t>
            </a:fld>
            <a:endParaRPr lang="en-US"/>
          </a:p>
        </p:txBody>
      </p:sp>
    </p:spTree>
    <p:extLst>
      <p:ext uri="{BB962C8B-B14F-4D97-AF65-F5344CB8AC3E}">
        <p14:creationId xmlns:p14="http://schemas.microsoft.com/office/powerpoint/2010/main" val="1527958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73959-2181-D29D-7827-4A0054EB50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694B9F-DE3A-19B8-7832-31431E1B03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BBF4A2D-34DD-B45A-CFB7-CDC41162BC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5A05B1-7EFA-CB02-13E5-57ABFFB64C00}"/>
              </a:ext>
            </a:extLst>
          </p:cNvPr>
          <p:cNvSpPr>
            <a:spLocks noGrp="1"/>
          </p:cNvSpPr>
          <p:nvPr>
            <p:ph type="dt" sz="half" idx="10"/>
          </p:nvPr>
        </p:nvSpPr>
        <p:spPr/>
        <p:txBody>
          <a:bodyPr/>
          <a:lstStyle/>
          <a:p>
            <a:fld id="{A3C904B5-667A-49F5-BB52-699E4BC41FAD}" type="datetimeFigureOut">
              <a:rPr lang="en-US" smtClean="0"/>
              <a:t>1/7/2026</a:t>
            </a:fld>
            <a:endParaRPr lang="en-US"/>
          </a:p>
        </p:txBody>
      </p:sp>
      <p:sp>
        <p:nvSpPr>
          <p:cNvPr id="6" name="Footer Placeholder 5">
            <a:extLst>
              <a:ext uri="{FF2B5EF4-FFF2-40B4-BE49-F238E27FC236}">
                <a16:creationId xmlns:a16="http://schemas.microsoft.com/office/drawing/2014/main" id="{872BD5BD-72AC-7797-D509-CCB6A01FBA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E3EAAE-C21A-0863-88F8-016A6BCB60F1}"/>
              </a:ext>
            </a:extLst>
          </p:cNvPr>
          <p:cNvSpPr>
            <a:spLocks noGrp="1"/>
          </p:cNvSpPr>
          <p:nvPr>
            <p:ph type="sldNum" sz="quarter" idx="12"/>
          </p:nvPr>
        </p:nvSpPr>
        <p:spPr/>
        <p:txBody>
          <a:bodyPr/>
          <a:lstStyle/>
          <a:p>
            <a:fld id="{F8CDC4AD-C7F6-43E9-8EC3-A686A052A3A1}" type="slidenum">
              <a:rPr lang="en-US" smtClean="0"/>
              <a:t>‹#›</a:t>
            </a:fld>
            <a:endParaRPr lang="en-US"/>
          </a:p>
        </p:txBody>
      </p:sp>
    </p:spTree>
    <p:extLst>
      <p:ext uri="{BB962C8B-B14F-4D97-AF65-F5344CB8AC3E}">
        <p14:creationId xmlns:p14="http://schemas.microsoft.com/office/powerpoint/2010/main" val="669895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3BC59-89EF-6E59-B3D9-5FEA5917FAA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D9063A-B62E-45DD-E892-960B0C3A0F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F5164E-D811-DF52-F267-755B2E9A6C6B}"/>
              </a:ext>
            </a:extLst>
          </p:cNvPr>
          <p:cNvSpPr>
            <a:spLocks noGrp="1"/>
          </p:cNvSpPr>
          <p:nvPr>
            <p:ph type="dt" sz="half" idx="10"/>
          </p:nvPr>
        </p:nvSpPr>
        <p:spPr/>
        <p:txBody>
          <a:bodyPr/>
          <a:lstStyle/>
          <a:p>
            <a:fld id="{A3C904B5-667A-49F5-BB52-699E4BC41FAD}" type="datetimeFigureOut">
              <a:rPr lang="en-US" smtClean="0"/>
              <a:t>1/7/2026</a:t>
            </a:fld>
            <a:endParaRPr lang="en-US"/>
          </a:p>
        </p:txBody>
      </p:sp>
      <p:sp>
        <p:nvSpPr>
          <p:cNvPr id="5" name="Footer Placeholder 4">
            <a:extLst>
              <a:ext uri="{FF2B5EF4-FFF2-40B4-BE49-F238E27FC236}">
                <a16:creationId xmlns:a16="http://schemas.microsoft.com/office/drawing/2014/main" id="{10369362-E4B2-8CBC-94C4-417C276098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589FF2-B2CB-1DF7-C997-C2C8CEED2C17}"/>
              </a:ext>
            </a:extLst>
          </p:cNvPr>
          <p:cNvSpPr>
            <a:spLocks noGrp="1"/>
          </p:cNvSpPr>
          <p:nvPr>
            <p:ph type="sldNum" sz="quarter" idx="12"/>
          </p:nvPr>
        </p:nvSpPr>
        <p:spPr/>
        <p:txBody>
          <a:bodyPr/>
          <a:lstStyle/>
          <a:p>
            <a:fld id="{F8CDC4AD-C7F6-43E9-8EC3-A686A052A3A1}" type="slidenum">
              <a:rPr lang="en-US" smtClean="0"/>
              <a:t>‹#›</a:t>
            </a:fld>
            <a:endParaRPr lang="en-US"/>
          </a:p>
        </p:txBody>
      </p:sp>
    </p:spTree>
    <p:extLst>
      <p:ext uri="{BB962C8B-B14F-4D97-AF65-F5344CB8AC3E}">
        <p14:creationId xmlns:p14="http://schemas.microsoft.com/office/powerpoint/2010/main" val="3269915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1B63A2-D873-96C7-AF81-037D6D02A56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CE27F1-47A6-E22B-8C22-3C88EFDA2F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22BD4B-73B2-226E-4615-3B5AC6B73F81}"/>
              </a:ext>
            </a:extLst>
          </p:cNvPr>
          <p:cNvSpPr>
            <a:spLocks noGrp="1"/>
          </p:cNvSpPr>
          <p:nvPr>
            <p:ph type="dt" sz="half" idx="10"/>
          </p:nvPr>
        </p:nvSpPr>
        <p:spPr/>
        <p:txBody>
          <a:bodyPr/>
          <a:lstStyle/>
          <a:p>
            <a:fld id="{A3C904B5-667A-49F5-BB52-699E4BC41FAD}" type="datetimeFigureOut">
              <a:rPr lang="en-US" smtClean="0"/>
              <a:t>1/7/2026</a:t>
            </a:fld>
            <a:endParaRPr lang="en-US"/>
          </a:p>
        </p:txBody>
      </p:sp>
      <p:sp>
        <p:nvSpPr>
          <p:cNvPr id="5" name="Footer Placeholder 4">
            <a:extLst>
              <a:ext uri="{FF2B5EF4-FFF2-40B4-BE49-F238E27FC236}">
                <a16:creationId xmlns:a16="http://schemas.microsoft.com/office/drawing/2014/main" id="{0722A9C7-C47D-3D34-4D73-CD15CDC961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CB1341-B3AB-B6B9-603D-D34A0A24F7B0}"/>
              </a:ext>
            </a:extLst>
          </p:cNvPr>
          <p:cNvSpPr>
            <a:spLocks noGrp="1"/>
          </p:cNvSpPr>
          <p:nvPr>
            <p:ph type="sldNum" sz="quarter" idx="12"/>
          </p:nvPr>
        </p:nvSpPr>
        <p:spPr/>
        <p:txBody>
          <a:bodyPr/>
          <a:lstStyle/>
          <a:p>
            <a:fld id="{F8CDC4AD-C7F6-43E9-8EC3-A686A052A3A1}" type="slidenum">
              <a:rPr lang="en-US" smtClean="0"/>
              <a:t>‹#›</a:t>
            </a:fld>
            <a:endParaRPr lang="en-US"/>
          </a:p>
        </p:txBody>
      </p:sp>
    </p:spTree>
    <p:extLst>
      <p:ext uri="{BB962C8B-B14F-4D97-AF65-F5344CB8AC3E}">
        <p14:creationId xmlns:p14="http://schemas.microsoft.com/office/powerpoint/2010/main" val="3732810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496B0-DAA0-D0E8-B4FA-3CD32244DF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EC40F4-AA25-5F12-5FED-23DEC55A39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10A6BC-8CE1-975D-C8AA-E837A846A20B}"/>
              </a:ext>
            </a:extLst>
          </p:cNvPr>
          <p:cNvSpPr>
            <a:spLocks noGrp="1"/>
          </p:cNvSpPr>
          <p:nvPr>
            <p:ph type="dt" sz="half" idx="10"/>
          </p:nvPr>
        </p:nvSpPr>
        <p:spPr/>
        <p:txBody>
          <a:bodyPr/>
          <a:lstStyle/>
          <a:p>
            <a:fld id="{9C4CA0A7-5449-4F08-8F4D-239870F5CC0F}" type="datetime1">
              <a:rPr lang="en-US" smtClean="0"/>
              <a:t>1/7/2026</a:t>
            </a:fld>
            <a:endParaRPr lang="en-US"/>
          </a:p>
        </p:txBody>
      </p:sp>
      <p:sp>
        <p:nvSpPr>
          <p:cNvPr id="5" name="Footer Placeholder 4">
            <a:extLst>
              <a:ext uri="{FF2B5EF4-FFF2-40B4-BE49-F238E27FC236}">
                <a16:creationId xmlns:a16="http://schemas.microsoft.com/office/drawing/2014/main" id="{E1D3E831-8BD8-D1A6-509F-3743C457EA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AC50ED-EDD3-E43F-0682-59DD70616CD1}"/>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8934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B56F1-152B-31C1-EBB6-082F4233A0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EC7A58-BCB6-10E8-B34C-BB17A8EAAA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465613-9097-2893-A11F-29850AE8C5E3}"/>
              </a:ext>
            </a:extLst>
          </p:cNvPr>
          <p:cNvSpPr>
            <a:spLocks noGrp="1"/>
          </p:cNvSpPr>
          <p:nvPr>
            <p:ph type="dt" sz="half" idx="10"/>
          </p:nvPr>
        </p:nvSpPr>
        <p:spPr/>
        <p:txBody>
          <a:bodyPr/>
          <a:lstStyle/>
          <a:p>
            <a:fld id="{AE079DDA-9EE0-4F6F-908F-F565614DA536}" type="datetime1">
              <a:rPr lang="en-US" smtClean="0"/>
              <a:t>1/7/2026</a:t>
            </a:fld>
            <a:endParaRPr lang="en-US"/>
          </a:p>
        </p:txBody>
      </p:sp>
      <p:sp>
        <p:nvSpPr>
          <p:cNvPr id="5" name="Footer Placeholder 4">
            <a:extLst>
              <a:ext uri="{FF2B5EF4-FFF2-40B4-BE49-F238E27FC236}">
                <a16:creationId xmlns:a16="http://schemas.microsoft.com/office/drawing/2014/main" id="{2719EE40-E3FB-832D-260C-8BFCE23A45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DC5AD1-011C-E532-175A-FE815CDB1D70}"/>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4132409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FFF01-26C4-4B54-C131-7CCED4B1BB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07DCCF-333C-9120-ABDF-8C58012CB2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5F4BC7-306E-888A-A0CF-CA0816B91CF1}"/>
              </a:ext>
            </a:extLst>
          </p:cNvPr>
          <p:cNvSpPr>
            <a:spLocks noGrp="1"/>
          </p:cNvSpPr>
          <p:nvPr>
            <p:ph type="dt" sz="half" idx="10"/>
          </p:nvPr>
        </p:nvSpPr>
        <p:spPr/>
        <p:txBody>
          <a:bodyPr/>
          <a:lstStyle/>
          <a:p>
            <a:fld id="{E6C291B0-B8E9-4013-97A3-B53401B857E9}" type="datetime1">
              <a:rPr lang="en-US" smtClean="0"/>
              <a:t>1/7/2026</a:t>
            </a:fld>
            <a:endParaRPr lang="en-US"/>
          </a:p>
        </p:txBody>
      </p:sp>
      <p:sp>
        <p:nvSpPr>
          <p:cNvPr id="5" name="Footer Placeholder 4">
            <a:extLst>
              <a:ext uri="{FF2B5EF4-FFF2-40B4-BE49-F238E27FC236}">
                <a16:creationId xmlns:a16="http://schemas.microsoft.com/office/drawing/2014/main" id="{D908F8E4-307B-5ECA-51E4-2396962AF2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98B70A-AAD7-09BA-4A8C-807984D10EEA}"/>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4219439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401A9-D8DC-F6AE-71E0-1C7EC815AF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B8A85A-CDFE-3947-16C2-EBED207637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2EB62D-A15F-BA67-536F-D74A48EF49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D83177-A655-E41E-7646-B4DCCE056211}"/>
              </a:ext>
            </a:extLst>
          </p:cNvPr>
          <p:cNvSpPr>
            <a:spLocks noGrp="1"/>
          </p:cNvSpPr>
          <p:nvPr>
            <p:ph type="dt" sz="half" idx="10"/>
          </p:nvPr>
        </p:nvSpPr>
        <p:spPr/>
        <p:txBody>
          <a:bodyPr/>
          <a:lstStyle/>
          <a:p>
            <a:fld id="{C53E082D-3309-423D-9E25-84DA5BD058A2}" type="datetime1">
              <a:rPr lang="en-US" smtClean="0"/>
              <a:t>1/7/2026</a:t>
            </a:fld>
            <a:endParaRPr lang="en-US"/>
          </a:p>
        </p:txBody>
      </p:sp>
      <p:sp>
        <p:nvSpPr>
          <p:cNvPr id="6" name="Footer Placeholder 5">
            <a:extLst>
              <a:ext uri="{FF2B5EF4-FFF2-40B4-BE49-F238E27FC236}">
                <a16:creationId xmlns:a16="http://schemas.microsoft.com/office/drawing/2014/main" id="{4A2E8F51-073C-8FA1-7438-F725AA1372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86C15F-92CD-473C-187A-AC5827EB55E3}"/>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4137724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8DE8E-549C-D5F0-0397-2592F94CE0E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2191E48-0825-E25B-ED27-51D7C41E32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358BD2-C9FA-B04D-1612-DE5102FDC1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FBB7D3-2B0A-5D20-789D-8EA796EB79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72B8C81-FB7A-25FC-9184-5E668B18A2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F124EE-A2D3-24D7-50FB-2E6179D97EEA}"/>
              </a:ext>
            </a:extLst>
          </p:cNvPr>
          <p:cNvSpPr>
            <a:spLocks noGrp="1"/>
          </p:cNvSpPr>
          <p:nvPr>
            <p:ph type="dt" sz="half" idx="10"/>
          </p:nvPr>
        </p:nvSpPr>
        <p:spPr/>
        <p:txBody>
          <a:bodyPr/>
          <a:lstStyle/>
          <a:p>
            <a:fld id="{BBEE820B-1914-45FE-8234-3DC7C3D379BC}" type="datetime1">
              <a:rPr lang="en-US" smtClean="0"/>
              <a:t>1/7/2026</a:t>
            </a:fld>
            <a:endParaRPr lang="en-US"/>
          </a:p>
        </p:txBody>
      </p:sp>
      <p:sp>
        <p:nvSpPr>
          <p:cNvPr id="8" name="Footer Placeholder 7">
            <a:extLst>
              <a:ext uri="{FF2B5EF4-FFF2-40B4-BE49-F238E27FC236}">
                <a16:creationId xmlns:a16="http://schemas.microsoft.com/office/drawing/2014/main" id="{3EC32395-32FA-F4FC-70A7-E719A8A382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CD76CF-3473-C280-4832-7E3AFDE894B1}"/>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18474431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6AC3E-3C18-BA6F-36D5-C65DA90AB2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AB0B192-22DF-EA2C-0B3D-8DF8EB005370}"/>
              </a:ext>
            </a:extLst>
          </p:cNvPr>
          <p:cNvSpPr>
            <a:spLocks noGrp="1"/>
          </p:cNvSpPr>
          <p:nvPr>
            <p:ph type="dt" sz="half" idx="10"/>
          </p:nvPr>
        </p:nvSpPr>
        <p:spPr/>
        <p:txBody>
          <a:bodyPr/>
          <a:lstStyle/>
          <a:p>
            <a:fld id="{21D7EDA2-8E8F-4473-9E5F-F3BAF737DFD2}" type="datetime1">
              <a:rPr lang="en-US" smtClean="0"/>
              <a:t>1/7/2026</a:t>
            </a:fld>
            <a:endParaRPr lang="en-US"/>
          </a:p>
        </p:txBody>
      </p:sp>
      <p:sp>
        <p:nvSpPr>
          <p:cNvPr id="4" name="Footer Placeholder 3">
            <a:extLst>
              <a:ext uri="{FF2B5EF4-FFF2-40B4-BE49-F238E27FC236}">
                <a16:creationId xmlns:a16="http://schemas.microsoft.com/office/drawing/2014/main" id="{9AB3F6F2-937A-A05E-3D78-17E927DAE01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FC33B0-7726-F1D7-198A-28A8DB547EE2}"/>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33920146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7463A7-8556-ED1F-8CC6-9711E9301FD5}"/>
              </a:ext>
            </a:extLst>
          </p:cNvPr>
          <p:cNvSpPr>
            <a:spLocks noGrp="1"/>
          </p:cNvSpPr>
          <p:nvPr>
            <p:ph type="dt" sz="half" idx="10"/>
          </p:nvPr>
        </p:nvSpPr>
        <p:spPr/>
        <p:txBody>
          <a:bodyPr/>
          <a:lstStyle/>
          <a:p>
            <a:fld id="{EC874ED0-CE46-48B9-A746-3ACE93135C85}" type="datetime1">
              <a:rPr lang="en-US" smtClean="0"/>
              <a:t>1/7/2026</a:t>
            </a:fld>
            <a:endParaRPr lang="en-US"/>
          </a:p>
        </p:txBody>
      </p:sp>
      <p:sp>
        <p:nvSpPr>
          <p:cNvPr id="3" name="Footer Placeholder 2">
            <a:extLst>
              <a:ext uri="{FF2B5EF4-FFF2-40B4-BE49-F238E27FC236}">
                <a16:creationId xmlns:a16="http://schemas.microsoft.com/office/drawing/2014/main" id="{93946E42-0F64-590D-ACF7-7A6E16038F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25FA1B-E752-62DF-8618-2DD032417D96}"/>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42648085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7DAC0-7CFA-FAE8-4551-AC7B2E7DE0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389AE0-59A3-30A1-8864-94DF596756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9A9BD6-0A58-A13E-E178-36165EE8DB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0039FD-E1B8-74E0-129D-1248A35E57CB}"/>
              </a:ext>
            </a:extLst>
          </p:cNvPr>
          <p:cNvSpPr>
            <a:spLocks noGrp="1"/>
          </p:cNvSpPr>
          <p:nvPr>
            <p:ph type="dt" sz="half" idx="10"/>
          </p:nvPr>
        </p:nvSpPr>
        <p:spPr/>
        <p:txBody>
          <a:bodyPr/>
          <a:lstStyle/>
          <a:p>
            <a:fld id="{704FE794-7F01-4F1F-8CC5-2A2BB6B5FD4A}" type="datetime1">
              <a:rPr lang="en-US" smtClean="0"/>
              <a:t>1/7/2026</a:t>
            </a:fld>
            <a:endParaRPr lang="en-US"/>
          </a:p>
        </p:txBody>
      </p:sp>
      <p:sp>
        <p:nvSpPr>
          <p:cNvPr id="6" name="Footer Placeholder 5">
            <a:extLst>
              <a:ext uri="{FF2B5EF4-FFF2-40B4-BE49-F238E27FC236}">
                <a16:creationId xmlns:a16="http://schemas.microsoft.com/office/drawing/2014/main" id="{65291ABD-2AB1-133F-FFDD-D61730A240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678135-D33A-72EE-34D7-EE0091BFAF5C}"/>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33623830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CA82E-4837-1240-112F-3D1FAE3BEC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D48FE9A-296C-DC37-FCF6-9654C14AD0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457DB8-54B7-1363-D151-55E4C88C3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301D35-2411-7B30-F582-2834097466E5}"/>
              </a:ext>
            </a:extLst>
          </p:cNvPr>
          <p:cNvSpPr>
            <a:spLocks noGrp="1"/>
          </p:cNvSpPr>
          <p:nvPr>
            <p:ph type="dt" sz="half" idx="10"/>
          </p:nvPr>
        </p:nvSpPr>
        <p:spPr/>
        <p:txBody>
          <a:bodyPr/>
          <a:lstStyle/>
          <a:p>
            <a:fld id="{6AEAC17D-8DC9-48A6-80DE-27A1B637DF40}" type="datetime1">
              <a:rPr lang="en-US" smtClean="0"/>
              <a:t>1/7/2026</a:t>
            </a:fld>
            <a:endParaRPr lang="en-US"/>
          </a:p>
        </p:txBody>
      </p:sp>
      <p:sp>
        <p:nvSpPr>
          <p:cNvPr id="6" name="Footer Placeholder 5">
            <a:extLst>
              <a:ext uri="{FF2B5EF4-FFF2-40B4-BE49-F238E27FC236}">
                <a16:creationId xmlns:a16="http://schemas.microsoft.com/office/drawing/2014/main" id="{7D7040D5-D76F-32EC-DC76-2F99CF02DD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AD5EFE-AAF3-A461-18CD-329134B5DCAA}"/>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28833298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DDF6C-D23D-BFE0-DC9B-053670A5DCC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9F978C8-0EFD-84D0-5A21-1AEAADE0CC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84F321-9EA6-4089-AE2B-EC6A2A339175}"/>
              </a:ext>
            </a:extLst>
          </p:cNvPr>
          <p:cNvSpPr>
            <a:spLocks noGrp="1"/>
          </p:cNvSpPr>
          <p:nvPr>
            <p:ph type="dt" sz="half" idx="10"/>
          </p:nvPr>
        </p:nvSpPr>
        <p:spPr/>
        <p:txBody>
          <a:bodyPr/>
          <a:lstStyle/>
          <a:p>
            <a:fld id="{579A7950-4455-449A-AB8D-75DA26C786CB}" type="datetime1">
              <a:rPr lang="en-US" smtClean="0"/>
              <a:t>1/7/2026</a:t>
            </a:fld>
            <a:endParaRPr lang="en-US"/>
          </a:p>
        </p:txBody>
      </p:sp>
      <p:sp>
        <p:nvSpPr>
          <p:cNvPr id="5" name="Footer Placeholder 4">
            <a:extLst>
              <a:ext uri="{FF2B5EF4-FFF2-40B4-BE49-F238E27FC236}">
                <a16:creationId xmlns:a16="http://schemas.microsoft.com/office/drawing/2014/main" id="{97B597ED-C300-777B-5ED5-D440F5BAAE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F348C6-1301-1358-FC4F-36D02503303F}"/>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24829286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CDFA7D-701B-76F6-2525-8C3B04605F6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506451E-EF97-E1EA-8A52-8FC0F655B8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173AB2-98C8-F387-B862-2BEEEEC1E931}"/>
              </a:ext>
            </a:extLst>
          </p:cNvPr>
          <p:cNvSpPr>
            <a:spLocks noGrp="1"/>
          </p:cNvSpPr>
          <p:nvPr>
            <p:ph type="dt" sz="half" idx="10"/>
          </p:nvPr>
        </p:nvSpPr>
        <p:spPr/>
        <p:txBody>
          <a:bodyPr/>
          <a:lstStyle/>
          <a:p>
            <a:fld id="{AE14B1E9-7414-4B9A-B1DC-04DEEFCBACCE}" type="datetime1">
              <a:rPr lang="en-US" smtClean="0"/>
              <a:t>1/7/2026</a:t>
            </a:fld>
            <a:endParaRPr lang="en-US"/>
          </a:p>
        </p:txBody>
      </p:sp>
      <p:sp>
        <p:nvSpPr>
          <p:cNvPr id="5" name="Footer Placeholder 4">
            <a:extLst>
              <a:ext uri="{FF2B5EF4-FFF2-40B4-BE49-F238E27FC236}">
                <a16:creationId xmlns:a16="http://schemas.microsoft.com/office/drawing/2014/main" id="{582A01B9-50FD-4C59-595E-B6DBC950A8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270C23-29DA-104F-6A49-D70DE6E651AE}"/>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1462047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5ABA06-7DE3-DD3C-678A-F7BE82503B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CC43BE-B8AC-B97C-5E17-15F8AB45D5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AA7029-C693-1E49-9401-17E2A8917A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3C904B5-667A-49F5-BB52-699E4BC41FAD}" type="datetimeFigureOut">
              <a:rPr lang="en-US" smtClean="0"/>
              <a:t>1/7/2026</a:t>
            </a:fld>
            <a:endParaRPr lang="en-US"/>
          </a:p>
        </p:txBody>
      </p:sp>
      <p:sp>
        <p:nvSpPr>
          <p:cNvPr id="5" name="Footer Placeholder 4">
            <a:extLst>
              <a:ext uri="{FF2B5EF4-FFF2-40B4-BE49-F238E27FC236}">
                <a16:creationId xmlns:a16="http://schemas.microsoft.com/office/drawing/2014/main" id="{BFE81959-1311-E7C9-E5D9-C63C37E07E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7EB412-FF72-C4A7-5F59-699E01B0E9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CDC4AD-C7F6-43E9-8EC3-A686A052A3A1}" type="slidenum">
              <a:rPr lang="en-US" smtClean="0"/>
              <a:t>‹#›</a:t>
            </a:fld>
            <a:endParaRPr lang="en-US"/>
          </a:p>
        </p:txBody>
      </p:sp>
    </p:spTree>
    <p:extLst>
      <p:ext uri="{BB962C8B-B14F-4D97-AF65-F5344CB8AC3E}">
        <p14:creationId xmlns:p14="http://schemas.microsoft.com/office/powerpoint/2010/main" val="6976419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A5D670-BC2C-CDD5-CA0B-79EFCB80D3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34FC0B3-136C-A5B7-9DAF-DC8394B7BC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EE54D8-CC4F-847D-8DB3-001A87DF11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DF25F3-0FCE-412A-9F81-D6D09BC0A551}" type="datetime1">
              <a:rPr lang="en-US" smtClean="0"/>
              <a:t>1/7/2026</a:t>
            </a:fld>
            <a:endParaRPr lang="en-US"/>
          </a:p>
        </p:txBody>
      </p:sp>
      <p:sp>
        <p:nvSpPr>
          <p:cNvPr id="5" name="Footer Placeholder 4">
            <a:extLst>
              <a:ext uri="{FF2B5EF4-FFF2-40B4-BE49-F238E27FC236}">
                <a16:creationId xmlns:a16="http://schemas.microsoft.com/office/drawing/2014/main" id="{EC579B7E-F2BA-7118-2A6D-EBAF28504D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13D807F-2C53-C9C8-80B9-9AB92D087C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1765F9-1B31-4893-BE12-78C176540628}" type="slidenum">
              <a:rPr lang="en-US" smtClean="0"/>
              <a:t>‹#›</a:t>
            </a:fld>
            <a:endParaRPr lang="en-US"/>
          </a:p>
        </p:txBody>
      </p:sp>
    </p:spTree>
    <p:extLst>
      <p:ext uri="{BB962C8B-B14F-4D97-AF65-F5344CB8AC3E}">
        <p14:creationId xmlns:p14="http://schemas.microsoft.com/office/powerpoint/2010/main" val="6871377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chart" Target="../charts/chart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chart" Target="../charts/chart4.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chart" Target="../charts/chart5.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chart" Target="../charts/chart6.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15.png"/><Relationship Id="rId4" Type="http://schemas.openxmlformats.org/officeDocument/2006/relationships/chart" Target="../charts/chart7.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D96_453629A3.xm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chart" Target="../charts/chart8.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chart" Target="../charts/chart9.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chart" Target="../charts/chart10.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chart" Target="../charts/chart11.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21.jpeg"/><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png"/><Relationship Id="rId7" Type="http://schemas.openxmlformats.org/officeDocument/2006/relationships/diagramColors" Target="../diagrams/colors2.xml"/><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18.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E0C4CF-AD34-363B-92C3-4729CA8579FB}"/>
              </a:ext>
            </a:extLst>
          </p:cNvPr>
          <p:cNvSpPr txBox="1"/>
          <p:nvPr/>
        </p:nvSpPr>
        <p:spPr>
          <a:xfrm>
            <a:off x="-37630" y="5416181"/>
            <a:ext cx="12192000" cy="1371600"/>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wrap="square" rtlCol="0">
            <a:spAutoFit/>
          </a:bodyPr>
          <a:lstStyle/>
          <a:p>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116047" y="2711054"/>
            <a:ext cx="12101071" cy="1938992"/>
          </a:xfrm>
          <a:prstGeom prst="rect">
            <a:avLst/>
          </a:prstGeom>
          <a:noFill/>
        </p:spPr>
        <p:txBody>
          <a:bodyPr wrap="square" lIns="91440" tIns="45720" rIns="91440" bIns="45720" rtlCol="0" anchor="t">
            <a:spAutoFit/>
          </a:bodyPr>
          <a:lstStyle/>
          <a:p>
            <a:pPr algn="ctr"/>
            <a:r>
              <a:rPr lang="en-US" sz="6000" b="1">
                <a:latin typeface="Trade Gothic Next HvyCd"/>
                <a:cs typeface="Arial"/>
              </a:rPr>
              <a:t>Overview of CCRPI Performance</a:t>
            </a:r>
            <a:endParaRPr lang="en-US" sz="6000">
              <a:latin typeface="Trade Gothic Next HvyCd"/>
              <a:cs typeface="Arial"/>
            </a:endParaRPr>
          </a:p>
          <a:p>
            <a:pPr algn="ctr"/>
            <a:r>
              <a:rPr lang="en-US" sz="6000" b="1">
                <a:latin typeface="Trade Gothic Next HvyCd" panose="020B0906040303020004" pitchFamily="34" charset="0"/>
                <a:cs typeface="Arial" panose="020B0604020202020204" pitchFamily="34" charset="0"/>
              </a:rPr>
              <a:t>SY ‘25</a:t>
            </a:r>
            <a:endParaRPr lang="en-US" sz="6000" b="1">
              <a:latin typeface="Trade Gothic Next HvyCd"/>
              <a:cs typeface="Calibri"/>
            </a:endParaRPr>
          </a:p>
        </p:txBody>
      </p:sp>
      <p:sp>
        <p:nvSpPr>
          <p:cNvPr id="7" name="TextBox 6">
            <a:extLst>
              <a:ext uri="{FF2B5EF4-FFF2-40B4-BE49-F238E27FC236}">
                <a16:creationId xmlns:a16="http://schemas.microsoft.com/office/drawing/2014/main" id="{93FBA676-AED3-5BE3-8DCA-C7D33605989E}"/>
              </a:ext>
            </a:extLst>
          </p:cNvPr>
          <p:cNvSpPr txBox="1"/>
          <p:nvPr/>
        </p:nvSpPr>
        <p:spPr>
          <a:xfrm>
            <a:off x="61544" y="5566068"/>
            <a:ext cx="10062665" cy="984885"/>
          </a:xfrm>
          <a:prstGeom prst="rect">
            <a:avLst/>
          </a:prstGeom>
          <a:noFill/>
        </p:spPr>
        <p:txBody>
          <a:bodyPr wrap="square" lIns="91440" tIns="45720" rIns="91440" bIns="45720" rtlCol="0" anchor="t">
            <a:spAutoFit/>
          </a:bodyPr>
          <a:lstStyle/>
          <a:p>
            <a:r>
              <a:rPr lang="en-US" sz="2000" b="1">
                <a:solidFill>
                  <a:srgbClr val="FFC700"/>
                </a:solidFill>
                <a:latin typeface="Trade Gothic Next HvyCd"/>
                <a:cs typeface="Arial"/>
              </a:rPr>
              <a:t>Dr. Tamara J. Candis, Associate Superintendent of Schools</a:t>
            </a:r>
            <a:endParaRPr lang="en-US">
              <a:solidFill>
                <a:srgbClr val="000000"/>
              </a:solidFill>
              <a:latin typeface="Calibri" panose="020F0502020204030204"/>
              <a:ea typeface="Calibri"/>
              <a:cs typeface="Calibri"/>
            </a:endParaRPr>
          </a:p>
          <a:p>
            <a:r>
              <a:rPr lang="en-US" sz="2000" b="1">
                <a:solidFill>
                  <a:srgbClr val="FFC700"/>
                </a:solidFill>
                <a:latin typeface="Trade Gothic Next HvyCd"/>
                <a:cs typeface="Arial"/>
              </a:rPr>
              <a:t> Mr. Nelson Render, Dr. Steven Jones, and Dr. Chara Willaford, Executive Officers</a:t>
            </a:r>
            <a:endParaRPr lang="en-US">
              <a:ea typeface="Calibri"/>
              <a:cs typeface="Calibri"/>
            </a:endParaRPr>
          </a:p>
          <a:p>
            <a:r>
              <a:rPr lang="en-US" b="1">
                <a:solidFill>
                  <a:srgbClr val="FFC700"/>
                </a:solidFill>
                <a:latin typeface="Trade Gothic Next HvyCd"/>
                <a:ea typeface="Calibri"/>
                <a:cs typeface="Arial"/>
              </a:rPr>
              <a:t>January 15, 2026</a:t>
            </a:r>
            <a:endParaRPr lang="en-US">
              <a:ea typeface="Calibri"/>
              <a:cs typeface="Calibri"/>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50"/>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p:nvPr/>
        </p:nvCxnSpPr>
        <p:spPr>
          <a:xfrm>
            <a:off x="-35842" y="5416181"/>
            <a:ext cx="1225296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92496" y="4962362"/>
            <a:ext cx="1498104" cy="1465118"/>
          </a:xfrm>
          <a:prstGeom prst="rect">
            <a:avLst/>
          </a:prstGeom>
        </p:spPr>
      </p:pic>
      <p:sp>
        <p:nvSpPr>
          <p:cNvPr id="4" name="Slide Number Placeholder 3">
            <a:extLst>
              <a:ext uri="{FF2B5EF4-FFF2-40B4-BE49-F238E27FC236}">
                <a16:creationId xmlns:a16="http://schemas.microsoft.com/office/drawing/2014/main" id="{B227AEBF-C8D9-36CA-A3BF-CDE819AE7222}"/>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4164641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5B2FF-CFA6-2F26-E8CB-96D18674BA3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5A3C590-DBC9-F99B-EA10-8B189FF415CB}"/>
              </a:ext>
            </a:extLst>
          </p:cNvPr>
          <p:cNvSpPr/>
          <p:nvPr/>
        </p:nvSpPr>
        <p:spPr>
          <a:xfrm>
            <a:off x="-22865" y="165350"/>
            <a:ext cx="12203009" cy="669265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lIns="91440" tIns="45720" rIns="91440" bIns="45720" anchor="t"/>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3000" b="0" i="0" u="none" strike="noStrike" kern="1200" cap="all" spc="0" normalizeH="0" baseline="0" noProof="0">
              <a:ln>
                <a:noFill/>
              </a:ln>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500" b="0" i="0" u="none" strike="noStrike" kern="1200" cap="all" spc="0" normalizeH="0" baseline="0" noProof="0">
              <a:ln>
                <a:noFill/>
              </a:ln>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000" b="0" i="0" u="none" strike="noStrike" kern="1200" cap="all" spc="0" normalizeH="0" baseline="0" noProof="0">
                <a:ln>
                  <a:noFill/>
                </a:ln>
                <a:solidFill>
                  <a:prstClr val="black"/>
                </a:solidFill>
                <a:effectLst>
                  <a:outerShdw blurRad="38100" dist="38100" dir="2700000" algn="tl">
                    <a:srgbClr val="000000">
                      <a:alpha val="43137"/>
                    </a:srgbClr>
                  </a:outerShdw>
                </a:effectLst>
                <a:uLnTx/>
                <a:uFillTx/>
                <a:latin typeface="Trade Gothic Next HvyCd"/>
              </a:rPr>
              <a:t>Overview</a:t>
            </a:r>
            <a:endParaRPr lang="en-US" sz="3000" b="0" i="0" u="none" strike="noStrike" kern="1200" cap="all" spc="0" normalizeH="0" baseline="0" noProof="0">
              <a:ln>
                <a:noFill/>
              </a:ln>
              <a:solidFill>
                <a:prstClr val="black"/>
              </a:solidFill>
              <a:effectLst>
                <a:outerShdw blurRad="38100" dist="38100" dir="2700000" algn="tl">
                  <a:srgbClr val="000000">
                    <a:alpha val="43137"/>
                  </a:srgbClr>
                </a:outerShdw>
              </a:effectLst>
              <a:uLnTx/>
              <a:uFillTx/>
              <a:latin typeface="Trade Gothic Next HvyCd"/>
            </a:endParaRPr>
          </a:p>
          <a:p>
            <a:pPr lvl="0" defTabSz="914400">
              <a:defRPr/>
            </a:pPr>
            <a:r>
              <a:rPr lang="en-US" sz="1600"/>
              <a:t>The purpose of this presentation is to provide a districtwide overview of the 2024–2025 College and Career Ready Performance Index (CCRPI) results for all Bibb County School District schools. The presentation will explain CCRPI components, highlight school and district performance, and clarify how results inform continuous improvement efforts across all schools.</a:t>
            </a:r>
            <a:endParaRPr kumimoji="0" lang="en-US" sz="1600" b="0" i="0" u="none" strike="noStrike" kern="1200" cap="all" spc="0" normalizeH="0" baseline="0" noProof="0">
              <a:ln>
                <a:noFill/>
              </a:ln>
              <a:solidFill>
                <a:prstClr val="black"/>
              </a:solidFill>
              <a:effectLst>
                <a:outerShdw blurRad="38100" dist="38100" dir="2700000" algn="tl">
                  <a:srgbClr val="000000">
                    <a:alpha val="43137"/>
                  </a:srgbClr>
                </a:outerShdw>
              </a:effectLst>
              <a:uLnTx/>
              <a:uFillTx/>
              <a:latin typeface="Trade Gothic Next HvyCd"/>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1200" cap="all" spc="0" normalizeH="0" baseline="0" noProof="0">
              <a:ln>
                <a:noFill/>
              </a:ln>
              <a:solidFill>
                <a:prstClr val="black"/>
              </a:solidFill>
              <a:effectLst>
                <a:outerShdw blurRad="38100" dist="38100" dir="2700000" algn="tl">
                  <a:srgbClr val="000000">
                    <a:alpha val="43137"/>
                  </a:srgbClr>
                </a:outerShdw>
              </a:effectLst>
              <a:uLnTx/>
              <a:uFillTx/>
              <a:latin typeface="Trade Gothic Next HvyCd"/>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000" b="0" i="0" u="none" strike="noStrike" kern="1200" cap="all" spc="0" normalizeH="0" baseline="0" noProof="0">
                <a:ln>
                  <a:noFill/>
                </a:ln>
                <a:solidFill>
                  <a:prstClr val="black"/>
                </a:solidFill>
                <a:effectLst>
                  <a:outerShdw blurRad="38100" dist="38100" dir="2700000" algn="tl">
                    <a:srgbClr val="000000">
                      <a:alpha val="43137"/>
                    </a:srgbClr>
                  </a:outerShdw>
                </a:effectLst>
                <a:uLnTx/>
                <a:uFillTx/>
                <a:latin typeface="Trade Gothic Next HvyCd"/>
                <a:ea typeface="+mn-ea"/>
                <a:cs typeface="+mn-cs"/>
              </a:rPr>
              <a:t>Roadmap</a:t>
            </a:r>
            <a:endParaRPr kumimoji="0" lang="en-US" sz="2800" b="0" i="0" u="none" strike="noStrike" kern="1200" cap="none" spc="0" normalizeH="0" baseline="0" noProof="0">
              <a:ln>
                <a:noFill/>
              </a:ln>
              <a:solidFill>
                <a:prstClr val="black"/>
              </a:solidFill>
              <a:effectLst/>
              <a:uLnTx/>
              <a:uFillTx/>
              <a:latin typeface="Trade Gothic Next HvyCd"/>
              <a:ea typeface="+mn-ea"/>
              <a:cs typeface="+mn-cs"/>
            </a:endParaRPr>
          </a:p>
          <a:p>
            <a:pPr>
              <a:buNone/>
            </a:pPr>
            <a:r>
              <a:rPr kumimoji="0" lang="en-US" sz="2200" b="0" i="0" u="none" strike="noStrike" kern="1200" cap="none" spc="0" normalizeH="0" baseline="0" noProof="0">
                <a:ln>
                  <a:noFill/>
                </a:ln>
                <a:solidFill>
                  <a:prstClr val="black"/>
                </a:solidFill>
                <a:effectLst/>
                <a:uLnTx/>
                <a:uFillTx/>
                <a:latin typeface="Arial Narrow"/>
                <a:ea typeface="+mn-ea"/>
                <a:cs typeface="+mn-cs"/>
              </a:rPr>
              <a:t> </a:t>
            </a:r>
            <a:r>
              <a:rPr lang="en-US" sz="1600"/>
              <a:t>This presentation will provide a comprehensive review of districtwide CCRPI performance, including:</a:t>
            </a:r>
          </a:p>
          <a:p>
            <a:pPr>
              <a:buFont typeface="Arial" panose="020B0604020202020204" pitchFamily="34" charset="0"/>
              <a:buChar char="•"/>
            </a:pPr>
            <a:r>
              <a:rPr lang="en-US" sz="1600" b="1"/>
              <a:t>CCRPI Component Overview</a:t>
            </a:r>
            <a:r>
              <a:rPr lang="en-US" sz="1600"/>
              <a:t> – An explanation of the CCRPI framework and how each component contributes to overall school performance</a:t>
            </a:r>
          </a:p>
          <a:p>
            <a:pPr>
              <a:buFont typeface="Arial" panose="020B0604020202020204" pitchFamily="34" charset="0"/>
              <a:buChar char="•"/>
            </a:pPr>
            <a:r>
              <a:rPr lang="en-US" sz="1600" b="1"/>
              <a:t>Results</a:t>
            </a:r>
            <a:r>
              <a:rPr lang="en-US" sz="1600"/>
              <a:t> – School-level and district-level CCRPI results for the 2024–2025 school year</a:t>
            </a:r>
          </a:p>
          <a:p>
            <a:pPr>
              <a:buFont typeface="Arial" panose="020B0604020202020204" pitchFamily="34" charset="0"/>
              <a:buChar char="•"/>
            </a:pPr>
            <a:r>
              <a:rPr lang="en-US" sz="1600" b="1"/>
              <a:t>Trends</a:t>
            </a:r>
            <a:r>
              <a:rPr lang="en-US" sz="1600"/>
              <a:t> – Performance patterns over time, including areas of growth and ongoing focus</a:t>
            </a:r>
          </a:p>
          <a:p>
            <a:pPr>
              <a:buFont typeface="Arial" panose="020B0604020202020204" pitchFamily="34" charset="0"/>
              <a:buChar char="•"/>
            </a:pPr>
            <a:r>
              <a:rPr lang="en-US" sz="1600" b="1"/>
              <a:t>Highlights</a:t>
            </a:r>
            <a:r>
              <a:rPr lang="en-US" sz="1600"/>
              <a:t> – Celebrations of progress, strengths, and notable gains across schools and subgroups</a:t>
            </a:r>
          </a:p>
          <a:p>
            <a:pPr>
              <a:buFont typeface="Arial" panose="020B0604020202020204" pitchFamily="34" charset="0"/>
              <a:buChar char="•"/>
            </a:pPr>
            <a:r>
              <a:rPr lang="en-US" sz="1600" b="1"/>
              <a:t>Next Steps</a:t>
            </a:r>
            <a:r>
              <a:rPr lang="en-US" sz="1600"/>
              <a:t> – District and school actions to sustain progress, address areas of need, and ensure continuous improvement for all schools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200" b="0" i="0" u="none" strike="noStrike" kern="1200" cap="none" spc="0" normalizeH="0" baseline="0" noProof="0">
              <a:ln>
                <a:noFill/>
              </a:ln>
              <a:solidFill>
                <a:prstClr val="black"/>
              </a:solidFill>
              <a:effectLst/>
              <a:uLnTx/>
              <a:uFillTx/>
              <a:latin typeface="Arial Narrow" panose="020B0606020202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200" b="0" i="0" u="none" strike="noStrike" kern="1200" cap="none" spc="0" normalizeH="0" baseline="0" noProof="0">
              <a:ln>
                <a:noFill/>
              </a:ln>
              <a:solidFill>
                <a:prstClr val="black"/>
              </a:solidFill>
              <a:effectLst/>
              <a:uLnTx/>
              <a:uFillTx/>
              <a:latin typeface="Arial Narrow" panose="020B0606020202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000" b="1" i="0" u="none" strike="noStrike" kern="1200" cap="all" spc="0" normalizeH="0" baseline="0" noProof="0">
                <a:ln>
                  <a:noFill/>
                </a:ln>
                <a:solidFill>
                  <a:prstClr val="black"/>
                </a:solidFill>
                <a:effectLst>
                  <a:outerShdw blurRad="38100" dist="38100" dir="2700000" algn="tl">
                    <a:srgbClr val="000000">
                      <a:alpha val="43137"/>
                    </a:srgbClr>
                  </a:outerShdw>
                </a:effectLst>
                <a:uLnTx/>
                <a:uFillTx/>
                <a:latin typeface="Trade Gothic Next HvyCd"/>
              </a:rPr>
              <a:t>Takeaway</a:t>
            </a:r>
            <a:endParaRPr lang="en-US" sz="3000" b="1" i="0" u="none" strike="noStrike" kern="1200" cap="all" spc="0" normalizeH="0" baseline="0" noProof="0">
              <a:ln>
                <a:noFill/>
              </a:ln>
              <a:solidFill>
                <a:prstClr val="black"/>
              </a:solidFill>
              <a:effectLst>
                <a:outerShdw blurRad="38100" dist="38100" dir="2700000" algn="tl">
                  <a:srgbClr val="000000">
                    <a:alpha val="43137"/>
                  </a:srgbClr>
                </a:outerShdw>
              </a:effectLst>
              <a:uLnTx/>
              <a:uFillTx/>
              <a:latin typeface="Trade Gothic Next HvyCd"/>
            </a:endParaRPr>
          </a:p>
          <a:p>
            <a:pPr>
              <a:buNone/>
            </a:pPr>
            <a:r>
              <a:rPr lang="en-US" sz="1600"/>
              <a:t>This presentation is designed to clearly communicate the 2024–2025 CCRPI results for all Bibb County schools, highlighting progress, identifying opportunities for growth, and reinforcing the district’s commitment to data-informed decision-making. Through targeted supports, aligned systems, and high-quality instruction, Bibb County School District remains focused on improving student outcomes and ensuring equitable access to a high-quality education for every learner.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3000" b="1" i="0" u="none" strike="noStrike" kern="1200" cap="all" spc="0" normalizeH="0" baseline="0" noProof="0">
              <a:ln>
                <a:noFill/>
              </a:ln>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grpSp>
        <p:nvGrpSpPr>
          <p:cNvPr id="4" name="Group 4">
            <a:extLst>
              <a:ext uri="{FF2B5EF4-FFF2-40B4-BE49-F238E27FC236}">
                <a16:creationId xmlns:a16="http://schemas.microsoft.com/office/drawing/2014/main" id="{DFADAE14-7B3F-9AAE-0253-04F36CD34694}"/>
              </a:ext>
            </a:extLst>
          </p:cNvPr>
          <p:cNvGrpSpPr/>
          <p:nvPr/>
        </p:nvGrpSpPr>
        <p:grpSpPr>
          <a:xfrm>
            <a:off x="-11005" y="0"/>
            <a:ext cx="12192000" cy="819255"/>
            <a:chOff x="0" y="0"/>
            <a:chExt cx="24384000" cy="1638510"/>
          </a:xfrm>
        </p:grpSpPr>
        <p:sp>
          <p:nvSpPr>
            <p:cNvPr id="5" name="Freeform 5">
              <a:extLst>
                <a:ext uri="{FF2B5EF4-FFF2-40B4-BE49-F238E27FC236}">
                  <a16:creationId xmlns:a16="http://schemas.microsoft.com/office/drawing/2014/main" id="{20774457-8B0F-17CE-CDC5-D177370AF0CE}"/>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6" name="TextBox 6">
            <a:extLst>
              <a:ext uri="{FF2B5EF4-FFF2-40B4-BE49-F238E27FC236}">
                <a16:creationId xmlns:a16="http://schemas.microsoft.com/office/drawing/2014/main" id="{1A6116CA-E897-D01E-E458-0C907466CF56}"/>
              </a:ext>
            </a:extLst>
          </p:cNvPr>
          <p:cNvSpPr txBox="1"/>
          <p:nvPr/>
        </p:nvSpPr>
        <p:spPr>
          <a:xfrm>
            <a:off x="261287" y="165350"/>
            <a:ext cx="10506019" cy="45140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r>
              <a:rPr lang="en-US" sz="2933">
                <a:solidFill>
                  <a:srgbClr val="FFFFFF"/>
                </a:solidFill>
                <a:latin typeface="Trade Gothic Next HvyCd" panose="020B0604020202020204" charset="0"/>
              </a:rPr>
              <a:t>AGENDA</a:t>
            </a:r>
          </a:p>
        </p:txBody>
      </p:sp>
      <p:sp>
        <p:nvSpPr>
          <p:cNvPr id="7" name="Freeform 7">
            <a:extLst>
              <a:ext uri="{FF2B5EF4-FFF2-40B4-BE49-F238E27FC236}">
                <a16:creationId xmlns:a16="http://schemas.microsoft.com/office/drawing/2014/main" id="{2F3C8F90-4E25-A24A-A8F3-1CD3AAD7A75A}"/>
              </a:ext>
            </a:extLst>
          </p:cNvPr>
          <p:cNvSpPr/>
          <p:nvPr/>
        </p:nvSpPr>
        <p:spPr>
          <a:xfrm>
            <a:off x="10789321" y="-76332"/>
            <a:ext cx="1391675" cy="1386174"/>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5"/>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9" name="Slide Number Placeholder 8">
            <a:extLst>
              <a:ext uri="{FF2B5EF4-FFF2-40B4-BE49-F238E27FC236}">
                <a16:creationId xmlns:a16="http://schemas.microsoft.com/office/drawing/2014/main" id="{16C6977C-9090-7D22-999B-FFF0DE9698BD}"/>
              </a:ext>
            </a:extLst>
          </p:cNvPr>
          <p:cNvSpPr>
            <a:spLocks noGrp="1"/>
          </p:cNvSpPr>
          <p:nvPr>
            <p:ph type="sldNum" sz="quarter" idx="12"/>
          </p:nvPr>
        </p:nvSpPr>
        <p:spPr>
          <a:xfrm>
            <a:off x="10606195" y="6528992"/>
            <a:ext cx="1422400" cy="243417"/>
          </a:xfrm>
        </p:spPr>
        <p:txBody>
          <a:bodyPr/>
          <a:lstStyle>
            <a:defPPr>
              <a:defRPr lang="en-US"/>
            </a:defPPr>
            <a:lvl1pPr marL="0" algn="l" defTabSz="406380" rtl="0" eaLnBrk="1" latinLnBrk="0" hangingPunct="1">
              <a:defRPr sz="800" kern="1200">
                <a:solidFill>
                  <a:schemeClr val="tx1"/>
                </a:solidFill>
                <a:latin typeface="+mn-lt"/>
                <a:ea typeface="+mn-ea"/>
                <a:cs typeface="+mn-cs"/>
              </a:defRPr>
            </a:lvl1pPr>
            <a:lvl2pPr marL="203190" algn="l" defTabSz="406380" rtl="0" eaLnBrk="1" latinLnBrk="0" hangingPunct="1">
              <a:defRPr sz="800" kern="1200">
                <a:solidFill>
                  <a:schemeClr val="tx1"/>
                </a:solidFill>
                <a:latin typeface="+mn-lt"/>
                <a:ea typeface="+mn-ea"/>
                <a:cs typeface="+mn-cs"/>
              </a:defRPr>
            </a:lvl2pPr>
            <a:lvl3pPr marL="406380" algn="l" defTabSz="406380" rtl="0" eaLnBrk="1" latinLnBrk="0" hangingPunct="1">
              <a:defRPr sz="800" kern="1200">
                <a:solidFill>
                  <a:schemeClr val="tx1"/>
                </a:solidFill>
                <a:latin typeface="+mn-lt"/>
                <a:ea typeface="+mn-ea"/>
                <a:cs typeface="+mn-cs"/>
              </a:defRPr>
            </a:lvl3pPr>
            <a:lvl4pPr marL="609570" algn="l" defTabSz="406380" rtl="0" eaLnBrk="1" latinLnBrk="0" hangingPunct="1">
              <a:defRPr sz="800" kern="1200">
                <a:solidFill>
                  <a:schemeClr val="tx1"/>
                </a:solidFill>
                <a:latin typeface="+mn-lt"/>
                <a:ea typeface="+mn-ea"/>
                <a:cs typeface="+mn-cs"/>
              </a:defRPr>
            </a:lvl4pPr>
            <a:lvl5pPr marL="812759" algn="l" defTabSz="406380" rtl="0" eaLnBrk="1" latinLnBrk="0" hangingPunct="1">
              <a:defRPr sz="800" kern="1200">
                <a:solidFill>
                  <a:schemeClr val="tx1"/>
                </a:solidFill>
                <a:latin typeface="+mn-lt"/>
                <a:ea typeface="+mn-ea"/>
                <a:cs typeface="+mn-cs"/>
              </a:defRPr>
            </a:lvl5pPr>
            <a:lvl6pPr marL="1015949" algn="l" defTabSz="406380" rtl="0" eaLnBrk="1" latinLnBrk="0" hangingPunct="1">
              <a:defRPr sz="800" kern="1200">
                <a:solidFill>
                  <a:schemeClr val="tx1"/>
                </a:solidFill>
                <a:latin typeface="+mn-lt"/>
                <a:ea typeface="+mn-ea"/>
                <a:cs typeface="+mn-cs"/>
              </a:defRPr>
            </a:lvl6pPr>
            <a:lvl7pPr marL="1219139" algn="l" defTabSz="406380" rtl="0" eaLnBrk="1" latinLnBrk="0" hangingPunct="1">
              <a:defRPr sz="800" kern="1200">
                <a:solidFill>
                  <a:schemeClr val="tx1"/>
                </a:solidFill>
                <a:latin typeface="+mn-lt"/>
                <a:ea typeface="+mn-ea"/>
                <a:cs typeface="+mn-cs"/>
              </a:defRPr>
            </a:lvl7pPr>
            <a:lvl8pPr marL="1422329" algn="l" defTabSz="406380" rtl="0" eaLnBrk="1" latinLnBrk="0" hangingPunct="1">
              <a:defRPr sz="800" kern="1200">
                <a:solidFill>
                  <a:schemeClr val="tx1"/>
                </a:solidFill>
                <a:latin typeface="+mn-lt"/>
                <a:ea typeface="+mn-ea"/>
                <a:cs typeface="+mn-cs"/>
              </a:defRPr>
            </a:lvl8pPr>
            <a:lvl9pPr marL="1625519" algn="l" defTabSz="406380" rtl="0" eaLnBrk="1" latinLnBrk="0" hangingPunct="1">
              <a:defRPr sz="800" kern="1200">
                <a:solidFill>
                  <a:schemeClr val="tx1"/>
                </a:solidFill>
                <a:latin typeface="+mn-lt"/>
                <a:ea typeface="+mn-ea"/>
                <a:cs typeface="+mn-cs"/>
              </a:defRPr>
            </a:lvl9pPr>
          </a:lstStyle>
          <a:p>
            <a:fld id="{B6F15528-21DE-4FAA-801E-634DDDAF4B2B}" type="slidenum">
              <a:rPr lang="en-US" sz="1200" smtClean="0">
                <a:solidFill>
                  <a:schemeClr val="tx1"/>
                </a:solidFill>
              </a:rPr>
              <a:pPr/>
              <a:t>2</a:t>
            </a:fld>
            <a:endParaRPr lang="en-US" sz="1200">
              <a:solidFill>
                <a:schemeClr val="tx1"/>
              </a:solidFill>
            </a:endParaRPr>
          </a:p>
        </p:txBody>
      </p:sp>
    </p:spTree>
    <p:extLst>
      <p:ext uri="{BB962C8B-B14F-4D97-AF65-F5344CB8AC3E}">
        <p14:creationId xmlns:p14="http://schemas.microsoft.com/office/powerpoint/2010/main" val="2130836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DF79"/>
        </a:solidFill>
        <a:effectLst/>
      </p:bgPr>
    </p:bg>
    <p:spTree>
      <p:nvGrpSpPr>
        <p:cNvPr id="1" name="">
          <a:extLst>
            <a:ext uri="{FF2B5EF4-FFF2-40B4-BE49-F238E27FC236}">
              <a16:creationId xmlns:a16="http://schemas.microsoft.com/office/drawing/2014/main" id="{0EE76921-3683-8893-D74C-9DBBAE521D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A4A61F-BF87-6AB5-C16B-EEA12A970B6D}"/>
              </a:ext>
            </a:extLst>
          </p:cNvPr>
          <p:cNvSpPr>
            <a:spLocks noGrp="1"/>
          </p:cNvSpPr>
          <p:nvPr>
            <p:ph idx="1"/>
          </p:nvPr>
        </p:nvSpPr>
        <p:spPr>
          <a:xfrm>
            <a:off x="0" y="789126"/>
            <a:ext cx="12159974" cy="6059289"/>
          </a:xfrm>
          <a:noFill/>
        </p:spPr>
        <p:txBody>
          <a:bodyPr vert="horz" lIns="91440" tIns="45720" rIns="91440" bIns="45720" rtlCol="0" anchor="t">
            <a:noAutofit/>
          </a:bodyPr>
          <a:lstStyle/>
          <a:p>
            <a:pPr marL="0" indent="0">
              <a:lnSpc>
                <a:spcPct val="100000"/>
              </a:lnSpc>
              <a:spcBef>
                <a:spcPts val="0"/>
              </a:spcBef>
              <a:buNone/>
            </a:pPr>
            <a:r>
              <a:rPr lang="en-US" cap="all">
                <a:effectLst>
                  <a:outerShdw blurRad="38100" dist="38100" dir="2700000" algn="tl">
                    <a:srgbClr val="000000">
                      <a:alpha val="43137"/>
                    </a:srgbClr>
                  </a:outerShdw>
                </a:effectLst>
                <a:latin typeface="Trade Gothic Next HvyCd"/>
              </a:rPr>
              <a:t>STRATEGIC GOAL ADDRESSED</a:t>
            </a:r>
          </a:p>
          <a:p>
            <a:pPr marL="0" indent="0">
              <a:lnSpc>
                <a:spcPct val="100000"/>
              </a:lnSpc>
              <a:spcBef>
                <a:spcPts val="0"/>
              </a:spcBef>
              <a:buNone/>
            </a:pPr>
            <a:r>
              <a:rPr lang="en-US" sz="2000">
                <a:latin typeface="Arial Narrow"/>
              </a:rPr>
              <a:t>Goal 1: Student Achievement </a:t>
            </a:r>
          </a:p>
          <a:p>
            <a:pPr marL="0" indent="0">
              <a:lnSpc>
                <a:spcPct val="100000"/>
              </a:lnSpc>
              <a:spcBef>
                <a:spcPts val="0"/>
              </a:spcBef>
              <a:buNone/>
            </a:pPr>
            <a:r>
              <a:rPr lang="en-US" sz="2000">
                <a:latin typeface="Arial Narrow"/>
              </a:rPr>
              <a:t>	1.2: Multi-tiered Systems of Support</a:t>
            </a:r>
          </a:p>
          <a:p>
            <a:pPr marL="0" indent="0">
              <a:lnSpc>
                <a:spcPct val="100000"/>
              </a:lnSpc>
              <a:spcBef>
                <a:spcPts val="0"/>
              </a:spcBef>
              <a:buNone/>
            </a:pPr>
            <a:r>
              <a:rPr lang="en-US" sz="2000">
                <a:latin typeface="Arial Narrow"/>
              </a:rPr>
              <a:t>	1.3 Numeracy and Literacy Instruction</a:t>
            </a:r>
          </a:p>
          <a:p>
            <a:pPr marL="0" indent="0">
              <a:lnSpc>
                <a:spcPct val="100000"/>
              </a:lnSpc>
              <a:spcBef>
                <a:spcPts val="0"/>
              </a:spcBef>
              <a:buNone/>
            </a:pPr>
            <a:r>
              <a:rPr lang="en-US" sz="2000">
                <a:latin typeface="Arial Narrow"/>
              </a:rPr>
              <a:t>	1.4: Personalized Learning</a:t>
            </a:r>
          </a:p>
          <a:p>
            <a:pPr marL="0" indent="0">
              <a:lnSpc>
                <a:spcPct val="100000"/>
              </a:lnSpc>
              <a:spcBef>
                <a:spcPts val="0"/>
              </a:spcBef>
              <a:buNone/>
            </a:pPr>
            <a:endParaRPr lang="en-US" sz="1200">
              <a:latin typeface="Arial Narrow" panose="020B0606020202030204" pitchFamily="34" charset="0"/>
            </a:endParaRPr>
          </a:p>
          <a:p>
            <a:pPr marL="0" indent="0">
              <a:lnSpc>
                <a:spcPct val="100000"/>
              </a:lnSpc>
              <a:spcBef>
                <a:spcPts val="0"/>
              </a:spcBef>
              <a:buNone/>
            </a:pPr>
            <a:r>
              <a:rPr lang="en-US" cap="all">
                <a:effectLst>
                  <a:outerShdw blurRad="38100" dist="38100" dir="2700000" algn="tl">
                    <a:srgbClr val="000000">
                      <a:alpha val="43137"/>
                    </a:srgbClr>
                  </a:outerShdw>
                </a:effectLst>
                <a:latin typeface="Trade Gothic Next HvyCd"/>
              </a:rPr>
              <a:t>PERFORMANCE MEASURE(S)</a:t>
            </a:r>
          </a:p>
          <a:p>
            <a:r>
              <a:rPr lang="en-US" sz="2000">
                <a:latin typeface="Arial Narrow" panose="020B0606020202030204" pitchFamily="34" charset="0"/>
              </a:rPr>
              <a:t>Build a multi-tiered system of supports that equitably meets the academic and behavioral needs of all students. </a:t>
            </a:r>
          </a:p>
          <a:p>
            <a:r>
              <a:rPr lang="en-US" sz="2000">
                <a:latin typeface="Arial Narrow" panose="020B0606020202030204" pitchFamily="34" charset="0"/>
              </a:rPr>
              <a:t>Increase the Percentage of students performing at developing, proficient, and distinguished levels or above on grade-appropriate assessments</a:t>
            </a:r>
          </a:p>
          <a:p>
            <a:r>
              <a:rPr lang="en-US" sz="2000">
                <a:latin typeface="Arial Narrow" panose="020B0606020202030204" pitchFamily="34" charset="0"/>
              </a:rPr>
              <a:t>Increase the Percentage of students at each grade band demonstrating desired Student Growth Percentiles on grade-appropriate assessments</a:t>
            </a:r>
          </a:p>
          <a:p>
            <a:pPr marL="0" indent="0">
              <a:buNone/>
            </a:pPr>
            <a:endParaRPr lang="en-US" sz="1200">
              <a:latin typeface="Arial Narrow" panose="020B0606020202030204" pitchFamily="34" charset="0"/>
            </a:endParaRPr>
          </a:p>
          <a:p>
            <a:pPr marL="0" indent="0">
              <a:lnSpc>
                <a:spcPct val="100000"/>
              </a:lnSpc>
              <a:spcBef>
                <a:spcPts val="0"/>
              </a:spcBef>
              <a:buNone/>
            </a:pPr>
            <a:r>
              <a:rPr lang="en-US" b="1" cap="all">
                <a:effectLst>
                  <a:outerShdw blurRad="38100" dist="38100" dir="2700000" algn="tl">
                    <a:srgbClr val="000000">
                      <a:alpha val="43137"/>
                    </a:srgbClr>
                  </a:outerShdw>
                </a:effectLst>
                <a:latin typeface="Trade Gothic Next HvyCd"/>
              </a:rPr>
              <a:t>PRIORITY AREA(S)</a:t>
            </a:r>
            <a:endParaRPr lang="en-US" b="1" cap="all">
              <a:effectLst>
                <a:outerShdw blurRad="38100" dist="38100" dir="2700000" algn="tl">
                  <a:srgbClr val="000000">
                    <a:alpha val="43137"/>
                  </a:srgbClr>
                </a:outerShdw>
              </a:effectLst>
              <a:latin typeface="Trade Gothic Next HvyCd" panose="020B0906040303020004" pitchFamily="34" charset="0"/>
            </a:endParaRPr>
          </a:p>
          <a:p>
            <a:pPr marL="0" indent="0">
              <a:lnSpc>
                <a:spcPct val="100000"/>
              </a:lnSpc>
              <a:spcBef>
                <a:spcPts val="0"/>
              </a:spcBef>
              <a:buNone/>
            </a:pPr>
            <a:r>
              <a:rPr lang="en-US" sz="2000">
                <a:latin typeface="Arial Narrow" panose="020B0606020202030204" pitchFamily="34" charset="0"/>
              </a:rPr>
              <a:t>Literacy</a:t>
            </a:r>
          </a:p>
          <a:p>
            <a:pPr marL="0" indent="0">
              <a:lnSpc>
                <a:spcPct val="100000"/>
              </a:lnSpc>
              <a:spcBef>
                <a:spcPts val="0"/>
              </a:spcBef>
              <a:buNone/>
            </a:pPr>
            <a:r>
              <a:rPr lang="en-US" sz="2000">
                <a:latin typeface="Arial Narrow" panose="020B0606020202030204" pitchFamily="34" charset="0"/>
              </a:rPr>
              <a:t>Numeracy</a:t>
            </a:r>
          </a:p>
          <a:p>
            <a:pPr marL="0" indent="0">
              <a:lnSpc>
                <a:spcPct val="100000"/>
              </a:lnSpc>
              <a:spcBef>
                <a:spcPts val="0"/>
              </a:spcBef>
              <a:buNone/>
            </a:pPr>
            <a:r>
              <a:rPr lang="en-US" sz="2000">
                <a:latin typeface="Arial Narrow" panose="020B0606020202030204" pitchFamily="34" charset="0"/>
              </a:rPr>
              <a:t>Achievement</a:t>
            </a:r>
          </a:p>
          <a:p>
            <a:pPr marL="0" indent="0">
              <a:lnSpc>
                <a:spcPct val="100000"/>
              </a:lnSpc>
              <a:spcBef>
                <a:spcPts val="0"/>
              </a:spcBef>
              <a:buNone/>
            </a:pPr>
            <a:r>
              <a:rPr lang="en-US" sz="2000">
                <a:latin typeface="Arial Narrow" panose="020B0606020202030204" pitchFamily="34" charset="0"/>
              </a:rPr>
              <a:t>Graduation Rate</a:t>
            </a:r>
          </a:p>
          <a:p>
            <a:endParaRPr lang="en-US" sz="2000">
              <a:latin typeface="Arial Narrow" panose="020B0606020202030204" pitchFamily="34" charset="0"/>
            </a:endParaRPr>
          </a:p>
          <a:p>
            <a:pPr marL="0" indent="0">
              <a:lnSpc>
                <a:spcPct val="100000"/>
              </a:lnSpc>
              <a:spcBef>
                <a:spcPts val="0"/>
              </a:spcBef>
              <a:buNone/>
            </a:pPr>
            <a:endParaRPr lang="en-US" sz="3000" b="1" cap="all">
              <a:effectLst>
                <a:outerShdw blurRad="38100" dist="38100" dir="2700000" algn="tl">
                  <a:srgbClr val="000000">
                    <a:alpha val="43137"/>
                  </a:srgbClr>
                </a:outerShdw>
              </a:effectLst>
              <a:latin typeface="Trade Gothic Next HvyCd"/>
            </a:endParaRPr>
          </a:p>
          <a:p>
            <a:pPr marL="0" indent="0">
              <a:lnSpc>
                <a:spcPct val="100000"/>
              </a:lnSpc>
              <a:spcBef>
                <a:spcPts val="0"/>
              </a:spcBef>
              <a:buNone/>
            </a:pPr>
            <a:endParaRPr lang="en-US" sz="2000">
              <a:latin typeface="Arial Narrow" panose="020B0606020202030204" pitchFamily="34" charset="0"/>
            </a:endParaRPr>
          </a:p>
        </p:txBody>
      </p:sp>
      <p:sp>
        <p:nvSpPr>
          <p:cNvPr id="8" name="Rectangle 7">
            <a:extLst>
              <a:ext uri="{FF2B5EF4-FFF2-40B4-BE49-F238E27FC236}">
                <a16:creationId xmlns:a16="http://schemas.microsoft.com/office/drawing/2014/main" id="{3FEAE109-326E-FBFE-32B6-93A1257240CD}"/>
              </a:ext>
            </a:extLst>
          </p:cNvPr>
          <p:cNvSpPr/>
          <p:nvPr/>
        </p:nvSpPr>
        <p:spPr>
          <a:xfrm>
            <a:off x="11005" y="1968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2AC11D3-5789-784C-3EC6-B1E2BBB10E39}"/>
              </a:ext>
            </a:extLst>
          </p:cNvPr>
          <p:cNvSpPr txBox="1"/>
          <p:nvPr/>
        </p:nvSpPr>
        <p:spPr>
          <a:xfrm>
            <a:off x="84162" y="1968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STRATEGIC ALIGNMENT</a:t>
            </a:r>
          </a:p>
        </p:txBody>
      </p:sp>
      <p:pic>
        <p:nvPicPr>
          <p:cNvPr id="4" name="Picture 3">
            <a:extLst>
              <a:ext uri="{FF2B5EF4-FFF2-40B4-BE49-F238E27FC236}">
                <a16:creationId xmlns:a16="http://schemas.microsoft.com/office/drawing/2014/main" id="{BFF65254-862B-1263-6493-1979B56C9D1F}"/>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1562163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solidFill>
                  <a:srgbClr val="FFC000"/>
                </a:solidFill>
                <a:effectLst/>
                <a:uLnTx/>
                <a:uFillTx/>
                <a:latin typeface="Trade Gothic Next HvyCd" panose="020B0906040303020004" pitchFamily="34" charset="0"/>
                <a:ea typeface="+mj-ea"/>
                <a:cs typeface="+mj-cs"/>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781157" y="1652538"/>
            <a:ext cx="3702174"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4" y="4746645"/>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10" name="TextBox 9">
            <a:extLst>
              <a:ext uri="{FF2B5EF4-FFF2-40B4-BE49-F238E27FC236}">
                <a16:creationId xmlns:a16="http://schemas.microsoft.com/office/drawing/2014/main" id="{9AAF027D-6FFD-D09C-CA93-6F9790DD8405}"/>
              </a:ext>
            </a:extLst>
          </p:cNvPr>
          <p:cNvSpPr txBox="1"/>
          <p:nvPr/>
        </p:nvSpPr>
        <p:spPr>
          <a:xfrm>
            <a:off x="885959" y="4726540"/>
            <a:ext cx="3879272"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4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8" name="Slide Number Placeholder 7">
            <a:extLst>
              <a:ext uri="{FF2B5EF4-FFF2-40B4-BE49-F238E27FC236}">
                <a16:creationId xmlns:a16="http://schemas.microsoft.com/office/drawing/2014/main" id="{D02F2552-1F4C-8D6D-F1CD-4B6AAF544E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white">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white">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3680288"/>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a:ea typeface="Calibri"/>
                <a:cs typeface="Arial"/>
              </a:rPr>
              <a:t> </a:t>
            </a:r>
            <a:r>
              <a:rPr kumimoji="0" lang="en-US" sz="2200" b="0" i="0" u="none" strike="noStrike" kern="100" cap="none" spc="0" normalizeH="0" baseline="0" noProof="0">
                <a:ln>
                  <a:noFill/>
                </a:ln>
                <a:solidFill>
                  <a:srgbClr val="FFC000"/>
                </a:solidFill>
                <a:effectLst/>
                <a:uLnTx/>
                <a:uFillTx/>
                <a:latin typeface="Trade Gothic Next HvyCd"/>
                <a:ea typeface="Calibri"/>
                <a:cs typeface="Arial"/>
              </a:rPr>
              <a:t>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a:ea typeface="+mn-ea"/>
                <a:cs typeface="Arial"/>
              </a:rPr>
              <a:t> </a:t>
            </a:r>
            <a:r>
              <a:rPr kumimoji="0" lang="en-US" sz="2200" b="0" i="0" u="none" strike="noStrike" kern="100" cap="none" spc="0" normalizeH="0" baseline="0" noProof="0">
                <a:ln>
                  <a:noFill/>
                </a:ln>
                <a:solidFill>
                  <a:srgbClr val="FFC000"/>
                </a:solidFill>
                <a:effectLst/>
                <a:uLnTx/>
                <a:uFillTx/>
                <a:latin typeface="Trade Gothic Next HvyCd"/>
                <a:ea typeface="+mn-ea"/>
                <a:cs typeface="Arial"/>
              </a:rPr>
              <a:t>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a:ea typeface="+mn-ea"/>
                <a:cs typeface="Arial"/>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Each student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will graduate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empowered</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engage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in rigorous content and gain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exposure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through personalized learning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experiences</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thereby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enlightening</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3C5284E9-4FAA-0957-D616-4EF065AB6A5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4292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40CAE-9AA5-933F-6166-5B2FBA97DB01}"/>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8AB3F8E1-B860-D577-A1AD-B79FCED94F66}"/>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372A8D4E-2799-5254-D82A-8A800858D5A9}"/>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FB8D89AB-4FC6-B2E1-F75B-85D107848105}"/>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7E61D5E3-D4D0-F717-3EBB-462C81EFBE6A}"/>
              </a:ext>
            </a:extLst>
          </p:cNvPr>
          <p:cNvSpPr txBox="1"/>
          <p:nvPr/>
        </p:nvSpPr>
        <p:spPr>
          <a:xfrm>
            <a:off x="180814" y="0"/>
            <a:ext cx="10827845" cy="677621"/>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3200">
                <a:solidFill>
                  <a:srgbClr val="FFFFFF"/>
                </a:solidFill>
                <a:latin typeface="Trade Gothic Next HvyCd"/>
              </a:rPr>
              <a:t>College and Career Ready Performance Index (CCRPI)- Overview</a:t>
            </a:r>
            <a:endParaRPr lang="en-US" sz="3200">
              <a:cs typeface="Calibri"/>
            </a:endParaRPr>
          </a:p>
        </p:txBody>
      </p:sp>
      <p:sp>
        <p:nvSpPr>
          <p:cNvPr id="6" name="TextBox 5">
            <a:extLst>
              <a:ext uri="{FF2B5EF4-FFF2-40B4-BE49-F238E27FC236}">
                <a16:creationId xmlns:a16="http://schemas.microsoft.com/office/drawing/2014/main" id="{91505A12-8650-CE5A-63C4-DFECD6DDBF87}"/>
              </a:ext>
            </a:extLst>
          </p:cNvPr>
          <p:cNvSpPr txBox="1"/>
          <p:nvPr/>
        </p:nvSpPr>
        <p:spPr>
          <a:xfrm>
            <a:off x="180814" y="5902524"/>
            <a:ext cx="11277240" cy="830997"/>
          </a:xfrm>
          <a:prstGeom prst="rect">
            <a:avLst/>
          </a:prstGeom>
          <a:noFill/>
        </p:spPr>
        <p:txBody>
          <a:bodyPr wrap="square">
            <a:spAutoFit/>
          </a:bodyPr>
          <a:lstStyle/>
          <a:p>
            <a:r>
              <a:rPr lang="en-US" sz="1600" b="1" i="1">
                <a:latin typeface="Arial Nova"/>
                <a:cs typeface="Arial"/>
              </a:rPr>
              <a:t> </a:t>
            </a:r>
            <a:endParaRPr lang="en-US" sz="1600" i="1">
              <a:latin typeface="Arial Nova"/>
              <a:cs typeface="Arial"/>
            </a:endParaRPr>
          </a:p>
          <a:p>
            <a:r>
              <a:rPr lang="en-US" sz="1600" b="1" i="1">
                <a:latin typeface="Arial Nova"/>
                <a:cs typeface="Arial"/>
              </a:rPr>
              <a:t>CCRPI</a:t>
            </a:r>
            <a:r>
              <a:rPr lang="en-US" sz="1600" i="1">
                <a:latin typeface="Arial Nova"/>
                <a:cs typeface="Arial"/>
              </a:rPr>
              <a:t> provides a comprehensive roadmap to help educators, parents, and community members promote and improve college and career readiness for all students.</a:t>
            </a:r>
            <a:endParaRPr lang="en-US" sz="1600" i="1">
              <a:ea typeface="Calibri"/>
              <a:cs typeface="Calibri"/>
            </a:endParaRPr>
          </a:p>
        </p:txBody>
      </p:sp>
      <p:graphicFrame>
        <p:nvGraphicFramePr>
          <p:cNvPr id="3" name="Table 2">
            <a:extLst>
              <a:ext uri="{FF2B5EF4-FFF2-40B4-BE49-F238E27FC236}">
                <a16:creationId xmlns:a16="http://schemas.microsoft.com/office/drawing/2014/main" id="{9C59977B-D063-8440-9CC7-6B25A79BDBDA}"/>
              </a:ext>
            </a:extLst>
          </p:cNvPr>
          <p:cNvGraphicFramePr>
            <a:graphicFrameLocks noGrp="1" noDrilldown="1" noMove="1" noResize="1"/>
          </p:cNvGraphicFramePr>
          <p:nvPr>
            <p:extLst>
              <p:ext uri="{D42A27DB-BD31-4B8C-83A1-F6EECF244321}">
                <p14:modId xmlns:p14="http://schemas.microsoft.com/office/powerpoint/2010/main" val="1725511079"/>
              </p:ext>
            </p:extLst>
          </p:nvPr>
        </p:nvGraphicFramePr>
        <p:xfrm>
          <a:off x="84903" y="955476"/>
          <a:ext cx="12000176" cy="4815840"/>
        </p:xfrm>
        <a:graphic>
          <a:graphicData uri="http://schemas.openxmlformats.org/drawingml/2006/table">
            <a:tbl>
              <a:tblPr firstRow="1" bandRow="1">
                <a:tableStyleId>{00A15C55-8517-42AA-B614-E9B94910E393}</a:tableStyleId>
              </a:tblPr>
              <a:tblGrid>
                <a:gridCol w="2843232">
                  <a:extLst>
                    <a:ext uri="{9D8B030D-6E8A-4147-A177-3AD203B41FA5}">
                      <a16:colId xmlns:a16="http://schemas.microsoft.com/office/drawing/2014/main" val="1772499001"/>
                    </a:ext>
                  </a:extLst>
                </a:gridCol>
                <a:gridCol w="9156944">
                  <a:extLst>
                    <a:ext uri="{9D8B030D-6E8A-4147-A177-3AD203B41FA5}">
                      <a16:colId xmlns:a16="http://schemas.microsoft.com/office/drawing/2014/main" val="704578843"/>
                    </a:ext>
                  </a:extLst>
                </a:gridCol>
              </a:tblGrid>
              <a:tr h="556823">
                <a:tc>
                  <a:txBody>
                    <a:bodyPr/>
                    <a:lstStyle/>
                    <a:p>
                      <a:pPr algn="ctr"/>
                      <a:r>
                        <a:rPr lang="en-US" sz="2000" b="1">
                          <a:solidFill>
                            <a:schemeClr val="tx1"/>
                          </a:solidFill>
                        </a:rPr>
                        <a:t> College and Career Ready Performance Index Components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a:solidFill>
                            <a:schemeClr val="tx1"/>
                          </a:solidFill>
                        </a:rPr>
                        <a:t>The College and Career Ready Performance Index (CCRPI) is Georgia’s annual tool for measuring how well its schools, districts, and the state itself are preparing students for the next educational level. </a:t>
                      </a:r>
                      <a:endParaRPr lang="en-US" sz="2000" b="0">
                        <a:solidFill>
                          <a:schemeClr val="tx1"/>
                        </a:solidFill>
                      </a:endParaRPr>
                    </a:p>
                  </a:txBody>
                  <a:tcPr/>
                </a:tc>
                <a:extLst>
                  <a:ext uri="{0D108BD9-81ED-4DB2-BD59-A6C34878D82A}">
                    <a16:rowId xmlns:a16="http://schemas.microsoft.com/office/drawing/2014/main" val="1493116143"/>
                  </a:ext>
                </a:extLst>
              </a:tr>
              <a:tr h="370840">
                <a:tc>
                  <a:txBody>
                    <a:bodyPr/>
                    <a:lstStyle/>
                    <a:p>
                      <a:pPr algn="l"/>
                      <a:r>
                        <a:rPr lang="en-US" sz="2000" b="1"/>
                        <a:t>Content Mastery</a:t>
                      </a:r>
                    </a:p>
                  </a:txBody>
                  <a:tcPr anchor="ctr">
                    <a:solidFill>
                      <a:srgbClr val="FFDF79"/>
                    </a:solidFill>
                  </a:tcPr>
                </a:tc>
                <a:tc>
                  <a:txBody>
                    <a:bodyPr/>
                    <a:lstStyle/>
                    <a:p>
                      <a:r>
                        <a:rPr lang="en-US" sz="2000" i="0"/>
                        <a:t>Content Mastery addresses whether students are achieving at the level necessary to be prepared for the next grade, college, or career and measures how well students are performing in ELA, Math, Science, and Social Studies. District target is 60%. </a:t>
                      </a:r>
                    </a:p>
                  </a:txBody>
                  <a:tcPr anchor="ctr">
                    <a:solidFill>
                      <a:srgbClr val="FFDF79"/>
                    </a:solidFill>
                  </a:tcPr>
                </a:tc>
                <a:extLst>
                  <a:ext uri="{0D108BD9-81ED-4DB2-BD59-A6C34878D82A}">
                    <a16:rowId xmlns:a16="http://schemas.microsoft.com/office/drawing/2014/main" val="3511478785"/>
                  </a:ext>
                </a:extLst>
              </a:tr>
              <a:tr h="370840">
                <a:tc>
                  <a:txBody>
                    <a:bodyPr/>
                    <a:lstStyle/>
                    <a:p>
                      <a:pPr algn="l"/>
                      <a:r>
                        <a:rPr lang="en-US" sz="2000" b="1"/>
                        <a:t>Progress</a:t>
                      </a:r>
                    </a:p>
                  </a:txBody>
                  <a:tcPr anchor="ctr">
                    <a:solidFill>
                      <a:srgbClr val="FFDF7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i="0"/>
                        <a:t>Progress captures how much growth students show in ELA and math, as well as how English learners advance toward language proficiency. District target is 90%.</a:t>
                      </a:r>
                    </a:p>
                  </a:txBody>
                  <a:tcPr anchor="ctr">
                    <a:solidFill>
                      <a:srgbClr val="FFDF79"/>
                    </a:solidFill>
                  </a:tcPr>
                </a:tc>
                <a:extLst>
                  <a:ext uri="{0D108BD9-81ED-4DB2-BD59-A6C34878D82A}">
                    <a16:rowId xmlns:a16="http://schemas.microsoft.com/office/drawing/2014/main" val="4182218289"/>
                  </a:ext>
                </a:extLst>
              </a:tr>
              <a:tr h="370840">
                <a:tc>
                  <a:txBody>
                    <a:bodyPr/>
                    <a:lstStyle/>
                    <a:p>
                      <a:pPr algn="l"/>
                      <a:r>
                        <a:rPr lang="en-US" sz="2000" b="1"/>
                        <a:t>Closing Gaps</a:t>
                      </a:r>
                    </a:p>
                  </a:txBody>
                  <a:tcPr anchor="ctr">
                    <a:solidFill>
                      <a:srgbClr val="FFDF7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i="0"/>
                        <a:t>Closing Gaps sets the expectation that all students and all student groups make improvements in achievement rates. District target is 80%.</a:t>
                      </a:r>
                    </a:p>
                  </a:txBody>
                  <a:tcPr anchor="ctr">
                    <a:solidFill>
                      <a:srgbClr val="FFDF79"/>
                    </a:solidFill>
                  </a:tcPr>
                </a:tc>
                <a:extLst>
                  <a:ext uri="{0D108BD9-81ED-4DB2-BD59-A6C34878D82A}">
                    <a16:rowId xmlns:a16="http://schemas.microsoft.com/office/drawing/2014/main" val="1394189933"/>
                  </a:ext>
                </a:extLst>
              </a:tr>
              <a:tr h="370840">
                <a:tc>
                  <a:txBody>
                    <a:bodyPr/>
                    <a:lstStyle/>
                    <a:p>
                      <a:pPr algn="l"/>
                      <a:r>
                        <a:rPr lang="en-US" sz="2000" b="1"/>
                        <a:t>Readiness</a:t>
                      </a:r>
                    </a:p>
                  </a:txBody>
                  <a:tcPr anchor="ctr">
                    <a:solidFill>
                      <a:srgbClr val="FFDF79"/>
                    </a:solidFill>
                  </a:tcPr>
                </a:tc>
                <a:tc>
                  <a:txBody>
                    <a:bodyPr/>
                    <a:lstStyle/>
                    <a:p>
                      <a:r>
                        <a:rPr lang="en-US" sz="2000" i="0"/>
                        <a:t>Readiness measures whether students are participating in activities preparing them for and demonstrating readiness for the next level, college, or career. District target is 85%</a:t>
                      </a:r>
                    </a:p>
                  </a:txBody>
                  <a:tcPr anchor="ctr">
                    <a:solidFill>
                      <a:srgbClr val="FFDF79"/>
                    </a:solidFill>
                  </a:tcPr>
                </a:tc>
                <a:extLst>
                  <a:ext uri="{0D108BD9-81ED-4DB2-BD59-A6C34878D82A}">
                    <a16:rowId xmlns:a16="http://schemas.microsoft.com/office/drawing/2014/main" val="1254739185"/>
                  </a:ext>
                </a:extLst>
              </a:tr>
              <a:tr h="357741">
                <a:tc>
                  <a:txBody>
                    <a:bodyPr/>
                    <a:lstStyle/>
                    <a:p>
                      <a:pPr algn="l"/>
                      <a:r>
                        <a:rPr lang="en-US" sz="2000" b="1"/>
                        <a:t>Graduation Rate                 (High School Only)</a:t>
                      </a:r>
                    </a:p>
                  </a:txBody>
                  <a:tcPr anchor="ctr">
                    <a:solidFill>
                      <a:srgbClr val="FFDF79"/>
                    </a:solidFill>
                  </a:tcPr>
                </a:tc>
                <a:tc>
                  <a:txBody>
                    <a:bodyPr/>
                    <a:lstStyle/>
                    <a:p>
                      <a:r>
                        <a:rPr lang="en-US" sz="2000" i="0"/>
                        <a:t>Graduation Rate measures whether students are graduating from high school with a regular diploma. District target is 90%.</a:t>
                      </a:r>
                    </a:p>
                  </a:txBody>
                  <a:tcPr anchor="ctr">
                    <a:solidFill>
                      <a:srgbClr val="FFDF79"/>
                    </a:solidFill>
                  </a:tcPr>
                </a:tc>
                <a:extLst>
                  <a:ext uri="{0D108BD9-81ED-4DB2-BD59-A6C34878D82A}">
                    <a16:rowId xmlns:a16="http://schemas.microsoft.com/office/drawing/2014/main" val="1838315095"/>
                  </a:ext>
                </a:extLst>
              </a:tr>
            </a:tbl>
          </a:graphicData>
        </a:graphic>
      </p:graphicFrame>
    </p:spTree>
    <p:extLst>
      <p:ext uri="{BB962C8B-B14F-4D97-AF65-F5344CB8AC3E}">
        <p14:creationId xmlns:p14="http://schemas.microsoft.com/office/powerpoint/2010/main" val="3124613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F4D82-7C45-9EA1-EC8E-6881BBB79A89}"/>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24C7A986-15A4-5742-1DAA-7899C1ACE279}"/>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EE8C5050-969E-B273-7752-3E734D75BAAC}"/>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8EEEB58F-521C-2117-7B71-42E996628C65}"/>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0364BD11-D7C6-25C0-6054-A6E4A17DDA1D}"/>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Content Mastery </a:t>
            </a:r>
            <a:endParaRPr lang="en-US" sz="4800">
              <a:cs typeface="Calibri"/>
            </a:endParaRPr>
          </a:p>
        </p:txBody>
      </p:sp>
      <p:sp>
        <p:nvSpPr>
          <p:cNvPr id="2" name="Slide Number Placeholder 1">
            <a:extLst>
              <a:ext uri="{FF2B5EF4-FFF2-40B4-BE49-F238E27FC236}">
                <a16:creationId xmlns:a16="http://schemas.microsoft.com/office/drawing/2014/main" id="{62001E66-B6BF-D171-B674-2EC8B52B7E7E}"/>
              </a:ext>
            </a:extLst>
          </p:cNvPr>
          <p:cNvSpPr>
            <a:spLocks noGrp="1"/>
          </p:cNvSpPr>
          <p:nvPr>
            <p:ph type="sldNum" sz="quarter" idx="12"/>
          </p:nvPr>
        </p:nvSpPr>
        <p:spPr/>
        <p:txBody>
          <a:bodyPr/>
          <a:lstStyle/>
          <a:p>
            <a:fld id="{861765F9-1B31-4893-BE12-78C176540628}" type="slidenum">
              <a:rPr lang="en-US" smtClean="0"/>
              <a:t>7</a:t>
            </a:fld>
            <a:endParaRPr lang="en-US"/>
          </a:p>
        </p:txBody>
      </p:sp>
      <p:sp>
        <p:nvSpPr>
          <p:cNvPr id="5" name="TextBox 4">
            <a:extLst>
              <a:ext uri="{FF2B5EF4-FFF2-40B4-BE49-F238E27FC236}">
                <a16:creationId xmlns:a16="http://schemas.microsoft.com/office/drawing/2014/main" id="{09219CD9-042B-C12C-8646-95A729E0D730}"/>
              </a:ext>
            </a:extLst>
          </p:cNvPr>
          <p:cNvSpPr txBox="1"/>
          <p:nvPr/>
        </p:nvSpPr>
        <p:spPr>
          <a:xfrm>
            <a:off x="606932" y="6354318"/>
            <a:ext cx="10422530" cy="523220"/>
          </a:xfrm>
          <a:prstGeom prst="rect">
            <a:avLst/>
          </a:prstGeom>
          <a:noFill/>
        </p:spPr>
        <p:txBody>
          <a:bodyPr wrap="square" lIns="91440" tIns="45720" rIns="91440" bIns="45720" anchor="t">
            <a:spAutoFit/>
          </a:bodyPr>
          <a:lstStyle/>
          <a:p>
            <a:pPr algn="ctr"/>
            <a:r>
              <a:rPr lang="en-US" sz="1400" i="1"/>
              <a:t>Content Mastery addresses whether students are achieving at the level necessary to be prepared for the next grade, college, or career and measures how well students are performing in ELA, Math, Science, and Social Studies.  District goal is 60%</a:t>
            </a:r>
          </a:p>
        </p:txBody>
      </p:sp>
      <p:pic>
        <p:nvPicPr>
          <p:cNvPr id="6" name="Picture 5">
            <a:extLst>
              <a:ext uri="{FF2B5EF4-FFF2-40B4-BE49-F238E27FC236}">
                <a16:creationId xmlns:a16="http://schemas.microsoft.com/office/drawing/2014/main" id="{480C067F-37F1-7CF9-FE2A-599A23A62DB6}"/>
              </a:ext>
            </a:extLst>
          </p:cNvPr>
          <p:cNvPicPr>
            <a:picLocks noChangeAspect="1"/>
          </p:cNvPicPr>
          <p:nvPr/>
        </p:nvPicPr>
        <p:blipFill>
          <a:blip r:embed="rId4"/>
          <a:stretch>
            <a:fillRect/>
          </a:stretch>
        </p:blipFill>
        <p:spPr>
          <a:xfrm>
            <a:off x="794087" y="817435"/>
            <a:ext cx="9383583" cy="5126184"/>
          </a:xfrm>
          <a:prstGeom prst="rect">
            <a:avLst/>
          </a:prstGeom>
        </p:spPr>
      </p:pic>
    </p:spTree>
    <p:extLst>
      <p:ext uri="{BB962C8B-B14F-4D97-AF65-F5344CB8AC3E}">
        <p14:creationId xmlns:p14="http://schemas.microsoft.com/office/powerpoint/2010/main" val="2810632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F29B8-A566-0125-1437-F4638E8ABE7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0F57B09-4379-0D62-1480-AF878EFEB5C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8CF22AB-5063-B344-349A-007FC89F8147}"/>
              </a:ext>
            </a:extLst>
          </p:cNvPr>
          <p:cNvSpPr txBox="1"/>
          <p:nvPr/>
        </p:nvSpPr>
        <p:spPr>
          <a:xfrm>
            <a:off x="161377" y="199419"/>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CCRPI – Content Mastery Elementary</a:t>
            </a:r>
          </a:p>
        </p:txBody>
      </p:sp>
      <p:pic>
        <p:nvPicPr>
          <p:cNvPr id="11" name="Picture 10">
            <a:extLst>
              <a:ext uri="{FF2B5EF4-FFF2-40B4-BE49-F238E27FC236}">
                <a16:creationId xmlns:a16="http://schemas.microsoft.com/office/drawing/2014/main" id="{7C22C688-9BE4-74D1-430B-BCB6143F9D5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8C89F66A-B1B2-A2EB-FEB1-51F8FF67CB5F}"/>
              </a:ext>
            </a:extLst>
          </p:cNvPr>
          <p:cNvSpPr>
            <a:spLocks noGrp="1"/>
          </p:cNvSpPr>
          <p:nvPr>
            <p:ph type="sldNum" sz="quarter" idx="12"/>
          </p:nvPr>
        </p:nvSpPr>
        <p:spPr/>
        <p:txBody>
          <a:bodyPr/>
          <a:lstStyle/>
          <a:p>
            <a:fld id="{28E6F07D-F62F-4C3B-A21E-2367E9A39921}" type="slidenum">
              <a:rPr lang="en-US" smtClean="0"/>
              <a:t>8</a:t>
            </a:fld>
            <a:endParaRPr lang="en-US"/>
          </a:p>
        </p:txBody>
      </p:sp>
      <p:graphicFrame>
        <p:nvGraphicFramePr>
          <p:cNvPr id="5" name="Chart 4">
            <a:extLst>
              <a:ext uri="{FF2B5EF4-FFF2-40B4-BE49-F238E27FC236}">
                <a16:creationId xmlns:a16="http://schemas.microsoft.com/office/drawing/2014/main" id="{26FBB178-27AF-1288-2FBE-3DC4F1CF6569}"/>
              </a:ext>
            </a:extLst>
          </p:cNvPr>
          <p:cNvGraphicFramePr>
            <a:graphicFrameLocks/>
          </p:cNvGraphicFramePr>
          <p:nvPr>
            <p:extLst>
              <p:ext uri="{D42A27DB-BD31-4B8C-83A1-F6EECF244321}">
                <p14:modId xmlns:p14="http://schemas.microsoft.com/office/powerpoint/2010/main" val="211183797"/>
              </p:ext>
            </p:extLst>
          </p:nvPr>
        </p:nvGraphicFramePr>
        <p:xfrm>
          <a:off x="-2011" y="1151537"/>
          <a:ext cx="12183002" cy="4759461"/>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79C20B9F-9340-F6A3-2BE5-D05F5F84F785}"/>
              </a:ext>
            </a:extLst>
          </p:cNvPr>
          <p:cNvSpPr txBox="1"/>
          <p:nvPr/>
        </p:nvSpPr>
        <p:spPr>
          <a:xfrm>
            <a:off x="51454" y="5944902"/>
            <a:ext cx="12160983" cy="923330"/>
          </a:xfrm>
          <a:prstGeom prst="rect">
            <a:avLst/>
          </a:prstGeom>
          <a:noFill/>
        </p:spPr>
        <p:txBody>
          <a:bodyPr wrap="square" lIns="91440" tIns="45720" rIns="91440" bIns="45720" rtlCol="0" anchor="t">
            <a:spAutoFit/>
          </a:bodyPr>
          <a:lstStyle/>
          <a:p>
            <a:pPr algn="ctr"/>
            <a:r>
              <a:rPr lang="en-US" i="1"/>
              <a:t>Elementary data indicates that twelve of twenty-one schools increased in content mastery.  Alex II, Sonny Carter, and Springdale exceeded the state average, and three elementary schools had 9+ percentage point gains in Content Mastery.   </a:t>
            </a:r>
          </a:p>
          <a:p>
            <a:pPr algn="ctr"/>
            <a:r>
              <a:rPr lang="en-US" i="1"/>
              <a:t>         </a:t>
            </a:r>
          </a:p>
        </p:txBody>
      </p:sp>
      <p:sp>
        <p:nvSpPr>
          <p:cNvPr id="7" name="Arrow: Right 6">
            <a:extLst>
              <a:ext uri="{FF2B5EF4-FFF2-40B4-BE49-F238E27FC236}">
                <a16:creationId xmlns:a16="http://schemas.microsoft.com/office/drawing/2014/main" id="{329B3783-5D31-8055-3B34-FEEBD54D1B0D}"/>
              </a:ext>
            </a:extLst>
          </p:cNvPr>
          <p:cNvSpPr/>
          <p:nvPr/>
        </p:nvSpPr>
        <p:spPr>
          <a:xfrm>
            <a:off x="223675" y="2108771"/>
            <a:ext cx="559726" cy="1786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Arrow Connector 7">
            <a:extLst>
              <a:ext uri="{FF2B5EF4-FFF2-40B4-BE49-F238E27FC236}">
                <a16:creationId xmlns:a16="http://schemas.microsoft.com/office/drawing/2014/main" id="{8F583E47-2A52-D3D6-50ED-F2614514001D}"/>
              </a:ext>
            </a:extLst>
          </p:cNvPr>
          <p:cNvCxnSpPr/>
          <p:nvPr/>
        </p:nvCxnSpPr>
        <p:spPr>
          <a:xfrm>
            <a:off x="1371347" y="2194155"/>
            <a:ext cx="10422239" cy="43305"/>
          </a:xfrm>
          <a:prstGeom prst="straightConnector1">
            <a:avLst/>
          </a:prstGeom>
        </p:spPr>
        <p:style>
          <a:lnRef idx="3">
            <a:schemeClr val="accent1"/>
          </a:lnRef>
          <a:fillRef idx="0">
            <a:schemeClr val="accent1"/>
          </a:fillRef>
          <a:effectRef idx="2">
            <a:schemeClr val="accent1"/>
          </a:effectRef>
          <a:fontRef idx="minor">
            <a:schemeClr val="tx1"/>
          </a:fontRef>
        </p:style>
      </p:cxnSp>
      <p:sp>
        <p:nvSpPr>
          <p:cNvPr id="9" name="Star: 5 Points 8">
            <a:extLst>
              <a:ext uri="{FF2B5EF4-FFF2-40B4-BE49-F238E27FC236}">
                <a16:creationId xmlns:a16="http://schemas.microsoft.com/office/drawing/2014/main" id="{401C24F4-F77A-0F74-C426-3C952676194E}"/>
              </a:ext>
            </a:extLst>
          </p:cNvPr>
          <p:cNvSpPr/>
          <p:nvPr/>
        </p:nvSpPr>
        <p:spPr>
          <a:xfrm>
            <a:off x="2857502" y="2508736"/>
            <a:ext cx="322384" cy="27842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r: 5 Points 11">
            <a:extLst>
              <a:ext uri="{FF2B5EF4-FFF2-40B4-BE49-F238E27FC236}">
                <a16:creationId xmlns:a16="http://schemas.microsoft.com/office/drawing/2014/main" id="{C4AA0330-F6C0-E881-32B7-6F40DA53524D}"/>
              </a:ext>
            </a:extLst>
          </p:cNvPr>
          <p:cNvSpPr/>
          <p:nvPr/>
        </p:nvSpPr>
        <p:spPr>
          <a:xfrm>
            <a:off x="6107722" y="3033344"/>
            <a:ext cx="322384" cy="27842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5 Points 12">
            <a:extLst>
              <a:ext uri="{FF2B5EF4-FFF2-40B4-BE49-F238E27FC236}">
                <a16:creationId xmlns:a16="http://schemas.microsoft.com/office/drawing/2014/main" id="{24AA2BA2-2225-9145-CB5A-0984DAC604C7}"/>
              </a:ext>
            </a:extLst>
          </p:cNvPr>
          <p:cNvSpPr/>
          <p:nvPr/>
        </p:nvSpPr>
        <p:spPr>
          <a:xfrm>
            <a:off x="8866201" y="2787159"/>
            <a:ext cx="322384" cy="27842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D49665E0-1605-9391-5326-ECDB02BC4B3E}"/>
              </a:ext>
            </a:extLst>
          </p:cNvPr>
          <p:cNvPicPr>
            <a:picLocks noChangeAspect="1"/>
          </p:cNvPicPr>
          <p:nvPr/>
        </p:nvPicPr>
        <p:blipFill>
          <a:blip r:embed="rId5"/>
          <a:stretch>
            <a:fillRect/>
          </a:stretch>
        </p:blipFill>
        <p:spPr>
          <a:xfrm>
            <a:off x="2267253" y="5611360"/>
            <a:ext cx="7168707" cy="231643"/>
          </a:xfrm>
          <a:prstGeom prst="rect">
            <a:avLst/>
          </a:prstGeom>
        </p:spPr>
      </p:pic>
    </p:spTree>
    <p:extLst>
      <p:ext uri="{BB962C8B-B14F-4D97-AF65-F5344CB8AC3E}">
        <p14:creationId xmlns:p14="http://schemas.microsoft.com/office/powerpoint/2010/main" val="3423591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33DD3-8EFC-7C9A-C954-2EA1DAF1EE6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FF1EEC5-F837-D532-89AB-C7070F12C94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DD37829-9C73-2BFA-A9F2-BA64E5CD8B78}"/>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CCRPI – Content Mastery Middle</a:t>
            </a:r>
          </a:p>
        </p:txBody>
      </p:sp>
      <p:pic>
        <p:nvPicPr>
          <p:cNvPr id="11" name="Picture 10">
            <a:extLst>
              <a:ext uri="{FF2B5EF4-FFF2-40B4-BE49-F238E27FC236}">
                <a16:creationId xmlns:a16="http://schemas.microsoft.com/office/drawing/2014/main" id="{28E2D089-8832-27DE-22F8-484CEE6914A3}"/>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7BA2D5E7-DB93-4016-9AA0-E3A90BA75FC2}"/>
              </a:ext>
            </a:extLst>
          </p:cNvPr>
          <p:cNvSpPr>
            <a:spLocks noGrp="1"/>
          </p:cNvSpPr>
          <p:nvPr>
            <p:ph type="sldNum" sz="quarter" idx="12"/>
          </p:nvPr>
        </p:nvSpPr>
        <p:spPr/>
        <p:txBody>
          <a:bodyPr/>
          <a:lstStyle/>
          <a:p>
            <a:fld id="{28E6F07D-F62F-4C3B-A21E-2367E9A39921}" type="slidenum">
              <a:rPr lang="en-US" smtClean="0"/>
              <a:t>9</a:t>
            </a:fld>
            <a:endParaRPr lang="en-US"/>
          </a:p>
        </p:txBody>
      </p:sp>
      <p:pic>
        <p:nvPicPr>
          <p:cNvPr id="6" name="Picture 5" descr="A graph of a content mastery&#10;&#10;AI-generated content may be incorrect.">
            <a:extLst>
              <a:ext uri="{FF2B5EF4-FFF2-40B4-BE49-F238E27FC236}">
                <a16:creationId xmlns:a16="http://schemas.microsoft.com/office/drawing/2014/main" id="{673531E2-280B-D384-F9DB-115AC7EA55E9}"/>
              </a:ext>
            </a:extLst>
          </p:cNvPr>
          <p:cNvPicPr>
            <a:picLocks noChangeAspect="1"/>
          </p:cNvPicPr>
          <p:nvPr/>
        </p:nvPicPr>
        <p:blipFill>
          <a:blip r:embed="rId4"/>
          <a:stretch>
            <a:fillRect/>
          </a:stretch>
        </p:blipFill>
        <p:spPr>
          <a:xfrm>
            <a:off x="660508" y="984770"/>
            <a:ext cx="10893002" cy="5085919"/>
          </a:xfrm>
          <a:prstGeom prst="rect">
            <a:avLst/>
          </a:prstGeom>
        </p:spPr>
      </p:pic>
      <p:sp>
        <p:nvSpPr>
          <p:cNvPr id="5" name="Arrow: Right 4">
            <a:extLst>
              <a:ext uri="{FF2B5EF4-FFF2-40B4-BE49-F238E27FC236}">
                <a16:creationId xmlns:a16="http://schemas.microsoft.com/office/drawing/2014/main" id="{54914763-6650-AFDD-65BE-6C1920E2F091}"/>
              </a:ext>
            </a:extLst>
          </p:cNvPr>
          <p:cNvSpPr/>
          <p:nvPr/>
        </p:nvSpPr>
        <p:spPr>
          <a:xfrm>
            <a:off x="495552" y="2081883"/>
            <a:ext cx="559726" cy="1786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Arrow Connector 7">
            <a:extLst>
              <a:ext uri="{FF2B5EF4-FFF2-40B4-BE49-F238E27FC236}">
                <a16:creationId xmlns:a16="http://schemas.microsoft.com/office/drawing/2014/main" id="{B9BED060-B393-05A0-784A-7398A40C8497}"/>
              </a:ext>
            </a:extLst>
          </p:cNvPr>
          <p:cNvCxnSpPr>
            <a:cxnSpLocks/>
          </p:cNvCxnSpPr>
          <p:nvPr/>
        </p:nvCxnSpPr>
        <p:spPr>
          <a:xfrm>
            <a:off x="2078130" y="2205199"/>
            <a:ext cx="9475380" cy="0"/>
          </a:xfrm>
          <a:prstGeom prst="straightConnector1">
            <a:avLst/>
          </a:prstGeom>
        </p:spPr>
        <p:style>
          <a:lnRef idx="3">
            <a:schemeClr val="accent1"/>
          </a:lnRef>
          <a:fillRef idx="0">
            <a:schemeClr val="accent1"/>
          </a:fillRef>
          <a:effectRef idx="2">
            <a:schemeClr val="accent1"/>
          </a:effectRef>
          <a:fontRef idx="minor">
            <a:schemeClr val="tx1"/>
          </a:fontRef>
        </p:style>
      </p:cxnSp>
      <p:sp>
        <p:nvSpPr>
          <p:cNvPr id="7" name="TextBox 6">
            <a:extLst>
              <a:ext uri="{FF2B5EF4-FFF2-40B4-BE49-F238E27FC236}">
                <a16:creationId xmlns:a16="http://schemas.microsoft.com/office/drawing/2014/main" id="{33990CCC-FB43-FF5D-4EC0-EBAA35682EEA}"/>
              </a:ext>
            </a:extLst>
          </p:cNvPr>
          <p:cNvSpPr txBox="1"/>
          <p:nvPr/>
        </p:nvSpPr>
        <p:spPr>
          <a:xfrm>
            <a:off x="693627" y="6243793"/>
            <a:ext cx="11487364" cy="369332"/>
          </a:xfrm>
          <a:prstGeom prst="rect">
            <a:avLst/>
          </a:prstGeom>
          <a:noFill/>
        </p:spPr>
        <p:txBody>
          <a:bodyPr wrap="square" lIns="91440" tIns="45720" rIns="91440" bIns="45720" rtlCol="0" anchor="t">
            <a:spAutoFit/>
          </a:bodyPr>
          <a:lstStyle/>
          <a:p>
            <a:r>
              <a:rPr lang="en-US" i="1"/>
              <a:t>Middle School indicates that all seven middle schools increased and Miller Magnet met the district target.  </a:t>
            </a:r>
          </a:p>
        </p:txBody>
      </p:sp>
      <p:pic>
        <p:nvPicPr>
          <p:cNvPr id="13" name="Picture 12">
            <a:extLst>
              <a:ext uri="{FF2B5EF4-FFF2-40B4-BE49-F238E27FC236}">
                <a16:creationId xmlns:a16="http://schemas.microsoft.com/office/drawing/2014/main" id="{4BB398D7-F6B2-DB28-9E46-B07D6A949C72}"/>
              </a:ext>
            </a:extLst>
          </p:cNvPr>
          <p:cNvPicPr>
            <a:picLocks noChangeAspect="1"/>
          </p:cNvPicPr>
          <p:nvPr/>
        </p:nvPicPr>
        <p:blipFill>
          <a:blip r:embed="rId5"/>
          <a:stretch>
            <a:fillRect/>
          </a:stretch>
        </p:blipFill>
        <p:spPr>
          <a:xfrm>
            <a:off x="2887038" y="5856526"/>
            <a:ext cx="7168707" cy="231643"/>
          </a:xfrm>
          <a:prstGeom prst="rect">
            <a:avLst/>
          </a:prstGeom>
        </p:spPr>
      </p:pic>
    </p:spTree>
    <p:extLst>
      <p:ext uri="{BB962C8B-B14F-4D97-AF65-F5344CB8AC3E}">
        <p14:creationId xmlns:p14="http://schemas.microsoft.com/office/powerpoint/2010/main" val="176839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CC366-9210-3692-E05A-A649F9D74A8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43E16C7-2F67-491F-C6C9-455949299081}"/>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66ECCFE-A605-7B99-FB5F-BD4D0E725D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CCRPI – Content Mastery High School</a:t>
            </a:r>
          </a:p>
        </p:txBody>
      </p:sp>
      <p:pic>
        <p:nvPicPr>
          <p:cNvPr id="11" name="Picture 10">
            <a:extLst>
              <a:ext uri="{FF2B5EF4-FFF2-40B4-BE49-F238E27FC236}">
                <a16:creationId xmlns:a16="http://schemas.microsoft.com/office/drawing/2014/main" id="{7F755C87-8257-8691-AB22-18D1140BF16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200904FC-3419-6D34-9F94-0ACAC27EC1B4}"/>
              </a:ext>
            </a:extLst>
          </p:cNvPr>
          <p:cNvSpPr>
            <a:spLocks noGrp="1"/>
          </p:cNvSpPr>
          <p:nvPr>
            <p:ph type="sldNum" sz="quarter" idx="12"/>
          </p:nvPr>
        </p:nvSpPr>
        <p:spPr/>
        <p:txBody>
          <a:bodyPr/>
          <a:lstStyle/>
          <a:p>
            <a:fld id="{28E6F07D-F62F-4C3B-A21E-2367E9A39921}" type="slidenum">
              <a:rPr lang="en-US" smtClean="0"/>
              <a:t>10</a:t>
            </a:fld>
            <a:endParaRPr lang="en-US"/>
          </a:p>
        </p:txBody>
      </p:sp>
      <p:graphicFrame>
        <p:nvGraphicFramePr>
          <p:cNvPr id="6" name="Chart 5">
            <a:extLst>
              <a:ext uri="{FF2B5EF4-FFF2-40B4-BE49-F238E27FC236}">
                <a16:creationId xmlns:a16="http://schemas.microsoft.com/office/drawing/2014/main" id="{0495BB15-08FC-3E07-30B4-5F6FF0F99A93}"/>
              </a:ext>
            </a:extLst>
          </p:cNvPr>
          <p:cNvGraphicFramePr>
            <a:graphicFrameLocks/>
          </p:cNvGraphicFramePr>
          <p:nvPr>
            <p:extLst>
              <p:ext uri="{D42A27DB-BD31-4B8C-83A1-F6EECF244321}">
                <p14:modId xmlns:p14="http://schemas.microsoft.com/office/powerpoint/2010/main" val="4076606647"/>
              </p:ext>
            </p:extLst>
          </p:nvPr>
        </p:nvGraphicFramePr>
        <p:xfrm>
          <a:off x="467342" y="984770"/>
          <a:ext cx="10998617" cy="5046160"/>
        </p:xfrm>
        <a:graphic>
          <a:graphicData uri="http://schemas.openxmlformats.org/drawingml/2006/chart">
            <c:chart xmlns:c="http://schemas.openxmlformats.org/drawingml/2006/chart" xmlns:r="http://schemas.openxmlformats.org/officeDocument/2006/relationships" r:id="rId4"/>
          </a:graphicData>
        </a:graphic>
      </p:graphicFrame>
      <p:sp>
        <p:nvSpPr>
          <p:cNvPr id="5" name="Arrow: Right 4">
            <a:extLst>
              <a:ext uri="{FF2B5EF4-FFF2-40B4-BE49-F238E27FC236}">
                <a16:creationId xmlns:a16="http://schemas.microsoft.com/office/drawing/2014/main" id="{16E0D560-652C-678E-8626-6F53DCA79187}"/>
              </a:ext>
            </a:extLst>
          </p:cNvPr>
          <p:cNvSpPr/>
          <p:nvPr/>
        </p:nvSpPr>
        <p:spPr>
          <a:xfrm>
            <a:off x="11009" y="2086138"/>
            <a:ext cx="559726" cy="1786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Arrow Connector 7">
            <a:extLst>
              <a:ext uri="{FF2B5EF4-FFF2-40B4-BE49-F238E27FC236}">
                <a16:creationId xmlns:a16="http://schemas.microsoft.com/office/drawing/2014/main" id="{DE2A6DB4-FE75-8B62-D82F-FA7CFB641DEB}"/>
              </a:ext>
            </a:extLst>
          </p:cNvPr>
          <p:cNvCxnSpPr>
            <a:cxnSpLocks/>
          </p:cNvCxnSpPr>
          <p:nvPr/>
        </p:nvCxnSpPr>
        <p:spPr>
          <a:xfrm flipV="1">
            <a:off x="1368623" y="2175456"/>
            <a:ext cx="9819934" cy="44241"/>
          </a:xfrm>
          <a:prstGeom prst="straightConnector1">
            <a:avLst/>
          </a:prstGeom>
        </p:spPr>
        <p:style>
          <a:lnRef idx="3">
            <a:schemeClr val="accent1"/>
          </a:lnRef>
          <a:fillRef idx="0">
            <a:schemeClr val="accent1"/>
          </a:fillRef>
          <a:effectRef idx="2">
            <a:schemeClr val="accent1"/>
          </a:effectRef>
          <a:fontRef idx="minor">
            <a:schemeClr val="tx1"/>
          </a:fontRef>
        </p:style>
      </p:cxnSp>
      <p:sp>
        <p:nvSpPr>
          <p:cNvPr id="7" name="Star: 5 Points 6">
            <a:extLst>
              <a:ext uri="{FF2B5EF4-FFF2-40B4-BE49-F238E27FC236}">
                <a16:creationId xmlns:a16="http://schemas.microsoft.com/office/drawing/2014/main" id="{6A4A19E9-E4D7-4D14-E97C-3C25000D579C}"/>
              </a:ext>
            </a:extLst>
          </p:cNvPr>
          <p:cNvSpPr/>
          <p:nvPr/>
        </p:nvSpPr>
        <p:spPr>
          <a:xfrm>
            <a:off x="3754413" y="2994702"/>
            <a:ext cx="322384" cy="27842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Star: 5 Points 8">
            <a:extLst>
              <a:ext uri="{FF2B5EF4-FFF2-40B4-BE49-F238E27FC236}">
                <a16:creationId xmlns:a16="http://schemas.microsoft.com/office/drawing/2014/main" id="{E6A2D959-ED93-8854-D39D-50996E92FEF6}"/>
              </a:ext>
            </a:extLst>
          </p:cNvPr>
          <p:cNvSpPr/>
          <p:nvPr/>
        </p:nvSpPr>
        <p:spPr>
          <a:xfrm>
            <a:off x="9465790" y="4237504"/>
            <a:ext cx="322384" cy="278423"/>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 name="Picture 9">
            <a:extLst>
              <a:ext uri="{FF2B5EF4-FFF2-40B4-BE49-F238E27FC236}">
                <a16:creationId xmlns:a16="http://schemas.microsoft.com/office/drawing/2014/main" id="{733244D7-A74F-C46A-6FE1-55FE3F3A7ACD}"/>
              </a:ext>
            </a:extLst>
          </p:cNvPr>
          <p:cNvPicPr>
            <a:picLocks noChangeAspect="1"/>
          </p:cNvPicPr>
          <p:nvPr/>
        </p:nvPicPr>
        <p:blipFill>
          <a:blip r:embed="rId5"/>
          <a:stretch>
            <a:fillRect/>
          </a:stretch>
        </p:blipFill>
        <p:spPr>
          <a:xfrm>
            <a:off x="2694236" y="5919710"/>
            <a:ext cx="7168707" cy="231643"/>
          </a:xfrm>
          <a:prstGeom prst="rect">
            <a:avLst/>
          </a:prstGeom>
        </p:spPr>
      </p:pic>
      <p:sp>
        <p:nvSpPr>
          <p:cNvPr id="12" name="TextBox 11">
            <a:extLst>
              <a:ext uri="{FF2B5EF4-FFF2-40B4-BE49-F238E27FC236}">
                <a16:creationId xmlns:a16="http://schemas.microsoft.com/office/drawing/2014/main" id="{E2986188-5FB5-664E-741D-B1E412DC55F9}"/>
              </a:ext>
            </a:extLst>
          </p:cNvPr>
          <p:cNvSpPr txBox="1"/>
          <p:nvPr/>
        </p:nvSpPr>
        <p:spPr>
          <a:xfrm>
            <a:off x="225240" y="6292107"/>
            <a:ext cx="11955751" cy="646331"/>
          </a:xfrm>
          <a:prstGeom prst="rect">
            <a:avLst/>
          </a:prstGeom>
          <a:noFill/>
        </p:spPr>
        <p:txBody>
          <a:bodyPr wrap="square" lIns="91440" tIns="45720" rIns="91440" bIns="45720" rtlCol="0" anchor="t">
            <a:spAutoFit/>
          </a:bodyPr>
          <a:lstStyle/>
          <a:p>
            <a:r>
              <a:rPr lang="en-US" i="1"/>
              <a:t>High School indicates that all seven high schools increased in Content Mastery. Central and Westside had 9+ percentage point gains. </a:t>
            </a:r>
          </a:p>
        </p:txBody>
      </p:sp>
    </p:spTree>
    <p:extLst>
      <p:ext uri="{BB962C8B-B14F-4D97-AF65-F5344CB8AC3E}">
        <p14:creationId xmlns:p14="http://schemas.microsoft.com/office/powerpoint/2010/main" val="308130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C18FD-DA49-3BEC-A7E3-2B2CEB76EF8C}"/>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7CE2862D-402E-2919-95A1-D19D3816C25B}"/>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8BEEF768-F1A1-089F-3244-F9725BCD6D9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47941729-E1F6-0D56-2561-3E28CD296D18}"/>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E7D93428-30B5-A987-6572-021BC01DA516}"/>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Progress</a:t>
            </a:r>
            <a:endParaRPr lang="en-US" sz="4800">
              <a:cs typeface="Calibri"/>
            </a:endParaRPr>
          </a:p>
        </p:txBody>
      </p:sp>
      <p:sp>
        <p:nvSpPr>
          <p:cNvPr id="2" name="Slide Number Placeholder 1">
            <a:extLst>
              <a:ext uri="{FF2B5EF4-FFF2-40B4-BE49-F238E27FC236}">
                <a16:creationId xmlns:a16="http://schemas.microsoft.com/office/drawing/2014/main" id="{2F32F970-3DCF-150B-E7B5-E963408CCD4F}"/>
              </a:ext>
            </a:extLst>
          </p:cNvPr>
          <p:cNvSpPr>
            <a:spLocks noGrp="1"/>
          </p:cNvSpPr>
          <p:nvPr>
            <p:ph type="sldNum" sz="quarter" idx="12"/>
          </p:nvPr>
        </p:nvSpPr>
        <p:spPr/>
        <p:txBody>
          <a:bodyPr/>
          <a:lstStyle/>
          <a:p>
            <a:fld id="{861765F9-1B31-4893-BE12-78C176540628}" type="slidenum">
              <a:rPr lang="en-US" smtClean="0"/>
              <a:t>11</a:t>
            </a:fld>
            <a:endParaRPr lang="en-US"/>
          </a:p>
        </p:txBody>
      </p:sp>
      <p:sp>
        <p:nvSpPr>
          <p:cNvPr id="4" name="TextBox 3">
            <a:extLst>
              <a:ext uri="{FF2B5EF4-FFF2-40B4-BE49-F238E27FC236}">
                <a16:creationId xmlns:a16="http://schemas.microsoft.com/office/drawing/2014/main" id="{67BC098E-E8F2-931F-4B96-C344E081BB33}"/>
              </a:ext>
            </a:extLst>
          </p:cNvPr>
          <p:cNvSpPr txBox="1"/>
          <p:nvPr/>
        </p:nvSpPr>
        <p:spPr>
          <a:xfrm>
            <a:off x="771439" y="6277220"/>
            <a:ext cx="10240859" cy="523220"/>
          </a:xfrm>
          <a:prstGeom prst="rect">
            <a:avLst/>
          </a:prstGeom>
          <a:noFill/>
        </p:spPr>
        <p:txBody>
          <a:bodyPr wrap="square" lIns="91440" tIns="45720" rIns="91440" bIns="45720" anchor="t">
            <a:spAutoFit/>
          </a:bodyPr>
          <a:lstStyle/>
          <a:p>
            <a:r>
              <a:rPr lang="en-US" sz="1400" i="1"/>
              <a:t>Progress captures how much growth students show in ELA and math, as well as how English learners advance toward language proficiency.  District goal is 90%.</a:t>
            </a:r>
          </a:p>
        </p:txBody>
      </p:sp>
      <p:pic>
        <p:nvPicPr>
          <p:cNvPr id="6" name="Picture 5">
            <a:extLst>
              <a:ext uri="{FF2B5EF4-FFF2-40B4-BE49-F238E27FC236}">
                <a16:creationId xmlns:a16="http://schemas.microsoft.com/office/drawing/2014/main" id="{2A22F497-D5B0-6452-83D9-DAE1AC7A9090}"/>
              </a:ext>
            </a:extLst>
          </p:cNvPr>
          <p:cNvPicPr>
            <a:picLocks noChangeAspect="1"/>
          </p:cNvPicPr>
          <p:nvPr/>
        </p:nvPicPr>
        <p:blipFill>
          <a:blip r:embed="rId4"/>
          <a:stretch>
            <a:fillRect/>
          </a:stretch>
        </p:blipFill>
        <p:spPr>
          <a:xfrm>
            <a:off x="1035978" y="808358"/>
            <a:ext cx="9274060" cy="5400508"/>
          </a:xfrm>
          <a:prstGeom prst="rect">
            <a:avLst/>
          </a:prstGeom>
        </p:spPr>
      </p:pic>
    </p:spTree>
    <p:extLst>
      <p:ext uri="{BB962C8B-B14F-4D97-AF65-F5344CB8AC3E}">
        <p14:creationId xmlns:p14="http://schemas.microsoft.com/office/powerpoint/2010/main" val="2318023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BCED0-413B-AA5C-2323-B4161018A94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E9A0570-CBD9-103C-7178-9C0CB38DF1D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C6BE083-29B7-BBC7-77D8-CADD9F0EC8C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CCRPI – Progress Elementary School </a:t>
            </a:r>
          </a:p>
        </p:txBody>
      </p:sp>
      <p:pic>
        <p:nvPicPr>
          <p:cNvPr id="11" name="Picture 10">
            <a:extLst>
              <a:ext uri="{FF2B5EF4-FFF2-40B4-BE49-F238E27FC236}">
                <a16:creationId xmlns:a16="http://schemas.microsoft.com/office/drawing/2014/main" id="{CFE12183-509F-81B5-E4C0-5EE6FBD4F51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B690F813-86E3-B3DC-68EE-F95AD5D199FB}"/>
              </a:ext>
            </a:extLst>
          </p:cNvPr>
          <p:cNvSpPr>
            <a:spLocks noGrp="1"/>
          </p:cNvSpPr>
          <p:nvPr>
            <p:ph type="sldNum" sz="quarter" idx="12"/>
          </p:nvPr>
        </p:nvSpPr>
        <p:spPr/>
        <p:txBody>
          <a:bodyPr/>
          <a:lstStyle/>
          <a:p>
            <a:fld id="{28E6F07D-F62F-4C3B-A21E-2367E9A39921}" type="slidenum">
              <a:rPr lang="en-US" smtClean="0"/>
              <a:t>12</a:t>
            </a:fld>
            <a:endParaRPr lang="en-US"/>
          </a:p>
        </p:txBody>
      </p:sp>
      <p:graphicFrame>
        <p:nvGraphicFramePr>
          <p:cNvPr id="7" name="Chart 6">
            <a:extLst>
              <a:ext uri="{FF2B5EF4-FFF2-40B4-BE49-F238E27FC236}">
                <a16:creationId xmlns:a16="http://schemas.microsoft.com/office/drawing/2014/main" id="{D3C478CD-DE4B-A929-003C-7DEFACDFE92E}"/>
              </a:ext>
            </a:extLst>
          </p:cNvPr>
          <p:cNvGraphicFramePr>
            <a:graphicFrameLocks/>
          </p:cNvGraphicFramePr>
          <p:nvPr>
            <p:extLst>
              <p:ext uri="{D42A27DB-BD31-4B8C-83A1-F6EECF244321}">
                <p14:modId xmlns:p14="http://schemas.microsoft.com/office/powerpoint/2010/main" val="3378769813"/>
              </p:ext>
            </p:extLst>
          </p:nvPr>
        </p:nvGraphicFramePr>
        <p:xfrm>
          <a:off x="1" y="1126989"/>
          <a:ext cx="12007548" cy="4633498"/>
        </p:xfrm>
        <a:graphic>
          <a:graphicData uri="http://schemas.openxmlformats.org/drawingml/2006/chart">
            <c:chart xmlns:c="http://schemas.openxmlformats.org/drawingml/2006/chart" xmlns:r="http://schemas.openxmlformats.org/officeDocument/2006/relationships" r:id="rId4"/>
          </a:graphicData>
        </a:graphic>
      </p:graphicFrame>
      <p:sp>
        <p:nvSpPr>
          <p:cNvPr id="5" name="Arrow: Right 4">
            <a:extLst>
              <a:ext uri="{FF2B5EF4-FFF2-40B4-BE49-F238E27FC236}">
                <a16:creationId xmlns:a16="http://schemas.microsoft.com/office/drawing/2014/main" id="{494E0C3C-F6C6-828C-5604-E296F20C6796}"/>
              </a:ext>
            </a:extLst>
          </p:cNvPr>
          <p:cNvSpPr/>
          <p:nvPr/>
        </p:nvSpPr>
        <p:spPr>
          <a:xfrm>
            <a:off x="70239" y="1832410"/>
            <a:ext cx="228424" cy="13446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Arrow Connector 7">
            <a:extLst>
              <a:ext uri="{FF2B5EF4-FFF2-40B4-BE49-F238E27FC236}">
                <a16:creationId xmlns:a16="http://schemas.microsoft.com/office/drawing/2014/main" id="{14DC3831-C7EC-1D47-84FD-C8074E88AF32}"/>
              </a:ext>
            </a:extLst>
          </p:cNvPr>
          <p:cNvCxnSpPr>
            <a:cxnSpLocks/>
          </p:cNvCxnSpPr>
          <p:nvPr/>
        </p:nvCxnSpPr>
        <p:spPr>
          <a:xfrm>
            <a:off x="792655" y="1899641"/>
            <a:ext cx="11214894" cy="0"/>
          </a:xfrm>
          <a:prstGeom prst="straightConnector1">
            <a:avLst/>
          </a:prstGeom>
        </p:spPr>
        <p:style>
          <a:lnRef idx="3">
            <a:schemeClr val="accent1"/>
          </a:lnRef>
          <a:fillRef idx="0">
            <a:schemeClr val="accent1"/>
          </a:fillRef>
          <a:effectRef idx="2">
            <a:schemeClr val="accent1"/>
          </a:effectRef>
          <a:fontRef idx="minor">
            <a:schemeClr val="tx1"/>
          </a:fontRef>
        </p:style>
      </p:cxnSp>
      <p:sp>
        <p:nvSpPr>
          <p:cNvPr id="6" name="TextBox 5">
            <a:extLst>
              <a:ext uri="{FF2B5EF4-FFF2-40B4-BE49-F238E27FC236}">
                <a16:creationId xmlns:a16="http://schemas.microsoft.com/office/drawing/2014/main" id="{3BC6E215-B03B-D5DF-501D-36B115DCED3C}"/>
              </a:ext>
            </a:extLst>
          </p:cNvPr>
          <p:cNvSpPr txBox="1"/>
          <p:nvPr/>
        </p:nvSpPr>
        <p:spPr>
          <a:xfrm>
            <a:off x="73747" y="6033184"/>
            <a:ext cx="12118253" cy="646331"/>
          </a:xfrm>
          <a:prstGeom prst="rect">
            <a:avLst/>
          </a:prstGeom>
          <a:noFill/>
        </p:spPr>
        <p:txBody>
          <a:bodyPr wrap="square" lIns="91440" tIns="45720" rIns="91440" bIns="45720" rtlCol="0" anchor="t">
            <a:spAutoFit/>
          </a:bodyPr>
          <a:lstStyle/>
          <a:p>
            <a:r>
              <a:rPr lang="en-US" i="1"/>
              <a:t>Elementary School progress data indicates that sixteen out of twenty-one elementary schools increased in progress, and  seven schools hit the district target of 90%.   </a:t>
            </a:r>
          </a:p>
        </p:txBody>
      </p:sp>
    </p:spTree>
    <p:extLst>
      <p:ext uri="{BB962C8B-B14F-4D97-AF65-F5344CB8AC3E}">
        <p14:creationId xmlns:p14="http://schemas.microsoft.com/office/powerpoint/2010/main" val="40038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6F464-396B-8286-B779-1587D069A50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102919E-DDDF-123E-682A-44645FB13311}"/>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7483731-43ED-59DA-511A-DD52F168E654}"/>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CCRPI – Progress Middle School </a:t>
            </a:r>
          </a:p>
        </p:txBody>
      </p:sp>
      <p:pic>
        <p:nvPicPr>
          <p:cNvPr id="11" name="Picture 10">
            <a:extLst>
              <a:ext uri="{FF2B5EF4-FFF2-40B4-BE49-F238E27FC236}">
                <a16:creationId xmlns:a16="http://schemas.microsoft.com/office/drawing/2014/main" id="{B7871C71-E40F-60F7-08A3-D4F300DA87F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4A58E38B-FC71-5921-5072-554D133E6684}"/>
              </a:ext>
            </a:extLst>
          </p:cNvPr>
          <p:cNvSpPr>
            <a:spLocks noGrp="1"/>
          </p:cNvSpPr>
          <p:nvPr>
            <p:ph type="sldNum" sz="quarter" idx="12"/>
          </p:nvPr>
        </p:nvSpPr>
        <p:spPr/>
        <p:txBody>
          <a:bodyPr/>
          <a:lstStyle/>
          <a:p>
            <a:fld id="{28E6F07D-F62F-4C3B-A21E-2367E9A39921}" type="slidenum">
              <a:rPr lang="en-US" smtClean="0"/>
              <a:t>13</a:t>
            </a:fld>
            <a:endParaRPr lang="en-US"/>
          </a:p>
        </p:txBody>
      </p:sp>
      <p:graphicFrame>
        <p:nvGraphicFramePr>
          <p:cNvPr id="6" name="Chart 5">
            <a:extLst>
              <a:ext uri="{FF2B5EF4-FFF2-40B4-BE49-F238E27FC236}">
                <a16:creationId xmlns:a16="http://schemas.microsoft.com/office/drawing/2014/main" id="{C1BC3A75-AAF7-1145-B3AA-AAF5871741F3}"/>
              </a:ext>
            </a:extLst>
          </p:cNvPr>
          <p:cNvGraphicFramePr>
            <a:graphicFrameLocks/>
          </p:cNvGraphicFramePr>
          <p:nvPr>
            <p:extLst>
              <p:ext uri="{D42A27DB-BD31-4B8C-83A1-F6EECF244321}">
                <p14:modId xmlns:p14="http://schemas.microsoft.com/office/powerpoint/2010/main" val="1826951613"/>
              </p:ext>
            </p:extLst>
          </p:nvPr>
        </p:nvGraphicFramePr>
        <p:xfrm>
          <a:off x="372319" y="1145019"/>
          <a:ext cx="11447362" cy="3849167"/>
        </p:xfrm>
        <a:graphic>
          <a:graphicData uri="http://schemas.openxmlformats.org/drawingml/2006/chart">
            <c:chart xmlns:c="http://schemas.openxmlformats.org/drawingml/2006/chart" xmlns:r="http://schemas.openxmlformats.org/officeDocument/2006/relationships" r:id="rId4"/>
          </a:graphicData>
        </a:graphic>
      </p:graphicFrame>
      <p:sp>
        <p:nvSpPr>
          <p:cNvPr id="5" name="Arrow: Right 4">
            <a:extLst>
              <a:ext uri="{FF2B5EF4-FFF2-40B4-BE49-F238E27FC236}">
                <a16:creationId xmlns:a16="http://schemas.microsoft.com/office/drawing/2014/main" id="{40EF5B2A-D227-D24F-A6C3-BAD5E7892650}"/>
              </a:ext>
            </a:extLst>
          </p:cNvPr>
          <p:cNvSpPr/>
          <p:nvPr/>
        </p:nvSpPr>
        <p:spPr>
          <a:xfrm>
            <a:off x="-54623" y="1504201"/>
            <a:ext cx="559726" cy="1786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Arrow Connector 7">
            <a:extLst>
              <a:ext uri="{FF2B5EF4-FFF2-40B4-BE49-F238E27FC236}">
                <a16:creationId xmlns:a16="http://schemas.microsoft.com/office/drawing/2014/main" id="{2C148892-2E1D-93F1-569A-7A2EC291EEB7}"/>
              </a:ext>
            </a:extLst>
          </p:cNvPr>
          <p:cNvCxnSpPr/>
          <p:nvPr/>
        </p:nvCxnSpPr>
        <p:spPr>
          <a:xfrm>
            <a:off x="1062914" y="1593519"/>
            <a:ext cx="10422239" cy="43305"/>
          </a:xfrm>
          <a:prstGeom prst="straightConnector1">
            <a:avLst/>
          </a:prstGeom>
        </p:spPr>
        <p:style>
          <a:lnRef idx="3">
            <a:schemeClr val="accent1"/>
          </a:lnRef>
          <a:fillRef idx="0">
            <a:schemeClr val="accent1"/>
          </a:fillRef>
          <a:effectRef idx="2">
            <a:schemeClr val="accent1"/>
          </a:effectRef>
          <a:fontRef idx="minor">
            <a:schemeClr val="tx1"/>
          </a:fontRef>
        </p:style>
      </p:cxnSp>
      <p:pic>
        <p:nvPicPr>
          <p:cNvPr id="7" name="Picture 6">
            <a:extLst>
              <a:ext uri="{FF2B5EF4-FFF2-40B4-BE49-F238E27FC236}">
                <a16:creationId xmlns:a16="http://schemas.microsoft.com/office/drawing/2014/main" id="{0905C018-586E-287D-5B3B-9B1D756E7900}"/>
              </a:ext>
            </a:extLst>
          </p:cNvPr>
          <p:cNvPicPr>
            <a:picLocks noChangeAspect="1"/>
          </p:cNvPicPr>
          <p:nvPr/>
        </p:nvPicPr>
        <p:blipFill>
          <a:blip r:embed="rId5"/>
          <a:stretch>
            <a:fillRect/>
          </a:stretch>
        </p:blipFill>
        <p:spPr>
          <a:xfrm>
            <a:off x="2316437" y="5052367"/>
            <a:ext cx="7168707" cy="231643"/>
          </a:xfrm>
          <a:prstGeom prst="rect">
            <a:avLst/>
          </a:prstGeom>
        </p:spPr>
      </p:pic>
      <p:sp>
        <p:nvSpPr>
          <p:cNvPr id="9" name="TextBox 8">
            <a:extLst>
              <a:ext uri="{FF2B5EF4-FFF2-40B4-BE49-F238E27FC236}">
                <a16:creationId xmlns:a16="http://schemas.microsoft.com/office/drawing/2014/main" id="{21BD87AF-E882-757E-11F7-0851D9A2107E}"/>
              </a:ext>
            </a:extLst>
          </p:cNvPr>
          <p:cNvSpPr txBox="1"/>
          <p:nvPr/>
        </p:nvSpPr>
        <p:spPr>
          <a:xfrm>
            <a:off x="372319" y="5892581"/>
            <a:ext cx="11487364" cy="646331"/>
          </a:xfrm>
          <a:prstGeom prst="rect">
            <a:avLst/>
          </a:prstGeom>
          <a:noFill/>
        </p:spPr>
        <p:txBody>
          <a:bodyPr wrap="square" lIns="91440" tIns="45720" rIns="91440" bIns="45720" rtlCol="0" anchor="t">
            <a:spAutoFit/>
          </a:bodyPr>
          <a:lstStyle/>
          <a:p>
            <a:r>
              <a:rPr lang="en-US" i="1"/>
              <a:t>Middle School progress data indicates that five out of seven middle schools increased in progress. Miller Magnet  hit the district target of 90%.   </a:t>
            </a:r>
          </a:p>
        </p:txBody>
      </p:sp>
    </p:spTree>
    <p:extLst>
      <p:ext uri="{BB962C8B-B14F-4D97-AF65-F5344CB8AC3E}">
        <p14:creationId xmlns:p14="http://schemas.microsoft.com/office/powerpoint/2010/main" val="1286610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71E20-93A9-ECE9-9272-B67ABFBD950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04943CA-FC8D-E614-FD73-94DDCDAB310E}"/>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11402F2-B3AB-7B57-5E0D-17A40223A71B}"/>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CCRPI – Progress High School </a:t>
            </a:r>
          </a:p>
        </p:txBody>
      </p:sp>
      <p:pic>
        <p:nvPicPr>
          <p:cNvPr id="11" name="Picture 10">
            <a:extLst>
              <a:ext uri="{FF2B5EF4-FFF2-40B4-BE49-F238E27FC236}">
                <a16:creationId xmlns:a16="http://schemas.microsoft.com/office/drawing/2014/main" id="{643E0E4D-696B-8531-3334-3B118435107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0F0D0423-EA56-CAA1-3985-AE99105C7193}"/>
              </a:ext>
            </a:extLst>
          </p:cNvPr>
          <p:cNvSpPr>
            <a:spLocks noGrp="1"/>
          </p:cNvSpPr>
          <p:nvPr>
            <p:ph type="sldNum" sz="quarter" idx="12"/>
          </p:nvPr>
        </p:nvSpPr>
        <p:spPr/>
        <p:txBody>
          <a:bodyPr/>
          <a:lstStyle/>
          <a:p>
            <a:fld id="{28E6F07D-F62F-4C3B-A21E-2367E9A39921}" type="slidenum">
              <a:rPr lang="en-US" smtClean="0"/>
              <a:t>14</a:t>
            </a:fld>
            <a:endParaRPr lang="en-US"/>
          </a:p>
        </p:txBody>
      </p:sp>
      <p:graphicFrame>
        <p:nvGraphicFramePr>
          <p:cNvPr id="5" name="Chart 4">
            <a:extLst>
              <a:ext uri="{FF2B5EF4-FFF2-40B4-BE49-F238E27FC236}">
                <a16:creationId xmlns:a16="http://schemas.microsoft.com/office/drawing/2014/main" id="{A24D3533-EA24-9087-9BD3-1889F708FE76}"/>
              </a:ext>
            </a:extLst>
          </p:cNvPr>
          <p:cNvGraphicFramePr>
            <a:graphicFrameLocks/>
          </p:cNvGraphicFramePr>
          <p:nvPr>
            <p:extLst>
              <p:ext uri="{D42A27DB-BD31-4B8C-83A1-F6EECF244321}">
                <p14:modId xmlns:p14="http://schemas.microsoft.com/office/powerpoint/2010/main" val="4180319608"/>
              </p:ext>
            </p:extLst>
          </p:nvPr>
        </p:nvGraphicFramePr>
        <p:xfrm>
          <a:off x="339540" y="984771"/>
          <a:ext cx="11247120" cy="4523612"/>
        </p:xfrm>
        <a:graphic>
          <a:graphicData uri="http://schemas.openxmlformats.org/drawingml/2006/chart">
            <c:chart xmlns:c="http://schemas.openxmlformats.org/drawingml/2006/chart" xmlns:r="http://schemas.openxmlformats.org/officeDocument/2006/relationships" r:id="rId4"/>
          </a:graphicData>
        </a:graphic>
      </p:graphicFrame>
      <p:sp>
        <p:nvSpPr>
          <p:cNvPr id="6" name="Arrow: Right 5">
            <a:extLst>
              <a:ext uri="{FF2B5EF4-FFF2-40B4-BE49-F238E27FC236}">
                <a16:creationId xmlns:a16="http://schemas.microsoft.com/office/drawing/2014/main" id="{7BBEB985-92F3-5D49-82EF-ED29BCC9C22A}"/>
              </a:ext>
            </a:extLst>
          </p:cNvPr>
          <p:cNvSpPr/>
          <p:nvPr/>
        </p:nvSpPr>
        <p:spPr>
          <a:xfrm>
            <a:off x="102019" y="1420146"/>
            <a:ext cx="355688" cy="11097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Arrow Connector 7">
            <a:extLst>
              <a:ext uri="{FF2B5EF4-FFF2-40B4-BE49-F238E27FC236}">
                <a16:creationId xmlns:a16="http://schemas.microsoft.com/office/drawing/2014/main" id="{4C5F86A2-E007-0414-F8F0-7ACF33E91D71}"/>
              </a:ext>
            </a:extLst>
          </p:cNvPr>
          <p:cNvCxnSpPr/>
          <p:nvPr/>
        </p:nvCxnSpPr>
        <p:spPr>
          <a:xfrm>
            <a:off x="931561" y="1454909"/>
            <a:ext cx="10422239" cy="43305"/>
          </a:xfrm>
          <a:prstGeom prst="straightConnector1">
            <a:avLst/>
          </a:prstGeom>
        </p:spPr>
        <p:style>
          <a:lnRef idx="3">
            <a:schemeClr val="accent1"/>
          </a:lnRef>
          <a:fillRef idx="0">
            <a:schemeClr val="accent1"/>
          </a:fillRef>
          <a:effectRef idx="2">
            <a:schemeClr val="accent1"/>
          </a:effectRef>
          <a:fontRef idx="minor">
            <a:schemeClr val="tx1"/>
          </a:fontRef>
        </p:style>
      </p:cxnSp>
      <p:pic>
        <p:nvPicPr>
          <p:cNvPr id="7" name="Picture 6">
            <a:extLst>
              <a:ext uri="{FF2B5EF4-FFF2-40B4-BE49-F238E27FC236}">
                <a16:creationId xmlns:a16="http://schemas.microsoft.com/office/drawing/2014/main" id="{0905C018-586E-287D-5B3B-9B1D756E7900}"/>
              </a:ext>
            </a:extLst>
          </p:cNvPr>
          <p:cNvPicPr>
            <a:picLocks noChangeAspect="1"/>
          </p:cNvPicPr>
          <p:nvPr/>
        </p:nvPicPr>
        <p:blipFill>
          <a:blip r:embed="rId5"/>
          <a:stretch>
            <a:fillRect/>
          </a:stretch>
        </p:blipFill>
        <p:spPr>
          <a:xfrm>
            <a:off x="2239711" y="5602179"/>
            <a:ext cx="7168707" cy="231643"/>
          </a:xfrm>
          <a:prstGeom prst="rect">
            <a:avLst/>
          </a:prstGeom>
        </p:spPr>
      </p:pic>
      <p:sp>
        <p:nvSpPr>
          <p:cNvPr id="10" name="TextBox 9">
            <a:extLst>
              <a:ext uri="{FF2B5EF4-FFF2-40B4-BE49-F238E27FC236}">
                <a16:creationId xmlns:a16="http://schemas.microsoft.com/office/drawing/2014/main" id="{E1C87633-34AC-1798-6875-3E421524E8A1}"/>
              </a:ext>
            </a:extLst>
          </p:cNvPr>
          <p:cNvSpPr txBox="1"/>
          <p:nvPr/>
        </p:nvSpPr>
        <p:spPr>
          <a:xfrm>
            <a:off x="219418" y="5928432"/>
            <a:ext cx="11487364" cy="369332"/>
          </a:xfrm>
          <a:prstGeom prst="rect">
            <a:avLst/>
          </a:prstGeom>
          <a:noFill/>
        </p:spPr>
        <p:txBody>
          <a:bodyPr wrap="square" lIns="91440" tIns="45720" rIns="91440" bIns="45720" rtlCol="0" anchor="t">
            <a:spAutoFit/>
          </a:bodyPr>
          <a:lstStyle/>
          <a:p>
            <a:r>
              <a:rPr lang="en-US" i="1"/>
              <a:t>High School progress data indicates that three out of seven high schools increased in progress. </a:t>
            </a:r>
          </a:p>
        </p:txBody>
      </p:sp>
    </p:spTree>
    <p:extLst>
      <p:ext uri="{BB962C8B-B14F-4D97-AF65-F5344CB8AC3E}">
        <p14:creationId xmlns:p14="http://schemas.microsoft.com/office/powerpoint/2010/main" val="191783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BCEAC-61EA-E81F-4455-7FBAF8757166}"/>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DAA4DC29-0F0D-42E3-59BA-D5836C9439D5}"/>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6B9FC8C9-D9F6-9848-3C81-1FBD38BB1C72}"/>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12E59EFA-B358-5A88-024D-7EEDCD019193}"/>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4C1C2D79-0AE6-78CE-130A-F4FDA3292AA0}"/>
              </a:ext>
            </a:extLst>
          </p:cNvPr>
          <p:cNvSpPr txBox="1"/>
          <p:nvPr/>
        </p:nvSpPr>
        <p:spPr>
          <a:xfrm>
            <a:off x="11009"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Closing Gaps</a:t>
            </a:r>
            <a:endParaRPr lang="en-US" sz="4800">
              <a:cs typeface="Calibri"/>
            </a:endParaRPr>
          </a:p>
        </p:txBody>
      </p:sp>
      <p:sp>
        <p:nvSpPr>
          <p:cNvPr id="2" name="Slide Number Placeholder 1">
            <a:extLst>
              <a:ext uri="{FF2B5EF4-FFF2-40B4-BE49-F238E27FC236}">
                <a16:creationId xmlns:a16="http://schemas.microsoft.com/office/drawing/2014/main" id="{2D62E11B-10D8-9651-40BD-0EDDFED1F8D4}"/>
              </a:ext>
            </a:extLst>
          </p:cNvPr>
          <p:cNvSpPr>
            <a:spLocks noGrp="1"/>
          </p:cNvSpPr>
          <p:nvPr>
            <p:ph type="sldNum" sz="quarter" idx="12"/>
          </p:nvPr>
        </p:nvSpPr>
        <p:spPr/>
        <p:txBody>
          <a:bodyPr/>
          <a:lstStyle/>
          <a:p>
            <a:fld id="{861765F9-1B31-4893-BE12-78C176540628}" type="slidenum">
              <a:rPr lang="en-US" smtClean="0"/>
              <a:t>15</a:t>
            </a:fld>
            <a:endParaRPr lang="en-US"/>
          </a:p>
        </p:txBody>
      </p:sp>
      <p:sp>
        <p:nvSpPr>
          <p:cNvPr id="4" name="TextBox 3">
            <a:extLst>
              <a:ext uri="{FF2B5EF4-FFF2-40B4-BE49-F238E27FC236}">
                <a16:creationId xmlns:a16="http://schemas.microsoft.com/office/drawing/2014/main" id="{F53C4709-A8BA-036B-6C53-081DE3AF377B}"/>
              </a:ext>
            </a:extLst>
          </p:cNvPr>
          <p:cNvSpPr txBox="1"/>
          <p:nvPr/>
        </p:nvSpPr>
        <p:spPr>
          <a:xfrm>
            <a:off x="1320892" y="6196761"/>
            <a:ext cx="9168833" cy="523220"/>
          </a:xfrm>
          <a:prstGeom prst="rect">
            <a:avLst/>
          </a:prstGeom>
          <a:noFill/>
        </p:spPr>
        <p:txBody>
          <a:bodyPr wrap="square" lIns="91440" tIns="45720" rIns="91440" bIns="45720" anchor="t">
            <a:spAutoFit/>
          </a:bodyPr>
          <a:lstStyle/>
          <a:p>
            <a:r>
              <a:rPr lang="en-US" sz="1400" i="1"/>
              <a:t>Closing Gaps sets the expectation that all students and all student groups make improvements in achievement rates. District Goal is 80%</a:t>
            </a:r>
          </a:p>
        </p:txBody>
      </p:sp>
      <p:pic>
        <p:nvPicPr>
          <p:cNvPr id="6" name="Picture 5">
            <a:extLst>
              <a:ext uri="{FF2B5EF4-FFF2-40B4-BE49-F238E27FC236}">
                <a16:creationId xmlns:a16="http://schemas.microsoft.com/office/drawing/2014/main" id="{BE0A7F9F-AE0C-CC21-6D71-1844B2C7F2F3}"/>
              </a:ext>
            </a:extLst>
          </p:cNvPr>
          <p:cNvPicPr>
            <a:picLocks noChangeAspect="1"/>
          </p:cNvPicPr>
          <p:nvPr/>
        </p:nvPicPr>
        <p:blipFill>
          <a:blip r:embed="rId4"/>
          <a:stretch>
            <a:fillRect/>
          </a:stretch>
        </p:blipFill>
        <p:spPr>
          <a:xfrm>
            <a:off x="1322353" y="781619"/>
            <a:ext cx="9162602" cy="5296866"/>
          </a:xfrm>
          <a:prstGeom prst="rect">
            <a:avLst/>
          </a:prstGeom>
        </p:spPr>
      </p:pic>
    </p:spTree>
    <p:extLst>
      <p:ext uri="{BB962C8B-B14F-4D97-AF65-F5344CB8AC3E}">
        <p14:creationId xmlns:p14="http://schemas.microsoft.com/office/powerpoint/2010/main" val="2845122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F3E7A-5D8B-1F5C-CDD5-ABFFCF6D856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21D8340-0416-4F71-DC63-7FF25B6FA02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A08F405-CB24-4609-BE94-4AAE7C323E0E}"/>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a:solidFill>
                  <a:schemeClr val="bg1"/>
                </a:solidFill>
                <a:effectLst>
                  <a:outerShdw blurRad="38100" dist="38100" dir="2700000" algn="tl">
                    <a:srgbClr val="000000">
                      <a:alpha val="43137"/>
                    </a:srgbClr>
                  </a:outerShdw>
                </a:effectLst>
                <a:latin typeface="Trade Gothic Next HvyCd"/>
              </a:rPr>
              <a:t>CCRPI – Closing Gaps Elementary Schools</a:t>
            </a:r>
          </a:p>
        </p:txBody>
      </p:sp>
      <p:pic>
        <p:nvPicPr>
          <p:cNvPr id="11" name="Picture 10">
            <a:extLst>
              <a:ext uri="{FF2B5EF4-FFF2-40B4-BE49-F238E27FC236}">
                <a16:creationId xmlns:a16="http://schemas.microsoft.com/office/drawing/2014/main" id="{264DF120-0D99-2A15-866E-966ACA1EE6A7}"/>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1E27D411-F193-5FF9-65D6-CA3154324AC9}"/>
              </a:ext>
            </a:extLst>
          </p:cNvPr>
          <p:cNvSpPr>
            <a:spLocks noGrp="1"/>
          </p:cNvSpPr>
          <p:nvPr>
            <p:ph type="sldNum" sz="quarter" idx="12"/>
          </p:nvPr>
        </p:nvSpPr>
        <p:spPr/>
        <p:txBody>
          <a:bodyPr/>
          <a:lstStyle/>
          <a:p>
            <a:fld id="{28E6F07D-F62F-4C3B-A21E-2367E9A39921}" type="slidenum">
              <a:rPr lang="en-US" smtClean="0"/>
              <a:t>16</a:t>
            </a:fld>
            <a:endParaRPr lang="en-US"/>
          </a:p>
        </p:txBody>
      </p:sp>
      <p:sp>
        <p:nvSpPr>
          <p:cNvPr id="9" name="TextBox 8">
            <a:extLst>
              <a:ext uri="{FF2B5EF4-FFF2-40B4-BE49-F238E27FC236}">
                <a16:creationId xmlns:a16="http://schemas.microsoft.com/office/drawing/2014/main" id="{06743AAB-DC3B-B567-ECB9-7E77972B62D6}"/>
              </a:ext>
            </a:extLst>
          </p:cNvPr>
          <p:cNvSpPr txBox="1"/>
          <p:nvPr/>
        </p:nvSpPr>
        <p:spPr>
          <a:xfrm>
            <a:off x="248056" y="6142015"/>
            <a:ext cx="11487364" cy="646331"/>
          </a:xfrm>
          <a:prstGeom prst="rect">
            <a:avLst/>
          </a:prstGeom>
          <a:noFill/>
        </p:spPr>
        <p:txBody>
          <a:bodyPr wrap="square" lIns="91440" tIns="45720" rIns="91440" bIns="45720" rtlCol="0" anchor="t">
            <a:spAutoFit/>
          </a:bodyPr>
          <a:lstStyle/>
          <a:p>
            <a:r>
              <a:rPr lang="en-US" i="1"/>
              <a:t>Elementary data indicates district scored higher than state and eight schools met the district target of 80%. Sonny Carter, Southfield, and Williams all earned the highest score of 100%. </a:t>
            </a:r>
          </a:p>
        </p:txBody>
      </p:sp>
      <p:graphicFrame>
        <p:nvGraphicFramePr>
          <p:cNvPr id="10" name="Chart 9">
            <a:extLst>
              <a:ext uri="{FF2B5EF4-FFF2-40B4-BE49-F238E27FC236}">
                <a16:creationId xmlns:a16="http://schemas.microsoft.com/office/drawing/2014/main" id="{292CB05A-C302-456D-92CD-F6BBB71BDEFB}"/>
              </a:ext>
            </a:extLst>
          </p:cNvPr>
          <p:cNvGraphicFramePr>
            <a:graphicFrameLocks/>
          </p:cNvGraphicFramePr>
          <p:nvPr>
            <p:extLst>
              <p:ext uri="{D42A27DB-BD31-4B8C-83A1-F6EECF244321}">
                <p14:modId xmlns:p14="http://schemas.microsoft.com/office/powerpoint/2010/main" val="2830457889"/>
              </p:ext>
            </p:extLst>
          </p:nvPr>
        </p:nvGraphicFramePr>
        <p:xfrm>
          <a:off x="371345" y="1237966"/>
          <a:ext cx="11660651" cy="4534187"/>
        </p:xfrm>
        <a:graphic>
          <a:graphicData uri="http://schemas.openxmlformats.org/drawingml/2006/chart">
            <c:chart xmlns:c="http://schemas.openxmlformats.org/drawingml/2006/chart" xmlns:r="http://schemas.openxmlformats.org/officeDocument/2006/relationships" r:id="rId4"/>
          </a:graphicData>
        </a:graphic>
      </p:graphicFrame>
      <p:cxnSp>
        <p:nvCxnSpPr>
          <p:cNvPr id="8" name="Straight Arrow Connector 7">
            <a:extLst>
              <a:ext uri="{FF2B5EF4-FFF2-40B4-BE49-F238E27FC236}">
                <a16:creationId xmlns:a16="http://schemas.microsoft.com/office/drawing/2014/main" id="{9FAC9DB1-F79E-8CC6-9307-84C659273C1F}"/>
              </a:ext>
            </a:extLst>
          </p:cNvPr>
          <p:cNvCxnSpPr/>
          <p:nvPr/>
        </p:nvCxnSpPr>
        <p:spPr>
          <a:xfrm>
            <a:off x="895889" y="1960174"/>
            <a:ext cx="11000624" cy="80027"/>
          </a:xfrm>
          <a:prstGeom prst="straightConnector1">
            <a:avLst/>
          </a:prstGeom>
        </p:spPr>
        <p:style>
          <a:lnRef idx="3">
            <a:schemeClr val="accent1"/>
          </a:lnRef>
          <a:fillRef idx="0">
            <a:schemeClr val="accent1"/>
          </a:fillRef>
          <a:effectRef idx="2">
            <a:schemeClr val="accent1"/>
          </a:effectRef>
          <a:fontRef idx="minor">
            <a:schemeClr val="tx1"/>
          </a:fontRef>
        </p:style>
      </p:cxnSp>
      <p:sp>
        <p:nvSpPr>
          <p:cNvPr id="14" name="Arrow: Right 13">
            <a:extLst>
              <a:ext uri="{FF2B5EF4-FFF2-40B4-BE49-F238E27FC236}">
                <a16:creationId xmlns:a16="http://schemas.microsoft.com/office/drawing/2014/main" id="{B67CEC6E-5D3C-9B9C-A7F6-614499EC2062}"/>
              </a:ext>
            </a:extLst>
          </p:cNvPr>
          <p:cNvSpPr/>
          <p:nvPr/>
        </p:nvSpPr>
        <p:spPr>
          <a:xfrm>
            <a:off x="-31807" y="1907469"/>
            <a:ext cx="559726" cy="1786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769234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A17A0-FF28-2572-1AAF-A26BA4A2B37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BA88E9C-2A5A-5DFA-31F2-5442232A08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78B1A44-B977-F456-1251-EDCCAC8F6522}"/>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a:solidFill>
                  <a:schemeClr val="bg1"/>
                </a:solidFill>
                <a:effectLst>
                  <a:outerShdw blurRad="38100" dist="38100" dir="2700000" algn="tl">
                    <a:srgbClr val="000000">
                      <a:alpha val="43137"/>
                    </a:srgbClr>
                  </a:outerShdw>
                </a:effectLst>
                <a:latin typeface="Trade Gothic Next HvyCd"/>
              </a:rPr>
              <a:t>CCRPI – Closing Gaps Middle Schools</a:t>
            </a:r>
          </a:p>
        </p:txBody>
      </p:sp>
      <p:pic>
        <p:nvPicPr>
          <p:cNvPr id="11" name="Picture 10">
            <a:extLst>
              <a:ext uri="{FF2B5EF4-FFF2-40B4-BE49-F238E27FC236}">
                <a16:creationId xmlns:a16="http://schemas.microsoft.com/office/drawing/2014/main" id="{C1BF985B-91C2-624D-7349-DE653CF9F3E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82D2A50C-E858-55E3-EA38-950AA424A765}"/>
              </a:ext>
            </a:extLst>
          </p:cNvPr>
          <p:cNvSpPr>
            <a:spLocks noGrp="1"/>
          </p:cNvSpPr>
          <p:nvPr>
            <p:ph type="sldNum" sz="quarter" idx="12"/>
          </p:nvPr>
        </p:nvSpPr>
        <p:spPr/>
        <p:txBody>
          <a:bodyPr/>
          <a:lstStyle/>
          <a:p>
            <a:fld id="{28E6F07D-F62F-4C3B-A21E-2367E9A39921}" type="slidenum">
              <a:rPr lang="en-US" smtClean="0"/>
              <a:t>17</a:t>
            </a:fld>
            <a:endParaRPr lang="en-US"/>
          </a:p>
        </p:txBody>
      </p:sp>
      <p:sp>
        <p:nvSpPr>
          <p:cNvPr id="6" name="Arrow: Right 5">
            <a:extLst>
              <a:ext uri="{FF2B5EF4-FFF2-40B4-BE49-F238E27FC236}">
                <a16:creationId xmlns:a16="http://schemas.microsoft.com/office/drawing/2014/main" id="{F8891CB9-7A7A-9FD2-10FA-0DA22773507A}"/>
              </a:ext>
            </a:extLst>
          </p:cNvPr>
          <p:cNvSpPr/>
          <p:nvPr/>
        </p:nvSpPr>
        <p:spPr>
          <a:xfrm>
            <a:off x="132623" y="1749710"/>
            <a:ext cx="559726" cy="1786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6">
            <a:extLst>
              <a:ext uri="{FF2B5EF4-FFF2-40B4-BE49-F238E27FC236}">
                <a16:creationId xmlns:a16="http://schemas.microsoft.com/office/drawing/2014/main" id="{3491486E-F9BF-100C-317C-4E19BAD65EEB}"/>
              </a:ext>
            </a:extLst>
          </p:cNvPr>
          <p:cNvSpPr txBox="1"/>
          <p:nvPr/>
        </p:nvSpPr>
        <p:spPr>
          <a:xfrm>
            <a:off x="132623" y="6135550"/>
            <a:ext cx="11707059" cy="646331"/>
          </a:xfrm>
          <a:prstGeom prst="rect">
            <a:avLst/>
          </a:prstGeom>
          <a:noFill/>
        </p:spPr>
        <p:txBody>
          <a:bodyPr wrap="square" lIns="91440" tIns="45720" rIns="91440" bIns="45720" rtlCol="0" anchor="t">
            <a:spAutoFit/>
          </a:bodyPr>
          <a:lstStyle/>
          <a:p>
            <a:r>
              <a:rPr lang="en-US" i="1"/>
              <a:t>Middle School indicates an increase in the district average of Closing Gaps. Three middle schools increased in closing gaps and VIP MS scored 100%  </a:t>
            </a:r>
          </a:p>
        </p:txBody>
      </p:sp>
      <p:graphicFrame>
        <p:nvGraphicFramePr>
          <p:cNvPr id="10" name="Chart 9">
            <a:extLst>
              <a:ext uri="{FF2B5EF4-FFF2-40B4-BE49-F238E27FC236}">
                <a16:creationId xmlns:a16="http://schemas.microsoft.com/office/drawing/2014/main" id="{1C7A7D50-47FA-E50F-75D8-562599F0811B}"/>
              </a:ext>
            </a:extLst>
          </p:cNvPr>
          <p:cNvGraphicFramePr>
            <a:graphicFrameLocks/>
          </p:cNvGraphicFramePr>
          <p:nvPr>
            <p:extLst>
              <p:ext uri="{D42A27DB-BD31-4B8C-83A1-F6EECF244321}">
                <p14:modId xmlns:p14="http://schemas.microsoft.com/office/powerpoint/2010/main" val="1132005480"/>
              </p:ext>
            </p:extLst>
          </p:nvPr>
        </p:nvGraphicFramePr>
        <p:xfrm>
          <a:off x="813962" y="934956"/>
          <a:ext cx="10564076" cy="4385840"/>
        </p:xfrm>
        <a:graphic>
          <a:graphicData uri="http://schemas.openxmlformats.org/drawingml/2006/chart">
            <c:chart xmlns:c="http://schemas.openxmlformats.org/drawingml/2006/chart" xmlns:r="http://schemas.openxmlformats.org/officeDocument/2006/relationships" r:id="rId4"/>
          </a:graphicData>
        </a:graphic>
      </p:graphicFrame>
      <p:cxnSp>
        <p:nvCxnSpPr>
          <p:cNvPr id="8" name="Straight Arrow Connector 7">
            <a:extLst>
              <a:ext uri="{FF2B5EF4-FFF2-40B4-BE49-F238E27FC236}">
                <a16:creationId xmlns:a16="http://schemas.microsoft.com/office/drawing/2014/main" id="{A268CF9C-BC1D-6D51-7A7D-475AFF0ED8A3}"/>
              </a:ext>
            </a:extLst>
          </p:cNvPr>
          <p:cNvCxnSpPr/>
          <p:nvPr/>
        </p:nvCxnSpPr>
        <p:spPr>
          <a:xfrm>
            <a:off x="1196186" y="1844241"/>
            <a:ext cx="10174360" cy="61666"/>
          </a:xfrm>
          <a:prstGeom prst="straightConnector1">
            <a:avLst/>
          </a:prstGeom>
        </p:spPr>
        <p:style>
          <a:lnRef idx="3">
            <a:schemeClr val="accent1"/>
          </a:lnRef>
          <a:fillRef idx="0">
            <a:schemeClr val="accent1"/>
          </a:fillRef>
          <a:effectRef idx="2">
            <a:schemeClr val="accent1"/>
          </a:effectRef>
          <a:fontRef idx="minor">
            <a:schemeClr val="tx1"/>
          </a:fontRef>
        </p:style>
      </p:cxnSp>
      <p:pic>
        <p:nvPicPr>
          <p:cNvPr id="13" name="chart">
            <a:extLst>
              <a:ext uri="{FF2B5EF4-FFF2-40B4-BE49-F238E27FC236}">
                <a16:creationId xmlns:a16="http://schemas.microsoft.com/office/drawing/2014/main" id="{946F389F-20E9-33FD-6100-0AEEBA2472B1}"/>
              </a:ext>
            </a:extLst>
          </p:cNvPr>
          <p:cNvPicPr>
            <a:picLocks noChangeAspect="1"/>
          </p:cNvPicPr>
          <p:nvPr/>
        </p:nvPicPr>
        <p:blipFill>
          <a:blip r:embed="rId5"/>
          <a:stretch>
            <a:fillRect/>
          </a:stretch>
        </p:blipFill>
        <p:spPr>
          <a:xfrm>
            <a:off x="2307689" y="5381098"/>
            <a:ext cx="7576621" cy="320996"/>
          </a:xfrm>
          <a:prstGeom prst="rect">
            <a:avLst/>
          </a:prstGeom>
        </p:spPr>
      </p:pic>
    </p:spTree>
    <p:extLst>
      <p:ext uri="{BB962C8B-B14F-4D97-AF65-F5344CB8AC3E}">
        <p14:creationId xmlns:p14="http://schemas.microsoft.com/office/powerpoint/2010/main" val="1875807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C281C-4A63-BA43-BDC7-1459126FA88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F293480-FB04-B010-057E-80B9C58D1EB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DF719-B674-B8BE-6D06-91EFFA5F0BDC}"/>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a:solidFill>
                  <a:schemeClr val="bg1"/>
                </a:solidFill>
                <a:effectLst>
                  <a:outerShdw blurRad="38100" dist="38100" dir="2700000" algn="tl">
                    <a:srgbClr val="000000">
                      <a:alpha val="43137"/>
                    </a:srgbClr>
                  </a:outerShdw>
                </a:effectLst>
                <a:latin typeface="Trade Gothic Next HvyCd"/>
              </a:rPr>
              <a:t>CCRPI – Closing Gaps High Schools</a:t>
            </a:r>
          </a:p>
        </p:txBody>
      </p:sp>
      <p:pic>
        <p:nvPicPr>
          <p:cNvPr id="11" name="Picture 10">
            <a:extLst>
              <a:ext uri="{FF2B5EF4-FFF2-40B4-BE49-F238E27FC236}">
                <a16:creationId xmlns:a16="http://schemas.microsoft.com/office/drawing/2014/main" id="{048A007D-2459-E415-763A-9FD49AFD7BC2}"/>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8ADE336A-E8C2-9A8E-4338-D70EE062B19D}"/>
              </a:ext>
            </a:extLst>
          </p:cNvPr>
          <p:cNvSpPr>
            <a:spLocks noGrp="1"/>
          </p:cNvSpPr>
          <p:nvPr>
            <p:ph type="sldNum" sz="quarter" idx="12"/>
          </p:nvPr>
        </p:nvSpPr>
        <p:spPr/>
        <p:txBody>
          <a:bodyPr/>
          <a:lstStyle/>
          <a:p>
            <a:fld id="{28E6F07D-F62F-4C3B-A21E-2367E9A39921}" type="slidenum">
              <a:rPr lang="en-US" smtClean="0"/>
              <a:t>18</a:t>
            </a:fld>
            <a:endParaRPr lang="en-US"/>
          </a:p>
        </p:txBody>
      </p:sp>
      <p:graphicFrame>
        <p:nvGraphicFramePr>
          <p:cNvPr id="6" name="Chart 5">
            <a:extLst>
              <a:ext uri="{FF2B5EF4-FFF2-40B4-BE49-F238E27FC236}">
                <a16:creationId xmlns:a16="http://schemas.microsoft.com/office/drawing/2014/main" id="{15FECE91-11B1-0C0C-EF6A-849EB605F310}"/>
              </a:ext>
            </a:extLst>
          </p:cNvPr>
          <p:cNvGraphicFramePr>
            <a:graphicFrameLocks/>
          </p:cNvGraphicFramePr>
          <p:nvPr>
            <p:extLst>
              <p:ext uri="{D42A27DB-BD31-4B8C-83A1-F6EECF244321}">
                <p14:modId xmlns:p14="http://schemas.microsoft.com/office/powerpoint/2010/main" val="65728554"/>
              </p:ext>
            </p:extLst>
          </p:nvPr>
        </p:nvGraphicFramePr>
        <p:xfrm>
          <a:off x="225240" y="1126989"/>
          <a:ext cx="11513370" cy="3725998"/>
        </p:xfrm>
        <a:graphic>
          <a:graphicData uri="http://schemas.openxmlformats.org/drawingml/2006/chart">
            <c:chart xmlns:c="http://schemas.openxmlformats.org/drawingml/2006/chart" xmlns:r="http://schemas.openxmlformats.org/officeDocument/2006/relationships" r:id="rId5"/>
          </a:graphicData>
        </a:graphic>
      </p:graphicFrame>
      <p:sp>
        <p:nvSpPr>
          <p:cNvPr id="5" name="Arrow: Right 4">
            <a:extLst>
              <a:ext uri="{FF2B5EF4-FFF2-40B4-BE49-F238E27FC236}">
                <a16:creationId xmlns:a16="http://schemas.microsoft.com/office/drawing/2014/main" id="{4ED4C079-0DE2-C792-11F0-B47E6FC0A3C8}"/>
              </a:ext>
            </a:extLst>
          </p:cNvPr>
          <p:cNvSpPr/>
          <p:nvPr/>
        </p:nvSpPr>
        <p:spPr>
          <a:xfrm>
            <a:off x="36662" y="1826122"/>
            <a:ext cx="316771" cy="1786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Arrow Connector 7">
            <a:extLst>
              <a:ext uri="{FF2B5EF4-FFF2-40B4-BE49-F238E27FC236}">
                <a16:creationId xmlns:a16="http://schemas.microsoft.com/office/drawing/2014/main" id="{A1A62511-54CA-B54A-950F-612C5398C6E6}"/>
              </a:ext>
            </a:extLst>
          </p:cNvPr>
          <p:cNvCxnSpPr>
            <a:cxnSpLocks/>
          </p:cNvCxnSpPr>
          <p:nvPr/>
        </p:nvCxnSpPr>
        <p:spPr>
          <a:xfrm>
            <a:off x="770804" y="1891812"/>
            <a:ext cx="10967806" cy="0"/>
          </a:xfrm>
          <a:prstGeom prst="straightConnector1">
            <a:avLst/>
          </a:prstGeom>
        </p:spPr>
        <p:style>
          <a:lnRef idx="3">
            <a:schemeClr val="accent1"/>
          </a:lnRef>
          <a:fillRef idx="0">
            <a:schemeClr val="accent1"/>
          </a:fillRef>
          <a:effectRef idx="2">
            <a:schemeClr val="accent1"/>
          </a:effectRef>
          <a:fontRef idx="minor">
            <a:schemeClr val="tx1"/>
          </a:fontRef>
        </p:style>
      </p:cxnSp>
      <p:sp>
        <p:nvSpPr>
          <p:cNvPr id="10" name="TextBox 9">
            <a:extLst>
              <a:ext uri="{FF2B5EF4-FFF2-40B4-BE49-F238E27FC236}">
                <a16:creationId xmlns:a16="http://schemas.microsoft.com/office/drawing/2014/main" id="{70D8BB3D-CFFC-F96F-6EE0-FA5B144D7A3F}"/>
              </a:ext>
            </a:extLst>
          </p:cNvPr>
          <p:cNvSpPr txBox="1"/>
          <p:nvPr/>
        </p:nvSpPr>
        <p:spPr>
          <a:xfrm>
            <a:off x="195047" y="5934430"/>
            <a:ext cx="11707059" cy="646331"/>
          </a:xfrm>
          <a:prstGeom prst="rect">
            <a:avLst/>
          </a:prstGeom>
          <a:noFill/>
        </p:spPr>
        <p:txBody>
          <a:bodyPr wrap="square" lIns="91440" tIns="45720" rIns="91440" bIns="45720" rtlCol="0" anchor="t">
            <a:spAutoFit/>
          </a:bodyPr>
          <a:lstStyle/>
          <a:p>
            <a:r>
              <a:rPr lang="en-US" i="1"/>
              <a:t>High School indicates an increase in the district average of Closing Gaps and higher than the state average. Six out of Seven high schools increased in closing gaps. Central HS, Southwest HS, and VIP HS scored 100% exceeding the district 80% target. </a:t>
            </a:r>
          </a:p>
        </p:txBody>
      </p:sp>
      <p:pic>
        <p:nvPicPr>
          <p:cNvPr id="12" name="chart">
            <a:extLst>
              <a:ext uri="{FF2B5EF4-FFF2-40B4-BE49-F238E27FC236}">
                <a16:creationId xmlns:a16="http://schemas.microsoft.com/office/drawing/2014/main" id="{946F389F-20E9-33FD-6100-0AEEBA2472B1}"/>
              </a:ext>
            </a:extLst>
          </p:cNvPr>
          <p:cNvPicPr>
            <a:picLocks noChangeAspect="1"/>
          </p:cNvPicPr>
          <p:nvPr/>
        </p:nvPicPr>
        <p:blipFill>
          <a:blip r:embed="rId6"/>
          <a:stretch>
            <a:fillRect/>
          </a:stretch>
        </p:blipFill>
        <p:spPr>
          <a:xfrm>
            <a:off x="2193612" y="5072712"/>
            <a:ext cx="7576621" cy="320996"/>
          </a:xfrm>
          <a:prstGeom prst="rect">
            <a:avLst/>
          </a:prstGeom>
        </p:spPr>
      </p:pic>
    </p:spTree>
    <p:extLst>
      <p:ext uri="{BB962C8B-B14F-4D97-AF65-F5344CB8AC3E}">
        <p14:creationId xmlns:p14="http://schemas.microsoft.com/office/powerpoint/2010/main" val="1161177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91168-F8F5-17E3-43D4-C28365AE4A3E}"/>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69ECCD58-704B-28A9-2AF1-BF7DD47D07D0}"/>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E3534B4B-73DA-6E0E-5C71-E91DDA6F55B0}"/>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667A21D2-745E-CB81-9B3B-A792BF3A5542}"/>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9B0E9AAD-85C1-32D6-457E-AE05018013F3}"/>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Readiness</a:t>
            </a:r>
            <a:endParaRPr lang="en-US" sz="4800">
              <a:cs typeface="Calibri"/>
            </a:endParaRPr>
          </a:p>
        </p:txBody>
      </p:sp>
      <p:sp>
        <p:nvSpPr>
          <p:cNvPr id="2" name="Slide Number Placeholder 1">
            <a:extLst>
              <a:ext uri="{FF2B5EF4-FFF2-40B4-BE49-F238E27FC236}">
                <a16:creationId xmlns:a16="http://schemas.microsoft.com/office/drawing/2014/main" id="{C53B1AF8-383B-1E23-9A68-B3BB38DA56AF}"/>
              </a:ext>
            </a:extLst>
          </p:cNvPr>
          <p:cNvSpPr>
            <a:spLocks noGrp="1"/>
          </p:cNvSpPr>
          <p:nvPr>
            <p:ph type="sldNum" sz="quarter" idx="12"/>
          </p:nvPr>
        </p:nvSpPr>
        <p:spPr/>
        <p:txBody>
          <a:bodyPr/>
          <a:lstStyle/>
          <a:p>
            <a:fld id="{861765F9-1B31-4893-BE12-78C176540628}" type="slidenum">
              <a:rPr lang="en-US" smtClean="0"/>
              <a:t>19</a:t>
            </a:fld>
            <a:endParaRPr lang="en-US"/>
          </a:p>
        </p:txBody>
      </p:sp>
      <p:sp>
        <p:nvSpPr>
          <p:cNvPr id="4" name="TextBox 3">
            <a:extLst>
              <a:ext uri="{FF2B5EF4-FFF2-40B4-BE49-F238E27FC236}">
                <a16:creationId xmlns:a16="http://schemas.microsoft.com/office/drawing/2014/main" id="{D81685B6-DDA0-D8FD-659B-4B67F29EA747}"/>
              </a:ext>
            </a:extLst>
          </p:cNvPr>
          <p:cNvSpPr txBox="1"/>
          <p:nvPr/>
        </p:nvSpPr>
        <p:spPr>
          <a:xfrm>
            <a:off x="305918" y="6318047"/>
            <a:ext cx="10697307" cy="523220"/>
          </a:xfrm>
          <a:prstGeom prst="rect">
            <a:avLst/>
          </a:prstGeom>
          <a:noFill/>
        </p:spPr>
        <p:txBody>
          <a:bodyPr wrap="square" lIns="91440" tIns="45720" rIns="91440" bIns="45720" anchor="t">
            <a:spAutoFit/>
          </a:bodyPr>
          <a:lstStyle/>
          <a:p>
            <a:r>
              <a:rPr lang="en-US" sz="1400" i="1"/>
              <a:t>Readiness measures whether students are participating in activities preparing them for and demonstrating readiness for the next level, college, or career. District Goal is 85%</a:t>
            </a:r>
          </a:p>
        </p:txBody>
      </p:sp>
      <p:pic>
        <p:nvPicPr>
          <p:cNvPr id="6" name="Picture 5">
            <a:extLst>
              <a:ext uri="{FF2B5EF4-FFF2-40B4-BE49-F238E27FC236}">
                <a16:creationId xmlns:a16="http://schemas.microsoft.com/office/drawing/2014/main" id="{E19EC159-13C3-4ECF-66FE-6B7A3D9280B9}"/>
              </a:ext>
            </a:extLst>
          </p:cNvPr>
          <p:cNvPicPr>
            <a:picLocks noChangeAspect="1"/>
          </p:cNvPicPr>
          <p:nvPr/>
        </p:nvPicPr>
        <p:blipFill>
          <a:blip r:embed="rId4"/>
          <a:stretch>
            <a:fillRect/>
          </a:stretch>
        </p:blipFill>
        <p:spPr>
          <a:xfrm>
            <a:off x="1677523" y="752713"/>
            <a:ext cx="8667085" cy="5581242"/>
          </a:xfrm>
          <a:prstGeom prst="rect">
            <a:avLst/>
          </a:prstGeom>
        </p:spPr>
      </p:pic>
    </p:spTree>
    <p:extLst>
      <p:ext uri="{BB962C8B-B14F-4D97-AF65-F5344CB8AC3E}">
        <p14:creationId xmlns:p14="http://schemas.microsoft.com/office/powerpoint/2010/main" val="3739756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ADBFB-442F-6ACD-D347-C8CC0C7A476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E36F94E-59E0-10A6-492C-66EF204794C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BC40FE0-00A6-A946-B58E-F9B6CB891835}"/>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CCRPI – Readiness- Elementary Schools</a:t>
            </a:r>
          </a:p>
        </p:txBody>
      </p:sp>
      <p:pic>
        <p:nvPicPr>
          <p:cNvPr id="11" name="Picture 10">
            <a:extLst>
              <a:ext uri="{FF2B5EF4-FFF2-40B4-BE49-F238E27FC236}">
                <a16:creationId xmlns:a16="http://schemas.microsoft.com/office/drawing/2014/main" id="{75B0CEC6-50FB-3E4E-432C-2E45A04113D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26AD4EFC-CEC8-D249-A3AD-373AD3DD5122}"/>
              </a:ext>
            </a:extLst>
          </p:cNvPr>
          <p:cNvSpPr>
            <a:spLocks noGrp="1"/>
          </p:cNvSpPr>
          <p:nvPr>
            <p:ph type="sldNum" sz="quarter" idx="12"/>
          </p:nvPr>
        </p:nvSpPr>
        <p:spPr/>
        <p:txBody>
          <a:bodyPr/>
          <a:lstStyle/>
          <a:p>
            <a:fld id="{28E6F07D-F62F-4C3B-A21E-2367E9A39921}" type="slidenum">
              <a:rPr lang="en-US" smtClean="0"/>
              <a:t>20</a:t>
            </a:fld>
            <a:endParaRPr lang="en-US"/>
          </a:p>
        </p:txBody>
      </p:sp>
      <p:graphicFrame>
        <p:nvGraphicFramePr>
          <p:cNvPr id="5" name="Chart 4">
            <a:extLst>
              <a:ext uri="{FF2B5EF4-FFF2-40B4-BE49-F238E27FC236}">
                <a16:creationId xmlns:a16="http://schemas.microsoft.com/office/drawing/2014/main" id="{620EDC59-9CE7-2D17-367C-1322C0ADA8B9}"/>
              </a:ext>
            </a:extLst>
          </p:cNvPr>
          <p:cNvGraphicFramePr>
            <a:graphicFrameLocks/>
          </p:cNvGraphicFramePr>
          <p:nvPr>
            <p:extLst>
              <p:ext uri="{D42A27DB-BD31-4B8C-83A1-F6EECF244321}">
                <p14:modId xmlns:p14="http://schemas.microsoft.com/office/powerpoint/2010/main" val="2649216726"/>
              </p:ext>
            </p:extLst>
          </p:nvPr>
        </p:nvGraphicFramePr>
        <p:xfrm>
          <a:off x="244997" y="1107418"/>
          <a:ext cx="11805798" cy="4394135"/>
        </p:xfrm>
        <a:graphic>
          <a:graphicData uri="http://schemas.openxmlformats.org/drawingml/2006/chart">
            <c:chart xmlns:c="http://schemas.openxmlformats.org/drawingml/2006/chart" xmlns:r="http://schemas.openxmlformats.org/officeDocument/2006/relationships" r:id="rId4"/>
          </a:graphicData>
        </a:graphic>
      </p:graphicFrame>
      <p:sp>
        <p:nvSpPr>
          <p:cNvPr id="6" name="Arrow: Right 5">
            <a:extLst>
              <a:ext uri="{FF2B5EF4-FFF2-40B4-BE49-F238E27FC236}">
                <a16:creationId xmlns:a16="http://schemas.microsoft.com/office/drawing/2014/main" id="{BFE3E830-ECA5-FB77-B66C-47E6AF6EEB64}"/>
              </a:ext>
            </a:extLst>
          </p:cNvPr>
          <p:cNvSpPr/>
          <p:nvPr/>
        </p:nvSpPr>
        <p:spPr>
          <a:xfrm>
            <a:off x="8691" y="1889489"/>
            <a:ext cx="338858" cy="21176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Arrow Connector 7">
            <a:extLst>
              <a:ext uri="{FF2B5EF4-FFF2-40B4-BE49-F238E27FC236}">
                <a16:creationId xmlns:a16="http://schemas.microsoft.com/office/drawing/2014/main" id="{0ECA1A61-48E7-F38B-E518-BABB1E485E6C}"/>
              </a:ext>
            </a:extLst>
          </p:cNvPr>
          <p:cNvCxnSpPr/>
          <p:nvPr/>
        </p:nvCxnSpPr>
        <p:spPr>
          <a:xfrm>
            <a:off x="885434" y="1995372"/>
            <a:ext cx="10422239" cy="43305"/>
          </a:xfrm>
          <a:prstGeom prst="straightConnector1">
            <a:avLst/>
          </a:prstGeom>
        </p:spPr>
        <p:style>
          <a:lnRef idx="3">
            <a:schemeClr val="accent1"/>
          </a:lnRef>
          <a:fillRef idx="0">
            <a:schemeClr val="accent1"/>
          </a:fillRef>
          <a:effectRef idx="2">
            <a:schemeClr val="accent1"/>
          </a:effectRef>
          <a:fontRef idx="minor">
            <a:schemeClr val="tx1"/>
          </a:fontRef>
        </p:style>
      </p:cxnSp>
      <p:pic>
        <p:nvPicPr>
          <p:cNvPr id="7" name="Picture 6">
            <a:extLst>
              <a:ext uri="{FF2B5EF4-FFF2-40B4-BE49-F238E27FC236}">
                <a16:creationId xmlns:a16="http://schemas.microsoft.com/office/drawing/2014/main" id="{0905C018-586E-287D-5B3B-9B1D756E7900}"/>
              </a:ext>
            </a:extLst>
          </p:cNvPr>
          <p:cNvPicPr>
            <a:picLocks noChangeAspect="1"/>
          </p:cNvPicPr>
          <p:nvPr/>
        </p:nvPicPr>
        <p:blipFill>
          <a:blip r:embed="rId5"/>
          <a:stretch>
            <a:fillRect/>
          </a:stretch>
        </p:blipFill>
        <p:spPr>
          <a:xfrm>
            <a:off x="2397571" y="5499368"/>
            <a:ext cx="7168707" cy="231643"/>
          </a:xfrm>
          <a:prstGeom prst="rect">
            <a:avLst/>
          </a:prstGeom>
        </p:spPr>
      </p:pic>
      <p:sp>
        <p:nvSpPr>
          <p:cNvPr id="9" name="TextBox 8">
            <a:extLst>
              <a:ext uri="{FF2B5EF4-FFF2-40B4-BE49-F238E27FC236}">
                <a16:creationId xmlns:a16="http://schemas.microsoft.com/office/drawing/2014/main" id="{A3A57CB5-FF5A-3626-1761-4770BB7A310F}"/>
              </a:ext>
            </a:extLst>
          </p:cNvPr>
          <p:cNvSpPr txBox="1"/>
          <p:nvPr/>
        </p:nvSpPr>
        <p:spPr>
          <a:xfrm>
            <a:off x="132623" y="6135550"/>
            <a:ext cx="11707059" cy="646331"/>
          </a:xfrm>
          <a:prstGeom prst="rect">
            <a:avLst/>
          </a:prstGeom>
          <a:noFill/>
        </p:spPr>
        <p:txBody>
          <a:bodyPr wrap="square" lIns="91440" tIns="45720" rIns="91440" bIns="45720" rtlCol="0" anchor="t">
            <a:spAutoFit/>
          </a:bodyPr>
          <a:lstStyle/>
          <a:p>
            <a:r>
              <a:rPr lang="en-US" i="1"/>
              <a:t>Elementary Schools indicate an increase in the district average of Readiness. Seventeen of twenty-one schools increased in readiness, five schools met the district target, and four schools exceeded the state average in Readiness</a:t>
            </a:r>
          </a:p>
        </p:txBody>
      </p:sp>
    </p:spTree>
    <p:extLst>
      <p:ext uri="{BB962C8B-B14F-4D97-AF65-F5344CB8AC3E}">
        <p14:creationId xmlns:p14="http://schemas.microsoft.com/office/powerpoint/2010/main" val="174656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86BA4-1DB4-AC6A-E811-98FAE4D6A8A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D136982-A7C6-A6C8-2E2D-8EDD582A5CB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29417E3-D670-30D6-8B32-B0A5600AAFFF}"/>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CCRPI – Readiness- Middle Schools </a:t>
            </a:r>
          </a:p>
        </p:txBody>
      </p:sp>
      <p:pic>
        <p:nvPicPr>
          <p:cNvPr id="11" name="Picture 10">
            <a:extLst>
              <a:ext uri="{FF2B5EF4-FFF2-40B4-BE49-F238E27FC236}">
                <a16:creationId xmlns:a16="http://schemas.microsoft.com/office/drawing/2014/main" id="{31FD978C-8033-E7A6-BD96-F3225B93013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14DDA6E8-71B4-9839-DA1A-4F11739F596D}"/>
              </a:ext>
            </a:extLst>
          </p:cNvPr>
          <p:cNvSpPr>
            <a:spLocks noGrp="1"/>
          </p:cNvSpPr>
          <p:nvPr>
            <p:ph type="sldNum" sz="quarter" idx="12"/>
          </p:nvPr>
        </p:nvSpPr>
        <p:spPr/>
        <p:txBody>
          <a:bodyPr/>
          <a:lstStyle/>
          <a:p>
            <a:fld id="{28E6F07D-F62F-4C3B-A21E-2367E9A39921}" type="slidenum">
              <a:rPr lang="en-US" smtClean="0"/>
              <a:t>21</a:t>
            </a:fld>
            <a:endParaRPr lang="en-US"/>
          </a:p>
        </p:txBody>
      </p:sp>
      <p:graphicFrame>
        <p:nvGraphicFramePr>
          <p:cNvPr id="6" name="Chart 5">
            <a:extLst>
              <a:ext uri="{FF2B5EF4-FFF2-40B4-BE49-F238E27FC236}">
                <a16:creationId xmlns:a16="http://schemas.microsoft.com/office/drawing/2014/main" id="{164AE0FD-710D-729C-8401-665337D2250D}"/>
              </a:ext>
            </a:extLst>
          </p:cNvPr>
          <p:cNvGraphicFramePr>
            <a:graphicFrameLocks/>
          </p:cNvGraphicFramePr>
          <p:nvPr>
            <p:extLst>
              <p:ext uri="{D42A27DB-BD31-4B8C-83A1-F6EECF244321}">
                <p14:modId xmlns:p14="http://schemas.microsoft.com/office/powerpoint/2010/main" val="94745109"/>
              </p:ext>
            </p:extLst>
          </p:nvPr>
        </p:nvGraphicFramePr>
        <p:xfrm>
          <a:off x="585244" y="1121973"/>
          <a:ext cx="11116761" cy="4614054"/>
        </p:xfrm>
        <a:graphic>
          <a:graphicData uri="http://schemas.openxmlformats.org/drawingml/2006/chart">
            <c:chart xmlns:c="http://schemas.openxmlformats.org/drawingml/2006/chart" xmlns:r="http://schemas.openxmlformats.org/officeDocument/2006/relationships" r:id="rId4"/>
          </a:graphicData>
        </a:graphic>
      </p:graphicFrame>
      <p:sp>
        <p:nvSpPr>
          <p:cNvPr id="5" name="Arrow: Right 4">
            <a:extLst>
              <a:ext uri="{FF2B5EF4-FFF2-40B4-BE49-F238E27FC236}">
                <a16:creationId xmlns:a16="http://schemas.microsoft.com/office/drawing/2014/main" id="{88345309-C994-1FD2-2E14-0E2E35F9ED55}"/>
              </a:ext>
            </a:extLst>
          </p:cNvPr>
          <p:cNvSpPr/>
          <p:nvPr/>
        </p:nvSpPr>
        <p:spPr>
          <a:xfrm>
            <a:off x="24893" y="2086684"/>
            <a:ext cx="559726" cy="1786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Arrow Connector 7">
            <a:extLst>
              <a:ext uri="{FF2B5EF4-FFF2-40B4-BE49-F238E27FC236}">
                <a16:creationId xmlns:a16="http://schemas.microsoft.com/office/drawing/2014/main" id="{913E997F-4C1D-EC0C-81AD-72AF658C8CAA}"/>
              </a:ext>
            </a:extLst>
          </p:cNvPr>
          <p:cNvCxnSpPr/>
          <p:nvPr/>
        </p:nvCxnSpPr>
        <p:spPr>
          <a:xfrm>
            <a:off x="1062130" y="2173931"/>
            <a:ext cx="10422239" cy="43305"/>
          </a:xfrm>
          <a:prstGeom prst="straightConnector1">
            <a:avLst/>
          </a:prstGeom>
        </p:spPr>
        <p:style>
          <a:lnRef idx="3">
            <a:schemeClr val="accent1"/>
          </a:lnRef>
          <a:fillRef idx="0">
            <a:schemeClr val="accent1"/>
          </a:fillRef>
          <a:effectRef idx="2">
            <a:schemeClr val="accent1"/>
          </a:effectRef>
          <a:fontRef idx="minor">
            <a:schemeClr val="tx1"/>
          </a:fontRef>
        </p:style>
      </p:cxnSp>
      <p:pic>
        <p:nvPicPr>
          <p:cNvPr id="7" name="Picture 6">
            <a:extLst>
              <a:ext uri="{FF2B5EF4-FFF2-40B4-BE49-F238E27FC236}">
                <a16:creationId xmlns:a16="http://schemas.microsoft.com/office/drawing/2014/main" id="{0905C018-586E-287D-5B3B-9B1D756E7900}"/>
              </a:ext>
            </a:extLst>
          </p:cNvPr>
          <p:cNvPicPr>
            <a:picLocks noChangeAspect="1"/>
          </p:cNvPicPr>
          <p:nvPr/>
        </p:nvPicPr>
        <p:blipFill>
          <a:blip r:embed="rId5"/>
          <a:stretch>
            <a:fillRect/>
          </a:stretch>
        </p:blipFill>
        <p:spPr>
          <a:xfrm>
            <a:off x="2688895" y="5807222"/>
            <a:ext cx="7168707" cy="231643"/>
          </a:xfrm>
          <a:prstGeom prst="rect">
            <a:avLst/>
          </a:prstGeom>
        </p:spPr>
      </p:pic>
      <p:sp>
        <p:nvSpPr>
          <p:cNvPr id="10" name="TextBox 9">
            <a:extLst>
              <a:ext uri="{FF2B5EF4-FFF2-40B4-BE49-F238E27FC236}">
                <a16:creationId xmlns:a16="http://schemas.microsoft.com/office/drawing/2014/main" id="{440FAFC7-A0D7-5CD2-D42A-27BBF95DE255}"/>
              </a:ext>
            </a:extLst>
          </p:cNvPr>
          <p:cNvSpPr txBox="1"/>
          <p:nvPr/>
        </p:nvSpPr>
        <p:spPr>
          <a:xfrm>
            <a:off x="352318" y="6095968"/>
            <a:ext cx="11487364" cy="646331"/>
          </a:xfrm>
          <a:prstGeom prst="rect">
            <a:avLst/>
          </a:prstGeom>
          <a:noFill/>
        </p:spPr>
        <p:txBody>
          <a:bodyPr wrap="square" lIns="91440" tIns="45720" rIns="91440" bIns="45720" rtlCol="0" anchor="t">
            <a:spAutoFit/>
          </a:bodyPr>
          <a:lstStyle/>
          <a:p>
            <a:r>
              <a:rPr lang="en-US" i="1"/>
              <a:t>Middle School indicates that all seven middle schools increased in Readiness. Miller Magnet met the district target, and VIP met the district target and exceeded the state average.  </a:t>
            </a:r>
          </a:p>
        </p:txBody>
      </p:sp>
    </p:spTree>
    <p:extLst>
      <p:ext uri="{BB962C8B-B14F-4D97-AF65-F5344CB8AC3E}">
        <p14:creationId xmlns:p14="http://schemas.microsoft.com/office/powerpoint/2010/main" val="1255985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4C9F5-AD20-17FD-F0C0-39ADFBD3996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F229FC2-3B96-4E9E-C210-A8B63E73426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163922A-72A8-8B3C-9A43-C902DE4C707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CCRPI – Readiness- High Schools</a:t>
            </a:r>
          </a:p>
        </p:txBody>
      </p:sp>
      <p:pic>
        <p:nvPicPr>
          <p:cNvPr id="11" name="Picture 10">
            <a:extLst>
              <a:ext uri="{FF2B5EF4-FFF2-40B4-BE49-F238E27FC236}">
                <a16:creationId xmlns:a16="http://schemas.microsoft.com/office/drawing/2014/main" id="{2C885961-3F8E-D80C-0EE1-23ED01EB714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0A94FB9F-56C9-6AFF-BA4D-77697F5C635F}"/>
              </a:ext>
            </a:extLst>
          </p:cNvPr>
          <p:cNvSpPr>
            <a:spLocks noGrp="1"/>
          </p:cNvSpPr>
          <p:nvPr>
            <p:ph type="sldNum" sz="quarter" idx="12"/>
          </p:nvPr>
        </p:nvSpPr>
        <p:spPr/>
        <p:txBody>
          <a:bodyPr/>
          <a:lstStyle/>
          <a:p>
            <a:fld id="{28E6F07D-F62F-4C3B-A21E-2367E9A39921}" type="slidenum">
              <a:rPr lang="en-US" smtClean="0"/>
              <a:t>22</a:t>
            </a:fld>
            <a:endParaRPr lang="en-US"/>
          </a:p>
        </p:txBody>
      </p:sp>
      <p:graphicFrame>
        <p:nvGraphicFramePr>
          <p:cNvPr id="5" name="Chart 4">
            <a:extLst>
              <a:ext uri="{FF2B5EF4-FFF2-40B4-BE49-F238E27FC236}">
                <a16:creationId xmlns:a16="http://schemas.microsoft.com/office/drawing/2014/main" id="{D6D52F5F-57C3-2F43-6207-5462210B78CC}"/>
              </a:ext>
            </a:extLst>
          </p:cNvPr>
          <p:cNvGraphicFramePr>
            <a:graphicFrameLocks/>
          </p:cNvGraphicFramePr>
          <p:nvPr>
            <p:extLst>
              <p:ext uri="{D42A27DB-BD31-4B8C-83A1-F6EECF244321}">
                <p14:modId xmlns:p14="http://schemas.microsoft.com/office/powerpoint/2010/main" val="3955997245"/>
              </p:ext>
            </p:extLst>
          </p:nvPr>
        </p:nvGraphicFramePr>
        <p:xfrm>
          <a:off x="455203" y="1126989"/>
          <a:ext cx="11029950" cy="3725998"/>
        </p:xfrm>
        <a:graphic>
          <a:graphicData uri="http://schemas.openxmlformats.org/drawingml/2006/chart">
            <c:chart xmlns:c="http://schemas.openxmlformats.org/drawingml/2006/chart" xmlns:r="http://schemas.openxmlformats.org/officeDocument/2006/relationships" r:id="rId4"/>
          </a:graphicData>
        </a:graphic>
      </p:graphicFrame>
      <p:sp>
        <p:nvSpPr>
          <p:cNvPr id="6" name="Arrow: Right 5">
            <a:extLst>
              <a:ext uri="{FF2B5EF4-FFF2-40B4-BE49-F238E27FC236}">
                <a16:creationId xmlns:a16="http://schemas.microsoft.com/office/drawing/2014/main" id="{8DC40C12-0A16-9129-00DA-8BACD4A63BB2}"/>
              </a:ext>
            </a:extLst>
          </p:cNvPr>
          <p:cNvSpPr/>
          <p:nvPr/>
        </p:nvSpPr>
        <p:spPr>
          <a:xfrm>
            <a:off x="63220" y="1944245"/>
            <a:ext cx="559726" cy="1786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Arrow Connector 7">
            <a:extLst>
              <a:ext uri="{FF2B5EF4-FFF2-40B4-BE49-F238E27FC236}">
                <a16:creationId xmlns:a16="http://schemas.microsoft.com/office/drawing/2014/main" id="{45E55335-AADC-2092-7A5C-464F9AFBDF6F}"/>
              </a:ext>
            </a:extLst>
          </p:cNvPr>
          <p:cNvCxnSpPr>
            <a:cxnSpLocks/>
          </p:cNvCxnSpPr>
          <p:nvPr/>
        </p:nvCxnSpPr>
        <p:spPr>
          <a:xfrm>
            <a:off x="759058" y="2011911"/>
            <a:ext cx="10726095" cy="0"/>
          </a:xfrm>
          <a:prstGeom prst="straightConnector1">
            <a:avLst/>
          </a:prstGeom>
        </p:spPr>
        <p:style>
          <a:lnRef idx="3">
            <a:schemeClr val="accent1"/>
          </a:lnRef>
          <a:fillRef idx="0">
            <a:schemeClr val="accent1"/>
          </a:fillRef>
          <a:effectRef idx="2">
            <a:schemeClr val="accent1"/>
          </a:effectRef>
          <a:fontRef idx="minor">
            <a:schemeClr val="tx1"/>
          </a:fontRef>
        </p:style>
      </p:cxnSp>
      <p:pic>
        <p:nvPicPr>
          <p:cNvPr id="7" name="Picture 6">
            <a:extLst>
              <a:ext uri="{FF2B5EF4-FFF2-40B4-BE49-F238E27FC236}">
                <a16:creationId xmlns:a16="http://schemas.microsoft.com/office/drawing/2014/main" id="{0905C018-586E-287D-5B3B-9B1D756E7900}"/>
              </a:ext>
            </a:extLst>
          </p:cNvPr>
          <p:cNvPicPr>
            <a:picLocks noChangeAspect="1"/>
          </p:cNvPicPr>
          <p:nvPr/>
        </p:nvPicPr>
        <p:blipFill>
          <a:blip r:embed="rId5"/>
          <a:stretch>
            <a:fillRect/>
          </a:stretch>
        </p:blipFill>
        <p:spPr>
          <a:xfrm>
            <a:off x="2545329" y="4958869"/>
            <a:ext cx="7168707" cy="231643"/>
          </a:xfrm>
          <a:prstGeom prst="rect">
            <a:avLst/>
          </a:prstGeom>
        </p:spPr>
      </p:pic>
      <p:sp>
        <p:nvSpPr>
          <p:cNvPr id="10" name="TextBox 9">
            <a:extLst>
              <a:ext uri="{FF2B5EF4-FFF2-40B4-BE49-F238E27FC236}">
                <a16:creationId xmlns:a16="http://schemas.microsoft.com/office/drawing/2014/main" id="{76775B1A-B48F-7A72-D1EF-B701203657B3}"/>
              </a:ext>
            </a:extLst>
          </p:cNvPr>
          <p:cNvSpPr txBox="1"/>
          <p:nvPr/>
        </p:nvSpPr>
        <p:spPr>
          <a:xfrm>
            <a:off x="226496" y="5892581"/>
            <a:ext cx="11487364" cy="369332"/>
          </a:xfrm>
          <a:prstGeom prst="rect">
            <a:avLst/>
          </a:prstGeom>
          <a:noFill/>
        </p:spPr>
        <p:txBody>
          <a:bodyPr wrap="square" lIns="91440" tIns="45720" rIns="91440" bIns="45720" rtlCol="0" anchor="t">
            <a:spAutoFit/>
          </a:bodyPr>
          <a:lstStyle/>
          <a:p>
            <a:r>
              <a:rPr lang="en-US" i="1"/>
              <a:t>High School indicates that the district average increased in Readiness and all seven high schools increased in Readiness.  </a:t>
            </a:r>
          </a:p>
        </p:txBody>
      </p:sp>
    </p:spTree>
    <p:extLst>
      <p:ext uri="{BB962C8B-B14F-4D97-AF65-F5344CB8AC3E}">
        <p14:creationId xmlns:p14="http://schemas.microsoft.com/office/powerpoint/2010/main" val="3922357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cap="all">
                <a:effectLst>
                  <a:outerShdw blurRad="38100" dist="38100" dir="2700000" algn="tl">
                    <a:srgbClr val="000000">
                      <a:alpha val="43137"/>
                    </a:srgbClr>
                  </a:outerShdw>
                </a:effectLst>
                <a:latin typeface="Trade Gothic Next HvyCd"/>
              </a:rPr>
              <a:t>Graduation rate Cohort 3 Year Trend</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6DC498CF-0EBA-8CEA-4298-1575BB8F05D5}"/>
              </a:ext>
            </a:extLst>
          </p:cNvPr>
          <p:cNvSpPr>
            <a:spLocks noGrp="1"/>
          </p:cNvSpPr>
          <p:nvPr>
            <p:ph type="sldNum" sz="quarter" idx="12"/>
          </p:nvPr>
        </p:nvSpPr>
        <p:spPr>
          <a:xfrm>
            <a:off x="9417716" y="6589818"/>
            <a:ext cx="2743200" cy="365125"/>
          </a:xfrm>
        </p:spPr>
        <p:txBody>
          <a:bodyPr/>
          <a:lstStyle/>
          <a:p>
            <a:fld id="{28E6F07D-F62F-4C3B-A21E-2367E9A39921}" type="slidenum">
              <a:rPr lang="en-US" smtClean="0"/>
              <a:t>23</a:t>
            </a:fld>
            <a:endParaRPr lang="en-US"/>
          </a:p>
        </p:txBody>
      </p:sp>
      <p:pic>
        <p:nvPicPr>
          <p:cNvPr id="4" name="Picture 3">
            <a:extLst>
              <a:ext uri="{FF2B5EF4-FFF2-40B4-BE49-F238E27FC236}">
                <a16:creationId xmlns:a16="http://schemas.microsoft.com/office/drawing/2014/main" id="{1D0E3933-6CB7-F78B-B102-38E1A8FD183F}"/>
              </a:ext>
            </a:extLst>
          </p:cNvPr>
          <p:cNvPicPr>
            <a:picLocks noChangeAspect="1"/>
          </p:cNvPicPr>
          <p:nvPr/>
        </p:nvPicPr>
        <p:blipFill>
          <a:blip r:embed="rId4"/>
          <a:srcRect l="39684" t="7077" r="7" b="-173"/>
          <a:stretch>
            <a:fillRect/>
          </a:stretch>
        </p:blipFill>
        <p:spPr>
          <a:xfrm>
            <a:off x="2065663" y="1068669"/>
            <a:ext cx="7352934" cy="4940122"/>
          </a:xfrm>
          <a:prstGeom prst="rect">
            <a:avLst/>
          </a:prstGeom>
        </p:spPr>
      </p:pic>
      <p:sp>
        <p:nvSpPr>
          <p:cNvPr id="6" name="TextBox 5">
            <a:extLst>
              <a:ext uri="{FF2B5EF4-FFF2-40B4-BE49-F238E27FC236}">
                <a16:creationId xmlns:a16="http://schemas.microsoft.com/office/drawing/2014/main" id="{20AD642E-C2F4-FF6A-796D-F981E6646A5F}"/>
              </a:ext>
            </a:extLst>
          </p:cNvPr>
          <p:cNvSpPr txBox="1"/>
          <p:nvPr/>
        </p:nvSpPr>
        <p:spPr>
          <a:xfrm>
            <a:off x="254038" y="6122099"/>
            <a:ext cx="11487364" cy="369332"/>
          </a:xfrm>
          <a:prstGeom prst="rect">
            <a:avLst/>
          </a:prstGeom>
          <a:noFill/>
        </p:spPr>
        <p:txBody>
          <a:bodyPr wrap="square" lIns="91440" tIns="45720" rIns="91440" bIns="45720" rtlCol="0" anchor="t">
            <a:spAutoFit/>
          </a:bodyPr>
          <a:lstStyle/>
          <a:p>
            <a:r>
              <a:rPr lang="en-US" i="1"/>
              <a:t>Bibb has surpassed the state average for 3 years-consecutively.  </a:t>
            </a:r>
            <a:endParaRPr lang="en-US"/>
          </a:p>
        </p:txBody>
      </p:sp>
    </p:spTree>
    <p:extLst>
      <p:ext uri="{BB962C8B-B14F-4D97-AF65-F5344CB8AC3E}">
        <p14:creationId xmlns:p14="http://schemas.microsoft.com/office/powerpoint/2010/main" val="1187957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9A371-ACAC-31F9-58D9-5EB580F311D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89FA340-52E2-5B26-A10E-4562FDD8014F}"/>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cap="all">
                <a:effectLst>
                  <a:outerShdw blurRad="38100" dist="38100" dir="2700000" algn="tl">
                    <a:srgbClr val="000000">
                      <a:alpha val="43137"/>
                    </a:srgbClr>
                  </a:outerShdw>
                </a:effectLst>
                <a:latin typeface="Trade Gothic Next HvyCd"/>
              </a:rPr>
              <a:t>Graduation rate Cohort 2025: School comparisons</a:t>
            </a:r>
          </a:p>
        </p:txBody>
      </p:sp>
      <p:pic>
        <p:nvPicPr>
          <p:cNvPr id="11" name="Picture 10">
            <a:extLst>
              <a:ext uri="{FF2B5EF4-FFF2-40B4-BE49-F238E27FC236}">
                <a16:creationId xmlns:a16="http://schemas.microsoft.com/office/drawing/2014/main" id="{36A3D765-C6C6-098B-57C2-99046D6B9973}"/>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CFE1C779-4D29-3603-E7F7-D27CE493D45A}"/>
              </a:ext>
            </a:extLst>
          </p:cNvPr>
          <p:cNvSpPr>
            <a:spLocks noGrp="1"/>
          </p:cNvSpPr>
          <p:nvPr>
            <p:ph type="sldNum" sz="quarter" idx="12"/>
          </p:nvPr>
        </p:nvSpPr>
        <p:spPr>
          <a:xfrm>
            <a:off x="9417716" y="6589818"/>
            <a:ext cx="2743200" cy="365125"/>
          </a:xfrm>
        </p:spPr>
        <p:txBody>
          <a:bodyPr/>
          <a:lstStyle/>
          <a:p>
            <a:fld id="{28E6F07D-F62F-4C3B-A21E-2367E9A39921}" type="slidenum">
              <a:rPr lang="en-US" smtClean="0"/>
              <a:t>24</a:t>
            </a:fld>
            <a:endParaRPr lang="en-US"/>
          </a:p>
        </p:txBody>
      </p:sp>
      <p:pic>
        <p:nvPicPr>
          <p:cNvPr id="6" name="Picture 5">
            <a:extLst>
              <a:ext uri="{FF2B5EF4-FFF2-40B4-BE49-F238E27FC236}">
                <a16:creationId xmlns:a16="http://schemas.microsoft.com/office/drawing/2014/main" id="{58C061B6-EC91-B33A-18D3-439A558BB82B}"/>
              </a:ext>
            </a:extLst>
          </p:cNvPr>
          <p:cNvPicPr>
            <a:picLocks noChangeAspect="1"/>
          </p:cNvPicPr>
          <p:nvPr/>
        </p:nvPicPr>
        <p:blipFill>
          <a:blip r:embed="rId4"/>
          <a:stretch>
            <a:fillRect/>
          </a:stretch>
        </p:blipFill>
        <p:spPr>
          <a:xfrm>
            <a:off x="113365" y="979714"/>
            <a:ext cx="12116423" cy="5791200"/>
          </a:xfrm>
          <a:prstGeom prst="rect">
            <a:avLst/>
          </a:prstGeom>
        </p:spPr>
      </p:pic>
      <p:cxnSp>
        <p:nvCxnSpPr>
          <p:cNvPr id="8" name="Straight Arrow Connector 7">
            <a:extLst>
              <a:ext uri="{FF2B5EF4-FFF2-40B4-BE49-F238E27FC236}">
                <a16:creationId xmlns:a16="http://schemas.microsoft.com/office/drawing/2014/main" id="{CB839387-27F8-A7CF-D0B2-BBC788577983}"/>
              </a:ext>
            </a:extLst>
          </p:cNvPr>
          <p:cNvCxnSpPr>
            <a:cxnSpLocks/>
          </p:cNvCxnSpPr>
          <p:nvPr/>
        </p:nvCxnSpPr>
        <p:spPr>
          <a:xfrm flipV="1">
            <a:off x="116407" y="3251309"/>
            <a:ext cx="12112385" cy="18361"/>
          </a:xfrm>
          <a:prstGeom prst="straightConnector1">
            <a:avLst/>
          </a:prstGeom>
          <a:ln w="28575"/>
        </p:spPr>
        <p:style>
          <a:lnRef idx="3">
            <a:schemeClr val="accent1"/>
          </a:lnRef>
          <a:fillRef idx="0">
            <a:schemeClr val="accent1"/>
          </a:fillRef>
          <a:effectRef idx="2">
            <a:schemeClr val="accent1"/>
          </a:effectRef>
          <a:fontRef idx="minor">
            <a:schemeClr val="tx1"/>
          </a:fontRef>
        </p:style>
      </p:cxnSp>
      <p:sp>
        <p:nvSpPr>
          <p:cNvPr id="10" name="Arrow: Right 9">
            <a:extLst>
              <a:ext uri="{FF2B5EF4-FFF2-40B4-BE49-F238E27FC236}">
                <a16:creationId xmlns:a16="http://schemas.microsoft.com/office/drawing/2014/main" id="{C72A6029-8497-9B8B-ED01-99258A4DBE5E}"/>
              </a:ext>
            </a:extLst>
          </p:cNvPr>
          <p:cNvSpPr/>
          <p:nvPr/>
        </p:nvSpPr>
        <p:spPr>
          <a:xfrm>
            <a:off x="8136" y="3165282"/>
            <a:ext cx="366931" cy="19699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060294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9F509-470A-A1FF-9EAD-CAA8726B28E5}"/>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CE3DD2A1-B6EB-EC2C-9DE6-64DEA5BC2DDD}"/>
              </a:ext>
            </a:extLst>
          </p:cNvPr>
          <p:cNvSpPr>
            <a:spLocks noGrp="1"/>
          </p:cNvSpPr>
          <p:nvPr>
            <p:ph type="title"/>
          </p:nvPr>
        </p:nvSpPr>
        <p:spPr>
          <a:xfrm>
            <a:off x="211183" y="123407"/>
            <a:ext cx="11795760" cy="824480"/>
          </a:xfrm>
        </p:spPr>
        <p:style>
          <a:lnRef idx="1">
            <a:schemeClr val="dk1"/>
          </a:lnRef>
          <a:fillRef idx="3">
            <a:schemeClr val="dk1"/>
          </a:fillRef>
          <a:effectRef idx="2">
            <a:schemeClr val="dk1"/>
          </a:effectRef>
          <a:fontRef idx="minor">
            <a:schemeClr val="lt1"/>
          </a:fontRef>
        </p:style>
        <p:txBody>
          <a:bodyPr/>
          <a:lstStyle/>
          <a:p>
            <a:r>
              <a:rPr lang="en-US" cap="all">
                <a:effectLst>
                  <a:outerShdw blurRad="38100" dist="38100" dir="2700000" algn="tl">
                    <a:srgbClr val="000000">
                      <a:alpha val="43137"/>
                    </a:srgbClr>
                  </a:outerShdw>
                </a:effectLst>
                <a:latin typeface="Trade Gothic Next HvyCd"/>
              </a:rPr>
              <a:t>celebrations </a:t>
            </a:r>
            <a:endParaRPr lang="en-US" cap="a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2255E61A-E74A-41AB-BD93-C45D9B5C5E16}"/>
              </a:ext>
            </a:extLst>
          </p:cNvPr>
          <p:cNvPicPr>
            <a:picLocks noChangeAspect="1"/>
          </p:cNvPicPr>
          <p:nvPr/>
        </p:nvPicPr>
        <p:blipFill>
          <a:blip r:embed="rId3"/>
          <a:stretch>
            <a:fillRect/>
          </a:stretch>
        </p:blipFill>
        <p:spPr>
          <a:xfrm>
            <a:off x="10615268" y="0"/>
            <a:ext cx="1391675" cy="1386174"/>
          </a:xfrm>
          <a:prstGeom prst="rect">
            <a:avLst/>
          </a:prstGeom>
        </p:spPr>
      </p:pic>
      <p:sp>
        <p:nvSpPr>
          <p:cNvPr id="2" name="Slide Number Placeholder 1">
            <a:extLst>
              <a:ext uri="{FF2B5EF4-FFF2-40B4-BE49-F238E27FC236}">
                <a16:creationId xmlns:a16="http://schemas.microsoft.com/office/drawing/2014/main" id="{102DB50C-33A6-2D5C-3938-40B6B9019038}"/>
              </a:ext>
            </a:extLst>
          </p:cNvPr>
          <p:cNvSpPr>
            <a:spLocks noGrp="1"/>
          </p:cNvSpPr>
          <p:nvPr>
            <p:ph type="sldNum" sz="quarter" idx="12"/>
          </p:nvPr>
        </p:nvSpPr>
        <p:spPr/>
        <p:txBody>
          <a:bodyPr/>
          <a:lstStyle/>
          <a:p>
            <a:fld id="{28E6F07D-F62F-4C3B-A21E-2367E9A39921}" type="slidenum">
              <a:rPr lang="en-US" smtClean="0"/>
              <a:t>25</a:t>
            </a:fld>
            <a:endParaRPr lang="en-US"/>
          </a:p>
        </p:txBody>
      </p:sp>
      <p:sp>
        <p:nvSpPr>
          <p:cNvPr id="4" name="TextBox 3">
            <a:extLst>
              <a:ext uri="{FF2B5EF4-FFF2-40B4-BE49-F238E27FC236}">
                <a16:creationId xmlns:a16="http://schemas.microsoft.com/office/drawing/2014/main" id="{EE605E0A-048B-C156-711D-74B44874A5A4}"/>
              </a:ext>
            </a:extLst>
          </p:cNvPr>
          <p:cNvSpPr txBox="1"/>
          <p:nvPr/>
        </p:nvSpPr>
        <p:spPr>
          <a:xfrm>
            <a:off x="113682" y="1207761"/>
            <a:ext cx="4857358" cy="49859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a:latin typeface="Arial Narrow"/>
                <a:ea typeface="Calibri" panose="020F0502020204030204"/>
                <a:cs typeface="Calibri" panose="020F0502020204030204"/>
              </a:rPr>
              <a:t>TITLE I REWARD SCHOOL</a:t>
            </a:r>
          </a:p>
          <a:p>
            <a:pPr marL="285750" indent="-285750">
              <a:buFont typeface="Wingdings" panose="05000000000000000000" pitchFamily="2" charset="2"/>
              <a:buChar char="v"/>
            </a:pPr>
            <a:r>
              <a:rPr lang="en-US">
                <a:latin typeface="Arial Narrow"/>
                <a:ea typeface="Calibri" panose="020F0502020204030204"/>
                <a:cs typeface="Calibri" panose="020F0502020204030204"/>
              </a:rPr>
              <a:t>Burdell-Hunt ES</a:t>
            </a:r>
          </a:p>
          <a:p>
            <a:endParaRPr lang="en-US" b="1" u="sng">
              <a:latin typeface="Arial Narrow"/>
              <a:ea typeface="Calibri" panose="020F0502020204030204"/>
              <a:cs typeface="Calibri" panose="020F0502020204030204"/>
            </a:endParaRPr>
          </a:p>
          <a:p>
            <a:r>
              <a:rPr lang="en-US" b="1" u="sng">
                <a:latin typeface="Arial Narrow"/>
                <a:ea typeface="Calibri" panose="020F0502020204030204"/>
                <a:cs typeface="Calibri" panose="020F0502020204030204"/>
              </a:rPr>
              <a:t>STATE DESIGNATION REMOVAL</a:t>
            </a:r>
          </a:p>
          <a:p>
            <a:pPr marL="342900" indent="-342900">
              <a:buFont typeface="Wingdings" panose="05000000000000000000" pitchFamily="2" charset="2"/>
              <a:buChar char="v"/>
            </a:pPr>
            <a:r>
              <a:rPr lang="en-US" b="1">
                <a:latin typeface="Arial Narrow"/>
                <a:ea typeface="Calibri" panose="020F0502020204030204"/>
                <a:cs typeface="Calibri" panose="020F0502020204030204"/>
              </a:rPr>
              <a:t>Howard HS - </a:t>
            </a:r>
          </a:p>
          <a:p>
            <a:pPr marL="800100" lvl="1" indent="-342900">
              <a:buFont typeface="Courier New" panose="05000000000000000000" pitchFamily="2" charset="2"/>
              <a:buChar char="o"/>
            </a:pPr>
            <a:r>
              <a:rPr lang="en-US" b="1">
                <a:latin typeface="Arial Narrow"/>
                <a:ea typeface="Calibri" panose="020F0502020204030204"/>
                <a:cs typeface="Calibri" panose="020F0502020204030204"/>
              </a:rPr>
              <a:t>Exited Targeted Support Instructional  List</a:t>
            </a:r>
            <a:endParaRPr lang="en-US">
              <a:ea typeface="Calibri" panose="020F0502020204030204"/>
              <a:cs typeface="Calibri" panose="020F0502020204030204"/>
            </a:endParaRPr>
          </a:p>
          <a:p>
            <a:endParaRPr lang="en-US" b="1">
              <a:latin typeface="Arial Narrow"/>
              <a:ea typeface="Calibri" panose="020F0502020204030204"/>
              <a:cs typeface="Calibri" panose="020F0502020204030204"/>
            </a:endParaRPr>
          </a:p>
          <a:p>
            <a:r>
              <a:rPr lang="en-US" b="1" u="sng">
                <a:latin typeface="Arial Narrow"/>
                <a:ea typeface="Calibri" panose="020F0502020204030204"/>
                <a:cs typeface="Calibri" panose="020F0502020204030204"/>
              </a:rPr>
              <a:t>GADOE PROGRESS RECOGNITION</a:t>
            </a:r>
          </a:p>
          <a:p>
            <a:pPr marL="342900" indent="-342900">
              <a:buFont typeface="Wingdings" panose="05000000000000000000" pitchFamily="2" charset="2"/>
              <a:buChar char="v"/>
            </a:pPr>
            <a:r>
              <a:rPr lang="en-US" b="1">
                <a:latin typeface="Arial Narrow"/>
                <a:ea typeface="Calibri" panose="020F0502020204030204"/>
                <a:cs typeface="Calibri" panose="020F0502020204030204"/>
              </a:rPr>
              <a:t>Bernd ES</a:t>
            </a:r>
          </a:p>
          <a:p>
            <a:pPr marL="342900" indent="-342900">
              <a:buFont typeface="Wingdings" panose="05000000000000000000" pitchFamily="2" charset="2"/>
              <a:buChar char="v"/>
            </a:pPr>
            <a:r>
              <a:rPr lang="en-US" b="1">
                <a:latin typeface="Arial Narrow"/>
                <a:ea typeface="Calibri" panose="020F0502020204030204"/>
                <a:cs typeface="Calibri" panose="020F0502020204030204"/>
              </a:rPr>
              <a:t>Bruce ES</a:t>
            </a:r>
          </a:p>
          <a:p>
            <a:pPr marL="342900" indent="-342900">
              <a:buFont typeface="Wingdings" panose="05000000000000000000" pitchFamily="2" charset="2"/>
              <a:buChar char="v"/>
            </a:pPr>
            <a:r>
              <a:rPr lang="en-US" b="1">
                <a:latin typeface="Arial Narrow"/>
                <a:ea typeface="Calibri" panose="020F0502020204030204"/>
                <a:cs typeface="Calibri" panose="020F0502020204030204"/>
              </a:rPr>
              <a:t>Ingram-Pye ES</a:t>
            </a:r>
          </a:p>
          <a:p>
            <a:pPr marL="342900" indent="-342900">
              <a:buFont typeface="Wingdings" panose="05000000000000000000" pitchFamily="2" charset="2"/>
              <a:buChar char="v"/>
            </a:pPr>
            <a:r>
              <a:rPr lang="en-US" b="1">
                <a:latin typeface="Arial Narrow"/>
                <a:ea typeface="Calibri" panose="020F0502020204030204"/>
                <a:cs typeface="Calibri" panose="020F0502020204030204"/>
              </a:rPr>
              <a:t>Southfield ES</a:t>
            </a:r>
          </a:p>
          <a:p>
            <a:pPr marL="342900" indent="-342900">
              <a:buFont typeface="Wingdings" panose="05000000000000000000" pitchFamily="2" charset="2"/>
              <a:buChar char="v"/>
            </a:pPr>
            <a:r>
              <a:rPr lang="en-US" b="1">
                <a:latin typeface="Arial Narrow"/>
                <a:ea typeface="Calibri" panose="020F0502020204030204"/>
                <a:cs typeface="Calibri" panose="020F0502020204030204"/>
              </a:rPr>
              <a:t>Union ES</a:t>
            </a:r>
          </a:p>
          <a:p>
            <a:pPr marL="342900" indent="-342900">
              <a:buFont typeface="Wingdings" panose="05000000000000000000" pitchFamily="2" charset="2"/>
              <a:buChar char="v"/>
            </a:pPr>
            <a:r>
              <a:rPr lang="en-US" b="1">
                <a:latin typeface="Arial Narrow"/>
                <a:ea typeface="Calibri" panose="020F0502020204030204"/>
                <a:cs typeface="Calibri" panose="020F0502020204030204"/>
              </a:rPr>
              <a:t>Williams ES</a:t>
            </a:r>
          </a:p>
          <a:p>
            <a:endParaRPr lang="en-US" b="1">
              <a:latin typeface="Arial Narrow"/>
              <a:ea typeface="Calibri" panose="020F0502020204030204"/>
              <a:cs typeface="Calibri" panose="020F0502020204030204"/>
            </a:endParaRPr>
          </a:p>
          <a:p>
            <a:r>
              <a:rPr lang="en-US" sz="1600" b="1" u="sng">
                <a:latin typeface="Arial Narrow"/>
                <a:ea typeface="Calibri" panose="020F0502020204030204"/>
                <a:cs typeface="Calibri" panose="020F0502020204030204"/>
              </a:rPr>
              <a:t>STRUCTURED LITERACY COACH RECOGNITION</a:t>
            </a:r>
          </a:p>
          <a:p>
            <a:r>
              <a:rPr lang="en-US" sz="1600">
                <a:latin typeface="Arial Narrow"/>
                <a:ea typeface="Calibri" panose="020F0502020204030204"/>
                <a:cs typeface="Calibri" panose="020F0502020204030204"/>
              </a:rPr>
              <a:t>Willette Driskell – Southfield ES</a:t>
            </a:r>
          </a:p>
          <a:p>
            <a:endParaRPr lang="en-US" sz="1600" b="1">
              <a:latin typeface="Arial Narrow"/>
              <a:ea typeface="Calibri" panose="020F0502020204030204"/>
              <a:cs typeface="Calibri" panose="020F0502020204030204"/>
            </a:endParaRPr>
          </a:p>
        </p:txBody>
      </p:sp>
      <p:pic>
        <p:nvPicPr>
          <p:cNvPr id="3" name="Picture 2">
            <a:extLst>
              <a:ext uri="{FF2B5EF4-FFF2-40B4-BE49-F238E27FC236}">
                <a16:creationId xmlns:a16="http://schemas.microsoft.com/office/drawing/2014/main" id="{720707F3-0E2E-9C02-EF1A-C06079C28186}"/>
              </a:ext>
            </a:extLst>
          </p:cNvPr>
          <p:cNvPicPr>
            <a:picLocks noChangeAspect="1"/>
          </p:cNvPicPr>
          <p:nvPr/>
        </p:nvPicPr>
        <p:blipFill>
          <a:blip r:embed="rId4"/>
          <a:srcRect l="25429" t="21055" r="26457" b="22884"/>
          <a:stretch>
            <a:fillRect/>
          </a:stretch>
        </p:blipFill>
        <p:spPr>
          <a:xfrm>
            <a:off x="8947440" y="2715611"/>
            <a:ext cx="2808695" cy="2113243"/>
          </a:xfrm>
          <a:prstGeom prst="rect">
            <a:avLst/>
          </a:prstGeom>
        </p:spPr>
      </p:pic>
      <p:sp>
        <p:nvSpPr>
          <p:cNvPr id="5" name="TextBox 4">
            <a:extLst>
              <a:ext uri="{FF2B5EF4-FFF2-40B4-BE49-F238E27FC236}">
                <a16:creationId xmlns:a16="http://schemas.microsoft.com/office/drawing/2014/main" id="{4F509D07-4018-6656-1BF0-BC33D600A41E}"/>
              </a:ext>
            </a:extLst>
          </p:cNvPr>
          <p:cNvSpPr txBox="1"/>
          <p:nvPr/>
        </p:nvSpPr>
        <p:spPr>
          <a:xfrm>
            <a:off x="4949940" y="986301"/>
            <a:ext cx="4857358"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600" b="1">
              <a:latin typeface="Arial Narrow"/>
              <a:ea typeface="Calibri" panose="020F0502020204030204"/>
              <a:cs typeface="Calibri" panose="020F0502020204030204"/>
            </a:endParaRPr>
          </a:p>
          <a:p>
            <a:r>
              <a:rPr lang="en-US" b="1" u="sng">
                <a:latin typeface="Arial Narrow"/>
                <a:ea typeface="Calibri" panose="020F0502020204030204"/>
                <a:cs typeface="Calibri" panose="020F0502020204030204"/>
              </a:rPr>
              <a:t>LITERACY LEADERS</a:t>
            </a:r>
          </a:p>
          <a:p>
            <a:pPr marL="285750" indent="-285750">
              <a:buFont typeface="Wingdings" panose="05000000000000000000" pitchFamily="2" charset="2"/>
              <a:buChar char="v"/>
            </a:pPr>
            <a:r>
              <a:rPr lang="en-US">
                <a:latin typeface="Arial Narrow"/>
                <a:ea typeface="Calibri" panose="020F0502020204030204"/>
                <a:cs typeface="Calibri" panose="020F0502020204030204"/>
              </a:rPr>
              <a:t>Alex II, </a:t>
            </a:r>
          </a:p>
          <a:p>
            <a:pPr marL="285750" indent="-285750">
              <a:buFont typeface="Wingdings" panose="05000000000000000000" pitchFamily="2" charset="2"/>
              <a:buChar char="v"/>
            </a:pPr>
            <a:r>
              <a:rPr lang="en-US">
                <a:latin typeface="Arial Narrow"/>
                <a:ea typeface="Calibri" panose="020F0502020204030204"/>
                <a:cs typeface="Calibri" panose="020F0502020204030204"/>
              </a:rPr>
              <a:t>Dr. MLK, Jr, </a:t>
            </a:r>
          </a:p>
          <a:p>
            <a:pPr marL="285750" indent="-285750">
              <a:buFont typeface="Wingdings" panose="05000000000000000000" pitchFamily="2" charset="2"/>
              <a:buChar char="v"/>
            </a:pPr>
            <a:r>
              <a:rPr lang="en-US">
                <a:latin typeface="Arial Narrow"/>
                <a:ea typeface="Calibri" panose="020F0502020204030204"/>
                <a:cs typeface="Calibri" panose="020F0502020204030204"/>
              </a:rPr>
              <a:t>Springdale, </a:t>
            </a:r>
          </a:p>
          <a:p>
            <a:pPr marL="285750" indent="-285750">
              <a:buFont typeface="Wingdings" panose="05000000000000000000" pitchFamily="2" charset="2"/>
              <a:buChar char="v"/>
            </a:pPr>
            <a:r>
              <a:rPr lang="en-US">
                <a:latin typeface="Arial Narrow"/>
                <a:ea typeface="Calibri" panose="020F0502020204030204"/>
                <a:cs typeface="Calibri" panose="020F0502020204030204"/>
              </a:rPr>
              <a:t>VIP</a:t>
            </a:r>
            <a:endParaRPr lang="en-US" b="1" u="sng">
              <a:latin typeface="Arial Narrow"/>
              <a:ea typeface="Calibri" panose="020F0502020204030204"/>
              <a:cs typeface="Calibri" panose="020F0502020204030204"/>
            </a:endParaRPr>
          </a:p>
          <a:p>
            <a:endParaRPr lang="en-US" b="1">
              <a:latin typeface="Arial Narrow"/>
              <a:ea typeface="Calibri" panose="020F0502020204030204"/>
              <a:cs typeface="Calibri" panose="020F0502020204030204"/>
            </a:endParaRPr>
          </a:p>
          <a:p>
            <a:r>
              <a:rPr lang="en-US" b="1" u="sng">
                <a:latin typeface="Arial Narrow"/>
                <a:ea typeface="Calibri" panose="020F0502020204030204"/>
                <a:cs typeface="Calibri" panose="020F0502020204030204"/>
              </a:rPr>
              <a:t>MATH LEADERS</a:t>
            </a:r>
          </a:p>
          <a:p>
            <a:pPr marL="285750" indent="-285750">
              <a:buFont typeface="Wingdings" panose="05000000000000000000" pitchFamily="2" charset="2"/>
              <a:buChar char="v"/>
            </a:pPr>
            <a:r>
              <a:rPr lang="en-US">
                <a:latin typeface="Arial Narrow"/>
                <a:ea typeface="Calibri" panose="020F0502020204030204"/>
                <a:cs typeface="Calibri" panose="020F0502020204030204"/>
              </a:rPr>
              <a:t>Appling MS</a:t>
            </a:r>
          </a:p>
          <a:p>
            <a:pPr marL="285750" indent="-285750">
              <a:buFont typeface="Wingdings" panose="05000000000000000000" pitchFamily="2" charset="2"/>
              <a:buChar char="v"/>
            </a:pPr>
            <a:r>
              <a:rPr lang="en-US">
                <a:latin typeface="Arial Narrow"/>
                <a:ea typeface="Calibri" panose="020F0502020204030204"/>
                <a:cs typeface="Calibri" panose="020F0502020204030204"/>
              </a:rPr>
              <a:t>Ballard- Hudson MS</a:t>
            </a:r>
          </a:p>
          <a:p>
            <a:pPr marL="285750" indent="-285750">
              <a:buFont typeface="Wingdings" panose="05000000000000000000" pitchFamily="2" charset="2"/>
              <a:buChar char="v"/>
            </a:pPr>
            <a:r>
              <a:rPr lang="en-US">
                <a:latin typeface="Arial Narrow"/>
                <a:ea typeface="Calibri" panose="020F0502020204030204"/>
                <a:cs typeface="Calibri" panose="020F0502020204030204"/>
              </a:rPr>
              <a:t>Burdell Hunt ES</a:t>
            </a:r>
          </a:p>
          <a:p>
            <a:pPr marL="285750" indent="-285750">
              <a:buFont typeface="Wingdings" panose="05000000000000000000" pitchFamily="2" charset="2"/>
              <a:buChar char="v"/>
            </a:pPr>
            <a:r>
              <a:rPr lang="en-US">
                <a:latin typeface="Arial Narrow"/>
                <a:ea typeface="Calibri" panose="020F0502020204030204"/>
                <a:cs typeface="Calibri" panose="020F0502020204030204"/>
              </a:rPr>
              <a:t> Howard MS</a:t>
            </a:r>
          </a:p>
          <a:p>
            <a:pPr marL="285750" indent="-285750">
              <a:buFont typeface="Wingdings" panose="05000000000000000000" pitchFamily="2" charset="2"/>
              <a:buChar char="v"/>
            </a:pPr>
            <a:r>
              <a:rPr lang="en-US">
                <a:latin typeface="Arial Narrow"/>
                <a:ea typeface="Calibri" panose="020F0502020204030204"/>
                <a:cs typeface="Calibri" panose="020F0502020204030204"/>
              </a:rPr>
              <a:t>Miller MS </a:t>
            </a:r>
          </a:p>
          <a:p>
            <a:pPr marL="285750" indent="-285750">
              <a:buFont typeface="Wingdings" panose="05000000000000000000" pitchFamily="2" charset="2"/>
              <a:buChar char="v"/>
            </a:pPr>
            <a:r>
              <a:rPr lang="en-US">
                <a:latin typeface="Arial Narrow"/>
                <a:ea typeface="Calibri" panose="020F0502020204030204"/>
                <a:cs typeface="Calibri" panose="020F0502020204030204"/>
              </a:rPr>
              <a:t>VIP</a:t>
            </a:r>
          </a:p>
          <a:p>
            <a:endParaRPr lang="en-US">
              <a:latin typeface="Arial Narrow"/>
              <a:ea typeface="Calibri" panose="020F0502020204030204"/>
              <a:cs typeface="Calibri" panose="020F0502020204030204"/>
            </a:endParaRPr>
          </a:p>
          <a:p>
            <a:endParaRPr lang="en-US" b="1" u="sng">
              <a:latin typeface="Arial Narrow"/>
              <a:ea typeface="Calibri" panose="020F0502020204030204"/>
              <a:cs typeface="Calibri" panose="020F0502020204030204"/>
            </a:endParaRPr>
          </a:p>
          <a:p>
            <a:endParaRPr lang="en-US" b="1" u="sng">
              <a:latin typeface="Arial Narrow"/>
              <a:ea typeface="Calibri" panose="020F0502020204030204"/>
              <a:cs typeface="Calibri" panose="020F0502020204030204"/>
            </a:endParaRPr>
          </a:p>
          <a:p>
            <a:endParaRPr lang="en-US" sz="1600" b="1">
              <a:latin typeface="Arial Narrow"/>
              <a:ea typeface="Calibri" panose="020F0502020204030204"/>
              <a:cs typeface="Calibri" panose="020F0502020204030204"/>
            </a:endParaRPr>
          </a:p>
        </p:txBody>
      </p:sp>
    </p:spTree>
    <p:extLst>
      <p:ext uri="{BB962C8B-B14F-4D97-AF65-F5344CB8AC3E}">
        <p14:creationId xmlns:p14="http://schemas.microsoft.com/office/powerpoint/2010/main" val="1223493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A3038-2A0C-998B-BAF8-A3F2181D351B}"/>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33F0686A-E0A2-7843-777F-A15DC910C80B}"/>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AE03FE99-8055-2E44-109B-8C11640558FA}"/>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8A5A4303-89E7-1E1F-164A-48681AED40F5}"/>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B00D1099-5BF8-75ED-B636-AC6B19018FCB}"/>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cs typeface="Calibri"/>
              </a:rPr>
              <a:t>SHOWCASE- HIGHLIGHTS</a:t>
            </a:r>
          </a:p>
        </p:txBody>
      </p:sp>
      <p:sp>
        <p:nvSpPr>
          <p:cNvPr id="2" name="Slide Number Placeholder 1">
            <a:extLst>
              <a:ext uri="{FF2B5EF4-FFF2-40B4-BE49-F238E27FC236}">
                <a16:creationId xmlns:a16="http://schemas.microsoft.com/office/drawing/2014/main" id="{504750DB-878B-BA40-6626-0183862219B1}"/>
              </a:ext>
            </a:extLst>
          </p:cNvPr>
          <p:cNvSpPr>
            <a:spLocks noGrp="1"/>
          </p:cNvSpPr>
          <p:nvPr>
            <p:ph type="sldNum" sz="quarter" idx="12"/>
          </p:nvPr>
        </p:nvSpPr>
        <p:spPr/>
        <p:txBody>
          <a:bodyPr/>
          <a:lstStyle/>
          <a:p>
            <a:fld id="{861765F9-1B31-4893-BE12-78C176540628}" type="slidenum">
              <a:rPr lang="en-US" smtClean="0"/>
              <a:t>26</a:t>
            </a:fld>
            <a:endParaRPr lang="en-US"/>
          </a:p>
        </p:txBody>
      </p:sp>
      <p:pic>
        <p:nvPicPr>
          <p:cNvPr id="5" name="Picture 4" descr="Home - Sonny Carter Elementary School">
            <a:extLst>
              <a:ext uri="{FF2B5EF4-FFF2-40B4-BE49-F238E27FC236}">
                <a16:creationId xmlns:a16="http://schemas.microsoft.com/office/drawing/2014/main" id="{0737E47F-45A3-40EA-3F1D-2879F61C0567}"/>
              </a:ext>
            </a:extLst>
          </p:cNvPr>
          <p:cNvPicPr>
            <a:picLocks noChangeAspect="1"/>
          </p:cNvPicPr>
          <p:nvPr/>
        </p:nvPicPr>
        <p:blipFill>
          <a:blip r:embed="rId4"/>
          <a:stretch>
            <a:fillRect/>
          </a:stretch>
        </p:blipFill>
        <p:spPr>
          <a:xfrm>
            <a:off x="6772059" y="1926057"/>
            <a:ext cx="4007927" cy="3000374"/>
          </a:xfrm>
          <a:prstGeom prst="rect">
            <a:avLst/>
          </a:prstGeom>
        </p:spPr>
      </p:pic>
      <p:pic>
        <p:nvPicPr>
          <p:cNvPr id="3" name="Picture 2" descr="A person and person posing for a photo&#10;&#10;AI-generated content may be incorrect.">
            <a:extLst>
              <a:ext uri="{FF2B5EF4-FFF2-40B4-BE49-F238E27FC236}">
                <a16:creationId xmlns:a16="http://schemas.microsoft.com/office/drawing/2014/main" id="{47533A8E-AC7F-6096-B09E-8D2271DD6C8A}"/>
              </a:ext>
            </a:extLst>
          </p:cNvPr>
          <p:cNvPicPr>
            <a:picLocks noChangeAspect="1"/>
          </p:cNvPicPr>
          <p:nvPr/>
        </p:nvPicPr>
        <p:blipFill>
          <a:blip r:embed="rId5"/>
          <a:stretch>
            <a:fillRect/>
          </a:stretch>
        </p:blipFill>
        <p:spPr>
          <a:xfrm>
            <a:off x="1451310" y="976923"/>
            <a:ext cx="4042019" cy="5382847"/>
          </a:xfrm>
          <a:prstGeom prst="rect">
            <a:avLst/>
          </a:prstGeom>
        </p:spPr>
      </p:pic>
    </p:spTree>
    <p:extLst>
      <p:ext uri="{BB962C8B-B14F-4D97-AF65-F5344CB8AC3E}">
        <p14:creationId xmlns:p14="http://schemas.microsoft.com/office/powerpoint/2010/main" val="29670729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592C8-DADA-56F1-A597-495B8E20EC82}"/>
            </a:ext>
          </a:extLst>
        </p:cNvPr>
        <p:cNvGrpSpPr/>
        <p:nvPr/>
      </p:nvGrpSpPr>
      <p:grpSpPr>
        <a:xfrm>
          <a:off x="0" y="0"/>
          <a:ext cx="0" cy="0"/>
          <a:chOff x="0" y="0"/>
          <a:chExt cx="0" cy="0"/>
        </a:xfrm>
      </p:grpSpPr>
      <p:grpSp>
        <p:nvGrpSpPr>
          <p:cNvPr id="9" name="Group 2">
            <a:extLst>
              <a:ext uri="{FF2B5EF4-FFF2-40B4-BE49-F238E27FC236}">
                <a16:creationId xmlns:a16="http://schemas.microsoft.com/office/drawing/2014/main" id="{6A047BBE-1DA8-8BC0-3985-6B8396B186F1}"/>
              </a:ext>
            </a:extLst>
          </p:cNvPr>
          <p:cNvGrpSpPr/>
          <p:nvPr/>
        </p:nvGrpSpPr>
        <p:grpSpPr>
          <a:xfrm>
            <a:off x="-11009" y="-20719"/>
            <a:ext cx="12192000" cy="819277"/>
            <a:chOff x="0" y="0"/>
            <a:chExt cx="24384000" cy="1638554"/>
          </a:xfrm>
        </p:grpSpPr>
        <p:sp>
          <p:nvSpPr>
            <p:cNvPr id="8" name="Freeform 3">
              <a:extLst>
                <a:ext uri="{FF2B5EF4-FFF2-40B4-BE49-F238E27FC236}">
                  <a16:creationId xmlns:a16="http://schemas.microsoft.com/office/drawing/2014/main" id="{A6F3A7F4-3F73-4D7C-FE56-4192A4B614EF}"/>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1" name="Freeform 5">
            <a:extLst>
              <a:ext uri="{FF2B5EF4-FFF2-40B4-BE49-F238E27FC236}">
                <a16:creationId xmlns:a16="http://schemas.microsoft.com/office/drawing/2014/main" id="{E9D7C55D-A945-1D83-4403-29C8021DBA9D}"/>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TextBox 12">
            <a:extLst>
              <a:ext uri="{FF2B5EF4-FFF2-40B4-BE49-F238E27FC236}">
                <a16:creationId xmlns:a16="http://schemas.microsoft.com/office/drawing/2014/main" id="{937FFF2A-8F5C-AF52-E5A3-11D418239375}"/>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b="1">
                <a:solidFill>
                  <a:schemeClr val="bg1"/>
                </a:solidFill>
                <a:latin typeface="Trade Gothic Next Heavy" panose="020B0903040303020004" pitchFamily="34" charset="0"/>
              </a:rPr>
              <a:t>Sustainability</a:t>
            </a:r>
            <a:endParaRPr lang="en-US" sz="4800" b="1">
              <a:solidFill>
                <a:schemeClr val="bg1"/>
              </a:solidFill>
              <a:latin typeface="Trade Gothic Next Heavy" panose="020B0903040303020004" pitchFamily="34" charset="0"/>
              <a:cs typeface="Calibri"/>
            </a:endParaRPr>
          </a:p>
        </p:txBody>
      </p:sp>
      <p:graphicFrame>
        <p:nvGraphicFramePr>
          <p:cNvPr id="10" name="Diagram 9">
            <a:extLst>
              <a:ext uri="{FF2B5EF4-FFF2-40B4-BE49-F238E27FC236}">
                <a16:creationId xmlns:a16="http://schemas.microsoft.com/office/drawing/2014/main" id="{685DDD7B-DF6A-45E0-13B4-175F08B03F2C}"/>
              </a:ext>
            </a:extLst>
          </p:cNvPr>
          <p:cNvGraphicFramePr/>
          <p:nvPr>
            <p:extLst>
              <p:ext uri="{D42A27DB-BD31-4B8C-83A1-F6EECF244321}">
                <p14:modId xmlns:p14="http://schemas.microsoft.com/office/powerpoint/2010/main" val="3219782610"/>
              </p:ext>
            </p:extLst>
          </p:nvPr>
        </p:nvGraphicFramePr>
        <p:xfrm>
          <a:off x="178741" y="207904"/>
          <a:ext cx="11072516" cy="300848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73" name="TextBox 372">
            <a:extLst>
              <a:ext uri="{FF2B5EF4-FFF2-40B4-BE49-F238E27FC236}">
                <a16:creationId xmlns:a16="http://schemas.microsoft.com/office/drawing/2014/main" id="{389891F4-0EA2-90E7-C2B7-1E21068E2F8B}"/>
              </a:ext>
            </a:extLst>
          </p:cNvPr>
          <p:cNvSpPr txBox="1"/>
          <p:nvPr/>
        </p:nvSpPr>
        <p:spPr>
          <a:xfrm>
            <a:off x="82297" y="2684680"/>
            <a:ext cx="11679174" cy="45550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buFont typeface="Wingdings" panose="05000000000000000000" pitchFamily="2" charset="2"/>
              <a:buChar char="v"/>
            </a:pPr>
            <a:r>
              <a:rPr lang="en-US" sz="2000" b="1"/>
              <a:t>Embedded Instructional Rounds - </a:t>
            </a:r>
            <a:r>
              <a:rPr lang="en-US" sz="2000"/>
              <a:t>Conduct monthly instructional rounds to monitor Tier I instruction, analyze trends, and strengthen principal and leadership team capacity.</a:t>
            </a:r>
          </a:p>
          <a:p>
            <a:pPr marL="342900" indent="-342900">
              <a:lnSpc>
                <a:spcPct val="150000"/>
              </a:lnSpc>
              <a:buFont typeface="Wingdings" panose="05000000000000000000" pitchFamily="2" charset="2"/>
              <a:buChar char="v"/>
            </a:pPr>
            <a:r>
              <a:rPr lang="en-US" sz="2000" b="1"/>
              <a:t>Leadership Capacity Development - </a:t>
            </a:r>
            <a:r>
              <a:rPr lang="en-US" sz="2000"/>
              <a:t>Provide ongoing coaching to instructional leadership teams to independently monitor instruction, analyze data, and implement improvement plans. </a:t>
            </a:r>
            <a:endParaRPr lang="en-US" sz="2000">
              <a:ea typeface="Calibri"/>
              <a:cs typeface="Calibri"/>
            </a:endParaRPr>
          </a:p>
          <a:p>
            <a:pPr marL="342900" indent="-342900">
              <a:lnSpc>
                <a:spcPct val="150000"/>
              </a:lnSpc>
              <a:buFont typeface="Wingdings" panose="05000000000000000000" pitchFamily="2" charset="2"/>
              <a:buChar char="v"/>
            </a:pPr>
            <a:r>
              <a:rPr lang="en-US" sz="2000" b="1"/>
              <a:t>Continuous Feedback &amp; Monitoring - </a:t>
            </a:r>
            <a:r>
              <a:rPr lang="en-US" sz="2000"/>
              <a:t>Conduct feedback cycles with principals and leadership teams to drive instructional adjustments informed by assessment data and task alignment. </a:t>
            </a:r>
            <a:endParaRPr lang="en-US" sz="2000">
              <a:ea typeface="Calibri"/>
              <a:cs typeface="Calibri"/>
            </a:endParaRPr>
          </a:p>
          <a:p>
            <a:pPr marL="342900" indent="-342900">
              <a:lnSpc>
                <a:spcPct val="150000"/>
              </a:lnSpc>
              <a:buFont typeface="Wingdings" panose="05000000000000000000" pitchFamily="2" charset="2"/>
              <a:buChar char="v"/>
            </a:pPr>
            <a:r>
              <a:rPr lang="en-US" sz="2000" b="1"/>
              <a:t>Collaboration with Teaching &amp; Learning - </a:t>
            </a:r>
            <a:r>
              <a:rPr lang="en-US" sz="2000"/>
              <a:t>Partner with Teaching and Learning to strengthen instructional rigor, align assessments to standards, and ensure consistent expectations across classrooms.</a:t>
            </a:r>
            <a:endParaRPr lang="en-US" sz="2000">
              <a:ea typeface="Calibri"/>
              <a:cs typeface="Calibri"/>
            </a:endParaRPr>
          </a:p>
          <a:p>
            <a:pPr>
              <a:lnSpc>
                <a:spcPct val="150000"/>
              </a:lnSpc>
            </a:pPr>
            <a:endParaRPr lang="en-US" sz="2000"/>
          </a:p>
          <a:p>
            <a:pPr marL="342900" indent="-342900">
              <a:buFont typeface="Wingdings" panose="05000000000000000000" pitchFamily="2" charset="2"/>
              <a:buChar char="v"/>
            </a:pPr>
            <a:endParaRPr lang="en-US" sz="2000"/>
          </a:p>
        </p:txBody>
      </p:sp>
      <p:sp>
        <p:nvSpPr>
          <p:cNvPr id="2" name="Slide Number Placeholder 1">
            <a:extLst>
              <a:ext uri="{FF2B5EF4-FFF2-40B4-BE49-F238E27FC236}">
                <a16:creationId xmlns:a16="http://schemas.microsoft.com/office/drawing/2014/main" id="{8A78AB08-FFE6-9ED2-A9DD-8B1ADF4DB1E7}"/>
              </a:ext>
            </a:extLst>
          </p:cNvPr>
          <p:cNvSpPr>
            <a:spLocks noGrp="1"/>
          </p:cNvSpPr>
          <p:nvPr>
            <p:ph type="sldNum" sz="quarter" idx="12"/>
          </p:nvPr>
        </p:nvSpPr>
        <p:spPr/>
        <p:txBody>
          <a:bodyPr/>
          <a:lstStyle/>
          <a:p>
            <a:fld id="{861765F9-1B31-4893-BE12-78C176540628}" type="slidenum">
              <a:rPr lang="en-US" smtClean="0"/>
              <a:t>27</a:t>
            </a:fld>
            <a:endParaRPr lang="en-US"/>
          </a:p>
        </p:txBody>
      </p:sp>
    </p:spTree>
    <p:extLst>
      <p:ext uri="{BB962C8B-B14F-4D97-AF65-F5344CB8AC3E}">
        <p14:creationId xmlns:p14="http://schemas.microsoft.com/office/powerpoint/2010/main" val="182639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47ACB-C121-496B-F430-CE3D3372294E}"/>
            </a:ext>
          </a:extLst>
        </p:cNvPr>
        <p:cNvGrpSpPr/>
        <p:nvPr/>
      </p:nvGrpSpPr>
      <p:grpSpPr>
        <a:xfrm>
          <a:off x="0" y="0"/>
          <a:ext cx="0" cy="0"/>
          <a:chOff x="0" y="0"/>
          <a:chExt cx="0" cy="0"/>
        </a:xfrm>
      </p:grpSpPr>
      <p:grpSp>
        <p:nvGrpSpPr>
          <p:cNvPr id="9" name="Group 2">
            <a:extLst>
              <a:ext uri="{FF2B5EF4-FFF2-40B4-BE49-F238E27FC236}">
                <a16:creationId xmlns:a16="http://schemas.microsoft.com/office/drawing/2014/main" id="{FEF10C38-AD7A-7E21-F507-B0688AC82A69}"/>
              </a:ext>
            </a:extLst>
          </p:cNvPr>
          <p:cNvGrpSpPr/>
          <p:nvPr/>
        </p:nvGrpSpPr>
        <p:grpSpPr>
          <a:xfrm>
            <a:off x="-11009" y="-20719"/>
            <a:ext cx="12192000" cy="819277"/>
            <a:chOff x="0" y="0"/>
            <a:chExt cx="24384000" cy="1638554"/>
          </a:xfrm>
        </p:grpSpPr>
        <p:sp>
          <p:nvSpPr>
            <p:cNvPr id="8" name="Freeform 3">
              <a:extLst>
                <a:ext uri="{FF2B5EF4-FFF2-40B4-BE49-F238E27FC236}">
                  <a16:creationId xmlns:a16="http://schemas.microsoft.com/office/drawing/2014/main" id="{786C88DA-895C-AC44-E029-99AD4D7DC6B3}"/>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1" name="Freeform 5">
            <a:extLst>
              <a:ext uri="{FF2B5EF4-FFF2-40B4-BE49-F238E27FC236}">
                <a16:creationId xmlns:a16="http://schemas.microsoft.com/office/drawing/2014/main" id="{1E50F1CB-41F3-E99F-E5B0-8EEE95A5424F}"/>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TextBox 12">
            <a:extLst>
              <a:ext uri="{FF2B5EF4-FFF2-40B4-BE49-F238E27FC236}">
                <a16:creationId xmlns:a16="http://schemas.microsoft.com/office/drawing/2014/main" id="{DC21EDD9-D700-7E6B-00FA-709D97B8642E}"/>
              </a:ext>
            </a:extLst>
          </p:cNvPr>
          <p:cNvSpPr txBox="1"/>
          <p:nvPr/>
        </p:nvSpPr>
        <p:spPr>
          <a:xfrm>
            <a:off x="178741" y="13148"/>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b="1">
                <a:solidFill>
                  <a:schemeClr val="bg1"/>
                </a:solidFill>
                <a:latin typeface="Trade Gothic Next Heavy" panose="020B0903040303020004" pitchFamily="34" charset="0"/>
              </a:rPr>
              <a:t>Next Steps</a:t>
            </a:r>
            <a:endParaRPr lang="en-US" sz="4800" b="1">
              <a:solidFill>
                <a:schemeClr val="bg1"/>
              </a:solidFill>
              <a:latin typeface="Trade Gothic Next Heavy" panose="020B0903040303020004" pitchFamily="34" charset="0"/>
              <a:cs typeface="Calibri"/>
            </a:endParaRPr>
          </a:p>
        </p:txBody>
      </p:sp>
      <p:graphicFrame>
        <p:nvGraphicFramePr>
          <p:cNvPr id="10" name="Diagram 9">
            <a:extLst>
              <a:ext uri="{FF2B5EF4-FFF2-40B4-BE49-F238E27FC236}">
                <a16:creationId xmlns:a16="http://schemas.microsoft.com/office/drawing/2014/main" id="{44166041-6A0F-1C68-9BEF-9C47F87179D8}"/>
              </a:ext>
            </a:extLst>
          </p:cNvPr>
          <p:cNvGraphicFramePr/>
          <p:nvPr>
            <p:extLst>
              <p:ext uri="{D42A27DB-BD31-4B8C-83A1-F6EECF244321}">
                <p14:modId xmlns:p14="http://schemas.microsoft.com/office/powerpoint/2010/main" val="3139213027"/>
              </p:ext>
            </p:extLst>
          </p:nvPr>
        </p:nvGraphicFramePr>
        <p:xfrm>
          <a:off x="178741" y="207904"/>
          <a:ext cx="11072516" cy="300848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73" name="TextBox 372">
            <a:extLst>
              <a:ext uri="{FF2B5EF4-FFF2-40B4-BE49-F238E27FC236}">
                <a16:creationId xmlns:a16="http://schemas.microsoft.com/office/drawing/2014/main" id="{0A9B5FC2-21D8-F457-1DD0-B1916C8360B7}"/>
              </a:ext>
            </a:extLst>
          </p:cNvPr>
          <p:cNvSpPr txBox="1"/>
          <p:nvPr/>
        </p:nvSpPr>
        <p:spPr>
          <a:xfrm>
            <a:off x="3" y="2334556"/>
            <a:ext cx="12013256" cy="42043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buFont typeface="Wingdings"/>
              <a:buChar char="v"/>
            </a:pPr>
            <a:r>
              <a:rPr lang="en-US" b="1">
                <a:latin typeface="Calibri"/>
                <a:ea typeface="Calibri"/>
                <a:cs typeface="Calibri"/>
              </a:rPr>
              <a:t>Build Instructional Leadership Capacity </a:t>
            </a:r>
            <a:r>
              <a:rPr lang="en-US">
                <a:latin typeface="Calibri"/>
                <a:ea typeface="Calibri"/>
                <a:cs typeface="Calibri"/>
              </a:rPr>
              <a:t>- Coach principals and Instructional Leadership Teams to strengthen instructional coherence, clarity of roles, and consistent implementation of high-impact practices.</a:t>
            </a:r>
          </a:p>
          <a:p>
            <a:pPr marL="342900" indent="-342900">
              <a:lnSpc>
                <a:spcPct val="150000"/>
              </a:lnSpc>
              <a:buFont typeface="Wingdings"/>
              <a:buChar char="v"/>
            </a:pPr>
            <a:r>
              <a:rPr lang="en-US" b="1">
                <a:latin typeface="Calibri"/>
                <a:ea typeface="Calibri"/>
                <a:cs typeface="Calibri"/>
              </a:rPr>
              <a:t>Focus on High-Leverage Actions - </a:t>
            </a:r>
            <a:r>
              <a:rPr lang="en-US">
                <a:latin typeface="Calibri"/>
                <a:ea typeface="Calibri"/>
                <a:cs typeface="Calibri"/>
              </a:rPr>
              <a:t>Prioritize a small number of CCRPI-aligned strategies with the greatest impact on student achievement and monitor execution.</a:t>
            </a:r>
          </a:p>
          <a:p>
            <a:pPr marL="342900" indent="-342900">
              <a:lnSpc>
                <a:spcPct val="150000"/>
              </a:lnSpc>
              <a:buFont typeface="Wingdings"/>
              <a:buChar char="v"/>
            </a:pPr>
            <a:r>
              <a:rPr lang="en-US" b="1">
                <a:latin typeface="Calibri"/>
                <a:ea typeface="Calibri"/>
                <a:cs typeface="Calibri"/>
              </a:rPr>
              <a:t>Strengthen PLC Practice - </a:t>
            </a:r>
            <a:r>
              <a:rPr lang="en-US">
                <a:latin typeface="Calibri"/>
                <a:ea typeface="Calibri"/>
                <a:cs typeface="Calibri"/>
              </a:rPr>
              <a:t>Ensure Professional Learning Communities (PLCs) are standards-aligned, rigorous, and focused on student work, Tier I instruction, and responsive instructional planning.</a:t>
            </a:r>
          </a:p>
          <a:p>
            <a:pPr marL="342900" indent="-342900">
              <a:lnSpc>
                <a:spcPct val="150000"/>
              </a:lnSpc>
              <a:buFont typeface="Wingdings"/>
              <a:buChar char="v"/>
            </a:pPr>
            <a:r>
              <a:rPr lang="en-US" b="1">
                <a:latin typeface="Calibri"/>
                <a:ea typeface="Calibri"/>
                <a:cs typeface="Calibri"/>
              </a:rPr>
              <a:t>Use Data to Drive Improvement </a:t>
            </a:r>
            <a:r>
              <a:rPr lang="en-US">
                <a:latin typeface="Calibri"/>
                <a:ea typeface="Calibri"/>
                <a:cs typeface="Calibri"/>
              </a:rPr>
              <a:t>- Lead monthly data reviews to monitor progress, identify trends, and adjust strategies to accelerate outcomes.</a:t>
            </a:r>
          </a:p>
          <a:p>
            <a:pPr marL="342900" indent="-342900">
              <a:lnSpc>
                <a:spcPct val="150000"/>
              </a:lnSpc>
              <a:buFont typeface="Wingdings"/>
              <a:buChar char="v"/>
            </a:pPr>
            <a:r>
              <a:rPr lang="en-US" b="1">
                <a:latin typeface="Calibri"/>
                <a:ea typeface="Calibri"/>
                <a:cs typeface="Calibri"/>
              </a:rPr>
              <a:t>Ensure Accountability &amp; Continuous Feedback - </a:t>
            </a:r>
            <a:r>
              <a:rPr lang="en-US">
                <a:latin typeface="Calibri"/>
                <a:ea typeface="Calibri"/>
                <a:cs typeface="Calibri"/>
              </a:rPr>
              <a:t>Provide ongoing coaching, feedback, and monitoring to ensure alignment between instruction, school improvement plans, and CCRPI targets.</a:t>
            </a:r>
          </a:p>
        </p:txBody>
      </p:sp>
      <p:sp>
        <p:nvSpPr>
          <p:cNvPr id="2" name="Slide Number Placeholder 1">
            <a:extLst>
              <a:ext uri="{FF2B5EF4-FFF2-40B4-BE49-F238E27FC236}">
                <a16:creationId xmlns:a16="http://schemas.microsoft.com/office/drawing/2014/main" id="{9D6D0032-545D-AECD-6F09-8E605FEC2871}"/>
              </a:ext>
            </a:extLst>
          </p:cNvPr>
          <p:cNvSpPr>
            <a:spLocks noGrp="1"/>
          </p:cNvSpPr>
          <p:nvPr>
            <p:ph type="sldNum" sz="quarter" idx="12"/>
          </p:nvPr>
        </p:nvSpPr>
        <p:spPr/>
        <p:txBody>
          <a:bodyPr/>
          <a:lstStyle/>
          <a:p>
            <a:fld id="{861765F9-1B31-4893-BE12-78C176540628}" type="slidenum">
              <a:rPr lang="en-US" smtClean="0"/>
              <a:t>28</a:t>
            </a:fld>
            <a:endParaRPr lang="en-US"/>
          </a:p>
        </p:txBody>
      </p:sp>
    </p:spTree>
    <p:extLst>
      <p:ext uri="{BB962C8B-B14F-4D97-AF65-F5344CB8AC3E}">
        <p14:creationId xmlns:p14="http://schemas.microsoft.com/office/powerpoint/2010/main" val="37942507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5CB87600-1EE0-B918-6FB7-CE611F1EB394}"/>
              </a:ext>
            </a:extLst>
          </p:cNvPr>
          <p:cNvSpPr>
            <a:spLocks noGrp="1"/>
          </p:cNvSpPr>
          <p:nvPr>
            <p:ph type="sldNum" sz="quarter" idx="12"/>
          </p:nvPr>
        </p:nvSpPr>
        <p:spPr/>
        <p:txBody>
          <a:bodyPr/>
          <a:lstStyle/>
          <a:p>
            <a:fld id="{28E6F07D-F62F-4C3B-A21E-2367E9A39921}" type="slidenum">
              <a:rPr lang="en-US" smtClean="0"/>
              <a:t>29</a:t>
            </a:fld>
            <a:endParaRPr lang="en-US"/>
          </a:p>
        </p:txBody>
      </p:sp>
    </p:spTree>
    <p:extLst>
      <p:ext uri="{BB962C8B-B14F-4D97-AF65-F5344CB8AC3E}">
        <p14:creationId xmlns:p14="http://schemas.microsoft.com/office/powerpoint/2010/main" val="2204643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Slide Number Placeholder 4">
            <a:extLst>
              <a:ext uri="{FF2B5EF4-FFF2-40B4-BE49-F238E27FC236}">
                <a16:creationId xmlns:a16="http://schemas.microsoft.com/office/drawing/2014/main" id="{A9615803-F141-D755-132E-3E6D6DC436EB}"/>
              </a:ext>
            </a:extLst>
          </p:cNvPr>
          <p:cNvSpPr>
            <a:spLocks noGrp="1"/>
          </p:cNvSpPr>
          <p:nvPr>
            <p:ph type="sldNum" sz="quarter" idx="12"/>
          </p:nvPr>
        </p:nvSpPr>
        <p:spPr/>
        <p:txBody>
          <a:bodyPr/>
          <a:lstStyle/>
          <a:p>
            <a:fld id="{28E6F07D-F62F-4C3B-A21E-2367E9A39921}" type="slidenum">
              <a:rPr lang="en-US" smtClean="0"/>
              <a:t>30</a:t>
            </a:fld>
            <a:endParaRPr lang="en-US"/>
          </a:p>
        </p:txBody>
      </p:sp>
    </p:spTree>
    <p:extLst>
      <p:ext uri="{BB962C8B-B14F-4D97-AF65-F5344CB8AC3E}">
        <p14:creationId xmlns:p14="http://schemas.microsoft.com/office/powerpoint/2010/main" val="3337443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2191</Words>
  <Application>Microsoft Office PowerPoint</Application>
  <PresentationFormat>Widescreen</PresentationFormat>
  <Paragraphs>233</Paragraphs>
  <Slides>30</Slides>
  <Notes>27</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30</vt:i4>
      </vt:variant>
    </vt:vector>
  </HeadingPairs>
  <TitlesOfParts>
    <vt:vector size="45" baseType="lpstr">
      <vt:lpstr>Aptos</vt:lpstr>
      <vt:lpstr>Aptos Display</vt:lpstr>
      <vt:lpstr>Arial</vt:lpstr>
      <vt:lpstr>Arial Narrow</vt:lpstr>
      <vt:lpstr>Arial Nova</vt:lpstr>
      <vt:lpstr>Calibri</vt:lpstr>
      <vt:lpstr>Calibri Light</vt:lpstr>
      <vt:lpstr>Cambria</vt:lpstr>
      <vt:lpstr>Courier New</vt:lpstr>
      <vt:lpstr>Trade Gothic Next</vt:lpstr>
      <vt:lpstr>Trade Gothic Next Heavy</vt:lpstr>
      <vt:lpstr>Trade Gothic Next HvyCd</vt:lpstr>
      <vt:lpstr>Wingdings</vt:lpstr>
      <vt:lpstr>Office Theme</vt:lpstr>
      <vt:lpstr>1_Office Theme</vt:lpstr>
      <vt:lpstr>PowerPoint Presentation</vt:lpstr>
      <vt:lpstr>PowerPoint Presentation</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celebrations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Candis, Tamara</dc:creator>
  <cp:lastModifiedBy>Candis, Tamara</cp:lastModifiedBy>
  <cp:revision>2</cp:revision>
  <dcterms:created xsi:type="dcterms:W3CDTF">2026-01-04T23:47:56Z</dcterms:created>
  <dcterms:modified xsi:type="dcterms:W3CDTF">2026-01-07T13:33:40Z</dcterms:modified>
</cp:coreProperties>
</file>