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4"/>
  </p:notesMasterIdLst>
  <p:sldIdLst>
    <p:sldId id="292" r:id="rId3"/>
    <p:sldId id="315" r:id="rId4"/>
    <p:sldId id="316" r:id="rId5"/>
    <p:sldId id="317" r:id="rId6"/>
    <p:sldId id="291" r:id="rId7"/>
    <p:sldId id="294" r:id="rId8"/>
    <p:sldId id="304" r:id="rId9"/>
    <p:sldId id="299" r:id="rId10"/>
    <p:sldId id="302" r:id="rId11"/>
    <p:sldId id="303" r:id="rId12"/>
    <p:sldId id="300" r:id="rId13"/>
    <p:sldId id="305" r:id="rId14"/>
    <p:sldId id="306" r:id="rId15"/>
    <p:sldId id="307" r:id="rId16"/>
    <p:sldId id="308" r:id="rId17"/>
    <p:sldId id="309" r:id="rId18"/>
    <p:sldId id="311" r:id="rId19"/>
    <p:sldId id="312" r:id="rId20"/>
    <p:sldId id="310" r:id="rId21"/>
    <p:sldId id="295" r:id="rId22"/>
    <p:sldId id="279" r:id="rId23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77" autoAdjust="0"/>
  </p:normalViewPr>
  <p:slideViewPr>
    <p:cSldViewPr snapToGrid="0">
      <p:cViewPr varScale="1">
        <p:scale>
          <a:sx n="108" d="100"/>
          <a:sy n="108" d="100"/>
        </p:scale>
        <p:origin x="6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\\BCSDSHARE\Departments\Accounting\1%20-%20Accounting%20Shared\1%20-%20FY24%20Month%20End%20Close\09%20-%20March\Reports%20for%20CFO%20-%20Mar%202024\March%202024-%20Financials%20for%20May%20Board%20Meeting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\\BCSDSHARE\Departments\Accounting\1%20-%20Accounting%20Shared\1%20-%20FY24%20Month%20End%20Close\09%20-%20March\Reports%20for%20CFO%20-%20Mar%202024\March%202024-%20Financials%20for%20May%20Board%20Meeting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General Fund</a:t>
            </a:r>
          </a:p>
          <a:p>
            <a:pPr>
              <a:defRPr/>
            </a:pPr>
            <a:r>
              <a:rPr lang="en-US"/>
              <a:t>Revenues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883-407C-8E16-02F7C64CC513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883-407C-8E16-02F7C64CC513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883-407C-8E16-02F7C64CC513}"/>
              </c:ext>
            </c:extLst>
          </c:dPt>
          <c:dLbls>
            <c:dLbl>
              <c:idx val="0"/>
              <c:layout>
                <c:manualLayout>
                  <c:x val="0.13702794629903872"/>
                  <c:y val="1.3476057902164865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883-407C-8E16-02F7C64CC513}"/>
                </c:ext>
              </c:extLst>
            </c:dLbl>
            <c:dLbl>
              <c:idx val="1"/>
              <c:layout>
                <c:manualLayout>
                  <c:x val="-0.16366914153637255"/>
                  <c:y val="2.4127572936830495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883-407C-8E16-02F7C64CC513}"/>
                </c:ext>
              </c:extLst>
            </c:dLbl>
            <c:dLbl>
              <c:idx val="2"/>
              <c:layout>
                <c:manualLayout>
                  <c:x val="-0.17025983297081554"/>
                  <c:y val="-4.714165992292786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lt1">
                          <a:lumMod val="8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89708342028639"/>
                      <c:h val="0.1565621939275220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C883-407C-8E16-02F7C64CC51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'GF Inc'!$J$9:$J$11</c:f>
              <c:strCache>
                <c:ptCount val="3"/>
                <c:pt idx="0">
                  <c:v>Local Sources</c:v>
                </c:pt>
                <c:pt idx="1">
                  <c:v>State Sources</c:v>
                </c:pt>
                <c:pt idx="2">
                  <c:v>Federal Sources</c:v>
                </c:pt>
              </c:strCache>
            </c:strRef>
          </c:cat>
          <c:val>
            <c:numRef>
              <c:f>'GF Inc'!$K$9:$K$11</c:f>
              <c:numCache>
                <c:formatCode>_("$"* #,##0_);_("$"* \(#,##0\);_("$"* "-"??_);_(@_)</c:formatCode>
                <c:ptCount val="3"/>
                <c:pt idx="0">
                  <c:v>87849850.309999987</c:v>
                </c:pt>
                <c:pt idx="1">
                  <c:v>88487735.040000007</c:v>
                </c:pt>
                <c:pt idx="2">
                  <c:v>8729744.7599999998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883-407C-8E16-02F7C64CC51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340"/>
        <c:holeSize val="50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491-4137-A68B-A1CA9B3B760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491-4137-A68B-A1CA9B3B760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491-4137-A68B-A1CA9B3B760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6491-4137-A68B-A1CA9B3B760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6491-4137-A68B-A1CA9B3B760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6491-4137-A68B-A1CA9B3B760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6491-4137-A68B-A1CA9B3B760B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6491-4137-A68B-A1CA9B3B760B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6491-4137-A68B-A1CA9B3B760B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6491-4137-A68B-A1CA9B3B760B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6491-4137-A68B-A1CA9B3B760B}"/>
              </c:ext>
            </c:extLst>
          </c:dPt>
          <c:dLbls>
            <c:dLbl>
              <c:idx val="0"/>
              <c:layout>
                <c:manualLayout>
                  <c:x val="-0.29781004929384441"/>
                  <c:y val="-8.034363227367058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pPr>
                    <a:fld id="{CE8A43E0-F4DF-49C1-94EE-5819AD8A948C}" type="CATEGORYNAME">
                      <a:rPr lang="en-US" sz="2000">
                        <a:solidFill>
                          <a:schemeClr val="bg1"/>
                        </a:solidFill>
                      </a:rPr>
                      <a:pPr>
                        <a:defRPr sz="1200">
                          <a:latin typeface="Arial" panose="020B0604020202020204" pitchFamily="34" charset="0"/>
                        </a:defRPr>
                      </a:pPr>
                      <a:t>[CATEGORY NAME]</a:t>
                    </a:fld>
                    <a:r>
                      <a:rPr lang="en-US" sz="2000" baseline="0">
                        <a:solidFill>
                          <a:schemeClr val="bg1"/>
                        </a:solidFill>
                      </a:rPr>
                      <a:t>
</a:t>
                    </a:r>
                    <a:fld id="{2D0838FB-31A8-410E-BBE4-97E9ECB7F882}" type="PERCENTAGE">
                      <a:rPr lang="en-US" sz="2000" baseline="0">
                        <a:solidFill>
                          <a:schemeClr val="bg1"/>
                        </a:solidFill>
                      </a:rPr>
                      <a:pPr>
                        <a:defRPr sz="1200">
                          <a:latin typeface="Arial" panose="020B0604020202020204" pitchFamily="34" charset="0"/>
                        </a:defRPr>
                      </a:pPr>
                      <a:t>[PERCENTAGE]</a:t>
                    </a:fld>
                    <a:endParaRPr lang="en-US" sz="2000" baseline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418389958247987"/>
                      <c:h val="0.189919612967372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491-4137-A68B-A1CA9B3B760B}"/>
                </c:ext>
              </c:extLst>
            </c:dLbl>
            <c:dLbl>
              <c:idx val="1"/>
              <c:layout>
                <c:manualLayout>
                  <c:x val="0.22048485819147334"/>
                  <c:y val="0.1361716469692560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491-4137-A68B-A1CA9B3B760B}"/>
                </c:ext>
              </c:extLst>
            </c:dLbl>
            <c:dLbl>
              <c:idx val="2"/>
              <c:layout>
                <c:manualLayout>
                  <c:x val="6.3359167866253466E-2"/>
                  <c:y val="0.1879546731474027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491-4137-A68B-A1CA9B3B760B}"/>
                </c:ext>
              </c:extLst>
            </c:dLbl>
            <c:dLbl>
              <c:idx val="3"/>
              <c:layout>
                <c:manualLayout>
                  <c:x val="0"/>
                  <c:y val="7.340572122069399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491-4137-A68B-A1CA9B3B760B}"/>
                </c:ext>
              </c:extLst>
            </c:dLbl>
            <c:dLbl>
              <c:idx val="4"/>
              <c:layout>
                <c:manualLayout>
                  <c:x val="1.1148705853684412E-3"/>
                  <c:y val="-9.6272569022751197E-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491-4137-A68B-A1CA9B3B760B}"/>
                </c:ext>
              </c:extLst>
            </c:dLbl>
            <c:dLbl>
              <c:idx val="7"/>
              <c:layout>
                <c:manualLayout>
                  <c:x val="1.7927549975066633E-2"/>
                  <c:y val="-2.037877312862695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491-4137-A68B-A1CA9B3B76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'GF Inc'!$J$15:$J$25</c:f>
              <c:strCache>
                <c:ptCount val="11"/>
                <c:pt idx="0">
                  <c:v>Instruction</c:v>
                </c:pt>
                <c:pt idx="1">
                  <c:v>Pupil Services</c:v>
                </c:pt>
                <c:pt idx="2">
                  <c:v>Improvement of Instructional Services</c:v>
                </c:pt>
                <c:pt idx="3">
                  <c:v>Educational Media</c:v>
                </c:pt>
                <c:pt idx="4">
                  <c:v>General Administration</c:v>
                </c:pt>
                <c:pt idx="5">
                  <c:v>School Administration</c:v>
                </c:pt>
                <c:pt idx="6">
                  <c:v>Business Services</c:v>
                </c:pt>
                <c:pt idx="7">
                  <c:v>Maintenance &amp; Operation</c:v>
                </c:pt>
                <c:pt idx="8">
                  <c:v>Student Transportation</c:v>
                </c:pt>
                <c:pt idx="9">
                  <c:v>Central Support</c:v>
                </c:pt>
                <c:pt idx="10">
                  <c:v>Other Support</c:v>
                </c:pt>
              </c:strCache>
            </c:strRef>
          </c:cat>
          <c:val>
            <c:numRef>
              <c:f>'GF Inc'!$K$15:$K$25</c:f>
              <c:numCache>
                <c:formatCode>_("$"* #,##0_);_("$"* \(#,##0\);_("$"* "-"??_);_(@_)</c:formatCode>
                <c:ptCount val="11"/>
                <c:pt idx="0">
                  <c:v>107509747.3</c:v>
                </c:pt>
                <c:pt idx="1">
                  <c:v>6712015.7999999998</c:v>
                </c:pt>
                <c:pt idx="2">
                  <c:v>6849874.8400000008</c:v>
                </c:pt>
                <c:pt idx="3">
                  <c:v>3648640.8699999996</c:v>
                </c:pt>
                <c:pt idx="4">
                  <c:v>2225271.5500000003</c:v>
                </c:pt>
                <c:pt idx="5">
                  <c:v>13433452.289999999</c:v>
                </c:pt>
                <c:pt idx="6">
                  <c:v>2212717.4300000002</c:v>
                </c:pt>
                <c:pt idx="7">
                  <c:v>18483345.57</c:v>
                </c:pt>
                <c:pt idx="8">
                  <c:v>10653620.100000001</c:v>
                </c:pt>
                <c:pt idx="9">
                  <c:v>7758426.6200000001</c:v>
                </c:pt>
                <c:pt idx="10">
                  <c:v>2181064.58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6491-4137-A68B-A1CA9B3B76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accent6">
        <a:lumMod val="20000"/>
        <a:lumOff val="80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183155265962963"/>
          <c:y val="5.0035527194210533E-2"/>
          <c:w val="0.42027456685272219"/>
          <c:h val="0.92240277693236128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3C3-4471-856A-E995ED850332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3C3-4471-856A-E995ED850332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3C3-4471-856A-E995ED850332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3C3-4471-856A-E995ED850332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43C3-4471-856A-E995ED850332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43C3-4471-856A-E995ED850332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700" b="0" i="0" u="none" strike="noStrike" kern="1200" baseline="0">
                      <a:solidFill>
                        <a:schemeClr val="lt1">
                          <a:lumMod val="8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3250646588884412E-2"/>
                      <c:h val="0.1638661202185792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3C3-4471-856A-E995ED850332}"/>
                </c:ext>
              </c:extLst>
            </c:dLbl>
            <c:dLbl>
              <c:idx val="1"/>
              <c:layout>
                <c:manualLayout>
                  <c:x val="-1.2365058274146083E-3"/>
                  <c:y val="1.38750092831661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700" b="0" i="0" u="none" strike="noStrike" kern="1200" baseline="0">
                      <a:solidFill>
                        <a:schemeClr val="lt1">
                          <a:lumMod val="8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343094936433913"/>
                      <c:h val="0.1401477387586027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3C3-4471-856A-E995ED850332}"/>
                </c:ext>
              </c:extLst>
            </c:dLbl>
            <c:dLbl>
              <c:idx val="2"/>
              <c:layout>
                <c:manualLayout>
                  <c:x val="0.10003001397660401"/>
                  <c:y val="-7.727750786828363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3C3-4471-856A-E995ED850332}"/>
                </c:ext>
              </c:extLst>
            </c:dLbl>
            <c:dLbl>
              <c:idx val="3"/>
              <c:layout>
                <c:manualLayout>
                  <c:x val="0.15024499446931447"/>
                  <c:y val="5.042970471356325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3C3-4471-856A-E995ED850332}"/>
                </c:ext>
              </c:extLst>
            </c:dLbl>
            <c:dLbl>
              <c:idx val="4"/>
              <c:layout>
                <c:manualLayout>
                  <c:x val="5.0443855015260095E-2"/>
                  <c:y val="1.457521117848825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700" b="0" i="0" u="none" strike="noStrike" kern="1200" baseline="0">
                      <a:solidFill>
                        <a:schemeClr val="lt1">
                          <a:lumMod val="8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495866077349176"/>
                      <c:h val="0.175858133915163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43C3-4471-856A-E995ED850332}"/>
                </c:ext>
              </c:extLst>
            </c:dLbl>
            <c:dLbl>
              <c:idx val="5"/>
              <c:layout>
                <c:manualLayout>
                  <c:x val="-8.660477301212155E-2"/>
                  <c:y val="-0.1163507238308775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3C3-4471-856A-E995ED8503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'Balance All'!$K$8:$K$13</c:f>
              <c:strCache>
                <c:ptCount val="6"/>
                <c:pt idx="0">
                  <c:v>Cash</c:v>
                </c:pt>
                <c:pt idx="1">
                  <c:v>Investments</c:v>
                </c:pt>
                <c:pt idx="2">
                  <c:v>Receivables</c:v>
                </c:pt>
                <c:pt idx="3">
                  <c:v>Interfund Receivables</c:v>
                </c:pt>
                <c:pt idx="4">
                  <c:v>Capital Assets</c:v>
                </c:pt>
                <c:pt idx="5">
                  <c:v>Other Assets</c:v>
                </c:pt>
              </c:strCache>
            </c:strRef>
          </c:cat>
          <c:val>
            <c:numRef>
              <c:f>'Balance All'!$L$8:$L$13</c:f>
              <c:numCache>
                <c:formatCode>_("$"* #,##0_);_("$"* \(#,##0\);_("$"* "-"??_);_(@_)</c:formatCode>
                <c:ptCount val="6"/>
                <c:pt idx="0">
                  <c:v>36734351.109999999</c:v>
                </c:pt>
                <c:pt idx="1">
                  <c:v>117198300.21000001</c:v>
                </c:pt>
                <c:pt idx="2">
                  <c:v>23362328.879400853</c:v>
                </c:pt>
                <c:pt idx="3">
                  <c:v>2249913.09</c:v>
                </c:pt>
                <c:pt idx="4">
                  <c:v>531663549.24000001</c:v>
                </c:pt>
                <c:pt idx="5">
                  <c:v>6859496.0599999996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3C3-4471-856A-E995ED85033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340"/>
        <c:holeSize val="50"/>
        <c:extLst>
          <c:ext xmlns:c15="http://schemas.microsoft.com/office/drawing/2012/chart" uri="{02D57815-91ED-43cb-92C2-25804820EDAC}">
            <c15:filteredPieSeries>
              <c15:ser>
                <c:idx val="1"/>
                <c:order val="1"/>
                <c:dPt>
                  <c:idx val="0"/>
                  <c:bubble3D val="0"/>
                  <c:spPr>
                    <a:gradFill rotWithShape="1">
                      <a:gsLst>
                        <a:gs pos="0">
                          <a:schemeClr val="accent1">
                            <a:satMod val="103000"/>
                            <a:lumMod val="102000"/>
                            <a:tint val="94000"/>
                          </a:schemeClr>
                        </a:gs>
                        <a:gs pos="50000">
                          <a:schemeClr val="accent1">
                            <a:satMod val="110000"/>
                            <a:lumMod val="100000"/>
                            <a:shade val="100000"/>
                          </a:schemeClr>
                        </a:gs>
                        <a:gs pos="100000">
                          <a:schemeClr val="accent1">
                            <a:lumMod val="99000"/>
                            <a:satMod val="120000"/>
                            <a:shade val="78000"/>
                          </a:schemeClr>
                        </a:gs>
                      </a:gsLst>
                      <a:lin ang="5400000" scaled="0"/>
                    </a:gradFill>
                    <a:ln>
                      <a:noFill/>
                    </a:ln>
                    <a:effectLst>
                      <a:outerShdw blurRad="57150" dist="19050" dir="5400000" algn="ctr" rotWithShape="0">
                        <a:srgbClr val="000000">
                          <a:alpha val="63000"/>
                        </a:srgbClr>
                      </a:outerShdw>
                    </a:effectLst>
                  </c:spPr>
                  <c:extLst>
                    <c:ext xmlns:c16="http://schemas.microsoft.com/office/drawing/2014/chart" uri="{C3380CC4-5D6E-409C-BE32-E72D297353CC}">
                      <c16:uniqueId val="{0000000E-43C3-4471-856A-E995ED850332}"/>
                    </c:ext>
                  </c:extLst>
                </c:dPt>
                <c:dPt>
                  <c:idx val="1"/>
                  <c:bubble3D val="0"/>
                  <c:spPr>
                    <a:gradFill rotWithShape="1">
                      <a:gsLst>
                        <a:gs pos="0">
                          <a:schemeClr val="accent2">
                            <a:satMod val="103000"/>
                            <a:lumMod val="102000"/>
                            <a:tint val="94000"/>
                          </a:schemeClr>
                        </a:gs>
                        <a:gs pos="50000">
                          <a:schemeClr val="accent2">
                            <a:satMod val="110000"/>
                            <a:lumMod val="100000"/>
                            <a:shade val="100000"/>
                          </a:schemeClr>
                        </a:gs>
                        <a:gs pos="100000">
                          <a:schemeClr val="accent2">
                            <a:lumMod val="99000"/>
                            <a:satMod val="120000"/>
                            <a:shade val="78000"/>
                          </a:schemeClr>
                        </a:gs>
                      </a:gsLst>
                      <a:lin ang="5400000" scaled="0"/>
                    </a:gradFill>
                    <a:ln>
                      <a:noFill/>
                    </a:ln>
                    <a:effectLst>
                      <a:outerShdw blurRad="57150" dist="19050" dir="5400000" algn="ctr" rotWithShape="0">
                        <a:srgbClr val="000000">
                          <a:alpha val="63000"/>
                        </a:srgbClr>
                      </a:outerShdw>
                    </a:effectLst>
                  </c:spPr>
                  <c:extLst>
                    <c:ext xmlns:c16="http://schemas.microsoft.com/office/drawing/2014/chart" uri="{C3380CC4-5D6E-409C-BE32-E72D297353CC}">
                      <c16:uniqueId val="{00000010-43C3-4471-856A-E995ED850332}"/>
                    </c:ext>
                  </c:extLst>
                </c:dPt>
                <c:dPt>
                  <c:idx val="2"/>
                  <c:bubble3D val="0"/>
                  <c:spPr>
                    <a:gradFill rotWithShape="1">
                      <a:gsLst>
                        <a:gs pos="0">
                          <a:schemeClr val="accent3">
                            <a:satMod val="103000"/>
                            <a:lumMod val="102000"/>
                            <a:tint val="94000"/>
                          </a:schemeClr>
                        </a:gs>
                        <a:gs pos="50000">
                          <a:schemeClr val="accent3">
                            <a:satMod val="110000"/>
                            <a:lumMod val="100000"/>
                            <a:shade val="100000"/>
                          </a:schemeClr>
                        </a:gs>
                        <a:gs pos="100000">
                          <a:schemeClr val="accent3">
                            <a:lumMod val="99000"/>
                            <a:satMod val="120000"/>
                            <a:shade val="78000"/>
                          </a:schemeClr>
                        </a:gs>
                      </a:gsLst>
                      <a:lin ang="5400000" scaled="0"/>
                    </a:gradFill>
                    <a:ln>
                      <a:noFill/>
                    </a:ln>
                    <a:effectLst>
                      <a:outerShdw blurRad="57150" dist="19050" dir="5400000" algn="ctr" rotWithShape="0">
                        <a:srgbClr val="000000">
                          <a:alpha val="63000"/>
                        </a:srgbClr>
                      </a:outerShdw>
                    </a:effectLst>
                  </c:spPr>
                  <c:extLst>
                    <c:ext xmlns:c16="http://schemas.microsoft.com/office/drawing/2014/chart" uri="{C3380CC4-5D6E-409C-BE32-E72D297353CC}">
                      <c16:uniqueId val="{00000012-43C3-4471-856A-E995ED850332}"/>
                    </c:ext>
                  </c:extLst>
                </c:dPt>
                <c:dPt>
                  <c:idx val="3"/>
                  <c:bubble3D val="0"/>
                  <c:spPr>
                    <a:gradFill rotWithShape="1">
                      <a:gsLst>
                        <a:gs pos="0">
                          <a:schemeClr val="accent4">
                            <a:satMod val="103000"/>
                            <a:lumMod val="102000"/>
                            <a:tint val="94000"/>
                          </a:schemeClr>
                        </a:gs>
                        <a:gs pos="50000">
                          <a:schemeClr val="accent4">
                            <a:satMod val="110000"/>
                            <a:lumMod val="100000"/>
                            <a:shade val="100000"/>
                          </a:schemeClr>
                        </a:gs>
                        <a:gs pos="100000">
                          <a:schemeClr val="accent4">
                            <a:lumMod val="99000"/>
                            <a:satMod val="120000"/>
                            <a:shade val="78000"/>
                          </a:schemeClr>
                        </a:gs>
                      </a:gsLst>
                      <a:lin ang="5400000" scaled="0"/>
                    </a:gradFill>
                    <a:ln>
                      <a:noFill/>
                    </a:ln>
                    <a:effectLst>
                      <a:outerShdw blurRad="57150" dist="19050" dir="5400000" algn="ctr" rotWithShape="0">
                        <a:srgbClr val="000000">
                          <a:alpha val="63000"/>
                        </a:srgbClr>
                      </a:outerShdw>
                    </a:effectLst>
                  </c:spPr>
                  <c:extLst>
                    <c:ext xmlns:c16="http://schemas.microsoft.com/office/drawing/2014/chart" uri="{C3380CC4-5D6E-409C-BE32-E72D297353CC}">
                      <c16:uniqueId val="{00000014-43C3-4471-856A-E995ED850332}"/>
                    </c:ext>
                  </c:extLst>
                </c:dPt>
                <c:dPt>
                  <c:idx val="4"/>
                  <c:bubble3D val="0"/>
                  <c:spPr>
                    <a:gradFill rotWithShape="1">
                      <a:gsLst>
                        <a:gs pos="0">
                          <a:schemeClr val="accent5">
                            <a:satMod val="103000"/>
                            <a:lumMod val="102000"/>
                            <a:tint val="94000"/>
                          </a:schemeClr>
                        </a:gs>
                        <a:gs pos="50000">
                          <a:schemeClr val="accent5">
                            <a:satMod val="110000"/>
                            <a:lumMod val="100000"/>
                            <a:shade val="100000"/>
                          </a:schemeClr>
                        </a:gs>
                        <a:gs pos="100000">
                          <a:schemeClr val="accent5">
                            <a:lumMod val="99000"/>
                            <a:satMod val="120000"/>
                            <a:shade val="78000"/>
                          </a:schemeClr>
                        </a:gs>
                      </a:gsLst>
                      <a:lin ang="5400000" scaled="0"/>
                    </a:gradFill>
                    <a:ln>
                      <a:noFill/>
                    </a:ln>
                    <a:effectLst>
                      <a:outerShdw blurRad="57150" dist="19050" dir="5400000" algn="ctr" rotWithShape="0">
                        <a:srgbClr val="000000">
                          <a:alpha val="63000"/>
                        </a:srgbClr>
                      </a:outerShdw>
                    </a:effectLst>
                  </c:spPr>
                  <c:extLst>
                    <c:ext xmlns:c16="http://schemas.microsoft.com/office/drawing/2014/chart" uri="{C3380CC4-5D6E-409C-BE32-E72D297353CC}">
                      <c16:uniqueId val="{00000016-43C3-4471-856A-E995ED850332}"/>
                    </c:ext>
                  </c:extLst>
                </c:dPt>
                <c:dPt>
                  <c:idx val="5"/>
                  <c:bubble3D val="0"/>
                  <c:spPr>
                    <a:gradFill rotWithShape="1">
                      <a:gsLst>
                        <a:gs pos="0">
                          <a:schemeClr val="accent6">
                            <a:satMod val="103000"/>
                            <a:lumMod val="102000"/>
                            <a:tint val="94000"/>
                          </a:schemeClr>
                        </a:gs>
                        <a:gs pos="50000">
                          <a:schemeClr val="accent6">
                            <a:satMod val="110000"/>
                            <a:lumMod val="100000"/>
                            <a:shade val="100000"/>
                          </a:schemeClr>
                        </a:gs>
                        <a:gs pos="100000">
                          <a:schemeClr val="accent6">
                            <a:lumMod val="99000"/>
                            <a:satMod val="120000"/>
                            <a:shade val="78000"/>
                          </a:schemeClr>
                        </a:gs>
                      </a:gsLst>
                      <a:lin ang="5400000" scaled="0"/>
                    </a:gradFill>
                    <a:ln>
                      <a:noFill/>
                    </a:ln>
                    <a:effectLst>
                      <a:outerShdw blurRad="57150" dist="19050" dir="5400000" algn="ctr" rotWithShape="0">
                        <a:srgbClr val="000000">
                          <a:alpha val="63000"/>
                        </a:srgbClr>
                      </a:outerShdw>
                    </a:effectLst>
                  </c:spPr>
                  <c:extLst>
                    <c:ext xmlns:c16="http://schemas.microsoft.com/office/drawing/2014/chart" uri="{C3380CC4-5D6E-409C-BE32-E72D297353CC}">
                      <c16:uniqueId val="{00000018-43C3-4471-856A-E995ED850332}"/>
                    </c:ext>
                  </c:extLst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lt1">
                              <a:lumMod val="8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1"/>
                  <c:showBubbleSize val="0"/>
                  <c:showLeaderLines val="1"/>
                  <c:leaderLines>
                    <c:spPr>
                      <a:ln w="9525">
                        <a:solidFill>
                          <a:schemeClr val="lt1">
                            <a:lumMod val="95000"/>
                            <a:alpha val="54000"/>
                          </a:schemeClr>
                        </a:solidFill>
                      </a:ln>
                      <a:effectLst/>
                    </c:spPr>
                  </c:leaderLines>
                  <c:extLst>
                    <c:ext uri="{CE6537A1-D6FC-4f65-9D91-7224C49458BB}"/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'Balance All'!$K$8:$K$13</c15:sqref>
                        </c15:formulaRef>
                      </c:ext>
                    </c:extLst>
                    <c:strCache>
                      <c:ptCount val="6"/>
                      <c:pt idx="0">
                        <c:v>Cash</c:v>
                      </c:pt>
                      <c:pt idx="1">
                        <c:v>Investments</c:v>
                      </c:pt>
                      <c:pt idx="2">
                        <c:v>Receivables</c:v>
                      </c:pt>
                      <c:pt idx="3">
                        <c:v>Interfund Receivables</c:v>
                      </c:pt>
                      <c:pt idx="4">
                        <c:v>Capital Assets</c:v>
                      </c:pt>
                      <c:pt idx="5">
                        <c:v>Other Assets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'Balance All'!$M$8:$M$13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5.1157208302827613E-2</c:v>
                      </c:pt>
                      <c:pt idx="1">
                        <c:v>0.16321338680045885</c:v>
                      </c:pt>
                      <c:pt idx="2">
                        <c:v>3.253498398117409E-2</c:v>
                      </c:pt>
                      <c:pt idx="3">
                        <c:v>3.1332872129339355E-3</c:v>
                      </c:pt>
                      <c:pt idx="4">
                        <c:v>0.74040842191676115</c:v>
                      </c:pt>
                      <c:pt idx="5">
                        <c:v>9.5527117858444522E-3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9-43C3-4471-856A-E995ED850332}"/>
                  </c:ext>
                </c:extLst>
              </c15:ser>
            </c15:filteredPieSeries>
          </c:ext>
        </c:extLst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8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8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08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30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23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42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60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35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9842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501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428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962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830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2290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5810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748E-5E07-4D81-9EB9-3D0AA05E7FE9}" type="datetime1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FCF5-E639-479F-8CF2-54855C6E5C95}" type="datetime1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150E3-92EB-4647-8E49-9C7EA335387E}" type="datetime1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2DAB-7409-4824-A1E8-B9958E0CD204}" type="datetime1">
              <a:rPr lang="en-US" smtClean="0"/>
              <a:t>5/1/2024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66074-AB58-455B-9E23-0630BD2DD409}" type="datetime1">
              <a:rPr lang="en-US" smtClean="0"/>
              <a:t>5/1/2024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10DC-079D-4A56-BC92-A571A4844010}" type="datetime1">
              <a:rPr lang="en-US" smtClean="0"/>
              <a:t>5/1/2024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2B48-18ED-44BF-9795-C28E341993BE}" type="datetime1">
              <a:rPr lang="en-US" smtClean="0"/>
              <a:t>5/1/2024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7745-3751-4589-BBC8-65FA22B21966}" type="datetime1">
              <a:rPr lang="en-US" smtClean="0"/>
              <a:t>5/1/2024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41B0-2B6E-4F78-ACCB-87B8F722DFBF}" type="datetime1">
              <a:rPr lang="en-US" smtClean="0"/>
              <a:t>5/1/2024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338C-3A2F-407B-BC16-9899DC55E2D7}" type="datetime1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AD7-6B1F-4359-AF94-8327EDF5A437}" type="datetime1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6E4E-060A-414E-A837-33FF38A06D37}" type="datetime1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80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F370-0714-4A01-B5DB-E5878CAA54C4}" type="datetime1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77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2E2FA-D7F8-422D-BAB3-02FC64B705F0}" type="datetime1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DE14-3795-4221-B666-00975074391E}" type="datetime1">
              <a:rPr lang="en-US" smtClean="0"/>
              <a:t>5/1/2024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6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084A1-1289-4786-8D4A-880A2744AE71}" type="datetime1">
              <a:rPr lang="en-US" smtClean="0"/>
              <a:t>5/1/2024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5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42FDB-286A-4C15-98E6-5847CD2393DA}" type="datetime1">
              <a:rPr lang="en-US" smtClean="0"/>
              <a:t>5/1/2024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30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6A0D-0CCB-4F6F-AA3D-F57CE08A5719}" type="datetime1">
              <a:rPr lang="en-US" smtClean="0"/>
              <a:t>5/1/2024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27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B155-693A-4635-B02A-8E550B697348}" type="datetime1">
              <a:rPr lang="en-US" smtClean="0"/>
              <a:t>5/1/2024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21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4D5A3-E47D-49D1-B12D-DE4F602D37C8}" type="datetime1">
              <a:rPr lang="en-US" smtClean="0"/>
              <a:t>5/1/2024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41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F9DC-D2EF-47ED-A881-EF9779FFD3B5}" type="datetime1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43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FF16-5A38-4226-8911-2F437E54EAC7}" type="datetime1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75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62836-C76D-4894-B2E1-8071AA91C721}" type="datetime1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75D6C-55D7-4DB2-AAFB-AD6250CF8FF1}" type="datetime1">
              <a:rPr lang="en-US" smtClean="0"/>
              <a:t>5/1/2024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1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07302" y="2501624"/>
            <a:ext cx="73617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Financial Statements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 March 31, 2024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Eric Bush, CPA</a:t>
            </a:r>
          </a:p>
          <a:p>
            <a:r>
              <a:rPr lang="en-US" sz="2400" i="1" dirty="0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Chief Financial Officer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/>
                <a:cs typeface="Arial"/>
              </a:rPr>
              <a:t>May 16, 2024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3735AF-3855-6D2A-E124-A1538740E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6F8BBC-BB33-0FEE-266C-88C215A7F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160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836A6F51-24CE-541D-AC48-04DF5C135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76C79-CE54-AE8B-63B8-E03D391AE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70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present the financial results for the period ending March 31, 2024.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will cover the General Fund, all funds combined, ESPLOST, and Debt Service financial results for the period ending March 31, 2024.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This is a summary of the financial results of the period ended March 31, 2024. 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AGENDA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B8DBF2-6F2A-712D-489F-B181EFBAA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75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  <a:endParaRPr lang="en-US" dirty="0">
              <a:latin typeface="Calibri" panose="020F0502020204030204"/>
              <a:cs typeface="Calibri" panose="020F0502020204030204"/>
            </a:endParaRPr>
          </a:p>
          <a:p>
            <a:pPr marL="0" marR="0" lv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General Fund</a:t>
            </a:r>
            <a:r>
              <a:rPr lang="en-US" sz="3600" dirty="0">
                <a:solidFill>
                  <a:srgbClr val="FF0000"/>
                </a:solidFill>
                <a:latin typeface="Arial"/>
                <a:cs typeface="Arial"/>
              </a:rPr>
              <a:t> </a:t>
            </a:r>
            <a:endParaRPr lang="en-US" dirty="0">
              <a:ea typeface="+mn-ea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the Nine Months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March 31, 2024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5CA4FC-290A-5BA6-3FDC-941D9B91E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36E654F-7AAA-3786-158E-0BF753B30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6062" y="4397659"/>
            <a:ext cx="5509057" cy="250638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50058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0" y="136521"/>
            <a:ext cx="10627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General Fund as of March 31, 2024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3853" y="0"/>
            <a:ext cx="1079894" cy="107562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26178-8C26-A3AC-5DBD-C867C762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7790" y="653891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6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0C2987-DC73-3374-E5A2-81950995C5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13" y="869313"/>
            <a:ext cx="6683721" cy="5988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756AD4-567A-4863-C317-302DDB6EFD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4734" y="869313"/>
            <a:ext cx="5509057" cy="352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– Nine Months Ending March 31, 2024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0"/>
            <a:ext cx="1205092" cy="12003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8BE8D8-EB97-4E5A-D5DF-7EC37EF794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915"/>
            <a:ext cx="11931587" cy="569638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7C803-BFF9-DA1B-8E6D-804AB65C4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2194" y="6492875"/>
            <a:ext cx="34218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603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7243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21298" y="165515"/>
            <a:ext cx="1073188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General Fund Revenues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3554D1-02E1-F35F-00B1-6E52D4BB6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6428" y="655973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8</a:t>
            </a:fld>
            <a:endParaRPr lang="en-US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145FD93-750F-CF6D-54E0-93AB70AFEC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7693157"/>
              </p:ext>
            </p:extLst>
          </p:nvPr>
        </p:nvGraphicFramePr>
        <p:xfrm>
          <a:off x="121298" y="1137949"/>
          <a:ext cx="11949403" cy="5421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29772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115701"/>
            <a:ext cx="12203009" cy="972071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General Fund Expenditures by Function</a:t>
            </a: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13D0D-F376-2F02-B1A1-BEDA39CC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8989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9</a:t>
            </a:fld>
            <a:endParaRPr lang="en-US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6C0D88A-E921-9C64-320F-3FD72F3FF5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4122139"/>
              </p:ext>
            </p:extLst>
          </p:nvPr>
        </p:nvGraphicFramePr>
        <p:xfrm>
          <a:off x="0" y="1137586"/>
          <a:ext cx="8833748" cy="5604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141E008-D3BB-5817-7F31-C0DEDA36D683}"/>
              </a:ext>
            </a:extLst>
          </p:cNvPr>
          <p:cNvSpPr txBox="1"/>
          <p:nvPr/>
        </p:nvSpPr>
        <p:spPr>
          <a:xfrm>
            <a:off x="8855766" y="1908100"/>
            <a:ext cx="2704124" cy="35394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Instruction + Pupil Services + Improvement of Instructional Services 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= 67%</a:t>
            </a:r>
          </a:p>
        </p:txBody>
      </p:sp>
    </p:spTree>
    <p:extLst>
      <p:ext uri="{BB962C8B-B14F-4D97-AF65-F5344CB8AC3E}">
        <p14:creationId xmlns:p14="http://schemas.microsoft.com/office/powerpoint/2010/main" val="1899288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139340" y="236137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Funds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the Nine Months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March 31, 2024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045171-BC37-2853-84A5-4919892F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54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08" y="245237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All Funds as of March 31, 2024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BB339D-22C3-DAF1-5960-6F3C68C4DE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6" y="959548"/>
            <a:ext cx="11663778" cy="5702283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14A51-7633-2AFF-065A-20536FB0E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3899" y="6450449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385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Cash and Investments on Hand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as of March 31, 2024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6EE820-46B8-5FB4-6C68-BE047189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7461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12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D6AD7D-A323-F6E2-EF0E-65F29E1E19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339" y="1029138"/>
            <a:ext cx="11002286" cy="564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18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7243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Total Assets for All Funds Combined</a:t>
            </a: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3B4007-F3A7-AF74-07E3-B839EE513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9951" y="646867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13</a:t>
            </a:fld>
            <a:endParaRPr lang="en-US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738C6FA-803C-45FD-AED7-F9622EC238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8142269"/>
              </p:ext>
            </p:extLst>
          </p:nvPr>
        </p:nvGraphicFramePr>
        <p:xfrm>
          <a:off x="525262" y="1280169"/>
          <a:ext cx="11141476" cy="50763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236037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– Nine Months Ending March 31, 2024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 useBgFill="1">
        <p:nvSpPr>
          <p:cNvPr id="6" name="Slide Number Placeholder 5">
            <a:extLst>
              <a:ext uri="{FF2B5EF4-FFF2-40B4-BE49-F238E27FC236}">
                <a16:creationId xmlns:a16="http://schemas.microsoft.com/office/drawing/2014/main" id="{D905D6A6-5360-1872-E078-07C773D20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3938" y="6319286"/>
            <a:ext cx="64243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9681C1-FA93-6B7E-BCC1-88C484596F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7146" y="1126989"/>
            <a:ext cx="11248007" cy="528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5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Update on ESSER Funds – </a:t>
            </a:r>
          </a:p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CARES and ARP </a:t>
            </a:r>
          </a:p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Remaining Balances to Spend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56C927-904E-6905-DC9E-D7762DF64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467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54107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ESSER Balances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60F88B-CA1C-FC79-DD9C-D0FBA4BE2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70F866-534A-5302-E2EB-158445750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423" y="1195132"/>
            <a:ext cx="10881171" cy="548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086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Update on 2021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2016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Bonds of 2020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Debt Service Trust Account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68ECA5-F920-2CD9-DEA8-FBBE82E26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30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2016 ESPLOST and 2021 ESPLOST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93045-2EB8-7185-5A05-840899714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7CD5B7-7390-D9A7-C4C7-7BEDF26E5A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50" y="1690687"/>
            <a:ext cx="11087100" cy="378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01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Bonds of 2020 Technology Project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Debt Service Account for Payoff on Bonds of 2020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9B14E-F8D2-7906-816F-F15342B68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0476" y="6460301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19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E6049E-6112-877C-742A-C4508647A5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585" y="1126989"/>
            <a:ext cx="10092847" cy="543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0771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B895C-8529-3A18-412C-3F821DC0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17B90-40AB-E581-245F-091C1BE1A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 2013 - 2022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 2013 - 2022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878</TotalTime>
  <Words>461</Words>
  <Application>Microsoft Office PowerPoint</Application>
  <PresentationFormat>Widescreen</PresentationFormat>
  <Paragraphs>124</Paragraphs>
  <Slides>21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Arial Narrow</vt:lpstr>
      <vt:lpstr>Calibri</vt:lpstr>
      <vt:lpstr>Calibri Light</vt:lpstr>
      <vt:lpstr>Trade Gothic Next Cond</vt:lpstr>
      <vt:lpstr>Trade Gothic Next HvyCd</vt:lpstr>
      <vt:lpstr>Office Theme</vt:lpstr>
      <vt:lpstr>1_Office Theme</vt:lpstr>
      <vt:lpstr>PowerPoint Presentation</vt:lpstr>
      <vt:lpstr>OUR 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Bush, Eric</cp:lastModifiedBy>
  <cp:revision>49</cp:revision>
  <cp:lastPrinted>2024-02-01T20:18:01Z</cp:lastPrinted>
  <dcterms:created xsi:type="dcterms:W3CDTF">2023-05-01T16:02:45Z</dcterms:created>
  <dcterms:modified xsi:type="dcterms:W3CDTF">2024-05-01T14:01:48Z</dcterms:modified>
</cp:coreProperties>
</file>