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7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8.xml" ContentType="application/vnd.openxmlformats-officedocument.themeOverride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4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7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18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19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20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21.xml" ContentType="application/vnd.openxmlformats-officedocument.presentationml.notesSl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24.xml" ContentType="application/vnd.openxmlformats-officedocument.presentationml.notesSl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notesSlides/notesSlide29.xml" ContentType="application/vnd.openxmlformats-officedocument.presentationml.notesSlid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notesSlides/notesSlide30.xml" ContentType="application/vnd.openxmlformats-officedocument.presentationml.notesSlid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notesSlides/notesSlide31.xml" ContentType="application/vnd.openxmlformats-officedocument.presentationml.notesSlid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92" r:id="rId2"/>
    <p:sldId id="298" r:id="rId3"/>
    <p:sldId id="297" r:id="rId4"/>
    <p:sldId id="300" r:id="rId5"/>
    <p:sldId id="287" r:id="rId6"/>
    <p:sldId id="2947" r:id="rId7"/>
    <p:sldId id="2948" r:id="rId8"/>
    <p:sldId id="2949" r:id="rId9"/>
    <p:sldId id="2950" r:id="rId10"/>
    <p:sldId id="2951" r:id="rId11"/>
    <p:sldId id="2952" r:id="rId12"/>
    <p:sldId id="2953" r:id="rId13"/>
    <p:sldId id="301" r:id="rId14"/>
    <p:sldId id="306" r:id="rId15"/>
    <p:sldId id="312" r:id="rId16"/>
    <p:sldId id="314" r:id="rId17"/>
    <p:sldId id="320" r:id="rId18"/>
    <p:sldId id="323" r:id="rId19"/>
    <p:sldId id="2954" r:id="rId20"/>
    <p:sldId id="303" r:id="rId21"/>
    <p:sldId id="308" r:id="rId22"/>
    <p:sldId id="310" r:id="rId23"/>
    <p:sldId id="316" r:id="rId24"/>
    <p:sldId id="322" r:id="rId25"/>
    <p:sldId id="325" r:id="rId26"/>
    <p:sldId id="2955" r:id="rId27"/>
    <p:sldId id="318" r:id="rId28"/>
    <p:sldId id="327" r:id="rId29"/>
    <p:sldId id="2956" r:id="rId30"/>
    <p:sldId id="330" r:id="rId31"/>
    <p:sldId id="2957" r:id="rId32"/>
    <p:sldId id="332" r:id="rId33"/>
    <p:sldId id="334" r:id="rId34"/>
    <p:sldId id="336" r:id="rId35"/>
    <p:sldId id="338" r:id="rId36"/>
    <p:sldId id="2958" r:id="rId37"/>
    <p:sldId id="2962" r:id="rId38"/>
    <p:sldId id="2959" r:id="rId39"/>
    <p:sldId id="2961" r:id="rId40"/>
    <p:sldId id="2960" r:id="rId41"/>
    <p:sldId id="295" r:id="rId4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6B89BF-4DFD-42E1-92A8-8A157167F62C}" v="559" dt="2023-08-02T13:50:00.3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1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2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3.xlsx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Percentage</a:t>
            </a:r>
            <a:r>
              <a:rPr lang="en-US" baseline="0" dirty="0"/>
              <a:t> of Students Reading </a:t>
            </a:r>
          </a:p>
          <a:p>
            <a:pPr>
              <a:defRPr/>
            </a:pPr>
            <a:r>
              <a:rPr lang="en-US" baseline="0" dirty="0"/>
              <a:t>On or Above Grade Level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6435914506162725E-2"/>
          <c:y val="0.17282019131133788"/>
          <c:w val="0.93755101277431319"/>
          <c:h val="0.668258346126283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Bibb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C6-4610-AF1E-E6DD59CB4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3057872"/>
        <c:axId val="1533066192"/>
      </c:barChart>
      <c:catAx>
        <c:axId val="153305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066192"/>
        <c:crosses val="autoZero"/>
        <c:auto val="1"/>
        <c:lblAlgn val="ctr"/>
        <c:lblOffset val="100"/>
        <c:noMultiLvlLbl val="0"/>
      </c:catAx>
      <c:valAx>
        <c:axId val="15330661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05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05707462596236"/>
          <c:y val="0.94187555576678494"/>
          <c:w val="0.1615273529340068"/>
          <c:h val="5.812444423321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62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Percentage of Students Reading </a:t>
            </a:r>
          </a:p>
          <a:p>
            <a:pPr>
              <a:defRPr/>
            </a:pPr>
            <a:r>
              <a:rPr lang="en-US" sz="1862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On or Above Grade Level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6435914506162725E-2"/>
          <c:y val="0.17282019131133788"/>
          <c:w val="0.93755101277431319"/>
          <c:h val="0.668258346126283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Bibb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39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C6-4610-AF1E-E6DD59CB4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3057872"/>
        <c:axId val="1533066192"/>
      </c:barChart>
      <c:catAx>
        <c:axId val="153305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066192"/>
        <c:crosses val="autoZero"/>
        <c:auto val="1"/>
        <c:lblAlgn val="ctr"/>
        <c:lblOffset val="100"/>
        <c:noMultiLvlLbl val="0"/>
      </c:catAx>
      <c:valAx>
        <c:axId val="15330661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05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05707462596236"/>
          <c:y val="0.94187555576678494"/>
          <c:w val="0.1615273529340068"/>
          <c:h val="5.812444423321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62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Percentage of Students Reading </a:t>
            </a:r>
          </a:p>
          <a:p>
            <a:pPr>
              <a:defRPr/>
            </a:pPr>
            <a:r>
              <a:rPr lang="en-US" sz="1862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On or Above Grade Level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6435914506162725E-2"/>
          <c:y val="0.17282019131133788"/>
          <c:w val="0.93755101277431319"/>
          <c:h val="0.668258346126283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Bibb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58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C6-4610-AF1E-E6DD59CB4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3057872"/>
        <c:axId val="1533066192"/>
      </c:barChart>
      <c:catAx>
        <c:axId val="153305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066192"/>
        <c:crosses val="autoZero"/>
        <c:auto val="1"/>
        <c:lblAlgn val="ctr"/>
        <c:lblOffset val="100"/>
        <c:noMultiLvlLbl val="0"/>
      </c:catAx>
      <c:valAx>
        <c:axId val="15330661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05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05707462596236"/>
          <c:y val="0.94187555576678494"/>
          <c:w val="0.1615273529340068"/>
          <c:h val="5.812444423321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62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Percentage of Students Reading </a:t>
            </a:r>
          </a:p>
          <a:p>
            <a:pPr>
              <a:defRPr/>
            </a:pPr>
            <a:r>
              <a:rPr lang="en-US" sz="1862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On or Above Grade Level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6435914506162725E-2"/>
          <c:y val="0.17282019131133788"/>
          <c:w val="0.93755101277431319"/>
          <c:h val="0.668258346126283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Bibb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38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C6-4610-AF1E-E6DD59CB4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3057872"/>
        <c:axId val="1533066192"/>
      </c:barChart>
      <c:catAx>
        <c:axId val="153305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066192"/>
        <c:crosses val="autoZero"/>
        <c:auto val="1"/>
        <c:lblAlgn val="ctr"/>
        <c:lblOffset val="100"/>
        <c:noMultiLvlLbl val="0"/>
      </c:catAx>
      <c:valAx>
        <c:axId val="15330661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05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05707462596236"/>
          <c:y val="0.94187555576678494"/>
          <c:w val="0.1615273529340068"/>
          <c:h val="5.812444423321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62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Percentage of Students Reading </a:t>
            </a:r>
          </a:p>
          <a:p>
            <a:pPr>
              <a:defRPr/>
            </a:pPr>
            <a:r>
              <a:rPr lang="en-US" sz="1862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On or Above Grade Level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6435914506162725E-2"/>
          <c:y val="0.17282019131133788"/>
          <c:w val="0.93755101277431319"/>
          <c:h val="0.668258346126283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Bibb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53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C6-4610-AF1E-E6DD59CB4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3057872"/>
        <c:axId val="1533066192"/>
      </c:barChart>
      <c:catAx>
        <c:axId val="153305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066192"/>
        <c:crosses val="autoZero"/>
        <c:auto val="1"/>
        <c:lblAlgn val="ctr"/>
        <c:lblOffset val="100"/>
        <c:noMultiLvlLbl val="0"/>
      </c:catAx>
      <c:valAx>
        <c:axId val="15330661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05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05707462596236"/>
          <c:y val="0.94187555576678494"/>
          <c:w val="0.1615273529340068"/>
          <c:h val="5.812444423321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62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Percentage of Students Reading </a:t>
            </a:r>
          </a:p>
          <a:p>
            <a:pPr>
              <a:defRPr/>
            </a:pPr>
            <a:r>
              <a:rPr lang="en-US" sz="1862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On or Above Grade Level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6435914506162725E-2"/>
          <c:y val="0.17282019131133788"/>
          <c:w val="0.93755101277431319"/>
          <c:h val="0.668258346126283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Bibb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56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C6-4610-AF1E-E6DD59CB4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3057872"/>
        <c:axId val="1533066192"/>
      </c:barChart>
      <c:catAx>
        <c:axId val="153305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066192"/>
        <c:crosses val="autoZero"/>
        <c:auto val="1"/>
        <c:lblAlgn val="ctr"/>
        <c:lblOffset val="100"/>
        <c:noMultiLvlLbl val="0"/>
      </c:catAx>
      <c:valAx>
        <c:axId val="15330661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05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05707462596236"/>
          <c:y val="0.94187555576678494"/>
          <c:w val="0.1615273529340068"/>
          <c:h val="5.812444423321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AE0-439D-BDF0-FADE11514AF0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AE0-439D-BDF0-FADE11514AF0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AE0-439D-BDF0-FADE11514AF0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AE0-439D-BDF0-FADE11514AF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</c:v>
                </c:pt>
                <c:pt idx="1">
                  <c:v>27</c:v>
                </c:pt>
                <c:pt idx="2">
                  <c:v>16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AE0-439D-BDF0-FADE11514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EB8-4AEE-8EC4-09027E57ED09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EB8-4AEE-8EC4-09027E57ED09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EB8-4AEE-8EC4-09027E57ED09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EB8-4AEE-8EC4-09027E57ED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53</c:v>
                </c:pt>
                <c:pt idx="1">
                  <c:v>24</c:v>
                </c:pt>
                <c:pt idx="2">
                  <c:v>17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EB8-4AEE-8EC4-09027E57ED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C20-400A-A67E-F572F4B6A2CA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C20-400A-A67E-F572F4B6A2CA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C20-400A-A67E-F572F4B6A2CA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C20-400A-A67E-F572F4B6A2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</c:v>
                </c:pt>
                <c:pt idx="1">
                  <c:v>31</c:v>
                </c:pt>
                <c:pt idx="2">
                  <c:v>17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C20-400A-A67E-F572F4B6A2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7A-41DD-A51D-672605FA5883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7A-41DD-A51D-672605FA5883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7A-41DD-A51D-672605FA5883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7A-41DD-A51D-672605FA588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31</c:v>
                </c:pt>
                <c:pt idx="2">
                  <c:v>15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7A-41DD-A51D-672605FA58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DC4-4068-ABF0-C2471EC37F28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C4-4068-ABF0-C2471EC37F28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DC4-4068-ABF0-C2471EC37F28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DC4-4068-ABF0-C2471EC37F2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39</c:v>
                </c:pt>
                <c:pt idx="1">
                  <c:v>36</c:v>
                </c:pt>
                <c:pt idx="2">
                  <c:v>23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C4-4068-ABF0-C2471EC37F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5BB-4D8C-9F5F-FE53936D3B36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5BB-4D8C-9F5F-FE53936D3B36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5BB-4D8C-9F5F-FE53936D3B36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5BB-4D8C-9F5F-FE53936D3B3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33</c:v>
                </c:pt>
                <c:pt idx="2">
                  <c:v>22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5BB-4D8C-9F5F-FE53936D3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C9F-40AA-8340-C48DFE60C2DF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C9F-40AA-8340-C48DFE60C2DF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C9F-40AA-8340-C48DFE60C2DF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C9F-40AA-8340-C48DFE60C2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</c:v>
                </c:pt>
                <c:pt idx="1">
                  <c:v>30</c:v>
                </c:pt>
                <c:pt idx="2">
                  <c:v>19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C9F-40AA-8340-C48DFE60C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A1F-4D36-A91C-D2A6032F5F7B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A1F-4D36-A91C-D2A6032F5F7B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A1F-4D36-A91C-D2A6032F5F7B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A1F-4D36-A91C-D2A6032F5F7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48</c:v>
                </c:pt>
                <c:pt idx="1">
                  <c:v>30</c:v>
                </c:pt>
                <c:pt idx="2">
                  <c:v>19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A1F-4D36-A91C-D2A6032F5F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CC5-4A3E-BBC1-C5D945BCE743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CC5-4A3E-BBC1-C5D945BCE743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CC5-4A3E-BBC1-C5D945BCE743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CC5-4A3E-BBC1-C5D945BCE7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36</c:v>
                </c:pt>
                <c:pt idx="2">
                  <c:v>19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CC5-4A3E-BBC1-C5D945BCE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5DA-4BA1-BD3D-B8B4E6AD0586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5DA-4BA1-BD3D-B8B4E6AD0586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5DA-4BA1-BD3D-B8B4E6AD0586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5DA-4BA1-BD3D-B8B4E6AD05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44</c:v>
                </c:pt>
                <c:pt idx="1">
                  <c:v>36</c:v>
                </c:pt>
                <c:pt idx="2">
                  <c:v>18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DA-4BA1-BD3D-B8B4E6AD0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4E6-49EA-AD0B-5CD5B4CD4546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E6-49EA-AD0B-5CD5B4CD4546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4E6-49EA-AD0B-5CD5B4CD4546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4E6-49EA-AD0B-5CD5B4CD45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</c:v>
                </c:pt>
                <c:pt idx="1">
                  <c:v>41</c:v>
                </c:pt>
                <c:pt idx="2">
                  <c:v>20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4E6-49EA-AD0B-5CD5B4CD45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07D-49CA-95E4-6FEDFA2F21D4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07D-49CA-95E4-6FEDFA2F21D4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07D-49CA-95E4-6FEDFA2F21D4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07D-49CA-95E4-6FEDFA2F21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</c:v>
                </c:pt>
                <c:pt idx="1">
                  <c:v>42</c:v>
                </c:pt>
                <c:pt idx="2">
                  <c:v>21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07D-49CA-95E4-6FEDFA2F21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C05-456D-9DA5-6B4A1530A015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C05-456D-9DA5-6B4A1530A015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C05-456D-9DA5-6B4A1530A015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C05-456D-9DA5-6B4A1530A01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</c:v>
                </c:pt>
                <c:pt idx="1">
                  <c:v>44</c:v>
                </c:pt>
                <c:pt idx="2">
                  <c:v>16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C05-456D-9DA5-6B4A1530A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DD6-479E-8B87-486898852359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D6-479E-8B87-486898852359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DD6-479E-8B87-486898852359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DD6-479E-8B87-48689885235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</c:v>
                </c:pt>
                <c:pt idx="1">
                  <c:v>41</c:v>
                </c:pt>
                <c:pt idx="2">
                  <c:v>18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DD6-479E-8B87-4868988523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DA-4F4D-BBBE-B5367B85BB02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DA-4F4D-BBBE-B5367B85BB02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ADA-4F4D-BBBE-B5367B85BB02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ADA-4F4D-BBBE-B5367B85BB0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38</c:v>
                </c:pt>
                <c:pt idx="2">
                  <c:v>18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ADA-4F4D-BBBE-B5367B85BB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B32-4381-B9DB-9CF9FA7B2E02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B32-4381-B9DB-9CF9FA7B2E02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B32-4381-B9DB-9CF9FA7B2E02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B32-4381-B9DB-9CF9FA7B2E0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36</c:v>
                </c:pt>
                <c:pt idx="2">
                  <c:v>19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B32-4381-B9DB-9CF9FA7B2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0AE-4C87-8931-33FD96855E83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0AE-4C87-8931-33FD96855E83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0AE-4C87-8931-33FD96855E83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0AE-4C87-8931-33FD96855E8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</c:v>
                </c:pt>
                <c:pt idx="1">
                  <c:v>28</c:v>
                </c:pt>
                <c:pt idx="2">
                  <c:v>13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0AE-4C87-8931-33FD96855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893-4351-9A35-678C0D5CAB02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893-4351-9A35-678C0D5CAB02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893-4351-9A35-678C0D5CAB02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893-4351-9A35-678C0D5CAB0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</c:v>
                </c:pt>
                <c:pt idx="1">
                  <c:v>29</c:v>
                </c:pt>
                <c:pt idx="2">
                  <c:v>12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93-4351-9A35-678C0D5CAB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509-4154-8CB6-0818AF8760E9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509-4154-8CB6-0818AF8760E9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509-4154-8CB6-0818AF8760E9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509-4154-8CB6-0818AF8760E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59</c:v>
                </c:pt>
                <c:pt idx="1">
                  <c:v>30</c:v>
                </c:pt>
                <c:pt idx="2">
                  <c:v>10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09-4154-8CB6-0818AF876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B4-417D-A59B-5A8224C31886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6B4-417D-A59B-5A8224C31886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6B4-417D-A59B-5A8224C31886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6B4-417D-A59B-5A8224C318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</c:v>
                </c:pt>
                <c:pt idx="1">
                  <c:v>33</c:v>
                </c:pt>
                <c:pt idx="2">
                  <c:v>10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B4-417D-A59B-5A8224C31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3DE-4A66-B56E-567F4ED99012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3DE-4A66-B56E-567F4ED99012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3DE-4A66-B56E-567F4ED99012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3DE-4A66-B56E-567F4ED9901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51</c:v>
                </c:pt>
                <c:pt idx="1">
                  <c:v>38</c:v>
                </c:pt>
                <c:pt idx="2">
                  <c:v>8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3DE-4A66-B56E-567F4ED99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0EF-4042-895F-981C0D425B6A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0EF-4042-895F-981C0D425B6A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0EF-4042-895F-981C0D425B6A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0EF-4042-895F-981C0D425B6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39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0EF-4042-895F-981C0D425B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39-4D51-84B4-A7C3753F3264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39-4D51-84B4-A7C3753F3264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339-4D51-84B4-A7C3753F3264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339-4D51-84B4-A7C3753F326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58</c:v>
                </c:pt>
                <c:pt idx="1">
                  <c:v>28</c:v>
                </c:pt>
                <c:pt idx="2">
                  <c:v>10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339-4D51-84B4-A7C3753F32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3D-4EA3-9EAB-07894A1066BB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3D-4EA3-9EAB-07894A1066BB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53D-4EA3-9EAB-07894A1066BB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53D-4EA3-9EAB-07894A1066B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59</c:v>
                </c:pt>
                <c:pt idx="1">
                  <c:v>26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53D-4EA3-9EAB-07894A1066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FA-46A6-ADD5-13FAC3166EB7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FA-46A6-ADD5-13FAC3166EB7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1FA-46A6-ADD5-13FAC3166EB7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1FA-46A6-ADD5-13FAC3166EB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47</c:v>
                </c:pt>
                <c:pt idx="1">
                  <c:v>29</c:v>
                </c:pt>
                <c:pt idx="2">
                  <c:v>20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1FA-46A6-ADD5-13FAC3166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FF3-436C-85D6-2D459250C7C8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FF3-436C-85D6-2D459250C7C8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FF3-436C-85D6-2D459250C7C8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FF3-436C-85D6-2D459250C7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25</c:v>
                </c:pt>
                <c:pt idx="2">
                  <c:v>20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FF3-436C-85D6-2D459250C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D38-42CD-B49A-E24E006B6AE5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38-42CD-B49A-E24E006B6AE5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D38-42CD-B49A-E24E006B6AE5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D38-42CD-B49A-E24E006B6A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24</c:v>
                </c:pt>
                <c:pt idx="2">
                  <c:v>14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D38-42CD-B49A-E24E006B6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DB2-4864-ABB3-1078722FB3CA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DB2-4864-ABB3-1078722FB3CA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DB2-4864-ABB3-1078722FB3CA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DB2-4864-ABB3-1078722FB3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67</c:v>
                </c:pt>
                <c:pt idx="1">
                  <c:v>21</c:v>
                </c:pt>
                <c:pt idx="2">
                  <c:v>10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DB2-4864-ABB3-1078722FB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B7-40C4-A671-D794300984FB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B7-40C4-A671-D794300984FB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B7-40C4-A671-D794300984FB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B7-40C4-A671-D794300984F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51</c:v>
                </c:pt>
                <c:pt idx="1">
                  <c:v>36</c:v>
                </c:pt>
                <c:pt idx="2">
                  <c:v>12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B7-40C4-A671-D794300984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36-4C94-B56E-D6CC5F3DBFD4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36-4C94-B56E-D6CC5F3DBFD4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36-4C94-B56E-D6CC5F3DBFD4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36-4C94-B56E-D6CC5F3DBF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</c:v>
                </c:pt>
                <c:pt idx="1">
                  <c:v>35</c:v>
                </c:pt>
                <c:pt idx="2">
                  <c:v>11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36-4C94-B56E-D6CC5F3DB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6C-41D1-9994-EE674AD3303A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C6C-41D1-9994-EE674AD3303A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C6C-41D1-9994-EE674AD3303A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C6C-41D1-9994-EE674AD330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37</c:v>
                </c:pt>
                <c:pt idx="2">
                  <c:v>18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6C-41D1-9994-EE674AD330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28E-4ACA-954B-E59CA69E8896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28E-4ACA-954B-E59CA69E8896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28E-4ACA-954B-E59CA69E8896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28E-4ACA-954B-E59CA69E889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38</c:v>
                </c:pt>
                <c:pt idx="2">
                  <c:v>17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28E-4ACA-954B-E59CA69E8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9CB-4A3E-BDE8-FD05C1E4E8AE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9CB-4A3E-BDE8-FD05C1E4E8AE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9CB-4A3E-BDE8-FD05C1E4E8AE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9CB-4A3E-BDE8-FD05C1E4E8A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64</c:v>
                </c:pt>
                <c:pt idx="1">
                  <c:v>27</c:v>
                </c:pt>
                <c:pt idx="2">
                  <c:v>8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9CB-4A3E-BDE8-FD05C1E4E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BA-4A8E-85F6-DCB17972B560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6BA-4A8E-85F6-DCB17972B560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6BA-4A8E-85F6-DCB17972B560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6BA-4A8E-85F6-DCB17972B56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63</c:v>
                </c:pt>
                <c:pt idx="1">
                  <c:v>28</c:v>
                </c:pt>
                <c:pt idx="2">
                  <c:v>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BA-4A8E-85F6-DCB17972B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509-461E-84D4-35FEE3804D5F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509-461E-84D4-35FEE3804D5F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509-461E-84D4-35FEE3804D5F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509-461E-84D4-35FEE3804D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28</c:v>
                </c:pt>
                <c:pt idx="2">
                  <c:v>20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509-461E-84D4-35FEE3804D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FE3-47FA-B07B-E9A18CD0ACC8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FE3-47FA-B07B-E9A18CD0ACC8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FE3-47FA-B07B-E9A18CD0ACC8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FE3-47FA-B07B-E9A18CD0AC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58</c:v>
                </c:pt>
                <c:pt idx="1">
                  <c:v>25</c:v>
                </c:pt>
                <c:pt idx="2">
                  <c:v>15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FE3-47FA-B07B-E9A18CD0A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28E-4402-A436-A5CE5B2C6431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28E-4402-A436-A5CE5B2C6431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28E-4402-A436-A5CE5B2C6431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28E-4402-A436-A5CE5B2C64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30</c:v>
                </c:pt>
                <c:pt idx="2">
                  <c:v>9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28E-4402-A436-A5CE5B2C6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D11-4696-A7E7-4D1E30910C96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D11-4696-A7E7-4D1E30910C96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D11-4696-A7E7-4D1E30910C96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D11-4696-A7E7-4D1E30910C9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Beginning</c:v>
                </c:pt>
                <c:pt idx="1">
                  <c:v>Developing</c:v>
                </c:pt>
                <c:pt idx="2">
                  <c:v>Proficient</c:v>
                </c:pt>
                <c:pt idx="3">
                  <c:v>Distinguished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57</c:v>
                </c:pt>
                <c:pt idx="1">
                  <c:v>33</c:v>
                </c:pt>
                <c:pt idx="2">
                  <c:v>9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D11-4696-A7E7-4D1E30910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22940C-0E6C-4BF8-A048-028FF25260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5FEEBB-F7B2-4C4D-9438-A8242117E9ED}">
      <dgm:prSet/>
      <dgm:spPr>
        <a:solidFill>
          <a:srgbClr val="00206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1" i="0" baseline="0" dirty="0"/>
            <a:t>Language Essentials for Teachers of Reading and Spelling (LETRS) Training</a:t>
          </a:r>
          <a:r>
            <a:rPr lang="en-US" b="1" dirty="0"/>
            <a:t> </a:t>
          </a:r>
          <a:endParaRPr lang="en-US" dirty="0"/>
        </a:p>
      </dgm:t>
    </dgm:pt>
    <dgm:pt modelId="{6AF80C02-C2EF-43F5-B13A-C598BB209AB2}" type="parTrans" cxnId="{E0C1F6C5-BB9F-4711-AC89-F6B91CBCB121}">
      <dgm:prSet/>
      <dgm:spPr/>
      <dgm:t>
        <a:bodyPr/>
        <a:lstStyle/>
        <a:p>
          <a:endParaRPr lang="en-US"/>
        </a:p>
      </dgm:t>
    </dgm:pt>
    <dgm:pt modelId="{54F99A04-F16B-4AC9-BDA8-DB48D7560033}" type="sibTrans" cxnId="{E0C1F6C5-BB9F-4711-AC89-F6B91CBCB121}">
      <dgm:prSet/>
      <dgm:spPr/>
      <dgm:t>
        <a:bodyPr/>
        <a:lstStyle/>
        <a:p>
          <a:endParaRPr lang="en-US"/>
        </a:p>
      </dgm:t>
    </dgm:pt>
    <dgm:pt modelId="{DC0AC35D-425E-4FE8-95F5-44B382C59766}">
      <dgm:prSet custT="1"/>
      <dgm:spPr/>
      <dgm:t>
        <a:bodyPr/>
        <a:lstStyle/>
        <a:p>
          <a:r>
            <a:rPr lang="en-US" sz="2000" dirty="0"/>
            <a:t>Equip teachers and leaders with the knowledge and skills to provide and support effective literacy instruction</a:t>
          </a:r>
        </a:p>
      </dgm:t>
    </dgm:pt>
    <dgm:pt modelId="{C8980AF2-2212-4761-9224-2CCDB777F2C7}" type="parTrans" cxnId="{8BBE6CBC-FEBA-4B48-960D-FF211706CCC2}">
      <dgm:prSet/>
      <dgm:spPr/>
      <dgm:t>
        <a:bodyPr/>
        <a:lstStyle/>
        <a:p>
          <a:endParaRPr lang="en-US"/>
        </a:p>
      </dgm:t>
    </dgm:pt>
    <dgm:pt modelId="{E02BE671-7468-4A24-A8C0-065717D4373B}" type="sibTrans" cxnId="{8BBE6CBC-FEBA-4B48-960D-FF211706CCC2}">
      <dgm:prSet/>
      <dgm:spPr/>
      <dgm:t>
        <a:bodyPr/>
        <a:lstStyle/>
        <a:p>
          <a:endParaRPr lang="en-US"/>
        </a:p>
      </dgm:t>
    </dgm:pt>
    <dgm:pt modelId="{E8CB8431-718A-4991-AF07-4C76A62E8BC5}">
      <dgm:prSet custT="1"/>
      <dgm:spPr/>
      <dgm:t>
        <a:bodyPr/>
        <a:lstStyle/>
        <a:p>
          <a:r>
            <a:rPr lang="en-US" sz="2000" b="0" i="0" baseline="0" dirty="0"/>
            <a:t>Science of Reading</a:t>
          </a:r>
          <a:endParaRPr lang="en-US" sz="2000" dirty="0"/>
        </a:p>
      </dgm:t>
    </dgm:pt>
    <dgm:pt modelId="{16E5F7BF-2601-41FB-ADC5-D384DA1826E0}" type="parTrans" cxnId="{A045C1F6-712D-4276-A66B-9BA82BEF314D}">
      <dgm:prSet/>
      <dgm:spPr/>
      <dgm:t>
        <a:bodyPr/>
        <a:lstStyle/>
        <a:p>
          <a:endParaRPr lang="en-US"/>
        </a:p>
      </dgm:t>
    </dgm:pt>
    <dgm:pt modelId="{E89D53F2-311C-4D97-8574-2EA236C22829}" type="sibTrans" cxnId="{A045C1F6-712D-4276-A66B-9BA82BEF314D}">
      <dgm:prSet/>
      <dgm:spPr/>
      <dgm:t>
        <a:bodyPr/>
        <a:lstStyle/>
        <a:p>
          <a:endParaRPr lang="en-US"/>
        </a:p>
      </dgm:t>
    </dgm:pt>
    <dgm:pt modelId="{F572F8E1-5444-469C-8F49-87A17AF84FF6}">
      <dgm:prSet custT="1"/>
      <dgm:spPr/>
      <dgm:t>
        <a:bodyPr/>
        <a:lstStyle/>
        <a:p>
          <a:r>
            <a:rPr lang="en-US" sz="2000" b="0" i="0" baseline="0" dirty="0"/>
            <a:t>Structured literacy</a:t>
          </a:r>
          <a:endParaRPr lang="en-US" sz="2000" dirty="0"/>
        </a:p>
      </dgm:t>
    </dgm:pt>
    <dgm:pt modelId="{9B98A9A1-3BBA-47A8-BE2A-99106BB76A57}" type="parTrans" cxnId="{4C8927CF-DCA9-4E7D-B542-1EA31FCBFD23}">
      <dgm:prSet/>
      <dgm:spPr/>
      <dgm:t>
        <a:bodyPr/>
        <a:lstStyle/>
        <a:p>
          <a:endParaRPr lang="en-US"/>
        </a:p>
      </dgm:t>
    </dgm:pt>
    <dgm:pt modelId="{BCD8513A-EF9F-4F83-B746-9836199B7B80}" type="sibTrans" cxnId="{4C8927CF-DCA9-4E7D-B542-1EA31FCBFD23}">
      <dgm:prSet/>
      <dgm:spPr/>
      <dgm:t>
        <a:bodyPr/>
        <a:lstStyle/>
        <a:p>
          <a:endParaRPr lang="en-US"/>
        </a:p>
      </dgm:t>
    </dgm:pt>
    <dgm:pt modelId="{69563B9E-16A6-4BB7-B3CF-F17E7F545A4F}">
      <dgm:prSet/>
      <dgm:spPr>
        <a:solidFill>
          <a:srgbClr val="002060"/>
        </a:solidFill>
      </dgm:spPr>
      <dgm:t>
        <a:bodyPr/>
        <a:lstStyle/>
        <a:p>
          <a:r>
            <a:rPr lang="en-US" b="1" i="0" baseline="0" dirty="0"/>
            <a:t>Amira – An Artificially Intelligent Reading Tutor </a:t>
          </a:r>
          <a:endParaRPr lang="en-US" dirty="0"/>
        </a:p>
      </dgm:t>
    </dgm:pt>
    <dgm:pt modelId="{9A59FDD3-BF91-4030-8D71-5E5DE48B2A32}" type="parTrans" cxnId="{A8C38A28-8BCA-4BC1-A739-622BF37B07CC}">
      <dgm:prSet/>
      <dgm:spPr/>
      <dgm:t>
        <a:bodyPr/>
        <a:lstStyle/>
        <a:p>
          <a:endParaRPr lang="en-US"/>
        </a:p>
      </dgm:t>
    </dgm:pt>
    <dgm:pt modelId="{B738B220-8F7F-441C-BEEB-5BF3C3502BE4}" type="sibTrans" cxnId="{A8C38A28-8BCA-4BC1-A739-622BF37B07CC}">
      <dgm:prSet/>
      <dgm:spPr/>
      <dgm:t>
        <a:bodyPr/>
        <a:lstStyle/>
        <a:p>
          <a:endParaRPr lang="en-US"/>
        </a:p>
      </dgm:t>
    </dgm:pt>
    <dgm:pt modelId="{45D5C899-5513-40F4-ADBC-35CD69005714}">
      <dgm:prSet custT="1"/>
      <dgm:spPr/>
      <dgm:t>
        <a:bodyPr/>
        <a:lstStyle/>
        <a:p>
          <a:r>
            <a:rPr lang="en-US" sz="2000" b="0" i="0" baseline="0" dirty="0"/>
            <a:t>Provides 1-on-1 tutoring based on the Science of Reading helping to increase students foundational reading skills and increase fluency</a:t>
          </a:r>
          <a:endParaRPr lang="en-US" sz="2000" dirty="0"/>
        </a:p>
      </dgm:t>
    </dgm:pt>
    <dgm:pt modelId="{70C51484-8432-499E-919E-292B456D08A6}" type="parTrans" cxnId="{FF47D1B2-2D6C-47DA-BF0F-E30924C938D4}">
      <dgm:prSet/>
      <dgm:spPr/>
      <dgm:t>
        <a:bodyPr/>
        <a:lstStyle/>
        <a:p>
          <a:endParaRPr lang="en-US"/>
        </a:p>
      </dgm:t>
    </dgm:pt>
    <dgm:pt modelId="{F763E4B9-D2CD-40EC-8E12-C3BD9E07D2A7}" type="sibTrans" cxnId="{FF47D1B2-2D6C-47DA-BF0F-E30924C938D4}">
      <dgm:prSet/>
      <dgm:spPr/>
      <dgm:t>
        <a:bodyPr/>
        <a:lstStyle/>
        <a:p>
          <a:endParaRPr lang="en-US"/>
        </a:p>
      </dgm:t>
    </dgm:pt>
    <dgm:pt modelId="{F199D93E-B996-4C81-87F6-ABE789467A6F}">
      <dgm:prSet custT="1"/>
      <dgm:spPr/>
      <dgm:t>
        <a:bodyPr/>
        <a:lstStyle/>
        <a:p>
          <a:r>
            <a:rPr lang="en-US" sz="2000" b="0" i="0" baseline="0" dirty="0"/>
            <a:t>In-the-moment feedback to students</a:t>
          </a:r>
          <a:endParaRPr lang="en-US" sz="2000" dirty="0"/>
        </a:p>
      </dgm:t>
    </dgm:pt>
    <dgm:pt modelId="{22094FBD-C529-4F2C-BA44-582291B7CBE0}" type="parTrans" cxnId="{649CF1C7-DD1A-464B-81DE-69DAFE8C2478}">
      <dgm:prSet/>
      <dgm:spPr/>
      <dgm:t>
        <a:bodyPr/>
        <a:lstStyle/>
        <a:p>
          <a:endParaRPr lang="en-US"/>
        </a:p>
      </dgm:t>
    </dgm:pt>
    <dgm:pt modelId="{7FD01F5E-7559-443E-ADD1-028FFA1BEEEB}" type="sibTrans" cxnId="{649CF1C7-DD1A-464B-81DE-69DAFE8C2478}">
      <dgm:prSet/>
      <dgm:spPr/>
      <dgm:t>
        <a:bodyPr/>
        <a:lstStyle/>
        <a:p>
          <a:endParaRPr lang="en-US"/>
        </a:p>
      </dgm:t>
    </dgm:pt>
    <dgm:pt modelId="{8F4F0336-6555-4330-A837-C1C27741D809}">
      <dgm:prSet custT="1"/>
      <dgm:spPr/>
      <dgm:t>
        <a:bodyPr/>
        <a:lstStyle/>
        <a:p>
          <a:r>
            <a:rPr lang="en-US" sz="2000" b="0" i="0" baseline="0" dirty="0"/>
            <a:t>Accessible within &amp; outside the school day </a:t>
          </a:r>
          <a:endParaRPr lang="en-US" sz="2000" dirty="0"/>
        </a:p>
      </dgm:t>
    </dgm:pt>
    <dgm:pt modelId="{198EAF62-B73C-45FE-A2A2-7372144A8E83}" type="parTrans" cxnId="{E5FA0599-9688-4A14-B02F-5B81FC1C111E}">
      <dgm:prSet/>
      <dgm:spPr/>
      <dgm:t>
        <a:bodyPr/>
        <a:lstStyle/>
        <a:p>
          <a:endParaRPr lang="en-US"/>
        </a:p>
      </dgm:t>
    </dgm:pt>
    <dgm:pt modelId="{225FC47F-117C-442F-8117-2B34B89D1F12}" type="sibTrans" cxnId="{E5FA0599-9688-4A14-B02F-5B81FC1C111E}">
      <dgm:prSet/>
      <dgm:spPr/>
      <dgm:t>
        <a:bodyPr/>
        <a:lstStyle/>
        <a:p>
          <a:endParaRPr lang="en-US"/>
        </a:p>
      </dgm:t>
    </dgm:pt>
    <dgm:pt modelId="{B4D9B12D-DF2C-47ED-B1DB-142119715ED1}">
      <dgm:prSet custT="1"/>
      <dgm:spPr/>
      <dgm:t>
        <a:bodyPr/>
        <a:lstStyle/>
        <a:p>
          <a:r>
            <a:rPr lang="en-US" sz="2000" dirty="0"/>
            <a:t>Students’ specific needs identified and meet more quickly</a:t>
          </a:r>
        </a:p>
      </dgm:t>
    </dgm:pt>
    <dgm:pt modelId="{8CBA8AB6-A14A-4210-B6BD-644FF7EDDE12}" type="parTrans" cxnId="{A97245FB-EAA6-40D9-834D-6B459342C988}">
      <dgm:prSet/>
      <dgm:spPr/>
      <dgm:t>
        <a:bodyPr/>
        <a:lstStyle/>
        <a:p>
          <a:endParaRPr lang="en-US"/>
        </a:p>
      </dgm:t>
    </dgm:pt>
    <dgm:pt modelId="{1990E3AE-A5E6-4EDB-BEEA-9C92C9B9943B}" type="sibTrans" cxnId="{A97245FB-EAA6-40D9-834D-6B459342C988}">
      <dgm:prSet/>
      <dgm:spPr/>
      <dgm:t>
        <a:bodyPr/>
        <a:lstStyle/>
        <a:p>
          <a:endParaRPr lang="en-US"/>
        </a:p>
      </dgm:t>
    </dgm:pt>
    <dgm:pt modelId="{578E006E-B02F-4949-9AEA-15C491392D02}">
      <dgm:prSet custT="1"/>
      <dgm:spPr/>
      <dgm:t>
        <a:bodyPr/>
        <a:lstStyle/>
        <a:p>
          <a:r>
            <a:rPr lang="en-US" sz="2000" b="0" i="0" baseline="0" dirty="0"/>
            <a:t>Leading to better reading</a:t>
          </a:r>
          <a:r>
            <a:rPr lang="en-US" sz="2000" dirty="0"/>
            <a:t> </a:t>
          </a:r>
          <a:r>
            <a:rPr lang="en-US" sz="2000" b="0" i="0" baseline="0" dirty="0"/>
            <a:t>comprehension</a:t>
          </a:r>
          <a:endParaRPr lang="en-US" sz="2000" dirty="0"/>
        </a:p>
      </dgm:t>
    </dgm:pt>
    <dgm:pt modelId="{28C8674A-756F-4A9F-BE37-CC4FB5AFC051}" type="parTrans" cxnId="{4D5A50B6-BDC4-4A17-AB29-EC5B85F3F1E1}">
      <dgm:prSet/>
      <dgm:spPr/>
      <dgm:t>
        <a:bodyPr/>
        <a:lstStyle/>
        <a:p>
          <a:endParaRPr lang="en-US"/>
        </a:p>
      </dgm:t>
    </dgm:pt>
    <dgm:pt modelId="{EDDCEBAD-E931-4AC3-90EF-D39974882FC3}" type="sibTrans" cxnId="{4D5A50B6-BDC4-4A17-AB29-EC5B85F3F1E1}">
      <dgm:prSet/>
      <dgm:spPr/>
      <dgm:t>
        <a:bodyPr/>
        <a:lstStyle/>
        <a:p>
          <a:endParaRPr lang="en-US"/>
        </a:p>
      </dgm:t>
    </dgm:pt>
    <dgm:pt modelId="{26E1F357-3CDF-4353-9D0E-BE490A000F5A}" type="pres">
      <dgm:prSet presAssocID="{3722940C-0E6C-4BF8-A048-028FF25260F6}" presName="linear" presStyleCnt="0">
        <dgm:presLayoutVars>
          <dgm:animLvl val="lvl"/>
          <dgm:resizeHandles val="exact"/>
        </dgm:presLayoutVars>
      </dgm:prSet>
      <dgm:spPr/>
    </dgm:pt>
    <dgm:pt modelId="{192331BD-8276-4616-8D9E-2324B08B35FE}" type="pres">
      <dgm:prSet presAssocID="{715FEEBB-F7B2-4C4D-9438-A8242117E9E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CB11716-A1F1-4F21-8757-FB09FE1DC800}" type="pres">
      <dgm:prSet presAssocID="{715FEEBB-F7B2-4C4D-9438-A8242117E9ED}" presName="childText" presStyleLbl="revTx" presStyleIdx="0" presStyleCnt="2">
        <dgm:presLayoutVars>
          <dgm:bulletEnabled val="1"/>
        </dgm:presLayoutVars>
      </dgm:prSet>
      <dgm:spPr/>
    </dgm:pt>
    <dgm:pt modelId="{DF8E7C34-5A68-4AD1-9B91-73BDB8530028}" type="pres">
      <dgm:prSet presAssocID="{69563B9E-16A6-4BB7-B3CF-F17E7F545A4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E93F064-46D6-4DA7-8FDE-3D7BC5204906}" type="pres">
      <dgm:prSet presAssocID="{69563B9E-16A6-4BB7-B3CF-F17E7F545A4F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C174CF1C-6497-431F-A8E1-28E20CF919D9}" type="presOf" srcId="{B4D9B12D-DF2C-47ED-B1DB-142119715ED1}" destId="{8CB11716-A1F1-4F21-8757-FB09FE1DC800}" srcOrd="0" destOrd="1" presId="urn:microsoft.com/office/officeart/2005/8/layout/vList2"/>
    <dgm:cxn modelId="{2656E625-3E18-4F7B-BCDA-ED4584203B48}" type="presOf" srcId="{F572F8E1-5444-469C-8F49-87A17AF84FF6}" destId="{8CB11716-A1F1-4F21-8757-FB09FE1DC800}" srcOrd="0" destOrd="3" presId="urn:microsoft.com/office/officeart/2005/8/layout/vList2"/>
    <dgm:cxn modelId="{A8C38A28-8BCA-4BC1-A739-622BF37B07CC}" srcId="{3722940C-0E6C-4BF8-A048-028FF25260F6}" destId="{69563B9E-16A6-4BB7-B3CF-F17E7F545A4F}" srcOrd="1" destOrd="0" parTransId="{9A59FDD3-BF91-4030-8D71-5E5DE48B2A32}" sibTransId="{B738B220-8F7F-441C-BEEB-5BF3C3502BE4}"/>
    <dgm:cxn modelId="{78F6F966-ABB7-4CF8-B365-CFA048B53E43}" type="presOf" srcId="{E8CB8431-718A-4991-AF07-4C76A62E8BC5}" destId="{8CB11716-A1F1-4F21-8757-FB09FE1DC800}" srcOrd="0" destOrd="2" presId="urn:microsoft.com/office/officeart/2005/8/layout/vList2"/>
    <dgm:cxn modelId="{3333FC66-5A34-4815-AEEB-F2830DD96FED}" type="presOf" srcId="{715FEEBB-F7B2-4C4D-9438-A8242117E9ED}" destId="{192331BD-8276-4616-8D9E-2324B08B35FE}" srcOrd="0" destOrd="0" presId="urn:microsoft.com/office/officeart/2005/8/layout/vList2"/>
    <dgm:cxn modelId="{E5FA0599-9688-4A14-B02F-5B81FC1C111E}" srcId="{578E006E-B02F-4949-9AEA-15C491392D02}" destId="{8F4F0336-6555-4330-A837-C1C27741D809}" srcOrd="1" destOrd="0" parTransId="{198EAF62-B73C-45FE-A2A2-7372144A8E83}" sibTransId="{225FC47F-117C-442F-8117-2B34B89D1F12}"/>
    <dgm:cxn modelId="{AF9A149D-C84F-4C46-B246-976379CE21F9}" type="presOf" srcId="{69563B9E-16A6-4BB7-B3CF-F17E7F545A4F}" destId="{DF8E7C34-5A68-4AD1-9B91-73BDB8530028}" srcOrd="0" destOrd="0" presId="urn:microsoft.com/office/officeart/2005/8/layout/vList2"/>
    <dgm:cxn modelId="{FF47D1B2-2D6C-47DA-BF0F-E30924C938D4}" srcId="{69563B9E-16A6-4BB7-B3CF-F17E7F545A4F}" destId="{45D5C899-5513-40F4-ADBC-35CD69005714}" srcOrd="0" destOrd="0" parTransId="{70C51484-8432-499E-919E-292B456D08A6}" sibTransId="{F763E4B9-D2CD-40EC-8E12-C3BD9E07D2A7}"/>
    <dgm:cxn modelId="{4D5A50B6-BDC4-4A17-AB29-EC5B85F3F1E1}" srcId="{69563B9E-16A6-4BB7-B3CF-F17E7F545A4F}" destId="{578E006E-B02F-4949-9AEA-15C491392D02}" srcOrd="1" destOrd="0" parTransId="{28C8674A-756F-4A9F-BE37-CC4FB5AFC051}" sibTransId="{EDDCEBAD-E931-4AC3-90EF-D39974882FC3}"/>
    <dgm:cxn modelId="{50501DB9-E75B-41B2-A5DC-A5B337BC9A94}" type="presOf" srcId="{578E006E-B02F-4949-9AEA-15C491392D02}" destId="{EE93F064-46D6-4DA7-8FDE-3D7BC5204906}" srcOrd="0" destOrd="1" presId="urn:microsoft.com/office/officeart/2005/8/layout/vList2"/>
    <dgm:cxn modelId="{8BBE6CBC-FEBA-4B48-960D-FF211706CCC2}" srcId="{715FEEBB-F7B2-4C4D-9438-A8242117E9ED}" destId="{DC0AC35D-425E-4FE8-95F5-44B382C59766}" srcOrd="0" destOrd="0" parTransId="{C8980AF2-2212-4761-9224-2CCDB777F2C7}" sibTransId="{E02BE671-7468-4A24-A8C0-065717D4373B}"/>
    <dgm:cxn modelId="{15BF87C2-C0B1-4C42-8827-A8AC0F4678B6}" type="presOf" srcId="{45D5C899-5513-40F4-ADBC-35CD69005714}" destId="{EE93F064-46D6-4DA7-8FDE-3D7BC5204906}" srcOrd="0" destOrd="0" presId="urn:microsoft.com/office/officeart/2005/8/layout/vList2"/>
    <dgm:cxn modelId="{2988D9C4-04B8-48CA-9121-AE9C0E66C559}" type="presOf" srcId="{8F4F0336-6555-4330-A837-C1C27741D809}" destId="{EE93F064-46D6-4DA7-8FDE-3D7BC5204906}" srcOrd="0" destOrd="3" presId="urn:microsoft.com/office/officeart/2005/8/layout/vList2"/>
    <dgm:cxn modelId="{E0C1F6C5-BB9F-4711-AC89-F6B91CBCB121}" srcId="{3722940C-0E6C-4BF8-A048-028FF25260F6}" destId="{715FEEBB-F7B2-4C4D-9438-A8242117E9ED}" srcOrd="0" destOrd="0" parTransId="{6AF80C02-C2EF-43F5-B13A-C598BB209AB2}" sibTransId="{54F99A04-F16B-4AC9-BDA8-DB48D7560033}"/>
    <dgm:cxn modelId="{649CF1C7-DD1A-464B-81DE-69DAFE8C2478}" srcId="{578E006E-B02F-4949-9AEA-15C491392D02}" destId="{F199D93E-B996-4C81-87F6-ABE789467A6F}" srcOrd="0" destOrd="0" parTransId="{22094FBD-C529-4F2C-BA44-582291B7CBE0}" sibTransId="{7FD01F5E-7559-443E-ADD1-028FFA1BEEEB}"/>
    <dgm:cxn modelId="{4C8927CF-DCA9-4E7D-B542-1EA31FCBFD23}" srcId="{B4D9B12D-DF2C-47ED-B1DB-142119715ED1}" destId="{F572F8E1-5444-469C-8F49-87A17AF84FF6}" srcOrd="1" destOrd="0" parTransId="{9B98A9A1-3BBA-47A8-BE2A-99106BB76A57}" sibTransId="{BCD8513A-EF9F-4F83-B746-9836199B7B80}"/>
    <dgm:cxn modelId="{EDCB03D2-19F3-4A43-A098-5B1A16A805E0}" type="presOf" srcId="{F199D93E-B996-4C81-87F6-ABE789467A6F}" destId="{EE93F064-46D6-4DA7-8FDE-3D7BC5204906}" srcOrd="0" destOrd="2" presId="urn:microsoft.com/office/officeart/2005/8/layout/vList2"/>
    <dgm:cxn modelId="{3F9228E8-A230-4452-BB21-CB9B01FBA0F6}" type="presOf" srcId="{DC0AC35D-425E-4FE8-95F5-44B382C59766}" destId="{8CB11716-A1F1-4F21-8757-FB09FE1DC800}" srcOrd="0" destOrd="0" presId="urn:microsoft.com/office/officeart/2005/8/layout/vList2"/>
    <dgm:cxn modelId="{A045C1F6-712D-4276-A66B-9BA82BEF314D}" srcId="{B4D9B12D-DF2C-47ED-B1DB-142119715ED1}" destId="{E8CB8431-718A-4991-AF07-4C76A62E8BC5}" srcOrd="0" destOrd="0" parTransId="{16E5F7BF-2601-41FB-ADC5-D384DA1826E0}" sibTransId="{E89D53F2-311C-4D97-8574-2EA236C22829}"/>
    <dgm:cxn modelId="{A97245FB-EAA6-40D9-834D-6B459342C988}" srcId="{715FEEBB-F7B2-4C4D-9438-A8242117E9ED}" destId="{B4D9B12D-DF2C-47ED-B1DB-142119715ED1}" srcOrd="1" destOrd="0" parTransId="{8CBA8AB6-A14A-4210-B6BD-644FF7EDDE12}" sibTransId="{1990E3AE-A5E6-4EDB-BEEA-9C92C9B9943B}"/>
    <dgm:cxn modelId="{D8A6DAFF-4D71-4749-84D9-7185DD4D9B0A}" type="presOf" srcId="{3722940C-0E6C-4BF8-A048-028FF25260F6}" destId="{26E1F357-3CDF-4353-9D0E-BE490A000F5A}" srcOrd="0" destOrd="0" presId="urn:microsoft.com/office/officeart/2005/8/layout/vList2"/>
    <dgm:cxn modelId="{8557CECC-E159-42F7-BF88-74CBAFEE30CE}" type="presParOf" srcId="{26E1F357-3CDF-4353-9D0E-BE490A000F5A}" destId="{192331BD-8276-4616-8D9E-2324B08B35FE}" srcOrd="0" destOrd="0" presId="urn:microsoft.com/office/officeart/2005/8/layout/vList2"/>
    <dgm:cxn modelId="{81F39ECF-E362-43C0-8DA5-6196229E213F}" type="presParOf" srcId="{26E1F357-3CDF-4353-9D0E-BE490A000F5A}" destId="{8CB11716-A1F1-4F21-8757-FB09FE1DC800}" srcOrd="1" destOrd="0" presId="urn:microsoft.com/office/officeart/2005/8/layout/vList2"/>
    <dgm:cxn modelId="{40B3E6B5-F287-431D-B76F-EDDDB3F5270A}" type="presParOf" srcId="{26E1F357-3CDF-4353-9D0E-BE490A000F5A}" destId="{DF8E7C34-5A68-4AD1-9B91-73BDB8530028}" srcOrd="2" destOrd="0" presId="urn:microsoft.com/office/officeart/2005/8/layout/vList2"/>
    <dgm:cxn modelId="{E12EBD92-36F5-4F22-A313-F1F1F03249AC}" type="presParOf" srcId="{26E1F357-3CDF-4353-9D0E-BE490A000F5A}" destId="{EE93F064-46D6-4DA7-8FDE-3D7BC520490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22940C-0E6C-4BF8-A048-028FF25260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E8AF66-9706-4CB8-9B23-D8D6024CDAE3}">
      <dgm:prSet/>
      <dgm:spPr>
        <a:solidFill>
          <a:srgbClr val="002060"/>
        </a:solidFill>
      </dgm:spPr>
      <dgm:t>
        <a:bodyPr/>
        <a:lstStyle/>
        <a:p>
          <a:r>
            <a:rPr lang="en-US" b="1" i="0" baseline="0" dirty="0"/>
            <a:t>New K-12 Science Instructional Materials</a:t>
          </a:r>
          <a:endParaRPr lang="en-US" dirty="0"/>
        </a:p>
      </dgm:t>
    </dgm:pt>
    <dgm:pt modelId="{99AA8337-CC05-4988-B3AE-772CC226E054}" type="parTrans" cxnId="{C1E4A773-8844-4591-838B-12C2B9A3F33B}">
      <dgm:prSet/>
      <dgm:spPr/>
      <dgm:t>
        <a:bodyPr/>
        <a:lstStyle/>
        <a:p>
          <a:endParaRPr lang="en-US"/>
        </a:p>
      </dgm:t>
    </dgm:pt>
    <dgm:pt modelId="{48A9FF6D-7454-49C4-ABF4-3D45731C92AC}" type="sibTrans" cxnId="{C1E4A773-8844-4591-838B-12C2B9A3F33B}">
      <dgm:prSet/>
      <dgm:spPr/>
      <dgm:t>
        <a:bodyPr/>
        <a:lstStyle/>
        <a:p>
          <a:endParaRPr lang="en-US"/>
        </a:p>
      </dgm:t>
    </dgm:pt>
    <dgm:pt modelId="{2EFB8EDE-41B8-4703-9A2A-828B3A561876}">
      <dgm:prSet custT="1"/>
      <dgm:spPr/>
      <dgm:t>
        <a:bodyPr/>
        <a:lstStyle/>
        <a:p>
          <a:r>
            <a:rPr lang="en-US" sz="2000" dirty="0"/>
            <a:t>Adds structure for teachers and additional supplemental resources to use with students</a:t>
          </a:r>
        </a:p>
      </dgm:t>
    </dgm:pt>
    <dgm:pt modelId="{65C98FFA-EEBA-4FA9-BD95-E842364DA9D7}" type="parTrans" cxnId="{72541118-D51E-4259-87AC-6448FAD461BE}">
      <dgm:prSet/>
      <dgm:spPr/>
      <dgm:t>
        <a:bodyPr/>
        <a:lstStyle/>
        <a:p>
          <a:endParaRPr lang="en-US"/>
        </a:p>
      </dgm:t>
    </dgm:pt>
    <dgm:pt modelId="{9A80B33E-5313-48F5-B5BA-C314B12506F7}" type="sibTrans" cxnId="{72541118-D51E-4259-87AC-6448FAD461BE}">
      <dgm:prSet/>
      <dgm:spPr/>
      <dgm:t>
        <a:bodyPr/>
        <a:lstStyle/>
        <a:p>
          <a:endParaRPr lang="en-US"/>
        </a:p>
      </dgm:t>
    </dgm:pt>
    <dgm:pt modelId="{747454A7-2B54-4C7B-BB74-573673EA6925}">
      <dgm:prSet custT="1"/>
      <dgm:spPr/>
      <dgm:t>
        <a:bodyPr/>
        <a:lstStyle/>
        <a:p>
          <a:r>
            <a:rPr lang="en-US" sz="2000" dirty="0"/>
            <a:t>Incorporates GADOE recommended labs at each grade level providing hands-on lab experiences tied to the science standards</a:t>
          </a:r>
        </a:p>
      </dgm:t>
    </dgm:pt>
    <dgm:pt modelId="{8D716577-4947-4A50-84B3-0C6D6FE72822}" type="parTrans" cxnId="{8CCC565E-D94A-49B1-A65C-2AA44BD7FD21}">
      <dgm:prSet/>
      <dgm:spPr/>
      <dgm:t>
        <a:bodyPr/>
        <a:lstStyle/>
        <a:p>
          <a:endParaRPr lang="en-US"/>
        </a:p>
      </dgm:t>
    </dgm:pt>
    <dgm:pt modelId="{37FA1867-CD44-4335-98DF-1ADD47D01448}" type="sibTrans" cxnId="{8CCC565E-D94A-49B1-A65C-2AA44BD7FD21}">
      <dgm:prSet/>
      <dgm:spPr/>
      <dgm:t>
        <a:bodyPr/>
        <a:lstStyle/>
        <a:p>
          <a:endParaRPr lang="en-US"/>
        </a:p>
      </dgm:t>
    </dgm:pt>
    <dgm:pt modelId="{715FEEBB-F7B2-4C4D-9438-A8242117E9ED}">
      <dgm:prSet custT="1"/>
      <dgm:spPr/>
      <dgm:t>
        <a:bodyPr/>
        <a:lstStyle/>
        <a:p>
          <a:r>
            <a:rPr lang="en-US" sz="2000" b="0" i="0" baseline="0" dirty="0"/>
            <a:t>Supports learning at the intended rigor of the standards</a:t>
          </a:r>
          <a:endParaRPr lang="en-US" sz="2000" dirty="0"/>
        </a:p>
      </dgm:t>
    </dgm:pt>
    <dgm:pt modelId="{6AF80C02-C2EF-43F5-B13A-C598BB209AB2}" type="parTrans" cxnId="{E0C1F6C5-BB9F-4711-AC89-F6B91CBCB121}">
      <dgm:prSet/>
      <dgm:spPr/>
      <dgm:t>
        <a:bodyPr/>
        <a:lstStyle/>
        <a:p>
          <a:endParaRPr lang="en-US"/>
        </a:p>
      </dgm:t>
    </dgm:pt>
    <dgm:pt modelId="{54F99A04-F16B-4AC9-BDA8-DB48D7560033}" type="sibTrans" cxnId="{E0C1F6C5-BB9F-4711-AC89-F6B91CBCB121}">
      <dgm:prSet/>
      <dgm:spPr/>
      <dgm:t>
        <a:bodyPr/>
        <a:lstStyle/>
        <a:p>
          <a:endParaRPr lang="en-US"/>
        </a:p>
      </dgm:t>
    </dgm:pt>
    <dgm:pt modelId="{43C6BA06-B580-46E4-8EF3-C468DE327A2E}">
      <dgm:prSet/>
      <dgm:spPr>
        <a:solidFill>
          <a:srgbClr val="002060"/>
        </a:solidFill>
      </dgm:spPr>
      <dgm:t>
        <a:bodyPr/>
        <a:lstStyle/>
        <a:p>
          <a:r>
            <a:rPr lang="en-US" b="1" i="0" baseline="0" dirty="0"/>
            <a:t>New K-12 Georgia Math Performance Standards </a:t>
          </a:r>
          <a:endParaRPr lang="en-US" dirty="0"/>
        </a:p>
      </dgm:t>
    </dgm:pt>
    <dgm:pt modelId="{D4E96F67-F1F2-41BB-84E8-677084EE32AF}" type="parTrans" cxnId="{3ADDC1FB-D724-44A2-B338-C235582719EC}">
      <dgm:prSet/>
      <dgm:spPr/>
      <dgm:t>
        <a:bodyPr/>
        <a:lstStyle/>
        <a:p>
          <a:endParaRPr lang="en-US"/>
        </a:p>
      </dgm:t>
    </dgm:pt>
    <dgm:pt modelId="{436C7B01-E3CF-438F-8556-F3E68875BBA5}" type="sibTrans" cxnId="{3ADDC1FB-D724-44A2-B338-C235582719EC}">
      <dgm:prSet/>
      <dgm:spPr/>
      <dgm:t>
        <a:bodyPr/>
        <a:lstStyle/>
        <a:p>
          <a:endParaRPr lang="en-US"/>
        </a:p>
      </dgm:t>
    </dgm:pt>
    <dgm:pt modelId="{79551B90-02FD-4476-90EA-BCAE35A07975}">
      <dgm:prSet custT="1"/>
      <dgm:spPr/>
      <dgm:t>
        <a:bodyPr/>
        <a:lstStyle/>
        <a:p>
          <a:r>
            <a:rPr lang="en-US" sz="2000" dirty="0"/>
            <a:t>Design and share opportunities for students to display perseverance in problem solving and engage in real world interdisciplinary connections using mathematics</a:t>
          </a:r>
        </a:p>
      </dgm:t>
    </dgm:pt>
    <dgm:pt modelId="{2A1F33A3-01FF-4A31-8DF7-AD6AF0AA4452}" type="parTrans" cxnId="{2D79DDC8-1B23-4E71-8C68-6D6C7A9DBE24}">
      <dgm:prSet/>
      <dgm:spPr/>
      <dgm:t>
        <a:bodyPr/>
        <a:lstStyle/>
        <a:p>
          <a:endParaRPr lang="en-US"/>
        </a:p>
      </dgm:t>
    </dgm:pt>
    <dgm:pt modelId="{47714D95-67E4-49C8-97BE-A95991BF6264}" type="sibTrans" cxnId="{2D79DDC8-1B23-4E71-8C68-6D6C7A9DBE24}">
      <dgm:prSet/>
      <dgm:spPr/>
      <dgm:t>
        <a:bodyPr/>
        <a:lstStyle/>
        <a:p>
          <a:endParaRPr lang="en-US"/>
        </a:p>
      </dgm:t>
    </dgm:pt>
    <dgm:pt modelId="{FCCF4ABB-B087-411B-8D12-5E86FBAD3179}">
      <dgm:prSet custT="1"/>
      <dgm:spPr/>
      <dgm:t>
        <a:bodyPr/>
        <a:lstStyle/>
        <a:p>
          <a:r>
            <a:rPr lang="en-US" sz="2000" dirty="0"/>
            <a:t>Utilize GADOE Learning Plans that allow students to demonstrate skills and strategies needed to succeed in mathematics</a:t>
          </a:r>
        </a:p>
      </dgm:t>
    </dgm:pt>
    <dgm:pt modelId="{CAFC6C44-9794-4887-A1C2-32F553ACF8D8}" type="parTrans" cxnId="{FBA1D956-43F3-4704-987A-D78E07BD876F}">
      <dgm:prSet/>
      <dgm:spPr/>
      <dgm:t>
        <a:bodyPr/>
        <a:lstStyle/>
        <a:p>
          <a:endParaRPr lang="en-US"/>
        </a:p>
      </dgm:t>
    </dgm:pt>
    <dgm:pt modelId="{4F833FE5-889F-4007-9AB3-4F21005C0CC3}" type="sibTrans" cxnId="{FBA1D956-43F3-4704-987A-D78E07BD876F}">
      <dgm:prSet/>
      <dgm:spPr/>
      <dgm:t>
        <a:bodyPr/>
        <a:lstStyle/>
        <a:p>
          <a:endParaRPr lang="en-US"/>
        </a:p>
      </dgm:t>
    </dgm:pt>
    <dgm:pt modelId="{F512D1D7-B2A7-4995-8A05-4F76C3C1CFB8}">
      <dgm:prSet custT="1"/>
      <dgm:spPr/>
      <dgm:t>
        <a:bodyPr/>
        <a:lstStyle/>
        <a:p>
          <a:r>
            <a:rPr lang="en-US" sz="2000" b="0" i="0" baseline="0" dirty="0"/>
            <a:t>Provide on-going professional development related implementation of the new standards</a:t>
          </a:r>
          <a:endParaRPr lang="en-US" sz="2000" dirty="0"/>
        </a:p>
      </dgm:t>
    </dgm:pt>
    <dgm:pt modelId="{66FF1731-1FAB-4132-9E25-A93AC7C4225A}" type="parTrans" cxnId="{D3F5AC65-F28F-40D9-A514-8B0BD9957D43}">
      <dgm:prSet/>
      <dgm:spPr/>
      <dgm:t>
        <a:bodyPr/>
        <a:lstStyle/>
        <a:p>
          <a:endParaRPr lang="en-US"/>
        </a:p>
      </dgm:t>
    </dgm:pt>
    <dgm:pt modelId="{110F53E1-1CC7-4F12-A11F-36483655D429}" type="sibTrans" cxnId="{D3F5AC65-F28F-40D9-A514-8B0BD9957D43}">
      <dgm:prSet/>
      <dgm:spPr/>
      <dgm:t>
        <a:bodyPr/>
        <a:lstStyle/>
        <a:p>
          <a:endParaRPr lang="en-US"/>
        </a:p>
      </dgm:t>
    </dgm:pt>
    <dgm:pt modelId="{26E1F357-3CDF-4353-9D0E-BE490A000F5A}" type="pres">
      <dgm:prSet presAssocID="{3722940C-0E6C-4BF8-A048-028FF25260F6}" presName="linear" presStyleCnt="0">
        <dgm:presLayoutVars>
          <dgm:animLvl val="lvl"/>
          <dgm:resizeHandles val="exact"/>
        </dgm:presLayoutVars>
      </dgm:prSet>
      <dgm:spPr/>
    </dgm:pt>
    <dgm:pt modelId="{34B499B5-B291-428E-8E23-780385E7E839}" type="pres">
      <dgm:prSet presAssocID="{43C6BA06-B580-46E4-8EF3-C468DE327A2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178192A-68F7-443D-89D2-7B23967934BC}" type="pres">
      <dgm:prSet presAssocID="{43C6BA06-B580-46E4-8EF3-C468DE327A2E}" presName="childText" presStyleLbl="revTx" presStyleIdx="0" presStyleCnt="2">
        <dgm:presLayoutVars>
          <dgm:bulletEnabled val="1"/>
        </dgm:presLayoutVars>
      </dgm:prSet>
      <dgm:spPr/>
    </dgm:pt>
    <dgm:pt modelId="{69E3A4A9-EBD7-4AC4-A51F-F6B4DA4273BB}" type="pres">
      <dgm:prSet presAssocID="{D4E8AF66-9706-4CB8-9B23-D8D6024CDAE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9DF30B8-31F7-438A-ADD6-DF9656CEEF6C}" type="pres">
      <dgm:prSet presAssocID="{D4E8AF66-9706-4CB8-9B23-D8D6024CDAE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72541118-D51E-4259-87AC-6448FAD461BE}" srcId="{D4E8AF66-9706-4CB8-9B23-D8D6024CDAE3}" destId="{2EFB8EDE-41B8-4703-9A2A-828B3A561876}" srcOrd="0" destOrd="0" parTransId="{65C98FFA-EEBA-4FA9-BD95-E842364DA9D7}" sibTransId="{9A80B33E-5313-48F5-B5BA-C314B12506F7}"/>
    <dgm:cxn modelId="{8CCC565E-D94A-49B1-A65C-2AA44BD7FD21}" srcId="{D4E8AF66-9706-4CB8-9B23-D8D6024CDAE3}" destId="{747454A7-2B54-4C7B-BB74-573673EA6925}" srcOrd="1" destOrd="0" parTransId="{8D716577-4947-4A50-84B3-0C6D6FE72822}" sibTransId="{37FA1867-CD44-4335-98DF-1ADD47D01448}"/>
    <dgm:cxn modelId="{5EE20A5F-8BFE-4A6D-A1D0-85E06B9F7A08}" type="presOf" srcId="{F512D1D7-B2A7-4995-8A05-4F76C3C1CFB8}" destId="{4178192A-68F7-443D-89D2-7B23967934BC}" srcOrd="0" destOrd="2" presId="urn:microsoft.com/office/officeart/2005/8/layout/vList2"/>
    <dgm:cxn modelId="{D3F5AC65-F28F-40D9-A514-8B0BD9957D43}" srcId="{43C6BA06-B580-46E4-8EF3-C468DE327A2E}" destId="{F512D1D7-B2A7-4995-8A05-4F76C3C1CFB8}" srcOrd="2" destOrd="0" parTransId="{66FF1731-1FAB-4132-9E25-A93AC7C4225A}" sibTransId="{110F53E1-1CC7-4F12-A11F-36483655D429}"/>
    <dgm:cxn modelId="{BCA04753-DC7A-4268-B0B9-D8FB4DA3C43E}" type="presOf" srcId="{D4E8AF66-9706-4CB8-9B23-D8D6024CDAE3}" destId="{69E3A4A9-EBD7-4AC4-A51F-F6B4DA4273BB}" srcOrd="0" destOrd="0" presId="urn:microsoft.com/office/officeart/2005/8/layout/vList2"/>
    <dgm:cxn modelId="{C1E4A773-8844-4591-838B-12C2B9A3F33B}" srcId="{3722940C-0E6C-4BF8-A048-028FF25260F6}" destId="{D4E8AF66-9706-4CB8-9B23-D8D6024CDAE3}" srcOrd="1" destOrd="0" parTransId="{99AA8337-CC05-4988-B3AE-772CC226E054}" sibTransId="{48A9FF6D-7454-49C4-ABF4-3D45731C92AC}"/>
    <dgm:cxn modelId="{FBA1D956-43F3-4704-987A-D78E07BD876F}" srcId="{43C6BA06-B580-46E4-8EF3-C468DE327A2E}" destId="{FCCF4ABB-B087-411B-8D12-5E86FBAD3179}" srcOrd="1" destOrd="0" parTransId="{CAFC6C44-9794-4887-A1C2-32F553ACF8D8}" sibTransId="{4F833FE5-889F-4007-9AB3-4F21005C0CC3}"/>
    <dgm:cxn modelId="{D775D19C-CAC0-4267-A960-7EC51DE36AA9}" type="presOf" srcId="{715FEEBB-F7B2-4C4D-9438-A8242117E9ED}" destId="{F9DF30B8-31F7-438A-ADD6-DF9656CEEF6C}" srcOrd="0" destOrd="2" presId="urn:microsoft.com/office/officeart/2005/8/layout/vList2"/>
    <dgm:cxn modelId="{F97B45AD-4BA1-4E69-9765-C58EF6B48043}" type="presOf" srcId="{FCCF4ABB-B087-411B-8D12-5E86FBAD3179}" destId="{4178192A-68F7-443D-89D2-7B23967934BC}" srcOrd="0" destOrd="1" presId="urn:microsoft.com/office/officeart/2005/8/layout/vList2"/>
    <dgm:cxn modelId="{38EF0AAF-8FC2-4A3D-ACDC-9ACCF6CCF158}" type="presOf" srcId="{43C6BA06-B580-46E4-8EF3-C468DE327A2E}" destId="{34B499B5-B291-428E-8E23-780385E7E839}" srcOrd="0" destOrd="0" presId="urn:microsoft.com/office/officeart/2005/8/layout/vList2"/>
    <dgm:cxn modelId="{BF82F8B8-3BDA-442B-B934-B5CC7AE61532}" type="presOf" srcId="{747454A7-2B54-4C7B-BB74-573673EA6925}" destId="{F9DF30B8-31F7-438A-ADD6-DF9656CEEF6C}" srcOrd="0" destOrd="1" presId="urn:microsoft.com/office/officeart/2005/8/layout/vList2"/>
    <dgm:cxn modelId="{E0C1F6C5-BB9F-4711-AC89-F6B91CBCB121}" srcId="{D4E8AF66-9706-4CB8-9B23-D8D6024CDAE3}" destId="{715FEEBB-F7B2-4C4D-9438-A8242117E9ED}" srcOrd="2" destOrd="0" parTransId="{6AF80C02-C2EF-43F5-B13A-C598BB209AB2}" sibTransId="{54F99A04-F16B-4AC9-BDA8-DB48D7560033}"/>
    <dgm:cxn modelId="{2D79DDC8-1B23-4E71-8C68-6D6C7A9DBE24}" srcId="{43C6BA06-B580-46E4-8EF3-C468DE327A2E}" destId="{79551B90-02FD-4476-90EA-BCAE35A07975}" srcOrd="0" destOrd="0" parTransId="{2A1F33A3-01FF-4A31-8DF7-AD6AF0AA4452}" sibTransId="{47714D95-67E4-49C8-97BE-A95991BF6264}"/>
    <dgm:cxn modelId="{BCF416CA-5D97-42EE-8403-BFB71BFA9A42}" type="presOf" srcId="{2EFB8EDE-41B8-4703-9A2A-828B3A561876}" destId="{F9DF30B8-31F7-438A-ADD6-DF9656CEEF6C}" srcOrd="0" destOrd="0" presId="urn:microsoft.com/office/officeart/2005/8/layout/vList2"/>
    <dgm:cxn modelId="{D561EEDE-6DF1-4311-9257-B60EF2D70288}" type="presOf" srcId="{79551B90-02FD-4476-90EA-BCAE35A07975}" destId="{4178192A-68F7-443D-89D2-7B23967934BC}" srcOrd="0" destOrd="0" presId="urn:microsoft.com/office/officeart/2005/8/layout/vList2"/>
    <dgm:cxn modelId="{3ADDC1FB-D724-44A2-B338-C235582719EC}" srcId="{3722940C-0E6C-4BF8-A048-028FF25260F6}" destId="{43C6BA06-B580-46E4-8EF3-C468DE327A2E}" srcOrd="0" destOrd="0" parTransId="{D4E96F67-F1F2-41BB-84E8-677084EE32AF}" sibTransId="{436C7B01-E3CF-438F-8556-F3E68875BBA5}"/>
    <dgm:cxn modelId="{D8A6DAFF-4D71-4749-84D9-7185DD4D9B0A}" type="presOf" srcId="{3722940C-0E6C-4BF8-A048-028FF25260F6}" destId="{26E1F357-3CDF-4353-9D0E-BE490A000F5A}" srcOrd="0" destOrd="0" presId="urn:microsoft.com/office/officeart/2005/8/layout/vList2"/>
    <dgm:cxn modelId="{8CEFFF26-3E2C-43C7-BDE6-310F98246DCE}" type="presParOf" srcId="{26E1F357-3CDF-4353-9D0E-BE490A000F5A}" destId="{34B499B5-B291-428E-8E23-780385E7E839}" srcOrd="0" destOrd="0" presId="urn:microsoft.com/office/officeart/2005/8/layout/vList2"/>
    <dgm:cxn modelId="{88E4966E-FD41-4B00-8286-5A47545EAFB4}" type="presParOf" srcId="{26E1F357-3CDF-4353-9D0E-BE490A000F5A}" destId="{4178192A-68F7-443D-89D2-7B23967934BC}" srcOrd="1" destOrd="0" presId="urn:microsoft.com/office/officeart/2005/8/layout/vList2"/>
    <dgm:cxn modelId="{BE6A1745-B46F-48C6-8AE7-967028BDA6C8}" type="presParOf" srcId="{26E1F357-3CDF-4353-9D0E-BE490A000F5A}" destId="{69E3A4A9-EBD7-4AC4-A51F-F6B4DA4273BB}" srcOrd="2" destOrd="0" presId="urn:microsoft.com/office/officeart/2005/8/layout/vList2"/>
    <dgm:cxn modelId="{8AB23EFF-E5BC-49A0-8BE3-8F1C1127B934}" type="presParOf" srcId="{26E1F357-3CDF-4353-9D0E-BE490A000F5A}" destId="{F9DF30B8-31F7-438A-ADD6-DF9656CEEF6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22940C-0E6C-4BF8-A048-028FF25260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EF2819-C83B-4269-9DF6-1C6F0E1F7071}">
      <dgm:prSet custT="1"/>
      <dgm:spPr>
        <a:solidFill>
          <a:srgbClr val="002060"/>
        </a:solidFill>
      </dgm:spPr>
      <dgm:t>
        <a:bodyPr/>
        <a:lstStyle/>
        <a:p>
          <a:r>
            <a:rPr lang="en-US" sz="2400" b="1" dirty="0"/>
            <a:t>2024 Social Studies Instructional Material Adoption</a:t>
          </a:r>
          <a:endParaRPr lang="en-US" sz="2400" dirty="0"/>
        </a:p>
      </dgm:t>
    </dgm:pt>
    <dgm:pt modelId="{1F56F0AF-8A4F-416C-A0AA-F9170412F033}" type="parTrans" cxnId="{1351C697-FBB0-42EA-A902-E2ADF0DC887A}">
      <dgm:prSet/>
      <dgm:spPr/>
      <dgm:t>
        <a:bodyPr/>
        <a:lstStyle/>
        <a:p>
          <a:endParaRPr lang="en-US" sz="1400"/>
        </a:p>
      </dgm:t>
    </dgm:pt>
    <dgm:pt modelId="{AD58BB79-AE8A-49F1-87AD-DA762D594EF3}" type="sibTrans" cxnId="{1351C697-FBB0-42EA-A902-E2ADF0DC887A}">
      <dgm:prSet/>
      <dgm:spPr/>
      <dgm:t>
        <a:bodyPr/>
        <a:lstStyle/>
        <a:p>
          <a:endParaRPr lang="en-US" sz="1400"/>
        </a:p>
      </dgm:t>
    </dgm:pt>
    <dgm:pt modelId="{179B54D4-1984-4BE6-B6D4-CF6043B80EA4}">
      <dgm:prSet custT="1"/>
      <dgm:spPr/>
      <dgm:t>
        <a:bodyPr/>
        <a:lstStyle/>
        <a:p>
          <a:r>
            <a:rPr lang="en-US" sz="2000" dirty="0"/>
            <a:t>Analyze </a:t>
          </a:r>
          <a:r>
            <a:rPr lang="en-US" sz="2000" b="0" i="0" baseline="0" dirty="0"/>
            <a:t>student achievement data and state standards to select the most well aligned and impactful materials for the new Social Studies adoption</a:t>
          </a:r>
          <a:endParaRPr lang="en-US" sz="2000" dirty="0"/>
        </a:p>
      </dgm:t>
    </dgm:pt>
    <dgm:pt modelId="{6F1BE2DF-387B-49B3-9455-C50C16310CEA}" type="parTrans" cxnId="{32BC3839-11E7-4DF8-B883-EA6993F281C7}">
      <dgm:prSet/>
      <dgm:spPr/>
      <dgm:t>
        <a:bodyPr/>
        <a:lstStyle/>
        <a:p>
          <a:endParaRPr lang="en-US" sz="1400"/>
        </a:p>
      </dgm:t>
    </dgm:pt>
    <dgm:pt modelId="{629EAAE3-25FC-40DE-9140-85A4F87CA762}" type="sibTrans" cxnId="{32BC3839-11E7-4DF8-B883-EA6993F281C7}">
      <dgm:prSet/>
      <dgm:spPr/>
      <dgm:t>
        <a:bodyPr/>
        <a:lstStyle/>
        <a:p>
          <a:endParaRPr lang="en-US" sz="1400"/>
        </a:p>
      </dgm:t>
    </dgm:pt>
    <dgm:pt modelId="{006E4E96-0817-4C9C-B052-E03B2FEEE0D3}">
      <dgm:prSet custT="1"/>
      <dgm:spPr/>
      <dgm:t>
        <a:bodyPr/>
        <a:lstStyle/>
        <a:p>
          <a:r>
            <a:rPr lang="en-US" sz="2000" dirty="0"/>
            <a:t>Content connected literary resources to improve reading comprehension and writing skills</a:t>
          </a:r>
        </a:p>
      </dgm:t>
    </dgm:pt>
    <dgm:pt modelId="{4E01EAAF-DB0D-418E-B0E0-9E8E6821BA84}" type="parTrans" cxnId="{655E460D-988A-4ECB-976D-E558FF124ED2}">
      <dgm:prSet/>
      <dgm:spPr/>
      <dgm:t>
        <a:bodyPr/>
        <a:lstStyle/>
        <a:p>
          <a:endParaRPr lang="en-US" sz="1400"/>
        </a:p>
      </dgm:t>
    </dgm:pt>
    <dgm:pt modelId="{F2D6F7CF-06E8-43B3-883A-562A1EBD7A7C}" type="sibTrans" cxnId="{655E460D-988A-4ECB-976D-E558FF124ED2}">
      <dgm:prSet/>
      <dgm:spPr/>
      <dgm:t>
        <a:bodyPr/>
        <a:lstStyle/>
        <a:p>
          <a:endParaRPr lang="en-US" sz="1400"/>
        </a:p>
      </dgm:t>
    </dgm:pt>
    <dgm:pt modelId="{2AAED12E-5464-4B07-A319-4584395044F4}">
      <dgm:prSet custT="1"/>
      <dgm:spPr/>
      <dgm:t>
        <a:bodyPr/>
        <a:lstStyle/>
        <a:p>
          <a:r>
            <a:rPr lang="en-US" sz="2000" dirty="0"/>
            <a:t>Includes rigorous inquiry-based questions to improve critical and higher order thinking skills</a:t>
          </a:r>
        </a:p>
      </dgm:t>
    </dgm:pt>
    <dgm:pt modelId="{7A690B47-0074-4CDC-B286-FC3D7A9114EE}" type="parTrans" cxnId="{E09D4545-3916-4A0D-8DB3-B513A278250F}">
      <dgm:prSet/>
      <dgm:spPr/>
      <dgm:t>
        <a:bodyPr/>
        <a:lstStyle/>
        <a:p>
          <a:endParaRPr lang="en-US" sz="1400"/>
        </a:p>
      </dgm:t>
    </dgm:pt>
    <dgm:pt modelId="{0227925D-00D2-4BA4-9B8F-CE31A1AF7607}" type="sibTrans" cxnId="{E09D4545-3916-4A0D-8DB3-B513A278250F}">
      <dgm:prSet/>
      <dgm:spPr/>
      <dgm:t>
        <a:bodyPr/>
        <a:lstStyle/>
        <a:p>
          <a:endParaRPr lang="en-US" sz="1400"/>
        </a:p>
      </dgm:t>
    </dgm:pt>
    <dgm:pt modelId="{5571DBC5-F9FE-438A-9501-9DF2AA6F5049}">
      <dgm:prSet custT="1"/>
      <dgm:spPr>
        <a:solidFill>
          <a:srgbClr val="002060"/>
        </a:solidFill>
      </dgm:spPr>
      <dgm:t>
        <a:bodyPr/>
        <a:lstStyle/>
        <a:p>
          <a:r>
            <a:rPr lang="en-US" sz="2400" b="1" dirty="0"/>
            <a:t>Reducing Absenteeism</a:t>
          </a:r>
        </a:p>
      </dgm:t>
    </dgm:pt>
    <dgm:pt modelId="{95ED620B-452F-4B84-9EB8-4551BB943AFC}" type="parTrans" cxnId="{3D2FC6CF-D3A9-49E0-8B5F-7A03D202439B}">
      <dgm:prSet/>
      <dgm:spPr/>
      <dgm:t>
        <a:bodyPr/>
        <a:lstStyle/>
        <a:p>
          <a:endParaRPr lang="en-US"/>
        </a:p>
      </dgm:t>
    </dgm:pt>
    <dgm:pt modelId="{61C77C78-E6C1-4092-88F7-A608870FEEDA}" type="sibTrans" cxnId="{3D2FC6CF-D3A9-49E0-8B5F-7A03D202439B}">
      <dgm:prSet/>
      <dgm:spPr/>
      <dgm:t>
        <a:bodyPr/>
        <a:lstStyle/>
        <a:p>
          <a:endParaRPr lang="en-US"/>
        </a:p>
      </dgm:t>
    </dgm:pt>
    <dgm:pt modelId="{67B285FF-DEF4-40E1-BC30-3A2946EE44A2}">
      <dgm:prSet custT="1"/>
      <dgm:spPr>
        <a:noFill/>
      </dgm:spPr>
      <dgm:t>
        <a:bodyPr/>
        <a:lstStyle/>
        <a:p>
          <a:r>
            <a:rPr lang="en-US" sz="2000" b="0" dirty="0"/>
            <a:t>Implement the attendance protocol</a:t>
          </a:r>
        </a:p>
      </dgm:t>
    </dgm:pt>
    <dgm:pt modelId="{10C536D6-B62F-4714-89C2-B72A17EE719B}" type="parTrans" cxnId="{8B570F38-B181-41A2-B251-819ABC7D6EF4}">
      <dgm:prSet/>
      <dgm:spPr/>
      <dgm:t>
        <a:bodyPr/>
        <a:lstStyle/>
        <a:p>
          <a:endParaRPr lang="en-US"/>
        </a:p>
      </dgm:t>
    </dgm:pt>
    <dgm:pt modelId="{5E12ECED-017C-45F0-BA22-F124D2359D86}" type="sibTrans" cxnId="{8B570F38-B181-41A2-B251-819ABC7D6EF4}">
      <dgm:prSet/>
      <dgm:spPr/>
      <dgm:t>
        <a:bodyPr/>
        <a:lstStyle/>
        <a:p>
          <a:endParaRPr lang="en-US"/>
        </a:p>
      </dgm:t>
    </dgm:pt>
    <dgm:pt modelId="{E09F4ACF-C089-4D47-BA51-7363C4A6DDD2}">
      <dgm:prSet custT="1"/>
      <dgm:spPr>
        <a:noFill/>
      </dgm:spPr>
      <dgm:t>
        <a:bodyPr/>
        <a:lstStyle/>
        <a:p>
          <a:r>
            <a:rPr lang="en-US" sz="2000" b="0" dirty="0"/>
            <a:t>Utilize attendance cards</a:t>
          </a:r>
        </a:p>
      </dgm:t>
    </dgm:pt>
    <dgm:pt modelId="{207BB467-91B8-48AD-830A-49D6DA479EA2}" type="parTrans" cxnId="{BAEB9941-3E5C-4047-8471-59E4EBEA6A7E}">
      <dgm:prSet/>
      <dgm:spPr/>
      <dgm:t>
        <a:bodyPr/>
        <a:lstStyle/>
        <a:p>
          <a:endParaRPr lang="en-US"/>
        </a:p>
      </dgm:t>
    </dgm:pt>
    <dgm:pt modelId="{BC2E8899-1F91-436C-80E2-F0069ED2E5F0}" type="sibTrans" cxnId="{BAEB9941-3E5C-4047-8471-59E4EBEA6A7E}">
      <dgm:prSet/>
      <dgm:spPr/>
      <dgm:t>
        <a:bodyPr/>
        <a:lstStyle/>
        <a:p>
          <a:endParaRPr lang="en-US"/>
        </a:p>
      </dgm:t>
    </dgm:pt>
    <dgm:pt modelId="{C9136628-1699-4F1C-A0ED-B26A95A36765}">
      <dgm:prSet custT="1"/>
      <dgm:spPr>
        <a:noFill/>
      </dgm:spPr>
      <dgm:t>
        <a:bodyPr/>
        <a:lstStyle/>
        <a:p>
          <a:r>
            <a:rPr lang="en-US" sz="2000" b="0" dirty="0"/>
            <a:t>Mobilize Attendance Task Force</a:t>
          </a:r>
        </a:p>
      </dgm:t>
    </dgm:pt>
    <dgm:pt modelId="{CA38D6B9-38C3-4640-9D7A-A1B56528435E}" type="parTrans" cxnId="{99BED0EC-7EC8-4E85-8675-D6397C348A47}">
      <dgm:prSet/>
      <dgm:spPr/>
      <dgm:t>
        <a:bodyPr/>
        <a:lstStyle/>
        <a:p>
          <a:endParaRPr lang="en-US"/>
        </a:p>
      </dgm:t>
    </dgm:pt>
    <dgm:pt modelId="{4AAFA92F-AC36-47BC-B572-9C45DD984B6E}" type="sibTrans" cxnId="{99BED0EC-7EC8-4E85-8675-D6397C348A47}">
      <dgm:prSet/>
      <dgm:spPr/>
      <dgm:t>
        <a:bodyPr/>
        <a:lstStyle/>
        <a:p>
          <a:endParaRPr lang="en-US"/>
        </a:p>
      </dgm:t>
    </dgm:pt>
    <dgm:pt modelId="{31E6EA60-A8E6-4C00-8F5A-278578BC36DF}">
      <dgm:prSet custT="1"/>
      <dgm:spPr>
        <a:noFill/>
      </dgm:spPr>
      <dgm:t>
        <a:bodyPr/>
        <a:lstStyle/>
        <a:p>
          <a:endParaRPr lang="en-US" sz="2000" b="0" dirty="0"/>
        </a:p>
      </dgm:t>
    </dgm:pt>
    <dgm:pt modelId="{724D0A38-9789-441B-8FC9-12D53A42AA3D}" type="parTrans" cxnId="{1B57B539-3B6F-4168-A65B-DC8070981C30}">
      <dgm:prSet/>
      <dgm:spPr/>
      <dgm:t>
        <a:bodyPr/>
        <a:lstStyle/>
        <a:p>
          <a:endParaRPr lang="en-US"/>
        </a:p>
      </dgm:t>
    </dgm:pt>
    <dgm:pt modelId="{4AF38ABF-62F3-4A3E-9D42-C21A257A23BF}" type="sibTrans" cxnId="{1B57B539-3B6F-4168-A65B-DC8070981C30}">
      <dgm:prSet/>
      <dgm:spPr/>
      <dgm:t>
        <a:bodyPr/>
        <a:lstStyle/>
        <a:p>
          <a:endParaRPr lang="en-US"/>
        </a:p>
      </dgm:t>
    </dgm:pt>
    <dgm:pt modelId="{AED2B34E-D818-4349-BAF9-EFD8FE9AD561}">
      <dgm:prSet custT="1"/>
      <dgm:spPr>
        <a:noFill/>
      </dgm:spPr>
      <dgm:t>
        <a:bodyPr/>
        <a:lstStyle/>
        <a:p>
          <a:r>
            <a:rPr lang="en-US" sz="2000" b="0" dirty="0"/>
            <a:t>Breakthrough Teams</a:t>
          </a:r>
        </a:p>
      </dgm:t>
    </dgm:pt>
    <dgm:pt modelId="{C9CC7C53-4847-4ECE-BABF-B709854D29B3}" type="parTrans" cxnId="{50CE7500-EC6E-4DDD-8639-C6534A702509}">
      <dgm:prSet/>
      <dgm:spPr/>
      <dgm:t>
        <a:bodyPr/>
        <a:lstStyle/>
        <a:p>
          <a:endParaRPr lang="en-US"/>
        </a:p>
      </dgm:t>
    </dgm:pt>
    <dgm:pt modelId="{209E2733-8BA3-4618-957E-2C4299ABED3B}" type="sibTrans" cxnId="{50CE7500-EC6E-4DDD-8639-C6534A702509}">
      <dgm:prSet/>
      <dgm:spPr/>
      <dgm:t>
        <a:bodyPr/>
        <a:lstStyle/>
        <a:p>
          <a:endParaRPr lang="en-US"/>
        </a:p>
      </dgm:t>
    </dgm:pt>
    <dgm:pt modelId="{B9C944F2-5742-49C5-9B10-3F681C3DDCE9}">
      <dgm:prSet custT="1"/>
      <dgm:spPr>
        <a:noFill/>
      </dgm:spPr>
      <dgm:t>
        <a:bodyPr/>
        <a:lstStyle/>
        <a:p>
          <a:r>
            <a:rPr lang="en-US" sz="2000" b="0" dirty="0"/>
            <a:t>Show Up Campaign</a:t>
          </a:r>
        </a:p>
      </dgm:t>
    </dgm:pt>
    <dgm:pt modelId="{86A25992-9970-4FB5-A103-A68C2BB8D4D0}" type="parTrans" cxnId="{6AB512EF-DE72-4DBF-8270-CF1DF61307CC}">
      <dgm:prSet/>
      <dgm:spPr/>
      <dgm:t>
        <a:bodyPr/>
        <a:lstStyle/>
        <a:p>
          <a:endParaRPr lang="en-US"/>
        </a:p>
      </dgm:t>
    </dgm:pt>
    <dgm:pt modelId="{5D3DE195-C6A1-4588-A7C0-7717F7751997}" type="sibTrans" cxnId="{6AB512EF-DE72-4DBF-8270-CF1DF61307CC}">
      <dgm:prSet/>
      <dgm:spPr/>
      <dgm:t>
        <a:bodyPr/>
        <a:lstStyle/>
        <a:p>
          <a:endParaRPr lang="en-US"/>
        </a:p>
      </dgm:t>
    </dgm:pt>
    <dgm:pt modelId="{26E1F357-3CDF-4353-9D0E-BE490A000F5A}" type="pres">
      <dgm:prSet presAssocID="{3722940C-0E6C-4BF8-A048-028FF25260F6}" presName="linear" presStyleCnt="0">
        <dgm:presLayoutVars>
          <dgm:animLvl val="lvl"/>
          <dgm:resizeHandles val="exact"/>
        </dgm:presLayoutVars>
      </dgm:prSet>
      <dgm:spPr/>
    </dgm:pt>
    <dgm:pt modelId="{C208403C-5EBF-432D-993E-F60694A7DD10}" type="pres">
      <dgm:prSet presAssocID="{61EF2819-C83B-4269-9DF6-1C6F0E1F7071}" presName="parentText" presStyleLbl="node1" presStyleIdx="0" presStyleCnt="2" custScaleY="49374">
        <dgm:presLayoutVars>
          <dgm:chMax val="0"/>
          <dgm:bulletEnabled val="1"/>
        </dgm:presLayoutVars>
      </dgm:prSet>
      <dgm:spPr/>
    </dgm:pt>
    <dgm:pt modelId="{E8ECCBAB-5C42-461D-B683-B57EB05EA60A}" type="pres">
      <dgm:prSet presAssocID="{61EF2819-C83B-4269-9DF6-1C6F0E1F7071}" presName="childText" presStyleLbl="revTx" presStyleIdx="0" presStyleCnt="2">
        <dgm:presLayoutVars>
          <dgm:bulletEnabled val="1"/>
        </dgm:presLayoutVars>
      </dgm:prSet>
      <dgm:spPr/>
    </dgm:pt>
    <dgm:pt modelId="{95F672D6-0D30-4DD0-85B3-04A0CFD2FDAC}" type="pres">
      <dgm:prSet presAssocID="{5571DBC5-F9FE-438A-9501-9DF2AA6F5049}" presName="parentText" presStyleLbl="node1" presStyleIdx="1" presStyleCnt="2" custScaleY="46849">
        <dgm:presLayoutVars>
          <dgm:chMax val="0"/>
          <dgm:bulletEnabled val="1"/>
        </dgm:presLayoutVars>
      </dgm:prSet>
      <dgm:spPr/>
    </dgm:pt>
    <dgm:pt modelId="{39748FAC-8034-406D-A985-1E95051ABA87}" type="pres">
      <dgm:prSet presAssocID="{5571DBC5-F9FE-438A-9501-9DF2AA6F5049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50CE7500-EC6E-4DDD-8639-C6534A702509}" srcId="{5571DBC5-F9FE-438A-9501-9DF2AA6F5049}" destId="{AED2B34E-D818-4349-BAF9-EFD8FE9AD561}" srcOrd="4" destOrd="0" parTransId="{C9CC7C53-4847-4ECE-BABF-B709854D29B3}" sibTransId="{209E2733-8BA3-4618-957E-2C4299ABED3B}"/>
    <dgm:cxn modelId="{12693501-311A-48F6-A996-B334B9F5D413}" type="presOf" srcId="{61EF2819-C83B-4269-9DF6-1C6F0E1F7071}" destId="{C208403C-5EBF-432D-993E-F60694A7DD10}" srcOrd="0" destOrd="0" presId="urn:microsoft.com/office/officeart/2005/8/layout/vList2"/>
    <dgm:cxn modelId="{655E460D-988A-4ECB-976D-E558FF124ED2}" srcId="{61EF2819-C83B-4269-9DF6-1C6F0E1F7071}" destId="{006E4E96-0817-4C9C-B052-E03B2FEEE0D3}" srcOrd="1" destOrd="0" parTransId="{4E01EAAF-DB0D-418E-B0E0-9E8E6821BA84}" sibTransId="{F2D6F7CF-06E8-43B3-883A-562A1EBD7A7C}"/>
    <dgm:cxn modelId="{2A2F6110-54FA-49FC-B1D8-135082A61B17}" type="presOf" srcId="{C9136628-1699-4F1C-A0ED-B26A95A36765}" destId="{39748FAC-8034-406D-A985-1E95051ABA87}" srcOrd="0" destOrd="3" presId="urn:microsoft.com/office/officeart/2005/8/layout/vList2"/>
    <dgm:cxn modelId="{78CEDD22-18B6-4792-8B7E-10908DD5ED10}" type="presOf" srcId="{2AAED12E-5464-4B07-A319-4584395044F4}" destId="{E8ECCBAB-5C42-461D-B683-B57EB05EA60A}" srcOrd="0" destOrd="2" presId="urn:microsoft.com/office/officeart/2005/8/layout/vList2"/>
    <dgm:cxn modelId="{88EA5723-43F3-4ACC-8995-2CA8082EA42B}" type="presOf" srcId="{006E4E96-0817-4C9C-B052-E03B2FEEE0D3}" destId="{E8ECCBAB-5C42-461D-B683-B57EB05EA60A}" srcOrd="0" destOrd="1" presId="urn:microsoft.com/office/officeart/2005/8/layout/vList2"/>
    <dgm:cxn modelId="{A872EC24-3C77-48B6-83E6-6B20446F6B77}" type="presOf" srcId="{179B54D4-1984-4BE6-B6D4-CF6043B80EA4}" destId="{E8ECCBAB-5C42-461D-B683-B57EB05EA60A}" srcOrd="0" destOrd="0" presId="urn:microsoft.com/office/officeart/2005/8/layout/vList2"/>
    <dgm:cxn modelId="{5A45B129-A138-4EB9-A7A6-0BAA2CE62FEC}" type="presOf" srcId="{5571DBC5-F9FE-438A-9501-9DF2AA6F5049}" destId="{95F672D6-0D30-4DD0-85B3-04A0CFD2FDAC}" srcOrd="0" destOrd="0" presId="urn:microsoft.com/office/officeart/2005/8/layout/vList2"/>
    <dgm:cxn modelId="{8B570F38-B181-41A2-B251-819ABC7D6EF4}" srcId="{5571DBC5-F9FE-438A-9501-9DF2AA6F5049}" destId="{67B285FF-DEF4-40E1-BC30-3A2946EE44A2}" srcOrd="1" destOrd="0" parTransId="{10C536D6-B62F-4714-89C2-B72A17EE719B}" sibTransId="{5E12ECED-017C-45F0-BA22-F124D2359D86}"/>
    <dgm:cxn modelId="{32BC3839-11E7-4DF8-B883-EA6993F281C7}" srcId="{61EF2819-C83B-4269-9DF6-1C6F0E1F7071}" destId="{179B54D4-1984-4BE6-B6D4-CF6043B80EA4}" srcOrd="0" destOrd="0" parTransId="{6F1BE2DF-387B-49B3-9455-C50C16310CEA}" sibTransId="{629EAAE3-25FC-40DE-9140-85A4F87CA762}"/>
    <dgm:cxn modelId="{1B57B539-3B6F-4168-A65B-DC8070981C30}" srcId="{5571DBC5-F9FE-438A-9501-9DF2AA6F5049}" destId="{31E6EA60-A8E6-4C00-8F5A-278578BC36DF}" srcOrd="5" destOrd="0" parTransId="{724D0A38-9789-441B-8FC9-12D53A42AA3D}" sibTransId="{4AF38ABF-62F3-4A3E-9D42-C21A257A23BF}"/>
    <dgm:cxn modelId="{BAEB9941-3E5C-4047-8471-59E4EBEA6A7E}" srcId="{5571DBC5-F9FE-438A-9501-9DF2AA6F5049}" destId="{E09F4ACF-C089-4D47-BA51-7363C4A6DDD2}" srcOrd="2" destOrd="0" parTransId="{207BB467-91B8-48AD-830A-49D6DA479EA2}" sibTransId="{BC2E8899-1F91-436C-80E2-F0069ED2E5F0}"/>
    <dgm:cxn modelId="{E09D4545-3916-4A0D-8DB3-B513A278250F}" srcId="{61EF2819-C83B-4269-9DF6-1C6F0E1F7071}" destId="{2AAED12E-5464-4B07-A319-4584395044F4}" srcOrd="2" destOrd="0" parTransId="{7A690B47-0074-4CDC-B286-FC3D7A9114EE}" sibTransId="{0227925D-00D2-4BA4-9B8F-CE31A1AF7607}"/>
    <dgm:cxn modelId="{81D77797-4592-4B8A-8C0F-0F46D221E5A4}" type="presOf" srcId="{E09F4ACF-C089-4D47-BA51-7363C4A6DDD2}" destId="{39748FAC-8034-406D-A985-1E95051ABA87}" srcOrd="0" destOrd="2" presId="urn:microsoft.com/office/officeart/2005/8/layout/vList2"/>
    <dgm:cxn modelId="{1351C697-FBB0-42EA-A902-E2ADF0DC887A}" srcId="{3722940C-0E6C-4BF8-A048-028FF25260F6}" destId="{61EF2819-C83B-4269-9DF6-1C6F0E1F7071}" srcOrd="0" destOrd="0" parTransId="{1F56F0AF-8A4F-416C-A0AA-F9170412F033}" sibTransId="{AD58BB79-AE8A-49F1-87AD-DA762D594EF3}"/>
    <dgm:cxn modelId="{F9CAB1C3-7F65-49F1-B401-E59F95CBDD53}" type="presOf" srcId="{67B285FF-DEF4-40E1-BC30-3A2946EE44A2}" destId="{39748FAC-8034-406D-A985-1E95051ABA87}" srcOrd="0" destOrd="1" presId="urn:microsoft.com/office/officeart/2005/8/layout/vList2"/>
    <dgm:cxn modelId="{7C3714CF-005F-4035-8410-423E6281DD3D}" type="presOf" srcId="{31E6EA60-A8E6-4C00-8F5A-278578BC36DF}" destId="{39748FAC-8034-406D-A985-1E95051ABA87}" srcOrd="0" destOrd="5" presId="urn:microsoft.com/office/officeart/2005/8/layout/vList2"/>
    <dgm:cxn modelId="{C0EC3DCF-A72B-4AC5-9A96-C2547BA6AC4A}" type="presOf" srcId="{B9C944F2-5742-49C5-9B10-3F681C3DDCE9}" destId="{39748FAC-8034-406D-A985-1E95051ABA87}" srcOrd="0" destOrd="0" presId="urn:microsoft.com/office/officeart/2005/8/layout/vList2"/>
    <dgm:cxn modelId="{3D2FC6CF-D3A9-49E0-8B5F-7A03D202439B}" srcId="{3722940C-0E6C-4BF8-A048-028FF25260F6}" destId="{5571DBC5-F9FE-438A-9501-9DF2AA6F5049}" srcOrd="1" destOrd="0" parTransId="{95ED620B-452F-4B84-9EB8-4551BB943AFC}" sibTransId="{61C77C78-E6C1-4092-88F7-A608870FEEDA}"/>
    <dgm:cxn modelId="{DA50CAE0-BEF2-47A0-B02E-E5038D6F2B2B}" type="presOf" srcId="{AED2B34E-D818-4349-BAF9-EFD8FE9AD561}" destId="{39748FAC-8034-406D-A985-1E95051ABA87}" srcOrd="0" destOrd="4" presId="urn:microsoft.com/office/officeart/2005/8/layout/vList2"/>
    <dgm:cxn modelId="{99BED0EC-7EC8-4E85-8675-D6397C348A47}" srcId="{5571DBC5-F9FE-438A-9501-9DF2AA6F5049}" destId="{C9136628-1699-4F1C-A0ED-B26A95A36765}" srcOrd="3" destOrd="0" parTransId="{CA38D6B9-38C3-4640-9D7A-A1B56528435E}" sibTransId="{4AAFA92F-AC36-47BC-B572-9C45DD984B6E}"/>
    <dgm:cxn modelId="{6AB512EF-DE72-4DBF-8270-CF1DF61307CC}" srcId="{5571DBC5-F9FE-438A-9501-9DF2AA6F5049}" destId="{B9C944F2-5742-49C5-9B10-3F681C3DDCE9}" srcOrd="0" destOrd="0" parTransId="{86A25992-9970-4FB5-A103-A68C2BB8D4D0}" sibTransId="{5D3DE195-C6A1-4588-A7C0-7717F7751997}"/>
    <dgm:cxn modelId="{D8A6DAFF-4D71-4749-84D9-7185DD4D9B0A}" type="presOf" srcId="{3722940C-0E6C-4BF8-A048-028FF25260F6}" destId="{26E1F357-3CDF-4353-9D0E-BE490A000F5A}" srcOrd="0" destOrd="0" presId="urn:microsoft.com/office/officeart/2005/8/layout/vList2"/>
    <dgm:cxn modelId="{09883191-C8EC-4CEB-89D9-F2C627FCA33D}" type="presParOf" srcId="{26E1F357-3CDF-4353-9D0E-BE490A000F5A}" destId="{C208403C-5EBF-432D-993E-F60694A7DD10}" srcOrd="0" destOrd="0" presId="urn:microsoft.com/office/officeart/2005/8/layout/vList2"/>
    <dgm:cxn modelId="{77124DF6-F6B4-4E02-B187-0B025D44855C}" type="presParOf" srcId="{26E1F357-3CDF-4353-9D0E-BE490A000F5A}" destId="{E8ECCBAB-5C42-461D-B683-B57EB05EA60A}" srcOrd="1" destOrd="0" presId="urn:microsoft.com/office/officeart/2005/8/layout/vList2"/>
    <dgm:cxn modelId="{8FB0469E-A856-4F18-9834-9E826CE60451}" type="presParOf" srcId="{26E1F357-3CDF-4353-9D0E-BE490A000F5A}" destId="{95F672D6-0D30-4DD0-85B3-04A0CFD2FDAC}" srcOrd="2" destOrd="0" presId="urn:microsoft.com/office/officeart/2005/8/layout/vList2"/>
    <dgm:cxn modelId="{8FF1EADE-A124-4560-BDBD-C2A9DFDE4B04}" type="presParOf" srcId="{26E1F357-3CDF-4353-9D0E-BE490A000F5A}" destId="{39748FAC-8034-406D-A985-1E95051ABA8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2331BD-8276-4616-8D9E-2324B08B35FE}">
      <dsp:nvSpPr>
        <dsp:cNvPr id="0" name=""/>
        <dsp:cNvSpPr/>
      </dsp:nvSpPr>
      <dsp:spPr>
        <a:xfrm>
          <a:off x="0" y="136485"/>
          <a:ext cx="9195597" cy="551655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300" b="1" i="0" kern="1200" baseline="0" dirty="0"/>
            <a:t>Language Essentials for Teachers of Reading and Spelling (LETRS) Training</a:t>
          </a:r>
          <a:r>
            <a:rPr lang="en-US" sz="2300" b="1" kern="1200" dirty="0"/>
            <a:t> </a:t>
          </a:r>
          <a:endParaRPr lang="en-US" sz="2300" kern="1200" dirty="0"/>
        </a:p>
      </dsp:txBody>
      <dsp:txXfrm>
        <a:off x="26930" y="163415"/>
        <a:ext cx="9141737" cy="497795"/>
      </dsp:txXfrm>
    </dsp:sp>
    <dsp:sp modelId="{8CB11716-A1F1-4F21-8757-FB09FE1DC800}">
      <dsp:nvSpPr>
        <dsp:cNvPr id="0" name=""/>
        <dsp:cNvSpPr/>
      </dsp:nvSpPr>
      <dsp:spPr>
        <a:xfrm>
          <a:off x="0" y="688140"/>
          <a:ext cx="9195597" cy="166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96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Equip teachers and leaders with the knowledge and skills to provide and support effective literacy instruction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Students’ specific needs identified and meet more quickly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i="0" kern="1200" baseline="0" dirty="0"/>
            <a:t>Science of Reading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i="0" kern="1200" baseline="0" dirty="0"/>
            <a:t>Structured literacy</a:t>
          </a:r>
          <a:endParaRPr lang="en-US" sz="2000" kern="1200" dirty="0"/>
        </a:p>
      </dsp:txBody>
      <dsp:txXfrm>
        <a:off x="0" y="688140"/>
        <a:ext cx="9195597" cy="1666350"/>
      </dsp:txXfrm>
    </dsp:sp>
    <dsp:sp modelId="{DF8E7C34-5A68-4AD1-9B91-73BDB8530028}">
      <dsp:nvSpPr>
        <dsp:cNvPr id="0" name=""/>
        <dsp:cNvSpPr/>
      </dsp:nvSpPr>
      <dsp:spPr>
        <a:xfrm>
          <a:off x="0" y="2354490"/>
          <a:ext cx="9195597" cy="551655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i="0" kern="1200" baseline="0" dirty="0"/>
            <a:t>Amira – An Artificially Intelligent Reading Tutor </a:t>
          </a:r>
          <a:endParaRPr lang="en-US" sz="2300" kern="1200" dirty="0"/>
        </a:p>
      </dsp:txBody>
      <dsp:txXfrm>
        <a:off x="26930" y="2381420"/>
        <a:ext cx="9141737" cy="497795"/>
      </dsp:txXfrm>
    </dsp:sp>
    <dsp:sp modelId="{EE93F064-46D6-4DA7-8FDE-3D7BC5204906}">
      <dsp:nvSpPr>
        <dsp:cNvPr id="0" name=""/>
        <dsp:cNvSpPr/>
      </dsp:nvSpPr>
      <dsp:spPr>
        <a:xfrm>
          <a:off x="0" y="2906145"/>
          <a:ext cx="9195597" cy="1666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96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i="0" kern="1200" baseline="0" dirty="0"/>
            <a:t>Provides 1-on-1 tutoring based on the Science of Reading helping to increase students foundational reading skills and increase fluency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i="0" kern="1200" baseline="0" dirty="0"/>
            <a:t>Leading to better reading</a:t>
          </a:r>
          <a:r>
            <a:rPr lang="en-US" sz="2000" kern="1200" dirty="0"/>
            <a:t> </a:t>
          </a:r>
          <a:r>
            <a:rPr lang="en-US" sz="2000" b="0" i="0" kern="1200" baseline="0" dirty="0"/>
            <a:t>comprehension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i="0" kern="1200" baseline="0" dirty="0"/>
            <a:t>In-the-moment feedback to students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i="0" kern="1200" baseline="0" dirty="0"/>
            <a:t>Accessible within &amp; outside the school day </a:t>
          </a:r>
          <a:endParaRPr lang="en-US" sz="2000" kern="1200" dirty="0"/>
        </a:p>
      </dsp:txBody>
      <dsp:txXfrm>
        <a:off x="0" y="2906145"/>
        <a:ext cx="9195597" cy="16663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B499B5-B291-428E-8E23-780385E7E839}">
      <dsp:nvSpPr>
        <dsp:cNvPr id="0" name=""/>
        <dsp:cNvSpPr/>
      </dsp:nvSpPr>
      <dsp:spPr>
        <a:xfrm>
          <a:off x="0" y="11790"/>
          <a:ext cx="7962415" cy="479700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/>
            <a:t>New K-12 Georgia Math Performance Standards </a:t>
          </a:r>
          <a:endParaRPr lang="en-US" sz="2000" kern="1200" dirty="0"/>
        </a:p>
      </dsp:txBody>
      <dsp:txXfrm>
        <a:off x="23417" y="35207"/>
        <a:ext cx="7915581" cy="432866"/>
      </dsp:txXfrm>
    </dsp:sp>
    <dsp:sp modelId="{4178192A-68F7-443D-89D2-7B23967934BC}">
      <dsp:nvSpPr>
        <dsp:cNvPr id="0" name=""/>
        <dsp:cNvSpPr/>
      </dsp:nvSpPr>
      <dsp:spPr>
        <a:xfrm>
          <a:off x="0" y="491490"/>
          <a:ext cx="7962415" cy="2152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80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Design and share opportunities for students to display perseverance in problem solving and engage in real world interdisciplinary connections using mathematics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Utilize GADOE Learning Plans that allow students to demonstrate skills and strategies needed to succeed in mathematics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i="0" kern="1200" baseline="0" dirty="0"/>
            <a:t>Provide on-going professional development related implementation of the new standards</a:t>
          </a:r>
          <a:endParaRPr lang="en-US" sz="2000" kern="1200" dirty="0"/>
        </a:p>
      </dsp:txBody>
      <dsp:txXfrm>
        <a:off x="0" y="491490"/>
        <a:ext cx="7962415" cy="2152800"/>
      </dsp:txXfrm>
    </dsp:sp>
    <dsp:sp modelId="{69E3A4A9-EBD7-4AC4-A51F-F6B4DA4273BB}">
      <dsp:nvSpPr>
        <dsp:cNvPr id="0" name=""/>
        <dsp:cNvSpPr/>
      </dsp:nvSpPr>
      <dsp:spPr>
        <a:xfrm>
          <a:off x="0" y="2644290"/>
          <a:ext cx="7962415" cy="479700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/>
            <a:t>New K-12 Science Instructional Materials</a:t>
          </a:r>
          <a:endParaRPr lang="en-US" sz="2000" kern="1200" dirty="0"/>
        </a:p>
      </dsp:txBody>
      <dsp:txXfrm>
        <a:off x="23417" y="2667707"/>
        <a:ext cx="7915581" cy="432866"/>
      </dsp:txXfrm>
    </dsp:sp>
    <dsp:sp modelId="{F9DF30B8-31F7-438A-ADD6-DF9656CEEF6C}">
      <dsp:nvSpPr>
        <dsp:cNvPr id="0" name=""/>
        <dsp:cNvSpPr/>
      </dsp:nvSpPr>
      <dsp:spPr>
        <a:xfrm>
          <a:off x="0" y="3123990"/>
          <a:ext cx="7962415" cy="1573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80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Adds structure for teachers and additional supplemental resources to use with students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Incorporates GADOE recommended labs at each grade level providing hands-on lab experiences tied to the science standards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i="0" kern="1200" baseline="0" dirty="0"/>
            <a:t>Supports learning at the intended rigor of the standards</a:t>
          </a:r>
          <a:endParaRPr lang="en-US" sz="2000" kern="1200" dirty="0"/>
        </a:p>
      </dsp:txBody>
      <dsp:txXfrm>
        <a:off x="0" y="3123990"/>
        <a:ext cx="7962415" cy="15731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08403C-5EBF-432D-993E-F60694A7DD10}">
      <dsp:nvSpPr>
        <dsp:cNvPr id="0" name=""/>
        <dsp:cNvSpPr/>
      </dsp:nvSpPr>
      <dsp:spPr>
        <a:xfrm>
          <a:off x="0" y="13660"/>
          <a:ext cx="8363809" cy="489869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2024 Social Studies Instructional Material Adoption</a:t>
          </a:r>
          <a:endParaRPr lang="en-US" sz="2400" kern="1200" dirty="0"/>
        </a:p>
      </dsp:txBody>
      <dsp:txXfrm>
        <a:off x="23913" y="37573"/>
        <a:ext cx="8315983" cy="442043"/>
      </dsp:txXfrm>
    </dsp:sp>
    <dsp:sp modelId="{E8ECCBAB-5C42-461D-B683-B57EB05EA60A}">
      <dsp:nvSpPr>
        <dsp:cNvPr id="0" name=""/>
        <dsp:cNvSpPr/>
      </dsp:nvSpPr>
      <dsp:spPr>
        <a:xfrm>
          <a:off x="0" y="503529"/>
          <a:ext cx="8363809" cy="1865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551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Analyze </a:t>
          </a:r>
          <a:r>
            <a:rPr lang="en-US" sz="2000" b="0" i="0" kern="1200" baseline="0" dirty="0"/>
            <a:t>student achievement data and state standards to select the most well aligned and impactful materials for the new Social Studies adoption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Content connected literary resources to improve reading comprehension and writing skills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Includes rigorous inquiry-based questions to improve critical and higher order thinking skills</a:t>
          </a:r>
        </a:p>
      </dsp:txBody>
      <dsp:txXfrm>
        <a:off x="0" y="503529"/>
        <a:ext cx="8363809" cy="1865070"/>
      </dsp:txXfrm>
    </dsp:sp>
    <dsp:sp modelId="{95F672D6-0D30-4DD0-85B3-04A0CFD2FDAC}">
      <dsp:nvSpPr>
        <dsp:cNvPr id="0" name=""/>
        <dsp:cNvSpPr/>
      </dsp:nvSpPr>
      <dsp:spPr>
        <a:xfrm>
          <a:off x="0" y="2368599"/>
          <a:ext cx="8363809" cy="464817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Reducing Absenteeism</a:t>
          </a:r>
        </a:p>
      </dsp:txBody>
      <dsp:txXfrm>
        <a:off x="22690" y="2391289"/>
        <a:ext cx="8318429" cy="419437"/>
      </dsp:txXfrm>
    </dsp:sp>
    <dsp:sp modelId="{39748FAC-8034-406D-A985-1E95051ABA87}">
      <dsp:nvSpPr>
        <dsp:cNvPr id="0" name=""/>
        <dsp:cNvSpPr/>
      </dsp:nvSpPr>
      <dsp:spPr>
        <a:xfrm>
          <a:off x="0" y="2833416"/>
          <a:ext cx="8363809" cy="2084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551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kern="1200" dirty="0"/>
            <a:t>Show Up Campaign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kern="1200" dirty="0"/>
            <a:t>Implement the attendance protocol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kern="1200" dirty="0"/>
            <a:t>Utilize attendance cards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kern="1200" dirty="0"/>
            <a:t>Mobilize Attendance Task Force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kern="1200" dirty="0"/>
            <a:t>Breakthrough Teams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b="0" kern="1200" dirty="0"/>
        </a:p>
      </dsp:txBody>
      <dsp:txXfrm>
        <a:off x="0" y="2833416"/>
        <a:ext cx="8363809" cy="2084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FFD4FC4-267D-47AE-8990-4218A4C7298C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FDE824E-02A0-4403-94EB-4C2308D12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25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31922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7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70567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09488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79028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41390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6440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71185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96668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71857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552743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87636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17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87772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688974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315609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20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702729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21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59991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22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6438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23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851655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24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500548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25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029204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26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40970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27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324578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28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186220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29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147306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30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70093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31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398858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32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435646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33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088057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34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829163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35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043495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36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330716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37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500857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38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813399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39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6050092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40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844468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41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2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83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886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022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66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15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93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44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642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392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80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55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4.xml"/><Relationship Id="rId4" Type="http://schemas.openxmlformats.org/officeDocument/2006/relationships/chart" Target="../charts/chart3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8.xml"/><Relationship Id="rId4" Type="http://schemas.openxmlformats.org/officeDocument/2006/relationships/chart" Target="../charts/chart3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0.xml"/><Relationship Id="rId4" Type="http://schemas.openxmlformats.org/officeDocument/2006/relationships/chart" Target="../charts/chart3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2.xml"/><Relationship Id="rId4" Type="http://schemas.openxmlformats.org/officeDocument/2006/relationships/chart" Target="../charts/char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4.xml"/><Relationship Id="rId4" Type="http://schemas.openxmlformats.org/officeDocument/2006/relationships/chart" Target="../charts/chart4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2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1.png"/><Relationship Id="rId4" Type="http://schemas.openxmlformats.org/officeDocument/2006/relationships/diagramData" Target="../diagrams/data1.xml"/><Relationship Id="rId9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microsoft.com/office/2007/relationships/diagramDrawing" Target="../diagrams/drawing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microsoft.com/office/2007/relationships/diagramDrawing" Target="../diagrams/drawing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9915" y="2325629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2023 Georgia Milestones Results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Cleveland Johnson, Ed.D.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Cond" panose="020B0506040303020004" pitchFamily="34" charset="0"/>
                <a:ea typeface="+mn-ea"/>
                <a:cs typeface="Arial" panose="020B0604020202020204" pitchFamily="34" charset="0"/>
              </a:rPr>
              <a:t>Assistant Superintendent of Teaching &amp; Learning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FFC700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August 17, 2023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Collaboration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Engagement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Safety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LEARNER </a:t>
            </a:r>
            <a:br>
              <a:rPr kumimoji="0" lang="en-US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</a:br>
            <a:r>
              <a:rPr kumimoji="0" lang="en-US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OUTCOMES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Trade Gothic Next HvyCd" panose="020B0906040303020004" pitchFamily="34" charset="0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Staff Effectiveness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Each student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will graduate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empowered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 to make a well-informed decision about their next step. They will learn about themselves as they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engage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 in rigorous content and gain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exposure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 through personalized learning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experiences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, thereby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enlightening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426" y="1051488"/>
            <a:ext cx="7494161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The purpose of this presentation is to review the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2023 Georgia Milestones results.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Grades 3-8 End of Grade Test Results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High School End of Course Exam Results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Absenteeism &amp; Achievement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Next Steps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The 2023 Georgia Milestones scores provide the first progress update since the new baseline data was released in 2022. </a:t>
            </a:r>
            <a:r>
              <a:rPr lang="en-US" sz="2400" kern="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Overall, Bibb County achievement levels increased or remained steady from the year prior.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56D95D0-276A-3DF1-0D09-527563271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4091" y="2409671"/>
            <a:ext cx="4685223" cy="235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3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rd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Reading Status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E70D81A-046F-3DF5-7436-AE422141F0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2914482"/>
              </p:ext>
            </p:extLst>
          </p:nvPr>
        </p:nvGraphicFramePr>
        <p:xfrm>
          <a:off x="927062" y="1443477"/>
          <a:ext cx="9517224" cy="5007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52BA074-2F8E-9073-7A14-6BB632159570}"/>
              </a:ext>
            </a:extLst>
          </p:cNvPr>
          <p:cNvSpPr txBox="1"/>
          <p:nvPr/>
        </p:nvSpPr>
        <p:spPr>
          <a:xfrm rot="16200000">
            <a:off x="-68032" y="3687899"/>
            <a:ext cx="188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0ED982-B14E-A020-B874-8C135E5E92BE}"/>
              </a:ext>
            </a:extLst>
          </p:cNvPr>
          <p:cNvSpPr txBox="1"/>
          <p:nvPr/>
        </p:nvSpPr>
        <p:spPr>
          <a:xfrm>
            <a:off x="7866608" y="5154196"/>
            <a:ext cx="564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+1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0082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4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Reading Status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E70D81A-046F-3DF5-7436-AE422141F0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6949201"/>
              </p:ext>
            </p:extLst>
          </p:nvPr>
        </p:nvGraphicFramePr>
        <p:xfrm>
          <a:off x="955053" y="1443477"/>
          <a:ext cx="9517224" cy="5007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52BA074-2F8E-9073-7A14-6BB632159570}"/>
              </a:ext>
            </a:extLst>
          </p:cNvPr>
          <p:cNvSpPr txBox="1"/>
          <p:nvPr/>
        </p:nvSpPr>
        <p:spPr>
          <a:xfrm rot="16200000">
            <a:off x="-68032" y="3687899"/>
            <a:ext cx="188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0ED982-B14E-A020-B874-8C135E5E92BE}"/>
              </a:ext>
            </a:extLst>
          </p:cNvPr>
          <p:cNvSpPr txBox="1"/>
          <p:nvPr/>
        </p:nvSpPr>
        <p:spPr>
          <a:xfrm>
            <a:off x="7833052" y="5145807"/>
            <a:ext cx="547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+1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644022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5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Reading Status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E70D81A-046F-3DF5-7436-AE422141F0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224711"/>
              </p:ext>
            </p:extLst>
          </p:nvPr>
        </p:nvGraphicFramePr>
        <p:xfrm>
          <a:off x="955053" y="1443477"/>
          <a:ext cx="9517224" cy="5007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52BA074-2F8E-9073-7A14-6BB632159570}"/>
              </a:ext>
            </a:extLst>
          </p:cNvPr>
          <p:cNvSpPr txBox="1"/>
          <p:nvPr/>
        </p:nvSpPr>
        <p:spPr>
          <a:xfrm rot="16200000">
            <a:off x="-68032" y="3687899"/>
            <a:ext cx="188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0ED982-B14E-A020-B874-8C135E5E92BE}"/>
              </a:ext>
            </a:extLst>
          </p:cNvPr>
          <p:cNvSpPr txBox="1"/>
          <p:nvPr/>
        </p:nvSpPr>
        <p:spPr>
          <a:xfrm>
            <a:off x="7891775" y="5214468"/>
            <a:ext cx="488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-3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975506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6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Reading Status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E70D81A-046F-3DF5-7436-AE422141F0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9425686"/>
              </p:ext>
            </p:extLst>
          </p:nvPr>
        </p:nvGraphicFramePr>
        <p:xfrm>
          <a:off x="955053" y="1443477"/>
          <a:ext cx="9517224" cy="5007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52BA074-2F8E-9073-7A14-6BB632159570}"/>
              </a:ext>
            </a:extLst>
          </p:cNvPr>
          <p:cNvSpPr txBox="1"/>
          <p:nvPr/>
        </p:nvSpPr>
        <p:spPr>
          <a:xfrm rot="16200000">
            <a:off x="-68032" y="3687899"/>
            <a:ext cx="188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0ED982-B14E-A020-B874-8C135E5E92BE}"/>
              </a:ext>
            </a:extLst>
          </p:cNvPr>
          <p:cNvSpPr txBox="1"/>
          <p:nvPr/>
        </p:nvSpPr>
        <p:spPr>
          <a:xfrm>
            <a:off x="7833052" y="5137418"/>
            <a:ext cx="539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+2</a:t>
            </a:r>
          </a:p>
        </p:txBody>
      </p:sp>
    </p:spTree>
    <p:extLst>
      <p:ext uri="{BB962C8B-B14F-4D97-AF65-F5344CB8AC3E}">
        <p14:creationId xmlns:p14="http://schemas.microsoft.com/office/powerpoint/2010/main" val="3504683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7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Reading Status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E70D81A-046F-3DF5-7436-AE422141F0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6107051"/>
              </p:ext>
            </p:extLst>
          </p:nvPr>
        </p:nvGraphicFramePr>
        <p:xfrm>
          <a:off x="955053" y="1443477"/>
          <a:ext cx="9517224" cy="5007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52BA074-2F8E-9073-7A14-6BB632159570}"/>
              </a:ext>
            </a:extLst>
          </p:cNvPr>
          <p:cNvSpPr txBox="1"/>
          <p:nvPr/>
        </p:nvSpPr>
        <p:spPr>
          <a:xfrm rot="16200000">
            <a:off x="-68032" y="3687899"/>
            <a:ext cx="188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0ED982-B14E-A020-B874-8C135E5E92BE}"/>
              </a:ext>
            </a:extLst>
          </p:cNvPr>
          <p:cNvSpPr txBox="1"/>
          <p:nvPr/>
        </p:nvSpPr>
        <p:spPr>
          <a:xfrm>
            <a:off x="7833052" y="5120640"/>
            <a:ext cx="555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+2</a:t>
            </a:r>
          </a:p>
        </p:txBody>
      </p:sp>
    </p:spTree>
    <p:extLst>
      <p:ext uri="{BB962C8B-B14F-4D97-AF65-F5344CB8AC3E}">
        <p14:creationId xmlns:p14="http://schemas.microsoft.com/office/powerpoint/2010/main" val="3020941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8</a:t>
            </a:r>
            <a:r>
              <a:rPr kumimoji="0" lang="en-US" sz="4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Reading Status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E70D81A-046F-3DF5-7436-AE422141F0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3029281"/>
              </p:ext>
            </p:extLst>
          </p:nvPr>
        </p:nvGraphicFramePr>
        <p:xfrm>
          <a:off x="955053" y="1443477"/>
          <a:ext cx="9517224" cy="5007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52BA074-2F8E-9073-7A14-6BB632159570}"/>
              </a:ext>
            </a:extLst>
          </p:cNvPr>
          <p:cNvSpPr txBox="1"/>
          <p:nvPr/>
        </p:nvSpPr>
        <p:spPr>
          <a:xfrm rot="16200000">
            <a:off x="-68032" y="3687899"/>
            <a:ext cx="188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0ED982-B14E-A020-B874-8C135E5E92BE}"/>
              </a:ext>
            </a:extLst>
          </p:cNvPr>
          <p:cNvSpPr txBox="1"/>
          <p:nvPr/>
        </p:nvSpPr>
        <p:spPr>
          <a:xfrm>
            <a:off x="7916942" y="5120640"/>
            <a:ext cx="664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+4</a:t>
            </a:r>
          </a:p>
        </p:txBody>
      </p:sp>
    </p:spTree>
    <p:extLst>
      <p:ext uri="{BB962C8B-B14F-4D97-AF65-F5344CB8AC3E}">
        <p14:creationId xmlns:p14="http://schemas.microsoft.com/office/powerpoint/2010/main" val="3944844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Reading Status Summary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268C3925-59E2-B468-FF98-36B24A9078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169020"/>
              </p:ext>
            </p:extLst>
          </p:nvPr>
        </p:nvGraphicFramePr>
        <p:xfrm>
          <a:off x="1411025" y="2147838"/>
          <a:ext cx="562733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716">
                  <a:extLst>
                    <a:ext uri="{9D8B030D-6E8A-4147-A177-3AD203B41FA5}">
                      <a16:colId xmlns:a16="http://schemas.microsoft.com/office/drawing/2014/main" val="1514165779"/>
                    </a:ext>
                  </a:extLst>
                </a:gridCol>
                <a:gridCol w="1057013">
                  <a:extLst>
                    <a:ext uri="{9D8B030D-6E8A-4147-A177-3AD203B41FA5}">
                      <a16:colId xmlns:a16="http://schemas.microsoft.com/office/drawing/2014/main" val="2871145217"/>
                    </a:ext>
                  </a:extLst>
                </a:gridCol>
                <a:gridCol w="698818">
                  <a:extLst>
                    <a:ext uri="{9D8B030D-6E8A-4147-A177-3AD203B41FA5}">
                      <a16:colId xmlns:a16="http://schemas.microsoft.com/office/drawing/2014/main" val="1474962174"/>
                    </a:ext>
                  </a:extLst>
                </a:gridCol>
                <a:gridCol w="2393791">
                  <a:extLst>
                    <a:ext uri="{9D8B030D-6E8A-4147-A177-3AD203B41FA5}">
                      <a16:colId xmlns:a16="http://schemas.microsoft.com/office/drawing/2014/main" val="1748736108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Percentage of Students Reading On or Above Grade Level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06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Grade Level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2022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Change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50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69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14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-3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91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32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75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+4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90375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A0EC57B-057E-BAE2-95BB-83928E2B1698}"/>
              </a:ext>
            </a:extLst>
          </p:cNvPr>
          <p:cNvSpPr txBox="1"/>
          <p:nvPr/>
        </p:nvSpPr>
        <p:spPr>
          <a:xfrm>
            <a:off x="8125635" y="2919483"/>
            <a:ext cx="29058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percentage of students reading </a:t>
            </a:r>
          </a:p>
          <a:p>
            <a:r>
              <a:rPr lang="en-US" sz="2000" b="1" dirty="0"/>
              <a:t>On or Above Grade Level </a:t>
            </a:r>
            <a:r>
              <a:rPr lang="en-US" sz="2000" dirty="0"/>
              <a:t>increased in 5 of the 6 grade levels tested.</a:t>
            </a:r>
          </a:p>
        </p:txBody>
      </p:sp>
    </p:spTree>
    <p:extLst>
      <p:ext uri="{BB962C8B-B14F-4D97-AF65-F5344CB8AC3E}">
        <p14:creationId xmlns:p14="http://schemas.microsoft.com/office/powerpoint/2010/main" val="3471862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3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rd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English Language Arts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43565D8-566E-640F-120E-870DE9213B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9053594"/>
              </p:ext>
            </p:extLst>
          </p:nvPr>
        </p:nvGraphicFramePr>
        <p:xfrm>
          <a:off x="1255881" y="2084838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0310B8A-51D6-2346-3DC8-5E41F6384679}"/>
              </a:ext>
            </a:extLst>
          </p:cNvPr>
          <p:cNvGraphicFramePr/>
          <p:nvPr/>
        </p:nvGraphicFramePr>
        <p:xfrm>
          <a:off x="6291932" y="2084838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09755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4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English Language Arts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DCAE8E-53F7-CDEF-B2E1-328C124D80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4277256"/>
              </p:ext>
            </p:extLst>
          </p:nvPr>
        </p:nvGraphicFramePr>
        <p:xfrm>
          <a:off x="1354522" y="2084838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45931FC-3B78-3587-50CC-5F76A12AA584}"/>
              </a:ext>
            </a:extLst>
          </p:cNvPr>
          <p:cNvGraphicFramePr/>
          <p:nvPr/>
        </p:nvGraphicFramePr>
        <p:xfrm>
          <a:off x="6604629" y="214055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02147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5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English Language Arts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F326279-99BF-DF46-7829-38343D833D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7490920"/>
              </p:ext>
            </p:extLst>
          </p:nvPr>
        </p:nvGraphicFramePr>
        <p:xfrm>
          <a:off x="1354522" y="2084836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80657B0-50AF-D6F2-FAF8-72F7ACE7200F}"/>
              </a:ext>
            </a:extLst>
          </p:cNvPr>
          <p:cNvGraphicFramePr/>
          <p:nvPr/>
        </p:nvGraphicFramePr>
        <p:xfrm>
          <a:off x="6825332" y="2084837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62650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6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English Language Arts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961BEC9-8142-B7E4-3518-8B663EB486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4983458"/>
              </p:ext>
            </p:extLst>
          </p:nvPr>
        </p:nvGraphicFramePr>
        <p:xfrm>
          <a:off x="1354522" y="1931681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6C7E704-3D97-ECFB-89A8-B5489EBA618C}"/>
              </a:ext>
            </a:extLst>
          </p:cNvPr>
          <p:cNvGraphicFramePr/>
          <p:nvPr/>
        </p:nvGraphicFramePr>
        <p:xfrm>
          <a:off x="6897366" y="1931682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76188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7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English Language Arts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F09E4E5-8800-4F20-F1E2-821083D0E3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5067367"/>
              </p:ext>
            </p:extLst>
          </p:nvPr>
        </p:nvGraphicFramePr>
        <p:xfrm>
          <a:off x="1109949" y="195374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D9BBCE6-D48F-4EE1-3282-38ABDEBB1FBF}"/>
              </a:ext>
            </a:extLst>
          </p:cNvPr>
          <p:cNvGraphicFramePr/>
          <p:nvPr/>
        </p:nvGraphicFramePr>
        <p:xfrm>
          <a:off x="6897364" y="2084838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98467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8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English Language Arts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F3AB838-6DCC-83E6-B2B9-0066475C20FF}"/>
              </a:ext>
            </a:extLst>
          </p:cNvPr>
          <p:cNvGraphicFramePr/>
          <p:nvPr/>
        </p:nvGraphicFramePr>
        <p:xfrm>
          <a:off x="1101188" y="214055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4B76413-6C27-1C42-274D-0E5F2A5FCAC5}"/>
              </a:ext>
            </a:extLst>
          </p:cNvPr>
          <p:cNvGraphicFramePr/>
          <p:nvPr/>
        </p:nvGraphicFramePr>
        <p:xfrm>
          <a:off x="6906127" y="214055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11507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English Language Arts Summary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0EC57B-057E-BAE2-95BB-83928E2B1698}"/>
              </a:ext>
            </a:extLst>
          </p:cNvPr>
          <p:cNvSpPr txBox="1"/>
          <p:nvPr/>
        </p:nvSpPr>
        <p:spPr>
          <a:xfrm>
            <a:off x="9115536" y="2928735"/>
            <a:ext cx="27946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percentage of students scoring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or Above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increased in 3 of the 6 grade levels tested.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003FBB7-6582-1E82-E263-22028CC3CF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636710"/>
              </p:ext>
            </p:extLst>
          </p:nvPr>
        </p:nvGraphicFramePr>
        <p:xfrm>
          <a:off x="631038" y="2084814"/>
          <a:ext cx="8128001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155199845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24577625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0944302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06891187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39407809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91888809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20564720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Developing &amp; Above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Proficient &amp; Above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613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Change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Change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71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75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919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-4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35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0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91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878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76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3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rd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Mathematics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A5A5F0C-50AF-7712-0E99-5A61221185FB}"/>
              </a:ext>
            </a:extLst>
          </p:cNvPr>
          <p:cNvGraphicFramePr/>
          <p:nvPr/>
        </p:nvGraphicFramePr>
        <p:xfrm>
          <a:off x="964028" y="214055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A2FBB8A-A3B4-EA35-4737-28A4F8148640}"/>
              </a:ext>
            </a:extLst>
          </p:cNvPr>
          <p:cNvGraphicFramePr/>
          <p:nvPr/>
        </p:nvGraphicFramePr>
        <p:xfrm>
          <a:off x="6743036" y="2233434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57148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4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Mathematics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9691D62-24FD-6D7F-6CCD-DB672DEEB32B}"/>
              </a:ext>
            </a:extLst>
          </p:cNvPr>
          <p:cNvGraphicFramePr/>
          <p:nvPr/>
        </p:nvGraphicFramePr>
        <p:xfrm>
          <a:off x="936596" y="1995690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7C045B8-D03A-CA3B-C7F0-92A0DF205BC5}"/>
              </a:ext>
            </a:extLst>
          </p:cNvPr>
          <p:cNvGraphicFramePr/>
          <p:nvPr/>
        </p:nvGraphicFramePr>
        <p:xfrm>
          <a:off x="6230972" y="2023128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39940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5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Mathematics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35E8920-DAC5-9606-15D3-06151783CF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7971384"/>
              </p:ext>
            </p:extLst>
          </p:nvPr>
        </p:nvGraphicFramePr>
        <p:xfrm>
          <a:off x="906607" y="214055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D577627-7983-7423-AF0D-0DB3C55859AE}"/>
              </a:ext>
            </a:extLst>
          </p:cNvPr>
          <p:cNvGraphicFramePr/>
          <p:nvPr/>
        </p:nvGraphicFramePr>
        <p:xfrm>
          <a:off x="6413852" y="2084838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231991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6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Mathematics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9F86A97-4D2D-90A7-5FBE-7437BB5EB4AD}"/>
              </a:ext>
            </a:extLst>
          </p:cNvPr>
          <p:cNvGraphicFramePr/>
          <p:nvPr/>
        </p:nvGraphicFramePr>
        <p:xfrm>
          <a:off x="1192628" y="214055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DAB1B0A-4EBB-6C07-4023-6C1C28448AF7}"/>
              </a:ext>
            </a:extLst>
          </p:cNvPr>
          <p:cNvGraphicFramePr/>
          <p:nvPr/>
        </p:nvGraphicFramePr>
        <p:xfrm>
          <a:off x="7044788" y="214055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19835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7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Mathematics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E33F8CD-B3B1-7D2A-617A-6AAF405B9C54}"/>
              </a:ext>
            </a:extLst>
          </p:cNvPr>
          <p:cNvGraphicFramePr/>
          <p:nvPr/>
        </p:nvGraphicFramePr>
        <p:xfrm>
          <a:off x="1119476" y="2206002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8BCDA4E-A743-3EC9-1F41-55E9B057F8E4}"/>
              </a:ext>
            </a:extLst>
          </p:cNvPr>
          <p:cNvGraphicFramePr/>
          <p:nvPr/>
        </p:nvGraphicFramePr>
        <p:xfrm>
          <a:off x="7026500" y="2206002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05542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8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Mathematics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0C13922-3FF8-9F35-472D-B786A479526C}"/>
              </a:ext>
            </a:extLst>
          </p:cNvPr>
          <p:cNvGraphicFramePr/>
          <p:nvPr/>
        </p:nvGraphicFramePr>
        <p:xfrm>
          <a:off x="982962" y="2084838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9D639C8-6E91-96F4-3903-CAA81025AAD4}"/>
              </a:ext>
            </a:extLst>
          </p:cNvPr>
          <p:cNvGraphicFramePr/>
          <p:nvPr/>
        </p:nvGraphicFramePr>
        <p:xfrm>
          <a:off x="6460218" y="2274573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77517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Mathematics Summary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0EC57B-057E-BAE2-95BB-83928E2B1698}"/>
              </a:ext>
            </a:extLst>
          </p:cNvPr>
          <p:cNvSpPr txBox="1"/>
          <p:nvPr/>
        </p:nvSpPr>
        <p:spPr>
          <a:xfrm>
            <a:off x="9090369" y="2962291"/>
            <a:ext cx="27946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percentage of students scoring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or Above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increased in 4 of the 6 grade levels tested.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003FBB7-6582-1E82-E263-22028CC3CF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63227"/>
              </p:ext>
            </p:extLst>
          </p:nvPr>
        </p:nvGraphicFramePr>
        <p:xfrm>
          <a:off x="631038" y="2084814"/>
          <a:ext cx="8128001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155199845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24577625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0944302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06891187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39407809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91888809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20564720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Developing &amp; Above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Proficient &amp; Above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613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Change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Change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71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+4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75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919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35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+4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0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91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878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7698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5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Science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0F0F010-2F6D-A266-BF06-6483DEDC12FD}"/>
              </a:ext>
            </a:extLst>
          </p:cNvPr>
          <p:cNvGraphicFramePr/>
          <p:nvPr/>
        </p:nvGraphicFramePr>
        <p:xfrm>
          <a:off x="954884" y="1968258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D73F38A-F134-A0EA-D235-B34655136479}"/>
              </a:ext>
            </a:extLst>
          </p:cNvPr>
          <p:cNvGraphicFramePr/>
          <p:nvPr/>
        </p:nvGraphicFramePr>
        <p:xfrm>
          <a:off x="6668492" y="2064198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124794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8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Science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C8EDEDC-EDB8-4213-3CFC-6E5BC1C59DD4}"/>
              </a:ext>
            </a:extLst>
          </p:cNvPr>
          <p:cNvGraphicFramePr/>
          <p:nvPr/>
        </p:nvGraphicFramePr>
        <p:xfrm>
          <a:off x="1354522" y="214055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271B37A-8F62-305C-E289-207F54D51B79}"/>
              </a:ext>
            </a:extLst>
          </p:cNvPr>
          <p:cNvGraphicFramePr/>
          <p:nvPr/>
        </p:nvGraphicFramePr>
        <p:xfrm>
          <a:off x="6668492" y="2140554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483616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Science Summary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0EC57B-057E-BAE2-95BB-83928E2B1698}"/>
              </a:ext>
            </a:extLst>
          </p:cNvPr>
          <p:cNvSpPr txBox="1"/>
          <p:nvPr/>
        </p:nvSpPr>
        <p:spPr>
          <a:xfrm>
            <a:off x="9090369" y="2962291"/>
            <a:ext cx="27946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percentage of students scoring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or Above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increased in 1 of the 2 grade levels tested.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003FBB7-6582-1E82-E263-22028CC3CF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76117"/>
              </p:ext>
            </p:extLst>
          </p:nvPr>
        </p:nvGraphicFramePr>
        <p:xfrm>
          <a:off x="555537" y="2962291"/>
          <a:ext cx="8128001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155199845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24577625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0944302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06891187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39407809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91888809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20564720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Developing &amp; Above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Proficient &amp; Above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613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Change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Change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71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75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-7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-4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919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006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8</a:t>
            </a:r>
            <a:r>
              <a:rPr kumimoji="0" lang="en-US" sz="4400" b="0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Grade – Social Studies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F764640-C147-1D36-4970-3800C5521B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7182962"/>
              </p:ext>
            </p:extLst>
          </p:nvPr>
        </p:nvGraphicFramePr>
        <p:xfrm>
          <a:off x="1284882" y="2084838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480AE60-AA00-53AE-B0D2-13C5F62998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3089957"/>
              </p:ext>
            </p:extLst>
          </p:nvPr>
        </p:nvGraphicFramePr>
        <p:xfrm>
          <a:off x="6503082" y="214055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31146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Social Studies Summary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0EC57B-057E-BAE2-95BB-83928E2B1698}"/>
              </a:ext>
            </a:extLst>
          </p:cNvPr>
          <p:cNvSpPr txBox="1"/>
          <p:nvPr/>
        </p:nvSpPr>
        <p:spPr>
          <a:xfrm>
            <a:off x="9090369" y="2962291"/>
            <a:ext cx="2794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percentage of students scoring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or Above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did not change.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003FBB7-6582-1E82-E263-22028CC3CF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46911"/>
              </p:ext>
            </p:extLst>
          </p:nvPr>
        </p:nvGraphicFramePr>
        <p:xfrm>
          <a:off x="555537" y="2962291"/>
          <a:ext cx="812800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155199845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24577625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0944302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06891187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39407809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91888809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20564720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Developing &amp; Above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Proficient &amp; Above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613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Change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Change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71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919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82820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American Literature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46629C8-8D03-462F-5615-31D5E3AB119E}"/>
              </a:ext>
            </a:extLst>
          </p:cNvPr>
          <p:cNvGraphicFramePr/>
          <p:nvPr/>
        </p:nvGraphicFramePr>
        <p:xfrm>
          <a:off x="1354522" y="214055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6093089-FF23-34CA-A17D-A504AD8797E3}"/>
              </a:ext>
            </a:extLst>
          </p:cNvPr>
          <p:cNvGraphicFramePr/>
          <p:nvPr/>
        </p:nvGraphicFramePr>
        <p:xfrm>
          <a:off x="6771114" y="214055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616643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Algebra 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33AB9E7-C25A-5106-7BB8-FAC038811D1A}"/>
              </a:ext>
            </a:extLst>
          </p:cNvPr>
          <p:cNvGraphicFramePr/>
          <p:nvPr/>
        </p:nvGraphicFramePr>
        <p:xfrm>
          <a:off x="1138410" y="2084838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D9DB422-68BE-39F9-0F8A-52E160A02E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6649000"/>
              </p:ext>
            </p:extLst>
          </p:nvPr>
        </p:nvGraphicFramePr>
        <p:xfrm>
          <a:off x="6377922" y="214055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736089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Biology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5E9048F-06C8-AAB3-8563-2A5A532CCA8A}"/>
              </a:ext>
            </a:extLst>
          </p:cNvPr>
          <p:cNvGraphicFramePr/>
          <p:nvPr/>
        </p:nvGraphicFramePr>
        <p:xfrm>
          <a:off x="1184130" y="2084838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8777BC5-25E5-4B90-8856-49FCA6C8FD28}"/>
              </a:ext>
            </a:extLst>
          </p:cNvPr>
          <p:cNvGraphicFramePr/>
          <p:nvPr/>
        </p:nvGraphicFramePr>
        <p:xfrm>
          <a:off x="6460218" y="214055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5147282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US History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934BAE-0DC0-477A-FA2F-7CED0C89222B}"/>
              </a:ext>
            </a:extLst>
          </p:cNvPr>
          <p:cNvSpPr txBox="1"/>
          <p:nvPr/>
        </p:nvSpPr>
        <p:spPr>
          <a:xfrm>
            <a:off x="2585123" y="1309842"/>
            <a:ext cx="640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Percentage of Students by Achievement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ED73-15DD-16A6-3F15-96AB8DDA3218}"/>
              </a:ext>
            </a:extLst>
          </p:cNvPr>
          <p:cNvSpPr txBox="1"/>
          <p:nvPr/>
        </p:nvSpPr>
        <p:spPr>
          <a:xfrm>
            <a:off x="3479263" y="5871911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AC92C8A-D23E-8C68-BFA4-D1278046C947}"/>
              </a:ext>
            </a:extLst>
          </p:cNvPr>
          <p:cNvGraphicFramePr/>
          <p:nvPr/>
        </p:nvGraphicFramePr>
        <p:xfrm>
          <a:off x="845802" y="198654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2E3DF2D-80A0-AA5E-9F2E-A30E589F552E}"/>
              </a:ext>
            </a:extLst>
          </p:cNvPr>
          <p:cNvGraphicFramePr/>
          <p:nvPr/>
        </p:nvGraphicFramePr>
        <p:xfrm>
          <a:off x="7027146" y="2187715"/>
          <a:ext cx="4184687" cy="3407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169204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End of Course Exam Summary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0EC57B-057E-BAE2-95BB-83928E2B1698}"/>
              </a:ext>
            </a:extLst>
          </p:cNvPr>
          <p:cNvSpPr txBox="1"/>
          <p:nvPr/>
        </p:nvSpPr>
        <p:spPr>
          <a:xfrm>
            <a:off x="9588618" y="3310772"/>
            <a:ext cx="2128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 percentage of students scoring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or Above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did not increase.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003FBB7-6582-1E82-E263-22028CC3CF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361846"/>
              </p:ext>
            </p:extLst>
          </p:nvPr>
        </p:nvGraphicFramePr>
        <p:xfrm>
          <a:off x="306975" y="2667919"/>
          <a:ext cx="9046928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070">
                  <a:extLst>
                    <a:ext uri="{9D8B030D-6E8A-4147-A177-3AD203B41FA5}">
                      <a16:colId xmlns:a16="http://schemas.microsoft.com/office/drawing/2014/main" val="155199845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24577625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0944302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06891187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39407809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91888809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205647205"/>
                    </a:ext>
                  </a:extLst>
                </a:gridCol>
              </a:tblGrid>
              <a:tr h="308072"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Developing &amp; Above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Proficient &amp; Above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613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Change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Change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71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American Literature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75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Algebra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919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-8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-5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35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US 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+3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00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9822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Absenteeism and Achievement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4592DFB-3E9A-234B-7048-422A9B86E586}"/>
              </a:ext>
            </a:extLst>
          </p:cNvPr>
          <p:cNvSpPr txBox="1"/>
          <p:nvPr/>
        </p:nvSpPr>
        <p:spPr>
          <a:xfrm>
            <a:off x="9355904" y="2690336"/>
            <a:ext cx="25755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circle represents a school. As student absenteeism increases student achievement decreases.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11960C-8DFA-5E5E-5304-58A5CCEB6987}"/>
              </a:ext>
            </a:extLst>
          </p:cNvPr>
          <p:cNvSpPr txBox="1"/>
          <p:nvPr/>
        </p:nvSpPr>
        <p:spPr>
          <a:xfrm rot="16200000">
            <a:off x="-2182498" y="3447949"/>
            <a:ext cx="525549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Beginning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Proficient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Distinguished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DFE9F18-03E9-2C40-8D11-64555F50F5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59"/>
          <a:stretch/>
        </p:blipFill>
        <p:spPr>
          <a:xfrm>
            <a:off x="727678" y="1004869"/>
            <a:ext cx="8400814" cy="52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145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Next Steps for Continued Improvement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1032" name="TextBox 4">
            <a:extLst>
              <a:ext uri="{FF2B5EF4-FFF2-40B4-BE49-F238E27FC236}">
                <a16:creationId xmlns:a16="http://schemas.microsoft.com/office/drawing/2014/main" id="{287B0B98-14E2-C91A-0E65-73F4391C8E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8279124"/>
              </p:ext>
            </p:extLst>
          </p:nvPr>
        </p:nvGraphicFramePr>
        <p:xfrm>
          <a:off x="139073" y="1237599"/>
          <a:ext cx="9195597" cy="4708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1F974518-8229-AE7A-D0C6-3142311D4FE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0202" b="18041"/>
          <a:stretch/>
        </p:blipFill>
        <p:spPr>
          <a:xfrm>
            <a:off x="9561510" y="1168406"/>
            <a:ext cx="2143125" cy="13235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1E0E26-141B-8A97-ECD9-EC1278B3AE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13531" y="4301672"/>
            <a:ext cx="1110020" cy="23908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471138-6341-EF10-0F79-E0AE0D37C6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74043" y="2918242"/>
            <a:ext cx="1711110" cy="119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326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Next Steps for Continued Improvement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1026" name="Picture 2" descr="Free Vector | Colourful science work concept">
            <a:extLst>
              <a:ext uri="{FF2B5EF4-FFF2-40B4-BE49-F238E27FC236}">
                <a16:creationId xmlns:a16="http://schemas.microsoft.com/office/drawing/2014/main" id="{1CECFBAA-8461-1778-AE20-3367C6E8B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415" y="4560726"/>
            <a:ext cx="2551456" cy="170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32" name="TextBox 4">
            <a:extLst>
              <a:ext uri="{FF2B5EF4-FFF2-40B4-BE49-F238E27FC236}">
                <a16:creationId xmlns:a16="http://schemas.microsoft.com/office/drawing/2014/main" id="{287B0B98-14E2-C91A-0E65-73F4391C8E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7145894"/>
              </p:ext>
            </p:extLst>
          </p:nvPr>
        </p:nvGraphicFramePr>
        <p:xfrm>
          <a:off x="225240" y="1329484"/>
          <a:ext cx="7962415" cy="4708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F8583E0D-9D35-9C03-4F3F-FE12F42D00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93955" y="1983043"/>
            <a:ext cx="2676376" cy="17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0488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Next Steps for Continued Improvement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331BC0-1B29-715B-80AC-94B3574B6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8900" y="1905681"/>
            <a:ext cx="3147444" cy="1189734"/>
          </a:xfrm>
          <a:prstGeom prst="rect">
            <a:avLst/>
          </a:prstGeom>
        </p:spPr>
      </p:pic>
      <p:graphicFrame>
        <p:nvGraphicFramePr>
          <p:cNvPr id="1032" name="TextBox 4">
            <a:extLst>
              <a:ext uri="{FF2B5EF4-FFF2-40B4-BE49-F238E27FC236}">
                <a16:creationId xmlns:a16="http://schemas.microsoft.com/office/drawing/2014/main" id="{287B0B98-14E2-C91A-0E65-73F4391C8E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842726"/>
              </p:ext>
            </p:extLst>
          </p:nvPr>
        </p:nvGraphicFramePr>
        <p:xfrm>
          <a:off x="273073" y="1153315"/>
          <a:ext cx="8363809" cy="4931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0037544-BE35-3161-0EDC-A4F5920654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65747" y="4275935"/>
            <a:ext cx="3333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128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1483</Words>
  <Application>Microsoft Office PowerPoint</Application>
  <PresentationFormat>Widescreen</PresentationFormat>
  <Paragraphs>446</Paragraphs>
  <Slides>41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Arial</vt:lpstr>
      <vt:lpstr>Arial Narrow</vt:lpstr>
      <vt:lpstr>Calibri</vt:lpstr>
      <vt:lpstr>Calibri Light</vt:lpstr>
      <vt:lpstr>Trade Gothic Next</vt:lpstr>
      <vt:lpstr>Trade Gothic Next Cond</vt:lpstr>
      <vt:lpstr>Trade Gothic Next HvyCd</vt:lpstr>
      <vt:lpstr>Wingdings</vt:lpstr>
      <vt:lpstr>1_Office Theme</vt:lpstr>
      <vt:lpstr>PowerPoint Presentation</vt:lpstr>
      <vt:lpstr>OUR VISION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Johnson, Cleveland</dc:creator>
  <cp:lastModifiedBy>Bailey, Daphne</cp:lastModifiedBy>
  <cp:revision>2</cp:revision>
  <cp:lastPrinted>2023-08-01T20:17:59Z</cp:lastPrinted>
  <dcterms:created xsi:type="dcterms:W3CDTF">2023-07-31T19:18:13Z</dcterms:created>
  <dcterms:modified xsi:type="dcterms:W3CDTF">2023-08-17T13:20:36Z</dcterms:modified>
</cp:coreProperties>
</file>