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7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7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72.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73.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7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7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 id="2147483708" r:id="rId5"/>
    <p:sldMasterId id="2147483660" r:id="rId6"/>
    <p:sldMasterId id="2147483690" r:id="rId7"/>
    <p:sldMasterId id="2147483710" r:id="rId8"/>
    <p:sldMasterId id="2147483713" r:id="rId9"/>
  </p:sldMasterIdLst>
  <p:notesMasterIdLst>
    <p:notesMasterId r:id="rId98"/>
  </p:notesMasterIdLst>
  <p:sldIdLst>
    <p:sldId id="292" r:id="rId10"/>
    <p:sldId id="404" r:id="rId11"/>
    <p:sldId id="298" r:id="rId12"/>
    <p:sldId id="297" r:id="rId13"/>
    <p:sldId id="405" r:id="rId14"/>
    <p:sldId id="394" r:id="rId15"/>
    <p:sldId id="406" r:id="rId16"/>
    <p:sldId id="415" r:id="rId17"/>
    <p:sldId id="451" r:id="rId18"/>
    <p:sldId id="397" r:id="rId19"/>
    <p:sldId id="309" r:id="rId20"/>
    <p:sldId id="418" r:id="rId21"/>
    <p:sldId id="426" r:id="rId22"/>
    <p:sldId id="382" r:id="rId23"/>
    <p:sldId id="427" r:id="rId24"/>
    <p:sldId id="291" r:id="rId25"/>
    <p:sldId id="435" r:id="rId26"/>
    <p:sldId id="420" r:id="rId27"/>
    <p:sldId id="263" r:id="rId28"/>
    <p:sldId id="265" r:id="rId29"/>
    <p:sldId id="269" r:id="rId30"/>
    <p:sldId id="270" r:id="rId31"/>
    <p:sldId id="272" r:id="rId32"/>
    <p:sldId id="271" r:id="rId33"/>
    <p:sldId id="273" r:id="rId34"/>
    <p:sldId id="264" r:id="rId35"/>
    <p:sldId id="274" r:id="rId36"/>
    <p:sldId id="275" r:id="rId37"/>
    <p:sldId id="371" r:id="rId38"/>
    <p:sldId id="380" r:id="rId39"/>
    <p:sldId id="437" r:id="rId40"/>
    <p:sldId id="378" r:id="rId41"/>
    <p:sldId id="379" r:id="rId42"/>
    <p:sldId id="344" r:id="rId43"/>
    <p:sldId id="419" r:id="rId44"/>
    <p:sldId id="395" r:id="rId45"/>
    <p:sldId id="423" r:id="rId46"/>
    <p:sldId id="302" r:id="rId47"/>
    <p:sldId id="389" r:id="rId48"/>
    <p:sldId id="424" r:id="rId49"/>
    <p:sldId id="457" r:id="rId50"/>
    <p:sldId id="439" r:id="rId51"/>
    <p:sldId id="453" r:id="rId52"/>
    <p:sldId id="454" r:id="rId53"/>
    <p:sldId id="456" r:id="rId54"/>
    <p:sldId id="434" r:id="rId55"/>
    <p:sldId id="433" r:id="rId56"/>
    <p:sldId id="455" r:id="rId57"/>
    <p:sldId id="440" r:id="rId58"/>
    <p:sldId id="458" r:id="rId59"/>
    <p:sldId id="429" r:id="rId60"/>
    <p:sldId id="438" r:id="rId61"/>
    <p:sldId id="441" r:id="rId62"/>
    <p:sldId id="417" r:id="rId63"/>
    <p:sldId id="295" r:id="rId64"/>
    <p:sldId id="279" r:id="rId65"/>
    <p:sldId id="436" r:id="rId66"/>
    <p:sldId id="450" r:id="rId67"/>
    <p:sldId id="398" r:id="rId68"/>
    <p:sldId id="399" r:id="rId69"/>
    <p:sldId id="400" r:id="rId70"/>
    <p:sldId id="401" r:id="rId71"/>
    <p:sldId id="321" r:id="rId72"/>
    <p:sldId id="341" r:id="rId73"/>
    <p:sldId id="319" r:id="rId74"/>
    <p:sldId id="320" r:id="rId75"/>
    <p:sldId id="323" r:id="rId76"/>
    <p:sldId id="322" r:id="rId77"/>
    <p:sldId id="259" r:id="rId78"/>
    <p:sldId id="447" r:id="rId79"/>
    <p:sldId id="445" r:id="rId80"/>
    <p:sldId id="446" r:id="rId81"/>
    <p:sldId id="448" r:id="rId82"/>
    <p:sldId id="444" r:id="rId83"/>
    <p:sldId id="449" r:id="rId84"/>
    <p:sldId id="421" r:id="rId85"/>
    <p:sldId id="443" r:id="rId86"/>
    <p:sldId id="391" r:id="rId87"/>
    <p:sldId id="402" r:id="rId88"/>
    <p:sldId id="390" r:id="rId89"/>
    <p:sldId id="442" r:id="rId90"/>
    <p:sldId id="422" r:id="rId91"/>
    <p:sldId id="410" r:id="rId92"/>
    <p:sldId id="408" r:id="rId93"/>
    <p:sldId id="412" r:id="rId94"/>
    <p:sldId id="411" r:id="rId95"/>
    <p:sldId id="409" r:id="rId96"/>
    <p:sldId id="413" r:id="rId9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FF9933"/>
    <a:srgbClr val="FFC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699803-B462-4182-86C6-7E282FC1B894}" v="1572" dt="2025-03-19T18:35:42.698"/>
    <p1510:client id="{135A2895-9418-4C2F-AEBE-8F22AEB03213}" v="72" dt="2025-03-19T01:23:09.990"/>
    <p1510:client id="{45E19E29-9EF4-D11C-5184-9DE2CBDF5AC1}" v="560" dt="2025-03-18T23:33:21.878"/>
    <p1510:client id="{51254671-4490-1FA0-B55C-DF706ECBE32F}" v="2414" dt="2025-03-19T17:14:04.767"/>
    <p1510:client id="{90CCD029-B27F-CFC1-5499-D61EF2581B69}" v="21" dt="2025-03-18T23:49:48.348"/>
    <p1510:client id="{CA99BBFC-699B-8911-0E03-11C0A3E0767D}" v="56" dt="2025-03-19T18:29:25.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tableStyles" Target="tableStyles.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microsoft.com/office/2015/10/relationships/revisionInfo" Target="revisionInfo.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notesMaster" Target="notesMasters/notesMaster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07_B8E9F4B0.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09_624AB3BC.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0D_F1B57507.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10E_CC6DA23D.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110_B31AF87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10F_9EAECDE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_111_4A25FF3B.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_108_8F8086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_112_7B4C884E.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_113_F446E46D.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_103_1F76629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_1BF_66E55D6B.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_1BD_3B049C5A.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_1BE_8F73395E.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_1C0_1EC6802C.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_1BC_BEA760F6.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_1C1_72C543C0.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r>
              <a:rPr lang="en-US" sz="1800" b="1" cap="none">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2018 – 2025 – SCHOOL</a:t>
            </a:r>
            <a:r>
              <a:rPr lang="en-US" sz="1800" b="1" cap="none" baseline="0">
                <a:solidFill>
                  <a:schemeClr val="tx1"/>
                </a:solidFill>
                <a:latin typeface="Calibri" panose="020F0502020204030204" pitchFamily="34" charset="0"/>
                <a:ea typeface="Calibri" panose="020F0502020204030204" pitchFamily="34" charset="0"/>
                <a:cs typeface="Calibri" panose="020F0502020204030204" pitchFamily="34" charset="0"/>
              </a:rPr>
              <a:t> DISTRICT</a:t>
            </a:r>
            <a:endParaRPr lang="en-US" sz="1800" b="1" cap="none">
              <a:solidFill>
                <a:schemeClr val="tx1"/>
              </a:solidFill>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Sheet1!$B$2:$B$9</c:f>
              <c:numCache>
                <c:formatCode>#,##0</c:formatCode>
                <c:ptCount val="8"/>
                <c:pt idx="0">
                  <c:v>24900</c:v>
                </c:pt>
                <c:pt idx="1">
                  <c:v>24900</c:v>
                </c:pt>
                <c:pt idx="2">
                  <c:v>24900</c:v>
                </c:pt>
                <c:pt idx="3">
                  <c:v>24475</c:v>
                </c:pt>
                <c:pt idx="4">
                  <c:v>24475</c:v>
                </c:pt>
                <c:pt idx="5">
                  <c:v>24475</c:v>
                </c:pt>
                <c:pt idx="6">
                  <c:v>24475</c:v>
                </c:pt>
                <c:pt idx="7">
                  <c:v>24600</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spPr>
              <a:ln w="19050" cap="rnd">
                <a:solidFill>
                  <a:schemeClr val="accent2"/>
                </a:solidFill>
                <a:prstDash val="sysDash"/>
              </a:ln>
              <a:effectLst/>
            </c:spPr>
            <c:trendlineType val="linear"/>
            <c:dispRSqr val="0"/>
            <c:dispEq val="0"/>
          </c:trendline>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Sheet1!$C$2:$C$9</c:f>
              <c:numCache>
                <c:formatCode>#,##0</c:formatCode>
                <c:ptCount val="8"/>
                <c:pt idx="0">
                  <c:v>22569</c:v>
                </c:pt>
                <c:pt idx="1">
                  <c:v>22169</c:v>
                </c:pt>
                <c:pt idx="2">
                  <c:v>21812</c:v>
                </c:pt>
                <c:pt idx="3">
                  <c:v>21373</c:v>
                </c:pt>
                <c:pt idx="4">
                  <c:v>21159</c:v>
                </c:pt>
                <c:pt idx="5">
                  <c:v>21392</c:v>
                </c:pt>
                <c:pt idx="6">
                  <c:v>21324</c:v>
                </c:pt>
                <c:pt idx="7">
                  <c:v>21337</c:v>
                </c:pt>
              </c:numCache>
            </c:numRef>
          </c:val>
          <c:extLst>
            <c:ext xmlns:c16="http://schemas.microsoft.com/office/drawing/2014/chart" uri="{C3380CC4-5D6E-409C-BE32-E72D297353CC}">
              <c16:uniqueId val="{00000001-E549-437C-8DA2-7A9D3F643FA3}"/>
            </c:ext>
          </c:extLst>
        </c:ser>
        <c:dLbls>
          <c:dLblPos val="outEnd"/>
          <c:showLegendKey val="0"/>
          <c:showVal val="1"/>
          <c:showCatName val="0"/>
          <c:showSerName val="0"/>
          <c:showPercent val="0"/>
          <c:showBubbleSize val="0"/>
        </c:dLbls>
        <c:gapWidth val="444"/>
        <c:overlap val="-90"/>
        <c:axId val="1050121632"/>
        <c:axId val="1050122592"/>
      </c:barChart>
      <c:catAx>
        <c:axId val="1050121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1"/>
        <c:axPos val="l"/>
        <c:numFmt formatCode="#,##0" sourceLinked="1"/>
        <c:majorTickMark val="none"/>
        <c:minorTickMark val="none"/>
        <c:tickLblPos val="nextTo"/>
        <c:crossAx val="1050121632"/>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t"/>
      <c:layout>
        <c:manualLayout>
          <c:xMode val="edge"/>
          <c:yMode val="edge"/>
          <c:x val="0.43087089657271099"/>
          <c:y val="0.11503840887561481"/>
          <c:w val="0.25191058998060023"/>
          <c:h val="5.97266863663544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r>
              <a:rPr lang="en-US" sz="1600" b="1" cap="none">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2018 – 2025 – ELEMENTARY</a:t>
            </a:r>
            <a:r>
              <a:rPr lang="en-US" sz="1600" b="1" cap="none" baseline="0">
                <a:solidFill>
                  <a:schemeClr val="tx1"/>
                </a:solidFill>
                <a:latin typeface="Calibri" panose="020F0502020204030204" pitchFamily="34" charset="0"/>
                <a:ea typeface="Calibri" panose="020F0502020204030204" pitchFamily="34" charset="0"/>
                <a:cs typeface="Calibri" panose="020F0502020204030204" pitchFamily="34" charset="0"/>
              </a:rPr>
              <a:t> SCHOOLS</a:t>
            </a:r>
            <a:endParaRPr lang="en-US" sz="1600" b="1" cap="none">
              <a:solidFill>
                <a:schemeClr val="tx1"/>
              </a:solidFill>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Sheet1!$B$2:$B$9</c:f>
              <c:numCache>
                <c:formatCode>#,##0</c:formatCode>
                <c:ptCount val="8"/>
                <c:pt idx="0">
                  <c:v>13150</c:v>
                </c:pt>
                <c:pt idx="1">
                  <c:v>13150</c:v>
                </c:pt>
                <c:pt idx="2">
                  <c:v>12725</c:v>
                </c:pt>
                <c:pt idx="3">
                  <c:v>12725</c:v>
                </c:pt>
                <c:pt idx="4">
                  <c:v>12725</c:v>
                </c:pt>
                <c:pt idx="5">
                  <c:v>12725</c:v>
                </c:pt>
                <c:pt idx="6">
                  <c:v>12725</c:v>
                </c:pt>
                <c:pt idx="7">
                  <c:v>12850</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spPr>
              <a:ln w="19050" cap="rnd">
                <a:solidFill>
                  <a:schemeClr val="accent2"/>
                </a:solidFill>
                <a:prstDash val="sysDash"/>
              </a:ln>
              <a:effectLst/>
            </c:spPr>
            <c:trendlineType val="linear"/>
            <c:dispRSqr val="0"/>
            <c:dispEq val="0"/>
          </c:trendline>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Sheet1!$C$2:$C$9</c:f>
              <c:numCache>
                <c:formatCode>#,##0</c:formatCode>
                <c:ptCount val="8"/>
                <c:pt idx="0">
                  <c:v>11702</c:v>
                </c:pt>
                <c:pt idx="1">
                  <c:v>11516</c:v>
                </c:pt>
                <c:pt idx="2">
                  <c:v>11386</c:v>
                </c:pt>
                <c:pt idx="3">
                  <c:v>10776</c:v>
                </c:pt>
                <c:pt idx="4">
                  <c:v>10666</c:v>
                </c:pt>
                <c:pt idx="5">
                  <c:v>10832</c:v>
                </c:pt>
                <c:pt idx="6">
                  <c:v>10650</c:v>
                </c:pt>
                <c:pt idx="7">
                  <c:v>10621</c:v>
                </c:pt>
              </c:numCache>
            </c:numRef>
          </c:val>
          <c:extLst>
            <c:ext xmlns:c16="http://schemas.microsoft.com/office/drawing/2014/chart" uri="{C3380CC4-5D6E-409C-BE32-E72D297353CC}">
              <c16:uniqueId val="{00000001-E549-437C-8DA2-7A9D3F643FA3}"/>
            </c:ext>
          </c:extLst>
        </c:ser>
        <c:dLbls>
          <c:dLblPos val="outEnd"/>
          <c:showLegendKey val="0"/>
          <c:showVal val="1"/>
          <c:showCatName val="0"/>
          <c:showSerName val="0"/>
          <c:showPercent val="0"/>
          <c:showBubbleSize val="0"/>
        </c:dLbls>
        <c:gapWidth val="444"/>
        <c:overlap val="-90"/>
        <c:axId val="1050121632"/>
        <c:axId val="1050122592"/>
      </c:barChart>
      <c:catAx>
        <c:axId val="1050121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1"/>
        <c:axPos val="l"/>
        <c:numFmt formatCode="#,##0" sourceLinked="1"/>
        <c:majorTickMark val="none"/>
        <c:minorTickMark val="none"/>
        <c:tickLblPos val="nextTo"/>
        <c:crossAx val="1050121632"/>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t"/>
      <c:legendEntry>
        <c:idx val="2"/>
        <c:delete val="1"/>
      </c:legendEntry>
      <c:layout>
        <c:manualLayout>
          <c:xMode val="edge"/>
          <c:yMode val="edge"/>
          <c:x val="0.46951823956788008"/>
          <c:y val="8.8770626414220177E-2"/>
          <c:w val="0.25191058998060023"/>
          <c:h val="5.97266863663544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r>
              <a:rPr lang="en-US" sz="1600" b="1" cap="none">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2018 – 2025 – MIDDLE</a:t>
            </a:r>
            <a:r>
              <a:rPr lang="en-US" sz="1600" b="1" cap="none" baseline="0">
                <a:solidFill>
                  <a:schemeClr val="tx1"/>
                </a:solidFill>
                <a:latin typeface="Calibri" panose="020F0502020204030204" pitchFamily="34" charset="0"/>
                <a:ea typeface="Calibri" panose="020F0502020204030204" pitchFamily="34" charset="0"/>
                <a:cs typeface="Calibri" panose="020F0502020204030204" pitchFamily="34" charset="0"/>
              </a:rPr>
              <a:t> SCHOOLS</a:t>
            </a:r>
            <a:endParaRPr lang="en-US" sz="1600" b="1" cap="none">
              <a:solidFill>
                <a:schemeClr val="tx1"/>
              </a:solidFill>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Sheet1!$B$2:$B$9</c:f>
              <c:numCache>
                <c:formatCode>#,##0</c:formatCode>
                <c:ptCount val="8"/>
                <c:pt idx="0">
                  <c:v>5125</c:v>
                </c:pt>
                <c:pt idx="1">
                  <c:v>5125</c:v>
                </c:pt>
                <c:pt idx="2">
                  <c:v>5125</c:v>
                </c:pt>
                <c:pt idx="3">
                  <c:v>5125</c:v>
                </c:pt>
                <c:pt idx="4">
                  <c:v>5125</c:v>
                </c:pt>
                <c:pt idx="5">
                  <c:v>5125</c:v>
                </c:pt>
                <c:pt idx="6">
                  <c:v>5125</c:v>
                </c:pt>
                <c:pt idx="7">
                  <c:v>5125</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spPr>
              <a:ln w="19050" cap="rnd">
                <a:solidFill>
                  <a:schemeClr val="accent2"/>
                </a:solidFill>
                <a:prstDash val="sysDash"/>
              </a:ln>
              <a:effectLst/>
            </c:spPr>
            <c:trendlineType val="linear"/>
            <c:dispRSqr val="0"/>
            <c:dispEq val="0"/>
          </c:trendline>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Sheet1!$C$2:$C$9</c:f>
              <c:numCache>
                <c:formatCode>#,##0</c:formatCode>
                <c:ptCount val="8"/>
                <c:pt idx="0">
                  <c:v>4742</c:v>
                </c:pt>
                <c:pt idx="1">
                  <c:v>4669</c:v>
                </c:pt>
                <c:pt idx="2">
                  <c:v>4808</c:v>
                </c:pt>
                <c:pt idx="3">
                  <c:v>4983</c:v>
                </c:pt>
                <c:pt idx="4">
                  <c:v>4675</c:v>
                </c:pt>
                <c:pt idx="5">
                  <c:v>4690</c:v>
                </c:pt>
                <c:pt idx="6">
                  <c:v>4657</c:v>
                </c:pt>
                <c:pt idx="7">
                  <c:v>4679</c:v>
                </c:pt>
              </c:numCache>
            </c:numRef>
          </c:val>
          <c:extLst>
            <c:ext xmlns:c16="http://schemas.microsoft.com/office/drawing/2014/chart" uri="{C3380CC4-5D6E-409C-BE32-E72D297353CC}">
              <c16:uniqueId val="{00000001-E549-437C-8DA2-7A9D3F643FA3}"/>
            </c:ext>
          </c:extLst>
        </c:ser>
        <c:dLbls>
          <c:dLblPos val="outEnd"/>
          <c:showLegendKey val="0"/>
          <c:showVal val="1"/>
          <c:showCatName val="0"/>
          <c:showSerName val="0"/>
          <c:showPercent val="0"/>
          <c:showBubbleSize val="0"/>
        </c:dLbls>
        <c:gapWidth val="444"/>
        <c:overlap val="-90"/>
        <c:axId val="1050121632"/>
        <c:axId val="1050122592"/>
      </c:barChart>
      <c:catAx>
        <c:axId val="1050121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1"/>
        <c:axPos val="l"/>
        <c:numFmt formatCode="#,##0" sourceLinked="1"/>
        <c:majorTickMark val="none"/>
        <c:minorTickMark val="none"/>
        <c:tickLblPos val="nextTo"/>
        <c:crossAx val="1050121632"/>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t"/>
      <c:legendEntry>
        <c:idx val="2"/>
        <c:delete val="1"/>
      </c:legendEntry>
      <c:layout>
        <c:manualLayout>
          <c:xMode val="edge"/>
          <c:yMode val="edge"/>
          <c:x val="0.46951823956788008"/>
          <c:y val="8.8770626414220177E-2"/>
          <c:w val="0.25191058998060023"/>
          <c:h val="5.97266863663544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r>
              <a:rPr lang="en-US" sz="1600" b="1" cap="none">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2018 – 2025 – HIGH</a:t>
            </a:r>
            <a:r>
              <a:rPr lang="en-US" sz="1600" b="1" cap="none" baseline="0">
                <a:solidFill>
                  <a:schemeClr val="tx1"/>
                </a:solidFill>
                <a:latin typeface="Calibri" panose="020F0502020204030204" pitchFamily="34" charset="0"/>
                <a:ea typeface="Calibri" panose="020F0502020204030204" pitchFamily="34" charset="0"/>
                <a:cs typeface="Calibri" panose="020F0502020204030204" pitchFamily="34" charset="0"/>
              </a:rPr>
              <a:t> SCHOOLS</a:t>
            </a:r>
            <a:endParaRPr lang="en-US" sz="1600" b="1" cap="none">
              <a:solidFill>
                <a:schemeClr val="tx1"/>
              </a:solidFill>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lgn="ct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Sheet1!$B$2:$B$9</c:f>
              <c:numCache>
                <c:formatCode>#,##0</c:formatCode>
                <c:ptCount val="8"/>
                <c:pt idx="0">
                  <c:v>6625</c:v>
                </c:pt>
                <c:pt idx="1">
                  <c:v>6625</c:v>
                </c:pt>
                <c:pt idx="2">
                  <c:v>6625</c:v>
                </c:pt>
                <c:pt idx="3">
                  <c:v>6625</c:v>
                </c:pt>
                <c:pt idx="4">
                  <c:v>6625</c:v>
                </c:pt>
                <c:pt idx="5">
                  <c:v>6625</c:v>
                </c:pt>
                <c:pt idx="6">
                  <c:v>6625</c:v>
                </c:pt>
                <c:pt idx="7">
                  <c:v>6625</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spPr>
              <a:ln w="19050" cap="rnd">
                <a:solidFill>
                  <a:schemeClr val="accent2"/>
                </a:solidFill>
                <a:prstDash val="sysDash"/>
              </a:ln>
              <a:effectLst/>
            </c:spPr>
            <c:trendlineType val="linear"/>
            <c:dispRSqr val="0"/>
            <c:dispEq val="0"/>
          </c:trendline>
          <c:cat>
            <c:numRef>
              <c:f>Sheet1!$A$2:$A$9</c:f>
              <c:numCache>
                <c:formatCode>General</c:formatCode>
                <c:ptCount val="8"/>
                <c:pt idx="0">
                  <c:v>2018</c:v>
                </c:pt>
                <c:pt idx="1">
                  <c:v>2019</c:v>
                </c:pt>
                <c:pt idx="2">
                  <c:v>2020</c:v>
                </c:pt>
                <c:pt idx="3">
                  <c:v>2021</c:v>
                </c:pt>
                <c:pt idx="4">
                  <c:v>2022</c:v>
                </c:pt>
                <c:pt idx="5">
                  <c:v>2023</c:v>
                </c:pt>
                <c:pt idx="6">
                  <c:v>2024</c:v>
                </c:pt>
                <c:pt idx="7">
                  <c:v>2025</c:v>
                </c:pt>
              </c:numCache>
            </c:numRef>
          </c:cat>
          <c:val>
            <c:numRef>
              <c:f>Sheet1!$C$2:$C$9</c:f>
              <c:numCache>
                <c:formatCode>#,##0</c:formatCode>
                <c:ptCount val="8"/>
                <c:pt idx="0">
                  <c:v>6099</c:v>
                </c:pt>
                <c:pt idx="1">
                  <c:v>5956</c:v>
                </c:pt>
                <c:pt idx="2">
                  <c:v>5604</c:v>
                </c:pt>
                <c:pt idx="3">
                  <c:v>5593</c:v>
                </c:pt>
                <c:pt idx="4">
                  <c:v>5336</c:v>
                </c:pt>
                <c:pt idx="5">
                  <c:v>5394</c:v>
                </c:pt>
                <c:pt idx="6">
                  <c:v>5526</c:v>
                </c:pt>
                <c:pt idx="7">
                  <c:v>5625</c:v>
                </c:pt>
              </c:numCache>
            </c:numRef>
          </c:val>
          <c:extLst>
            <c:ext xmlns:c16="http://schemas.microsoft.com/office/drawing/2014/chart" uri="{C3380CC4-5D6E-409C-BE32-E72D297353CC}">
              <c16:uniqueId val="{00000001-E549-437C-8DA2-7A9D3F643FA3}"/>
            </c:ext>
          </c:extLst>
        </c:ser>
        <c:dLbls>
          <c:dLblPos val="outEnd"/>
          <c:showLegendKey val="0"/>
          <c:showVal val="1"/>
          <c:showCatName val="0"/>
          <c:showSerName val="0"/>
          <c:showPercent val="0"/>
          <c:showBubbleSize val="0"/>
        </c:dLbls>
        <c:gapWidth val="444"/>
        <c:overlap val="-90"/>
        <c:axId val="1050121632"/>
        <c:axId val="1050122592"/>
      </c:barChart>
      <c:catAx>
        <c:axId val="1050121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1"/>
        <c:axPos val="l"/>
        <c:numFmt formatCode="#,##0" sourceLinked="1"/>
        <c:majorTickMark val="none"/>
        <c:minorTickMark val="none"/>
        <c:tickLblPos val="nextTo"/>
        <c:crossAx val="1050121632"/>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t"/>
      <c:legendEntry>
        <c:idx val="2"/>
        <c:delete val="1"/>
      </c:legendEntry>
      <c:layout>
        <c:manualLayout>
          <c:xMode val="edge"/>
          <c:yMode val="edge"/>
          <c:x val="0.46951823956788008"/>
          <c:y val="8.8770626414220177E-2"/>
          <c:w val="0.25191058998060023"/>
          <c:h val="5.97266863663544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FY25– CENTRAL</a:t>
            </a:r>
            <a:r>
              <a:rPr lang="en-US" sz="2000" b="1" baseline="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2000" b="1">
                <a:solidFill>
                  <a:schemeClr val="tx1"/>
                </a:solidFill>
                <a:latin typeface="Calibri" panose="020F0502020204030204" pitchFamily="34" charset="0"/>
                <a:ea typeface="Calibri" panose="020F0502020204030204" pitchFamily="34" charset="0"/>
                <a:cs typeface="Calibri" panose="020F0502020204030204" pitchFamily="34" charset="0"/>
              </a:rPr>
              <a:t>ZONE</a:t>
            </a:r>
          </a:p>
        </c:rich>
      </c:tx>
      <c:layout>
        <c:manualLayout>
          <c:xMode val="edge"/>
          <c:yMode val="edge"/>
          <c:x val="0.22644927536231885"/>
          <c:y val="1.459321247855257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Alexander II</c:v>
                </c:pt>
                <c:pt idx="1">
                  <c:v>Brookdale/John R. Lewis</c:v>
                </c:pt>
                <c:pt idx="2">
                  <c:v>Vineville </c:v>
                </c:pt>
                <c:pt idx="3">
                  <c:v>Williams</c:v>
                </c:pt>
                <c:pt idx="4">
                  <c:v>Miller Magnet</c:v>
                </c:pt>
                <c:pt idx="5">
                  <c:v>Central HS</c:v>
                </c:pt>
              </c:strCache>
            </c:strRef>
          </c:cat>
          <c:val>
            <c:numRef>
              <c:f>Sheet1!$B$2:$B$7</c:f>
              <c:numCache>
                <c:formatCode>General</c:formatCode>
                <c:ptCount val="6"/>
                <c:pt idx="0">
                  <c:v>525</c:v>
                </c:pt>
                <c:pt idx="1">
                  <c:v>700</c:v>
                </c:pt>
                <c:pt idx="2">
                  <c:v>500</c:v>
                </c:pt>
                <c:pt idx="3">
                  <c:v>475</c:v>
                </c:pt>
                <c:pt idx="4">
                  <c:v>800</c:v>
                </c:pt>
                <c:pt idx="5" formatCode="#,##0">
                  <c:v>1225</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 (October FTE)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Alexander II</c:v>
                </c:pt>
                <c:pt idx="1">
                  <c:v>Brookdale/John R. Lewis</c:v>
                </c:pt>
                <c:pt idx="2">
                  <c:v>Vineville </c:v>
                </c:pt>
                <c:pt idx="3">
                  <c:v>Williams</c:v>
                </c:pt>
                <c:pt idx="4">
                  <c:v>Miller Magnet</c:v>
                </c:pt>
                <c:pt idx="5">
                  <c:v>Central HS</c:v>
                </c:pt>
              </c:strCache>
            </c:strRef>
          </c:cat>
          <c:val>
            <c:numRef>
              <c:f>Sheet1!$C$2:$C$7</c:f>
              <c:numCache>
                <c:formatCode>#,##0</c:formatCode>
                <c:ptCount val="6"/>
                <c:pt idx="0">
                  <c:v>465</c:v>
                </c:pt>
                <c:pt idx="1">
                  <c:v>713</c:v>
                </c:pt>
                <c:pt idx="2">
                  <c:v>479</c:v>
                </c:pt>
                <c:pt idx="3">
                  <c:v>295</c:v>
                </c:pt>
                <c:pt idx="4">
                  <c:v>615</c:v>
                </c:pt>
                <c:pt idx="5">
                  <c:v>893</c:v>
                </c:pt>
              </c:numCache>
            </c:numRef>
          </c:val>
          <c:extLst>
            <c:ext xmlns:c16="http://schemas.microsoft.com/office/drawing/2014/chart" uri="{C3380CC4-5D6E-409C-BE32-E72D297353CC}">
              <c16:uniqueId val="{00000001-E549-437C-8DA2-7A9D3F643FA3}"/>
            </c:ext>
          </c:extLst>
        </c:ser>
        <c:ser>
          <c:idx val="2"/>
          <c:order val="2"/>
          <c:tx>
            <c:strRef>
              <c:f>Sheet1!$D$1</c:f>
              <c:strCache>
                <c:ptCount val="1"/>
                <c:pt idx="0">
                  <c:v>Available Seats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Alexander II</c:v>
                </c:pt>
                <c:pt idx="1">
                  <c:v>Brookdale/John R. Lewis</c:v>
                </c:pt>
                <c:pt idx="2">
                  <c:v>Vineville </c:v>
                </c:pt>
                <c:pt idx="3">
                  <c:v>Williams</c:v>
                </c:pt>
                <c:pt idx="4">
                  <c:v>Miller Magnet</c:v>
                </c:pt>
                <c:pt idx="5">
                  <c:v>Central HS</c:v>
                </c:pt>
              </c:strCache>
            </c:strRef>
          </c:cat>
          <c:val>
            <c:numRef>
              <c:f>Sheet1!$D$2:$D$7</c:f>
              <c:numCache>
                <c:formatCode>#,##0</c:formatCode>
                <c:ptCount val="6"/>
                <c:pt idx="0">
                  <c:v>60</c:v>
                </c:pt>
                <c:pt idx="1">
                  <c:v>-13</c:v>
                </c:pt>
                <c:pt idx="2">
                  <c:v>21</c:v>
                </c:pt>
                <c:pt idx="3">
                  <c:v>180</c:v>
                </c:pt>
                <c:pt idx="4">
                  <c:v>185</c:v>
                </c:pt>
                <c:pt idx="5">
                  <c:v>332</c:v>
                </c:pt>
              </c:numCache>
            </c:numRef>
          </c:val>
          <c:extLst>
            <c:ext xmlns:c16="http://schemas.microsoft.com/office/drawing/2014/chart" uri="{C3380CC4-5D6E-409C-BE32-E72D297353CC}">
              <c16:uniqueId val="{00000000-4EF3-4E4A-BC68-111E8021E724}"/>
            </c:ext>
          </c:extLst>
        </c:ser>
        <c:dLbls>
          <c:dLblPos val="outEnd"/>
          <c:showLegendKey val="0"/>
          <c:showVal val="1"/>
          <c:showCatName val="0"/>
          <c:showSerName val="0"/>
          <c:showPercent val="0"/>
          <c:showBubbleSize val="0"/>
        </c:dLbls>
        <c:gapWidth val="219"/>
        <c:overlap val="-27"/>
        <c:axId val="1050121632"/>
        <c:axId val="1050122592"/>
      </c:barChart>
      <c:catAx>
        <c:axId val="105012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16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FY25– HOWARD ZONE</a:t>
            </a:r>
          </a:p>
        </c:rich>
      </c:tx>
      <c:layout>
        <c:manualLayout>
          <c:xMode val="edge"/>
          <c:yMode val="edge"/>
          <c:x val="0.2627928030735288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John R. Lewis</c:v>
                </c:pt>
                <c:pt idx="1">
                  <c:v>McKibben Lane</c:v>
                </c:pt>
                <c:pt idx="2">
                  <c:v>Rosa Taylor</c:v>
                </c:pt>
                <c:pt idx="3">
                  <c:v>Sonny Carter</c:v>
                </c:pt>
                <c:pt idx="4">
                  <c:v>Springdale</c:v>
                </c:pt>
                <c:pt idx="5">
                  <c:v>Howard MS</c:v>
                </c:pt>
                <c:pt idx="6">
                  <c:v>Howard HS</c:v>
                </c:pt>
              </c:strCache>
            </c:strRef>
          </c:cat>
          <c:val>
            <c:numRef>
              <c:f>Sheet1!$B$2:$B$8</c:f>
              <c:numCache>
                <c:formatCode>General</c:formatCode>
                <c:ptCount val="7"/>
                <c:pt idx="0">
                  <c:v>700</c:v>
                </c:pt>
                <c:pt idx="1">
                  <c:v>450</c:v>
                </c:pt>
                <c:pt idx="2">
                  <c:v>650</c:v>
                </c:pt>
                <c:pt idx="3">
                  <c:v>525</c:v>
                </c:pt>
                <c:pt idx="4">
                  <c:v>625</c:v>
                </c:pt>
                <c:pt idx="5" formatCode="#,##0">
                  <c:v>900</c:v>
                </c:pt>
                <c:pt idx="6">
                  <c:v>1225</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 (October 2024 FTE)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John R. Lewis</c:v>
                </c:pt>
                <c:pt idx="1">
                  <c:v>McKibben Lane</c:v>
                </c:pt>
                <c:pt idx="2">
                  <c:v>Rosa Taylor</c:v>
                </c:pt>
                <c:pt idx="3">
                  <c:v>Sonny Carter</c:v>
                </c:pt>
                <c:pt idx="4">
                  <c:v>Springdale</c:v>
                </c:pt>
                <c:pt idx="5">
                  <c:v>Howard MS</c:v>
                </c:pt>
                <c:pt idx="6">
                  <c:v>Howard HS</c:v>
                </c:pt>
              </c:strCache>
            </c:strRef>
          </c:cat>
          <c:val>
            <c:numRef>
              <c:f>Sheet1!$C$2:$C$8</c:f>
              <c:numCache>
                <c:formatCode>#,##0</c:formatCode>
                <c:ptCount val="7"/>
                <c:pt idx="0">
                  <c:v>713</c:v>
                </c:pt>
                <c:pt idx="1">
                  <c:v>486</c:v>
                </c:pt>
                <c:pt idx="2">
                  <c:v>587</c:v>
                </c:pt>
                <c:pt idx="3">
                  <c:v>521</c:v>
                </c:pt>
                <c:pt idx="4">
                  <c:v>612</c:v>
                </c:pt>
                <c:pt idx="5">
                  <c:v>978</c:v>
                </c:pt>
                <c:pt idx="6" formatCode="General">
                  <c:v>1145</c:v>
                </c:pt>
              </c:numCache>
            </c:numRef>
          </c:val>
          <c:extLst>
            <c:ext xmlns:c16="http://schemas.microsoft.com/office/drawing/2014/chart" uri="{C3380CC4-5D6E-409C-BE32-E72D297353CC}">
              <c16:uniqueId val="{00000001-E549-437C-8DA2-7A9D3F643FA3}"/>
            </c:ext>
          </c:extLst>
        </c:ser>
        <c:ser>
          <c:idx val="2"/>
          <c:order val="2"/>
          <c:tx>
            <c:strRef>
              <c:f>Sheet1!$D$1</c:f>
              <c:strCache>
                <c:ptCount val="1"/>
                <c:pt idx="0">
                  <c:v>Available Seats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John R. Lewis</c:v>
                </c:pt>
                <c:pt idx="1">
                  <c:v>McKibben Lane</c:v>
                </c:pt>
                <c:pt idx="2">
                  <c:v>Rosa Taylor</c:v>
                </c:pt>
                <c:pt idx="3">
                  <c:v>Sonny Carter</c:v>
                </c:pt>
                <c:pt idx="4">
                  <c:v>Springdale</c:v>
                </c:pt>
                <c:pt idx="5">
                  <c:v>Howard MS</c:v>
                </c:pt>
                <c:pt idx="6">
                  <c:v>Howard HS</c:v>
                </c:pt>
              </c:strCache>
            </c:strRef>
          </c:cat>
          <c:val>
            <c:numRef>
              <c:f>Sheet1!$D$2:$D$8</c:f>
              <c:numCache>
                <c:formatCode>#,##0</c:formatCode>
                <c:ptCount val="7"/>
                <c:pt idx="0">
                  <c:v>-13</c:v>
                </c:pt>
                <c:pt idx="1">
                  <c:v>-36</c:v>
                </c:pt>
                <c:pt idx="2">
                  <c:v>63</c:v>
                </c:pt>
                <c:pt idx="3">
                  <c:v>4</c:v>
                </c:pt>
                <c:pt idx="4">
                  <c:v>13</c:v>
                </c:pt>
                <c:pt idx="5">
                  <c:v>-78</c:v>
                </c:pt>
                <c:pt idx="6">
                  <c:v>80</c:v>
                </c:pt>
              </c:numCache>
            </c:numRef>
          </c:val>
          <c:extLst>
            <c:ext xmlns:c16="http://schemas.microsoft.com/office/drawing/2014/chart" uri="{C3380CC4-5D6E-409C-BE32-E72D297353CC}">
              <c16:uniqueId val="{00000000-4EF3-4E4A-BC68-111E8021E724}"/>
            </c:ext>
          </c:extLst>
        </c:ser>
        <c:dLbls>
          <c:dLblPos val="outEnd"/>
          <c:showLegendKey val="0"/>
          <c:showVal val="1"/>
          <c:showCatName val="0"/>
          <c:showSerName val="0"/>
          <c:showPercent val="0"/>
          <c:showBubbleSize val="0"/>
        </c:dLbls>
        <c:gapWidth val="219"/>
        <c:overlap val="-27"/>
        <c:axId val="1050121632"/>
        <c:axId val="1050122592"/>
      </c:barChart>
      <c:catAx>
        <c:axId val="105012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16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FY25– NORTHEAST ZONE</a:t>
            </a:r>
          </a:p>
        </c:rich>
      </c:tx>
      <c:layout>
        <c:manualLayout>
          <c:xMode val="edge"/>
          <c:yMode val="edge"/>
          <c:x val="0.2627928030735288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Bernd</c:v>
                </c:pt>
                <c:pt idx="1">
                  <c:v>Burdell-Hunt</c:v>
                </c:pt>
                <c:pt idx="2">
                  <c:v>Martin Luther King Jr.</c:v>
                </c:pt>
                <c:pt idx="3">
                  <c:v>Appling MS</c:v>
                </c:pt>
                <c:pt idx="4">
                  <c:v>Northeast HS</c:v>
                </c:pt>
              </c:strCache>
            </c:strRef>
          </c:cat>
          <c:val>
            <c:numRef>
              <c:f>Sheet1!$B$2:$B$6</c:f>
              <c:numCache>
                <c:formatCode>General</c:formatCode>
                <c:ptCount val="5"/>
                <c:pt idx="0">
                  <c:v>475</c:v>
                </c:pt>
                <c:pt idx="1">
                  <c:v>525</c:v>
                </c:pt>
                <c:pt idx="2">
                  <c:v>775</c:v>
                </c:pt>
                <c:pt idx="3">
                  <c:v>750</c:v>
                </c:pt>
                <c:pt idx="4">
                  <c:v>875</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 (October 2024 FTE)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Bernd</c:v>
                </c:pt>
                <c:pt idx="1">
                  <c:v>Burdell-Hunt</c:v>
                </c:pt>
                <c:pt idx="2">
                  <c:v>Martin Luther King Jr.</c:v>
                </c:pt>
                <c:pt idx="3">
                  <c:v>Appling MS</c:v>
                </c:pt>
                <c:pt idx="4">
                  <c:v>Northeast HS</c:v>
                </c:pt>
              </c:strCache>
            </c:strRef>
          </c:cat>
          <c:val>
            <c:numRef>
              <c:f>Sheet1!$C$2:$C$6</c:f>
              <c:numCache>
                <c:formatCode>#,##0</c:formatCode>
                <c:ptCount val="5"/>
                <c:pt idx="0">
                  <c:v>358</c:v>
                </c:pt>
                <c:pt idx="1">
                  <c:v>434</c:v>
                </c:pt>
                <c:pt idx="2">
                  <c:v>680</c:v>
                </c:pt>
                <c:pt idx="3">
                  <c:v>678</c:v>
                </c:pt>
                <c:pt idx="4">
                  <c:v>796</c:v>
                </c:pt>
              </c:numCache>
            </c:numRef>
          </c:val>
          <c:extLst>
            <c:ext xmlns:c16="http://schemas.microsoft.com/office/drawing/2014/chart" uri="{C3380CC4-5D6E-409C-BE32-E72D297353CC}">
              <c16:uniqueId val="{00000001-E549-437C-8DA2-7A9D3F643FA3}"/>
            </c:ext>
          </c:extLst>
        </c:ser>
        <c:ser>
          <c:idx val="2"/>
          <c:order val="2"/>
          <c:tx>
            <c:strRef>
              <c:f>Sheet1!$D$1</c:f>
              <c:strCache>
                <c:ptCount val="1"/>
                <c:pt idx="0">
                  <c:v>Available Seats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Bernd</c:v>
                </c:pt>
                <c:pt idx="1">
                  <c:v>Burdell-Hunt</c:v>
                </c:pt>
                <c:pt idx="2">
                  <c:v>Martin Luther King Jr.</c:v>
                </c:pt>
                <c:pt idx="3">
                  <c:v>Appling MS</c:v>
                </c:pt>
                <c:pt idx="4">
                  <c:v>Northeast HS</c:v>
                </c:pt>
              </c:strCache>
            </c:strRef>
          </c:cat>
          <c:val>
            <c:numRef>
              <c:f>Sheet1!$D$2:$D$6</c:f>
              <c:numCache>
                <c:formatCode>#,##0</c:formatCode>
                <c:ptCount val="5"/>
                <c:pt idx="0">
                  <c:v>117</c:v>
                </c:pt>
                <c:pt idx="1">
                  <c:v>91</c:v>
                </c:pt>
                <c:pt idx="2">
                  <c:v>95</c:v>
                </c:pt>
                <c:pt idx="3">
                  <c:v>72</c:v>
                </c:pt>
                <c:pt idx="4">
                  <c:v>79</c:v>
                </c:pt>
              </c:numCache>
            </c:numRef>
          </c:val>
          <c:extLst>
            <c:ext xmlns:c16="http://schemas.microsoft.com/office/drawing/2014/chart" uri="{C3380CC4-5D6E-409C-BE32-E72D297353CC}">
              <c16:uniqueId val="{00000000-4EF3-4E4A-BC68-111E8021E724}"/>
            </c:ext>
          </c:extLst>
        </c:ser>
        <c:dLbls>
          <c:dLblPos val="outEnd"/>
          <c:showLegendKey val="0"/>
          <c:showVal val="1"/>
          <c:showCatName val="0"/>
          <c:showSerName val="0"/>
          <c:showPercent val="0"/>
          <c:showBubbleSize val="0"/>
        </c:dLbls>
        <c:gapWidth val="219"/>
        <c:overlap val="-27"/>
        <c:axId val="1050121632"/>
        <c:axId val="1050122592"/>
      </c:barChart>
      <c:catAx>
        <c:axId val="105012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16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FY25– RUTLAND ZONE</a:t>
            </a:r>
          </a:p>
        </c:rich>
      </c:tx>
      <c:layout>
        <c:manualLayout>
          <c:xMode val="edge"/>
          <c:yMode val="edge"/>
          <c:x val="0.20028985507246377"/>
          <c:y val="2.043049746997360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Bruce </c:v>
                </c:pt>
                <c:pt idx="1">
                  <c:v>Heard</c:v>
                </c:pt>
                <c:pt idx="2">
                  <c:v>Porter</c:v>
                </c:pt>
                <c:pt idx="3">
                  <c:v>Skyview</c:v>
                </c:pt>
                <c:pt idx="4">
                  <c:v>Rutland MS</c:v>
                </c:pt>
                <c:pt idx="5">
                  <c:v>Rutland HS</c:v>
                </c:pt>
              </c:strCache>
            </c:strRef>
          </c:cat>
          <c:val>
            <c:numRef>
              <c:f>Sheet1!$B$2:$B$7</c:f>
              <c:numCache>
                <c:formatCode>General</c:formatCode>
                <c:ptCount val="6"/>
                <c:pt idx="0">
                  <c:v>500</c:v>
                </c:pt>
                <c:pt idx="1">
                  <c:v>775</c:v>
                </c:pt>
                <c:pt idx="2">
                  <c:v>450</c:v>
                </c:pt>
                <c:pt idx="3">
                  <c:v>650</c:v>
                </c:pt>
                <c:pt idx="4">
                  <c:v>900</c:v>
                </c:pt>
                <c:pt idx="5" formatCode="#,##0">
                  <c:v>1000</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Bruce </c:v>
                </c:pt>
                <c:pt idx="1">
                  <c:v>Heard</c:v>
                </c:pt>
                <c:pt idx="2">
                  <c:v>Porter</c:v>
                </c:pt>
                <c:pt idx="3">
                  <c:v>Skyview</c:v>
                </c:pt>
                <c:pt idx="4">
                  <c:v>Rutland MS</c:v>
                </c:pt>
                <c:pt idx="5">
                  <c:v>Rutland HS</c:v>
                </c:pt>
              </c:strCache>
            </c:strRef>
          </c:cat>
          <c:val>
            <c:numRef>
              <c:f>Sheet1!$C$2:$C$7</c:f>
              <c:numCache>
                <c:formatCode>#,##0</c:formatCode>
                <c:ptCount val="6"/>
                <c:pt idx="0">
                  <c:v>413</c:v>
                </c:pt>
                <c:pt idx="1">
                  <c:v>571</c:v>
                </c:pt>
                <c:pt idx="2">
                  <c:v>403</c:v>
                </c:pt>
                <c:pt idx="3">
                  <c:v>424</c:v>
                </c:pt>
                <c:pt idx="4">
                  <c:v>851</c:v>
                </c:pt>
                <c:pt idx="5">
                  <c:v>923</c:v>
                </c:pt>
              </c:numCache>
            </c:numRef>
          </c:val>
          <c:extLst>
            <c:ext xmlns:c16="http://schemas.microsoft.com/office/drawing/2014/chart" uri="{C3380CC4-5D6E-409C-BE32-E72D297353CC}">
              <c16:uniqueId val="{00000001-E549-437C-8DA2-7A9D3F643FA3}"/>
            </c:ext>
          </c:extLst>
        </c:ser>
        <c:ser>
          <c:idx val="2"/>
          <c:order val="2"/>
          <c:tx>
            <c:strRef>
              <c:f>Sheet1!$D$1</c:f>
              <c:strCache>
                <c:ptCount val="1"/>
                <c:pt idx="0">
                  <c:v>Available Seats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Bruce </c:v>
                </c:pt>
                <c:pt idx="1">
                  <c:v>Heard</c:v>
                </c:pt>
                <c:pt idx="2">
                  <c:v>Porter</c:v>
                </c:pt>
                <c:pt idx="3">
                  <c:v>Skyview</c:v>
                </c:pt>
                <c:pt idx="4">
                  <c:v>Rutland MS</c:v>
                </c:pt>
                <c:pt idx="5">
                  <c:v>Rutland HS</c:v>
                </c:pt>
              </c:strCache>
            </c:strRef>
          </c:cat>
          <c:val>
            <c:numRef>
              <c:f>Sheet1!$D$2:$D$7</c:f>
              <c:numCache>
                <c:formatCode>#,##0</c:formatCode>
                <c:ptCount val="6"/>
                <c:pt idx="0">
                  <c:v>87</c:v>
                </c:pt>
                <c:pt idx="1">
                  <c:v>204</c:v>
                </c:pt>
                <c:pt idx="2">
                  <c:v>47</c:v>
                </c:pt>
                <c:pt idx="3">
                  <c:v>226</c:v>
                </c:pt>
                <c:pt idx="4">
                  <c:v>49</c:v>
                </c:pt>
                <c:pt idx="5">
                  <c:v>77</c:v>
                </c:pt>
              </c:numCache>
            </c:numRef>
          </c:val>
          <c:extLst>
            <c:ext xmlns:c16="http://schemas.microsoft.com/office/drawing/2014/chart" uri="{C3380CC4-5D6E-409C-BE32-E72D297353CC}">
              <c16:uniqueId val="{00000000-4EF3-4E4A-BC68-111E8021E724}"/>
            </c:ext>
          </c:extLst>
        </c:ser>
        <c:dLbls>
          <c:dLblPos val="outEnd"/>
          <c:showLegendKey val="0"/>
          <c:showVal val="1"/>
          <c:showCatName val="0"/>
          <c:showSerName val="0"/>
          <c:showPercent val="0"/>
          <c:showBubbleSize val="0"/>
        </c:dLbls>
        <c:gapWidth val="219"/>
        <c:overlap val="-27"/>
        <c:axId val="1050121632"/>
        <c:axId val="1050122592"/>
      </c:barChart>
      <c:catAx>
        <c:axId val="105012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16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FY25– SOUTHWEST ZONE</a:t>
            </a:r>
          </a:p>
        </c:rich>
      </c:tx>
      <c:layout>
        <c:manualLayout>
          <c:xMode val="edge"/>
          <c:yMode val="edge"/>
          <c:x val="0.20028985507246377"/>
          <c:y val="2.043049746997360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Hartley</c:v>
                </c:pt>
                <c:pt idx="1">
                  <c:v>Ingram-Pye</c:v>
                </c:pt>
                <c:pt idx="2">
                  <c:v>Southfield</c:v>
                </c:pt>
                <c:pt idx="3">
                  <c:v>Ballard-Hudson MS</c:v>
                </c:pt>
                <c:pt idx="4">
                  <c:v>Southwest HS</c:v>
                </c:pt>
              </c:strCache>
            </c:strRef>
          </c:cat>
          <c:val>
            <c:numRef>
              <c:f>Sheet1!$B$2:$B$6</c:f>
              <c:numCache>
                <c:formatCode>General</c:formatCode>
                <c:ptCount val="5"/>
                <c:pt idx="0">
                  <c:v>500</c:v>
                </c:pt>
                <c:pt idx="1">
                  <c:v>650</c:v>
                </c:pt>
                <c:pt idx="2">
                  <c:v>925</c:v>
                </c:pt>
                <c:pt idx="3">
                  <c:v>800</c:v>
                </c:pt>
                <c:pt idx="4">
                  <c:v>1200</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 (October 2024 FTE)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Hartley</c:v>
                </c:pt>
                <c:pt idx="1">
                  <c:v>Ingram-Pye</c:v>
                </c:pt>
                <c:pt idx="2">
                  <c:v>Southfield</c:v>
                </c:pt>
                <c:pt idx="3">
                  <c:v>Ballard-Hudson MS</c:v>
                </c:pt>
                <c:pt idx="4">
                  <c:v>Southwest HS</c:v>
                </c:pt>
              </c:strCache>
            </c:strRef>
          </c:cat>
          <c:val>
            <c:numRef>
              <c:f>Sheet1!$C$2:$C$6</c:f>
              <c:numCache>
                <c:formatCode>#,##0</c:formatCode>
                <c:ptCount val="5"/>
                <c:pt idx="0">
                  <c:v>385</c:v>
                </c:pt>
                <c:pt idx="1">
                  <c:v>451</c:v>
                </c:pt>
                <c:pt idx="2">
                  <c:v>630</c:v>
                </c:pt>
                <c:pt idx="3">
                  <c:v>671</c:v>
                </c:pt>
                <c:pt idx="4">
                  <c:v>857</c:v>
                </c:pt>
              </c:numCache>
            </c:numRef>
          </c:val>
          <c:extLst>
            <c:ext xmlns:c16="http://schemas.microsoft.com/office/drawing/2014/chart" uri="{C3380CC4-5D6E-409C-BE32-E72D297353CC}">
              <c16:uniqueId val="{00000001-E549-437C-8DA2-7A9D3F643FA3}"/>
            </c:ext>
          </c:extLst>
        </c:ser>
        <c:ser>
          <c:idx val="2"/>
          <c:order val="2"/>
          <c:tx>
            <c:strRef>
              <c:f>Sheet1!$D$1</c:f>
              <c:strCache>
                <c:ptCount val="1"/>
                <c:pt idx="0">
                  <c:v>Available Seats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Hartley</c:v>
                </c:pt>
                <c:pt idx="1">
                  <c:v>Ingram-Pye</c:v>
                </c:pt>
                <c:pt idx="2">
                  <c:v>Southfield</c:v>
                </c:pt>
                <c:pt idx="3">
                  <c:v>Ballard-Hudson MS</c:v>
                </c:pt>
                <c:pt idx="4">
                  <c:v>Southwest HS</c:v>
                </c:pt>
              </c:strCache>
            </c:strRef>
          </c:cat>
          <c:val>
            <c:numRef>
              <c:f>Sheet1!$D$2:$D$6</c:f>
              <c:numCache>
                <c:formatCode>#,##0</c:formatCode>
                <c:ptCount val="5"/>
                <c:pt idx="0">
                  <c:v>115</c:v>
                </c:pt>
                <c:pt idx="1">
                  <c:v>199</c:v>
                </c:pt>
                <c:pt idx="2">
                  <c:v>295</c:v>
                </c:pt>
                <c:pt idx="3">
                  <c:v>129</c:v>
                </c:pt>
                <c:pt idx="4">
                  <c:v>343</c:v>
                </c:pt>
              </c:numCache>
            </c:numRef>
          </c:val>
          <c:extLst>
            <c:ext xmlns:c16="http://schemas.microsoft.com/office/drawing/2014/chart" uri="{C3380CC4-5D6E-409C-BE32-E72D297353CC}">
              <c16:uniqueId val="{00000000-4EF3-4E4A-BC68-111E8021E724}"/>
            </c:ext>
          </c:extLst>
        </c:ser>
        <c:dLbls>
          <c:dLblPos val="outEnd"/>
          <c:showLegendKey val="0"/>
          <c:showVal val="1"/>
          <c:showCatName val="0"/>
          <c:showSerName val="0"/>
          <c:showPercent val="0"/>
          <c:showBubbleSize val="0"/>
        </c:dLbls>
        <c:gapWidth val="219"/>
        <c:overlap val="-27"/>
        <c:axId val="1050121632"/>
        <c:axId val="1050122592"/>
      </c:barChart>
      <c:catAx>
        <c:axId val="105012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16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a:solidFill>
                  <a:schemeClr val="tx1"/>
                </a:solidFill>
                <a:latin typeface="Calibri" panose="020F0502020204030204" pitchFamily="34" charset="0"/>
                <a:ea typeface="Calibri" panose="020F0502020204030204" pitchFamily="34" charset="0"/>
                <a:cs typeface="Calibri" panose="020F0502020204030204" pitchFamily="34" charset="0"/>
              </a:rPr>
              <a:t>BUILDING CAPACITY AND ENROLLMENT – FY25– WESTSIDE ZONE</a:t>
            </a:r>
          </a:p>
        </c:rich>
      </c:tx>
      <c:layout>
        <c:manualLayout>
          <c:xMode val="edge"/>
          <c:yMode val="edge"/>
          <c:x val="0.20028985507246377"/>
          <c:y val="2.043049746997360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Building Capacity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Heritage</c:v>
                </c:pt>
                <c:pt idx="1">
                  <c:v>John R. Lewis</c:v>
                </c:pt>
                <c:pt idx="2">
                  <c:v>Union</c:v>
                </c:pt>
                <c:pt idx="3">
                  <c:v>Veterans</c:v>
                </c:pt>
                <c:pt idx="4">
                  <c:v>Weaver MS</c:v>
                </c:pt>
                <c:pt idx="5">
                  <c:v>Westside HS</c:v>
                </c:pt>
              </c:strCache>
            </c:strRef>
          </c:cat>
          <c:val>
            <c:numRef>
              <c:f>Sheet1!$B$2:$B$7</c:f>
              <c:numCache>
                <c:formatCode>General</c:formatCode>
                <c:ptCount val="6"/>
                <c:pt idx="0">
                  <c:v>650</c:v>
                </c:pt>
                <c:pt idx="1">
                  <c:v>700</c:v>
                </c:pt>
                <c:pt idx="2">
                  <c:v>675</c:v>
                </c:pt>
                <c:pt idx="3">
                  <c:v>725</c:v>
                </c:pt>
                <c:pt idx="4">
                  <c:v>975</c:v>
                </c:pt>
                <c:pt idx="5">
                  <c:v>1100</c:v>
                </c:pt>
              </c:numCache>
            </c:numRef>
          </c:val>
          <c:extLst>
            <c:ext xmlns:c16="http://schemas.microsoft.com/office/drawing/2014/chart" uri="{C3380CC4-5D6E-409C-BE32-E72D297353CC}">
              <c16:uniqueId val="{00000000-E549-437C-8DA2-7A9D3F643FA3}"/>
            </c:ext>
          </c:extLst>
        </c:ser>
        <c:ser>
          <c:idx val="1"/>
          <c:order val="1"/>
          <c:tx>
            <c:strRef>
              <c:f>Sheet1!$C$1</c:f>
              <c:strCache>
                <c:ptCount val="1"/>
                <c:pt idx="0">
                  <c:v>Enrollment (October 2024 FTE)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Heritage</c:v>
                </c:pt>
                <c:pt idx="1">
                  <c:v>John R. Lewis</c:v>
                </c:pt>
                <c:pt idx="2">
                  <c:v>Union</c:v>
                </c:pt>
                <c:pt idx="3">
                  <c:v>Veterans</c:v>
                </c:pt>
                <c:pt idx="4">
                  <c:v>Weaver MS</c:v>
                </c:pt>
                <c:pt idx="5">
                  <c:v>Westside HS</c:v>
                </c:pt>
              </c:strCache>
            </c:strRef>
          </c:cat>
          <c:val>
            <c:numRef>
              <c:f>Sheet1!$C$2:$C$7</c:f>
              <c:numCache>
                <c:formatCode>#,##0</c:formatCode>
                <c:ptCount val="6"/>
                <c:pt idx="0">
                  <c:v>524</c:v>
                </c:pt>
                <c:pt idx="1">
                  <c:v>713</c:v>
                </c:pt>
                <c:pt idx="2">
                  <c:v>474</c:v>
                </c:pt>
                <c:pt idx="3">
                  <c:v>716</c:v>
                </c:pt>
                <c:pt idx="4">
                  <c:v>896</c:v>
                </c:pt>
                <c:pt idx="5" formatCode="General">
                  <c:v>1012</c:v>
                </c:pt>
              </c:numCache>
            </c:numRef>
          </c:val>
          <c:extLst>
            <c:ext xmlns:c16="http://schemas.microsoft.com/office/drawing/2014/chart" uri="{C3380CC4-5D6E-409C-BE32-E72D297353CC}">
              <c16:uniqueId val="{00000001-E549-437C-8DA2-7A9D3F643FA3}"/>
            </c:ext>
          </c:extLst>
        </c:ser>
        <c:ser>
          <c:idx val="2"/>
          <c:order val="2"/>
          <c:tx>
            <c:strRef>
              <c:f>Sheet1!$D$1</c:f>
              <c:strCache>
                <c:ptCount val="1"/>
                <c:pt idx="0">
                  <c:v>Available Seats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Heritage</c:v>
                </c:pt>
                <c:pt idx="1">
                  <c:v>John R. Lewis</c:v>
                </c:pt>
                <c:pt idx="2">
                  <c:v>Union</c:v>
                </c:pt>
                <c:pt idx="3">
                  <c:v>Veterans</c:v>
                </c:pt>
                <c:pt idx="4">
                  <c:v>Weaver MS</c:v>
                </c:pt>
                <c:pt idx="5">
                  <c:v>Westside HS</c:v>
                </c:pt>
              </c:strCache>
            </c:strRef>
          </c:cat>
          <c:val>
            <c:numRef>
              <c:f>Sheet1!$D$2:$D$7</c:f>
              <c:numCache>
                <c:formatCode>#,##0</c:formatCode>
                <c:ptCount val="6"/>
                <c:pt idx="0">
                  <c:v>126</c:v>
                </c:pt>
                <c:pt idx="1">
                  <c:v>-13</c:v>
                </c:pt>
                <c:pt idx="2">
                  <c:v>201</c:v>
                </c:pt>
                <c:pt idx="3">
                  <c:v>9</c:v>
                </c:pt>
                <c:pt idx="4">
                  <c:v>79</c:v>
                </c:pt>
                <c:pt idx="5">
                  <c:v>88</c:v>
                </c:pt>
              </c:numCache>
            </c:numRef>
          </c:val>
          <c:extLst>
            <c:ext xmlns:c16="http://schemas.microsoft.com/office/drawing/2014/chart" uri="{C3380CC4-5D6E-409C-BE32-E72D297353CC}">
              <c16:uniqueId val="{00000000-4EF3-4E4A-BC68-111E8021E724}"/>
            </c:ext>
          </c:extLst>
        </c:ser>
        <c:dLbls>
          <c:dLblPos val="outEnd"/>
          <c:showLegendKey val="0"/>
          <c:showVal val="1"/>
          <c:showCatName val="0"/>
          <c:showSerName val="0"/>
          <c:showPercent val="0"/>
          <c:showBubbleSize val="0"/>
        </c:dLbls>
        <c:gapWidth val="219"/>
        <c:overlap val="-27"/>
        <c:axId val="1050121632"/>
        <c:axId val="1050122592"/>
      </c:barChart>
      <c:catAx>
        <c:axId val="105012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2592"/>
        <c:crosses val="autoZero"/>
        <c:auto val="1"/>
        <c:lblAlgn val="ctr"/>
        <c:lblOffset val="100"/>
        <c:noMultiLvlLbl val="0"/>
      </c:catAx>
      <c:valAx>
        <c:axId val="105012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1216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a:latin typeface="Calibri" panose="020F0502020204030204" pitchFamily="34" charset="0"/>
                <a:ea typeface="Calibri" panose="020F0502020204030204" pitchFamily="34" charset="0"/>
                <a:cs typeface="Calibri" panose="020F0502020204030204" pitchFamily="34" charset="0"/>
              </a:rPr>
              <a:t>2019</a:t>
            </a:r>
            <a:r>
              <a:rPr lang="en-US" b="1" baseline="0">
                <a:latin typeface="Calibri" panose="020F0502020204030204" pitchFamily="34" charset="0"/>
                <a:ea typeface="Calibri" panose="020F0502020204030204" pitchFamily="34" charset="0"/>
                <a:cs typeface="Calibri" panose="020F0502020204030204" pitchFamily="34" charset="0"/>
              </a:rPr>
              <a:t> – 2024 FTE Trends – Williams Elementary School</a:t>
            </a:r>
            <a:endParaRPr lang="en-US" b="1">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666749202701"/>
          <c:y val="0.12852230739142764"/>
          <c:w val="0.85622550880383852"/>
          <c:h val="0.54916280923247052"/>
        </c:manualLayout>
      </c:layout>
      <c:lineChart>
        <c:grouping val="standard"/>
        <c:varyColors val="0"/>
        <c:ser>
          <c:idx val="0"/>
          <c:order val="0"/>
          <c:tx>
            <c:strRef>
              <c:f>Sheet1!$B$1</c:f>
              <c:strCache>
                <c:ptCount val="1"/>
                <c:pt idx="0">
                  <c:v>Enrollment</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m/d/yy</c:formatCode>
                <c:ptCount val="6"/>
                <c:pt idx="0">
                  <c:v>43739</c:v>
                </c:pt>
                <c:pt idx="1">
                  <c:v>44110</c:v>
                </c:pt>
                <c:pt idx="2">
                  <c:v>44474</c:v>
                </c:pt>
                <c:pt idx="3">
                  <c:v>44838</c:v>
                </c:pt>
                <c:pt idx="4">
                  <c:v>45202</c:v>
                </c:pt>
                <c:pt idx="5">
                  <c:v>45580</c:v>
                </c:pt>
              </c:numCache>
            </c:numRef>
          </c:cat>
          <c:val>
            <c:numRef>
              <c:f>Sheet1!$B$2:$B$7</c:f>
              <c:numCache>
                <c:formatCode>General</c:formatCode>
                <c:ptCount val="6"/>
                <c:pt idx="0">
                  <c:v>353</c:v>
                </c:pt>
                <c:pt idx="1">
                  <c:v>330</c:v>
                </c:pt>
                <c:pt idx="2">
                  <c:v>330</c:v>
                </c:pt>
                <c:pt idx="3">
                  <c:v>349</c:v>
                </c:pt>
                <c:pt idx="4">
                  <c:v>334</c:v>
                </c:pt>
                <c:pt idx="5">
                  <c:v>295</c:v>
                </c:pt>
              </c:numCache>
            </c:numRef>
          </c:val>
          <c:smooth val="0"/>
          <c:extLst>
            <c:ext xmlns:c16="http://schemas.microsoft.com/office/drawing/2014/chart" uri="{C3380CC4-5D6E-409C-BE32-E72D297353CC}">
              <c16:uniqueId val="{00000000-9056-4CF9-A26F-02BB7D1C8FAD}"/>
            </c:ext>
          </c:extLst>
        </c:ser>
        <c:dLbls>
          <c:dLblPos val="t"/>
          <c:showLegendKey val="0"/>
          <c:showVal val="1"/>
          <c:showCatName val="0"/>
          <c:showSerName val="0"/>
          <c:showPercent val="0"/>
          <c:showBubbleSize val="0"/>
        </c:dLbls>
        <c:smooth val="0"/>
        <c:axId val="1386023280"/>
        <c:axId val="1386019440"/>
      </c:lineChart>
      <c:dateAx>
        <c:axId val="1386023280"/>
        <c:scaling>
          <c:orientation val="minMax"/>
        </c:scaling>
        <c:delete val="0"/>
        <c:axPos val="b"/>
        <c:numFmt formatCode="m/d/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19440"/>
        <c:crosses val="autoZero"/>
        <c:auto val="1"/>
        <c:lblOffset val="100"/>
        <c:baseTimeUnit val="months"/>
        <c:majorUnit val="1"/>
        <c:majorTimeUnit val="years"/>
      </c:dateAx>
      <c:valAx>
        <c:axId val="138601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23280"/>
        <c:crossesAt val="43739"/>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a:latin typeface="Calibri" panose="020F0502020204030204" pitchFamily="34" charset="0"/>
                <a:ea typeface="Calibri" panose="020F0502020204030204" pitchFamily="34" charset="0"/>
                <a:cs typeface="Calibri" panose="020F0502020204030204" pitchFamily="34" charset="0"/>
              </a:rPr>
              <a:t>2019</a:t>
            </a:r>
            <a:r>
              <a:rPr lang="en-US" b="1" baseline="0">
                <a:latin typeface="Calibri" panose="020F0502020204030204" pitchFamily="34" charset="0"/>
                <a:ea typeface="Calibri" panose="020F0502020204030204" pitchFamily="34" charset="0"/>
                <a:cs typeface="Calibri" panose="020F0502020204030204" pitchFamily="34" charset="0"/>
              </a:rPr>
              <a:t> – 2024 FTE Trends – Skyview Elementary School</a:t>
            </a:r>
            <a:endParaRPr lang="en-US" b="1">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666749202701"/>
          <c:y val="0.12852230739142764"/>
          <c:w val="0.85622550880383852"/>
          <c:h val="0.54916280923247052"/>
        </c:manualLayout>
      </c:layout>
      <c:lineChart>
        <c:grouping val="standard"/>
        <c:varyColors val="0"/>
        <c:ser>
          <c:idx val="0"/>
          <c:order val="0"/>
          <c:tx>
            <c:strRef>
              <c:f>Sheet1!$B$1</c:f>
              <c:strCache>
                <c:ptCount val="1"/>
                <c:pt idx="0">
                  <c:v>Enrollment</c:v>
                </c:pt>
              </c:strCache>
            </c:strRef>
          </c:tx>
          <c:spPr>
            <a:ln w="28575" cap="rnd">
              <a:solidFill>
                <a:schemeClr val="accent1"/>
              </a:solidFill>
              <a:round/>
            </a:ln>
            <a:effectLst/>
          </c:spPr>
          <c:marker>
            <c:symbol val="none"/>
          </c:marker>
          <c:dLbls>
            <c:dLbl>
              <c:idx val="0"/>
              <c:layout>
                <c:manualLayout>
                  <c:x val="-1.2379393376703995E-2"/>
                  <c:y val="-4.17439417484920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B8-6740-8913-F2743812137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m/d/yy</c:formatCode>
                <c:ptCount val="6"/>
                <c:pt idx="0">
                  <c:v>43739</c:v>
                </c:pt>
                <c:pt idx="1">
                  <c:v>44110</c:v>
                </c:pt>
                <c:pt idx="2">
                  <c:v>44474</c:v>
                </c:pt>
                <c:pt idx="3">
                  <c:v>44838</c:v>
                </c:pt>
                <c:pt idx="4">
                  <c:v>45202</c:v>
                </c:pt>
                <c:pt idx="5">
                  <c:v>45580</c:v>
                </c:pt>
              </c:numCache>
            </c:numRef>
          </c:cat>
          <c:val>
            <c:numRef>
              <c:f>Sheet1!$B$2:$B$7</c:f>
              <c:numCache>
                <c:formatCode>General</c:formatCode>
                <c:ptCount val="6"/>
                <c:pt idx="0">
                  <c:v>448</c:v>
                </c:pt>
                <c:pt idx="1">
                  <c:v>591</c:v>
                </c:pt>
                <c:pt idx="2">
                  <c:v>576</c:v>
                </c:pt>
                <c:pt idx="3">
                  <c:v>583</c:v>
                </c:pt>
                <c:pt idx="4">
                  <c:v>578</c:v>
                </c:pt>
                <c:pt idx="5">
                  <c:v>424</c:v>
                </c:pt>
              </c:numCache>
            </c:numRef>
          </c:val>
          <c:smooth val="0"/>
          <c:extLst>
            <c:ext xmlns:c16="http://schemas.microsoft.com/office/drawing/2014/chart" uri="{C3380CC4-5D6E-409C-BE32-E72D297353CC}">
              <c16:uniqueId val="{00000000-9056-4CF9-A26F-02BB7D1C8FAD}"/>
            </c:ext>
          </c:extLst>
        </c:ser>
        <c:dLbls>
          <c:dLblPos val="t"/>
          <c:showLegendKey val="0"/>
          <c:showVal val="1"/>
          <c:showCatName val="0"/>
          <c:showSerName val="0"/>
          <c:showPercent val="0"/>
          <c:showBubbleSize val="0"/>
        </c:dLbls>
        <c:smooth val="0"/>
        <c:axId val="1386023280"/>
        <c:axId val="1386019440"/>
      </c:lineChart>
      <c:dateAx>
        <c:axId val="1386023280"/>
        <c:scaling>
          <c:orientation val="minMax"/>
        </c:scaling>
        <c:delete val="0"/>
        <c:axPos val="b"/>
        <c:numFmt formatCode="m/d/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19440"/>
        <c:crosses val="autoZero"/>
        <c:auto val="1"/>
        <c:lblOffset val="100"/>
        <c:baseTimeUnit val="months"/>
        <c:majorUnit val="1"/>
        <c:majorTimeUnit val="years"/>
      </c:dateAx>
      <c:valAx>
        <c:axId val="138601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23280"/>
        <c:crossesAt val="43739"/>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a:latin typeface="Calibri" panose="020F0502020204030204" pitchFamily="34" charset="0"/>
                <a:ea typeface="Calibri" panose="020F0502020204030204" pitchFamily="34" charset="0"/>
                <a:cs typeface="Calibri" panose="020F0502020204030204" pitchFamily="34" charset="0"/>
              </a:rPr>
              <a:t>2019</a:t>
            </a:r>
            <a:r>
              <a:rPr lang="en-US" b="1" baseline="0">
                <a:latin typeface="Calibri" panose="020F0502020204030204" pitchFamily="34" charset="0"/>
                <a:ea typeface="Calibri" panose="020F0502020204030204" pitchFamily="34" charset="0"/>
                <a:cs typeface="Calibri" panose="020F0502020204030204" pitchFamily="34" charset="0"/>
              </a:rPr>
              <a:t> – 2024 FTE Trends – Hartley Elementary School</a:t>
            </a:r>
            <a:endParaRPr lang="en-US" b="1">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666749202701"/>
          <c:y val="0.12852230739142764"/>
          <c:w val="0.85622550880383852"/>
          <c:h val="0.54916280923247052"/>
        </c:manualLayout>
      </c:layout>
      <c:lineChart>
        <c:grouping val="standard"/>
        <c:varyColors val="0"/>
        <c:ser>
          <c:idx val="0"/>
          <c:order val="0"/>
          <c:tx>
            <c:strRef>
              <c:f>Sheet1!$B$1</c:f>
              <c:strCache>
                <c:ptCount val="1"/>
                <c:pt idx="0">
                  <c:v>Enrollment</c:v>
                </c:pt>
              </c:strCache>
            </c:strRef>
          </c:tx>
          <c:spPr>
            <a:ln w="28575" cap="rnd">
              <a:solidFill>
                <a:schemeClr val="accent1"/>
              </a:solidFill>
              <a:round/>
            </a:ln>
            <a:effectLst/>
          </c:spPr>
          <c:marker>
            <c:symbol val="none"/>
          </c:marker>
          <c:dLbls>
            <c:dLbl>
              <c:idx val="0"/>
              <c:layout>
                <c:manualLayout>
                  <c:x val="-1.2379393376703995E-2"/>
                  <c:y val="-4.17439417484920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B8-6740-8913-F2743812137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m/d/yy</c:formatCode>
                <c:ptCount val="6"/>
                <c:pt idx="0">
                  <c:v>43739</c:v>
                </c:pt>
                <c:pt idx="1">
                  <c:v>44110</c:v>
                </c:pt>
                <c:pt idx="2">
                  <c:v>44474</c:v>
                </c:pt>
                <c:pt idx="3">
                  <c:v>44838</c:v>
                </c:pt>
                <c:pt idx="4">
                  <c:v>45202</c:v>
                </c:pt>
                <c:pt idx="5">
                  <c:v>45580</c:v>
                </c:pt>
              </c:numCache>
            </c:numRef>
          </c:cat>
          <c:val>
            <c:numRef>
              <c:f>Sheet1!$B$2:$B$7</c:f>
              <c:numCache>
                <c:formatCode>General</c:formatCode>
                <c:ptCount val="6"/>
                <c:pt idx="0">
                  <c:v>492</c:v>
                </c:pt>
                <c:pt idx="1">
                  <c:v>508</c:v>
                </c:pt>
                <c:pt idx="2">
                  <c:v>434</c:v>
                </c:pt>
                <c:pt idx="3">
                  <c:v>438</c:v>
                </c:pt>
                <c:pt idx="4">
                  <c:v>391</c:v>
                </c:pt>
                <c:pt idx="5">
                  <c:v>385</c:v>
                </c:pt>
              </c:numCache>
            </c:numRef>
          </c:val>
          <c:smooth val="0"/>
          <c:extLst>
            <c:ext xmlns:c16="http://schemas.microsoft.com/office/drawing/2014/chart" uri="{C3380CC4-5D6E-409C-BE32-E72D297353CC}">
              <c16:uniqueId val="{00000000-9056-4CF9-A26F-02BB7D1C8FAD}"/>
            </c:ext>
          </c:extLst>
        </c:ser>
        <c:dLbls>
          <c:dLblPos val="t"/>
          <c:showLegendKey val="0"/>
          <c:showVal val="1"/>
          <c:showCatName val="0"/>
          <c:showSerName val="0"/>
          <c:showPercent val="0"/>
          <c:showBubbleSize val="0"/>
        </c:dLbls>
        <c:smooth val="0"/>
        <c:axId val="1386023280"/>
        <c:axId val="1386019440"/>
      </c:lineChart>
      <c:dateAx>
        <c:axId val="1386023280"/>
        <c:scaling>
          <c:orientation val="minMax"/>
        </c:scaling>
        <c:delete val="0"/>
        <c:axPos val="b"/>
        <c:numFmt formatCode="m/d/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19440"/>
        <c:crosses val="autoZero"/>
        <c:auto val="1"/>
        <c:lblOffset val="100"/>
        <c:baseTimeUnit val="months"/>
        <c:majorUnit val="1"/>
        <c:majorTimeUnit val="years"/>
      </c:dateAx>
      <c:valAx>
        <c:axId val="138601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23280"/>
        <c:crossesAt val="43739"/>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a:latin typeface="Calibri" panose="020F0502020204030204" pitchFamily="34" charset="0"/>
                <a:ea typeface="Calibri" panose="020F0502020204030204" pitchFamily="34" charset="0"/>
                <a:cs typeface="Calibri" panose="020F0502020204030204" pitchFamily="34" charset="0"/>
              </a:rPr>
              <a:t>2019</a:t>
            </a:r>
            <a:r>
              <a:rPr lang="en-US" b="1" baseline="0">
                <a:latin typeface="Calibri" panose="020F0502020204030204" pitchFamily="34" charset="0"/>
                <a:ea typeface="Calibri" panose="020F0502020204030204" pitchFamily="34" charset="0"/>
                <a:cs typeface="Calibri" panose="020F0502020204030204" pitchFamily="34" charset="0"/>
              </a:rPr>
              <a:t> – 2024 FTE Trends – Ingram-Pye Elementary School</a:t>
            </a:r>
            <a:endParaRPr lang="en-US" b="1">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666749202701"/>
          <c:y val="0.12852230739142764"/>
          <c:w val="0.85622550880383852"/>
          <c:h val="0.54916280923247052"/>
        </c:manualLayout>
      </c:layout>
      <c:lineChart>
        <c:grouping val="standard"/>
        <c:varyColors val="0"/>
        <c:ser>
          <c:idx val="0"/>
          <c:order val="0"/>
          <c:tx>
            <c:strRef>
              <c:f>Sheet1!$B$1</c:f>
              <c:strCache>
                <c:ptCount val="1"/>
                <c:pt idx="0">
                  <c:v>Enrollment</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m/d/yy</c:formatCode>
                <c:ptCount val="6"/>
                <c:pt idx="0">
                  <c:v>43739</c:v>
                </c:pt>
                <c:pt idx="1">
                  <c:v>44110</c:v>
                </c:pt>
                <c:pt idx="2">
                  <c:v>44474</c:v>
                </c:pt>
                <c:pt idx="3">
                  <c:v>44838</c:v>
                </c:pt>
                <c:pt idx="4">
                  <c:v>45202</c:v>
                </c:pt>
                <c:pt idx="5">
                  <c:v>45580</c:v>
                </c:pt>
              </c:numCache>
            </c:numRef>
          </c:cat>
          <c:val>
            <c:numRef>
              <c:f>Sheet1!$B$2:$B$7</c:f>
              <c:numCache>
                <c:formatCode>General</c:formatCode>
                <c:ptCount val="6"/>
                <c:pt idx="0">
                  <c:v>438</c:v>
                </c:pt>
                <c:pt idx="1">
                  <c:v>402</c:v>
                </c:pt>
                <c:pt idx="2">
                  <c:v>415</c:v>
                </c:pt>
                <c:pt idx="3">
                  <c:v>453</c:v>
                </c:pt>
                <c:pt idx="4">
                  <c:v>455</c:v>
                </c:pt>
                <c:pt idx="5">
                  <c:v>451</c:v>
                </c:pt>
              </c:numCache>
            </c:numRef>
          </c:val>
          <c:smooth val="0"/>
          <c:extLst>
            <c:ext xmlns:c16="http://schemas.microsoft.com/office/drawing/2014/chart" uri="{C3380CC4-5D6E-409C-BE32-E72D297353CC}">
              <c16:uniqueId val="{00000000-9056-4CF9-A26F-02BB7D1C8FAD}"/>
            </c:ext>
          </c:extLst>
        </c:ser>
        <c:dLbls>
          <c:dLblPos val="t"/>
          <c:showLegendKey val="0"/>
          <c:showVal val="1"/>
          <c:showCatName val="0"/>
          <c:showSerName val="0"/>
          <c:showPercent val="0"/>
          <c:showBubbleSize val="0"/>
        </c:dLbls>
        <c:smooth val="0"/>
        <c:axId val="1386023280"/>
        <c:axId val="1386019440"/>
      </c:lineChart>
      <c:dateAx>
        <c:axId val="1386023280"/>
        <c:scaling>
          <c:orientation val="minMax"/>
        </c:scaling>
        <c:delete val="0"/>
        <c:axPos val="b"/>
        <c:numFmt formatCode="m/d/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19440"/>
        <c:crosses val="autoZero"/>
        <c:auto val="1"/>
        <c:lblOffset val="100"/>
        <c:baseTimeUnit val="months"/>
        <c:majorUnit val="1"/>
        <c:majorTimeUnit val="years"/>
      </c:dateAx>
      <c:valAx>
        <c:axId val="138601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23280"/>
        <c:crossesAt val="43739"/>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a:latin typeface="Calibri" panose="020F0502020204030204" pitchFamily="34" charset="0"/>
                <a:ea typeface="Calibri" panose="020F0502020204030204" pitchFamily="34" charset="0"/>
                <a:cs typeface="Calibri" panose="020F0502020204030204" pitchFamily="34" charset="0"/>
              </a:rPr>
              <a:t>2019</a:t>
            </a:r>
            <a:r>
              <a:rPr lang="en-US" b="1" baseline="0">
                <a:latin typeface="Calibri" panose="020F0502020204030204" pitchFamily="34" charset="0"/>
                <a:ea typeface="Calibri" panose="020F0502020204030204" pitchFamily="34" charset="0"/>
                <a:cs typeface="Calibri" panose="020F0502020204030204" pitchFamily="34" charset="0"/>
              </a:rPr>
              <a:t> – 2024 FTE Trends – Porter Elementary School</a:t>
            </a:r>
            <a:endParaRPr lang="en-US" b="1">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666749202701"/>
          <c:y val="0.12852230739142764"/>
          <c:w val="0.85622550880383852"/>
          <c:h val="0.54916280923247052"/>
        </c:manualLayout>
      </c:layout>
      <c:lineChart>
        <c:grouping val="standard"/>
        <c:varyColors val="0"/>
        <c:ser>
          <c:idx val="0"/>
          <c:order val="0"/>
          <c:tx>
            <c:strRef>
              <c:f>Sheet1!$B$1</c:f>
              <c:strCache>
                <c:ptCount val="1"/>
                <c:pt idx="0">
                  <c:v>Enrollment</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m/d/yyyy</c:formatCode>
                <c:ptCount val="6"/>
                <c:pt idx="0">
                  <c:v>43739</c:v>
                </c:pt>
                <c:pt idx="1">
                  <c:v>44110</c:v>
                </c:pt>
                <c:pt idx="2">
                  <c:v>44474</c:v>
                </c:pt>
                <c:pt idx="3">
                  <c:v>44838</c:v>
                </c:pt>
                <c:pt idx="4">
                  <c:v>45202</c:v>
                </c:pt>
                <c:pt idx="5">
                  <c:v>45580</c:v>
                </c:pt>
              </c:numCache>
            </c:numRef>
          </c:cat>
          <c:val>
            <c:numRef>
              <c:f>Sheet1!$B$2:$B$7</c:f>
              <c:numCache>
                <c:formatCode>General</c:formatCode>
                <c:ptCount val="6"/>
                <c:pt idx="0">
                  <c:v>389</c:v>
                </c:pt>
                <c:pt idx="1">
                  <c:v>367</c:v>
                </c:pt>
                <c:pt idx="2">
                  <c:v>384</c:v>
                </c:pt>
                <c:pt idx="3">
                  <c:v>406</c:v>
                </c:pt>
                <c:pt idx="4">
                  <c:v>429</c:v>
                </c:pt>
                <c:pt idx="5">
                  <c:v>403</c:v>
                </c:pt>
              </c:numCache>
            </c:numRef>
          </c:val>
          <c:smooth val="0"/>
          <c:extLst>
            <c:ext xmlns:c16="http://schemas.microsoft.com/office/drawing/2014/chart" uri="{C3380CC4-5D6E-409C-BE32-E72D297353CC}">
              <c16:uniqueId val="{00000000-9056-4CF9-A26F-02BB7D1C8FAD}"/>
            </c:ext>
          </c:extLst>
        </c:ser>
        <c:dLbls>
          <c:dLblPos val="t"/>
          <c:showLegendKey val="0"/>
          <c:showVal val="1"/>
          <c:showCatName val="0"/>
          <c:showSerName val="0"/>
          <c:showPercent val="0"/>
          <c:showBubbleSize val="0"/>
        </c:dLbls>
        <c:smooth val="0"/>
        <c:axId val="1386023280"/>
        <c:axId val="1386019440"/>
      </c:lineChart>
      <c:dateAx>
        <c:axId val="138602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19440"/>
        <c:crosses val="autoZero"/>
        <c:auto val="1"/>
        <c:lblOffset val="100"/>
        <c:baseTimeUnit val="months"/>
        <c:majorUnit val="1"/>
        <c:majorTimeUnit val="years"/>
      </c:dateAx>
      <c:valAx>
        <c:axId val="138601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23280"/>
        <c:crossesAt val="43739"/>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a:latin typeface="Calibri" panose="020F0502020204030204" pitchFamily="34" charset="0"/>
                <a:ea typeface="Calibri" panose="020F0502020204030204" pitchFamily="34" charset="0"/>
                <a:cs typeface="Calibri" panose="020F0502020204030204" pitchFamily="34" charset="0"/>
              </a:rPr>
              <a:t>2019</a:t>
            </a:r>
            <a:r>
              <a:rPr lang="en-US" b="1" baseline="0">
                <a:latin typeface="Calibri" panose="020F0502020204030204" pitchFamily="34" charset="0"/>
                <a:ea typeface="Calibri" panose="020F0502020204030204" pitchFamily="34" charset="0"/>
                <a:cs typeface="Calibri" panose="020F0502020204030204" pitchFamily="34" charset="0"/>
              </a:rPr>
              <a:t> – 2024 FTE Trends – Southfield Elementary School</a:t>
            </a:r>
            <a:endParaRPr lang="en-US" b="1">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666749202701"/>
          <c:y val="0.12852230739142764"/>
          <c:w val="0.85622550880383852"/>
          <c:h val="0.54916280923247052"/>
        </c:manualLayout>
      </c:layout>
      <c:lineChart>
        <c:grouping val="standard"/>
        <c:varyColors val="0"/>
        <c:ser>
          <c:idx val="0"/>
          <c:order val="0"/>
          <c:tx>
            <c:strRef>
              <c:f>Sheet1!$B$1</c:f>
              <c:strCache>
                <c:ptCount val="1"/>
                <c:pt idx="0">
                  <c:v>Enrollment</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m/d/yy</c:formatCode>
                <c:ptCount val="6"/>
                <c:pt idx="0">
                  <c:v>43739</c:v>
                </c:pt>
                <c:pt idx="1">
                  <c:v>44110</c:v>
                </c:pt>
                <c:pt idx="2">
                  <c:v>44474</c:v>
                </c:pt>
                <c:pt idx="3">
                  <c:v>44838</c:v>
                </c:pt>
                <c:pt idx="4">
                  <c:v>45202</c:v>
                </c:pt>
                <c:pt idx="5">
                  <c:v>45580</c:v>
                </c:pt>
              </c:numCache>
            </c:numRef>
          </c:cat>
          <c:val>
            <c:numRef>
              <c:f>Sheet1!$B$2:$B$7</c:f>
              <c:numCache>
                <c:formatCode>General</c:formatCode>
                <c:ptCount val="6"/>
                <c:pt idx="0">
                  <c:v>816</c:v>
                </c:pt>
                <c:pt idx="1">
                  <c:v>399</c:v>
                </c:pt>
                <c:pt idx="2">
                  <c:v>419</c:v>
                </c:pt>
                <c:pt idx="3">
                  <c:v>455</c:v>
                </c:pt>
                <c:pt idx="4">
                  <c:v>435</c:v>
                </c:pt>
                <c:pt idx="5">
                  <c:v>630</c:v>
                </c:pt>
              </c:numCache>
            </c:numRef>
          </c:val>
          <c:smooth val="0"/>
          <c:extLst>
            <c:ext xmlns:c16="http://schemas.microsoft.com/office/drawing/2014/chart" uri="{C3380CC4-5D6E-409C-BE32-E72D297353CC}">
              <c16:uniqueId val="{00000000-9056-4CF9-A26F-02BB7D1C8FAD}"/>
            </c:ext>
          </c:extLst>
        </c:ser>
        <c:dLbls>
          <c:dLblPos val="t"/>
          <c:showLegendKey val="0"/>
          <c:showVal val="1"/>
          <c:showCatName val="0"/>
          <c:showSerName val="0"/>
          <c:showPercent val="0"/>
          <c:showBubbleSize val="0"/>
        </c:dLbls>
        <c:smooth val="0"/>
        <c:axId val="1386023280"/>
        <c:axId val="1386019440"/>
      </c:lineChart>
      <c:dateAx>
        <c:axId val="1386023280"/>
        <c:scaling>
          <c:orientation val="minMax"/>
        </c:scaling>
        <c:delete val="0"/>
        <c:axPos val="b"/>
        <c:numFmt formatCode="m/d/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19440"/>
        <c:crosses val="autoZero"/>
        <c:auto val="1"/>
        <c:lblOffset val="100"/>
        <c:baseTimeUnit val="months"/>
        <c:majorUnit val="1"/>
        <c:majorTimeUnit val="years"/>
      </c:dateAx>
      <c:valAx>
        <c:axId val="138601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23280"/>
        <c:crossesAt val="43739"/>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a:latin typeface="Calibri" panose="020F0502020204030204" pitchFamily="34" charset="0"/>
                <a:ea typeface="Calibri" panose="020F0502020204030204" pitchFamily="34" charset="0"/>
                <a:cs typeface="Calibri" panose="020F0502020204030204" pitchFamily="34" charset="0"/>
              </a:rPr>
              <a:t>2019</a:t>
            </a:r>
            <a:r>
              <a:rPr lang="en-US" b="1" baseline="0">
                <a:latin typeface="Calibri" panose="020F0502020204030204" pitchFamily="34" charset="0"/>
                <a:ea typeface="Calibri" panose="020F0502020204030204" pitchFamily="34" charset="0"/>
                <a:cs typeface="Calibri" panose="020F0502020204030204" pitchFamily="34" charset="0"/>
              </a:rPr>
              <a:t> – 2024 FTE Trends – Heard Elementary School</a:t>
            </a:r>
            <a:endParaRPr lang="en-US" b="1">
              <a:latin typeface="Calibri" panose="020F050202020403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10666749202701"/>
          <c:y val="0.12852230739142764"/>
          <c:w val="0.85622550880383852"/>
          <c:h val="0.54916280923247052"/>
        </c:manualLayout>
      </c:layout>
      <c:lineChart>
        <c:grouping val="standard"/>
        <c:varyColors val="0"/>
        <c:ser>
          <c:idx val="0"/>
          <c:order val="0"/>
          <c:tx>
            <c:strRef>
              <c:f>Sheet1!$B$1</c:f>
              <c:strCache>
                <c:ptCount val="1"/>
                <c:pt idx="0">
                  <c:v>Enrollment</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m/d/yy</c:formatCode>
                <c:ptCount val="6"/>
                <c:pt idx="0">
                  <c:v>43739</c:v>
                </c:pt>
                <c:pt idx="1">
                  <c:v>44110</c:v>
                </c:pt>
                <c:pt idx="2">
                  <c:v>44474</c:v>
                </c:pt>
                <c:pt idx="3">
                  <c:v>44838</c:v>
                </c:pt>
                <c:pt idx="4">
                  <c:v>45202</c:v>
                </c:pt>
                <c:pt idx="5">
                  <c:v>45580</c:v>
                </c:pt>
              </c:numCache>
            </c:numRef>
          </c:cat>
          <c:val>
            <c:numRef>
              <c:f>Sheet1!$B$2:$B$7</c:f>
              <c:numCache>
                <c:formatCode>General</c:formatCode>
                <c:ptCount val="6"/>
                <c:pt idx="0">
                  <c:v>574</c:v>
                </c:pt>
                <c:pt idx="1">
                  <c:v>526</c:v>
                </c:pt>
                <c:pt idx="2">
                  <c:v>530</c:v>
                </c:pt>
                <c:pt idx="3">
                  <c:v>541</c:v>
                </c:pt>
                <c:pt idx="4">
                  <c:v>571</c:v>
                </c:pt>
                <c:pt idx="5">
                  <c:v>596</c:v>
                </c:pt>
              </c:numCache>
            </c:numRef>
          </c:val>
          <c:smooth val="0"/>
          <c:extLst>
            <c:ext xmlns:c16="http://schemas.microsoft.com/office/drawing/2014/chart" uri="{C3380CC4-5D6E-409C-BE32-E72D297353CC}">
              <c16:uniqueId val="{00000000-9056-4CF9-A26F-02BB7D1C8FAD}"/>
            </c:ext>
          </c:extLst>
        </c:ser>
        <c:dLbls>
          <c:dLblPos val="t"/>
          <c:showLegendKey val="0"/>
          <c:showVal val="1"/>
          <c:showCatName val="0"/>
          <c:showSerName val="0"/>
          <c:showPercent val="0"/>
          <c:showBubbleSize val="0"/>
        </c:dLbls>
        <c:smooth val="0"/>
        <c:axId val="1386023280"/>
        <c:axId val="1386019440"/>
      </c:lineChart>
      <c:dateAx>
        <c:axId val="1386023280"/>
        <c:scaling>
          <c:orientation val="minMax"/>
        </c:scaling>
        <c:delete val="0"/>
        <c:axPos val="b"/>
        <c:numFmt formatCode="m/d/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19440"/>
        <c:crosses val="autoZero"/>
        <c:auto val="1"/>
        <c:lblOffset val="100"/>
        <c:baseTimeUnit val="months"/>
        <c:majorUnit val="1"/>
        <c:majorTimeUnit val="years"/>
      </c:dateAx>
      <c:valAx>
        <c:axId val="138601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6023280"/>
        <c:crossesAt val="43739"/>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0B248B-D84E-4E0A-A858-F0DA1A0C2F6B}"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n-US"/>
        </a:p>
      </dgm:t>
    </dgm:pt>
    <dgm:pt modelId="{1616F231-75BD-4755-8B7D-4C836982BFA6}">
      <dgm:prSet phldrT="[Text]" custT="1"/>
      <dgm:spPr/>
      <dgm:t>
        <a:bodyPr/>
        <a:lstStyle/>
        <a:p>
          <a:pPr marL="0" lvl="0" algn="l" defTabSz="1244600">
            <a:lnSpc>
              <a:spcPct val="90000"/>
            </a:lnSpc>
            <a:spcBef>
              <a:spcPct val="0"/>
            </a:spcBef>
            <a:spcAft>
              <a:spcPct val="35000"/>
            </a:spcAft>
            <a:buNone/>
          </a:pPr>
          <a:r>
            <a:rPr lang="en-US" sz="2800" kern="1200">
              <a:effectLst>
                <a:outerShdw blurRad="38100" dist="38100" dir="2700000" algn="tl">
                  <a:srgbClr val="000000">
                    <a:alpha val="43137"/>
                  </a:srgbClr>
                </a:outerShdw>
              </a:effectLst>
              <a:latin typeface="Trade Gothic Next HvyCd" panose="020B0906040303020004" pitchFamily="34" charset="0"/>
            </a:rPr>
            <a:t>Phase 1</a:t>
          </a:r>
        </a:p>
      </dgm:t>
    </dgm:pt>
    <dgm:pt modelId="{6AC6B298-DACB-4CAC-B2B8-E8317116AAD0}" type="parTrans" cxnId="{8DC5BD5C-1902-49B8-8564-6E7B9D134DB1}">
      <dgm:prSet/>
      <dgm:spPr/>
      <dgm:t>
        <a:bodyPr/>
        <a:lstStyle/>
        <a:p>
          <a:endParaRPr lang="en-US"/>
        </a:p>
      </dgm:t>
    </dgm:pt>
    <dgm:pt modelId="{7752CB15-D1F9-4A74-8B6F-5BF7D9E785A5}" type="sibTrans" cxnId="{8DC5BD5C-1902-49B8-8564-6E7B9D134DB1}">
      <dgm:prSet/>
      <dgm:spPr/>
      <dgm:t>
        <a:bodyPr/>
        <a:lstStyle/>
        <a:p>
          <a:endParaRPr lang="en-US"/>
        </a:p>
      </dgm:t>
    </dgm:pt>
    <dgm:pt modelId="{32320644-AB4F-4A10-993C-95AE2637103A}">
      <dgm:prSet phldrT="[Text]" custT="1"/>
      <dgm:spPr/>
      <dgm:t>
        <a:bodyPr/>
        <a:lstStyle/>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Planning</a:t>
          </a:r>
        </a:p>
      </dgm:t>
    </dgm:pt>
    <dgm:pt modelId="{0E405034-D324-4690-8E95-CC77B3E6B7C1}" type="parTrans" cxnId="{A314C9E2-AA05-4DC5-B9E5-E3B584741C88}">
      <dgm:prSet/>
      <dgm:spPr/>
      <dgm:t>
        <a:bodyPr/>
        <a:lstStyle/>
        <a:p>
          <a:endParaRPr lang="en-US"/>
        </a:p>
      </dgm:t>
    </dgm:pt>
    <dgm:pt modelId="{A17C51F2-96F2-4169-A738-253D8CF2B87C}" type="sibTrans" cxnId="{A314C9E2-AA05-4DC5-B9E5-E3B584741C88}">
      <dgm:prSet/>
      <dgm:spPr/>
      <dgm:t>
        <a:bodyPr/>
        <a:lstStyle/>
        <a:p>
          <a:endParaRPr lang="en-US"/>
        </a:p>
      </dgm:t>
    </dgm:pt>
    <dgm:pt modelId="{16CBABED-DCC8-4190-8E1A-A00BEAA4CDC1}">
      <dgm:prSet phldrT="[Text]" custT="1"/>
      <dgm:spPr/>
      <dgm:t>
        <a:bodyPr/>
        <a:lstStyle/>
        <a:p>
          <a:pPr algn="l">
            <a:buNone/>
          </a:pPr>
          <a:r>
            <a:rPr lang="en-US" sz="2800" kern="1200">
              <a:effectLst>
                <a:outerShdw blurRad="38100" dist="38100" dir="2700000" algn="tl">
                  <a:srgbClr val="000000">
                    <a:alpha val="43137"/>
                  </a:srgbClr>
                </a:outerShdw>
              </a:effectLst>
              <a:latin typeface="Trade Gothic Next HvyCd" panose="020B0906040303020004" pitchFamily="34" charset="0"/>
            </a:rPr>
            <a:t>Phase 2</a:t>
          </a:r>
        </a:p>
        <a:p>
          <a:pPr algn="l">
            <a:buNone/>
          </a:pPr>
          <a:r>
            <a:rPr lang="en-US" sz="1800" b="1" kern="1200">
              <a:effectLst>
                <a:outerShdw blurRad="38100" dist="38100" dir="2700000" algn="tl">
                  <a:srgbClr val="000000">
                    <a:alpha val="43137"/>
                  </a:srgbClr>
                </a:outerShdw>
              </a:effectLst>
              <a:latin typeface="Calibri" panose="020F0502020204030204"/>
              <a:ea typeface="+mn-ea"/>
              <a:cs typeface="+mn-cs"/>
            </a:rPr>
            <a:t>Data</a:t>
          </a:r>
          <a:r>
            <a:rPr lang="en-US" sz="2700" kern="1200"/>
            <a:t> </a:t>
          </a:r>
          <a:r>
            <a:rPr lang="en-US" sz="1800" b="1" kern="1200">
              <a:effectLst>
                <a:outerShdw blurRad="38100" dist="38100" dir="2700000" algn="tl">
                  <a:srgbClr val="000000">
                    <a:alpha val="43137"/>
                  </a:srgbClr>
                </a:outerShdw>
              </a:effectLst>
              <a:latin typeface="Calibri" panose="020F0502020204030204"/>
              <a:ea typeface="+mn-ea"/>
              <a:cs typeface="+mn-cs"/>
            </a:rPr>
            <a:t>Collection and Analysis</a:t>
          </a:r>
          <a:endParaRPr lang="en-US" sz="2800" kern="1200">
            <a:effectLst>
              <a:outerShdw blurRad="38100" dist="38100" dir="2700000" algn="tl">
                <a:srgbClr val="000000">
                  <a:alpha val="43137"/>
                </a:srgbClr>
              </a:outerShdw>
            </a:effectLst>
            <a:latin typeface="Trade Gothic Next HvyCd" panose="020B0906040303020004" pitchFamily="34" charset="0"/>
          </a:endParaRPr>
        </a:p>
      </dgm:t>
    </dgm:pt>
    <dgm:pt modelId="{B4C04DFE-10DA-490F-A509-132D6651A9BC}" type="parTrans" cxnId="{881ED7C5-79FB-4B2E-A05A-3D0926D66BDD}">
      <dgm:prSet/>
      <dgm:spPr/>
      <dgm:t>
        <a:bodyPr/>
        <a:lstStyle/>
        <a:p>
          <a:endParaRPr lang="en-US"/>
        </a:p>
      </dgm:t>
    </dgm:pt>
    <dgm:pt modelId="{9439BA23-1F91-420A-A1DC-8AADDAA3A35F}" type="sibTrans" cxnId="{881ED7C5-79FB-4B2E-A05A-3D0926D66BDD}">
      <dgm:prSet/>
      <dgm:spPr/>
      <dgm:t>
        <a:bodyPr/>
        <a:lstStyle/>
        <a:p>
          <a:endParaRPr lang="en-US"/>
        </a:p>
      </dgm:t>
    </dgm:pt>
    <dgm:pt modelId="{F391AFCC-85FD-457B-9E93-317AC8ECB6E1}">
      <dgm:prSet phldrT="[Text]" custT="1"/>
      <dgm:spPr/>
      <dgm:t>
        <a:bodyPr/>
        <a:lstStyle/>
        <a:p>
          <a:pPr algn="l">
            <a:buNone/>
          </a:pPr>
          <a:r>
            <a:rPr lang="en-US" sz="2800" b="1">
              <a:effectLst>
                <a:outerShdw blurRad="38100" dist="38100" dir="2700000" algn="tl">
                  <a:srgbClr val="000000">
                    <a:alpha val="43137"/>
                  </a:srgbClr>
                </a:outerShdw>
              </a:effectLst>
              <a:latin typeface="Trade Gothic Next HvyCd" panose="020B0906040303020004" pitchFamily="34" charset="0"/>
            </a:rPr>
            <a:t>Phase 3</a:t>
          </a:r>
        </a:p>
      </dgm:t>
    </dgm:pt>
    <dgm:pt modelId="{ED4DCC79-7222-4300-A6F4-01B3503A4645}" type="parTrans" cxnId="{FC43159D-3FFF-427E-823B-6558B465472B}">
      <dgm:prSet/>
      <dgm:spPr/>
      <dgm:t>
        <a:bodyPr/>
        <a:lstStyle/>
        <a:p>
          <a:endParaRPr lang="en-US"/>
        </a:p>
      </dgm:t>
    </dgm:pt>
    <dgm:pt modelId="{610C1C02-7A4E-412F-8A15-FA3ADC94A170}" type="sibTrans" cxnId="{FC43159D-3FFF-427E-823B-6558B465472B}">
      <dgm:prSet/>
      <dgm:spPr/>
      <dgm:t>
        <a:bodyPr/>
        <a:lstStyle/>
        <a:p>
          <a:endParaRPr lang="en-US"/>
        </a:p>
      </dgm:t>
    </dgm:pt>
    <dgm:pt modelId="{F039D82A-ACFA-49ED-A4C1-FD6A126C6540}">
      <dgm:prSet phldrT="[Text]" custT="1"/>
      <dgm:spPr/>
      <dgm:t>
        <a:bodyPr/>
        <a:lstStyle/>
        <a:p>
          <a:pPr algn="l">
            <a:buNone/>
          </a:pPr>
          <a:r>
            <a:rPr lang="en-US" sz="1800" b="1">
              <a:effectLst>
                <a:outerShdw blurRad="38100" dist="38100" dir="2700000" algn="tl">
                  <a:srgbClr val="000000">
                    <a:alpha val="43137"/>
                  </a:srgbClr>
                </a:outerShdw>
              </a:effectLst>
            </a:rPr>
            <a:t>Community</a:t>
          </a:r>
        </a:p>
      </dgm:t>
    </dgm:pt>
    <dgm:pt modelId="{43ADCC5C-B8A0-4D23-969C-8D5995318A6C}" type="parTrans" cxnId="{D59AB5C0-F760-432C-A660-E499F8C9FD9D}">
      <dgm:prSet/>
      <dgm:spPr/>
      <dgm:t>
        <a:bodyPr/>
        <a:lstStyle/>
        <a:p>
          <a:endParaRPr lang="en-US"/>
        </a:p>
      </dgm:t>
    </dgm:pt>
    <dgm:pt modelId="{397EB33C-2575-4086-8E90-716523C84CAC}" type="sibTrans" cxnId="{D59AB5C0-F760-432C-A660-E499F8C9FD9D}">
      <dgm:prSet/>
      <dgm:spPr/>
      <dgm:t>
        <a:bodyPr/>
        <a:lstStyle/>
        <a:p>
          <a:endParaRPr lang="en-US"/>
        </a:p>
      </dgm:t>
    </dgm:pt>
    <dgm:pt modelId="{5DD147EC-0B8F-42F1-A9EF-A92A4A630DBA}">
      <dgm:prSet phldrT="[Text]" custT="1"/>
      <dgm:spPr/>
      <dgm:t>
        <a:bodyPr/>
        <a:lstStyle/>
        <a:p>
          <a:pPr algn="ctr">
            <a:buNone/>
          </a:pPr>
          <a:endParaRPr lang="en-US" sz="2800" b="1">
            <a:effectLst>
              <a:outerShdw blurRad="38100" dist="38100" dir="2700000" algn="tl">
                <a:srgbClr val="000000">
                  <a:alpha val="43137"/>
                </a:srgbClr>
              </a:outerShdw>
            </a:effectLst>
            <a:latin typeface="Trade Gothic Next HvyCd" panose="020B0906040303020004" pitchFamily="34" charset="0"/>
          </a:endParaRPr>
        </a:p>
        <a:p>
          <a:pPr algn="l">
            <a:buNone/>
          </a:pPr>
          <a:r>
            <a:rPr lang="en-US" sz="2800" b="1">
              <a:effectLst>
                <a:outerShdw blurRad="38100" dist="38100" dir="2700000" algn="tl">
                  <a:srgbClr val="000000">
                    <a:alpha val="43137"/>
                  </a:srgbClr>
                </a:outerShdw>
              </a:effectLst>
              <a:latin typeface="Trade Gothic Next HvyCd" panose="020B0906040303020004" pitchFamily="34" charset="0"/>
            </a:rPr>
            <a:t>Phase 4</a:t>
          </a:r>
        </a:p>
      </dgm:t>
    </dgm:pt>
    <dgm:pt modelId="{C1B5A1A3-411D-4109-AFEF-B56436DE445B}" type="parTrans" cxnId="{91BDA1AE-0F7F-4270-8D21-975F1E76D071}">
      <dgm:prSet/>
      <dgm:spPr/>
      <dgm:t>
        <a:bodyPr/>
        <a:lstStyle/>
        <a:p>
          <a:endParaRPr lang="en-US"/>
        </a:p>
      </dgm:t>
    </dgm:pt>
    <dgm:pt modelId="{A5AC7AC6-090D-44E5-986B-DAFFC6988C1D}" type="sibTrans" cxnId="{91BDA1AE-0F7F-4270-8D21-975F1E76D071}">
      <dgm:prSet/>
      <dgm:spPr/>
      <dgm:t>
        <a:bodyPr/>
        <a:lstStyle/>
        <a:p>
          <a:endParaRPr lang="en-US"/>
        </a:p>
      </dgm:t>
    </dgm:pt>
    <dgm:pt modelId="{19C9B43A-A0CE-4B67-9562-9373573F660E}">
      <dgm:prSet phldrT="[Text]" custT="1"/>
      <dgm:spPr/>
      <dgm:t>
        <a:bodyPr/>
        <a:lstStyle/>
        <a:p>
          <a:pPr algn="l">
            <a:buNone/>
          </a:pPr>
          <a:r>
            <a:rPr lang="en-US" sz="1800" b="1">
              <a:effectLst>
                <a:outerShdw blurRad="38100" dist="38100" dir="2700000" algn="tl">
                  <a:srgbClr val="000000">
                    <a:alpha val="43137"/>
                  </a:srgbClr>
                </a:outerShdw>
              </a:effectLst>
            </a:rPr>
            <a:t>Decision</a:t>
          </a:r>
        </a:p>
      </dgm:t>
    </dgm:pt>
    <dgm:pt modelId="{F7EE424C-ACF6-4085-AA58-AB5BF4F6547E}" type="parTrans" cxnId="{348B5C82-EA57-425C-BE1E-EADEC6C44073}">
      <dgm:prSet/>
      <dgm:spPr/>
      <dgm:t>
        <a:bodyPr/>
        <a:lstStyle/>
        <a:p>
          <a:endParaRPr lang="en-US"/>
        </a:p>
      </dgm:t>
    </dgm:pt>
    <dgm:pt modelId="{E6FC304C-C189-4489-A553-5DCABBE132A8}" type="sibTrans" cxnId="{348B5C82-EA57-425C-BE1E-EADEC6C44073}">
      <dgm:prSet/>
      <dgm:spPr/>
      <dgm:t>
        <a:bodyPr/>
        <a:lstStyle/>
        <a:p>
          <a:endParaRPr lang="en-US"/>
        </a:p>
      </dgm:t>
    </dgm:pt>
    <dgm:pt modelId="{B553C859-F3E9-4C0B-8BA9-A5B96F0D3C88}">
      <dgm:prSet phldrT="[Text]" custT="1"/>
      <dgm:spPr/>
      <dgm:t>
        <a:bodyPr/>
        <a:lstStyle/>
        <a:p>
          <a:pPr algn="l">
            <a:buNone/>
          </a:pPr>
          <a:r>
            <a:rPr lang="en-US" sz="1800" b="1">
              <a:effectLst>
                <a:outerShdw blurRad="38100" dist="38100" dir="2700000" algn="tl">
                  <a:srgbClr val="000000">
                    <a:alpha val="43137"/>
                  </a:srgbClr>
                </a:outerShdw>
              </a:effectLst>
            </a:rPr>
            <a:t>Making</a:t>
          </a:r>
        </a:p>
      </dgm:t>
    </dgm:pt>
    <dgm:pt modelId="{7844E6A7-573D-4C18-A320-80BEC514A720}" type="parTrans" cxnId="{1C837E1D-7F98-4454-B386-75ACE8B49740}">
      <dgm:prSet/>
      <dgm:spPr/>
      <dgm:t>
        <a:bodyPr/>
        <a:lstStyle/>
        <a:p>
          <a:endParaRPr lang="en-US"/>
        </a:p>
      </dgm:t>
    </dgm:pt>
    <dgm:pt modelId="{4BD931E6-A0A0-4D44-8939-E6DD6627681C}" type="sibTrans" cxnId="{1C837E1D-7F98-4454-B386-75ACE8B49740}">
      <dgm:prSet/>
      <dgm:spPr/>
      <dgm:t>
        <a:bodyPr/>
        <a:lstStyle/>
        <a:p>
          <a:endParaRPr lang="en-US"/>
        </a:p>
      </dgm:t>
    </dgm:pt>
    <dgm:pt modelId="{BB0FDB5C-91AC-4274-9562-E006AEE76C29}">
      <dgm:prSet phldrT="[Text]" custT="1"/>
      <dgm:spPr/>
      <dgm:t>
        <a:bodyPr/>
        <a:lstStyle/>
        <a:p>
          <a:pPr algn="l">
            <a:buNone/>
          </a:pPr>
          <a:r>
            <a:rPr lang="en-US" sz="1800" b="1">
              <a:effectLst>
                <a:outerShdw blurRad="38100" dist="38100" dir="2700000" algn="tl">
                  <a:srgbClr val="000000">
                    <a:alpha val="43137"/>
                  </a:srgbClr>
                </a:outerShdw>
              </a:effectLst>
            </a:rPr>
            <a:t>Planning</a:t>
          </a:r>
        </a:p>
      </dgm:t>
    </dgm:pt>
    <dgm:pt modelId="{E6389E91-8C1E-4AA4-BDD1-4010BD7BBDFB}" type="parTrans" cxnId="{7D462AAB-65B0-4B45-9B3F-BABE11B14A50}">
      <dgm:prSet/>
      <dgm:spPr/>
      <dgm:t>
        <a:bodyPr/>
        <a:lstStyle/>
        <a:p>
          <a:endParaRPr lang="en-US"/>
        </a:p>
      </dgm:t>
    </dgm:pt>
    <dgm:pt modelId="{AA0E15CB-6A0A-44F2-80B0-0A64220CC562}" type="sibTrans" cxnId="{7D462AAB-65B0-4B45-9B3F-BABE11B14A50}">
      <dgm:prSet/>
      <dgm:spPr/>
      <dgm:t>
        <a:bodyPr/>
        <a:lstStyle/>
        <a:p>
          <a:endParaRPr lang="en-US"/>
        </a:p>
      </dgm:t>
    </dgm:pt>
    <dgm:pt modelId="{168046EC-ADE5-448F-8D2C-0387C6289947}">
      <dgm:prSet phldrT="[Text]" custT="1"/>
      <dgm:spPr/>
      <dgm:t>
        <a:bodyPr/>
        <a:lstStyle/>
        <a:p>
          <a:pPr algn="l">
            <a:buNone/>
          </a:pPr>
          <a:r>
            <a:rPr lang="en-US" sz="1800" b="1">
              <a:effectLst>
                <a:outerShdw blurRad="38100" dist="38100" dir="2700000" algn="tl">
                  <a:srgbClr val="000000">
                    <a:alpha val="43137"/>
                  </a:srgbClr>
                </a:outerShdw>
              </a:effectLst>
            </a:rPr>
            <a:t>Engagement</a:t>
          </a:r>
        </a:p>
      </dgm:t>
    </dgm:pt>
    <dgm:pt modelId="{63BBA532-0E0E-45F1-9F24-90250E44FAD3}" type="parTrans" cxnId="{B7E1C62C-FBA0-4AFA-A236-AF1AECF91CE0}">
      <dgm:prSet/>
      <dgm:spPr/>
      <dgm:t>
        <a:bodyPr/>
        <a:lstStyle/>
        <a:p>
          <a:endParaRPr lang="en-US"/>
        </a:p>
      </dgm:t>
    </dgm:pt>
    <dgm:pt modelId="{68140FF3-37C1-4F05-94A9-0F306454F20B}" type="sibTrans" cxnId="{B7E1C62C-FBA0-4AFA-A236-AF1AECF91CE0}">
      <dgm:prSet/>
      <dgm:spPr/>
      <dgm:t>
        <a:bodyPr/>
        <a:lstStyle/>
        <a:p>
          <a:endParaRPr lang="en-US"/>
        </a:p>
      </dgm:t>
    </dgm:pt>
    <dgm:pt modelId="{A8A1BCAD-32EE-4802-85DD-82BE555E3681}">
      <dgm:prSet phldrT="[Text]" custT="1"/>
      <dgm:spPr/>
      <dgm:t>
        <a:bodyPr/>
        <a:lstStyle/>
        <a:p>
          <a:pPr algn="l">
            <a:buNone/>
          </a:pPr>
          <a:r>
            <a:rPr lang="en-US" sz="1800" b="1">
              <a:effectLst>
                <a:outerShdw blurRad="38100" dist="38100" dir="2700000" algn="tl">
                  <a:srgbClr val="000000">
                    <a:alpha val="43137"/>
                  </a:srgbClr>
                </a:outerShdw>
              </a:effectLst>
            </a:rPr>
            <a:t>and</a:t>
          </a:r>
        </a:p>
      </dgm:t>
    </dgm:pt>
    <dgm:pt modelId="{84F763B2-E1F7-46CD-AB66-5F05CA6DCA76}" type="parTrans" cxnId="{A95EE613-708D-45F9-8590-8E0A4CA24D21}">
      <dgm:prSet/>
      <dgm:spPr/>
      <dgm:t>
        <a:bodyPr/>
        <a:lstStyle/>
        <a:p>
          <a:endParaRPr lang="en-US"/>
        </a:p>
      </dgm:t>
    </dgm:pt>
    <dgm:pt modelId="{F2CB1741-BBEB-4B6B-98E5-35B954D16A76}" type="sibTrans" cxnId="{A95EE613-708D-45F9-8590-8E0A4CA24D21}">
      <dgm:prSet/>
      <dgm:spPr/>
      <dgm:t>
        <a:bodyPr/>
        <a:lstStyle/>
        <a:p>
          <a:endParaRPr lang="en-US"/>
        </a:p>
      </dgm:t>
    </dgm:pt>
    <dgm:pt modelId="{581FEB1B-4554-43B2-AF77-8700D6A48378}">
      <dgm:prSet phldrT="[Text]" custT="1"/>
      <dgm:spPr/>
      <dgm:t>
        <a:bodyPr/>
        <a:lstStyle/>
        <a:p>
          <a:pPr algn="l">
            <a:buNone/>
          </a:pPr>
          <a:r>
            <a:rPr lang="en-US" sz="1800" b="1">
              <a:effectLst>
                <a:outerShdw blurRad="38100" dist="38100" dir="2700000" algn="tl">
                  <a:srgbClr val="000000">
                    <a:alpha val="43137"/>
                  </a:srgbClr>
                </a:outerShdw>
              </a:effectLst>
            </a:rPr>
            <a:t>Feedback</a:t>
          </a:r>
        </a:p>
      </dgm:t>
    </dgm:pt>
    <dgm:pt modelId="{FA3A3321-D190-47CB-B359-C07F86474D4B}" type="parTrans" cxnId="{4FAA985A-6088-4450-9715-A714F9DC8D95}">
      <dgm:prSet/>
      <dgm:spPr/>
      <dgm:t>
        <a:bodyPr/>
        <a:lstStyle/>
        <a:p>
          <a:endParaRPr lang="en-US"/>
        </a:p>
      </dgm:t>
    </dgm:pt>
    <dgm:pt modelId="{7EAFF7D7-5527-4C6C-84F5-35E8550D253B}" type="sibTrans" cxnId="{4FAA985A-6088-4450-9715-A714F9DC8D95}">
      <dgm:prSet/>
      <dgm:spPr/>
      <dgm:t>
        <a:bodyPr/>
        <a:lstStyle/>
        <a:p>
          <a:endParaRPr lang="en-US"/>
        </a:p>
      </dgm:t>
    </dgm:pt>
    <dgm:pt modelId="{B5E7EB51-D072-4561-8025-730488FD5470}">
      <dgm:prSet phldrT="[Text]" custT="1"/>
      <dgm:spPr/>
      <dgm:t>
        <a:bodyPr/>
        <a:lstStyle/>
        <a:p>
          <a:pPr algn="l">
            <a:buNone/>
          </a:pPr>
          <a:r>
            <a:rPr lang="en-US" sz="1800" b="1">
              <a:effectLst>
                <a:outerShdw blurRad="38100" dist="38100" dir="2700000" algn="tl">
                  <a:srgbClr val="000000">
                    <a:alpha val="43137"/>
                  </a:srgbClr>
                </a:outerShdw>
              </a:effectLst>
            </a:rPr>
            <a:t>and</a:t>
          </a:r>
        </a:p>
      </dgm:t>
    </dgm:pt>
    <dgm:pt modelId="{BA3FDC53-B30E-44FC-9401-033DB6C3143A}" type="parTrans" cxnId="{3BC1CB1B-30B8-47DA-8C21-B2DD1D7FDE2F}">
      <dgm:prSet/>
      <dgm:spPr/>
      <dgm:t>
        <a:bodyPr/>
        <a:lstStyle/>
        <a:p>
          <a:endParaRPr lang="en-US"/>
        </a:p>
      </dgm:t>
    </dgm:pt>
    <dgm:pt modelId="{DDC08F6A-3B0F-48A5-9E10-67EC0E0D3708}" type="sibTrans" cxnId="{3BC1CB1B-30B8-47DA-8C21-B2DD1D7FDE2F}">
      <dgm:prSet/>
      <dgm:spPr/>
      <dgm:t>
        <a:bodyPr/>
        <a:lstStyle/>
        <a:p>
          <a:endParaRPr lang="en-US"/>
        </a:p>
      </dgm:t>
    </dgm:pt>
    <dgm:pt modelId="{431BEB6C-798F-405D-8F30-BA17CE1E3899}">
      <dgm:prSet phldrT="[Text]" custT="1"/>
      <dgm:spPr/>
      <dgm:t>
        <a:bodyPr/>
        <a:lstStyle/>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and</a:t>
          </a:r>
        </a:p>
      </dgm:t>
    </dgm:pt>
    <dgm:pt modelId="{22FFBE9B-92E0-4561-9AB2-B59BC0292416}" type="parTrans" cxnId="{1E31389C-CA75-4533-8869-6AF37A85E0E1}">
      <dgm:prSet/>
      <dgm:spPr/>
      <dgm:t>
        <a:bodyPr/>
        <a:lstStyle/>
        <a:p>
          <a:endParaRPr lang="en-US"/>
        </a:p>
      </dgm:t>
    </dgm:pt>
    <dgm:pt modelId="{E7891BFA-1B22-43D6-A14C-57F231E2B7D0}" type="sibTrans" cxnId="{1E31389C-CA75-4533-8869-6AF37A85E0E1}">
      <dgm:prSet/>
      <dgm:spPr/>
      <dgm:t>
        <a:bodyPr/>
        <a:lstStyle/>
        <a:p>
          <a:endParaRPr lang="en-US"/>
        </a:p>
      </dgm:t>
    </dgm:pt>
    <dgm:pt modelId="{3EEAA593-E6DB-434C-A428-9073C873FCB7}">
      <dgm:prSet phldrT="[Text]" custT="1"/>
      <dgm:spPr/>
      <dgm:t>
        <a:bodyPr/>
        <a:lstStyle/>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Preparation</a:t>
          </a:r>
        </a:p>
      </dgm:t>
    </dgm:pt>
    <dgm:pt modelId="{BBCE4DC9-630D-4543-BBF9-9F8C8D702132}" type="parTrans" cxnId="{5C9526E4-40C7-4BE6-AC7E-8195986C9C9A}">
      <dgm:prSet/>
      <dgm:spPr/>
      <dgm:t>
        <a:bodyPr/>
        <a:lstStyle/>
        <a:p>
          <a:endParaRPr lang="en-US"/>
        </a:p>
      </dgm:t>
    </dgm:pt>
    <dgm:pt modelId="{95015A02-0AF7-4D79-A781-22AFBF8D3C81}" type="sibTrans" cxnId="{5C9526E4-40C7-4BE6-AC7E-8195986C9C9A}">
      <dgm:prSet/>
      <dgm:spPr/>
      <dgm:t>
        <a:bodyPr/>
        <a:lstStyle/>
        <a:p>
          <a:endParaRPr lang="en-US"/>
        </a:p>
      </dgm:t>
    </dgm:pt>
    <dgm:pt modelId="{431263A5-D95C-462F-ACD0-5DA5F6BCD4B9}" type="pres">
      <dgm:prSet presAssocID="{6E0B248B-D84E-4E0A-A858-F0DA1A0C2F6B}" presName="Name0" presStyleCnt="0">
        <dgm:presLayoutVars>
          <dgm:dir/>
          <dgm:resizeHandles val="exact"/>
        </dgm:presLayoutVars>
      </dgm:prSet>
      <dgm:spPr/>
    </dgm:pt>
    <dgm:pt modelId="{F478DFBE-E25F-4748-B742-F9C02F907BAE}" type="pres">
      <dgm:prSet presAssocID="{1616F231-75BD-4755-8B7D-4C836982BFA6}" presName="node" presStyleLbl="node1" presStyleIdx="0" presStyleCnt="4">
        <dgm:presLayoutVars>
          <dgm:bulletEnabled val="1"/>
        </dgm:presLayoutVars>
      </dgm:prSet>
      <dgm:spPr/>
    </dgm:pt>
    <dgm:pt modelId="{22C4A42B-EB68-4D16-8F74-7FD177E241E9}" type="pres">
      <dgm:prSet presAssocID="{7752CB15-D1F9-4A74-8B6F-5BF7D9E785A5}" presName="sibTrans" presStyleCnt="0"/>
      <dgm:spPr/>
    </dgm:pt>
    <dgm:pt modelId="{402426FD-9BCE-4AF2-9B21-652DBF34663E}" type="pres">
      <dgm:prSet presAssocID="{16CBABED-DCC8-4190-8E1A-A00BEAA4CDC1}" presName="node" presStyleLbl="node1" presStyleIdx="1" presStyleCnt="4">
        <dgm:presLayoutVars>
          <dgm:bulletEnabled val="1"/>
        </dgm:presLayoutVars>
      </dgm:prSet>
      <dgm:spPr/>
    </dgm:pt>
    <dgm:pt modelId="{EB1591AD-4A6D-4379-8668-94A5989AF536}" type="pres">
      <dgm:prSet presAssocID="{9439BA23-1F91-420A-A1DC-8AADDAA3A35F}" presName="sibTrans" presStyleCnt="0"/>
      <dgm:spPr/>
    </dgm:pt>
    <dgm:pt modelId="{08A429C3-B15F-4AEA-B88B-9529E1A61FAD}" type="pres">
      <dgm:prSet presAssocID="{F391AFCC-85FD-457B-9E93-317AC8ECB6E1}" presName="node" presStyleLbl="node1" presStyleIdx="2" presStyleCnt="4">
        <dgm:presLayoutVars>
          <dgm:bulletEnabled val="1"/>
        </dgm:presLayoutVars>
      </dgm:prSet>
      <dgm:spPr/>
    </dgm:pt>
    <dgm:pt modelId="{5E56EBB7-6A5B-4511-B0B6-74049F3EF1EB}" type="pres">
      <dgm:prSet presAssocID="{610C1C02-7A4E-412F-8A15-FA3ADC94A170}" presName="sibTrans" presStyleCnt="0"/>
      <dgm:spPr/>
    </dgm:pt>
    <dgm:pt modelId="{C8FA3F8A-4DA9-4633-A655-3B1540F0FCEB}" type="pres">
      <dgm:prSet presAssocID="{5DD147EC-0B8F-42F1-A9EF-A92A4A630DBA}" presName="node" presStyleLbl="node1" presStyleIdx="3" presStyleCnt="4" custLinFactNeighborX="5817" custLinFactNeighborY="0">
        <dgm:presLayoutVars>
          <dgm:bulletEnabled val="1"/>
        </dgm:presLayoutVars>
      </dgm:prSet>
      <dgm:spPr/>
    </dgm:pt>
  </dgm:ptLst>
  <dgm:cxnLst>
    <dgm:cxn modelId="{A95EE613-708D-45F9-8590-8E0A4CA24D21}" srcId="{F391AFCC-85FD-457B-9E93-317AC8ECB6E1}" destId="{A8A1BCAD-32EE-4802-85DD-82BE555E3681}" srcOrd="2" destOrd="0" parTransId="{84F763B2-E1F7-46CD-AB66-5F05CA6DCA76}" sibTransId="{F2CB1741-BBEB-4B6B-98E5-35B954D16A76}"/>
    <dgm:cxn modelId="{F9471816-252F-401F-8DC8-17408B77AB94}" type="presOf" srcId="{B553C859-F3E9-4C0B-8BA9-A5B96F0D3C88}" destId="{C8FA3F8A-4DA9-4633-A655-3B1540F0FCEB}" srcOrd="0" destOrd="2" presId="urn:microsoft.com/office/officeart/2005/8/layout/hList6"/>
    <dgm:cxn modelId="{3BC1CB1B-30B8-47DA-8C21-B2DD1D7FDE2F}" srcId="{5DD147EC-0B8F-42F1-A9EF-A92A4A630DBA}" destId="{B5E7EB51-D072-4561-8025-730488FD5470}" srcOrd="2" destOrd="0" parTransId="{BA3FDC53-B30E-44FC-9401-033DB6C3143A}" sibTransId="{DDC08F6A-3B0F-48A5-9E10-67EC0E0D3708}"/>
    <dgm:cxn modelId="{1C837E1D-7F98-4454-B386-75ACE8B49740}" srcId="{5DD147EC-0B8F-42F1-A9EF-A92A4A630DBA}" destId="{B553C859-F3E9-4C0B-8BA9-A5B96F0D3C88}" srcOrd="1" destOrd="0" parTransId="{7844E6A7-573D-4C18-A320-80BEC514A720}" sibTransId="{4BD931E6-A0A0-4D44-8939-E6DD6627681C}"/>
    <dgm:cxn modelId="{B7E1C62C-FBA0-4AFA-A236-AF1AECF91CE0}" srcId="{F391AFCC-85FD-457B-9E93-317AC8ECB6E1}" destId="{168046EC-ADE5-448F-8D2C-0387C6289947}" srcOrd="1" destOrd="0" parTransId="{63BBA532-0E0E-45F1-9F24-90250E44FAD3}" sibTransId="{68140FF3-37C1-4F05-94A9-0F306454F20B}"/>
    <dgm:cxn modelId="{C5A86633-96E3-4CF8-9AF3-4B44DF646778}" type="presOf" srcId="{581FEB1B-4554-43B2-AF77-8700D6A48378}" destId="{08A429C3-B15F-4AEA-B88B-9529E1A61FAD}" srcOrd="0" destOrd="4" presId="urn:microsoft.com/office/officeart/2005/8/layout/hList6"/>
    <dgm:cxn modelId="{8DC5BD5C-1902-49B8-8564-6E7B9D134DB1}" srcId="{6E0B248B-D84E-4E0A-A858-F0DA1A0C2F6B}" destId="{1616F231-75BD-4755-8B7D-4C836982BFA6}" srcOrd="0" destOrd="0" parTransId="{6AC6B298-DACB-4CAC-B2B8-E8317116AAD0}" sibTransId="{7752CB15-D1F9-4A74-8B6F-5BF7D9E785A5}"/>
    <dgm:cxn modelId="{9ECE4E66-B8CD-4D5B-8F2E-6EC251E27DB7}" type="presOf" srcId="{168046EC-ADE5-448F-8D2C-0387C6289947}" destId="{08A429C3-B15F-4AEA-B88B-9529E1A61FAD}" srcOrd="0" destOrd="2" presId="urn:microsoft.com/office/officeart/2005/8/layout/hList6"/>
    <dgm:cxn modelId="{D3E71B6C-EACE-46D2-A4C4-E12F90203F17}" type="presOf" srcId="{431BEB6C-798F-405D-8F30-BA17CE1E3899}" destId="{F478DFBE-E25F-4748-B742-F9C02F907BAE}" srcOrd="0" destOrd="2" presId="urn:microsoft.com/office/officeart/2005/8/layout/hList6"/>
    <dgm:cxn modelId="{9383FC59-A47B-404F-A64C-4448087D770A}" type="presOf" srcId="{5DD147EC-0B8F-42F1-A9EF-A92A4A630DBA}" destId="{C8FA3F8A-4DA9-4633-A655-3B1540F0FCEB}" srcOrd="0" destOrd="0" presId="urn:microsoft.com/office/officeart/2005/8/layout/hList6"/>
    <dgm:cxn modelId="{4FAA985A-6088-4450-9715-A714F9DC8D95}" srcId="{F391AFCC-85FD-457B-9E93-317AC8ECB6E1}" destId="{581FEB1B-4554-43B2-AF77-8700D6A48378}" srcOrd="3" destOrd="0" parTransId="{FA3A3321-D190-47CB-B359-C07F86474D4B}" sibTransId="{7EAFF7D7-5527-4C6C-84F5-35E8550D253B}"/>
    <dgm:cxn modelId="{348B5C82-EA57-425C-BE1E-EADEC6C44073}" srcId="{5DD147EC-0B8F-42F1-A9EF-A92A4A630DBA}" destId="{19C9B43A-A0CE-4B67-9562-9373573F660E}" srcOrd="0" destOrd="0" parTransId="{F7EE424C-ACF6-4085-AA58-AB5BF4F6547E}" sibTransId="{E6FC304C-C189-4489-A553-5DCABBE132A8}"/>
    <dgm:cxn modelId="{A9959991-2398-4386-A4C0-CBB4B9030A7B}" type="presOf" srcId="{A8A1BCAD-32EE-4802-85DD-82BE555E3681}" destId="{08A429C3-B15F-4AEA-B88B-9529E1A61FAD}" srcOrd="0" destOrd="3" presId="urn:microsoft.com/office/officeart/2005/8/layout/hList6"/>
    <dgm:cxn modelId="{B5F5E493-8E68-4BB6-ABDA-ED2CBAF29810}" type="presOf" srcId="{F391AFCC-85FD-457B-9E93-317AC8ECB6E1}" destId="{08A429C3-B15F-4AEA-B88B-9529E1A61FAD}" srcOrd="0" destOrd="0" presId="urn:microsoft.com/office/officeart/2005/8/layout/hList6"/>
    <dgm:cxn modelId="{1E31389C-CA75-4533-8869-6AF37A85E0E1}" srcId="{1616F231-75BD-4755-8B7D-4C836982BFA6}" destId="{431BEB6C-798F-405D-8F30-BA17CE1E3899}" srcOrd="1" destOrd="0" parTransId="{22FFBE9B-92E0-4561-9AB2-B59BC0292416}" sibTransId="{E7891BFA-1B22-43D6-A14C-57F231E2B7D0}"/>
    <dgm:cxn modelId="{FC43159D-3FFF-427E-823B-6558B465472B}" srcId="{6E0B248B-D84E-4E0A-A858-F0DA1A0C2F6B}" destId="{F391AFCC-85FD-457B-9E93-317AC8ECB6E1}" srcOrd="2" destOrd="0" parTransId="{ED4DCC79-7222-4300-A6F4-01B3503A4645}" sibTransId="{610C1C02-7A4E-412F-8A15-FA3ADC94A170}"/>
    <dgm:cxn modelId="{D8517DA1-31F8-4709-8C4F-0D0EF67DC995}" type="presOf" srcId="{1616F231-75BD-4755-8B7D-4C836982BFA6}" destId="{F478DFBE-E25F-4748-B742-F9C02F907BAE}" srcOrd="0" destOrd="0" presId="urn:microsoft.com/office/officeart/2005/8/layout/hList6"/>
    <dgm:cxn modelId="{7D462AAB-65B0-4B45-9B3F-BABE11B14A50}" srcId="{5DD147EC-0B8F-42F1-A9EF-A92A4A630DBA}" destId="{BB0FDB5C-91AC-4274-9562-E006AEE76C29}" srcOrd="3" destOrd="0" parTransId="{E6389E91-8C1E-4AA4-BDD1-4010BD7BBDFB}" sibTransId="{AA0E15CB-6A0A-44F2-80B0-0A64220CC562}"/>
    <dgm:cxn modelId="{91BDA1AE-0F7F-4270-8D21-975F1E76D071}" srcId="{6E0B248B-D84E-4E0A-A858-F0DA1A0C2F6B}" destId="{5DD147EC-0B8F-42F1-A9EF-A92A4A630DBA}" srcOrd="3" destOrd="0" parTransId="{C1B5A1A3-411D-4109-AFEF-B56436DE445B}" sibTransId="{A5AC7AC6-090D-44E5-986B-DAFFC6988C1D}"/>
    <dgm:cxn modelId="{2A8C0AAF-9CB0-4AF7-AD57-D0C4AF8A5E32}" type="presOf" srcId="{BB0FDB5C-91AC-4274-9562-E006AEE76C29}" destId="{C8FA3F8A-4DA9-4633-A655-3B1540F0FCEB}" srcOrd="0" destOrd="4" presId="urn:microsoft.com/office/officeart/2005/8/layout/hList6"/>
    <dgm:cxn modelId="{806448B9-838A-470F-ADF5-C6866A2477D8}" type="presOf" srcId="{19C9B43A-A0CE-4B67-9562-9373573F660E}" destId="{C8FA3F8A-4DA9-4633-A655-3B1540F0FCEB}" srcOrd="0" destOrd="1" presId="urn:microsoft.com/office/officeart/2005/8/layout/hList6"/>
    <dgm:cxn modelId="{D59AB5C0-F760-432C-A660-E499F8C9FD9D}" srcId="{F391AFCC-85FD-457B-9E93-317AC8ECB6E1}" destId="{F039D82A-ACFA-49ED-A4C1-FD6A126C6540}" srcOrd="0" destOrd="0" parTransId="{43ADCC5C-B8A0-4D23-969C-8D5995318A6C}" sibTransId="{397EB33C-2575-4086-8E90-716523C84CAC}"/>
    <dgm:cxn modelId="{881ED7C5-79FB-4B2E-A05A-3D0926D66BDD}" srcId="{6E0B248B-D84E-4E0A-A858-F0DA1A0C2F6B}" destId="{16CBABED-DCC8-4190-8E1A-A00BEAA4CDC1}" srcOrd="1" destOrd="0" parTransId="{B4C04DFE-10DA-490F-A509-132D6651A9BC}" sibTransId="{9439BA23-1F91-420A-A1DC-8AADDAA3A35F}"/>
    <dgm:cxn modelId="{EBBAE3CC-2090-425B-BC10-D6F49698AD0D}" type="presOf" srcId="{F039D82A-ACFA-49ED-A4C1-FD6A126C6540}" destId="{08A429C3-B15F-4AEA-B88B-9529E1A61FAD}" srcOrd="0" destOrd="1" presId="urn:microsoft.com/office/officeart/2005/8/layout/hList6"/>
    <dgm:cxn modelId="{A314C9E2-AA05-4DC5-B9E5-E3B584741C88}" srcId="{1616F231-75BD-4755-8B7D-4C836982BFA6}" destId="{32320644-AB4F-4A10-993C-95AE2637103A}" srcOrd="0" destOrd="0" parTransId="{0E405034-D324-4690-8E95-CC77B3E6B7C1}" sibTransId="{A17C51F2-96F2-4169-A738-253D8CF2B87C}"/>
    <dgm:cxn modelId="{5C9526E4-40C7-4BE6-AC7E-8195986C9C9A}" srcId="{1616F231-75BD-4755-8B7D-4C836982BFA6}" destId="{3EEAA593-E6DB-434C-A428-9073C873FCB7}" srcOrd="2" destOrd="0" parTransId="{BBCE4DC9-630D-4543-BBF9-9F8C8D702132}" sibTransId="{95015A02-0AF7-4D79-A781-22AFBF8D3C81}"/>
    <dgm:cxn modelId="{B3FDE1EE-3175-4FC9-BB7D-09E9CA8F98C4}" type="presOf" srcId="{16CBABED-DCC8-4190-8E1A-A00BEAA4CDC1}" destId="{402426FD-9BCE-4AF2-9B21-652DBF34663E}" srcOrd="0" destOrd="0" presId="urn:microsoft.com/office/officeart/2005/8/layout/hList6"/>
    <dgm:cxn modelId="{ADA2EAF0-76C6-4077-B66E-FE582EC74288}" type="presOf" srcId="{6E0B248B-D84E-4E0A-A858-F0DA1A0C2F6B}" destId="{431263A5-D95C-462F-ACD0-5DA5F6BCD4B9}" srcOrd="0" destOrd="0" presId="urn:microsoft.com/office/officeart/2005/8/layout/hList6"/>
    <dgm:cxn modelId="{F79DB0F4-51C7-46AE-81F6-0FA190E68EEE}" type="presOf" srcId="{3EEAA593-E6DB-434C-A428-9073C873FCB7}" destId="{F478DFBE-E25F-4748-B742-F9C02F907BAE}" srcOrd="0" destOrd="3" presId="urn:microsoft.com/office/officeart/2005/8/layout/hList6"/>
    <dgm:cxn modelId="{2A8281F5-591F-4823-AEC7-CA06E5BB26A7}" type="presOf" srcId="{32320644-AB4F-4A10-993C-95AE2637103A}" destId="{F478DFBE-E25F-4748-B742-F9C02F907BAE}" srcOrd="0" destOrd="1" presId="urn:microsoft.com/office/officeart/2005/8/layout/hList6"/>
    <dgm:cxn modelId="{F3ECEEF7-9B88-4573-8A30-641B0CA6CCAF}" type="presOf" srcId="{B5E7EB51-D072-4561-8025-730488FD5470}" destId="{C8FA3F8A-4DA9-4633-A655-3B1540F0FCEB}" srcOrd="0" destOrd="3" presId="urn:microsoft.com/office/officeart/2005/8/layout/hList6"/>
    <dgm:cxn modelId="{98193645-47E9-4AAC-9457-8B2B97E19590}" type="presParOf" srcId="{431263A5-D95C-462F-ACD0-5DA5F6BCD4B9}" destId="{F478DFBE-E25F-4748-B742-F9C02F907BAE}" srcOrd="0" destOrd="0" presId="urn:microsoft.com/office/officeart/2005/8/layout/hList6"/>
    <dgm:cxn modelId="{A2BA9613-8AB7-40D1-91AB-960F9138F512}" type="presParOf" srcId="{431263A5-D95C-462F-ACD0-5DA5F6BCD4B9}" destId="{22C4A42B-EB68-4D16-8F74-7FD177E241E9}" srcOrd="1" destOrd="0" presId="urn:microsoft.com/office/officeart/2005/8/layout/hList6"/>
    <dgm:cxn modelId="{4F39C462-508D-4EC7-9134-A9A1DF452E11}" type="presParOf" srcId="{431263A5-D95C-462F-ACD0-5DA5F6BCD4B9}" destId="{402426FD-9BCE-4AF2-9B21-652DBF34663E}" srcOrd="2" destOrd="0" presId="urn:microsoft.com/office/officeart/2005/8/layout/hList6"/>
    <dgm:cxn modelId="{F0BCA6B4-3E46-40FC-84A9-4F6B5671D3EF}" type="presParOf" srcId="{431263A5-D95C-462F-ACD0-5DA5F6BCD4B9}" destId="{EB1591AD-4A6D-4379-8668-94A5989AF536}" srcOrd="3" destOrd="0" presId="urn:microsoft.com/office/officeart/2005/8/layout/hList6"/>
    <dgm:cxn modelId="{CCF27D7F-5EC4-450C-ADC1-AADFDDCEEC84}" type="presParOf" srcId="{431263A5-D95C-462F-ACD0-5DA5F6BCD4B9}" destId="{08A429C3-B15F-4AEA-B88B-9529E1A61FAD}" srcOrd="4" destOrd="0" presId="urn:microsoft.com/office/officeart/2005/8/layout/hList6"/>
    <dgm:cxn modelId="{FA540E70-C965-450C-A1D7-F345CF390ABC}" type="presParOf" srcId="{431263A5-D95C-462F-ACD0-5DA5F6BCD4B9}" destId="{5E56EBB7-6A5B-4511-B0B6-74049F3EF1EB}" srcOrd="5" destOrd="0" presId="urn:microsoft.com/office/officeart/2005/8/layout/hList6"/>
    <dgm:cxn modelId="{742B40B7-EA63-4F6D-A15D-EA7343B5A930}" type="presParOf" srcId="{431263A5-D95C-462F-ACD0-5DA5F6BCD4B9}" destId="{C8FA3F8A-4DA9-4633-A655-3B1540F0FCEB}"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8DFBE-E25F-4748-B742-F9C02F907BAE}">
      <dsp:nvSpPr>
        <dsp:cNvPr id="0" name=""/>
        <dsp:cNvSpPr/>
      </dsp:nvSpPr>
      <dsp:spPr>
        <a:xfrm rot="16200000">
          <a:off x="-1745944" y="1747903"/>
          <a:ext cx="5418667" cy="1922859"/>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l" defTabSz="1244600">
            <a:lnSpc>
              <a:spcPct val="90000"/>
            </a:lnSpc>
            <a:spcBef>
              <a:spcPct val="0"/>
            </a:spcBef>
            <a:spcAft>
              <a:spcPct val="35000"/>
            </a:spcAft>
            <a:buNone/>
          </a:pPr>
          <a:r>
            <a:rPr lang="en-US" sz="2800" kern="1200">
              <a:effectLst>
                <a:outerShdw blurRad="38100" dist="38100" dir="2700000" algn="tl">
                  <a:srgbClr val="000000">
                    <a:alpha val="43137"/>
                  </a:srgbClr>
                </a:outerShdw>
              </a:effectLst>
              <a:latin typeface="Trade Gothic Next HvyCd" panose="020B0906040303020004" pitchFamily="34" charset="0"/>
            </a:rPr>
            <a:t>Phase 1</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Planning</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and</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Preparation</a:t>
          </a:r>
        </a:p>
      </dsp:txBody>
      <dsp:txXfrm rot="5400000">
        <a:off x="1960" y="1083732"/>
        <a:ext cx="1922859" cy="3251201"/>
      </dsp:txXfrm>
    </dsp:sp>
    <dsp:sp modelId="{402426FD-9BCE-4AF2-9B21-652DBF34663E}">
      <dsp:nvSpPr>
        <dsp:cNvPr id="0" name=""/>
        <dsp:cNvSpPr/>
      </dsp:nvSpPr>
      <dsp:spPr>
        <a:xfrm rot="16200000">
          <a:off x="321129" y="1747903"/>
          <a:ext cx="5418667" cy="1922859"/>
        </a:xfrm>
        <a:prstGeom prst="flowChartManualOperation">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l" defTabSz="1244600">
            <a:lnSpc>
              <a:spcPct val="90000"/>
            </a:lnSpc>
            <a:spcBef>
              <a:spcPct val="0"/>
            </a:spcBef>
            <a:spcAft>
              <a:spcPct val="35000"/>
            </a:spcAft>
            <a:buNone/>
          </a:pPr>
          <a:r>
            <a:rPr lang="en-US" sz="2800" kern="1200">
              <a:effectLst>
                <a:outerShdw blurRad="38100" dist="38100" dir="2700000" algn="tl">
                  <a:srgbClr val="000000">
                    <a:alpha val="43137"/>
                  </a:srgbClr>
                </a:outerShdw>
              </a:effectLst>
              <a:latin typeface="Trade Gothic Next HvyCd" panose="020B0906040303020004" pitchFamily="34" charset="0"/>
            </a:rPr>
            <a:t>Phase 2</a:t>
          </a:r>
        </a:p>
        <a:p>
          <a:pPr marL="0" lvl="0" indent="0" algn="l" defTabSz="1244600">
            <a:lnSpc>
              <a:spcPct val="90000"/>
            </a:lnSpc>
            <a:spcBef>
              <a:spcPct val="0"/>
            </a:spcBef>
            <a:spcAft>
              <a:spcPct val="35000"/>
            </a:spcAft>
            <a:buNone/>
          </a:pPr>
          <a:r>
            <a:rPr lang="en-US" sz="1800" b="1" kern="1200">
              <a:effectLst>
                <a:outerShdw blurRad="38100" dist="38100" dir="2700000" algn="tl">
                  <a:srgbClr val="000000">
                    <a:alpha val="43137"/>
                  </a:srgbClr>
                </a:outerShdw>
              </a:effectLst>
              <a:latin typeface="Calibri" panose="020F0502020204030204"/>
              <a:ea typeface="+mn-ea"/>
              <a:cs typeface="+mn-cs"/>
            </a:rPr>
            <a:t>Data</a:t>
          </a:r>
          <a:r>
            <a:rPr lang="en-US" sz="2700" kern="1200"/>
            <a:t> </a:t>
          </a:r>
          <a:r>
            <a:rPr lang="en-US" sz="1800" b="1" kern="1200">
              <a:effectLst>
                <a:outerShdw blurRad="38100" dist="38100" dir="2700000" algn="tl">
                  <a:srgbClr val="000000">
                    <a:alpha val="43137"/>
                  </a:srgbClr>
                </a:outerShdw>
              </a:effectLst>
              <a:latin typeface="Calibri" panose="020F0502020204030204"/>
              <a:ea typeface="+mn-ea"/>
              <a:cs typeface="+mn-cs"/>
            </a:rPr>
            <a:t>Collection and Analysis</a:t>
          </a:r>
          <a:endParaRPr lang="en-US" sz="2800" kern="1200">
            <a:effectLst>
              <a:outerShdw blurRad="38100" dist="38100" dir="2700000" algn="tl">
                <a:srgbClr val="000000">
                  <a:alpha val="43137"/>
                </a:srgbClr>
              </a:outerShdw>
            </a:effectLst>
            <a:latin typeface="Trade Gothic Next HvyCd" panose="020B0906040303020004" pitchFamily="34" charset="0"/>
          </a:endParaRPr>
        </a:p>
      </dsp:txBody>
      <dsp:txXfrm rot="5400000">
        <a:off x="2069033" y="1083732"/>
        <a:ext cx="1922859" cy="3251201"/>
      </dsp:txXfrm>
    </dsp:sp>
    <dsp:sp modelId="{08A429C3-B15F-4AEA-B88B-9529E1A61FAD}">
      <dsp:nvSpPr>
        <dsp:cNvPr id="0" name=""/>
        <dsp:cNvSpPr/>
      </dsp:nvSpPr>
      <dsp:spPr>
        <a:xfrm rot="16200000">
          <a:off x="2388203" y="1747903"/>
          <a:ext cx="5418667" cy="1922859"/>
        </a:xfrm>
        <a:prstGeom prst="flowChartManualOperation">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l" defTabSz="1244600">
            <a:lnSpc>
              <a:spcPct val="90000"/>
            </a:lnSpc>
            <a:spcBef>
              <a:spcPct val="0"/>
            </a:spcBef>
            <a:spcAft>
              <a:spcPct val="35000"/>
            </a:spcAft>
            <a:buNone/>
          </a:pPr>
          <a:r>
            <a:rPr lang="en-US" sz="2800" b="1" kern="1200">
              <a:effectLst>
                <a:outerShdw blurRad="38100" dist="38100" dir="2700000" algn="tl">
                  <a:srgbClr val="000000">
                    <a:alpha val="43137"/>
                  </a:srgbClr>
                </a:outerShdw>
              </a:effectLst>
              <a:latin typeface="Trade Gothic Next HvyCd" panose="020B0906040303020004" pitchFamily="34" charset="0"/>
            </a:rPr>
            <a:t>Phase 3</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Community</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Engagement</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and</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Feedback</a:t>
          </a:r>
        </a:p>
      </dsp:txBody>
      <dsp:txXfrm rot="5400000">
        <a:off x="4136107" y="1083732"/>
        <a:ext cx="1922859" cy="3251201"/>
      </dsp:txXfrm>
    </dsp:sp>
    <dsp:sp modelId="{C8FA3F8A-4DA9-4633-A655-3B1540F0FCEB}">
      <dsp:nvSpPr>
        <dsp:cNvPr id="0" name=""/>
        <dsp:cNvSpPr/>
      </dsp:nvSpPr>
      <dsp:spPr>
        <a:xfrm rot="16200000">
          <a:off x="4457236" y="1747903"/>
          <a:ext cx="5418667" cy="1922859"/>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ctr" defTabSz="1244600">
            <a:lnSpc>
              <a:spcPct val="90000"/>
            </a:lnSpc>
            <a:spcBef>
              <a:spcPct val="0"/>
            </a:spcBef>
            <a:spcAft>
              <a:spcPct val="35000"/>
            </a:spcAft>
            <a:buNone/>
          </a:pPr>
          <a:endParaRPr lang="en-US" sz="2800" b="1" kern="1200">
            <a:effectLst>
              <a:outerShdw blurRad="38100" dist="38100" dir="2700000" algn="tl">
                <a:srgbClr val="000000">
                  <a:alpha val="43137"/>
                </a:srgbClr>
              </a:outerShdw>
            </a:effectLst>
            <a:latin typeface="Trade Gothic Next HvyCd" panose="020B0906040303020004" pitchFamily="34" charset="0"/>
          </a:endParaRPr>
        </a:p>
        <a:p>
          <a:pPr marL="0" lvl="0" indent="0" algn="l" defTabSz="1244600">
            <a:lnSpc>
              <a:spcPct val="90000"/>
            </a:lnSpc>
            <a:spcBef>
              <a:spcPct val="0"/>
            </a:spcBef>
            <a:spcAft>
              <a:spcPct val="35000"/>
            </a:spcAft>
            <a:buNone/>
          </a:pPr>
          <a:r>
            <a:rPr lang="en-US" sz="2800" b="1" kern="1200">
              <a:effectLst>
                <a:outerShdw blurRad="38100" dist="38100" dir="2700000" algn="tl">
                  <a:srgbClr val="000000">
                    <a:alpha val="43137"/>
                  </a:srgbClr>
                </a:outerShdw>
              </a:effectLst>
              <a:latin typeface="Trade Gothic Next HvyCd" panose="020B0906040303020004" pitchFamily="34" charset="0"/>
            </a:rPr>
            <a:t>Phase 4</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Decision</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Making</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and</a:t>
          </a:r>
        </a:p>
        <a:p>
          <a:pPr marL="171450" lvl="1" indent="-171450" algn="l" defTabSz="800100">
            <a:lnSpc>
              <a:spcPct val="90000"/>
            </a:lnSpc>
            <a:spcBef>
              <a:spcPct val="0"/>
            </a:spcBef>
            <a:spcAft>
              <a:spcPct val="15000"/>
            </a:spcAft>
            <a:buNone/>
          </a:pPr>
          <a:r>
            <a:rPr lang="en-US" sz="1800" b="1" kern="1200">
              <a:effectLst>
                <a:outerShdw blurRad="38100" dist="38100" dir="2700000" algn="tl">
                  <a:srgbClr val="000000">
                    <a:alpha val="43137"/>
                  </a:srgbClr>
                </a:outerShdw>
              </a:effectLst>
            </a:rPr>
            <a:t>Planning</a:t>
          </a:r>
        </a:p>
      </dsp:txBody>
      <dsp:txXfrm rot="5400000">
        <a:off x="6205140" y="1083732"/>
        <a:ext cx="1922859" cy="3251201"/>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3/19/2025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Aft>
                <a:spcPts val="800"/>
              </a:spcAft>
              <a:buSzPts val="1000"/>
              <a:buFont typeface="Symbol" panose="05050102010706020507" pitchFamily="18" charset="2"/>
              <a:buNone/>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"This presentation represents months of </a:t>
            </a:r>
            <a:r>
              <a:rPr lang="en-US" sz="1800" b="1" kern="100">
                <a:effectLst/>
                <a:latin typeface="Aptos" panose="020B0004020202020204" pitchFamily="34" charset="0"/>
                <a:ea typeface="Aptos" panose="020B0004020202020204" pitchFamily="34" charset="0"/>
                <a:cs typeface="Times New Roman" panose="02020603050405020304" pitchFamily="18" charset="0"/>
              </a:rPr>
              <a:t>research, data analysis, and community engagement</a:t>
            </a:r>
            <a:r>
              <a:rPr lang="en-US" sz="1800" kern="100">
                <a:effectLst/>
                <a:latin typeface="Aptos" panose="020B0004020202020204" pitchFamily="34" charset="0"/>
                <a:ea typeface="Aptos" panose="020B0004020202020204" pitchFamily="34" charset="0"/>
                <a:cs typeface="Times New Roman" panose="02020603050405020304" pitchFamily="18" charset="0"/>
              </a:rPr>
              <a:t> to ensure </a:t>
            </a:r>
            <a:r>
              <a:rPr lang="en-US" sz="1800" b="1" kern="100">
                <a:effectLst/>
                <a:latin typeface="Aptos" panose="020B0004020202020204" pitchFamily="34" charset="0"/>
                <a:ea typeface="Aptos" panose="020B0004020202020204" pitchFamily="34" charset="0"/>
                <a:cs typeface="Times New Roman" panose="02020603050405020304" pitchFamily="18" charset="0"/>
              </a:rPr>
              <a:t>student success, equitable resource distribution, and financial sustainability</a:t>
            </a:r>
            <a:r>
              <a:rPr lang="en-US" sz="1800" kern="100">
                <a:effectLst/>
                <a:latin typeface="Aptos" panose="020B0004020202020204" pitchFamily="34" charset="0"/>
                <a:ea typeface="Aptos" panose="020B0004020202020204" pitchFamily="34" charset="0"/>
                <a:cs typeface="Times New Roman" panose="02020603050405020304" pitchFamily="18" charset="0"/>
              </a:rPr>
              <a:t> remain at the forefront of our discussions."</a:t>
            </a:r>
          </a:p>
          <a:p>
            <a:pPr marL="0" marR="0" lvl="0" indent="0">
              <a:lnSpc>
                <a:spcPct val="115000"/>
              </a:lnSpc>
              <a:spcAft>
                <a:spcPts val="800"/>
              </a:spcAft>
              <a:buSzPts val="1000"/>
              <a:buFont typeface="Symbol" panose="05050102010706020507" pitchFamily="18" charset="2"/>
              <a:buNone/>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"Tonight, we will review the </a:t>
            </a:r>
            <a:r>
              <a:rPr lang="en-US" sz="1800" b="1" kern="100">
                <a:effectLst/>
                <a:latin typeface="Aptos" panose="020B0004020202020204" pitchFamily="34" charset="0"/>
                <a:ea typeface="Aptos" panose="020B0004020202020204" pitchFamily="34" charset="0"/>
                <a:cs typeface="Times New Roman" panose="02020603050405020304" pitchFamily="18" charset="0"/>
              </a:rPr>
              <a:t>current state of our schools, projected trends, potential consolidation options, and their impact</a:t>
            </a:r>
            <a:r>
              <a:rPr lang="en-US" sz="1800" kern="100">
                <a:effectLst/>
                <a:latin typeface="Aptos" panose="020B0004020202020204" pitchFamily="34" charset="0"/>
                <a:ea typeface="Aptos" panose="020B0004020202020204" pitchFamily="34" charset="0"/>
                <a:cs typeface="Times New Roman" panose="02020603050405020304" pitchFamily="18" charset="0"/>
              </a:rPr>
              <a:t> on students and the community."</a:t>
            </a:r>
          </a:p>
          <a:p>
            <a:pPr marL="0" marR="0" lvl="0" indent="0">
              <a:lnSpc>
                <a:spcPct val="115000"/>
              </a:lnSpc>
              <a:spcAft>
                <a:spcPts val="800"/>
              </a:spcAft>
              <a:buSzPts val="1000"/>
              <a:buFont typeface="Symbol" panose="05050102010706020507" pitchFamily="18" charset="2"/>
              <a:buNone/>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"We aim to provide </a:t>
            </a:r>
            <a:r>
              <a:rPr lang="en-US" sz="1800" b="1" kern="100">
                <a:effectLst/>
                <a:latin typeface="Aptos" panose="020B0004020202020204" pitchFamily="34" charset="0"/>
                <a:ea typeface="Aptos" panose="020B0004020202020204" pitchFamily="34" charset="0"/>
                <a:cs typeface="Times New Roman" panose="02020603050405020304" pitchFamily="18" charset="0"/>
              </a:rPr>
              <a:t>clear and actionable insights</a:t>
            </a:r>
            <a:r>
              <a:rPr lang="en-US" sz="1800" kern="100">
                <a:effectLst/>
                <a:latin typeface="Aptos" panose="020B0004020202020204" pitchFamily="34" charset="0"/>
                <a:ea typeface="Aptos" panose="020B0004020202020204" pitchFamily="34" charset="0"/>
                <a:cs typeface="Times New Roman" panose="02020603050405020304" pitchFamily="18" charset="0"/>
              </a:rPr>
              <a:t> to guide the Board’s future decision-making."</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252105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"This presentation provides a </a:t>
            </a:r>
            <a:r>
              <a:rPr lang="en-US" sz="1200" b="1" kern="100">
                <a:effectLst/>
                <a:latin typeface="Aptos" panose="020B0004020202020204" pitchFamily="34" charset="0"/>
                <a:ea typeface="Aptos" panose="020B0004020202020204" pitchFamily="34" charset="0"/>
                <a:cs typeface="Times New Roman" panose="02020603050405020304" pitchFamily="18" charset="0"/>
              </a:rPr>
              <a:t>comprehensive analysis</a:t>
            </a:r>
            <a:r>
              <a:rPr lang="en-US" sz="1200" kern="100">
                <a:effectLst/>
                <a:latin typeface="Aptos" panose="020B0004020202020204" pitchFamily="34" charset="0"/>
                <a:ea typeface="Aptos" panose="020B0004020202020204" pitchFamily="34" charset="0"/>
                <a:cs typeface="Times New Roman" panose="02020603050405020304" pitchFamily="18" charset="0"/>
              </a:rPr>
              <a:t> of school consolidation in our district."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"We will discuss: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Enrollment trends</a:t>
            </a:r>
            <a:r>
              <a:rPr lang="en-US" sz="1200" kern="100">
                <a:effectLst/>
                <a:latin typeface="Aptos" panose="020B0004020202020204" pitchFamily="34" charset="0"/>
                <a:ea typeface="Aptos" panose="020B0004020202020204" pitchFamily="34" charset="0"/>
                <a:cs typeface="Times New Roman" panose="02020603050405020304" pitchFamily="18" charset="0"/>
              </a:rPr>
              <a:t> and </a:t>
            </a:r>
            <a:r>
              <a:rPr lang="en-US" sz="1200" b="1" kern="100">
                <a:effectLst/>
                <a:latin typeface="Aptos" panose="020B0004020202020204" pitchFamily="34" charset="0"/>
                <a:ea typeface="Aptos" panose="020B0004020202020204" pitchFamily="34" charset="0"/>
                <a:cs typeface="Times New Roman" panose="02020603050405020304" pitchFamily="18" charset="0"/>
              </a:rPr>
              <a:t>facility utilization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Financial impacts</a:t>
            </a:r>
            <a:r>
              <a:rPr lang="en-US" sz="1200" kern="100">
                <a:effectLst/>
                <a:latin typeface="Aptos" panose="020B0004020202020204" pitchFamily="34" charset="0"/>
                <a:ea typeface="Aptos" panose="020B0004020202020204" pitchFamily="34" charset="0"/>
                <a:cs typeface="Times New Roman" panose="02020603050405020304" pitchFamily="18" charset="0"/>
              </a:rPr>
              <a:t> and </a:t>
            </a:r>
            <a:r>
              <a:rPr lang="en-US" sz="1200" b="1" kern="100">
                <a:effectLst/>
                <a:latin typeface="Aptos" panose="020B0004020202020204" pitchFamily="34" charset="0"/>
                <a:ea typeface="Aptos" panose="020B0004020202020204" pitchFamily="34" charset="0"/>
                <a:cs typeface="Times New Roman" panose="02020603050405020304" pitchFamily="18" charset="0"/>
              </a:rPr>
              <a:t>community engagement findings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Scenario modeling</a:t>
            </a:r>
            <a:r>
              <a:rPr lang="en-US" sz="1200" kern="100">
                <a:effectLst/>
                <a:latin typeface="Aptos" panose="020B0004020202020204" pitchFamily="34" charset="0"/>
                <a:ea typeface="Aptos" panose="020B0004020202020204" pitchFamily="34" charset="0"/>
                <a:cs typeface="Times New Roman" panose="02020603050405020304" pitchFamily="18" charset="0"/>
              </a:rPr>
              <a:t> to compare consolidation vs. non-consolidation options"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"Our goal is to ensure that any decisions we make are </a:t>
            </a:r>
            <a:r>
              <a:rPr lang="en-US" sz="1200" b="1" kern="100">
                <a:effectLst/>
                <a:latin typeface="Aptos" panose="020B0004020202020204" pitchFamily="34" charset="0"/>
                <a:ea typeface="Aptos" panose="020B0004020202020204" pitchFamily="34" charset="0"/>
                <a:cs typeface="Times New Roman" panose="02020603050405020304" pitchFamily="18" charset="0"/>
              </a:rPr>
              <a:t>data-driven, transparent, and community-informed</a:t>
            </a:r>
            <a:r>
              <a:rPr lang="en-US" sz="1200" kern="100">
                <a:effectLst/>
                <a:latin typeface="Aptos" panose="020B0004020202020204" pitchFamily="34" charset="0"/>
                <a:ea typeface="Aptos" panose="020B0004020202020204" pitchFamily="34" charset="0"/>
                <a:cs typeface="Times New Roman" panose="02020603050405020304" pitchFamily="18" charset="0"/>
              </a:rPr>
              <a:t> while keeping student success at the center of our work.“</a:t>
            </a: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"Tonight’s presentation follows a structured approach: </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Data Analysis &amp; Research</a:t>
            </a:r>
            <a:r>
              <a:rPr lang="en-US" sz="1200" kern="100">
                <a:effectLst/>
                <a:latin typeface="Aptos" panose="020B0004020202020204" pitchFamily="34" charset="0"/>
                <a:ea typeface="Aptos" panose="020B0004020202020204" pitchFamily="34" charset="0"/>
                <a:cs typeface="Times New Roman" panose="02020603050405020304" pitchFamily="18" charset="0"/>
              </a:rPr>
              <a:t> – Reviewing enrollment, facility conditions, and financial trends.</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Stakeholder Engagement</a:t>
            </a:r>
            <a:r>
              <a:rPr lang="en-US" sz="1200" kern="100">
                <a:effectLst/>
                <a:latin typeface="Aptos" panose="020B0004020202020204" pitchFamily="34" charset="0"/>
                <a:ea typeface="Aptos" panose="020B0004020202020204" pitchFamily="34" charset="0"/>
                <a:cs typeface="Times New Roman" panose="02020603050405020304" pitchFamily="18" charset="0"/>
              </a:rPr>
              <a:t> – Summarizing community input from surveys and meetings.</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Scenario Development</a:t>
            </a:r>
            <a:r>
              <a:rPr lang="en-US" sz="1200" kern="100">
                <a:effectLst/>
                <a:latin typeface="Aptos" panose="020B0004020202020204" pitchFamily="34" charset="0"/>
                <a:ea typeface="Aptos" panose="020B0004020202020204" pitchFamily="34" charset="0"/>
                <a:cs typeface="Times New Roman" panose="02020603050405020304" pitchFamily="18" charset="0"/>
              </a:rPr>
              <a:t> – Outlining possible consolidation and non-consolidation models.</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Final Recommendations &amp; Next Steps</a:t>
            </a:r>
            <a:r>
              <a:rPr lang="en-US" sz="1200" kern="100">
                <a:effectLst/>
                <a:latin typeface="Aptos" panose="020B0004020202020204" pitchFamily="34" charset="0"/>
                <a:ea typeface="Aptos" panose="020B0004020202020204" pitchFamily="34" charset="0"/>
                <a:cs typeface="Times New Roman" panose="02020603050405020304" pitchFamily="18" charset="0"/>
              </a:rPr>
              <a:t> – Discussing key takeaways and Board action items."</a:t>
            </a:r>
          </a:p>
          <a:p>
            <a:endParaRPr lang="en-US"/>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"To help guide our discussion, here is our agenda for this evening: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First, we’ll discuss </a:t>
            </a:r>
            <a:r>
              <a:rPr lang="en-US" sz="1200" b="1" kern="100">
                <a:effectLst/>
                <a:latin typeface="Aptos" panose="020B0004020202020204" pitchFamily="34" charset="0"/>
                <a:ea typeface="Aptos" panose="020B0004020202020204" pitchFamily="34" charset="0"/>
                <a:cs typeface="Times New Roman" panose="02020603050405020304" pitchFamily="18" charset="0"/>
              </a:rPr>
              <a:t>why we are exploring school consolidation</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Next, we will review </a:t>
            </a:r>
            <a:r>
              <a:rPr lang="en-US" sz="1200" b="1" kern="100">
                <a:effectLst/>
                <a:latin typeface="Aptos" panose="020B0004020202020204" pitchFamily="34" charset="0"/>
                <a:ea typeface="Aptos" panose="020B0004020202020204" pitchFamily="34" charset="0"/>
                <a:cs typeface="Times New Roman" panose="02020603050405020304" pitchFamily="18" charset="0"/>
              </a:rPr>
              <a:t>key data insights</a:t>
            </a:r>
            <a:r>
              <a:rPr lang="en-US" sz="1200" kern="100">
                <a:effectLst/>
                <a:latin typeface="Aptos" panose="020B0004020202020204" pitchFamily="34" charset="0"/>
                <a:ea typeface="Aptos" panose="020B0004020202020204" pitchFamily="34" charset="0"/>
                <a:cs typeface="Times New Roman" panose="02020603050405020304" pitchFamily="18" charset="0"/>
              </a:rPr>
              <a:t> related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enrollment, facility usage, and financial impact</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We will then discuss </a:t>
            </a:r>
            <a:r>
              <a:rPr lang="en-US" sz="1200" b="1" kern="100">
                <a:effectLst/>
                <a:latin typeface="Aptos" panose="020B0004020202020204" pitchFamily="34" charset="0"/>
                <a:ea typeface="Aptos" panose="020B0004020202020204" pitchFamily="34" charset="0"/>
                <a:cs typeface="Times New Roman" panose="02020603050405020304" pitchFamily="18" charset="0"/>
              </a:rPr>
              <a:t>community feedback</a:t>
            </a:r>
            <a:r>
              <a:rPr lang="en-US" sz="1200" kern="100">
                <a:effectLst/>
                <a:latin typeface="Aptos" panose="020B0004020202020204" pitchFamily="34" charset="0"/>
                <a:ea typeface="Aptos" panose="020B0004020202020204" pitchFamily="34" charset="0"/>
                <a:cs typeface="Times New Roman" panose="02020603050405020304" pitchFamily="18" charset="0"/>
              </a:rPr>
              <a:t> gathered through town halls, surveys, and stakeholder meetings.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After that, we will present </a:t>
            </a:r>
            <a:r>
              <a:rPr lang="en-US" sz="1200" b="1" kern="100">
                <a:effectLst/>
                <a:latin typeface="Aptos" panose="020B0004020202020204" pitchFamily="34" charset="0"/>
                <a:ea typeface="Aptos" panose="020B0004020202020204" pitchFamily="34" charset="0"/>
                <a:cs typeface="Times New Roman" panose="02020603050405020304" pitchFamily="18" charset="0"/>
              </a:rPr>
              <a:t>various consolidation and non-consolidation scenarios</a:t>
            </a:r>
            <a:r>
              <a:rPr lang="en-US" sz="1200" kern="100">
                <a:effectLst/>
                <a:latin typeface="Aptos" panose="020B0004020202020204" pitchFamily="34" charset="0"/>
                <a:ea typeface="Aptos" panose="020B0004020202020204" pitchFamily="34" charset="0"/>
                <a:cs typeface="Times New Roman" panose="02020603050405020304" pitchFamily="18" charset="0"/>
              </a:rPr>
              <a:t> and evaluate their potential outcomes.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Finally, we will review our </a:t>
            </a:r>
            <a:r>
              <a:rPr lang="en-US" sz="1200" b="1" kern="100">
                <a:effectLst/>
                <a:latin typeface="Aptos" panose="020B0004020202020204" pitchFamily="34" charset="0"/>
                <a:ea typeface="Aptos" panose="020B0004020202020204" pitchFamily="34" charset="0"/>
                <a:cs typeface="Times New Roman" panose="02020603050405020304" pitchFamily="18" charset="0"/>
              </a:rPr>
              <a:t>next steps</a:t>
            </a:r>
            <a:r>
              <a:rPr lang="en-US" sz="1200" kern="100">
                <a:effectLst/>
                <a:latin typeface="Aptos" panose="020B0004020202020204" pitchFamily="34" charset="0"/>
                <a:ea typeface="Aptos" panose="020B0004020202020204" pitchFamily="34" charset="0"/>
                <a:cs typeface="Times New Roman" panose="02020603050405020304" pitchFamily="18" charset="0"/>
              </a:rPr>
              <a:t> and discuss Board considerations for action."</a:t>
            </a:r>
          </a:p>
          <a:p>
            <a:endParaRPr lang="en-US"/>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"At the heart of this process is a commitment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data-driven and community-informed decision-making</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"The Bibb County School District has carefully </a:t>
            </a:r>
            <a:r>
              <a:rPr lang="en-US" sz="1200" b="1" kern="100">
                <a:effectLst/>
                <a:latin typeface="Aptos" panose="020B0004020202020204" pitchFamily="34" charset="0"/>
                <a:ea typeface="Aptos" panose="020B0004020202020204" pitchFamily="34" charset="0"/>
                <a:cs typeface="Times New Roman" panose="02020603050405020304" pitchFamily="18" charset="0"/>
              </a:rPr>
              <a:t>evaluated multiple scenarios</a:t>
            </a:r>
            <a:r>
              <a:rPr lang="en-US" sz="1200" kern="100">
                <a:effectLst/>
                <a:latin typeface="Aptos" panose="020B0004020202020204" pitchFamily="34" charset="0"/>
                <a:ea typeface="Aptos" panose="020B0004020202020204" pitchFamily="34" charset="0"/>
                <a:cs typeface="Times New Roman" panose="02020603050405020304" pitchFamily="18" charset="0"/>
              </a:rPr>
              <a:t> to ensure that any decisions made prioritize: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Student success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Equitable resource allocation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Long-term operational efficiency</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15000"/>
              </a:lnSpc>
              <a:spcAft>
                <a:spcPts val="800"/>
              </a:spcAft>
              <a:buSzPts val="1000"/>
              <a:buFont typeface="Arial" panose="020B0604020202020204" pitchFamily="34" charset="0"/>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"Our mission as a school district is </a:t>
            </a:r>
            <a:r>
              <a:rPr lang="en-US" sz="1800" b="1" kern="100">
                <a:effectLst/>
                <a:latin typeface="Aptos" panose="020B0004020202020204" pitchFamily="34" charset="0"/>
                <a:ea typeface="Aptos" panose="020B0004020202020204" pitchFamily="34" charset="0"/>
                <a:cs typeface="Times New Roman" panose="02020603050405020304" pitchFamily="18" charset="0"/>
              </a:rPr>
              <a:t>to maximize student achievement and social-emotional well-being</a:t>
            </a:r>
            <a:r>
              <a:rPr lang="en-US" sz="1800" kern="100">
                <a:effectLst/>
                <a:latin typeface="Aptos" panose="020B0004020202020204" pitchFamily="34" charset="0"/>
                <a:ea typeface="Aptos" panose="020B0004020202020204" pitchFamily="34" charset="0"/>
                <a:cs typeface="Times New Roman" panose="02020603050405020304" pitchFamily="18" charset="0"/>
              </a:rPr>
              <a:t> by creating </a:t>
            </a:r>
            <a:r>
              <a:rPr lang="en-US" sz="1800" b="1" kern="100">
                <a:effectLst/>
                <a:latin typeface="Aptos" panose="020B0004020202020204" pitchFamily="34" charset="0"/>
                <a:ea typeface="Aptos" panose="020B0004020202020204" pitchFamily="34" charset="0"/>
                <a:cs typeface="Times New Roman" panose="02020603050405020304" pitchFamily="18" charset="0"/>
              </a:rPr>
              <a:t>safe, equitable learning environments</a:t>
            </a:r>
            <a:r>
              <a:rPr lang="en-US" sz="1800" kern="100">
                <a:effectLst/>
                <a:latin typeface="Aptos" panose="020B0004020202020204" pitchFamily="34" charset="0"/>
                <a:ea typeface="Aptos" panose="020B0004020202020204" pitchFamily="34" charset="0"/>
                <a:cs typeface="Times New Roman" panose="02020603050405020304" pitchFamily="18" charset="0"/>
              </a:rPr>
              <a:t> where students can thrive."</a:t>
            </a:r>
          </a:p>
          <a:p>
            <a:pPr marL="285750" marR="0" lvl="0" indent="-285750">
              <a:lnSpc>
                <a:spcPct val="115000"/>
              </a:lnSpc>
              <a:spcAft>
                <a:spcPts val="800"/>
              </a:spcAft>
              <a:buSzPts val="1000"/>
              <a:buFont typeface="Arial" panose="020B0604020202020204" pitchFamily="34" charset="0"/>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"Any consolidation decision we make must align with this mission by ensuring that students have access to </a:t>
            </a:r>
            <a:r>
              <a:rPr lang="en-US" sz="1800" b="1" kern="100">
                <a:effectLst/>
                <a:latin typeface="Aptos" panose="020B0004020202020204" pitchFamily="34" charset="0"/>
                <a:ea typeface="Aptos" panose="020B0004020202020204" pitchFamily="34" charset="0"/>
                <a:cs typeface="Times New Roman" panose="02020603050405020304" pitchFamily="18" charset="0"/>
              </a:rPr>
              <a:t>quality instruction, academic support, and modern facilities</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285750" marR="0" lvl="0" indent="-285750">
              <a:lnSpc>
                <a:spcPct val="115000"/>
              </a:lnSpc>
              <a:spcAft>
                <a:spcPts val="800"/>
              </a:spcAft>
              <a:buSzPts val="1000"/>
              <a:buFont typeface="Arial" panose="020B0604020202020204" pitchFamily="34" charset="0"/>
              <a:buChar char="•"/>
              <a:tabLst>
                <a:tab pos="457200" algn="l"/>
              </a:tabLs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285750" marR="0" lvl="0" indent="-285750">
              <a:lnSpc>
                <a:spcPct val="115000"/>
              </a:lnSpc>
              <a:spcAft>
                <a:spcPts val="800"/>
              </a:spcAft>
              <a:buSzPts val="1000"/>
              <a:buFont typeface="Arial" panose="020B0604020202020204" pitchFamily="34" charset="0"/>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"We envision a district where students are </a:t>
            </a:r>
            <a:r>
              <a:rPr lang="en-US" sz="1800" b="1" kern="100">
                <a:effectLst/>
                <a:latin typeface="Aptos" panose="020B0004020202020204" pitchFamily="34" charset="0"/>
                <a:ea typeface="Aptos" panose="020B0004020202020204" pitchFamily="34" charset="0"/>
                <a:cs typeface="Times New Roman" panose="02020603050405020304" pitchFamily="18" charset="0"/>
              </a:rPr>
              <a:t>empowered to learn, lead, innovate, and serve as productive citizens</a:t>
            </a:r>
            <a:r>
              <a:rPr lang="en-US" sz="1800" kern="100">
                <a:effectLst/>
                <a:latin typeface="Aptos" panose="020B0004020202020204" pitchFamily="34" charset="0"/>
                <a:ea typeface="Aptos" panose="020B0004020202020204" pitchFamily="34" charset="0"/>
                <a:cs typeface="Times New Roman" panose="02020603050405020304" pitchFamily="18" charset="0"/>
              </a:rPr>
              <a:t> in their chosen paths of success."</a:t>
            </a:r>
          </a:p>
          <a:p>
            <a:pPr marL="285750" indent="-285750">
              <a:buFont typeface="Arial" panose="020B0604020202020204" pitchFamily="34" charset="0"/>
              <a:buChar char="•"/>
            </a:pPr>
            <a:r>
              <a:rPr lang="en-US" sz="1800">
                <a:effectLst/>
                <a:latin typeface="Aptos" panose="020B0004020202020204" pitchFamily="34" charset="0"/>
                <a:ea typeface="Aptos" panose="020B0004020202020204" pitchFamily="34" charset="0"/>
                <a:cs typeface="Times New Roman" panose="02020603050405020304" pitchFamily="18" charset="0"/>
              </a:rPr>
              <a:t>“Given this, our responsibility is to create </a:t>
            </a:r>
            <a:r>
              <a:rPr lang="en-US" sz="1800" b="1">
                <a:effectLst/>
                <a:latin typeface="Aptos" panose="020B0004020202020204" pitchFamily="34" charset="0"/>
                <a:ea typeface="Aptos" panose="020B0004020202020204" pitchFamily="34" charset="0"/>
                <a:cs typeface="Times New Roman" panose="02020603050405020304" pitchFamily="18" charset="0"/>
              </a:rPr>
              <a:t>learning environments that prepare students for college, careers, and beyond</a:t>
            </a:r>
            <a:r>
              <a:rPr lang="en-US" sz="1800">
                <a:effectLst/>
                <a:latin typeface="Aptos" panose="020B0004020202020204" pitchFamily="34" charset="0"/>
                <a:ea typeface="Aptos" panose="020B0004020202020204" pitchFamily="34" charset="0"/>
                <a:cs typeface="Times New Roman" panose="02020603050405020304" pitchFamily="18" charset="0"/>
              </a:rPr>
              <a:t>—which requires </a:t>
            </a:r>
            <a:r>
              <a:rPr lang="en-US" sz="1800" b="1">
                <a:effectLst/>
                <a:latin typeface="Aptos" panose="020B0004020202020204" pitchFamily="34" charset="0"/>
                <a:ea typeface="Aptos" panose="020B0004020202020204" pitchFamily="34" charset="0"/>
                <a:cs typeface="Times New Roman" panose="02020603050405020304" pitchFamily="18" charset="0"/>
              </a:rPr>
              <a:t>strategic investments</a:t>
            </a:r>
            <a:r>
              <a:rPr lang="en-US" sz="1800">
                <a:effectLst/>
                <a:latin typeface="Aptos" panose="020B0004020202020204" pitchFamily="34" charset="0"/>
                <a:ea typeface="Aptos" panose="020B0004020202020204" pitchFamily="34" charset="0"/>
                <a:cs typeface="Times New Roman" panose="02020603050405020304" pitchFamily="18" charset="0"/>
              </a:rPr>
              <a:t> in facilities and instructional resources."</a:t>
            </a:r>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a:t>
            </a:fld>
            <a:endParaRPr lang="en-US"/>
          </a:p>
        </p:txBody>
      </p:sp>
    </p:spTree>
    <p:extLst>
      <p:ext uri="{BB962C8B-B14F-4D97-AF65-F5344CB8AC3E}">
        <p14:creationId xmlns:p14="http://schemas.microsoft.com/office/powerpoint/2010/main" val="1120405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"Our work is guided by key principles, including: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Personalized Learning</a:t>
            </a:r>
            <a:r>
              <a:rPr lang="en-US" sz="1200" kern="100">
                <a:effectLst/>
                <a:latin typeface="Aptos" panose="020B0004020202020204" pitchFamily="34" charset="0"/>
                <a:ea typeface="Aptos" panose="020B0004020202020204" pitchFamily="34" charset="0"/>
                <a:cs typeface="Times New Roman" panose="02020603050405020304" pitchFamily="18" charset="0"/>
              </a:rPr>
              <a:t> – Ensuring students receive tailored instruction to meet their needs.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Collaboration</a:t>
            </a:r>
            <a:r>
              <a:rPr lang="en-US" sz="1200" kern="100">
                <a:effectLst/>
                <a:latin typeface="Aptos" panose="020B0004020202020204" pitchFamily="34" charset="0"/>
                <a:ea typeface="Aptos" panose="020B0004020202020204" pitchFamily="34" charset="0"/>
                <a:cs typeface="Times New Roman" panose="02020603050405020304" pitchFamily="18" charset="0"/>
              </a:rPr>
              <a:t> – Partnering with families, educators, and community members.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Engagement</a:t>
            </a:r>
            <a:r>
              <a:rPr lang="en-US" sz="1200" kern="100">
                <a:effectLst/>
                <a:latin typeface="Aptos" panose="020B0004020202020204" pitchFamily="34" charset="0"/>
                <a:ea typeface="Aptos" panose="020B0004020202020204" pitchFamily="34" charset="0"/>
                <a:cs typeface="Times New Roman" panose="02020603050405020304" pitchFamily="18" charset="0"/>
              </a:rPr>
              <a:t> – Actively involving all stakeholders in the decision-making process.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Safety</a:t>
            </a:r>
            <a:r>
              <a:rPr lang="en-US" sz="1200" kern="100">
                <a:effectLst/>
                <a:latin typeface="Aptos" panose="020B0004020202020204" pitchFamily="34" charset="0"/>
                <a:ea typeface="Aptos" panose="020B0004020202020204" pitchFamily="34" charset="0"/>
                <a:cs typeface="Times New Roman" panose="02020603050405020304" pitchFamily="18" charset="0"/>
              </a:rPr>
              <a:t> – Creating secure, well-maintained school environments.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Effective Leadership</a:t>
            </a:r>
            <a:r>
              <a:rPr lang="en-US" sz="1200" kern="100">
                <a:effectLst/>
                <a:latin typeface="Aptos" panose="020B0004020202020204" pitchFamily="34" charset="0"/>
                <a:ea typeface="Aptos" panose="020B0004020202020204" pitchFamily="34" charset="0"/>
                <a:cs typeface="Times New Roman" panose="02020603050405020304" pitchFamily="18" charset="0"/>
              </a:rPr>
              <a:t> – Making informed decisions that positively impact our students and staff."</a:t>
            </a:r>
          </a:p>
          <a:p>
            <a:pPr marL="0" marR="0">
              <a:lnSpc>
                <a:spcPct val="115000"/>
              </a:lnSpc>
              <a:spcAft>
                <a:spcPts val="800"/>
              </a:spcAft>
              <a:buNone/>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"Our three main district goals are: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Student Achievement</a:t>
            </a:r>
            <a:r>
              <a:rPr lang="en-US" sz="1200" kern="100">
                <a:effectLst/>
                <a:latin typeface="Aptos" panose="020B0004020202020204" pitchFamily="34" charset="0"/>
                <a:ea typeface="Aptos" panose="020B0004020202020204" pitchFamily="34" charset="0"/>
                <a:cs typeface="Times New Roman" panose="02020603050405020304" pitchFamily="18" charset="0"/>
              </a:rPr>
              <a:t> – Ensuring every student receives a high-quality education.</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Staff Effectiveness</a:t>
            </a:r>
            <a:r>
              <a:rPr lang="en-US" sz="1200" kern="100">
                <a:effectLst/>
                <a:latin typeface="Aptos" panose="020B0004020202020204" pitchFamily="34" charset="0"/>
                <a:ea typeface="Aptos" panose="020B0004020202020204" pitchFamily="34" charset="0"/>
                <a:cs typeface="Times New Roman" panose="02020603050405020304" pitchFamily="18" charset="0"/>
              </a:rPr>
              <a:t> – Providing teachers with the support they need to be successful.</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Stakeholder Engagement</a:t>
            </a:r>
            <a:r>
              <a:rPr lang="en-US" sz="1200" kern="100">
                <a:effectLst/>
                <a:latin typeface="Aptos" panose="020B0004020202020204" pitchFamily="34" charset="0"/>
                <a:ea typeface="Aptos" panose="020B0004020202020204" pitchFamily="34" charset="0"/>
                <a:cs typeface="Times New Roman" panose="02020603050405020304" pitchFamily="18" charset="0"/>
              </a:rPr>
              <a:t> – Encouraging input from families, educators, and the community."</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"Each decision we make must align with these objectives and </a:t>
            </a:r>
            <a:r>
              <a:rPr lang="en-US" sz="1200" b="1" kern="100">
                <a:effectLst/>
                <a:latin typeface="Aptos" panose="020B0004020202020204" pitchFamily="34" charset="0"/>
                <a:ea typeface="Aptos" panose="020B0004020202020204" pitchFamily="34" charset="0"/>
                <a:cs typeface="Times New Roman" panose="02020603050405020304" pitchFamily="18" charset="0"/>
              </a:rPr>
              <a:t>support students’ ability to excel academically</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2641157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Summarize the strategy map</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3301971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"School consolidation refers to </a:t>
            </a:r>
            <a:r>
              <a:rPr lang="en-US" sz="1800" b="1" kern="100">
                <a:effectLst/>
                <a:latin typeface="Aptos" panose="020B0004020202020204" pitchFamily="34" charset="0"/>
                <a:ea typeface="Aptos" panose="020B0004020202020204" pitchFamily="34" charset="0"/>
                <a:cs typeface="Times New Roman" panose="02020603050405020304" pitchFamily="18" charset="0"/>
              </a:rPr>
              <a:t>combining two or more schools</a:t>
            </a:r>
            <a:r>
              <a:rPr lang="en-US" sz="1800" kern="100">
                <a:effectLst/>
                <a:latin typeface="Aptos" panose="020B0004020202020204" pitchFamily="34" charset="0"/>
                <a:ea typeface="Aptos" panose="020B0004020202020204" pitchFamily="34" charset="0"/>
                <a:cs typeface="Times New Roman" panose="02020603050405020304" pitchFamily="18" charset="0"/>
              </a:rPr>
              <a:t> to form a </a:t>
            </a:r>
            <a:r>
              <a:rPr lang="en-US" sz="1800" b="1" kern="100">
                <a:effectLst/>
                <a:latin typeface="Aptos" panose="020B0004020202020204" pitchFamily="34" charset="0"/>
                <a:ea typeface="Aptos" panose="020B0004020202020204" pitchFamily="34" charset="0"/>
                <a:cs typeface="Times New Roman" panose="02020603050405020304" pitchFamily="18" charset="0"/>
              </a:rPr>
              <a:t>single, more efficiently operated institution</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"This approach is often necessary due to </a:t>
            </a:r>
            <a:r>
              <a:rPr lang="en-US" sz="1800" b="1" kern="100">
                <a:effectLst/>
                <a:latin typeface="Aptos" panose="020B0004020202020204" pitchFamily="34" charset="0"/>
                <a:ea typeface="Aptos" panose="020B0004020202020204" pitchFamily="34" charset="0"/>
                <a:cs typeface="Times New Roman" panose="02020603050405020304" pitchFamily="18" charset="0"/>
              </a:rPr>
              <a:t>declining enrollment, underutilized facilities, or budget constraints</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"The </a:t>
            </a:r>
            <a:r>
              <a:rPr lang="en-US" sz="1800" b="1" kern="100">
                <a:effectLst/>
                <a:latin typeface="Aptos" panose="020B0004020202020204" pitchFamily="34" charset="0"/>
                <a:ea typeface="Aptos" panose="020B0004020202020204" pitchFamily="34" charset="0"/>
                <a:cs typeface="Times New Roman" panose="02020603050405020304" pitchFamily="18" charset="0"/>
              </a:rPr>
              <a:t>goal</a:t>
            </a:r>
            <a:r>
              <a:rPr lang="en-US" sz="1800" kern="100">
                <a:effectLst/>
                <a:latin typeface="Aptos" panose="020B0004020202020204" pitchFamily="34" charset="0"/>
                <a:ea typeface="Aptos" panose="020B0004020202020204" pitchFamily="34" charset="0"/>
                <a:cs typeface="Times New Roman" panose="02020603050405020304" pitchFamily="18" charset="0"/>
              </a:rPr>
              <a:t> of consolidation is to improve </a:t>
            </a:r>
            <a:r>
              <a:rPr lang="en-US" sz="1800" b="1" kern="100">
                <a:effectLst/>
                <a:latin typeface="Aptos" panose="020B0004020202020204" pitchFamily="34" charset="0"/>
                <a:ea typeface="Aptos" panose="020B0004020202020204" pitchFamily="34" charset="0"/>
                <a:cs typeface="Times New Roman" panose="02020603050405020304" pitchFamily="18" charset="0"/>
              </a:rPr>
              <a:t>resource allocation, optimize staffing, and enhance educational opportunities for students</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105665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"The Bibb County School District is considering consolidation for several key reasons: </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Declining enrollment</a:t>
            </a:r>
            <a:r>
              <a:rPr lang="en-US" sz="1200" kern="100">
                <a:effectLst/>
                <a:latin typeface="Aptos" panose="020B0004020202020204" pitchFamily="34" charset="0"/>
                <a:ea typeface="Aptos" panose="020B0004020202020204" pitchFamily="34" charset="0"/>
                <a:cs typeface="Times New Roman" panose="02020603050405020304" pitchFamily="18" charset="0"/>
              </a:rPr>
              <a:t> – Some schools are operating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below capacity</a:t>
            </a:r>
            <a:r>
              <a:rPr lang="en-US" sz="1200" kern="100">
                <a:effectLst/>
                <a:latin typeface="Aptos" panose="020B0004020202020204" pitchFamily="34" charset="0"/>
                <a:ea typeface="Aptos" panose="020B0004020202020204" pitchFamily="34" charset="0"/>
                <a:cs typeface="Times New Roman" panose="02020603050405020304" pitchFamily="18" charset="0"/>
              </a:rPr>
              <a:t>, leading to inefficient use of resources.</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Aging facilities</a:t>
            </a:r>
            <a:r>
              <a:rPr lang="en-US" sz="1200" kern="100">
                <a:effectLst/>
                <a:latin typeface="Aptos" panose="020B0004020202020204" pitchFamily="34" charset="0"/>
                <a:ea typeface="Aptos" panose="020B0004020202020204" pitchFamily="34" charset="0"/>
                <a:cs typeface="Times New Roman" panose="02020603050405020304" pitchFamily="18" charset="0"/>
              </a:rPr>
              <a:t> – Many buildings </a:t>
            </a:r>
            <a:r>
              <a:rPr lang="en-US" sz="1200" b="1" kern="100">
                <a:effectLst/>
                <a:latin typeface="Aptos" panose="020B0004020202020204" pitchFamily="34" charset="0"/>
                <a:ea typeface="Aptos" panose="020B0004020202020204" pitchFamily="34" charset="0"/>
                <a:cs typeface="Times New Roman" panose="02020603050405020304" pitchFamily="18" charset="0"/>
              </a:rPr>
              <a:t>require costly maintenance and upgrades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Equitable access to programs</a:t>
            </a:r>
            <a:r>
              <a:rPr lang="en-US" sz="1200" kern="100">
                <a:effectLst/>
                <a:latin typeface="Aptos" panose="020B0004020202020204" pitchFamily="34" charset="0"/>
                <a:ea typeface="Aptos" panose="020B0004020202020204" pitchFamily="34" charset="0"/>
                <a:cs typeface="Times New Roman" panose="02020603050405020304" pitchFamily="18" charset="0"/>
              </a:rPr>
              <a:t> – Some schools lack </a:t>
            </a:r>
            <a:r>
              <a:rPr lang="en-US" sz="1200" b="1" kern="100">
                <a:effectLst/>
                <a:latin typeface="Aptos" panose="020B0004020202020204" pitchFamily="34" charset="0"/>
                <a:ea typeface="Aptos" panose="020B0004020202020204" pitchFamily="34" charset="0"/>
                <a:cs typeface="Times New Roman" panose="02020603050405020304" pitchFamily="18" charset="0"/>
              </a:rPr>
              <a:t>robust extracurricular and academic offerings</a:t>
            </a:r>
            <a:r>
              <a:rPr lang="en-US" sz="1200" kern="100">
                <a:effectLst/>
                <a:latin typeface="Aptos" panose="020B0004020202020204" pitchFamily="34" charset="0"/>
                <a:ea typeface="Aptos" panose="020B0004020202020204" pitchFamily="34" charset="0"/>
                <a:cs typeface="Times New Roman" panose="02020603050405020304" pitchFamily="18" charset="0"/>
              </a:rPr>
              <a:t> due to low enrollment.</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Financial sustainability</a:t>
            </a:r>
            <a:r>
              <a:rPr lang="en-US" sz="1200" kern="100">
                <a:effectLst/>
                <a:latin typeface="Aptos" panose="020B0004020202020204" pitchFamily="34" charset="0"/>
                <a:ea typeface="Aptos" panose="020B0004020202020204" pitchFamily="34" charset="0"/>
                <a:cs typeface="Times New Roman" panose="02020603050405020304" pitchFamily="18" charset="0"/>
              </a:rPr>
              <a:t> – Consolidation could </a:t>
            </a:r>
            <a:r>
              <a:rPr lang="en-US" sz="1200" b="1" kern="100">
                <a:effectLst/>
                <a:latin typeface="Aptos" panose="020B0004020202020204" pitchFamily="34" charset="0"/>
                <a:ea typeface="Aptos" panose="020B0004020202020204" pitchFamily="34" charset="0"/>
                <a:cs typeface="Times New Roman" panose="02020603050405020304" pitchFamily="18" charset="0"/>
              </a:rPr>
              <a:t>improve budget efficiency</a:t>
            </a:r>
            <a:r>
              <a:rPr lang="en-US" sz="1200" kern="100">
                <a:effectLst/>
                <a:latin typeface="Aptos" panose="020B0004020202020204" pitchFamily="34" charset="0"/>
                <a:ea typeface="Aptos" panose="020B0004020202020204" pitchFamily="34" charset="0"/>
                <a:cs typeface="Times New Roman" panose="02020603050405020304" pitchFamily="18" charset="0"/>
              </a:rPr>
              <a:t>, allowing us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redirect funds into instructional programs and student support services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2901481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"This process involved three </a:t>
            </a:r>
            <a:r>
              <a:rPr lang="en-US" sz="1200" b="1" kern="100">
                <a:effectLst/>
                <a:latin typeface="Aptos" panose="020B0004020202020204" pitchFamily="34" charset="0"/>
                <a:ea typeface="Aptos" panose="020B0004020202020204" pitchFamily="34" charset="0"/>
                <a:cs typeface="Times New Roman" panose="02020603050405020304" pitchFamily="18" charset="0"/>
              </a:rPr>
              <a:t>key components</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Data Analysis</a:t>
            </a:r>
            <a:r>
              <a:rPr lang="en-US" sz="1200" kern="100">
                <a:effectLst/>
                <a:latin typeface="Aptos" panose="020B0004020202020204" pitchFamily="34" charset="0"/>
                <a:ea typeface="Aptos" panose="020B0004020202020204" pitchFamily="34" charset="0"/>
                <a:cs typeface="Times New Roman" panose="02020603050405020304" pitchFamily="18" charset="0"/>
              </a:rPr>
              <a:t> – Reviewing enrollment trends, facility conditions, and financial factors.</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Stakeholder Engagement</a:t>
            </a:r>
            <a:r>
              <a:rPr lang="en-US" sz="1200" kern="100">
                <a:effectLst/>
                <a:latin typeface="Aptos" panose="020B0004020202020204" pitchFamily="34" charset="0"/>
                <a:ea typeface="Aptos" panose="020B0004020202020204" pitchFamily="34" charset="0"/>
                <a:cs typeface="Times New Roman" panose="02020603050405020304" pitchFamily="18" charset="0"/>
              </a:rPr>
              <a:t> – Conducting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surveys, focus groups, and town hall meetings</a:t>
            </a:r>
            <a:r>
              <a:rPr lang="en-US" sz="1200" kern="100">
                <a:effectLst/>
                <a:latin typeface="Aptos" panose="020B0004020202020204" pitchFamily="34" charset="0"/>
                <a:ea typeface="Aptos" panose="020B0004020202020204" pitchFamily="34" charset="0"/>
                <a:cs typeface="Times New Roman" panose="02020603050405020304" pitchFamily="18" charset="0"/>
              </a:rPr>
              <a:t> to gather input.</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Scenario Development</a:t>
            </a:r>
            <a:r>
              <a:rPr lang="en-US" sz="1200" kern="100">
                <a:effectLst/>
                <a:latin typeface="Aptos" panose="020B0004020202020204" pitchFamily="34" charset="0"/>
                <a:ea typeface="Aptos" panose="020B0004020202020204" pitchFamily="34" charset="0"/>
                <a:cs typeface="Times New Roman" panose="02020603050405020304" pitchFamily="18" charset="0"/>
              </a:rPr>
              <a:t> – Creating and analyzing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consolidation and non-consolidation models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653760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"As we engaged in this process, we remained guided by five core elements: </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Transparency</a:t>
            </a:r>
            <a:r>
              <a:rPr lang="en-US" sz="1200" kern="100">
                <a:effectLst/>
                <a:latin typeface="Aptos" panose="020B0004020202020204" pitchFamily="34" charset="0"/>
                <a:ea typeface="Aptos" panose="020B0004020202020204" pitchFamily="34" charset="0"/>
                <a:cs typeface="Times New Roman" panose="02020603050405020304" pitchFamily="18" charset="0"/>
              </a:rPr>
              <a:t> – Maintaining open lines of communication with stakeholders, ensuring they are informed and heard.</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Equity</a:t>
            </a:r>
            <a:r>
              <a:rPr lang="en-US" sz="1200" kern="100">
                <a:effectLst/>
                <a:latin typeface="Aptos" panose="020B0004020202020204" pitchFamily="34" charset="0"/>
                <a:ea typeface="Aptos" panose="020B0004020202020204" pitchFamily="34" charset="0"/>
                <a:cs typeface="Times New Roman" panose="02020603050405020304" pitchFamily="18" charset="0"/>
              </a:rPr>
              <a:t> – Ensuring that decisions </a:t>
            </a:r>
            <a:r>
              <a:rPr lang="en-US" sz="1200" b="1" kern="100">
                <a:effectLst/>
                <a:latin typeface="Aptos" panose="020B0004020202020204" pitchFamily="34" charset="0"/>
                <a:ea typeface="Aptos" panose="020B0004020202020204" pitchFamily="34" charset="0"/>
                <a:cs typeface="Times New Roman" panose="02020603050405020304" pitchFamily="18" charset="0"/>
              </a:rPr>
              <a:t>do not disproportionately impact</a:t>
            </a:r>
            <a:r>
              <a:rPr lang="en-US" sz="1200" kern="100">
                <a:effectLst/>
                <a:latin typeface="Aptos" panose="020B0004020202020204" pitchFamily="34" charset="0"/>
                <a:ea typeface="Aptos" panose="020B0004020202020204" pitchFamily="34" charset="0"/>
                <a:cs typeface="Times New Roman" panose="02020603050405020304" pitchFamily="18" charset="0"/>
              </a:rPr>
              <a:t> any particular community and enhance </a:t>
            </a:r>
            <a:r>
              <a:rPr lang="en-US" sz="1200" b="1" kern="100">
                <a:effectLst/>
                <a:latin typeface="Aptos" panose="020B0004020202020204" pitchFamily="34" charset="0"/>
                <a:ea typeface="Aptos" panose="020B0004020202020204" pitchFamily="34" charset="0"/>
                <a:cs typeface="Times New Roman" panose="02020603050405020304" pitchFamily="18" charset="0"/>
              </a:rPr>
              <a:t>equitable access to resources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Student Support</a:t>
            </a:r>
            <a:r>
              <a:rPr lang="en-US" sz="1200" kern="100">
                <a:effectLst/>
                <a:latin typeface="Aptos" panose="020B0004020202020204" pitchFamily="34" charset="0"/>
                <a:ea typeface="Aptos" panose="020B0004020202020204" pitchFamily="34" charset="0"/>
                <a:cs typeface="Times New Roman" panose="02020603050405020304" pitchFamily="18" charset="0"/>
              </a:rPr>
              <a:t> – Providing additional support for students affected by consolidation, including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counseling, academic services, and extracurricular opportunities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Financial Efficiency</a:t>
            </a:r>
            <a:r>
              <a:rPr lang="en-US" sz="1200" kern="100">
                <a:effectLst/>
                <a:latin typeface="Aptos" panose="020B0004020202020204" pitchFamily="34" charset="0"/>
                <a:ea typeface="Aptos" panose="020B0004020202020204" pitchFamily="34" charset="0"/>
                <a:cs typeface="Times New Roman" panose="02020603050405020304" pitchFamily="18" charset="0"/>
              </a:rPr>
              <a:t> – Conducting a thorough analysis of potential </a:t>
            </a:r>
            <a:r>
              <a:rPr lang="en-US" sz="1200" b="1" kern="100">
                <a:effectLst/>
                <a:latin typeface="Aptos" panose="020B0004020202020204" pitchFamily="34" charset="0"/>
                <a:ea typeface="Aptos" panose="020B0004020202020204" pitchFamily="34" charset="0"/>
                <a:cs typeface="Times New Roman" panose="02020603050405020304" pitchFamily="18" charset="0"/>
              </a:rPr>
              <a:t>cost savings and financial implications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Future Budget Planning</a:t>
            </a:r>
            <a:r>
              <a:rPr lang="en-US" sz="1200" kern="100">
                <a:effectLst/>
                <a:latin typeface="Aptos" panose="020B0004020202020204" pitchFamily="34" charset="0"/>
                <a:ea typeface="Aptos" panose="020B0004020202020204" pitchFamily="34" charset="0"/>
                <a:cs typeface="Times New Roman" panose="02020603050405020304" pitchFamily="18" charset="0"/>
              </a:rPr>
              <a:t> – Aligning school consolidation decisions with </a:t>
            </a:r>
            <a:r>
              <a:rPr lang="en-US" sz="1200" b="1" kern="100">
                <a:effectLst/>
                <a:latin typeface="Aptos" panose="020B0004020202020204" pitchFamily="34" charset="0"/>
                <a:ea typeface="Aptos" panose="020B0004020202020204" pitchFamily="34" charset="0"/>
                <a:cs typeface="Times New Roman" panose="02020603050405020304" pitchFamily="18" charset="0"/>
              </a:rPr>
              <a:t>long-term financial planning</a:t>
            </a:r>
            <a:r>
              <a:rPr lang="en-US" sz="1200" kern="100">
                <a:effectLst/>
                <a:latin typeface="Aptos" panose="020B0004020202020204" pitchFamily="34" charset="0"/>
                <a:ea typeface="Aptos" panose="020B0004020202020204" pitchFamily="34" charset="0"/>
                <a:cs typeface="Times New Roman" panose="02020603050405020304" pitchFamily="18" charset="0"/>
              </a:rPr>
              <a:t> to ensure sustainable investments in students and schools."</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4315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58932-5DCD-CC96-598F-16C4207DE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FB131C-AA4F-F817-25F3-C67DDAA4EA7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D44FD81-3B6B-CD5C-265F-E1A3C1FD576A}"/>
              </a:ext>
            </a:extLst>
          </p:cNvPr>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"A </a:t>
            </a:r>
            <a:r>
              <a:rPr lang="en-US" sz="1200" b="1" kern="100">
                <a:effectLst/>
                <a:latin typeface="Aptos" panose="020B0004020202020204" pitchFamily="34" charset="0"/>
                <a:ea typeface="Aptos" panose="020B0004020202020204" pitchFamily="34" charset="0"/>
                <a:cs typeface="Times New Roman" panose="02020603050405020304" pitchFamily="18" charset="0"/>
              </a:rPr>
              <a:t>comprehensive financial assessment</a:t>
            </a:r>
            <a:r>
              <a:rPr lang="en-US" sz="1200" kern="100">
                <a:effectLst/>
                <a:latin typeface="Aptos" panose="020B0004020202020204" pitchFamily="34" charset="0"/>
                <a:ea typeface="Aptos" panose="020B0004020202020204" pitchFamily="34" charset="0"/>
                <a:cs typeface="Times New Roman" panose="02020603050405020304" pitchFamily="18" charset="0"/>
              </a:rPr>
              <a:t> was a critical part of our analysis.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"Our objective was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understand the potential cost savings</a:t>
            </a:r>
            <a:r>
              <a:rPr lang="en-US" sz="1200" kern="100">
                <a:effectLst/>
                <a:latin typeface="Aptos" panose="020B0004020202020204" pitchFamily="34" charset="0"/>
                <a:ea typeface="Aptos" panose="020B0004020202020204" pitchFamily="34" charset="0"/>
                <a:cs typeface="Times New Roman" panose="02020603050405020304" pitchFamily="18" charset="0"/>
              </a:rPr>
              <a:t> and financial impact of consolidation.</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"Actions taken included: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Reviewing historical financial data</a:t>
            </a:r>
            <a:r>
              <a:rPr lang="en-US" sz="1200" kern="100">
                <a:effectLst/>
                <a:latin typeface="Aptos" panose="020B0004020202020204" pitchFamily="34" charset="0"/>
                <a:ea typeface="Aptos" panose="020B0004020202020204" pitchFamily="34" charset="0"/>
                <a:cs typeface="Times New Roman" panose="02020603050405020304" pitchFamily="18" charset="0"/>
              </a:rPr>
              <a:t> to assess trends.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Analyzing current expenditures</a:t>
            </a:r>
            <a:r>
              <a:rPr lang="en-US" sz="1200" kern="100">
                <a:effectLst/>
                <a:latin typeface="Aptos" panose="020B0004020202020204" pitchFamily="34" charset="0"/>
                <a:ea typeface="Aptos" panose="020B0004020202020204" pitchFamily="34" charset="0"/>
                <a:cs typeface="Times New Roman" panose="02020603050405020304" pitchFamily="18" charset="0"/>
              </a:rPr>
              <a:t> and </a:t>
            </a:r>
            <a:r>
              <a:rPr lang="en-US" sz="1200" b="1" kern="100">
                <a:effectLst/>
                <a:latin typeface="Aptos" panose="020B0004020202020204" pitchFamily="34" charset="0"/>
                <a:ea typeface="Aptos" panose="020B0004020202020204" pitchFamily="34" charset="0"/>
                <a:cs typeface="Times New Roman" panose="02020603050405020304" pitchFamily="18" charset="0"/>
              </a:rPr>
              <a:t>projecting future costs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Identifying savings</a:t>
            </a:r>
            <a:r>
              <a:rPr lang="en-US" sz="1200" kern="100">
                <a:effectLst/>
                <a:latin typeface="Aptos" panose="020B0004020202020204" pitchFamily="34" charset="0"/>
                <a:ea typeface="Aptos" panose="020B0004020202020204" pitchFamily="34" charset="0"/>
                <a:cs typeface="Times New Roman" panose="02020603050405020304" pitchFamily="18" charset="0"/>
              </a:rPr>
              <a:t> from reduced </a:t>
            </a:r>
            <a:r>
              <a:rPr lang="en-US" sz="1200" b="1" kern="100">
                <a:effectLst/>
                <a:latin typeface="Aptos" panose="020B0004020202020204" pitchFamily="34" charset="0"/>
                <a:ea typeface="Aptos" panose="020B0004020202020204" pitchFamily="34" charset="0"/>
                <a:cs typeface="Times New Roman" panose="02020603050405020304" pitchFamily="18" charset="0"/>
              </a:rPr>
              <a:t>administrative costs, facility maintenance, and operational efficiencies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0" marR="0">
              <a:lnSpc>
                <a:spcPct val="115000"/>
              </a:lnSpc>
              <a:spcAft>
                <a:spcPts val="800"/>
              </a:spcAft>
              <a:buNone/>
            </a:pP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"We also conducted a </a:t>
            </a:r>
            <a:r>
              <a:rPr lang="en-US" sz="1200" b="1" kern="100">
                <a:effectLst/>
                <a:latin typeface="Aptos" panose="020B0004020202020204" pitchFamily="34" charset="0"/>
                <a:ea typeface="Aptos" panose="020B0004020202020204" pitchFamily="34" charset="0"/>
                <a:cs typeface="Times New Roman" panose="02020603050405020304" pitchFamily="18" charset="0"/>
              </a:rPr>
              <a:t>district-wide resource allocation analysis</a:t>
            </a:r>
            <a:r>
              <a:rPr lang="en-US" sz="1200" kern="100">
                <a:effectLst/>
                <a:latin typeface="Aptos" panose="020B0004020202020204" pitchFamily="34" charset="0"/>
                <a:ea typeface="Aptos" panose="020B0004020202020204" pitchFamily="34" charset="0"/>
                <a:cs typeface="Times New Roman" panose="02020603050405020304" pitchFamily="18" charset="0"/>
              </a:rPr>
              <a:t> to ensure: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More equitable distribution</a:t>
            </a:r>
            <a:r>
              <a:rPr lang="en-US" sz="1200" kern="100">
                <a:effectLst/>
                <a:latin typeface="Aptos" panose="020B0004020202020204" pitchFamily="34" charset="0"/>
                <a:ea typeface="Aptos" panose="020B0004020202020204" pitchFamily="34" charset="0"/>
                <a:cs typeface="Times New Roman" panose="02020603050405020304" pitchFamily="18" charset="0"/>
              </a:rPr>
              <a:t> of educational funding and resources.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Identification of inefficiencies</a:t>
            </a:r>
            <a:r>
              <a:rPr lang="en-US" sz="1200" kern="100">
                <a:effectLst/>
                <a:latin typeface="Aptos" panose="020B0004020202020204" pitchFamily="34" charset="0"/>
                <a:ea typeface="Aptos" panose="020B0004020202020204" pitchFamily="34" charset="0"/>
                <a:cs typeface="Times New Roman" panose="02020603050405020304" pitchFamily="18" charset="0"/>
              </a:rPr>
              <a:t> or redundancies in school operations.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Prioritization of spending</a:t>
            </a:r>
            <a:r>
              <a:rPr lang="en-US" sz="1200" kern="100">
                <a:effectLst/>
                <a:latin typeface="Aptos" panose="020B0004020202020204" pitchFamily="34" charset="0"/>
                <a:ea typeface="Aptos" panose="020B0004020202020204" pitchFamily="34" charset="0"/>
                <a:cs typeface="Times New Roman" panose="02020603050405020304" pitchFamily="18" charset="0"/>
              </a:rPr>
              <a:t> on direct student services, instructional programs, and staff support.“</a:t>
            </a:r>
          </a:p>
          <a:p>
            <a:pPr marL="742950" marR="0" lvl="1" indent="-285750">
              <a:lnSpc>
                <a:spcPct val="115000"/>
              </a:lnSpc>
              <a:spcAft>
                <a:spcPts val="800"/>
              </a:spcAft>
              <a:buSzPts val="1000"/>
              <a:buFont typeface="Courier New" panose="02070309020205020404" pitchFamily="49" charset="0"/>
              <a:buChar char="o"/>
              <a:tabLst>
                <a:tab pos="9144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"The third goal was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identify opportunities for efficiency</a:t>
            </a:r>
            <a:r>
              <a:rPr lang="en-US" sz="1200" kern="100">
                <a:effectLst/>
                <a:latin typeface="Aptos" panose="020B0004020202020204" pitchFamily="34" charset="0"/>
                <a:ea typeface="Aptos" panose="020B0004020202020204" pitchFamily="34" charset="0"/>
                <a:cs typeface="Times New Roman" panose="02020603050405020304" pitchFamily="18" charset="0"/>
              </a:rPr>
              <a:t> while maintaining or improving educational outcomes.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"We developed </a:t>
            </a:r>
            <a:r>
              <a:rPr lang="en-US" sz="1200" b="1" kern="100">
                <a:effectLst/>
                <a:latin typeface="Aptos" panose="020B0004020202020204" pitchFamily="34" charset="0"/>
                <a:ea typeface="Aptos" panose="020B0004020202020204" pitchFamily="34" charset="0"/>
                <a:cs typeface="Times New Roman" panose="02020603050405020304" pitchFamily="18" charset="0"/>
              </a:rPr>
              <a:t>data-driven scenarios</a:t>
            </a:r>
            <a:r>
              <a:rPr lang="en-US" sz="1200" kern="100">
                <a:effectLst/>
                <a:latin typeface="Aptos" panose="020B0004020202020204" pitchFamily="34" charset="0"/>
                <a:ea typeface="Aptos" panose="020B0004020202020204" pitchFamily="34" charset="0"/>
                <a:cs typeface="Times New Roman" panose="02020603050405020304" pitchFamily="18" charset="0"/>
              </a:rPr>
              <a:t> that optimize: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Facility usage</a:t>
            </a:r>
            <a:r>
              <a:rPr lang="en-US" sz="1200" kern="100">
                <a:effectLst/>
                <a:latin typeface="Aptos" panose="020B0004020202020204" pitchFamily="34" charset="0"/>
                <a:ea typeface="Aptos" panose="020B0004020202020204" pitchFamily="34" charset="0"/>
                <a:cs typeface="Times New Roman" panose="02020603050405020304" pitchFamily="18" charset="0"/>
              </a:rPr>
              <a:t> – Identifying schools with underutilized capacity.</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Staff allocation</a:t>
            </a:r>
            <a:r>
              <a:rPr lang="en-US" sz="1200" kern="100">
                <a:effectLst/>
                <a:latin typeface="Aptos" panose="020B0004020202020204" pitchFamily="34" charset="0"/>
                <a:ea typeface="Aptos" panose="020B0004020202020204" pitchFamily="34" charset="0"/>
                <a:cs typeface="Times New Roman" panose="02020603050405020304" pitchFamily="18" charset="0"/>
              </a:rPr>
              <a:t> – Ensuring appropriate student-to-teacher ratios.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Program offerings</a:t>
            </a:r>
            <a:r>
              <a:rPr lang="en-US" sz="1200" kern="100">
                <a:effectLst/>
                <a:latin typeface="Aptos" panose="020B0004020202020204" pitchFamily="34" charset="0"/>
                <a:ea typeface="Aptos" panose="020B0004020202020204" pitchFamily="34" charset="0"/>
                <a:cs typeface="Times New Roman" panose="02020603050405020304" pitchFamily="18" charset="0"/>
              </a:rPr>
              <a:t> – Expanding access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enrichment, electives, and extracurriculars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Finally, "Our </a:t>
            </a:r>
            <a:r>
              <a:rPr lang="en-US" sz="1200" b="1" kern="100">
                <a:effectLst/>
                <a:latin typeface="Aptos" panose="020B0004020202020204" pitchFamily="34" charset="0"/>
                <a:ea typeface="Aptos" panose="020B0004020202020204" pitchFamily="34" charset="0"/>
                <a:cs typeface="Times New Roman" panose="02020603050405020304" pitchFamily="18" charset="0"/>
              </a:rPr>
              <a:t>long-term financial planning</a:t>
            </a:r>
            <a:r>
              <a:rPr lang="en-US" sz="1200" kern="100">
                <a:effectLst/>
                <a:latin typeface="Aptos" panose="020B0004020202020204" pitchFamily="34" charset="0"/>
                <a:ea typeface="Aptos" panose="020B0004020202020204" pitchFamily="34" charset="0"/>
                <a:cs typeface="Times New Roman" panose="02020603050405020304" pitchFamily="18" charset="0"/>
              </a:rPr>
              <a:t> incorporates: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A framework for ongoing monitoring</a:t>
            </a:r>
            <a:r>
              <a:rPr lang="en-US" sz="1200" kern="100">
                <a:effectLst/>
                <a:latin typeface="Aptos" panose="020B0004020202020204" pitchFamily="34" charset="0"/>
                <a:ea typeface="Aptos" panose="020B0004020202020204" pitchFamily="34" charset="0"/>
                <a:cs typeface="Times New Roman" panose="02020603050405020304" pitchFamily="18" charset="0"/>
              </a:rPr>
              <a:t> of consolidation outcomes.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Evaluation of financial savings</a:t>
            </a:r>
            <a:r>
              <a:rPr lang="en-US" sz="1200" kern="100">
                <a:effectLst/>
                <a:latin typeface="Aptos" panose="020B0004020202020204" pitchFamily="34" charset="0"/>
                <a:ea typeface="Aptos" panose="020B0004020202020204" pitchFamily="34" charset="0"/>
                <a:cs typeface="Times New Roman" panose="02020603050405020304" pitchFamily="18" charset="0"/>
              </a:rPr>
              <a:t> to ensure funds are reinvested into </a:t>
            </a:r>
            <a:r>
              <a:rPr lang="en-US" sz="1200" b="1" kern="100">
                <a:effectLst/>
                <a:latin typeface="Aptos" panose="020B0004020202020204" pitchFamily="34" charset="0"/>
                <a:ea typeface="Aptos" panose="020B0004020202020204" pitchFamily="34" charset="0"/>
                <a:cs typeface="Times New Roman" panose="02020603050405020304" pitchFamily="18" charset="0"/>
              </a:rPr>
              <a:t>student programs and services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Consideration of facility repurposing</a:t>
            </a:r>
            <a:r>
              <a:rPr lang="en-US" sz="1200" kern="100">
                <a:effectLst/>
                <a:latin typeface="Aptos" panose="020B0004020202020204" pitchFamily="34" charset="0"/>
                <a:ea typeface="Aptos" panose="020B0004020202020204" pitchFamily="34" charset="0"/>
                <a:cs typeface="Times New Roman" panose="02020603050405020304" pitchFamily="18" charset="0"/>
              </a:rPr>
              <a:t> to maximize community benefits."</a:t>
            </a:r>
          </a:p>
          <a:p>
            <a:endParaRPr lang="en-US"/>
          </a:p>
        </p:txBody>
      </p:sp>
      <p:sp>
        <p:nvSpPr>
          <p:cNvPr id="4" name="Slide Number Placeholder 3">
            <a:extLst>
              <a:ext uri="{FF2B5EF4-FFF2-40B4-BE49-F238E27FC236}">
                <a16:creationId xmlns:a16="http://schemas.microsoft.com/office/drawing/2014/main" id="{8B884DED-A7A2-CCF0-F1C3-4C2D3EFC287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109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9FA98-8673-EFBF-0467-56FD7B4E0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AF68E-A1B2-1203-0C61-D8B5E7BB94C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923EDA0-0E7B-0AA0-82E6-506D68947A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7B6E9A-E8DA-B88B-C4CA-D5BF711A83A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071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3840623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15000"/>
              </a:lnSpc>
              <a:spcBef>
                <a:spcPts val="0"/>
              </a:spcBef>
              <a:spcAft>
                <a:spcPts val="800"/>
              </a:spcAft>
              <a:buClrTx/>
              <a:buSzPts val="1000"/>
              <a:buFont typeface="Symbol" panose="05050102010706020507" pitchFamily="18" charset="2"/>
              <a:buChar char=""/>
              <a:tabLst>
                <a:tab pos="457200" algn="l"/>
              </a:tabLst>
              <a:defRPr/>
            </a:pPr>
            <a:r>
              <a:rPr lang="en-US"/>
              <a:t>From the beginning, we knew that </a:t>
            </a:r>
            <a:r>
              <a:rPr lang="en-US" sz="1800" b="1" kern="100">
                <a:effectLst/>
                <a:latin typeface="Aptos" panose="020B0004020202020204" pitchFamily="34" charset="0"/>
                <a:ea typeface="Aptos" panose="020B0004020202020204" pitchFamily="34" charset="0"/>
                <a:cs typeface="Times New Roman" panose="02020603050405020304" pitchFamily="18" charset="0"/>
              </a:rPr>
              <a:t>stakeholder engagement</a:t>
            </a:r>
            <a:r>
              <a:rPr lang="en-US" sz="1800" kern="100">
                <a:effectLst/>
                <a:latin typeface="Aptos" panose="020B0004020202020204" pitchFamily="34" charset="0"/>
                <a:ea typeface="Aptos" panose="020B0004020202020204" pitchFamily="34" charset="0"/>
                <a:cs typeface="Times New Roman" panose="02020603050405020304" pitchFamily="18" charset="0"/>
              </a:rPr>
              <a:t> was critical in this process. To that end, we planned and hosted 18 opportunities for engagement including monthly </a:t>
            </a:r>
            <a:r>
              <a:rPr lang="en-US" sz="1800" b="1" kern="100">
                <a:effectLst/>
                <a:latin typeface="Aptos" panose="020B0004020202020204" pitchFamily="34" charset="0"/>
                <a:ea typeface="Aptos" panose="020B0004020202020204" pitchFamily="34" charset="0"/>
                <a:cs typeface="Times New Roman" panose="02020603050405020304" pitchFamily="18" charset="0"/>
              </a:rPr>
              <a:t>Steering Committee meetings, town halls, principal meetings, school community meetings, and surveys</a:t>
            </a:r>
            <a:r>
              <a:rPr lang="en-US" sz="1800" kern="100">
                <a:effectLst/>
                <a:latin typeface="Aptos" panose="020B0004020202020204" pitchFamily="34" charset="0"/>
                <a:ea typeface="Aptos" panose="020B0004020202020204" pitchFamily="34" charset="0"/>
                <a:cs typeface="Times New Roman" panose="02020603050405020304" pitchFamily="18" charset="0"/>
              </a:rPr>
              <a:t> to gather a </a:t>
            </a:r>
            <a:r>
              <a:rPr lang="en-US" sz="1800" b="1" kern="100">
                <a:effectLst/>
                <a:latin typeface="Aptos" panose="020B0004020202020204" pitchFamily="34" charset="0"/>
                <a:ea typeface="Aptos" panose="020B0004020202020204" pitchFamily="34" charset="0"/>
                <a:cs typeface="Times New Roman" panose="02020603050405020304" pitchFamily="18" charset="0"/>
              </a:rPr>
              <a:t>broad range of perspectives</a:t>
            </a:r>
            <a:r>
              <a:rPr lang="en-US" sz="1800" kern="100">
                <a:effectLst/>
                <a:latin typeface="Aptos" panose="020B0004020202020204" pitchFamily="34" charset="0"/>
                <a:ea typeface="Aptos" panose="020B0004020202020204" pitchFamily="34" charset="0"/>
                <a:cs typeface="Times New Roman" panose="02020603050405020304" pitchFamily="18" charset="0"/>
              </a:rPr>
              <a:t>. "This input helped us understand </a:t>
            </a:r>
            <a:r>
              <a:rPr lang="en-US" sz="1800" b="1" kern="100">
                <a:effectLst/>
                <a:latin typeface="Aptos" panose="020B0004020202020204" pitchFamily="34" charset="0"/>
                <a:ea typeface="Aptos" panose="020B0004020202020204" pitchFamily="34" charset="0"/>
                <a:cs typeface="Times New Roman" panose="02020603050405020304" pitchFamily="18" charset="0"/>
              </a:rPr>
              <a:t>concerns, priorities, and expectations</a:t>
            </a:r>
            <a:r>
              <a:rPr lang="en-US" sz="1800" kern="100">
                <a:effectLst/>
                <a:latin typeface="Aptos" panose="020B0004020202020204" pitchFamily="34" charset="0"/>
                <a:ea typeface="Aptos" panose="020B0004020202020204" pitchFamily="34" charset="0"/>
                <a:cs typeface="Times New Roman" panose="02020603050405020304" pitchFamily="18" charset="0"/>
              </a:rPr>
              <a:t> surrounding school consolidation."</a:t>
            </a: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4068168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4C26C-2525-7B6F-B6E5-20AC65663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F2C91-7994-769B-FD8C-C9D46797044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94DCEE1-6D26-B1BD-992C-02473FC1317A}"/>
              </a:ext>
            </a:extLst>
          </p:cNvPr>
          <p:cNvSpPr>
            <a:spLocks noGrp="1"/>
          </p:cNvSpPr>
          <p:nvPr>
            <p:ph type="body" idx="1"/>
          </p:nvPr>
        </p:nvSpPr>
        <p:spPr/>
        <p:txBody>
          <a:bodyPr/>
          <a:lstStyle/>
          <a:p>
            <a:r>
              <a:rPr lang="en-US"/>
              <a:t>This slide recaps the journey here and brings us to today. Now, I will briefly recap some of the feedback we received in the initial phases of our engagement.</a:t>
            </a:r>
          </a:p>
        </p:txBody>
      </p:sp>
      <p:sp>
        <p:nvSpPr>
          <p:cNvPr id="4" name="Slide Number Placeholder 3">
            <a:extLst>
              <a:ext uri="{FF2B5EF4-FFF2-40B4-BE49-F238E27FC236}">
                <a16:creationId xmlns:a16="http://schemas.microsoft.com/office/drawing/2014/main" id="{1B15BFE2-7A3C-F859-D6E3-0BA335DA0CD8}"/>
              </a:ext>
            </a:extLst>
          </p:cNvPr>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192730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none"/>
              <a:t>Summarize the slide</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2544014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"Throughout our engagement process, several key </a:t>
            </a:r>
            <a:r>
              <a:rPr lang="en-US" sz="1200" b="1" kern="100">
                <a:effectLst/>
                <a:latin typeface="Aptos" panose="020B0004020202020204" pitchFamily="34" charset="0"/>
                <a:ea typeface="Aptos" panose="020B0004020202020204" pitchFamily="34" charset="0"/>
                <a:cs typeface="Times New Roman" panose="02020603050405020304" pitchFamily="18" charset="0"/>
              </a:rPr>
              <a:t>concerns</a:t>
            </a:r>
            <a:r>
              <a:rPr lang="en-US" sz="1200" kern="100">
                <a:effectLst/>
                <a:latin typeface="Aptos" panose="020B0004020202020204" pitchFamily="34" charset="0"/>
                <a:ea typeface="Aptos" panose="020B0004020202020204" pitchFamily="34" charset="0"/>
                <a:cs typeface="Times New Roman" panose="02020603050405020304" pitchFamily="18" charset="0"/>
              </a:rPr>
              <a:t> emerged from parents, students, and staff: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Community and Cultural Preservation:</a:t>
            </a:r>
            <a:r>
              <a:rPr lang="en-US" sz="1200" kern="100">
                <a:effectLst/>
                <a:latin typeface="Aptos" panose="020B0004020202020204" pitchFamily="34" charset="0"/>
                <a:ea typeface="Aptos" panose="020B0004020202020204" pitchFamily="34" charset="0"/>
                <a:cs typeface="Times New Roman" panose="02020603050405020304" pitchFamily="18" charset="0"/>
              </a:rPr>
              <a:t> Many stakeholders value </a:t>
            </a:r>
            <a:r>
              <a:rPr lang="en-US" sz="1200" b="1" kern="100">
                <a:effectLst/>
                <a:latin typeface="Aptos" panose="020B0004020202020204" pitchFamily="34" charset="0"/>
                <a:ea typeface="Aptos" panose="020B0004020202020204" pitchFamily="34" charset="0"/>
                <a:cs typeface="Times New Roman" panose="02020603050405020304" pitchFamily="18" charset="0"/>
              </a:rPr>
              <a:t>neighborhood-based schools</a:t>
            </a:r>
            <a:r>
              <a:rPr lang="en-US" sz="1200" kern="100">
                <a:effectLst/>
                <a:latin typeface="Aptos" panose="020B0004020202020204" pitchFamily="34" charset="0"/>
                <a:ea typeface="Aptos" panose="020B0004020202020204" pitchFamily="34" charset="0"/>
                <a:cs typeface="Times New Roman" panose="02020603050405020304" pitchFamily="18" charset="0"/>
              </a:rPr>
              <a:t> and worry about losing their school’s identity.</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Transportation &amp; Accessibility:</a:t>
            </a:r>
            <a:r>
              <a:rPr lang="en-US" sz="1200" kern="100">
                <a:effectLst/>
                <a:latin typeface="Aptos" panose="020B0004020202020204" pitchFamily="34" charset="0"/>
                <a:ea typeface="Aptos" panose="020B0004020202020204" pitchFamily="34" charset="0"/>
                <a:cs typeface="Times New Roman" panose="02020603050405020304" pitchFamily="18" charset="0"/>
              </a:rPr>
              <a:t> Parents raised concerns about </a:t>
            </a:r>
            <a:r>
              <a:rPr lang="en-US" sz="1200" b="1" kern="100">
                <a:effectLst/>
                <a:latin typeface="Aptos" panose="020B0004020202020204" pitchFamily="34" charset="0"/>
                <a:ea typeface="Aptos" panose="020B0004020202020204" pitchFamily="34" charset="0"/>
                <a:cs typeface="Times New Roman" panose="02020603050405020304" pitchFamily="18" charset="0"/>
              </a:rPr>
              <a:t>longer travel times and limited bus availability</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Class Size &amp; Staffing:</a:t>
            </a:r>
            <a:r>
              <a:rPr lang="en-US" sz="1200" kern="100">
                <a:effectLst/>
                <a:latin typeface="Aptos" panose="020B0004020202020204" pitchFamily="34" charset="0"/>
                <a:ea typeface="Aptos" panose="020B0004020202020204" pitchFamily="34" charset="0"/>
                <a:cs typeface="Times New Roman" panose="02020603050405020304" pitchFamily="18" charset="0"/>
              </a:rPr>
              <a:t> Some fear that consolidation could lead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overcrowding and reduced teacher-student interaction</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Academic Performance &amp; Student Well-being:</a:t>
            </a:r>
            <a:r>
              <a:rPr lang="en-US" sz="1200" kern="100">
                <a:effectLst/>
                <a:latin typeface="Aptos" panose="020B0004020202020204" pitchFamily="34" charset="0"/>
                <a:ea typeface="Aptos" panose="020B0004020202020204" pitchFamily="34" charset="0"/>
                <a:cs typeface="Times New Roman" panose="02020603050405020304" pitchFamily="18" charset="0"/>
              </a:rPr>
              <a:t> Stakeholders want assurances that consolidation </a:t>
            </a:r>
            <a:r>
              <a:rPr lang="en-US" sz="1200" b="1" kern="100">
                <a:effectLst/>
                <a:latin typeface="Aptos" panose="020B0004020202020204" pitchFamily="34" charset="0"/>
                <a:ea typeface="Aptos" panose="020B0004020202020204" pitchFamily="34" charset="0"/>
                <a:cs typeface="Times New Roman" panose="02020603050405020304" pitchFamily="18" charset="0"/>
              </a:rPr>
              <a:t>will not negatively impact student learning or morale</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Facility Utilization &amp; Repurposing:</a:t>
            </a:r>
            <a:r>
              <a:rPr lang="en-US" sz="1200" kern="100">
                <a:effectLst/>
                <a:latin typeface="Aptos" panose="020B0004020202020204" pitchFamily="34" charset="0"/>
                <a:ea typeface="Aptos" panose="020B0004020202020204" pitchFamily="34" charset="0"/>
                <a:cs typeface="Times New Roman" panose="02020603050405020304" pitchFamily="18" charset="0"/>
              </a:rPr>
              <a:t> Many inquired about whether closed school buildings </a:t>
            </a:r>
            <a:r>
              <a:rPr lang="en-US" sz="1200" b="1" kern="100">
                <a:effectLst/>
                <a:latin typeface="Aptos" panose="020B0004020202020204" pitchFamily="34" charset="0"/>
                <a:ea typeface="Aptos" panose="020B0004020202020204" pitchFamily="34" charset="0"/>
                <a:cs typeface="Times New Roman" panose="02020603050405020304" pitchFamily="18" charset="0"/>
              </a:rPr>
              <a:t>could be repurposed for community or educational use</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"While concerns exist, many stakeholders also acknowledged </a:t>
            </a:r>
            <a:r>
              <a:rPr lang="en-US" sz="1200" b="1" kern="100">
                <a:effectLst/>
                <a:latin typeface="Aptos" panose="020B0004020202020204" pitchFamily="34" charset="0"/>
                <a:ea typeface="Aptos" panose="020B0004020202020204" pitchFamily="34" charset="0"/>
                <a:cs typeface="Times New Roman" panose="02020603050405020304" pitchFamily="18" charset="0"/>
              </a:rPr>
              <a:t>potential benefits</a:t>
            </a:r>
            <a:r>
              <a:rPr lang="en-US" sz="1200" kern="100">
                <a:effectLst/>
                <a:latin typeface="Aptos" panose="020B0004020202020204" pitchFamily="34" charset="0"/>
                <a:ea typeface="Aptos" panose="020B0004020202020204" pitchFamily="34" charset="0"/>
                <a:cs typeface="Times New Roman" panose="02020603050405020304" pitchFamily="18" charset="0"/>
              </a:rPr>
              <a:t> to school consolidation: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Improved Educational Resources:</a:t>
            </a:r>
            <a:r>
              <a:rPr lang="en-US" sz="1200" kern="100">
                <a:effectLst/>
                <a:latin typeface="Aptos" panose="020B0004020202020204" pitchFamily="34" charset="0"/>
                <a:ea typeface="Aptos" panose="020B0004020202020204" pitchFamily="34" charset="0"/>
                <a:cs typeface="Times New Roman" panose="02020603050405020304" pitchFamily="18" charset="0"/>
              </a:rPr>
              <a:t> Larger schools could offer </a:t>
            </a:r>
            <a:r>
              <a:rPr lang="en-US" sz="1200" b="1" kern="100">
                <a:effectLst/>
                <a:latin typeface="Aptos" panose="020B0004020202020204" pitchFamily="34" charset="0"/>
                <a:ea typeface="Aptos" panose="020B0004020202020204" pitchFamily="34" charset="0"/>
                <a:cs typeface="Times New Roman" panose="02020603050405020304" pitchFamily="18" charset="0"/>
              </a:rPr>
              <a:t>more diverse academic programs and extracurricular activities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Better Facilities:</a:t>
            </a:r>
            <a:r>
              <a:rPr lang="en-US" sz="1200" kern="100">
                <a:effectLst/>
                <a:latin typeface="Aptos" panose="020B0004020202020204" pitchFamily="34" charset="0"/>
                <a:ea typeface="Aptos" panose="020B0004020202020204" pitchFamily="34" charset="0"/>
                <a:cs typeface="Times New Roman" panose="02020603050405020304" pitchFamily="18" charset="0"/>
              </a:rPr>
              <a:t> New or improved buildings may provide </a:t>
            </a:r>
            <a:r>
              <a:rPr lang="en-US" sz="1200" b="1" kern="100">
                <a:effectLst/>
                <a:latin typeface="Aptos" panose="020B0004020202020204" pitchFamily="34" charset="0"/>
                <a:ea typeface="Aptos" panose="020B0004020202020204" pitchFamily="34" charset="0"/>
                <a:cs typeface="Times New Roman" panose="02020603050405020304" pitchFamily="18" charset="0"/>
              </a:rPr>
              <a:t>modern learning environments</a:t>
            </a:r>
            <a:r>
              <a:rPr lang="en-US" sz="1200" kern="100">
                <a:effectLst/>
                <a:latin typeface="Aptos" panose="020B0004020202020204" pitchFamily="34" charset="0"/>
                <a:ea typeface="Aptos" panose="020B0004020202020204" pitchFamily="34" charset="0"/>
                <a:cs typeface="Times New Roman" panose="02020603050405020304" pitchFamily="18" charset="0"/>
              </a:rPr>
              <a:t> with updated technology.</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Financial Efficiency:</a:t>
            </a:r>
            <a:r>
              <a:rPr lang="en-US" sz="1200" kern="100">
                <a:effectLst/>
                <a:latin typeface="Aptos" panose="020B0004020202020204" pitchFamily="34" charset="0"/>
                <a:ea typeface="Aptos" panose="020B0004020202020204" pitchFamily="34" charset="0"/>
                <a:cs typeface="Times New Roman" panose="02020603050405020304" pitchFamily="18" charset="0"/>
              </a:rPr>
              <a:t> Consolidation could </a:t>
            </a:r>
            <a:r>
              <a:rPr lang="en-US" sz="1200" b="1" kern="100">
                <a:effectLst/>
                <a:latin typeface="Aptos" panose="020B0004020202020204" pitchFamily="34" charset="0"/>
                <a:ea typeface="Aptos" panose="020B0004020202020204" pitchFamily="34" charset="0"/>
                <a:cs typeface="Times New Roman" panose="02020603050405020304" pitchFamily="18" charset="0"/>
              </a:rPr>
              <a:t>reduce administrative and operational costs</a:t>
            </a:r>
            <a:r>
              <a:rPr lang="en-US" sz="1200" kern="100">
                <a:effectLst/>
                <a:latin typeface="Aptos" panose="020B0004020202020204" pitchFamily="34" charset="0"/>
                <a:ea typeface="Aptos" panose="020B0004020202020204" pitchFamily="34" charset="0"/>
                <a:cs typeface="Times New Roman" panose="02020603050405020304" pitchFamily="18" charset="0"/>
              </a:rPr>
              <a:t>, allowing the district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redirect funds into instruction and student services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Expanded Support Services:</a:t>
            </a:r>
            <a:r>
              <a:rPr lang="en-US" sz="1200" kern="100">
                <a:effectLst/>
                <a:latin typeface="Aptos" panose="020B0004020202020204" pitchFamily="34" charset="0"/>
                <a:ea typeface="Aptos" panose="020B0004020202020204" pitchFamily="34" charset="0"/>
                <a:cs typeface="Times New Roman" panose="02020603050405020304" pitchFamily="18" charset="0"/>
              </a:rPr>
              <a:t> Students in consolidated schools may have increased access to </a:t>
            </a:r>
            <a:r>
              <a:rPr lang="en-US" sz="1200" b="1" kern="100">
                <a:effectLst/>
                <a:latin typeface="Aptos" panose="020B0004020202020204" pitchFamily="34" charset="0"/>
                <a:ea typeface="Aptos" panose="020B0004020202020204" pitchFamily="34" charset="0"/>
                <a:cs typeface="Times New Roman" panose="02020603050405020304" pitchFamily="18" charset="0"/>
              </a:rPr>
              <a:t>counseling, academic intervention, and enrichment opportunities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1459056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"Now, let's turn to the </a:t>
            </a:r>
            <a:r>
              <a:rPr lang="en-US" sz="1200" b="1" kern="100">
                <a:effectLst/>
                <a:latin typeface="Aptos" panose="020B0004020202020204" pitchFamily="34" charset="0"/>
                <a:ea typeface="Aptos" panose="020B0004020202020204" pitchFamily="34" charset="0"/>
                <a:cs typeface="Times New Roman" panose="02020603050405020304" pitchFamily="18" charset="0"/>
              </a:rPr>
              <a:t>data analysis</a:t>
            </a:r>
            <a:r>
              <a:rPr lang="en-US" sz="1200" kern="100">
                <a:effectLst/>
                <a:latin typeface="Aptos" panose="020B0004020202020204" pitchFamily="34" charset="0"/>
                <a:ea typeface="Aptos" panose="020B0004020202020204" pitchFamily="34" charset="0"/>
                <a:cs typeface="Times New Roman" panose="02020603050405020304" pitchFamily="18" charset="0"/>
              </a:rPr>
              <a:t> that informed our scenario development.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"The district conducted an in-depth review of </a:t>
            </a:r>
            <a:r>
              <a:rPr lang="en-US" sz="1200" b="1" kern="100">
                <a:effectLst/>
                <a:latin typeface="Aptos" panose="020B0004020202020204" pitchFamily="34" charset="0"/>
                <a:ea typeface="Aptos" panose="020B0004020202020204" pitchFamily="34" charset="0"/>
                <a:cs typeface="Times New Roman" panose="02020603050405020304" pitchFamily="18" charset="0"/>
              </a:rPr>
              <a:t>enrollment trends across all school zones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"Key questions we examined included: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How have student populations shifted over time?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Are certain schools underutilized or overcrowded?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What do projections indicate about future enrollment?</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1573365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"Across the district, we have seen </a:t>
            </a:r>
            <a:r>
              <a:rPr lang="en-US" sz="1800" b="1" kern="100">
                <a:effectLst/>
                <a:latin typeface="Aptos" panose="020B0004020202020204" pitchFamily="34" charset="0"/>
                <a:ea typeface="Aptos" panose="020B0004020202020204" pitchFamily="34" charset="0"/>
                <a:cs typeface="Times New Roman" panose="02020603050405020304" pitchFamily="18" charset="0"/>
              </a:rPr>
              <a:t>fluctuations in enrollment</a:t>
            </a:r>
            <a:r>
              <a:rPr lang="en-US" sz="1800" kern="100">
                <a:effectLst/>
                <a:latin typeface="Aptos" panose="020B0004020202020204" pitchFamily="34" charset="0"/>
                <a:ea typeface="Aptos" panose="020B0004020202020204" pitchFamily="34" charset="0"/>
                <a:cs typeface="Times New Roman" panose="02020603050405020304" pitchFamily="18" charset="0"/>
              </a:rPr>
              <a:t>, with some schools experiencing significant </a:t>
            </a:r>
            <a:r>
              <a:rPr lang="en-US" sz="1800" b="1" kern="100">
                <a:effectLst/>
                <a:latin typeface="Aptos" panose="020B0004020202020204" pitchFamily="34" charset="0"/>
                <a:ea typeface="Aptos" panose="020B0004020202020204" pitchFamily="34" charset="0"/>
                <a:cs typeface="Times New Roman" panose="02020603050405020304" pitchFamily="18" charset="0"/>
              </a:rPr>
              <a:t>declines</a:t>
            </a:r>
            <a:r>
              <a:rPr lang="en-US" sz="1800" kern="100">
                <a:effectLst/>
                <a:latin typeface="Aptos" panose="020B0004020202020204" pitchFamily="34" charset="0"/>
                <a:ea typeface="Aptos" panose="020B0004020202020204" pitchFamily="34" charset="0"/>
                <a:cs typeface="Times New Roman" panose="02020603050405020304" pitchFamily="18" charset="0"/>
              </a:rPr>
              <a:t> in student numbers.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"Lower enrollment can lead to </a:t>
            </a:r>
            <a:r>
              <a:rPr lang="en-US" sz="1800" b="1" kern="100">
                <a:effectLst/>
                <a:latin typeface="Aptos" panose="020B0004020202020204" pitchFamily="34" charset="0"/>
                <a:ea typeface="Aptos" panose="020B0004020202020204" pitchFamily="34" charset="0"/>
                <a:cs typeface="Times New Roman" panose="02020603050405020304" pitchFamily="18" charset="0"/>
              </a:rPr>
              <a:t>underutilized buildings, inefficient staffing, and funding challenges</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"Addressing these trends is essential for </a:t>
            </a:r>
            <a:r>
              <a:rPr lang="en-US" sz="1800" b="1" kern="100">
                <a:effectLst/>
                <a:latin typeface="Aptos" panose="020B0004020202020204" pitchFamily="34" charset="0"/>
                <a:ea typeface="Aptos" panose="020B0004020202020204" pitchFamily="34" charset="0"/>
                <a:cs typeface="Times New Roman" panose="02020603050405020304" pitchFamily="18" charset="0"/>
              </a:rPr>
              <a:t>long-term district sustainability and student success</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3258865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note about </a:t>
            </a:r>
            <a:r>
              <a:rPr lang="en-US" err="1"/>
              <a:t>springdale</a:t>
            </a:r>
            <a:r>
              <a:rPr lang="en-US"/>
              <a:t> adding to building capacity </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913711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2810761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2860260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"To better understand these shifts, we examined </a:t>
            </a:r>
            <a:r>
              <a:rPr lang="en-US" sz="1200" b="1" kern="100">
                <a:effectLst/>
                <a:latin typeface="Aptos" panose="020B0004020202020204" pitchFamily="34" charset="0"/>
                <a:ea typeface="Aptos" panose="020B0004020202020204" pitchFamily="34" charset="0"/>
                <a:cs typeface="Times New Roman" panose="02020603050405020304" pitchFamily="18" charset="0"/>
              </a:rPr>
              <a:t>zone-specific enrollment patterns</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Central Zone</a:t>
            </a:r>
            <a:r>
              <a:rPr lang="en-US" sz="1200" kern="100">
                <a:effectLst/>
                <a:latin typeface="Aptos" panose="020B0004020202020204" pitchFamily="34" charset="0"/>
                <a:ea typeface="Aptos" panose="020B0004020202020204" pitchFamily="34" charset="0"/>
                <a:cs typeface="Times New Roman" panose="02020603050405020304" pitchFamily="18" charset="0"/>
              </a:rPr>
              <a:t> – Schools in this area have seen </a:t>
            </a:r>
            <a:r>
              <a:rPr lang="en-US" sz="1200" b="1" kern="100">
                <a:effectLst/>
                <a:latin typeface="Aptos" panose="020B0004020202020204" pitchFamily="34" charset="0"/>
                <a:ea typeface="Aptos" panose="020B0004020202020204" pitchFamily="34" charset="0"/>
                <a:cs typeface="Times New Roman" panose="02020603050405020304" pitchFamily="18" charset="0"/>
              </a:rPr>
              <a:t>moderate declines</a:t>
            </a:r>
            <a:r>
              <a:rPr lang="en-US" sz="1200" kern="100">
                <a:effectLst/>
                <a:latin typeface="Aptos" panose="020B0004020202020204" pitchFamily="34" charset="0"/>
                <a:ea typeface="Aptos" panose="020B0004020202020204" pitchFamily="34" charset="0"/>
                <a:cs typeface="Times New Roman" panose="02020603050405020304" pitchFamily="18" charset="0"/>
              </a:rPr>
              <a:t>, leading to some </a:t>
            </a:r>
            <a:r>
              <a:rPr lang="en-US" sz="1200" b="1" kern="100">
                <a:effectLst/>
                <a:latin typeface="Aptos" panose="020B0004020202020204" pitchFamily="34" charset="0"/>
                <a:ea typeface="Aptos" panose="020B0004020202020204" pitchFamily="34" charset="0"/>
                <a:cs typeface="Times New Roman" panose="02020603050405020304" pitchFamily="18" charset="0"/>
              </a:rPr>
              <a:t>underutilized facilities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Northeast, Rutland, Southwest, and Westside Zones</a:t>
            </a:r>
            <a:r>
              <a:rPr lang="en-US" sz="1200" kern="100">
                <a:effectLst/>
                <a:latin typeface="Aptos" panose="020B0004020202020204" pitchFamily="34" charset="0"/>
                <a:ea typeface="Aptos" panose="020B0004020202020204" pitchFamily="34" charset="0"/>
                <a:cs typeface="Times New Roman" panose="02020603050405020304" pitchFamily="18" charset="0"/>
              </a:rPr>
              <a:t> – These zones have </a:t>
            </a:r>
            <a:r>
              <a:rPr lang="en-US" sz="1200" b="1" kern="100">
                <a:effectLst/>
                <a:latin typeface="Aptos" panose="020B0004020202020204" pitchFamily="34" charset="0"/>
                <a:ea typeface="Aptos" panose="020B0004020202020204" pitchFamily="34" charset="0"/>
                <a:cs typeface="Times New Roman" panose="02020603050405020304" pitchFamily="18" charset="0"/>
              </a:rPr>
              <a:t>varied trends</a:t>
            </a:r>
            <a:r>
              <a:rPr lang="en-US" sz="1200" kern="100">
                <a:effectLst/>
                <a:latin typeface="Aptos" panose="020B0004020202020204" pitchFamily="34" charset="0"/>
                <a:ea typeface="Aptos" panose="020B0004020202020204" pitchFamily="34" charset="0"/>
                <a:cs typeface="Times New Roman" panose="02020603050405020304" pitchFamily="18" charset="0"/>
              </a:rPr>
              <a:t>, with some schools facing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severe under-enrollment</a:t>
            </a:r>
            <a:r>
              <a:rPr lang="en-US" sz="1200" kern="100">
                <a:effectLst/>
                <a:latin typeface="Aptos" panose="020B0004020202020204" pitchFamily="34" charset="0"/>
                <a:ea typeface="Aptos" panose="020B0004020202020204" pitchFamily="34" charset="0"/>
                <a:cs typeface="Times New Roman" panose="02020603050405020304" pitchFamily="18" charset="0"/>
              </a:rPr>
              <a:t>, while others are near full capacity.</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1237994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a:effectLst/>
                <a:latin typeface="Aptos" panose="020B0004020202020204" pitchFamily="34" charset="0"/>
                <a:ea typeface="Aptos" panose="020B0004020202020204" pitchFamily="34" charset="0"/>
                <a:cs typeface="Times New Roman" panose="02020603050405020304" pitchFamily="18" charset="0"/>
              </a:rPr>
              <a:t>Howard Zone</a:t>
            </a:r>
            <a:r>
              <a:rPr lang="en-US" sz="1200" kern="100">
                <a:effectLst/>
                <a:latin typeface="Aptos" panose="020B0004020202020204" pitchFamily="34" charset="0"/>
                <a:ea typeface="Aptos" panose="020B0004020202020204" pitchFamily="34" charset="0"/>
                <a:cs typeface="Times New Roman" panose="02020603050405020304" pitchFamily="18" charset="0"/>
              </a:rPr>
              <a:t> – Enrollment has remained </a:t>
            </a:r>
            <a:r>
              <a:rPr lang="en-US" sz="1200" b="1" kern="100">
                <a:effectLst/>
                <a:latin typeface="Aptos" panose="020B0004020202020204" pitchFamily="34" charset="0"/>
                <a:ea typeface="Aptos" panose="020B0004020202020204" pitchFamily="34" charset="0"/>
                <a:cs typeface="Times New Roman" panose="02020603050405020304" pitchFamily="18" charset="0"/>
              </a:rPr>
              <a:t>relatively stable</a:t>
            </a:r>
            <a:r>
              <a:rPr lang="en-US" sz="1200" kern="100">
                <a:effectLst/>
                <a:latin typeface="Aptos" panose="020B0004020202020204" pitchFamily="34" charset="0"/>
                <a:ea typeface="Aptos" panose="020B0004020202020204" pitchFamily="34" charset="0"/>
                <a:cs typeface="Times New Roman" panose="02020603050405020304" pitchFamily="18" charset="0"/>
              </a:rPr>
              <a:t>, but some schools operate </a:t>
            </a:r>
            <a:r>
              <a:rPr lang="en-US" sz="1200" b="1" kern="100">
                <a:effectLst/>
                <a:latin typeface="Aptos" panose="020B0004020202020204" pitchFamily="34" charset="0"/>
                <a:ea typeface="Aptos" panose="020B0004020202020204" pitchFamily="34" charset="0"/>
                <a:cs typeface="Times New Roman" panose="02020603050405020304" pitchFamily="18" charset="0"/>
              </a:rPr>
              <a:t>below capacity</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4061800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a:effectLst/>
                <a:latin typeface="Aptos" panose="020B0004020202020204" pitchFamily="34" charset="0"/>
                <a:ea typeface="Aptos" panose="020B0004020202020204" pitchFamily="34" charset="0"/>
                <a:cs typeface="Times New Roman" panose="02020603050405020304" pitchFamily="18" charset="0"/>
              </a:rPr>
              <a:t>Northeast, Rutland, Southwest, and Westside Zones</a:t>
            </a:r>
            <a:r>
              <a:rPr lang="en-US" sz="1200" kern="100">
                <a:effectLst/>
                <a:latin typeface="Aptos" panose="020B0004020202020204" pitchFamily="34" charset="0"/>
                <a:ea typeface="Aptos" panose="020B0004020202020204" pitchFamily="34" charset="0"/>
                <a:cs typeface="Times New Roman" panose="02020603050405020304" pitchFamily="18" charset="0"/>
              </a:rPr>
              <a:t> – These zones have </a:t>
            </a:r>
            <a:r>
              <a:rPr lang="en-US" sz="1200" b="1" kern="100">
                <a:effectLst/>
                <a:latin typeface="Aptos" panose="020B0004020202020204" pitchFamily="34" charset="0"/>
                <a:ea typeface="Aptos" panose="020B0004020202020204" pitchFamily="34" charset="0"/>
                <a:cs typeface="Times New Roman" panose="02020603050405020304" pitchFamily="18" charset="0"/>
              </a:rPr>
              <a:t>varied trends</a:t>
            </a:r>
            <a:r>
              <a:rPr lang="en-US" sz="1200" kern="100">
                <a:effectLst/>
                <a:latin typeface="Aptos" panose="020B0004020202020204" pitchFamily="34" charset="0"/>
                <a:ea typeface="Aptos" panose="020B0004020202020204" pitchFamily="34" charset="0"/>
                <a:cs typeface="Times New Roman" panose="02020603050405020304" pitchFamily="18" charset="0"/>
              </a:rPr>
              <a:t>, with some schools facing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severe under-enrollment</a:t>
            </a:r>
            <a:r>
              <a:rPr lang="en-US" sz="1200" kern="100">
                <a:effectLst/>
                <a:latin typeface="Aptos" panose="020B0004020202020204" pitchFamily="34" charset="0"/>
                <a:ea typeface="Aptos" panose="020B0004020202020204" pitchFamily="34" charset="0"/>
                <a:cs typeface="Times New Roman" panose="02020603050405020304" pitchFamily="18" charset="0"/>
              </a:rPr>
              <a:t>, while others are near full capacity.</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25</a:t>
            </a:fld>
            <a:endParaRPr lang="en-US"/>
          </a:p>
        </p:txBody>
      </p:sp>
    </p:spTree>
    <p:extLst>
      <p:ext uri="{BB962C8B-B14F-4D97-AF65-F5344CB8AC3E}">
        <p14:creationId xmlns:p14="http://schemas.microsoft.com/office/powerpoint/2010/main" val="527221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26</a:t>
            </a:fld>
            <a:endParaRPr lang="en-US"/>
          </a:p>
        </p:txBody>
      </p:sp>
    </p:spTree>
    <p:extLst>
      <p:ext uri="{BB962C8B-B14F-4D97-AF65-F5344CB8AC3E}">
        <p14:creationId xmlns:p14="http://schemas.microsoft.com/office/powerpoint/2010/main" val="12318028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27</a:t>
            </a:fld>
            <a:endParaRPr lang="en-US"/>
          </a:p>
        </p:txBody>
      </p:sp>
    </p:spTree>
    <p:extLst>
      <p:ext uri="{BB962C8B-B14F-4D97-AF65-F5344CB8AC3E}">
        <p14:creationId xmlns:p14="http://schemas.microsoft.com/office/powerpoint/2010/main" val="38818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28</a:t>
            </a:fld>
            <a:endParaRPr lang="en-US"/>
          </a:p>
        </p:txBody>
      </p:sp>
    </p:spTree>
    <p:extLst>
      <p:ext uri="{BB962C8B-B14F-4D97-AF65-F5344CB8AC3E}">
        <p14:creationId xmlns:p14="http://schemas.microsoft.com/office/powerpoint/2010/main" val="2830482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40234-AC53-3035-6CD8-107FD0115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2EBE4-2754-ACDF-A968-943FF768986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523C5A1-E1A1-5B2A-B8A2-6D0B0B629EE7}"/>
              </a:ext>
            </a:extLst>
          </p:cNvPr>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"To determine which schools might be viable for consolidation, we used a </a:t>
            </a:r>
            <a:r>
              <a:rPr lang="en-US" sz="1800" b="1" kern="100">
                <a:effectLst/>
                <a:latin typeface="Aptos" panose="020B0004020202020204" pitchFamily="34" charset="0"/>
                <a:ea typeface="Aptos" panose="020B0004020202020204" pitchFamily="34" charset="0"/>
                <a:cs typeface="Times New Roman" panose="02020603050405020304" pitchFamily="18" charset="0"/>
              </a:rPr>
              <a:t>Consolidation Matrix</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"This tool helps </a:t>
            </a:r>
            <a:r>
              <a:rPr lang="en-US" sz="1800" b="1" kern="100">
                <a:effectLst/>
                <a:latin typeface="Aptos" panose="020B0004020202020204" pitchFamily="34" charset="0"/>
                <a:ea typeface="Aptos" panose="020B0004020202020204" pitchFamily="34" charset="0"/>
                <a:cs typeface="Times New Roman" panose="02020603050405020304" pitchFamily="18" charset="0"/>
              </a:rPr>
              <a:t>quantify</a:t>
            </a:r>
            <a:r>
              <a:rPr lang="en-US" sz="1800" kern="100">
                <a:effectLst/>
                <a:latin typeface="Aptos" panose="020B0004020202020204" pitchFamily="34" charset="0"/>
                <a:ea typeface="Aptos" panose="020B0004020202020204" pitchFamily="34" charset="0"/>
                <a:cs typeface="Times New Roman" panose="02020603050405020304" pitchFamily="18" charset="0"/>
              </a:rPr>
              <a:t> which schools may be good candidates for merger, based on </a:t>
            </a:r>
            <a:r>
              <a:rPr lang="en-US" sz="1800" b="1" kern="100">
                <a:effectLst/>
                <a:latin typeface="Aptos" panose="020B0004020202020204" pitchFamily="34" charset="0"/>
                <a:ea typeface="Aptos" panose="020B0004020202020204" pitchFamily="34" charset="0"/>
                <a:cs typeface="Times New Roman" panose="02020603050405020304" pitchFamily="18" charset="0"/>
              </a:rPr>
              <a:t>objective data points</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"It incorporates multiple </a:t>
            </a:r>
            <a:r>
              <a:rPr lang="en-US" sz="1800" b="1" kern="100">
                <a:effectLst/>
                <a:latin typeface="Aptos" panose="020B0004020202020204" pitchFamily="34" charset="0"/>
                <a:ea typeface="Aptos" panose="020B0004020202020204" pitchFamily="34" charset="0"/>
                <a:cs typeface="Times New Roman" panose="02020603050405020304" pitchFamily="18" charset="0"/>
              </a:rPr>
              <a:t>key factors</a:t>
            </a:r>
            <a:r>
              <a:rPr lang="en-US" sz="1800" kern="100">
                <a:effectLst/>
                <a:latin typeface="Aptos" panose="020B0004020202020204" pitchFamily="34" charset="0"/>
                <a:ea typeface="Aptos" panose="020B0004020202020204" pitchFamily="34" charset="0"/>
                <a:cs typeface="Times New Roman" panose="02020603050405020304" pitchFamily="18" charset="0"/>
              </a:rPr>
              <a:t> to </a:t>
            </a:r>
            <a:r>
              <a:rPr lang="en-US" sz="1800" b="1" kern="100">
                <a:effectLst/>
                <a:latin typeface="Aptos" panose="020B0004020202020204" pitchFamily="34" charset="0"/>
                <a:ea typeface="Aptos" panose="020B0004020202020204" pitchFamily="34" charset="0"/>
                <a:cs typeface="Times New Roman" panose="02020603050405020304" pitchFamily="18" charset="0"/>
              </a:rPr>
              <a:t>ensure fairness and equity</a:t>
            </a:r>
            <a:r>
              <a:rPr lang="en-US" sz="1800" kern="100">
                <a:effectLst/>
                <a:latin typeface="Aptos" panose="020B0004020202020204" pitchFamily="34" charset="0"/>
                <a:ea typeface="Aptos" panose="020B0004020202020204" pitchFamily="34" charset="0"/>
                <a:cs typeface="Times New Roman" panose="02020603050405020304" pitchFamily="18" charset="0"/>
              </a:rPr>
              <a:t> in decision-making."</a:t>
            </a:r>
          </a:p>
        </p:txBody>
      </p:sp>
      <p:sp>
        <p:nvSpPr>
          <p:cNvPr id="4" name="Slide Number Placeholder 3">
            <a:extLst>
              <a:ext uri="{FF2B5EF4-FFF2-40B4-BE49-F238E27FC236}">
                <a16:creationId xmlns:a16="http://schemas.microsoft.com/office/drawing/2014/main" id="{A708B336-2ED9-4922-854C-DB3428B1CFC0}"/>
              </a:ext>
            </a:extLst>
          </p:cNvPr>
          <p:cNvSpPr>
            <a:spLocks noGrp="1"/>
          </p:cNvSpPr>
          <p:nvPr>
            <p:ph type="sldNum" sz="quarter" idx="5"/>
          </p:nvPr>
        </p:nvSpPr>
        <p:spPr/>
        <p:txBody>
          <a:bodyPr/>
          <a:lstStyle/>
          <a:p>
            <a:fld id="{560E63B2-D433-497B-82B7-B837A3F36A27}" type="slidenum">
              <a:rPr lang="en-US" smtClean="0"/>
              <a:t>29</a:t>
            </a:fld>
            <a:endParaRPr lang="en-US"/>
          </a:p>
        </p:txBody>
      </p:sp>
    </p:spTree>
    <p:extLst>
      <p:ext uri="{BB962C8B-B14F-4D97-AF65-F5344CB8AC3E}">
        <p14:creationId xmlns:p14="http://schemas.microsoft.com/office/powerpoint/2010/main" val="18059345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9C057-C628-BA72-B2B7-2320FBAA44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C3C60-03EA-7FDD-CE51-39D76949F85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942982-DF54-BB6B-383D-F7E9AB826BFC}"/>
              </a:ext>
            </a:extLst>
          </p:cNvPr>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"The Consolidation Matrix evaluates schools based on </a:t>
            </a:r>
            <a:r>
              <a:rPr lang="en-US" sz="1200" b="1" kern="100">
                <a:effectLst/>
                <a:latin typeface="Aptos" panose="020B0004020202020204" pitchFamily="34" charset="0"/>
                <a:ea typeface="Aptos" panose="020B0004020202020204" pitchFamily="34" charset="0"/>
                <a:cs typeface="Times New Roman" panose="02020603050405020304" pitchFamily="18" charset="0"/>
              </a:rPr>
              <a:t>seven key criteria</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Student Enrollment</a:t>
            </a:r>
            <a:r>
              <a:rPr lang="en-US" sz="1200" kern="100">
                <a:effectLst/>
                <a:latin typeface="Aptos" panose="020B0004020202020204" pitchFamily="34" charset="0"/>
                <a:ea typeface="Aptos" panose="020B0004020202020204" pitchFamily="34" charset="0"/>
                <a:cs typeface="Times New Roman" panose="02020603050405020304" pitchFamily="18" charset="0"/>
              </a:rPr>
              <a:t> – Schools with </a:t>
            </a:r>
            <a:r>
              <a:rPr lang="en-US" sz="1200" b="1" kern="100">
                <a:effectLst/>
                <a:latin typeface="Aptos" panose="020B0004020202020204" pitchFamily="34" charset="0"/>
                <a:ea typeface="Aptos" panose="020B0004020202020204" pitchFamily="34" charset="0"/>
                <a:cs typeface="Times New Roman" panose="02020603050405020304" pitchFamily="18" charset="0"/>
              </a:rPr>
              <a:t>significant enrollment declines</a:t>
            </a:r>
            <a:r>
              <a:rPr lang="en-US" sz="1200" kern="100">
                <a:effectLst/>
                <a:latin typeface="Aptos" panose="020B0004020202020204" pitchFamily="34" charset="0"/>
                <a:ea typeface="Aptos" panose="020B0004020202020204" pitchFamily="34" charset="0"/>
                <a:cs typeface="Times New Roman" panose="02020603050405020304" pitchFamily="18" charset="0"/>
              </a:rPr>
              <a:t> may be candidates for consolidation.</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Building Utilization</a:t>
            </a:r>
            <a:r>
              <a:rPr lang="en-US" sz="1200" kern="100">
                <a:effectLst/>
                <a:latin typeface="Aptos" panose="020B0004020202020204" pitchFamily="34" charset="0"/>
                <a:ea typeface="Aptos" panose="020B0004020202020204" pitchFamily="34" charset="0"/>
                <a:cs typeface="Times New Roman" panose="02020603050405020304" pitchFamily="18" charset="0"/>
              </a:rPr>
              <a:t> – Schools operating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far below capacity</a:t>
            </a:r>
            <a:r>
              <a:rPr lang="en-US" sz="1200" kern="100">
                <a:effectLst/>
                <a:latin typeface="Aptos" panose="020B0004020202020204" pitchFamily="34" charset="0"/>
                <a:ea typeface="Aptos" panose="020B0004020202020204" pitchFamily="34" charset="0"/>
                <a:cs typeface="Times New Roman" panose="02020603050405020304" pitchFamily="18" charset="0"/>
              </a:rPr>
              <a:t> may not be using resources efficiently.</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Per Pupil Spending</a:t>
            </a:r>
            <a:r>
              <a:rPr lang="en-US" sz="1200" kern="100">
                <a:effectLst/>
                <a:latin typeface="Aptos" panose="020B0004020202020204" pitchFamily="34" charset="0"/>
                <a:ea typeface="Aptos" panose="020B0004020202020204" pitchFamily="34" charset="0"/>
                <a:cs typeface="Times New Roman" panose="02020603050405020304" pitchFamily="18" charset="0"/>
              </a:rPr>
              <a:t> – Schools with </a:t>
            </a:r>
            <a:r>
              <a:rPr lang="en-US" sz="1200" b="1" kern="100">
                <a:effectLst/>
                <a:latin typeface="Aptos" panose="020B0004020202020204" pitchFamily="34" charset="0"/>
                <a:ea typeface="Aptos" panose="020B0004020202020204" pitchFamily="34" charset="0"/>
                <a:cs typeface="Times New Roman" panose="02020603050405020304" pitchFamily="18" charset="0"/>
              </a:rPr>
              <a:t>higher costs per student</a:t>
            </a:r>
            <a:r>
              <a:rPr lang="en-US" sz="1200" kern="100">
                <a:effectLst/>
                <a:latin typeface="Aptos" panose="020B0004020202020204" pitchFamily="34" charset="0"/>
                <a:ea typeface="Aptos" panose="020B0004020202020204" pitchFamily="34" charset="0"/>
                <a:cs typeface="Times New Roman" panose="02020603050405020304" pitchFamily="18" charset="0"/>
              </a:rPr>
              <a:t> may indicate financial inefficiencies.</a:t>
            </a:r>
          </a:p>
          <a:p>
            <a:pPr marL="742950" marR="0" lvl="1" indent="-285750">
              <a:lnSpc>
                <a:spcPct val="115000"/>
              </a:lnSpc>
              <a:spcAft>
                <a:spcPts val="800"/>
              </a:spcAft>
              <a:buFont typeface="+mj-lt"/>
              <a:buAutoNum type="arabicPeriod"/>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Facility Age</a:t>
            </a:r>
            <a:r>
              <a:rPr lang="en-US" sz="1200" kern="100">
                <a:effectLst/>
                <a:latin typeface="Aptos" panose="020B0004020202020204" pitchFamily="34" charset="0"/>
                <a:ea typeface="Aptos" panose="020B0004020202020204" pitchFamily="34" charset="0"/>
                <a:cs typeface="Times New Roman" panose="02020603050405020304" pitchFamily="18" charset="0"/>
              </a:rPr>
              <a:t> – Older schools often require </a:t>
            </a:r>
            <a:r>
              <a:rPr lang="en-US" sz="1200" b="1" kern="100">
                <a:effectLst/>
                <a:latin typeface="Aptos" panose="020B0004020202020204" pitchFamily="34" charset="0"/>
                <a:ea typeface="Aptos" panose="020B0004020202020204" pitchFamily="34" charset="0"/>
                <a:cs typeface="Times New Roman" panose="02020603050405020304" pitchFamily="18" charset="0"/>
              </a:rPr>
              <a:t>extensive maintenance and repairs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BCB82D6D-AD72-8261-B56B-FA1796BB0244}"/>
              </a:ext>
            </a:extLst>
          </p:cNvPr>
          <p:cNvSpPr>
            <a:spLocks noGrp="1"/>
          </p:cNvSpPr>
          <p:nvPr>
            <p:ph type="sldNum" sz="quarter" idx="5"/>
          </p:nvPr>
        </p:nvSpPr>
        <p:spPr/>
        <p:txBody>
          <a:bodyPr/>
          <a:lstStyle/>
          <a:p>
            <a:fld id="{560E63B2-D433-497B-82B7-B837A3F36A27}" type="slidenum">
              <a:rPr lang="en-US" smtClean="0"/>
              <a:t>30</a:t>
            </a:fld>
            <a:endParaRPr lang="en-US"/>
          </a:p>
        </p:txBody>
      </p:sp>
    </p:spTree>
    <p:extLst>
      <p:ext uri="{BB962C8B-B14F-4D97-AF65-F5344CB8AC3E}">
        <p14:creationId xmlns:p14="http://schemas.microsoft.com/office/powerpoint/2010/main" val="2860729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9C057-C628-BA72-B2B7-2320FBAA44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C3C60-03EA-7FDD-CE51-39D76949F85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942982-DF54-BB6B-383D-F7E9AB826BFC}"/>
              </a:ext>
            </a:extLst>
          </p:cNvPr>
          <p:cNvSpPr>
            <a:spLocks noGrp="1"/>
          </p:cNvSpPr>
          <p:nvPr>
            <p:ph type="body" idx="1"/>
          </p:nvPr>
        </p:nvSpPr>
        <p:spPr/>
        <p:txBody>
          <a:bodyPr/>
          <a:lstStyle/>
          <a:p>
            <a:pPr>
              <a:buNone/>
            </a:pPr>
            <a:endParaRPr lang="en-US">
              <a:effectLst/>
            </a:endParaRPr>
          </a:p>
          <a:p>
            <a:pPr marL="742950" marR="0" lvl="1" indent="-285750">
              <a:lnSpc>
                <a:spcPct val="115000"/>
              </a:lnSpc>
              <a:spcAft>
                <a:spcPts val="800"/>
              </a:spcAft>
              <a:buFont typeface="+mj-lt"/>
              <a:buAutoNum type="arabicPeriod" startAt="5"/>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Projected Growth</a:t>
            </a:r>
            <a:r>
              <a:rPr lang="en-US" sz="1200" kern="100">
                <a:effectLst/>
                <a:latin typeface="Aptos" panose="020B0004020202020204" pitchFamily="34" charset="0"/>
                <a:ea typeface="Aptos" panose="020B0004020202020204" pitchFamily="34" charset="0"/>
                <a:cs typeface="Times New Roman" panose="02020603050405020304" pitchFamily="18" charset="0"/>
              </a:rPr>
              <a:t> – Future </a:t>
            </a:r>
            <a:r>
              <a:rPr lang="en-US" sz="1200" b="1" kern="100">
                <a:effectLst/>
                <a:latin typeface="Aptos" panose="020B0004020202020204" pitchFamily="34" charset="0"/>
                <a:ea typeface="Aptos" panose="020B0004020202020204" pitchFamily="34" charset="0"/>
                <a:cs typeface="Times New Roman" panose="02020603050405020304" pitchFamily="18" charset="0"/>
              </a:rPr>
              <a:t>housing developments and population trends</a:t>
            </a:r>
            <a:r>
              <a:rPr lang="en-US" sz="1200" kern="100">
                <a:effectLst/>
                <a:latin typeface="Aptos" panose="020B0004020202020204" pitchFamily="34" charset="0"/>
                <a:ea typeface="Aptos" panose="020B0004020202020204" pitchFamily="34" charset="0"/>
                <a:cs typeface="Times New Roman" panose="02020603050405020304" pitchFamily="18" charset="0"/>
              </a:rPr>
              <a:t> impact long-term sustainability.</a:t>
            </a:r>
          </a:p>
          <a:p>
            <a:pPr marL="742950" marR="0" lvl="1" indent="-285750">
              <a:lnSpc>
                <a:spcPct val="115000"/>
              </a:lnSpc>
              <a:spcAft>
                <a:spcPts val="800"/>
              </a:spcAft>
              <a:buFont typeface="+mj-lt"/>
              <a:buAutoNum type="arabicPeriod" startAt="5"/>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GADOE Target for Funding</a:t>
            </a:r>
            <a:r>
              <a:rPr lang="en-US" sz="1200" kern="100">
                <a:effectLst/>
                <a:latin typeface="Aptos" panose="020B0004020202020204" pitchFamily="34" charset="0"/>
                <a:ea typeface="Aptos" panose="020B0004020202020204" pitchFamily="34" charset="0"/>
                <a:cs typeface="Times New Roman" panose="02020603050405020304" pitchFamily="18" charset="0"/>
              </a:rPr>
              <a:t> – Schools that fall below the </a:t>
            </a:r>
            <a:r>
              <a:rPr lang="en-US" sz="1200" b="1" kern="100">
                <a:effectLst/>
                <a:latin typeface="Aptos" panose="020B0004020202020204" pitchFamily="34" charset="0"/>
                <a:ea typeface="Aptos" panose="020B0004020202020204" pitchFamily="34" charset="0"/>
                <a:cs typeface="Times New Roman" panose="02020603050405020304" pitchFamily="18" charset="0"/>
              </a:rPr>
              <a:t>state’s funding thresholds</a:t>
            </a:r>
            <a:r>
              <a:rPr lang="en-US" sz="1200" kern="100">
                <a:effectLst/>
                <a:latin typeface="Aptos" panose="020B0004020202020204" pitchFamily="34" charset="0"/>
                <a:ea typeface="Aptos" panose="020B0004020202020204" pitchFamily="34" charset="0"/>
                <a:cs typeface="Times New Roman" panose="02020603050405020304" pitchFamily="18" charset="0"/>
              </a:rPr>
              <a:t> are financially at risk.</a:t>
            </a:r>
          </a:p>
          <a:p>
            <a:pPr marL="742950" marR="0" lvl="1" indent="-285750">
              <a:lnSpc>
                <a:spcPct val="115000"/>
              </a:lnSpc>
              <a:spcAft>
                <a:spcPts val="800"/>
              </a:spcAft>
              <a:buFont typeface="+mj-lt"/>
              <a:buAutoNum type="arabicPeriod" startAt="5"/>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Specialized Academic Programs</a:t>
            </a:r>
            <a:r>
              <a:rPr lang="en-US" sz="1200" kern="100">
                <a:effectLst/>
                <a:latin typeface="Aptos" panose="020B0004020202020204" pitchFamily="34" charset="0"/>
                <a:ea typeface="Aptos" panose="020B0004020202020204" pitchFamily="34" charset="0"/>
                <a:cs typeface="Times New Roman" panose="02020603050405020304" pitchFamily="18" charset="0"/>
              </a:rPr>
              <a:t> – Magnet programs, IB programs, and fine arts offerings must be </a:t>
            </a:r>
            <a:r>
              <a:rPr lang="en-US" sz="1200" b="1" kern="100">
                <a:effectLst/>
                <a:latin typeface="Aptos" panose="020B0004020202020204" pitchFamily="34" charset="0"/>
                <a:ea typeface="Aptos" panose="020B0004020202020204" pitchFamily="34" charset="0"/>
                <a:cs typeface="Times New Roman" panose="02020603050405020304" pitchFamily="18" charset="0"/>
              </a:rPr>
              <a:t>considered in consolidation scenarios</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BCB82D6D-AD72-8261-B56B-FA1796BB0244}"/>
              </a:ext>
            </a:extLst>
          </p:cNvPr>
          <p:cNvSpPr>
            <a:spLocks noGrp="1"/>
          </p:cNvSpPr>
          <p:nvPr>
            <p:ph type="sldNum" sz="quarter" idx="5"/>
          </p:nvPr>
        </p:nvSpPr>
        <p:spPr/>
        <p:txBody>
          <a:bodyPr/>
          <a:lstStyle/>
          <a:p>
            <a:fld id="{560E63B2-D433-497B-82B7-B837A3F36A27}" type="slidenum">
              <a:rPr lang="en-US" smtClean="0"/>
              <a:t>31</a:t>
            </a:fld>
            <a:endParaRPr lang="en-US"/>
          </a:p>
        </p:txBody>
      </p:sp>
    </p:spTree>
    <p:extLst>
      <p:ext uri="{BB962C8B-B14F-4D97-AF65-F5344CB8AC3E}">
        <p14:creationId xmlns:p14="http://schemas.microsoft.com/office/powerpoint/2010/main" val="1718878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D30FD-0FC7-A0B0-68FC-388EB4FD98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2CFAE-C556-4118-6B79-DA72D034EDC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E8D535A-A5D9-FE40-014F-D817603E530A}"/>
              </a:ext>
            </a:extLst>
          </p:cNvPr>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"We scored each school based on this matrix.</a:t>
            </a:r>
          </a:p>
        </p:txBody>
      </p:sp>
      <p:sp>
        <p:nvSpPr>
          <p:cNvPr id="4" name="Slide Number Placeholder 3">
            <a:extLst>
              <a:ext uri="{FF2B5EF4-FFF2-40B4-BE49-F238E27FC236}">
                <a16:creationId xmlns:a16="http://schemas.microsoft.com/office/drawing/2014/main" id="{A4A4E36B-DD2D-C9D8-700E-764D1A249AF2}"/>
              </a:ext>
            </a:extLst>
          </p:cNvPr>
          <p:cNvSpPr>
            <a:spLocks noGrp="1"/>
          </p:cNvSpPr>
          <p:nvPr>
            <p:ph type="sldNum" sz="quarter" idx="5"/>
          </p:nvPr>
        </p:nvSpPr>
        <p:spPr/>
        <p:txBody>
          <a:bodyPr/>
          <a:lstStyle/>
          <a:p>
            <a:fld id="{560E63B2-D433-497B-82B7-B837A3F36A27}" type="slidenum">
              <a:rPr lang="en-US" smtClean="0"/>
              <a:t>32</a:t>
            </a:fld>
            <a:endParaRPr lang="en-US"/>
          </a:p>
        </p:txBody>
      </p:sp>
    </p:spTree>
    <p:extLst>
      <p:ext uri="{BB962C8B-B14F-4D97-AF65-F5344CB8AC3E}">
        <p14:creationId xmlns:p14="http://schemas.microsoft.com/office/powerpoint/2010/main" val="21296206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17B3F-7D08-1216-671E-9575BCEDF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B0D30-499C-4E0D-EF02-B1A26AC2CE9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C366DFC-260C-CAD1-1D0B-0E50BC923779}"/>
              </a:ext>
            </a:extLst>
          </p:cNvPr>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"Schools were </a:t>
            </a:r>
            <a:r>
              <a:rPr lang="en-US" sz="1200" b="1" kern="100">
                <a:effectLst/>
                <a:latin typeface="Aptos" panose="020B0004020202020204" pitchFamily="34" charset="0"/>
                <a:ea typeface="Aptos" panose="020B0004020202020204" pitchFamily="34" charset="0"/>
                <a:cs typeface="Times New Roman" panose="02020603050405020304" pitchFamily="18" charset="0"/>
              </a:rPr>
              <a:t>categorized as</a:t>
            </a:r>
            <a:r>
              <a:rPr lang="en-US" sz="1200" kern="100">
                <a:effectLst/>
                <a:latin typeface="Aptos" panose="020B0004020202020204" pitchFamily="34" charset="0"/>
                <a:ea typeface="Aptos" panose="020B0004020202020204" pitchFamily="34" charset="0"/>
                <a:cs typeface="Times New Roman" panose="02020603050405020304" pitchFamily="18" charset="0"/>
              </a:rPr>
              <a:t>: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Likely consolidation candidates</a:t>
            </a:r>
            <a:r>
              <a:rPr lang="en-US" sz="1200" kern="100">
                <a:effectLst/>
                <a:latin typeface="Aptos" panose="020B0004020202020204" pitchFamily="34" charset="0"/>
                <a:ea typeface="Aptos" panose="020B0004020202020204" pitchFamily="34" charset="0"/>
                <a:cs typeface="Times New Roman" panose="02020603050405020304" pitchFamily="18" charset="0"/>
              </a:rPr>
              <a:t> (0-4 points).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Possible candidates</a:t>
            </a:r>
            <a:r>
              <a:rPr lang="en-US" sz="1200" kern="100">
                <a:effectLst/>
                <a:latin typeface="Aptos" panose="020B0004020202020204" pitchFamily="34" charset="0"/>
                <a:ea typeface="Aptos" panose="020B0004020202020204" pitchFamily="34" charset="0"/>
                <a:cs typeface="Times New Roman" panose="02020603050405020304" pitchFamily="18" charset="0"/>
              </a:rPr>
              <a:t> (5-9 points).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Unlikely candidates</a:t>
            </a:r>
            <a:r>
              <a:rPr lang="en-US" sz="1200" kern="100">
                <a:effectLst/>
                <a:latin typeface="Aptos" panose="020B0004020202020204" pitchFamily="34" charset="0"/>
                <a:ea typeface="Aptos" panose="020B0004020202020204" pitchFamily="34" charset="0"/>
                <a:cs typeface="Times New Roman" panose="02020603050405020304" pitchFamily="18" charset="0"/>
              </a:rPr>
              <a:t> (10-14 points).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"This matrix helped inform our </a:t>
            </a:r>
            <a:r>
              <a:rPr lang="en-US" sz="1200" b="1" kern="100">
                <a:effectLst/>
                <a:latin typeface="Aptos" panose="020B0004020202020204" pitchFamily="34" charset="0"/>
                <a:ea typeface="Aptos" panose="020B0004020202020204" pitchFamily="34" charset="0"/>
                <a:cs typeface="Times New Roman" panose="02020603050405020304" pitchFamily="18" charset="0"/>
              </a:rPr>
              <a:t>scenario development process</a:t>
            </a:r>
            <a:r>
              <a:rPr lang="en-US" sz="1200" kern="100">
                <a:effectLst/>
                <a:latin typeface="Aptos" panose="020B0004020202020204" pitchFamily="34" charset="0"/>
                <a:ea typeface="Aptos" panose="020B0004020202020204" pitchFamily="34" charset="0"/>
                <a:cs typeface="Times New Roman" panose="02020603050405020304" pitchFamily="18" charset="0"/>
              </a:rPr>
              <a:t>, but </a:t>
            </a:r>
            <a:r>
              <a:rPr lang="en-US" sz="1200" b="1" kern="100">
                <a:effectLst/>
                <a:latin typeface="Aptos" panose="020B0004020202020204" pitchFamily="34" charset="0"/>
                <a:ea typeface="Aptos" panose="020B0004020202020204" pitchFamily="34" charset="0"/>
                <a:cs typeface="Times New Roman" panose="02020603050405020304" pitchFamily="18" charset="0"/>
              </a:rPr>
              <a:t>it does not exclusively determine</a:t>
            </a:r>
            <a:r>
              <a:rPr lang="en-US" sz="1200" kern="100">
                <a:effectLst/>
                <a:latin typeface="Aptos" panose="020B0004020202020204" pitchFamily="34" charset="0"/>
                <a:ea typeface="Aptos" panose="020B0004020202020204" pitchFamily="34" charset="0"/>
                <a:cs typeface="Times New Roman" panose="02020603050405020304" pitchFamily="18" charset="0"/>
              </a:rPr>
              <a:t> which schools will be consolidated."</a:t>
            </a:r>
          </a:p>
        </p:txBody>
      </p:sp>
      <p:sp>
        <p:nvSpPr>
          <p:cNvPr id="4" name="Slide Number Placeholder 3">
            <a:extLst>
              <a:ext uri="{FF2B5EF4-FFF2-40B4-BE49-F238E27FC236}">
                <a16:creationId xmlns:a16="http://schemas.microsoft.com/office/drawing/2014/main" id="{9CAB5FA2-9E05-B6F9-94F2-D11D3AADB1D6}"/>
              </a:ext>
            </a:extLst>
          </p:cNvPr>
          <p:cNvSpPr>
            <a:spLocks noGrp="1"/>
          </p:cNvSpPr>
          <p:nvPr>
            <p:ph type="sldNum" sz="quarter" idx="5"/>
          </p:nvPr>
        </p:nvSpPr>
        <p:spPr/>
        <p:txBody>
          <a:bodyPr/>
          <a:lstStyle/>
          <a:p>
            <a:fld id="{560E63B2-D433-497B-82B7-B837A3F36A27}" type="slidenum">
              <a:rPr lang="en-US" smtClean="0"/>
              <a:t>33</a:t>
            </a:fld>
            <a:endParaRPr lang="en-US"/>
          </a:p>
        </p:txBody>
      </p:sp>
    </p:spTree>
    <p:extLst>
      <p:ext uri="{BB962C8B-B14F-4D97-AF65-F5344CB8AC3E}">
        <p14:creationId xmlns:p14="http://schemas.microsoft.com/office/powerpoint/2010/main" val="3075354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Summarize the slide</a:t>
            </a:r>
          </a:p>
        </p:txBody>
      </p:sp>
      <p:sp>
        <p:nvSpPr>
          <p:cNvPr id="4" name="Slide Number Placeholder 3"/>
          <p:cNvSpPr>
            <a:spLocks noGrp="1"/>
          </p:cNvSpPr>
          <p:nvPr>
            <p:ph type="sldNum" sz="quarter" idx="5"/>
          </p:nvPr>
        </p:nvSpPr>
        <p:spPr/>
        <p:txBody>
          <a:bodyPr/>
          <a:lstStyle/>
          <a:p>
            <a:fld id="{560E63B2-D433-497B-82B7-B837A3F36A27}" type="slidenum">
              <a:rPr lang="en-US" smtClean="0"/>
              <a:t>34</a:t>
            </a:fld>
            <a:endParaRPr lang="en-US"/>
          </a:p>
        </p:txBody>
      </p:sp>
    </p:spTree>
    <p:extLst>
      <p:ext uri="{BB962C8B-B14F-4D97-AF65-F5344CB8AC3E}">
        <p14:creationId xmlns:p14="http://schemas.microsoft.com/office/powerpoint/2010/main" val="552117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35</a:t>
            </a:fld>
            <a:endParaRPr lang="en-US"/>
          </a:p>
        </p:txBody>
      </p:sp>
    </p:spTree>
    <p:extLst>
      <p:ext uri="{BB962C8B-B14F-4D97-AF65-F5344CB8AC3E}">
        <p14:creationId xmlns:p14="http://schemas.microsoft.com/office/powerpoint/2010/main" val="19909573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Aptos" panose="020B0004020202020204" pitchFamily="34" charset="0"/>
                <a:ea typeface="Aptos" panose="020B0004020202020204" pitchFamily="34" charset="0"/>
                <a:cs typeface="Times New Roman" panose="02020603050405020304" pitchFamily="18" charset="0"/>
              </a:rPr>
              <a:t>"After analyzing data and gathering community input, we developed </a:t>
            </a:r>
            <a:r>
              <a:rPr lang="en-US" sz="1800" b="1" kern="100">
                <a:effectLst/>
                <a:latin typeface="Aptos" panose="020B0004020202020204" pitchFamily="34" charset="0"/>
                <a:ea typeface="Aptos" panose="020B0004020202020204" pitchFamily="34" charset="0"/>
                <a:cs typeface="Times New Roman" panose="02020603050405020304" pitchFamily="18" charset="0"/>
              </a:rPr>
              <a:t>three potential consolidation scenarios and two non-consolidation scenarios. </a:t>
            </a:r>
            <a:r>
              <a:rPr lang="en-US" sz="1800" kern="100">
                <a:effectLst/>
                <a:latin typeface="Aptos" panose="020B0004020202020204" pitchFamily="34" charset="0"/>
                <a:ea typeface="Aptos" panose="020B0004020202020204" pitchFamily="34" charset="0"/>
                <a:cs typeface="Times New Roman" panose="02020603050405020304" pitchFamily="18" charset="0"/>
              </a:rPr>
              <a:t>"Each scenario was evaluated based on </a:t>
            </a:r>
            <a:r>
              <a:rPr lang="en-US" sz="1800" b="1" kern="100">
                <a:effectLst/>
                <a:latin typeface="Aptos" panose="020B0004020202020204" pitchFamily="34" charset="0"/>
                <a:ea typeface="Aptos" panose="020B0004020202020204" pitchFamily="34" charset="0"/>
                <a:cs typeface="Times New Roman" panose="02020603050405020304" pitchFamily="18" charset="0"/>
              </a:rPr>
              <a:t>educational impact, financial savings, meetings with principals and community considerations</a:t>
            </a:r>
            <a:r>
              <a:rPr lang="en-US" sz="1800" kern="100">
                <a:effectLst/>
                <a:latin typeface="Aptos" panose="020B0004020202020204" pitchFamily="34" charset="0"/>
                <a:ea typeface="Aptos" panose="020B000402020202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36</a:t>
            </a:fld>
            <a:endParaRPr lang="en-US"/>
          </a:p>
        </p:txBody>
      </p:sp>
    </p:spTree>
    <p:extLst>
      <p:ext uri="{BB962C8B-B14F-4D97-AF65-F5344CB8AC3E}">
        <p14:creationId xmlns:p14="http://schemas.microsoft.com/office/powerpoint/2010/main" val="1513397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37</a:t>
            </a:fld>
            <a:endParaRPr lang="en-US"/>
          </a:p>
        </p:txBody>
      </p:sp>
    </p:spTree>
    <p:extLst>
      <p:ext uri="{BB962C8B-B14F-4D97-AF65-F5344CB8AC3E}">
        <p14:creationId xmlns:p14="http://schemas.microsoft.com/office/powerpoint/2010/main" val="11072941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"We also developed </a:t>
            </a:r>
            <a:r>
              <a:rPr lang="en-US" sz="1200" b="1" kern="100">
                <a:effectLst/>
                <a:latin typeface="Aptos" panose="020B0004020202020204" pitchFamily="34" charset="0"/>
                <a:ea typeface="Aptos" panose="020B0004020202020204" pitchFamily="34" charset="0"/>
                <a:cs typeface="Times New Roman" panose="02020603050405020304" pitchFamily="18" charset="0"/>
              </a:rPr>
              <a:t>two non-consolidation scenarios</a:t>
            </a:r>
            <a:r>
              <a:rPr lang="en-US" sz="1200" kern="100">
                <a:effectLst/>
                <a:latin typeface="Aptos" panose="020B0004020202020204" pitchFamily="34" charset="0"/>
                <a:ea typeface="Aptos" panose="020B0004020202020204" pitchFamily="34" charset="0"/>
                <a:cs typeface="Times New Roman" panose="02020603050405020304" pitchFamily="18" charset="0"/>
              </a:rPr>
              <a:t> that focus on: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Rezoning to balance enrollment</a:t>
            </a:r>
            <a:r>
              <a:rPr lang="en-US" sz="1200" kern="100">
                <a:effectLst/>
                <a:latin typeface="Aptos" panose="020B0004020202020204" pitchFamily="34" charset="0"/>
                <a:ea typeface="Aptos" panose="020B0004020202020204" pitchFamily="34" charset="0"/>
                <a:cs typeface="Times New Roman" panose="02020603050405020304" pitchFamily="18" charset="0"/>
              </a:rPr>
              <a:t> without closing schools.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Repurposing underutilized facilities</a:t>
            </a:r>
            <a:r>
              <a:rPr lang="en-US" sz="1200" kern="100">
                <a:effectLst/>
                <a:latin typeface="Aptos" panose="020B0004020202020204" pitchFamily="34" charset="0"/>
                <a:ea typeface="Aptos" panose="020B0004020202020204" pitchFamily="34" charset="0"/>
                <a:cs typeface="Times New Roman" panose="02020603050405020304" pitchFamily="18" charset="0"/>
              </a:rPr>
              <a:t> for alternative educational or community use.</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"While these options do not require school closures, they </a:t>
            </a:r>
            <a:r>
              <a:rPr lang="en-US" sz="1200" b="1" kern="100">
                <a:effectLst/>
                <a:latin typeface="Aptos" panose="020B0004020202020204" pitchFamily="34" charset="0"/>
                <a:ea typeface="Aptos" panose="020B0004020202020204" pitchFamily="34" charset="0"/>
                <a:cs typeface="Times New Roman" panose="02020603050405020304" pitchFamily="18" charset="0"/>
              </a:rPr>
              <a:t>may not fully address financial inefficiencies</a:t>
            </a:r>
            <a:r>
              <a:rPr lang="en-US" sz="1200" kern="100">
                <a:effectLst/>
                <a:latin typeface="Aptos" panose="020B0004020202020204" pitchFamily="34" charset="0"/>
                <a:ea typeface="Aptos" panose="020B0004020202020204" pitchFamily="34" charset="0"/>
                <a:cs typeface="Times New Roman" panose="02020603050405020304" pitchFamily="18" charset="0"/>
              </a:rPr>
              <a:t> in the long term."</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38</a:t>
            </a:fld>
            <a:endParaRPr lang="en-US"/>
          </a:p>
        </p:txBody>
      </p:sp>
    </p:spTree>
    <p:extLst>
      <p:ext uri="{BB962C8B-B14F-4D97-AF65-F5344CB8AC3E}">
        <p14:creationId xmlns:p14="http://schemas.microsoft.com/office/powerpoint/2010/main" val="19194867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Summarize the slide</a:t>
            </a:r>
          </a:p>
        </p:txBody>
      </p:sp>
      <p:sp>
        <p:nvSpPr>
          <p:cNvPr id="4" name="Slide Number Placeholder 3"/>
          <p:cNvSpPr>
            <a:spLocks noGrp="1"/>
          </p:cNvSpPr>
          <p:nvPr>
            <p:ph type="sldNum" sz="quarter" idx="5"/>
          </p:nvPr>
        </p:nvSpPr>
        <p:spPr/>
        <p:txBody>
          <a:bodyPr/>
          <a:lstStyle/>
          <a:p>
            <a:fld id="{560E63B2-D433-497B-82B7-B837A3F36A27}" type="slidenum">
              <a:rPr lang="en-US" smtClean="0"/>
              <a:t>39</a:t>
            </a:fld>
            <a:endParaRPr lang="en-US"/>
          </a:p>
        </p:txBody>
      </p:sp>
    </p:spTree>
    <p:extLst>
      <p:ext uri="{BB962C8B-B14F-4D97-AF65-F5344CB8AC3E}">
        <p14:creationId xmlns:p14="http://schemas.microsoft.com/office/powerpoint/2010/main" val="11761456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40</a:t>
            </a:fld>
            <a:endParaRPr lang="en-US"/>
          </a:p>
        </p:txBody>
      </p:sp>
    </p:spTree>
    <p:extLst>
      <p:ext uri="{BB962C8B-B14F-4D97-AF65-F5344CB8AC3E}">
        <p14:creationId xmlns:p14="http://schemas.microsoft.com/office/powerpoint/2010/main" val="2136281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41</a:t>
            </a:fld>
            <a:endParaRPr lang="en-US"/>
          </a:p>
        </p:txBody>
      </p:sp>
    </p:spTree>
    <p:extLst>
      <p:ext uri="{BB962C8B-B14F-4D97-AF65-F5344CB8AC3E}">
        <p14:creationId xmlns:p14="http://schemas.microsoft.com/office/powerpoint/2010/main" val="4261836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42</a:t>
            </a:fld>
            <a:endParaRPr lang="en-US"/>
          </a:p>
        </p:txBody>
      </p:sp>
    </p:spTree>
    <p:extLst>
      <p:ext uri="{BB962C8B-B14F-4D97-AF65-F5344CB8AC3E}">
        <p14:creationId xmlns:p14="http://schemas.microsoft.com/office/powerpoint/2010/main" val="18846773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43</a:t>
            </a:fld>
            <a:endParaRPr lang="en-US"/>
          </a:p>
        </p:txBody>
      </p:sp>
    </p:spTree>
    <p:extLst>
      <p:ext uri="{BB962C8B-B14F-4D97-AF65-F5344CB8AC3E}">
        <p14:creationId xmlns:p14="http://schemas.microsoft.com/office/powerpoint/2010/main" val="29000241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44</a:t>
            </a:fld>
            <a:endParaRPr lang="en-US"/>
          </a:p>
        </p:txBody>
      </p:sp>
    </p:spTree>
    <p:extLst>
      <p:ext uri="{BB962C8B-B14F-4D97-AF65-F5344CB8AC3E}">
        <p14:creationId xmlns:p14="http://schemas.microsoft.com/office/powerpoint/2010/main" val="18461584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45</a:t>
            </a:fld>
            <a:endParaRPr lang="en-US"/>
          </a:p>
        </p:txBody>
      </p:sp>
    </p:spTree>
    <p:extLst>
      <p:ext uri="{BB962C8B-B14F-4D97-AF65-F5344CB8AC3E}">
        <p14:creationId xmlns:p14="http://schemas.microsoft.com/office/powerpoint/2010/main" val="11492886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themes</a:t>
            </a:r>
          </a:p>
          <a:p>
            <a:r>
              <a:rPr lang="en-US"/>
              <a:t>Reference appendices</a:t>
            </a:r>
          </a:p>
        </p:txBody>
      </p:sp>
      <p:sp>
        <p:nvSpPr>
          <p:cNvPr id="4" name="Slide Number Placeholder 3"/>
          <p:cNvSpPr>
            <a:spLocks noGrp="1"/>
          </p:cNvSpPr>
          <p:nvPr>
            <p:ph type="sldNum" sz="quarter" idx="5"/>
          </p:nvPr>
        </p:nvSpPr>
        <p:spPr/>
        <p:txBody>
          <a:bodyPr/>
          <a:lstStyle/>
          <a:p>
            <a:fld id="{560E63B2-D433-497B-82B7-B837A3F36A27}" type="slidenum">
              <a:rPr lang="en-US" smtClean="0"/>
              <a:t>46</a:t>
            </a:fld>
            <a:endParaRPr lang="en-US"/>
          </a:p>
        </p:txBody>
      </p:sp>
    </p:spTree>
    <p:extLst>
      <p:ext uri="{BB962C8B-B14F-4D97-AF65-F5344CB8AC3E}">
        <p14:creationId xmlns:p14="http://schemas.microsoft.com/office/powerpoint/2010/main" val="10467612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47</a:t>
            </a:fld>
            <a:endParaRPr lang="en-US"/>
          </a:p>
        </p:txBody>
      </p:sp>
    </p:spTree>
    <p:extLst>
      <p:ext uri="{BB962C8B-B14F-4D97-AF65-F5344CB8AC3E}">
        <p14:creationId xmlns:p14="http://schemas.microsoft.com/office/powerpoint/2010/main" val="12012948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48</a:t>
            </a:fld>
            <a:endParaRPr lang="en-US"/>
          </a:p>
        </p:txBody>
      </p:sp>
    </p:spTree>
    <p:extLst>
      <p:ext uri="{BB962C8B-B14F-4D97-AF65-F5344CB8AC3E}">
        <p14:creationId xmlns:p14="http://schemas.microsoft.com/office/powerpoint/2010/main" val="6424536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49</a:t>
            </a:fld>
            <a:endParaRPr lang="en-US"/>
          </a:p>
        </p:txBody>
      </p:sp>
    </p:spTree>
    <p:extLst>
      <p:ext uri="{BB962C8B-B14F-4D97-AF65-F5344CB8AC3E}">
        <p14:creationId xmlns:p14="http://schemas.microsoft.com/office/powerpoint/2010/main" val="406327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50</a:t>
            </a:fld>
            <a:endParaRPr lang="en-US"/>
          </a:p>
        </p:txBody>
      </p:sp>
    </p:spTree>
    <p:extLst>
      <p:ext uri="{BB962C8B-B14F-4D97-AF65-F5344CB8AC3E}">
        <p14:creationId xmlns:p14="http://schemas.microsoft.com/office/powerpoint/2010/main" val="27332013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51</a:t>
            </a:fld>
            <a:endParaRPr lang="en-US"/>
          </a:p>
        </p:txBody>
      </p:sp>
    </p:spTree>
    <p:extLst>
      <p:ext uri="{BB962C8B-B14F-4D97-AF65-F5344CB8AC3E}">
        <p14:creationId xmlns:p14="http://schemas.microsoft.com/office/powerpoint/2010/main" val="31617729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52</a:t>
            </a:fld>
            <a:endParaRPr lang="en-US"/>
          </a:p>
        </p:txBody>
      </p:sp>
    </p:spTree>
    <p:extLst>
      <p:ext uri="{BB962C8B-B14F-4D97-AF65-F5344CB8AC3E}">
        <p14:creationId xmlns:p14="http://schemas.microsoft.com/office/powerpoint/2010/main" val="34881327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53</a:t>
            </a:fld>
            <a:endParaRPr lang="en-US"/>
          </a:p>
        </p:txBody>
      </p:sp>
    </p:spTree>
    <p:extLst>
      <p:ext uri="{BB962C8B-B14F-4D97-AF65-F5344CB8AC3E}">
        <p14:creationId xmlns:p14="http://schemas.microsoft.com/office/powerpoint/2010/main" val="30607179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FD99D-FA7D-007D-CD43-6FB36FB92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35C426-E00A-9F44-C9E7-FB4335B93D6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B0EE886-F711-325A-00F5-6D9AF1D0D8CC}"/>
              </a:ext>
            </a:extLst>
          </p:cNvPr>
          <p:cNvSpPr>
            <a:spLocks noGrp="1"/>
          </p:cNvSpPr>
          <p:nvPr>
            <p:ph type="body" idx="1"/>
          </p:nvPr>
        </p:nvSpPr>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"Our next steps include: </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Finalizing recommendations for </a:t>
            </a:r>
            <a:r>
              <a:rPr lang="en-US" sz="1200" b="1" kern="100">
                <a:effectLst/>
                <a:latin typeface="Aptos" panose="020B0004020202020204" pitchFamily="34" charset="0"/>
                <a:ea typeface="Aptos" panose="020B0004020202020204" pitchFamily="34" charset="0"/>
                <a:cs typeface="Times New Roman" panose="02020603050405020304" pitchFamily="18" charset="0"/>
              </a:rPr>
              <a:t>Board action in April 2025</a:t>
            </a:r>
            <a:r>
              <a:rPr lang="en-US" sz="1200" kern="100">
                <a:effectLst/>
                <a:latin typeface="Aptos" panose="020B0004020202020204" pitchFamily="34" charset="0"/>
                <a:ea typeface="Aptos" panose="020B0004020202020204" pitchFamily="34" charset="0"/>
                <a:cs typeface="Times New Roman" panose="02020603050405020304" pitchFamily="18" charset="0"/>
              </a:rPr>
              <a:t>.</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Continuing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community engagement</a:t>
            </a:r>
            <a:r>
              <a:rPr lang="en-US" sz="1200" kern="100">
                <a:effectLst/>
                <a:latin typeface="Aptos" panose="020B0004020202020204" pitchFamily="34" charset="0"/>
                <a:ea typeface="Aptos" panose="020B0004020202020204" pitchFamily="34" charset="0"/>
                <a:cs typeface="Times New Roman" panose="02020603050405020304" pitchFamily="18" charset="0"/>
              </a:rPr>
              <a:t> as needed to ensure stakeholders remain informed.</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Developing </a:t>
            </a:r>
            <a:r>
              <a:rPr lang="en-US" sz="1200" b="1" kern="100">
                <a:effectLst/>
                <a:latin typeface="Aptos" panose="020B0004020202020204" pitchFamily="34" charset="0"/>
                <a:ea typeface="Aptos" panose="020B0004020202020204" pitchFamily="34" charset="0"/>
                <a:cs typeface="Times New Roman" panose="02020603050405020304" pitchFamily="18" charset="0"/>
              </a:rPr>
              <a:t>detailed transition plans</a:t>
            </a:r>
            <a:r>
              <a:rPr lang="en-US" sz="1200" kern="100">
                <a:effectLst/>
                <a:latin typeface="Aptos" panose="020B0004020202020204" pitchFamily="34" charset="0"/>
                <a:ea typeface="Aptos" panose="020B0004020202020204" pitchFamily="34" charset="0"/>
                <a:cs typeface="Times New Roman" panose="02020603050405020304" pitchFamily="18" charset="0"/>
              </a:rPr>
              <a:t> for any schools affected by consolidation.“</a:t>
            </a:r>
          </a:p>
          <a:p>
            <a:pPr marL="742950" marR="0" lvl="1" indent="-285750">
              <a:lnSpc>
                <a:spcPct val="115000"/>
              </a:lnSpc>
              <a:spcAft>
                <a:spcPts val="800"/>
              </a:spcAft>
              <a:buSzPts val="1000"/>
              <a:buFont typeface="Courier New" panose="02070309020205020404" pitchFamily="49" charset="0"/>
              <a:buChar char="o"/>
              <a:tabLst>
                <a:tab pos="914400" algn="l"/>
              </a:tabLst>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15000"/>
              </a:lnSpc>
              <a:spcAft>
                <a:spcPts val="800"/>
              </a:spcAft>
              <a:buSzPts val="1000"/>
              <a:buFont typeface="Symbol" panose="05050102010706020507" pitchFamily="18" charset="2"/>
              <a:buNone/>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"Through this </a:t>
            </a:r>
            <a:r>
              <a:rPr lang="en-US" sz="1800" b="1" kern="100">
                <a:effectLst/>
                <a:latin typeface="Aptos" panose="020B0004020202020204" pitchFamily="34" charset="0"/>
                <a:ea typeface="Aptos" panose="020B0004020202020204" pitchFamily="34" charset="0"/>
                <a:cs typeface="Times New Roman" panose="02020603050405020304" pitchFamily="18" charset="0"/>
              </a:rPr>
              <a:t>rigorous and transparent</a:t>
            </a:r>
            <a:r>
              <a:rPr lang="en-US" sz="1800" kern="100">
                <a:effectLst/>
                <a:latin typeface="Aptos" panose="020B0004020202020204" pitchFamily="34" charset="0"/>
                <a:ea typeface="Aptos" panose="020B0004020202020204" pitchFamily="34" charset="0"/>
                <a:cs typeface="Times New Roman" panose="02020603050405020304" pitchFamily="18" charset="0"/>
              </a:rPr>
              <a:t> process, we are confident that we have </a:t>
            </a:r>
            <a:r>
              <a:rPr lang="en-US" sz="1800" b="1" kern="100">
                <a:effectLst/>
                <a:latin typeface="Aptos" panose="020B0004020202020204" pitchFamily="34" charset="0"/>
                <a:ea typeface="Aptos" panose="020B0004020202020204" pitchFamily="34" charset="0"/>
                <a:cs typeface="Times New Roman" panose="02020603050405020304" pitchFamily="18" charset="0"/>
              </a:rPr>
              <a:t>carefully evaluated all options and </a:t>
            </a:r>
            <a:r>
              <a:rPr lang="en-US" sz="1800">
                <a:effectLst/>
                <a:latin typeface="Aptos" panose="020B0004020202020204" pitchFamily="34" charset="0"/>
                <a:ea typeface="Aptos" panose="020B0004020202020204" pitchFamily="34" charset="0"/>
                <a:cs typeface="Times New Roman" panose="02020603050405020304" pitchFamily="18" charset="0"/>
              </a:rPr>
              <a:t>remain committed to </a:t>
            </a:r>
            <a:r>
              <a:rPr lang="en-US" sz="1800" b="1">
                <a:effectLst/>
                <a:latin typeface="Aptos" panose="020B0004020202020204" pitchFamily="34" charset="0"/>
                <a:ea typeface="Aptos" panose="020B0004020202020204" pitchFamily="34" charset="0"/>
                <a:cs typeface="Times New Roman" panose="02020603050405020304" pitchFamily="18" charset="0"/>
              </a:rPr>
              <a:t>equitable access, fiscal responsibility, and student success</a:t>
            </a:r>
            <a:r>
              <a:rPr lang="en-US" sz="1800">
                <a:effectLst/>
                <a:latin typeface="Aptos" panose="020B0004020202020204" pitchFamily="34" charset="0"/>
                <a:ea typeface="Aptos" panose="020B0004020202020204" pitchFamily="34" charset="0"/>
                <a:cs typeface="Times New Roman" panose="02020603050405020304" pitchFamily="18" charset="0"/>
              </a:rPr>
              <a:t>.“</a:t>
            </a:r>
          </a:p>
          <a:p>
            <a:pPr marL="0" marR="0" lvl="0" indent="0">
              <a:lnSpc>
                <a:spcPct val="115000"/>
              </a:lnSpc>
              <a:spcAft>
                <a:spcPts val="800"/>
              </a:spcAft>
              <a:buSzPts val="1000"/>
              <a:buFont typeface="Symbol" panose="05050102010706020507" pitchFamily="18" charset="2"/>
              <a:buNone/>
              <a:tabLst>
                <a:tab pos="457200" algn="l"/>
              </a:tabLs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15000"/>
              </a:lnSpc>
              <a:spcAft>
                <a:spcPts val="800"/>
              </a:spcAft>
              <a:buSzPts val="1000"/>
              <a:buFont typeface="Symbol" panose="05050102010706020507" pitchFamily="18" charset="2"/>
              <a:buNone/>
              <a:tabLst>
                <a:tab pos="457200" algn="l"/>
              </a:tabLst>
            </a:pPr>
            <a:r>
              <a:rPr lang="en-US" sz="1800" kern="100">
                <a:effectLst/>
                <a:latin typeface="Aptos" panose="020B0004020202020204" pitchFamily="34" charset="0"/>
                <a:ea typeface="Aptos" panose="020B0004020202020204" pitchFamily="34" charset="0"/>
                <a:cs typeface="Times New Roman" panose="02020603050405020304" pitchFamily="18" charset="0"/>
              </a:rPr>
              <a:t>Thank you.</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76617D4-120C-CC41-8E26-4DC69E050767}"/>
              </a:ext>
            </a:extLst>
          </p:cNvPr>
          <p:cNvSpPr>
            <a:spLocks noGrp="1"/>
          </p:cNvSpPr>
          <p:nvPr>
            <p:ph type="sldNum" sz="quarter" idx="5"/>
          </p:nvPr>
        </p:nvSpPr>
        <p:spPr/>
        <p:txBody>
          <a:bodyPr/>
          <a:lstStyle/>
          <a:p>
            <a:fld id="{560E63B2-D433-497B-82B7-B837A3F36A27}" type="slidenum">
              <a:rPr lang="en-US" smtClean="0"/>
              <a:t>54</a:t>
            </a:fld>
            <a:endParaRPr lang="en-US"/>
          </a:p>
        </p:txBody>
      </p:sp>
    </p:spTree>
    <p:extLst>
      <p:ext uri="{BB962C8B-B14F-4D97-AF65-F5344CB8AC3E}">
        <p14:creationId xmlns:p14="http://schemas.microsoft.com/office/powerpoint/2010/main" val="2306323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55</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56</a:t>
            </a:fld>
            <a:endParaRPr lang="en-US"/>
          </a:p>
        </p:txBody>
      </p:sp>
    </p:spTree>
    <p:extLst>
      <p:ext uri="{BB962C8B-B14F-4D97-AF65-F5344CB8AC3E}">
        <p14:creationId xmlns:p14="http://schemas.microsoft.com/office/powerpoint/2010/main" val="3169533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57</a:t>
            </a:fld>
            <a:endParaRPr lang="en-US"/>
          </a:p>
        </p:txBody>
      </p:sp>
    </p:spTree>
    <p:extLst>
      <p:ext uri="{BB962C8B-B14F-4D97-AF65-F5344CB8AC3E}">
        <p14:creationId xmlns:p14="http://schemas.microsoft.com/office/powerpoint/2010/main" val="13204277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58</a:t>
            </a:fld>
            <a:endParaRPr lang="en-US"/>
          </a:p>
        </p:txBody>
      </p:sp>
    </p:spTree>
    <p:extLst>
      <p:ext uri="{BB962C8B-B14F-4D97-AF65-F5344CB8AC3E}">
        <p14:creationId xmlns:p14="http://schemas.microsoft.com/office/powerpoint/2010/main" val="4919071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1F80A-531C-7ED5-0CCE-6ED0100F2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DFD78-F56E-C97F-DFA9-8F333E8CC30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EFB8CD3-57BF-2FE0-31D0-F4FEFF1D8D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1ADD92-8125-E0B3-16B5-8529262BEA2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97603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AFD9-4547-8245-04EF-185EDFC4D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585CE-CAFE-4F0C-A816-18C0C856A62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BCA64A-7C92-32D2-925A-63ED183CAE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569BE8-864D-0CD1-C382-91EAFB298D3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07820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46E00-CEDC-D3F6-96F7-4D144BA93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080F6-4638-C9BF-4DE4-EE368B35F76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689691C-867C-F6C7-99B9-C30A7E48B6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ED284-E7DA-A3DF-1B49-642C2E63351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79562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0C47E-6630-CB99-2A58-73FA3E0D1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10C812-CDC7-9679-D2CD-F9ECCC5AD73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F590160-6B83-5124-5356-A1A4E46D2C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1BCAC9-342E-5F5E-A5FE-0448882435A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87607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63</a:t>
            </a:fld>
            <a:endParaRPr lang="en-US"/>
          </a:p>
        </p:txBody>
      </p:sp>
    </p:spTree>
    <p:extLst>
      <p:ext uri="{BB962C8B-B14F-4D97-AF65-F5344CB8AC3E}">
        <p14:creationId xmlns:p14="http://schemas.microsoft.com/office/powerpoint/2010/main" val="37922820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64</a:t>
            </a:fld>
            <a:endParaRPr lang="en-US"/>
          </a:p>
        </p:txBody>
      </p:sp>
    </p:spTree>
    <p:extLst>
      <p:ext uri="{BB962C8B-B14F-4D97-AF65-F5344CB8AC3E}">
        <p14:creationId xmlns:p14="http://schemas.microsoft.com/office/powerpoint/2010/main" val="12297014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65</a:t>
            </a:fld>
            <a:endParaRPr lang="en-US"/>
          </a:p>
        </p:txBody>
      </p:sp>
    </p:spTree>
    <p:extLst>
      <p:ext uri="{BB962C8B-B14F-4D97-AF65-F5344CB8AC3E}">
        <p14:creationId xmlns:p14="http://schemas.microsoft.com/office/powerpoint/2010/main" val="20959042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66</a:t>
            </a:fld>
            <a:endParaRPr lang="en-US"/>
          </a:p>
        </p:txBody>
      </p:sp>
    </p:spTree>
    <p:extLst>
      <p:ext uri="{BB962C8B-B14F-4D97-AF65-F5344CB8AC3E}">
        <p14:creationId xmlns:p14="http://schemas.microsoft.com/office/powerpoint/2010/main" val="18660200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67</a:t>
            </a:fld>
            <a:endParaRPr lang="en-US"/>
          </a:p>
        </p:txBody>
      </p:sp>
    </p:spTree>
    <p:extLst>
      <p:ext uri="{BB962C8B-B14F-4D97-AF65-F5344CB8AC3E}">
        <p14:creationId xmlns:p14="http://schemas.microsoft.com/office/powerpoint/2010/main" val="35329290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68</a:t>
            </a:fld>
            <a:endParaRPr lang="en-US"/>
          </a:p>
        </p:txBody>
      </p:sp>
    </p:spTree>
    <p:extLst>
      <p:ext uri="{BB962C8B-B14F-4D97-AF65-F5344CB8AC3E}">
        <p14:creationId xmlns:p14="http://schemas.microsoft.com/office/powerpoint/2010/main" val="25222963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69</a:t>
            </a:fld>
            <a:endParaRPr lang="en-US"/>
          </a:p>
        </p:txBody>
      </p:sp>
    </p:spTree>
    <p:extLst>
      <p:ext uri="{BB962C8B-B14F-4D97-AF65-F5344CB8AC3E}">
        <p14:creationId xmlns:p14="http://schemas.microsoft.com/office/powerpoint/2010/main" val="16329469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70</a:t>
            </a:fld>
            <a:endParaRPr lang="en-US"/>
          </a:p>
        </p:txBody>
      </p:sp>
    </p:spTree>
    <p:extLst>
      <p:ext uri="{BB962C8B-B14F-4D97-AF65-F5344CB8AC3E}">
        <p14:creationId xmlns:p14="http://schemas.microsoft.com/office/powerpoint/2010/main" val="40325055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71</a:t>
            </a:fld>
            <a:endParaRPr lang="en-US"/>
          </a:p>
        </p:txBody>
      </p:sp>
    </p:spTree>
    <p:extLst>
      <p:ext uri="{BB962C8B-B14F-4D97-AF65-F5344CB8AC3E}">
        <p14:creationId xmlns:p14="http://schemas.microsoft.com/office/powerpoint/2010/main" val="16917165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72</a:t>
            </a:fld>
            <a:endParaRPr lang="en-US"/>
          </a:p>
        </p:txBody>
      </p:sp>
    </p:spTree>
    <p:extLst>
      <p:ext uri="{BB962C8B-B14F-4D97-AF65-F5344CB8AC3E}">
        <p14:creationId xmlns:p14="http://schemas.microsoft.com/office/powerpoint/2010/main" val="34451374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73</a:t>
            </a:fld>
            <a:endParaRPr lang="en-US"/>
          </a:p>
        </p:txBody>
      </p:sp>
    </p:spTree>
    <p:extLst>
      <p:ext uri="{BB962C8B-B14F-4D97-AF65-F5344CB8AC3E}">
        <p14:creationId xmlns:p14="http://schemas.microsoft.com/office/powerpoint/2010/main" val="13402739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74</a:t>
            </a:fld>
            <a:endParaRPr lang="en-US"/>
          </a:p>
        </p:txBody>
      </p:sp>
    </p:spTree>
    <p:extLst>
      <p:ext uri="{BB962C8B-B14F-4D97-AF65-F5344CB8AC3E}">
        <p14:creationId xmlns:p14="http://schemas.microsoft.com/office/powerpoint/2010/main" val="1390851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75</a:t>
            </a:fld>
            <a:endParaRPr lang="en-US"/>
          </a:p>
        </p:txBody>
      </p:sp>
    </p:spTree>
    <p:extLst>
      <p:ext uri="{BB962C8B-B14F-4D97-AF65-F5344CB8AC3E}">
        <p14:creationId xmlns:p14="http://schemas.microsoft.com/office/powerpoint/2010/main" val="29824887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76</a:t>
            </a:fld>
            <a:endParaRPr lang="en-US"/>
          </a:p>
        </p:txBody>
      </p:sp>
    </p:spTree>
    <p:extLst>
      <p:ext uri="{BB962C8B-B14F-4D97-AF65-F5344CB8AC3E}">
        <p14:creationId xmlns:p14="http://schemas.microsoft.com/office/powerpoint/2010/main" val="9693667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77</a:t>
            </a:fld>
            <a:endParaRPr lang="en-US"/>
          </a:p>
        </p:txBody>
      </p:sp>
    </p:spTree>
    <p:extLst>
      <p:ext uri="{BB962C8B-B14F-4D97-AF65-F5344CB8AC3E}">
        <p14:creationId xmlns:p14="http://schemas.microsoft.com/office/powerpoint/2010/main" val="28385380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78</a:t>
            </a:fld>
            <a:endParaRPr lang="en-US"/>
          </a:p>
        </p:txBody>
      </p:sp>
    </p:spTree>
    <p:extLst>
      <p:ext uri="{BB962C8B-B14F-4D97-AF65-F5344CB8AC3E}">
        <p14:creationId xmlns:p14="http://schemas.microsoft.com/office/powerpoint/2010/main" val="9919280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79</a:t>
            </a:fld>
            <a:endParaRPr lang="en-US"/>
          </a:p>
        </p:txBody>
      </p:sp>
    </p:spTree>
    <p:extLst>
      <p:ext uri="{BB962C8B-B14F-4D97-AF65-F5344CB8AC3E}">
        <p14:creationId xmlns:p14="http://schemas.microsoft.com/office/powerpoint/2010/main" val="6746079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80</a:t>
            </a:fld>
            <a:endParaRPr lang="en-US"/>
          </a:p>
        </p:txBody>
      </p:sp>
    </p:spTree>
    <p:extLst>
      <p:ext uri="{BB962C8B-B14F-4D97-AF65-F5344CB8AC3E}">
        <p14:creationId xmlns:p14="http://schemas.microsoft.com/office/powerpoint/2010/main" val="14877242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81</a:t>
            </a:fld>
            <a:endParaRPr lang="en-US"/>
          </a:p>
        </p:txBody>
      </p:sp>
    </p:spTree>
    <p:extLst>
      <p:ext uri="{BB962C8B-B14F-4D97-AF65-F5344CB8AC3E}">
        <p14:creationId xmlns:p14="http://schemas.microsoft.com/office/powerpoint/2010/main" val="35315725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82</a:t>
            </a:fld>
            <a:endParaRPr lang="en-US"/>
          </a:p>
        </p:txBody>
      </p:sp>
    </p:spTree>
    <p:extLst>
      <p:ext uri="{BB962C8B-B14F-4D97-AF65-F5344CB8AC3E}">
        <p14:creationId xmlns:p14="http://schemas.microsoft.com/office/powerpoint/2010/main" val="422386021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83</a:t>
            </a:fld>
            <a:endParaRPr lang="en-US"/>
          </a:p>
        </p:txBody>
      </p:sp>
    </p:spTree>
    <p:extLst>
      <p:ext uri="{BB962C8B-B14F-4D97-AF65-F5344CB8AC3E}">
        <p14:creationId xmlns:p14="http://schemas.microsoft.com/office/powerpoint/2010/main" val="21750681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84</a:t>
            </a:fld>
            <a:endParaRPr lang="en-US"/>
          </a:p>
        </p:txBody>
      </p:sp>
    </p:spTree>
    <p:extLst>
      <p:ext uri="{BB962C8B-B14F-4D97-AF65-F5344CB8AC3E}">
        <p14:creationId xmlns:p14="http://schemas.microsoft.com/office/powerpoint/2010/main" val="19515320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85</a:t>
            </a:fld>
            <a:endParaRPr lang="en-US"/>
          </a:p>
        </p:txBody>
      </p:sp>
    </p:spTree>
    <p:extLst>
      <p:ext uri="{BB962C8B-B14F-4D97-AF65-F5344CB8AC3E}">
        <p14:creationId xmlns:p14="http://schemas.microsoft.com/office/powerpoint/2010/main" val="36880959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86</a:t>
            </a:fld>
            <a:endParaRPr lang="en-US"/>
          </a:p>
        </p:txBody>
      </p:sp>
    </p:spTree>
    <p:extLst>
      <p:ext uri="{BB962C8B-B14F-4D97-AF65-F5344CB8AC3E}">
        <p14:creationId xmlns:p14="http://schemas.microsoft.com/office/powerpoint/2010/main" val="378397131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87</a:t>
            </a:fld>
            <a:endParaRPr lang="en-US"/>
          </a:p>
        </p:txBody>
      </p:sp>
    </p:spTree>
    <p:extLst>
      <p:ext uri="{BB962C8B-B14F-4D97-AF65-F5344CB8AC3E}">
        <p14:creationId xmlns:p14="http://schemas.microsoft.com/office/powerpoint/2010/main" val="37953376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88</a:t>
            </a:fld>
            <a:endParaRPr lang="en-US"/>
          </a:p>
        </p:txBody>
      </p:sp>
    </p:spTree>
    <p:extLst>
      <p:ext uri="{BB962C8B-B14F-4D97-AF65-F5344CB8AC3E}">
        <p14:creationId xmlns:p14="http://schemas.microsoft.com/office/powerpoint/2010/main" val="3284746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A75913-B34F-47C2-BA99-FED5DE0AB7ED}"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4CA27B-5AB9-45ED-BB76-6F6C612E42EE}"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29B91-1B12-442E-93B6-0824AB608D0F}"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1B6FCA-55A7-49A5-9DF4-91579888CCE7}" type="datetime1">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61D539-3423-4C9D-A35E-E4321EF5DC73}" type="datetime1">
              <a:rPr lang="en-US" smtClean="0"/>
              <a:t>3/19/2025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F3786F-3B2A-475B-ACD3-A10666157DF3}" type="datetime1">
              <a:rPr lang="en-US" smtClean="0"/>
              <a:t>3/19/2025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691DE9-FFB5-4D65-BD76-CECFC2139833}" type="datetime1">
              <a:rPr lang="en-US" smtClean="0"/>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25F1E3-B27D-4185-92FB-0C7EB11D82A0}" type="datetime1">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4199DB-7819-4552-BE11-3605E7AD34CB}" type="datetime1">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1812A-1AFD-4D97-9144-55436368B3A7}"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EB3653-5B88-452F-9A07-C52B08CA51EE}"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9735F-554C-4DD7-A8D0-976E420F6FF0}" type="datetime1">
              <a:rPr lang="en-US" smtClean="0"/>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35987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CAA58C-FA2C-4636-9057-DD9466E5DCA8}"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51275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A5B9FF-2F3E-4787-A5FF-36DC876257BA}" type="datetime1">
              <a:rPr lang="en-US" smtClean="0"/>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74850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43B941-F9D5-482B-9111-A44694E6B9E4}"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93613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DB0F90-0893-4A76-BB72-612B725869A0}" type="datetime1">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65721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9361303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7485047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609687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5912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92607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45863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7918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64545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180644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898270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72424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392630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84926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50F1D-56A7-431D-BD50-665B1F452AE6}" type="datetime1">
              <a:rPr lang="en-US" smtClean="0"/>
              <a:t>3/19/2025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706" r:id="rId2"/>
    <p:sldLayoutId id="2147483663" r:id="rId3"/>
    <p:sldLayoutId id="2147483664" r:id="rId4"/>
    <p:sldLayoutId id="2147483665" r:id="rId5"/>
    <p:sldLayoutId id="2147483666" r:id="rId6"/>
    <p:sldLayoutId id="214748370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911010-7946-4D12-9759-791FAC109676}" type="datetime1">
              <a:rPr lang="en-US" smtClean="0"/>
              <a:t>3/19/2025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349215682"/>
      </p:ext>
    </p:extLst>
  </p:cSld>
  <p:clrMap bg1="lt1" tx1="dk1" bg2="lt2" tx2="dk2" accent1="accent1" accent2="accent2" accent3="accent3" accent4="accent4" accent5="accent5" accent6="accent6" hlink="hlink" folHlink="folHlink"/>
  <p:sldLayoutIdLst>
    <p:sldLayoutId id="2147483697" r:id="rId1"/>
    <p:sldLayoutId id="2147483709"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37E2D2-DC63-4675-8F7D-939EE6BBD53C}" type="datetime1">
              <a:rPr lang="en-US" smtClean="0"/>
              <a:t>3/19/2025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062728184"/>
      </p:ext>
    </p:extLst>
  </p:cSld>
  <p:clrMap bg1="lt1" tx1="dk1" bg2="lt2" tx2="dk2" accent1="accent1" accent2="accent2" accent3="accent3" accent4="accent4" accent5="accent5" accent6="accent6" hlink="hlink" folHlink="folHlink"/>
  <p:sldLayoutIdLst>
    <p:sldLayoutId id="2147483667" r:id="rId1"/>
    <p:sldLayoutId id="214748366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679AE8-B105-4F3E-A445-0C7F82877FA6}" type="datetime1">
              <a:rPr lang="en-US" smtClean="0"/>
              <a:t>3/19/2025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270225817"/>
      </p:ext>
    </p:extLst>
  </p:cSld>
  <p:clrMap bg1="lt1" tx1="dk1" bg2="lt2" tx2="dk2" accent1="accent1" accent2="accent2" accent3="accent3" accent4="accent4" accent5="accent5" accent6="accent6" hlink="hlink" folHlink="folHlink"/>
  <p:sldLayoutIdLst>
    <p:sldLayoutId id="214748369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3/19/2025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062728184"/>
      </p:ext>
    </p:extLst>
  </p:cSld>
  <p:clrMap bg1="lt1" tx1="dk1" bg2="lt2" tx2="dk2" accent1="accent1" accent2="accent2" accent3="accent3" accent4="accent4" accent5="accent5" accent6="accent6" hlink="hlink" folHlink="folHlink"/>
  <p:sldLayoutIdLst>
    <p:sldLayoutId id="2147483712" r:id="rId1"/>
    <p:sldLayoutId id="214748371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3/19/2025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67750581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2.svg"/><Relationship Id="rId3" Type="http://schemas.openxmlformats.org/officeDocument/2006/relationships/image" Target="../media/image3.png"/><Relationship Id="rId7" Type="http://schemas.openxmlformats.org/officeDocument/2006/relationships/diagramColors" Target="../diagrams/colors1.xml"/><Relationship Id="rId12"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diagramQuickStyle" Target="../diagrams/quickStyle1.xml"/><Relationship Id="rId11" Type="http://schemas.openxmlformats.org/officeDocument/2006/relationships/image" Target="../media/image10.svg"/><Relationship Id="rId5" Type="http://schemas.openxmlformats.org/officeDocument/2006/relationships/diagramLayout" Target="../diagrams/layout1.xml"/><Relationship Id="rId10" Type="http://schemas.openxmlformats.org/officeDocument/2006/relationships/image" Target="../media/image9.png"/><Relationship Id="rId4" Type="http://schemas.openxmlformats.org/officeDocument/2006/relationships/diagramData" Target="../diagrams/data1.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7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7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7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7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244009" y="2237268"/>
            <a:ext cx="9877647" cy="3323987"/>
          </a:xfrm>
          <a:prstGeom prst="rect">
            <a:avLst/>
          </a:prstGeom>
          <a:noFill/>
        </p:spPr>
        <p:txBody>
          <a:bodyPr wrap="square" lIns="91440" tIns="45720" rIns="91440" bIns="45720" rtlCol="0" anchor="t">
            <a:spAutoFit/>
          </a:bodyPr>
          <a:lstStyle/>
          <a:p>
            <a:pPr marR="0" lvl="0" algn="ctr" defTabSz="457200" rtl="0" eaLnBrk="1" fontAlgn="auto" latinLnBrk="0" hangingPunct="1">
              <a:lnSpc>
                <a:spcPct val="100000"/>
              </a:lnSpc>
              <a:spcAft>
                <a:spcPts val="0"/>
              </a:spcAft>
              <a:buClrTx/>
              <a:buSzTx/>
              <a:tabLst/>
              <a:defRPr/>
            </a:pPr>
            <a:r>
              <a:rPr lang="en-US" sz="5400" b="1">
                <a:effectLst>
                  <a:outerShdw blurRad="38100" dist="38100" dir="2700000" algn="tl">
                    <a:srgbClr val="000000">
                      <a:alpha val="43137"/>
                    </a:srgbClr>
                  </a:outerShdw>
                </a:effectLst>
                <a:latin typeface="Trade Gothic Next HvyCd" panose="020B0906040303020004" pitchFamily="34" charset="0"/>
                <a:cs typeface="Arial"/>
              </a:rPr>
              <a:t>School Consolidation Exploration: </a:t>
            </a:r>
          </a:p>
          <a:p>
            <a:pPr marR="0" lvl="0" algn="ctr" defTabSz="457200" rtl="0" eaLnBrk="1" fontAlgn="auto" latinLnBrk="0" hangingPunct="1">
              <a:lnSpc>
                <a:spcPct val="100000"/>
              </a:lnSpc>
              <a:spcAft>
                <a:spcPts val="0"/>
              </a:spcAft>
              <a:buClrTx/>
              <a:buSzTx/>
              <a:tabLst/>
              <a:defRPr/>
            </a:pPr>
            <a:r>
              <a:rPr kumimoji="0" lang="en-US" sz="4800" b="0" i="1" u="none" strike="noStrike" kern="1200" cap="none" spc="0" normalizeH="0" baseline="0" noProof="0">
                <a:ln>
                  <a:noFill/>
                </a:ln>
                <a:solidFill>
                  <a:schemeClr val="accent4"/>
                </a:solidFill>
                <a:effectLst>
                  <a:outerShdw blurRad="38100" dist="38100" dir="2700000" algn="tl">
                    <a:srgbClr val="000000">
                      <a:alpha val="43137"/>
                    </a:srgbClr>
                  </a:outerShdw>
                </a:effectLst>
                <a:uLnTx/>
                <a:uFillTx/>
                <a:latin typeface="Trade Gothic Next HvyCd" panose="020B0906040303020004" pitchFamily="34" charset="0"/>
              </a:rPr>
              <a:t>Assessing Opportunities for Efficiency and Student Success</a:t>
            </a:r>
          </a:p>
          <a:p>
            <a:pPr algn="ctr" defTabSz="914400"/>
            <a:endParaRPr lang="en-US" sz="6000" b="1">
              <a:latin typeface="Trade Gothic Next HvyCd"/>
              <a:cs typeface="Arial"/>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1200329"/>
          </a:xfrm>
          <a:prstGeom prst="rect">
            <a:avLst/>
          </a:prstGeom>
          <a:noFill/>
        </p:spPr>
        <p:txBody>
          <a:bodyPr wrap="square" lIns="91440" tIns="45720" rIns="91440" bIns="45720" rtlCol="0" anchor="t">
            <a:spAutoFit/>
          </a:bodyPr>
          <a:lstStyle/>
          <a:p>
            <a:r>
              <a:rPr lang="en-US" sz="2400" b="1">
                <a:solidFill>
                  <a:schemeClr val="bg1"/>
                </a:solidFill>
                <a:latin typeface="Trade Gothic Next HvyCd"/>
                <a:cs typeface="Arial"/>
              </a:rPr>
              <a:t>Dr. Katika Lovett</a:t>
            </a:r>
            <a:r>
              <a:rPr lang="en-US" b="1">
                <a:solidFill>
                  <a:schemeClr val="bg1"/>
                </a:solidFill>
              </a:rPr>
              <a:t>, </a:t>
            </a:r>
            <a:r>
              <a:rPr lang="en-US" sz="2400" i="1">
                <a:solidFill>
                  <a:schemeClr val="bg1"/>
                </a:solidFill>
                <a:latin typeface="Trade Gothic Next Heavy"/>
                <a:cs typeface="Arial"/>
              </a:rPr>
              <a:t>Deputy Superintendent</a:t>
            </a:r>
          </a:p>
          <a:p>
            <a:r>
              <a:rPr lang="en-US" sz="2400" i="1" err="1">
                <a:solidFill>
                  <a:schemeClr val="bg1"/>
                </a:solidFill>
                <a:latin typeface="Trade Gothic Next Heavy"/>
                <a:cs typeface="Arial"/>
              </a:rPr>
              <a:t>Thelron</a:t>
            </a:r>
            <a:r>
              <a:rPr lang="en-US" sz="2400" i="1">
                <a:solidFill>
                  <a:schemeClr val="bg1"/>
                </a:solidFill>
                <a:latin typeface="Trade Gothic Next Heavy"/>
                <a:cs typeface="Arial"/>
              </a:rPr>
              <a:t> Pleas, Towering Your Success</a:t>
            </a:r>
          </a:p>
          <a:p>
            <a:r>
              <a:rPr lang="en-US" sz="2400" i="1">
                <a:solidFill>
                  <a:schemeClr val="bg1"/>
                </a:solidFill>
                <a:latin typeface="Trade Gothic Next Heavy"/>
                <a:cs typeface="Arial"/>
              </a:rPr>
              <a:t>March 20, 2025</a:t>
            </a:r>
            <a:endParaRPr lang="en-US" sz="2400" i="1">
              <a:solidFill>
                <a:schemeClr val="bg1"/>
              </a:solidFill>
              <a:latin typeface="Trade Gothic Next Heavy" panose="020B09030403030200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844A6B1A-55B3-F324-B8EB-E8596AF8CBA7}"/>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39" y="984770"/>
            <a:ext cx="11817235" cy="5278007"/>
          </a:xfrm>
          <a:noFill/>
        </p:spPr>
        <p:txBody>
          <a:bodyPr vert="horz" lIns="91440" tIns="45720" rIns="91440" bIns="45720" rtlCol="0" anchor="t">
            <a:noAutofit/>
          </a:bodyPr>
          <a:lstStyle/>
          <a:p>
            <a:pPr marL="0" indent="0">
              <a:lnSpc>
                <a:spcPct val="100000"/>
              </a:lnSpc>
              <a:spcBef>
                <a:spcPts val="0"/>
              </a:spcBef>
              <a:buNone/>
            </a:pPr>
            <a:r>
              <a:rPr lang="en-US"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a:latin typeface="Arial Narrow" panose="020B0606020202030204" pitchFamily="34" charset="0"/>
              </a:rPr>
              <a:t>This presentation provides a comprehensive exploration of school consolidation in Bibb County, examining enrollment trends, facility utilization, financial impacts, and community feedback while developing and evaluating consolidation and non-consolidation scenarios to inform data-driven decisions that prioritize student success and operational efficiency.</a:t>
            </a:r>
            <a:endParaRPr lang="en-US" sz="2000" cap="all">
              <a:effectLst>
                <a:outerShdw blurRad="38100" dist="38100" dir="2700000" algn="tl">
                  <a:srgbClr val="000000">
                    <a:alpha val="43137"/>
                  </a:srgbClr>
                </a:outerShdw>
              </a:effectLst>
              <a:latin typeface="Arial Narrow" panose="020B0606020202030204" pitchFamily="34" charset="0"/>
            </a:endParaRPr>
          </a:p>
          <a:p>
            <a:pPr marL="0" indent="0">
              <a:lnSpc>
                <a:spcPct val="100000"/>
              </a:lnSpc>
              <a:spcBef>
                <a:spcPts val="0"/>
              </a:spcBef>
              <a:buNone/>
            </a:pPr>
            <a:endParaRPr lang="en-US" sz="1000"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cap="all">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000">
                <a:latin typeface="Arial Narrow" panose="020B0606020202030204" pitchFamily="34" charset="0"/>
              </a:rPr>
              <a:t>Key Elements of the Process</a:t>
            </a:r>
          </a:p>
          <a:p>
            <a:pPr>
              <a:lnSpc>
                <a:spcPct val="100000"/>
              </a:lnSpc>
              <a:spcBef>
                <a:spcPts val="0"/>
              </a:spcBef>
            </a:pPr>
            <a:r>
              <a:rPr lang="en-US" sz="2000">
                <a:latin typeface="Arial Narrow" panose="020B0606020202030204" pitchFamily="34" charset="0"/>
              </a:rPr>
              <a:t>Data Analysis and Research</a:t>
            </a:r>
          </a:p>
          <a:p>
            <a:pPr>
              <a:lnSpc>
                <a:spcPct val="100000"/>
              </a:lnSpc>
              <a:spcBef>
                <a:spcPts val="0"/>
              </a:spcBef>
            </a:pPr>
            <a:r>
              <a:rPr lang="en-US" sz="2000">
                <a:latin typeface="Arial Narrow" panose="020B0606020202030204" pitchFamily="34" charset="0"/>
              </a:rPr>
              <a:t>Stakeholder Engagement</a:t>
            </a:r>
          </a:p>
          <a:p>
            <a:pPr>
              <a:lnSpc>
                <a:spcPct val="100000"/>
              </a:lnSpc>
              <a:spcBef>
                <a:spcPts val="0"/>
              </a:spcBef>
            </a:pPr>
            <a:r>
              <a:rPr lang="en-US" sz="2000">
                <a:latin typeface="Arial Narrow" panose="020B0606020202030204" pitchFamily="34" charset="0"/>
              </a:rPr>
              <a:t>Scenario Modeling</a:t>
            </a:r>
          </a:p>
          <a:p>
            <a:pPr>
              <a:lnSpc>
                <a:spcPct val="100000"/>
              </a:lnSpc>
              <a:spcBef>
                <a:spcPts val="0"/>
              </a:spcBef>
            </a:pPr>
            <a:r>
              <a:rPr lang="en-US" sz="2000">
                <a:latin typeface="Arial Narrow" panose="020B0606020202030204" pitchFamily="34" charset="0"/>
              </a:rPr>
              <a:t>Next Steps</a:t>
            </a:r>
          </a:p>
          <a:p>
            <a:pPr marL="0" indent="0">
              <a:lnSpc>
                <a:spcPct val="100000"/>
              </a:lnSpc>
              <a:spcBef>
                <a:spcPts val="0"/>
              </a:spcBef>
              <a:buNone/>
            </a:pPr>
            <a:endParaRPr lang="en-US" sz="2000">
              <a:latin typeface="Arial Narrow" panose="020B0606020202030204" pitchFamily="34" charset="0"/>
            </a:endParaRPr>
          </a:p>
          <a:p>
            <a:pPr marL="0" indent="0">
              <a:lnSpc>
                <a:spcPct val="100000"/>
              </a:lnSpc>
              <a:spcBef>
                <a:spcPts val="0"/>
              </a:spcBef>
              <a:buNone/>
            </a:pPr>
            <a:r>
              <a:rPr lang="en-US" b="1" cap="all">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endParaRPr lang="en-US" b="1" cap="all">
              <a:effectLst>
                <a:outerShdw blurRad="38100" dist="38100" dir="2700000" algn="tl">
                  <a:srgbClr val="000000">
                    <a:alpha val="43137"/>
                  </a:srgbClr>
                </a:outerShdw>
              </a:effectLst>
              <a:latin typeface="Trade Gothic Next HvyCd" panose="020B09060403030200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BE44190D-CC8B-79BA-0888-C11A130835E4}"/>
              </a:ext>
            </a:extLst>
          </p:cNvPr>
          <p:cNvSpPr>
            <a:spLocks noGrp="1"/>
          </p:cNvSpPr>
          <p:nvPr>
            <p:ph type="sldNum" sz="quarter" idx="12"/>
          </p:nvPr>
        </p:nvSpPr>
        <p:spPr/>
        <p:txBody>
          <a:bodyPr/>
          <a:lstStyle/>
          <a:p>
            <a:fld id="{28E6F07D-F62F-4C3B-A21E-2367E9A39921}" type="slidenum">
              <a:rPr lang="en-US" smtClean="0"/>
              <a:t>2</a:t>
            </a:fld>
            <a:endParaRPr lang="en-US"/>
          </a:p>
        </p:txBody>
      </p:sp>
      <p:sp>
        <p:nvSpPr>
          <p:cNvPr id="6" name="Rectangle 2">
            <a:extLst>
              <a:ext uri="{FF2B5EF4-FFF2-40B4-BE49-F238E27FC236}">
                <a16:creationId xmlns:a16="http://schemas.microsoft.com/office/drawing/2014/main" id="{D7CA6900-8DD6-EC98-42A9-A4E7609248C0}"/>
              </a:ext>
            </a:extLst>
          </p:cNvPr>
          <p:cNvSpPr>
            <a:spLocks noChangeArrowheads="1"/>
          </p:cNvSpPr>
          <p:nvPr/>
        </p:nvSpPr>
        <p:spPr bwMode="auto">
          <a:xfrm>
            <a:off x="225239" y="5121001"/>
            <a:ext cx="1111854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Narrow" panose="020B0606020202030204" pitchFamily="34" charset="0"/>
              </a:rPr>
              <a:t>Through a data-driven and community-informed approach, the Bibb County School District has carefully analyzed consolidation and non-consolidation scenarios to ensure that any future decisions prioritize student success, equitable resource allocation, and long-term operational efficiency.</a:t>
            </a:r>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4B4F5255-7ACB-F3B3-B7DE-C1F8BDC743B7}"/>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3785652"/>
          </a:xfrm>
          <a:prstGeom prst="rect">
            <a:avLst/>
          </a:prstGeom>
          <a:noFill/>
        </p:spPr>
        <p:txBody>
          <a:bodyPr wrap="square" rtlCol="0">
            <a:spAutoFit/>
          </a:bodyPr>
          <a:lstStyle/>
          <a:p>
            <a:r>
              <a:rPr lang="en-US" sz="2000">
                <a:latin typeface="Trade Gothic Next HvyCd" panose="020B0906040303020004" pitchFamily="34" charset="0"/>
              </a:rPr>
              <a:t>Each student </a:t>
            </a:r>
          </a:p>
          <a:p>
            <a:r>
              <a:rPr lang="en-US" sz="2000">
                <a:latin typeface="Trade Gothic Next HvyCd" panose="020B0906040303020004" pitchFamily="34" charset="0"/>
              </a:rPr>
              <a:t>will graduate </a:t>
            </a:r>
            <a:r>
              <a:rPr lang="en-US" sz="2000" b="1" i="1">
                <a:latin typeface="Trade Gothic Next HvyCd" panose="020B0906040303020004" pitchFamily="34" charset="0"/>
              </a:rPr>
              <a:t>empowered</a:t>
            </a:r>
            <a:r>
              <a:rPr lang="en-US" sz="2000">
                <a:latin typeface="Trade Gothic Next HvyCd" panose="020B0906040303020004" pitchFamily="34" charset="0"/>
              </a:rPr>
              <a:t> to make a well-informed decision about their next step. They will learn about themselves as they </a:t>
            </a:r>
            <a:r>
              <a:rPr lang="en-US" sz="2000" b="1" i="1">
                <a:latin typeface="Trade Gothic Next HvyCd" panose="020B0906040303020004" pitchFamily="34" charset="0"/>
              </a:rPr>
              <a:t>engage</a:t>
            </a:r>
            <a:r>
              <a:rPr lang="en-US" sz="2000">
                <a:latin typeface="Trade Gothic Next HvyCd" panose="020B0906040303020004" pitchFamily="34" charset="0"/>
              </a:rPr>
              <a:t> in rigorous content and gain </a:t>
            </a:r>
            <a:r>
              <a:rPr lang="en-US" sz="2000" b="1" i="1">
                <a:latin typeface="Trade Gothic Next HvyCd" panose="020B0906040303020004" pitchFamily="34" charset="0"/>
              </a:rPr>
              <a:t>exposure</a:t>
            </a:r>
            <a:r>
              <a:rPr lang="en-US" sz="2000">
                <a:latin typeface="Trade Gothic Next HvyCd" panose="020B0906040303020004" pitchFamily="34" charset="0"/>
              </a:rPr>
              <a:t> through personalized learning </a:t>
            </a:r>
            <a:r>
              <a:rPr lang="en-US" sz="2000" b="1" i="1">
                <a:latin typeface="Trade Gothic Next HvyCd" panose="020B0906040303020004" pitchFamily="34" charset="0"/>
              </a:rPr>
              <a:t>experiences</a:t>
            </a:r>
            <a:r>
              <a:rPr lang="en-US" sz="2000">
                <a:latin typeface="Trade Gothic Next HvyCd" panose="020B0906040303020004" pitchFamily="34" charset="0"/>
              </a:rPr>
              <a:t>, thereby </a:t>
            </a:r>
            <a:r>
              <a:rPr lang="en-US" sz="2000" b="1" i="1">
                <a:latin typeface="Trade Gothic Next HvyCd" panose="020B0906040303020004" pitchFamily="34" charset="0"/>
              </a:rPr>
              <a:t>enlightening</a:t>
            </a:r>
            <a:r>
              <a:rPr lang="en-US" sz="2000">
                <a:latin typeface="Trade Gothic Next HvyCd" panose="020B0906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8FC66272-B3C9-C317-C175-ED9E3CEE385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357442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66AECE30-080C-4AAB-9E3F-49039B991A23}"/>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1043070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1B80F-B772-401F-F2DF-6C9EB30760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25B4AF-4511-69E2-2940-124BF9ED7C29}"/>
              </a:ext>
            </a:extLst>
          </p:cNvPr>
          <p:cNvSpPr>
            <a:spLocks noGrp="1"/>
          </p:cNvSpPr>
          <p:nvPr>
            <p:ph idx="1"/>
          </p:nvPr>
        </p:nvSpPr>
        <p:spPr/>
        <p:txBody>
          <a:bodyPr/>
          <a:lstStyle/>
          <a:p>
            <a:pPr marL="0" indent="0">
              <a:buNone/>
            </a:pPr>
            <a:r>
              <a:rPr lang="en-US"/>
              <a:t>School consolidation involves merging two or more schools, typically to create a single, more efficiently operated institution. This process is often pursued by school districts to address issues like declining enrollment, underutilized facilities, or budget constraints. By consolidating schools, districts aim to improve resource allocation, optimize staffing, and enhance educational offerings. </a:t>
            </a:r>
            <a:endParaRPr/>
          </a:p>
        </p:txBody>
      </p:sp>
      <p:sp>
        <p:nvSpPr>
          <p:cNvPr id="6" name="Rectangle 5">
            <a:extLst>
              <a:ext uri="{FF2B5EF4-FFF2-40B4-BE49-F238E27FC236}">
                <a16:creationId xmlns:a16="http://schemas.microsoft.com/office/drawing/2014/main" id="{801D5E85-2462-5B6E-6B22-487DC34D2B0F}"/>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WHAT IS SCHOOL CONSOLIDATION?</a:t>
            </a:r>
          </a:p>
        </p:txBody>
      </p:sp>
      <p:pic>
        <p:nvPicPr>
          <p:cNvPr id="4" name="Picture 3">
            <a:extLst>
              <a:ext uri="{FF2B5EF4-FFF2-40B4-BE49-F238E27FC236}">
                <a16:creationId xmlns:a16="http://schemas.microsoft.com/office/drawing/2014/main" id="{77FE0495-CB3E-DA60-E80A-E9000872E30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2D1B40CE-8800-3F05-9499-65ECC7C3C2D0}"/>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518246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157FA-53E3-36AC-4364-4F21C59CD0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066451-713B-2577-AF4A-EC123703D5E5}"/>
              </a:ext>
            </a:extLst>
          </p:cNvPr>
          <p:cNvSpPr>
            <a:spLocks noGrp="1"/>
          </p:cNvSpPr>
          <p:nvPr>
            <p:ph idx="1"/>
          </p:nvPr>
        </p:nvSpPr>
        <p:spPr>
          <a:xfrm>
            <a:off x="620609" y="1386174"/>
            <a:ext cx="10972800" cy="4525963"/>
          </a:xfrm>
        </p:spPr>
        <p:txBody>
          <a:bodyPr>
            <a:normAutofit/>
          </a:bodyPr>
          <a:lstStyle/>
          <a:p>
            <a:pPr marL="0" indent="0">
              <a:buNone/>
            </a:pPr>
            <a:r>
              <a:t>Reasons for Consolidation</a:t>
            </a:r>
            <a:r>
              <a:rPr lang="en-US"/>
              <a:t> Exploration</a:t>
            </a:r>
            <a:r>
              <a:t>:</a:t>
            </a:r>
          </a:p>
          <a:p>
            <a:r>
              <a:rPr lang="en-US"/>
              <a:t>Analyze the impacts of declining</a:t>
            </a:r>
            <a:r>
              <a:t> enrollment</a:t>
            </a:r>
            <a:r>
              <a:rPr lang="en-US"/>
              <a:t> </a:t>
            </a:r>
          </a:p>
          <a:p>
            <a:r>
              <a:rPr lang="en-US"/>
              <a:t>Address underutilized and aging facilities</a:t>
            </a:r>
          </a:p>
          <a:p>
            <a:r>
              <a:rPr lang="en-US"/>
              <a:t>Ensure equitable access to resources and programs</a:t>
            </a:r>
          </a:p>
          <a:p>
            <a:r>
              <a:rPr lang="en-US"/>
              <a:t>Enhance operational efficiency and financial sustainability</a:t>
            </a:r>
          </a:p>
          <a:p>
            <a:r>
              <a:rPr lang="en-US"/>
              <a:t>Improve </a:t>
            </a:r>
            <a:r>
              <a:t>resource allocation and support for students</a:t>
            </a:r>
            <a:endParaRPr lang="en-US"/>
          </a:p>
        </p:txBody>
      </p:sp>
      <p:sp>
        <p:nvSpPr>
          <p:cNvPr id="6" name="Rectangle 5">
            <a:extLst>
              <a:ext uri="{FF2B5EF4-FFF2-40B4-BE49-F238E27FC236}">
                <a16:creationId xmlns:a16="http://schemas.microsoft.com/office/drawing/2014/main" id="{D5019917-DF75-C8CF-02A1-9B3F5FF47236}"/>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WHY ARE WE EXPLORING CONSOLIDATION?</a:t>
            </a:r>
          </a:p>
        </p:txBody>
      </p:sp>
      <p:pic>
        <p:nvPicPr>
          <p:cNvPr id="4" name="Picture 3">
            <a:extLst>
              <a:ext uri="{FF2B5EF4-FFF2-40B4-BE49-F238E27FC236}">
                <a16:creationId xmlns:a16="http://schemas.microsoft.com/office/drawing/2014/main" id="{FF64B7CA-CE29-0D33-5C0D-68A53C0D7FD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5CC8CC53-2811-035E-7B17-0B3511E8B410}"/>
              </a:ext>
            </a:extLst>
          </p:cNvPr>
          <p:cNvSpPr>
            <a:spLocks noGrp="1"/>
          </p:cNvSpPr>
          <p:nvPr>
            <p:ph type="sldNum" sz="quarter" idx="12"/>
          </p:nvPr>
        </p:nvSpPr>
        <p:spPr/>
        <p:txBody>
          <a:bodyPr/>
          <a:lstStyle/>
          <a:p>
            <a:fld id="{C1FF6DA9-008F-8B48-92A6-B652298478BF}" type="slidenum">
              <a:rPr lang="en-US" smtClean="0"/>
              <a:t>7</a:t>
            </a:fld>
            <a:endParaRPr lang="en-US"/>
          </a:p>
        </p:txBody>
      </p:sp>
    </p:spTree>
    <p:extLst>
      <p:ext uri="{BB962C8B-B14F-4D97-AF65-F5344CB8AC3E}">
        <p14:creationId xmlns:p14="http://schemas.microsoft.com/office/powerpoint/2010/main" val="2062120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a:bodyPr>
          <a:lstStyle/>
          <a:p>
            <a:r>
              <a:rPr b="1"/>
              <a:t>Data Analysis</a:t>
            </a:r>
            <a:r>
              <a:rPr lang="en-US" b="1"/>
              <a:t> and Comparative Research</a:t>
            </a:r>
            <a:r>
              <a:t>: Enrollment trends, building utilization, financial costs</a:t>
            </a:r>
          </a:p>
          <a:p>
            <a:r>
              <a:rPr b="1"/>
              <a:t>Stakeholder Engagement</a:t>
            </a:r>
            <a:r>
              <a:t>: S</a:t>
            </a:r>
            <a:r>
              <a:rPr lang="en-US"/>
              <a:t>teering committee meetings, s</a:t>
            </a:r>
            <a:r>
              <a:t>urveys, focus groups, community meetings</a:t>
            </a:r>
          </a:p>
          <a:p>
            <a:r>
              <a:rPr b="1"/>
              <a:t>Scenario Modeling</a:t>
            </a:r>
            <a:r>
              <a:t>: </a:t>
            </a:r>
            <a:r>
              <a:rPr lang="en-US"/>
              <a:t>Developing school </a:t>
            </a:r>
            <a:r>
              <a:t>consolidation vs. </a:t>
            </a:r>
            <a:r>
              <a:rPr lang="en-US"/>
              <a:t>non-</a:t>
            </a:r>
            <a:r>
              <a:t>consolidation</a:t>
            </a:r>
            <a:r>
              <a:rPr lang="en-US"/>
              <a:t> options</a:t>
            </a:r>
            <a:endParaRPr/>
          </a:p>
        </p:txBody>
      </p:sp>
      <p:sp>
        <p:nvSpPr>
          <p:cNvPr id="4" name="Rectangle 3">
            <a:extLst>
              <a:ext uri="{FF2B5EF4-FFF2-40B4-BE49-F238E27FC236}">
                <a16:creationId xmlns:a16="http://schemas.microsoft.com/office/drawing/2014/main" id="{7312E62C-E07D-E4DA-83C0-78CF7D636E43}"/>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HOW WAS THE PROCESS CONDUCTED?</a:t>
            </a:r>
          </a:p>
        </p:txBody>
      </p:sp>
      <p:pic>
        <p:nvPicPr>
          <p:cNvPr id="5" name="Picture 4">
            <a:extLst>
              <a:ext uri="{FF2B5EF4-FFF2-40B4-BE49-F238E27FC236}">
                <a16:creationId xmlns:a16="http://schemas.microsoft.com/office/drawing/2014/main" id="{1E2DCEAB-EB1F-92D8-901D-D949B80A37E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80B2104B-2912-4D90-7CDD-6AF7C29FF258}"/>
              </a:ext>
            </a:extLst>
          </p:cNvPr>
          <p:cNvSpPr>
            <a:spLocks noGrp="1"/>
          </p:cNvSpPr>
          <p:nvPr>
            <p:ph type="sldNum" sz="quarter" idx="12"/>
          </p:nvPr>
        </p:nvSpPr>
        <p:spPr/>
        <p:txBody>
          <a:bodyPr/>
          <a:lstStyle/>
          <a:p>
            <a:fld id="{C1FF6DA9-008F-8B48-92A6-B652298478BF}" type="slidenum">
              <a:rPr lang="en-US" smtClean="0"/>
              <a:t>8</a:t>
            </a:fld>
            <a:endParaRPr lang="en-US"/>
          </a:p>
        </p:txBody>
      </p:sp>
    </p:spTree>
    <p:extLst>
      <p:ext uri="{BB962C8B-B14F-4D97-AF65-F5344CB8AC3E}">
        <p14:creationId xmlns:p14="http://schemas.microsoft.com/office/powerpoint/2010/main" val="3786884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CORE ELEMENTS OF THE PROCESS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3D73CD88-2CA0-10DC-E420-2371C1683E50}"/>
              </a:ext>
            </a:extLst>
          </p:cNvPr>
          <p:cNvSpPr txBox="1"/>
          <p:nvPr/>
        </p:nvSpPr>
        <p:spPr>
          <a:xfrm>
            <a:off x="186613" y="1057915"/>
            <a:ext cx="11994378" cy="540147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Transparency: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Maintain open lines of communication throughout the process, ensuring all stakeholders, especially students, are informed and heard.</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Equity: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Ensure that consolidation decisions do not disproportionately impact any particular group and enhance equitable access to resources and opportunities.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Student Support: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Provide resources and support for students affected by the consolidation, including counseling, academic support, and extracurricular opportunities.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Financial Efficiency: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Conduct a thorough analysis of potential cost savings and financial implications.  Identify opportunities for increased efficiency and effectiveness through consolidation while maintaining or improving education outcomes.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2300" b="1" i="1"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Future Budget Planning:  </a:t>
            </a:r>
            <a:r>
              <a:rPr kumimoji="0" lang="en-US" sz="2300" b="0" i="0" u="none" strike="noStrike" kern="1200" cap="none" spc="0" normalizeH="0" baseline="0" noProof="0">
                <a:ln>
                  <a:noFill/>
                </a:ln>
                <a:solidFill>
                  <a:prstClr val="black"/>
                </a:solidFill>
                <a:effectLst/>
                <a:uLnTx/>
                <a:uFillTx/>
                <a:latin typeface="Calibri" panose="020F0502020204030204"/>
                <a:ea typeface="+mn-ea"/>
                <a:cs typeface="+mn-cs"/>
              </a:rPr>
              <a:t>Integrate school consolidation considerations into future budget planning processes.  Provide recommendations and strategies for long-term financial planning.</a:t>
            </a:r>
            <a:endParaRPr kumimoji="0" lang="en-US" sz="23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4DF899A-EEB6-C315-C399-67EC19702A83}"/>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4022502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59637-898E-D759-F7C9-5D6F4339975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2541B66-52C5-89F9-E6E0-5CDEDACFC432}"/>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GOALS AND STRATEGIES</a:t>
            </a:r>
          </a:p>
        </p:txBody>
      </p:sp>
      <p:pic>
        <p:nvPicPr>
          <p:cNvPr id="11" name="Picture 10">
            <a:extLst>
              <a:ext uri="{FF2B5EF4-FFF2-40B4-BE49-F238E27FC236}">
                <a16:creationId xmlns:a16="http://schemas.microsoft.com/office/drawing/2014/main" id="{D499A3F5-D5AE-E8FC-712C-7BD5C8544C8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2C2BF3F8-9D9C-D451-A193-4AA95B582976}"/>
              </a:ext>
            </a:extLst>
          </p:cNvPr>
          <p:cNvSpPr txBox="1"/>
          <p:nvPr/>
        </p:nvSpPr>
        <p:spPr>
          <a:xfrm>
            <a:off x="213775" y="895587"/>
            <a:ext cx="11271378" cy="5863144"/>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500" b="1" i="0" u="none" strike="noStrike" kern="1200" cap="none" spc="0" normalizeH="0" baseline="0" noProof="0">
                <a:ln>
                  <a:noFill/>
                </a:ln>
                <a:solidFill>
                  <a:srgbClr val="C00000"/>
                </a:solidFill>
                <a:effectLst/>
                <a:uLnTx/>
                <a:uFillTx/>
                <a:latin typeface="Calibri" panose="020F0502020204030204"/>
                <a:ea typeface="+mn-ea"/>
                <a:cs typeface="+mn-cs"/>
              </a:rPr>
              <a:t>Comprehensive Financial Assessment: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Objective: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Conduct a comprehensive assessment of the potential cost savings and financial implications of school consolidation within the Bibb County School District.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Actions: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Review historical financial data, current expenditures, and projected costs.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Analyze potential savings from reduced administrative costs, facility maintenance, and operational efficiencies.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2"/>
              <a:tabLst/>
              <a:defRPr/>
            </a:pPr>
            <a:r>
              <a:rPr kumimoji="0" lang="en-US" sz="1500" b="1" i="0" u="none" strike="noStrike" kern="1200" cap="none" spc="0" normalizeH="0" baseline="0" noProof="0">
                <a:ln>
                  <a:noFill/>
                </a:ln>
                <a:solidFill>
                  <a:srgbClr val="C00000"/>
                </a:solidFill>
                <a:effectLst/>
                <a:uLnTx/>
                <a:uFillTx/>
                <a:latin typeface="Calibri" panose="020F0502020204030204"/>
                <a:ea typeface="+mn-ea"/>
                <a:cs typeface="+mn-cs"/>
              </a:rPr>
              <a:t>Resource Allocation Analysis: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Objective: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Analyze the current allocation of resources and expenditures across the district’s schools and administrative functions.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Actions: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Maps out current resource distribution, identifying areas of inefficiency or redundancy.</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Evaluate the impact of resource allocation on student outcomes and opportunities.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3"/>
              <a:tabLst/>
              <a:defRPr/>
            </a:pPr>
            <a:r>
              <a:rPr kumimoji="0" lang="en-US" sz="1500" b="1" i="0" u="none" strike="noStrike" kern="1200" cap="none" spc="0" normalizeH="0" baseline="0" noProof="0">
                <a:ln>
                  <a:noFill/>
                </a:ln>
                <a:solidFill>
                  <a:srgbClr val="C00000"/>
                </a:solidFill>
                <a:effectLst/>
                <a:uLnTx/>
                <a:uFillTx/>
                <a:latin typeface="Calibri" panose="020F0502020204030204"/>
                <a:ea typeface="+mn-ea"/>
                <a:cs typeface="+mn-cs"/>
              </a:rPr>
              <a:t>Efficiency and Effectiveness: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Objective: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Identify opportunities for increased efficiency and effectiveness through consolidation while maintaining or improving educational outcomes.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Actions: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Develop scenarios that optimize facility usage and staff allocations.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Ensure that consolidation plans enhance or preserve the quality of education and student support services.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4"/>
              <a:tabLst/>
              <a:defRPr/>
            </a:pPr>
            <a:r>
              <a:rPr kumimoji="0" lang="en-US" sz="1500" b="1" i="0" u="none" strike="noStrike" kern="1200" cap="none" spc="0" normalizeH="0" baseline="0" noProof="0">
                <a:ln>
                  <a:noFill/>
                </a:ln>
                <a:solidFill>
                  <a:srgbClr val="C00000"/>
                </a:solidFill>
                <a:effectLst/>
                <a:uLnTx/>
                <a:uFillTx/>
                <a:latin typeface="Calibri" panose="020F0502020204030204"/>
                <a:ea typeface="+mn-ea"/>
                <a:cs typeface="+mn-cs"/>
              </a:rPr>
              <a:t>Integration into Budget Planning: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Objective: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Provide recommendations and strategics for integrating school consolidation considerations into future budget planning processes.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Actions: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Develop a long-term financial plan that incorporates consolidation benefits.</a:t>
            </a:r>
          </a:p>
          <a:p>
            <a:pPr marL="742950" marR="0" lvl="1"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Create a framework for continuous monitoring and evaluation of financial and educational outcomes post-consolidation.</a:t>
            </a:r>
          </a:p>
        </p:txBody>
      </p:sp>
      <p:sp>
        <p:nvSpPr>
          <p:cNvPr id="2" name="Slide Number Placeholder 1">
            <a:extLst>
              <a:ext uri="{FF2B5EF4-FFF2-40B4-BE49-F238E27FC236}">
                <a16:creationId xmlns:a16="http://schemas.microsoft.com/office/drawing/2014/main" id="{980D4838-01A1-2C63-85B0-17CD6213FFF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65815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F2633-89AF-8DA6-BD49-049582179A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81FAB3D-7E0F-DF3E-1C92-7079CCD43DE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F909BF9-AACF-3C72-7C2B-4C5FA14FD6EF}"/>
              </a:ext>
            </a:extLst>
          </p:cNvPr>
          <p:cNvSpPr txBox="1"/>
          <p:nvPr/>
        </p:nvSpPr>
        <p:spPr>
          <a:xfrm>
            <a:off x="11009" y="140607"/>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all"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Timeline OVERVIEW</a:t>
            </a:r>
          </a:p>
        </p:txBody>
      </p:sp>
      <p:pic>
        <p:nvPicPr>
          <p:cNvPr id="11" name="Picture 10">
            <a:extLst>
              <a:ext uri="{FF2B5EF4-FFF2-40B4-BE49-F238E27FC236}">
                <a16:creationId xmlns:a16="http://schemas.microsoft.com/office/drawing/2014/main" id="{47F00727-81C1-9A08-D002-4CBAEFFFD47A}"/>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Diagram 4">
            <a:extLst>
              <a:ext uri="{FF2B5EF4-FFF2-40B4-BE49-F238E27FC236}">
                <a16:creationId xmlns:a16="http://schemas.microsoft.com/office/drawing/2014/main" id="{7F745D9E-0DE8-F214-1BFA-A46321DC16D0}"/>
              </a:ext>
            </a:extLst>
          </p:cNvPr>
          <p:cNvGraphicFramePr/>
          <p:nvPr>
            <p:extLst>
              <p:ext uri="{D42A27DB-BD31-4B8C-83A1-F6EECF244321}">
                <p14:modId xmlns:p14="http://schemas.microsoft.com/office/powerpoint/2010/main" val="4280058273"/>
              </p:ext>
            </p:extLst>
          </p:nvPr>
        </p:nvGraphicFramePr>
        <p:xfrm>
          <a:off x="3796308" y="121926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a:extLst>
              <a:ext uri="{FF2B5EF4-FFF2-40B4-BE49-F238E27FC236}">
                <a16:creationId xmlns:a16="http://schemas.microsoft.com/office/drawing/2014/main" id="{6319706B-2C7F-538E-D7E7-5556FCF7F8D8}"/>
              </a:ext>
            </a:extLst>
          </p:cNvPr>
          <p:cNvSpPr/>
          <p:nvPr/>
        </p:nvSpPr>
        <p:spPr>
          <a:xfrm>
            <a:off x="3796308" y="4709283"/>
            <a:ext cx="8128000" cy="42984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black screen with white text&#10;&#10;Description automatically generated">
            <a:extLst>
              <a:ext uri="{FF2B5EF4-FFF2-40B4-BE49-F238E27FC236}">
                <a16:creationId xmlns:a16="http://schemas.microsoft.com/office/drawing/2014/main" id="{793F9A12-B7A9-DB8D-FA5A-B5C4869BFBD8}"/>
              </a:ext>
            </a:extLst>
          </p:cNvPr>
          <p:cNvPicPr>
            <a:picLocks noChangeAspect="1"/>
          </p:cNvPicPr>
          <p:nvPr/>
        </p:nvPicPr>
        <p:blipFill rotWithShape="1">
          <a:blip r:embed="rId9">
            <a:extLst>
              <a:ext uri="{28A0092B-C50C-407E-A947-70E740481C1C}">
                <a14:useLocalDpi xmlns:a14="http://schemas.microsoft.com/office/drawing/2010/main" val="0"/>
              </a:ext>
            </a:extLst>
          </a:blip>
          <a:srcRect t="27678" b="28796"/>
          <a:stretch/>
        </p:blipFill>
        <p:spPr>
          <a:xfrm>
            <a:off x="-211016" y="3947938"/>
            <a:ext cx="4485897" cy="1952536"/>
          </a:xfrm>
          <a:prstGeom prst="rect">
            <a:avLst/>
          </a:prstGeom>
        </p:spPr>
      </p:pic>
      <p:pic>
        <p:nvPicPr>
          <p:cNvPr id="9" name="Graphic 8" descr="Schoolhouse with solid fill">
            <a:extLst>
              <a:ext uri="{FF2B5EF4-FFF2-40B4-BE49-F238E27FC236}">
                <a16:creationId xmlns:a16="http://schemas.microsoft.com/office/drawing/2014/main" id="{33686ACD-16DC-3313-0F86-E7F6BE8A6FB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966978" y="2358655"/>
            <a:ext cx="914400" cy="914400"/>
          </a:xfrm>
          <a:prstGeom prst="rect">
            <a:avLst/>
          </a:prstGeom>
        </p:spPr>
      </p:pic>
      <p:pic>
        <p:nvPicPr>
          <p:cNvPr id="12" name="Graphic 11" descr="Checklist with solid fill">
            <a:extLst>
              <a:ext uri="{FF2B5EF4-FFF2-40B4-BE49-F238E27FC236}">
                <a16:creationId xmlns:a16="http://schemas.microsoft.com/office/drawing/2014/main" id="{BBDCB554-6045-F4C9-CEFB-20D933CCB14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274881" y="3733145"/>
            <a:ext cx="914400" cy="914400"/>
          </a:xfrm>
          <a:prstGeom prst="rect">
            <a:avLst/>
          </a:prstGeom>
        </p:spPr>
      </p:pic>
      <p:sp>
        <p:nvSpPr>
          <p:cNvPr id="15" name="Slide Number Placeholder 14">
            <a:extLst>
              <a:ext uri="{FF2B5EF4-FFF2-40B4-BE49-F238E27FC236}">
                <a16:creationId xmlns:a16="http://schemas.microsoft.com/office/drawing/2014/main" id="{D0328DEE-6C7E-613E-11F0-8EC70D8BC5D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1ED7D129-3C3E-D531-2A7C-7412FD20A42E}"/>
              </a:ext>
            </a:extLst>
          </p:cNvPr>
          <p:cNvSpPr txBox="1"/>
          <p:nvPr/>
        </p:nvSpPr>
        <p:spPr>
          <a:xfrm>
            <a:off x="5966978" y="4765761"/>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Sept-Nov 2024</a:t>
            </a:r>
          </a:p>
        </p:txBody>
      </p:sp>
      <p:sp>
        <p:nvSpPr>
          <p:cNvPr id="8" name="TextBox 7">
            <a:extLst>
              <a:ext uri="{FF2B5EF4-FFF2-40B4-BE49-F238E27FC236}">
                <a16:creationId xmlns:a16="http://schemas.microsoft.com/office/drawing/2014/main" id="{C2FF0A4C-6A4A-E629-AB3A-564402357802}"/>
              </a:ext>
            </a:extLst>
          </p:cNvPr>
          <p:cNvSpPr txBox="1"/>
          <p:nvPr/>
        </p:nvSpPr>
        <p:spPr>
          <a:xfrm>
            <a:off x="8129565" y="4765761"/>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Nov 2024 -Feb 2025</a:t>
            </a:r>
          </a:p>
        </p:txBody>
      </p:sp>
      <p:sp>
        <p:nvSpPr>
          <p:cNvPr id="10" name="TextBox 9">
            <a:extLst>
              <a:ext uri="{FF2B5EF4-FFF2-40B4-BE49-F238E27FC236}">
                <a16:creationId xmlns:a16="http://schemas.microsoft.com/office/drawing/2014/main" id="{40E6FA53-EC7E-C649-5839-5C5653D6C0FF}"/>
              </a:ext>
            </a:extLst>
          </p:cNvPr>
          <p:cNvSpPr txBox="1"/>
          <p:nvPr/>
        </p:nvSpPr>
        <p:spPr>
          <a:xfrm>
            <a:off x="10160000" y="4765761"/>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March-May  2025</a:t>
            </a:r>
          </a:p>
        </p:txBody>
      </p:sp>
      <p:sp>
        <p:nvSpPr>
          <p:cNvPr id="13" name="TextBox 12">
            <a:extLst>
              <a:ext uri="{FF2B5EF4-FFF2-40B4-BE49-F238E27FC236}">
                <a16:creationId xmlns:a16="http://schemas.microsoft.com/office/drawing/2014/main" id="{E1D1D8B0-8191-20EA-2F87-530A9F61CFD0}"/>
              </a:ext>
            </a:extLst>
          </p:cNvPr>
          <p:cNvSpPr txBox="1"/>
          <p:nvPr/>
        </p:nvSpPr>
        <p:spPr>
          <a:xfrm>
            <a:off x="3857083" y="4793357"/>
            <a:ext cx="163215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July-Aug 2024</a:t>
            </a:r>
          </a:p>
        </p:txBody>
      </p:sp>
      <p:sp>
        <p:nvSpPr>
          <p:cNvPr id="14" name="TextBox 13">
            <a:extLst>
              <a:ext uri="{FF2B5EF4-FFF2-40B4-BE49-F238E27FC236}">
                <a16:creationId xmlns:a16="http://schemas.microsoft.com/office/drawing/2014/main" id="{076B4939-6213-308C-689F-6D96582CBBC1}"/>
              </a:ext>
            </a:extLst>
          </p:cNvPr>
          <p:cNvSpPr txBox="1"/>
          <p:nvPr/>
        </p:nvSpPr>
        <p:spPr>
          <a:xfrm>
            <a:off x="412955" y="1534825"/>
            <a:ext cx="2526890" cy="738664"/>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b="1" i="1">
                <a:latin typeface="Times New Roman" panose="02020603050405020304" pitchFamily="18" charset="0"/>
                <a:cs typeface="Times New Roman" panose="02020603050405020304" pitchFamily="18" charset="0"/>
              </a:rPr>
              <a:t>Pre-Phase (SY2024-2025)</a:t>
            </a:r>
          </a:p>
          <a:p>
            <a:r>
              <a:rPr lang="en-US" sz="1400">
                <a:latin typeface="Times New Roman" panose="02020603050405020304" pitchFamily="18" charset="0"/>
                <a:cs typeface="Times New Roman" panose="02020603050405020304" pitchFamily="18" charset="0"/>
              </a:rPr>
              <a:t>Board Request for School Consolidation Exploration</a:t>
            </a:r>
          </a:p>
        </p:txBody>
      </p:sp>
    </p:spTree>
    <p:extLst>
      <p:ext uri="{BB962C8B-B14F-4D97-AF65-F5344CB8AC3E}">
        <p14:creationId xmlns:p14="http://schemas.microsoft.com/office/powerpoint/2010/main" val="158311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74000">
              <a:srgbClr val="FFC305"/>
            </a:gs>
            <a:gs pos="83000">
              <a:srgbClr val="FFC305"/>
            </a:gs>
            <a:gs pos="100000">
              <a:schemeClr val="tx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18C24-8C87-2111-E11A-BC0D591A6B8F}"/>
              </a:ext>
            </a:extLst>
          </p:cNvPr>
          <p:cNvSpPr>
            <a:spLocks noGrp="1"/>
          </p:cNvSpPr>
          <p:nvPr>
            <p:ph type="title"/>
          </p:nvPr>
        </p:nvSpPr>
        <p:spPr/>
        <p:txBody>
          <a:bodyPr/>
          <a:lstStyle/>
          <a:p>
            <a:r>
              <a:rPr lang="en-US">
                <a:latin typeface="Trade Gothic Next HvyCd" panose="020B0906040303020004" pitchFamily="34" charset="0"/>
              </a:rPr>
              <a:t>STAKEHOLDER ENGAGEMENT</a:t>
            </a:r>
          </a:p>
        </p:txBody>
      </p:sp>
      <p:sp>
        <p:nvSpPr>
          <p:cNvPr id="3" name="Text Placeholder 2">
            <a:extLst>
              <a:ext uri="{FF2B5EF4-FFF2-40B4-BE49-F238E27FC236}">
                <a16:creationId xmlns:a16="http://schemas.microsoft.com/office/drawing/2014/main" id="{D08AC635-BFB2-9C5F-B8A5-EC348A247806}"/>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A7E48139-AAE5-874A-FAC0-3290B4AE9193}"/>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CFCD48E7-FE17-6A6E-C014-43568F4FC7C6}"/>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2020220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F289C8-6226-C375-8642-A28BB994C2AE}"/>
              </a:ext>
            </a:extLst>
          </p:cNvPr>
          <p:cNvSpPr>
            <a:spLocks noGrp="1"/>
          </p:cNvSpPr>
          <p:nvPr>
            <p:ph idx="1"/>
          </p:nvPr>
        </p:nvSpPr>
        <p:spPr>
          <a:xfrm>
            <a:off x="552893" y="1063256"/>
            <a:ext cx="11025963" cy="5293097"/>
          </a:xfrm>
        </p:spPr>
        <p:txBody>
          <a:bodyPr>
            <a:normAutofit/>
          </a:bodyPr>
          <a:lstStyle/>
          <a:p>
            <a:r>
              <a:rPr lang="en-US" b="1"/>
              <a:t>School Consolidation Steering Committee Meetings</a:t>
            </a:r>
          </a:p>
          <a:p>
            <a:pPr lvl="1">
              <a:buFont typeface="Courier New" panose="02070309020205020404" pitchFamily="49" charset="0"/>
              <a:buChar char="o"/>
            </a:pPr>
            <a:r>
              <a:rPr lang="en-US" i="1"/>
              <a:t>September 2024-March 2025</a:t>
            </a:r>
          </a:p>
          <a:p>
            <a:r>
              <a:rPr lang="en-US" b="1"/>
              <a:t>School Consolidation Stakeholder Feedback Survey</a:t>
            </a:r>
          </a:p>
          <a:p>
            <a:pPr lvl="1">
              <a:buFont typeface="Courier New" panose="02070309020205020404" pitchFamily="49" charset="0"/>
              <a:buChar char="o"/>
            </a:pPr>
            <a:r>
              <a:rPr lang="en-US" i="1"/>
              <a:t>November 2024</a:t>
            </a:r>
          </a:p>
          <a:p>
            <a:r>
              <a:rPr lang="en-US" b="1"/>
              <a:t>Districtwide Townhall Meetings [in-person]</a:t>
            </a:r>
          </a:p>
          <a:p>
            <a:pPr lvl="1">
              <a:buFont typeface="Courier New" panose="02070309020205020404" pitchFamily="49" charset="0"/>
              <a:buChar char="o"/>
            </a:pPr>
            <a:r>
              <a:rPr lang="en-US" i="1"/>
              <a:t>November 2024 and February 2025</a:t>
            </a:r>
          </a:p>
          <a:p>
            <a:r>
              <a:rPr lang="en-US" b="1"/>
              <a:t>Districtwide Townhall Meeting [virtual]</a:t>
            </a:r>
          </a:p>
          <a:p>
            <a:pPr lvl="1">
              <a:buFont typeface="Courier New" panose="02070309020205020404" pitchFamily="49" charset="0"/>
              <a:buChar char="o"/>
            </a:pPr>
            <a:r>
              <a:rPr lang="en-US" i="1"/>
              <a:t>November 2024</a:t>
            </a:r>
          </a:p>
          <a:p>
            <a:r>
              <a:rPr lang="en-US" b="1"/>
              <a:t>School Based Community Meetings</a:t>
            </a:r>
          </a:p>
          <a:p>
            <a:pPr lvl="1">
              <a:buFont typeface="Courier New" panose="02070309020205020404" pitchFamily="49" charset="0"/>
              <a:buChar char="o"/>
            </a:pPr>
            <a:r>
              <a:rPr lang="en-US" i="1"/>
              <a:t>February-March 2025</a:t>
            </a:r>
          </a:p>
          <a:p>
            <a:pPr lvl="1">
              <a:buFont typeface="Courier New" panose="02070309020205020404" pitchFamily="49" charset="0"/>
              <a:buChar char="o"/>
            </a:pPr>
            <a:r>
              <a:rPr lang="en-US" i="1"/>
              <a:t>Hartley, Heard, Ingram-Pye, Porter, Skyview, Southfield, Williams</a:t>
            </a:r>
          </a:p>
        </p:txBody>
      </p:sp>
      <p:sp>
        <p:nvSpPr>
          <p:cNvPr id="4" name="Rectangle 3">
            <a:extLst>
              <a:ext uri="{FF2B5EF4-FFF2-40B4-BE49-F238E27FC236}">
                <a16:creationId xmlns:a16="http://schemas.microsoft.com/office/drawing/2014/main" id="{85787DA5-21D4-3159-FFBF-C1C6EF83E434}"/>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COMMUNITY ENGAGEMENT EFFORTS</a:t>
            </a:r>
          </a:p>
        </p:txBody>
      </p:sp>
      <p:pic>
        <p:nvPicPr>
          <p:cNvPr id="5" name="Picture 4">
            <a:extLst>
              <a:ext uri="{FF2B5EF4-FFF2-40B4-BE49-F238E27FC236}">
                <a16:creationId xmlns:a16="http://schemas.microsoft.com/office/drawing/2014/main" id="{2C28FAA0-CAB6-80BA-A782-9043AFE1700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5FE59FB3-3D46-1933-3F51-BEE7E8561C2D}"/>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287655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F132D-715C-780A-0607-3D03BF114CE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897130-6861-1D82-D432-48C782A4223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5DE6B51-8077-63E4-AB8F-72381AE3FDE7}"/>
              </a:ext>
            </a:extLst>
          </p:cNvPr>
          <p:cNvSpPr txBox="1"/>
          <p:nvPr/>
        </p:nvSpPr>
        <p:spPr>
          <a:xfrm>
            <a:off x="225240" y="245237"/>
            <a:ext cx="10627939" cy="646331"/>
          </a:xfrm>
          <a:prstGeom prst="rect">
            <a:avLst/>
          </a:prstGeom>
          <a:noFill/>
        </p:spPr>
        <p:txBody>
          <a:bodyPr wrap="square" rtlCol="0">
            <a:spAutoFit/>
          </a:bodyPr>
          <a:lstStyle/>
          <a:p>
            <a:r>
              <a:rPr lang="en-US" sz="3600" b="1">
                <a:solidFill>
                  <a:schemeClr val="bg1"/>
                </a:solidFill>
                <a:latin typeface="Trade Gothic Next HvyCd" panose="020B0906040303020004" pitchFamily="34" charset="0"/>
              </a:rPr>
              <a:t>THE SCHOOL CONSOLIDATION EXPLORATION JOURNEY</a:t>
            </a:r>
            <a:endParaRPr lang="en-US" sz="3600" b="1">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8CBCC04D-2CA7-1628-F5FF-59093FAEE142}"/>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Table 4">
            <a:extLst>
              <a:ext uri="{FF2B5EF4-FFF2-40B4-BE49-F238E27FC236}">
                <a16:creationId xmlns:a16="http://schemas.microsoft.com/office/drawing/2014/main" id="{811C4815-AB32-5F3D-DA3A-27B9BA3FD589}"/>
              </a:ext>
            </a:extLst>
          </p:cNvPr>
          <p:cNvGraphicFramePr>
            <a:graphicFrameLocks noGrp="1"/>
          </p:cNvGraphicFramePr>
          <p:nvPr>
            <p:extLst>
              <p:ext uri="{D42A27DB-BD31-4B8C-83A1-F6EECF244321}">
                <p14:modId xmlns:p14="http://schemas.microsoft.com/office/powerpoint/2010/main" val="3732713702"/>
              </p:ext>
            </p:extLst>
          </p:nvPr>
        </p:nvGraphicFramePr>
        <p:xfrm>
          <a:off x="447675" y="1160481"/>
          <a:ext cx="11191875" cy="4992911"/>
        </p:xfrm>
        <a:graphic>
          <a:graphicData uri="http://schemas.openxmlformats.org/drawingml/2006/table">
            <a:tbl>
              <a:tblPr firstRow="1" firstCol="1" bandRow="1">
                <a:tableStyleId>{D7AC3CCA-C797-4891-BE02-D94E43425B78}</a:tableStyleId>
              </a:tblPr>
              <a:tblGrid>
                <a:gridCol w="2670670">
                  <a:extLst>
                    <a:ext uri="{9D8B030D-6E8A-4147-A177-3AD203B41FA5}">
                      <a16:colId xmlns:a16="http://schemas.microsoft.com/office/drawing/2014/main" val="3764470001"/>
                    </a:ext>
                  </a:extLst>
                </a:gridCol>
                <a:gridCol w="8521205">
                  <a:extLst>
                    <a:ext uri="{9D8B030D-6E8A-4147-A177-3AD203B41FA5}">
                      <a16:colId xmlns:a16="http://schemas.microsoft.com/office/drawing/2014/main" val="2258965932"/>
                    </a:ext>
                  </a:extLst>
                </a:gridCol>
              </a:tblGrid>
              <a:tr h="929208">
                <a:tc>
                  <a:txBody>
                    <a:bodyPr/>
                    <a:lstStyle/>
                    <a:p>
                      <a:pPr marL="0" marR="0" algn="ctr">
                        <a:lnSpc>
                          <a:spcPct val="100000"/>
                        </a:lnSpc>
                        <a:spcAft>
                          <a:spcPts val="0"/>
                        </a:spcAft>
                      </a:pPr>
                      <a:r>
                        <a:rPr lang="en-US" sz="2400" b="1" kern="1200">
                          <a:effectLst/>
                        </a:rPr>
                        <a:t>July 2024</a:t>
                      </a:r>
                      <a:endParaRPr lang="en-US" sz="24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0000"/>
                        </a:lnSpc>
                        <a:spcAft>
                          <a:spcPts val="0"/>
                        </a:spcAft>
                      </a:pPr>
                      <a:r>
                        <a:rPr lang="en-US" sz="2400" b="0" kern="1200">
                          <a:effectLst/>
                        </a:rPr>
                        <a:t>School consolidation exploration plan presented to the</a:t>
                      </a:r>
                      <a:endParaRPr lang="en-US" sz="2400" b="0" kern="100">
                        <a:effectLst/>
                      </a:endParaRPr>
                    </a:p>
                    <a:p>
                      <a:pPr marL="0" marR="0">
                        <a:lnSpc>
                          <a:spcPct val="100000"/>
                        </a:lnSpc>
                        <a:spcAft>
                          <a:spcPts val="0"/>
                        </a:spcAft>
                      </a:pPr>
                      <a:r>
                        <a:rPr lang="en-US" sz="2400" b="0" kern="1200">
                          <a:effectLst/>
                        </a:rPr>
                        <a:t> BCSD Board of Education</a:t>
                      </a:r>
                      <a:endParaRPr lang="en-US" sz="2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3548312"/>
                  </a:ext>
                </a:extLst>
              </a:tr>
              <a:tr h="649833">
                <a:tc>
                  <a:txBody>
                    <a:bodyPr/>
                    <a:lstStyle/>
                    <a:p>
                      <a:pPr marL="0" marR="0" algn="ctr">
                        <a:lnSpc>
                          <a:spcPct val="100000"/>
                        </a:lnSpc>
                        <a:spcAft>
                          <a:spcPts val="0"/>
                        </a:spcAft>
                      </a:pPr>
                      <a:r>
                        <a:rPr lang="en-US" sz="2400" b="1" kern="1200">
                          <a:effectLst/>
                        </a:rPr>
                        <a:t>August 2024</a:t>
                      </a:r>
                      <a:endParaRPr lang="en-US" sz="24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0000"/>
                        </a:lnSpc>
                        <a:spcAft>
                          <a:spcPts val="0"/>
                        </a:spcAft>
                      </a:pPr>
                      <a:r>
                        <a:rPr lang="en-US" sz="2400" b="0" kern="1200">
                          <a:effectLst/>
                        </a:rPr>
                        <a:t>Steering Committee Recruited &amp; Formed*</a:t>
                      </a:r>
                      <a:endParaRPr lang="en-US" sz="2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62377559"/>
                  </a:ext>
                </a:extLst>
              </a:tr>
              <a:tr h="649833">
                <a:tc>
                  <a:txBody>
                    <a:bodyPr/>
                    <a:lstStyle/>
                    <a:p>
                      <a:pPr marL="0" marR="0" algn="ctr">
                        <a:lnSpc>
                          <a:spcPct val="100000"/>
                        </a:lnSpc>
                        <a:spcAft>
                          <a:spcPts val="0"/>
                        </a:spcAft>
                      </a:pPr>
                      <a:r>
                        <a:rPr lang="en-US" sz="2400" b="1" kern="1200">
                          <a:effectLst/>
                        </a:rPr>
                        <a:t>September 2024</a:t>
                      </a:r>
                      <a:endParaRPr lang="en-US" sz="24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0000"/>
                        </a:lnSpc>
                        <a:spcAft>
                          <a:spcPts val="0"/>
                        </a:spcAft>
                      </a:pPr>
                      <a:r>
                        <a:rPr lang="en-US" sz="2400" b="0" kern="1200">
                          <a:effectLst/>
                        </a:rPr>
                        <a:t>1</a:t>
                      </a:r>
                      <a:r>
                        <a:rPr lang="en-US" sz="2400" b="0" kern="1200" baseline="30000">
                          <a:effectLst/>
                        </a:rPr>
                        <a:t>st</a:t>
                      </a:r>
                      <a:r>
                        <a:rPr lang="en-US" sz="2400" b="0" kern="1200">
                          <a:effectLst/>
                        </a:rPr>
                        <a:t> Meeting of the School Consolidation Steering Committee</a:t>
                      </a:r>
                    </a:p>
                    <a:p>
                      <a:pPr marL="0" marR="0">
                        <a:lnSpc>
                          <a:spcPct val="100000"/>
                        </a:lnSpc>
                        <a:spcAft>
                          <a:spcPts val="0"/>
                        </a:spcAft>
                      </a:pPr>
                      <a:r>
                        <a:rPr lang="en-US" sz="1800" b="1" i="1" kern="1200">
                          <a:effectLst/>
                          <a:latin typeface="Aptos" panose="020B0004020202020204" pitchFamily="34" charset="0"/>
                          <a:ea typeface="Aptos" panose="020B0004020202020204" pitchFamily="34" charset="0"/>
                          <a:cs typeface="Times New Roman" panose="02020603050405020304" pitchFamily="18" charset="0"/>
                        </a:rPr>
                        <a:t>Note: The committee meets monthly</a:t>
                      </a:r>
                      <a:endParaRPr lang="en-US" sz="1800" b="1" i="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0499518"/>
                  </a:ext>
                </a:extLst>
              </a:tr>
              <a:tr h="649833">
                <a:tc>
                  <a:txBody>
                    <a:bodyPr/>
                    <a:lstStyle/>
                    <a:p>
                      <a:pPr marL="0" marR="0" algn="ctr">
                        <a:lnSpc>
                          <a:spcPct val="100000"/>
                        </a:lnSpc>
                        <a:spcAft>
                          <a:spcPts val="0"/>
                        </a:spcAft>
                      </a:pPr>
                      <a:r>
                        <a:rPr lang="en-US" sz="2400" b="1" kern="1200">
                          <a:effectLst/>
                        </a:rPr>
                        <a:t>November 2024</a:t>
                      </a:r>
                      <a:endParaRPr lang="en-US" sz="24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0000"/>
                        </a:lnSpc>
                        <a:spcAft>
                          <a:spcPts val="0"/>
                        </a:spcAft>
                      </a:pPr>
                      <a:r>
                        <a:rPr lang="en-US" sz="2400" b="0" kern="1200">
                          <a:effectLst/>
                        </a:rPr>
                        <a:t>Districtwide Townhall Meetings (In-Person 11/7) &amp; (Virtual 11/14) + Community Survey</a:t>
                      </a:r>
                      <a:endParaRPr lang="en-US" sz="2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39799326"/>
                  </a:ext>
                </a:extLst>
              </a:tr>
              <a:tr h="649833">
                <a:tc>
                  <a:txBody>
                    <a:bodyPr/>
                    <a:lstStyle/>
                    <a:p>
                      <a:pPr marL="0" marR="0" algn="ctr">
                        <a:lnSpc>
                          <a:spcPct val="100000"/>
                        </a:lnSpc>
                        <a:spcAft>
                          <a:spcPts val="0"/>
                        </a:spcAft>
                      </a:pPr>
                      <a:r>
                        <a:rPr lang="en-US" sz="2400" b="1" kern="1200">
                          <a:effectLst/>
                        </a:rPr>
                        <a:t>February 2025</a:t>
                      </a:r>
                      <a:endParaRPr lang="en-US" sz="24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0000"/>
                        </a:lnSpc>
                        <a:spcAft>
                          <a:spcPts val="0"/>
                        </a:spcAft>
                      </a:pPr>
                      <a:r>
                        <a:rPr lang="en-US" sz="2400" b="0" kern="1200">
                          <a:effectLst/>
                        </a:rPr>
                        <a:t>Districtwide Townhall Meeting (In-Person 2/6)</a:t>
                      </a:r>
                      <a:endParaRPr lang="en-US" sz="2400" b="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98030028"/>
                  </a:ext>
                </a:extLst>
              </a:tr>
              <a:tr h="716147">
                <a:tc>
                  <a:txBody>
                    <a:bodyPr/>
                    <a:lstStyle/>
                    <a:p>
                      <a:pPr marL="0" marR="0" algn="ctr">
                        <a:lnSpc>
                          <a:spcPct val="100000"/>
                        </a:lnSpc>
                        <a:spcAft>
                          <a:spcPts val="0"/>
                        </a:spcAft>
                      </a:pPr>
                      <a:r>
                        <a:rPr lang="en-US" sz="2400" b="1" kern="1200">
                          <a:effectLst/>
                          <a:highlight>
                            <a:srgbClr val="FFFF00"/>
                          </a:highlight>
                        </a:rPr>
                        <a:t>February to March 2025</a:t>
                      </a:r>
                      <a:endParaRPr lang="en-US" sz="2400" b="1" kern="10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0000"/>
                        </a:lnSpc>
                        <a:spcAft>
                          <a:spcPts val="0"/>
                        </a:spcAft>
                      </a:pPr>
                      <a:r>
                        <a:rPr lang="en-US" sz="2400" b="0" kern="1200">
                          <a:effectLst/>
                          <a:highlight>
                            <a:srgbClr val="FFFF00"/>
                          </a:highlight>
                        </a:rPr>
                        <a:t>Local School Meetings</a:t>
                      </a:r>
                      <a:endParaRPr lang="en-US" sz="2400" b="0" kern="10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1551991"/>
                  </a:ext>
                </a:extLst>
              </a:tr>
              <a:tr h="651164">
                <a:tc>
                  <a:txBody>
                    <a:bodyPr/>
                    <a:lstStyle/>
                    <a:p>
                      <a:pPr marL="0" marR="0" algn="ctr">
                        <a:lnSpc>
                          <a:spcPct val="100000"/>
                        </a:lnSpc>
                        <a:spcAft>
                          <a:spcPts val="0"/>
                        </a:spcAft>
                      </a:pPr>
                      <a:r>
                        <a:rPr lang="en-US" sz="2400" b="1" kern="1200">
                          <a:effectLst/>
                          <a:highlight>
                            <a:srgbClr val="FFFF00"/>
                          </a:highlight>
                        </a:rPr>
                        <a:t>March 20, 2025</a:t>
                      </a:r>
                      <a:endParaRPr lang="en-US" sz="2400" b="1" kern="10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marL="0" marR="0">
                        <a:lnSpc>
                          <a:spcPct val="100000"/>
                        </a:lnSpc>
                        <a:spcAft>
                          <a:spcPts val="0"/>
                        </a:spcAft>
                      </a:pPr>
                      <a:r>
                        <a:rPr lang="en-US" sz="2400" b="0" kern="1200">
                          <a:effectLst/>
                          <a:highlight>
                            <a:srgbClr val="FFFF00"/>
                          </a:highlight>
                        </a:rPr>
                        <a:t>Presentation of findings to the BCSD Board of Education</a:t>
                      </a:r>
                      <a:endParaRPr lang="en-US" sz="2400" b="0" kern="10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26662349"/>
                  </a:ext>
                </a:extLst>
              </a:tr>
            </a:tbl>
          </a:graphicData>
        </a:graphic>
      </p:graphicFrame>
      <p:sp>
        <p:nvSpPr>
          <p:cNvPr id="4" name="Slide Number Placeholder 3">
            <a:extLst>
              <a:ext uri="{FF2B5EF4-FFF2-40B4-BE49-F238E27FC236}">
                <a16:creationId xmlns:a16="http://schemas.microsoft.com/office/drawing/2014/main" id="{63B41683-2DFB-0FBB-6272-A3FC54C892A0}"/>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3933653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A3A77-65F6-A6A0-561F-9174227992D7}"/>
              </a:ext>
            </a:extLst>
          </p:cNvPr>
          <p:cNvSpPr>
            <a:spLocks noGrp="1"/>
          </p:cNvSpPr>
          <p:nvPr>
            <p:ph type="title"/>
          </p:nvPr>
        </p:nvSpPr>
        <p:spPr/>
        <p:txBody>
          <a:bodyPr/>
          <a:lstStyle/>
          <a:p>
            <a:r>
              <a:rPr lang="en-US" b="1"/>
              <a:t>Bibb County Schools Consolidation Exploration Survey Overview</a:t>
            </a:r>
          </a:p>
        </p:txBody>
      </p:sp>
      <p:sp>
        <p:nvSpPr>
          <p:cNvPr id="3" name="Content Placeholder 2">
            <a:extLst>
              <a:ext uri="{FF2B5EF4-FFF2-40B4-BE49-F238E27FC236}">
                <a16:creationId xmlns:a16="http://schemas.microsoft.com/office/drawing/2014/main" id="{DA0C62A6-D8B0-1CF1-D922-AC4C52186072}"/>
              </a:ext>
            </a:extLst>
          </p:cNvPr>
          <p:cNvSpPr>
            <a:spLocks noGrp="1"/>
          </p:cNvSpPr>
          <p:nvPr>
            <p:ph idx="1"/>
          </p:nvPr>
        </p:nvSpPr>
        <p:spPr>
          <a:xfrm>
            <a:off x="838199" y="2061042"/>
            <a:ext cx="5013961" cy="2329186"/>
          </a:xfrm>
        </p:spPr>
        <p:txBody>
          <a:bodyPr>
            <a:noAutofit/>
          </a:bodyPr>
          <a:lstStyle/>
          <a:p>
            <a:r>
              <a:rPr lang="en-US"/>
              <a:t>1499 Respondents</a:t>
            </a:r>
          </a:p>
          <a:p>
            <a:r>
              <a:rPr lang="en-US"/>
              <a:t>08:47 Average Time for Completion</a:t>
            </a:r>
          </a:p>
          <a:p>
            <a:r>
              <a:rPr lang="en-US"/>
              <a:t>11 Multiple Choice/Likert Scaled Questions</a:t>
            </a:r>
          </a:p>
          <a:p>
            <a:r>
              <a:rPr lang="en-US"/>
              <a:t>2 Open-Ended Questions</a:t>
            </a:r>
          </a:p>
          <a:p>
            <a:r>
              <a:rPr lang="en-US"/>
              <a:t>All Schools and All Stakeholders are reflected in the responses </a:t>
            </a:r>
          </a:p>
        </p:txBody>
      </p:sp>
      <p:pic>
        <p:nvPicPr>
          <p:cNvPr id="5" name="Picture 4">
            <a:extLst>
              <a:ext uri="{FF2B5EF4-FFF2-40B4-BE49-F238E27FC236}">
                <a16:creationId xmlns:a16="http://schemas.microsoft.com/office/drawing/2014/main" id="{9EB22FDC-2840-3E4C-76D4-D9640B82B45F}"/>
              </a:ext>
            </a:extLst>
          </p:cNvPr>
          <p:cNvPicPr>
            <a:picLocks noChangeAspect="1"/>
          </p:cNvPicPr>
          <p:nvPr/>
        </p:nvPicPr>
        <p:blipFill>
          <a:blip r:embed="rId3"/>
          <a:stretch>
            <a:fillRect/>
          </a:stretch>
        </p:blipFill>
        <p:spPr>
          <a:xfrm>
            <a:off x="6339842" y="2061042"/>
            <a:ext cx="5431284" cy="35709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a:extLst>
              <a:ext uri="{FF2B5EF4-FFF2-40B4-BE49-F238E27FC236}">
                <a16:creationId xmlns:a16="http://schemas.microsoft.com/office/drawing/2014/main" id="{601252A9-D1FE-9F87-F4E9-AB74C55B20F1}"/>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2950137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39" y="213357"/>
            <a:ext cx="10952834" cy="523220"/>
          </a:xfrm>
          <a:prstGeom prst="rect">
            <a:avLst/>
          </a:prstGeom>
          <a:noFill/>
        </p:spPr>
        <p:txBody>
          <a:bodyPr wrap="square" rtlCol="0">
            <a:spAutoFit/>
          </a:bodyPr>
          <a:lstStyle/>
          <a:p>
            <a:r>
              <a:rPr lang="en-US" sz="2800">
                <a:solidFill>
                  <a:schemeClr val="bg1"/>
                </a:solidFill>
                <a:effectLst>
                  <a:outerShdw blurRad="38100" dist="38100" dir="2700000" algn="tl">
                    <a:srgbClr val="000000">
                      <a:alpha val="43137"/>
                    </a:srgbClr>
                  </a:outerShdw>
                </a:effectLst>
                <a:latin typeface="Trade Gothic Next HvyCd" panose="020B0906040303020004" pitchFamily="34" charset="0"/>
              </a:rPr>
              <a:t>SUMMARY OF BIBB COUNTY SCHOOLS CONSOLIDATION EXPLORATION SURVEY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6" name="Rectangle 3">
            <a:extLst>
              <a:ext uri="{FF2B5EF4-FFF2-40B4-BE49-F238E27FC236}">
                <a16:creationId xmlns:a16="http://schemas.microsoft.com/office/drawing/2014/main" id="{62B34088-8E27-61F8-30EC-042A1202C02B}"/>
              </a:ext>
            </a:extLst>
          </p:cNvPr>
          <p:cNvSpPr>
            <a:spLocks noChangeArrowheads="1"/>
          </p:cNvSpPr>
          <p:nvPr/>
        </p:nvSpPr>
        <p:spPr bwMode="auto">
          <a:xfrm>
            <a:off x="225239" y="1060000"/>
            <a:ext cx="11843115" cy="55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Stakeholder Groups</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Responses from students, parents, teachers, administrators, and community members.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Familiarity with School Consolidation</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Varied levels of familiarity among respondents.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Important Factors</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Key considerations include educational outcomes, financial efficiency, and community impact.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Potential Benefits</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Improved educational resources, better facilities, and enhanced extracurricular opportunities.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Primary Concerns</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Larger class sizes, transportation issues, and loss of community identity.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Community Involvement</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High importance placed on community involvement in the decision-making process.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Support for Consolidation</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Support likely if it leads to improved educational outcomes and financial efficiency.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Additional Services</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Interest in counseling services, extracurricular activities, and academic support during the transition.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Comfort with Larger Schools</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Mixed comfort levels with children attending larger, consolidated schools.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100" b="1" i="0" u="none" strike="noStrike" cap="none" normalizeH="0" baseline="0">
                <a:ln>
                  <a:noFill/>
                </a:ln>
                <a:solidFill>
                  <a:schemeClr val="tx1"/>
                </a:solidFill>
                <a:effectLst/>
                <a:latin typeface="Calibri" panose="020F0502020204030204" pitchFamily="34" charset="0"/>
                <a:cs typeface="Calibri" panose="020F0502020204030204" pitchFamily="34" charset="0"/>
              </a:rPr>
              <a:t>Preferred Communication Channels</a:t>
            </a:r>
            <a:r>
              <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rPr>
              <a:t>: Email, newsletters, and community meetings.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1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81919AB0-6CC7-0222-DF1F-B7A8C8DEB6EC}"/>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1923458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9B37A-BDA7-7CC7-1AAA-04FAB8FAF1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7829DF-C9BB-8E14-7A2B-95F2C7211716}"/>
              </a:ext>
            </a:extLst>
          </p:cNvPr>
          <p:cNvSpPr>
            <a:spLocks noGrp="1"/>
          </p:cNvSpPr>
          <p:nvPr>
            <p:ph idx="1"/>
          </p:nvPr>
        </p:nvSpPr>
        <p:spPr>
          <a:xfrm>
            <a:off x="429208" y="1203649"/>
            <a:ext cx="11308701" cy="4348065"/>
          </a:xfrm>
        </p:spPr>
        <p:txBody>
          <a:bodyPr>
            <a:normAutofit/>
          </a:bodyPr>
          <a:lstStyle/>
          <a:p>
            <a:r>
              <a:rPr lang="en-US" b="1"/>
              <a:t>Community &amp; Cultural Preservation</a:t>
            </a:r>
            <a:r>
              <a:rPr lang="en-US"/>
              <a:t>: Strong desire to maintain neighborhood-based schools.</a:t>
            </a:r>
          </a:p>
          <a:p>
            <a:r>
              <a:rPr lang="en-US" b="1"/>
              <a:t>Transportation &amp; Accessibility</a:t>
            </a:r>
            <a:r>
              <a:rPr lang="en-US"/>
              <a:t>: Concerns about travel time &amp; bus availability.</a:t>
            </a:r>
          </a:p>
          <a:p>
            <a:r>
              <a:rPr lang="en-US" b="1"/>
              <a:t>Class Size &amp; Staffing</a:t>
            </a:r>
            <a:r>
              <a:rPr lang="en-US"/>
              <a:t>: Ensuring manageable teacher-student ratios.</a:t>
            </a:r>
          </a:p>
          <a:p>
            <a:r>
              <a:rPr lang="en-US" b="1"/>
              <a:t>Academic Performance &amp; Student Well-being</a:t>
            </a:r>
            <a:r>
              <a:rPr lang="en-US"/>
              <a:t>: Effects of consolidation on student morale.</a:t>
            </a:r>
          </a:p>
          <a:p>
            <a:r>
              <a:rPr lang="en-US" b="1"/>
              <a:t>Facility Utilization &amp; Repurposing</a:t>
            </a:r>
            <a:r>
              <a:rPr lang="en-US"/>
              <a:t>: Exploring alternative uses for buildings.</a:t>
            </a:r>
          </a:p>
          <a:p>
            <a:r>
              <a:rPr lang="en-US" b="1"/>
              <a:t>Budget &amp; Equity Considerations</a:t>
            </a:r>
            <a:r>
              <a:rPr lang="en-US"/>
              <a:t>: Ensuring fair resource distribution.</a:t>
            </a:r>
            <a:endParaRPr lang="en-US" i="1"/>
          </a:p>
        </p:txBody>
      </p:sp>
      <p:sp>
        <p:nvSpPr>
          <p:cNvPr id="4" name="Rectangle 3">
            <a:extLst>
              <a:ext uri="{FF2B5EF4-FFF2-40B4-BE49-F238E27FC236}">
                <a16:creationId xmlns:a16="http://schemas.microsoft.com/office/drawing/2014/main" id="{C3BD6FA1-4F83-53F7-023A-3B7BECCAF6F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COMMON THEMES ACROSS ALL SCHOOL-BASED MEETINGS</a:t>
            </a:r>
          </a:p>
        </p:txBody>
      </p:sp>
      <p:pic>
        <p:nvPicPr>
          <p:cNvPr id="5" name="Picture 4">
            <a:extLst>
              <a:ext uri="{FF2B5EF4-FFF2-40B4-BE49-F238E27FC236}">
                <a16:creationId xmlns:a16="http://schemas.microsoft.com/office/drawing/2014/main" id="{C922B890-A902-E1DF-DEEA-D772DC02A42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5641C470-F045-1FD3-E3A6-1D60BDF217B1}"/>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4032940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74000">
              <a:srgbClr val="FFC305"/>
            </a:gs>
            <a:gs pos="83000">
              <a:srgbClr val="FFC305"/>
            </a:gs>
            <a:gs pos="100000">
              <a:schemeClr val="tx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A184E-38F9-985A-F989-0BA5E152206B}"/>
              </a:ext>
            </a:extLst>
          </p:cNvPr>
          <p:cNvSpPr>
            <a:spLocks noGrp="1"/>
          </p:cNvSpPr>
          <p:nvPr>
            <p:ph type="title"/>
          </p:nvPr>
        </p:nvSpPr>
        <p:spPr/>
        <p:txBody>
          <a:bodyPr/>
          <a:lstStyle/>
          <a:p>
            <a:r>
              <a:rPr lang="en-US">
                <a:latin typeface="Trade Gothic Next HvyCd" panose="020B0906040303020004" pitchFamily="34" charset="0"/>
              </a:rPr>
              <a:t>DATA ANALYSIS AND RESEARCH</a:t>
            </a:r>
          </a:p>
        </p:txBody>
      </p:sp>
      <p:sp>
        <p:nvSpPr>
          <p:cNvPr id="3" name="Text Placeholder 2">
            <a:extLst>
              <a:ext uri="{FF2B5EF4-FFF2-40B4-BE49-F238E27FC236}">
                <a16:creationId xmlns:a16="http://schemas.microsoft.com/office/drawing/2014/main" id="{D84DDDDD-7639-C4E2-0AEB-5F9659C448F6}"/>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A7604A87-E8D3-372A-50CA-F88EB1682C20}"/>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DE4AE6D3-FCA0-6CEF-05E7-4FD4C349469E}"/>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235605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51CF072-44A1-2D55-240C-C167C16DD1EC}"/>
              </a:ext>
            </a:extLst>
          </p:cNvPr>
          <p:cNvGraphicFramePr>
            <a:graphicFrameLocks noGrp="1"/>
          </p:cNvGraphicFramePr>
          <p:nvPr>
            <p:ph idx="1"/>
            <p:extLst>
              <p:ext uri="{D42A27DB-BD31-4B8C-83A1-F6EECF244321}">
                <p14:modId xmlns:p14="http://schemas.microsoft.com/office/powerpoint/2010/main" val="3406822205"/>
              </p:ext>
            </p:extLst>
          </p:nvPr>
        </p:nvGraphicFramePr>
        <p:xfrm>
          <a:off x="127819" y="1050657"/>
          <a:ext cx="11867536" cy="5586117"/>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5C327FC7-DF1B-2BA6-424A-E4819877E1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73203C-A2FD-25F3-47B4-E920FAAC993F}"/>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District </a:t>
            </a:r>
          </a:p>
        </p:txBody>
      </p:sp>
      <p:pic>
        <p:nvPicPr>
          <p:cNvPr id="4" name="Picture 3">
            <a:extLst>
              <a:ext uri="{FF2B5EF4-FFF2-40B4-BE49-F238E27FC236}">
                <a16:creationId xmlns:a16="http://schemas.microsoft.com/office/drawing/2014/main" id="{22565F39-DB5B-CEDD-A779-12BE0FA3C2B7}"/>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5" name="Slide Number Placeholder 4">
            <a:extLst>
              <a:ext uri="{FF2B5EF4-FFF2-40B4-BE49-F238E27FC236}">
                <a16:creationId xmlns:a16="http://schemas.microsoft.com/office/drawing/2014/main" id="{4D6A530B-7D96-0A9E-167E-386C522B2960}"/>
              </a:ext>
            </a:extLst>
          </p:cNvPr>
          <p:cNvSpPr>
            <a:spLocks noGrp="1"/>
          </p:cNvSpPr>
          <p:nvPr>
            <p:ph type="sldNum" sz="quarter" idx="12"/>
          </p:nvPr>
        </p:nvSpPr>
        <p:spPr>
          <a:xfrm>
            <a:off x="9390447" y="6472481"/>
            <a:ext cx="2743200" cy="365125"/>
          </a:xfrm>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3102340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B2EAB-AC00-B46D-4B7D-EF47B8E595D6}"/>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A0152834-BB0A-0EFE-26AB-49AB6A925E00}"/>
              </a:ext>
            </a:extLst>
          </p:cNvPr>
          <p:cNvGraphicFramePr>
            <a:graphicFrameLocks noGrp="1"/>
          </p:cNvGraphicFramePr>
          <p:nvPr>
            <p:ph idx="1"/>
            <p:extLst>
              <p:ext uri="{D42A27DB-BD31-4B8C-83A1-F6EECF244321}">
                <p14:modId xmlns:p14="http://schemas.microsoft.com/office/powerpoint/2010/main" val="1015773393"/>
              </p:ext>
            </p:extLst>
          </p:nvPr>
        </p:nvGraphicFramePr>
        <p:xfrm>
          <a:off x="6440" y="1031428"/>
          <a:ext cx="12173753" cy="581094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982A90BE-EFF8-77CE-C177-6F2B8C7B77C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C7523CCC-904F-26D6-885E-E60B0CD46487}"/>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Elementary</a:t>
            </a:r>
          </a:p>
        </p:txBody>
      </p:sp>
      <p:pic>
        <p:nvPicPr>
          <p:cNvPr id="11" name="Picture 10" descr="A logo with white text and yellow and white letters&#10;&#10;AI-generated content may be incorrect.">
            <a:extLst>
              <a:ext uri="{FF2B5EF4-FFF2-40B4-BE49-F238E27FC236}">
                <a16:creationId xmlns:a16="http://schemas.microsoft.com/office/drawing/2014/main" id="{5515FA5D-C106-D57F-CFFB-46DF817AC66F}"/>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4CC79097-6A3A-8CB6-B73F-5FC6C44C59C0}"/>
              </a:ext>
            </a:extLst>
          </p:cNvPr>
          <p:cNvSpPr>
            <a:spLocks noGrp="1"/>
          </p:cNvSpPr>
          <p:nvPr>
            <p:ph type="sldNum" sz="quarter" idx="12"/>
          </p:nvPr>
        </p:nvSpPr>
        <p:spPr>
          <a:xfrm>
            <a:off x="9448800" y="6477246"/>
            <a:ext cx="2743200" cy="365125"/>
          </a:xfrm>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1649062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0EEFA-BD1F-AE5C-230A-4B198BFF2A1A}"/>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1BC3BCA-BAF5-4D0E-9BE1-A6EF46359A8E}"/>
              </a:ext>
            </a:extLst>
          </p:cNvPr>
          <p:cNvGraphicFramePr>
            <a:graphicFrameLocks noGrp="1"/>
          </p:cNvGraphicFramePr>
          <p:nvPr>
            <p:ph idx="1"/>
            <p:extLst>
              <p:ext uri="{D42A27DB-BD31-4B8C-83A1-F6EECF244321}">
                <p14:modId xmlns:p14="http://schemas.microsoft.com/office/powerpoint/2010/main" val="1586081022"/>
              </p:ext>
            </p:extLst>
          </p:nvPr>
        </p:nvGraphicFramePr>
        <p:xfrm>
          <a:off x="6440" y="929470"/>
          <a:ext cx="12093261" cy="573581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7676EAE8-A83E-677A-5D42-E6430B1DCFA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25A12C52-9F96-F385-A1A3-086D2194C06C}"/>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Middle</a:t>
            </a:r>
          </a:p>
        </p:txBody>
      </p:sp>
      <p:pic>
        <p:nvPicPr>
          <p:cNvPr id="11" name="Picture 10" descr="A logo with white text and yellow and white letters&#10;&#10;AI-generated content may be incorrect.">
            <a:extLst>
              <a:ext uri="{FF2B5EF4-FFF2-40B4-BE49-F238E27FC236}">
                <a16:creationId xmlns:a16="http://schemas.microsoft.com/office/drawing/2014/main" id="{7041D0F2-DED5-A6B3-D0AD-4E13D769E4A1}"/>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D26FEBEF-869C-3720-E8E1-D9C61ECEBA0A}"/>
              </a:ext>
            </a:extLst>
          </p:cNvPr>
          <p:cNvSpPr>
            <a:spLocks noGrp="1"/>
          </p:cNvSpPr>
          <p:nvPr>
            <p:ph type="sldNum" sz="quarter" idx="12"/>
          </p:nvPr>
        </p:nvSpPr>
        <p:spPr>
          <a:xfrm>
            <a:off x="9356501" y="6559736"/>
            <a:ext cx="2743200" cy="365125"/>
          </a:xfrm>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4055201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4E9A4-AF87-F3E7-80E4-88E09D35407F}"/>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1739D1B-EE05-705A-159C-7596F87EA5D7}"/>
              </a:ext>
            </a:extLst>
          </p:cNvPr>
          <p:cNvGraphicFramePr>
            <a:graphicFrameLocks noGrp="1"/>
          </p:cNvGraphicFramePr>
          <p:nvPr>
            <p:ph idx="1"/>
            <p:extLst>
              <p:ext uri="{D42A27DB-BD31-4B8C-83A1-F6EECF244321}">
                <p14:modId xmlns:p14="http://schemas.microsoft.com/office/powerpoint/2010/main" val="1937613250"/>
              </p:ext>
            </p:extLst>
          </p:nvPr>
        </p:nvGraphicFramePr>
        <p:xfrm>
          <a:off x="6016" y="953336"/>
          <a:ext cx="12189993" cy="5810166"/>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395E6FE2-CE4D-5C41-F531-25439EF6E3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C785864C-1E97-0FFE-8FEA-7C72AEC4F9A2}"/>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High</a:t>
            </a:r>
          </a:p>
        </p:txBody>
      </p:sp>
      <p:pic>
        <p:nvPicPr>
          <p:cNvPr id="9" name="Picture 8" descr="A logo with white text and yellow and white letters&#10;&#10;AI-generated content may be incorrect.">
            <a:extLst>
              <a:ext uri="{FF2B5EF4-FFF2-40B4-BE49-F238E27FC236}">
                <a16:creationId xmlns:a16="http://schemas.microsoft.com/office/drawing/2014/main" id="{5FE93548-F883-2076-2A04-B99CFA350AAF}"/>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EE5494C6-9142-A32B-DB1C-468B39C1982D}"/>
              </a:ext>
            </a:extLst>
          </p:cNvPr>
          <p:cNvSpPr>
            <a:spLocks noGrp="1"/>
          </p:cNvSpPr>
          <p:nvPr>
            <p:ph type="sldNum" sz="quarter" idx="12"/>
          </p:nvPr>
        </p:nvSpPr>
        <p:spPr>
          <a:xfrm>
            <a:off x="9431593" y="6526464"/>
            <a:ext cx="2743200" cy="365125"/>
          </a:xfrm>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3429737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A8525-8386-BCF0-5839-3E342448ACDC}"/>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9F734E2-90DF-0DBE-7075-D5DA4F361DCC}"/>
              </a:ext>
            </a:extLst>
          </p:cNvPr>
          <p:cNvGraphicFramePr>
            <a:graphicFrameLocks noGrp="1"/>
          </p:cNvGraphicFramePr>
          <p:nvPr>
            <p:ph idx="1"/>
            <p:extLst>
              <p:ext uri="{D42A27DB-BD31-4B8C-83A1-F6EECF244321}">
                <p14:modId xmlns:p14="http://schemas.microsoft.com/office/powerpoint/2010/main" val="2015115163"/>
              </p:ext>
            </p:extLst>
          </p:nvPr>
        </p:nvGraphicFramePr>
        <p:xfrm>
          <a:off x="6440" y="1031428"/>
          <a:ext cx="11916177" cy="5821676"/>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FC30EDB8-5BE8-2748-4875-787E4AFEA43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AE0D26D0-7DDA-E155-3B6E-3F9E97A97553}"/>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Central Zone</a:t>
            </a:r>
            <a:endParaRPr lang="en-US">
              <a:solidFill>
                <a:schemeClr val="bg1"/>
              </a:solidFill>
            </a:endParaRPr>
          </a:p>
        </p:txBody>
      </p:sp>
      <p:pic>
        <p:nvPicPr>
          <p:cNvPr id="11" name="Picture 10" descr="A logo with white text and yellow and white letters&#10;&#10;AI-generated content may be incorrect.">
            <a:extLst>
              <a:ext uri="{FF2B5EF4-FFF2-40B4-BE49-F238E27FC236}">
                <a16:creationId xmlns:a16="http://schemas.microsoft.com/office/drawing/2014/main" id="{9A4482F0-4042-2F49-3C75-906841D3A5A6}"/>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4A590419-21F0-E5D1-8039-8F6BCA64E0D3}"/>
              </a:ext>
            </a:extLst>
          </p:cNvPr>
          <p:cNvSpPr>
            <a:spLocks noGrp="1"/>
          </p:cNvSpPr>
          <p:nvPr>
            <p:ph type="sldNum" sz="quarter" idx="12"/>
          </p:nvPr>
        </p:nvSpPr>
        <p:spPr>
          <a:xfrm>
            <a:off x="9086461" y="6401432"/>
            <a:ext cx="2743200" cy="365125"/>
          </a:xfrm>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3004889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EAE69-4734-57D4-C7F8-2D1E86485A2C}"/>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A77683E1-C26C-F7FD-E2B3-F3DBDA65A2A4}"/>
              </a:ext>
            </a:extLst>
          </p:cNvPr>
          <p:cNvGraphicFramePr>
            <a:graphicFrameLocks noGrp="1"/>
          </p:cNvGraphicFramePr>
          <p:nvPr>
            <p:ph idx="1"/>
            <p:extLst>
              <p:ext uri="{D42A27DB-BD31-4B8C-83A1-F6EECF244321}">
                <p14:modId xmlns:p14="http://schemas.microsoft.com/office/powerpoint/2010/main" val="2446897029"/>
              </p:ext>
            </p:extLst>
          </p:nvPr>
        </p:nvGraphicFramePr>
        <p:xfrm>
          <a:off x="6440" y="1031428"/>
          <a:ext cx="11991303" cy="56284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F192AD03-82C4-D0B4-5694-18B19E538BE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8A008C8B-20BC-4705-75E7-45417AC56B44}"/>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Howard Zone</a:t>
            </a:r>
            <a:endParaRPr lang="en-US">
              <a:solidFill>
                <a:schemeClr val="bg1"/>
              </a:solidFill>
            </a:endParaRPr>
          </a:p>
        </p:txBody>
      </p:sp>
      <p:pic>
        <p:nvPicPr>
          <p:cNvPr id="11" name="Picture 10" descr="A logo with white text and yellow and white letters&#10;&#10;AI-generated content may be incorrect.">
            <a:extLst>
              <a:ext uri="{FF2B5EF4-FFF2-40B4-BE49-F238E27FC236}">
                <a16:creationId xmlns:a16="http://schemas.microsoft.com/office/drawing/2014/main" id="{E9B04D83-9141-FDE7-BCF9-552829CC0AA6}"/>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7CFE3B34-BB4F-31B9-0CEB-C48612116944}"/>
              </a:ext>
            </a:extLst>
          </p:cNvPr>
          <p:cNvSpPr>
            <a:spLocks noGrp="1"/>
          </p:cNvSpPr>
          <p:nvPr>
            <p:ph type="sldNum" sz="quarter" idx="12"/>
          </p:nvPr>
        </p:nvSpPr>
        <p:spPr/>
        <p:txBody>
          <a:bodyPr/>
          <a:lstStyle/>
          <a:p>
            <a:fld id="{28E6F07D-F62F-4C3B-A21E-2367E9A39921}" type="slidenum">
              <a:rPr lang="en-US" smtClean="0"/>
              <a:t>24</a:t>
            </a:fld>
            <a:endParaRPr lang="en-US"/>
          </a:p>
        </p:txBody>
      </p:sp>
    </p:spTree>
    <p:extLst>
      <p:ext uri="{BB962C8B-B14F-4D97-AF65-F5344CB8AC3E}">
        <p14:creationId xmlns:p14="http://schemas.microsoft.com/office/powerpoint/2010/main" val="2662256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419EF-BE3C-3E2D-D0FD-1370E4C01CE3}"/>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7DA13F3E-A97C-421C-D67B-C44CBE62308C}"/>
              </a:ext>
            </a:extLst>
          </p:cNvPr>
          <p:cNvGraphicFramePr>
            <a:graphicFrameLocks noGrp="1"/>
          </p:cNvGraphicFramePr>
          <p:nvPr>
            <p:ph idx="1"/>
            <p:extLst>
              <p:ext uri="{D42A27DB-BD31-4B8C-83A1-F6EECF244321}">
                <p14:modId xmlns:p14="http://schemas.microsoft.com/office/powerpoint/2010/main" val="384545816"/>
              </p:ext>
            </p:extLst>
          </p:nvPr>
        </p:nvGraphicFramePr>
        <p:xfrm>
          <a:off x="6440" y="1031428"/>
          <a:ext cx="12179120" cy="5848507"/>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1E9A4A3F-6EE3-5283-78DB-C30DF09C71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60FB2449-3248-A0ED-F538-C6129719557C}"/>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Northeast Zone</a:t>
            </a:r>
            <a:endParaRPr lang="en-US">
              <a:solidFill>
                <a:schemeClr val="bg1"/>
              </a:solidFill>
            </a:endParaRPr>
          </a:p>
        </p:txBody>
      </p:sp>
      <p:pic>
        <p:nvPicPr>
          <p:cNvPr id="11" name="Picture 10" descr="A logo with white text and yellow and white letters&#10;&#10;AI-generated content may be incorrect.">
            <a:extLst>
              <a:ext uri="{FF2B5EF4-FFF2-40B4-BE49-F238E27FC236}">
                <a16:creationId xmlns:a16="http://schemas.microsoft.com/office/drawing/2014/main" id="{E3E50C3B-71F5-C09E-BA45-7E39E2946157}"/>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E3BF1507-EB10-966D-4373-80768B767FB8}"/>
              </a:ext>
            </a:extLst>
          </p:cNvPr>
          <p:cNvSpPr>
            <a:spLocks noGrp="1"/>
          </p:cNvSpPr>
          <p:nvPr>
            <p:ph type="sldNum" sz="quarter" idx="12"/>
          </p:nvPr>
        </p:nvSpPr>
        <p:spPr>
          <a:xfrm>
            <a:off x="9273074" y="6492875"/>
            <a:ext cx="2743200" cy="365125"/>
          </a:xfrm>
        </p:spPr>
        <p:txBody>
          <a:bodyPr/>
          <a:lstStyle/>
          <a:p>
            <a:fld id="{28E6F07D-F62F-4C3B-A21E-2367E9A39921}" type="slidenum">
              <a:rPr lang="en-US" smtClean="0"/>
              <a:t>25</a:t>
            </a:fld>
            <a:endParaRPr lang="en-US"/>
          </a:p>
        </p:txBody>
      </p:sp>
    </p:spTree>
    <p:extLst>
      <p:ext uri="{BB962C8B-B14F-4D97-AF65-F5344CB8AC3E}">
        <p14:creationId xmlns:p14="http://schemas.microsoft.com/office/powerpoint/2010/main" val="1244004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35450-A63C-E197-C039-DA0E0D379E11}"/>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1AE43570-C0F5-601B-21CF-B37573A6B011}"/>
              </a:ext>
            </a:extLst>
          </p:cNvPr>
          <p:cNvGraphicFramePr>
            <a:graphicFrameLocks noGrp="1"/>
          </p:cNvGraphicFramePr>
          <p:nvPr>
            <p:ph idx="1"/>
            <p:extLst>
              <p:ext uri="{D42A27DB-BD31-4B8C-83A1-F6EECF244321}">
                <p14:modId xmlns:p14="http://schemas.microsoft.com/office/powerpoint/2010/main" val="130804639"/>
              </p:ext>
            </p:extLst>
          </p:nvPr>
        </p:nvGraphicFramePr>
        <p:xfrm>
          <a:off x="6440" y="1031428"/>
          <a:ext cx="12179120" cy="584314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5D3EA3FB-6CC4-7BE5-6BF6-05F911A78B3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728922F9-6747-126E-879F-F698BE52BD16}"/>
              </a:ext>
            </a:extLst>
          </p:cNvPr>
          <p:cNvSpPr>
            <a:spLocks noGrp="1"/>
          </p:cNvSpPr>
          <p:nvPr>
            <p:ph type="title"/>
          </p:nvPr>
        </p:nvSpPr>
        <p:spPr>
          <a:xfrm>
            <a:off x="287593" y="0"/>
            <a:ext cx="10515600" cy="1032387"/>
          </a:xfrm>
        </p:spPr>
        <p:txBody>
          <a:bodyPr/>
          <a:lstStyle/>
          <a:p>
            <a:pPr>
              <a:lnSpc>
                <a:spcPct val="100000"/>
              </a:lnSpc>
              <a:spcBef>
                <a:spcPts val="0"/>
              </a:spcBef>
            </a:pPr>
            <a:r>
              <a:rPr lang="en-US">
                <a:solidFill>
                  <a:schemeClr val="bg1"/>
                </a:solidFill>
                <a:latin typeface="Trade Gothic Next HvyCd"/>
                <a:ea typeface="Calibri"/>
                <a:cs typeface="Calibri"/>
              </a:rPr>
              <a:t>Enrollment Trends – Rutland Zone</a:t>
            </a:r>
            <a:endParaRPr lang="en-US">
              <a:solidFill>
                <a:schemeClr val="bg1"/>
              </a:solidFill>
            </a:endParaRPr>
          </a:p>
        </p:txBody>
      </p:sp>
      <p:pic>
        <p:nvPicPr>
          <p:cNvPr id="11" name="Picture 10" descr="A logo with white text and yellow and white letters&#10;&#10;AI-generated content may be incorrect.">
            <a:extLst>
              <a:ext uri="{FF2B5EF4-FFF2-40B4-BE49-F238E27FC236}">
                <a16:creationId xmlns:a16="http://schemas.microsoft.com/office/drawing/2014/main" id="{2FEA8FBC-B09E-21B6-FEB2-7D6FEACE0649}"/>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119CF8F4-533D-5B55-0A65-7FF7DB8A8026}"/>
              </a:ext>
            </a:extLst>
          </p:cNvPr>
          <p:cNvSpPr>
            <a:spLocks noGrp="1"/>
          </p:cNvSpPr>
          <p:nvPr>
            <p:ph type="sldNum" sz="quarter" idx="12"/>
          </p:nvPr>
        </p:nvSpPr>
        <p:spPr>
          <a:xfrm>
            <a:off x="9198428" y="6492875"/>
            <a:ext cx="2743200" cy="365125"/>
          </a:xfrm>
        </p:spPr>
        <p:txBody>
          <a:bodyPr/>
          <a:lstStyle/>
          <a:p>
            <a:fld id="{28E6F07D-F62F-4C3B-A21E-2367E9A39921}" type="slidenum">
              <a:rPr lang="en-US" smtClean="0"/>
              <a:t>26</a:t>
            </a:fld>
            <a:endParaRPr lang="en-US"/>
          </a:p>
        </p:txBody>
      </p:sp>
    </p:spTree>
    <p:extLst>
      <p:ext uri="{BB962C8B-B14F-4D97-AF65-F5344CB8AC3E}">
        <p14:creationId xmlns:p14="http://schemas.microsoft.com/office/powerpoint/2010/main" val="150472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CBBB9-2A63-AF0F-E0E9-6DE59973C8EF}"/>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7E834BD-C6DB-65D4-FC0D-E2903226F75F}"/>
              </a:ext>
            </a:extLst>
          </p:cNvPr>
          <p:cNvGraphicFramePr>
            <a:graphicFrameLocks noGrp="1"/>
          </p:cNvGraphicFramePr>
          <p:nvPr>
            <p:ph idx="1"/>
            <p:extLst>
              <p:ext uri="{D42A27DB-BD31-4B8C-83A1-F6EECF244321}">
                <p14:modId xmlns:p14="http://schemas.microsoft.com/office/powerpoint/2010/main" val="496594545"/>
              </p:ext>
            </p:extLst>
          </p:nvPr>
        </p:nvGraphicFramePr>
        <p:xfrm>
          <a:off x="6440" y="929470"/>
          <a:ext cx="12184487" cy="581094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CAC5CE59-8CA2-98A9-BF36-FF69BC9E3A1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B27A293D-92F4-5F22-508C-6DD979CDF72F}"/>
              </a:ext>
            </a:extLst>
          </p:cNvPr>
          <p:cNvSpPr txBox="1">
            <a:spLocks/>
          </p:cNvSpPr>
          <p:nvPr/>
        </p:nvSpPr>
        <p:spPr>
          <a:xfrm>
            <a:off x="287593" y="0"/>
            <a:ext cx="10515600" cy="10323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solidFill>
                  <a:schemeClr val="bg1"/>
                </a:solidFill>
                <a:latin typeface="Trade Gothic Next HvyCd"/>
                <a:ea typeface="Calibri"/>
                <a:cs typeface="Calibri"/>
              </a:rPr>
              <a:t>Enrollment Trends – Southwest Zone</a:t>
            </a:r>
            <a:endParaRPr lang="en-US">
              <a:solidFill>
                <a:schemeClr val="bg1"/>
              </a:solidFill>
            </a:endParaRPr>
          </a:p>
        </p:txBody>
      </p:sp>
      <p:pic>
        <p:nvPicPr>
          <p:cNvPr id="11" name="Picture 10" descr="A logo with white text and yellow and white letters&#10;&#10;AI-generated content may be incorrect.">
            <a:extLst>
              <a:ext uri="{FF2B5EF4-FFF2-40B4-BE49-F238E27FC236}">
                <a16:creationId xmlns:a16="http://schemas.microsoft.com/office/drawing/2014/main" id="{DA15EE28-3D79-ADE6-36EB-2B0D75BD180F}"/>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A0D6DA96-D36A-7716-C91F-96782176CEB3}"/>
              </a:ext>
            </a:extLst>
          </p:cNvPr>
          <p:cNvSpPr>
            <a:spLocks noGrp="1"/>
          </p:cNvSpPr>
          <p:nvPr>
            <p:ph type="sldNum" sz="quarter" idx="12"/>
          </p:nvPr>
        </p:nvSpPr>
        <p:spPr/>
        <p:txBody>
          <a:bodyPr/>
          <a:lstStyle/>
          <a:p>
            <a:fld id="{28E6F07D-F62F-4C3B-A21E-2367E9A39921}" type="slidenum">
              <a:rPr lang="en-US" smtClean="0"/>
              <a:t>27</a:t>
            </a:fld>
            <a:endParaRPr lang="en-US"/>
          </a:p>
        </p:txBody>
      </p:sp>
    </p:spTree>
    <p:extLst>
      <p:ext uri="{BB962C8B-B14F-4D97-AF65-F5344CB8AC3E}">
        <p14:creationId xmlns:p14="http://schemas.microsoft.com/office/powerpoint/2010/main" val="2068613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5661D-DE70-15C6-4033-A18A71B0514A}"/>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33B71FD-4F13-ECC2-1517-E33BC3C8412F}"/>
              </a:ext>
            </a:extLst>
          </p:cNvPr>
          <p:cNvGraphicFramePr>
            <a:graphicFrameLocks noGrp="1"/>
          </p:cNvGraphicFramePr>
          <p:nvPr>
            <p:ph idx="1"/>
            <p:extLst>
              <p:ext uri="{D42A27DB-BD31-4B8C-83A1-F6EECF244321}">
                <p14:modId xmlns:p14="http://schemas.microsoft.com/office/powerpoint/2010/main" val="2155015752"/>
              </p:ext>
            </p:extLst>
          </p:nvPr>
        </p:nvGraphicFramePr>
        <p:xfrm>
          <a:off x="6439" y="929470"/>
          <a:ext cx="12173755" cy="5725084"/>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8B9A8D47-2E6F-5828-75FD-03DC701319C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EAE83ABB-5B00-0DD6-143C-FFFE1816D81A}"/>
              </a:ext>
            </a:extLst>
          </p:cNvPr>
          <p:cNvSpPr txBox="1">
            <a:spLocks/>
          </p:cNvSpPr>
          <p:nvPr/>
        </p:nvSpPr>
        <p:spPr>
          <a:xfrm>
            <a:off x="287593" y="0"/>
            <a:ext cx="10515600" cy="10323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solidFill>
                  <a:schemeClr val="bg1"/>
                </a:solidFill>
                <a:latin typeface="Trade Gothic Next HvyCd"/>
                <a:ea typeface="Calibri"/>
                <a:cs typeface="Calibri"/>
              </a:rPr>
              <a:t>Enrollment Trends – Westside Zone</a:t>
            </a:r>
            <a:endParaRPr lang="en-US">
              <a:solidFill>
                <a:schemeClr val="bg1"/>
              </a:solidFill>
            </a:endParaRPr>
          </a:p>
        </p:txBody>
      </p:sp>
      <p:pic>
        <p:nvPicPr>
          <p:cNvPr id="11" name="Picture 10" descr="A logo with white text and yellow and white letters&#10;&#10;AI-generated content may be incorrect.">
            <a:extLst>
              <a:ext uri="{FF2B5EF4-FFF2-40B4-BE49-F238E27FC236}">
                <a16:creationId xmlns:a16="http://schemas.microsoft.com/office/drawing/2014/main" id="{FD8E1383-C8BB-4CFF-CCE4-93D16E23B433}"/>
              </a:ext>
            </a:extLst>
          </p:cNvPr>
          <p:cNvPicPr>
            <a:picLocks noChangeAspect="1"/>
          </p:cNvPicPr>
          <p:nvPr/>
        </p:nvPicPr>
        <p:blipFill>
          <a:blip r:embed="rId4"/>
          <a:stretch>
            <a:fillRect/>
          </a:stretch>
        </p:blipFill>
        <p:spPr>
          <a:xfrm>
            <a:off x="10881931" y="-87862"/>
            <a:ext cx="1390008" cy="1390008"/>
          </a:xfrm>
          <a:prstGeom prst="rect">
            <a:avLst/>
          </a:prstGeom>
        </p:spPr>
      </p:pic>
      <p:sp>
        <p:nvSpPr>
          <p:cNvPr id="2" name="Slide Number Placeholder 1">
            <a:extLst>
              <a:ext uri="{FF2B5EF4-FFF2-40B4-BE49-F238E27FC236}">
                <a16:creationId xmlns:a16="http://schemas.microsoft.com/office/drawing/2014/main" id="{31E52A5C-5B4A-21CD-EF9A-58DE4871EBCB}"/>
              </a:ext>
            </a:extLst>
          </p:cNvPr>
          <p:cNvSpPr>
            <a:spLocks noGrp="1"/>
          </p:cNvSpPr>
          <p:nvPr>
            <p:ph type="sldNum" sz="quarter" idx="12"/>
          </p:nvPr>
        </p:nvSpPr>
        <p:spPr/>
        <p:txBody>
          <a:bodyPr/>
          <a:lstStyle/>
          <a:p>
            <a:fld id="{28E6F07D-F62F-4C3B-A21E-2367E9A39921}" type="slidenum">
              <a:rPr lang="en-US" smtClean="0"/>
              <a:t>28</a:t>
            </a:fld>
            <a:endParaRPr lang="en-US"/>
          </a:p>
        </p:txBody>
      </p:sp>
    </p:spTree>
    <p:extLst>
      <p:ext uri="{BB962C8B-B14F-4D97-AF65-F5344CB8AC3E}">
        <p14:creationId xmlns:p14="http://schemas.microsoft.com/office/powerpoint/2010/main" val="4098286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B7388-2626-16F5-5045-102CD6A762E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64DCFB3-C8F6-71E9-7A1E-8B594278EF2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31F5E0-2E25-50F7-507A-10FB36C23A40}"/>
              </a:ext>
            </a:extLst>
          </p:cNvPr>
          <p:cNvSpPr txBox="1"/>
          <p:nvPr/>
        </p:nvSpPr>
        <p:spPr>
          <a:xfrm>
            <a:off x="225240" y="245237"/>
            <a:ext cx="10627939" cy="646331"/>
          </a:xfrm>
          <a:prstGeom prst="rect">
            <a:avLst/>
          </a:prstGeom>
          <a:noFill/>
        </p:spPr>
        <p:txBody>
          <a:bodyPr wrap="square" rtlCol="0">
            <a:spAutoFit/>
          </a:bodyPr>
          <a:lstStyle/>
          <a:p>
            <a:r>
              <a:rPr lang="en-US" sz="3600" b="1">
                <a:solidFill>
                  <a:schemeClr val="bg1"/>
                </a:solidFill>
                <a:latin typeface="Trade Gothic Next HvyCd" panose="020B0906040303020004" pitchFamily="34" charset="0"/>
              </a:rPr>
              <a:t>CONSOLIDATION MATRIX OVERVIEW</a:t>
            </a:r>
            <a:endParaRPr lang="en-US" sz="3600" b="1">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2702A965-2697-7427-0DE1-AFBAD79A778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Rectangle 3">
            <a:extLst>
              <a:ext uri="{FF2B5EF4-FFF2-40B4-BE49-F238E27FC236}">
                <a16:creationId xmlns:a16="http://schemas.microsoft.com/office/drawing/2014/main" id="{5DE92A91-DE98-FADD-EA97-CD123333FDB8}"/>
              </a:ext>
            </a:extLst>
          </p:cNvPr>
          <p:cNvSpPr>
            <a:spLocks noChangeArrowheads="1"/>
          </p:cNvSpPr>
          <p:nvPr/>
        </p:nvSpPr>
        <p:spPr bwMode="auto">
          <a:xfrm>
            <a:off x="185451" y="1193226"/>
            <a:ext cx="1184311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800">
                <a:cs typeface="Calibri" panose="020F0502020204030204" pitchFamily="34" charset="0"/>
              </a:rPr>
              <a:t>The Consolidation Matrix is a tool for measuring the feasibility of consolidating each school in the Bibb County School District. </a:t>
            </a:r>
          </a:p>
          <a:p>
            <a:pPr marL="342900" indent="-342900">
              <a:buFont typeface="Arial" panose="020B0604020202020204" pitchFamily="34" charset="0"/>
              <a:buChar char="•"/>
            </a:pPr>
            <a:endParaRPr lang="en-US" sz="2800">
              <a:cs typeface="Calibri" panose="020F0502020204030204" pitchFamily="34" charset="0"/>
            </a:endParaRPr>
          </a:p>
          <a:p>
            <a:pPr marL="342900" indent="-342900">
              <a:buFont typeface="Arial" panose="020B0604020202020204" pitchFamily="34" charset="0"/>
              <a:buChar char="•"/>
            </a:pPr>
            <a:r>
              <a:rPr lang="en-US" sz="2800">
                <a:cs typeface="Calibri" panose="020F0502020204030204" pitchFamily="34" charset="0"/>
              </a:rPr>
              <a:t>The matrix includes seven (7) data-driven criteria, which are key factors in the development of consolidation scenarios. </a:t>
            </a:r>
          </a:p>
          <a:p>
            <a:pPr marL="342900" indent="-342900">
              <a:buFont typeface="Arial" panose="020B0604020202020204" pitchFamily="34" charset="0"/>
              <a:buChar char="•"/>
            </a:pPr>
            <a:endParaRPr lang="en-US" sz="2800">
              <a:cs typeface="Calibri" panose="020F0502020204030204" pitchFamily="34" charset="0"/>
            </a:endParaRPr>
          </a:p>
          <a:p>
            <a:pPr marL="342900" indent="-342900">
              <a:buFont typeface="Arial" panose="020B0604020202020204" pitchFamily="34" charset="0"/>
              <a:buChar char="•"/>
            </a:pPr>
            <a:r>
              <a:rPr lang="en-US" sz="2800">
                <a:cs typeface="Calibri" panose="020F0502020204030204" pitchFamily="34" charset="0"/>
              </a:rPr>
              <a:t>The seven criteria include the following: student enrollment, building utilization, per pupil spending, facility age, future growth/development, GADOE target for funding, and specialized academic programming. </a:t>
            </a:r>
          </a:p>
        </p:txBody>
      </p:sp>
      <p:sp>
        <p:nvSpPr>
          <p:cNvPr id="4" name="Slide Number Placeholder 3">
            <a:extLst>
              <a:ext uri="{FF2B5EF4-FFF2-40B4-BE49-F238E27FC236}">
                <a16:creationId xmlns:a16="http://schemas.microsoft.com/office/drawing/2014/main" id="{21836E38-A1A8-4E1D-8ECA-66DFAABF3BEF}"/>
              </a:ext>
            </a:extLst>
          </p:cNvPr>
          <p:cNvSpPr>
            <a:spLocks noGrp="1"/>
          </p:cNvSpPr>
          <p:nvPr>
            <p:ph type="sldNum" sz="quarter" idx="12"/>
          </p:nvPr>
        </p:nvSpPr>
        <p:spPr/>
        <p:txBody>
          <a:bodyPr/>
          <a:lstStyle/>
          <a:p>
            <a:fld id="{28E6F07D-F62F-4C3B-A21E-2367E9A39921}" type="slidenum">
              <a:rPr lang="en-US" smtClean="0"/>
              <a:t>29</a:t>
            </a:fld>
            <a:endParaRPr lang="en-US"/>
          </a:p>
        </p:txBody>
      </p:sp>
    </p:spTree>
    <p:extLst>
      <p:ext uri="{BB962C8B-B14F-4D97-AF65-F5344CB8AC3E}">
        <p14:creationId xmlns:p14="http://schemas.microsoft.com/office/powerpoint/2010/main" val="2784672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EDBDE-125F-C081-8128-02BD3328B5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AA342A8-B748-9560-999B-F03D72737FC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8C20D0A-4A61-21F8-CDCF-3E088B328C7C}"/>
              </a:ext>
            </a:extLst>
          </p:cNvPr>
          <p:cNvSpPr txBox="1"/>
          <p:nvPr/>
        </p:nvSpPr>
        <p:spPr>
          <a:xfrm>
            <a:off x="225240" y="245237"/>
            <a:ext cx="10627939" cy="646331"/>
          </a:xfrm>
          <a:prstGeom prst="rect">
            <a:avLst/>
          </a:prstGeom>
          <a:noFill/>
        </p:spPr>
        <p:txBody>
          <a:bodyPr wrap="square" rtlCol="0">
            <a:spAutoFit/>
          </a:bodyPr>
          <a:lstStyle/>
          <a:p>
            <a:r>
              <a:rPr lang="en-US" sz="3600" b="1">
                <a:solidFill>
                  <a:schemeClr val="bg1"/>
                </a:solidFill>
                <a:latin typeface="Trade Gothic Next HvyCd" panose="020B0906040303020004" pitchFamily="34" charset="0"/>
              </a:rPr>
              <a:t>BCSD CONSOLIDATION MATRIX – CRITERIA DESCRIPTIONS</a:t>
            </a:r>
            <a:endParaRPr lang="en-US" sz="3600" b="1">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52527886-215E-775B-F4E6-51C90282D28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Content Placeholder 42">
            <a:extLst>
              <a:ext uri="{FF2B5EF4-FFF2-40B4-BE49-F238E27FC236}">
                <a16:creationId xmlns:a16="http://schemas.microsoft.com/office/drawing/2014/main" id="{9BE8C103-A065-1204-7E29-36306FE554E9}"/>
              </a:ext>
            </a:extLst>
          </p:cNvPr>
          <p:cNvSpPr>
            <a:spLocks noGrp="1"/>
          </p:cNvSpPr>
          <p:nvPr>
            <p:ph idx="1"/>
          </p:nvPr>
        </p:nvSpPr>
        <p:spPr>
          <a:xfrm>
            <a:off x="203107" y="1739561"/>
            <a:ext cx="11785785" cy="2711141"/>
          </a:xfrm>
        </p:spPr>
        <p:txBody>
          <a:bodyPr anchor="ctr">
            <a:noAutofit/>
          </a:bodyPr>
          <a:lstStyle/>
          <a:p>
            <a:r>
              <a:rPr lang="en-US" sz="2400" b="1"/>
              <a:t>Criteria #1 - Student Enrollment: </a:t>
            </a:r>
            <a:r>
              <a:rPr lang="en-US" sz="2400"/>
              <a:t>Current enrollment above, at, or below projected enrollment</a:t>
            </a:r>
          </a:p>
          <a:p>
            <a:r>
              <a:rPr lang="en-US" sz="2400" b="1"/>
              <a:t>Criteria #2 - Building Utilization: </a:t>
            </a:r>
            <a:r>
              <a:rPr lang="en-US" sz="2400"/>
              <a:t>Current school enrollment above, at, or below facility capacity</a:t>
            </a:r>
          </a:p>
          <a:p>
            <a:r>
              <a:rPr lang="en-US" sz="2400" b="1"/>
              <a:t>Criteria #3 - Per Pupil Spending: </a:t>
            </a:r>
            <a:r>
              <a:rPr lang="en-US" sz="2400"/>
              <a:t>Average amount of money spent per student in comparison to the average amount spent per school level in Bibb County School District</a:t>
            </a:r>
          </a:p>
          <a:p>
            <a:r>
              <a:rPr lang="en-US" sz="2400" b="1"/>
              <a:t>Criteria #4 - Facility Age: </a:t>
            </a:r>
            <a:r>
              <a:rPr lang="en-US" sz="2400"/>
              <a:t>Age of facility (in years) in comparison to the average age of all school buildings (newly constructed and renovated) across Bibb County School District</a:t>
            </a:r>
          </a:p>
          <a:p>
            <a:endParaRPr lang="en-US" sz="2400"/>
          </a:p>
        </p:txBody>
      </p:sp>
      <p:sp>
        <p:nvSpPr>
          <p:cNvPr id="5" name="Slide Number Placeholder 4">
            <a:extLst>
              <a:ext uri="{FF2B5EF4-FFF2-40B4-BE49-F238E27FC236}">
                <a16:creationId xmlns:a16="http://schemas.microsoft.com/office/drawing/2014/main" id="{9E987CF7-6341-90C2-D056-DD82D9393A51}"/>
              </a:ext>
            </a:extLst>
          </p:cNvPr>
          <p:cNvSpPr>
            <a:spLocks noGrp="1"/>
          </p:cNvSpPr>
          <p:nvPr>
            <p:ph type="sldNum" sz="quarter" idx="12"/>
          </p:nvPr>
        </p:nvSpPr>
        <p:spPr/>
        <p:txBody>
          <a:bodyPr/>
          <a:lstStyle/>
          <a:p>
            <a:fld id="{28E6F07D-F62F-4C3B-A21E-2367E9A39921}" type="slidenum">
              <a:rPr lang="en-US" smtClean="0"/>
              <a:t>30</a:t>
            </a:fld>
            <a:endParaRPr lang="en-US"/>
          </a:p>
        </p:txBody>
      </p:sp>
    </p:spTree>
    <p:extLst>
      <p:ext uri="{BB962C8B-B14F-4D97-AF65-F5344CB8AC3E}">
        <p14:creationId xmlns:p14="http://schemas.microsoft.com/office/powerpoint/2010/main" val="3277538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EDBDE-125F-C081-8128-02BD3328B5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AA342A8-B748-9560-999B-F03D72737FC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8C20D0A-4A61-21F8-CDCF-3E088B328C7C}"/>
              </a:ext>
            </a:extLst>
          </p:cNvPr>
          <p:cNvSpPr txBox="1"/>
          <p:nvPr/>
        </p:nvSpPr>
        <p:spPr>
          <a:xfrm>
            <a:off x="225240" y="245237"/>
            <a:ext cx="10627939" cy="646331"/>
          </a:xfrm>
          <a:prstGeom prst="rect">
            <a:avLst/>
          </a:prstGeom>
          <a:noFill/>
        </p:spPr>
        <p:txBody>
          <a:bodyPr wrap="square" rtlCol="0">
            <a:spAutoFit/>
          </a:bodyPr>
          <a:lstStyle/>
          <a:p>
            <a:r>
              <a:rPr lang="en-US" sz="3600" b="1">
                <a:solidFill>
                  <a:schemeClr val="bg1"/>
                </a:solidFill>
                <a:latin typeface="Trade Gothic Next HvyCd" panose="020B0906040303020004" pitchFamily="34" charset="0"/>
              </a:rPr>
              <a:t>BCSD CONSOLIDATION MATRIX – CRITERIA DESCRIPTIONS</a:t>
            </a:r>
            <a:endParaRPr lang="en-US" sz="3600" b="1">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52527886-215E-775B-F4E6-51C90282D28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Content Placeholder 42">
            <a:extLst>
              <a:ext uri="{FF2B5EF4-FFF2-40B4-BE49-F238E27FC236}">
                <a16:creationId xmlns:a16="http://schemas.microsoft.com/office/drawing/2014/main" id="{9BE8C103-A065-1204-7E29-36306FE554E9}"/>
              </a:ext>
            </a:extLst>
          </p:cNvPr>
          <p:cNvSpPr>
            <a:spLocks noGrp="1"/>
          </p:cNvSpPr>
          <p:nvPr>
            <p:ph idx="1"/>
          </p:nvPr>
        </p:nvSpPr>
        <p:spPr>
          <a:xfrm>
            <a:off x="225239" y="1309841"/>
            <a:ext cx="11785785" cy="3112869"/>
          </a:xfrm>
        </p:spPr>
        <p:txBody>
          <a:bodyPr anchor="ctr">
            <a:noAutofit/>
          </a:bodyPr>
          <a:lstStyle/>
          <a:p>
            <a:r>
              <a:rPr lang="en-US" sz="2400" b="1"/>
              <a:t>Criteria #5 - Future Growth/Development: </a:t>
            </a:r>
            <a:r>
              <a:rPr lang="en-US" sz="2400"/>
              <a:t>Projected level of service (LOS) with impact from all developments provided by planning and zoning</a:t>
            </a:r>
          </a:p>
          <a:p>
            <a:r>
              <a:rPr lang="en-US" sz="2400" b="1"/>
              <a:t>Criteria #6 - GADOE Target for Funding: </a:t>
            </a:r>
            <a:r>
              <a:rPr lang="en-US" sz="2400"/>
              <a:t>Current enrollment above, at, or below the Georgia Department of Education’s target for funding</a:t>
            </a:r>
          </a:p>
          <a:p>
            <a:r>
              <a:rPr lang="en-US" sz="2400" b="1"/>
              <a:t>Criteria #7 - Specialized Academic Programming: </a:t>
            </a:r>
            <a:r>
              <a:rPr lang="en-US" sz="2400"/>
              <a:t>Specialized programs such as fine arts, magnet, International Baccalaureate, Georgia Network for Educational and Therapeutic Support (GNETS), and Social Emotional Early Development Strategies (SEEDS).</a:t>
            </a:r>
          </a:p>
        </p:txBody>
      </p:sp>
      <p:sp>
        <p:nvSpPr>
          <p:cNvPr id="5" name="Slide Number Placeholder 4">
            <a:extLst>
              <a:ext uri="{FF2B5EF4-FFF2-40B4-BE49-F238E27FC236}">
                <a16:creationId xmlns:a16="http://schemas.microsoft.com/office/drawing/2014/main" id="{F904654C-95B4-F26A-87BA-95C66AEFA047}"/>
              </a:ext>
            </a:extLst>
          </p:cNvPr>
          <p:cNvSpPr>
            <a:spLocks noGrp="1"/>
          </p:cNvSpPr>
          <p:nvPr>
            <p:ph type="sldNum" sz="quarter" idx="12"/>
          </p:nvPr>
        </p:nvSpPr>
        <p:spPr/>
        <p:txBody>
          <a:bodyPr/>
          <a:lstStyle/>
          <a:p>
            <a:fld id="{28E6F07D-F62F-4C3B-A21E-2367E9A39921}" type="slidenum">
              <a:rPr lang="en-US" smtClean="0"/>
              <a:t>31</a:t>
            </a:fld>
            <a:endParaRPr lang="en-US"/>
          </a:p>
        </p:txBody>
      </p:sp>
    </p:spTree>
    <p:extLst>
      <p:ext uri="{BB962C8B-B14F-4D97-AF65-F5344CB8AC3E}">
        <p14:creationId xmlns:p14="http://schemas.microsoft.com/office/powerpoint/2010/main" val="1960545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04B7F-ADFC-B5E8-1986-D27C0E8B43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83CC2D6-EBF5-252D-1D1E-4E5A9C5335A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A2CE2E3-5A33-C6F7-0871-57939734CE04}"/>
              </a:ext>
            </a:extLst>
          </p:cNvPr>
          <p:cNvSpPr txBox="1"/>
          <p:nvPr/>
        </p:nvSpPr>
        <p:spPr>
          <a:xfrm>
            <a:off x="225240" y="245237"/>
            <a:ext cx="10627939" cy="646331"/>
          </a:xfrm>
          <a:prstGeom prst="rect">
            <a:avLst/>
          </a:prstGeom>
          <a:noFill/>
        </p:spPr>
        <p:txBody>
          <a:bodyPr wrap="square" rtlCol="0">
            <a:spAutoFit/>
          </a:bodyPr>
          <a:lstStyle/>
          <a:p>
            <a:r>
              <a:rPr lang="en-US" sz="3600" b="1">
                <a:solidFill>
                  <a:schemeClr val="bg1"/>
                </a:solidFill>
                <a:latin typeface="Trade Gothic Next HvyCd" panose="020B0906040303020004" pitchFamily="34" charset="0"/>
              </a:rPr>
              <a:t>BCSD CONSOLIDATION MATRIX – SCORING</a:t>
            </a:r>
            <a:endParaRPr lang="en-US" sz="3600" b="1">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9BF982E3-77AC-9CA2-CF48-8BA186ACADD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1EC9A329-8B87-F7E2-FAE5-6ACB34654FEC}"/>
              </a:ext>
            </a:extLst>
          </p:cNvPr>
          <p:cNvPicPr>
            <a:picLocks noChangeAspect="1"/>
          </p:cNvPicPr>
          <p:nvPr/>
        </p:nvPicPr>
        <p:blipFill>
          <a:blip r:embed="rId4"/>
          <a:stretch>
            <a:fillRect/>
          </a:stretch>
        </p:blipFill>
        <p:spPr>
          <a:xfrm>
            <a:off x="687271" y="1126989"/>
            <a:ext cx="11090610" cy="5653731"/>
          </a:xfrm>
          <a:prstGeom prst="rect">
            <a:avLst/>
          </a:prstGeom>
        </p:spPr>
      </p:pic>
      <p:sp>
        <p:nvSpPr>
          <p:cNvPr id="4" name="Slide Number Placeholder 3">
            <a:extLst>
              <a:ext uri="{FF2B5EF4-FFF2-40B4-BE49-F238E27FC236}">
                <a16:creationId xmlns:a16="http://schemas.microsoft.com/office/drawing/2014/main" id="{11475FC8-6FB7-58D5-8523-26D7F901FD23}"/>
              </a:ext>
            </a:extLst>
          </p:cNvPr>
          <p:cNvSpPr>
            <a:spLocks noGrp="1"/>
          </p:cNvSpPr>
          <p:nvPr>
            <p:ph type="sldNum" sz="quarter" idx="12"/>
          </p:nvPr>
        </p:nvSpPr>
        <p:spPr/>
        <p:txBody>
          <a:bodyPr/>
          <a:lstStyle/>
          <a:p>
            <a:fld id="{28E6F07D-F62F-4C3B-A21E-2367E9A39921}" type="slidenum">
              <a:rPr lang="en-US" smtClean="0"/>
              <a:t>32</a:t>
            </a:fld>
            <a:endParaRPr lang="en-US"/>
          </a:p>
        </p:txBody>
      </p:sp>
    </p:spTree>
    <p:extLst>
      <p:ext uri="{BB962C8B-B14F-4D97-AF65-F5344CB8AC3E}">
        <p14:creationId xmlns:p14="http://schemas.microsoft.com/office/powerpoint/2010/main" val="3627636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97AEE-E802-2F1D-005F-BF16F550B7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831F3D-8481-7773-4618-D4B49AF7306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B334233-0E6A-7884-67D4-5DD1036273D8}"/>
              </a:ext>
            </a:extLst>
          </p:cNvPr>
          <p:cNvSpPr txBox="1"/>
          <p:nvPr/>
        </p:nvSpPr>
        <p:spPr>
          <a:xfrm>
            <a:off x="225240" y="245237"/>
            <a:ext cx="10627939" cy="646331"/>
          </a:xfrm>
          <a:prstGeom prst="rect">
            <a:avLst/>
          </a:prstGeom>
          <a:noFill/>
        </p:spPr>
        <p:txBody>
          <a:bodyPr wrap="square" lIns="91440" tIns="45720" rIns="91440" bIns="45720" rtlCol="0" anchor="t">
            <a:spAutoFit/>
          </a:bodyPr>
          <a:lstStyle/>
          <a:p>
            <a:r>
              <a:rPr lang="en-US" sz="3600" b="1">
                <a:solidFill>
                  <a:schemeClr val="bg1"/>
                </a:solidFill>
                <a:latin typeface="Trade Gothic Next HvyCd" panose="020B0906040303020004" pitchFamily="34" charset="0"/>
              </a:rPr>
              <a:t>CONSOLIDATION SCORE INTERPRETATION</a:t>
            </a:r>
            <a:endParaRPr lang="en-US" sz="36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BBE8F4CE-D44E-B715-2231-583D5A4843C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Rectangle 3">
            <a:extLst>
              <a:ext uri="{FF2B5EF4-FFF2-40B4-BE49-F238E27FC236}">
                <a16:creationId xmlns:a16="http://schemas.microsoft.com/office/drawing/2014/main" id="{5D3A8ED4-DBC0-674D-D3CD-CBD38360BBC4}"/>
              </a:ext>
            </a:extLst>
          </p:cNvPr>
          <p:cNvSpPr>
            <a:spLocks noChangeArrowheads="1"/>
          </p:cNvSpPr>
          <p:nvPr/>
        </p:nvSpPr>
        <p:spPr bwMode="auto">
          <a:xfrm>
            <a:off x="225240" y="1100539"/>
            <a:ext cx="1184311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800"/>
              <a:t>A score of </a:t>
            </a:r>
            <a:r>
              <a:rPr lang="en-US" sz="2800" b="1"/>
              <a:t>0 – 4 points </a:t>
            </a:r>
            <a:r>
              <a:rPr lang="en-US" sz="2800"/>
              <a:t>indicates that a school is a likely candidate for preliminary consolidation scenarios. </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A score of </a:t>
            </a:r>
            <a:r>
              <a:rPr lang="en-US" sz="2800" b="1"/>
              <a:t>5 – 9 points </a:t>
            </a:r>
            <a:r>
              <a:rPr lang="en-US" sz="2800"/>
              <a:t>indicates that a school is a possible candidate for preliminary scenarios. </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A score of </a:t>
            </a:r>
            <a:r>
              <a:rPr lang="en-US" sz="2800" b="1"/>
              <a:t>10 - 14 points </a:t>
            </a:r>
            <a:r>
              <a:rPr lang="en-US" sz="2800"/>
              <a:t>indicates that a school is less likely to be a candidate for preliminary scenarios (at this time). </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b="1" i="1"/>
              <a:t>NOTE: </a:t>
            </a:r>
            <a:r>
              <a:rPr lang="en-US" sz="2800" i="1"/>
              <a:t>The overall matrix scores for each school will inform the consolidation scenarios, however, the matrix scores will not exclusively determine which schools are in consideration for consolidation scenarios. </a:t>
            </a:r>
          </a:p>
        </p:txBody>
      </p:sp>
      <p:sp>
        <p:nvSpPr>
          <p:cNvPr id="4" name="Slide Number Placeholder 3">
            <a:extLst>
              <a:ext uri="{FF2B5EF4-FFF2-40B4-BE49-F238E27FC236}">
                <a16:creationId xmlns:a16="http://schemas.microsoft.com/office/drawing/2014/main" id="{DD34ABFE-6FB1-84B0-3ABD-EA78A907F986}"/>
              </a:ext>
            </a:extLst>
          </p:cNvPr>
          <p:cNvSpPr>
            <a:spLocks noGrp="1"/>
          </p:cNvSpPr>
          <p:nvPr>
            <p:ph type="sldNum" sz="quarter" idx="12"/>
          </p:nvPr>
        </p:nvSpPr>
        <p:spPr/>
        <p:txBody>
          <a:bodyPr/>
          <a:lstStyle/>
          <a:p>
            <a:fld id="{28E6F07D-F62F-4C3B-A21E-2367E9A39921}" type="slidenum">
              <a:rPr lang="en-US" smtClean="0"/>
              <a:t>33</a:t>
            </a:fld>
            <a:endParaRPr lang="en-US"/>
          </a:p>
        </p:txBody>
      </p:sp>
    </p:spTree>
    <p:extLst>
      <p:ext uri="{BB962C8B-B14F-4D97-AF65-F5344CB8AC3E}">
        <p14:creationId xmlns:p14="http://schemas.microsoft.com/office/powerpoint/2010/main" val="1328243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A2230-886A-C7BC-106A-71CBDF70C724}"/>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C7BF0BC-F73C-1CD6-698F-DAD464DA9EC8}"/>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CONSOLIDATION MATRIX RESULTS </a:t>
            </a:r>
          </a:p>
        </p:txBody>
      </p:sp>
      <p:pic>
        <p:nvPicPr>
          <p:cNvPr id="5" name="Picture 4">
            <a:extLst>
              <a:ext uri="{FF2B5EF4-FFF2-40B4-BE49-F238E27FC236}">
                <a16:creationId xmlns:a16="http://schemas.microsoft.com/office/drawing/2014/main" id="{2198BFE6-496C-EA6F-4C0D-416F00FBAAE7}"/>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4" name="Table 3">
            <a:extLst>
              <a:ext uri="{FF2B5EF4-FFF2-40B4-BE49-F238E27FC236}">
                <a16:creationId xmlns:a16="http://schemas.microsoft.com/office/drawing/2014/main" id="{DC310E91-09E8-01DC-874B-E476EFE29151}"/>
              </a:ext>
            </a:extLst>
          </p:cNvPr>
          <p:cNvGraphicFramePr>
            <a:graphicFrameLocks noGrp="1"/>
          </p:cNvGraphicFramePr>
          <p:nvPr>
            <p:extLst>
              <p:ext uri="{D42A27DB-BD31-4B8C-83A1-F6EECF244321}">
                <p14:modId xmlns:p14="http://schemas.microsoft.com/office/powerpoint/2010/main" val="2779235958"/>
              </p:ext>
            </p:extLst>
          </p:nvPr>
        </p:nvGraphicFramePr>
        <p:xfrm>
          <a:off x="1085850" y="941537"/>
          <a:ext cx="9486900" cy="5714722"/>
        </p:xfrm>
        <a:graphic>
          <a:graphicData uri="http://schemas.openxmlformats.org/drawingml/2006/table">
            <a:tbl>
              <a:tblPr firstRow="1" bandRow="1">
                <a:tableStyleId>{7E9639D4-E3E2-4D34-9284-5A2195B3D0D7}</a:tableStyleId>
              </a:tblPr>
              <a:tblGrid>
                <a:gridCol w="3345242">
                  <a:extLst>
                    <a:ext uri="{9D8B030D-6E8A-4147-A177-3AD203B41FA5}">
                      <a16:colId xmlns:a16="http://schemas.microsoft.com/office/drawing/2014/main" val="3459313600"/>
                    </a:ext>
                  </a:extLst>
                </a:gridCol>
                <a:gridCol w="3493342">
                  <a:extLst>
                    <a:ext uri="{9D8B030D-6E8A-4147-A177-3AD203B41FA5}">
                      <a16:colId xmlns:a16="http://schemas.microsoft.com/office/drawing/2014/main" val="921150672"/>
                    </a:ext>
                  </a:extLst>
                </a:gridCol>
                <a:gridCol w="2648316">
                  <a:extLst>
                    <a:ext uri="{9D8B030D-6E8A-4147-A177-3AD203B41FA5}">
                      <a16:colId xmlns:a16="http://schemas.microsoft.com/office/drawing/2014/main" val="2827483093"/>
                    </a:ext>
                  </a:extLst>
                </a:gridCol>
              </a:tblGrid>
              <a:tr h="292194">
                <a:tc>
                  <a:txBody>
                    <a:bodyPr/>
                    <a:lstStyle/>
                    <a:p>
                      <a:pPr algn="l" fontAlgn="b"/>
                      <a:r>
                        <a:rPr lang="en-US" sz="1600" b="1" u="none" strike="noStrike">
                          <a:solidFill>
                            <a:schemeClr val="bg1"/>
                          </a:solidFill>
                          <a:effectLst/>
                        </a:rPr>
                        <a:t>0-4 points</a:t>
                      </a:r>
                      <a:endParaRPr lang="en-US" sz="1600" b="1" i="0" u="none" strike="noStrike">
                        <a:solidFill>
                          <a:schemeClr val="bg1"/>
                        </a:solidFill>
                        <a:effectLst/>
                        <a:latin typeface="+mj-lt"/>
                      </a:endParaRPr>
                    </a:p>
                  </a:txBody>
                  <a:tcPr marL="71977" marR="7997" marT="7997" marB="47985" anchor="b"/>
                </a:tc>
                <a:tc>
                  <a:txBody>
                    <a:bodyPr/>
                    <a:lstStyle/>
                    <a:p>
                      <a:pPr algn="l" fontAlgn="b"/>
                      <a:r>
                        <a:rPr lang="en-US" sz="1600" b="1" u="none" strike="noStrike">
                          <a:solidFill>
                            <a:schemeClr val="bg1"/>
                          </a:solidFill>
                          <a:effectLst/>
                        </a:rPr>
                        <a:t>5-9 points</a:t>
                      </a:r>
                      <a:endParaRPr lang="en-US" sz="1600" b="1" i="0" u="none" strike="noStrike">
                        <a:solidFill>
                          <a:schemeClr val="bg1"/>
                        </a:solidFill>
                        <a:effectLst/>
                        <a:latin typeface="+mj-lt"/>
                      </a:endParaRPr>
                    </a:p>
                  </a:txBody>
                  <a:tcPr marL="71977" marR="7997" marT="7997" marB="47985" anchor="b"/>
                </a:tc>
                <a:tc>
                  <a:txBody>
                    <a:bodyPr/>
                    <a:lstStyle/>
                    <a:p>
                      <a:pPr algn="l" fontAlgn="b"/>
                      <a:r>
                        <a:rPr lang="en-US" sz="1600" b="1" u="none" strike="noStrike">
                          <a:solidFill>
                            <a:schemeClr val="bg1"/>
                          </a:solidFill>
                          <a:effectLst/>
                        </a:rPr>
                        <a:t>10 - 14 points</a:t>
                      </a:r>
                      <a:endParaRPr lang="en-US" sz="1600" b="1" i="0" u="none" strike="noStrike">
                        <a:solidFill>
                          <a:schemeClr val="bg1"/>
                        </a:solidFill>
                        <a:effectLst/>
                        <a:latin typeface="+mj-lt"/>
                      </a:endParaRPr>
                    </a:p>
                  </a:txBody>
                  <a:tcPr marL="71977" marR="7997" marT="7997" marB="47985" anchor="b"/>
                </a:tc>
                <a:extLst>
                  <a:ext uri="{0D108BD9-81ED-4DB2-BD59-A6C34878D82A}">
                    <a16:rowId xmlns:a16="http://schemas.microsoft.com/office/drawing/2014/main" val="2229133764"/>
                  </a:ext>
                </a:extLst>
              </a:tr>
              <a:tr h="292194">
                <a:tc>
                  <a:txBody>
                    <a:bodyPr/>
                    <a:lstStyle/>
                    <a:p>
                      <a:pPr marL="0" marR="0">
                        <a:lnSpc>
                          <a:spcPct val="107000"/>
                        </a:lnSpc>
                        <a:spcAft>
                          <a:spcPts val="800"/>
                        </a:spcAft>
                      </a:pPr>
                      <a:r>
                        <a:rPr lang="en-US" sz="1600" b="0" kern="100">
                          <a:solidFill>
                            <a:schemeClr val="tx1"/>
                          </a:solidFill>
                          <a:effectLst/>
                          <a:highlight>
                            <a:srgbClr val="FFFF00"/>
                          </a:highlight>
                        </a:rPr>
                        <a:t>Williams</a:t>
                      </a:r>
                      <a:r>
                        <a:rPr lang="en-US" sz="1600" b="0" kern="100">
                          <a:solidFill>
                            <a:schemeClr val="tx1"/>
                          </a:solidFill>
                          <a:effectLst/>
                          <a:highlight>
                            <a:srgbClr val="00FF00"/>
                          </a:highlight>
                        </a:rPr>
                        <a:t> (0 pts)</a:t>
                      </a:r>
                      <a:endParaRPr lang="en-US" sz="1600" b="0" kern="100">
                        <a:solidFill>
                          <a:schemeClr val="tx1"/>
                        </a:solidFill>
                        <a:effectLst/>
                        <a:highlight>
                          <a:srgbClr val="00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highlight>
                            <a:srgbClr val="FFFF00"/>
                          </a:highlight>
                        </a:rPr>
                        <a:t>Porter (6 pts)</a:t>
                      </a:r>
                      <a:endParaRPr lang="en-US" sz="1600" b="0" kern="100">
                        <a:solidFill>
                          <a:schemeClr val="tx1"/>
                        </a:solidFill>
                        <a:effectLst/>
                        <a:highlight>
                          <a:srgbClr val="FF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Carter (10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extLst>
                  <a:ext uri="{0D108BD9-81ED-4DB2-BD59-A6C34878D82A}">
                    <a16:rowId xmlns:a16="http://schemas.microsoft.com/office/drawing/2014/main" val="2875758290"/>
                  </a:ext>
                </a:extLst>
              </a:tr>
              <a:tr h="292194">
                <a:tc>
                  <a:txBody>
                    <a:bodyPr/>
                    <a:lstStyle/>
                    <a:p>
                      <a:pPr marL="0" marR="0">
                        <a:lnSpc>
                          <a:spcPct val="107000"/>
                        </a:lnSpc>
                        <a:spcAft>
                          <a:spcPts val="800"/>
                        </a:spcAft>
                      </a:pPr>
                      <a:r>
                        <a:rPr lang="en-US" sz="1600" b="0" kern="100">
                          <a:solidFill>
                            <a:schemeClr val="tx1"/>
                          </a:solidFill>
                          <a:effectLst/>
                        </a:rPr>
                        <a:t>Bernd (2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highlight>
                            <a:srgbClr val="FFFF00"/>
                          </a:highlight>
                        </a:rPr>
                        <a:t>Southfield (6 pts)</a:t>
                      </a:r>
                      <a:endParaRPr lang="en-US" sz="1600" b="0" kern="100">
                        <a:solidFill>
                          <a:schemeClr val="tx1"/>
                        </a:solidFill>
                        <a:effectLst/>
                        <a:highlight>
                          <a:srgbClr val="FF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MLK (10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extLst>
                  <a:ext uri="{0D108BD9-81ED-4DB2-BD59-A6C34878D82A}">
                    <a16:rowId xmlns:a16="http://schemas.microsoft.com/office/drawing/2014/main" val="2251129731"/>
                  </a:ext>
                </a:extLst>
              </a:tr>
              <a:tr h="292194">
                <a:tc>
                  <a:txBody>
                    <a:bodyPr/>
                    <a:lstStyle/>
                    <a:p>
                      <a:pPr marL="0" marR="0">
                        <a:lnSpc>
                          <a:spcPct val="107000"/>
                        </a:lnSpc>
                        <a:spcAft>
                          <a:spcPts val="800"/>
                        </a:spcAft>
                      </a:pPr>
                      <a:r>
                        <a:rPr lang="en-US" sz="1600" b="0" kern="100">
                          <a:solidFill>
                            <a:schemeClr val="tx1"/>
                          </a:solidFill>
                          <a:effectLst/>
                          <a:highlight>
                            <a:srgbClr val="FFFF00"/>
                          </a:highlight>
                        </a:rPr>
                        <a:t>Skyview (2 pts)</a:t>
                      </a:r>
                      <a:endParaRPr lang="en-US" sz="1600" b="0" kern="100">
                        <a:solidFill>
                          <a:schemeClr val="tx1"/>
                        </a:solidFill>
                        <a:effectLst/>
                        <a:highlight>
                          <a:srgbClr val="FF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Union (6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Lane (10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extLst>
                  <a:ext uri="{0D108BD9-81ED-4DB2-BD59-A6C34878D82A}">
                    <a16:rowId xmlns:a16="http://schemas.microsoft.com/office/drawing/2014/main" val="2874434299"/>
                  </a:ext>
                </a:extLst>
              </a:tr>
              <a:tr h="292194">
                <a:tc>
                  <a:txBody>
                    <a:bodyPr/>
                    <a:lstStyle/>
                    <a:p>
                      <a:pPr marL="0" marR="0">
                        <a:lnSpc>
                          <a:spcPct val="107000"/>
                        </a:lnSpc>
                        <a:spcAft>
                          <a:spcPts val="800"/>
                        </a:spcAft>
                      </a:pPr>
                      <a:r>
                        <a:rPr lang="en-US" sz="1600" b="0" kern="100">
                          <a:solidFill>
                            <a:schemeClr val="tx1"/>
                          </a:solidFill>
                          <a:effectLst/>
                        </a:rPr>
                        <a:t>Ballard-Hudson (2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highlight>
                            <a:srgbClr val="00FF00"/>
                          </a:highlight>
                        </a:rPr>
                        <a:t>Miller (6 pts)</a:t>
                      </a:r>
                      <a:endParaRPr lang="en-US" sz="1600" b="0" kern="100">
                        <a:solidFill>
                          <a:schemeClr val="tx1"/>
                        </a:solidFill>
                        <a:effectLst/>
                        <a:highlight>
                          <a:srgbClr val="00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highlight>
                            <a:srgbClr val="00FF00"/>
                          </a:highlight>
                        </a:rPr>
                        <a:t>JR Lewis (10 pts)</a:t>
                      </a:r>
                      <a:endParaRPr lang="en-US" sz="1600" b="0" kern="100">
                        <a:solidFill>
                          <a:schemeClr val="tx1"/>
                        </a:solidFill>
                        <a:effectLst/>
                        <a:highlight>
                          <a:srgbClr val="00FF00"/>
                        </a:highlight>
                        <a:latin typeface="+mn-lt"/>
                        <a:ea typeface="Aptos" panose="020B0004020202020204" pitchFamily="34" charset="0"/>
                        <a:cs typeface="Times New Roman" panose="02020603050405020304" pitchFamily="18" charset="0"/>
                      </a:endParaRPr>
                    </a:p>
                  </a:txBody>
                  <a:tcPr marL="71755" marR="8255" marT="8255" marB="48260" anchor="ctr"/>
                </a:tc>
                <a:extLst>
                  <a:ext uri="{0D108BD9-81ED-4DB2-BD59-A6C34878D82A}">
                    <a16:rowId xmlns:a16="http://schemas.microsoft.com/office/drawing/2014/main" val="1140300632"/>
                  </a:ext>
                </a:extLst>
              </a:tr>
              <a:tr h="292194">
                <a:tc>
                  <a:txBody>
                    <a:bodyPr/>
                    <a:lstStyle/>
                    <a:p>
                      <a:pPr marL="0" marR="0">
                        <a:lnSpc>
                          <a:spcPct val="107000"/>
                        </a:lnSpc>
                        <a:spcAft>
                          <a:spcPts val="800"/>
                        </a:spcAft>
                      </a:pPr>
                      <a:r>
                        <a:rPr lang="en-US" sz="1600" b="0" kern="100">
                          <a:solidFill>
                            <a:schemeClr val="tx1"/>
                          </a:solidFill>
                          <a:effectLst/>
                        </a:rPr>
                        <a:t>Southwest (2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Northeast (6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Springdale (11 pts) </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extLst>
                  <a:ext uri="{0D108BD9-81ED-4DB2-BD59-A6C34878D82A}">
                    <a16:rowId xmlns:a16="http://schemas.microsoft.com/office/drawing/2014/main" val="1513909050"/>
                  </a:ext>
                </a:extLst>
              </a:tr>
              <a:tr h="292194">
                <a:tc>
                  <a:txBody>
                    <a:bodyPr/>
                    <a:lstStyle/>
                    <a:p>
                      <a:pPr marL="0" marR="0">
                        <a:lnSpc>
                          <a:spcPct val="107000"/>
                        </a:lnSpc>
                        <a:spcAft>
                          <a:spcPts val="800"/>
                        </a:spcAft>
                      </a:pPr>
                      <a:r>
                        <a:rPr lang="en-US" sz="1600" b="0" kern="100">
                          <a:solidFill>
                            <a:schemeClr val="tx1"/>
                          </a:solidFill>
                          <a:effectLst/>
                        </a:rPr>
                        <a:t>Burdell-Hunt (3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Alexander II (7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Veterans (11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extLst>
                  <a:ext uri="{0D108BD9-81ED-4DB2-BD59-A6C34878D82A}">
                    <a16:rowId xmlns:a16="http://schemas.microsoft.com/office/drawing/2014/main" val="3893230060"/>
                  </a:ext>
                </a:extLst>
              </a:tr>
              <a:tr h="292194">
                <a:tc>
                  <a:txBody>
                    <a:bodyPr/>
                    <a:lstStyle/>
                    <a:p>
                      <a:pPr marL="0" marR="0">
                        <a:lnSpc>
                          <a:spcPct val="107000"/>
                        </a:lnSpc>
                        <a:spcAft>
                          <a:spcPts val="800"/>
                        </a:spcAft>
                      </a:pPr>
                      <a:r>
                        <a:rPr lang="en-US" sz="1600" b="0" kern="100">
                          <a:solidFill>
                            <a:schemeClr val="tx1"/>
                          </a:solidFill>
                          <a:effectLst/>
                          <a:highlight>
                            <a:srgbClr val="00FF00"/>
                          </a:highlight>
                        </a:rPr>
                        <a:t>Central (3 pts)</a:t>
                      </a:r>
                      <a:endParaRPr lang="en-US" sz="1600" b="0" kern="100">
                        <a:solidFill>
                          <a:schemeClr val="tx1"/>
                        </a:solidFill>
                        <a:effectLst/>
                        <a:highlight>
                          <a:srgbClr val="00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highlight>
                            <a:srgbClr val="FFFF00"/>
                          </a:highlight>
                        </a:rPr>
                        <a:t>Heard (7 pts)</a:t>
                      </a:r>
                      <a:endParaRPr lang="en-US" sz="1600" b="0" kern="100">
                        <a:solidFill>
                          <a:schemeClr val="tx1"/>
                        </a:solidFill>
                        <a:effectLst/>
                        <a:highlight>
                          <a:srgbClr val="FF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3817881326"/>
                  </a:ext>
                </a:extLst>
              </a:tr>
              <a:tr h="292194">
                <a:tc>
                  <a:txBody>
                    <a:bodyPr/>
                    <a:lstStyle/>
                    <a:p>
                      <a:pPr marL="0" marR="0">
                        <a:lnSpc>
                          <a:spcPct val="107000"/>
                        </a:lnSpc>
                        <a:spcAft>
                          <a:spcPts val="800"/>
                        </a:spcAft>
                      </a:pPr>
                      <a:r>
                        <a:rPr lang="en-US" sz="1600" b="0" kern="100">
                          <a:solidFill>
                            <a:schemeClr val="tx1"/>
                          </a:solidFill>
                          <a:effectLst/>
                        </a:rPr>
                        <a:t>Bruce (4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Heritage (7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122203615"/>
                  </a:ext>
                </a:extLst>
              </a:tr>
              <a:tr h="292194">
                <a:tc>
                  <a:txBody>
                    <a:bodyPr/>
                    <a:lstStyle/>
                    <a:p>
                      <a:pPr marL="0" marR="0">
                        <a:lnSpc>
                          <a:spcPct val="107000"/>
                        </a:lnSpc>
                        <a:spcAft>
                          <a:spcPts val="800"/>
                        </a:spcAft>
                      </a:pPr>
                      <a:r>
                        <a:rPr lang="en-US" sz="1600" b="0" kern="100">
                          <a:solidFill>
                            <a:schemeClr val="tx1"/>
                          </a:solidFill>
                          <a:effectLst/>
                          <a:highlight>
                            <a:srgbClr val="FFFF00"/>
                          </a:highlight>
                        </a:rPr>
                        <a:t>Hartley (2 pts)</a:t>
                      </a:r>
                      <a:endParaRPr lang="en-US" sz="1600" b="0" kern="100">
                        <a:solidFill>
                          <a:schemeClr val="tx1"/>
                        </a:solidFill>
                        <a:effectLst/>
                        <a:highlight>
                          <a:srgbClr val="FF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Weaver (7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r>
                        <a:rPr lang="en-US" sz="1600" b="1" kern="100">
                          <a:solidFill>
                            <a:schemeClr val="tx1"/>
                          </a:solidFill>
                          <a:effectLst/>
                          <a:highlight>
                            <a:srgbClr val="FFFF00"/>
                          </a:highlight>
                          <a:latin typeface="+mn-lt"/>
                        </a:rPr>
                        <a:t>Yellow </a:t>
                      </a:r>
                      <a:r>
                        <a:rPr lang="en-US" sz="1600" b="1" kern="100">
                          <a:solidFill>
                            <a:schemeClr val="tx1"/>
                          </a:solidFill>
                          <a:effectLst/>
                          <a:latin typeface="+mn-lt"/>
                        </a:rPr>
                        <a:t>= School Consolidation Scenarios</a:t>
                      </a:r>
                    </a:p>
                  </a:txBody>
                  <a:tcPr marL="71755" marR="8255" marT="8255" marB="48260" anchor="b"/>
                </a:tc>
                <a:extLst>
                  <a:ext uri="{0D108BD9-81ED-4DB2-BD59-A6C34878D82A}">
                    <a16:rowId xmlns:a16="http://schemas.microsoft.com/office/drawing/2014/main" val="3857319094"/>
                  </a:ext>
                </a:extLst>
              </a:tr>
              <a:tr h="292194">
                <a:tc>
                  <a:txBody>
                    <a:bodyPr/>
                    <a:lstStyle/>
                    <a:p>
                      <a:pPr marL="0" marR="0">
                        <a:lnSpc>
                          <a:spcPct val="107000"/>
                        </a:lnSpc>
                        <a:spcAft>
                          <a:spcPts val="800"/>
                        </a:spcAft>
                      </a:pPr>
                      <a:r>
                        <a:rPr lang="en-US" sz="1600" b="0" kern="100">
                          <a:solidFill>
                            <a:schemeClr val="tx1"/>
                          </a:solidFill>
                          <a:effectLst/>
                          <a:highlight>
                            <a:srgbClr val="FFFF00"/>
                          </a:highlight>
                        </a:rPr>
                        <a:t>Ingram-Pye (4 pts)</a:t>
                      </a:r>
                      <a:endParaRPr lang="en-US" sz="1600" b="0" kern="100">
                        <a:solidFill>
                          <a:schemeClr val="tx1"/>
                        </a:solidFill>
                        <a:effectLst/>
                        <a:highlight>
                          <a:srgbClr val="FF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Rutland High (7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r>
                        <a:rPr lang="en-US" sz="1600" b="1" kern="100">
                          <a:solidFill>
                            <a:schemeClr val="tx1"/>
                          </a:solidFill>
                          <a:effectLst/>
                          <a:highlight>
                            <a:srgbClr val="00FF00"/>
                          </a:highlight>
                          <a:latin typeface="+mn-lt"/>
                        </a:rPr>
                        <a:t>Green</a:t>
                      </a:r>
                      <a:r>
                        <a:rPr lang="en-US" sz="1600" b="1" kern="100">
                          <a:solidFill>
                            <a:schemeClr val="tx1"/>
                          </a:solidFill>
                          <a:effectLst/>
                          <a:latin typeface="+mn-lt"/>
                        </a:rPr>
                        <a:t> = Non-School Consolidation Scenarios</a:t>
                      </a:r>
                    </a:p>
                  </a:txBody>
                  <a:tcPr marL="71755" marR="8255" marT="8255" marB="48260" anchor="b"/>
                </a:tc>
                <a:extLst>
                  <a:ext uri="{0D108BD9-81ED-4DB2-BD59-A6C34878D82A}">
                    <a16:rowId xmlns:a16="http://schemas.microsoft.com/office/drawing/2014/main" val="3879891604"/>
                  </a:ext>
                </a:extLst>
              </a:tr>
              <a:tr h="292194">
                <a:tc>
                  <a:txBody>
                    <a:bodyPr/>
                    <a:lstStyle/>
                    <a:p>
                      <a:pPr marL="0" marR="0">
                        <a:lnSpc>
                          <a:spcPct val="107000"/>
                        </a:lnSpc>
                        <a:spcAft>
                          <a:spcPts val="800"/>
                        </a:spcAft>
                      </a:pPr>
                      <a:r>
                        <a:rPr lang="en-US" sz="1600" b="0" kern="100" err="1">
                          <a:solidFill>
                            <a:schemeClr val="tx1"/>
                          </a:solidFill>
                          <a:effectLst/>
                        </a:rPr>
                        <a:t>Vineville</a:t>
                      </a:r>
                      <a:r>
                        <a:rPr lang="en-US" sz="1600" b="0" kern="100">
                          <a:solidFill>
                            <a:schemeClr val="tx1"/>
                          </a:solidFill>
                          <a:effectLst/>
                        </a:rPr>
                        <a:t> (4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marL="0" marR="0">
                        <a:lnSpc>
                          <a:spcPct val="107000"/>
                        </a:lnSpc>
                        <a:spcAft>
                          <a:spcPts val="800"/>
                        </a:spcAft>
                      </a:pPr>
                      <a:r>
                        <a:rPr lang="en-US" sz="1600" b="0" kern="100">
                          <a:solidFill>
                            <a:schemeClr val="tx1"/>
                          </a:solidFill>
                          <a:effectLst/>
                        </a:rPr>
                        <a:t>Westside (7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2949410415"/>
                  </a:ext>
                </a:extLst>
              </a:tr>
              <a:tr h="292194">
                <a:tc>
                  <a:txBody>
                    <a:bodyPr/>
                    <a:lstStyle/>
                    <a:p>
                      <a:pPr>
                        <a:lnSpc>
                          <a:spcPct val="107000"/>
                        </a:lnSpc>
                      </a:pPr>
                      <a:endParaRPr lang="en-US" sz="1600" b="0" kern="100">
                        <a:solidFill>
                          <a:schemeClr val="tx1"/>
                        </a:solidFill>
                        <a:effectLst/>
                        <a:latin typeface="+mn-lt"/>
                      </a:endParaRPr>
                    </a:p>
                  </a:txBody>
                  <a:tcPr marL="71755" marR="8255" marT="8255" marB="48260" anchor="b"/>
                </a:tc>
                <a:tc>
                  <a:txBody>
                    <a:bodyPr/>
                    <a:lstStyle/>
                    <a:p>
                      <a:pPr marL="0" marR="0">
                        <a:lnSpc>
                          <a:spcPct val="107000"/>
                        </a:lnSpc>
                        <a:spcAft>
                          <a:spcPts val="800"/>
                        </a:spcAft>
                      </a:pPr>
                      <a:r>
                        <a:rPr lang="en-US" sz="1600" b="0" kern="100">
                          <a:solidFill>
                            <a:schemeClr val="tx1"/>
                          </a:solidFill>
                          <a:effectLst/>
                          <a:highlight>
                            <a:srgbClr val="00FF00"/>
                          </a:highlight>
                        </a:rPr>
                        <a:t>Howard Middle (8 pts)</a:t>
                      </a:r>
                      <a:endParaRPr lang="en-US" sz="1600" b="0" kern="100">
                        <a:solidFill>
                          <a:schemeClr val="tx1"/>
                        </a:solidFill>
                        <a:effectLst/>
                        <a:highlight>
                          <a:srgbClr val="00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1084930146"/>
                  </a:ext>
                </a:extLst>
              </a:tr>
              <a:tr h="292194">
                <a:tc>
                  <a:txBody>
                    <a:bodyPr/>
                    <a:lstStyle/>
                    <a:p>
                      <a:pPr>
                        <a:lnSpc>
                          <a:spcPct val="107000"/>
                        </a:lnSpc>
                      </a:pPr>
                      <a:endParaRPr lang="en-US" sz="1600" b="0" kern="100">
                        <a:solidFill>
                          <a:schemeClr val="tx1"/>
                        </a:solidFill>
                        <a:effectLst/>
                        <a:latin typeface="+mn-lt"/>
                      </a:endParaRPr>
                    </a:p>
                  </a:txBody>
                  <a:tcPr marL="71755" marR="8255" marT="8255" marB="48260" anchor="b"/>
                </a:tc>
                <a:tc>
                  <a:txBody>
                    <a:bodyPr/>
                    <a:lstStyle/>
                    <a:p>
                      <a:pPr marL="0" marR="0">
                        <a:lnSpc>
                          <a:spcPct val="107000"/>
                        </a:lnSpc>
                        <a:spcAft>
                          <a:spcPts val="800"/>
                        </a:spcAft>
                      </a:pPr>
                      <a:r>
                        <a:rPr lang="en-US" sz="1600" b="0" kern="100">
                          <a:solidFill>
                            <a:schemeClr val="tx1"/>
                          </a:solidFill>
                          <a:effectLst/>
                          <a:highlight>
                            <a:srgbClr val="00FF00"/>
                          </a:highlight>
                        </a:rPr>
                        <a:t>Howard High (8 pts)</a:t>
                      </a:r>
                      <a:endParaRPr lang="en-US" sz="1600" b="0" kern="100">
                        <a:solidFill>
                          <a:schemeClr val="tx1"/>
                        </a:solidFill>
                        <a:effectLst/>
                        <a:highlight>
                          <a:srgbClr val="00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1901126549"/>
                  </a:ext>
                </a:extLst>
              </a:tr>
              <a:tr h="292194">
                <a:tc>
                  <a:txBody>
                    <a:bodyPr/>
                    <a:lstStyle/>
                    <a:p>
                      <a:pPr>
                        <a:lnSpc>
                          <a:spcPct val="107000"/>
                        </a:lnSpc>
                      </a:pPr>
                      <a:endParaRPr lang="en-US" sz="1600" b="0" kern="100">
                        <a:solidFill>
                          <a:schemeClr val="tx1"/>
                        </a:solidFill>
                        <a:effectLst/>
                        <a:latin typeface="+mn-lt"/>
                      </a:endParaRPr>
                    </a:p>
                  </a:txBody>
                  <a:tcPr marL="71755" marR="8255" marT="8255" marB="48260" anchor="b"/>
                </a:tc>
                <a:tc>
                  <a:txBody>
                    <a:bodyPr/>
                    <a:lstStyle/>
                    <a:p>
                      <a:pPr marL="0" marR="0">
                        <a:lnSpc>
                          <a:spcPct val="107000"/>
                        </a:lnSpc>
                        <a:spcAft>
                          <a:spcPts val="800"/>
                        </a:spcAft>
                      </a:pPr>
                      <a:r>
                        <a:rPr lang="en-US" sz="1600" b="0" kern="100">
                          <a:solidFill>
                            <a:schemeClr val="tx1"/>
                          </a:solidFill>
                          <a:effectLst/>
                          <a:highlight>
                            <a:srgbClr val="00FF00"/>
                          </a:highlight>
                        </a:rPr>
                        <a:t>Taylor (9 pts)</a:t>
                      </a:r>
                      <a:endParaRPr lang="en-US" sz="1600" b="0" kern="100">
                        <a:solidFill>
                          <a:schemeClr val="tx1"/>
                        </a:solidFill>
                        <a:effectLst/>
                        <a:highlight>
                          <a:srgbClr val="00FF00"/>
                        </a:highligh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946418937"/>
                  </a:ext>
                </a:extLst>
              </a:tr>
              <a:tr h="292194">
                <a:tc>
                  <a:txBody>
                    <a:bodyPr/>
                    <a:lstStyle/>
                    <a:p>
                      <a:pPr>
                        <a:lnSpc>
                          <a:spcPct val="107000"/>
                        </a:lnSpc>
                      </a:pPr>
                      <a:endParaRPr lang="en-US" sz="1600" b="0" kern="100">
                        <a:solidFill>
                          <a:schemeClr val="tx1"/>
                        </a:solidFill>
                        <a:effectLst/>
                        <a:latin typeface="+mn-lt"/>
                      </a:endParaRPr>
                    </a:p>
                  </a:txBody>
                  <a:tcPr marL="71755" marR="8255" marT="8255" marB="48260" anchor="b"/>
                </a:tc>
                <a:tc>
                  <a:txBody>
                    <a:bodyPr/>
                    <a:lstStyle/>
                    <a:p>
                      <a:pPr marL="0" marR="0">
                        <a:lnSpc>
                          <a:spcPct val="107000"/>
                        </a:lnSpc>
                        <a:spcAft>
                          <a:spcPts val="800"/>
                        </a:spcAft>
                      </a:pPr>
                      <a:r>
                        <a:rPr lang="en-US" sz="1600" b="0" kern="100">
                          <a:solidFill>
                            <a:schemeClr val="tx1"/>
                          </a:solidFill>
                          <a:effectLst/>
                        </a:rPr>
                        <a:t>Appling (9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4114240594"/>
                  </a:ext>
                </a:extLst>
              </a:tr>
              <a:tr h="292194">
                <a:tc>
                  <a:txBody>
                    <a:bodyPr/>
                    <a:lstStyle/>
                    <a:p>
                      <a:pPr>
                        <a:lnSpc>
                          <a:spcPct val="107000"/>
                        </a:lnSpc>
                      </a:pPr>
                      <a:endParaRPr lang="en-US" sz="1600" b="0" kern="100">
                        <a:solidFill>
                          <a:schemeClr val="tx1"/>
                        </a:solidFill>
                        <a:effectLst/>
                        <a:latin typeface="+mn-lt"/>
                      </a:endParaRPr>
                    </a:p>
                  </a:txBody>
                  <a:tcPr marL="71755" marR="8255" marT="8255" marB="48260" anchor="b"/>
                </a:tc>
                <a:tc>
                  <a:txBody>
                    <a:bodyPr/>
                    <a:lstStyle/>
                    <a:p>
                      <a:pPr marL="0" marR="0">
                        <a:lnSpc>
                          <a:spcPct val="107000"/>
                        </a:lnSpc>
                        <a:spcAft>
                          <a:spcPts val="800"/>
                        </a:spcAft>
                      </a:pPr>
                      <a:r>
                        <a:rPr lang="en-US" sz="1600" b="0" kern="100">
                          <a:solidFill>
                            <a:schemeClr val="tx1"/>
                          </a:solidFill>
                          <a:effectLst/>
                        </a:rPr>
                        <a:t>Rutland Middle (9 pts)</a:t>
                      </a:r>
                      <a:endParaRPr lang="en-US" sz="1600" b="0" kern="100">
                        <a:solidFill>
                          <a:schemeClr val="tx1"/>
                        </a:solidFill>
                        <a:effectLst/>
                        <a:latin typeface="+mn-lt"/>
                        <a:ea typeface="Aptos" panose="020B0004020202020204" pitchFamily="34" charset="0"/>
                        <a:cs typeface="Times New Roman" panose="02020603050405020304" pitchFamily="18" charset="0"/>
                      </a:endParaRPr>
                    </a:p>
                  </a:txBody>
                  <a:tcPr marL="71755" marR="8255" marT="8255" marB="48260" anchor="ctr"/>
                </a:tc>
                <a:tc>
                  <a:txBody>
                    <a:bodyPr/>
                    <a:lstStyle/>
                    <a:p>
                      <a:pPr>
                        <a:lnSpc>
                          <a:spcPct val="107000"/>
                        </a:lnSpc>
                      </a:pPr>
                      <a:endParaRPr lang="en-US" sz="1600" b="0" kern="100">
                        <a:solidFill>
                          <a:schemeClr val="tx1"/>
                        </a:solidFill>
                        <a:effectLst/>
                        <a:latin typeface="+mn-lt"/>
                      </a:endParaRPr>
                    </a:p>
                  </a:txBody>
                  <a:tcPr marL="71755" marR="8255" marT="8255" marB="48260" anchor="b"/>
                </a:tc>
                <a:extLst>
                  <a:ext uri="{0D108BD9-81ED-4DB2-BD59-A6C34878D82A}">
                    <a16:rowId xmlns:a16="http://schemas.microsoft.com/office/drawing/2014/main" val="92674852"/>
                  </a:ext>
                </a:extLst>
              </a:tr>
            </a:tbl>
          </a:graphicData>
        </a:graphic>
      </p:graphicFrame>
      <p:sp>
        <p:nvSpPr>
          <p:cNvPr id="2" name="Slide Number Placeholder 1">
            <a:extLst>
              <a:ext uri="{FF2B5EF4-FFF2-40B4-BE49-F238E27FC236}">
                <a16:creationId xmlns:a16="http://schemas.microsoft.com/office/drawing/2014/main" id="{F85AA1DA-E944-22E4-5E35-B434B8B445D3}"/>
              </a:ext>
            </a:extLst>
          </p:cNvPr>
          <p:cNvSpPr>
            <a:spLocks noGrp="1"/>
          </p:cNvSpPr>
          <p:nvPr>
            <p:ph type="sldNum" sz="quarter" idx="12"/>
          </p:nvPr>
        </p:nvSpPr>
        <p:spPr/>
        <p:txBody>
          <a:bodyPr/>
          <a:lstStyle/>
          <a:p>
            <a:fld id="{28E6F07D-F62F-4C3B-A21E-2367E9A39921}" type="slidenum">
              <a:rPr lang="en-US" smtClean="0"/>
              <a:t>34</a:t>
            </a:fld>
            <a:endParaRPr lang="en-US"/>
          </a:p>
        </p:txBody>
      </p:sp>
    </p:spTree>
    <p:extLst>
      <p:ext uri="{BB962C8B-B14F-4D97-AF65-F5344CB8AC3E}">
        <p14:creationId xmlns:p14="http://schemas.microsoft.com/office/powerpoint/2010/main" val="784548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74000">
              <a:srgbClr val="FFC305"/>
            </a:gs>
            <a:gs pos="83000">
              <a:srgbClr val="FFC305"/>
            </a:gs>
            <a:gs pos="100000">
              <a:schemeClr val="tx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63E1-53B8-0E43-77F6-E25E25526273}"/>
              </a:ext>
            </a:extLst>
          </p:cNvPr>
          <p:cNvSpPr>
            <a:spLocks noGrp="1"/>
          </p:cNvSpPr>
          <p:nvPr>
            <p:ph type="title"/>
          </p:nvPr>
        </p:nvSpPr>
        <p:spPr/>
        <p:txBody>
          <a:bodyPr/>
          <a:lstStyle/>
          <a:p>
            <a:r>
              <a:rPr lang="en-US">
                <a:latin typeface="Trade Gothic Next HvyCd" panose="020B0906040303020004" pitchFamily="34" charset="0"/>
              </a:rPr>
              <a:t>SCENARIO MODELING</a:t>
            </a:r>
          </a:p>
        </p:txBody>
      </p:sp>
      <p:sp>
        <p:nvSpPr>
          <p:cNvPr id="3" name="Text Placeholder 2">
            <a:extLst>
              <a:ext uri="{FF2B5EF4-FFF2-40B4-BE49-F238E27FC236}">
                <a16:creationId xmlns:a16="http://schemas.microsoft.com/office/drawing/2014/main" id="{D4448619-C62A-4798-09A6-01D0A90FBAFE}"/>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C2D45EDE-36CE-2821-93CA-412BBE1CBB1A}"/>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753BFEFE-3DD4-6F6C-83BA-6F20C549D369}"/>
              </a:ext>
            </a:extLst>
          </p:cNvPr>
          <p:cNvSpPr>
            <a:spLocks noGrp="1"/>
          </p:cNvSpPr>
          <p:nvPr>
            <p:ph type="sldNum" sz="quarter" idx="12"/>
          </p:nvPr>
        </p:nvSpPr>
        <p:spPr/>
        <p:txBody>
          <a:bodyPr/>
          <a:lstStyle/>
          <a:p>
            <a:fld id="{28E6F07D-F62F-4C3B-A21E-2367E9A39921}" type="slidenum">
              <a:rPr lang="en-US" smtClean="0"/>
              <a:t>35</a:t>
            </a:fld>
            <a:endParaRPr lang="en-US"/>
          </a:p>
        </p:txBody>
      </p:sp>
    </p:spTree>
    <p:extLst>
      <p:ext uri="{BB962C8B-B14F-4D97-AF65-F5344CB8AC3E}">
        <p14:creationId xmlns:p14="http://schemas.microsoft.com/office/powerpoint/2010/main" val="2374819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F03A8-103A-831F-B451-74DBB7CB0B8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04FCA2A-BE45-0549-E8EE-FC57DCA804F4}"/>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latin typeface="Trade Gothic Next HvyCd" panose="020B0906040303020004" pitchFamily="34" charset="0"/>
              </a:rPr>
              <a:t>SCENARIO MODELING OVERVIEW</a:t>
            </a:r>
            <a:endPar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34CA4ED1-B460-5D8F-B073-7F199215F13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4">
            <a:extLst>
              <a:ext uri="{FF2B5EF4-FFF2-40B4-BE49-F238E27FC236}">
                <a16:creationId xmlns:a16="http://schemas.microsoft.com/office/drawing/2014/main" id="{457C6E1A-21AC-8764-D5B4-E3FA72B462AA}"/>
              </a:ext>
            </a:extLst>
          </p:cNvPr>
          <p:cNvSpPr>
            <a:spLocks noGrp="1"/>
          </p:cNvSpPr>
          <p:nvPr>
            <p:ph idx="1"/>
          </p:nvPr>
        </p:nvSpPr>
        <p:spPr/>
        <p:txBody>
          <a:bodyPr>
            <a:normAutofit/>
          </a:bodyPr>
          <a:lstStyle/>
          <a:p>
            <a:r>
              <a:rPr lang="en-US" b="1"/>
              <a:t>5 Scenarios</a:t>
            </a:r>
          </a:p>
          <a:p>
            <a:pPr lvl="1"/>
            <a:r>
              <a:rPr lang="en-US" sz="3200"/>
              <a:t>(3) School Consolidation</a:t>
            </a:r>
          </a:p>
          <a:p>
            <a:pPr lvl="2">
              <a:buFont typeface="Courier New" panose="02070309020205020404" pitchFamily="49" charset="0"/>
              <a:buChar char="o"/>
            </a:pPr>
            <a:r>
              <a:rPr lang="en-US" sz="2800" b="1" i="1"/>
              <a:t>Hartley, Williams, and Porter</a:t>
            </a:r>
          </a:p>
          <a:p>
            <a:pPr lvl="1"/>
            <a:r>
              <a:rPr lang="en-US" sz="3200"/>
              <a:t>(2) Non-School Consolidation</a:t>
            </a:r>
          </a:p>
          <a:p>
            <a:pPr lvl="2">
              <a:buFont typeface="Courier New" panose="02070309020205020404" pitchFamily="49" charset="0"/>
              <a:buChar char="o"/>
            </a:pPr>
            <a:r>
              <a:rPr lang="en-US" sz="2800" b="1" i="1"/>
              <a:t>Taylor and JR Lewis</a:t>
            </a:r>
          </a:p>
          <a:p>
            <a:pPr marL="457200" lvl="1" indent="0">
              <a:buNone/>
            </a:pPr>
            <a:endParaRPr lang="en-US" sz="3200"/>
          </a:p>
        </p:txBody>
      </p:sp>
      <p:sp>
        <p:nvSpPr>
          <p:cNvPr id="2" name="Slide Number Placeholder 1">
            <a:extLst>
              <a:ext uri="{FF2B5EF4-FFF2-40B4-BE49-F238E27FC236}">
                <a16:creationId xmlns:a16="http://schemas.microsoft.com/office/drawing/2014/main" id="{96F20CB7-B0BE-927A-B3FE-C95AF3A24456}"/>
              </a:ext>
            </a:extLst>
          </p:cNvPr>
          <p:cNvSpPr>
            <a:spLocks noGrp="1"/>
          </p:cNvSpPr>
          <p:nvPr>
            <p:ph type="sldNum" sz="quarter" idx="12"/>
          </p:nvPr>
        </p:nvSpPr>
        <p:spPr/>
        <p:txBody>
          <a:bodyPr/>
          <a:lstStyle/>
          <a:p>
            <a:fld id="{C1FF6DA9-008F-8B48-92A6-B652298478BF}" type="slidenum">
              <a:rPr lang="en-US" smtClean="0"/>
              <a:t>36</a:t>
            </a:fld>
            <a:endParaRPr lang="en-US"/>
          </a:p>
        </p:txBody>
      </p:sp>
    </p:spTree>
    <p:extLst>
      <p:ext uri="{BB962C8B-B14F-4D97-AF65-F5344CB8AC3E}">
        <p14:creationId xmlns:p14="http://schemas.microsoft.com/office/powerpoint/2010/main" val="3692745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9C02121-EC0A-3935-4272-25A414D4B060}"/>
              </a:ext>
            </a:extLst>
          </p:cNvPr>
          <p:cNvGraphicFramePr>
            <a:graphicFrameLocks noGrp="1"/>
          </p:cNvGraphicFramePr>
          <p:nvPr>
            <p:extLst>
              <p:ext uri="{D42A27DB-BD31-4B8C-83A1-F6EECF244321}">
                <p14:modId xmlns:p14="http://schemas.microsoft.com/office/powerpoint/2010/main" val="1986771415"/>
              </p:ext>
            </p:extLst>
          </p:nvPr>
        </p:nvGraphicFramePr>
        <p:xfrm>
          <a:off x="565354" y="1309601"/>
          <a:ext cx="11061291" cy="4820920"/>
        </p:xfrm>
        <a:graphic>
          <a:graphicData uri="http://schemas.openxmlformats.org/drawingml/2006/table">
            <a:tbl>
              <a:tblPr firstRow="1" bandRow="1">
                <a:tableStyleId>{073A0DAA-6AF3-43AB-8588-CEC1D06C72B9}</a:tableStyleId>
              </a:tblPr>
              <a:tblGrid>
                <a:gridCol w="3687097">
                  <a:extLst>
                    <a:ext uri="{9D8B030D-6E8A-4147-A177-3AD203B41FA5}">
                      <a16:colId xmlns:a16="http://schemas.microsoft.com/office/drawing/2014/main" val="3139437580"/>
                    </a:ext>
                  </a:extLst>
                </a:gridCol>
                <a:gridCol w="3687097">
                  <a:extLst>
                    <a:ext uri="{9D8B030D-6E8A-4147-A177-3AD203B41FA5}">
                      <a16:colId xmlns:a16="http://schemas.microsoft.com/office/drawing/2014/main" val="2978053111"/>
                    </a:ext>
                  </a:extLst>
                </a:gridCol>
                <a:gridCol w="3687097">
                  <a:extLst>
                    <a:ext uri="{9D8B030D-6E8A-4147-A177-3AD203B41FA5}">
                      <a16:colId xmlns:a16="http://schemas.microsoft.com/office/drawing/2014/main" val="893492418"/>
                    </a:ext>
                  </a:extLst>
                </a:gridCol>
              </a:tblGrid>
              <a:tr h="370840">
                <a:tc>
                  <a:txBody>
                    <a:bodyPr/>
                    <a:lstStyle/>
                    <a:p>
                      <a:pPr algn="ctr"/>
                      <a:r>
                        <a:rPr lang="en-US" sz="1600" i="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Scenario A (Hartley)</a:t>
                      </a:r>
                    </a:p>
                  </a:txBody>
                  <a:tcPr/>
                </a:tc>
                <a:tc>
                  <a:txBody>
                    <a:bodyPr/>
                    <a:lstStyle/>
                    <a:p>
                      <a:pPr algn="ctr"/>
                      <a:r>
                        <a:rPr lang="en-US" sz="1600" i="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Scenario B (Williams)</a:t>
                      </a:r>
                    </a:p>
                  </a:txBody>
                  <a:tcPr/>
                </a:tc>
                <a:tc>
                  <a:txBody>
                    <a:bodyPr/>
                    <a:lstStyle/>
                    <a:p>
                      <a:pPr algn="ctr"/>
                      <a:r>
                        <a:rPr lang="en-US" sz="1600" i="0">
                          <a:solidFill>
                            <a:schemeClr val="accent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Scenario C (Porter)</a:t>
                      </a:r>
                    </a:p>
                  </a:txBody>
                  <a:tcPr/>
                </a:tc>
                <a:extLst>
                  <a:ext uri="{0D108BD9-81ED-4DB2-BD59-A6C34878D82A}">
                    <a16:rowId xmlns:a16="http://schemas.microsoft.com/office/drawing/2014/main" val="624744472"/>
                  </a:ext>
                </a:extLst>
              </a:tr>
              <a:tr h="370840">
                <a:tc>
                  <a:txBody>
                    <a:bodyPr/>
                    <a:lstStyle/>
                    <a:p>
                      <a:pPr algn="l">
                        <a:lnSpc>
                          <a:spcPts val="2712"/>
                        </a:lnSpc>
                      </a:pPr>
                      <a:r>
                        <a:rPr lang="en-US" sz="1600" b="1" spc="-48">
                          <a:solidFill>
                            <a:srgbClr val="000000"/>
                          </a:solidFill>
                          <a:latin typeface="Arial" panose="020B0604020202020204" pitchFamily="34" charset="0"/>
                          <a:cs typeface="Arial" panose="020B0604020202020204" pitchFamily="34" charset="0"/>
                          <a:sym typeface="Noto Serif Bold"/>
                        </a:rPr>
                        <a:t>Hartley Elementary School</a:t>
                      </a:r>
                      <a:r>
                        <a:rPr lang="en-US" sz="1600" spc="-48">
                          <a:solidFill>
                            <a:srgbClr val="000000"/>
                          </a:solidFill>
                          <a:latin typeface="Arial" panose="020B0604020202020204" pitchFamily="34" charset="0"/>
                          <a:cs typeface="Arial" panose="020B0604020202020204" pitchFamily="34" charset="0"/>
                          <a:sym typeface="Noto Serif"/>
                        </a:rPr>
                        <a:t> would consolidate with 2 elementary schools.</a:t>
                      </a:r>
                    </a:p>
                    <a:p>
                      <a:pPr algn="l">
                        <a:lnSpc>
                          <a:spcPts val="2712"/>
                        </a:lnSpc>
                      </a:pPr>
                      <a:endParaRPr lang="en-US" sz="1600" spc="-48">
                        <a:solidFill>
                          <a:srgbClr val="000000"/>
                        </a:solidFill>
                        <a:latin typeface="Arial" panose="020B0604020202020204" pitchFamily="34" charset="0"/>
                        <a:cs typeface="Arial" panose="020B0604020202020204" pitchFamily="34" charset="0"/>
                        <a:sym typeface="Noto Serif"/>
                      </a:endParaRPr>
                    </a:p>
                    <a:p>
                      <a:pPr algn="l">
                        <a:lnSpc>
                          <a:spcPts val="2712"/>
                        </a:lnSpc>
                      </a:pPr>
                      <a:r>
                        <a:rPr lang="en-US" sz="1600" spc="-48">
                          <a:solidFill>
                            <a:srgbClr val="000000"/>
                          </a:solidFill>
                          <a:latin typeface="Arial" panose="020B0604020202020204" pitchFamily="34" charset="0"/>
                          <a:cs typeface="Arial" panose="020B0604020202020204" pitchFamily="34" charset="0"/>
                          <a:sym typeface="Noto Serif"/>
                        </a:rPr>
                        <a:t>Hartley Elementary students would attend: </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Ingram-Pye Elementary</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Southfield Elementary</a:t>
                      </a:r>
                    </a:p>
                    <a:p>
                      <a:pPr marL="518163" lvl="1" indent="-259082" algn="l">
                        <a:lnSpc>
                          <a:spcPts val="2712"/>
                        </a:lnSpc>
                        <a:buFont typeface="Arial"/>
                        <a:buChar char="•"/>
                      </a:pPr>
                      <a:r>
                        <a:rPr lang="en-US" sz="1600" spc="-48">
                          <a:solidFill>
                            <a:srgbClr val="000000"/>
                          </a:solidFill>
                          <a:latin typeface="Arial" panose="020B0604020202020204" pitchFamily="34" charset="0"/>
                          <a:cs typeface="Arial" panose="020B0604020202020204" pitchFamily="34" charset="0"/>
                          <a:sym typeface="Noto Serif"/>
                        </a:rPr>
                        <a:t>Middle school and high school enrollment would remain the same, with student addresses for Hartley neighborhoods attending Ballard MS &amp; Southwest HS</a:t>
                      </a:r>
                    </a:p>
                    <a:p>
                      <a:endParaRPr lang="en-US" sz="1600">
                        <a:latin typeface="Arial" panose="020B0604020202020204" pitchFamily="34" charset="0"/>
                        <a:cs typeface="Arial" panose="020B0604020202020204" pitchFamily="34" charset="0"/>
                      </a:endParaRPr>
                    </a:p>
                  </a:txBody>
                  <a:tcPr/>
                </a:tc>
                <a:tc>
                  <a:txBody>
                    <a:bodyPr/>
                    <a:lstStyle/>
                    <a:p>
                      <a:pPr algn="l">
                        <a:lnSpc>
                          <a:spcPts val="2712"/>
                        </a:lnSpc>
                      </a:pPr>
                      <a:r>
                        <a:rPr lang="en-US" sz="1600" b="1" spc="-48">
                          <a:solidFill>
                            <a:srgbClr val="000000"/>
                          </a:solidFill>
                          <a:latin typeface="Arial" panose="020B0604020202020204" pitchFamily="34" charset="0"/>
                          <a:cs typeface="Arial" panose="020B0604020202020204" pitchFamily="34" charset="0"/>
                          <a:sym typeface="Noto Serif Bold"/>
                        </a:rPr>
                        <a:t>Williams Elementary School</a:t>
                      </a:r>
                      <a:r>
                        <a:rPr lang="en-US" sz="1600" spc="-48">
                          <a:solidFill>
                            <a:srgbClr val="000000"/>
                          </a:solidFill>
                          <a:latin typeface="Arial" panose="020B0604020202020204" pitchFamily="34" charset="0"/>
                          <a:cs typeface="Arial" panose="020B0604020202020204" pitchFamily="34" charset="0"/>
                          <a:sym typeface="Noto Serif"/>
                        </a:rPr>
                        <a:t> would consolidate with 2 elementary schools. </a:t>
                      </a:r>
                    </a:p>
                    <a:p>
                      <a:pPr algn="l">
                        <a:lnSpc>
                          <a:spcPts val="2712"/>
                        </a:lnSpc>
                      </a:pPr>
                      <a:endParaRPr lang="en-US" sz="1600" spc="-48">
                        <a:solidFill>
                          <a:srgbClr val="000000"/>
                        </a:solidFill>
                        <a:latin typeface="Arial" panose="020B0604020202020204" pitchFamily="34" charset="0"/>
                        <a:cs typeface="Arial" panose="020B0604020202020204" pitchFamily="34" charset="0"/>
                        <a:sym typeface="Noto Serif"/>
                      </a:endParaRPr>
                    </a:p>
                    <a:p>
                      <a:pPr algn="l">
                        <a:lnSpc>
                          <a:spcPts val="2712"/>
                        </a:lnSpc>
                      </a:pPr>
                      <a:r>
                        <a:rPr lang="en-US" sz="1600" spc="-48">
                          <a:solidFill>
                            <a:srgbClr val="000000"/>
                          </a:solidFill>
                          <a:latin typeface="Arial" panose="020B0604020202020204" pitchFamily="34" charset="0"/>
                          <a:cs typeface="Arial" panose="020B0604020202020204" pitchFamily="34" charset="0"/>
                          <a:sym typeface="Noto Serif"/>
                        </a:rPr>
                        <a:t>Williams Elementary students would attend: </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Ingram-Pye Elementary</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Hartley Elementary</a:t>
                      </a:r>
                    </a:p>
                    <a:p>
                      <a:pPr marL="518163" lvl="1" indent="-259082" algn="l">
                        <a:lnSpc>
                          <a:spcPts val="2712"/>
                        </a:lnSpc>
                        <a:buFont typeface="Arial"/>
                        <a:buChar char="•"/>
                      </a:pPr>
                      <a:r>
                        <a:rPr lang="en-US" sz="1600" spc="-48">
                          <a:solidFill>
                            <a:srgbClr val="000000"/>
                          </a:solidFill>
                          <a:latin typeface="Arial" panose="020B0604020202020204" pitchFamily="34" charset="0"/>
                          <a:cs typeface="Arial" panose="020B0604020202020204" pitchFamily="34" charset="0"/>
                          <a:sym typeface="Noto Serif"/>
                        </a:rPr>
                        <a:t>Middle school and high school enrollment would remain the same, with student addresses for Williams neighborhoods attending Miller MS &amp; Central HS</a:t>
                      </a:r>
                    </a:p>
                    <a:p>
                      <a:endParaRPr lang="en-US" sz="1600">
                        <a:latin typeface="Arial" panose="020B0604020202020204" pitchFamily="34" charset="0"/>
                        <a:cs typeface="Arial" panose="020B0604020202020204" pitchFamily="34" charset="0"/>
                      </a:endParaRPr>
                    </a:p>
                  </a:txBody>
                  <a:tcPr/>
                </a:tc>
                <a:tc>
                  <a:txBody>
                    <a:bodyPr/>
                    <a:lstStyle/>
                    <a:p>
                      <a:pPr algn="l">
                        <a:lnSpc>
                          <a:spcPts val="2712"/>
                        </a:lnSpc>
                      </a:pPr>
                      <a:r>
                        <a:rPr lang="en-US" sz="1600" b="1" spc="-48">
                          <a:solidFill>
                            <a:srgbClr val="000000"/>
                          </a:solidFill>
                          <a:latin typeface="Arial" panose="020B0604020202020204" pitchFamily="34" charset="0"/>
                          <a:cs typeface="Arial" panose="020B0604020202020204" pitchFamily="34" charset="0"/>
                          <a:sym typeface="Noto Serif Bold"/>
                        </a:rPr>
                        <a:t>Porter Elementary School</a:t>
                      </a:r>
                      <a:r>
                        <a:rPr lang="en-US" sz="1600" spc="-48">
                          <a:solidFill>
                            <a:srgbClr val="000000"/>
                          </a:solidFill>
                          <a:latin typeface="Arial" panose="020B0604020202020204" pitchFamily="34" charset="0"/>
                          <a:cs typeface="Arial" panose="020B0604020202020204" pitchFamily="34" charset="0"/>
                          <a:sym typeface="Noto Serif"/>
                        </a:rPr>
                        <a:t> would consolidate with 2 elementary schools. </a:t>
                      </a:r>
                    </a:p>
                    <a:p>
                      <a:pPr algn="l">
                        <a:lnSpc>
                          <a:spcPts val="2712"/>
                        </a:lnSpc>
                      </a:pPr>
                      <a:endParaRPr lang="en-US" sz="1600" spc="-48">
                        <a:solidFill>
                          <a:srgbClr val="000000"/>
                        </a:solidFill>
                        <a:latin typeface="Arial" panose="020B0604020202020204" pitchFamily="34" charset="0"/>
                        <a:cs typeface="Arial" panose="020B0604020202020204" pitchFamily="34" charset="0"/>
                        <a:sym typeface="Noto Serif"/>
                      </a:endParaRPr>
                    </a:p>
                    <a:p>
                      <a:pPr algn="l">
                        <a:lnSpc>
                          <a:spcPts val="2712"/>
                        </a:lnSpc>
                      </a:pPr>
                      <a:r>
                        <a:rPr lang="en-US" sz="1600" spc="-48">
                          <a:solidFill>
                            <a:srgbClr val="000000"/>
                          </a:solidFill>
                          <a:latin typeface="Arial" panose="020B0604020202020204" pitchFamily="34" charset="0"/>
                          <a:cs typeface="Arial" panose="020B0604020202020204" pitchFamily="34" charset="0"/>
                          <a:sym typeface="Noto Serif"/>
                        </a:rPr>
                        <a:t>Porter Elementary students would attend: </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Heard Elementary</a:t>
                      </a:r>
                    </a:p>
                    <a:p>
                      <a:pPr marL="518163" lvl="1" indent="-259082" algn="l">
                        <a:lnSpc>
                          <a:spcPts val="2712"/>
                        </a:lnSpc>
                        <a:buFont typeface="Arial"/>
                        <a:buChar char="•"/>
                      </a:pPr>
                      <a:r>
                        <a:rPr lang="en-US" sz="1600" b="1" spc="-48">
                          <a:solidFill>
                            <a:srgbClr val="000000"/>
                          </a:solidFill>
                          <a:latin typeface="Arial" panose="020B0604020202020204" pitchFamily="34" charset="0"/>
                          <a:cs typeface="Arial" panose="020B0604020202020204" pitchFamily="34" charset="0"/>
                          <a:sym typeface="Noto Serif"/>
                        </a:rPr>
                        <a:t>Skyview Elementary</a:t>
                      </a:r>
                    </a:p>
                    <a:p>
                      <a:pPr marL="518163" lvl="1" indent="-259082" algn="l">
                        <a:lnSpc>
                          <a:spcPts val="2712"/>
                        </a:lnSpc>
                        <a:buFont typeface="Arial"/>
                        <a:buChar char="•"/>
                      </a:pPr>
                      <a:r>
                        <a:rPr lang="en-US" sz="1600" spc="-48">
                          <a:solidFill>
                            <a:srgbClr val="000000"/>
                          </a:solidFill>
                          <a:latin typeface="Arial" panose="020B0604020202020204" pitchFamily="34" charset="0"/>
                          <a:cs typeface="Arial" panose="020B0604020202020204" pitchFamily="34" charset="0"/>
                          <a:sym typeface="Noto Serif"/>
                        </a:rPr>
                        <a:t>Middle school and high school enrollment would remain the same, with student addresses for Porter neighborhoods attending Rutland MS &amp; Rutland HS</a:t>
                      </a:r>
                    </a:p>
                    <a:p>
                      <a:endParaRPr lang="en-US" sz="1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22558445"/>
                  </a:ext>
                </a:extLst>
              </a:tr>
            </a:tbl>
          </a:graphicData>
        </a:graphic>
      </p:graphicFrame>
      <p:sp>
        <p:nvSpPr>
          <p:cNvPr id="2" name="Rectangle 1">
            <a:extLst>
              <a:ext uri="{FF2B5EF4-FFF2-40B4-BE49-F238E27FC236}">
                <a16:creationId xmlns:a16="http://schemas.microsoft.com/office/drawing/2014/main" id="{5F81ECBC-715D-CF77-8043-3626ECBA51C2}"/>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SCENARIOS</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73CE960C-989C-2B17-4B67-CA4692BA6939}"/>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633BAA5B-33BD-4DC5-8541-0C2C1DBE81E2}"/>
              </a:ext>
            </a:extLst>
          </p:cNvPr>
          <p:cNvSpPr>
            <a:spLocks noGrp="1"/>
          </p:cNvSpPr>
          <p:nvPr>
            <p:ph type="sldNum" sz="quarter" idx="12"/>
          </p:nvPr>
        </p:nvSpPr>
        <p:spPr/>
        <p:txBody>
          <a:bodyPr/>
          <a:lstStyle/>
          <a:p>
            <a:fld id="{28E6F07D-F62F-4C3B-A21E-2367E9A39921}" type="slidenum">
              <a:rPr lang="en-US" smtClean="0"/>
              <a:t>37</a:t>
            </a:fld>
            <a:endParaRPr lang="en-US"/>
          </a:p>
        </p:txBody>
      </p:sp>
    </p:spTree>
    <p:extLst>
      <p:ext uri="{BB962C8B-B14F-4D97-AF65-F5344CB8AC3E}">
        <p14:creationId xmlns:p14="http://schemas.microsoft.com/office/powerpoint/2010/main" val="2632263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7F5D1-F7BA-CC5C-724E-2FF271DE65BD}"/>
              </a:ext>
            </a:extLst>
          </p:cNvPr>
          <p:cNvSpPr>
            <a:spLocks noGrp="1"/>
          </p:cNvSpPr>
          <p:nvPr>
            <p:ph type="title"/>
          </p:nvPr>
        </p:nvSpPr>
        <p:spPr/>
        <p:txBody>
          <a:bodyPr/>
          <a:lstStyle/>
          <a:p>
            <a:r>
              <a:rPr lang="en-US">
                <a:latin typeface="Trade Gothic Next HvyCd" panose="020B0906040303020004" pitchFamily="34" charset="0"/>
              </a:rPr>
              <a:t>Non-School Consolidation Scenarios</a:t>
            </a:r>
          </a:p>
        </p:txBody>
      </p:sp>
      <p:sp>
        <p:nvSpPr>
          <p:cNvPr id="3" name="Text Placeholder 2">
            <a:extLst>
              <a:ext uri="{FF2B5EF4-FFF2-40B4-BE49-F238E27FC236}">
                <a16:creationId xmlns:a16="http://schemas.microsoft.com/office/drawing/2014/main" id="{3343573B-5F95-04A4-3ACB-DAAB2D7EFD6D}"/>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DD18B430-4FCC-F5A1-EF04-CA32B84B6893}"/>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8599610" y="353443"/>
            <a:ext cx="3392714" cy="3180332"/>
          </a:xfrm>
          <a:prstGeom prst="rect">
            <a:avLst/>
          </a:prstGeom>
        </p:spPr>
      </p:pic>
      <p:sp>
        <p:nvSpPr>
          <p:cNvPr id="5" name="Slide Number Placeholder 4">
            <a:extLst>
              <a:ext uri="{FF2B5EF4-FFF2-40B4-BE49-F238E27FC236}">
                <a16:creationId xmlns:a16="http://schemas.microsoft.com/office/drawing/2014/main" id="{402523FA-F850-65AB-E081-67141A4BE43F}"/>
              </a:ext>
            </a:extLst>
          </p:cNvPr>
          <p:cNvSpPr>
            <a:spLocks noGrp="1"/>
          </p:cNvSpPr>
          <p:nvPr>
            <p:ph type="sldNum" sz="quarter" idx="12"/>
          </p:nvPr>
        </p:nvSpPr>
        <p:spPr/>
        <p:txBody>
          <a:bodyPr/>
          <a:lstStyle/>
          <a:p>
            <a:fld id="{28E6F07D-F62F-4C3B-A21E-2367E9A39921}" type="slidenum">
              <a:rPr lang="en-US" smtClean="0"/>
              <a:t>38</a:t>
            </a:fld>
            <a:endParaRPr lang="en-US"/>
          </a:p>
        </p:txBody>
      </p:sp>
    </p:spTree>
    <p:extLst>
      <p:ext uri="{BB962C8B-B14F-4D97-AF65-F5344CB8AC3E}">
        <p14:creationId xmlns:p14="http://schemas.microsoft.com/office/powerpoint/2010/main" val="1961000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A90EC-B6F6-7D5B-536E-E192FBE7B95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83846BE-9859-EBA5-2F5E-B60F2416B1B3}"/>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a:rPr>
              <a:t>NON-SCHOOL</a:t>
            </a:r>
            <a:r>
              <a:rPr kumimoji="0" lang="en-US" sz="3200" b="0" i="0" u="none" strike="noStrike" kern="1200" cap="none" spc="0" normalizeH="0" baseline="0" noProof="0">
                <a:ln>
                  <a:noFill/>
                </a:ln>
                <a:solidFill>
                  <a:prstClr val="white"/>
                </a:solidFill>
                <a:effectLst/>
                <a:uLnTx/>
                <a:uFillTx/>
                <a:latin typeface="Trade Gothic Next HvyCd"/>
                <a:ea typeface="+mn-ea"/>
                <a:cs typeface="+mn-cs"/>
              </a:rPr>
              <a:t> CONSOLIDATION EXPLORATION – </a:t>
            </a:r>
            <a:r>
              <a:rPr lang="en-US" sz="3200">
                <a:solidFill>
                  <a:prstClr val="white"/>
                </a:solidFill>
                <a:latin typeface="Trade Gothic Next HvyCd"/>
              </a:rPr>
              <a:t>APPROACH</a:t>
            </a:r>
            <a:endParaRPr lang="en-US" sz="3200" b="0" i="0" u="none" strike="noStrike" kern="1200" cap="none" spc="0" normalizeH="0" baseline="0" noProof="0">
              <a:ln>
                <a:noFill/>
              </a:ln>
              <a:solidFill>
                <a:prstClr val="white"/>
              </a:solidFill>
              <a:effectLst/>
              <a:uLnTx/>
              <a:uFillTx/>
              <a:latin typeface="Trade Gothic Next HvyCd" panose="020B0906040303020004" pitchFamily="34" charset="0"/>
            </a:endParaRPr>
          </a:p>
        </p:txBody>
      </p:sp>
      <p:pic>
        <p:nvPicPr>
          <p:cNvPr id="5" name="Picture 4">
            <a:extLst>
              <a:ext uri="{FF2B5EF4-FFF2-40B4-BE49-F238E27FC236}">
                <a16:creationId xmlns:a16="http://schemas.microsoft.com/office/drawing/2014/main" id="{A1E52B85-D7F1-047E-79D3-CF89BCC69F09}"/>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6" name="Content Placeholder 5">
            <a:extLst>
              <a:ext uri="{FF2B5EF4-FFF2-40B4-BE49-F238E27FC236}">
                <a16:creationId xmlns:a16="http://schemas.microsoft.com/office/drawing/2014/main" id="{0A0250F2-C13A-3266-5F33-D858CBB10B2B}"/>
              </a:ext>
            </a:extLst>
          </p:cNvPr>
          <p:cNvSpPr>
            <a:spLocks noGrp="1"/>
          </p:cNvSpPr>
          <p:nvPr>
            <p:ph idx="1"/>
          </p:nvPr>
        </p:nvSpPr>
        <p:spPr>
          <a:xfrm>
            <a:off x="228600" y="783929"/>
            <a:ext cx="11125200" cy="5290141"/>
          </a:xfrm>
        </p:spPr>
        <p:txBody>
          <a:bodyPr vert="horz" lIns="91440" tIns="45720" rIns="91440" bIns="45720" rtlCol="0" anchor="t">
            <a:normAutofit/>
          </a:bodyPr>
          <a:lstStyle/>
          <a:p>
            <a:pPr>
              <a:buNone/>
            </a:pPr>
            <a:endParaRPr lang="en-US" b="1">
              <a:ea typeface="Calibri"/>
              <a:cs typeface="Calibri"/>
            </a:endParaRPr>
          </a:p>
          <a:p>
            <a:pPr>
              <a:buNone/>
            </a:pPr>
            <a:r>
              <a:rPr lang="en-US" b="1">
                <a:latin typeface="Calibri"/>
                <a:ea typeface="Calibri"/>
                <a:cs typeface="Calibri"/>
              </a:rPr>
              <a:t>School and District Rezoning</a:t>
            </a:r>
          </a:p>
          <a:p>
            <a:pPr lvl="1"/>
            <a:r>
              <a:rPr lang="en-US" sz="2800" b="0" i="0">
                <a:latin typeface="Calibri"/>
                <a:ea typeface="Calibri"/>
                <a:cs typeface="Calibri"/>
              </a:rPr>
              <a:t>Increase building utilization among elementary and secondary schools across the District</a:t>
            </a:r>
            <a:endParaRPr lang="en-US" sz="2800">
              <a:latin typeface="Calibri"/>
              <a:ea typeface="Calibri"/>
              <a:cs typeface="Calibri"/>
            </a:endParaRPr>
          </a:p>
          <a:p>
            <a:pPr lvl="1"/>
            <a:r>
              <a:rPr lang="en-US" sz="2800" b="0" i="0">
                <a:latin typeface="Calibri"/>
                <a:ea typeface="Calibri"/>
                <a:cs typeface="Calibri"/>
              </a:rPr>
              <a:t>Reassign of school zone boundaries for identified schools </a:t>
            </a:r>
            <a:endParaRPr lang="en-US" sz="2800">
              <a:latin typeface="Calibri"/>
              <a:ea typeface="Calibri"/>
              <a:cs typeface="Calibri"/>
            </a:endParaRPr>
          </a:p>
          <a:p>
            <a:pPr lvl="1"/>
            <a:r>
              <a:rPr lang="en-US" sz="2800" b="0" i="0">
                <a:latin typeface="Calibri"/>
                <a:ea typeface="Calibri"/>
                <a:cs typeface="Calibri"/>
              </a:rPr>
              <a:t>Develop </a:t>
            </a:r>
            <a:r>
              <a:rPr lang="en-US" sz="2800">
                <a:latin typeface="Calibri"/>
                <a:ea typeface="Calibri"/>
                <a:cs typeface="Calibri"/>
              </a:rPr>
              <a:t>an additional</a:t>
            </a:r>
            <a:r>
              <a:rPr lang="en-US" sz="2800" b="0" i="0">
                <a:latin typeface="Calibri"/>
                <a:ea typeface="Calibri"/>
                <a:cs typeface="Calibri"/>
              </a:rPr>
              <a:t> school </a:t>
            </a:r>
            <a:r>
              <a:rPr lang="en-US" sz="2800">
                <a:latin typeface="Calibri"/>
                <a:ea typeface="Calibri"/>
                <a:cs typeface="Calibri"/>
              </a:rPr>
              <a:t>boundary</a:t>
            </a:r>
            <a:r>
              <a:rPr lang="en-US" sz="2800" b="0" i="0">
                <a:latin typeface="Calibri"/>
                <a:ea typeface="Calibri"/>
                <a:cs typeface="Calibri"/>
              </a:rPr>
              <a:t> while maintaining middle and high school feeder patterns </a:t>
            </a:r>
            <a:r>
              <a:rPr lang="en-US" sz="2800">
                <a:latin typeface="Calibri"/>
                <a:ea typeface="Calibri"/>
                <a:cs typeface="Calibri"/>
              </a:rPr>
              <a:t>for (1) non-school consolidation scenario</a:t>
            </a:r>
          </a:p>
          <a:p>
            <a:pPr lvl="1"/>
            <a:r>
              <a:rPr lang="en-US" sz="2800">
                <a:latin typeface="Calibri"/>
                <a:ea typeface="Calibri"/>
                <a:cs typeface="Calibri"/>
              </a:rPr>
              <a:t>Decrease</a:t>
            </a:r>
            <a:r>
              <a:rPr lang="en-US" sz="2800" b="0" i="0">
                <a:latin typeface="Calibri"/>
                <a:ea typeface="Calibri"/>
                <a:cs typeface="Calibri"/>
              </a:rPr>
              <a:t> building utilization among </a:t>
            </a:r>
            <a:r>
              <a:rPr lang="en-US" sz="2800">
                <a:latin typeface="Calibri"/>
                <a:ea typeface="Calibri"/>
                <a:cs typeface="Calibri"/>
              </a:rPr>
              <a:t>identified schools</a:t>
            </a:r>
            <a:r>
              <a:rPr lang="en-US" sz="2800" b="0" i="0">
                <a:latin typeface="Calibri"/>
                <a:ea typeface="Calibri"/>
                <a:cs typeface="Calibri"/>
              </a:rPr>
              <a:t> currently above capacity in the District</a:t>
            </a:r>
            <a:endParaRPr lang="en-US" sz="2800">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47594EF9-61AF-9D06-1F67-991C9E477EE0}"/>
              </a:ext>
            </a:extLst>
          </p:cNvPr>
          <p:cNvSpPr>
            <a:spLocks noGrp="1"/>
          </p:cNvSpPr>
          <p:nvPr>
            <p:ph type="sldNum" sz="quarter" idx="12"/>
          </p:nvPr>
        </p:nvSpPr>
        <p:spPr/>
        <p:txBody>
          <a:bodyPr/>
          <a:lstStyle/>
          <a:p>
            <a:fld id="{28E6F07D-F62F-4C3B-A21E-2367E9A39921}" type="slidenum">
              <a:rPr lang="en-US" smtClean="0"/>
              <a:t>39</a:t>
            </a:fld>
            <a:endParaRPr lang="en-US"/>
          </a:p>
        </p:txBody>
      </p:sp>
    </p:spTree>
    <p:extLst>
      <p:ext uri="{BB962C8B-B14F-4D97-AF65-F5344CB8AC3E}">
        <p14:creationId xmlns:p14="http://schemas.microsoft.com/office/powerpoint/2010/main" val="17110299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6C53A-7CE6-A0E5-0856-4B0B8B71DA0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594231D-A3EF-958A-721A-2040DA6BE127}"/>
              </a:ext>
            </a:extLst>
          </p:cNvPr>
          <p:cNvGraphicFramePr>
            <a:graphicFrameLocks noGrp="1"/>
          </p:cNvGraphicFramePr>
          <p:nvPr/>
        </p:nvGraphicFramePr>
        <p:xfrm>
          <a:off x="1160206" y="1219203"/>
          <a:ext cx="9674942" cy="5247386"/>
        </p:xfrm>
        <a:graphic>
          <a:graphicData uri="http://schemas.openxmlformats.org/drawingml/2006/table">
            <a:tbl>
              <a:tblPr firstRow="1" bandRow="1">
                <a:tableStyleId>{073A0DAA-6AF3-43AB-8588-CEC1D06C72B9}</a:tableStyleId>
              </a:tblPr>
              <a:tblGrid>
                <a:gridCol w="4840694">
                  <a:extLst>
                    <a:ext uri="{9D8B030D-6E8A-4147-A177-3AD203B41FA5}">
                      <a16:colId xmlns:a16="http://schemas.microsoft.com/office/drawing/2014/main" val="3139437580"/>
                    </a:ext>
                  </a:extLst>
                </a:gridCol>
                <a:gridCol w="4834248">
                  <a:extLst>
                    <a:ext uri="{9D8B030D-6E8A-4147-A177-3AD203B41FA5}">
                      <a16:colId xmlns:a16="http://schemas.microsoft.com/office/drawing/2014/main" val="2978053111"/>
                    </a:ext>
                  </a:extLst>
                </a:gridCol>
              </a:tblGrid>
              <a:tr h="370840">
                <a:tc>
                  <a:txBody>
                    <a:bodyPr/>
                    <a:lstStyle/>
                    <a:p>
                      <a:pPr algn="ctr">
                        <a:lnSpc>
                          <a:spcPts val="2712"/>
                        </a:lnSpc>
                      </a:pPr>
                      <a:r>
                        <a:rPr lang="en-US" sz="1600" b="1" i="0">
                          <a:solidFill>
                            <a:schemeClr val="accent4"/>
                          </a:solidFill>
                          <a:effectLst>
                            <a:outerShdw blurRad="38100" dist="38100" dir="2700000" algn="tl">
                              <a:srgbClr val="000000">
                                <a:alpha val="43137"/>
                              </a:srgbClr>
                            </a:outerShdw>
                          </a:effectLst>
                          <a:latin typeface="Arial"/>
                          <a:cs typeface="Arial"/>
                        </a:rPr>
                        <a:t>Scenario A (JR Lewis)</a:t>
                      </a:r>
                    </a:p>
                  </a:txBody>
                  <a:tcPr anchor="ctr"/>
                </a:tc>
                <a:tc>
                  <a:txBody>
                    <a:bodyPr/>
                    <a:lstStyle/>
                    <a:p>
                      <a:pPr algn="ctr">
                        <a:lnSpc>
                          <a:spcPts val="2712"/>
                        </a:lnSpc>
                      </a:pPr>
                      <a:r>
                        <a:rPr lang="en-US" sz="1600" b="1" i="0">
                          <a:solidFill>
                            <a:schemeClr val="accent4"/>
                          </a:solidFill>
                          <a:effectLst>
                            <a:outerShdw blurRad="38100" dist="38100" dir="2700000" algn="tl">
                              <a:srgbClr val="000000">
                                <a:alpha val="43137"/>
                              </a:srgbClr>
                            </a:outerShdw>
                          </a:effectLst>
                          <a:latin typeface="Arial"/>
                          <a:cs typeface="Arial"/>
                        </a:rPr>
                        <a:t>Scenario B (Taylor)</a:t>
                      </a:r>
                    </a:p>
                  </a:txBody>
                  <a:tcPr anchor="ctr"/>
                </a:tc>
                <a:extLst>
                  <a:ext uri="{0D108BD9-81ED-4DB2-BD59-A6C34878D82A}">
                    <a16:rowId xmlns:a16="http://schemas.microsoft.com/office/drawing/2014/main" val="624744472"/>
                  </a:ext>
                </a:extLst>
              </a:tr>
              <a:tr h="370840">
                <a:tc>
                  <a:txBody>
                    <a:bodyPr/>
                    <a:lstStyle/>
                    <a:p>
                      <a:pPr algn="l">
                        <a:lnSpc>
                          <a:spcPts val="2712"/>
                        </a:lnSpc>
                      </a:pPr>
                      <a:r>
                        <a:rPr lang="en-US" sz="1600" b="1" spc="-48">
                          <a:solidFill>
                            <a:srgbClr val="000000"/>
                          </a:solidFill>
                          <a:latin typeface="Arial"/>
                          <a:cs typeface="Arial"/>
                          <a:sym typeface="Noto Serif Bold"/>
                        </a:rPr>
                        <a:t>John R. Lewis Elementary School </a:t>
                      </a:r>
                      <a:r>
                        <a:rPr lang="en-US" sz="1600" b="0" spc="-48">
                          <a:solidFill>
                            <a:srgbClr val="000000"/>
                          </a:solidFill>
                          <a:latin typeface="Arial"/>
                          <a:cs typeface="Arial"/>
                          <a:sym typeface="Noto Serif Bold"/>
                        </a:rPr>
                        <a:t>(South Zone) would be re-zoned with 1 elementary school. </a:t>
                      </a:r>
                    </a:p>
                    <a:p>
                      <a:pPr algn="l">
                        <a:lnSpc>
                          <a:spcPts val="2712"/>
                        </a:lnSpc>
                      </a:pPr>
                      <a:endParaRPr lang="en-US" sz="1600" b="0" spc="-48">
                        <a:solidFill>
                          <a:srgbClr val="000000"/>
                        </a:solidFill>
                        <a:latin typeface="Arial" panose="020B0604020202020204" pitchFamily="34" charset="0"/>
                        <a:cs typeface="Arial" panose="020B0604020202020204" pitchFamily="34" charset="0"/>
                        <a:sym typeface="Noto Serif Bold"/>
                      </a:endParaRPr>
                    </a:p>
                    <a:p>
                      <a:pPr algn="l">
                        <a:lnSpc>
                          <a:spcPts val="2712"/>
                        </a:lnSpc>
                      </a:pPr>
                      <a:r>
                        <a:rPr lang="en-US" sz="1600" b="0" spc="-48">
                          <a:solidFill>
                            <a:srgbClr val="000000"/>
                          </a:solidFill>
                          <a:latin typeface="Arial"/>
                          <a:cs typeface="Arial"/>
                          <a:sym typeface="Noto Serif Bold"/>
                        </a:rPr>
                        <a:t>John R. Lewis Elementary (</a:t>
                      </a:r>
                      <a:r>
                        <a:rPr lang="en-US" sz="1600" b="0" spc="-48">
                          <a:solidFill>
                            <a:srgbClr val="000000"/>
                          </a:solidFill>
                          <a:latin typeface="Arial"/>
                          <a:cs typeface="Arial"/>
                        </a:rPr>
                        <a:t>South Zone</a:t>
                      </a:r>
                      <a:r>
                        <a:rPr lang="en-US" sz="1600" b="0" spc="-48">
                          <a:solidFill>
                            <a:srgbClr val="000000"/>
                          </a:solidFill>
                          <a:latin typeface="Arial"/>
                          <a:cs typeface="Arial"/>
                          <a:sym typeface="Noto Serif Bold"/>
                        </a:rPr>
                        <a:t>) students would attend: </a:t>
                      </a:r>
                    </a:p>
                    <a:p>
                      <a:pPr marL="285750" indent="-285750" algn="l">
                        <a:lnSpc>
                          <a:spcPts val="2712"/>
                        </a:lnSpc>
                        <a:buFont typeface="Arial" panose="020B0604020202020204" pitchFamily="34" charset="0"/>
                        <a:buChar char="•"/>
                      </a:pPr>
                      <a:r>
                        <a:rPr lang="en-US" sz="1600" b="1" spc="-48">
                          <a:solidFill>
                            <a:srgbClr val="000000"/>
                          </a:solidFill>
                          <a:latin typeface="Arial"/>
                          <a:cs typeface="Arial"/>
                          <a:sym typeface="Noto Serif Bold"/>
                        </a:rPr>
                        <a:t>Williams Elementary</a:t>
                      </a:r>
                    </a:p>
                    <a:p>
                      <a:pPr algn="l">
                        <a:lnSpc>
                          <a:spcPts val="2712"/>
                        </a:lnSpc>
                      </a:pPr>
                      <a:r>
                        <a:rPr lang="en-US" sz="1600" b="0" spc="-48">
                          <a:solidFill>
                            <a:srgbClr val="000000"/>
                          </a:solidFill>
                          <a:latin typeface="Arial"/>
                          <a:cs typeface="Arial"/>
                          <a:sym typeface="Noto Serif Bold"/>
                        </a:rPr>
                        <a:t>Middle school and high school enrollment would remain the same, with student addresses for John R. Lewis (</a:t>
                      </a:r>
                      <a:r>
                        <a:rPr lang="en-US" sz="1600" b="0" spc="-48">
                          <a:solidFill>
                            <a:srgbClr val="000000"/>
                          </a:solidFill>
                          <a:latin typeface="Arial"/>
                          <a:cs typeface="Arial"/>
                        </a:rPr>
                        <a:t>South Zone</a:t>
                      </a:r>
                      <a:r>
                        <a:rPr lang="en-US" sz="1600" b="0" spc="-48">
                          <a:solidFill>
                            <a:srgbClr val="000000"/>
                          </a:solidFill>
                          <a:latin typeface="Arial"/>
                          <a:cs typeface="Arial"/>
                          <a:sym typeface="Noto Serif Bold"/>
                        </a:rPr>
                        <a:t>) neighborhoods attending Miller Middle School &amp; Central High School</a:t>
                      </a:r>
                    </a:p>
                    <a:p>
                      <a:pPr>
                        <a:lnSpc>
                          <a:spcPts val="2712"/>
                        </a:lnSpc>
                      </a:pPr>
                      <a:endParaRPr lang="en-US" sz="1600">
                        <a:latin typeface="Arial" panose="020B0604020202020204" pitchFamily="34" charset="0"/>
                        <a:cs typeface="Arial" panose="020B0604020202020204" pitchFamily="34" charset="0"/>
                      </a:endParaRPr>
                    </a:p>
                  </a:txBody>
                  <a:tcPr/>
                </a:tc>
                <a:tc>
                  <a:txBody>
                    <a:bodyPr/>
                    <a:lstStyle/>
                    <a:p>
                      <a:pPr>
                        <a:lnSpc>
                          <a:spcPts val="2712"/>
                        </a:lnSpc>
                      </a:pPr>
                      <a:r>
                        <a:rPr lang="en-US" sz="1600" b="1">
                          <a:latin typeface="Arial"/>
                          <a:cs typeface="Arial"/>
                        </a:rPr>
                        <a:t>Taylor Elementary School </a:t>
                      </a:r>
                      <a:r>
                        <a:rPr lang="en-US" sz="1600">
                          <a:latin typeface="Arial"/>
                          <a:cs typeface="Arial"/>
                        </a:rPr>
                        <a:t>(North Zone) would be re-zoned for middle school (Miller MS) and high school (Central HS). </a:t>
                      </a:r>
                    </a:p>
                    <a:p>
                      <a:pPr>
                        <a:lnSpc>
                          <a:spcPts val="2712"/>
                        </a:lnSpc>
                      </a:pPr>
                      <a:endParaRPr lang="en-US" sz="1600">
                        <a:latin typeface="Arial" panose="020B0604020202020204" pitchFamily="34" charset="0"/>
                        <a:cs typeface="Arial" panose="020B0604020202020204" pitchFamily="34" charset="0"/>
                      </a:endParaRPr>
                    </a:p>
                    <a:p>
                      <a:pPr>
                        <a:lnSpc>
                          <a:spcPts val="2712"/>
                        </a:lnSpc>
                      </a:pPr>
                      <a:endParaRPr lang="en-US" sz="1600">
                        <a:latin typeface="Arial" panose="020B0604020202020204" pitchFamily="34" charset="0"/>
                        <a:cs typeface="Arial" panose="020B0604020202020204" pitchFamily="34" charset="0"/>
                      </a:endParaRPr>
                    </a:p>
                    <a:p>
                      <a:pPr>
                        <a:lnSpc>
                          <a:spcPts val="2712"/>
                        </a:lnSpc>
                      </a:pPr>
                      <a:r>
                        <a:rPr lang="en-US" sz="1600">
                          <a:latin typeface="Arial"/>
                          <a:cs typeface="Arial"/>
                        </a:rPr>
                        <a:t>Taylor Elementary (North Zone) students would attend: </a:t>
                      </a:r>
                    </a:p>
                    <a:p>
                      <a:pPr marL="285750" indent="-285750">
                        <a:lnSpc>
                          <a:spcPts val="2712"/>
                        </a:lnSpc>
                        <a:buFont typeface="Arial" panose="020B0604020202020204" pitchFamily="34" charset="0"/>
                        <a:buChar char="•"/>
                      </a:pPr>
                      <a:r>
                        <a:rPr lang="en-US" sz="1600" b="1">
                          <a:latin typeface="Arial"/>
                          <a:cs typeface="Arial"/>
                        </a:rPr>
                        <a:t>Miller Middle</a:t>
                      </a:r>
                    </a:p>
                    <a:p>
                      <a:pPr marL="285750" indent="-285750">
                        <a:lnSpc>
                          <a:spcPts val="2712"/>
                        </a:lnSpc>
                        <a:buFont typeface="Arial" panose="020B0604020202020204" pitchFamily="34" charset="0"/>
                        <a:buChar char="•"/>
                      </a:pPr>
                      <a:r>
                        <a:rPr lang="en-US" sz="1600" b="1">
                          <a:latin typeface="Arial"/>
                          <a:cs typeface="Arial"/>
                        </a:rPr>
                        <a:t>Central High</a:t>
                      </a:r>
                    </a:p>
                    <a:p>
                      <a:pPr>
                        <a:lnSpc>
                          <a:spcPts val="2712"/>
                        </a:lnSpc>
                      </a:pPr>
                      <a:r>
                        <a:rPr lang="en-US" sz="1600">
                          <a:latin typeface="Arial"/>
                          <a:cs typeface="Arial"/>
                        </a:rPr>
                        <a:t>Middle school and high school enrollment would not remain the same, with student addresses for Taylor (North Zone) neighborhoods attending Miller MS &amp; Central HS</a:t>
                      </a:r>
                    </a:p>
                    <a:p>
                      <a:pPr>
                        <a:lnSpc>
                          <a:spcPts val="2712"/>
                        </a:lnSpc>
                      </a:pPr>
                      <a:endParaRPr lang="en-US" sz="1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22558445"/>
                  </a:ext>
                </a:extLst>
              </a:tr>
            </a:tbl>
          </a:graphicData>
        </a:graphic>
      </p:graphicFrame>
      <p:sp>
        <p:nvSpPr>
          <p:cNvPr id="2" name="Rectangle 1">
            <a:extLst>
              <a:ext uri="{FF2B5EF4-FFF2-40B4-BE49-F238E27FC236}">
                <a16:creationId xmlns:a16="http://schemas.microsoft.com/office/drawing/2014/main" id="{3B038FAC-7584-3D1D-AB57-A1213C6A102E}"/>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NON-CONSOLIDATION SCENARIOS</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3" name="Picture 2">
            <a:extLst>
              <a:ext uri="{FF2B5EF4-FFF2-40B4-BE49-F238E27FC236}">
                <a16:creationId xmlns:a16="http://schemas.microsoft.com/office/drawing/2014/main" id="{EC6F9C56-3DF5-C835-5761-A467ED6DC476}"/>
              </a:ext>
            </a:extLst>
          </p:cNvPr>
          <p:cNvPicPr>
            <a:picLocks noChangeAspect="1"/>
          </p:cNvPicPr>
          <p:nvPr/>
        </p:nvPicPr>
        <p:blipFill>
          <a:blip r:embed="rId3"/>
          <a:stretch>
            <a:fillRect/>
          </a:stretch>
        </p:blipFill>
        <p:spPr>
          <a:xfrm>
            <a:off x="10946390" y="-67568"/>
            <a:ext cx="1390008" cy="1390008"/>
          </a:xfrm>
          <a:prstGeom prst="rect">
            <a:avLst/>
          </a:prstGeom>
        </p:spPr>
      </p:pic>
      <p:sp>
        <p:nvSpPr>
          <p:cNvPr id="4" name="Slide Number Placeholder 3">
            <a:extLst>
              <a:ext uri="{FF2B5EF4-FFF2-40B4-BE49-F238E27FC236}">
                <a16:creationId xmlns:a16="http://schemas.microsoft.com/office/drawing/2014/main" id="{58C9A747-D61D-ED55-09D8-7232429D56C2}"/>
              </a:ext>
            </a:extLst>
          </p:cNvPr>
          <p:cNvSpPr>
            <a:spLocks noGrp="1"/>
          </p:cNvSpPr>
          <p:nvPr>
            <p:ph type="sldNum" sz="quarter" idx="12"/>
          </p:nvPr>
        </p:nvSpPr>
        <p:spPr/>
        <p:txBody>
          <a:bodyPr/>
          <a:lstStyle/>
          <a:p>
            <a:fld id="{28E6F07D-F62F-4C3B-A21E-2367E9A39921}" type="slidenum">
              <a:rPr lang="en-US" smtClean="0"/>
              <a:t>40</a:t>
            </a:fld>
            <a:endParaRPr lang="en-US"/>
          </a:p>
        </p:txBody>
      </p:sp>
    </p:spTree>
    <p:extLst>
      <p:ext uri="{BB962C8B-B14F-4D97-AF65-F5344CB8AC3E}">
        <p14:creationId xmlns:p14="http://schemas.microsoft.com/office/powerpoint/2010/main" val="1892242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32ACB-6E7B-EC85-9A05-7CF343BEA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3762E-BFE2-F4DC-1C96-E3644BD34917}"/>
              </a:ext>
            </a:extLst>
          </p:cNvPr>
          <p:cNvSpPr>
            <a:spLocks noGrp="1"/>
          </p:cNvSpPr>
          <p:nvPr>
            <p:ph type="title"/>
          </p:nvPr>
        </p:nvSpPr>
        <p:spPr/>
        <p:txBody>
          <a:bodyPr/>
          <a:lstStyle/>
          <a:p>
            <a:r>
              <a:rPr lang="en-US">
                <a:latin typeface="Trade Gothic Next HvyCd" panose="020B0906040303020004" pitchFamily="34" charset="0"/>
              </a:rPr>
              <a:t>School Consolidation Scenarios</a:t>
            </a:r>
          </a:p>
        </p:txBody>
      </p:sp>
      <p:sp>
        <p:nvSpPr>
          <p:cNvPr id="3" name="Text Placeholder 2">
            <a:extLst>
              <a:ext uri="{FF2B5EF4-FFF2-40B4-BE49-F238E27FC236}">
                <a16:creationId xmlns:a16="http://schemas.microsoft.com/office/drawing/2014/main" id="{2B95D539-591F-8CFD-60A7-7B8F09DD40F1}"/>
              </a:ext>
            </a:extLst>
          </p:cNvPr>
          <p:cNvSpPr>
            <a:spLocks noGrp="1"/>
          </p:cNvSpPr>
          <p:nvPr>
            <p:ph type="body" idx="1"/>
          </p:nvPr>
        </p:nvSpPr>
        <p:spPr/>
        <p:txBody>
          <a:bodyPr/>
          <a:lstStyle/>
          <a:p>
            <a:r>
              <a:rPr lang="en-US"/>
              <a:t>Community Feedback</a:t>
            </a:r>
          </a:p>
          <a:p>
            <a:endParaRPr lang="en-US"/>
          </a:p>
          <a:p>
            <a:endParaRPr lang="en-US"/>
          </a:p>
        </p:txBody>
      </p:sp>
      <p:pic>
        <p:nvPicPr>
          <p:cNvPr id="4" name="Picture 3">
            <a:extLst>
              <a:ext uri="{FF2B5EF4-FFF2-40B4-BE49-F238E27FC236}">
                <a16:creationId xmlns:a16="http://schemas.microsoft.com/office/drawing/2014/main" id="{3D813DF2-7F47-CB50-1C7E-E202E833FB06}"/>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8599610" y="353443"/>
            <a:ext cx="3392714" cy="3180332"/>
          </a:xfrm>
          <a:prstGeom prst="rect">
            <a:avLst/>
          </a:prstGeom>
        </p:spPr>
      </p:pic>
      <p:sp>
        <p:nvSpPr>
          <p:cNvPr id="5" name="Slide Number Placeholder 4">
            <a:extLst>
              <a:ext uri="{FF2B5EF4-FFF2-40B4-BE49-F238E27FC236}">
                <a16:creationId xmlns:a16="http://schemas.microsoft.com/office/drawing/2014/main" id="{814BEF22-AD19-E268-1057-6FE7CE8D3CE7}"/>
              </a:ext>
            </a:extLst>
          </p:cNvPr>
          <p:cNvSpPr>
            <a:spLocks noGrp="1"/>
          </p:cNvSpPr>
          <p:nvPr>
            <p:ph type="sldNum" sz="quarter" idx="12"/>
          </p:nvPr>
        </p:nvSpPr>
        <p:spPr/>
        <p:txBody>
          <a:bodyPr/>
          <a:lstStyle/>
          <a:p>
            <a:fld id="{28E6F07D-F62F-4C3B-A21E-2367E9A39921}" type="slidenum">
              <a:rPr lang="en-US" smtClean="0"/>
              <a:t>41</a:t>
            </a:fld>
            <a:endParaRPr lang="en-US"/>
          </a:p>
        </p:txBody>
      </p:sp>
      <p:sp>
        <p:nvSpPr>
          <p:cNvPr id="6" name="TextBox 5">
            <a:extLst>
              <a:ext uri="{FF2B5EF4-FFF2-40B4-BE49-F238E27FC236}">
                <a16:creationId xmlns:a16="http://schemas.microsoft.com/office/drawing/2014/main" id="{678326C7-CE77-5362-1413-4F279D440058}"/>
              </a:ext>
            </a:extLst>
          </p:cNvPr>
          <p:cNvSpPr txBox="1"/>
          <p:nvPr/>
        </p:nvSpPr>
        <p:spPr>
          <a:xfrm>
            <a:off x="-202021" y="4915739"/>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A: Hartley ES merges with Ingram Pye ES and Southfield ES </a:t>
            </a:r>
          </a:p>
        </p:txBody>
      </p:sp>
    </p:spTree>
    <p:extLst>
      <p:ext uri="{BB962C8B-B14F-4D97-AF65-F5344CB8AC3E}">
        <p14:creationId xmlns:p14="http://schemas.microsoft.com/office/powerpoint/2010/main" val="2224393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B689A-8A6C-678E-CD39-8E0606C86D9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DA2436A-0F05-6A51-76FB-5B3A517F457E}"/>
              </a:ext>
            </a:extLst>
          </p:cNvPr>
          <p:cNvGraphicFramePr>
            <a:graphicFrameLocks noGrp="1"/>
          </p:cNvGraphicFramePr>
          <p:nvPr>
            <p:extLst>
              <p:ext uri="{D42A27DB-BD31-4B8C-83A1-F6EECF244321}">
                <p14:modId xmlns:p14="http://schemas.microsoft.com/office/powerpoint/2010/main" val="2063278278"/>
              </p:ext>
            </p:extLst>
          </p:nvPr>
        </p:nvGraphicFramePr>
        <p:xfrm>
          <a:off x="684244" y="1905547"/>
          <a:ext cx="10823512" cy="3868271"/>
        </p:xfrm>
        <a:graphic>
          <a:graphicData uri="http://schemas.openxmlformats.org/drawingml/2006/table">
            <a:tbl>
              <a:tblPr firstRow="1" bandRow="1">
                <a:tableStyleId>{073A0DAA-6AF3-43AB-8588-CEC1D06C72B9}</a:tableStyleId>
              </a:tblPr>
              <a:tblGrid>
                <a:gridCol w="2975034">
                  <a:extLst>
                    <a:ext uri="{9D8B030D-6E8A-4147-A177-3AD203B41FA5}">
                      <a16:colId xmlns:a16="http://schemas.microsoft.com/office/drawing/2014/main" val="1377723042"/>
                    </a:ext>
                  </a:extLst>
                </a:gridCol>
                <a:gridCol w="2436722">
                  <a:extLst>
                    <a:ext uri="{9D8B030D-6E8A-4147-A177-3AD203B41FA5}">
                      <a16:colId xmlns:a16="http://schemas.microsoft.com/office/drawing/2014/main" val="1310031048"/>
                    </a:ext>
                  </a:extLst>
                </a:gridCol>
                <a:gridCol w="2705878">
                  <a:extLst>
                    <a:ext uri="{9D8B030D-6E8A-4147-A177-3AD203B41FA5}">
                      <a16:colId xmlns:a16="http://schemas.microsoft.com/office/drawing/2014/main" val="3187305484"/>
                    </a:ext>
                  </a:extLst>
                </a:gridCol>
                <a:gridCol w="2705878">
                  <a:extLst>
                    <a:ext uri="{9D8B030D-6E8A-4147-A177-3AD203B41FA5}">
                      <a16:colId xmlns:a16="http://schemas.microsoft.com/office/drawing/2014/main" val="2588111499"/>
                    </a:ext>
                  </a:extLst>
                </a:gridCol>
              </a:tblGrid>
              <a:tr h="477119">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3391152">
                <a:tc>
                  <a:txBody>
                    <a:bodyPr/>
                    <a:lstStyle/>
                    <a:p>
                      <a:pPr marL="342900" indent="-342900">
                        <a:buFont typeface="Arial" panose="020B0604020202020204" pitchFamily="34" charset="0"/>
                        <a:buChar char="•"/>
                      </a:pPr>
                      <a:r>
                        <a:rPr lang="en-US" sz="2400"/>
                        <a:t>More resources and community partnerships</a:t>
                      </a:r>
                    </a:p>
                    <a:p>
                      <a:pPr marL="342900" indent="-342900">
                        <a:buFont typeface="Arial" panose="020B0604020202020204" pitchFamily="34" charset="0"/>
                        <a:buChar char="•"/>
                      </a:pPr>
                      <a:r>
                        <a:rPr lang="en-US" sz="2400"/>
                        <a:t>Greater program offerings and funding opportunities</a:t>
                      </a:r>
                    </a:p>
                    <a:p>
                      <a:endParaRPr lang="en-US" sz="2400"/>
                    </a:p>
                  </a:txBody>
                  <a:tcPr/>
                </a:tc>
                <a:tc>
                  <a:txBody>
                    <a:bodyPr/>
                    <a:lstStyle/>
                    <a:p>
                      <a:pPr marL="342900" indent="-342900">
                        <a:buFont typeface="Arial" panose="020B0604020202020204" pitchFamily="34" charset="0"/>
                        <a:buChar char="•"/>
                      </a:pPr>
                      <a:r>
                        <a:rPr lang="en-US" sz="2400"/>
                        <a:t>Feeder middle school transitions</a:t>
                      </a:r>
                    </a:p>
                    <a:p>
                      <a:pPr marL="342900" indent="-342900">
                        <a:buFont typeface="Arial" panose="020B0604020202020204" pitchFamily="34" charset="0"/>
                        <a:buChar char="•"/>
                      </a:pPr>
                      <a:r>
                        <a:rPr lang="en-US" sz="2400"/>
                        <a:t>Growth in special programs</a:t>
                      </a:r>
                    </a:p>
                    <a:p>
                      <a:pPr marL="342900" indent="-342900">
                        <a:buFont typeface="Arial" panose="020B0604020202020204" pitchFamily="34" charset="0"/>
                        <a:buChar char="•"/>
                      </a:pPr>
                      <a:endParaRPr lang="en-US" sz="2400"/>
                    </a:p>
                  </a:txBody>
                  <a:tcPr/>
                </a:tc>
                <a:tc>
                  <a:txBody>
                    <a:bodyPr/>
                    <a:lstStyle/>
                    <a:p>
                      <a:pPr marL="342900" indent="-342900">
                        <a:buFont typeface="Arial" panose="020B0604020202020204" pitchFamily="34" charset="0"/>
                        <a:buChar char="•"/>
                      </a:pPr>
                      <a:r>
                        <a:rPr lang="en-US" sz="2400"/>
                        <a:t>Social-emotional challenges with larger class sizes</a:t>
                      </a:r>
                    </a:p>
                    <a:p>
                      <a:pPr marL="342900" indent="-342900">
                        <a:buFont typeface="Arial" panose="020B0604020202020204" pitchFamily="34" charset="0"/>
                        <a:buChar char="•"/>
                      </a:pPr>
                      <a:r>
                        <a:rPr lang="en-US" sz="2400"/>
                        <a:t>Transportation barriers for families losing walk-zone access</a:t>
                      </a:r>
                    </a:p>
                    <a:p>
                      <a:pPr marL="342900" indent="-342900">
                        <a:buFont typeface="Arial" panose="020B0604020202020204" pitchFamily="34" charset="0"/>
                        <a:buChar char="•"/>
                      </a:pPr>
                      <a:endParaRPr lang="en-US" sz="2400"/>
                    </a:p>
                  </a:txBody>
                  <a:tcPr/>
                </a:tc>
                <a:tc>
                  <a:txBody>
                    <a:bodyPr/>
                    <a:lstStyle/>
                    <a:p>
                      <a:pPr marL="342900" indent="-342900">
                        <a:buFont typeface="Arial" panose="020B0604020202020204" pitchFamily="34" charset="0"/>
                        <a:buChar char="•"/>
                      </a:pPr>
                      <a:r>
                        <a:rPr lang="en-US" sz="2400"/>
                        <a:t>Overcrowding and the need for additional student support services</a:t>
                      </a:r>
                    </a:p>
                    <a:p>
                      <a:pPr marL="342900" indent="-342900">
                        <a:buFont typeface="Arial" panose="020B0604020202020204" pitchFamily="34" charset="0"/>
                        <a:buChar char="•"/>
                      </a:pPr>
                      <a:r>
                        <a:rPr lang="en-US" sz="2400"/>
                        <a:t>Impact on community and teacher retention</a:t>
                      </a:r>
                    </a:p>
                    <a:p>
                      <a:endParaRPr lang="en-US" sz="2400"/>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B6752785-AE35-8667-675F-AD08D8C72F76}"/>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01225A2-6DD8-6B69-812F-78FBC17558E6}"/>
              </a:ext>
            </a:extLst>
          </p:cNvPr>
          <p:cNvSpPr txBox="1"/>
          <p:nvPr/>
        </p:nvSpPr>
        <p:spPr>
          <a:xfrm>
            <a:off x="178586" y="137891"/>
            <a:ext cx="10952834"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HARTLEY ES COMMUNITY FEEDBACK </a:t>
            </a:r>
            <a:r>
              <a:rPr lang="en-US" sz="2000">
                <a:solidFill>
                  <a:schemeClr val="accent4"/>
                </a:solidFill>
                <a:effectLst>
                  <a:outerShdw blurRad="38100" dist="38100" dir="2700000" algn="tl">
                    <a:srgbClr val="000000">
                      <a:alpha val="43137"/>
                    </a:srgbClr>
                  </a:outerShdw>
                </a:effectLst>
                <a:latin typeface="Trade Gothic Next HvyCd" panose="020B0906040303020004" pitchFamily="34" charset="0"/>
              </a:rPr>
              <a:t>    (School Consolidation Option A)</a:t>
            </a:r>
            <a:endParaRPr lang="en-US" sz="4000">
              <a:solidFill>
                <a:schemeClr val="accent4"/>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0" name="Picture 9">
            <a:extLst>
              <a:ext uri="{FF2B5EF4-FFF2-40B4-BE49-F238E27FC236}">
                <a16:creationId xmlns:a16="http://schemas.microsoft.com/office/drawing/2014/main" id="{810A2F4E-C557-83D5-1C6B-ECA01B4F59DD}"/>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54C1A0BB-2F0F-9696-B868-3844A8443F59}"/>
              </a:ext>
            </a:extLst>
          </p:cNvPr>
          <p:cNvSpPr>
            <a:spLocks noGrp="1"/>
          </p:cNvSpPr>
          <p:nvPr>
            <p:ph type="sldNum" sz="quarter" idx="12"/>
          </p:nvPr>
        </p:nvSpPr>
        <p:spPr/>
        <p:txBody>
          <a:bodyPr/>
          <a:lstStyle/>
          <a:p>
            <a:fld id="{28E6F07D-F62F-4C3B-A21E-2367E9A39921}" type="slidenum">
              <a:rPr lang="en-US" smtClean="0"/>
              <a:t>42</a:t>
            </a:fld>
            <a:endParaRPr lang="en-US"/>
          </a:p>
        </p:txBody>
      </p:sp>
      <p:sp>
        <p:nvSpPr>
          <p:cNvPr id="3" name="TextBox 2">
            <a:extLst>
              <a:ext uri="{FF2B5EF4-FFF2-40B4-BE49-F238E27FC236}">
                <a16:creationId xmlns:a16="http://schemas.microsoft.com/office/drawing/2014/main" id="{EDEC5B89-D24F-5C72-66FD-D19ACBEE3D9A}"/>
              </a:ext>
            </a:extLst>
          </p:cNvPr>
          <p:cNvSpPr txBox="1"/>
          <p:nvPr/>
        </p:nvSpPr>
        <p:spPr>
          <a:xfrm>
            <a:off x="684244" y="1184988"/>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A: Hartley ES merges with Ingram Pye ES and Southfield ES </a:t>
            </a:r>
          </a:p>
        </p:txBody>
      </p:sp>
    </p:spTree>
    <p:extLst>
      <p:ext uri="{BB962C8B-B14F-4D97-AF65-F5344CB8AC3E}">
        <p14:creationId xmlns:p14="http://schemas.microsoft.com/office/powerpoint/2010/main" val="20749841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0EF19-92A6-AF9C-9D86-E522941DB04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2F376B3-8880-C991-9583-D5A31370B0C1}"/>
              </a:ext>
            </a:extLst>
          </p:cNvPr>
          <p:cNvGraphicFramePr>
            <a:graphicFrameLocks noGrp="1"/>
          </p:cNvGraphicFramePr>
          <p:nvPr>
            <p:extLst>
              <p:ext uri="{D42A27DB-BD31-4B8C-83A1-F6EECF244321}">
                <p14:modId xmlns:p14="http://schemas.microsoft.com/office/powerpoint/2010/main" val="3268978300"/>
              </p:ext>
            </p:extLst>
          </p:nvPr>
        </p:nvGraphicFramePr>
        <p:xfrm>
          <a:off x="684244" y="1905547"/>
          <a:ext cx="10823512" cy="3868271"/>
        </p:xfrm>
        <a:graphic>
          <a:graphicData uri="http://schemas.openxmlformats.org/drawingml/2006/table">
            <a:tbl>
              <a:tblPr firstRow="1" bandRow="1">
                <a:tableStyleId>{073A0DAA-6AF3-43AB-8588-CEC1D06C72B9}</a:tableStyleId>
              </a:tblPr>
              <a:tblGrid>
                <a:gridCol w="2975034">
                  <a:extLst>
                    <a:ext uri="{9D8B030D-6E8A-4147-A177-3AD203B41FA5}">
                      <a16:colId xmlns:a16="http://schemas.microsoft.com/office/drawing/2014/main" val="1377723042"/>
                    </a:ext>
                  </a:extLst>
                </a:gridCol>
                <a:gridCol w="2436722">
                  <a:extLst>
                    <a:ext uri="{9D8B030D-6E8A-4147-A177-3AD203B41FA5}">
                      <a16:colId xmlns:a16="http://schemas.microsoft.com/office/drawing/2014/main" val="1310031048"/>
                    </a:ext>
                  </a:extLst>
                </a:gridCol>
                <a:gridCol w="2705878">
                  <a:extLst>
                    <a:ext uri="{9D8B030D-6E8A-4147-A177-3AD203B41FA5}">
                      <a16:colId xmlns:a16="http://schemas.microsoft.com/office/drawing/2014/main" val="3187305484"/>
                    </a:ext>
                  </a:extLst>
                </a:gridCol>
                <a:gridCol w="2705878">
                  <a:extLst>
                    <a:ext uri="{9D8B030D-6E8A-4147-A177-3AD203B41FA5}">
                      <a16:colId xmlns:a16="http://schemas.microsoft.com/office/drawing/2014/main" val="2588111499"/>
                    </a:ext>
                  </a:extLst>
                </a:gridCol>
              </a:tblGrid>
              <a:tr h="477119">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3391152">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Maintains a strong sense of community and student connections</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Increased funding and access to resources</a:t>
                      </a:r>
                    </a:p>
                    <a:p>
                      <a:endParaRPr lang="en-US" sz="2400"/>
                    </a:p>
                  </a:txBody>
                  <a:tcPr/>
                </a:tc>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Expansion of after-school programs and support services</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More strategic stakeholder engagement</a:t>
                      </a:r>
                    </a:p>
                    <a:p>
                      <a:pPr marL="342900" indent="-342900">
                        <a:buFont typeface="Arial" panose="020B0604020202020204" pitchFamily="34" charset="0"/>
                        <a:buChar char="•"/>
                      </a:pPr>
                      <a:endParaRPr lang="en-US" sz="2400"/>
                    </a:p>
                  </a:txBody>
                  <a:tcPr/>
                </a:tc>
                <a:tc>
                  <a:txBody>
                    <a:bodyPr/>
                    <a:lstStyle/>
                    <a:p>
                      <a:pPr marL="285750" lvl="0" indent="-285750">
                        <a:buFont typeface="Arial" panose="020B0604020202020204" pitchFamily="34" charset="0"/>
                        <a:buChar char="•"/>
                      </a:pPr>
                      <a:r>
                        <a:rPr lang="en-US" sz="2000" kern="1200">
                          <a:solidFill>
                            <a:schemeClr val="dk1"/>
                          </a:solidFill>
                          <a:effectLst/>
                          <a:latin typeface="+mn-lt"/>
                          <a:ea typeface="+mn-ea"/>
                          <a:cs typeface="+mn-cs"/>
                        </a:rPr>
                        <a:t>Logistical concerns about cafeteria scheduling and student assignment</a:t>
                      </a:r>
                    </a:p>
                    <a:p>
                      <a:pPr marL="285750" lvl="0" indent="-285750">
                        <a:buFont typeface="Arial" panose="020B0604020202020204" pitchFamily="34" charset="0"/>
                        <a:buChar char="•"/>
                      </a:pPr>
                      <a:r>
                        <a:rPr lang="en-US" sz="2000" kern="1200">
                          <a:solidFill>
                            <a:schemeClr val="dk1"/>
                          </a:solidFill>
                          <a:effectLst/>
                          <a:latin typeface="+mn-lt"/>
                          <a:ea typeface="+mn-ea"/>
                          <a:cs typeface="+mn-cs"/>
                        </a:rPr>
                        <a:t>Transportation issues for students outside walk zones</a:t>
                      </a:r>
                    </a:p>
                    <a:p>
                      <a:pPr marL="342900" indent="-342900">
                        <a:buFont typeface="Arial" panose="020B0604020202020204" pitchFamily="34" charset="0"/>
                        <a:buChar char="•"/>
                      </a:pPr>
                      <a:endParaRPr lang="en-US" sz="2400"/>
                    </a:p>
                  </a:txBody>
                  <a:tcPr/>
                </a:tc>
                <a:tc>
                  <a:txBody>
                    <a:bodyPr/>
                    <a:lstStyle/>
                    <a:p>
                      <a:pPr marL="285750" lvl="0" indent="-285750">
                        <a:buFont typeface="Arial" panose="020B0604020202020204" pitchFamily="34" charset="0"/>
                        <a:buChar char="•"/>
                      </a:pPr>
                      <a:r>
                        <a:rPr lang="en-US" sz="2000" kern="1200">
                          <a:solidFill>
                            <a:schemeClr val="dk1"/>
                          </a:solidFill>
                          <a:effectLst/>
                          <a:latin typeface="+mn-lt"/>
                          <a:ea typeface="+mn-ea"/>
                          <a:cs typeface="+mn-cs"/>
                        </a:rPr>
                        <a:t>Potential job loss for administrative, classified and clerical school staff.</a:t>
                      </a:r>
                    </a:p>
                    <a:p>
                      <a:pPr marL="285750" lvl="0" indent="-285750">
                        <a:buFont typeface="Arial" panose="020B0604020202020204" pitchFamily="34" charset="0"/>
                        <a:buChar char="•"/>
                      </a:pPr>
                      <a:r>
                        <a:rPr lang="en-US" sz="2000" kern="1200">
                          <a:solidFill>
                            <a:schemeClr val="dk1"/>
                          </a:solidFill>
                          <a:effectLst/>
                          <a:latin typeface="+mn-lt"/>
                          <a:ea typeface="+mn-ea"/>
                          <a:cs typeface="+mn-cs"/>
                        </a:rPr>
                        <a:t>Ensuring enough space to accommodate all students.</a:t>
                      </a:r>
                    </a:p>
                    <a:p>
                      <a:endParaRPr lang="en-US" sz="2400"/>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5386626F-E405-6758-ADE4-E8453F45F6DA}"/>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13FC60B-7FF0-C9B7-39E7-66C63E5A5D96}"/>
              </a:ext>
            </a:extLst>
          </p:cNvPr>
          <p:cNvSpPr txBox="1"/>
          <p:nvPr/>
        </p:nvSpPr>
        <p:spPr>
          <a:xfrm>
            <a:off x="16661" y="114079"/>
            <a:ext cx="11052846" cy="707886"/>
          </a:xfrm>
          <a:prstGeom prst="rect">
            <a:avLst/>
          </a:prstGeom>
          <a:noFill/>
        </p:spPr>
        <p:txBody>
          <a:bodyPr wrap="square" lIns="91440" tIns="45720" rIns="91440" bIns="45720" rtlCol="0" anchor="t">
            <a:spAutoFit/>
          </a:bodyPr>
          <a:lstStyle/>
          <a:p>
            <a:r>
              <a:rPr lang="en-US" sz="4000">
                <a:solidFill>
                  <a:schemeClr val="bg1"/>
                </a:solidFill>
                <a:effectLst>
                  <a:outerShdw blurRad="38100" dist="38100" dir="2700000" algn="tl">
                    <a:srgbClr val="000000">
                      <a:alpha val="43137"/>
                    </a:srgbClr>
                  </a:outerShdw>
                </a:effectLst>
                <a:latin typeface="Trade Gothic Next HvyCd"/>
              </a:rPr>
              <a:t>INGRAM-PYE ES COMMUNITY FEEDBACK </a:t>
            </a:r>
            <a:r>
              <a:rPr lang="en-US">
                <a:solidFill>
                  <a:schemeClr val="accent4"/>
                </a:solidFill>
                <a:effectLst>
                  <a:outerShdw blurRad="38100" dist="38100" dir="2700000" algn="tl">
                    <a:srgbClr val="000000">
                      <a:alpha val="43137"/>
                    </a:srgbClr>
                  </a:outerShdw>
                </a:effectLst>
                <a:latin typeface="Trade Gothic Next HvyCd"/>
              </a:rPr>
              <a:t>(School Consolidation Option A)</a:t>
            </a:r>
            <a:endParaRPr lang="en-US" sz="4000">
              <a:solidFill>
                <a:schemeClr val="accent4"/>
              </a:solidFill>
              <a:effectLst>
                <a:outerShdw blurRad="38100" dist="38100" dir="2700000" algn="tl">
                  <a:srgbClr val="000000">
                    <a:alpha val="43137"/>
                  </a:srgbClr>
                </a:outerShdw>
              </a:effectLst>
              <a:latin typeface="Trade Gothic Next HvyCd"/>
            </a:endParaRPr>
          </a:p>
        </p:txBody>
      </p:sp>
      <p:pic>
        <p:nvPicPr>
          <p:cNvPr id="10" name="Picture 9">
            <a:extLst>
              <a:ext uri="{FF2B5EF4-FFF2-40B4-BE49-F238E27FC236}">
                <a16:creationId xmlns:a16="http://schemas.microsoft.com/office/drawing/2014/main" id="{16926816-6CDE-1C59-3EC6-0267413F5C09}"/>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CE3D52D1-3A40-D27D-19C1-89C1FC59354D}"/>
              </a:ext>
            </a:extLst>
          </p:cNvPr>
          <p:cNvSpPr>
            <a:spLocks noGrp="1"/>
          </p:cNvSpPr>
          <p:nvPr>
            <p:ph type="sldNum" sz="quarter" idx="12"/>
          </p:nvPr>
        </p:nvSpPr>
        <p:spPr/>
        <p:txBody>
          <a:bodyPr/>
          <a:lstStyle/>
          <a:p>
            <a:fld id="{28E6F07D-F62F-4C3B-A21E-2367E9A39921}" type="slidenum">
              <a:rPr lang="en-US" smtClean="0"/>
              <a:t>43</a:t>
            </a:fld>
            <a:endParaRPr lang="en-US"/>
          </a:p>
        </p:txBody>
      </p:sp>
      <p:sp>
        <p:nvSpPr>
          <p:cNvPr id="3" name="TextBox 2">
            <a:extLst>
              <a:ext uri="{FF2B5EF4-FFF2-40B4-BE49-F238E27FC236}">
                <a16:creationId xmlns:a16="http://schemas.microsoft.com/office/drawing/2014/main" id="{911BAA9F-D23C-618B-3A0C-D671849BD918}"/>
              </a:ext>
            </a:extLst>
          </p:cNvPr>
          <p:cNvSpPr txBox="1"/>
          <p:nvPr/>
        </p:nvSpPr>
        <p:spPr>
          <a:xfrm>
            <a:off x="684244" y="1184988"/>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A: Hartley ES merges with Ingram Pye ES and Southfield ES </a:t>
            </a:r>
          </a:p>
        </p:txBody>
      </p:sp>
    </p:spTree>
    <p:extLst>
      <p:ext uri="{BB962C8B-B14F-4D97-AF65-F5344CB8AC3E}">
        <p14:creationId xmlns:p14="http://schemas.microsoft.com/office/powerpoint/2010/main" val="2191153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273D6-073B-320D-6058-2366751520A6}"/>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326F78A-90CD-08DD-4C8C-7F2686B3CBA9}"/>
              </a:ext>
            </a:extLst>
          </p:cNvPr>
          <p:cNvGraphicFramePr>
            <a:graphicFrameLocks noGrp="1"/>
          </p:cNvGraphicFramePr>
          <p:nvPr>
            <p:extLst>
              <p:ext uri="{D42A27DB-BD31-4B8C-83A1-F6EECF244321}">
                <p14:modId xmlns:p14="http://schemas.microsoft.com/office/powerpoint/2010/main" val="679818934"/>
              </p:ext>
            </p:extLst>
          </p:nvPr>
        </p:nvGraphicFramePr>
        <p:xfrm>
          <a:off x="684244" y="1905547"/>
          <a:ext cx="10823512" cy="3868271"/>
        </p:xfrm>
        <a:graphic>
          <a:graphicData uri="http://schemas.openxmlformats.org/drawingml/2006/table">
            <a:tbl>
              <a:tblPr firstRow="1" bandRow="1">
                <a:tableStyleId>{073A0DAA-6AF3-43AB-8588-CEC1D06C72B9}</a:tableStyleId>
              </a:tblPr>
              <a:tblGrid>
                <a:gridCol w="2975034">
                  <a:extLst>
                    <a:ext uri="{9D8B030D-6E8A-4147-A177-3AD203B41FA5}">
                      <a16:colId xmlns:a16="http://schemas.microsoft.com/office/drawing/2014/main" val="1377723042"/>
                    </a:ext>
                  </a:extLst>
                </a:gridCol>
                <a:gridCol w="2436722">
                  <a:extLst>
                    <a:ext uri="{9D8B030D-6E8A-4147-A177-3AD203B41FA5}">
                      <a16:colId xmlns:a16="http://schemas.microsoft.com/office/drawing/2014/main" val="1310031048"/>
                    </a:ext>
                  </a:extLst>
                </a:gridCol>
                <a:gridCol w="2705878">
                  <a:extLst>
                    <a:ext uri="{9D8B030D-6E8A-4147-A177-3AD203B41FA5}">
                      <a16:colId xmlns:a16="http://schemas.microsoft.com/office/drawing/2014/main" val="3187305484"/>
                    </a:ext>
                  </a:extLst>
                </a:gridCol>
                <a:gridCol w="2705878">
                  <a:extLst>
                    <a:ext uri="{9D8B030D-6E8A-4147-A177-3AD203B41FA5}">
                      <a16:colId xmlns:a16="http://schemas.microsoft.com/office/drawing/2014/main" val="2588111499"/>
                    </a:ext>
                  </a:extLst>
                </a:gridCol>
              </a:tblGrid>
              <a:tr h="477119">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3391152">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Increased support for students through additional staff and paraprofessionals</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More community engagement and parent involvement</a:t>
                      </a:r>
                    </a:p>
                    <a:p>
                      <a:pPr marL="457200" indent="-457200">
                        <a:buFont typeface="Arial" panose="020B0604020202020204" pitchFamily="34" charset="0"/>
                        <a:buChar char="•"/>
                      </a:pPr>
                      <a:endParaRPr lang="en-US" sz="2800"/>
                    </a:p>
                  </a:txBody>
                  <a:tcPr/>
                </a:tc>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School renovation and better utilization of facilities</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Potential to secure more funding for student programs</a:t>
                      </a:r>
                    </a:p>
                    <a:p>
                      <a:pPr marL="342900" indent="-342900">
                        <a:buFont typeface="Arial" panose="020B0604020202020204" pitchFamily="34" charset="0"/>
                        <a:buChar char="•"/>
                      </a:pPr>
                      <a:endParaRPr lang="en-US" sz="2800"/>
                    </a:p>
                  </a:txBody>
                  <a:tcPr/>
                </a:tc>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Transportation barriers, particularly for new bus riders</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Maintaining school culture during transition of new students</a:t>
                      </a:r>
                    </a:p>
                    <a:p>
                      <a:pPr marL="342900" indent="-342900">
                        <a:buFont typeface="Arial" panose="020B0604020202020204" pitchFamily="34" charset="0"/>
                        <a:buChar char="•"/>
                      </a:pPr>
                      <a:endParaRPr lang="en-US" sz="2800"/>
                    </a:p>
                  </a:txBody>
                  <a:tcPr/>
                </a:tc>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Impact on student achievement and teacher workload</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Risk of losing school culture and personalized support.</a:t>
                      </a:r>
                    </a:p>
                    <a:p>
                      <a:pPr marL="457200" indent="-457200">
                        <a:buFont typeface="Arial" panose="020B0604020202020204" pitchFamily="34" charset="0"/>
                        <a:buChar char="•"/>
                      </a:pPr>
                      <a:endParaRPr lang="en-US" sz="2800"/>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66DBFA80-B8D7-F1A4-F2C2-41D6BC7F6430}"/>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4492643-777F-F592-BB19-AC87337D4410}"/>
              </a:ext>
            </a:extLst>
          </p:cNvPr>
          <p:cNvSpPr txBox="1"/>
          <p:nvPr/>
        </p:nvSpPr>
        <p:spPr>
          <a:xfrm>
            <a:off x="178586" y="137891"/>
            <a:ext cx="10952834"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SOUTHFIELD ES COMMUNITY FEEDBACK </a:t>
            </a:r>
            <a:r>
              <a:rPr lang="en-US">
                <a:solidFill>
                  <a:schemeClr val="accent4"/>
                </a:solidFill>
                <a:effectLst>
                  <a:outerShdw blurRad="38100" dist="38100" dir="2700000" algn="tl">
                    <a:srgbClr val="000000">
                      <a:alpha val="43137"/>
                    </a:srgbClr>
                  </a:outerShdw>
                </a:effectLst>
                <a:latin typeface="Trade Gothic Next HvyCd" panose="020B0906040303020004" pitchFamily="34" charset="0"/>
              </a:rPr>
              <a:t>(School Consolidation Option A)</a:t>
            </a:r>
            <a:endParaRPr lang="en-US" sz="4000">
              <a:solidFill>
                <a:schemeClr val="accent4"/>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0" name="Picture 9">
            <a:extLst>
              <a:ext uri="{FF2B5EF4-FFF2-40B4-BE49-F238E27FC236}">
                <a16:creationId xmlns:a16="http://schemas.microsoft.com/office/drawing/2014/main" id="{248F82B9-47C4-F50C-75F0-E0F79F4B208B}"/>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3F962EEA-A0EA-E313-2EEE-EA9B898AA10E}"/>
              </a:ext>
            </a:extLst>
          </p:cNvPr>
          <p:cNvSpPr>
            <a:spLocks noGrp="1"/>
          </p:cNvSpPr>
          <p:nvPr>
            <p:ph type="sldNum" sz="quarter" idx="12"/>
          </p:nvPr>
        </p:nvSpPr>
        <p:spPr/>
        <p:txBody>
          <a:bodyPr/>
          <a:lstStyle/>
          <a:p>
            <a:fld id="{28E6F07D-F62F-4C3B-A21E-2367E9A39921}" type="slidenum">
              <a:rPr lang="en-US" smtClean="0"/>
              <a:t>44</a:t>
            </a:fld>
            <a:endParaRPr lang="en-US"/>
          </a:p>
        </p:txBody>
      </p:sp>
      <p:sp>
        <p:nvSpPr>
          <p:cNvPr id="3" name="TextBox 2">
            <a:extLst>
              <a:ext uri="{FF2B5EF4-FFF2-40B4-BE49-F238E27FC236}">
                <a16:creationId xmlns:a16="http://schemas.microsoft.com/office/drawing/2014/main" id="{06AC782F-9A29-4BA3-05B3-B96E3835E83D}"/>
              </a:ext>
            </a:extLst>
          </p:cNvPr>
          <p:cNvSpPr txBox="1"/>
          <p:nvPr/>
        </p:nvSpPr>
        <p:spPr>
          <a:xfrm>
            <a:off x="684244" y="1184988"/>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A: Hartley ES merges with Ingram Pye ES and Southfield ES </a:t>
            </a:r>
          </a:p>
        </p:txBody>
      </p:sp>
    </p:spTree>
    <p:extLst>
      <p:ext uri="{BB962C8B-B14F-4D97-AF65-F5344CB8AC3E}">
        <p14:creationId xmlns:p14="http://schemas.microsoft.com/office/powerpoint/2010/main" val="30251757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9E8CA-6E9B-EF08-F249-3E47F967E6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F0F71-592E-42EE-575A-BD2D773EBB70}"/>
              </a:ext>
            </a:extLst>
          </p:cNvPr>
          <p:cNvSpPr>
            <a:spLocks noGrp="1"/>
          </p:cNvSpPr>
          <p:nvPr>
            <p:ph type="title"/>
          </p:nvPr>
        </p:nvSpPr>
        <p:spPr/>
        <p:txBody>
          <a:bodyPr/>
          <a:lstStyle/>
          <a:p>
            <a:r>
              <a:rPr lang="en-US">
                <a:latin typeface="Trade Gothic Next HvyCd" panose="020B0906040303020004" pitchFamily="34" charset="0"/>
              </a:rPr>
              <a:t>School Consolidation Scenarios</a:t>
            </a:r>
          </a:p>
        </p:txBody>
      </p:sp>
      <p:sp>
        <p:nvSpPr>
          <p:cNvPr id="3" name="Text Placeholder 2">
            <a:extLst>
              <a:ext uri="{FF2B5EF4-FFF2-40B4-BE49-F238E27FC236}">
                <a16:creationId xmlns:a16="http://schemas.microsoft.com/office/drawing/2014/main" id="{EA09582E-9686-9472-7695-0D5326E4EE1E}"/>
              </a:ext>
            </a:extLst>
          </p:cNvPr>
          <p:cNvSpPr>
            <a:spLocks noGrp="1"/>
          </p:cNvSpPr>
          <p:nvPr>
            <p:ph type="body" idx="1"/>
          </p:nvPr>
        </p:nvSpPr>
        <p:spPr/>
        <p:txBody>
          <a:bodyPr/>
          <a:lstStyle/>
          <a:p>
            <a:r>
              <a:rPr lang="en-US"/>
              <a:t>Community Feedback</a:t>
            </a:r>
          </a:p>
          <a:p>
            <a:endParaRPr lang="en-US"/>
          </a:p>
          <a:p>
            <a:endParaRPr lang="en-US"/>
          </a:p>
        </p:txBody>
      </p:sp>
      <p:pic>
        <p:nvPicPr>
          <p:cNvPr id="4" name="Picture 3">
            <a:extLst>
              <a:ext uri="{FF2B5EF4-FFF2-40B4-BE49-F238E27FC236}">
                <a16:creationId xmlns:a16="http://schemas.microsoft.com/office/drawing/2014/main" id="{3CE941DA-E220-627D-88D7-29B7D0110B74}"/>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8599610" y="353443"/>
            <a:ext cx="3392714" cy="3180332"/>
          </a:xfrm>
          <a:prstGeom prst="rect">
            <a:avLst/>
          </a:prstGeom>
        </p:spPr>
      </p:pic>
      <p:sp>
        <p:nvSpPr>
          <p:cNvPr id="5" name="Slide Number Placeholder 4">
            <a:extLst>
              <a:ext uri="{FF2B5EF4-FFF2-40B4-BE49-F238E27FC236}">
                <a16:creationId xmlns:a16="http://schemas.microsoft.com/office/drawing/2014/main" id="{8C0DA7B5-DE79-4F76-101D-87E421A5674A}"/>
              </a:ext>
            </a:extLst>
          </p:cNvPr>
          <p:cNvSpPr>
            <a:spLocks noGrp="1"/>
          </p:cNvSpPr>
          <p:nvPr>
            <p:ph type="sldNum" sz="quarter" idx="12"/>
          </p:nvPr>
        </p:nvSpPr>
        <p:spPr/>
        <p:txBody>
          <a:bodyPr/>
          <a:lstStyle/>
          <a:p>
            <a:fld id="{28E6F07D-F62F-4C3B-A21E-2367E9A39921}" type="slidenum">
              <a:rPr lang="en-US" smtClean="0"/>
              <a:t>45</a:t>
            </a:fld>
            <a:endParaRPr lang="en-US"/>
          </a:p>
        </p:txBody>
      </p:sp>
      <p:sp>
        <p:nvSpPr>
          <p:cNvPr id="6" name="TextBox 5">
            <a:extLst>
              <a:ext uri="{FF2B5EF4-FFF2-40B4-BE49-F238E27FC236}">
                <a16:creationId xmlns:a16="http://schemas.microsoft.com/office/drawing/2014/main" id="{46FFD295-5A87-0101-B0BA-192C572CE20B}"/>
              </a:ext>
            </a:extLst>
          </p:cNvPr>
          <p:cNvSpPr txBox="1"/>
          <p:nvPr/>
        </p:nvSpPr>
        <p:spPr>
          <a:xfrm>
            <a:off x="-300495" y="4917425"/>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B: Williams ES merges with Ingram Pye ES and Hartley ES </a:t>
            </a:r>
          </a:p>
        </p:txBody>
      </p:sp>
    </p:spTree>
    <p:extLst>
      <p:ext uri="{BB962C8B-B14F-4D97-AF65-F5344CB8AC3E}">
        <p14:creationId xmlns:p14="http://schemas.microsoft.com/office/powerpoint/2010/main" val="21277056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BD754-0D2E-6389-1521-8C8EF04768F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81730F4-F1E0-A2E1-7DEB-AA5A0C8F859A}"/>
              </a:ext>
            </a:extLst>
          </p:cNvPr>
          <p:cNvGraphicFramePr>
            <a:graphicFrameLocks noGrp="1"/>
          </p:cNvGraphicFramePr>
          <p:nvPr>
            <p:extLst>
              <p:ext uri="{D42A27DB-BD31-4B8C-83A1-F6EECF244321}">
                <p14:modId xmlns:p14="http://schemas.microsoft.com/office/powerpoint/2010/main" val="1175735760"/>
              </p:ext>
            </p:extLst>
          </p:nvPr>
        </p:nvGraphicFramePr>
        <p:xfrm>
          <a:off x="757211" y="1905547"/>
          <a:ext cx="10823512" cy="4226159"/>
        </p:xfrm>
        <a:graphic>
          <a:graphicData uri="http://schemas.openxmlformats.org/drawingml/2006/table">
            <a:tbl>
              <a:tblPr firstRow="1" bandRow="1">
                <a:tableStyleId>{073A0DAA-6AF3-43AB-8588-CEC1D06C72B9}</a:tableStyleId>
              </a:tblPr>
              <a:tblGrid>
                <a:gridCol w="2975034">
                  <a:extLst>
                    <a:ext uri="{9D8B030D-6E8A-4147-A177-3AD203B41FA5}">
                      <a16:colId xmlns:a16="http://schemas.microsoft.com/office/drawing/2014/main" val="1377723042"/>
                    </a:ext>
                  </a:extLst>
                </a:gridCol>
                <a:gridCol w="2752531">
                  <a:extLst>
                    <a:ext uri="{9D8B030D-6E8A-4147-A177-3AD203B41FA5}">
                      <a16:colId xmlns:a16="http://schemas.microsoft.com/office/drawing/2014/main" val="1310031048"/>
                    </a:ext>
                  </a:extLst>
                </a:gridCol>
                <a:gridCol w="2390069">
                  <a:extLst>
                    <a:ext uri="{9D8B030D-6E8A-4147-A177-3AD203B41FA5}">
                      <a16:colId xmlns:a16="http://schemas.microsoft.com/office/drawing/2014/main" val="3187305484"/>
                    </a:ext>
                  </a:extLst>
                </a:gridCol>
                <a:gridCol w="2705878">
                  <a:extLst>
                    <a:ext uri="{9D8B030D-6E8A-4147-A177-3AD203B41FA5}">
                      <a16:colId xmlns:a16="http://schemas.microsoft.com/office/drawing/2014/main" val="2588111499"/>
                    </a:ext>
                  </a:extLst>
                </a:gridCol>
              </a:tblGrid>
              <a:tr h="477119">
                <a:tc>
                  <a:txBody>
                    <a:bodyPr/>
                    <a:lstStyle/>
                    <a:p>
                      <a:pPr algn="ctr"/>
                      <a:r>
                        <a:rPr lang="en-US" sz="2000"/>
                        <a:t>Benefits</a:t>
                      </a:r>
                    </a:p>
                  </a:txBody>
                  <a:tcPr anchor="ctr"/>
                </a:tc>
                <a:tc>
                  <a:txBody>
                    <a:bodyPr/>
                    <a:lstStyle/>
                    <a:p>
                      <a:pPr algn="ctr"/>
                      <a:r>
                        <a:rPr lang="en-US" sz="2000"/>
                        <a:t>Opportunities</a:t>
                      </a:r>
                    </a:p>
                  </a:txBody>
                  <a:tcPr anchor="ctr"/>
                </a:tc>
                <a:tc>
                  <a:txBody>
                    <a:bodyPr/>
                    <a:lstStyle/>
                    <a:p>
                      <a:pPr algn="ctr"/>
                      <a:r>
                        <a:rPr lang="en-US" sz="2000"/>
                        <a:t>Challenges</a:t>
                      </a:r>
                    </a:p>
                  </a:txBody>
                  <a:tcPr anchor="ctr"/>
                </a:tc>
                <a:tc>
                  <a:txBody>
                    <a:bodyPr/>
                    <a:lstStyle/>
                    <a:p>
                      <a:pPr algn="ctr"/>
                      <a:r>
                        <a:rPr lang="en-US" sz="2000"/>
                        <a:t>Concerns</a:t>
                      </a:r>
                    </a:p>
                  </a:txBody>
                  <a:tcPr anchor="ctr"/>
                </a:tc>
                <a:extLst>
                  <a:ext uri="{0D108BD9-81ED-4DB2-BD59-A6C34878D82A}">
                    <a16:rowId xmlns:a16="http://schemas.microsoft.com/office/drawing/2014/main" val="2141133441"/>
                  </a:ext>
                </a:extLst>
              </a:tr>
              <a:tr h="3647012">
                <a:tc>
                  <a:txBody>
                    <a:bodyPr/>
                    <a:lstStyle/>
                    <a:p>
                      <a:pPr marL="342900" indent="-342900">
                        <a:buFont typeface="Arial" panose="020B0604020202020204" pitchFamily="34" charset="0"/>
                        <a:buChar char="•"/>
                      </a:pPr>
                      <a:r>
                        <a:rPr lang="en-US" sz="2000"/>
                        <a:t>Provides long-term student stability &amp; funding.</a:t>
                      </a:r>
                    </a:p>
                    <a:p>
                      <a:pPr marL="342900" indent="-342900">
                        <a:buFont typeface="Arial" panose="020B0604020202020204" pitchFamily="34" charset="0"/>
                        <a:buChar char="•"/>
                      </a:pPr>
                      <a:r>
                        <a:rPr lang="en-US" sz="2000"/>
                        <a:t>Improved resources &amp; newer facility.</a:t>
                      </a:r>
                    </a:p>
                    <a:p>
                      <a:pPr marL="342900" indent="-342900">
                        <a:buFont typeface="Arial" panose="020B0604020202020204" pitchFamily="34" charset="0"/>
                        <a:buChar char="•"/>
                      </a:pPr>
                      <a:r>
                        <a:rPr lang="en-US" sz="2000"/>
                        <a:t>Potential for increased community engagement &amp; neighborhood investment.</a:t>
                      </a:r>
                    </a:p>
                    <a:p>
                      <a:endParaRPr lang="en-US" sz="2000"/>
                    </a:p>
                  </a:txBody>
                  <a:tcPr/>
                </a:tc>
                <a:tc>
                  <a:txBody>
                    <a:bodyPr/>
                    <a:lstStyle/>
                    <a:p>
                      <a:pPr marL="342900" indent="-342900">
                        <a:buFont typeface="Arial" panose="020B0604020202020204" pitchFamily="34" charset="0"/>
                        <a:buChar char="•"/>
                      </a:pPr>
                      <a:r>
                        <a:rPr lang="en-US" sz="2000"/>
                        <a:t>Housing development &amp; school renovation projects.</a:t>
                      </a:r>
                    </a:p>
                    <a:p>
                      <a:pPr marL="342900" indent="-342900">
                        <a:buFont typeface="Arial" panose="020B0604020202020204" pitchFamily="34" charset="0"/>
                        <a:buChar char="•"/>
                      </a:pPr>
                      <a:r>
                        <a:rPr lang="en-US" sz="2000"/>
                        <a:t>Strengthened equity initiatives.</a:t>
                      </a:r>
                    </a:p>
                    <a:p>
                      <a:pPr marL="342900" indent="-342900">
                        <a:buFont typeface="Arial" panose="020B0604020202020204" pitchFamily="34" charset="0"/>
                        <a:buChar char="•"/>
                      </a:pPr>
                      <a:r>
                        <a:rPr lang="en-US" sz="2000"/>
                        <a:t>Possible specialized/magnet programs.</a:t>
                      </a:r>
                    </a:p>
                    <a:p>
                      <a:endParaRPr lang="en-US" sz="2000"/>
                    </a:p>
                  </a:txBody>
                  <a:tcPr/>
                </a:tc>
                <a:tc>
                  <a:txBody>
                    <a:bodyPr/>
                    <a:lstStyle/>
                    <a:p>
                      <a:pPr marL="342900" indent="-342900">
                        <a:buFont typeface="Arial" panose="020B0604020202020204" pitchFamily="34" charset="0"/>
                        <a:buChar char="•"/>
                      </a:pPr>
                      <a:r>
                        <a:rPr lang="en-US" sz="2000"/>
                        <a:t>Potential classroom overcrowding &amp; increased discipline issues.</a:t>
                      </a:r>
                    </a:p>
                    <a:p>
                      <a:pPr marL="342900" indent="-342900">
                        <a:buFont typeface="Arial" panose="020B0604020202020204" pitchFamily="34" charset="0"/>
                        <a:buChar char="•"/>
                      </a:pPr>
                      <a:r>
                        <a:rPr lang="en-US" sz="2000"/>
                        <a:t>Risk of decreased parental involvement due to transportation concerns.</a:t>
                      </a:r>
                    </a:p>
                    <a:p>
                      <a:endParaRPr lang="en-US" sz="2000"/>
                    </a:p>
                  </a:txBody>
                  <a:tcPr/>
                </a:tc>
                <a:tc>
                  <a:txBody>
                    <a:bodyPr/>
                    <a:lstStyle/>
                    <a:p>
                      <a:pPr marL="342900" indent="-342900">
                        <a:buFont typeface="Arial" panose="020B0604020202020204" pitchFamily="34" charset="0"/>
                        <a:buChar char="•"/>
                      </a:pPr>
                      <a:r>
                        <a:rPr lang="en-US" sz="2000"/>
                        <a:t>Loss of historical significance and community partnerships.</a:t>
                      </a:r>
                    </a:p>
                    <a:p>
                      <a:pPr marL="342900" indent="-342900">
                        <a:buFont typeface="Arial" panose="020B0604020202020204" pitchFamily="34" charset="0"/>
                        <a:buChar char="•"/>
                      </a:pPr>
                      <a:r>
                        <a:rPr lang="en-US" sz="2000"/>
                        <a:t>Risk of declining academic performance &amp; teacher retention.</a:t>
                      </a:r>
                    </a:p>
                    <a:p>
                      <a:pPr marL="342900" indent="-342900">
                        <a:buFont typeface="Arial" panose="020B0604020202020204" pitchFamily="34" charset="0"/>
                        <a:buChar char="•"/>
                      </a:pPr>
                      <a:r>
                        <a:rPr lang="en-US" sz="2000"/>
                        <a:t>Gentrification concerns &amp; impact on school culture.</a:t>
                      </a:r>
                    </a:p>
                    <a:p>
                      <a:endParaRPr lang="en-US" sz="2000"/>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1208CAE9-A1D0-9519-C297-FA0BFAECFB35}"/>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72653F7-7FF2-F157-3DBF-AE2BCF1C0C3A}"/>
              </a:ext>
            </a:extLst>
          </p:cNvPr>
          <p:cNvSpPr txBox="1"/>
          <p:nvPr/>
        </p:nvSpPr>
        <p:spPr>
          <a:xfrm>
            <a:off x="178586" y="137891"/>
            <a:ext cx="10952834"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WILLIAMS ES COMMUNITY FEEDBACK </a:t>
            </a:r>
            <a:r>
              <a:rPr lang="en-US" sz="2000">
                <a:solidFill>
                  <a:schemeClr val="accent4"/>
                </a:solidFill>
                <a:effectLst>
                  <a:outerShdw blurRad="38100" dist="38100" dir="2700000" algn="tl">
                    <a:srgbClr val="000000">
                      <a:alpha val="43137"/>
                    </a:srgbClr>
                  </a:outerShdw>
                </a:effectLst>
                <a:latin typeface="Trade Gothic Next HvyCd" panose="020B0906040303020004" pitchFamily="34" charset="0"/>
              </a:rPr>
              <a:t>(School Consolidation Option B)</a:t>
            </a:r>
            <a:endParaRPr lang="en-US" sz="2200">
              <a:solidFill>
                <a:schemeClr val="accent4"/>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0" name="Picture 9">
            <a:extLst>
              <a:ext uri="{FF2B5EF4-FFF2-40B4-BE49-F238E27FC236}">
                <a16:creationId xmlns:a16="http://schemas.microsoft.com/office/drawing/2014/main" id="{62813D47-CE62-8833-4AD6-3887A7DDEC8D}"/>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86CB934F-85FF-2033-2CB8-1ADF6D1BE291}"/>
              </a:ext>
            </a:extLst>
          </p:cNvPr>
          <p:cNvSpPr>
            <a:spLocks noGrp="1"/>
          </p:cNvSpPr>
          <p:nvPr>
            <p:ph type="sldNum" sz="quarter" idx="12"/>
          </p:nvPr>
        </p:nvSpPr>
        <p:spPr/>
        <p:txBody>
          <a:bodyPr/>
          <a:lstStyle/>
          <a:p>
            <a:fld id="{28E6F07D-F62F-4C3B-A21E-2367E9A39921}" type="slidenum">
              <a:rPr lang="en-US" smtClean="0"/>
              <a:t>46</a:t>
            </a:fld>
            <a:endParaRPr lang="en-US"/>
          </a:p>
        </p:txBody>
      </p:sp>
      <p:sp>
        <p:nvSpPr>
          <p:cNvPr id="3" name="TextBox 2">
            <a:extLst>
              <a:ext uri="{FF2B5EF4-FFF2-40B4-BE49-F238E27FC236}">
                <a16:creationId xmlns:a16="http://schemas.microsoft.com/office/drawing/2014/main" id="{1CFD548E-5BFE-DC14-52F6-2353F3900F76}"/>
              </a:ext>
            </a:extLst>
          </p:cNvPr>
          <p:cNvSpPr txBox="1"/>
          <p:nvPr/>
        </p:nvSpPr>
        <p:spPr>
          <a:xfrm>
            <a:off x="684244" y="1184988"/>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B: Williams ES merges with Ingram Pye ES and Hartley ES </a:t>
            </a:r>
          </a:p>
        </p:txBody>
      </p:sp>
    </p:spTree>
    <p:extLst>
      <p:ext uri="{BB962C8B-B14F-4D97-AF65-F5344CB8AC3E}">
        <p14:creationId xmlns:p14="http://schemas.microsoft.com/office/powerpoint/2010/main" val="2863939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5657A-E836-495B-FBEB-6E82D3329111}"/>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0C780DA-2DB8-011D-D5DA-85D30A03416D}"/>
              </a:ext>
            </a:extLst>
          </p:cNvPr>
          <p:cNvGraphicFramePr>
            <a:graphicFrameLocks noGrp="1"/>
          </p:cNvGraphicFramePr>
          <p:nvPr>
            <p:extLst>
              <p:ext uri="{D42A27DB-BD31-4B8C-83A1-F6EECF244321}">
                <p14:modId xmlns:p14="http://schemas.microsoft.com/office/powerpoint/2010/main" val="1165964425"/>
              </p:ext>
            </p:extLst>
          </p:nvPr>
        </p:nvGraphicFramePr>
        <p:xfrm>
          <a:off x="638313" y="1728172"/>
          <a:ext cx="11041219" cy="4182778"/>
        </p:xfrm>
        <a:graphic>
          <a:graphicData uri="http://schemas.openxmlformats.org/drawingml/2006/table">
            <a:tbl>
              <a:tblPr firstRow="1" bandRow="1">
                <a:tableStyleId>{073A0DAA-6AF3-43AB-8588-CEC1D06C72B9}</a:tableStyleId>
              </a:tblPr>
              <a:tblGrid>
                <a:gridCol w="3331028">
                  <a:extLst>
                    <a:ext uri="{9D8B030D-6E8A-4147-A177-3AD203B41FA5}">
                      <a16:colId xmlns:a16="http://schemas.microsoft.com/office/drawing/2014/main" val="1377723042"/>
                    </a:ext>
                  </a:extLst>
                </a:gridCol>
                <a:gridCol w="2512360">
                  <a:extLst>
                    <a:ext uri="{9D8B030D-6E8A-4147-A177-3AD203B41FA5}">
                      <a16:colId xmlns:a16="http://schemas.microsoft.com/office/drawing/2014/main" val="1310031048"/>
                    </a:ext>
                  </a:extLst>
                </a:gridCol>
                <a:gridCol w="2437526">
                  <a:extLst>
                    <a:ext uri="{9D8B030D-6E8A-4147-A177-3AD203B41FA5}">
                      <a16:colId xmlns:a16="http://schemas.microsoft.com/office/drawing/2014/main" val="3187305484"/>
                    </a:ext>
                  </a:extLst>
                </a:gridCol>
                <a:gridCol w="2760305">
                  <a:extLst>
                    <a:ext uri="{9D8B030D-6E8A-4147-A177-3AD203B41FA5}">
                      <a16:colId xmlns:a16="http://schemas.microsoft.com/office/drawing/2014/main" val="2588111499"/>
                    </a:ext>
                  </a:extLst>
                </a:gridCol>
              </a:tblGrid>
              <a:tr h="347824">
                <a:tc>
                  <a:txBody>
                    <a:bodyPr/>
                    <a:lstStyle/>
                    <a:p>
                      <a:pPr algn="ctr"/>
                      <a:r>
                        <a:rPr lang="en-US" sz="2000"/>
                        <a:t>Benefits</a:t>
                      </a:r>
                    </a:p>
                  </a:txBody>
                  <a:tcPr anchor="ctr"/>
                </a:tc>
                <a:tc>
                  <a:txBody>
                    <a:bodyPr/>
                    <a:lstStyle/>
                    <a:p>
                      <a:pPr algn="ctr"/>
                      <a:r>
                        <a:rPr lang="en-US" sz="2000"/>
                        <a:t>Opportunities</a:t>
                      </a:r>
                    </a:p>
                  </a:txBody>
                  <a:tcPr anchor="ctr"/>
                </a:tc>
                <a:tc>
                  <a:txBody>
                    <a:bodyPr/>
                    <a:lstStyle/>
                    <a:p>
                      <a:pPr algn="ctr"/>
                      <a:r>
                        <a:rPr lang="en-US" sz="2000"/>
                        <a:t>Challenges</a:t>
                      </a:r>
                    </a:p>
                  </a:txBody>
                  <a:tcPr anchor="ctr"/>
                </a:tc>
                <a:tc>
                  <a:txBody>
                    <a:bodyPr/>
                    <a:lstStyle/>
                    <a:p>
                      <a:pPr algn="ctr"/>
                      <a:r>
                        <a:rPr lang="en-US" sz="2000"/>
                        <a:t>Concerns</a:t>
                      </a:r>
                    </a:p>
                  </a:txBody>
                  <a:tcPr anchor="ctr"/>
                </a:tc>
                <a:extLst>
                  <a:ext uri="{0D108BD9-81ED-4DB2-BD59-A6C34878D82A}">
                    <a16:rowId xmlns:a16="http://schemas.microsoft.com/office/drawing/2014/main" val="2141133441"/>
                  </a:ext>
                </a:extLst>
              </a:tr>
              <a:tr h="3786538">
                <a:tc>
                  <a:txBody>
                    <a:bodyPr/>
                    <a:lstStyle/>
                    <a:p>
                      <a:pPr marL="342900" indent="-342900">
                        <a:buFont typeface="Arial" panose="020B0604020202020204" pitchFamily="34" charset="0"/>
                        <a:buChar char="•"/>
                      </a:pPr>
                      <a:r>
                        <a:rPr lang="en-US" sz="2000"/>
                        <a:t>Maintains community &amp; historical significance</a:t>
                      </a:r>
                    </a:p>
                    <a:p>
                      <a:pPr marL="342900" indent="-342900">
                        <a:buFont typeface="Arial" panose="020B0604020202020204" pitchFamily="34" charset="0"/>
                        <a:buChar char="•"/>
                      </a:pPr>
                      <a:r>
                        <a:rPr lang="en-US" sz="2000"/>
                        <a:t>Least disruptive option for students and families at Williams ES</a:t>
                      </a:r>
                    </a:p>
                    <a:p>
                      <a:pPr marL="342900" indent="-342900">
                        <a:buFont typeface="Arial" panose="020B0604020202020204" pitchFamily="34" charset="0"/>
                        <a:buChar char="•"/>
                      </a:pPr>
                      <a:r>
                        <a:rPr lang="en-US" sz="2000"/>
                        <a:t>Reduces transportation issues &amp; keeps students in walk zones</a:t>
                      </a:r>
                    </a:p>
                    <a:p>
                      <a:endParaRPr lang="en-US" sz="2000"/>
                    </a:p>
                  </a:txBody>
                  <a:tcPr/>
                </a:tc>
                <a:tc>
                  <a:txBody>
                    <a:bodyPr/>
                    <a:lstStyle/>
                    <a:p>
                      <a:pPr marL="342900" indent="-342900">
                        <a:buFont typeface="Arial" panose="020B0604020202020204" pitchFamily="34" charset="0"/>
                        <a:buChar char="•"/>
                      </a:pPr>
                      <a:r>
                        <a:rPr lang="en-US" sz="2000"/>
                        <a:t>Rezoning as an alternative to consolidation</a:t>
                      </a:r>
                    </a:p>
                    <a:p>
                      <a:pPr marL="342900" indent="-342900">
                        <a:buFont typeface="Arial" panose="020B0604020202020204" pitchFamily="34" charset="0"/>
                        <a:buChar char="•"/>
                      </a:pPr>
                      <a:r>
                        <a:rPr lang="en-US" sz="2000"/>
                        <a:t>Maintain Community engagement programs</a:t>
                      </a:r>
                    </a:p>
                    <a:p>
                      <a:pPr marL="342900" indent="-342900">
                        <a:buFont typeface="Arial" panose="020B0604020202020204" pitchFamily="34" charset="0"/>
                        <a:buChar char="•"/>
                      </a:pPr>
                      <a:r>
                        <a:rPr lang="en-US" sz="2000"/>
                        <a:t>Potential magnet school model (Animation &amp; Music)</a:t>
                      </a:r>
                    </a:p>
                    <a:p>
                      <a:endParaRPr lang="en-US" sz="2000"/>
                    </a:p>
                  </a:txBody>
                  <a:tcPr/>
                </a:tc>
                <a:tc>
                  <a:txBody>
                    <a:bodyPr/>
                    <a:lstStyle/>
                    <a:p>
                      <a:pPr marL="342900" indent="-342900">
                        <a:buFont typeface="Arial" panose="020B0604020202020204" pitchFamily="34" charset="0"/>
                        <a:buChar char="•"/>
                      </a:pPr>
                      <a:r>
                        <a:rPr lang="en-US" sz="2000"/>
                        <a:t>In need of school nurse to support students during the school year (with the goal to decrease absenteeism rate)</a:t>
                      </a:r>
                    </a:p>
                    <a:p>
                      <a:endParaRPr lang="en-US" sz="2000"/>
                    </a:p>
                  </a:txBody>
                  <a:tcPr/>
                </a:tc>
                <a:tc>
                  <a:txBody>
                    <a:bodyPr/>
                    <a:lstStyle/>
                    <a:p>
                      <a:pPr marL="342900" indent="-342900">
                        <a:buFont typeface="Arial" panose="020B0604020202020204" pitchFamily="34" charset="0"/>
                        <a:buChar char="•"/>
                      </a:pPr>
                      <a:r>
                        <a:rPr lang="en-US" sz="2000"/>
                        <a:t>Transportation</a:t>
                      </a:r>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A43884C6-1C46-1F18-760F-6FA4A0894001}"/>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A02E2D5-0B7D-0BDB-EE97-CFBE7857004F}"/>
              </a:ext>
            </a:extLst>
          </p:cNvPr>
          <p:cNvSpPr txBox="1"/>
          <p:nvPr/>
        </p:nvSpPr>
        <p:spPr>
          <a:xfrm>
            <a:off x="2373" y="80742"/>
            <a:ext cx="11071896" cy="707886"/>
          </a:xfrm>
          <a:prstGeom prst="rect">
            <a:avLst/>
          </a:prstGeom>
          <a:noFill/>
        </p:spPr>
        <p:txBody>
          <a:bodyPr wrap="square" lIns="91440" tIns="45720" rIns="91440" bIns="45720" rtlCol="0" anchor="t">
            <a:spAutoFit/>
          </a:bodyPr>
          <a:lstStyle/>
          <a:p>
            <a:r>
              <a:rPr lang="en-US" sz="4000">
                <a:solidFill>
                  <a:schemeClr val="bg1"/>
                </a:solidFill>
                <a:effectLst>
                  <a:outerShdw blurRad="38100" dist="38100" dir="2700000" algn="tl">
                    <a:srgbClr val="000000">
                      <a:alpha val="43137"/>
                    </a:srgbClr>
                  </a:outerShdw>
                </a:effectLst>
                <a:latin typeface="Trade Gothic Next HvyCd"/>
              </a:rPr>
              <a:t>WILLIAMS ES COMMUNITY FEEDBACK </a:t>
            </a:r>
            <a:r>
              <a:rPr lang="en-US" sz="2000">
                <a:solidFill>
                  <a:schemeClr val="accent4"/>
                </a:solidFill>
                <a:effectLst>
                  <a:outerShdw blurRad="38100" dist="38100" dir="2700000" algn="tl">
                    <a:srgbClr val="000000">
                      <a:alpha val="43137"/>
                    </a:srgbClr>
                  </a:outerShdw>
                </a:effectLst>
                <a:latin typeface="Trade Gothic Next HvyCd"/>
              </a:rPr>
              <a:t>(Non-Consolidation Option A)</a:t>
            </a:r>
          </a:p>
        </p:txBody>
      </p:sp>
      <p:pic>
        <p:nvPicPr>
          <p:cNvPr id="10" name="Picture 9">
            <a:extLst>
              <a:ext uri="{FF2B5EF4-FFF2-40B4-BE49-F238E27FC236}">
                <a16:creationId xmlns:a16="http://schemas.microsoft.com/office/drawing/2014/main" id="{43CAF1C6-5BE2-AEE0-383A-4890A5382633}"/>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8A90BA32-CDC3-0842-3F2F-BDDA9968EBFB}"/>
              </a:ext>
            </a:extLst>
          </p:cNvPr>
          <p:cNvSpPr>
            <a:spLocks noGrp="1"/>
          </p:cNvSpPr>
          <p:nvPr>
            <p:ph type="sldNum" sz="quarter" idx="12"/>
          </p:nvPr>
        </p:nvSpPr>
        <p:spPr/>
        <p:txBody>
          <a:bodyPr/>
          <a:lstStyle/>
          <a:p>
            <a:fld id="{28E6F07D-F62F-4C3B-A21E-2367E9A39921}" type="slidenum">
              <a:rPr lang="en-US" smtClean="0"/>
              <a:t>47</a:t>
            </a:fld>
            <a:endParaRPr lang="en-US"/>
          </a:p>
        </p:txBody>
      </p:sp>
      <p:sp>
        <p:nvSpPr>
          <p:cNvPr id="4" name="TextBox 3">
            <a:extLst>
              <a:ext uri="{FF2B5EF4-FFF2-40B4-BE49-F238E27FC236}">
                <a16:creationId xmlns:a16="http://schemas.microsoft.com/office/drawing/2014/main" id="{DE76F5FD-E923-4C78-E445-AC3D18B4B77D}"/>
              </a:ext>
            </a:extLst>
          </p:cNvPr>
          <p:cNvSpPr txBox="1"/>
          <p:nvPr/>
        </p:nvSpPr>
        <p:spPr>
          <a:xfrm>
            <a:off x="1762539" y="1147800"/>
            <a:ext cx="8852452" cy="369332"/>
          </a:xfrm>
          <a:prstGeom prst="rect">
            <a:avLst/>
          </a:prstGeom>
          <a:noFill/>
        </p:spPr>
        <p:txBody>
          <a:bodyPr wrap="square">
            <a:spAutoFit/>
          </a:bodyPr>
          <a:lstStyle/>
          <a:p>
            <a:pPr algn="ctr"/>
            <a:r>
              <a:rPr lang="en-US" b="1" i="1">
                <a:effectLst>
                  <a:outerShdw blurRad="38100" dist="38100" dir="2700000" algn="tl">
                    <a:srgbClr val="000000">
                      <a:alpha val="43137"/>
                    </a:srgbClr>
                  </a:outerShdw>
                </a:effectLst>
              </a:rPr>
              <a:t>Scenario A: John R. Lewis Elementary (South Zone) students would attend Williams ES</a:t>
            </a:r>
          </a:p>
        </p:txBody>
      </p:sp>
      <p:sp>
        <p:nvSpPr>
          <p:cNvPr id="6" name="TextBox 5">
            <a:extLst>
              <a:ext uri="{FF2B5EF4-FFF2-40B4-BE49-F238E27FC236}">
                <a16:creationId xmlns:a16="http://schemas.microsoft.com/office/drawing/2014/main" id="{81097C1F-506C-C3F7-87E6-7DBD6F411661}"/>
              </a:ext>
            </a:extLst>
          </p:cNvPr>
          <p:cNvSpPr txBox="1"/>
          <p:nvPr/>
        </p:nvSpPr>
        <p:spPr>
          <a:xfrm>
            <a:off x="727247" y="6086331"/>
            <a:ext cx="10715487" cy="523220"/>
          </a:xfrm>
          <a:prstGeom prst="rect">
            <a:avLst/>
          </a:prstGeom>
          <a:noFill/>
        </p:spPr>
        <p:txBody>
          <a:bodyPr wrap="square" lIns="91440" tIns="45720" rIns="91440" bIns="45720" rtlCol="0" anchor="t">
            <a:spAutoFit/>
          </a:bodyPr>
          <a:lstStyle/>
          <a:p>
            <a:pPr algn="ctr"/>
            <a:r>
              <a:rPr lang="en-US" sz="1400" i="1">
                <a:solidFill>
                  <a:srgbClr val="000000"/>
                </a:solidFill>
                <a:effectLst/>
                <a:latin typeface="Calibri" panose="020F0502020204030204" pitchFamily="34" charset="0"/>
              </a:rPr>
              <a:t>Note: Our process did not include community meetings focused on</a:t>
            </a:r>
            <a:r>
              <a:rPr lang="en-US" sz="1400">
                <a:solidFill>
                  <a:srgbClr val="000000"/>
                </a:solidFill>
                <a:effectLst/>
                <a:latin typeface="Calibri" panose="020F0502020204030204" pitchFamily="34" charset="0"/>
              </a:rPr>
              <a:t> </a:t>
            </a:r>
            <a:r>
              <a:rPr lang="en-US" sz="1400" i="1">
                <a:solidFill>
                  <a:srgbClr val="000000"/>
                </a:solidFill>
                <a:effectLst/>
                <a:latin typeface="Calibri" panose="020F0502020204030204" pitchFamily="34" charset="0"/>
              </a:rPr>
              <a:t>non-consolidation</a:t>
            </a:r>
            <a:r>
              <a:rPr lang="en-US" sz="1400">
                <a:solidFill>
                  <a:srgbClr val="000000"/>
                </a:solidFill>
                <a:effectLst/>
                <a:latin typeface="Calibri" panose="020F0502020204030204" pitchFamily="34" charset="0"/>
              </a:rPr>
              <a:t> </a:t>
            </a:r>
            <a:r>
              <a:rPr lang="en-US" sz="1400" i="1">
                <a:solidFill>
                  <a:srgbClr val="000000"/>
                </a:solidFill>
                <a:effectLst/>
                <a:latin typeface="Calibri" panose="020F0502020204030204" pitchFamily="34" charset="0"/>
              </a:rPr>
              <a:t>alternatives. However,</a:t>
            </a:r>
            <a:r>
              <a:rPr lang="en-US" sz="1400">
                <a:solidFill>
                  <a:srgbClr val="000000"/>
                </a:solidFill>
                <a:effectLst/>
                <a:latin typeface="Calibri" panose="020F0502020204030204" pitchFamily="34" charset="0"/>
              </a:rPr>
              <a:t> </a:t>
            </a:r>
            <a:r>
              <a:rPr lang="en-US" sz="1400" i="1">
                <a:solidFill>
                  <a:srgbClr val="000000"/>
                </a:solidFill>
                <a:effectLst/>
                <a:latin typeface="Calibri" panose="020F0502020204030204" pitchFamily="34" charset="0"/>
              </a:rPr>
              <a:t>considering</a:t>
            </a:r>
            <a:r>
              <a:rPr lang="en-US" sz="1400">
                <a:solidFill>
                  <a:srgbClr val="000000"/>
                </a:solidFill>
                <a:effectLst/>
                <a:latin typeface="Calibri" panose="020F0502020204030204" pitchFamily="34" charset="0"/>
              </a:rPr>
              <a:t> </a:t>
            </a:r>
            <a:r>
              <a:rPr lang="en-US" sz="1400" i="1">
                <a:solidFill>
                  <a:srgbClr val="000000"/>
                </a:solidFill>
                <a:effectLst/>
                <a:latin typeface="Calibri" panose="020F0502020204030204" pitchFamily="34" charset="0"/>
              </a:rPr>
              <a:t>the Williams school consolidation scenario, both options were presented to the community for feedback.</a:t>
            </a:r>
            <a:endParaRPr lang="en-US" sz="1400" i="1">
              <a:latin typeface="Calibri"/>
              <a:ea typeface="Calibri"/>
              <a:cs typeface="Calibri"/>
            </a:endParaRPr>
          </a:p>
        </p:txBody>
      </p:sp>
    </p:spTree>
    <p:extLst>
      <p:ext uri="{BB962C8B-B14F-4D97-AF65-F5344CB8AC3E}">
        <p14:creationId xmlns:p14="http://schemas.microsoft.com/office/powerpoint/2010/main" val="18749315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68BE-772A-6DD0-1647-B44C8058EF7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668CCB4-E7C9-83E7-4E36-CA63623DA287}"/>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0FE6741-66CC-F2CC-06C3-248AA8BAB111}"/>
              </a:ext>
            </a:extLst>
          </p:cNvPr>
          <p:cNvSpPr txBox="1"/>
          <p:nvPr/>
        </p:nvSpPr>
        <p:spPr>
          <a:xfrm>
            <a:off x="178586" y="114079"/>
            <a:ext cx="1101950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INGRAM-PYE ES COMMUNITY FEEDBACK </a:t>
            </a:r>
            <a:r>
              <a:rPr lang="en-US">
                <a:solidFill>
                  <a:schemeClr val="accent4"/>
                </a:solidFill>
                <a:effectLst>
                  <a:outerShdw blurRad="38100" dist="38100" dir="2700000" algn="tl">
                    <a:srgbClr val="000000">
                      <a:alpha val="43137"/>
                    </a:srgbClr>
                  </a:outerShdw>
                </a:effectLst>
                <a:latin typeface="Trade Gothic Next HvyCd" panose="020B0906040303020004" pitchFamily="34" charset="0"/>
              </a:rPr>
              <a:t>(School Consolidation Option B)</a:t>
            </a:r>
            <a:endParaRPr lang="en-US" sz="4000">
              <a:solidFill>
                <a:schemeClr val="accent4"/>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0" name="Picture 9">
            <a:extLst>
              <a:ext uri="{FF2B5EF4-FFF2-40B4-BE49-F238E27FC236}">
                <a16:creationId xmlns:a16="http://schemas.microsoft.com/office/drawing/2014/main" id="{4C6A3847-76E6-7CBA-E1B5-4A620A6989BA}"/>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62442C66-F19E-D78C-DC20-78E9C1978EA9}"/>
              </a:ext>
            </a:extLst>
          </p:cNvPr>
          <p:cNvSpPr>
            <a:spLocks noGrp="1"/>
          </p:cNvSpPr>
          <p:nvPr>
            <p:ph type="sldNum" sz="quarter" idx="12"/>
          </p:nvPr>
        </p:nvSpPr>
        <p:spPr/>
        <p:txBody>
          <a:bodyPr/>
          <a:lstStyle/>
          <a:p>
            <a:fld id="{28E6F07D-F62F-4C3B-A21E-2367E9A39921}" type="slidenum">
              <a:rPr lang="en-US" smtClean="0"/>
              <a:t>48</a:t>
            </a:fld>
            <a:endParaRPr lang="en-US"/>
          </a:p>
        </p:txBody>
      </p:sp>
      <p:sp>
        <p:nvSpPr>
          <p:cNvPr id="4" name="TextBox 3">
            <a:extLst>
              <a:ext uri="{FF2B5EF4-FFF2-40B4-BE49-F238E27FC236}">
                <a16:creationId xmlns:a16="http://schemas.microsoft.com/office/drawing/2014/main" id="{85DCD7B7-9C6B-4C3D-EEAB-F3273B992578}"/>
              </a:ext>
            </a:extLst>
          </p:cNvPr>
          <p:cNvSpPr txBox="1"/>
          <p:nvPr/>
        </p:nvSpPr>
        <p:spPr>
          <a:xfrm>
            <a:off x="684244" y="1184988"/>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B: Williams ES merges with Ingram Pye ES and Hartley ES </a:t>
            </a:r>
          </a:p>
        </p:txBody>
      </p:sp>
      <p:graphicFrame>
        <p:nvGraphicFramePr>
          <p:cNvPr id="6" name="Table 5">
            <a:extLst>
              <a:ext uri="{FF2B5EF4-FFF2-40B4-BE49-F238E27FC236}">
                <a16:creationId xmlns:a16="http://schemas.microsoft.com/office/drawing/2014/main" id="{6F8B4FB5-B3A7-8BDF-3778-ACD8F2D8D794}"/>
              </a:ext>
            </a:extLst>
          </p:cNvPr>
          <p:cNvGraphicFramePr>
            <a:graphicFrameLocks noGrp="1"/>
          </p:cNvGraphicFramePr>
          <p:nvPr>
            <p:extLst>
              <p:ext uri="{D42A27DB-BD31-4B8C-83A1-F6EECF244321}">
                <p14:modId xmlns:p14="http://schemas.microsoft.com/office/powerpoint/2010/main" val="117122769"/>
              </p:ext>
            </p:extLst>
          </p:nvPr>
        </p:nvGraphicFramePr>
        <p:xfrm>
          <a:off x="684244" y="1905547"/>
          <a:ext cx="10823512" cy="3868271"/>
        </p:xfrm>
        <a:graphic>
          <a:graphicData uri="http://schemas.openxmlformats.org/drawingml/2006/table">
            <a:tbl>
              <a:tblPr firstRow="1" bandRow="1">
                <a:tableStyleId>{073A0DAA-6AF3-43AB-8588-CEC1D06C72B9}</a:tableStyleId>
              </a:tblPr>
              <a:tblGrid>
                <a:gridCol w="2975034">
                  <a:extLst>
                    <a:ext uri="{9D8B030D-6E8A-4147-A177-3AD203B41FA5}">
                      <a16:colId xmlns:a16="http://schemas.microsoft.com/office/drawing/2014/main" val="1377723042"/>
                    </a:ext>
                  </a:extLst>
                </a:gridCol>
                <a:gridCol w="2436722">
                  <a:extLst>
                    <a:ext uri="{9D8B030D-6E8A-4147-A177-3AD203B41FA5}">
                      <a16:colId xmlns:a16="http://schemas.microsoft.com/office/drawing/2014/main" val="1310031048"/>
                    </a:ext>
                  </a:extLst>
                </a:gridCol>
                <a:gridCol w="2705878">
                  <a:extLst>
                    <a:ext uri="{9D8B030D-6E8A-4147-A177-3AD203B41FA5}">
                      <a16:colId xmlns:a16="http://schemas.microsoft.com/office/drawing/2014/main" val="3187305484"/>
                    </a:ext>
                  </a:extLst>
                </a:gridCol>
                <a:gridCol w="2705878">
                  <a:extLst>
                    <a:ext uri="{9D8B030D-6E8A-4147-A177-3AD203B41FA5}">
                      <a16:colId xmlns:a16="http://schemas.microsoft.com/office/drawing/2014/main" val="2588111499"/>
                    </a:ext>
                  </a:extLst>
                </a:gridCol>
              </a:tblGrid>
              <a:tr h="477119">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3391152">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Maintains a strong sense of community and student connections</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Increased funding and access to resources</a:t>
                      </a:r>
                    </a:p>
                    <a:p>
                      <a:endParaRPr lang="en-US" sz="2400"/>
                    </a:p>
                  </a:txBody>
                  <a:tcPr/>
                </a:tc>
                <a:tc>
                  <a:txBody>
                    <a:bodyPr/>
                    <a:lstStyle/>
                    <a:p>
                      <a:pPr marL="342900" lvl="0" indent="-342900">
                        <a:buFont typeface="Arial" panose="020B0604020202020204" pitchFamily="34" charset="0"/>
                        <a:buChar char="•"/>
                      </a:pPr>
                      <a:r>
                        <a:rPr lang="en-US" sz="2000" kern="1200">
                          <a:solidFill>
                            <a:schemeClr val="dk1"/>
                          </a:solidFill>
                          <a:effectLst/>
                          <a:latin typeface="+mn-lt"/>
                          <a:ea typeface="+mn-ea"/>
                          <a:cs typeface="+mn-cs"/>
                        </a:rPr>
                        <a:t>Expansion of after-school programs and support services</a:t>
                      </a:r>
                    </a:p>
                    <a:p>
                      <a:pPr marL="342900" lvl="0" indent="-342900">
                        <a:buFont typeface="Arial" panose="020B0604020202020204" pitchFamily="34" charset="0"/>
                        <a:buChar char="•"/>
                      </a:pPr>
                      <a:r>
                        <a:rPr lang="en-US" sz="2000" kern="1200">
                          <a:solidFill>
                            <a:schemeClr val="dk1"/>
                          </a:solidFill>
                          <a:effectLst/>
                          <a:latin typeface="+mn-lt"/>
                          <a:ea typeface="+mn-ea"/>
                          <a:cs typeface="+mn-cs"/>
                        </a:rPr>
                        <a:t>More strategic stakeholder engagement</a:t>
                      </a:r>
                    </a:p>
                    <a:p>
                      <a:pPr marL="342900" indent="-342900">
                        <a:buFont typeface="Arial" panose="020B0604020202020204" pitchFamily="34" charset="0"/>
                        <a:buChar char="•"/>
                      </a:pPr>
                      <a:endParaRPr lang="en-US" sz="2400"/>
                    </a:p>
                  </a:txBody>
                  <a:tcPr/>
                </a:tc>
                <a:tc>
                  <a:txBody>
                    <a:bodyPr/>
                    <a:lstStyle/>
                    <a:p>
                      <a:pPr marL="285750" lvl="0" indent="-285750">
                        <a:buFont typeface="Arial" panose="020B0604020202020204" pitchFamily="34" charset="0"/>
                        <a:buChar char="•"/>
                      </a:pPr>
                      <a:r>
                        <a:rPr lang="en-US" sz="2000" kern="1200">
                          <a:solidFill>
                            <a:schemeClr val="dk1"/>
                          </a:solidFill>
                          <a:effectLst/>
                          <a:latin typeface="+mn-lt"/>
                          <a:ea typeface="+mn-ea"/>
                          <a:cs typeface="+mn-cs"/>
                        </a:rPr>
                        <a:t>Logistical concerns about cafeteria scheduling and student assignment</a:t>
                      </a:r>
                    </a:p>
                    <a:p>
                      <a:pPr marL="285750" lvl="0" indent="-285750">
                        <a:buFont typeface="Arial" panose="020B0604020202020204" pitchFamily="34" charset="0"/>
                        <a:buChar char="•"/>
                      </a:pPr>
                      <a:r>
                        <a:rPr lang="en-US" sz="2000" kern="1200">
                          <a:solidFill>
                            <a:schemeClr val="dk1"/>
                          </a:solidFill>
                          <a:effectLst/>
                          <a:latin typeface="+mn-lt"/>
                          <a:ea typeface="+mn-ea"/>
                          <a:cs typeface="+mn-cs"/>
                        </a:rPr>
                        <a:t>Transportation issues for students outside walk zones</a:t>
                      </a:r>
                    </a:p>
                  </a:txBody>
                  <a:tcPr/>
                </a:tc>
                <a:tc>
                  <a:txBody>
                    <a:bodyPr/>
                    <a:lstStyle/>
                    <a:p>
                      <a:pPr marL="285750" lvl="0" indent="-285750">
                        <a:buFont typeface="Arial" panose="020B0604020202020204" pitchFamily="34" charset="0"/>
                        <a:buChar char="•"/>
                      </a:pPr>
                      <a:r>
                        <a:rPr lang="en-US" sz="2000" kern="1200">
                          <a:solidFill>
                            <a:schemeClr val="dk1"/>
                          </a:solidFill>
                          <a:effectLst/>
                          <a:latin typeface="+mn-lt"/>
                          <a:ea typeface="+mn-ea"/>
                          <a:cs typeface="+mn-cs"/>
                        </a:rPr>
                        <a:t>Potential job loss for administrative, classified and clerical school staff</a:t>
                      </a:r>
                    </a:p>
                    <a:p>
                      <a:pPr marL="285750" lvl="0" indent="-285750">
                        <a:buFont typeface="Arial" panose="020B0604020202020204" pitchFamily="34" charset="0"/>
                        <a:buChar char="•"/>
                      </a:pPr>
                      <a:r>
                        <a:rPr lang="en-US" sz="2000" kern="1200">
                          <a:solidFill>
                            <a:schemeClr val="dk1"/>
                          </a:solidFill>
                          <a:effectLst/>
                          <a:latin typeface="+mn-lt"/>
                          <a:ea typeface="+mn-ea"/>
                          <a:cs typeface="+mn-cs"/>
                        </a:rPr>
                        <a:t>Ensuring enough space to accommodate all students</a:t>
                      </a:r>
                    </a:p>
                    <a:p>
                      <a:endParaRPr lang="en-US" sz="2400"/>
                    </a:p>
                  </a:txBody>
                  <a:tcPr/>
                </a:tc>
                <a:extLst>
                  <a:ext uri="{0D108BD9-81ED-4DB2-BD59-A6C34878D82A}">
                    <a16:rowId xmlns:a16="http://schemas.microsoft.com/office/drawing/2014/main" val="2473777174"/>
                  </a:ext>
                </a:extLst>
              </a:tr>
            </a:tbl>
          </a:graphicData>
        </a:graphic>
      </p:graphicFrame>
    </p:spTree>
    <p:extLst>
      <p:ext uri="{BB962C8B-B14F-4D97-AF65-F5344CB8AC3E}">
        <p14:creationId xmlns:p14="http://schemas.microsoft.com/office/powerpoint/2010/main" val="35106100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4FD79-7CC8-F1F7-6733-6C5217FDF49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C40A2BA-2F43-6FE2-A737-73648DA02753}"/>
              </a:ext>
            </a:extLst>
          </p:cNvPr>
          <p:cNvGraphicFramePr>
            <a:graphicFrameLocks noGrp="1"/>
          </p:cNvGraphicFramePr>
          <p:nvPr>
            <p:extLst>
              <p:ext uri="{D42A27DB-BD31-4B8C-83A1-F6EECF244321}">
                <p14:modId xmlns:p14="http://schemas.microsoft.com/office/powerpoint/2010/main" val="4219415936"/>
              </p:ext>
            </p:extLst>
          </p:nvPr>
        </p:nvGraphicFramePr>
        <p:xfrm>
          <a:off x="758889" y="1905547"/>
          <a:ext cx="10888824" cy="4452202"/>
        </p:xfrm>
        <a:graphic>
          <a:graphicData uri="http://schemas.openxmlformats.org/drawingml/2006/table">
            <a:tbl>
              <a:tblPr firstRow="1" bandRow="1">
                <a:tableStyleId>{073A0DAA-6AF3-43AB-8588-CEC1D06C72B9}</a:tableStyleId>
              </a:tblPr>
              <a:tblGrid>
                <a:gridCol w="2992986">
                  <a:extLst>
                    <a:ext uri="{9D8B030D-6E8A-4147-A177-3AD203B41FA5}">
                      <a16:colId xmlns:a16="http://schemas.microsoft.com/office/drawing/2014/main" val="1377723042"/>
                    </a:ext>
                  </a:extLst>
                </a:gridCol>
                <a:gridCol w="2451426">
                  <a:extLst>
                    <a:ext uri="{9D8B030D-6E8A-4147-A177-3AD203B41FA5}">
                      <a16:colId xmlns:a16="http://schemas.microsoft.com/office/drawing/2014/main" val="1310031048"/>
                    </a:ext>
                  </a:extLst>
                </a:gridCol>
                <a:gridCol w="2722206">
                  <a:extLst>
                    <a:ext uri="{9D8B030D-6E8A-4147-A177-3AD203B41FA5}">
                      <a16:colId xmlns:a16="http://schemas.microsoft.com/office/drawing/2014/main" val="3187305484"/>
                    </a:ext>
                  </a:extLst>
                </a:gridCol>
                <a:gridCol w="2722206">
                  <a:extLst>
                    <a:ext uri="{9D8B030D-6E8A-4147-A177-3AD203B41FA5}">
                      <a16:colId xmlns:a16="http://schemas.microsoft.com/office/drawing/2014/main" val="2588111499"/>
                    </a:ext>
                  </a:extLst>
                </a:gridCol>
              </a:tblGrid>
              <a:tr h="464210">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3987992">
                <a:tc>
                  <a:txBody>
                    <a:bodyPr/>
                    <a:lstStyle/>
                    <a:p>
                      <a:pPr marL="342900" indent="-342900">
                        <a:buFont typeface="Arial" panose="020B0604020202020204" pitchFamily="34" charset="0"/>
                        <a:buChar char="•"/>
                      </a:pPr>
                      <a:r>
                        <a:rPr lang="en-US" sz="2400"/>
                        <a:t>Keeps Hartley open while increasing enrollment</a:t>
                      </a:r>
                    </a:p>
                    <a:p>
                      <a:pPr marL="342900" indent="-342900">
                        <a:buFont typeface="Arial" panose="020B0604020202020204" pitchFamily="34" charset="0"/>
                        <a:buChar char="•"/>
                      </a:pPr>
                      <a:r>
                        <a:rPr lang="en-US" sz="2400"/>
                        <a:t>Provides stability for teachers and students</a:t>
                      </a:r>
                    </a:p>
                    <a:p>
                      <a:pPr marL="342900" indent="-342900">
                        <a:buFont typeface="Arial" panose="020B0604020202020204" pitchFamily="34" charset="0"/>
                        <a:buChar char="•"/>
                      </a:pPr>
                      <a:r>
                        <a:rPr lang="en-US" sz="2400"/>
                        <a:t>Maintains historical and community ties</a:t>
                      </a:r>
                    </a:p>
                  </a:txBody>
                  <a:tcPr/>
                </a:tc>
                <a:tc>
                  <a:txBody>
                    <a:bodyPr/>
                    <a:lstStyle/>
                    <a:p>
                      <a:pPr marL="342900" indent="-342900">
                        <a:buFont typeface="Arial" panose="020B0604020202020204" pitchFamily="34" charset="0"/>
                        <a:buChar char="•"/>
                      </a:pPr>
                      <a:r>
                        <a:rPr lang="en-US" sz="2400"/>
                        <a:t>Splitting lower and upper elementary grades between buildings</a:t>
                      </a:r>
                    </a:p>
                    <a:p>
                      <a:pPr marL="342900" indent="-342900">
                        <a:buFont typeface="Arial" panose="020B0604020202020204" pitchFamily="34" charset="0"/>
                        <a:buChar char="•"/>
                      </a:pPr>
                      <a:r>
                        <a:rPr lang="en-US" sz="2400"/>
                        <a:t>Stronger investment in early childhood development</a:t>
                      </a:r>
                    </a:p>
                  </a:txBody>
                  <a:tcPr/>
                </a:tc>
                <a:tc>
                  <a:txBody>
                    <a:bodyPr/>
                    <a:lstStyle/>
                    <a:p>
                      <a:pPr marL="342900" indent="-342900">
                        <a:buFont typeface="Arial" panose="020B0604020202020204" pitchFamily="34" charset="0"/>
                        <a:buChar char="•"/>
                      </a:pPr>
                      <a:r>
                        <a:rPr lang="en-US" sz="2400"/>
                        <a:t>Transportation concerns and early morning bus schedules</a:t>
                      </a:r>
                    </a:p>
                    <a:p>
                      <a:pPr marL="342900" indent="-342900">
                        <a:buFont typeface="Arial" panose="020B0604020202020204" pitchFamily="34" charset="0"/>
                        <a:buChar char="•"/>
                      </a:pPr>
                      <a:r>
                        <a:rPr lang="en-US" sz="2400"/>
                        <a:t>Staffing adjustments and morale concerns</a:t>
                      </a:r>
                    </a:p>
                  </a:txBody>
                  <a:tcPr/>
                </a:tc>
                <a:tc>
                  <a:txBody>
                    <a:bodyPr/>
                    <a:lstStyle/>
                    <a:p>
                      <a:pPr marL="342900" indent="-342900">
                        <a:buFont typeface="Arial" panose="020B0604020202020204" pitchFamily="34" charset="0"/>
                        <a:buChar char="•"/>
                      </a:pPr>
                      <a:r>
                        <a:rPr lang="en-US" sz="2400"/>
                        <a:t>Larger class sizes and loss of community identity</a:t>
                      </a:r>
                    </a:p>
                    <a:p>
                      <a:pPr marL="342900" indent="-342900">
                        <a:buFont typeface="Arial" panose="020B0604020202020204" pitchFamily="34" charset="0"/>
                        <a:buChar char="•"/>
                      </a:pPr>
                      <a:r>
                        <a:rPr lang="en-US" sz="2400"/>
                        <a:t>Increased safety concerns due to traffic and the elementary zone change</a:t>
                      </a:r>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2F418B72-8E92-E797-3AC3-D4DE8DE0E7ED}"/>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8421F25-0FC4-2D39-0568-DB438794AC44}"/>
              </a:ext>
            </a:extLst>
          </p:cNvPr>
          <p:cNvSpPr txBox="1"/>
          <p:nvPr/>
        </p:nvSpPr>
        <p:spPr>
          <a:xfrm>
            <a:off x="178586" y="137891"/>
            <a:ext cx="10952834"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HARTLEY ES COMMUNITY FEEDBACK </a:t>
            </a:r>
            <a:r>
              <a:rPr lang="en-US" sz="2000">
                <a:solidFill>
                  <a:schemeClr val="accent4"/>
                </a:solidFill>
                <a:effectLst>
                  <a:outerShdw blurRad="38100" dist="38100" dir="2700000" algn="tl">
                    <a:srgbClr val="000000">
                      <a:alpha val="43137"/>
                    </a:srgbClr>
                  </a:outerShdw>
                </a:effectLst>
                <a:latin typeface="Trade Gothic Next HvyCd" panose="020B0906040303020004" pitchFamily="34" charset="0"/>
              </a:rPr>
              <a:t>    (School Consolidation Option B)</a:t>
            </a:r>
            <a:endParaRPr lang="en-US" sz="4000">
              <a:solidFill>
                <a:schemeClr val="accent4"/>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0" name="Picture 9">
            <a:extLst>
              <a:ext uri="{FF2B5EF4-FFF2-40B4-BE49-F238E27FC236}">
                <a16:creationId xmlns:a16="http://schemas.microsoft.com/office/drawing/2014/main" id="{FC40779A-9B52-1944-1856-865E2C1653D0}"/>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C969B3B5-C54A-AD9F-26C7-0293527462F6}"/>
              </a:ext>
            </a:extLst>
          </p:cNvPr>
          <p:cNvSpPr>
            <a:spLocks noGrp="1"/>
          </p:cNvSpPr>
          <p:nvPr>
            <p:ph type="sldNum" sz="quarter" idx="12"/>
          </p:nvPr>
        </p:nvSpPr>
        <p:spPr/>
        <p:txBody>
          <a:bodyPr/>
          <a:lstStyle/>
          <a:p>
            <a:fld id="{28E6F07D-F62F-4C3B-A21E-2367E9A39921}" type="slidenum">
              <a:rPr lang="en-US" smtClean="0"/>
              <a:t>49</a:t>
            </a:fld>
            <a:endParaRPr lang="en-US"/>
          </a:p>
        </p:txBody>
      </p:sp>
      <p:sp>
        <p:nvSpPr>
          <p:cNvPr id="3" name="TextBox 2">
            <a:extLst>
              <a:ext uri="{FF2B5EF4-FFF2-40B4-BE49-F238E27FC236}">
                <a16:creationId xmlns:a16="http://schemas.microsoft.com/office/drawing/2014/main" id="{7F9CB657-89E6-DCC6-344B-46E64CB5DDAE}"/>
              </a:ext>
            </a:extLst>
          </p:cNvPr>
          <p:cNvSpPr txBox="1"/>
          <p:nvPr/>
        </p:nvSpPr>
        <p:spPr>
          <a:xfrm>
            <a:off x="684244" y="1184988"/>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B: Williams ES merges with Ingram Pye ES and Hartley ES </a:t>
            </a:r>
          </a:p>
        </p:txBody>
      </p:sp>
    </p:spTree>
    <p:extLst>
      <p:ext uri="{BB962C8B-B14F-4D97-AF65-F5344CB8AC3E}">
        <p14:creationId xmlns:p14="http://schemas.microsoft.com/office/powerpoint/2010/main" val="26662380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BA21B-99F0-1932-FAD4-465400B53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62C975-453B-490A-EA58-778F5B1612B4}"/>
              </a:ext>
            </a:extLst>
          </p:cNvPr>
          <p:cNvSpPr>
            <a:spLocks noGrp="1"/>
          </p:cNvSpPr>
          <p:nvPr>
            <p:ph type="title"/>
          </p:nvPr>
        </p:nvSpPr>
        <p:spPr/>
        <p:txBody>
          <a:bodyPr/>
          <a:lstStyle/>
          <a:p>
            <a:r>
              <a:rPr lang="en-US">
                <a:latin typeface="Trade Gothic Next HvyCd" panose="020B0906040303020004" pitchFamily="34" charset="0"/>
              </a:rPr>
              <a:t>School Consolidation Scenarios</a:t>
            </a:r>
          </a:p>
        </p:txBody>
      </p:sp>
      <p:sp>
        <p:nvSpPr>
          <p:cNvPr id="3" name="Text Placeholder 2">
            <a:extLst>
              <a:ext uri="{FF2B5EF4-FFF2-40B4-BE49-F238E27FC236}">
                <a16:creationId xmlns:a16="http://schemas.microsoft.com/office/drawing/2014/main" id="{2CE2822E-8D6F-B4AF-A85A-70CD833D899B}"/>
              </a:ext>
            </a:extLst>
          </p:cNvPr>
          <p:cNvSpPr>
            <a:spLocks noGrp="1"/>
          </p:cNvSpPr>
          <p:nvPr>
            <p:ph type="body" idx="1"/>
          </p:nvPr>
        </p:nvSpPr>
        <p:spPr/>
        <p:txBody>
          <a:bodyPr/>
          <a:lstStyle/>
          <a:p>
            <a:r>
              <a:rPr lang="en-US"/>
              <a:t>Community Feedback</a:t>
            </a:r>
          </a:p>
          <a:p>
            <a:endParaRPr lang="en-US"/>
          </a:p>
          <a:p>
            <a:endParaRPr lang="en-US"/>
          </a:p>
        </p:txBody>
      </p:sp>
      <p:pic>
        <p:nvPicPr>
          <p:cNvPr id="4" name="Picture 3">
            <a:extLst>
              <a:ext uri="{FF2B5EF4-FFF2-40B4-BE49-F238E27FC236}">
                <a16:creationId xmlns:a16="http://schemas.microsoft.com/office/drawing/2014/main" id="{236B29DA-776E-506A-4975-3C1356BCEBE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8599610" y="353443"/>
            <a:ext cx="3392714" cy="3180332"/>
          </a:xfrm>
          <a:prstGeom prst="rect">
            <a:avLst/>
          </a:prstGeom>
        </p:spPr>
      </p:pic>
      <p:sp>
        <p:nvSpPr>
          <p:cNvPr id="5" name="Slide Number Placeholder 4">
            <a:extLst>
              <a:ext uri="{FF2B5EF4-FFF2-40B4-BE49-F238E27FC236}">
                <a16:creationId xmlns:a16="http://schemas.microsoft.com/office/drawing/2014/main" id="{17A2EAB2-477B-B971-3A7A-24AB6F6D6C8C}"/>
              </a:ext>
            </a:extLst>
          </p:cNvPr>
          <p:cNvSpPr>
            <a:spLocks noGrp="1"/>
          </p:cNvSpPr>
          <p:nvPr>
            <p:ph type="sldNum" sz="quarter" idx="12"/>
          </p:nvPr>
        </p:nvSpPr>
        <p:spPr/>
        <p:txBody>
          <a:bodyPr/>
          <a:lstStyle/>
          <a:p>
            <a:fld id="{28E6F07D-F62F-4C3B-A21E-2367E9A39921}" type="slidenum">
              <a:rPr lang="en-US" smtClean="0"/>
              <a:t>50</a:t>
            </a:fld>
            <a:endParaRPr lang="en-US"/>
          </a:p>
        </p:txBody>
      </p:sp>
      <p:sp>
        <p:nvSpPr>
          <p:cNvPr id="6" name="TextBox 5">
            <a:extLst>
              <a:ext uri="{FF2B5EF4-FFF2-40B4-BE49-F238E27FC236}">
                <a16:creationId xmlns:a16="http://schemas.microsoft.com/office/drawing/2014/main" id="{2BB99EB6-8E8F-B440-1DE2-93CF8B0424C1}"/>
              </a:ext>
            </a:extLst>
          </p:cNvPr>
          <p:cNvSpPr txBox="1"/>
          <p:nvPr/>
        </p:nvSpPr>
        <p:spPr>
          <a:xfrm>
            <a:off x="-736593" y="4917425"/>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C: Porter ES merges with Heard ES and Skyview ES </a:t>
            </a:r>
          </a:p>
        </p:txBody>
      </p:sp>
    </p:spTree>
    <p:extLst>
      <p:ext uri="{BB962C8B-B14F-4D97-AF65-F5344CB8AC3E}">
        <p14:creationId xmlns:p14="http://schemas.microsoft.com/office/powerpoint/2010/main" val="2926517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F67BDE6-DDD4-646A-916B-46FB4652760A}"/>
              </a:ext>
            </a:extLst>
          </p:cNvPr>
          <p:cNvGraphicFramePr>
            <a:graphicFrameLocks noGrp="1"/>
          </p:cNvGraphicFramePr>
          <p:nvPr>
            <p:extLst>
              <p:ext uri="{D42A27DB-BD31-4B8C-83A1-F6EECF244321}">
                <p14:modId xmlns:p14="http://schemas.microsoft.com/office/powerpoint/2010/main" val="2462485682"/>
              </p:ext>
            </p:extLst>
          </p:nvPr>
        </p:nvGraphicFramePr>
        <p:xfrm>
          <a:off x="130628" y="1360714"/>
          <a:ext cx="11933857" cy="5072742"/>
        </p:xfrm>
        <a:graphic>
          <a:graphicData uri="http://schemas.openxmlformats.org/drawingml/2006/table">
            <a:tbl>
              <a:tblPr firstRow="1" bandRow="1">
                <a:tableStyleId>{073A0DAA-6AF3-43AB-8588-CEC1D06C72B9}</a:tableStyleId>
              </a:tblPr>
              <a:tblGrid>
                <a:gridCol w="2754085">
                  <a:extLst>
                    <a:ext uri="{9D8B030D-6E8A-4147-A177-3AD203B41FA5}">
                      <a16:colId xmlns:a16="http://schemas.microsoft.com/office/drawing/2014/main" val="1377723042"/>
                    </a:ext>
                  </a:extLst>
                </a:gridCol>
                <a:gridCol w="3015342">
                  <a:extLst>
                    <a:ext uri="{9D8B030D-6E8A-4147-A177-3AD203B41FA5}">
                      <a16:colId xmlns:a16="http://schemas.microsoft.com/office/drawing/2014/main" val="1310031048"/>
                    </a:ext>
                  </a:extLst>
                </a:gridCol>
                <a:gridCol w="2906485">
                  <a:extLst>
                    <a:ext uri="{9D8B030D-6E8A-4147-A177-3AD203B41FA5}">
                      <a16:colId xmlns:a16="http://schemas.microsoft.com/office/drawing/2014/main" val="3187305484"/>
                    </a:ext>
                  </a:extLst>
                </a:gridCol>
                <a:gridCol w="3257945">
                  <a:extLst>
                    <a:ext uri="{9D8B030D-6E8A-4147-A177-3AD203B41FA5}">
                      <a16:colId xmlns:a16="http://schemas.microsoft.com/office/drawing/2014/main" val="2588111499"/>
                    </a:ext>
                  </a:extLst>
                </a:gridCol>
              </a:tblGrid>
              <a:tr h="435253">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4615542">
                <a:tc>
                  <a:txBody>
                    <a:bodyPr/>
                    <a:lstStyle/>
                    <a:p>
                      <a:pPr marL="285750" indent="-285750">
                        <a:buFont typeface="Arial" panose="020B0604020202020204" pitchFamily="34" charset="0"/>
                        <a:buChar char="•"/>
                      </a:pPr>
                      <a:r>
                        <a:rPr lang="en-US" sz="2400"/>
                        <a:t>Maintains feeder zone &amp; access to magnet programs</a:t>
                      </a:r>
                    </a:p>
                    <a:p>
                      <a:pPr marL="285750" indent="-285750">
                        <a:buFont typeface="Arial" panose="020B0604020202020204" pitchFamily="34" charset="0"/>
                        <a:buChar char="•"/>
                      </a:pPr>
                      <a:r>
                        <a:rPr lang="en-US" sz="2400"/>
                        <a:t>Newer facilities and in-house gifted services</a:t>
                      </a:r>
                    </a:p>
                    <a:p>
                      <a:endParaRPr lang="en-US" sz="2400"/>
                    </a:p>
                  </a:txBody>
                  <a:tcPr/>
                </a:tc>
                <a:tc>
                  <a:txBody>
                    <a:bodyPr/>
                    <a:lstStyle/>
                    <a:p>
                      <a:pPr marL="285750" indent="-285750">
                        <a:buFont typeface="Arial" panose="020B0604020202020204" pitchFamily="34" charset="0"/>
                        <a:buChar char="•"/>
                      </a:pPr>
                      <a:r>
                        <a:rPr lang="en-US" sz="2400"/>
                        <a:t>Repurposing or redevelopment of the building</a:t>
                      </a:r>
                    </a:p>
                    <a:p>
                      <a:pPr marL="285750" indent="-285750">
                        <a:buFont typeface="Arial" panose="020B0604020202020204" pitchFamily="34" charset="0"/>
                        <a:buChar char="•"/>
                      </a:pPr>
                      <a:r>
                        <a:rPr lang="en-US" sz="2400"/>
                        <a:t>Expanded magnet programming</a:t>
                      </a:r>
                    </a:p>
                    <a:p>
                      <a:endParaRPr lang="en-US" sz="2400"/>
                    </a:p>
                  </a:txBody>
                  <a:tcPr/>
                </a:tc>
                <a:tc>
                  <a:txBody>
                    <a:bodyPr/>
                    <a:lstStyle/>
                    <a:p>
                      <a:pPr marL="285750" indent="-285750">
                        <a:buFont typeface="Arial" panose="020B0604020202020204" pitchFamily="34" charset="0"/>
                        <a:buChar char="•"/>
                      </a:pPr>
                      <a:r>
                        <a:rPr lang="en-US" sz="2400"/>
                        <a:t>Distance &amp; transportation concerns</a:t>
                      </a:r>
                    </a:p>
                    <a:p>
                      <a:pPr marL="285750" indent="-285750">
                        <a:buFont typeface="Arial" panose="020B0604020202020204" pitchFamily="34" charset="0"/>
                        <a:buChar char="•"/>
                      </a:pPr>
                      <a:r>
                        <a:rPr lang="en-US" sz="2400"/>
                        <a:t>Increased class sizes &amp; staffing adjustments</a:t>
                      </a:r>
                    </a:p>
                    <a:p>
                      <a:pPr marL="285750" indent="-285750">
                        <a:buFont typeface="Arial" panose="020B0604020202020204" pitchFamily="34" charset="0"/>
                        <a:buChar char="•"/>
                      </a:pPr>
                      <a:r>
                        <a:rPr lang="en-US" sz="2400"/>
                        <a:t>Traffic congestion and logistical challenges</a:t>
                      </a:r>
                    </a:p>
                    <a:p>
                      <a:endParaRPr lang="en-US" sz="2400"/>
                    </a:p>
                  </a:txBody>
                  <a:tcPr/>
                </a:tc>
                <a:tc>
                  <a:txBody>
                    <a:bodyPr/>
                    <a:lstStyle/>
                    <a:p>
                      <a:pPr marL="285750" indent="-285750">
                        <a:buFont typeface="Arial" panose="020B0604020202020204" pitchFamily="34" charset="0"/>
                        <a:buChar char="•"/>
                      </a:pPr>
                      <a:r>
                        <a:rPr lang="en-US" sz="2400"/>
                        <a:t>Support for ESOL &amp; students with disabilities</a:t>
                      </a:r>
                    </a:p>
                    <a:p>
                      <a:pPr marL="285750" indent="-285750">
                        <a:buFont typeface="Arial" panose="020B0604020202020204" pitchFamily="34" charset="0"/>
                        <a:buChar char="•"/>
                      </a:pPr>
                      <a:r>
                        <a:rPr lang="en-US" sz="2400"/>
                        <a:t>Potential increase in teacher turnover</a:t>
                      </a:r>
                    </a:p>
                    <a:p>
                      <a:pPr marL="285750" indent="-285750">
                        <a:buFont typeface="Arial" panose="020B0604020202020204" pitchFamily="34" charset="0"/>
                        <a:buChar char="•"/>
                      </a:pPr>
                      <a:r>
                        <a:rPr lang="en-US" sz="2400"/>
                        <a:t>Impact on property values and community engagement</a:t>
                      </a:r>
                    </a:p>
                    <a:p>
                      <a:pPr marL="285750" lvl="0" indent="-285750">
                        <a:buFont typeface="Arial" panose="020B0604020202020204" pitchFamily="34" charset="0"/>
                        <a:buChar char="•"/>
                      </a:pPr>
                      <a:r>
                        <a:rPr lang="en-US" sz="2400"/>
                        <a:t>Projected building utilization would be close to capacity</a:t>
                      </a:r>
                    </a:p>
                    <a:p>
                      <a:endParaRPr lang="en-US" sz="2400"/>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55882A3D-E721-9067-79F9-95D6AA2EBFCE}"/>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1E3F1D6-6A43-13FF-6978-AC7F2CEBD1D9}"/>
              </a:ext>
            </a:extLst>
          </p:cNvPr>
          <p:cNvSpPr txBox="1"/>
          <p:nvPr/>
        </p:nvSpPr>
        <p:spPr>
          <a:xfrm>
            <a:off x="178586" y="137891"/>
            <a:ext cx="10952834"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PORTER ES COMMUNITY FEEDBACK</a:t>
            </a:r>
          </a:p>
        </p:txBody>
      </p:sp>
      <p:pic>
        <p:nvPicPr>
          <p:cNvPr id="10" name="Picture 9">
            <a:extLst>
              <a:ext uri="{FF2B5EF4-FFF2-40B4-BE49-F238E27FC236}">
                <a16:creationId xmlns:a16="http://schemas.microsoft.com/office/drawing/2014/main" id="{48E5B923-60A8-93C9-FEE8-77298B907372}"/>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12" name="TextBox 11">
            <a:extLst>
              <a:ext uri="{FF2B5EF4-FFF2-40B4-BE49-F238E27FC236}">
                <a16:creationId xmlns:a16="http://schemas.microsoft.com/office/drawing/2014/main" id="{48C02590-3672-7F82-99E0-7F8A6B100144}"/>
              </a:ext>
            </a:extLst>
          </p:cNvPr>
          <p:cNvSpPr txBox="1"/>
          <p:nvPr/>
        </p:nvSpPr>
        <p:spPr>
          <a:xfrm>
            <a:off x="7273212" y="310122"/>
            <a:ext cx="6223518" cy="461665"/>
          </a:xfrm>
          <a:prstGeom prst="rect">
            <a:avLst/>
          </a:prstGeom>
          <a:noFill/>
        </p:spPr>
        <p:txBody>
          <a:bodyPr wrap="square">
            <a:spAutoFit/>
          </a:bodyPr>
          <a:lstStyle/>
          <a:p>
            <a:r>
              <a:rPr lang="en-US" sz="2400">
                <a:solidFill>
                  <a:schemeClr val="accent4"/>
                </a:solidFill>
                <a:effectLst>
                  <a:outerShdw blurRad="38100" dist="38100" dir="2700000" algn="tl">
                    <a:srgbClr val="000000">
                      <a:alpha val="43137"/>
                    </a:srgbClr>
                  </a:outerShdw>
                </a:effectLst>
                <a:latin typeface="Trade Gothic Next HvyCd" panose="020B0906040303020004" pitchFamily="34" charset="0"/>
              </a:rPr>
              <a:t>(School Consolidation Option C)</a:t>
            </a:r>
            <a:endParaRPr lang="en-US" sz="2400"/>
          </a:p>
        </p:txBody>
      </p:sp>
      <p:sp>
        <p:nvSpPr>
          <p:cNvPr id="2" name="Slide Number Placeholder 1">
            <a:extLst>
              <a:ext uri="{FF2B5EF4-FFF2-40B4-BE49-F238E27FC236}">
                <a16:creationId xmlns:a16="http://schemas.microsoft.com/office/drawing/2014/main" id="{110DCD6C-8B15-7EF0-0B56-D1559A99BF12}"/>
              </a:ext>
            </a:extLst>
          </p:cNvPr>
          <p:cNvSpPr>
            <a:spLocks noGrp="1"/>
          </p:cNvSpPr>
          <p:nvPr>
            <p:ph type="sldNum" sz="quarter" idx="12"/>
          </p:nvPr>
        </p:nvSpPr>
        <p:spPr/>
        <p:txBody>
          <a:bodyPr/>
          <a:lstStyle/>
          <a:p>
            <a:fld id="{28E6F07D-F62F-4C3B-A21E-2367E9A39921}" type="slidenum">
              <a:rPr lang="en-US" smtClean="0"/>
              <a:t>51</a:t>
            </a:fld>
            <a:endParaRPr lang="en-US"/>
          </a:p>
        </p:txBody>
      </p:sp>
      <p:sp>
        <p:nvSpPr>
          <p:cNvPr id="3" name="TextBox 2">
            <a:extLst>
              <a:ext uri="{FF2B5EF4-FFF2-40B4-BE49-F238E27FC236}">
                <a16:creationId xmlns:a16="http://schemas.microsoft.com/office/drawing/2014/main" id="{A9C532C4-AD95-C018-3AA4-AA9ADB0BC06B}"/>
              </a:ext>
            </a:extLst>
          </p:cNvPr>
          <p:cNvSpPr txBox="1"/>
          <p:nvPr/>
        </p:nvSpPr>
        <p:spPr>
          <a:xfrm>
            <a:off x="418320" y="901385"/>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C: Porter ES merges with Heard ES and Skyview ES </a:t>
            </a:r>
          </a:p>
        </p:txBody>
      </p:sp>
    </p:spTree>
    <p:extLst>
      <p:ext uri="{BB962C8B-B14F-4D97-AF65-F5344CB8AC3E}">
        <p14:creationId xmlns:p14="http://schemas.microsoft.com/office/powerpoint/2010/main" val="55892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4E68-572E-AB50-FF6D-E6440C6100F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FF1C190-81EE-1EFC-99F7-E40290ADBB4D}"/>
              </a:ext>
            </a:extLst>
          </p:cNvPr>
          <p:cNvGraphicFramePr>
            <a:graphicFrameLocks noGrp="1"/>
          </p:cNvGraphicFramePr>
          <p:nvPr>
            <p:extLst>
              <p:ext uri="{D42A27DB-BD31-4B8C-83A1-F6EECF244321}">
                <p14:modId xmlns:p14="http://schemas.microsoft.com/office/powerpoint/2010/main" val="118017366"/>
              </p:ext>
            </p:extLst>
          </p:nvPr>
        </p:nvGraphicFramePr>
        <p:xfrm>
          <a:off x="684244" y="1710688"/>
          <a:ext cx="10823512" cy="4226159"/>
        </p:xfrm>
        <a:graphic>
          <a:graphicData uri="http://schemas.openxmlformats.org/drawingml/2006/table">
            <a:tbl>
              <a:tblPr firstRow="1" bandRow="1">
                <a:tableStyleId>{073A0DAA-6AF3-43AB-8588-CEC1D06C72B9}</a:tableStyleId>
              </a:tblPr>
              <a:tblGrid>
                <a:gridCol w="2975034">
                  <a:extLst>
                    <a:ext uri="{9D8B030D-6E8A-4147-A177-3AD203B41FA5}">
                      <a16:colId xmlns:a16="http://schemas.microsoft.com/office/drawing/2014/main" val="1377723042"/>
                    </a:ext>
                  </a:extLst>
                </a:gridCol>
                <a:gridCol w="2436722">
                  <a:extLst>
                    <a:ext uri="{9D8B030D-6E8A-4147-A177-3AD203B41FA5}">
                      <a16:colId xmlns:a16="http://schemas.microsoft.com/office/drawing/2014/main" val="1310031048"/>
                    </a:ext>
                  </a:extLst>
                </a:gridCol>
                <a:gridCol w="2705878">
                  <a:extLst>
                    <a:ext uri="{9D8B030D-6E8A-4147-A177-3AD203B41FA5}">
                      <a16:colId xmlns:a16="http://schemas.microsoft.com/office/drawing/2014/main" val="3187305484"/>
                    </a:ext>
                  </a:extLst>
                </a:gridCol>
                <a:gridCol w="2705878">
                  <a:extLst>
                    <a:ext uri="{9D8B030D-6E8A-4147-A177-3AD203B41FA5}">
                      <a16:colId xmlns:a16="http://schemas.microsoft.com/office/drawing/2014/main" val="2588111499"/>
                    </a:ext>
                  </a:extLst>
                </a:gridCol>
              </a:tblGrid>
              <a:tr h="477119">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3647012">
                <a:tc>
                  <a:txBody>
                    <a:bodyPr/>
                    <a:lstStyle/>
                    <a:p>
                      <a:pPr marL="342900" indent="-342900">
                        <a:buFont typeface="Arial" panose="020B0604020202020204" pitchFamily="34" charset="0"/>
                        <a:buChar char="•"/>
                      </a:pPr>
                      <a:r>
                        <a:rPr lang="en-US" sz="2400"/>
                        <a:t>REACH students remain at Heard instead of traveling to another school</a:t>
                      </a:r>
                    </a:p>
                    <a:p>
                      <a:pPr marL="342900" indent="-342900">
                        <a:buFont typeface="Arial" panose="020B0604020202020204" pitchFamily="34" charset="0"/>
                        <a:buChar char="•"/>
                      </a:pPr>
                      <a:r>
                        <a:rPr lang="en-US" sz="2400"/>
                        <a:t>Increased collaboration among teachers </a:t>
                      </a:r>
                    </a:p>
                    <a:p>
                      <a:pPr marL="342900" lvl="0" indent="-342900">
                        <a:buFont typeface="Arial" panose="020B0604020202020204" pitchFamily="34" charset="0"/>
                        <a:buChar char="•"/>
                      </a:pPr>
                      <a:r>
                        <a:rPr lang="en-US" sz="2400"/>
                        <a:t>Increasing capacity and resources</a:t>
                      </a:r>
                    </a:p>
                    <a:p>
                      <a:pPr marL="342900" indent="-342900">
                        <a:buFont typeface="Arial" panose="020B0604020202020204" pitchFamily="34" charset="0"/>
                        <a:buChar char="•"/>
                      </a:pPr>
                      <a:endParaRPr lang="en-US" sz="2400"/>
                    </a:p>
                  </a:txBody>
                  <a:tcPr/>
                </a:tc>
                <a:tc>
                  <a:txBody>
                    <a:bodyPr/>
                    <a:lstStyle/>
                    <a:p>
                      <a:pPr marL="342900" indent="-342900">
                        <a:buFont typeface="Arial" panose="020B0604020202020204" pitchFamily="34" charset="0"/>
                        <a:buChar char="•"/>
                      </a:pPr>
                      <a:r>
                        <a:rPr lang="en-US" sz="2400"/>
                        <a:t>Access to additional programming (magnet and specials) </a:t>
                      </a:r>
                    </a:p>
                    <a:p>
                      <a:pPr marL="342900" lvl="0" indent="-342900">
                        <a:buFont typeface="Arial" panose="020B0604020202020204" pitchFamily="34" charset="0"/>
                        <a:buChar char="•"/>
                      </a:pPr>
                      <a:r>
                        <a:rPr lang="en-US" sz="2400" b="0" i="0" u="none" strike="noStrike" noProof="0">
                          <a:solidFill>
                            <a:srgbClr val="000000"/>
                          </a:solidFill>
                          <a:latin typeface="Calibri"/>
                        </a:rPr>
                        <a:t>Additional funding opportunities</a:t>
                      </a:r>
                      <a:endParaRPr lang="en-US" sz="2400"/>
                    </a:p>
                    <a:p>
                      <a:pPr marL="342900" indent="-342900">
                        <a:buFont typeface="Arial" panose="020B0604020202020204" pitchFamily="34" charset="0"/>
                        <a:buChar char="•"/>
                      </a:pPr>
                      <a:endParaRPr lang="en-US" sz="2400"/>
                    </a:p>
                  </a:txBody>
                  <a:tcPr/>
                </a:tc>
                <a:tc>
                  <a:txBody>
                    <a:bodyPr/>
                    <a:lstStyle/>
                    <a:p>
                      <a:pPr marL="342900" indent="-342900">
                        <a:buFont typeface="Arial" panose="020B0604020202020204" pitchFamily="34" charset="0"/>
                        <a:buChar char="•"/>
                      </a:pPr>
                      <a:r>
                        <a:rPr lang="en-US" sz="2400"/>
                        <a:t>Increased lunch and class sizes</a:t>
                      </a:r>
                    </a:p>
                    <a:p>
                      <a:pPr marL="342900" indent="-342900">
                        <a:buFont typeface="Arial" panose="020B0604020202020204" pitchFamily="34" charset="0"/>
                        <a:buChar char="•"/>
                      </a:pPr>
                      <a:r>
                        <a:rPr lang="en-US" sz="2400"/>
                        <a:t>Transitioning ESOL families to a new school environment</a:t>
                      </a:r>
                    </a:p>
                    <a:p>
                      <a:pPr marL="342900" lvl="0" indent="-342900">
                        <a:buFont typeface="Arial" panose="020B0604020202020204" pitchFamily="34" charset="0"/>
                        <a:buChar char="•"/>
                      </a:pPr>
                      <a:r>
                        <a:rPr lang="en-US" sz="2400"/>
                        <a:t>Fewer magnet slots available for out-of-zone students</a:t>
                      </a:r>
                    </a:p>
                  </a:txBody>
                  <a:tcPr/>
                </a:tc>
                <a:tc>
                  <a:txBody>
                    <a:bodyPr/>
                    <a:lstStyle/>
                    <a:p>
                      <a:pPr marL="342900" indent="-342900">
                        <a:buFont typeface="Arial" panose="020B0604020202020204" pitchFamily="34" charset="0"/>
                        <a:buChar char="•"/>
                      </a:pPr>
                      <a:r>
                        <a:rPr lang="en-US" sz="2400"/>
                        <a:t>Traffic concerns during car pool (dismissal and arrival)</a:t>
                      </a:r>
                    </a:p>
                    <a:p>
                      <a:pPr marL="342900" indent="-342900">
                        <a:buFont typeface="Arial" panose="020B0604020202020204" pitchFamily="34" charset="0"/>
                        <a:buChar char="•"/>
                      </a:pPr>
                      <a:r>
                        <a:rPr lang="en-US" sz="2400"/>
                        <a:t>Safety concerns with increased traffic and larger student population.</a:t>
                      </a:r>
                    </a:p>
                    <a:p>
                      <a:endParaRPr lang="en-US" sz="2400"/>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361C7732-5F9A-B503-A701-5130BA98B447}"/>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E65A283-75DE-9BCF-E5EF-21677791BC8F}"/>
              </a:ext>
            </a:extLst>
          </p:cNvPr>
          <p:cNvSpPr txBox="1"/>
          <p:nvPr/>
        </p:nvSpPr>
        <p:spPr>
          <a:xfrm>
            <a:off x="178586" y="137891"/>
            <a:ext cx="10952834"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HEARD ES COMMUNITY FEEDBACK </a:t>
            </a:r>
            <a:r>
              <a:rPr lang="en-US" sz="2400">
                <a:solidFill>
                  <a:schemeClr val="accent4"/>
                </a:solidFill>
                <a:effectLst>
                  <a:outerShdw blurRad="38100" dist="38100" dir="2700000" algn="tl">
                    <a:srgbClr val="000000">
                      <a:alpha val="43137"/>
                    </a:srgbClr>
                  </a:outerShdw>
                </a:effectLst>
                <a:latin typeface="Trade Gothic Next HvyCd" panose="020B0906040303020004" pitchFamily="34" charset="0"/>
              </a:rPr>
              <a:t>(School Consolidation Option C)</a:t>
            </a:r>
            <a:endParaRPr lang="en-US" sz="4000">
              <a:solidFill>
                <a:schemeClr val="accent4"/>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0" name="Picture 9">
            <a:extLst>
              <a:ext uri="{FF2B5EF4-FFF2-40B4-BE49-F238E27FC236}">
                <a16:creationId xmlns:a16="http://schemas.microsoft.com/office/drawing/2014/main" id="{566C47B6-3080-1438-1405-79E24FF73584}"/>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A354E8B8-0E97-E569-D0FF-74B6A35E3DF0}"/>
              </a:ext>
            </a:extLst>
          </p:cNvPr>
          <p:cNvSpPr>
            <a:spLocks noGrp="1"/>
          </p:cNvSpPr>
          <p:nvPr>
            <p:ph type="sldNum" sz="quarter" idx="12"/>
          </p:nvPr>
        </p:nvSpPr>
        <p:spPr/>
        <p:txBody>
          <a:bodyPr/>
          <a:lstStyle/>
          <a:p>
            <a:fld id="{28E6F07D-F62F-4C3B-A21E-2367E9A39921}" type="slidenum">
              <a:rPr lang="en-US" smtClean="0"/>
              <a:t>52</a:t>
            </a:fld>
            <a:endParaRPr lang="en-US"/>
          </a:p>
        </p:txBody>
      </p:sp>
      <p:sp>
        <p:nvSpPr>
          <p:cNvPr id="3" name="TextBox 2">
            <a:extLst>
              <a:ext uri="{FF2B5EF4-FFF2-40B4-BE49-F238E27FC236}">
                <a16:creationId xmlns:a16="http://schemas.microsoft.com/office/drawing/2014/main" id="{BB0D1CF4-0AC5-D1A8-86A0-F8E5C589ADAC}"/>
              </a:ext>
            </a:extLst>
          </p:cNvPr>
          <p:cNvSpPr txBox="1"/>
          <p:nvPr/>
        </p:nvSpPr>
        <p:spPr>
          <a:xfrm>
            <a:off x="455642" y="1116032"/>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C: Porter ES merges with Heard ES and Skyview ES </a:t>
            </a:r>
          </a:p>
        </p:txBody>
      </p:sp>
    </p:spTree>
    <p:extLst>
      <p:ext uri="{BB962C8B-B14F-4D97-AF65-F5344CB8AC3E}">
        <p14:creationId xmlns:p14="http://schemas.microsoft.com/office/powerpoint/2010/main" val="22825622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3B72A-F814-A042-C76F-3ACC5FED7EA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D4610A-77F7-6CBD-4005-121178730BAA}"/>
              </a:ext>
            </a:extLst>
          </p:cNvPr>
          <p:cNvGraphicFramePr>
            <a:graphicFrameLocks noGrp="1"/>
          </p:cNvGraphicFramePr>
          <p:nvPr>
            <p:extLst>
              <p:ext uri="{D42A27DB-BD31-4B8C-83A1-F6EECF244321}">
                <p14:modId xmlns:p14="http://schemas.microsoft.com/office/powerpoint/2010/main" val="2004271731"/>
              </p:ext>
            </p:extLst>
          </p:nvPr>
        </p:nvGraphicFramePr>
        <p:xfrm>
          <a:off x="701350" y="1842504"/>
          <a:ext cx="10789299" cy="4226159"/>
        </p:xfrm>
        <a:graphic>
          <a:graphicData uri="http://schemas.openxmlformats.org/drawingml/2006/table">
            <a:tbl>
              <a:tblPr firstRow="1" bandRow="1">
                <a:tableStyleId>{073A0DAA-6AF3-43AB-8588-CEC1D06C72B9}</a:tableStyleId>
              </a:tblPr>
              <a:tblGrid>
                <a:gridCol w="2940821">
                  <a:extLst>
                    <a:ext uri="{9D8B030D-6E8A-4147-A177-3AD203B41FA5}">
                      <a16:colId xmlns:a16="http://schemas.microsoft.com/office/drawing/2014/main" val="1377723042"/>
                    </a:ext>
                  </a:extLst>
                </a:gridCol>
                <a:gridCol w="2436722">
                  <a:extLst>
                    <a:ext uri="{9D8B030D-6E8A-4147-A177-3AD203B41FA5}">
                      <a16:colId xmlns:a16="http://schemas.microsoft.com/office/drawing/2014/main" val="1310031048"/>
                    </a:ext>
                  </a:extLst>
                </a:gridCol>
                <a:gridCol w="2705878">
                  <a:extLst>
                    <a:ext uri="{9D8B030D-6E8A-4147-A177-3AD203B41FA5}">
                      <a16:colId xmlns:a16="http://schemas.microsoft.com/office/drawing/2014/main" val="3187305484"/>
                    </a:ext>
                  </a:extLst>
                </a:gridCol>
                <a:gridCol w="2705878">
                  <a:extLst>
                    <a:ext uri="{9D8B030D-6E8A-4147-A177-3AD203B41FA5}">
                      <a16:colId xmlns:a16="http://schemas.microsoft.com/office/drawing/2014/main" val="2588111499"/>
                    </a:ext>
                  </a:extLst>
                </a:gridCol>
              </a:tblGrid>
              <a:tr h="477119">
                <a:tc>
                  <a:txBody>
                    <a:bodyPr/>
                    <a:lstStyle/>
                    <a:p>
                      <a:pPr algn="ctr"/>
                      <a:r>
                        <a:rPr lang="en-US" sz="2400"/>
                        <a:t>Benefits</a:t>
                      </a:r>
                    </a:p>
                  </a:txBody>
                  <a:tcPr anchor="ctr"/>
                </a:tc>
                <a:tc>
                  <a:txBody>
                    <a:bodyPr/>
                    <a:lstStyle/>
                    <a:p>
                      <a:pPr algn="ctr"/>
                      <a:r>
                        <a:rPr lang="en-US" sz="2400"/>
                        <a:t>Opportunities</a:t>
                      </a:r>
                    </a:p>
                  </a:txBody>
                  <a:tcPr anchor="ctr"/>
                </a:tc>
                <a:tc>
                  <a:txBody>
                    <a:bodyPr/>
                    <a:lstStyle/>
                    <a:p>
                      <a:pPr algn="ctr"/>
                      <a:r>
                        <a:rPr lang="en-US" sz="2400"/>
                        <a:t>Challenges</a:t>
                      </a:r>
                    </a:p>
                  </a:txBody>
                  <a:tcPr anchor="ctr"/>
                </a:tc>
                <a:tc>
                  <a:txBody>
                    <a:bodyPr/>
                    <a:lstStyle/>
                    <a:p>
                      <a:pPr algn="ctr"/>
                      <a:r>
                        <a:rPr lang="en-US" sz="2400"/>
                        <a:t>Concerns</a:t>
                      </a:r>
                    </a:p>
                  </a:txBody>
                  <a:tcPr anchor="ctr"/>
                </a:tc>
                <a:extLst>
                  <a:ext uri="{0D108BD9-81ED-4DB2-BD59-A6C34878D82A}">
                    <a16:rowId xmlns:a16="http://schemas.microsoft.com/office/drawing/2014/main" val="2141133441"/>
                  </a:ext>
                </a:extLst>
              </a:tr>
              <a:tr h="3647012">
                <a:tc>
                  <a:txBody>
                    <a:bodyPr/>
                    <a:lstStyle/>
                    <a:p>
                      <a:pPr marL="342900" indent="-342900">
                        <a:buFont typeface="Arial" panose="020B0604020202020204" pitchFamily="34" charset="0"/>
                        <a:buChar char="•"/>
                      </a:pPr>
                      <a:r>
                        <a:rPr lang="en-US" sz="2400"/>
                        <a:t>STEAM and agricultural program exposure for more students</a:t>
                      </a:r>
                    </a:p>
                    <a:p>
                      <a:pPr marL="342900" indent="-342900">
                        <a:buFont typeface="Arial" panose="020B0604020202020204" pitchFamily="34" charset="0"/>
                        <a:buChar char="•"/>
                      </a:pPr>
                      <a:r>
                        <a:rPr lang="en-US" sz="2400"/>
                        <a:t>Cost-saving benefits for the District</a:t>
                      </a:r>
                    </a:p>
                  </a:txBody>
                  <a:tcPr/>
                </a:tc>
                <a:tc>
                  <a:txBody>
                    <a:bodyPr/>
                    <a:lstStyle/>
                    <a:p>
                      <a:pPr marL="342900" indent="-342900">
                        <a:buFont typeface="Arial" panose="020B0604020202020204" pitchFamily="34" charset="0"/>
                        <a:buChar char="•"/>
                      </a:pPr>
                      <a:r>
                        <a:rPr lang="en-US" sz="2400"/>
                        <a:t>Expansion of ESOL services</a:t>
                      </a:r>
                    </a:p>
                    <a:p>
                      <a:pPr marL="342900" indent="-342900">
                        <a:buFont typeface="Arial" panose="020B0604020202020204" pitchFamily="34" charset="0"/>
                        <a:buChar char="•"/>
                      </a:pPr>
                      <a:r>
                        <a:rPr lang="en-US" sz="2400"/>
                        <a:t>Potential for additional programming</a:t>
                      </a:r>
                    </a:p>
                    <a:p>
                      <a:pPr marL="342900" indent="-342900">
                        <a:buFont typeface="Arial" panose="020B0604020202020204" pitchFamily="34" charset="0"/>
                        <a:buChar char="•"/>
                      </a:pPr>
                      <a:endParaRPr lang="en-US" sz="2400"/>
                    </a:p>
                  </a:txBody>
                  <a:tcPr/>
                </a:tc>
                <a:tc>
                  <a:txBody>
                    <a:bodyPr/>
                    <a:lstStyle/>
                    <a:p>
                      <a:pPr marL="342900" indent="-342900">
                        <a:buFont typeface="Arial" panose="020B0604020202020204" pitchFamily="34" charset="0"/>
                        <a:buChar char="•"/>
                      </a:pPr>
                      <a:r>
                        <a:rPr lang="en-US" sz="2400"/>
                        <a:t>Transportation logistics and longer rides</a:t>
                      </a:r>
                    </a:p>
                    <a:p>
                      <a:pPr marL="342900" indent="-342900">
                        <a:buFont typeface="Arial" panose="020B0604020202020204" pitchFamily="34" charset="0"/>
                        <a:buChar char="•"/>
                      </a:pPr>
                      <a:r>
                        <a:rPr lang="en-US" sz="2400"/>
                        <a:t>School capacity and potential over-enrollment due to pending developments in the area</a:t>
                      </a:r>
                    </a:p>
                    <a:p>
                      <a:pPr marL="342900" indent="-342900">
                        <a:buFont typeface="Arial" panose="020B0604020202020204" pitchFamily="34" charset="0"/>
                        <a:buChar char="•"/>
                      </a:pPr>
                      <a:endParaRPr lang="en-US" sz="2400"/>
                    </a:p>
                  </a:txBody>
                  <a:tcPr/>
                </a:tc>
                <a:tc>
                  <a:txBody>
                    <a:bodyPr/>
                    <a:lstStyle/>
                    <a:p>
                      <a:pPr marL="342900" indent="-342900">
                        <a:buFont typeface="Arial" panose="020B0604020202020204" pitchFamily="34" charset="0"/>
                        <a:buChar char="•"/>
                      </a:pPr>
                      <a:r>
                        <a:rPr lang="en-US" sz="2400"/>
                        <a:t>Decreasing magnet program slots at Heard for out-of-zone students</a:t>
                      </a:r>
                    </a:p>
                    <a:p>
                      <a:pPr marL="342900" indent="-342900">
                        <a:buFont typeface="Arial" panose="020B0604020202020204" pitchFamily="34" charset="0"/>
                        <a:buChar char="•"/>
                      </a:pPr>
                      <a:r>
                        <a:rPr lang="en-US" sz="2400"/>
                        <a:t>Parking and traffic congestion</a:t>
                      </a:r>
                    </a:p>
                    <a:p>
                      <a:endParaRPr lang="en-US" sz="2400"/>
                    </a:p>
                  </a:txBody>
                  <a:tcPr/>
                </a:tc>
                <a:extLst>
                  <a:ext uri="{0D108BD9-81ED-4DB2-BD59-A6C34878D82A}">
                    <a16:rowId xmlns:a16="http://schemas.microsoft.com/office/drawing/2014/main" val="2473777174"/>
                  </a:ext>
                </a:extLst>
              </a:tr>
            </a:tbl>
          </a:graphicData>
        </a:graphic>
      </p:graphicFrame>
      <p:sp>
        <p:nvSpPr>
          <p:cNvPr id="8" name="Rectangle 7">
            <a:extLst>
              <a:ext uri="{FF2B5EF4-FFF2-40B4-BE49-F238E27FC236}">
                <a16:creationId xmlns:a16="http://schemas.microsoft.com/office/drawing/2014/main" id="{E6445FD3-2E47-8BF5-2B63-ACF1ACCB4BAF}"/>
              </a:ext>
            </a:extLst>
          </p:cNvPr>
          <p:cNvSpPr/>
          <p:nvPr/>
        </p:nvSpPr>
        <p:spPr>
          <a:xfrm>
            <a:off x="-11009" y="8220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01B0780-6E9D-3465-A6D7-CA962B5E9901}"/>
              </a:ext>
            </a:extLst>
          </p:cNvPr>
          <p:cNvSpPr txBox="1"/>
          <p:nvPr/>
        </p:nvSpPr>
        <p:spPr>
          <a:xfrm>
            <a:off x="178586" y="137891"/>
            <a:ext cx="10952834"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SKYVIEW ES COMMUNITY FEEDBACK </a:t>
            </a:r>
            <a:r>
              <a:rPr lang="en-US" sz="2200">
                <a:solidFill>
                  <a:schemeClr val="accent4"/>
                </a:solidFill>
                <a:effectLst>
                  <a:outerShdw blurRad="38100" dist="38100" dir="2700000" algn="tl">
                    <a:srgbClr val="000000">
                      <a:alpha val="43137"/>
                    </a:srgbClr>
                  </a:outerShdw>
                </a:effectLst>
                <a:latin typeface="Trade Gothic Next HvyCd" panose="020B0906040303020004" pitchFamily="34" charset="0"/>
              </a:rPr>
              <a:t>(School Consolidation Option C)</a:t>
            </a:r>
          </a:p>
        </p:txBody>
      </p:sp>
      <p:pic>
        <p:nvPicPr>
          <p:cNvPr id="10" name="Picture 9">
            <a:extLst>
              <a:ext uri="{FF2B5EF4-FFF2-40B4-BE49-F238E27FC236}">
                <a16:creationId xmlns:a16="http://schemas.microsoft.com/office/drawing/2014/main" id="{33674BF1-7FAC-CCAD-ACB6-F74D987D26D9}"/>
              </a:ext>
            </a:extLst>
          </p:cNvPr>
          <p:cNvPicPr>
            <a:picLocks noChangeAspect="1"/>
          </p:cNvPicPr>
          <p:nvPr/>
        </p:nvPicPr>
        <p:blipFill>
          <a:blip r:embed="rId3"/>
          <a:stretch>
            <a:fillRect/>
          </a:stretch>
        </p:blipFill>
        <p:spPr>
          <a:xfrm>
            <a:off x="10983695" y="-94993"/>
            <a:ext cx="1391675" cy="1386174"/>
          </a:xfrm>
          <a:prstGeom prst="rect">
            <a:avLst/>
          </a:prstGeom>
        </p:spPr>
      </p:pic>
      <p:sp>
        <p:nvSpPr>
          <p:cNvPr id="2" name="Slide Number Placeholder 1">
            <a:extLst>
              <a:ext uri="{FF2B5EF4-FFF2-40B4-BE49-F238E27FC236}">
                <a16:creationId xmlns:a16="http://schemas.microsoft.com/office/drawing/2014/main" id="{603ACC34-F564-A678-6CD1-BD59FE6CCC84}"/>
              </a:ext>
            </a:extLst>
          </p:cNvPr>
          <p:cNvSpPr>
            <a:spLocks noGrp="1"/>
          </p:cNvSpPr>
          <p:nvPr>
            <p:ph type="sldNum" sz="quarter" idx="12"/>
          </p:nvPr>
        </p:nvSpPr>
        <p:spPr/>
        <p:txBody>
          <a:bodyPr/>
          <a:lstStyle/>
          <a:p>
            <a:fld id="{28E6F07D-F62F-4C3B-A21E-2367E9A39921}" type="slidenum">
              <a:rPr lang="en-US" smtClean="0"/>
              <a:t>53</a:t>
            </a:fld>
            <a:endParaRPr lang="en-US"/>
          </a:p>
        </p:txBody>
      </p:sp>
      <p:sp>
        <p:nvSpPr>
          <p:cNvPr id="3" name="TextBox 2">
            <a:extLst>
              <a:ext uri="{FF2B5EF4-FFF2-40B4-BE49-F238E27FC236}">
                <a16:creationId xmlns:a16="http://schemas.microsoft.com/office/drawing/2014/main" id="{67EAD769-8A33-41A0-88FB-BD1FA912AB7D}"/>
              </a:ext>
            </a:extLst>
          </p:cNvPr>
          <p:cNvSpPr txBox="1"/>
          <p:nvPr/>
        </p:nvSpPr>
        <p:spPr>
          <a:xfrm>
            <a:off x="530288" y="1222710"/>
            <a:ext cx="10823512" cy="461665"/>
          </a:xfrm>
          <a:prstGeom prst="rect">
            <a:avLst/>
          </a:prstGeom>
          <a:noFill/>
        </p:spPr>
        <p:txBody>
          <a:bodyPr wrap="square" rtlCol="0">
            <a:spAutoFit/>
          </a:bodyPr>
          <a:lstStyle/>
          <a:p>
            <a:pPr algn="ctr"/>
            <a:r>
              <a:rPr lang="en-US" sz="2400" b="1" i="1">
                <a:effectLst>
                  <a:outerShdw blurRad="38100" dist="38100" dir="2700000" algn="tl">
                    <a:srgbClr val="000000">
                      <a:alpha val="43137"/>
                    </a:srgbClr>
                  </a:outerShdw>
                </a:effectLst>
              </a:rPr>
              <a:t>Scenario C: Porter ES merges with Heard ES and Skyview ES </a:t>
            </a:r>
          </a:p>
        </p:txBody>
      </p:sp>
    </p:spTree>
    <p:extLst>
      <p:ext uri="{BB962C8B-B14F-4D97-AF65-F5344CB8AC3E}">
        <p14:creationId xmlns:p14="http://schemas.microsoft.com/office/powerpoint/2010/main" val="17673278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EFC3C8-07DC-31AD-A858-64C4A343DC3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1C05FE-1CD3-90E9-9494-8D8C5F7DC99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58D1F23-AEA8-4FF7-ADA2-20F77411EED2}"/>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11" name="Picture 10">
            <a:extLst>
              <a:ext uri="{FF2B5EF4-FFF2-40B4-BE49-F238E27FC236}">
                <a16:creationId xmlns:a16="http://schemas.microsoft.com/office/drawing/2014/main" id="{DF4DA800-18BC-5EC2-DBAA-616B03665B2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2">
            <a:extLst>
              <a:ext uri="{FF2B5EF4-FFF2-40B4-BE49-F238E27FC236}">
                <a16:creationId xmlns:a16="http://schemas.microsoft.com/office/drawing/2014/main" id="{910E02D9-6A30-33D9-AF62-414E0392B69E}"/>
              </a:ext>
            </a:extLst>
          </p:cNvPr>
          <p:cNvSpPr>
            <a:spLocks noGrp="1"/>
          </p:cNvSpPr>
          <p:nvPr>
            <p:ph idx="1"/>
          </p:nvPr>
        </p:nvSpPr>
        <p:spPr>
          <a:xfrm>
            <a:off x="298579" y="1229625"/>
            <a:ext cx="11283821" cy="4195481"/>
          </a:xfrm>
        </p:spPr>
        <p:txBody>
          <a:bodyPr vert="horz" lIns="91440" tIns="45720" rIns="91440" bIns="45720" rtlCol="0" anchor="t">
            <a:normAutofit/>
          </a:bodyPr>
          <a:lstStyle/>
          <a:p>
            <a:r>
              <a:rPr lang="en-US" sz="2800">
                <a:latin typeface="Arial Narrow" panose="020B0606020202030204" pitchFamily="34" charset="0"/>
              </a:rPr>
              <a:t>Prepare detailed comparisons of consolidation and non-consolidation options, including financial, operational, and student impact considerations.</a:t>
            </a:r>
          </a:p>
          <a:p>
            <a:r>
              <a:rPr lang="en-US" sz="2800">
                <a:latin typeface="Arial Narrow" panose="020B0606020202030204" pitchFamily="34" charset="0"/>
              </a:rPr>
              <a:t>Finalize Recommendations for presentation to the Board of Education Action in April 2025.</a:t>
            </a:r>
          </a:p>
          <a:p>
            <a:pPr marL="0" indent="0">
              <a:buNone/>
            </a:pPr>
            <a:endParaRPr lang="en-US" sz="2800"/>
          </a:p>
          <a:p>
            <a:pPr marL="0" indent="0">
              <a:buNone/>
            </a:pPr>
            <a:endParaRPr lang="en-US" sz="2800" kern="100">
              <a:latin typeface="Calibri"/>
              <a:ea typeface="Calibri"/>
              <a:cs typeface="Calibri"/>
            </a:endParaRPr>
          </a:p>
        </p:txBody>
      </p:sp>
      <p:sp>
        <p:nvSpPr>
          <p:cNvPr id="4" name="Slide Number Placeholder 3">
            <a:extLst>
              <a:ext uri="{FF2B5EF4-FFF2-40B4-BE49-F238E27FC236}">
                <a16:creationId xmlns:a16="http://schemas.microsoft.com/office/drawing/2014/main" id="{DBB88174-523F-8925-1287-A967BDBE0B5D}"/>
              </a:ext>
            </a:extLst>
          </p:cNvPr>
          <p:cNvSpPr>
            <a:spLocks noGrp="1"/>
          </p:cNvSpPr>
          <p:nvPr>
            <p:ph type="sldNum" sz="quarter" idx="12"/>
          </p:nvPr>
        </p:nvSpPr>
        <p:spPr/>
        <p:txBody>
          <a:bodyPr/>
          <a:lstStyle/>
          <a:p>
            <a:fld id="{C1FF6DA9-008F-8B48-92A6-B652298478BF}" type="slidenum">
              <a:rPr lang="en-US" smtClean="0"/>
              <a:t>54</a:t>
            </a:fld>
            <a:endParaRPr lang="en-US"/>
          </a:p>
        </p:txBody>
      </p:sp>
    </p:spTree>
    <p:extLst>
      <p:ext uri="{BB962C8B-B14F-4D97-AF65-F5344CB8AC3E}">
        <p14:creationId xmlns:p14="http://schemas.microsoft.com/office/powerpoint/2010/main" val="3332298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D41586A2-73FF-3977-7D45-EA01A7870A75}"/>
              </a:ext>
            </a:extLst>
          </p:cNvPr>
          <p:cNvSpPr>
            <a:spLocks noGrp="1"/>
          </p:cNvSpPr>
          <p:nvPr>
            <p:ph type="sldNum" sz="quarter" idx="12"/>
          </p:nvPr>
        </p:nvSpPr>
        <p:spPr/>
        <p:txBody>
          <a:bodyPr/>
          <a:lstStyle/>
          <a:p>
            <a:fld id="{28E6F07D-F62F-4C3B-A21E-2367E9A39921}" type="slidenum">
              <a:rPr lang="en-US" smtClean="0"/>
              <a:t>55</a:t>
            </a:fld>
            <a:endParaRPr lang="en-US"/>
          </a:p>
        </p:txBody>
      </p:sp>
    </p:spTree>
    <p:extLst>
      <p:ext uri="{BB962C8B-B14F-4D97-AF65-F5344CB8AC3E}">
        <p14:creationId xmlns:p14="http://schemas.microsoft.com/office/powerpoint/2010/main" val="22046430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4F9293D3-99F9-B7F9-3FF3-D99D99F2407F}"/>
              </a:ext>
            </a:extLst>
          </p:cNvPr>
          <p:cNvSpPr>
            <a:spLocks noGrp="1"/>
          </p:cNvSpPr>
          <p:nvPr>
            <p:ph type="sldNum" sz="quarter" idx="12"/>
          </p:nvPr>
        </p:nvSpPr>
        <p:spPr/>
        <p:txBody>
          <a:bodyPr/>
          <a:lstStyle/>
          <a:p>
            <a:fld id="{28E6F07D-F62F-4C3B-A21E-2367E9A39921}" type="slidenum">
              <a:rPr lang="en-US" smtClean="0"/>
              <a:t>56</a:t>
            </a:fld>
            <a:endParaRPr lang="en-US"/>
          </a:p>
        </p:txBody>
      </p:sp>
    </p:spTree>
    <p:extLst>
      <p:ext uri="{BB962C8B-B14F-4D97-AF65-F5344CB8AC3E}">
        <p14:creationId xmlns:p14="http://schemas.microsoft.com/office/powerpoint/2010/main" val="33374431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117B6-7B1E-B606-3FE7-2987A8ECF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3CA18C-AAEB-6F45-9D41-708FD5FA7257}"/>
              </a:ext>
            </a:extLst>
          </p:cNvPr>
          <p:cNvSpPr>
            <a:spLocks noGrp="1"/>
          </p:cNvSpPr>
          <p:nvPr>
            <p:ph type="title"/>
          </p:nvPr>
        </p:nvSpPr>
        <p:spPr>
          <a:xfrm>
            <a:off x="831851" y="3554963"/>
            <a:ext cx="10515600" cy="1007516"/>
          </a:xfrm>
        </p:spPr>
        <p:style>
          <a:lnRef idx="2">
            <a:schemeClr val="dk1">
              <a:shade val="15000"/>
            </a:schemeClr>
          </a:lnRef>
          <a:fillRef idx="1">
            <a:schemeClr val="dk1"/>
          </a:fillRef>
          <a:effectRef idx="0">
            <a:schemeClr val="dk1"/>
          </a:effectRef>
          <a:fontRef idx="minor">
            <a:schemeClr val="lt1"/>
          </a:fontRef>
        </p:style>
        <p:txBody>
          <a:bodyPr/>
          <a:lstStyle/>
          <a:p>
            <a:r>
              <a:rPr lang="en-US">
                <a:latin typeface="Trade Gothic Next HvyCd" panose="020B0906040303020004" pitchFamily="34" charset="0"/>
              </a:rPr>
              <a:t>APPENDIX</a:t>
            </a:r>
          </a:p>
        </p:txBody>
      </p:sp>
      <p:pic>
        <p:nvPicPr>
          <p:cNvPr id="4" name="Picture 3">
            <a:extLst>
              <a:ext uri="{FF2B5EF4-FFF2-40B4-BE49-F238E27FC236}">
                <a16:creationId xmlns:a16="http://schemas.microsoft.com/office/drawing/2014/main" id="{722F6A13-8C93-23A7-40B1-BEF3B537E54A}"/>
              </a:ext>
            </a:extLst>
          </p:cNvPr>
          <p:cNvPicPr>
            <a:picLocks noChangeAspect="1"/>
          </p:cNvPicPr>
          <p:nvPr/>
        </p:nvPicPr>
        <p:blipFill rotWithShape="1">
          <a:blip r:embed="rId3"/>
          <a:srcRect l="10026" r="6357" b="12015"/>
          <a:stretch/>
        </p:blipFill>
        <p:spPr>
          <a:xfrm>
            <a:off x="10041538" y="76200"/>
            <a:ext cx="1996824" cy="2092842"/>
          </a:xfrm>
          <a:prstGeom prst="rect">
            <a:avLst/>
          </a:prstGeom>
        </p:spPr>
      </p:pic>
      <p:sp>
        <p:nvSpPr>
          <p:cNvPr id="5" name="Slide Number Placeholder 4">
            <a:extLst>
              <a:ext uri="{FF2B5EF4-FFF2-40B4-BE49-F238E27FC236}">
                <a16:creationId xmlns:a16="http://schemas.microsoft.com/office/drawing/2014/main" id="{123BDF3A-DDED-BF97-EC61-59B7CC7E9CD0}"/>
              </a:ext>
            </a:extLst>
          </p:cNvPr>
          <p:cNvSpPr>
            <a:spLocks noGrp="1"/>
          </p:cNvSpPr>
          <p:nvPr>
            <p:ph type="sldNum" sz="quarter" idx="12"/>
          </p:nvPr>
        </p:nvSpPr>
        <p:spPr/>
        <p:txBody>
          <a:bodyPr/>
          <a:lstStyle/>
          <a:p>
            <a:fld id="{28E6F07D-F62F-4C3B-A21E-2367E9A39921}" type="slidenum">
              <a:rPr lang="en-US" smtClean="0"/>
              <a:t>57</a:t>
            </a:fld>
            <a:endParaRPr lang="en-US"/>
          </a:p>
        </p:txBody>
      </p:sp>
    </p:spTree>
    <p:extLst>
      <p:ext uri="{BB962C8B-B14F-4D97-AF65-F5344CB8AC3E}">
        <p14:creationId xmlns:p14="http://schemas.microsoft.com/office/powerpoint/2010/main" val="18244485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57EBC9-494D-B9A4-A046-62C997D4D511}"/>
              </a:ext>
            </a:extLst>
          </p:cNvPr>
          <p:cNvSpPr>
            <a:spLocks noGrp="1"/>
          </p:cNvSpPr>
          <p:nvPr>
            <p:ph idx="1"/>
          </p:nvPr>
        </p:nvSpPr>
        <p:spPr>
          <a:xfrm>
            <a:off x="569167" y="968600"/>
            <a:ext cx="11290041" cy="5728996"/>
          </a:xfrm>
        </p:spPr>
        <p:txBody>
          <a:bodyPr numCol="2">
            <a:normAutofit lnSpcReduction="10000"/>
          </a:bodyPr>
          <a:lstStyle/>
          <a:p>
            <a:pPr>
              <a:buFont typeface="+mj-lt"/>
              <a:buAutoNum type="arabicPeriod"/>
            </a:pPr>
            <a:r>
              <a:rPr lang="en-US" sz="2200" b="1"/>
              <a:t>Timeline and Key Activities </a:t>
            </a:r>
            <a:r>
              <a:rPr lang="en-US" sz="2200" b="1">
                <a:solidFill>
                  <a:srgbClr val="FFC305"/>
                </a:solidFill>
              </a:rPr>
              <a:t>(Slides 59-62)</a:t>
            </a:r>
            <a:endParaRPr lang="en-US" sz="2200">
              <a:solidFill>
                <a:srgbClr val="FFC305"/>
              </a:solidFill>
            </a:endParaRPr>
          </a:p>
          <a:p>
            <a:pPr marL="742950" lvl="1" indent="-285750">
              <a:buFont typeface="+mj-lt"/>
              <a:buAutoNum type="arabicPeriod"/>
            </a:pPr>
            <a:r>
              <a:rPr lang="en-US" sz="1700"/>
              <a:t>Phase 1: Planning and Preparation (July-August 2024)</a:t>
            </a:r>
          </a:p>
          <a:p>
            <a:pPr marL="742950" lvl="1" indent="-285750">
              <a:buFont typeface="+mj-lt"/>
              <a:buAutoNum type="arabicPeriod"/>
            </a:pPr>
            <a:r>
              <a:rPr lang="en-US" sz="1700"/>
              <a:t>Phase 2: Data Collection and Analysis (September-November 2024)</a:t>
            </a:r>
          </a:p>
          <a:p>
            <a:pPr marL="742950" lvl="1" indent="-285750">
              <a:buFont typeface="+mj-lt"/>
              <a:buAutoNum type="arabicPeriod"/>
            </a:pPr>
            <a:r>
              <a:rPr lang="en-US" sz="1700"/>
              <a:t>Phase 3: Community Engagement and Feedback (December 2024-February 2025)</a:t>
            </a:r>
          </a:p>
          <a:p>
            <a:pPr marL="742950" lvl="1" indent="-285750">
              <a:buFont typeface="+mj-lt"/>
              <a:buAutoNum type="arabicPeriod"/>
            </a:pPr>
            <a:r>
              <a:rPr lang="en-US" sz="1700"/>
              <a:t>Phase 4: Decision Making and Planning (March-May 2025)</a:t>
            </a:r>
          </a:p>
          <a:p>
            <a:pPr marL="742950" lvl="1" indent="-285750">
              <a:buFont typeface="+mj-lt"/>
              <a:buAutoNum type="arabicPeriod"/>
            </a:pPr>
            <a:endParaRPr lang="en-US" sz="1700"/>
          </a:p>
          <a:p>
            <a:pPr>
              <a:buFont typeface="+mj-lt"/>
              <a:buAutoNum type="arabicPeriod"/>
            </a:pPr>
            <a:r>
              <a:rPr lang="en-US" sz="2200" b="1"/>
              <a:t>Bibb County School District - School Zone Boundaries </a:t>
            </a:r>
            <a:r>
              <a:rPr lang="en-US" sz="2200" b="1">
                <a:solidFill>
                  <a:srgbClr val="FFC305"/>
                </a:solidFill>
              </a:rPr>
              <a:t>(Slides 63-68)</a:t>
            </a:r>
            <a:endParaRPr lang="en-US" sz="2200">
              <a:solidFill>
                <a:srgbClr val="FFC305"/>
              </a:solidFill>
            </a:endParaRPr>
          </a:p>
          <a:p>
            <a:pPr marL="742950" lvl="1" indent="-285750">
              <a:buFont typeface="+mj-lt"/>
              <a:buAutoNum type="arabicPeriod"/>
            </a:pPr>
            <a:r>
              <a:rPr lang="en-US" sz="1700"/>
              <a:t>Overview of Current School Zones</a:t>
            </a:r>
          </a:p>
          <a:p>
            <a:pPr marL="742950" lvl="1" indent="-285750">
              <a:buFont typeface="+mj-lt"/>
              <a:buAutoNum type="arabicPeriod"/>
            </a:pPr>
            <a:endParaRPr lang="en-US" sz="1700"/>
          </a:p>
          <a:p>
            <a:pPr>
              <a:buFont typeface="+mj-lt"/>
              <a:buAutoNum type="arabicPeriod"/>
            </a:pPr>
            <a:r>
              <a:rPr lang="en-US" sz="2200" b="1"/>
              <a:t>Bibb County School District - Enrollment Trends </a:t>
            </a:r>
            <a:r>
              <a:rPr lang="en-US" sz="2200" b="1">
                <a:solidFill>
                  <a:srgbClr val="FFC305"/>
                </a:solidFill>
              </a:rPr>
              <a:t>(Slides 69-75)</a:t>
            </a:r>
            <a:endParaRPr lang="en-US" sz="2200">
              <a:solidFill>
                <a:srgbClr val="FFC305"/>
              </a:solidFill>
            </a:endParaRPr>
          </a:p>
          <a:p>
            <a:pPr marL="742950" lvl="1" indent="-285750">
              <a:buFont typeface="+mj-lt"/>
              <a:buAutoNum type="arabicPeriod"/>
            </a:pPr>
            <a:r>
              <a:rPr lang="en-US" sz="1700"/>
              <a:t>District-wide Enrollment Trends</a:t>
            </a:r>
          </a:p>
          <a:p>
            <a:pPr marL="742950" lvl="1" indent="-285750">
              <a:buFont typeface="+mj-lt"/>
              <a:buAutoNum type="arabicPeriod"/>
            </a:pPr>
            <a:r>
              <a:rPr lang="en-US" sz="1700"/>
              <a:t>Zone-Specific Enrollment Analysis (Central, Howard, Northeast, Rutland, Southwest, Westside)</a:t>
            </a:r>
          </a:p>
          <a:p>
            <a:pPr>
              <a:buFont typeface="+mj-lt"/>
              <a:buAutoNum type="arabicPeriod"/>
            </a:pPr>
            <a:endParaRPr lang="en-US" sz="2200" b="1"/>
          </a:p>
          <a:p>
            <a:pPr>
              <a:buFont typeface="+mj-lt"/>
              <a:buAutoNum type="arabicPeriod"/>
            </a:pPr>
            <a:r>
              <a:rPr lang="en-US" sz="2200" b="1"/>
              <a:t>Consolidation Matrix Results </a:t>
            </a:r>
            <a:r>
              <a:rPr lang="en-US" sz="2200" b="1">
                <a:solidFill>
                  <a:srgbClr val="FFC305"/>
                </a:solidFill>
              </a:rPr>
              <a:t>(Slides 76-82)</a:t>
            </a:r>
            <a:endParaRPr lang="en-US" sz="2200">
              <a:solidFill>
                <a:srgbClr val="FFC305"/>
              </a:solidFill>
            </a:endParaRPr>
          </a:p>
          <a:p>
            <a:pPr marL="742950" lvl="1" indent="-285750">
              <a:buFont typeface="+mj-lt"/>
              <a:buAutoNum type="arabicPeriod"/>
            </a:pPr>
            <a:r>
              <a:rPr lang="en-US" sz="1700"/>
              <a:t>School-Specific Analysis: </a:t>
            </a:r>
          </a:p>
          <a:p>
            <a:pPr marL="1143000" lvl="2" indent="-228600">
              <a:buFont typeface="+mj-lt"/>
              <a:buAutoNum type="arabicPeriod"/>
            </a:pPr>
            <a:r>
              <a:rPr lang="en-US" sz="1700"/>
              <a:t>Williams Elementary School</a:t>
            </a:r>
          </a:p>
          <a:p>
            <a:pPr marL="1143000" lvl="2" indent="-228600">
              <a:buFont typeface="+mj-lt"/>
              <a:buAutoNum type="arabicPeriod"/>
            </a:pPr>
            <a:r>
              <a:rPr lang="en-US" sz="1700"/>
              <a:t>Skyview Elementary School</a:t>
            </a:r>
          </a:p>
          <a:p>
            <a:pPr marL="1143000" lvl="2" indent="-228600">
              <a:buFont typeface="+mj-lt"/>
              <a:buAutoNum type="arabicPeriod"/>
            </a:pPr>
            <a:r>
              <a:rPr lang="en-US" sz="1700"/>
              <a:t>Hartley Elementary School</a:t>
            </a:r>
          </a:p>
          <a:p>
            <a:pPr marL="1143000" lvl="2" indent="-228600">
              <a:buFont typeface="+mj-lt"/>
              <a:buAutoNum type="arabicPeriod"/>
            </a:pPr>
            <a:r>
              <a:rPr lang="en-US" sz="1700"/>
              <a:t>Ingram-Pye Elementary School</a:t>
            </a:r>
          </a:p>
          <a:p>
            <a:pPr marL="1143000" lvl="2" indent="-228600">
              <a:buFont typeface="+mj-lt"/>
              <a:buAutoNum type="arabicPeriod"/>
            </a:pPr>
            <a:r>
              <a:rPr lang="en-US" sz="1700"/>
              <a:t>Porter Elementary School</a:t>
            </a:r>
          </a:p>
          <a:p>
            <a:pPr marL="1143000" lvl="2" indent="-228600">
              <a:buFont typeface="+mj-lt"/>
              <a:buAutoNum type="arabicPeriod"/>
            </a:pPr>
            <a:r>
              <a:rPr lang="en-US" sz="1700"/>
              <a:t>Southfield Elementary School</a:t>
            </a:r>
          </a:p>
          <a:p>
            <a:pPr marL="1143000" lvl="2" indent="-228600">
              <a:buFont typeface="+mj-lt"/>
              <a:buAutoNum type="arabicPeriod"/>
            </a:pPr>
            <a:r>
              <a:rPr lang="en-US" sz="1700"/>
              <a:t>Heard Elementary School</a:t>
            </a:r>
          </a:p>
          <a:p>
            <a:pPr marL="1143000" lvl="2" indent="-228600">
              <a:buFont typeface="+mj-lt"/>
              <a:buAutoNum type="arabicPeriod"/>
            </a:pPr>
            <a:endParaRPr lang="en-US" sz="1500"/>
          </a:p>
          <a:p>
            <a:pPr>
              <a:buFont typeface="+mj-lt"/>
              <a:buAutoNum type="arabicPeriod"/>
            </a:pPr>
            <a:r>
              <a:rPr lang="en-US" sz="2200" b="1"/>
              <a:t>BCSD School Consolidation Considerations </a:t>
            </a:r>
            <a:r>
              <a:rPr lang="en-US" sz="2200" b="1">
                <a:solidFill>
                  <a:srgbClr val="FFC305"/>
                </a:solidFill>
              </a:rPr>
              <a:t>(Slides 83-88)</a:t>
            </a:r>
            <a:endParaRPr lang="en-US" sz="2200">
              <a:solidFill>
                <a:srgbClr val="FFC305"/>
              </a:solidFill>
            </a:endParaRPr>
          </a:p>
          <a:p>
            <a:pPr marL="742950" lvl="1" indent="-285750">
              <a:buFont typeface="+mj-lt"/>
              <a:buAutoNum type="arabicPeriod"/>
            </a:pPr>
            <a:r>
              <a:rPr lang="en-US" sz="1700"/>
              <a:t>Scenario A: Human Resources Considerations</a:t>
            </a:r>
          </a:p>
          <a:p>
            <a:pPr marL="742950" lvl="1" indent="-285750">
              <a:buFont typeface="+mj-lt"/>
              <a:buAutoNum type="arabicPeriod"/>
            </a:pPr>
            <a:r>
              <a:rPr lang="en-US" sz="1700"/>
              <a:t>Scenario B: Human Resources Considerations</a:t>
            </a:r>
          </a:p>
          <a:p>
            <a:pPr marL="742950" lvl="1" indent="-285750">
              <a:buFont typeface="+mj-lt"/>
              <a:buAutoNum type="arabicPeriod"/>
            </a:pPr>
            <a:r>
              <a:rPr lang="en-US" sz="1700"/>
              <a:t>Scenario C: Human Resources Considerations</a:t>
            </a:r>
          </a:p>
          <a:p>
            <a:pPr marL="742950" lvl="1" indent="-285750">
              <a:buFont typeface="+mj-lt"/>
              <a:buAutoNum type="arabicPeriod"/>
            </a:pPr>
            <a:r>
              <a:rPr lang="en-US" sz="1700"/>
              <a:t>Scenario A: Financial Impact</a:t>
            </a:r>
          </a:p>
          <a:p>
            <a:pPr marL="742950" lvl="1" indent="-285750">
              <a:buFont typeface="+mj-lt"/>
              <a:buAutoNum type="arabicPeriod"/>
            </a:pPr>
            <a:r>
              <a:rPr lang="en-US" sz="1700"/>
              <a:t>Scenario B: Financial Impact</a:t>
            </a:r>
          </a:p>
          <a:p>
            <a:pPr marL="742950" lvl="1" indent="-285750">
              <a:buFont typeface="+mj-lt"/>
              <a:buAutoNum type="arabicPeriod"/>
            </a:pPr>
            <a:r>
              <a:rPr lang="en-US" sz="1700"/>
              <a:t>Scenario C: Financial Impact</a:t>
            </a:r>
          </a:p>
          <a:p>
            <a:endParaRPr lang="en-US" sz="2000"/>
          </a:p>
        </p:txBody>
      </p:sp>
      <p:sp>
        <p:nvSpPr>
          <p:cNvPr id="4" name="Slide Number Placeholder 3">
            <a:extLst>
              <a:ext uri="{FF2B5EF4-FFF2-40B4-BE49-F238E27FC236}">
                <a16:creationId xmlns:a16="http://schemas.microsoft.com/office/drawing/2014/main" id="{EB759935-2EC1-BAFE-A399-BA0D2194CAD0}"/>
              </a:ext>
            </a:extLst>
          </p:cNvPr>
          <p:cNvSpPr>
            <a:spLocks noGrp="1"/>
          </p:cNvSpPr>
          <p:nvPr>
            <p:ph type="sldNum" sz="quarter" idx="12"/>
          </p:nvPr>
        </p:nvSpPr>
        <p:spPr/>
        <p:txBody>
          <a:bodyPr/>
          <a:lstStyle/>
          <a:p>
            <a:fld id="{28E6F07D-F62F-4C3B-A21E-2367E9A39921}" type="slidenum">
              <a:rPr lang="en-US" smtClean="0"/>
              <a:t>58</a:t>
            </a:fld>
            <a:endParaRPr lang="en-US"/>
          </a:p>
        </p:txBody>
      </p:sp>
      <p:sp>
        <p:nvSpPr>
          <p:cNvPr id="5" name="Rectangle 4">
            <a:extLst>
              <a:ext uri="{FF2B5EF4-FFF2-40B4-BE49-F238E27FC236}">
                <a16:creationId xmlns:a16="http://schemas.microsoft.com/office/drawing/2014/main" id="{4A68D1F8-5B02-6D8E-E304-8BCC60264F6F}"/>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APPENDIX TABLE OF CONTENTS</a:t>
            </a:r>
          </a:p>
        </p:txBody>
      </p:sp>
      <p:pic>
        <p:nvPicPr>
          <p:cNvPr id="6" name="Picture 5">
            <a:extLst>
              <a:ext uri="{FF2B5EF4-FFF2-40B4-BE49-F238E27FC236}">
                <a16:creationId xmlns:a16="http://schemas.microsoft.com/office/drawing/2014/main" id="{F75030C0-8C61-D31E-EB8E-9CDA9EEA390B}"/>
              </a:ext>
            </a:extLst>
          </p:cNvPr>
          <p:cNvPicPr>
            <a:picLocks noChangeAspect="1"/>
          </p:cNvPicPr>
          <p:nvPr/>
        </p:nvPicPr>
        <p:blipFill>
          <a:blip r:embed="rId3"/>
          <a:stretch>
            <a:fillRect/>
          </a:stretch>
        </p:blipFill>
        <p:spPr>
          <a:xfrm>
            <a:off x="10789316" y="-76332"/>
            <a:ext cx="1391675" cy="1386174"/>
          </a:xfrm>
          <a:prstGeom prst="rect">
            <a:avLst/>
          </a:prstGeom>
        </p:spPr>
      </p:pic>
    </p:spTree>
    <p:extLst>
      <p:ext uri="{BB962C8B-B14F-4D97-AF65-F5344CB8AC3E}">
        <p14:creationId xmlns:p14="http://schemas.microsoft.com/office/powerpoint/2010/main" val="40420430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8F1AC-905F-9642-59C6-3ECD845083B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F154187-450D-9399-8C80-8322A106963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TIMELINE AND KEY ACTIVITIES (Updated)</a:t>
            </a:r>
          </a:p>
        </p:txBody>
      </p:sp>
      <p:pic>
        <p:nvPicPr>
          <p:cNvPr id="11" name="Picture 10">
            <a:extLst>
              <a:ext uri="{FF2B5EF4-FFF2-40B4-BE49-F238E27FC236}">
                <a16:creationId xmlns:a16="http://schemas.microsoft.com/office/drawing/2014/main" id="{013541F2-36E4-1173-9FAA-94476C154C8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954C9964-32A2-1614-4E78-17426DF60479}"/>
              </a:ext>
            </a:extLst>
          </p:cNvPr>
          <p:cNvSpPr txBox="1"/>
          <p:nvPr/>
        </p:nvSpPr>
        <p:spPr>
          <a:xfrm>
            <a:off x="328507" y="1001052"/>
            <a:ext cx="11782980" cy="58477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sng"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Phase 1: Planning and Preparation (July-August 2024)</a:t>
            </a:r>
            <a:endPar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00" cap="none" spc="0" normalizeH="0" baseline="0" noProof="0">
                <a:ln>
                  <a:noFill/>
                </a:ln>
                <a:solidFill>
                  <a:srgbClr val="C00000"/>
                </a:solidFill>
                <a:effectLst/>
                <a:uLnTx/>
                <a:uFillTx/>
                <a:latin typeface="Calibri"/>
                <a:ea typeface="Aptos" panose="020B0004020202020204" pitchFamily="34" charset="0"/>
                <a:cs typeface="Times New Roman" panose="02020603050405020304" pitchFamily="18" charset="0"/>
              </a:rPr>
              <a:t>July 2024:</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Form a Steering Committee:</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Include key stakeholders: school board members, principals, teachers, parents, students, community leaders, financial experts, and representatives from local government.</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Define Goals and Objectives: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Focus on enhancing student academic achievement, ensuring equitable access to resources, optimizing facility use, and achieving cost savings.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Develop a Communication Plan:</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Establish channels for regular updates and feedback, such as a dedicated website, newsletters, social media platforms, and town hall meetings.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Initial Community Engagement:</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Conduct community forums to understand their concerns and aspirations regarding school consolidation.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00" cap="none" spc="0" normalizeH="0" baseline="0" noProof="0">
                <a:ln>
                  <a:noFill/>
                </a:ln>
                <a:solidFill>
                  <a:srgbClr val="C00000"/>
                </a:solidFill>
                <a:effectLst/>
                <a:uLnTx/>
                <a:uFillTx/>
                <a:latin typeface="Calibri"/>
                <a:ea typeface="Aptos" panose="020B0004020202020204" pitchFamily="34" charset="0"/>
                <a:cs typeface="Times New Roman" panose="02020603050405020304" pitchFamily="18" charset="0"/>
              </a:rPr>
              <a:t>August 2024:</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Conduct Initial Research:</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Review existing data on school performance, student enrollment, facilities, transportation, and budget.</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Engage a Cross-Functional Team:</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Identify internal team of experts in school consolidation, student outcomes, and financial analysis to provide insights and guidance.</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Develop a Project Plan:</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Outline key milestones, deliverables, and responsibilities, with a focus on student impact and financial analysis.</a:t>
            </a:r>
          </a:p>
        </p:txBody>
      </p:sp>
      <p:sp>
        <p:nvSpPr>
          <p:cNvPr id="4" name="Slide Number Placeholder 3">
            <a:extLst>
              <a:ext uri="{FF2B5EF4-FFF2-40B4-BE49-F238E27FC236}">
                <a16:creationId xmlns:a16="http://schemas.microsoft.com/office/drawing/2014/main" id="{29F509F3-3DB7-E279-4CC2-A68A9DB94E53}"/>
              </a:ext>
            </a:extLst>
          </p:cNvPr>
          <p:cNvSpPr>
            <a:spLocks noGrp="1"/>
          </p:cNvSpPr>
          <p:nvPr>
            <p:ph type="sldNum" sz="quarter" idx="12"/>
          </p:nvPr>
        </p:nvSpPr>
        <p:spPr/>
        <p:txBody>
          <a:bodyPr/>
          <a:lstStyle/>
          <a:p>
            <a:fld id="{28E6F07D-F62F-4C3B-A21E-2367E9A39921}" type="slidenum">
              <a:rPr lang="en-US" smtClean="0"/>
              <a:t>59</a:t>
            </a:fld>
            <a:endParaRPr lang="en-US"/>
          </a:p>
        </p:txBody>
      </p:sp>
    </p:spTree>
    <p:extLst>
      <p:ext uri="{BB962C8B-B14F-4D97-AF65-F5344CB8AC3E}">
        <p14:creationId xmlns:p14="http://schemas.microsoft.com/office/powerpoint/2010/main" val="8591063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AA825-BAA2-0C37-3A44-443476B9787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FD1BB0C-99F2-DBB4-9D43-9691550D2361}"/>
              </a:ext>
            </a:extLst>
          </p:cNvPr>
          <p:cNvPicPr>
            <a:picLocks noChangeAspect="1"/>
          </p:cNvPicPr>
          <p:nvPr/>
        </p:nvPicPr>
        <p:blipFill>
          <a:blip r:embed="rId3"/>
          <a:stretch>
            <a:fillRect/>
          </a:stretch>
        </p:blipFill>
        <p:spPr>
          <a:xfrm>
            <a:off x="-301925" y="-76332"/>
            <a:ext cx="12482915" cy="1260630"/>
          </a:xfrm>
          <a:prstGeom prst="rect">
            <a:avLst/>
          </a:prstGeom>
        </p:spPr>
      </p:pic>
      <p:pic>
        <p:nvPicPr>
          <p:cNvPr id="11" name="Picture 10">
            <a:extLst>
              <a:ext uri="{FF2B5EF4-FFF2-40B4-BE49-F238E27FC236}">
                <a16:creationId xmlns:a16="http://schemas.microsoft.com/office/drawing/2014/main" id="{EA65D486-CA75-96DA-5504-72E019131D5C}"/>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F99FBA71-5B63-5CA8-93D3-59F0E5E8D47D}"/>
              </a:ext>
            </a:extLst>
          </p:cNvPr>
          <p:cNvSpPr txBox="1"/>
          <p:nvPr/>
        </p:nvSpPr>
        <p:spPr>
          <a:xfrm>
            <a:off x="238051" y="923252"/>
            <a:ext cx="11828904" cy="56938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sng"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Phase 2: Data Collection and Analysis (September-November 2024)</a:t>
            </a:r>
            <a:endPar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C00000"/>
                </a:solidFill>
                <a:effectLst/>
                <a:uLnTx/>
                <a:uFillTx/>
                <a:latin typeface="Calibri" panose="020F0502020204030204" pitchFamily="34" charset="0"/>
                <a:ea typeface="Aptos" panose="020B0004020202020204" pitchFamily="34" charset="0"/>
                <a:cs typeface="Calibri" panose="020F0502020204030204" pitchFamily="34" charset="0"/>
              </a:rPr>
              <a:t>September 2024:</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Facility Assessments: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Evaluate the condition and capacity of current school buildings, focusing on the impact on the student learning environment.</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Financial Analysis: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Conduct a comprehensive assessment of potential cost savings and financial implications of consolidation. </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Analyze current expenditures and resource allocation across schools and administrative functions.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C00000"/>
                </a:solidFill>
                <a:effectLst/>
                <a:uLnTx/>
                <a:uFillTx/>
                <a:latin typeface="Calibri" panose="020F0502020204030204" pitchFamily="34" charset="0"/>
                <a:ea typeface="Aptos" panose="020B0004020202020204" pitchFamily="34" charset="0"/>
                <a:cs typeface="Calibri" panose="020F0502020204030204" pitchFamily="34" charset="0"/>
              </a:rPr>
              <a:t>October 2024:</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Analyze Enrollment Trends: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Project future enrollment patterns and identify schools with declining or increasing numbers. Consider the implications for student diversity and inclusivity.</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Budget Analysis: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Review financial implications and potential cost savings of consolidation, prioritizing resources for student programs and support services.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C00000"/>
                </a:solidFill>
                <a:effectLst/>
                <a:uLnTx/>
                <a:uFillTx/>
                <a:latin typeface="Calibri" panose="020F0502020204030204" pitchFamily="34" charset="0"/>
                <a:ea typeface="Aptos" panose="020B0004020202020204" pitchFamily="34" charset="0"/>
                <a:cs typeface="Calibri" panose="020F0502020204030204" pitchFamily="34" charset="0"/>
              </a:rPr>
              <a:t>November 2024:</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Conduct Surveys and Town Hall Meetings: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Gather input from students, parents, teachers, and the community about their concerns and expectations. Ensure diverse student voices are heard.</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Develop Preliminary Scenarios: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Create multiple consolidation and non-consolidation models based on collected data, emphasizing the impact on student outcomes, financial implications, and community sentiment.</a:t>
            </a:r>
            <a:endPar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endParaRPr>
          </a:p>
          <a:p>
            <a:pPr marL="800100" marR="0" lvl="1"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Conduct a detailed analysis of the advantages and disadvantages of each scenario, including impacts on student achievement, community cohesion, operational efficiency, and financial health.</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Present Findings to Steering Committee:</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Review data and preliminary scenarios for feedback and refinement, ensuring student representatives are actively involved.</a:t>
            </a:r>
          </a:p>
        </p:txBody>
      </p:sp>
      <p:sp>
        <p:nvSpPr>
          <p:cNvPr id="3" name="Slide Number Placeholder 2">
            <a:extLst>
              <a:ext uri="{FF2B5EF4-FFF2-40B4-BE49-F238E27FC236}">
                <a16:creationId xmlns:a16="http://schemas.microsoft.com/office/drawing/2014/main" id="{91823CCF-097C-C28D-57E1-01D7D2FCF427}"/>
              </a:ext>
            </a:extLst>
          </p:cNvPr>
          <p:cNvSpPr>
            <a:spLocks noGrp="1"/>
          </p:cNvSpPr>
          <p:nvPr>
            <p:ph type="sldNum" sz="quarter" idx="12"/>
          </p:nvPr>
        </p:nvSpPr>
        <p:spPr/>
        <p:txBody>
          <a:bodyPr/>
          <a:lstStyle/>
          <a:p>
            <a:fld id="{28E6F07D-F62F-4C3B-A21E-2367E9A39921}" type="slidenum">
              <a:rPr lang="en-US" smtClean="0"/>
              <a:t>60</a:t>
            </a:fld>
            <a:endParaRPr lang="en-US"/>
          </a:p>
        </p:txBody>
      </p:sp>
    </p:spTree>
    <p:extLst>
      <p:ext uri="{BB962C8B-B14F-4D97-AF65-F5344CB8AC3E}">
        <p14:creationId xmlns:p14="http://schemas.microsoft.com/office/powerpoint/2010/main" val="11609169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A1E1E-62A1-FB5C-8F6F-EF9FA4BACA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6481A5-9DC5-75F1-29BE-D0FA349C04D3}"/>
              </a:ext>
            </a:extLst>
          </p:cNvPr>
          <p:cNvPicPr>
            <a:picLocks noChangeAspect="1"/>
          </p:cNvPicPr>
          <p:nvPr/>
        </p:nvPicPr>
        <p:blipFill>
          <a:blip r:embed="rId3"/>
          <a:stretch>
            <a:fillRect/>
          </a:stretch>
        </p:blipFill>
        <p:spPr>
          <a:xfrm>
            <a:off x="-267478" y="-76332"/>
            <a:ext cx="12459478" cy="1260630"/>
          </a:xfrm>
          <a:prstGeom prst="rect">
            <a:avLst/>
          </a:prstGeom>
        </p:spPr>
      </p:pic>
      <p:pic>
        <p:nvPicPr>
          <p:cNvPr id="11" name="Picture 10">
            <a:extLst>
              <a:ext uri="{FF2B5EF4-FFF2-40B4-BE49-F238E27FC236}">
                <a16:creationId xmlns:a16="http://schemas.microsoft.com/office/drawing/2014/main" id="{AC3F2871-BEA9-0BC3-F14D-65640E299EEB}"/>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5458B423-277B-7E2C-C894-0A0E9DEBC979}"/>
              </a:ext>
            </a:extLst>
          </p:cNvPr>
          <p:cNvSpPr txBox="1"/>
          <p:nvPr/>
        </p:nvSpPr>
        <p:spPr>
          <a:xfrm>
            <a:off x="158980" y="870027"/>
            <a:ext cx="11747240" cy="63276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Phase 3: Community Engagement and Feedback (December 2024-February 2025)</a:t>
            </a:r>
            <a:endPar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00" cap="none" spc="0" normalizeH="0" baseline="0" noProof="0">
                <a:ln>
                  <a:noFill/>
                </a:ln>
                <a:solidFill>
                  <a:srgbClr val="C00000"/>
                </a:solidFill>
                <a:effectLst/>
                <a:uLnTx/>
                <a:uFillTx/>
                <a:latin typeface="Calibri" panose="020F0502020204030204" pitchFamily="34" charset="0"/>
                <a:ea typeface="Aptos" panose="020B0004020202020204" pitchFamily="34" charset="0"/>
                <a:cs typeface="Calibri" panose="020F0502020204030204" pitchFamily="34" charset="0"/>
              </a:rPr>
              <a:t>December 2024:</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Launch an Online Feedback Platform:</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Allow community members, especially students, to submit comments and suggestions online.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00" cap="none" spc="0" normalizeH="0" baseline="0" noProof="0">
                <a:ln>
                  <a:noFill/>
                </a:ln>
                <a:solidFill>
                  <a:srgbClr val="C00000"/>
                </a:solidFill>
                <a:effectLst/>
                <a:uLnTx/>
                <a:uFillTx/>
                <a:latin typeface="Calibri" panose="020F0502020204030204" pitchFamily="34" charset="0"/>
                <a:ea typeface="Aptos" panose="020B0004020202020204" pitchFamily="34" charset="0"/>
                <a:cs typeface="Calibri" panose="020F0502020204030204" pitchFamily="34" charset="0"/>
              </a:rPr>
              <a:t>January 2025:</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Host Community Forums: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Present preliminary scenarios to the public and gather feedback, with specific sessions for students and parents. </a:t>
            </a:r>
            <a:r>
              <a:rPr kumimoji="0" lang="en-US" sz="1800" b="0" i="0" u="none" strike="noStrike" kern="100" cap="none" spc="0" normalizeH="0" baseline="0" noProof="0">
                <a:ln>
                  <a:noFill/>
                </a:ln>
                <a:solidFill>
                  <a:srgbClr val="0D0D0D"/>
                </a:solidFill>
                <a:effectLst/>
                <a:highlight>
                  <a:srgbClr val="FFFFFF"/>
                </a:highlight>
                <a:uLnTx/>
                <a:uFillTx/>
                <a:latin typeface="Calibri" panose="020F0502020204030204" pitchFamily="34" charset="0"/>
                <a:ea typeface="Aptos" panose="020B0004020202020204" pitchFamily="34" charset="0"/>
                <a:cs typeface="Calibri" panose="020F0502020204030204" pitchFamily="34" charset="0"/>
              </a:rPr>
              <a:t>Provide detailed pros and cons for each scenario.</a:t>
            </a:r>
            <a:endPar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Conduct Additional Focus Groups: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Focus on areas with high impact from consolidation to understand specific concerns, particularly from students and families.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Refine Scenarios:</a:t>
            </a:r>
          </a:p>
          <a:p>
            <a:pPr marL="742950" marR="0" lvl="1" indent="-285750" algn="l" defTabSz="457200" rtl="0" eaLnBrk="1" fontAlgn="auto" latinLnBrk="0" hangingPunct="1">
              <a:lnSpc>
                <a:spcPct val="107000"/>
              </a:lnSpc>
              <a:spcBef>
                <a:spcPts val="0"/>
              </a:spcBef>
              <a:spcAft>
                <a:spcPts val="80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Incorporate community and student feedback into revised models, ensuring a balanced view of consolidation and non-consolidation options.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00" cap="none" spc="0" normalizeH="0" baseline="0" noProof="0">
                <a:ln>
                  <a:noFill/>
                </a:ln>
                <a:solidFill>
                  <a:srgbClr val="C00000"/>
                </a:solidFill>
                <a:effectLst/>
                <a:uLnTx/>
                <a:uFillTx/>
                <a:latin typeface="Calibri" panose="020F0502020204030204" pitchFamily="34" charset="0"/>
                <a:ea typeface="Aptos" panose="020B0004020202020204" pitchFamily="34" charset="0"/>
                <a:cs typeface="Calibri" panose="020F0502020204030204" pitchFamily="34" charset="0"/>
              </a:rPr>
              <a:t>February 2025:</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Publish Revised Scenarios:</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Share updated models with detailed pros and cons, focusing on student benefits and addressing concerns.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Community Survey:</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00" cap="none" spc="0" normalizeH="0" baseline="0" noProof="0">
                <a:ln>
                  <a:noFill/>
                </a:ln>
                <a:solidFill>
                  <a:prstClr val="black"/>
                </a:solidFill>
                <a:effectLst/>
                <a:uLnTx/>
                <a:uFillTx/>
                <a:latin typeface="Calibri" panose="020F0502020204030204" pitchFamily="34" charset="0"/>
                <a:ea typeface="Aptos" panose="020B0004020202020204" pitchFamily="34" charset="0"/>
                <a:cs typeface="Calibri" panose="020F0502020204030204" pitchFamily="34" charset="0"/>
              </a:rPr>
              <a:t>Conduct a comprehensive survey to gauge public opinion on revised scenarios, with a focus on student perspectives.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C04BD5DF-3A4E-67B5-1AC7-E4942648987B}"/>
              </a:ext>
            </a:extLst>
          </p:cNvPr>
          <p:cNvSpPr>
            <a:spLocks noGrp="1"/>
          </p:cNvSpPr>
          <p:nvPr>
            <p:ph type="sldNum" sz="quarter" idx="12"/>
          </p:nvPr>
        </p:nvSpPr>
        <p:spPr/>
        <p:txBody>
          <a:bodyPr/>
          <a:lstStyle/>
          <a:p>
            <a:fld id="{28E6F07D-F62F-4C3B-A21E-2367E9A39921}" type="slidenum">
              <a:rPr lang="en-US" smtClean="0"/>
              <a:t>61</a:t>
            </a:fld>
            <a:endParaRPr lang="en-US"/>
          </a:p>
        </p:txBody>
      </p:sp>
    </p:spTree>
    <p:extLst>
      <p:ext uri="{BB962C8B-B14F-4D97-AF65-F5344CB8AC3E}">
        <p14:creationId xmlns:p14="http://schemas.microsoft.com/office/powerpoint/2010/main" val="10722629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1D110-377E-A6CE-C190-663A2436246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069BCA-032B-0B6C-6527-5CFDC0A43957}"/>
              </a:ext>
            </a:extLst>
          </p:cNvPr>
          <p:cNvSpPr/>
          <p:nvPr/>
        </p:nvSpPr>
        <p:spPr>
          <a:xfrm>
            <a:off x="11009" y="41056"/>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rPr>
              <a:t>TIMELINE AND KEY ACTIVITIES CONT.</a:t>
            </a:r>
          </a:p>
        </p:txBody>
      </p:sp>
      <p:pic>
        <p:nvPicPr>
          <p:cNvPr id="11" name="Picture 10">
            <a:extLst>
              <a:ext uri="{FF2B5EF4-FFF2-40B4-BE49-F238E27FC236}">
                <a16:creationId xmlns:a16="http://schemas.microsoft.com/office/drawing/2014/main" id="{6A102278-58CF-3166-523C-DF624020FF7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CDDF2958-C923-7AD7-24ED-C915EAA869FE}"/>
              </a:ext>
            </a:extLst>
          </p:cNvPr>
          <p:cNvSpPr txBox="1"/>
          <p:nvPr/>
        </p:nvSpPr>
        <p:spPr>
          <a:xfrm>
            <a:off x="230581" y="919691"/>
            <a:ext cx="11752856" cy="642599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sng"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Phase 4: Decision Making and Planning (March-May 2025)</a:t>
            </a:r>
            <a:endPar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00" cap="none" spc="0" normalizeH="0" baseline="0" noProof="0">
                <a:ln>
                  <a:noFill/>
                </a:ln>
                <a:solidFill>
                  <a:srgbClr val="C00000"/>
                </a:solidFill>
                <a:effectLst/>
                <a:uLnTx/>
                <a:uFillTx/>
                <a:latin typeface="Calibri"/>
                <a:ea typeface="Aptos" panose="020B0004020202020204" pitchFamily="34" charset="0"/>
                <a:cs typeface="Times New Roman" panose="02020603050405020304" pitchFamily="18" charset="0"/>
              </a:rPr>
              <a:t>March 2025:</a:t>
            </a:r>
          </a:p>
          <a:p>
            <a:pPr marL="342900" marR="0" lvl="0" indent="-342900" algn="l" defTabSz="4572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Steering Committee Review: </a:t>
            </a:r>
          </a:p>
          <a:p>
            <a:pPr marL="742950" marR="0" lvl="1" indent="-285750" algn="l" defTabSz="4572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Finalize the consolidation and non-consolidation plans based on community feedback and data analysis, ensuring student representatives are part of the decision-making process.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Board Approval:</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Present the final plan to the school board for approval, highlighting student-centered outcomes and benefits of each option.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00" cap="none" spc="0" normalizeH="0" baseline="0" noProof="0">
                <a:ln>
                  <a:noFill/>
                </a:ln>
                <a:solidFill>
                  <a:srgbClr val="C00000"/>
                </a:solidFill>
                <a:effectLst/>
                <a:uLnTx/>
                <a:uFillTx/>
                <a:latin typeface="Calibri"/>
                <a:ea typeface="Aptos" panose="020B0004020202020204" pitchFamily="34" charset="0"/>
                <a:cs typeface="Times New Roman" panose="02020603050405020304" pitchFamily="18" charset="0"/>
              </a:rPr>
              <a:t>April 2025:</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Develop Implementation Plan:</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Create a detailed timeline and action steps for the consolidation process if necessary, ensuring minimal disruption to students.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Communicate Final Decision:</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Inform all stakeholders about the approved plan and next steps, with targeted communications for students and families.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00" cap="none" spc="0" normalizeH="0" baseline="0" noProof="0">
                <a:ln>
                  <a:noFill/>
                </a:ln>
                <a:solidFill>
                  <a:srgbClr val="C00000"/>
                </a:solidFill>
                <a:effectLst/>
                <a:uLnTx/>
                <a:uFillTx/>
                <a:latin typeface="Calibri"/>
                <a:ea typeface="Aptos" panose="020B0004020202020204" pitchFamily="34" charset="0"/>
                <a:cs typeface="Times New Roman" panose="02020603050405020304" pitchFamily="18" charset="0"/>
              </a:rPr>
              <a:t>May 2025:</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Prepare for Transition:</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Begin logistical preparations for the 2025-2026 school year, including student transportation, reassignments, and support services.</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Ongoing Community Engagement:</a:t>
            </a:r>
          </a:p>
          <a:p>
            <a:pPr marL="742950" marR="0" lvl="1" indent="-28575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Continue to update the community and address any concerns, with a focus on supporting students through the transition.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0"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prstClr val="black"/>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C5A361E9-388B-9756-0339-AF4FEA7360F8}"/>
              </a:ext>
            </a:extLst>
          </p:cNvPr>
          <p:cNvSpPr>
            <a:spLocks noGrp="1"/>
          </p:cNvSpPr>
          <p:nvPr>
            <p:ph type="sldNum" sz="quarter" idx="12"/>
          </p:nvPr>
        </p:nvSpPr>
        <p:spPr/>
        <p:txBody>
          <a:bodyPr/>
          <a:lstStyle/>
          <a:p>
            <a:fld id="{28E6F07D-F62F-4C3B-A21E-2367E9A39921}" type="slidenum">
              <a:rPr lang="en-US" smtClean="0"/>
              <a:t>62</a:t>
            </a:fld>
            <a:endParaRPr lang="en-US"/>
          </a:p>
        </p:txBody>
      </p:sp>
    </p:spTree>
    <p:extLst>
      <p:ext uri="{BB962C8B-B14F-4D97-AF65-F5344CB8AC3E}">
        <p14:creationId xmlns:p14="http://schemas.microsoft.com/office/powerpoint/2010/main" val="3226220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B33CB-C24A-2C7E-B143-6DD1E133DFA4}"/>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2068539-09FA-5DA1-CB60-166329DECE16}"/>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SCHOOL ZONE BOUNDARIES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627258F-17B8-199C-C950-5B98CEBE7FF6}"/>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D3340633-D365-A8B1-483F-6A8E7B934A20}"/>
              </a:ext>
            </a:extLst>
          </p:cNvPr>
          <p:cNvGraphicFramePr>
            <a:graphicFrameLocks noGrp="1"/>
          </p:cNvGraphicFramePr>
          <p:nvPr/>
        </p:nvGraphicFramePr>
        <p:xfrm>
          <a:off x="1415513" y="2222932"/>
          <a:ext cx="9382991" cy="2412135"/>
        </p:xfrm>
        <a:graphic>
          <a:graphicData uri="http://schemas.openxmlformats.org/drawingml/2006/table">
            <a:tbl>
              <a:tblPr>
                <a:tableStyleId>{5C22544A-7EE6-4342-B048-85BDC9FD1C3A}</a:tableStyleId>
              </a:tblPr>
              <a:tblGrid>
                <a:gridCol w="1537854">
                  <a:extLst>
                    <a:ext uri="{9D8B030D-6E8A-4147-A177-3AD203B41FA5}">
                      <a16:colId xmlns:a16="http://schemas.microsoft.com/office/drawing/2014/main" val="3327710876"/>
                    </a:ext>
                  </a:extLst>
                </a:gridCol>
                <a:gridCol w="3855028">
                  <a:extLst>
                    <a:ext uri="{9D8B030D-6E8A-4147-A177-3AD203B41FA5}">
                      <a16:colId xmlns:a16="http://schemas.microsoft.com/office/drawing/2014/main" val="1211297048"/>
                    </a:ext>
                  </a:extLst>
                </a:gridCol>
                <a:gridCol w="2036618">
                  <a:extLst>
                    <a:ext uri="{9D8B030D-6E8A-4147-A177-3AD203B41FA5}">
                      <a16:colId xmlns:a16="http://schemas.microsoft.com/office/drawing/2014/main" val="3014797758"/>
                    </a:ext>
                  </a:extLst>
                </a:gridCol>
                <a:gridCol w="1953491">
                  <a:extLst>
                    <a:ext uri="{9D8B030D-6E8A-4147-A177-3AD203B41FA5}">
                      <a16:colId xmlns:a16="http://schemas.microsoft.com/office/drawing/2014/main" val="1928358045"/>
                    </a:ext>
                  </a:extLst>
                </a:gridCol>
              </a:tblGrid>
              <a:tr h="271495">
                <a:tc gridSpan="4">
                  <a:txBody>
                    <a:bodyPr/>
                    <a:lstStyle/>
                    <a:p>
                      <a:pPr algn="ctr" fontAlgn="b"/>
                      <a:r>
                        <a:rPr lang="en-US" sz="1400" b="1" u="none" strike="noStrike">
                          <a:effectLst/>
                          <a:latin typeface="+mn-lt"/>
                        </a:rPr>
                        <a:t>BIBB COUNTY SCHOOL DISTRICT - SCHOOL ZONE BOUNDARIES</a:t>
                      </a:r>
                      <a:endParaRPr lang="en-US" sz="1400" b="1"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43641234"/>
                  </a:ext>
                </a:extLst>
              </a:tr>
              <a:tr h="428128">
                <a:tc>
                  <a:txBody>
                    <a:bodyPr/>
                    <a:lstStyle/>
                    <a:p>
                      <a:pPr algn="ctr" fontAlgn="b"/>
                      <a:r>
                        <a:rPr lang="en-US" sz="1400" b="1" u="none" strike="noStrike">
                          <a:effectLst/>
                          <a:latin typeface="+mn-lt"/>
                        </a:rPr>
                        <a:t>ZONE</a:t>
                      </a:r>
                      <a:endParaRPr lang="en-US" sz="1400" b="1"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latin typeface="+mn-lt"/>
                        </a:rPr>
                        <a:t>ELEMENTARY FEEDER SCHOOL</a:t>
                      </a:r>
                      <a:endParaRPr lang="en-US" sz="1400" b="1"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latin typeface="+mn-lt"/>
                        </a:rPr>
                        <a:t>FEEDER MIDDLE SCHOOL</a:t>
                      </a:r>
                      <a:endParaRPr lang="en-US" sz="1400" b="1"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latin typeface="+mn-lt"/>
                        </a:rPr>
                        <a:t>FEEDER HIGH SCHOOL</a:t>
                      </a:r>
                      <a:endParaRPr lang="en-US" sz="1400" b="1"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3477701"/>
                  </a:ext>
                </a:extLst>
              </a:tr>
              <a:tr h="428128">
                <a:tc rowSpan="4">
                  <a:txBody>
                    <a:bodyPr/>
                    <a:lstStyle/>
                    <a:p>
                      <a:pPr algn="ctr" fontAlgn="ctr"/>
                      <a:r>
                        <a:rPr lang="en-US" sz="1400" b="1" u="none" strike="noStrike">
                          <a:effectLst/>
                          <a:latin typeface="+mn-lt"/>
                        </a:rPr>
                        <a:t>Rutland Zone</a:t>
                      </a:r>
                      <a:endParaRPr lang="en-US" sz="1400" b="1" i="0" u="none" strike="noStrike">
                        <a:solidFill>
                          <a:srgbClr val="000000"/>
                        </a:solidFill>
                        <a:effectLst/>
                        <a:latin typeface="+mn-lt"/>
                      </a:endParaRPr>
                    </a:p>
                  </a:txBody>
                  <a:tcPr marL="5379" marR="5379" marT="53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fontAlgn="b"/>
                      <a:r>
                        <a:rPr lang="en-US" sz="1400" u="none" strike="noStrike">
                          <a:effectLst/>
                          <a:latin typeface="+mn-lt"/>
                        </a:rPr>
                        <a:t>Heard Elementary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Middle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High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96788573"/>
                  </a:ext>
                </a:extLst>
              </a:tr>
              <a:tr h="428128">
                <a:tc vMerge="1">
                  <a:txBody>
                    <a:bodyPr/>
                    <a:lstStyle/>
                    <a:p>
                      <a:endParaRPr lang="en-US"/>
                    </a:p>
                  </a:txBody>
                  <a:tcPr/>
                </a:tc>
                <a:tc>
                  <a:txBody>
                    <a:bodyPr/>
                    <a:lstStyle/>
                    <a:p>
                      <a:pPr algn="l" fontAlgn="b"/>
                      <a:r>
                        <a:rPr lang="en-US" sz="1400" u="none" strike="noStrike">
                          <a:effectLst/>
                          <a:latin typeface="+mn-lt"/>
                        </a:rPr>
                        <a:t>Porter Elementary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Middle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High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36100663"/>
                  </a:ext>
                </a:extLst>
              </a:tr>
              <a:tr h="428128">
                <a:tc vMerge="1">
                  <a:txBody>
                    <a:bodyPr/>
                    <a:lstStyle/>
                    <a:p>
                      <a:endParaRPr lang="en-US"/>
                    </a:p>
                  </a:txBody>
                  <a:tcPr/>
                </a:tc>
                <a:tc>
                  <a:txBody>
                    <a:bodyPr/>
                    <a:lstStyle/>
                    <a:p>
                      <a:pPr algn="l" fontAlgn="b"/>
                      <a:r>
                        <a:rPr lang="en-US" sz="1400" u="none" strike="noStrike">
                          <a:effectLst/>
                          <a:latin typeface="+mn-lt"/>
                        </a:rPr>
                        <a:t>Skyview Elementary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Middle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High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929036"/>
                  </a:ext>
                </a:extLst>
              </a:tr>
              <a:tr h="428128">
                <a:tc vMerge="1">
                  <a:txBody>
                    <a:bodyPr/>
                    <a:lstStyle/>
                    <a:p>
                      <a:endParaRPr lang="en-US"/>
                    </a:p>
                  </a:txBody>
                  <a:tcPr/>
                </a:tc>
                <a:tc>
                  <a:txBody>
                    <a:bodyPr/>
                    <a:lstStyle/>
                    <a:p>
                      <a:pPr algn="l" fontAlgn="b"/>
                      <a:r>
                        <a:rPr lang="en-US" sz="1400" u="none" strike="noStrike">
                          <a:effectLst/>
                          <a:latin typeface="+mn-lt"/>
                        </a:rPr>
                        <a:t>Bruce Elementary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Middle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b"/>
                      <a:r>
                        <a:rPr lang="en-US" sz="1400" u="none" strike="noStrike">
                          <a:effectLst/>
                          <a:latin typeface="+mn-lt"/>
                        </a:rPr>
                        <a:t>Rutland High School</a:t>
                      </a:r>
                      <a:endParaRPr lang="en-US" sz="1400" b="0" i="0" u="none" strike="noStrike">
                        <a:solidFill>
                          <a:srgbClr val="000000"/>
                        </a:solidFill>
                        <a:effectLst/>
                        <a:latin typeface="+mn-lt"/>
                      </a:endParaRPr>
                    </a:p>
                  </a:txBody>
                  <a:tcPr marL="5379" marR="5379" marT="537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40547352"/>
                  </a:ext>
                </a:extLst>
              </a:tr>
            </a:tbl>
          </a:graphicData>
        </a:graphic>
      </p:graphicFrame>
      <p:sp>
        <p:nvSpPr>
          <p:cNvPr id="3" name="Slide Number Placeholder 2">
            <a:extLst>
              <a:ext uri="{FF2B5EF4-FFF2-40B4-BE49-F238E27FC236}">
                <a16:creationId xmlns:a16="http://schemas.microsoft.com/office/drawing/2014/main" id="{6285948F-0C35-4BFB-AFEC-E3BEF726291E}"/>
              </a:ext>
            </a:extLst>
          </p:cNvPr>
          <p:cNvSpPr>
            <a:spLocks noGrp="1"/>
          </p:cNvSpPr>
          <p:nvPr>
            <p:ph type="sldNum" sz="quarter" idx="12"/>
          </p:nvPr>
        </p:nvSpPr>
        <p:spPr/>
        <p:txBody>
          <a:bodyPr/>
          <a:lstStyle/>
          <a:p>
            <a:fld id="{28E6F07D-F62F-4C3B-A21E-2367E9A39921}" type="slidenum">
              <a:rPr lang="en-US" smtClean="0"/>
              <a:t>63</a:t>
            </a:fld>
            <a:endParaRPr lang="en-US"/>
          </a:p>
        </p:txBody>
      </p:sp>
    </p:spTree>
    <p:extLst>
      <p:ext uri="{BB962C8B-B14F-4D97-AF65-F5344CB8AC3E}">
        <p14:creationId xmlns:p14="http://schemas.microsoft.com/office/powerpoint/2010/main" val="27248227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90353-672A-2A14-6261-89CECC2CD05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CA17596-854E-D679-61B0-238F69A20EA3}"/>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SCHOOL ZONE BOUNDARIES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5985D9A7-A505-B7DF-8D3C-AF63D6FEABDF}"/>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4" name="Table 3">
            <a:extLst>
              <a:ext uri="{FF2B5EF4-FFF2-40B4-BE49-F238E27FC236}">
                <a16:creationId xmlns:a16="http://schemas.microsoft.com/office/drawing/2014/main" id="{6CFA323B-B2C2-D1A2-E701-E92A9EC12518}"/>
              </a:ext>
            </a:extLst>
          </p:cNvPr>
          <p:cNvGraphicFramePr>
            <a:graphicFrameLocks noGrp="1"/>
          </p:cNvGraphicFramePr>
          <p:nvPr/>
        </p:nvGraphicFramePr>
        <p:xfrm>
          <a:off x="1467468" y="1412521"/>
          <a:ext cx="9279082" cy="3783607"/>
        </p:xfrm>
        <a:graphic>
          <a:graphicData uri="http://schemas.openxmlformats.org/drawingml/2006/table">
            <a:tbl>
              <a:tblPr/>
              <a:tblGrid>
                <a:gridCol w="1153391">
                  <a:extLst>
                    <a:ext uri="{9D8B030D-6E8A-4147-A177-3AD203B41FA5}">
                      <a16:colId xmlns:a16="http://schemas.microsoft.com/office/drawing/2014/main" val="2512359395"/>
                    </a:ext>
                  </a:extLst>
                </a:gridCol>
                <a:gridCol w="3460172">
                  <a:extLst>
                    <a:ext uri="{9D8B030D-6E8A-4147-A177-3AD203B41FA5}">
                      <a16:colId xmlns:a16="http://schemas.microsoft.com/office/drawing/2014/main" val="758755427"/>
                    </a:ext>
                  </a:extLst>
                </a:gridCol>
                <a:gridCol w="2929243">
                  <a:extLst>
                    <a:ext uri="{9D8B030D-6E8A-4147-A177-3AD203B41FA5}">
                      <a16:colId xmlns:a16="http://schemas.microsoft.com/office/drawing/2014/main" val="2572496456"/>
                    </a:ext>
                  </a:extLst>
                </a:gridCol>
                <a:gridCol w="1736276">
                  <a:extLst>
                    <a:ext uri="{9D8B030D-6E8A-4147-A177-3AD203B41FA5}">
                      <a16:colId xmlns:a16="http://schemas.microsoft.com/office/drawing/2014/main" val="2478968653"/>
                    </a:ext>
                  </a:extLst>
                </a:gridCol>
              </a:tblGrid>
              <a:tr h="281873">
                <a:tc gridSpan="4">
                  <a:txBody>
                    <a:bodyPr/>
                    <a:lstStyle/>
                    <a:p>
                      <a:pPr algn="ctr" fontAlgn="b"/>
                      <a:r>
                        <a:rPr lang="en-US" sz="1400" b="1" i="0" u="none" strike="noStrike">
                          <a:solidFill>
                            <a:srgbClr val="000000"/>
                          </a:solidFill>
                          <a:effectLst/>
                          <a:latin typeface="+mn-lt"/>
                        </a:rPr>
                        <a:t>BIBB COUNTY SCHOOL DISTRICT - SCHOOL ZONE BOUNDARIES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28934055"/>
                  </a:ext>
                </a:extLst>
              </a:tr>
              <a:tr h="281873">
                <a:tc>
                  <a:txBody>
                    <a:bodyPr/>
                    <a:lstStyle/>
                    <a:p>
                      <a:pPr algn="ctr" fontAlgn="b"/>
                      <a:r>
                        <a:rPr lang="en-US" sz="1400" b="1" i="0" u="none" strike="noStrike">
                          <a:solidFill>
                            <a:srgbClr val="000000"/>
                          </a:solidFill>
                          <a:effectLst/>
                          <a:latin typeface="+mn-lt"/>
                        </a:rPr>
                        <a:t>ZONE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mn-lt"/>
                        </a:rPr>
                        <a:t>ELEMENTARY FEEDER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mn-lt"/>
                        </a:rPr>
                        <a:t>FEEDER MIDDLE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i="0" u="none" strike="noStrike">
                          <a:solidFill>
                            <a:srgbClr val="000000"/>
                          </a:solidFill>
                          <a:effectLst/>
                          <a:latin typeface="+mn-lt"/>
                        </a:rPr>
                        <a:t>FEEDER HIGH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6013517"/>
                  </a:ext>
                </a:extLst>
              </a:tr>
              <a:tr h="531223">
                <a:tc rowSpan="6">
                  <a:txBody>
                    <a:bodyPr/>
                    <a:lstStyle/>
                    <a:p>
                      <a:pPr algn="ctr" fontAlgn="ctr"/>
                      <a:r>
                        <a:rPr lang="en-US" sz="1400" b="1" i="0" u="none" strike="noStrike">
                          <a:solidFill>
                            <a:srgbClr val="000000"/>
                          </a:solidFill>
                          <a:effectLst/>
                          <a:latin typeface="+mn-lt"/>
                        </a:rPr>
                        <a:t>Central Zone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l" fontAlgn="b"/>
                      <a:r>
                        <a:rPr lang="en-US" sz="1400" b="0" i="0" u="none" strike="noStrike">
                          <a:solidFill>
                            <a:srgbClr val="000000"/>
                          </a:solidFill>
                          <a:effectLst/>
                          <a:latin typeface="+mn-lt"/>
                        </a:rPr>
                        <a:t>L.H. Williams Elementary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Miller Fine Arts Magnet Middle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Central High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309295793"/>
                  </a:ext>
                </a:extLst>
              </a:tr>
              <a:tr h="531223">
                <a:tc vMerge="1">
                  <a:txBody>
                    <a:bodyPr/>
                    <a:lstStyle/>
                    <a:p>
                      <a:endParaRPr lang="en-US"/>
                    </a:p>
                  </a:txBody>
                  <a:tcPr/>
                </a:tc>
                <a:tc>
                  <a:txBody>
                    <a:bodyPr/>
                    <a:lstStyle/>
                    <a:p>
                      <a:pPr algn="l" fontAlgn="b"/>
                      <a:r>
                        <a:rPr lang="en-US" sz="1400" b="0" i="0" u="none" strike="noStrike">
                          <a:solidFill>
                            <a:srgbClr val="000000"/>
                          </a:solidFill>
                          <a:effectLst/>
                          <a:latin typeface="+mn-lt"/>
                        </a:rPr>
                        <a:t>John R. Lewis Elementary School (South Zone)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Miller Fine Arts Magnet Middle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Central High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70239441"/>
                  </a:ext>
                </a:extLst>
              </a:tr>
              <a:tr h="281873">
                <a:tc vMerge="1">
                  <a:txBody>
                    <a:bodyPr/>
                    <a:lstStyle/>
                    <a:p>
                      <a:endParaRPr lang="en-US"/>
                    </a:p>
                  </a:txBody>
                  <a:tcPr/>
                </a:tc>
                <a:tc>
                  <a:txBody>
                    <a:bodyPr/>
                    <a:lstStyle/>
                    <a:p>
                      <a:pPr algn="l" fontAlgn="b"/>
                      <a:r>
                        <a:rPr lang="en-US" sz="1400" b="0" i="0" u="none" strike="noStrike">
                          <a:solidFill>
                            <a:srgbClr val="000000"/>
                          </a:solidFill>
                          <a:effectLst/>
                          <a:latin typeface="+mn-lt"/>
                        </a:rPr>
                        <a:t>Ingram-Pye Elementary School (East Zone)**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l" fontAlgn="b"/>
                      <a:r>
                        <a:rPr lang="en-US" sz="1400" b="0" i="0" u="none" strike="noStrike">
                          <a:solidFill>
                            <a:srgbClr val="000000"/>
                          </a:solidFill>
                          <a:effectLst/>
                          <a:latin typeface="+mn-lt"/>
                        </a:rPr>
                        <a:t>Ballard-Hudson Middle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l" fontAlgn="b"/>
                      <a:r>
                        <a:rPr lang="en-US" sz="1400" b="0" i="0" u="none" strike="noStrike">
                          <a:solidFill>
                            <a:srgbClr val="000000"/>
                          </a:solidFill>
                          <a:effectLst/>
                          <a:latin typeface="+mn-lt"/>
                        </a:rPr>
                        <a:t>Central High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1073046"/>
                  </a:ext>
                </a:extLst>
              </a:tr>
              <a:tr h="281873">
                <a:tc vMerge="1">
                  <a:txBody>
                    <a:bodyPr/>
                    <a:lstStyle/>
                    <a:p>
                      <a:endParaRPr lang="en-US"/>
                    </a:p>
                  </a:txBody>
                  <a:tcPr/>
                </a:tc>
                <a:tc>
                  <a:txBody>
                    <a:bodyPr/>
                    <a:lstStyle/>
                    <a:p>
                      <a:pPr algn="l" fontAlgn="b"/>
                      <a:r>
                        <a:rPr lang="en-US" sz="1400" b="0" i="0" u="none" strike="noStrike">
                          <a:solidFill>
                            <a:srgbClr val="000000"/>
                          </a:solidFill>
                          <a:effectLst/>
                          <a:latin typeface="+mn-lt"/>
                        </a:rPr>
                        <a:t>Rosa Taylor Elementary School (South Zone)</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Miller Fine Arts Magnet Middle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Central High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875754200"/>
                  </a:ext>
                </a:extLst>
              </a:tr>
              <a:tr h="531223">
                <a:tc vMerge="1">
                  <a:txBody>
                    <a:bodyPr/>
                    <a:lstStyle/>
                    <a:p>
                      <a:endParaRPr lang="en-US"/>
                    </a:p>
                  </a:txBody>
                  <a:tcPr>
                    <a:lnT w="12700" cap="flat" cmpd="sng" algn="ctr">
                      <a:solidFill>
                        <a:schemeClr val="tx1"/>
                      </a:solidFill>
                      <a:prstDash val="solid"/>
                      <a:round/>
                      <a:headEnd type="none" w="med" len="med"/>
                      <a:tailEnd type="none" w="med" len="med"/>
                    </a:lnT>
                  </a:tcPr>
                </a:tc>
                <a:tc>
                  <a:txBody>
                    <a:bodyPr/>
                    <a:lstStyle/>
                    <a:p>
                      <a:pPr algn="l" fontAlgn="b"/>
                      <a:r>
                        <a:rPr lang="en-US" sz="1400" b="0" i="0" u="none" strike="noStrike" err="1">
                          <a:solidFill>
                            <a:srgbClr val="000000"/>
                          </a:solidFill>
                          <a:effectLst/>
                          <a:latin typeface="+mn-lt"/>
                        </a:rPr>
                        <a:t>Vineville</a:t>
                      </a:r>
                      <a:r>
                        <a:rPr lang="en-US" sz="1400" b="0" i="0" u="none" strike="noStrike">
                          <a:solidFill>
                            <a:srgbClr val="000000"/>
                          </a:solidFill>
                          <a:effectLst/>
                          <a:latin typeface="+mn-lt"/>
                        </a:rPr>
                        <a:t> Academy of the Arts*                              (Elementary Magnet School)</a:t>
                      </a:r>
                    </a:p>
                  </a:txBody>
                  <a:tcPr marL="7620" marR="7620" marT="762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Miller Fine Arts Magnet Middle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Central High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560299158"/>
                  </a:ext>
                </a:extLst>
              </a:tr>
              <a:tr h="531223">
                <a:tc vMerge="1">
                  <a:txBody>
                    <a:bodyPr/>
                    <a:lstStyle/>
                    <a:p>
                      <a:endParaRPr lang="en-US"/>
                    </a:p>
                  </a:txBody>
                  <a:tcPr/>
                </a:tc>
                <a:tc>
                  <a:txBody>
                    <a:bodyPr/>
                    <a:lstStyle/>
                    <a:p>
                      <a:pPr algn="l" fontAlgn="b"/>
                      <a:r>
                        <a:rPr lang="en-US" sz="1400" b="0" i="0" u="none" strike="noStrike">
                          <a:solidFill>
                            <a:srgbClr val="000000"/>
                          </a:solidFill>
                          <a:effectLst/>
                          <a:latin typeface="+mn-lt"/>
                        </a:rPr>
                        <a:t>Alexander II Math and Science Magnet School* (Elementary Magnet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Miller Fine Arts Magnet Middle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b"/>
                      <a:r>
                        <a:rPr lang="en-US" sz="1400" b="0" i="0" u="none" strike="noStrike">
                          <a:solidFill>
                            <a:srgbClr val="000000"/>
                          </a:solidFill>
                          <a:effectLst/>
                          <a:latin typeface="+mn-lt"/>
                        </a:rPr>
                        <a:t>Central High School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9399006"/>
                  </a:ext>
                </a:extLst>
              </a:tr>
              <a:tr h="531223">
                <a:tc gridSpan="4">
                  <a:txBody>
                    <a:bodyPr/>
                    <a:lstStyle/>
                    <a:p>
                      <a:pPr algn="l" fontAlgn="b"/>
                      <a:r>
                        <a:rPr lang="en-US" sz="1200" b="0" i="0" u="none" strike="noStrike">
                          <a:solidFill>
                            <a:srgbClr val="000000"/>
                          </a:solidFill>
                          <a:effectLst/>
                          <a:latin typeface="+mn-lt"/>
                        </a:rPr>
                        <a:t>*Magnet schools without a school boundary. The default middle school is Miller and the default high school is Central. </a:t>
                      </a:r>
                    </a:p>
                    <a:p>
                      <a:pPr algn="l" fontAlgn="b"/>
                      <a:r>
                        <a:rPr lang="en-US" sz="1200" b="0" i="0" u="none" strike="noStrike">
                          <a:solidFill>
                            <a:srgbClr val="000000"/>
                          </a:solidFill>
                          <a:effectLst/>
                          <a:latin typeface="+mn-lt"/>
                        </a:rPr>
                        <a:t>** An elementary school boundary that has a different middle and high school feeder zone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hMerge="1">
                  <a:txBody>
                    <a:bodyPr/>
                    <a:lstStyle/>
                    <a:p>
                      <a:pPr algn="l" fontAlgn="b"/>
                      <a:endParaRPr lang="en-US" sz="1200" b="0" i="0" u="none" strike="noStrike">
                        <a:solidFill>
                          <a:srgbClr val="000000"/>
                        </a:solidFill>
                        <a:effectLst/>
                        <a:latin typeface="+mn-lt"/>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hMerge="1">
                  <a:txBody>
                    <a:bodyPr/>
                    <a:lstStyle/>
                    <a:p>
                      <a:pPr algn="l" fontAlgn="b"/>
                      <a:endParaRPr lang="en-US" sz="1200" b="0" i="0" u="none" strike="noStrike">
                        <a:solidFill>
                          <a:srgbClr val="000000"/>
                        </a:solidFill>
                        <a:effectLst/>
                        <a:latin typeface="+mn-lt"/>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1465011820"/>
                  </a:ext>
                </a:extLst>
              </a:tr>
            </a:tbl>
          </a:graphicData>
        </a:graphic>
      </p:graphicFrame>
      <p:sp>
        <p:nvSpPr>
          <p:cNvPr id="2" name="Slide Number Placeholder 1">
            <a:extLst>
              <a:ext uri="{FF2B5EF4-FFF2-40B4-BE49-F238E27FC236}">
                <a16:creationId xmlns:a16="http://schemas.microsoft.com/office/drawing/2014/main" id="{F07302CB-BC6D-526F-F2AC-5FE3AB29355B}"/>
              </a:ext>
            </a:extLst>
          </p:cNvPr>
          <p:cNvSpPr>
            <a:spLocks noGrp="1"/>
          </p:cNvSpPr>
          <p:nvPr>
            <p:ph type="sldNum" sz="quarter" idx="12"/>
          </p:nvPr>
        </p:nvSpPr>
        <p:spPr/>
        <p:txBody>
          <a:bodyPr/>
          <a:lstStyle/>
          <a:p>
            <a:fld id="{28E6F07D-F62F-4C3B-A21E-2367E9A39921}" type="slidenum">
              <a:rPr lang="en-US" smtClean="0"/>
              <a:t>64</a:t>
            </a:fld>
            <a:endParaRPr lang="en-US"/>
          </a:p>
        </p:txBody>
      </p:sp>
    </p:spTree>
    <p:extLst>
      <p:ext uri="{BB962C8B-B14F-4D97-AF65-F5344CB8AC3E}">
        <p14:creationId xmlns:p14="http://schemas.microsoft.com/office/powerpoint/2010/main" val="595987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SCHOOL ZONE BOUNDARIES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3" name="Table 2">
            <a:extLst>
              <a:ext uri="{FF2B5EF4-FFF2-40B4-BE49-F238E27FC236}">
                <a16:creationId xmlns:a16="http://schemas.microsoft.com/office/drawing/2014/main" id="{D2F3C296-6E42-3D40-54F7-5F8307D3419D}"/>
              </a:ext>
            </a:extLst>
          </p:cNvPr>
          <p:cNvGraphicFramePr>
            <a:graphicFrameLocks noGrp="1"/>
          </p:cNvGraphicFramePr>
          <p:nvPr/>
        </p:nvGraphicFramePr>
        <p:xfrm>
          <a:off x="1468967" y="1951422"/>
          <a:ext cx="9254065" cy="2955155"/>
        </p:xfrm>
        <a:graphic>
          <a:graphicData uri="http://schemas.openxmlformats.org/drawingml/2006/table">
            <a:tbl>
              <a:tblPr>
                <a:tableStyleId>{5C22544A-7EE6-4342-B048-85BDC9FD1C3A}</a:tableStyleId>
              </a:tblPr>
              <a:tblGrid>
                <a:gridCol w="1142122">
                  <a:extLst>
                    <a:ext uri="{9D8B030D-6E8A-4147-A177-3AD203B41FA5}">
                      <a16:colId xmlns:a16="http://schemas.microsoft.com/office/drawing/2014/main" val="2738431124"/>
                    </a:ext>
                  </a:extLst>
                </a:gridCol>
                <a:gridCol w="3440270">
                  <a:extLst>
                    <a:ext uri="{9D8B030D-6E8A-4147-A177-3AD203B41FA5}">
                      <a16:colId xmlns:a16="http://schemas.microsoft.com/office/drawing/2014/main" val="3978781124"/>
                    </a:ext>
                  </a:extLst>
                </a:gridCol>
                <a:gridCol w="2870385">
                  <a:extLst>
                    <a:ext uri="{9D8B030D-6E8A-4147-A177-3AD203B41FA5}">
                      <a16:colId xmlns:a16="http://schemas.microsoft.com/office/drawing/2014/main" val="2422025477"/>
                    </a:ext>
                  </a:extLst>
                </a:gridCol>
                <a:gridCol w="1801288">
                  <a:extLst>
                    <a:ext uri="{9D8B030D-6E8A-4147-A177-3AD203B41FA5}">
                      <a16:colId xmlns:a16="http://schemas.microsoft.com/office/drawing/2014/main" val="1258091846"/>
                    </a:ext>
                  </a:extLst>
                </a:gridCol>
              </a:tblGrid>
              <a:tr h="422165">
                <a:tc gridSpan="4">
                  <a:txBody>
                    <a:bodyPr/>
                    <a:lstStyle/>
                    <a:p>
                      <a:pPr algn="ctr" fontAlgn="b"/>
                      <a:r>
                        <a:rPr lang="en-US" sz="1400" b="1" u="none" strike="noStrike">
                          <a:effectLst/>
                        </a:rPr>
                        <a:t>BIBB COUNTY SCHOOL DISTRICT - SCHOOL ZONE BOUNDARIES</a:t>
                      </a:r>
                      <a:endParaRPr lang="en-US" sz="1400" b="1"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0249772"/>
                  </a:ext>
                </a:extLst>
              </a:tr>
              <a:tr h="422165">
                <a:tc>
                  <a:txBody>
                    <a:bodyPr/>
                    <a:lstStyle/>
                    <a:p>
                      <a:pPr algn="ctr" fontAlgn="b"/>
                      <a:r>
                        <a:rPr lang="en-US" sz="1400" b="1" u="none" strike="noStrike">
                          <a:effectLst/>
                        </a:rPr>
                        <a:t>ZONE</a:t>
                      </a:r>
                      <a:endParaRPr lang="en-US" sz="1400" b="1" i="0" u="none" strike="noStrike">
                        <a:solidFill>
                          <a:srgbClr val="000000"/>
                        </a:solidFill>
                        <a:effectLst/>
                        <a:latin typeface="Aptos Narrow" panose="020B000402020202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ELEMENTARY FEEDER SCHOOL</a:t>
                      </a:r>
                      <a:endParaRPr lang="en-US" sz="1400" b="1"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MIDDLE SCHOOL</a:t>
                      </a:r>
                      <a:endParaRPr lang="en-US" sz="1400" b="1"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HIGH SCHOOL</a:t>
                      </a:r>
                      <a:endParaRPr lang="en-US" sz="1400" b="1"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7072068"/>
                  </a:ext>
                </a:extLst>
              </a:tr>
              <a:tr h="422165">
                <a:tc rowSpan="5">
                  <a:txBody>
                    <a:bodyPr/>
                    <a:lstStyle/>
                    <a:p>
                      <a:pPr algn="ctr" fontAlgn="ctr"/>
                      <a:r>
                        <a:rPr lang="en-US" sz="1400" b="1" u="none" strike="noStrike">
                          <a:effectLst/>
                        </a:rPr>
                        <a:t>Howard Zone</a:t>
                      </a:r>
                      <a:endParaRPr lang="en-US" sz="1400" b="1" i="0" u="none" strike="noStrike">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r>
                        <a:rPr lang="en-US" sz="1400" u="none" strike="noStrike">
                          <a:effectLst/>
                        </a:rPr>
                        <a:t>McKibben Lane Elementary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Middle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High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51343421"/>
                  </a:ext>
                </a:extLst>
              </a:tr>
              <a:tr h="422165">
                <a:tc vMerge="1">
                  <a:txBody>
                    <a:bodyPr/>
                    <a:lstStyle/>
                    <a:p>
                      <a:endParaRPr lang="en-US"/>
                    </a:p>
                  </a:txBody>
                  <a:tcPr/>
                </a:tc>
                <a:tc>
                  <a:txBody>
                    <a:bodyPr/>
                    <a:lstStyle/>
                    <a:p>
                      <a:pPr algn="l" fontAlgn="b"/>
                      <a:r>
                        <a:rPr lang="en-US" sz="1400" u="none" strike="noStrike">
                          <a:effectLst/>
                        </a:rPr>
                        <a:t>Springdale Elementary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Middle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High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520342958"/>
                  </a:ext>
                </a:extLst>
              </a:tr>
              <a:tr h="422165">
                <a:tc vMerge="1">
                  <a:txBody>
                    <a:bodyPr/>
                    <a:lstStyle/>
                    <a:p>
                      <a:endParaRPr lang="en-US"/>
                    </a:p>
                  </a:txBody>
                  <a:tcPr/>
                </a:tc>
                <a:tc>
                  <a:txBody>
                    <a:bodyPr/>
                    <a:lstStyle/>
                    <a:p>
                      <a:pPr algn="l" fontAlgn="b"/>
                      <a:r>
                        <a:rPr lang="en-US" sz="1400" u="none" strike="noStrike">
                          <a:effectLst/>
                        </a:rPr>
                        <a:t>Sonny Carter Elementary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Middle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High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92863430"/>
                  </a:ext>
                </a:extLst>
              </a:tr>
              <a:tr h="422165">
                <a:tc vMerge="1">
                  <a:txBody>
                    <a:bodyPr/>
                    <a:lstStyle/>
                    <a:p>
                      <a:endParaRPr lang="en-US"/>
                    </a:p>
                  </a:txBody>
                  <a:tcPr/>
                </a:tc>
                <a:tc>
                  <a:txBody>
                    <a:bodyPr/>
                    <a:lstStyle/>
                    <a:p>
                      <a:pPr algn="l" fontAlgn="b"/>
                      <a:r>
                        <a:rPr lang="en-US" sz="1400" u="none" strike="noStrike">
                          <a:effectLst/>
                        </a:rPr>
                        <a:t>Rosa Taylor Elementary School (North Zone)</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Middle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High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52350466"/>
                  </a:ext>
                </a:extLst>
              </a:tr>
              <a:tr h="422165">
                <a:tc vMerge="1">
                  <a:txBody>
                    <a:bodyPr/>
                    <a:lstStyle/>
                    <a:p>
                      <a:endParaRPr lang="en-US"/>
                    </a:p>
                  </a:txBody>
                  <a:tcPr/>
                </a:tc>
                <a:tc>
                  <a:txBody>
                    <a:bodyPr/>
                    <a:lstStyle/>
                    <a:p>
                      <a:pPr algn="l" fontAlgn="b"/>
                      <a:r>
                        <a:rPr lang="en-US" sz="1400" u="none" strike="noStrike">
                          <a:effectLst/>
                        </a:rPr>
                        <a:t>John R. Lewis Elementary School (North Zone)</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Middle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r>
                        <a:rPr lang="en-US" sz="1400" u="none" strike="noStrike">
                          <a:effectLst/>
                        </a:rPr>
                        <a:t>Howard High School</a:t>
                      </a:r>
                      <a:endParaRPr lang="en-US" sz="1400" b="0" i="0" u="none" strike="noStrike">
                        <a:solidFill>
                          <a:srgbClr val="000000"/>
                        </a:solidFill>
                        <a:effectLst/>
                        <a:latin typeface="Helvetica Neue"/>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78852430"/>
                  </a:ext>
                </a:extLst>
              </a:tr>
            </a:tbl>
          </a:graphicData>
        </a:graphic>
      </p:graphicFrame>
      <p:sp>
        <p:nvSpPr>
          <p:cNvPr id="2" name="Slide Number Placeholder 1">
            <a:extLst>
              <a:ext uri="{FF2B5EF4-FFF2-40B4-BE49-F238E27FC236}">
                <a16:creationId xmlns:a16="http://schemas.microsoft.com/office/drawing/2014/main" id="{52F7B244-ED45-2D57-CCED-370D903E3C7A}"/>
              </a:ext>
            </a:extLst>
          </p:cNvPr>
          <p:cNvSpPr>
            <a:spLocks noGrp="1"/>
          </p:cNvSpPr>
          <p:nvPr>
            <p:ph type="sldNum" sz="quarter" idx="12"/>
          </p:nvPr>
        </p:nvSpPr>
        <p:spPr/>
        <p:txBody>
          <a:bodyPr/>
          <a:lstStyle/>
          <a:p>
            <a:fld id="{28E6F07D-F62F-4C3B-A21E-2367E9A39921}" type="slidenum">
              <a:rPr lang="en-US" smtClean="0"/>
              <a:t>65</a:t>
            </a:fld>
            <a:endParaRPr lang="en-US"/>
          </a:p>
        </p:txBody>
      </p:sp>
    </p:spTree>
    <p:extLst>
      <p:ext uri="{BB962C8B-B14F-4D97-AF65-F5344CB8AC3E}">
        <p14:creationId xmlns:p14="http://schemas.microsoft.com/office/powerpoint/2010/main" val="10118126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7626B-8257-F27B-DBAF-6CA569FD2A3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1C959AE-181E-C911-683A-5ECF0247FD54}"/>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SCHOOL ZONE BOUNDARIES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35E381F-62CD-33C3-84F8-70F6980E55EB}"/>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3" name="Table 2">
            <a:extLst>
              <a:ext uri="{FF2B5EF4-FFF2-40B4-BE49-F238E27FC236}">
                <a16:creationId xmlns:a16="http://schemas.microsoft.com/office/drawing/2014/main" id="{389F95E4-0EFA-5CB9-C6A0-6B88FE542609}"/>
              </a:ext>
            </a:extLst>
          </p:cNvPr>
          <p:cNvGraphicFramePr>
            <a:graphicFrameLocks noGrp="1"/>
          </p:cNvGraphicFramePr>
          <p:nvPr/>
        </p:nvGraphicFramePr>
        <p:xfrm>
          <a:off x="1383166" y="2271054"/>
          <a:ext cx="9447686" cy="2315891"/>
        </p:xfrm>
        <a:graphic>
          <a:graphicData uri="http://schemas.openxmlformats.org/drawingml/2006/table">
            <a:tbl>
              <a:tblPr>
                <a:tableStyleId>{5C22544A-7EE6-4342-B048-85BDC9FD1C3A}</a:tableStyleId>
              </a:tblPr>
              <a:tblGrid>
                <a:gridCol w="1517073">
                  <a:extLst>
                    <a:ext uri="{9D8B030D-6E8A-4147-A177-3AD203B41FA5}">
                      <a16:colId xmlns:a16="http://schemas.microsoft.com/office/drawing/2014/main" val="2155711031"/>
                    </a:ext>
                  </a:extLst>
                </a:gridCol>
                <a:gridCol w="3896590">
                  <a:extLst>
                    <a:ext uri="{9D8B030D-6E8A-4147-A177-3AD203B41FA5}">
                      <a16:colId xmlns:a16="http://schemas.microsoft.com/office/drawing/2014/main" val="670720650"/>
                    </a:ext>
                  </a:extLst>
                </a:gridCol>
                <a:gridCol w="2007315">
                  <a:extLst>
                    <a:ext uri="{9D8B030D-6E8A-4147-A177-3AD203B41FA5}">
                      <a16:colId xmlns:a16="http://schemas.microsoft.com/office/drawing/2014/main" val="3396072620"/>
                    </a:ext>
                  </a:extLst>
                </a:gridCol>
                <a:gridCol w="2026708">
                  <a:extLst>
                    <a:ext uri="{9D8B030D-6E8A-4147-A177-3AD203B41FA5}">
                      <a16:colId xmlns:a16="http://schemas.microsoft.com/office/drawing/2014/main" val="81891970"/>
                    </a:ext>
                  </a:extLst>
                </a:gridCol>
              </a:tblGrid>
              <a:tr h="190216">
                <a:tc gridSpan="4">
                  <a:txBody>
                    <a:bodyPr/>
                    <a:lstStyle/>
                    <a:p>
                      <a:pPr algn="ctr" fontAlgn="b"/>
                      <a:r>
                        <a:rPr lang="en-US" sz="1400" b="1" u="none" strike="noStrike">
                          <a:effectLst/>
                        </a:rPr>
                        <a:t>BIBB COUNTY SCHOOL DISTRICT - SCHOOL ZONE BOUNDARIES</a:t>
                      </a:r>
                      <a:endParaRPr lang="en-US" sz="1400" b="1"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3981036"/>
                  </a:ext>
                </a:extLst>
              </a:tr>
              <a:tr h="534423">
                <a:tc>
                  <a:txBody>
                    <a:bodyPr/>
                    <a:lstStyle/>
                    <a:p>
                      <a:pPr algn="ctr" fontAlgn="b"/>
                      <a:r>
                        <a:rPr lang="en-US" sz="1400" b="1" u="none" strike="noStrike">
                          <a:effectLst/>
                        </a:rPr>
                        <a:t>ZONE</a:t>
                      </a:r>
                      <a:endParaRPr lang="en-US" sz="1400" b="1" i="0" u="none" strike="noStrike">
                        <a:solidFill>
                          <a:srgbClr val="000000"/>
                        </a:solidFill>
                        <a:effectLst/>
                        <a:latin typeface="Aptos Narrow" panose="020B0004020202020204" pitchFamily="34" charset="0"/>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ELEMENTARY FEEDER SCHOOL</a:t>
                      </a:r>
                      <a:endParaRPr lang="en-US" sz="1400" b="1"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MIDDLE SCHOOL</a:t>
                      </a:r>
                      <a:endParaRPr lang="en-US" sz="1400" b="1"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HIGH SCHOOL</a:t>
                      </a:r>
                      <a:endParaRPr lang="en-US" sz="1400" b="1"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9984832"/>
                  </a:ext>
                </a:extLst>
              </a:tr>
              <a:tr h="506918">
                <a:tc rowSpan="3">
                  <a:txBody>
                    <a:bodyPr/>
                    <a:lstStyle/>
                    <a:p>
                      <a:pPr algn="ctr" fontAlgn="ctr"/>
                      <a:r>
                        <a:rPr lang="en-US" sz="1400" b="1" u="none" strike="noStrike">
                          <a:effectLst/>
                        </a:rPr>
                        <a:t>Northeast Zone</a:t>
                      </a:r>
                      <a:endParaRPr lang="en-US" sz="1400" b="1" i="0" u="none" strike="noStrike">
                        <a:solidFill>
                          <a:srgbClr val="000000"/>
                        </a:solidFill>
                        <a:effectLst/>
                        <a:latin typeface="Aptos Narrow" panose="020B0004020202020204" pitchFamily="34" charset="0"/>
                      </a:endParaRPr>
                    </a:p>
                  </a:txBody>
                  <a:tcPr marL="6746" marR="6746" marT="67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l" fontAlgn="b"/>
                      <a:r>
                        <a:rPr lang="en-US" sz="1400" u="none" strike="noStrike">
                          <a:effectLst/>
                        </a:rPr>
                        <a:t>Bernd Elementary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b"/>
                      <a:r>
                        <a:rPr lang="en-US" sz="1400" u="none" strike="noStrike">
                          <a:effectLst/>
                        </a:rPr>
                        <a:t>Appling Middle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b"/>
                      <a:r>
                        <a:rPr lang="en-US" sz="1400" u="none" strike="noStrike">
                          <a:effectLst/>
                        </a:rPr>
                        <a:t>Northeast High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3528278"/>
                  </a:ext>
                </a:extLst>
              </a:tr>
              <a:tr h="547526">
                <a:tc vMerge="1">
                  <a:txBody>
                    <a:bodyPr/>
                    <a:lstStyle/>
                    <a:p>
                      <a:endParaRPr lang="en-US"/>
                    </a:p>
                  </a:txBody>
                  <a:tcPr/>
                </a:tc>
                <a:tc>
                  <a:txBody>
                    <a:bodyPr/>
                    <a:lstStyle/>
                    <a:p>
                      <a:pPr algn="l" fontAlgn="b"/>
                      <a:r>
                        <a:rPr lang="en-US" sz="1400" u="none" strike="noStrike" err="1">
                          <a:effectLst/>
                        </a:rPr>
                        <a:t>Burdell</a:t>
                      </a:r>
                      <a:r>
                        <a:rPr lang="en-US" sz="1400" u="none" strike="noStrike">
                          <a:effectLst/>
                        </a:rPr>
                        <a:t>-Hunt Magnet School of Communicative Arts (Elementary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b"/>
                      <a:r>
                        <a:rPr lang="en-US" sz="1400" u="none" strike="noStrike">
                          <a:effectLst/>
                        </a:rPr>
                        <a:t>Appling Middle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b"/>
                      <a:r>
                        <a:rPr lang="en-US" sz="1400" u="none" strike="noStrike">
                          <a:effectLst/>
                        </a:rPr>
                        <a:t>Northeast High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67772774"/>
                  </a:ext>
                </a:extLst>
              </a:tr>
              <a:tr h="506918">
                <a:tc vMerge="1">
                  <a:txBody>
                    <a:bodyPr/>
                    <a:lstStyle/>
                    <a:p>
                      <a:endParaRPr lang="en-US"/>
                    </a:p>
                  </a:txBody>
                  <a:tcPr/>
                </a:tc>
                <a:tc>
                  <a:txBody>
                    <a:bodyPr/>
                    <a:lstStyle/>
                    <a:p>
                      <a:pPr algn="l" fontAlgn="b"/>
                      <a:r>
                        <a:rPr lang="en-US" sz="1400" u="none" strike="noStrike">
                          <a:effectLst/>
                        </a:rPr>
                        <a:t>Dr. Martin Luther King Jr. Elementary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b"/>
                      <a:r>
                        <a:rPr lang="en-US" sz="1400" u="none" strike="noStrike">
                          <a:effectLst/>
                        </a:rPr>
                        <a:t>Appling Middle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fontAlgn="b"/>
                      <a:r>
                        <a:rPr lang="en-US" sz="1400" u="none" strike="noStrike">
                          <a:effectLst/>
                        </a:rPr>
                        <a:t>Northeast High School</a:t>
                      </a:r>
                      <a:endParaRPr lang="en-US" sz="1400" b="0" i="0" u="none" strike="noStrike">
                        <a:solidFill>
                          <a:srgbClr val="000000"/>
                        </a:solidFill>
                        <a:effectLst/>
                        <a:latin typeface="Helvetica Neue"/>
                      </a:endParaRPr>
                    </a:p>
                  </a:txBody>
                  <a:tcPr marL="6746" marR="6746" marT="674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60769983"/>
                  </a:ext>
                </a:extLst>
              </a:tr>
            </a:tbl>
          </a:graphicData>
        </a:graphic>
      </p:graphicFrame>
      <p:sp>
        <p:nvSpPr>
          <p:cNvPr id="2" name="Slide Number Placeholder 1">
            <a:extLst>
              <a:ext uri="{FF2B5EF4-FFF2-40B4-BE49-F238E27FC236}">
                <a16:creationId xmlns:a16="http://schemas.microsoft.com/office/drawing/2014/main" id="{E17D32B4-1ABC-12DD-9C76-8BCF7DA6B87F}"/>
              </a:ext>
            </a:extLst>
          </p:cNvPr>
          <p:cNvSpPr>
            <a:spLocks noGrp="1"/>
          </p:cNvSpPr>
          <p:nvPr>
            <p:ph type="sldNum" sz="quarter" idx="12"/>
          </p:nvPr>
        </p:nvSpPr>
        <p:spPr/>
        <p:txBody>
          <a:bodyPr/>
          <a:lstStyle/>
          <a:p>
            <a:fld id="{28E6F07D-F62F-4C3B-A21E-2367E9A39921}" type="slidenum">
              <a:rPr lang="en-US" smtClean="0"/>
              <a:t>66</a:t>
            </a:fld>
            <a:endParaRPr lang="en-US"/>
          </a:p>
        </p:txBody>
      </p:sp>
    </p:spTree>
    <p:extLst>
      <p:ext uri="{BB962C8B-B14F-4D97-AF65-F5344CB8AC3E}">
        <p14:creationId xmlns:p14="http://schemas.microsoft.com/office/powerpoint/2010/main" val="10491258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9A624-70BD-8F21-33EE-BE424808437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6F23E1C-8A91-B8CD-A2A3-BBAB7D4259D8}"/>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SCHOOL ZONE BOUNDARIES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E5200572-5075-CB92-7F3F-718FB487E3E5}"/>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3" name="Table 2">
            <a:extLst>
              <a:ext uri="{FF2B5EF4-FFF2-40B4-BE49-F238E27FC236}">
                <a16:creationId xmlns:a16="http://schemas.microsoft.com/office/drawing/2014/main" id="{D12FD61A-D3E3-A966-17B4-593DB77F8568}"/>
              </a:ext>
            </a:extLst>
          </p:cNvPr>
          <p:cNvGraphicFramePr>
            <a:graphicFrameLocks noGrp="1"/>
          </p:cNvGraphicFramePr>
          <p:nvPr/>
        </p:nvGraphicFramePr>
        <p:xfrm>
          <a:off x="1297192" y="2180640"/>
          <a:ext cx="9619633" cy="2496719"/>
        </p:xfrm>
        <a:graphic>
          <a:graphicData uri="http://schemas.openxmlformats.org/drawingml/2006/table">
            <a:tbl>
              <a:tblPr>
                <a:tableStyleId>{5C22544A-7EE6-4342-B048-85BDC9FD1C3A}</a:tableStyleId>
              </a:tblPr>
              <a:tblGrid>
                <a:gridCol w="1588612">
                  <a:extLst>
                    <a:ext uri="{9D8B030D-6E8A-4147-A177-3AD203B41FA5}">
                      <a16:colId xmlns:a16="http://schemas.microsoft.com/office/drawing/2014/main" val="589211323"/>
                    </a:ext>
                  </a:extLst>
                </a:gridCol>
                <a:gridCol w="3673242">
                  <a:extLst>
                    <a:ext uri="{9D8B030D-6E8A-4147-A177-3AD203B41FA5}">
                      <a16:colId xmlns:a16="http://schemas.microsoft.com/office/drawing/2014/main" val="297574822"/>
                    </a:ext>
                  </a:extLst>
                </a:gridCol>
                <a:gridCol w="2349166">
                  <a:extLst>
                    <a:ext uri="{9D8B030D-6E8A-4147-A177-3AD203B41FA5}">
                      <a16:colId xmlns:a16="http://schemas.microsoft.com/office/drawing/2014/main" val="2357032301"/>
                    </a:ext>
                  </a:extLst>
                </a:gridCol>
                <a:gridCol w="2008613">
                  <a:extLst>
                    <a:ext uri="{9D8B030D-6E8A-4147-A177-3AD203B41FA5}">
                      <a16:colId xmlns:a16="http://schemas.microsoft.com/office/drawing/2014/main" val="1966876399"/>
                    </a:ext>
                  </a:extLst>
                </a:gridCol>
              </a:tblGrid>
              <a:tr h="243743">
                <a:tc gridSpan="4">
                  <a:txBody>
                    <a:bodyPr/>
                    <a:lstStyle/>
                    <a:p>
                      <a:pPr algn="ctr" fontAlgn="b"/>
                      <a:r>
                        <a:rPr lang="en-US" sz="1400" b="1" u="none" strike="noStrike">
                          <a:effectLst/>
                        </a:rPr>
                        <a:t>BIBB COUNTY SCHOOL DISTRICT - SCHOOL ZONE BOUNDARIES</a:t>
                      </a:r>
                      <a:endParaRPr lang="en-US" sz="1400" b="1"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2477978"/>
                  </a:ext>
                </a:extLst>
              </a:tr>
              <a:tr h="375496">
                <a:tc>
                  <a:txBody>
                    <a:bodyPr/>
                    <a:lstStyle/>
                    <a:p>
                      <a:pPr algn="ctr" fontAlgn="b"/>
                      <a:r>
                        <a:rPr lang="en-US" sz="1400" b="1" u="none" strike="noStrike">
                          <a:effectLst/>
                        </a:rPr>
                        <a:t>ZONE</a:t>
                      </a:r>
                      <a:endParaRPr lang="en-US" sz="1400" b="1" i="0" u="none" strike="noStrike">
                        <a:solidFill>
                          <a:srgbClr val="000000"/>
                        </a:solidFill>
                        <a:effectLst/>
                        <a:latin typeface="Aptos Narrow" panose="020B0004020202020204" pitchFamily="34" charset="0"/>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ELEMENTARY FEEDER SCHOOL</a:t>
                      </a:r>
                      <a:endParaRPr lang="en-US" sz="1400" b="1"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MIDDLE SCHOOL</a:t>
                      </a:r>
                      <a:endParaRPr lang="en-US" sz="1400" b="1"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HIGH SCHOOL</a:t>
                      </a:r>
                      <a:endParaRPr lang="en-US" sz="1400" b="1"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6362045"/>
                  </a:ext>
                </a:extLst>
              </a:tr>
              <a:tr h="375496">
                <a:tc rowSpan="5">
                  <a:txBody>
                    <a:bodyPr/>
                    <a:lstStyle/>
                    <a:p>
                      <a:pPr algn="ctr" fontAlgn="ctr"/>
                      <a:r>
                        <a:rPr lang="en-US" sz="1400" b="1" u="none" strike="noStrike">
                          <a:effectLst/>
                        </a:rPr>
                        <a:t>Southwest Zone</a:t>
                      </a:r>
                      <a:endParaRPr lang="en-US" sz="1400" b="1" i="0" u="none" strike="noStrike">
                        <a:solidFill>
                          <a:srgbClr val="000000"/>
                        </a:solidFill>
                        <a:effectLst/>
                        <a:latin typeface="Aptos Narrow" panose="020B0004020202020204" pitchFamily="34" charset="0"/>
                      </a:endParaRPr>
                    </a:p>
                  </a:txBody>
                  <a:tcPr marL="4291" marR="4291" marT="429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79169"/>
                    </a:solidFill>
                  </a:tcPr>
                </a:tc>
                <a:tc>
                  <a:txBody>
                    <a:bodyPr/>
                    <a:lstStyle/>
                    <a:p>
                      <a:pPr algn="l" fontAlgn="b"/>
                      <a:r>
                        <a:rPr lang="en-US" sz="1400" u="none" strike="noStrike">
                          <a:effectLst/>
                        </a:rPr>
                        <a:t>Hartley Elementary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Ballard-Hudson Middle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Southwest High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extLst>
                  <a:ext uri="{0D108BD9-81ED-4DB2-BD59-A6C34878D82A}">
                    <a16:rowId xmlns:a16="http://schemas.microsoft.com/office/drawing/2014/main" val="3449731812"/>
                  </a:ext>
                </a:extLst>
              </a:tr>
              <a:tr h="375496">
                <a:tc vMerge="1">
                  <a:txBody>
                    <a:bodyPr/>
                    <a:lstStyle/>
                    <a:p>
                      <a:endParaRPr lang="en-US"/>
                    </a:p>
                  </a:txBody>
                  <a:tcPr/>
                </a:tc>
                <a:tc>
                  <a:txBody>
                    <a:bodyPr/>
                    <a:lstStyle/>
                    <a:p>
                      <a:pPr algn="l" fontAlgn="b"/>
                      <a:r>
                        <a:rPr lang="en-US" sz="1400" u="none" strike="noStrike">
                          <a:effectLst/>
                        </a:rPr>
                        <a:t>Ingram-Pye Elementary School (West Zone 1)</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Ballard-Hudson Middle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Southwest High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extLst>
                  <a:ext uri="{0D108BD9-81ED-4DB2-BD59-A6C34878D82A}">
                    <a16:rowId xmlns:a16="http://schemas.microsoft.com/office/drawing/2014/main" val="2062859020"/>
                  </a:ext>
                </a:extLst>
              </a:tr>
              <a:tr h="375496">
                <a:tc vMerge="1">
                  <a:txBody>
                    <a:bodyPr/>
                    <a:lstStyle/>
                    <a:p>
                      <a:endParaRPr lang="en-US"/>
                    </a:p>
                  </a:txBody>
                  <a:tcPr/>
                </a:tc>
                <a:tc>
                  <a:txBody>
                    <a:bodyPr/>
                    <a:lstStyle/>
                    <a:p>
                      <a:pPr algn="l" fontAlgn="b"/>
                      <a:r>
                        <a:rPr lang="en-US" sz="1400" u="none" strike="noStrike">
                          <a:effectLst/>
                        </a:rPr>
                        <a:t>Ingram-Pye Elementary School (West Zone 2)</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Ballard-Hudson Middle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Southwest High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extLst>
                  <a:ext uri="{0D108BD9-81ED-4DB2-BD59-A6C34878D82A}">
                    <a16:rowId xmlns:a16="http://schemas.microsoft.com/office/drawing/2014/main" val="2371697631"/>
                  </a:ext>
                </a:extLst>
              </a:tr>
              <a:tr h="375496">
                <a:tc vMerge="1">
                  <a:txBody>
                    <a:bodyPr/>
                    <a:lstStyle/>
                    <a:p>
                      <a:endParaRPr lang="en-US"/>
                    </a:p>
                  </a:txBody>
                  <a:tcPr/>
                </a:tc>
                <a:tc>
                  <a:txBody>
                    <a:bodyPr/>
                    <a:lstStyle/>
                    <a:p>
                      <a:pPr algn="l" fontAlgn="b"/>
                      <a:r>
                        <a:rPr lang="en-US" sz="1400" u="none" strike="noStrike">
                          <a:effectLst/>
                        </a:rPr>
                        <a:t>Southfield Elementary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Ballard-Hudson Middle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Southwest High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extLst>
                  <a:ext uri="{0D108BD9-81ED-4DB2-BD59-A6C34878D82A}">
                    <a16:rowId xmlns:a16="http://schemas.microsoft.com/office/drawing/2014/main" val="593625643"/>
                  </a:ext>
                </a:extLst>
              </a:tr>
              <a:tr h="375496">
                <a:tc vMerge="1">
                  <a:txBody>
                    <a:bodyPr/>
                    <a:lstStyle/>
                    <a:p>
                      <a:endParaRPr lang="en-US"/>
                    </a:p>
                  </a:txBody>
                  <a:tcPr/>
                </a:tc>
                <a:tc>
                  <a:txBody>
                    <a:bodyPr/>
                    <a:lstStyle/>
                    <a:p>
                      <a:pPr algn="l" fontAlgn="b"/>
                      <a:r>
                        <a:rPr lang="en-US" sz="1400" u="none" strike="noStrike">
                          <a:effectLst/>
                        </a:rPr>
                        <a:t>Veterans Elementary School (South Zone)</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Ballard-Hudson Middle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tc>
                  <a:txBody>
                    <a:bodyPr/>
                    <a:lstStyle/>
                    <a:p>
                      <a:pPr algn="l" fontAlgn="b"/>
                      <a:r>
                        <a:rPr lang="en-US" sz="1400" u="none" strike="noStrike">
                          <a:effectLst/>
                        </a:rPr>
                        <a:t>Southwest High School</a:t>
                      </a:r>
                      <a:endParaRPr lang="en-US" sz="1400" b="0" i="0" u="none" strike="noStrike">
                        <a:solidFill>
                          <a:srgbClr val="000000"/>
                        </a:solidFill>
                        <a:effectLst/>
                        <a:latin typeface="Helvetica Neue"/>
                      </a:endParaRPr>
                    </a:p>
                  </a:txBody>
                  <a:tcPr marL="4291" marR="4291" marT="429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EDC"/>
                    </a:solidFill>
                  </a:tcPr>
                </a:tc>
                <a:extLst>
                  <a:ext uri="{0D108BD9-81ED-4DB2-BD59-A6C34878D82A}">
                    <a16:rowId xmlns:a16="http://schemas.microsoft.com/office/drawing/2014/main" val="159612372"/>
                  </a:ext>
                </a:extLst>
              </a:tr>
            </a:tbl>
          </a:graphicData>
        </a:graphic>
      </p:graphicFrame>
      <p:sp>
        <p:nvSpPr>
          <p:cNvPr id="2" name="Slide Number Placeholder 1">
            <a:extLst>
              <a:ext uri="{FF2B5EF4-FFF2-40B4-BE49-F238E27FC236}">
                <a16:creationId xmlns:a16="http://schemas.microsoft.com/office/drawing/2014/main" id="{6100D372-200C-AFE8-1388-EA146DEBA30F}"/>
              </a:ext>
            </a:extLst>
          </p:cNvPr>
          <p:cNvSpPr>
            <a:spLocks noGrp="1"/>
          </p:cNvSpPr>
          <p:nvPr>
            <p:ph type="sldNum" sz="quarter" idx="12"/>
          </p:nvPr>
        </p:nvSpPr>
        <p:spPr/>
        <p:txBody>
          <a:bodyPr/>
          <a:lstStyle/>
          <a:p>
            <a:fld id="{28E6F07D-F62F-4C3B-A21E-2367E9A39921}" type="slidenum">
              <a:rPr lang="en-US" smtClean="0"/>
              <a:t>67</a:t>
            </a:fld>
            <a:endParaRPr lang="en-US"/>
          </a:p>
        </p:txBody>
      </p:sp>
    </p:spTree>
    <p:extLst>
      <p:ext uri="{BB962C8B-B14F-4D97-AF65-F5344CB8AC3E}">
        <p14:creationId xmlns:p14="http://schemas.microsoft.com/office/powerpoint/2010/main" val="15954073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F4C8E-DD44-DD1E-35A0-30F68433E20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BD8B238A-29D3-11CD-B4BF-2B947D1DAE79}"/>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SCHOOL ZONE BOUNDARIES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662AF070-D50F-E22E-0008-913E2264CD3F}"/>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4" name="Table 3">
            <a:extLst>
              <a:ext uri="{FF2B5EF4-FFF2-40B4-BE49-F238E27FC236}">
                <a16:creationId xmlns:a16="http://schemas.microsoft.com/office/drawing/2014/main" id="{90E39628-F8A3-69EA-39D9-9DC65EFEDB52}"/>
              </a:ext>
            </a:extLst>
          </p:cNvPr>
          <p:cNvGraphicFramePr>
            <a:graphicFrameLocks noGrp="1"/>
          </p:cNvGraphicFramePr>
          <p:nvPr/>
        </p:nvGraphicFramePr>
        <p:xfrm>
          <a:off x="1393496" y="2119025"/>
          <a:ext cx="9405008" cy="2619950"/>
        </p:xfrm>
        <a:graphic>
          <a:graphicData uri="http://schemas.openxmlformats.org/drawingml/2006/table">
            <a:tbl>
              <a:tblPr>
                <a:tableStyleId>{5C22544A-7EE6-4342-B048-85BDC9FD1C3A}</a:tableStyleId>
              </a:tblPr>
              <a:tblGrid>
                <a:gridCol w="1547131">
                  <a:extLst>
                    <a:ext uri="{9D8B030D-6E8A-4147-A177-3AD203B41FA5}">
                      <a16:colId xmlns:a16="http://schemas.microsoft.com/office/drawing/2014/main" val="660080783"/>
                    </a:ext>
                  </a:extLst>
                </a:gridCol>
                <a:gridCol w="3512128">
                  <a:extLst>
                    <a:ext uri="{9D8B030D-6E8A-4147-A177-3AD203B41FA5}">
                      <a16:colId xmlns:a16="http://schemas.microsoft.com/office/drawing/2014/main" val="1502100836"/>
                    </a:ext>
                  </a:extLst>
                </a:gridCol>
                <a:gridCol w="2379518">
                  <a:extLst>
                    <a:ext uri="{9D8B030D-6E8A-4147-A177-3AD203B41FA5}">
                      <a16:colId xmlns:a16="http://schemas.microsoft.com/office/drawing/2014/main" val="2359129885"/>
                    </a:ext>
                  </a:extLst>
                </a:gridCol>
                <a:gridCol w="1966231">
                  <a:extLst>
                    <a:ext uri="{9D8B030D-6E8A-4147-A177-3AD203B41FA5}">
                      <a16:colId xmlns:a16="http://schemas.microsoft.com/office/drawing/2014/main" val="53607550"/>
                    </a:ext>
                  </a:extLst>
                </a:gridCol>
              </a:tblGrid>
              <a:tr h="287070">
                <a:tc gridSpan="4">
                  <a:txBody>
                    <a:bodyPr/>
                    <a:lstStyle/>
                    <a:p>
                      <a:pPr algn="ctr" fontAlgn="b"/>
                      <a:r>
                        <a:rPr lang="en-US" sz="1400" b="1" u="none" strike="noStrike">
                          <a:effectLst/>
                        </a:rPr>
                        <a:t>BIBB COUNTY SCHOOL DISTRICT - SCHOOL ZONE BOUNDARIES</a:t>
                      </a:r>
                      <a:endParaRPr lang="en-US" sz="1400" b="1"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1071000"/>
                  </a:ext>
                </a:extLst>
              </a:tr>
              <a:tr h="466576">
                <a:tc>
                  <a:txBody>
                    <a:bodyPr/>
                    <a:lstStyle/>
                    <a:p>
                      <a:pPr algn="ctr" fontAlgn="b"/>
                      <a:r>
                        <a:rPr lang="en-US" sz="1400" b="1" u="none" strike="noStrike">
                          <a:effectLst/>
                        </a:rPr>
                        <a:t>ZONE</a:t>
                      </a:r>
                      <a:endParaRPr lang="en-US" sz="1400" b="1" i="0" u="none" strike="noStrike">
                        <a:solidFill>
                          <a:srgbClr val="000000"/>
                        </a:solidFill>
                        <a:effectLst/>
                        <a:latin typeface="Aptos Narrow" panose="020B0004020202020204" pitchFamily="34" charset="0"/>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ELEMENTARY FEEDER SCHOOL</a:t>
                      </a:r>
                      <a:endParaRPr lang="en-US" sz="1400" b="1"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MIDDLE SCHOOL</a:t>
                      </a:r>
                      <a:endParaRPr lang="en-US" sz="1400" b="1"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400" b="1" u="none" strike="noStrike">
                          <a:effectLst/>
                        </a:rPr>
                        <a:t>FEEDER HIGH SCHOOL</a:t>
                      </a:r>
                      <a:endParaRPr lang="en-US" sz="1400" b="1"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6268474"/>
                  </a:ext>
                </a:extLst>
              </a:tr>
              <a:tr h="466576">
                <a:tc rowSpan="4">
                  <a:txBody>
                    <a:bodyPr/>
                    <a:lstStyle/>
                    <a:p>
                      <a:pPr algn="ctr" fontAlgn="ctr"/>
                      <a:r>
                        <a:rPr lang="en-US" sz="1400" b="1" u="none" strike="noStrike">
                          <a:solidFill>
                            <a:schemeClr val="tx1"/>
                          </a:solidFill>
                          <a:effectLst/>
                        </a:rPr>
                        <a:t>Westside Zone</a:t>
                      </a:r>
                      <a:endParaRPr lang="en-US" sz="1400" b="1" i="0" u="none" strike="noStrike">
                        <a:solidFill>
                          <a:schemeClr val="tx1"/>
                        </a:solidFill>
                        <a:effectLst/>
                        <a:latin typeface="Aptos Narrow" panose="020B0004020202020204" pitchFamily="34" charset="0"/>
                      </a:endParaRPr>
                    </a:p>
                  </a:txBody>
                  <a:tcPr marL="3694" marR="3694" marT="369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l" fontAlgn="b"/>
                      <a:r>
                        <a:rPr lang="en-US" sz="1400" u="none" strike="noStrike">
                          <a:effectLst/>
                        </a:rPr>
                        <a:t>Union Elementary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Weaver Middle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Westside High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67854714"/>
                  </a:ext>
                </a:extLst>
              </a:tr>
              <a:tr h="466576">
                <a:tc vMerge="1">
                  <a:txBody>
                    <a:bodyPr/>
                    <a:lstStyle/>
                    <a:p>
                      <a:endParaRPr lang="en-US"/>
                    </a:p>
                  </a:txBody>
                  <a:tcPr/>
                </a:tc>
                <a:tc>
                  <a:txBody>
                    <a:bodyPr/>
                    <a:lstStyle/>
                    <a:p>
                      <a:pPr algn="l" fontAlgn="b"/>
                      <a:r>
                        <a:rPr lang="en-US" sz="1400" u="none" strike="noStrike">
                          <a:effectLst/>
                        </a:rPr>
                        <a:t>Veterans Elementary School (North Zone)</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Weaver Middle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Westside High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108811598"/>
                  </a:ext>
                </a:extLst>
              </a:tr>
              <a:tr h="466576">
                <a:tc vMerge="1">
                  <a:txBody>
                    <a:bodyPr/>
                    <a:lstStyle/>
                    <a:p>
                      <a:endParaRPr lang="en-US"/>
                    </a:p>
                  </a:txBody>
                  <a:tcPr/>
                </a:tc>
                <a:tc>
                  <a:txBody>
                    <a:bodyPr/>
                    <a:lstStyle/>
                    <a:p>
                      <a:pPr algn="l" fontAlgn="b"/>
                      <a:r>
                        <a:rPr lang="en-US" sz="1400" u="none" strike="noStrike">
                          <a:effectLst/>
                        </a:rPr>
                        <a:t>Heritage Elementary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Weaver Middle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Westside High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962031656"/>
                  </a:ext>
                </a:extLst>
              </a:tr>
              <a:tr h="466576">
                <a:tc vMerge="1">
                  <a:txBody>
                    <a:bodyPr/>
                    <a:lstStyle/>
                    <a:p>
                      <a:endParaRPr lang="en-US"/>
                    </a:p>
                  </a:txBody>
                  <a:tcPr/>
                </a:tc>
                <a:tc>
                  <a:txBody>
                    <a:bodyPr/>
                    <a:lstStyle/>
                    <a:p>
                      <a:pPr algn="l" fontAlgn="b"/>
                      <a:r>
                        <a:rPr lang="en-US" sz="1400" u="none" strike="noStrike">
                          <a:effectLst/>
                        </a:rPr>
                        <a:t>John R. Lewis Elementary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Weaver Middle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b"/>
                      <a:r>
                        <a:rPr lang="en-US" sz="1400" u="none" strike="noStrike">
                          <a:effectLst/>
                        </a:rPr>
                        <a:t>Westside High School</a:t>
                      </a:r>
                      <a:endParaRPr lang="en-US" sz="1400" b="0" i="0" u="none" strike="noStrike">
                        <a:solidFill>
                          <a:srgbClr val="000000"/>
                        </a:solidFill>
                        <a:effectLst/>
                        <a:latin typeface="Helvetica Neue"/>
                      </a:endParaRPr>
                    </a:p>
                  </a:txBody>
                  <a:tcPr marL="3694" marR="3694" marT="369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66022688"/>
                  </a:ext>
                </a:extLst>
              </a:tr>
            </a:tbl>
          </a:graphicData>
        </a:graphic>
      </p:graphicFrame>
      <p:sp>
        <p:nvSpPr>
          <p:cNvPr id="2" name="Slide Number Placeholder 1">
            <a:extLst>
              <a:ext uri="{FF2B5EF4-FFF2-40B4-BE49-F238E27FC236}">
                <a16:creationId xmlns:a16="http://schemas.microsoft.com/office/drawing/2014/main" id="{A3FA9D52-02F6-88AF-BFC1-8DA7B6E9254D}"/>
              </a:ext>
            </a:extLst>
          </p:cNvPr>
          <p:cNvSpPr>
            <a:spLocks noGrp="1"/>
          </p:cNvSpPr>
          <p:nvPr>
            <p:ph type="sldNum" sz="quarter" idx="12"/>
          </p:nvPr>
        </p:nvSpPr>
        <p:spPr/>
        <p:txBody>
          <a:bodyPr/>
          <a:lstStyle/>
          <a:p>
            <a:fld id="{28E6F07D-F62F-4C3B-A21E-2367E9A39921}" type="slidenum">
              <a:rPr lang="en-US" smtClean="0"/>
              <a:t>68</a:t>
            </a:fld>
            <a:endParaRPr lang="en-US"/>
          </a:p>
        </p:txBody>
      </p:sp>
    </p:spTree>
    <p:extLst>
      <p:ext uri="{BB962C8B-B14F-4D97-AF65-F5344CB8AC3E}">
        <p14:creationId xmlns:p14="http://schemas.microsoft.com/office/powerpoint/2010/main" val="10160966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ENROLLMENT TRENDS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Content Placeholder 5">
            <a:extLst>
              <a:ext uri="{FF2B5EF4-FFF2-40B4-BE49-F238E27FC236}">
                <a16:creationId xmlns:a16="http://schemas.microsoft.com/office/drawing/2014/main" id="{5656F2EB-73F1-3BBB-D4C8-70525A8964EC}"/>
              </a:ext>
            </a:extLst>
          </p:cNvPr>
          <p:cNvGraphicFramePr>
            <a:graphicFrameLocks noGrp="1"/>
          </p:cNvGraphicFramePr>
          <p:nvPr>
            <p:ph idx="1"/>
          </p:nvPr>
        </p:nvGraphicFramePr>
        <p:xfrm>
          <a:off x="659990" y="1727302"/>
          <a:ext cx="10872019"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278521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ENROLLMENT TRENDS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Content Placeholder 5">
            <a:extLst>
              <a:ext uri="{FF2B5EF4-FFF2-40B4-BE49-F238E27FC236}">
                <a16:creationId xmlns:a16="http://schemas.microsoft.com/office/drawing/2014/main" id="{5656F2EB-73F1-3BBB-D4C8-70525A8964EC}"/>
              </a:ext>
            </a:extLst>
          </p:cNvPr>
          <p:cNvGraphicFramePr>
            <a:graphicFrameLocks noGrp="1"/>
          </p:cNvGraphicFramePr>
          <p:nvPr>
            <p:ph idx="1"/>
          </p:nvPr>
        </p:nvGraphicFramePr>
        <p:xfrm>
          <a:off x="659990" y="1727302"/>
          <a:ext cx="10872019"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263076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ENROLLMENT TRENDS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Content Placeholder 5">
            <a:extLst>
              <a:ext uri="{FF2B5EF4-FFF2-40B4-BE49-F238E27FC236}">
                <a16:creationId xmlns:a16="http://schemas.microsoft.com/office/drawing/2014/main" id="{5656F2EB-73F1-3BBB-D4C8-70525A8964EC}"/>
              </a:ext>
            </a:extLst>
          </p:cNvPr>
          <p:cNvGraphicFramePr>
            <a:graphicFrameLocks noGrp="1"/>
          </p:cNvGraphicFramePr>
          <p:nvPr>
            <p:ph idx="1"/>
          </p:nvPr>
        </p:nvGraphicFramePr>
        <p:xfrm>
          <a:off x="659990" y="1727302"/>
          <a:ext cx="10872019"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01579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ENROLLMENT TRENDS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Content Placeholder 5">
            <a:extLst>
              <a:ext uri="{FF2B5EF4-FFF2-40B4-BE49-F238E27FC236}">
                <a16:creationId xmlns:a16="http://schemas.microsoft.com/office/drawing/2014/main" id="{5656F2EB-73F1-3BBB-D4C8-70525A8964EC}"/>
              </a:ext>
            </a:extLst>
          </p:cNvPr>
          <p:cNvGraphicFramePr>
            <a:graphicFrameLocks noGrp="1"/>
          </p:cNvGraphicFramePr>
          <p:nvPr>
            <p:ph idx="1"/>
          </p:nvPr>
        </p:nvGraphicFramePr>
        <p:xfrm>
          <a:off x="659990" y="1727302"/>
          <a:ext cx="10872019"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066932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ENROLLMENT TRENDS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Content Placeholder 5">
            <a:extLst>
              <a:ext uri="{FF2B5EF4-FFF2-40B4-BE49-F238E27FC236}">
                <a16:creationId xmlns:a16="http://schemas.microsoft.com/office/drawing/2014/main" id="{5656F2EB-73F1-3BBB-D4C8-70525A8964EC}"/>
              </a:ext>
            </a:extLst>
          </p:cNvPr>
          <p:cNvGraphicFramePr>
            <a:graphicFrameLocks noGrp="1"/>
          </p:cNvGraphicFramePr>
          <p:nvPr>
            <p:ph idx="1"/>
          </p:nvPr>
        </p:nvGraphicFramePr>
        <p:xfrm>
          <a:off x="659990" y="1727302"/>
          <a:ext cx="10872019"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163254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ENROLLMENT TRENDS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Content Placeholder 5">
            <a:extLst>
              <a:ext uri="{FF2B5EF4-FFF2-40B4-BE49-F238E27FC236}">
                <a16:creationId xmlns:a16="http://schemas.microsoft.com/office/drawing/2014/main" id="{5656F2EB-73F1-3BBB-D4C8-70525A8964EC}"/>
              </a:ext>
            </a:extLst>
          </p:cNvPr>
          <p:cNvGraphicFramePr>
            <a:graphicFrameLocks noGrp="1"/>
          </p:cNvGraphicFramePr>
          <p:nvPr>
            <p:ph idx="1"/>
          </p:nvPr>
        </p:nvGraphicFramePr>
        <p:xfrm>
          <a:off x="659990" y="1727302"/>
          <a:ext cx="10872019"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986403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B9513-7C7C-F9B8-01D1-F17EFB56DB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4D9245-4001-B37A-B8BB-8A438363905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white"/>
                </a:solidFill>
                <a:latin typeface="Trade Gothic Next HvyCd" panose="020B0906040303020004" pitchFamily="34" charset="0"/>
              </a:rPr>
              <a:t>BIBB COUNTY SCHOOL DISTRICT – ENROLLMENT TRENDS</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C0C74D2B-E4AF-BF51-C5B1-2AD0939DADA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Content Placeholder 5">
            <a:extLst>
              <a:ext uri="{FF2B5EF4-FFF2-40B4-BE49-F238E27FC236}">
                <a16:creationId xmlns:a16="http://schemas.microsoft.com/office/drawing/2014/main" id="{5656F2EB-73F1-3BBB-D4C8-70525A8964EC}"/>
              </a:ext>
            </a:extLst>
          </p:cNvPr>
          <p:cNvGraphicFramePr>
            <a:graphicFrameLocks noGrp="1"/>
          </p:cNvGraphicFramePr>
          <p:nvPr>
            <p:ph idx="1"/>
          </p:nvPr>
        </p:nvGraphicFramePr>
        <p:xfrm>
          <a:off x="659990" y="1727302"/>
          <a:ext cx="10872019"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255305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01BAC-8F7B-5C13-E390-DE83AE36353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35514FF-9966-56CD-939C-9A6891AFB22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3200" b="0" i="0" u="none" strike="noStrike" kern="1200" cap="none" spc="0" normalizeH="0" baseline="0" noProof="0">
                <a:ln>
                  <a:noFill/>
                </a:ln>
                <a:solidFill>
                  <a:prstClr val="white"/>
                </a:solidFill>
                <a:effectLst/>
                <a:uLnTx/>
                <a:uFillTx/>
                <a:latin typeface="Trade Gothic Next HvyCd"/>
              </a:rPr>
              <a:t>CONSOLIDATION MATRIX RESULTS </a:t>
            </a:r>
            <a:r>
              <a:rPr lang="en-US" sz="3200">
                <a:solidFill>
                  <a:prstClr val="white"/>
                </a:solidFill>
                <a:latin typeface="Trade Gothic Next HvyCd"/>
              </a:rPr>
              <a:t>– WILLIAMS ES </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19D8F1B3-0CE2-55C6-BE26-32C4032827E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49DB0070-2A51-F7D1-EA54-9EA9342BCF73}"/>
              </a:ext>
            </a:extLst>
          </p:cNvPr>
          <p:cNvGraphicFramePr>
            <a:graphicFrameLocks noGrp="1"/>
          </p:cNvGraphicFramePr>
          <p:nvPr/>
        </p:nvGraphicFramePr>
        <p:xfrm>
          <a:off x="1356185" y="1068541"/>
          <a:ext cx="9501648" cy="5274281"/>
        </p:xfrm>
        <a:graphic>
          <a:graphicData uri="http://schemas.openxmlformats.org/drawingml/2006/table">
            <a:tbl>
              <a:tblPr/>
              <a:tblGrid>
                <a:gridCol w="2818507">
                  <a:extLst>
                    <a:ext uri="{9D8B030D-6E8A-4147-A177-3AD203B41FA5}">
                      <a16:colId xmlns:a16="http://schemas.microsoft.com/office/drawing/2014/main" val="3873410903"/>
                    </a:ext>
                  </a:extLst>
                </a:gridCol>
                <a:gridCol w="2343643">
                  <a:extLst>
                    <a:ext uri="{9D8B030D-6E8A-4147-A177-3AD203B41FA5}">
                      <a16:colId xmlns:a16="http://schemas.microsoft.com/office/drawing/2014/main" val="1655183251"/>
                    </a:ext>
                  </a:extLst>
                </a:gridCol>
                <a:gridCol w="1229287">
                  <a:extLst>
                    <a:ext uri="{9D8B030D-6E8A-4147-A177-3AD203B41FA5}">
                      <a16:colId xmlns:a16="http://schemas.microsoft.com/office/drawing/2014/main" val="951026841"/>
                    </a:ext>
                  </a:extLst>
                </a:gridCol>
                <a:gridCol w="1036737">
                  <a:extLst>
                    <a:ext uri="{9D8B030D-6E8A-4147-A177-3AD203B41FA5}">
                      <a16:colId xmlns:a16="http://schemas.microsoft.com/office/drawing/2014/main" val="2807531812"/>
                    </a:ext>
                  </a:extLst>
                </a:gridCol>
                <a:gridCol w="1036737">
                  <a:extLst>
                    <a:ext uri="{9D8B030D-6E8A-4147-A177-3AD203B41FA5}">
                      <a16:colId xmlns:a16="http://schemas.microsoft.com/office/drawing/2014/main" val="1760681384"/>
                    </a:ext>
                  </a:extLst>
                </a:gridCol>
                <a:gridCol w="1036737">
                  <a:extLst>
                    <a:ext uri="{9D8B030D-6E8A-4147-A177-3AD203B41FA5}">
                      <a16:colId xmlns:a16="http://schemas.microsoft.com/office/drawing/2014/main" val="14997962"/>
                    </a:ext>
                  </a:extLst>
                </a:gridCol>
              </a:tblGrid>
              <a:tr h="243236">
                <a:tc>
                  <a:txBody>
                    <a:bodyPr/>
                    <a:lstStyle/>
                    <a:p>
                      <a:pPr algn="l" fontAlgn="b"/>
                      <a:r>
                        <a:rPr lang="en-US" sz="1200" b="1" i="0" u="none" strike="noStrike">
                          <a:solidFill>
                            <a:srgbClr val="000000"/>
                          </a:solidFill>
                          <a:effectLst/>
                          <a:latin typeface="Calibri"/>
                          <a:ea typeface="Calibri"/>
                          <a:cs typeface="Calibri"/>
                        </a:rPr>
                        <a:t>Criteria</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Data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1 point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Total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861880"/>
                  </a:ext>
                </a:extLst>
              </a:tr>
              <a:tr h="784089">
                <a:tc>
                  <a:txBody>
                    <a:bodyPr/>
                    <a:lstStyle/>
                    <a:p>
                      <a:r>
                        <a:rPr lang="en-US" sz="1200" b="1">
                          <a:latin typeface="Calibri"/>
                          <a:ea typeface="Calibri"/>
                          <a:cs typeface="Calibri"/>
                        </a:rPr>
                        <a:t>Student Enrollment: </a:t>
                      </a:r>
                      <a:r>
                        <a:rPr lang="en-US" sz="1200">
                          <a:latin typeface="Calibri"/>
                          <a:ea typeface="Calibri"/>
                          <a:cs typeface="Calibri"/>
                        </a:rPr>
                        <a:t>Current enrollment above, at, or below projected enrollment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Enrollment: 330</a:t>
                      </a:r>
                      <a:endParaRPr lang="en-US" sz="1200" b="0" i="0" u="none" strike="noStrike">
                        <a:solidFill>
                          <a:srgbClr val="000000"/>
                        </a:solidFill>
                        <a:effectLst/>
                        <a:latin typeface="Calibri"/>
                        <a:ea typeface="Calibri"/>
                        <a:cs typeface="Calibri"/>
                      </a:endParaRPr>
                    </a:p>
                    <a:p>
                      <a:pPr algn="l" fontAlgn="b"/>
                      <a:endParaRPr lang="en-US"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fontAlgn="b"/>
                      <a:r>
                        <a:rPr lang="en-US" sz="1200" b="1" i="0" u="none" strike="noStrike">
                          <a:solidFill>
                            <a:srgbClr val="000000"/>
                          </a:solidFill>
                          <a:effectLst/>
                          <a:latin typeface="Calibri"/>
                          <a:ea typeface="Calibri"/>
                          <a:cs typeface="Calibri"/>
                        </a:rPr>
                        <a:t>Current Enrollment: 285</a:t>
                      </a:r>
                      <a:endParaRPr lang="en-US" sz="1200" b="0"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058784"/>
                  </a:ext>
                </a:extLst>
              </a:tr>
              <a:tr h="623975">
                <a:tc>
                  <a:txBody>
                    <a:bodyPr/>
                    <a:lstStyle/>
                    <a:p>
                      <a:pPr algn="l" fontAlgn="b"/>
                      <a:r>
                        <a:rPr lang="en-US" sz="1200" b="1" i="0" u="none" strike="noStrike">
                          <a:solidFill>
                            <a:srgbClr val="000000"/>
                          </a:solidFill>
                          <a:effectLst/>
                          <a:latin typeface="Calibri"/>
                          <a:ea typeface="Calibri"/>
                          <a:cs typeface="Calibri"/>
                        </a:rPr>
                        <a:t>Building Utilization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Capacity: 475</a:t>
                      </a:r>
                    </a:p>
                    <a:p>
                      <a:pPr algn="l" fontAlgn="b"/>
                      <a:r>
                        <a:rPr lang="en-US" sz="1200" b="1" i="0" u="none" strike="noStrike">
                          <a:solidFill>
                            <a:srgbClr val="000000"/>
                          </a:solidFill>
                          <a:effectLst/>
                          <a:latin typeface="Calibri"/>
                          <a:ea typeface="Calibri"/>
                          <a:cs typeface="Calibri"/>
                        </a:rPr>
                        <a:t>Williams Utilization: 69.5%</a:t>
                      </a:r>
                    </a:p>
                    <a:p>
                      <a:pPr algn="l" fontAlgn="b"/>
                      <a:r>
                        <a:rPr lang="en-US" sz="1200" b="1" i="0" u="none" strike="noStrike">
                          <a:solidFill>
                            <a:srgbClr val="000000"/>
                          </a:solidFill>
                          <a:effectLst/>
                          <a:latin typeface="Calibri"/>
                          <a:ea typeface="Calibri"/>
                          <a:cs typeface="Calibri"/>
                        </a:rPr>
                        <a:t>ES District Utilization: 81.2%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lvl="0" algn="ctr">
                        <a:buNone/>
                      </a:pPr>
                      <a:r>
                        <a:rPr lang="en-US" sz="1200" b="0" i="0" u="none" strike="noStrike">
                          <a:solidFill>
                            <a:srgbClr val="000000"/>
                          </a:solidFill>
                          <a:effectLst/>
                          <a:latin typeface="Calibri"/>
                          <a:ea typeface="Calibri"/>
                          <a:cs typeface="Calibri"/>
                        </a:rPr>
                        <a:t>0 points</a:t>
                      </a:r>
                      <a:endParaRPr lang="en-US">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738251"/>
                  </a:ext>
                </a:extLst>
              </a:tr>
              <a:tr h="737885">
                <a:tc>
                  <a:txBody>
                    <a:bodyPr/>
                    <a:lstStyle/>
                    <a:p>
                      <a:pPr algn="l" fontAlgn="b"/>
                      <a:r>
                        <a:rPr lang="en-US" sz="1200" b="1" i="0" u="none" strike="noStrike">
                          <a:solidFill>
                            <a:srgbClr val="000000"/>
                          </a:solidFill>
                          <a:effectLst/>
                          <a:latin typeface="Calibri"/>
                          <a:ea typeface="Calibri"/>
                          <a:cs typeface="Calibri"/>
                        </a:rPr>
                        <a:t>Per Pupil Spending*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Williams ES: $11,147.69</a:t>
                      </a:r>
                    </a:p>
                    <a:p>
                      <a:pPr algn="l" fontAlgn="b"/>
                      <a:r>
                        <a:rPr lang="en-US" sz="1200" b="1" i="0" u="none" strike="noStrike">
                          <a:solidFill>
                            <a:srgbClr val="000000"/>
                          </a:solidFill>
                          <a:effectLst/>
                          <a:latin typeface="Calibri"/>
                          <a:ea typeface="Calibri"/>
                          <a:cs typeface="Calibri"/>
                        </a:rPr>
                        <a:t>District Avg. (ES) : $10,494.47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1255936"/>
                  </a:ext>
                </a:extLst>
              </a:tr>
              <a:tr h="623975">
                <a:tc>
                  <a:txBody>
                    <a:bodyPr/>
                    <a:lstStyle/>
                    <a:p>
                      <a:pPr algn="l" fontAlgn="b"/>
                      <a:r>
                        <a:rPr lang="en-US" sz="1200" b="1" i="0" u="none" strike="noStrike">
                          <a:solidFill>
                            <a:srgbClr val="000000"/>
                          </a:solidFill>
                          <a:effectLst/>
                          <a:latin typeface="Calibri"/>
                          <a:ea typeface="Calibri"/>
                          <a:cs typeface="Calibri"/>
                        </a:rPr>
                        <a:t>Facility Age </a:t>
                      </a:r>
                      <a:r>
                        <a:rPr lang="en-US" sz="1200" b="0" i="0" u="none" strike="noStrike">
                          <a:solidFill>
                            <a:srgbClr val="000000"/>
                          </a:solidFill>
                          <a:effectLst/>
                          <a:latin typeface="Calibri"/>
                          <a:ea typeface="Calibri"/>
                          <a:cs typeface="Calibri"/>
                        </a:rPr>
                        <a:t>(Above/Below District Average)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Building Age: 43 years</a:t>
                      </a:r>
                    </a:p>
                    <a:p>
                      <a:pPr lvl="0" algn="l">
                        <a:buNone/>
                      </a:pPr>
                      <a:r>
                        <a:rPr lang="en-US" sz="1200" b="1" i="0" u="none" strike="noStrike" noProof="0">
                          <a:solidFill>
                            <a:srgbClr val="000000"/>
                          </a:solidFill>
                          <a:effectLst/>
                          <a:latin typeface="Calibri"/>
                        </a:rPr>
                        <a:t>District Avg (Age): 28 Years </a:t>
                      </a:r>
                      <a:endParaRPr lang="en-US"/>
                    </a:p>
                    <a:p>
                      <a:pPr algn="l" fontAlgn="b"/>
                      <a:r>
                        <a:rPr lang="en-US" sz="1200" b="1" i="0" u="none" strike="noStrike">
                          <a:solidFill>
                            <a:srgbClr val="000000"/>
                          </a:solidFill>
                          <a:effectLst/>
                          <a:latin typeface="Calibri"/>
                          <a:ea typeface="Calibri"/>
                          <a:cs typeface="Calibri"/>
                        </a:rPr>
                        <a:t>Last Ren.: 2002</a:t>
                      </a:r>
                    </a:p>
                    <a:p>
                      <a:pPr lvl="0" algn="l">
                        <a:buNone/>
                      </a:pPr>
                      <a:r>
                        <a:rPr lang="en-US" sz="1200" b="1" i="0" u="none" strike="noStrike" noProof="0">
                          <a:solidFill>
                            <a:srgbClr val="000000"/>
                          </a:solidFill>
                          <a:effectLst/>
                          <a:latin typeface="Calibri"/>
                        </a:rPr>
                        <a:t>District Avg (Years): 2009</a:t>
                      </a:r>
                      <a:endParaRPr lang="en-US" noProof="0"/>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21152"/>
                  </a:ext>
                </a:extLst>
              </a:tr>
              <a:tr h="682452">
                <a:tc>
                  <a:txBody>
                    <a:bodyPr/>
                    <a:lstStyle/>
                    <a:p>
                      <a:pPr algn="l" fontAlgn="b"/>
                      <a:r>
                        <a:rPr lang="en-US" sz="1200" b="1" i="0" u="none" strike="noStrike">
                          <a:solidFill>
                            <a:srgbClr val="000000"/>
                          </a:solidFill>
                          <a:effectLst/>
                          <a:latin typeface="Calibri"/>
                          <a:ea typeface="Calibri"/>
                          <a:cs typeface="Calibri"/>
                        </a:rPr>
                        <a:t>Future Growth/Development              </a:t>
                      </a:r>
                      <a:r>
                        <a:rPr lang="en-US" sz="1200" b="0" i="0" u="none" strike="noStrike">
                          <a:solidFill>
                            <a:srgbClr val="000000"/>
                          </a:solidFill>
                          <a:effectLst/>
                          <a:latin typeface="Calibri"/>
                          <a:ea typeface="Calibri"/>
                          <a:cs typeface="Calibri"/>
                        </a:rPr>
                        <a:t>(Projected Impact on Building Utilization from New Developments)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Increase: 11</a:t>
                      </a:r>
                    </a:p>
                    <a:p>
                      <a:pPr algn="l" fontAlgn="b"/>
                      <a:r>
                        <a:rPr lang="en-US" sz="1200" b="1" i="0" u="none" strike="noStrike">
                          <a:solidFill>
                            <a:srgbClr val="000000"/>
                          </a:solidFill>
                          <a:effectLst/>
                          <a:latin typeface="Calibri"/>
                          <a:ea typeface="Calibri"/>
                          <a:cs typeface="Calibri"/>
                        </a:rPr>
                        <a:t>Projected Util.: 75.79%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Green</a:t>
                      </a:r>
                    </a:p>
                    <a:p>
                      <a:pPr algn="ctr" fontAlgn="b"/>
                      <a:r>
                        <a:rPr lang="en-US" sz="1200" b="0" i="0" u="none" strike="noStrike">
                          <a:solidFill>
                            <a:srgbClr val="000000"/>
                          </a:solidFill>
                          <a:effectLst/>
                          <a:latin typeface="Calibri"/>
                          <a:ea typeface="Calibri"/>
                          <a:cs typeface="Calibri"/>
                        </a:rPr>
                        <a:t>(Below 90%)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Yellow</a:t>
                      </a:r>
                    </a:p>
                    <a:p>
                      <a:pPr algn="ctr" fontAlgn="b"/>
                      <a:r>
                        <a:rPr lang="en-US" sz="1200" b="0" i="0" u="none" strike="noStrike">
                          <a:solidFill>
                            <a:srgbClr val="000000"/>
                          </a:solidFill>
                          <a:effectLst/>
                          <a:latin typeface="Calibri"/>
                          <a:ea typeface="Calibri"/>
                          <a:cs typeface="Calibri"/>
                        </a:rPr>
                        <a:t>(90% - 99%)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Red</a:t>
                      </a:r>
                    </a:p>
                    <a:p>
                      <a:pPr algn="ctr" fontAlgn="b"/>
                      <a:r>
                        <a:rPr lang="en-US" sz="1200" b="0" i="0" u="none" strike="noStrike">
                          <a:solidFill>
                            <a:srgbClr val="000000"/>
                          </a:solidFill>
                          <a:effectLst/>
                          <a:latin typeface="Calibri"/>
                          <a:ea typeface="Calibri"/>
                          <a:cs typeface="Calibri"/>
                        </a:rPr>
                        <a:t>(100% or 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46731"/>
                  </a:ext>
                </a:extLst>
              </a:tr>
              <a:tr h="737885">
                <a:tc>
                  <a:txBody>
                    <a:bodyPr/>
                    <a:lstStyle/>
                    <a:p>
                      <a:pPr algn="l" fontAlgn="b"/>
                      <a:r>
                        <a:rPr lang="en-US" sz="1200" b="1" i="0" u="none" strike="noStrike">
                          <a:solidFill>
                            <a:srgbClr val="000000"/>
                          </a:solidFill>
                          <a:effectLst/>
                          <a:latin typeface="Calibri"/>
                          <a:ea typeface="Calibri"/>
                          <a:cs typeface="Calibri"/>
                        </a:rPr>
                        <a:t>GADOE Target for School Size           </a:t>
                      </a:r>
                      <a:r>
                        <a:rPr lang="en-US" sz="1200" b="0" i="0" u="none" strike="noStrike">
                          <a:solidFill>
                            <a:srgbClr val="000000"/>
                          </a:solidFill>
                          <a:effectLst/>
                          <a:latin typeface="Calibri"/>
                          <a:ea typeface="Calibri"/>
                          <a:cs typeface="Calibri"/>
                        </a:rPr>
                        <a:t>(Above/Below Target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GADOE Target: </a:t>
                      </a:r>
                      <a:r>
                        <a:rPr lang="en-US" sz="1200" b="0" i="0" u="none" strike="noStrike">
                          <a:solidFill>
                            <a:srgbClr val="000000"/>
                          </a:solidFill>
                          <a:effectLst/>
                          <a:latin typeface="Calibri"/>
                          <a:ea typeface="Calibri"/>
                          <a:cs typeface="Calibri"/>
                        </a:rPr>
                        <a:t>450</a:t>
                      </a:r>
                    </a:p>
                    <a:p>
                      <a:pPr algn="l" fontAlgn="b"/>
                      <a:r>
                        <a:rPr lang="en-US" sz="1200" b="1" i="0" u="none" strike="noStrike">
                          <a:solidFill>
                            <a:srgbClr val="000000"/>
                          </a:solidFill>
                          <a:effectLst/>
                          <a:latin typeface="Calibri"/>
                          <a:ea typeface="Calibri"/>
                          <a:cs typeface="Calibri"/>
                        </a:rPr>
                        <a:t>Williams</a:t>
                      </a:r>
                      <a:r>
                        <a:rPr lang="en-US" sz="1200" b="0" i="0" u="none" strike="noStrike">
                          <a:solidFill>
                            <a:srgbClr val="000000"/>
                          </a:solidFill>
                          <a:effectLst/>
                          <a:latin typeface="Calibri"/>
                          <a:ea typeface="Calibri"/>
                          <a:cs typeface="Calibri"/>
                        </a:rPr>
                        <a:t>: 285</a:t>
                      </a:r>
                      <a:endParaRPr lang="en-US" sz="1200" b="1"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917565"/>
                  </a:ext>
                </a:extLst>
              </a:tr>
              <a:tr h="682452">
                <a:tc>
                  <a:txBody>
                    <a:bodyPr/>
                    <a:lstStyle/>
                    <a:p>
                      <a:pPr algn="l" fontAlgn="b"/>
                      <a:r>
                        <a:rPr lang="en-US" sz="1200" b="1" i="0" u="none" strike="noStrike">
                          <a:solidFill>
                            <a:srgbClr val="000000"/>
                          </a:solidFill>
                          <a:effectLst/>
                          <a:latin typeface="Calibri"/>
                          <a:ea typeface="Calibri"/>
                          <a:cs typeface="Calibri"/>
                        </a:rPr>
                        <a:t>Specialized Academic Programming </a:t>
                      </a:r>
                      <a:br>
                        <a:rPr lang="en-US" sz="1200" b="0" i="0" u="none" strike="noStrike">
                          <a:solidFill>
                            <a:srgbClr val="000000"/>
                          </a:solidFill>
                          <a:effectLst/>
                          <a:latin typeface="Calibri"/>
                          <a:ea typeface="Calibri"/>
                          <a:cs typeface="Calibri"/>
                        </a:rPr>
                      </a:br>
                      <a:r>
                        <a:rPr lang="en-US" sz="1200" b="0" i="0" u="none" strike="noStrike">
                          <a:solidFill>
                            <a:srgbClr val="000000"/>
                          </a:solidFill>
                          <a:effectLst/>
                          <a:latin typeface="Calibri"/>
                          <a:ea typeface="Calibri"/>
                          <a:cs typeface="Calibri"/>
                        </a:rPr>
                        <a:t>(Magnet, IB, GNETS)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None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1 program</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2 or more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219474"/>
                  </a:ext>
                </a:extLst>
              </a:tr>
            </a:tbl>
          </a:graphicData>
        </a:graphic>
      </p:graphicFrame>
      <p:sp>
        <p:nvSpPr>
          <p:cNvPr id="3" name="Slide Number Placeholder 2">
            <a:extLst>
              <a:ext uri="{FF2B5EF4-FFF2-40B4-BE49-F238E27FC236}">
                <a16:creationId xmlns:a16="http://schemas.microsoft.com/office/drawing/2014/main" id="{B240F968-95E7-E7F4-44BC-6B4C2C259505}"/>
              </a:ext>
            </a:extLst>
          </p:cNvPr>
          <p:cNvSpPr>
            <a:spLocks noGrp="1"/>
          </p:cNvSpPr>
          <p:nvPr>
            <p:ph type="sldNum" sz="quarter" idx="12"/>
          </p:nvPr>
        </p:nvSpPr>
        <p:spPr/>
        <p:txBody>
          <a:bodyPr/>
          <a:lstStyle/>
          <a:p>
            <a:fld id="{28E6F07D-F62F-4C3B-A21E-2367E9A39921}" type="slidenum">
              <a:rPr lang="en-US" smtClean="0"/>
              <a:t>76</a:t>
            </a:fld>
            <a:endParaRPr lang="en-US"/>
          </a:p>
        </p:txBody>
      </p:sp>
    </p:spTree>
    <p:extLst>
      <p:ext uri="{BB962C8B-B14F-4D97-AF65-F5344CB8AC3E}">
        <p14:creationId xmlns:p14="http://schemas.microsoft.com/office/powerpoint/2010/main" val="28084655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22AD3-F114-3F50-1996-E6CB2EE4A5E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AAEF998-2605-A446-6C36-A58871E65578}"/>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3200" b="0" i="0" u="none" strike="noStrike" kern="1200" cap="none" spc="0" normalizeH="0" baseline="0" noProof="0">
                <a:ln>
                  <a:noFill/>
                </a:ln>
                <a:solidFill>
                  <a:prstClr val="white"/>
                </a:solidFill>
                <a:effectLst/>
                <a:uLnTx/>
                <a:uFillTx/>
                <a:latin typeface="Trade Gothic Next HvyCd"/>
              </a:rPr>
              <a:t>CONSOLIDATION MATRIX RESULTS </a:t>
            </a:r>
            <a:r>
              <a:rPr lang="en-US" sz="3200">
                <a:solidFill>
                  <a:prstClr val="white"/>
                </a:solidFill>
                <a:latin typeface="Trade Gothic Next HvyCd"/>
              </a:rPr>
              <a:t>– SKYVIEW ES </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09CAD3A5-6964-C4D4-1D4D-DE803CEF6661}"/>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5D26A0D7-7B93-B205-0A9E-655B06ADF73D}"/>
              </a:ext>
            </a:extLst>
          </p:cNvPr>
          <p:cNvGraphicFramePr>
            <a:graphicFrameLocks noGrp="1"/>
          </p:cNvGraphicFramePr>
          <p:nvPr/>
        </p:nvGraphicFramePr>
        <p:xfrm>
          <a:off x="1356185" y="1068541"/>
          <a:ext cx="9501648" cy="5274281"/>
        </p:xfrm>
        <a:graphic>
          <a:graphicData uri="http://schemas.openxmlformats.org/drawingml/2006/table">
            <a:tbl>
              <a:tblPr/>
              <a:tblGrid>
                <a:gridCol w="2818507">
                  <a:extLst>
                    <a:ext uri="{9D8B030D-6E8A-4147-A177-3AD203B41FA5}">
                      <a16:colId xmlns:a16="http://schemas.microsoft.com/office/drawing/2014/main" val="3873410903"/>
                    </a:ext>
                  </a:extLst>
                </a:gridCol>
                <a:gridCol w="2343643">
                  <a:extLst>
                    <a:ext uri="{9D8B030D-6E8A-4147-A177-3AD203B41FA5}">
                      <a16:colId xmlns:a16="http://schemas.microsoft.com/office/drawing/2014/main" val="1655183251"/>
                    </a:ext>
                  </a:extLst>
                </a:gridCol>
                <a:gridCol w="1229287">
                  <a:extLst>
                    <a:ext uri="{9D8B030D-6E8A-4147-A177-3AD203B41FA5}">
                      <a16:colId xmlns:a16="http://schemas.microsoft.com/office/drawing/2014/main" val="951026841"/>
                    </a:ext>
                  </a:extLst>
                </a:gridCol>
                <a:gridCol w="1036737">
                  <a:extLst>
                    <a:ext uri="{9D8B030D-6E8A-4147-A177-3AD203B41FA5}">
                      <a16:colId xmlns:a16="http://schemas.microsoft.com/office/drawing/2014/main" val="2807531812"/>
                    </a:ext>
                  </a:extLst>
                </a:gridCol>
                <a:gridCol w="1036737">
                  <a:extLst>
                    <a:ext uri="{9D8B030D-6E8A-4147-A177-3AD203B41FA5}">
                      <a16:colId xmlns:a16="http://schemas.microsoft.com/office/drawing/2014/main" val="1760681384"/>
                    </a:ext>
                  </a:extLst>
                </a:gridCol>
                <a:gridCol w="1036737">
                  <a:extLst>
                    <a:ext uri="{9D8B030D-6E8A-4147-A177-3AD203B41FA5}">
                      <a16:colId xmlns:a16="http://schemas.microsoft.com/office/drawing/2014/main" val="14997962"/>
                    </a:ext>
                  </a:extLst>
                </a:gridCol>
              </a:tblGrid>
              <a:tr h="243236">
                <a:tc>
                  <a:txBody>
                    <a:bodyPr/>
                    <a:lstStyle/>
                    <a:p>
                      <a:pPr algn="l" fontAlgn="b"/>
                      <a:r>
                        <a:rPr lang="en-US" sz="1200" b="1" i="0" u="none" strike="noStrike">
                          <a:solidFill>
                            <a:srgbClr val="000000"/>
                          </a:solidFill>
                          <a:effectLst/>
                          <a:latin typeface="Calibri"/>
                          <a:ea typeface="Calibri"/>
                          <a:cs typeface="Calibri"/>
                        </a:rPr>
                        <a:t>Criteria</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Data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1 point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Total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861880"/>
                  </a:ext>
                </a:extLst>
              </a:tr>
              <a:tr h="784089">
                <a:tc>
                  <a:txBody>
                    <a:bodyPr/>
                    <a:lstStyle/>
                    <a:p>
                      <a:r>
                        <a:rPr lang="en-US" sz="1200" b="1">
                          <a:latin typeface="Calibri"/>
                          <a:ea typeface="Calibri"/>
                          <a:cs typeface="Calibri"/>
                        </a:rPr>
                        <a:t>Student Enrollment: </a:t>
                      </a:r>
                      <a:r>
                        <a:rPr lang="en-US" sz="1200">
                          <a:latin typeface="Calibri"/>
                          <a:ea typeface="Calibri"/>
                          <a:cs typeface="Calibri"/>
                        </a:rPr>
                        <a:t>Current enrollment above, at, or below projected enrollment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Enrollment: 428</a:t>
                      </a:r>
                      <a:endParaRPr lang="en-US" sz="1200" b="0" i="0" u="none" strike="noStrike">
                        <a:solidFill>
                          <a:srgbClr val="000000"/>
                        </a:solidFill>
                        <a:effectLst/>
                        <a:latin typeface="Calibri"/>
                        <a:ea typeface="Calibri"/>
                        <a:cs typeface="Calibri"/>
                      </a:endParaRPr>
                    </a:p>
                    <a:p>
                      <a:pPr algn="l" fontAlgn="b"/>
                      <a:endParaRPr lang="en-US"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fontAlgn="b"/>
                      <a:r>
                        <a:rPr lang="en-US" sz="1200" b="1" i="0" u="none" strike="noStrike">
                          <a:solidFill>
                            <a:srgbClr val="000000"/>
                          </a:solidFill>
                          <a:effectLst/>
                          <a:latin typeface="Calibri"/>
                          <a:ea typeface="Calibri"/>
                          <a:cs typeface="Calibri"/>
                        </a:rPr>
                        <a:t>Current Enrollment: 417</a:t>
                      </a:r>
                      <a:endParaRPr lang="en-US" sz="1200" b="0"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058784"/>
                  </a:ext>
                </a:extLst>
              </a:tr>
              <a:tr h="623975">
                <a:tc>
                  <a:txBody>
                    <a:bodyPr/>
                    <a:lstStyle/>
                    <a:p>
                      <a:pPr algn="l" fontAlgn="b"/>
                      <a:r>
                        <a:rPr lang="en-US" sz="1200" b="1" i="0" u="none" strike="noStrike">
                          <a:solidFill>
                            <a:srgbClr val="000000"/>
                          </a:solidFill>
                          <a:effectLst/>
                          <a:latin typeface="Calibri"/>
                          <a:ea typeface="Calibri"/>
                          <a:cs typeface="Calibri"/>
                        </a:rPr>
                        <a:t>Building Utilization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Capacity: 650</a:t>
                      </a:r>
                    </a:p>
                    <a:p>
                      <a:pPr algn="l" fontAlgn="b"/>
                      <a:r>
                        <a:rPr lang="en-US" sz="1200" b="1" i="0" u="none" strike="noStrike">
                          <a:solidFill>
                            <a:srgbClr val="000000"/>
                          </a:solidFill>
                          <a:effectLst/>
                          <a:latin typeface="Calibri"/>
                          <a:ea typeface="Calibri"/>
                          <a:cs typeface="Calibri"/>
                        </a:rPr>
                        <a:t>Skyview Utilization: 65.8%</a:t>
                      </a:r>
                    </a:p>
                    <a:p>
                      <a:pPr algn="l" fontAlgn="b"/>
                      <a:r>
                        <a:rPr lang="en-US" sz="1200" b="1" i="0" u="none" strike="noStrike">
                          <a:solidFill>
                            <a:srgbClr val="000000"/>
                          </a:solidFill>
                          <a:effectLst/>
                          <a:latin typeface="Calibri"/>
                          <a:ea typeface="Calibri"/>
                          <a:cs typeface="Calibri"/>
                        </a:rPr>
                        <a:t>ES District Utilization: 81.2%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lvl="0" algn="ctr">
                        <a:buNone/>
                      </a:pPr>
                      <a:r>
                        <a:rPr lang="en-US" sz="1200" b="0" i="0" u="none" strike="noStrike">
                          <a:solidFill>
                            <a:srgbClr val="000000"/>
                          </a:solidFill>
                          <a:effectLst/>
                          <a:latin typeface="Calibri"/>
                          <a:ea typeface="Calibri"/>
                          <a:cs typeface="Calibri"/>
                        </a:rPr>
                        <a:t>0 points</a:t>
                      </a:r>
                      <a:endParaRPr lang="en-US">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738251"/>
                  </a:ext>
                </a:extLst>
              </a:tr>
              <a:tr h="737885">
                <a:tc>
                  <a:txBody>
                    <a:bodyPr/>
                    <a:lstStyle/>
                    <a:p>
                      <a:pPr algn="l" fontAlgn="b"/>
                      <a:r>
                        <a:rPr lang="en-US" sz="1200" b="1" i="0" u="none" strike="noStrike">
                          <a:solidFill>
                            <a:srgbClr val="000000"/>
                          </a:solidFill>
                          <a:effectLst/>
                          <a:latin typeface="Calibri"/>
                          <a:ea typeface="Calibri"/>
                          <a:cs typeface="Calibri"/>
                        </a:rPr>
                        <a:t>Per Pupil Spending*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Skyview ES: $12,022.17</a:t>
                      </a:r>
                    </a:p>
                    <a:p>
                      <a:pPr algn="l" fontAlgn="b"/>
                      <a:r>
                        <a:rPr lang="en-US" sz="1200" b="1" i="0" u="none" strike="noStrike">
                          <a:solidFill>
                            <a:srgbClr val="000000"/>
                          </a:solidFill>
                          <a:effectLst/>
                          <a:latin typeface="Calibri"/>
                          <a:ea typeface="Calibri"/>
                          <a:cs typeface="Calibri"/>
                        </a:rPr>
                        <a:t>District Avg. (ES) : $10,494.47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1255936"/>
                  </a:ext>
                </a:extLst>
              </a:tr>
              <a:tr h="623975">
                <a:tc>
                  <a:txBody>
                    <a:bodyPr/>
                    <a:lstStyle/>
                    <a:p>
                      <a:pPr algn="l" fontAlgn="b"/>
                      <a:r>
                        <a:rPr lang="en-US" sz="1200" b="1" i="0" u="none" strike="noStrike">
                          <a:solidFill>
                            <a:srgbClr val="000000"/>
                          </a:solidFill>
                          <a:effectLst/>
                          <a:latin typeface="Calibri"/>
                          <a:ea typeface="Calibri"/>
                          <a:cs typeface="Calibri"/>
                        </a:rPr>
                        <a:t>Facility Age </a:t>
                      </a:r>
                      <a:r>
                        <a:rPr lang="en-US" sz="1200" b="0" i="0" u="none" strike="noStrike">
                          <a:solidFill>
                            <a:srgbClr val="000000"/>
                          </a:solidFill>
                          <a:effectLst/>
                          <a:latin typeface="Calibri"/>
                          <a:ea typeface="Calibri"/>
                          <a:cs typeface="Calibri"/>
                        </a:rPr>
                        <a:t>(Above/Below District Average)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Building Age: 23 years</a:t>
                      </a:r>
                    </a:p>
                    <a:p>
                      <a:pPr lvl="0" algn="l">
                        <a:buNone/>
                      </a:pPr>
                      <a:r>
                        <a:rPr lang="en-US" sz="1200" b="1" i="0" u="none" strike="noStrike" noProof="0">
                          <a:solidFill>
                            <a:srgbClr val="000000"/>
                          </a:solidFill>
                          <a:effectLst/>
                          <a:latin typeface="Calibri"/>
                        </a:rPr>
                        <a:t>District Avg (Age): 28 Years </a:t>
                      </a:r>
                      <a:endParaRPr lang="en-US"/>
                    </a:p>
                    <a:p>
                      <a:pPr algn="l" fontAlgn="b"/>
                      <a:r>
                        <a:rPr lang="en-US" sz="1200" b="1" i="0" u="none" strike="noStrike">
                          <a:solidFill>
                            <a:srgbClr val="000000"/>
                          </a:solidFill>
                          <a:effectLst/>
                          <a:latin typeface="Calibri"/>
                          <a:ea typeface="Calibri"/>
                          <a:cs typeface="Calibri"/>
                        </a:rPr>
                        <a:t>Last Ren.: 2020</a:t>
                      </a:r>
                    </a:p>
                    <a:p>
                      <a:pPr lvl="0" algn="l">
                        <a:buNone/>
                      </a:pPr>
                      <a:r>
                        <a:rPr lang="en-US" sz="1200" b="1" i="0" u="none" strike="noStrike" noProof="0">
                          <a:solidFill>
                            <a:srgbClr val="000000"/>
                          </a:solidFill>
                          <a:effectLst/>
                          <a:latin typeface="Calibri"/>
                        </a:rPr>
                        <a:t>District Avg (Years): 2009</a:t>
                      </a:r>
                      <a:endParaRPr lang="en-US" noProof="0"/>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21152"/>
                  </a:ext>
                </a:extLst>
              </a:tr>
              <a:tr h="682452">
                <a:tc>
                  <a:txBody>
                    <a:bodyPr/>
                    <a:lstStyle/>
                    <a:p>
                      <a:pPr algn="l" fontAlgn="b"/>
                      <a:r>
                        <a:rPr lang="en-US" sz="1200" b="1" i="0" u="none" strike="noStrike">
                          <a:solidFill>
                            <a:srgbClr val="000000"/>
                          </a:solidFill>
                          <a:effectLst/>
                          <a:latin typeface="Calibri"/>
                          <a:ea typeface="Calibri"/>
                          <a:cs typeface="Calibri"/>
                        </a:rPr>
                        <a:t>Future Growth/Development              </a:t>
                      </a:r>
                      <a:r>
                        <a:rPr lang="en-US" sz="1200" b="0" i="0" u="none" strike="noStrike">
                          <a:solidFill>
                            <a:srgbClr val="000000"/>
                          </a:solidFill>
                          <a:effectLst/>
                          <a:latin typeface="Calibri"/>
                          <a:ea typeface="Calibri"/>
                          <a:cs typeface="Calibri"/>
                        </a:rPr>
                        <a:t>(Projected Impact on Building Utilization from New Developments)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Increase: 0</a:t>
                      </a:r>
                    </a:p>
                    <a:p>
                      <a:pPr algn="l" fontAlgn="b"/>
                      <a:r>
                        <a:rPr lang="en-US" sz="1200" b="1" i="0" u="none" strike="noStrike">
                          <a:solidFill>
                            <a:srgbClr val="000000"/>
                          </a:solidFill>
                          <a:effectLst/>
                          <a:latin typeface="Calibri"/>
                          <a:ea typeface="Calibri"/>
                          <a:cs typeface="Calibri"/>
                        </a:rPr>
                        <a:t>Projected Util.: 66.31%</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Green</a:t>
                      </a:r>
                    </a:p>
                    <a:p>
                      <a:pPr algn="ctr" fontAlgn="b"/>
                      <a:r>
                        <a:rPr lang="en-US" sz="1200" b="0" i="0" u="none" strike="noStrike">
                          <a:solidFill>
                            <a:srgbClr val="000000"/>
                          </a:solidFill>
                          <a:effectLst/>
                          <a:latin typeface="Calibri"/>
                          <a:ea typeface="Calibri"/>
                          <a:cs typeface="Calibri"/>
                        </a:rPr>
                        <a:t>(Below 90%)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Yellow</a:t>
                      </a:r>
                    </a:p>
                    <a:p>
                      <a:pPr algn="ctr" fontAlgn="b"/>
                      <a:r>
                        <a:rPr lang="en-US" sz="1200" b="0" i="0" u="none" strike="noStrike">
                          <a:solidFill>
                            <a:srgbClr val="000000"/>
                          </a:solidFill>
                          <a:effectLst/>
                          <a:latin typeface="Calibri"/>
                          <a:ea typeface="Calibri"/>
                          <a:cs typeface="Calibri"/>
                        </a:rPr>
                        <a:t>(90% - 99%)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Red</a:t>
                      </a:r>
                    </a:p>
                    <a:p>
                      <a:pPr algn="ctr" fontAlgn="b"/>
                      <a:r>
                        <a:rPr lang="en-US" sz="1200" b="0" i="0" u="none" strike="noStrike">
                          <a:solidFill>
                            <a:srgbClr val="000000"/>
                          </a:solidFill>
                          <a:effectLst/>
                          <a:latin typeface="Calibri"/>
                          <a:ea typeface="Calibri"/>
                          <a:cs typeface="Calibri"/>
                        </a:rPr>
                        <a:t>(100% or 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46731"/>
                  </a:ext>
                </a:extLst>
              </a:tr>
              <a:tr h="737885">
                <a:tc>
                  <a:txBody>
                    <a:bodyPr/>
                    <a:lstStyle/>
                    <a:p>
                      <a:pPr algn="l" fontAlgn="b"/>
                      <a:r>
                        <a:rPr lang="en-US" sz="1200" b="1" i="0" u="none" strike="noStrike">
                          <a:solidFill>
                            <a:srgbClr val="000000"/>
                          </a:solidFill>
                          <a:effectLst/>
                          <a:latin typeface="Calibri"/>
                          <a:ea typeface="Calibri"/>
                          <a:cs typeface="Calibri"/>
                        </a:rPr>
                        <a:t>GADOE Target for School Size           </a:t>
                      </a:r>
                      <a:r>
                        <a:rPr lang="en-US" sz="1200" b="0" i="0" u="none" strike="noStrike">
                          <a:solidFill>
                            <a:srgbClr val="000000"/>
                          </a:solidFill>
                          <a:effectLst/>
                          <a:latin typeface="Calibri"/>
                          <a:ea typeface="Calibri"/>
                          <a:cs typeface="Calibri"/>
                        </a:rPr>
                        <a:t>(Above/Below Target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GADOE Target: </a:t>
                      </a:r>
                      <a:r>
                        <a:rPr lang="en-US" sz="1200" b="0" i="0" u="none" strike="noStrike">
                          <a:solidFill>
                            <a:srgbClr val="000000"/>
                          </a:solidFill>
                          <a:effectLst/>
                          <a:latin typeface="Calibri"/>
                          <a:ea typeface="Calibri"/>
                          <a:cs typeface="Calibri"/>
                        </a:rPr>
                        <a:t>450</a:t>
                      </a:r>
                    </a:p>
                    <a:p>
                      <a:pPr algn="l" fontAlgn="b"/>
                      <a:r>
                        <a:rPr lang="en-US" sz="1200" b="1" i="0" u="none" strike="noStrike">
                          <a:solidFill>
                            <a:srgbClr val="000000"/>
                          </a:solidFill>
                          <a:effectLst/>
                          <a:latin typeface="Calibri"/>
                          <a:ea typeface="Calibri"/>
                          <a:cs typeface="Calibri"/>
                        </a:rPr>
                        <a:t>Skyview</a:t>
                      </a:r>
                      <a:r>
                        <a:rPr lang="en-US" sz="1200" b="0" i="0" u="none" strike="noStrike">
                          <a:solidFill>
                            <a:srgbClr val="000000"/>
                          </a:solidFill>
                          <a:effectLst/>
                          <a:latin typeface="Calibri"/>
                          <a:ea typeface="Calibri"/>
                          <a:cs typeface="Calibri"/>
                        </a:rPr>
                        <a:t>: 417</a:t>
                      </a:r>
                      <a:endParaRPr lang="en-US" sz="1200" b="1"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917565"/>
                  </a:ext>
                </a:extLst>
              </a:tr>
              <a:tr h="682452">
                <a:tc>
                  <a:txBody>
                    <a:bodyPr/>
                    <a:lstStyle/>
                    <a:p>
                      <a:pPr algn="l" fontAlgn="b"/>
                      <a:r>
                        <a:rPr lang="en-US" sz="1200" b="1" i="0" u="none" strike="noStrike">
                          <a:solidFill>
                            <a:srgbClr val="000000"/>
                          </a:solidFill>
                          <a:effectLst/>
                          <a:latin typeface="Calibri"/>
                          <a:ea typeface="Calibri"/>
                          <a:cs typeface="Calibri"/>
                        </a:rPr>
                        <a:t>Specialized Academic Programming </a:t>
                      </a:r>
                      <a:br>
                        <a:rPr lang="en-US" sz="1200" b="0" i="0" u="none" strike="noStrike">
                          <a:solidFill>
                            <a:srgbClr val="000000"/>
                          </a:solidFill>
                          <a:effectLst/>
                          <a:latin typeface="Calibri"/>
                          <a:ea typeface="Calibri"/>
                          <a:cs typeface="Calibri"/>
                        </a:rPr>
                      </a:br>
                      <a:r>
                        <a:rPr lang="en-US" sz="1200" b="0" i="0" u="none" strike="noStrike">
                          <a:solidFill>
                            <a:srgbClr val="000000"/>
                          </a:solidFill>
                          <a:effectLst/>
                          <a:latin typeface="Calibri"/>
                          <a:ea typeface="Calibri"/>
                          <a:cs typeface="Calibri"/>
                        </a:rPr>
                        <a:t>(Magnet, IB, GNETS)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None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1 program</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2 or more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219474"/>
                  </a:ext>
                </a:extLst>
              </a:tr>
            </a:tbl>
          </a:graphicData>
        </a:graphic>
      </p:graphicFrame>
      <p:sp>
        <p:nvSpPr>
          <p:cNvPr id="3" name="Slide Number Placeholder 2">
            <a:extLst>
              <a:ext uri="{FF2B5EF4-FFF2-40B4-BE49-F238E27FC236}">
                <a16:creationId xmlns:a16="http://schemas.microsoft.com/office/drawing/2014/main" id="{5D2D0977-35CD-2B9D-80D2-5072063C6192}"/>
              </a:ext>
            </a:extLst>
          </p:cNvPr>
          <p:cNvSpPr>
            <a:spLocks noGrp="1"/>
          </p:cNvSpPr>
          <p:nvPr>
            <p:ph type="sldNum" sz="quarter" idx="12"/>
          </p:nvPr>
        </p:nvSpPr>
        <p:spPr/>
        <p:txBody>
          <a:bodyPr/>
          <a:lstStyle/>
          <a:p>
            <a:fld id="{28E6F07D-F62F-4C3B-A21E-2367E9A39921}" type="slidenum">
              <a:rPr lang="en-US" smtClean="0"/>
              <a:t>77</a:t>
            </a:fld>
            <a:endParaRPr lang="en-US"/>
          </a:p>
        </p:txBody>
      </p:sp>
    </p:spTree>
    <p:extLst>
      <p:ext uri="{BB962C8B-B14F-4D97-AF65-F5344CB8AC3E}">
        <p14:creationId xmlns:p14="http://schemas.microsoft.com/office/powerpoint/2010/main" val="39980449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EC9B9-0983-850E-12D9-99C2C82897C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2891D42-0AD8-B340-7434-BEC8781EC32E}"/>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3200" b="0" i="0" u="none" strike="noStrike" kern="1200" cap="none" spc="0" normalizeH="0" baseline="0" noProof="0">
                <a:ln>
                  <a:noFill/>
                </a:ln>
                <a:solidFill>
                  <a:prstClr val="white"/>
                </a:solidFill>
                <a:effectLst/>
                <a:uLnTx/>
                <a:uFillTx/>
                <a:latin typeface="Trade Gothic Next HvyCd"/>
              </a:rPr>
              <a:t>CONSOLIDATION MATRIX RESULTS </a:t>
            </a:r>
            <a:r>
              <a:rPr lang="en-US" sz="3200">
                <a:solidFill>
                  <a:prstClr val="white"/>
                </a:solidFill>
                <a:latin typeface="Trade Gothic Next HvyCd"/>
              </a:rPr>
              <a:t>– HARTLEY ES </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53983536-5E1F-7B95-A297-F010B24E629C}"/>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4F3E2DD2-720E-3B99-0CB7-C725E92090A2}"/>
              </a:ext>
            </a:extLst>
          </p:cNvPr>
          <p:cNvGraphicFramePr>
            <a:graphicFrameLocks noGrp="1"/>
          </p:cNvGraphicFramePr>
          <p:nvPr/>
        </p:nvGraphicFramePr>
        <p:xfrm>
          <a:off x="1356185" y="1068541"/>
          <a:ext cx="9501648" cy="5274281"/>
        </p:xfrm>
        <a:graphic>
          <a:graphicData uri="http://schemas.openxmlformats.org/drawingml/2006/table">
            <a:tbl>
              <a:tblPr/>
              <a:tblGrid>
                <a:gridCol w="2818507">
                  <a:extLst>
                    <a:ext uri="{9D8B030D-6E8A-4147-A177-3AD203B41FA5}">
                      <a16:colId xmlns:a16="http://schemas.microsoft.com/office/drawing/2014/main" val="3873410903"/>
                    </a:ext>
                  </a:extLst>
                </a:gridCol>
                <a:gridCol w="2343643">
                  <a:extLst>
                    <a:ext uri="{9D8B030D-6E8A-4147-A177-3AD203B41FA5}">
                      <a16:colId xmlns:a16="http://schemas.microsoft.com/office/drawing/2014/main" val="1655183251"/>
                    </a:ext>
                  </a:extLst>
                </a:gridCol>
                <a:gridCol w="1229287">
                  <a:extLst>
                    <a:ext uri="{9D8B030D-6E8A-4147-A177-3AD203B41FA5}">
                      <a16:colId xmlns:a16="http://schemas.microsoft.com/office/drawing/2014/main" val="951026841"/>
                    </a:ext>
                  </a:extLst>
                </a:gridCol>
                <a:gridCol w="1036737">
                  <a:extLst>
                    <a:ext uri="{9D8B030D-6E8A-4147-A177-3AD203B41FA5}">
                      <a16:colId xmlns:a16="http://schemas.microsoft.com/office/drawing/2014/main" val="2807531812"/>
                    </a:ext>
                  </a:extLst>
                </a:gridCol>
                <a:gridCol w="1036737">
                  <a:extLst>
                    <a:ext uri="{9D8B030D-6E8A-4147-A177-3AD203B41FA5}">
                      <a16:colId xmlns:a16="http://schemas.microsoft.com/office/drawing/2014/main" val="1760681384"/>
                    </a:ext>
                  </a:extLst>
                </a:gridCol>
                <a:gridCol w="1036737">
                  <a:extLst>
                    <a:ext uri="{9D8B030D-6E8A-4147-A177-3AD203B41FA5}">
                      <a16:colId xmlns:a16="http://schemas.microsoft.com/office/drawing/2014/main" val="14997962"/>
                    </a:ext>
                  </a:extLst>
                </a:gridCol>
              </a:tblGrid>
              <a:tr h="243236">
                <a:tc>
                  <a:txBody>
                    <a:bodyPr/>
                    <a:lstStyle/>
                    <a:p>
                      <a:pPr algn="l" fontAlgn="b"/>
                      <a:r>
                        <a:rPr lang="en-US" sz="1200" b="1" i="0" u="none" strike="noStrike">
                          <a:solidFill>
                            <a:srgbClr val="000000"/>
                          </a:solidFill>
                          <a:effectLst/>
                          <a:latin typeface="Calibri"/>
                          <a:ea typeface="Calibri"/>
                          <a:cs typeface="Calibri"/>
                        </a:rPr>
                        <a:t>Criteria</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Data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1 point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Total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861880"/>
                  </a:ext>
                </a:extLst>
              </a:tr>
              <a:tr h="784089">
                <a:tc>
                  <a:txBody>
                    <a:bodyPr/>
                    <a:lstStyle/>
                    <a:p>
                      <a:r>
                        <a:rPr lang="en-US" sz="1200" b="1">
                          <a:latin typeface="Calibri"/>
                          <a:ea typeface="Calibri"/>
                          <a:cs typeface="Calibri"/>
                        </a:rPr>
                        <a:t>Student Enrollment: </a:t>
                      </a:r>
                      <a:r>
                        <a:rPr lang="en-US" sz="1200">
                          <a:latin typeface="Calibri"/>
                          <a:ea typeface="Calibri"/>
                          <a:cs typeface="Calibri"/>
                        </a:rPr>
                        <a:t>Current enrollment above, at, or below projected enrollment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Enrollment: 384</a:t>
                      </a:r>
                      <a:endParaRPr lang="en-US" sz="1200" b="0" i="0" u="none" strike="noStrike">
                        <a:solidFill>
                          <a:srgbClr val="000000"/>
                        </a:solidFill>
                        <a:effectLst/>
                        <a:latin typeface="Calibri"/>
                        <a:ea typeface="Calibri"/>
                        <a:cs typeface="Calibri"/>
                      </a:endParaRPr>
                    </a:p>
                    <a:p>
                      <a:pPr algn="l" fontAlgn="b"/>
                      <a:endParaRPr lang="en-US"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fontAlgn="b"/>
                      <a:r>
                        <a:rPr lang="en-US" sz="1200" b="1" i="0" u="none" strike="noStrike">
                          <a:solidFill>
                            <a:srgbClr val="000000"/>
                          </a:solidFill>
                          <a:effectLst/>
                          <a:latin typeface="Calibri"/>
                          <a:ea typeface="Calibri"/>
                          <a:cs typeface="Calibri"/>
                        </a:rPr>
                        <a:t>Current Enrollment: 377</a:t>
                      </a:r>
                      <a:endParaRPr lang="en-US" sz="1200" b="0"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058784"/>
                  </a:ext>
                </a:extLst>
              </a:tr>
              <a:tr h="623975">
                <a:tc>
                  <a:txBody>
                    <a:bodyPr/>
                    <a:lstStyle/>
                    <a:p>
                      <a:pPr algn="l" fontAlgn="b"/>
                      <a:r>
                        <a:rPr lang="en-US" sz="1200" b="1" i="0" u="none" strike="noStrike">
                          <a:solidFill>
                            <a:srgbClr val="000000"/>
                          </a:solidFill>
                          <a:effectLst/>
                          <a:latin typeface="Calibri"/>
                          <a:ea typeface="Calibri"/>
                          <a:cs typeface="Calibri"/>
                        </a:rPr>
                        <a:t>Building Utilization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Capacity: 500</a:t>
                      </a:r>
                    </a:p>
                    <a:p>
                      <a:pPr algn="l" fontAlgn="b"/>
                      <a:r>
                        <a:rPr lang="en-US" sz="1200" b="1" i="0" u="none" strike="noStrike">
                          <a:solidFill>
                            <a:srgbClr val="000000"/>
                          </a:solidFill>
                          <a:effectLst/>
                          <a:latin typeface="Calibri"/>
                          <a:ea typeface="Calibri"/>
                          <a:cs typeface="Calibri"/>
                        </a:rPr>
                        <a:t>Hartley Utilization: 76.8%</a:t>
                      </a:r>
                    </a:p>
                    <a:p>
                      <a:pPr algn="l" fontAlgn="b"/>
                      <a:r>
                        <a:rPr lang="en-US" sz="1200" b="1" i="0" u="none" strike="noStrike">
                          <a:solidFill>
                            <a:srgbClr val="000000"/>
                          </a:solidFill>
                          <a:effectLst/>
                          <a:latin typeface="Calibri"/>
                          <a:ea typeface="Calibri"/>
                          <a:cs typeface="Calibri"/>
                        </a:rPr>
                        <a:t>District Utilization: 81.2%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lvl="0" algn="ctr">
                        <a:buNone/>
                      </a:pPr>
                      <a:r>
                        <a:rPr lang="en-US" sz="1200" b="0" i="0" u="none" strike="noStrike">
                          <a:solidFill>
                            <a:srgbClr val="000000"/>
                          </a:solidFill>
                          <a:effectLst/>
                          <a:latin typeface="Calibri"/>
                          <a:ea typeface="Calibri"/>
                          <a:cs typeface="Calibri"/>
                        </a:rPr>
                        <a:t>0 points</a:t>
                      </a:r>
                      <a:endParaRPr lang="en-US">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738251"/>
                  </a:ext>
                </a:extLst>
              </a:tr>
              <a:tr h="737885">
                <a:tc>
                  <a:txBody>
                    <a:bodyPr/>
                    <a:lstStyle/>
                    <a:p>
                      <a:pPr algn="l" fontAlgn="b"/>
                      <a:r>
                        <a:rPr lang="en-US" sz="1200" b="1" i="0" u="none" strike="noStrike">
                          <a:solidFill>
                            <a:srgbClr val="000000"/>
                          </a:solidFill>
                          <a:effectLst/>
                          <a:latin typeface="Calibri"/>
                          <a:ea typeface="Calibri"/>
                          <a:cs typeface="Calibri"/>
                        </a:rPr>
                        <a:t>Per Pupil Spending*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Hartley ES: $10,900.45</a:t>
                      </a:r>
                    </a:p>
                    <a:p>
                      <a:pPr algn="l" fontAlgn="b"/>
                      <a:r>
                        <a:rPr lang="en-US" sz="1200" b="1" i="0" u="none" strike="noStrike">
                          <a:solidFill>
                            <a:srgbClr val="000000"/>
                          </a:solidFill>
                          <a:effectLst/>
                          <a:latin typeface="Calibri"/>
                          <a:ea typeface="Calibri"/>
                          <a:cs typeface="Calibri"/>
                        </a:rPr>
                        <a:t>District Avg. (ES) : $10,494.47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1255936"/>
                  </a:ext>
                </a:extLst>
              </a:tr>
              <a:tr h="623975">
                <a:tc>
                  <a:txBody>
                    <a:bodyPr/>
                    <a:lstStyle/>
                    <a:p>
                      <a:pPr algn="l" fontAlgn="b"/>
                      <a:r>
                        <a:rPr lang="en-US" sz="1200" b="1" i="0" u="none" strike="noStrike">
                          <a:solidFill>
                            <a:srgbClr val="000000"/>
                          </a:solidFill>
                          <a:effectLst/>
                          <a:latin typeface="Calibri"/>
                          <a:ea typeface="Calibri"/>
                          <a:cs typeface="Calibri"/>
                        </a:rPr>
                        <a:t>Facility Age </a:t>
                      </a:r>
                      <a:r>
                        <a:rPr lang="en-US" sz="1200" b="0" i="0" u="none" strike="noStrike">
                          <a:solidFill>
                            <a:srgbClr val="000000"/>
                          </a:solidFill>
                          <a:effectLst/>
                          <a:latin typeface="Calibri"/>
                          <a:ea typeface="Calibri"/>
                          <a:cs typeface="Calibri"/>
                        </a:rPr>
                        <a:t>(Above/Below District Average)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Building Age: 56 years</a:t>
                      </a:r>
                    </a:p>
                    <a:p>
                      <a:pPr lvl="0" algn="l">
                        <a:buNone/>
                      </a:pPr>
                      <a:r>
                        <a:rPr lang="en-US" sz="1200" b="1" i="0" u="none" strike="noStrike" noProof="0">
                          <a:solidFill>
                            <a:srgbClr val="000000"/>
                          </a:solidFill>
                          <a:effectLst/>
                          <a:latin typeface="Calibri"/>
                        </a:rPr>
                        <a:t>District Avg (Age): 28 Years </a:t>
                      </a:r>
                      <a:endParaRPr lang="en-US"/>
                    </a:p>
                    <a:p>
                      <a:pPr algn="l" fontAlgn="b"/>
                      <a:r>
                        <a:rPr lang="en-US" sz="1200" b="1" i="0" u="none" strike="noStrike">
                          <a:solidFill>
                            <a:srgbClr val="000000"/>
                          </a:solidFill>
                          <a:effectLst/>
                          <a:latin typeface="Calibri"/>
                          <a:ea typeface="Calibri"/>
                          <a:cs typeface="Calibri"/>
                        </a:rPr>
                        <a:t>Last Ren.: 2019</a:t>
                      </a:r>
                    </a:p>
                    <a:p>
                      <a:pPr lvl="0" algn="l">
                        <a:buNone/>
                      </a:pPr>
                      <a:r>
                        <a:rPr lang="en-US" sz="1200" b="1" i="0" u="none" strike="noStrike" noProof="0">
                          <a:solidFill>
                            <a:srgbClr val="000000"/>
                          </a:solidFill>
                          <a:effectLst/>
                          <a:latin typeface="Calibri"/>
                        </a:rPr>
                        <a:t>District Avg (Years): 2009</a:t>
                      </a:r>
                      <a:endParaRPr lang="en-US" noProof="0"/>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21152"/>
                  </a:ext>
                </a:extLst>
              </a:tr>
              <a:tr h="682452">
                <a:tc>
                  <a:txBody>
                    <a:bodyPr/>
                    <a:lstStyle/>
                    <a:p>
                      <a:pPr algn="l" fontAlgn="b"/>
                      <a:r>
                        <a:rPr lang="en-US" sz="1200" b="1" i="0" u="none" strike="noStrike">
                          <a:solidFill>
                            <a:srgbClr val="000000"/>
                          </a:solidFill>
                          <a:effectLst/>
                          <a:latin typeface="Calibri"/>
                          <a:ea typeface="Calibri"/>
                          <a:cs typeface="Calibri"/>
                        </a:rPr>
                        <a:t>Future Growth/Development              </a:t>
                      </a:r>
                      <a:r>
                        <a:rPr lang="en-US" sz="1200" b="0" i="0" u="none" strike="noStrike">
                          <a:solidFill>
                            <a:srgbClr val="000000"/>
                          </a:solidFill>
                          <a:effectLst/>
                          <a:latin typeface="Calibri"/>
                          <a:ea typeface="Calibri"/>
                          <a:cs typeface="Calibri"/>
                        </a:rPr>
                        <a:t>(Projected Impact on Building Utilization from New Developments)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Increase: 1</a:t>
                      </a:r>
                    </a:p>
                    <a:p>
                      <a:pPr algn="l" fontAlgn="b"/>
                      <a:r>
                        <a:rPr lang="en-US" sz="1200" b="1" i="0" u="none" strike="noStrike">
                          <a:solidFill>
                            <a:srgbClr val="000000"/>
                          </a:solidFill>
                          <a:effectLst/>
                          <a:latin typeface="Calibri"/>
                          <a:ea typeface="Calibri"/>
                          <a:cs typeface="Calibri"/>
                        </a:rPr>
                        <a:t>Projected Util.: 75.60%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Green</a:t>
                      </a:r>
                    </a:p>
                    <a:p>
                      <a:pPr algn="ctr" fontAlgn="b"/>
                      <a:r>
                        <a:rPr lang="en-US" sz="1200" b="0" i="0" u="none" strike="noStrike">
                          <a:solidFill>
                            <a:srgbClr val="000000"/>
                          </a:solidFill>
                          <a:effectLst/>
                          <a:latin typeface="Calibri"/>
                          <a:ea typeface="Calibri"/>
                          <a:cs typeface="Calibri"/>
                        </a:rPr>
                        <a:t>(Below 90%)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Yellow</a:t>
                      </a:r>
                    </a:p>
                    <a:p>
                      <a:pPr algn="ctr" fontAlgn="b"/>
                      <a:r>
                        <a:rPr lang="en-US" sz="1200" b="0" i="0" u="none" strike="noStrike">
                          <a:solidFill>
                            <a:srgbClr val="000000"/>
                          </a:solidFill>
                          <a:effectLst/>
                          <a:latin typeface="Calibri"/>
                          <a:ea typeface="Calibri"/>
                          <a:cs typeface="Calibri"/>
                        </a:rPr>
                        <a:t>(90% - 99%)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Red</a:t>
                      </a:r>
                    </a:p>
                    <a:p>
                      <a:pPr algn="ctr" fontAlgn="b"/>
                      <a:r>
                        <a:rPr lang="en-US" sz="1200" b="0" i="0" u="none" strike="noStrike">
                          <a:solidFill>
                            <a:srgbClr val="000000"/>
                          </a:solidFill>
                          <a:effectLst/>
                          <a:latin typeface="Calibri"/>
                          <a:ea typeface="Calibri"/>
                          <a:cs typeface="Calibri"/>
                        </a:rPr>
                        <a:t>(100% or 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46731"/>
                  </a:ext>
                </a:extLst>
              </a:tr>
              <a:tr h="737885">
                <a:tc>
                  <a:txBody>
                    <a:bodyPr/>
                    <a:lstStyle/>
                    <a:p>
                      <a:pPr algn="l" fontAlgn="b"/>
                      <a:r>
                        <a:rPr lang="en-US" sz="1200" b="1" i="0" u="none" strike="noStrike">
                          <a:solidFill>
                            <a:srgbClr val="000000"/>
                          </a:solidFill>
                          <a:effectLst/>
                          <a:latin typeface="Calibri"/>
                          <a:ea typeface="Calibri"/>
                          <a:cs typeface="Calibri"/>
                        </a:rPr>
                        <a:t>GADOE Target for School Size           </a:t>
                      </a:r>
                      <a:r>
                        <a:rPr lang="en-US" sz="1200" b="0" i="0" u="none" strike="noStrike">
                          <a:solidFill>
                            <a:srgbClr val="000000"/>
                          </a:solidFill>
                          <a:effectLst/>
                          <a:latin typeface="Calibri"/>
                          <a:ea typeface="Calibri"/>
                          <a:cs typeface="Calibri"/>
                        </a:rPr>
                        <a:t>(Above/Below Target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GADOE Target: </a:t>
                      </a:r>
                      <a:r>
                        <a:rPr lang="en-US" sz="1200" b="0" i="0" u="none" strike="noStrike">
                          <a:solidFill>
                            <a:srgbClr val="000000"/>
                          </a:solidFill>
                          <a:effectLst/>
                          <a:latin typeface="Calibri"/>
                          <a:ea typeface="Calibri"/>
                          <a:cs typeface="Calibri"/>
                        </a:rPr>
                        <a:t>450</a:t>
                      </a:r>
                    </a:p>
                    <a:p>
                      <a:pPr algn="l" fontAlgn="b"/>
                      <a:r>
                        <a:rPr lang="en-US" sz="1200" b="1" i="0" u="none" strike="noStrike">
                          <a:solidFill>
                            <a:srgbClr val="000000"/>
                          </a:solidFill>
                          <a:effectLst/>
                          <a:latin typeface="Calibri"/>
                          <a:ea typeface="Calibri"/>
                          <a:cs typeface="Calibri"/>
                        </a:rPr>
                        <a:t>Hartley</a:t>
                      </a:r>
                      <a:r>
                        <a:rPr lang="en-US" sz="1200" b="0" i="0" u="none" strike="noStrike">
                          <a:solidFill>
                            <a:srgbClr val="000000"/>
                          </a:solidFill>
                          <a:effectLst/>
                          <a:latin typeface="Calibri"/>
                          <a:ea typeface="Calibri"/>
                          <a:cs typeface="Calibri"/>
                        </a:rPr>
                        <a:t>: </a:t>
                      </a:r>
                      <a:r>
                        <a:rPr lang="en-US" sz="1200" b="1" i="0" u="none" strike="noStrike">
                          <a:solidFill>
                            <a:srgbClr val="000000"/>
                          </a:solidFill>
                          <a:effectLst/>
                          <a:latin typeface="Calibri"/>
                          <a:ea typeface="Calibri"/>
                          <a:cs typeface="Calibri"/>
                        </a:rPr>
                        <a:t>377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917565"/>
                  </a:ext>
                </a:extLst>
              </a:tr>
              <a:tr h="682452">
                <a:tc>
                  <a:txBody>
                    <a:bodyPr/>
                    <a:lstStyle/>
                    <a:p>
                      <a:pPr algn="l" fontAlgn="b"/>
                      <a:r>
                        <a:rPr lang="en-US" sz="1200" b="1" i="0" u="none" strike="noStrike">
                          <a:solidFill>
                            <a:srgbClr val="000000"/>
                          </a:solidFill>
                          <a:effectLst/>
                          <a:latin typeface="Calibri"/>
                          <a:ea typeface="Calibri"/>
                          <a:cs typeface="Calibri"/>
                        </a:rPr>
                        <a:t>Specialized Academic Programming </a:t>
                      </a:r>
                      <a:br>
                        <a:rPr lang="en-US" sz="1200" b="0" i="0" u="none" strike="noStrike">
                          <a:solidFill>
                            <a:srgbClr val="000000"/>
                          </a:solidFill>
                          <a:effectLst/>
                          <a:latin typeface="Calibri"/>
                          <a:ea typeface="Calibri"/>
                          <a:cs typeface="Calibri"/>
                        </a:rPr>
                      </a:br>
                      <a:r>
                        <a:rPr lang="en-US" sz="1200" b="0" i="0" u="none" strike="noStrike">
                          <a:solidFill>
                            <a:srgbClr val="000000"/>
                          </a:solidFill>
                          <a:effectLst/>
                          <a:latin typeface="Calibri"/>
                          <a:ea typeface="Calibri"/>
                          <a:cs typeface="Calibri"/>
                        </a:rPr>
                        <a:t>(Magnet, IB, GNETS)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None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1 program</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2 or more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219474"/>
                  </a:ext>
                </a:extLst>
              </a:tr>
            </a:tbl>
          </a:graphicData>
        </a:graphic>
      </p:graphicFrame>
      <p:sp>
        <p:nvSpPr>
          <p:cNvPr id="3" name="Slide Number Placeholder 2">
            <a:extLst>
              <a:ext uri="{FF2B5EF4-FFF2-40B4-BE49-F238E27FC236}">
                <a16:creationId xmlns:a16="http://schemas.microsoft.com/office/drawing/2014/main" id="{5DE82FE0-F669-A282-0207-89A0E6EB6794}"/>
              </a:ext>
            </a:extLst>
          </p:cNvPr>
          <p:cNvSpPr>
            <a:spLocks noGrp="1"/>
          </p:cNvSpPr>
          <p:nvPr>
            <p:ph type="sldNum" sz="quarter" idx="12"/>
          </p:nvPr>
        </p:nvSpPr>
        <p:spPr/>
        <p:txBody>
          <a:bodyPr/>
          <a:lstStyle/>
          <a:p>
            <a:fld id="{28E6F07D-F62F-4C3B-A21E-2367E9A39921}" type="slidenum">
              <a:rPr lang="en-US" smtClean="0"/>
              <a:t>78</a:t>
            </a:fld>
            <a:endParaRPr lang="en-US"/>
          </a:p>
        </p:txBody>
      </p:sp>
    </p:spTree>
    <p:extLst>
      <p:ext uri="{BB962C8B-B14F-4D97-AF65-F5344CB8AC3E}">
        <p14:creationId xmlns:p14="http://schemas.microsoft.com/office/powerpoint/2010/main" val="3041972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CD572-FBD7-815D-1373-D21594C1AC3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8FF1575-0F06-833A-397B-694E452F8542}"/>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3200" b="0" i="0" u="none" strike="noStrike" kern="1200" cap="none" spc="0" normalizeH="0" baseline="0" noProof="0">
                <a:ln>
                  <a:noFill/>
                </a:ln>
                <a:solidFill>
                  <a:prstClr val="white"/>
                </a:solidFill>
                <a:effectLst/>
                <a:uLnTx/>
                <a:uFillTx/>
                <a:latin typeface="Trade Gothic Next HvyCd"/>
              </a:rPr>
              <a:t>CONSOLIDATION MATRIX RESULTS </a:t>
            </a:r>
            <a:r>
              <a:rPr lang="en-US" sz="3200">
                <a:solidFill>
                  <a:prstClr val="white"/>
                </a:solidFill>
                <a:latin typeface="Trade Gothic Next HvyCd"/>
              </a:rPr>
              <a:t>– INGRAM-PYE ES </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503079D6-644B-D5B0-C1A5-0681D3F05D01}"/>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8FE3D20A-FE13-BC47-05C0-4DFB11F0D715}"/>
              </a:ext>
            </a:extLst>
          </p:cNvPr>
          <p:cNvGraphicFramePr>
            <a:graphicFrameLocks noGrp="1"/>
          </p:cNvGraphicFramePr>
          <p:nvPr/>
        </p:nvGraphicFramePr>
        <p:xfrm>
          <a:off x="1356185" y="1068541"/>
          <a:ext cx="9501648" cy="5274281"/>
        </p:xfrm>
        <a:graphic>
          <a:graphicData uri="http://schemas.openxmlformats.org/drawingml/2006/table">
            <a:tbl>
              <a:tblPr/>
              <a:tblGrid>
                <a:gridCol w="2818507">
                  <a:extLst>
                    <a:ext uri="{9D8B030D-6E8A-4147-A177-3AD203B41FA5}">
                      <a16:colId xmlns:a16="http://schemas.microsoft.com/office/drawing/2014/main" val="3873410903"/>
                    </a:ext>
                  </a:extLst>
                </a:gridCol>
                <a:gridCol w="2343643">
                  <a:extLst>
                    <a:ext uri="{9D8B030D-6E8A-4147-A177-3AD203B41FA5}">
                      <a16:colId xmlns:a16="http://schemas.microsoft.com/office/drawing/2014/main" val="1655183251"/>
                    </a:ext>
                  </a:extLst>
                </a:gridCol>
                <a:gridCol w="1229287">
                  <a:extLst>
                    <a:ext uri="{9D8B030D-6E8A-4147-A177-3AD203B41FA5}">
                      <a16:colId xmlns:a16="http://schemas.microsoft.com/office/drawing/2014/main" val="951026841"/>
                    </a:ext>
                  </a:extLst>
                </a:gridCol>
                <a:gridCol w="1036737">
                  <a:extLst>
                    <a:ext uri="{9D8B030D-6E8A-4147-A177-3AD203B41FA5}">
                      <a16:colId xmlns:a16="http://schemas.microsoft.com/office/drawing/2014/main" val="2807531812"/>
                    </a:ext>
                  </a:extLst>
                </a:gridCol>
                <a:gridCol w="1036737">
                  <a:extLst>
                    <a:ext uri="{9D8B030D-6E8A-4147-A177-3AD203B41FA5}">
                      <a16:colId xmlns:a16="http://schemas.microsoft.com/office/drawing/2014/main" val="1760681384"/>
                    </a:ext>
                  </a:extLst>
                </a:gridCol>
                <a:gridCol w="1036737">
                  <a:extLst>
                    <a:ext uri="{9D8B030D-6E8A-4147-A177-3AD203B41FA5}">
                      <a16:colId xmlns:a16="http://schemas.microsoft.com/office/drawing/2014/main" val="14997962"/>
                    </a:ext>
                  </a:extLst>
                </a:gridCol>
              </a:tblGrid>
              <a:tr h="243236">
                <a:tc>
                  <a:txBody>
                    <a:bodyPr/>
                    <a:lstStyle/>
                    <a:p>
                      <a:pPr algn="l" fontAlgn="b"/>
                      <a:r>
                        <a:rPr lang="en-US" sz="1200" b="1" i="0" u="none" strike="noStrike">
                          <a:solidFill>
                            <a:srgbClr val="000000"/>
                          </a:solidFill>
                          <a:effectLst/>
                          <a:latin typeface="Calibri"/>
                          <a:ea typeface="Calibri"/>
                          <a:cs typeface="Calibri"/>
                        </a:rPr>
                        <a:t>Criteria</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Data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1 point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Total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861880"/>
                  </a:ext>
                </a:extLst>
              </a:tr>
              <a:tr h="784089">
                <a:tc>
                  <a:txBody>
                    <a:bodyPr/>
                    <a:lstStyle/>
                    <a:p>
                      <a:r>
                        <a:rPr lang="en-US" sz="1200" b="1">
                          <a:latin typeface="Calibri"/>
                          <a:ea typeface="Calibri"/>
                          <a:cs typeface="Calibri"/>
                        </a:rPr>
                        <a:t>Student Enrollment: </a:t>
                      </a:r>
                      <a:r>
                        <a:rPr lang="en-US" sz="1200">
                          <a:latin typeface="Calibri"/>
                          <a:ea typeface="Calibri"/>
                          <a:cs typeface="Calibri"/>
                        </a:rPr>
                        <a:t>Current enrollment above, at, or below projected enrollment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Enrollment: 438</a:t>
                      </a:r>
                      <a:endParaRPr lang="en-US" sz="1200" b="0" i="0" u="none" strike="noStrike">
                        <a:solidFill>
                          <a:srgbClr val="000000"/>
                        </a:solidFill>
                        <a:effectLst/>
                        <a:latin typeface="Calibri"/>
                        <a:ea typeface="Calibri"/>
                        <a:cs typeface="Calibri"/>
                      </a:endParaRPr>
                    </a:p>
                    <a:p>
                      <a:pPr algn="l" fontAlgn="b"/>
                      <a:endParaRPr lang="en-US"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fontAlgn="b"/>
                      <a:r>
                        <a:rPr lang="en-US" sz="1200" b="1" i="0" u="none" strike="noStrike">
                          <a:solidFill>
                            <a:srgbClr val="000000"/>
                          </a:solidFill>
                          <a:effectLst/>
                          <a:latin typeface="Calibri"/>
                          <a:ea typeface="Calibri"/>
                          <a:cs typeface="Calibri"/>
                        </a:rPr>
                        <a:t>Current Enrollment: 432</a:t>
                      </a:r>
                      <a:endParaRPr lang="en-US" sz="1200" b="0"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058784"/>
                  </a:ext>
                </a:extLst>
              </a:tr>
              <a:tr h="623975">
                <a:tc>
                  <a:txBody>
                    <a:bodyPr/>
                    <a:lstStyle/>
                    <a:p>
                      <a:pPr algn="l" fontAlgn="b"/>
                      <a:r>
                        <a:rPr lang="en-US" sz="1200" b="1" i="0" u="none" strike="noStrike">
                          <a:solidFill>
                            <a:srgbClr val="000000"/>
                          </a:solidFill>
                          <a:effectLst/>
                          <a:latin typeface="Calibri"/>
                          <a:ea typeface="Calibri"/>
                          <a:cs typeface="Calibri"/>
                        </a:rPr>
                        <a:t>Building Utilization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Capacity: 650</a:t>
                      </a:r>
                    </a:p>
                    <a:p>
                      <a:pPr algn="l" fontAlgn="b"/>
                      <a:r>
                        <a:rPr lang="en-US" sz="1200" b="1" i="0" u="none" strike="noStrike">
                          <a:solidFill>
                            <a:srgbClr val="000000"/>
                          </a:solidFill>
                          <a:effectLst/>
                          <a:latin typeface="Calibri"/>
                          <a:ea typeface="Calibri"/>
                          <a:cs typeface="Calibri"/>
                        </a:rPr>
                        <a:t>Ingram-Pye Utilization: 67.4%</a:t>
                      </a:r>
                    </a:p>
                    <a:p>
                      <a:pPr algn="l" fontAlgn="b"/>
                      <a:r>
                        <a:rPr lang="en-US" sz="1200" b="1" i="0" u="none" strike="noStrike">
                          <a:solidFill>
                            <a:srgbClr val="000000"/>
                          </a:solidFill>
                          <a:effectLst/>
                          <a:latin typeface="Calibri"/>
                          <a:ea typeface="Calibri"/>
                          <a:cs typeface="Calibri"/>
                        </a:rPr>
                        <a:t>ES District Utilization: 81.2%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lvl="0" algn="ctr">
                        <a:buNone/>
                      </a:pPr>
                      <a:r>
                        <a:rPr lang="en-US" sz="1200" b="0" i="0" u="none" strike="noStrike">
                          <a:solidFill>
                            <a:srgbClr val="000000"/>
                          </a:solidFill>
                          <a:effectLst/>
                          <a:latin typeface="Calibri"/>
                          <a:ea typeface="Calibri"/>
                          <a:cs typeface="Calibri"/>
                        </a:rPr>
                        <a:t>0 points</a:t>
                      </a:r>
                      <a:endParaRPr lang="en-US">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738251"/>
                  </a:ext>
                </a:extLst>
              </a:tr>
              <a:tr h="737885">
                <a:tc>
                  <a:txBody>
                    <a:bodyPr/>
                    <a:lstStyle/>
                    <a:p>
                      <a:pPr algn="l" fontAlgn="b"/>
                      <a:r>
                        <a:rPr lang="en-US" sz="1200" b="1" i="0" u="none" strike="noStrike">
                          <a:solidFill>
                            <a:srgbClr val="000000"/>
                          </a:solidFill>
                          <a:effectLst/>
                          <a:latin typeface="Calibri"/>
                          <a:ea typeface="Calibri"/>
                          <a:cs typeface="Calibri"/>
                        </a:rPr>
                        <a:t>Per Pupil Spending*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Ingram-Pye ES: $10,036.69</a:t>
                      </a:r>
                    </a:p>
                    <a:p>
                      <a:pPr algn="l" fontAlgn="b"/>
                      <a:r>
                        <a:rPr lang="en-US" sz="1200" b="1" i="0" u="none" strike="noStrike">
                          <a:solidFill>
                            <a:srgbClr val="000000"/>
                          </a:solidFill>
                          <a:effectLst/>
                          <a:latin typeface="Calibri"/>
                          <a:ea typeface="Calibri"/>
                          <a:cs typeface="Calibri"/>
                        </a:rPr>
                        <a:t>District Avg. (ES) : $10,494.47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lvl="0" algn="ctr">
                        <a:buNone/>
                      </a:pPr>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1255936"/>
                  </a:ext>
                </a:extLst>
              </a:tr>
              <a:tr h="623975">
                <a:tc>
                  <a:txBody>
                    <a:bodyPr/>
                    <a:lstStyle/>
                    <a:p>
                      <a:pPr algn="l" fontAlgn="b"/>
                      <a:r>
                        <a:rPr lang="en-US" sz="1200" b="1" i="0" u="none" strike="noStrike">
                          <a:solidFill>
                            <a:srgbClr val="000000"/>
                          </a:solidFill>
                          <a:effectLst/>
                          <a:latin typeface="Calibri"/>
                          <a:ea typeface="Calibri"/>
                          <a:cs typeface="Calibri"/>
                        </a:rPr>
                        <a:t>Facility Age </a:t>
                      </a:r>
                      <a:r>
                        <a:rPr lang="en-US" sz="1200" b="0" i="0" u="none" strike="noStrike">
                          <a:solidFill>
                            <a:srgbClr val="000000"/>
                          </a:solidFill>
                          <a:effectLst/>
                          <a:latin typeface="Calibri"/>
                          <a:ea typeface="Calibri"/>
                          <a:cs typeface="Calibri"/>
                        </a:rPr>
                        <a:t>(Above/Below District Average)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Building Age: 40 years</a:t>
                      </a:r>
                    </a:p>
                    <a:p>
                      <a:pPr lvl="0" algn="l">
                        <a:buNone/>
                      </a:pPr>
                      <a:r>
                        <a:rPr lang="en-US" sz="1200" b="1" i="0" u="none" strike="noStrike" noProof="0">
                          <a:solidFill>
                            <a:srgbClr val="000000"/>
                          </a:solidFill>
                          <a:effectLst/>
                          <a:latin typeface="Calibri"/>
                        </a:rPr>
                        <a:t>District Avg (Age): 28 Years </a:t>
                      </a:r>
                      <a:endParaRPr lang="en-US"/>
                    </a:p>
                    <a:p>
                      <a:pPr algn="l" fontAlgn="b"/>
                      <a:r>
                        <a:rPr lang="en-US" sz="1200" b="1" i="0" u="none" strike="noStrike">
                          <a:solidFill>
                            <a:srgbClr val="000000"/>
                          </a:solidFill>
                          <a:effectLst/>
                          <a:latin typeface="Calibri"/>
                          <a:ea typeface="Calibri"/>
                          <a:cs typeface="Calibri"/>
                        </a:rPr>
                        <a:t>Last Ren.: 2010 / 2023</a:t>
                      </a:r>
                    </a:p>
                    <a:p>
                      <a:pPr algn="l" fontAlgn="b"/>
                      <a:r>
                        <a:rPr lang="en-US" sz="1200" b="1" i="0" u="none" strike="noStrike">
                          <a:solidFill>
                            <a:srgbClr val="000000"/>
                          </a:solidFill>
                          <a:effectLst/>
                          <a:latin typeface="Calibri"/>
                          <a:ea typeface="Calibri"/>
                          <a:cs typeface="Calibri"/>
                        </a:rPr>
                        <a:t>District Avg (Years): 2009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21152"/>
                  </a:ext>
                </a:extLst>
              </a:tr>
              <a:tr h="682452">
                <a:tc>
                  <a:txBody>
                    <a:bodyPr/>
                    <a:lstStyle/>
                    <a:p>
                      <a:pPr algn="l" fontAlgn="b"/>
                      <a:r>
                        <a:rPr lang="en-US" sz="1200" b="1" i="0" u="none" strike="noStrike">
                          <a:solidFill>
                            <a:srgbClr val="000000"/>
                          </a:solidFill>
                          <a:effectLst/>
                          <a:latin typeface="Calibri"/>
                          <a:ea typeface="Calibri"/>
                          <a:cs typeface="Calibri"/>
                        </a:rPr>
                        <a:t>Future Growth/Development              </a:t>
                      </a:r>
                      <a:r>
                        <a:rPr lang="en-US" sz="1200" b="0" i="0" u="none" strike="noStrike">
                          <a:solidFill>
                            <a:srgbClr val="000000"/>
                          </a:solidFill>
                          <a:effectLst/>
                          <a:latin typeface="Calibri"/>
                          <a:ea typeface="Calibri"/>
                          <a:cs typeface="Calibri"/>
                        </a:rPr>
                        <a:t>(Projected Impact on Building Utilization from New Developments)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Increase: 29</a:t>
                      </a:r>
                      <a:endParaRPr lang="en-US"/>
                    </a:p>
                    <a:p>
                      <a:pPr algn="l" fontAlgn="b"/>
                      <a:r>
                        <a:rPr lang="en-US" sz="1200" b="1" i="0" u="none" strike="noStrike">
                          <a:solidFill>
                            <a:srgbClr val="000000"/>
                          </a:solidFill>
                          <a:effectLst/>
                          <a:latin typeface="Calibri"/>
                          <a:ea typeface="Calibri"/>
                          <a:cs typeface="Calibri"/>
                        </a:rPr>
                        <a:t>Projected Util.: 77.85%</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Green</a:t>
                      </a:r>
                    </a:p>
                    <a:p>
                      <a:pPr algn="ctr" fontAlgn="b"/>
                      <a:r>
                        <a:rPr lang="en-US" sz="1200" b="0" i="0" u="none" strike="noStrike">
                          <a:solidFill>
                            <a:srgbClr val="000000"/>
                          </a:solidFill>
                          <a:effectLst/>
                          <a:latin typeface="Calibri"/>
                          <a:ea typeface="Calibri"/>
                          <a:cs typeface="Calibri"/>
                        </a:rPr>
                        <a:t>(Below 90%)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Yellow</a:t>
                      </a:r>
                    </a:p>
                    <a:p>
                      <a:pPr algn="ctr" fontAlgn="b"/>
                      <a:r>
                        <a:rPr lang="en-US" sz="1200" b="0" i="0" u="none" strike="noStrike">
                          <a:solidFill>
                            <a:srgbClr val="000000"/>
                          </a:solidFill>
                          <a:effectLst/>
                          <a:latin typeface="Calibri"/>
                          <a:ea typeface="Calibri"/>
                          <a:cs typeface="Calibri"/>
                        </a:rPr>
                        <a:t>(90% - 99%)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Red</a:t>
                      </a:r>
                    </a:p>
                    <a:p>
                      <a:pPr algn="ctr" fontAlgn="b"/>
                      <a:r>
                        <a:rPr lang="en-US" sz="1200" b="0" i="0" u="none" strike="noStrike">
                          <a:solidFill>
                            <a:srgbClr val="000000"/>
                          </a:solidFill>
                          <a:effectLst/>
                          <a:latin typeface="Calibri"/>
                          <a:ea typeface="Calibri"/>
                          <a:cs typeface="Calibri"/>
                        </a:rPr>
                        <a:t>(100% or 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46731"/>
                  </a:ext>
                </a:extLst>
              </a:tr>
              <a:tr h="737885">
                <a:tc>
                  <a:txBody>
                    <a:bodyPr/>
                    <a:lstStyle/>
                    <a:p>
                      <a:pPr algn="l" fontAlgn="b"/>
                      <a:r>
                        <a:rPr lang="en-US" sz="1200" b="1" i="0" u="none" strike="noStrike">
                          <a:solidFill>
                            <a:srgbClr val="000000"/>
                          </a:solidFill>
                          <a:effectLst/>
                          <a:latin typeface="Calibri"/>
                          <a:ea typeface="Calibri"/>
                          <a:cs typeface="Calibri"/>
                        </a:rPr>
                        <a:t>GADOE Target for School Size           </a:t>
                      </a:r>
                      <a:r>
                        <a:rPr lang="en-US" sz="1200" b="0" i="0" u="none" strike="noStrike">
                          <a:solidFill>
                            <a:srgbClr val="000000"/>
                          </a:solidFill>
                          <a:effectLst/>
                          <a:latin typeface="Calibri"/>
                          <a:ea typeface="Calibri"/>
                          <a:cs typeface="Calibri"/>
                        </a:rPr>
                        <a:t>(Above/Below Target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GADOE Target: </a:t>
                      </a:r>
                      <a:r>
                        <a:rPr lang="en-US" sz="1200" b="0" i="0" u="none" strike="noStrike">
                          <a:solidFill>
                            <a:srgbClr val="000000"/>
                          </a:solidFill>
                          <a:effectLst/>
                          <a:latin typeface="Calibri"/>
                          <a:ea typeface="Calibri"/>
                          <a:cs typeface="Calibri"/>
                        </a:rPr>
                        <a:t>450</a:t>
                      </a:r>
                    </a:p>
                    <a:p>
                      <a:pPr algn="l" fontAlgn="b"/>
                      <a:r>
                        <a:rPr lang="en-US" sz="1200" b="1" i="0" u="none" strike="noStrike">
                          <a:solidFill>
                            <a:srgbClr val="000000"/>
                          </a:solidFill>
                          <a:effectLst/>
                          <a:latin typeface="Calibri"/>
                          <a:ea typeface="Calibri"/>
                          <a:cs typeface="Calibri"/>
                        </a:rPr>
                        <a:t>Ingram-Pye</a:t>
                      </a:r>
                      <a:r>
                        <a:rPr lang="en-US" sz="1200" b="0" i="0" u="none" strike="noStrike">
                          <a:solidFill>
                            <a:srgbClr val="000000"/>
                          </a:solidFill>
                          <a:effectLst/>
                          <a:latin typeface="Calibri"/>
                          <a:ea typeface="Calibri"/>
                          <a:cs typeface="Calibri"/>
                        </a:rPr>
                        <a:t>: 432</a:t>
                      </a:r>
                      <a:endParaRPr lang="en-US" sz="1200" b="1"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917565"/>
                  </a:ext>
                </a:extLst>
              </a:tr>
              <a:tr h="682452">
                <a:tc>
                  <a:txBody>
                    <a:bodyPr/>
                    <a:lstStyle/>
                    <a:p>
                      <a:pPr algn="l" fontAlgn="b"/>
                      <a:r>
                        <a:rPr lang="en-US" sz="1200" b="1" i="0" u="none" strike="noStrike">
                          <a:solidFill>
                            <a:srgbClr val="000000"/>
                          </a:solidFill>
                          <a:effectLst/>
                          <a:latin typeface="Calibri"/>
                          <a:ea typeface="Calibri"/>
                          <a:cs typeface="Calibri"/>
                        </a:rPr>
                        <a:t>Specialized Academic Programming </a:t>
                      </a:r>
                      <a:br>
                        <a:rPr lang="en-US" sz="1200" b="0" i="0" u="none" strike="noStrike">
                          <a:solidFill>
                            <a:srgbClr val="000000"/>
                          </a:solidFill>
                          <a:effectLst/>
                          <a:latin typeface="Calibri"/>
                          <a:ea typeface="Calibri"/>
                          <a:cs typeface="Calibri"/>
                        </a:rPr>
                      </a:br>
                      <a:r>
                        <a:rPr lang="en-US" sz="1200" b="0" i="0" u="none" strike="noStrike">
                          <a:solidFill>
                            <a:srgbClr val="000000"/>
                          </a:solidFill>
                          <a:effectLst/>
                          <a:latin typeface="Calibri"/>
                          <a:ea typeface="Calibri"/>
                          <a:cs typeface="Calibri"/>
                        </a:rPr>
                        <a:t>(Magnet, IB, GNETS)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Academic Magnet School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1 program</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2 or more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219474"/>
                  </a:ext>
                </a:extLst>
              </a:tr>
            </a:tbl>
          </a:graphicData>
        </a:graphic>
      </p:graphicFrame>
    </p:spTree>
    <p:extLst>
      <p:ext uri="{BB962C8B-B14F-4D97-AF65-F5344CB8AC3E}">
        <p14:creationId xmlns:p14="http://schemas.microsoft.com/office/powerpoint/2010/main" val="16080501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EC9B9-0983-850E-12D9-99C2C82897C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2891D42-0AD8-B340-7434-BEC8781EC32E}"/>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3200" b="0" i="0" u="none" strike="noStrike" kern="1200" cap="none" spc="0" normalizeH="0" baseline="0" noProof="0">
                <a:ln>
                  <a:noFill/>
                </a:ln>
                <a:solidFill>
                  <a:prstClr val="white"/>
                </a:solidFill>
                <a:effectLst/>
                <a:uLnTx/>
                <a:uFillTx/>
                <a:latin typeface="Trade Gothic Next HvyCd"/>
              </a:rPr>
              <a:t>CONSOLIDATION MATRIX RESULTS </a:t>
            </a:r>
            <a:r>
              <a:rPr lang="en-US" sz="3200">
                <a:solidFill>
                  <a:prstClr val="white"/>
                </a:solidFill>
                <a:latin typeface="Trade Gothic Next HvyCd"/>
              </a:rPr>
              <a:t>– PORTER ES </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53983536-5E1F-7B95-A297-F010B24E629C}"/>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4F3E2DD2-720E-3B99-0CB7-C725E92090A2}"/>
              </a:ext>
            </a:extLst>
          </p:cNvPr>
          <p:cNvGraphicFramePr>
            <a:graphicFrameLocks noGrp="1"/>
          </p:cNvGraphicFramePr>
          <p:nvPr/>
        </p:nvGraphicFramePr>
        <p:xfrm>
          <a:off x="1356185" y="1068541"/>
          <a:ext cx="9501648" cy="5274281"/>
        </p:xfrm>
        <a:graphic>
          <a:graphicData uri="http://schemas.openxmlformats.org/drawingml/2006/table">
            <a:tbl>
              <a:tblPr/>
              <a:tblGrid>
                <a:gridCol w="2818507">
                  <a:extLst>
                    <a:ext uri="{9D8B030D-6E8A-4147-A177-3AD203B41FA5}">
                      <a16:colId xmlns:a16="http://schemas.microsoft.com/office/drawing/2014/main" val="3873410903"/>
                    </a:ext>
                  </a:extLst>
                </a:gridCol>
                <a:gridCol w="2343643">
                  <a:extLst>
                    <a:ext uri="{9D8B030D-6E8A-4147-A177-3AD203B41FA5}">
                      <a16:colId xmlns:a16="http://schemas.microsoft.com/office/drawing/2014/main" val="1655183251"/>
                    </a:ext>
                  </a:extLst>
                </a:gridCol>
                <a:gridCol w="1229287">
                  <a:extLst>
                    <a:ext uri="{9D8B030D-6E8A-4147-A177-3AD203B41FA5}">
                      <a16:colId xmlns:a16="http://schemas.microsoft.com/office/drawing/2014/main" val="951026841"/>
                    </a:ext>
                  </a:extLst>
                </a:gridCol>
                <a:gridCol w="1036737">
                  <a:extLst>
                    <a:ext uri="{9D8B030D-6E8A-4147-A177-3AD203B41FA5}">
                      <a16:colId xmlns:a16="http://schemas.microsoft.com/office/drawing/2014/main" val="2807531812"/>
                    </a:ext>
                  </a:extLst>
                </a:gridCol>
                <a:gridCol w="1036737">
                  <a:extLst>
                    <a:ext uri="{9D8B030D-6E8A-4147-A177-3AD203B41FA5}">
                      <a16:colId xmlns:a16="http://schemas.microsoft.com/office/drawing/2014/main" val="1760681384"/>
                    </a:ext>
                  </a:extLst>
                </a:gridCol>
                <a:gridCol w="1036737">
                  <a:extLst>
                    <a:ext uri="{9D8B030D-6E8A-4147-A177-3AD203B41FA5}">
                      <a16:colId xmlns:a16="http://schemas.microsoft.com/office/drawing/2014/main" val="14997962"/>
                    </a:ext>
                  </a:extLst>
                </a:gridCol>
              </a:tblGrid>
              <a:tr h="243236">
                <a:tc>
                  <a:txBody>
                    <a:bodyPr/>
                    <a:lstStyle/>
                    <a:p>
                      <a:pPr algn="l" fontAlgn="b"/>
                      <a:r>
                        <a:rPr lang="en-US" sz="1200" b="1" i="0" u="none" strike="noStrike">
                          <a:solidFill>
                            <a:srgbClr val="000000"/>
                          </a:solidFill>
                          <a:effectLst/>
                          <a:latin typeface="Calibri"/>
                          <a:ea typeface="Calibri"/>
                          <a:cs typeface="Calibri"/>
                        </a:rPr>
                        <a:t>Criteria</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Data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1 point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Total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861880"/>
                  </a:ext>
                </a:extLst>
              </a:tr>
              <a:tr h="784089">
                <a:tc>
                  <a:txBody>
                    <a:bodyPr/>
                    <a:lstStyle/>
                    <a:p>
                      <a:r>
                        <a:rPr lang="en-US" sz="1200" b="1">
                          <a:latin typeface="Calibri"/>
                          <a:ea typeface="Calibri"/>
                          <a:cs typeface="Calibri"/>
                        </a:rPr>
                        <a:t>Student Enrollment: </a:t>
                      </a:r>
                      <a:r>
                        <a:rPr lang="en-US" sz="1200">
                          <a:latin typeface="Calibri"/>
                          <a:ea typeface="Calibri"/>
                          <a:cs typeface="Calibri"/>
                        </a:rPr>
                        <a:t>Current enrollment above, at, or below projected enrollment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Enrollment: </a:t>
                      </a:r>
                      <a:r>
                        <a:rPr lang="en-US" sz="1200" b="0" i="0" u="none" strike="noStrike">
                          <a:solidFill>
                            <a:srgbClr val="000000"/>
                          </a:solidFill>
                          <a:effectLst/>
                          <a:latin typeface="Calibri"/>
                          <a:ea typeface="Calibri"/>
                          <a:cs typeface="Calibri"/>
                        </a:rPr>
                        <a:t>401</a:t>
                      </a:r>
                    </a:p>
                    <a:p>
                      <a:pPr algn="l" fontAlgn="b"/>
                      <a:endParaRPr lang="en-US"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fontAlgn="b"/>
                      <a:r>
                        <a:rPr lang="en-US" sz="1200" b="1" i="0" u="none" strike="noStrike">
                          <a:solidFill>
                            <a:srgbClr val="000000"/>
                          </a:solidFill>
                          <a:effectLst/>
                          <a:latin typeface="Calibri"/>
                          <a:ea typeface="Calibri"/>
                          <a:cs typeface="Calibri"/>
                        </a:rPr>
                        <a:t>Current Enrollment: </a:t>
                      </a:r>
                      <a:r>
                        <a:rPr lang="en-US" sz="1200" b="0" i="0" u="none" strike="noStrike">
                          <a:solidFill>
                            <a:srgbClr val="000000"/>
                          </a:solidFill>
                          <a:effectLst/>
                          <a:latin typeface="Calibri"/>
                          <a:ea typeface="Calibri"/>
                          <a:cs typeface="Calibri"/>
                        </a:rPr>
                        <a:t>399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058784"/>
                  </a:ext>
                </a:extLst>
              </a:tr>
              <a:tr h="623975">
                <a:tc>
                  <a:txBody>
                    <a:bodyPr/>
                    <a:lstStyle/>
                    <a:p>
                      <a:pPr algn="l" fontAlgn="b"/>
                      <a:r>
                        <a:rPr lang="en-US" sz="1200" b="1" i="0" u="none" strike="noStrike">
                          <a:solidFill>
                            <a:srgbClr val="000000"/>
                          </a:solidFill>
                          <a:effectLst/>
                          <a:latin typeface="Calibri"/>
                          <a:ea typeface="Calibri"/>
                          <a:cs typeface="Calibri"/>
                        </a:rPr>
                        <a:t>Building Utilization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Capacity: </a:t>
                      </a:r>
                      <a:r>
                        <a:rPr lang="en-US" sz="1200" b="0" i="0" u="none" strike="noStrike">
                          <a:solidFill>
                            <a:srgbClr val="000000"/>
                          </a:solidFill>
                          <a:effectLst/>
                          <a:latin typeface="Calibri"/>
                          <a:ea typeface="Calibri"/>
                          <a:cs typeface="Calibri"/>
                        </a:rPr>
                        <a:t>450 </a:t>
                      </a:r>
                    </a:p>
                    <a:p>
                      <a:pPr algn="l" fontAlgn="b"/>
                      <a:r>
                        <a:rPr lang="en-US" sz="1200" b="1" i="0" u="none" strike="noStrike">
                          <a:solidFill>
                            <a:srgbClr val="000000"/>
                          </a:solidFill>
                          <a:effectLst/>
                          <a:latin typeface="Calibri"/>
                          <a:ea typeface="Calibri"/>
                          <a:cs typeface="Calibri"/>
                        </a:rPr>
                        <a:t>Porter Utilization: </a:t>
                      </a:r>
                      <a:r>
                        <a:rPr lang="en-US" sz="1200" b="0" i="0" u="none" strike="noStrike">
                          <a:solidFill>
                            <a:srgbClr val="000000"/>
                          </a:solidFill>
                          <a:effectLst/>
                          <a:latin typeface="Calibri"/>
                          <a:ea typeface="Calibri"/>
                          <a:cs typeface="Calibri"/>
                        </a:rPr>
                        <a:t>89.1%</a:t>
                      </a:r>
                    </a:p>
                    <a:p>
                      <a:pPr algn="l" fontAlgn="b"/>
                      <a:r>
                        <a:rPr lang="en-US" sz="1200" b="1" i="0" u="none" strike="noStrike">
                          <a:solidFill>
                            <a:srgbClr val="000000"/>
                          </a:solidFill>
                          <a:effectLst/>
                          <a:latin typeface="Calibri"/>
                          <a:ea typeface="Calibri"/>
                          <a:cs typeface="Calibri"/>
                        </a:rPr>
                        <a:t>District Utilization: </a:t>
                      </a:r>
                      <a:r>
                        <a:rPr lang="en-US" sz="1200" b="0" i="0" u="none" strike="noStrike">
                          <a:solidFill>
                            <a:srgbClr val="000000"/>
                          </a:solidFill>
                          <a:effectLst/>
                          <a:latin typeface="Calibri"/>
                          <a:ea typeface="Calibri"/>
                          <a:cs typeface="Calibri"/>
                        </a:rPr>
                        <a:t>81.2%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738251"/>
                  </a:ext>
                </a:extLst>
              </a:tr>
              <a:tr h="737885">
                <a:tc>
                  <a:txBody>
                    <a:bodyPr/>
                    <a:lstStyle/>
                    <a:p>
                      <a:pPr algn="l" fontAlgn="b"/>
                      <a:r>
                        <a:rPr lang="en-US" sz="1200" b="1" i="0" u="none" strike="noStrike">
                          <a:solidFill>
                            <a:srgbClr val="000000"/>
                          </a:solidFill>
                          <a:effectLst/>
                          <a:latin typeface="Calibri"/>
                          <a:ea typeface="Calibri"/>
                          <a:cs typeface="Calibri"/>
                        </a:rPr>
                        <a:t>Per Pupil Spending*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Calibri"/>
                          <a:ea typeface="Calibri"/>
                          <a:cs typeface="Calibri"/>
                        </a:rPr>
                        <a:t>Porter ES: $10,750.63</a:t>
                      </a:r>
                    </a:p>
                    <a:p>
                      <a:pPr algn="l" fontAlgn="b"/>
                      <a:r>
                        <a:rPr lang="en-US" sz="1200" b="0" i="0" u="none" strike="noStrike">
                          <a:solidFill>
                            <a:srgbClr val="000000"/>
                          </a:solidFill>
                          <a:effectLst/>
                          <a:latin typeface="Calibri"/>
                          <a:ea typeface="Calibri"/>
                          <a:cs typeface="Calibri"/>
                        </a:rPr>
                        <a:t>District Avg. (ES) : $10,494.47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1255936"/>
                  </a:ext>
                </a:extLst>
              </a:tr>
              <a:tr h="623975">
                <a:tc>
                  <a:txBody>
                    <a:bodyPr/>
                    <a:lstStyle/>
                    <a:p>
                      <a:pPr algn="l" fontAlgn="b"/>
                      <a:r>
                        <a:rPr lang="en-US" sz="1200" b="1" i="0" u="none" strike="noStrike">
                          <a:solidFill>
                            <a:srgbClr val="000000"/>
                          </a:solidFill>
                          <a:effectLst/>
                          <a:latin typeface="Calibri"/>
                          <a:ea typeface="Calibri"/>
                          <a:cs typeface="Calibri"/>
                        </a:rPr>
                        <a:t>Facility Age </a:t>
                      </a:r>
                      <a:r>
                        <a:rPr lang="en-US" sz="1200" b="0" i="0" u="none" strike="noStrike">
                          <a:solidFill>
                            <a:srgbClr val="000000"/>
                          </a:solidFill>
                          <a:effectLst/>
                          <a:latin typeface="Calibri"/>
                          <a:ea typeface="Calibri"/>
                          <a:cs typeface="Calibri"/>
                        </a:rPr>
                        <a:t>(Above/Below District Average)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Building Age: </a:t>
                      </a:r>
                      <a:r>
                        <a:rPr lang="en-US" sz="1200" b="0" i="0" u="none" strike="noStrike">
                          <a:solidFill>
                            <a:srgbClr val="000000"/>
                          </a:solidFill>
                          <a:effectLst/>
                          <a:latin typeface="Calibri"/>
                          <a:ea typeface="Calibri"/>
                          <a:cs typeface="Calibri"/>
                        </a:rPr>
                        <a:t>56 years</a:t>
                      </a:r>
                    </a:p>
                    <a:p>
                      <a:pPr lvl="0" algn="l">
                        <a:buNone/>
                      </a:pPr>
                      <a:r>
                        <a:rPr lang="en-US" sz="1200" b="1" i="0" u="none" strike="noStrike" noProof="0">
                          <a:solidFill>
                            <a:srgbClr val="000000"/>
                          </a:solidFill>
                          <a:effectLst/>
                          <a:latin typeface="Calibri"/>
                        </a:rPr>
                        <a:t>District Avg (Age): 28 Years </a:t>
                      </a:r>
                      <a:endParaRPr lang="en-US"/>
                    </a:p>
                    <a:p>
                      <a:pPr algn="l" fontAlgn="b"/>
                      <a:r>
                        <a:rPr lang="en-US" sz="1200" b="1" i="0" u="none" strike="noStrike">
                          <a:solidFill>
                            <a:srgbClr val="000000"/>
                          </a:solidFill>
                          <a:effectLst/>
                          <a:latin typeface="Calibri"/>
                          <a:ea typeface="Calibri"/>
                          <a:cs typeface="Calibri"/>
                        </a:rPr>
                        <a:t>Last Ren.: </a:t>
                      </a:r>
                      <a:r>
                        <a:rPr lang="en-US" sz="1200" b="0" i="0" u="none" strike="noStrike">
                          <a:solidFill>
                            <a:srgbClr val="000000"/>
                          </a:solidFill>
                          <a:effectLst/>
                          <a:latin typeface="Calibri"/>
                          <a:ea typeface="Calibri"/>
                          <a:cs typeface="Calibri"/>
                        </a:rPr>
                        <a:t>2016-2017</a:t>
                      </a:r>
                    </a:p>
                    <a:p>
                      <a:pPr lvl="0" algn="l">
                        <a:buNone/>
                      </a:pPr>
                      <a:r>
                        <a:rPr lang="en-US" sz="1200" b="1" i="0" u="none" strike="noStrike" noProof="0">
                          <a:solidFill>
                            <a:srgbClr val="000000"/>
                          </a:solidFill>
                          <a:effectLst/>
                          <a:latin typeface="Calibri"/>
                        </a:rPr>
                        <a:t>District Avg (Years): 2009</a:t>
                      </a:r>
                      <a:endParaRPr lang="en-US" b="1" noProof="0"/>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21152"/>
                  </a:ext>
                </a:extLst>
              </a:tr>
              <a:tr h="682452">
                <a:tc>
                  <a:txBody>
                    <a:bodyPr/>
                    <a:lstStyle/>
                    <a:p>
                      <a:pPr algn="l" fontAlgn="b"/>
                      <a:r>
                        <a:rPr lang="en-US" sz="1200" b="1" i="0" u="none" strike="noStrike">
                          <a:solidFill>
                            <a:srgbClr val="000000"/>
                          </a:solidFill>
                          <a:effectLst/>
                          <a:latin typeface="Calibri"/>
                          <a:ea typeface="Calibri"/>
                          <a:cs typeface="Calibri"/>
                        </a:rPr>
                        <a:t>Future Growth/Development              </a:t>
                      </a:r>
                      <a:r>
                        <a:rPr lang="en-US" sz="1200" b="0" i="0" u="none" strike="noStrike">
                          <a:solidFill>
                            <a:srgbClr val="000000"/>
                          </a:solidFill>
                          <a:effectLst/>
                          <a:latin typeface="Calibri"/>
                          <a:ea typeface="Calibri"/>
                          <a:cs typeface="Calibri"/>
                        </a:rPr>
                        <a:t>(Projected Impact on Building Utilization from New Developments)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Increase: </a:t>
                      </a:r>
                      <a:r>
                        <a:rPr lang="en-US" sz="1200" b="0" i="0" u="none" strike="noStrike">
                          <a:solidFill>
                            <a:srgbClr val="000000"/>
                          </a:solidFill>
                          <a:effectLst/>
                          <a:latin typeface="Calibri"/>
                          <a:ea typeface="Calibri"/>
                          <a:cs typeface="Calibri"/>
                        </a:rPr>
                        <a:t>44</a:t>
                      </a:r>
                    </a:p>
                    <a:p>
                      <a:pPr algn="l" fontAlgn="b"/>
                      <a:r>
                        <a:rPr lang="en-US" sz="1200" b="1" i="0" u="none" strike="noStrike">
                          <a:solidFill>
                            <a:srgbClr val="000000"/>
                          </a:solidFill>
                          <a:effectLst/>
                          <a:latin typeface="Calibri"/>
                          <a:ea typeface="Calibri"/>
                          <a:cs typeface="Calibri"/>
                        </a:rPr>
                        <a:t>Projected Util.: </a:t>
                      </a:r>
                      <a:r>
                        <a:rPr lang="en-US" sz="1200" b="0" i="0" u="none" strike="noStrike">
                          <a:solidFill>
                            <a:srgbClr val="000000"/>
                          </a:solidFill>
                          <a:effectLst/>
                          <a:latin typeface="Calibri"/>
                          <a:ea typeface="Calibri"/>
                          <a:cs typeface="Calibri"/>
                        </a:rPr>
                        <a:t>104.22%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Green</a:t>
                      </a:r>
                    </a:p>
                    <a:p>
                      <a:pPr algn="ctr" fontAlgn="b"/>
                      <a:r>
                        <a:rPr lang="en-US" sz="1200" b="0" i="0" u="none" strike="noStrike">
                          <a:solidFill>
                            <a:srgbClr val="000000"/>
                          </a:solidFill>
                          <a:effectLst/>
                          <a:latin typeface="Calibri"/>
                          <a:ea typeface="Calibri"/>
                          <a:cs typeface="Calibri"/>
                        </a:rPr>
                        <a:t>(Below 90%)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Yellow</a:t>
                      </a:r>
                    </a:p>
                    <a:p>
                      <a:pPr algn="ctr" fontAlgn="b"/>
                      <a:r>
                        <a:rPr lang="en-US" sz="1200" b="0" i="0" u="none" strike="noStrike">
                          <a:solidFill>
                            <a:srgbClr val="000000"/>
                          </a:solidFill>
                          <a:effectLst/>
                          <a:latin typeface="Calibri"/>
                          <a:ea typeface="Calibri"/>
                          <a:cs typeface="Calibri"/>
                        </a:rPr>
                        <a:t>(90% - 99%)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Red</a:t>
                      </a:r>
                    </a:p>
                    <a:p>
                      <a:pPr algn="ctr" fontAlgn="b"/>
                      <a:r>
                        <a:rPr lang="en-US" sz="1200" b="0" i="0" u="none" strike="noStrike">
                          <a:solidFill>
                            <a:srgbClr val="000000"/>
                          </a:solidFill>
                          <a:effectLst/>
                          <a:latin typeface="Calibri"/>
                          <a:ea typeface="Calibri"/>
                          <a:cs typeface="Calibri"/>
                        </a:rPr>
                        <a:t>(100% or 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46731"/>
                  </a:ext>
                </a:extLst>
              </a:tr>
              <a:tr h="737885">
                <a:tc>
                  <a:txBody>
                    <a:bodyPr/>
                    <a:lstStyle/>
                    <a:p>
                      <a:pPr algn="l" fontAlgn="b"/>
                      <a:r>
                        <a:rPr lang="en-US" sz="1200" b="1" i="0" u="none" strike="noStrike">
                          <a:solidFill>
                            <a:srgbClr val="000000"/>
                          </a:solidFill>
                          <a:effectLst/>
                          <a:latin typeface="Calibri"/>
                          <a:ea typeface="Calibri"/>
                          <a:cs typeface="Calibri"/>
                        </a:rPr>
                        <a:t>GADOE Target for School Size           </a:t>
                      </a:r>
                      <a:r>
                        <a:rPr lang="en-US" sz="1200" b="0" i="0" u="none" strike="noStrike">
                          <a:solidFill>
                            <a:srgbClr val="000000"/>
                          </a:solidFill>
                          <a:effectLst/>
                          <a:latin typeface="Calibri"/>
                          <a:ea typeface="Calibri"/>
                          <a:cs typeface="Calibri"/>
                        </a:rPr>
                        <a:t>(Above/Below Target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GADOE Target: </a:t>
                      </a:r>
                      <a:r>
                        <a:rPr lang="en-US" sz="1200" b="0" i="0" u="none" strike="noStrike">
                          <a:solidFill>
                            <a:srgbClr val="000000"/>
                          </a:solidFill>
                          <a:effectLst/>
                          <a:latin typeface="Calibri"/>
                          <a:ea typeface="Calibri"/>
                          <a:cs typeface="Calibri"/>
                        </a:rPr>
                        <a:t>450</a:t>
                      </a:r>
                    </a:p>
                    <a:p>
                      <a:pPr algn="l" fontAlgn="b"/>
                      <a:r>
                        <a:rPr lang="en-US" sz="1200" b="1" i="0" u="none" strike="noStrike">
                          <a:solidFill>
                            <a:srgbClr val="000000"/>
                          </a:solidFill>
                          <a:effectLst/>
                          <a:latin typeface="Calibri"/>
                          <a:ea typeface="Calibri"/>
                          <a:cs typeface="Calibri"/>
                        </a:rPr>
                        <a:t>Porter</a:t>
                      </a:r>
                      <a:r>
                        <a:rPr lang="en-US" sz="1200" b="0" i="0" u="none" strike="noStrike">
                          <a:solidFill>
                            <a:srgbClr val="000000"/>
                          </a:solidFill>
                          <a:effectLst/>
                          <a:latin typeface="Calibri"/>
                          <a:ea typeface="Calibri"/>
                          <a:cs typeface="Calibri"/>
                        </a:rPr>
                        <a:t>:399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917565"/>
                  </a:ext>
                </a:extLst>
              </a:tr>
              <a:tr h="682452">
                <a:tc>
                  <a:txBody>
                    <a:bodyPr/>
                    <a:lstStyle/>
                    <a:p>
                      <a:pPr algn="l" fontAlgn="b"/>
                      <a:r>
                        <a:rPr lang="en-US" sz="1200" b="1" i="0" u="none" strike="noStrike">
                          <a:solidFill>
                            <a:srgbClr val="000000"/>
                          </a:solidFill>
                          <a:effectLst/>
                          <a:latin typeface="Calibri"/>
                          <a:ea typeface="Calibri"/>
                          <a:cs typeface="Calibri"/>
                        </a:rPr>
                        <a:t>Specialized Academic Programming </a:t>
                      </a:r>
                      <a:br>
                        <a:rPr lang="en-US" sz="1200" b="0" i="0" u="none" strike="noStrike">
                          <a:solidFill>
                            <a:srgbClr val="000000"/>
                          </a:solidFill>
                          <a:effectLst/>
                          <a:latin typeface="Calibri"/>
                          <a:ea typeface="Calibri"/>
                          <a:cs typeface="Calibri"/>
                        </a:rPr>
                      </a:br>
                      <a:r>
                        <a:rPr lang="en-US" sz="1200" b="0" i="0" u="none" strike="noStrike">
                          <a:solidFill>
                            <a:srgbClr val="000000"/>
                          </a:solidFill>
                          <a:effectLst/>
                          <a:latin typeface="Calibri"/>
                          <a:ea typeface="Calibri"/>
                          <a:cs typeface="Calibri"/>
                        </a:rPr>
                        <a:t>(Magnet, IB, GNETS)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Calibri"/>
                          <a:ea typeface="Calibri"/>
                          <a:cs typeface="Calibri"/>
                        </a:rPr>
                        <a:t>None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1 program</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2 or more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219474"/>
                  </a:ext>
                </a:extLst>
              </a:tr>
            </a:tbl>
          </a:graphicData>
        </a:graphic>
      </p:graphicFrame>
      <p:sp>
        <p:nvSpPr>
          <p:cNvPr id="3" name="Slide Number Placeholder 2">
            <a:extLst>
              <a:ext uri="{FF2B5EF4-FFF2-40B4-BE49-F238E27FC236}">
                <a16:creationId xmlns:a16="http://schemas.microsoft.com/office/drawing/2014/main" id="{A6799D49-D9F8-9FDD-CC33-DC3AFD3DFA2A}"/>
              </a:ext>
            </a:extLst>
          </p:cNvPr>
          <p:cNvSpPr>
            <a:spLocks noGrp="1"/>
          </p:cNvSpPr>
          <p:nvPr>
            <p:ph type="sldNum" sz="quarter" idx="12"/>
          </p:nvPr>
        </p:nvSpPr>
        <p:spPr/>
        <p:txBody>
          <a:bodyPr/>
          <a:lstStyle/>
          <a:p>
            <a:fld id="{28E6F07D-F62F-4C3B-A21E-2367E9A39921}" type="slidenum">
              <a:rPr lang="en-US" smtClean="0"/>
              <a:t>80</a:t>
            </a:fld>
            <a:endParaRPr lang="en-US"/>
          </a:p>
        </p:txBody>
      </p:sp>
    </p:spTree>
    <p:extLst>
      <p:ext uri="{BB962C8B-B14F-4D97-AF65-F5344CB8AC3E}">
        <p14:creationId xmlns:p14="http://schemas.microsoft.com/office/powerpoint/2010/main" val="1693960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CD572-FBD7-815D-1373-D21594C1AC3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8FF1575-0F06-833A-397B-694E452F8542}"/>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3200" b="0" i="0" u="none" strike="noStrike" kern="1200" cap="none" spc="0" normalizeH="0" baseline="0" noProof="0">
                <a:ln>
                  <a:noFill/>
                </a:ln>
                <a:solidFill>
                  <a:prstClr val="white"/>
                </a:solidFill>
                <a:effectLst/>
                <a:uLnTx/>
                <a:uFillTx/>
                <a:latin typeface="Trade Gothic Next HvyCd"/>
              </a:rPr>
              <a:t>CONSOLIDATION MATRIX RESULTS </a:t>
            </a:r>
            <a:r>
              <a:rPr lang="en-US" sz="3200">
                <a:solidFill>
                  <a:prstClr val="white"/>
                </a:solidFill>
                <a:latin typeface="Trade Gothic Next HvyCd"/>
              </a:rPr>
              <a:t>– SOUTHFIELD ES </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503079D6-644B-D5B0-C1A5-0681D3F05D01}"/>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8FE3D20A-FE13-BC47-05C0-4DFB11F0D715}"/>
              </a:ext>
            </a:extLst>
          </p:cNvPr>
          <p:cNvGraphicFramePr>
            <a:graphicFrameLocks noGrp="1"/>
          </p:cNvGraphicFramePr>
          <p:nvPr/>
        </p:nvGraphicFramePr>
        <p:xfrm>
          <a:off x="1356185" y="1068541"/>
          <a:ext cx="9501648" cy="5274281"/>
        </p:xfrm>
        <a:graphic>
          <a:graphicData uri="http://schemas.openxmlformats.org/drawingml/2006/table">
            <a:tbl>
              <a:tblPr/>
              <a:tblGrid>
                <a:gridCol w="2818507">
                  <a:extLst>
                    <a:ext uri="{9D8B030D-6E8A-4147-A177-3AD203B41FA5}">
                      <a16:colId xmlns:a16="http://schemas.microsoft.com/office/drawing/2014/main" val="3873410903"/>
                    </a:ext>
                  </a:extLst>
                </a:gridCol>
                <a:gridCol w="2343643">
                  <a:extLst>
                    <a:ext uri="{9D8B030D-6E8A-4147-A177-3AD203B41FA5}">
                      <a16:colId xmlns:a16="http://schemas.microsoft.com/office/drawing/2014/main" val="1655183251"/>
                    </a:ext>
                  </a:extLst>
                </a:gridCol>
                <a:gridCol w="1229287">
                  <a:extLst>
                    <a:ext uri="{9D8B030D-6E8A-4147-A177-3AD203B41FA5}">
                      <a16:colId xmlns:a16="http://schemas.microsoft.com/office/drawing/2014/main" val="951026841"/>
                    </a:ext>
                  </a:extLst>
                </a:gridCol>
                <a:gridCol w="1036737">
                  <a:extLst>
                    <a:ext uri="{9D8B030D-6E8A-4147-A177-3AD203B41FA5}">
                      <a16:colId xmlns:a16="http://schemas.microsoft.com/office/drawing/2014/main" val="2807531812"/>
                    </a:ext>
                  </a:extLst>
                </a:gridCol>
                <a:gridCol w="1036737">
                  <a:extLst>
                    <a:ext uri="{9D8B030D-6E8A-4147-A177-3AD203B41FA5}">
                      <a16:colId xmlns:a16="http://schemas.microsoft.com/office/drawing/2014/main" val="1760681384"/>
                    </a:ext>
                  </a:extLst>
                </a:gridCol>
                <a:gridCol w="1036737">
                  <a:extLst>
                    <a:ext uri="{9D8B030D-6E8A-4147-A177-3AD203B41FA5}">
                      <a16:colId xmlns:a16="http://schemas.microsoft.com/office/drawing/2014/main" val="14997962"/>
                    </a:ext>
                  </a:extLst>
                </a:gridCol>
              </a:tblGrid>
              <a:tr h="243236">
                <a:tc>
                  <a:txBody>
                    <a:bodyPr/>
                    <a:lstStyle/>
                    <a:p>
                      <a:pPr algn="l" fontAlgn="b"/>
                      <a:r>
                        <a:rPr lang="en-US" sz="1200" b="1" i="0" u="none" strike="noStrike">
                          <a:solidFill>
                            <a:srgbClr val="000000"/>
                          </a:solidFill>
                          <a:effectLst/>
                          <a:latin typeface="Calibri"/>
                          <a:ea typeface="Calibri"/>
                          <a:cs typeface="Calibri"/>
                        </a:rPr>
                        <a:t>Criteria</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Data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1 point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Total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861880"/>
                  </a:ext>
                </a:extLst>
              </a:tr>
              <a:tr h="784089">
                <a:tc>
                  <a:txBody>
                    <a:bodyPr/>
                    <a:lstStyle/>
                    <a:p>
                      <a:r>
                        <a:rPr lang="en-US" sz="1200" b="1">
                          <a:latin typeface="Calibri"/>
                          <a:ea typeface="Calibri"/>
                          <a:cs typeface="Calibri"/>
                        </a:rPr>
                        <a:t>Student Enrollment: </a:t>
                      </a:r>
                      <a:r>
                        <a:rPr lang="en-US" sz="1200">
                          <a:latin typeface="Calibri"/>
                          <a:ea typeface="Calibri"/>
                          <a:cs typeface="Calibri"/>
                        </a:rPr>
                        <a:t>Current enrollment above, at, or below projected enrollment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Enrollment: 661</a:t>
                      </a:r>
                      <a:endParaRPr lang="en-US" sz="1200" b="0" i="0" u="none" strike="noStrike">
                        <a:solidFill>
                          <a:srgbClr val="000000"/>
                        </a:solidFill>
                        <a:effectLst/>
                        <a:latin typeface="Calibri"/>
                        <a:ea typeface="Calibri"/>
                        <a:cs typeface="Calibri"/>
                      </a:endParaRPr>
                    </a:p>
                    <a:p>
                      <a:pPr algn="l" fontAlgn="b"/>
                      <a:endParaRPr lang="en-US"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fontAlgn="b"/>
                      <a:r>
                        <a:rPr lang="en-US" sz="1200" b="1" i="0" u="none" strike="noStrike">
                          <a:solidFill>
                            <a:srgbClr val="000000"/>
                          </a:solidFill>
                          <a:effectLst/>
                          <a:latin typeface="Calibri"/>
                          <a:ea typeface="Calibri"/>
                          <a:cs typeface="Calibri"/>
                        </a:rPr>
                        <a:t>Current Enrollment: 627</a:t>
                      </a:r>
                      <a:endParaRPr lang="en-US" sz="1200" b="0"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058784"/>
                  </a:ext>
                </a:extLst>
              </a:tr>
              <a:tr h="623975">
                <a:tc>
                  <a:txBody>
                    <a:bodyPr/>
                    <a:lstStyle/>
                    <a:p>
                      <a:pPr algn="l" fontAlgn="b"/>
                      <a:r>
                        <a:rPr lang="en-US" sz="1200" b="1" i="0" u="none" strike="noStrike">
                          <a:solidFill>
                            <a:srgbClr val="000000"/>
                          </a:solidFill>
                          <a:effectLst/>
                          <a:latin typeface="Calibri"/>
                          <a:ea typeface="Calibri"/>
                          <a:cs typeface="Calibri"/>
                        </a:rPr>
                        <a:t>Building Utilization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Capacity: 925</a:t>
                      </a:r>
                    </a:p>
                    <a:p>
                      <a:pPr algn="l" fontAlgn="b"/>
                      <a:r>
                        <a:rPr lang="en-US" sz="1200" b="1" i="0" u="none" strike="noStrike">
                          <a:solidFill>
                            <a:srgbClr val="000000"/>
                          </a:solidFill>
                          <a:effectLst/>
                          <a:latin typeface="Calibri"/>
                          <a:ea typeface="Calibri"/>
                          <a:cs typeface="Calibri"/>
                        </a:rPr>
                        <a:t>Southfield Utilization: 71.5%</a:t>
                      </a:r>
                    </a:p>
                    <a:p>
                      <a:pPr algn="l" fontAlgn="b"/>
                      <a:r>
                        <a:rPr lang="en-US" sz="1200" b="1" i="0" u="none" strike="noStrike">
                          <a:solidFill>
                            <a:srgbClr val="000000"/>
                          </a:solidFill>
                          <a:effectLst/>
                          <a:latin typeface="Calibri"/>
                          <a:ea typeface="Calibri"/>
                          <a:cs typeface="Calibri"/>
                        </a:rPr>
                        <a:t>ES District Utilization: 81.2%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lvl="0" algn="ctr">
                        <a:buNone/>
                      </a:pPr>
                      <a:r>
                        <a:rPr lang="en-US" sz="1200" b="0" i="0" u="none" strike="noStrike">
                          <a:solidFill>
                            <a:srgbClr val="000000"/>
                          </a:solidFill>
                          <a:effectLst/>
                          <a:latin typeface="Calibri"/>
                          <a:ea typeface="Calibri"/>
                          <a:cs typeface="Calibri"/>
                        </a:rPr>
                        <a:t>0 points</a:t>
                      </a:r>
                      <a:endParaRPr lang="en-US">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738251"/>
                  </a:ext>
                </a:extLst>
              </a:tr>
              <a:tr h="737885">
                <a:tc>
                  <a:txBody>
                    <a:bodyPr/>
                    <a:lstStyle/>
                    <a:p>
                      <a:pPr algn="l" fontAlgn="b"/>
                      <a:r>
                        <a:rPr lang="en-US" sz="1200" b="1" i="0" u="none" strike="noStrike">
                          <a:solidFill>
                            <a:srgbClr val="000000"/>
                          </a:solidFill>
                          <a:effectLst/>
                          <a:latin typeface="Calibri"/>
                          <a:ea typeface="Calibri"/>
                          <a:cs typeface="Calibri"/>
                        </a:rPr>
                        <a:t>Per Pupil Spending*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Southfield ES: $9,818.03</a:t>
                      </a:r>
                    </a:p>
                    <a:p>
                      <a:pPr algn="l" fontAlgn="b"/>
                      <a:r>
                        <a:rPr lang="en-US" sz="1200" b="1" i="0" u="none" strike="noStrike">
                          <a:solidFill>
                            <a:srgbClr val="000000"/>
                          </a:solidFill>
                          <a:effectLst/>
                          <a:latin typeface="Calibri"/>
                          <a:ea typeface="Calibri"/>
                          <a:cs typeface="Calibri"/>
                        </a:rPr>
                        <a:t>District Avg. (ES) : $10,494.47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lvl="0" algn="ctr">
                        <a:buNone/>
                      </a:pPr>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1255936"/>
                  </a:ext>
                </a:extLst>
              </a:tr>
              <a:tr h="623975">
                <a:tc>
                  <a:txBody>
                    <a:bodyPr/>
                    <a:lstStyle/>
                    <a:p>
                      <a:pPr algn="l" fontAlgn="b"/>
                      <a:r>
                        <a:rPr lang="en-US" sz="1200" b="1" i="0" u="none" strike="noStrike">
                          <a:solidFill>
                            <a:srgbClr val="000000"/>
                          </a:solidFill>
                          <a:effectLst/>
                          <a:latin typeface="Calibri"/>
                          <a:ea typeface="Calibri"/>
                          <a:cs typeface="Calibri"/>
                        </a:rPr>
                        <a:t>Facility Age </a:t>
                      </a:r>
                      <a:r>
                        <a:rPr lang="en-US" sz="1200" b="0" i="0" u="none" strike="noStrike">
                          <a:solidFill>
                            <a:srgbClr val="000000"/>
                          </a:solidFill>
                          <a:effectLst/>
                          <a:latin typeface="Calibri"/>
                          <a:ea typeface="Calibri"/>
                          <a:cs typeface="Calibri"/>
                        </a:rPr>
                        <a:t>(Above/Below District Average)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Building Age: 18 years</a:t>
                      </a:r>
                    </a:p>
                    <a:p>
                      <a:pPr lvl="0" algn="l">
                        <a:buNone/>
                      </a:pPr>
                      <a:r>
                        <a:rPr lang="en-US" sz="1200" b="1" i="0" u="none" strike="noStrike" noProof="0">
                          <a:solidFill>
                            <a:srgbClr val="000000"/>
                          </a:solidFill>
                          <a:effectLst/>
                          <a:latin typeface="Calibri"/>
                        </a:rPr>
                        <a:t>District Avg (Age): 28 Years </a:t>
                      </a:r>
                      <a:endParaRPr lang="en-US"/>
                    </a:p>
                    <a:p>
                      <a:pPr algn="l" fontAlgn="b"/>
                      <a:r>
                        <a:rPr lang="en-US" sz="1200" b="1" i="0" u="none" strike="noStrike">
                          <a:solidFill>
                            <a:srgbClr val="000000"/>
                          </a:solidFill>
                          <a:effectLst/>
                          <a:latin typeface="Calibri"/>
                          <a:ea typeface="Calibri"/>
                          <a:cs typeface="Calibri"/>
                        </a:rPr>
                        <a:t>Last Ren.: 2015-2016</a:t>
                      </a:r>
                    </a:p>
                    <a:p>
                      <a:pPr lvl="0" algn="l">
                        <a:buNone/>
                      </a:pPr>
                      <a:r>
                        <a:rPr lang="en-US" sz="1200" b="1" i="0" u="none" strike="noStrike" noProof="0">
                          <a:solidFill>
                            <a:srgbClr val="000000"/>
                          </a:solidFill>
                          <a:effectLst/>
                          <a:latin typeface="Calibri"/>
                        </a:rPr>
                        <a:t>District Avg (Years): 2009</a:t>
                      </a:r>
                      <a:endParaRPr lang="en-US"/>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21152"/>
                  </a:ext>
                </a:extLst>
              </a:tr>
              <a:tr h="682452">
                <a:tc>
                  <a:txBody>
                    <a:bodyPr/>
                    <a:lstStyle/>
                    <a:p>
                      <a:pPr algn="l" fontAlgn="b"/>
                      <a:r>
                        <a:rPr lang="en-US" sz="1200" b="1" i="0" u="none" strike="noStrike">
                          <a:solidFill>
                            <a:srgbClr val="000000"/>
                          </a:solidFill>
                          <a:effectLst/>
                          <a:latin typeface="Calibri"/>
                          <a:ea typeface="Calibri"/>
                          <a:cs typeface="Calibri"/>
                        </a:rPr>
                        <a:t>Future Growth/Development              </a:t>
                      </a:r>
                      <a:r>
                        <a:rPr lang="en-US" sz="1200" b="0" i="0" u="none" strike="noStrike">
                          <a:solidFill>
                            <a:srgbClr val="000000"/>
                          </a:solidFill>
                          <a:effectLst/>
                          <a:latin typeface="Calibri"/>
                          <a:ea typeface="Calibri"/>
                          <a:cs typeface="Calibri"/>
                        </a:rPr>
                        <a:t>(Projected Impact on Building Utilization from New Developments)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Increase: 52</a:t>
                      </a:r>
                    </a:p>
                    <a:p>
                      <a:pPr algn="l" fontAlgn="b"/>
                      <a:r>
                        <a:rPr lang="en-US" sz="1200" b="1" i="0" u="none" strike="noStrike">
                          <a:solidFill>
                            <a:srgbClr val="000000"/>
                          </a:solidFill>
                          <a:effectLst/>
                          <a:latin typeface="Calibri"/>
                          <a:ea typeface="Calibri"/>
                          <a:cs typeface="Calibri"/>
                        </a:rPr>
                        <a:t>Projected Util.: 81.84%</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Green</a:t>
                      </a:r>
                    </a:p>
                    <a:p>
                      <a:pPr algn="ctr" fontAlgn="b"/>
                      <a:r>
                        <a:rPr lang="en-US" sz="1200" b="0" i="0" u="none" strike="noStrike">
                          <a:solidFill>
                            <a:srgbClr val="000000"/>
                          </a:solidFill>
                          <a:effectLst/>
                          <a:latin typeface="Calibri"/>
                          <a:ea typeface="Calibri"/>
                          <a:cs typeface="Calibri"/>
                        </a:rPr>
                        <a:t>(Below 90%)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Yellow</a:t>
                      </a:r>
                    </a:p>
                    <a:p>
                      <a:pPr algn="ctr" fontAlgn="b"/>
                      <a:r>
                        <a:rPr lang="en-US" sz="1200" b="0" i="0" u="none" strike="noStrike">
                          <a:solidFill>
                            <a:srgbClr val="000000"/>
                          </a:solidFill>
                          <a:effectLst/>
                          <a:latin typeface="Calibri"/>
                          <a:ea typeface="Calibri"/>
                          <a:cs typeface="Calibri"/>
                        </a:rPr>
                        <a:t>(90% - 99%)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Red</a:t>
                      </a:r>
                    </a:p>
                    <a:p>
                      <a:pPr algn="ctr" fontAlgn="b"/>
                      <a:r>
                        <a:rPr lang="en-US" sz="1200" b="0" i="0" u="none" strike="noStrike">
                          <a:solidFill>
                            <a:srgbClr val="000000"/>
                          </a:solidFill>
                          <a:effectLst/>
                          <a:latin typeface="Calibri"/>
                          <a:ea typeface="Calibri"/>
                          <a:cs typeface="Calibri"/>
                        </a:rPr>
                        <a:t>(100% or 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46731"/>
                  </a:ext>
                </a:extLst>
              </a:tr>
              <a:tr h="737885">
                <a:tc>
                  <a:txBody>
                    <a:bodyPr/>
                    <a:lstStyle/>
                    <a:p>
                      <a:pPr algn="l" fontAlgn="b"/>
                      <a:r>
                        <a:rPr lang="en-US" sz="1200" b="1" i="0" u="none" strike="noStrike">
                          <a:solidFill>
                            <a:srgbClr val="000000"/>
                          </a:solidFill>
                          <a:effectLst/>
                          <a:latin typeface="Calibri"/>
                          <a:ea typeface="Calibri"/>
                          <a:cs typeface="Calibri"/>
                        </a:rPr>
                        <a:t>GADOE Target for School Size           </a:t>
                      </a:r>
                      <a:r>
                        <a:rPr lang="en-US" sz="1200" b="0" i="0" u="none" strike="noStrike">
                          <a:solidFill>
                            <a:srgbClr val="000000"/>
                          </a:solidFill>
                          <a:effectLst/>
                          <a:latin typeface="Calibri"/>
                          <a:ea typeface="Calibri"/>
                          <a:cs typeface="Calibri"/>
                        </a:rPr>
                        <a:t>(Above/Below Target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GADOE Target: </a:t>
                      </a:r>
                      <a:r>
                        <a:rPr lang="en-US" sz="1200" b="0" i="0" u="none" strike="noStrike">
                          <a:solidFill>
                            <a:srgbClr val="000000"/>
                          </a:solidFill>
                          <a:effectLst/>
                          <a:latin typeface="Calibri"/>
                          <a:ea typeface="Calibri"/>
                          <a:cs typeface="Calibri"/>
                        </a:rPr>
                        <a:t>450</a:t>
                      </a:r>
                    </a:p>
                    <a:p>
                      <a:pPr algn="l" fontAlgn="b"/>
                      <a:r>
                        <a:rPr lang="en-US" sz="1200" b="1" i="0" u="none" strike="noStrike">
                          <a:solidFill>
                            <a:srgbClr val="000000"/>
                          </a:solidFill>
                          <a:effectLst/>
                          <a:latin typeface="Calibri"/>
                          <a:ea typeface="Calibri"/>
                          <a:cs typeface="Calibri"/>
                        </a:rPr>
                        <a:t>Southfield</a:t>
                      </a:r>
                      <a:r>
                        <a:rPr lang="en-US" sz="1200" b="0" i="0" u="none" strike="noStrike">
                          <a:solidFill>
                            <a:srgbClr val="000000"/>
                          </a:solidFill>
                          <a:effectLst/>
                          <a:latin typeface="Calibri"/>
                          <a:ea typeface="Calibri"/>
                          <a:cs typeface="Calibri"/>
                        </a:rPr>
                        <a:t>: 627</a:t>
                      </a:r>
                      <a:endParaRPr lang="en-US" sz="1200" b="1"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917565"/>
                  </a:ext>
                </a:extLst>
              </a:tr>
              <a:tr h="682452">
                <a:tc>
                  <a:txBody>
                    <a:bodyPr/>
                    <a:lstStyle/>
                    <a:p>
                      <a:pPr algn="l" fontAlgn="b"/>
                      <a:r>
                        <a:rPr lang="en-US" sz="1200" b="1" i="0" u="none" strike="noStrike">
                          <a:solidFill>
                            <a:srgbClr val="000000"/>
                          </a:solidFill>
                          <a:effectLst/>
                          <a:latin typeface="Calibri"/>
                          <a:ea typeface="Calibri"/>
                          <a:cs typeface="Calibri"/>
                        </a:rPr>
                        <a:t>Specialized Academic Programming </a:t>
                      </a:r>
                      <a:br>
                        <a:rPr lang="en-US" sz="1200" b="0" i="0" u="none" strike="noStrike">
                          <a:solidFill>
                            <a:srgbClr val="000000"/>
                          </a:solidFill>
                          <a:effectLst/>
                          <a:latin typeface="Calibri"/>
                          <a:ea typeface="Calibri"/>
                          <a:cs typeface="Calibri"/>
                        </a:rPr>
                      </a:br>
                      <a:r>
                        <a:rPr lang="en-US" sz="1200" b="0" i="0" u="none" strike="noStrike">
                          <a:solidFill>
                            <a:srgbClr val="000000"/>
                          </a:solidFill>
                          <a:effectLst/>
                          <a:latin typeface="Calibri"/>
                          <a:ea typeface="Calibri"/>
                          <a:cs typeface="Calibri"/>
                        </a:rPr>
                        <a:t>(Magnet, IB, GNETS)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Academic Magnet School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1 program</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2 or more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219474"/>
                  </a:ext>
                </a:extLst>
              </a:tr>
            </a:tbl>
          </a:graphicData>
        </a:graphic>
      </p:graphicFrame>
    </p:spTree>
    <p:extLst>
      <p:ext uri="{BB962C8B-B14F-4D97-AF65-F5344CB8AC3E}">
        <p14:creationId xmlns:p14="http://schemas.microsoft.com/office/powerpoint/2010/main" val="18486143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D41E5-8896-A7F1-BFBB-4C009D0BB7B9}"/>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B7D56362-9405-89B2-F490-362F7D9991F5}"/>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3200" b="0" i="0" u="none" strike="noStrike" kern="1200" cap="none" spc="0" normalizeH="0" baseline="0" noProof="0">
                <a:ln>
                  <a:noFill/>
                </a:ln>
                <a:solidFill>
                  <a:prstClr val="white"/>
                </a:solidFill>
                <a:effectLst/>
                <a:uLnTx/>
                <a:uFillTx/>
                <a:latin typeface="Trade Gothic Next HvyCd"/>
              </a:rPr>
              <a:t>CONSOLIDATION MATRIX RESULTS </a:t>
            </a:r>
            <a:r>
              <a:rPr lang="en-US" sz="3200">
                <a:solidFill>
                  <a:prstClr val="white"/>
                </a:solidFill>
                <a:latin typeface="Trade Gothic Next HvyCd"/>
              </a:rPr>
              <a:t>– HEARD ES </a:t>
            </a:r>
            <a:endParaRPr kumimoji="0" lang="en-US" sz="3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pic>
        <p:nvPicPr>
          <p:cNvPr id="5" name="Picture 4">
            <a:extLst>
              <a:ext uri="{FF2B5EF4-FFF2-40B4-BE49-F238E27FC236}">
                <a16:creationId xmlns:a16="http://schemas.microsoft.com/office/drawing/2014/main" id="{F55D7E83-68FA-ABAB-37E2-04AD51BDEB9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22C708D9-B403-9D91-D5F5-2B59FBC4EB4D}"/>
              </a:ext>
            </a:extLst>
          </p:cNvPr>
          <p:cNvGraphicFramePr>
            <a:graphicFrameLocks noGrp="1"/>
          </p:cNvGraphicFramePr>
          <p:nvPr/>
        </p:nvGraphicFramePr>
        <p:xfrm>
          <a:off x="1356185" y="1068541"/>
          <a:ext cx="9501648" cy="5274281"/>
        </p:xfrm>
        <a:graphic>
          <a:graphicData uri="http://schemas.openxmlformats.org/drawingml/2006/table">
            <a:tbl>
              <a:tblPr/>
              <a:tblGrid>
                <a:gridCol w="2818507">
                  <a:extLst>
                    <a:ext uri="{9D8B030D-6E8A-4147-A177-3AD203B41FA5}">
                      <a16:colId xmlns:a16="http://schemas.microsoft.com/office/drawing/2014/main" val="3873410903"/>
                    </a:ext>
                  </a:extLst>
                </a:gridCol>
                <a:gridCol w="2343643">
                  <a:extLst>
                    <a:ext uri="{9D8B030D-6E8A-4147-A177-3AD203B41FA5}">
                      <a16:colId xmlns:a16="http://schemas.microsoft.com/office/drawing/2014/main" val="1655183251"/>
                    </a:ext>
                  </a:extLst>
                </a:gridCol>
                <a:gridCol w="1229287">
                  <a:extLst>
                    <a:ext uri="{9D8B030D-6E8A-4147-A177-3AD203B41FA5}">
                      <a16:colId xmlns:a16="http://schemas.microsoft.com/office/drawing/2014/main" val="951026841"/>
                    </a:ext>
                  </a:extLst>
                </a:gridCol>
                <a:gridCol w="1036737">
                  <a:extLst>
                    <a:ext uri="{9D8B030D-6E8A-4147-A177-3AD203B41FA5}">
                      <a16:colId xmlns:a16="http://schemas.microsoft.com/office/drawing/2014/main" val="2807531812"/>
                    </a:ext>
                  </a:extLst>
                </a:gridCol>
                <a:gridCol w="1036737">
                  <a:extLst>
                    <a:ext uri="{9D8B030D-6E8A-4147-A177-3AD203B41FA5}">
                      <a16:colId xmlns:a16="http://schemas.microsoft.com/office/drawing/2014/main" val="1760681384"/>
                    </a:ext>
                  </a:extLst>
                </a:gridCol>
                <a:gridCol w="1036737">
                  <a:extLst>
                    <a:ext uri="{9D8B030D-6E8A-4147-A177-3AD203B41FA5}">
                      <a16:colId xmlns:a16="http://schemas.microsoft.com/office/drawing/2014/main" val="14997962"/>
                    </a:ext>
                  </a:extLst>
                </a:gridCol>
              </a:tblGrid>
              <a:tr h="243236">
                <a:tc>
                  <a:txBody>
                    <a:bodyPr/>
                    <a:lstStyle/>
                    <a:p>
                      <a:pPr algn="l" fontAlgn="b"/>
                      <a:r>
                        <a:rPr lang="en-US" sz="1200" b="1" i="0" u="none" strike="noStrike">
                          <a:solidFill>
                            <a:srgbClr val="000000"/>
                          </a:solidFill>
                          <a:effectLst/>
                          <a:latin typeface="Calibri"/>
                          <a:ea typeface="Calibri"/>
                          <a:cs typeface="Calibri"/>
                        </a:rPr>
                        <a:t>Criteria</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Data </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1 point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Total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4861880"/>
                  </a:ext>
                </a:extLst>
              </a:tr>
              <a:tr h="784089">
                <a:tc>
                  <a:txBody>
                    <a:bodyPr/>
                    <a:lstStyle/>
                    <a:p>
                      <a:r>
                        <a:rPr lang="en-US" sz="1200" b="1">
                          <a:latin typeface="Calibri"/>
                          <a:ea typeface="Calibri"/>
                          <a:cs typeface="Calibri"/>
                        </a:rPr>
                        <a:t>Student Enrollment: </a:t>
                      </a:r>
                      <a:r>
                        <a:rPr lang="en-US" sz="1200">
                          <a:latin typeface="Calibri"/>
                          <a:ea typeface="Calibri"/>
                          <a:cs typeface="Calibri"/>
                        </a:rPr>
                        <a:t>Current enrollment above, at, or below projected enrollment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Enrollment: 544</a:t>
                      </a:r>
                      <a:endParaRPr lang="en-US" sz="1200" b="0" i="0" u="none" strike="noStrike">
                        <a:solidFill>
                          <a:srgbClr val="000000"/>
                        </a:solidFill>
                        <a:effectLst/>
                        <a:latin typeface="Calibri"/>
                        <a:ea typeface="Calibri"/>
                        <a:cs typeface="Calibri"/>
                      </a:endParaRPr>
                    </a:p>
                    <a:p>
                      <a:pPr algn="l" fontAlgn="b"/>
                      <a:endParaRPr lang="en-US"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fontAlgn="b"/>
                      <a:r>
                        <a:rPr lang="en-US" sz="1200" b="1" i="0" u="none" strike="noStrike">
                          <a:solidFill>
                            <a:srgbClr val="000000"/>
                          </a:solidFill>
                          <a:effectLst/>
                          <a:latin typeface="Calibri"/>
                          <a:ea typeface="Calibri"/>
                          <a:cs typeface="Calibri"/>
                        </a:rPr>
                        <a:t>Current Enrollment: 589</a:t>
                      </a:r>
                      <a:endParaRPr lang="en-US" sz="1200" b="0"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058784"/>
                  </a:ext>
                </a:extLst>
              </a:tr>
              <a:tr h="623975">
                <a:tc>
                  <a:txBody>
                    <a:bodyPr/>
                    <a:lstStyle/>
                    <a:p>
                      <a:pPr algn="l" fontAlgn="b"/>
                      <a:r>
                        <a:rPr lang="en-US" sz="1200" b="1" i="0" u="none" strike="noStrike">
                          <a:solidFill>
                            <a:srgbClr val="000000"/>
                          </a:solidFill>
                          <a:effectLst/>
                          <a:latin typeface="Calibri"/>
                          <a:ea typeface="Calibri"/>
                          <a:cs typeface="Calibri"/>
                        </a:rPr>
                        <a:t>Building Utilization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Capacity: 775</a:t>
                      </a:r>
                    </a:p>
                    <a:p>
                      <a:pPr algn="l" fontAlgn="b"/>
                      <a:r>
                        <a:rPr lang="en-US" sz="1200" b="1" i="0" u="none" strike="noStrike">
                          <a:solidFill>
                            <a:srgbClr val="000000"/>
                          </a:solidFill>
                          <a:effectLst/>
                          <a:latin typeface="Calibri"/>
                          <a:ea typeface="Calibri"/>
                          <a:cs typeface="Calibri"/>
                        </a:rPr>
                        <a:t>Heard Utilization: 70.2%</a:t>
                      </a:r>
                    </a:p>
                    <a:p>
                      <a:pPr algn="l" fontAlgn="b"/>
                      <a:r>
                        <a:rPr lang="en-US" sz="1200" b="1" i="0" u="none" strike="noStrike">
                          <a:solidFill>
                            <a:srgbClr val="000000"/>
                          </a:solidFill>
                          <a:effectLst/>
                          <a:latin typeface="Calibri"/>
                          <a:ea typeface="Calibri"/>
                          <a:cs typeface="Calibri"/>
                        </a:rPr>
                        <a:t>ES District Utilization: 81.2%</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lvl="0" algn="ctr">
                        <a:buNone/>
                      </a:pPr>
                      <a:r>
                        <a:rPr lang="en-US" sz="1200" b="0" i="0" u="none" strike="noStrike">
                          <a:solidFill>
                            <a:srgbClr val="000000"/>
                          </a:solidFill>
                          <a:effectLst/>
                          <a:latin typeface="Calibri"/>
                          <a:ea typeface="Calibri"/>
                          <a:cs typeface="Calibri"/>
                        </a:rPr>
                        <a:t>0 points</a:t>
                      </a:r>
                      <a:endParaRPr lang="en-US">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1738251"/>
                  </a:ext>
                </a:extLst>
              </a:tr>
              <a:tr h="737885">
                <a:tc>
                  <a:txBody>
                    <a:bodyPr/>
                    <a:lstStyle/>
                    <a:p>
                      <a:pPr algn="l" fontAlgn="b"/>
                      <a:r>
                        <a:rPr lang="en-US" sz="1200" b="1" i="0" u="none" strike="noStrike">
                          <a:solidFill>
                            <a:srgbClr val="000000"/>
                          </a:solidFill>
                          <a:effectLst/>
                          <a:latin typeface="Calibri"/>
                          <a:ea typeface="Calibri"/>
                          <a:cs typeface="Calibri"/>
                        </a:rPr>
                        <a:t>Per Pupil Spending* </a:t>
                      </a:r>
                      <a:r>
                        <a:rPr lang="en-US" sz="1200" b="0" i="0" u="none" strike="noStrike">
                          <a:solidFill>
                            <a:srgbClr val="000000"/>
                          </a:solidFill>
                          <a:effectLst/>
                          <a:latin typeface="Calibri"/>
                          <a:ea typeface="Calibri"/>
                          <a:cs typeface="Calibri"/>
                        </a:rPr>
                        <a:t>(Above/Below District Average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Heard ES: $10,677.11</a:t>
                      </a:r>
                    </a:p>
                    <a:p>
                      <a:pPr algn="l" fontAlgn="b"/>
                      <a:r>
                        <a:rPr lang="en-US" sz="1200" b="1" i="0" u="none" strike="noStrike">
                          <a:solidFill>
                            <a:srgbClr val="000000"/>
                          </a:solidFill>
                          <a:effectLst/>
                          <a:latin typeface="Calibri"/>
                          <a:ea typeface="Calibri"/>
                          <a:cs typeface="Calibri"/>
                        </a:rPr>
                        <a:t>District Avg. (ES) : $10,494.47</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0" algn="ctr">
                        <a:buNone/>
                      </a:pPr>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1255936"/>
                  </a:ext>
                </a:extLst>
              </a:tr>
              <a:tr h="623975">
                <a:tc>
                  <a:txBody>
                    <a:bodyPr/>
                    <a:lstStyle/>
                    <a:p>
                      <a:pPr algn="l" fontAlgn="b"/>
                      <a:r>
                        <a:rPr lang="en-US" sz="1200" b="1" i="0" u="none" strike="noStrike">
                          <a:solidFill>
                            <a:srgbClr val="000000"/>
                          </a:solidFill>
                          <a:effectLst/>
                          <a:latin typeface="Calibri"/>
                          <a:ea typeface="Calibri"/>
                          <a:cs typeface="Calibri"/>
                        </a:rPr>
                        <a:t>Facility Age </a:t>
                      </a:r>
                      <a:r>
                        <a:rPr lang="en-US" sz="1200" b="0" i="0" u="none" strike="noStrike">
                          <a:solidFill>
                            <a:srgbClr val="000000"/>
                          </a:solidFill>
                          <a:effectLst/>
                          <a:latin typeface="Calibri"/>
                          <a:ea typeface="Calibri"/>
                          <a:cs typeface="Calibri"/>
                        </a:rPr>
                        <a:t>(Above/Below District Average)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Building Age: 8 years</a:t>
                      </a:r>
                    </a:p>
                    <a:p>
                      <a:pPr lvl="0" algn="l">
                        <a:buNone/>
                      </a:pPr>
                      <a:r>
                        <a:rPr lang="en-US" sz="1200" b="1" i="0" u="none" strike="noStrike" noProof="0">
                          <a:solidFill>
                            <a:srgbClr val="000000"/>
                          </a:solidFill>
                          <a:effectLst/>
                          <a:latin typeface="Calibri"/>
                        </a:rPr>
                        <a:t>District Avg (Age): 28 Years</a:t>
                      </a:r>
                      <a:endParaRPr lang="en-US"/>
                    </a:p>
                    <a:p>
                      <a:pPr algn="l" fontAlgn="b"/>
                      <a:r>
                        <a:rPr lang="en-US" sz="1200" b="1" i="0" u="none" strike="noStrike">
                          <a:solidFill>
                            <a:srgbClr val="000000"/>
                          </a:solidFill>
                          <a:effectLst/>
                          <a:latin typeface="Calibri"/>
                          <a:ea typeface="Calibri"/>
                          <a:cs typeface="Calibri"/>
                        </a:rPr>
                        <a:t>Last Ren.: N/A</a:t>
                      </a:r>
                    </a:p>
                    <a:p>
                      <a:pPr lvl="0" algn="l">
                        <a:buNone/>
                      </a:pPr>
                      <a:r>
                        <a:rPr lang="en-US" sz="1200" b="1" i="0" u="none" strike="noStrike" noProof="0">
                          <a:solidFill>
                            <a:srgbClr val="000000"/>
                          </a:solidFill>
                          <a:effectLst/>
                          <a:latin typeface="Calibri"/>
                        </a:rPr>
                        <a:t>District Avg (Years): 2009</a:t>
                      </a:r>
                      <a:endParaRPr lang="en-US"/>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21152"/>
                  </a:ext>
                </a:extLst>
              </a:tr>
              <a:tr h="682452">
                <a:tc>
                  <a:txBody>
                    <a:bodyPr/>
                    <a:lstStyle/>
                    <a:p>
                      <a:pPr algn="l" fontAlgn="b"/>
                      <a:r>
                        <a:rPr lang="en-US" sz="1200" b="1" i="0" u="none" strike="noStrike">
                          <a:solidFill>
                            <a:srgbClr val="000000"/>
                          </a:solidFill>
                          <a:effectLst/>
                          <a:latin typeface="Calibri"/>
                          <a:ea typeface="Calibri"/>
                          <a:cs typeface="Calibri"/>
                        </a:rPr>
                        <a:t>Future Growth/Development              </a:t>
                      </a:r>
                      <a:r>
                        <a:rPr lang="en-US" sz="1200" b="0" i="0" u="none" strike="noStrike">
                          <a:solidFill>
                            <a:srgbClr val="000000"/>
                          </a:solidFill>
                          <a:effectLst/>
                          <a:latin typeface="Calibri"/>
                          <a:ea typeface="Calibri"/>
                          <a:cs typeface="Calibri"/>
                        </a:rPr>
                        <a:t>(Projected Impact on Building Utilization from New Developments)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Projected Increase: 42</a:t>
                      </a:r>
                    </a:p>
                    <a:p>
                      <a:pPr algn="l" fontAlgn="b"/>
                      <a:r>
                        <a:rPr lang="en-US" sz="1200" b="1" i="0" u="none" strike="noStrike">
                          <a:solidFill>
                            <a:srgbClr val="000000"/>
                          </a:solidFill>
                          <a:effectLst/>
                          <a:latin typeface="Calibri"/>
                          <a:ea typeface="Calibri"/>
                          <a:cs typeface="Calibri"/>
                        </a:rPr>
                        <a:t>Projected Util.: 80.65%</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Green</a:t>
                      </a:r>
                    </a:p>
                    <a:p>
                      <a:pPr algn="ctr" fontAlgn="b"/>
                      <a:r>
                        <a:rPr lang="en-US" sz="1200" b="0" i="0" u="none" strike="noStrike">
                          <a:solidFill>
                            <a:srgbClr val="000000"/>
                          </a:solidFill>
                          <a:effectLst/>
                          <a:latin typeface="Calibri"/>
                          <a:ea typeface="Calibri"/>
                          <a:cs typeface="Calibri"/>
                        </a:rPr>
                        <a:t>(Below 90%)</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Yellow</a:t>
                      </a:r>
                    </a:p>
                    <a:p>
                      <a:pPr algn="ctr" fontAlgn="b"/>
                      <a:r>
                        <a:rPr lang="en-US" sz="1200" b="0" i="0" u="none" strike="noStrike">
                          <a:solidFill>
                            <a:srgbClr val="000000"/>
                          </a:solidFill>
                          <a:effectLst/>
                          <a:latin typeface="Calibri"/>
                          <a:ea typeface="Calibri"/>
                          <a:cs typeface="Calibri"/>
                        </a:rPr>
                        <a:t>(90% - 99%)</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Red</a:t>
                      </a:r>
                    </a:p>
                    <a:p>
                      <a:pPr algn="ctr" fontAlgn="b"/>
                      <a:r>
                        <a:rPr lang="en-US" sz="1200" b="0" i="0" u="none" strike="noStrike">
                          <a:solidFill>
                            <a:srgbClr val="000000"/>
                          </a:solidFill>
                          <a:effectLst/>
                          <a:latin typeface="Calibri"/>
                          <a:ea typeface="Calibri"/>
                          <a:cs typeface="Calibri"/>
                        </a:rPr>
                        <a:t>(100% or 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solidFill>
                            <a:srgbClr val="000000"/>
                          </a:solidFill>
                          <a:effectLst/>
                          <a:latin typeface="Calibri"/>
                          <a:ea typeface="Calibri"/>
                          <a:cs typeface="Calibri"/>
                        </a:rPr>
                        <a:t>0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46731"/>
                  </a:ext>
                </a:extLst>
              </a:tr>
              <a:tr h="737885">
                <a:tc>
                  <a:txBody>
                    <a:bodyPr/>
                    <a:lstStyle/>
                    <a:p>
                      <a:pPr algn="l" fontAlgn="b"/>
                      <a:r>
                        <a:rPr lang="en-US" sz="1200" b="1" i="0" u="none" strike="noStrike">
                          <a:solidFill>
                            <a:srgbClr val="000000"/>
                          </a:solidFill>
                          <a:effectLst/>
                          <a:latin typeface="Calibri"/>
                          <a:ea typeface="Calibri"/>
                          <a:cs typeface="Calibri"/>
                        </a:rPr>
                        <a:t>GADOE Target for School Size           </a:t>
                      </a:r>
                      <a:r>
                        <a:rPr lang="en-US" sz="1200" b="0" i="0" u="none" strike="noStrike">
                          <a:solidFill>
                            <a:srgbClr val="000000"/>
                          </a:solidFill>
                          <a:effectLst/>
                          <a:latin typeface="Calibri"/>
                          <a:ea typeface="Calibri"/>
                          <a:cs typeface="Calibri"/>
                        </a:rPr>
                        <a:t>(Above/Below Target by Level)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GADOE Target: </a:t>
                      </a:r>
                      <a:r>
                        <a:rPr lang="en-US" sz="1200" b="0" i="0" u="none" strike="noStrike">
                          <a:solidFill>
                            <a:srgbClr val="000000"/>
                          </a:solidFill>
                          <a:effectLst/>
                          <a:latin typeface="Calibri"/>
                          <a:ea typeface="Calibri"/>
                          <a:cs typeface="Calibri"/>
                        </a:rPr>
                        <a:t>450</a:t>
                      </a:r>
                    </a:p>
                    <a:p>
                      <a:pPr algn="l" fontAlgn="b"/>
                      <a:r>
                        <a:rPr lang="en-US" sz="1200" b="1" i="0" u="none" strike="noStrike">
                          <a:solidFill>
                            <a:srgbClr val="000000"/>
                          </a:solidFill>
                          <a:effectLst/>
                          <a:latin typeface="Calibri"/>
                          <a:ea typeface="Calibri"/>
                          <a:cs typeface="Calibri"/>
                        </a:rPr>
                        <a:t>Heard</a:t>
                      </a:r>
                      <a:r>
                        <a:rPr lang="en-US" sz="1200" b="0" i="0" u="none" strike="noStrike">
                          <a:solidFill>
                            <a:srgbClr val="000000"/>
                          </a:solidFill>
                          <a:effectLst/>
                          <a:latin typeface="Calibri"/>
                          <a:ea typeface="Calibri"/>
                          <a:cs typeface="Calibri"/>
                        </a:rPr>
                        <a:t>: 589</a:t>
                      </a:r>
                      <a:endParaRPr lang="en-US" sz="1200" b="1" i="0" u="none" strike="noStrike">
                        <a:solidFill>
                          <a:srgbClr val="000000"/>
                        </a:solidFill>
                        <a:effectLst/>
                        <a:latin typeface="Calibri"/>
                        <a:ea typeface="Calibri"/>
                        <a:cs typeface="Calibri"/>
                      </a:endParaRP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Below</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At</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Above</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8917565"/>
                  </a:ext>
                </a:extLst>
              </a:tr>
              <a:tr h="682452">
                <a:tc>
                  <a:txBody>
                    <a:bodyPr/>
                    <a:lstStyle/>
                    <a:p>
                      <a:pPr algn="l" fontAlgn="b"/>
                      <a:r>
                        <a:rPr lang="en-US" sz="1200" b="1" i="0" u="none" strike="noStrike">
                          <a:solidFill>
                            <a:srgbClr val="000000"/>
                          </a:solidFill>
                          <a:effectLst/>
                          <a:latin typeface="Calibri"/>
                          <a:ea typeface="Calibri"/>
                          <a:cs typeface="Calibri"/>
                        </a:rPr>
                        <a:t>Specialized Academic Programming </a:t>
                      </a:r>
                      <a:br>
                        <a:rPr lang="en-US" sz="1200" b="0" i="0" u="none" strike="noStrike">
                          <a:solidFill>
                            <a:srgbClr val="000000"/>
                          </a:solidFill>
                          <a:effectLst/>
                          <a:latin typeface="Calibri"/>
                          <a:ea typeface="Calibri"/>
                          <a:cs typeface="Calibri"/>
                        </a:rPr>
                      </a:br>
                      <a:r>
                        <a:rPr lang="en-US" sz="1200" b="0" i="0" u="none" strike="noStrike">
                          <a:solidFill>
                            <a:srgbClr val="000000"/>
                          </a:solidFill>
                          <a:effectLst/>
                          <a:latin typeface="Calibri"/>
                          <a:ea typeface="Calibri"/>
                          <a:cs typeface="Calibri"/>
                        </a:rPr>
                        <a:t>(Magnet, IB, GNETS)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1" i="0" u="none" strike="noStrike">
                          <a:solidFill>
                            <a:srgbClr val="000000"/>
                          </a:solidFill>
                          <a:effectLst/>
                          <a:latin typeface="Calibri"/>
                          <a:ea typeface="Calibri"/>
                          <a:cs typeface="Calibri"/>
                        </a:rPr>
                        <a:t>Academic Magnet School</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0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1 program</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Calibri"/>
                          <a:ea typeface="Calibri"/>
                          <a:cs typeface="Calibri"/>
                        </a:rPr>
                        <a:t>2 or more programs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solidFill>
                            <a:srgbClr val="000000"/>
                          </a:solidFill>
                          <a:effectLst/>
                          <a:latin typeface="Calibri"/>
                          <a:ea typeface="Calibri"/>
                          <a:cs typeface="Calibri"/>
                        </a:rPr>
                        <a:t>1 points</a:t>
                      </a:r>
                    </a:p>
                  </a:txBody>
                  <a:tcPr marL="7255" marR="7255" marT="7255" marB="4353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219474"/>
                  </a:ext>
                </a:extLst>
              </a:tr>
            </a:tbl>
          </a:graphicData>
        </a:graphic>
      </p:graphicFrame>
      <p:sp>
        <p:nvSpPr>
          <p:cNvPr id="3" name="Slide Number Placeholder 2">
            <a:extLst>
              <a:ext uri="{FF2B5EF4-FFF2-40B4-BE49-F238E27FC236}">
                <a16:creationId xmlns:a16="http://schemas.microsoft.com/office/drawing/2014/main" id="{6DD3651F-22A4-D247-6389-555D89FB319B}"/>
              </a:ext>
            </a:extLst>
          </p:cNvPr>
          <p:cNvSpPr>
            <a:spLocks noGrp="1"/>
          </p:cNvSpPr>
          <p:nvPr>
            <p:ph type="sldNum" sz="quarter" idx="12"/>
          </p:nvPr>
        </p:nvSpPr>
        <p:spPr/>
        <p:txBody>
          <a:bodyPr/>
          <a:lstStyle/>
          <a:p>
            <a:fld id="{28E6F07D-F62F-4C3B-A21E-2367E9A39921}" type="slidenum">
              <a:rPr lang="en-US" smtClean="0"/>
              <a:t>82</a:t>
            </a:fld>
            <a:endParaRPr lang="en-US"/>
          </a:p>
        </p:txBody>
      </p:sp>
    </p:spTree>
    <p:extLst>
      <p:ext uri="{BB962C8B-B14F-4D97-AF65-F5344CB8AC3E}">
        <p14:creationId xmlns:p14="http://schemas.microsoft.com/office/powerpoint/2010/main" val="32296410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0D842-606B-051A-8959-3E03644B286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6101DB8B-34F5-36F7-FD38-16A2D5F029FB}"/>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  SCENARIO (A) - HR</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5" name="Picture 4">
            <a:extLst>
              <a:ext uri="{FF2B5EF4-FFF2-40B4-BE49-F238E27FC236}">
                <a16:creationId xmlns:a16="http://schemas.microsoft.com/office/drawing/2014/main" id="{849B788A-6897-41FC-8A90-6BF5CD3ADA73}"/>
              </a:ext>
            </a:extLst>
          </p:cNvPr>
          <p:cNvPicPr>
            <a:picLocks noChangeAspect="1"/>
          </p:cNvPicPr>
          <p:nvPr/>
        </p:nvPicPr>
        <p:blipFill>
          <a:blip r:embed="rId3"/>
          <a:stretch>
            <a:fillRect/>
          </a:stretch>
        </p:blipFill>
        <p:spPr>
          <a:xfrm>
            <a:off x="10946390" y="-67568"/>
            <a:ext cx="1390008" cy="1390008"/>
          </a:xfrm>
          <a:prstGeom prst="rect">
            <a:avLst/>
          </a:prstGeom>
        </p:spPr>
      </p:pic>
      <p:pic>
        <p:nvPicPr>
          <p:cNvPr id="7" name="Content Placeholder 6" descr="A table with numbers and a few rows of text&#10;&#10;AI-generated content may be incorrect.">
            <a:extLst>
              <a:ext uri="{FF2B5EF4-FFF2-40B4-BE49-F238E27FC236}">
                <a16:creationId xmlns:a16="http://schemas.microsoft.com/office/drawing/2014/main" id="{CCB5EA23-0C31-3FAC-4515-7110B0AE8097}"/>
              </a:ext>
            </a:extLst>
          </p:cNvPr>
          <p:cNvPicPr>
            <a:picLocks noGrp="1" noChangeAspect="1"/>
          </p:cNvPicPr>
          <p:nvPr>
            <p:ph idx="1"/>
          </p:nvPr>
        </p:nvPicPr>
        <p:blipFill>
          <a:blip r:embed="rId4"/>
          <a:stretch>
            <a:fillRect/>
          </a:stretch>
        </p:blipFill>
        <p:spPr>
          <a:xfrm>
            <a:off x="428844" y="1643449"/>
            <a:ext cx="11334312" cy="4523782"/>
          </a:xfrm>
        </p:spPr>
      </p:pic>
      <p:sp>
        <p:nvSpPr>
          <p:cNvPr id="2" name="Slide Number Placeholder 1">
            <a:extLst>
              <a:ext uri="{FF2B5EF4-FFF2-40B4-BE49-F238E27FC236}">
                <a16:creationId xmlns:a16="http://schemas.microsoft.com/office/drawing/2014/main" id="{944CBE86-4DD1-8EBB-6163-4B60B95856C5}"/>
              </a:ext>
            </a:extLst>
          </p:cNvPr>
          <p:cNvSpPr>
            <a:spLocks noGrp="1"/>
          </p:cNvSpPr>
          <p:nvPr>
            <p:ph type="sldNum" sz="quarter" idx="12"/>
          </p:nvPr>
        </p:nvSpPr>
        <p:spPr/>
        <p:txBody>
          <a:bodyPr/>
          <a:lstStyle/>
          <a:p>
            <a:fld id="{28E6F07D-F62F-4C3B-A21E-2367E9A39921}" type="slidenum">
              <a:rPr lang="en-US" smtClean="0"/>
              <a:t>83</a:t>
            </a:fld>
            <a:endParaRPr lang="en-US"/>
          </a:p>
        </p:txBody>
      </p:sp>
    </p:spTree>
    <p:extLst>
      <p:ext uri="{BB962C8B-B14F-4D97-AF65-F5344CB8AC3E}">
        <p14:creationId xmlns:p14="http://schemas.microsoft.com/office/powerpoint/2010/main" val="19955679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01B3C-F3B7-B5D6-06C9-407F0DA34314}"/>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8A7C0147-B66D-CD10-97E8-49E656282C1C}"/>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  SCENARIO (</a:t>
            </a:r>
            <a:r>
              <a:rPr lang="en-US" sz="3200" b="1">
                <a:solidFill>
                  <a:prstClr val="white"/>
                </a:solidFill>
                <a:latin typeface="Trade Gothic Next HvyCd"/>
              </a:rPr>
              <a:t>B</a:t>
            </a:r>
            <a:r>
              <a:rPr kumimoji="0" lang="en-US" sz="3200" b="1" i="0" u="none" strike="noStrike" kern="1200" cap="none" spc="0" normalizeH="0" baseline="0" noProof="0">
                <a:ln>
                  <a:noFill/>
                </a:ln>
                <a:solidFill>
                  <a:prstClr val="white"/>
                </a:solidFill>
                <a:effectLst/>
                <a:uLnTx/>
                <a:uFillTx/>
                <a:latin typeface="Trade Gothic Next HvyCd"/>
                <a:ea typeface="+mn-ea"/>
                <a:cs typeface="+mn-cs"/>
              </a:rPr>
              <a:t>) - HR</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5" name="Picture 4">
            <a:extLst>
              <a:ext uri="{FF2B5EF4-FFF2-40B4-BE49-F238E27FC236}">
                <a16:creationId xmlns:a16="http://schemas.microsoft.com/office/drawing/2014/main" id="{2208C935-598C-65AA-666E-5BCDF7DABD71}"/>
              </a:ext>
            </a:extLst>
          </p:cNvPr>
          <p:cNvPicPr>
            <a:picLocks noChangeAspect="1"/>
          </p:cNvPicPr>
          <p:nvPr/>
        </p:nvPicPr>
        <p:blipFill>
          <a:blip r:embed="rId3"/>
          <a:stretch>
            <a:fillRect/>
          </a:stretch>
        </p:blipFill>
        <p:spPr>
          <a:xfrm>
            <a:off x="10946390" y="-67568"/>
            <a:ext cx="1390008" cy="1390008"/>
          </a:xfrm>
          <a:prstGeom prst="rect">
            <a:avLst/>
          </a:prstGeom>
        </p:spPr>
      </p:pic>
      <p:pic>
        <p:nvPicPr>
          <p:cNvPr id="12" name="Content Placeholder 11" descr="A table with numbers and text&#10;&#10;AI-generated content may be incorrect.">
            <a:extLst>
              <a:ext uri="{FF2B5EF4-FFF2-40B4-BE49-F238E27FC236}">
                <a16:creationId xmlns:a16="http://schemas.microsoft.com/office/drawing/2014/main" id="{49527131-2613-1F52-C223-F0BF943638B6}"/>
              </a:ext>
            </a:extLst>
          </p:cNvPr>
          <p:cNvPicPr>
            <a:picLocks noGrp="1" noChangeAspect="1"/>
          </p:cNvPicPr>
          <p:nvPr>
            <p:ph idx="1"/>
          </p:nvPr>
        </p:nvPicPr>
        <p:blipFill>
          <a:blip r:embed="rId4"/>
          <a:stretch>
            <a:fillRect/>
          </a:stretch>
        </p:blipFill>
        <p:spPr>
          <a:xfrm>
            <a:off x="301228" y="1507525"/>
            <a:ext cx="11589543" cy="4595271"/>
          </a:xfrm>
        </p:spPr>
      </p:pic>
      <p:sp>
        <p:nvSpPr>
          <p:cNvPr id="2" name="Slide Number Placeholder 1">
            <a:extLst>
              <a:ext uri="{FF2B5EF4-FFF2-40B4-BE49-F238E27FC236}">
                <a16:creationId xmlns:a16="http://schemas.microsoft.com/office/drawing/2014/main" id="{E78C4772-8DF6-8BF9-1A38-E2A96B5FAFCA}"/>
              </a:ext>
            </a:extLst>
          </p:cNvPr>
          <p:cNvSpPr>
            <a:spLocks noGrp="1"/>
          </p:cNvSpPr>
          <p:nvPr>
            <p:ph type="sldNum" sz="quarter" idx="12"/>
          </p:nvPr>
        </p:nvSpPr>
        <p:spPr/>
        <p:txBody>
          <a:bodyPr/>
          <a:lstStyle/>
          <a:p>
            <a:fld id="{28E6F07D-F62F-4C3B-A21E-2367E9A39921}" type="slidenum">
              <a:rPr lang="en-US" smtClean="0"/>
              <a:t>84</a:t>
            </a:fld>
            <a:endParaRPr lang="en-US"/>
          </a:p>
        </p:txBody>
      </p:sp>
    </p:spTree>
    <p:extLst>
      <p:ext uri="{BB962C8B-B14F-4D97-AF65-F5344CB8AC3E}">
        <p14:creationId xmlns:p14="http://schemas.microsoft.com/office/powerpoint/2010/main" val="4904155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F36A4-1270-57DD-50DF-B0C1F31DC55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032894C-43F2-CE59-0E1C-DD8F8DE4C614}"/>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  SCENARIO (C) - HR</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5" name="Picture 4">
            <a:extLst>
              <a:ext uri="{FF2B5EF4-FFF2-40B4-BE49-F238E27FC236}">
                <a16:creationId xmlns:a16="http://schemas.microsoft.com/office/drawing/2014/main" id="{F562EF9C-93E5-5FA1-EC07-EA733F4C87B5}"/>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2" name="Table 1">
            <a:extLst>
              <a:ext uri="{FF2B5EF4-FFF2-40B4-BE49-F238E27FC236}">
                <a16:creationId xmlns:a16="http://schemas.microsoft.com/office/drawing/2014/main" id="{31EC0483-D77F-E57E-6FB8-3B1099EAF592}"/>
              </a:ext>
            </a:extLst>
          </p:cNvPr>
          <p:cNvGraphicFramePr>
            <a:graphicFrameLocks noGrp="1"/>
          </p:cNvGraphicFramePr>
          <p:nvPr/>
        </p:nvGraphicFramePr>
        <p:xfrm>
          <a:off x="914399" y="1147648"/>
          <a:ext cx="9856381" cy="5019228"/>
        </p:xfrm>
        <a:graphic>
          <a:graphicData uri="http://schemas.openxmlformats.org/drawingml/2006/table">
            <a:tbl>
              <a:tblPr/>
              <a:tblGrid>
                <a:gridCol w="906524">
                  <a:extLst>
                    <a:ext uri="{9D8B030D-6E8A-4147-A177-3AD203B41FA5}">
                      <a16:colId xmlns:a16="http://schemas.microsoft.com/office/drawing/2014/main" val="3935538854"/>
                    </a:ext>
                  </a:extLst>
                </a:gridCol>
                <a:gridCol w="791147">
                  <a:extLst>
                    <a:ext uri="{9D8B030D-6E8A-4147-A177-3AD203B41FA5}">
                      <a16:colId xmlns:a16="http://schemas.microsoft.com/office/drawing/2014/main" val="35739688"/>
                    </a:ext>
                  </a:extLst>
                </a:gridCol>
                <a:gridCol w="1087828">
                  <a:extLst>
                    <a:ext uri="{9D8B030D-6E8A-4147-A177-3AD203B41FA5}">
                      <a16:colId xmlns:a16="http://schemas.microsoft.com/office/drawing/2014/main" val="4204292835"/>
                    </a:ext>
                  </a:extLst>
                </a:gridCol>
                <a:gridCol w="1236168">
                  <a:extLst>
                    <a:ext uri="{9D8B030D-6E8A-4147-A177-3AD203B41FA5}">
                      <a16:colId xmlns:a16="http://schemas.microsoft.com/office/drawing/2014/main" val="2578985577"/>
                    </a:ext>
                  </a:extLst>
                </a:gridCol>
                <a:gridCol w="1021900">
                  <a:extLst>
                    <a:ext uri="{9D8B030D-6E8A-4147-A177-3AD203B41FA5}">
                      <a16:colId xmlns:a16="http://schemas.microsoft.com/office/drawing/2014/main" val="2502518430"/>
                    </a:ext>
                  </a:extLst>
                </a:gridCol>
                <a:gridCol w="1021900">
                  <a:extLst>
                    <a:ext uri="{9D8B030D-6E8A-4147-A177-3AD203B41FA5}">
                      <a16:colId xmlns:a16="http://schemas.microsoft.com/office/drawing/2014/main" val="1866072077"/>
                    </a:ext>
                  </a:extLst>
                </a:gridCol>
                <a:gridCol w="3790914">
                  <a:extLst>
                    <a:ext uri="{9D8B030D-6E8A-4147-A177-3AD203B41FA5}">
                      <a16:colId xmlns:a16="http://schemas.microsoft.com/office/drawing/2014/main" val="248918829"/>
                    </a:ext>
                  </a:extLst>
                </a:gridCol>
              </a:tblGrid>
              <a:tr h="278846">
                <a:tc>
                  <a:txBody>
                    <a:bodyPr/>
                    <a:lstStyle/>
                    <a:p>
                      <a:pPr algn="l" fontAlgn="b"/>
                      <a:r>
                        <a:rPr lang="en-US" sz="1200" b="1" i="0" u="none" strike="noStrike">
                          <a:solidFill>
                            <a:srgbClr val="000000"/>
                          </a:solidFill>
                          <a:effectLst/>
                          <a:latin typeface="+mn-lt"/>
                        </a:rPr>
                        <a:t>Heard</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Cert Lvl</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 of Teachers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Total Salary</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Avg</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Waiver</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Comments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79396191"/>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4</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18</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$1,027,791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$57,099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7</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4135713"/>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5</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18</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$1,236,562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$68,698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5</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7085328"/>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6</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2</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$165,234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$84,117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7182668"/>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7</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8007587"/>
                  </a:ext>
                </a:extLst>
              </a:tr>
              <a:tr h="278846">
                <a:tc>
                  <a:txBody>
                    <a:bodyPr/>
                    <a:lstStyle/>
                    <a:p>
                      <a:pPr algn="l" fontAlgn="b"/>
                      <a:r>
                        <a:rPr lang="en-US" sz="1200" b="1" i="0" u="none" strike="noStrike">
                          <a:solidFill>
                            <a:srgbClr val="000000"/>
                          </a:solidFill>
                          <a:effectLst/>
                          <a:latin typeface="+mn-lt"/>
                        </a:rPr>
                        <a:t>Totals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1"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38</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$2,429,587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1"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12</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1"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extLst>
                  <a:ext uri="{0D108BD9-81ED-4DB2-BD59-A6C34878D82A}">
                    <a16:rowId xmlns:a16="http://schemas.microsoft.com/office/drawing/2014/main" val="448183741"/>
                  </a:ext>
                </a:extLst>
              </a:tr>
              <a:tr h="278846">
                <a:tc>
                  <a:txBody>
                    <a:bodyPr/>
                    <a:lstStyle/>
                    <a:p>
                      <a:pPr algn="l" fontAlgn="b"/>
                      <a:r>
                        <a:rPr lang="en-US" sz="1200" b="1" i="0" u="none" strike="noStrike">
                          <a:solidFill>
                            <a:srgbClr val="000000"/>
                          </a:solidFill>
                          <a:effectLst/>
                          <a:latin typeface="+mn-lt"/>
                        </a:rPr>
                        <a:t>Porter</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Cert Lvl</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 of Teachers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Total Salary</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Avg</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Waiver</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Comments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854112846"/>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4</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15</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$787,158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$52,477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7</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2353016"/>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5</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13</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$885,163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$65,089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2</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0167559"/>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6</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3</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$203,469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$67,823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2837418"/>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7</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$46,804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$46,804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7122164"/>
                  </a:ext>
                </a:extLst>
              </a:tr>
              <a:tr h="278846">
                <a:tc>
                  <a:txBody>
                    <a:bodyPr/>
                    <a:lstStyle/>
                    <a:p>
                      <a:pPr algn="l" fontAlgn="b"/>
                      <a:r>
                        <a:rPr lang="en-US" sz="1200" b="1" i="0" u="none" strike="noStrike">
                          <a:solidFill>
                            <a:srgbClr val="000000"/>
                          </a:solidFill>
                          <a:effectLst/>
                          <a:latin typeface="+mn-lt"/>
                        </a:rPr>
                        <a:t>Totals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1"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32</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$1,922,594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1"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9</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1"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extLst>
                  <a:ext uri="{0D108BD9-81ED-4DB2-BD59-A6C34878D82A}">
                    <a16:rowId xmlns:a16="http://schemas.microsoft.com/office/drawing/2014/main" val="3400044543"/>
                  </a:ext>
                </a:extLst>
              </a:tr>
              <a:tr h="278846">
                <a:tc>
                  <a:txBody>
                    <a:bodyPr/>
                    <a:lstStyle/>
                    <a:p>
                      <a:pPr algn="l" fontAlgn="b"/>
                      <a:r>
                        <a:rPr lang="en-US" sz="1200" b="1" i="0" u="none" strike="noStrike">
                          <a:solidFill>
                            <a:srgbClr val="000000"/>
                          </a:solidFill>
                          <a:effectLst/>
                          <a:latin typeface="+mn-lt"/>
                        </a:rPr>
                        <a:t>Skyview</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Cert Lvl</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 of Teachers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Total Salary</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Avg</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Waiver</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a:solidFill>
                            <a:srgbClr val="000000"/>
                          </a:solidFill>
                          <a:effectLst/>
                          <a:latin typeface="+mn-lt"/>
                        </a:rPr>
                        <a:t>Comments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24791846"/>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4</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15</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$802,931.0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$53,529.0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7</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3984412"/>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5</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13</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$882,369.0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$67,875.0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4</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7033941"/>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6</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3</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$261,672.0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200" b="0" i="0" u="none" strike="noStrike">
                          <a:solidFill>
                            <a:srgbClr val="000000"/>
                          </a:solidFill>
                          <a:effectLst/>
                          <a:latin typeface="+mn-lt"/>
                        </a:rPr>
                        <a:t> $87,224.0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641886"/>
                  </a:ext>
                </a:extLst>
              </a:tr>
              <a:tr h="278846">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mn-lt"/>
                        </a:rPr>
                        <a:t>Level 7</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0405690"/>
                  </a:ext>
                </a:extLst>
              </a:tr>
              <a:tr h="278846">
                <a:tc>
                  <a:txBody>
                    <a:bodyPr/>
                    <a:lstStyle/>
                    <a:p>
                      <a:pPr algn="l" fontAlgn="b"/>
                      <a:r>
                        <a:rPr lang="en-US" sz="1200" b="1" i="0" u="none" strike="noStrike">
                          <a:solidFill>
                            <a:srgbClr val="000000"/>
                          </a:solidFill>
                          <a:effectLst/>
                          <a:latin typeface="+mn-lt"/>
                        </a:rPr>
                        <a:t>Totals</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31</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$1,946,972.0 </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0"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r" fontAlgn="b"/>
                      <a:r>
                        <a:rPr lang="en-US" sz="1200" b="1" i="0" u="none" strike="noStrike">
                          <a:solidFill>
                            <a:srgbClr val="000000"/>
                          </a:solidFill>
                          <a:effectLst/>
                          <a:latin typeface="+mn-lt"/>
                        </a:rPr>
                        <a:t>11</a:t>
                      </a: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tc>
                  <a:txBody>
                    <a:bodyPr/>
                    <a:lstStyle/>
                    <a:p>
                      <a:pPr algn="l" fontAlgn="b"/>
                      <a:endParaRPr lang="en-US" sz="1200" b="1" i="0" u="none" strike="noStrike">
                        <a:solidFill>
                          <a:srgbClr val="000000"/>
                        </a:solidFill>
                        <a:effectLst/>
                        <a:latin typeface="+mn-lt"/>
                      </a:endParaRPr>
                    </a:p>
                  </a:txBody>
                  <a:tcPr marL="3573" marR="3573" marT="3573" marB="2143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F9ED5"/>
                    </a:solidFill>
                  </a:tcPr>
                </a:tc>
                <a:extLst>
                  <a:ext uri="{0D108BD9-81ED-4DB2-BD59-A6C34878D82A}">
                    <a16:rowId xmlns:a16="http://schemas.microsoft.com/office/drawing/2014/main" val="2198536038"/>
                  </a:ext>
                </a:extLst>
              </a:tr>
            </a:tbl>
          </a:graphicData>
        </a:graphic>
      </p:graphicFrame>
      <p:sp>
        <p:nvSpPr>
          <p:cNvPr id="3" name="Slide Number Placeholder 2">
            <a:extLst>
              <a:ext uri="{FF2B5EF4-FFF2-40B4-BE49-F238E27FC236}">
                <a16:creationId xmlns:a16="http://schemas.microsoft.com/office/drawing/2014/main" id="{427FD140-EF1C-45CC-043D-C90888BEA4D8}"/>
              </a:ext>
            </a:extLst>
          </p:cNvPr>
          <p:cNvSpPr>
            <a:spLocks noGrp="1"/>
          </p:cNvSpPr>
          <p:nvPr>
            <p:ph type="sldNum" sz="quarter" idx="12"/>
          </p:nvPr>
        </p:nvSpPr>
        <p:spPr/>
        <p:txBody>
          <a:bodyPr/>
          <a:lstStyle/>
          <a:p>
            <a:fld id="{28E6F07D-F62F-4C3B-A21E-2367E9A39921}" type="slidenum">
              <a:rPr lang="en-US" smtClean="0"/>
              <a:t>85</a:t>
            </a:fld>
            <a:endParaRPr lang="en-US"/>
          </a:p>
        </p:txBody>
      </p:sp>
    </p:spTree>
    <p:extLst>
      <p:ext uri="{BB962C8B-B14F-4D97-AF65-F5344CB8AC3E}">
        <p14:creationId xmlns:p14="http://schemas.microsoft.com/office/powerpoint/2010/main" val="713530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E3BC5-FABB-E440-23B5-FBEEE90A951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636753A-E2B6-5121-8F07-317DA0965A1E}"/>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  SCENARIO (A) - </a:t>
            </a:r>
            <a:r>
              <a:rPr lang="en-US" sz="3200" b="1">
                <a:solidFill>
                  <a:prstClr val="white"/>
                </a:solidFill>
                <a:latin typeface="Trade Gothic Next HvyCd"/>
              </a:rPr>
              <a:t>Finance</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5" name="Picture 4">
            <a:extLst>
              <a:ext uri="{FF2B5EF4-FFF2-40B4-BE49-F238E27FC236}">
                <a16:creationId xmlns:a16="http://schemas.microsoft.com/office/drawing/2014/main" id="{DB6A5400-FA86-F502-3DE8-60B964D35069}"/>
              </a:ext>
            </a:extLst>
          </p:cNvPr>
          <p:cNvPicPr>
            <a:picLocks noChangeAspect="1"/>
          </p:cNvPicPr>
          <p:nvPr/>
        </p:nvPicPr>
        <p:blipFill>
          <a:blip r:embed="rId3"/>
          <a:stretch>
            <a:fillRect/>
          </a:stretch>
        </p:blipFill>
        <p:spPr>
          <a:xfrm>
            <a:off x="10946390" y="-67568"/>
            <a:ext cx="1390008" cy="1390008"/>
          </a:xfrm>
          <a:prstGeom prst="rect">
            <a:avLst/>
          </a:prstGeom>
        </p:spPr>
      </p:pic>
      <p:pic>
        <p:nvPicPr>
          <p:cNvPr id="3" name="Picture 2" descr="A spreadsheet with numbers and text&#10;&#10;AI-generated content may be incorrect.">
            <a:extLst>
              <a:ext uri="{FF2B5EF4-FFF2-40B4-BE49-F238E27FC236}">
                <a16:creationId xmlns:a16="http://schemas.microsoft.com/office/drawing/2014/main" id="{5C40140D-5EEF-A665-85E7-793BB1E4174F}"/>
              </a:ext>
            </a:extLst>
          </p:cNvPr>
          <p:cNvPicPr>
            <a:picLocks noChangeAspect="1"/>
          </p:cNvPicPr>
          <p:nvPr/>
        </p:nvPicPr>
        <p:blipFill>
          <a:blip r:embed="rId4"/>
          <a:stretch>
            <a:fillRect/>
          </a:stretch>
        </p:blipFill>
        <p:spPr>
          <a:xfrm>
            <a:off x="2076450" y="984935"/>
            <a:ext cx="8051332" cy="5761853"/>
          </a:xfrm>
          <a:prstGeom prst="rect">
            <a:avLst/>
          </a:prstGeom>
        </p:spPr>
      </p:pic>
      <p:sp>
        <p:nvSpPr>
          <p:cNvPr id="2" name="Slide Number Placeholder 1">
            <a:extLst>
              <a:ext uri="{FF2B5EF4-FFF2-40B4-BE49-F238E27FC236}">
                <a16:creationId xmlns:a16="http://schemas.microsoft.com/office/drawing/2014/main" id="{27C3EDCB-9437-F493-6A97-9228ED5EA7BF}"/>
              </a:ext>
            </a:extLst>
          </p:cNvPr>
          <p:cNvSpPr>
            <a:spLocks noGrp="1"/>
          </p:cNvSpPr>
          <p:nvPr>
            <p:ph type="sldNum" sz="quarter" idx="12"/>
          </p:nvPr>
        </p:nvSpPr>
        <p:spPr/>
        <p:txBody>
          <a:bodyPr/>
          <a:lstStyle/>
          <a:p>
            <a:fld id="{28E6F07D-F62F-4C3B-A21E-2367E9A39921}" type="slidenum">
              <a:rPr lang="en-US" smtClean="0"/>
              <a:t>86</a:t>
            </a:fld>
            <a:endParaRPr lang="en-US"/>
          </a:p>
        </p:txBody>
      </p:sp>
    </p:spTree>
    <p:extLst>
      <p:ext uri="{BB962C8B-B14F-4D97-AF65-F5344CB8AC3E}">
        <p14:creationId xmlns:p14="http://schemas.microsoft.com/office/powerpoint/2010/main" val="21137960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2735A-CE2F-90E5-2BE0-728E4F4E08F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0A303F3-0E7D-5011-7E2D-ED8877D80036}"/>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  SCENARIO (B) - </a:t>
            </a:r>
            <a:r>
              <a:rPr lang="en-US" sz="3200" b="1">
                <a:solidFill>
                  <a:prstClr val="white"/>
                </a:solidFill>
                <a:latin typeface="Trade Gothic Next HvyCd"/>
              </a:rPr>
              <a:t>Finance</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5" name="Picture 4">
            <a:extLst>
              <a:ext uri="{FF2B5EF4-FFF2-40B4-BE49-F238E27FC236}">
                <a16:creationId xmlns:a16="http://schemas.microsoft.com/office/drawing/2014/main" id="{63EA3801-C987-8FF8-FCA7-826D23464E20}"/>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6" name="Table 5">
            <a:extLst>
              <a:ext uri="{FF2B5EF4-FFF2-40B4-BE49-F238E27FC236}">
                <a16:creationId xmlns:a16="http://schemas.microsoft.com/office/drawing/2014/main" id="{AD02D803-54B8-B2FA-BBFC-8E4C3C1A41A6}"/>
              </a:ext>
            </a:extLst>
          </p:cNvPr>
          <p:cNvGraphicFramePr>
            <a:graphicFrameLocks noGrp="1"/>
          </p:cNvGraphicFramePr>
          <p:nvPr/>
        </p:nvGraphicFramePr>
        <p:xfrm>
          <a:off x="1322736" y="886823"/>
          <a:ext cx="9623654" cy="5850773"/>
        </p:xfrm>
        <a:graphic>
          <a:graphicData uri="http://schemas.openxmlformats.org/drawingml/2006/table">
            <a:tbl>
              <a:tblPr/>
              <a:tblGrid>
                <a:gridCol w="3120714">
                  <a:extLst>
                    <a:ext uri="{9D8B030D-6E8A-4147-A177-3AD203B41FA5}">
                      <a16:colId xmlns:a16="http://schemas.microsoft.com/office/drawing/2014/main" val="2165080705"/>
                    </a:ext>
                  </a:extLst>
                </a:gridCol>
                <a:gridCol w="1516771">
                  <a:extLst>
                    <a:ext uri="{9D8B030D-6E8A-4147-A177-3AD203B41FA5}">
                      <a16:colId xmlns:a16="http://schemas.microsoft.com/office/drawing/2014/main" val="3720210156"/>
                    </a:ext>
                  </a:extLst>
                </a:gridCol>
                <a:gridCol w="1516771">
                  <a:extLst>
                    <a:ext uri="{9D8B030D-6E8A-4147-A177-3AD203B41FA5}">
                      <a16:colId xmlns:a16="http://schemas.microsoft.com/office/drawing/2014/main" val="432195994"/>
                    </a:ext>
                  </a:extLst>
                </a:gridCol>
                <a:gridCol w="1237824">
                  <a:extLst>
                    <a:ext uri="{9D8B030D-6E8A-4147-A177-3AD203B41FA5}">
                      <a16:colId xmlns:a16="http://schemas.microsoft.com/office/drawing/2014/main" val="2419589487"/>
                    </a:ext>
                  </a:extLst>
                </a:gridCol>
                <a:gridCol w="1115787">
                  <a:extLst>
                    <a:ext uri="{9D8B030D-6E8A-4147-A177-3AD203B41FA5}">
                      <a16:colId xmlns:a16="http://schemas.microsoft.com/office/drawing/2014/main" val="663572870"/>
                    </a:ext>
                  </a:extLst>
                </a:gridCol>
                <a:gridCol w="1115787">
                  <a:extLst>
                    <a:ext uri="{9D8B030D-6E8A-4147-A177-3AD203B41FA5}">
                      <a16:colId xmlns:a16="http://schemas.microsoft.com/office/drawing/2014/main" val="2254379695"/>
                    </a:ext>
                  </a:extLst>
                </a:gridCol>
              </a:tblGrid>
              <a:tr h="528896">
                <a:tc>
                  <a:txBody>
                    <a:bodyPr/>
                    <a:lstStyle/>
                    <a:p>
                      <a:pPr algn="ctr" fontAlgn="ctr"/>
                      <a:r>
                        <a:rPr lang="en-US" sz="1000" b="1" i="0" u="none" strike="noStrike">
                          <a:solidFill>
                            <a:srgbClr val="000000"/>
                          </a:solidFill>
                          <a:effectLst/>
                          <a:latin typeface="Aptos Narrow" panose="020B0004020202020204" pitchFamily="34" charset="0"/>
                        </a:rPr>
                        <a:t>Hartly Elementary</a:t>
                      </a:r>
                    </a:p>
                  </a:txBody>
                  <a:tcPr marL="4445" marR="4445" marT="4445" marB="26668"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Aptos Narrow" panose="020B0004020202020204" pitchFamily="34" charset="0"/>
                        </a:rPr>
                        <a:t>FTE</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Aptos Narrow" panose="020B0004020202020204" pitchFamily="34" charset="0"/>
                        </a:rPr>
                        <a:t>Average Salary &amp; Benefit per Position</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Aptos Narrow" panose="020B0004020202020204" pitchFamily="34" charset="0"/>
                        </a:rPr>
                        <a:t>Total Estimated Savings</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Aptos Narrow" panose="020B0004020202020204" pitchFamily="34" charset="0"/>
                        </a:rPr>
                        <a:t>Operations</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Aptos Narrow" panose="020B0004020202020204" pitchFamily="34" charset="0"/>
                        </a:rPr>
                        <a:t>Total Potential Savings</a:t>
                      </a:r>
                    </a:p>
                  </a:txBody>
                  <a:tcPr marL="4445" marR="4445" marT="4445" marB="26668"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942346114"/>
                  </a:ext>
                </a:extLst>
              </a:tr>
              <a:tr h="179424">
                <a:tc>
                  <a:txBody>
                    <a:bodyPr/>
                    <a:lstStyle/>
                    <a:p>
                      <a:pPr algn="l" fontAlgn="b"/>
                      <a:r>
                        <a:rPr lang="en-US" sz="1000" b="0" i="0" u="none" strike="noStrike">
                          <a:solidFill>
                            <a:srgbClr val="000000"/>
                          </a:solidFill>
                          <a:effectLst/>
                          <a:latin typeface="Arial" panose="020B0604020202020204" pitchFamily="34" charset="0"/>
                        </a:rPr>
                        <a:t>Principal</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172,500.00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172,500.00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089558007"/>
                  </a:ext>
                </a:extLst>
              </a:tr>
              <a:tr h="179424">
                <a:tc>
                  <a:txBody>
                    <a:bodyPr/>
                    <a:lstStyle/>
                    <a:p>
                      <a:pPr algn="l" fontAlgn="b"/>
                      <a:r>
                        <a:rPr lang="en-US" sz="1000" b="0" i="0" u="none" strike="noStrike">
                          <a:solidFill>
                            <a:srgbClr val="000000"/>
                          </a:solidFill>
                          <a:effectLst/>
                          <a:latin typeface="Arial" panose="020B0604020202020204" pitchFamily="34" charset="0"/>
                        </a:rPr>
                        <a:t>Assistant Principal</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131,500.00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131,500.00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483067570"/>
                  </a:ext>
                </a:extLst>
              </a:tr>
              <a:tr h="179424">
                <a:tc>
                  <a:txBody>
                    <a:bodyPr/>
                    <a:lstStyle/>
                    <a:p>
                      <a:pPr algn="l" fontAlgn="b"/>
                      <a:r>
                        <a:rPr lang="en-US" sz="1000" b="0" i="0" u="none" strike="noStrike">
                          <a:solidFill>
                            <a:srgbClr val="000000"/>
                          </a:solidFill>
                          <a:effectLst/>
                          <a:latin typeface="Arial" panose="020B0604020202020204" pitchFamily="34" charset="0"/>
                        </a:rPr>
                        <a:t>Media Spec.</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129,500.00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129,500.00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541898224"/>
                  </a:ext>
                </a:extLst>
              </a:tr>
              <a:tr h="179424">
                <a:tc>
                  <a:txBody>
                    <a:bodyPr/>
                    <a:lstStyle/>
                    <a:p>
                      <a:pPr algn="l" fontAlgn="b"/>
                      <a:r>
                        <a:rPr lang="en-US" sz="1000" b="0" i="0" u="none" strike="noStrike">
                          <a:solidFill>
                            <a:srgbClr val="000000"/>
                          </a:solidFill>
                          <a:effectLst/>
                          <a:latin typeface="Arial" panose="020B0604020202020204" pitchFamily="34" charset="0"/>
                        </a:rPr>
                        <a:t>Media Clerk</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0.5</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39,500.00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19,750.00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751216900"/>
                  </a:ext>
                </a:extLst>
              </a:tr>
              <a:tr h="179424">
                <a:tc>
                  <a:txBody>
                    <a:bodyPr/>
                    <a:lstStyle/>
                    <a:p>
                      <a:pPr algn="l" fontAlgn="b"/>
                      <a:r>
                        <a:rPr lang="en-US" sz="1000" b="0" i="0" u="none" strike="noStrike">
                          <a:solidFill>
                            <a:srgbClr val="000000"/>
                          </a:solidFill>
                          <a:effectLst/>
                          <a:latin typeface="Arial" panose="020B0604020202020204" pitchFamily="34" charset="0"/>
                        </a:rPr>
                        <a:t>Secretary</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73,000.00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73,000.00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416538818"/>
                  </a:ext>
                </a:extLst>
              </a:tr>
              <a:tr h="179424">
                <a:tc>
                  <a:txBody>
                    <a:bodyPr/>
                    <a:lstStyle/>
                    <a:p>
                      <a:pPr algn="l" fontAlgn="b"/>
                      <a:r>
                        <a:rPr lang="en-US" sz="1000" b="0" i="0" u="none" strike="noStrike">
                          <a:solidFill>
                            <a:srgbClr val="000000"/>
                          </a:solidFill>
                          <a:effectLst/>
                          <a:latin typeface="Arial" panose="020B0604020202020204" pitchFamily="34" charset="0"/>
                        </a:rPr>
                        <a:t>Office Clerk</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59,000.00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59,000.00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789776619"/>
                  </a:ext>
                </a:extLst>
              </a:tr>
              <a:tr h="179424">
                <a:tc>
                  <a:txBody>
                    <a:bodyPr/>
                    <a:lstStyle/>
                    <a:p>
                      <a:pPr algn="l" fontAlgn="b"/>
                      <a:r>
                        <a:rPr lang="en-US" sz="1000" b="0" i="0" u="none" strike="noStrike">
                          <a:solidFill>
                            <a:srgbClr val="000000"/>
                          </a:solidFill>
                          <a:effectLst/>
                          <a:latin typeface="Arial" panose="020B0604020202020204" pitchFamily="34" charset="0"/>
                        </a:rPr>
                        <a:t>Registrar</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70,500.00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70,500.00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80517402"/>
                  </a:ext>
                </a:extLst>
              </a:tr>
              <a:tr h="179424">
                <a:tc>
                  <a:txBody>
                    <a:bodyPr/>
                    <a:lstStyle/>
                    <a:p>
                      <a:pPr algn="l" fontAlgn="b"/>
                      <a:r>
                        <a:rPr lang="en-US" sz="1000" b="0" i="0" u="none" strike="noStrike">
                          <a:solidFill>
                            <a:srgbClr val="000000"/>
                          </a:solidFill>
                          <a:effectLst/>
                          <a:latin typeface="Arial" panose="020B0604020202020204" pitchFamily="34" charset="0"/>
                        </a:rPr>
                        <a:t>Head Custodian</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62,300.00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62,300.00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332866336"/>
                  </a:ext>
                </a:extLst>
              </a:tr>
              <a:tr h="179424">
                <a:tc>
                  <a:txBody>
                    <a:bodyPr/>
                    <a:lstStyle/>
                    <a:p>
                      <a:pPr algn="l" fontAlgn="b"/>
                      <a:r>
                        <a:rPr lang="en-US" sz="1000" b="0" i="0" u="none" strike="noStrike">
                          <a:solidFill>
                            <a:srgbClr val="000000"/>
                          </a:solidFill>
                          <a:effectLst/>
                          <a:latin typeface="Arial" panose="020B0604020202020204" pitchFamily="34" charset="0"/>
                        </a:rPr>
                        <a:t>Custodians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1.5</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38,750.00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58,125.00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769748325"/>
                  </a:ext>
                </a:extLst>
              </a:tr>
              <a:tr h="179424">
                <a:tc>
                  <a:txBody>
                    <a:bodyPr/>
                    <a:lstStyle/>
                    <a:p>
                      <a:pPr algn="l" fontAlgn="b"/>
                      <a:endParaRPr lang="en-US" sz="1000" b="0" i="0" u="none" strike="noStrike">
                        <a:solidFill>
                          <a:srgbClr val="000000"/>
                        </a:solidFill>
                        <a:effectLst/>
                        <a:latin typeface="Arial" panose="020B0604020202020204" pitchFamily="34" charset="0"/>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070264630"/>
                  </a:ext>
                </a:extLst>
              </a:tr>
              <a:tr h="179424">
                <a:tc>
                  <a:txBody>
                    <a:bodyPr/>
                    <a:lstStyle/>
                    <a:p>
                      <a:pPr algn="l" fontAlgn="b"/>
                      <a:r>
                        <a:rPr lang="en-US" sz="1000" b="1" i="0" u="none" strike="noStrike">
                          <a:solidFill>
                            <a:srgbClr val="000000"/>
                          </a:solidFill>
                          <a:effectLst/>
                          <a:latin typeface="Arial" panose="020B0604020202020204" pitchFamily="34" charset="0"/>
                        </a:rPr>
                        <a:t>Total General Fund Positions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1" i="0" u="none" strike="noStrike">
                          <a:solidFill>
                            <a:srgbClr val="000000"/>
                          </a:solidFill>
                          <a:effectLst/>
                          <a:latin typeface="Aptos Narrow" panose="020B0004020202020204" pitchFamily="34" charset="0"/>
                        </a:rPr>
                        <a:t>9</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1"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Aptos Narrow" panose="020B0004020202020204" pitchFamily="34" charset="0"/>
                        </a:rPr>
                        <a:t>776,175.00 </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1"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Aptos Narrow" panose="020B0004020202020204" pitchFamily="34" charset="0"/>
                        </a:rPr>
                        <a:t> 776,175.00 </a:t>
                      </a: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71118658"/>
                  </a:ext>
                </a:extLst>
              </a:tr>
              <a:tr h="179424">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615158853"/>
                  </a:ext>
                </a:extLst>
              </a:tr>
              <a:tr h="179424">
                <a:tc>
                  <a:txBody>
                    <a:bodyPr/>
                    <a:lstStyle/>
                    <a:p>
                      <a:pPr algn="ctr" fontAlgn="ctr"/>
                      <a:r>
                        <a:rPr lang="en-US" sz="1000" b="1" i="0" u="sng" strike="noStrike">
                          <a:solidFill>
                            <a:srgbClr val="000000"/>
                          </a:solidFill>
                          <a:effectLst/>
                          <a:latin typeface="Arial" panose="020B0604020202020204" pitchFamily="34" charset="0"/>
                        </a:rPr>
                        <a:t>Operational Cost</a:t>
                      </a:r>
                    </a:p>
                  </a:txBody>
                  <a:tcPr marL="4445" marR="4445" marT="4445" marB="26668"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56499719"/>
                  </a:ext>
                </a:extLst>
              </a:tr>
              <a:tr h="179424">
                <a:tc>
                  <a:txBody>
                    <a:bodyPr/>
                    <a:lstStyle/>
                    <a:p>
                      <a:pPr algn="l" fontAlgn="b"/>
                      <a:r>
                        <a:rPr lang="en-US" sz="1000" b="0" i="0" u="none" strike="noStrike">
                          <a:solidFill>
                            <a:srgbClr val="000000"/>
                          </a:solidFill>
                          <a:effectLst/>
                          <a:latin typeface="Arial" panose="020B0604020202020204" pitchFamily="34" charset="0"/>
                        </a:rPr>
                        <a:t>Electricity</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70,000.00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54454707"/>
                  </a:ext>
                </a:extLst>
              </a:tr>
              <a:tr h="179424">
                <a:tc>
                  <a:txBody>
                    <a:bodyPr/>
                    <a:lstStyle/>
                    <a:p>
                      <a:pPr algn="l" fontAlgn="b"/>
                      <a:r>
                        <a:rPr lang="en-US" sz="1000" b="0" i="0" u="none" strike="noStrike">
                          <a:solidFill>
                            <a:srgbClr val="000000"/>
                          </a:solidFill>
                          <a:effectLst/>
                          <a:latin typeface="Arial" panose="020B0604020202020204" pitchFamily="34" charset="0"/>
                        </a:rPr>
                        <a:t>Water</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8,500.00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06298955"/>
                  </a:ext>
                </a:extLst>
              </a:tr>
              <a:tr h="179424">
                <a:tc>
                  <a:txBody>
                    <a:bodyPr/>
                    <a:lstStyle/>
                    <a:p>
                      <a:pPr algn="l" fontAlgn="b"/>
                      <a:r>
                        <a:rPr lang="en-US" sz="1000" b="0" i="0" u="none" strike="noStrike">
                          <a:solidFill>
                            <a:srgbClr val="000000"/>
                          </a:solidFill>
                          <a:effectLst/>
                          <a:latin typeface="Arial" panose="020B0604020202020204" pitchFamily="34" charset="0"/>
                        </a:rPr>
                        <a:t>Natural Gas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5,500.00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13754050"/>
                  </a:ext>
                </a:extLst>
              </a:tr>
              <a:tr h="179424">
                <a:tc>
                  <a:txBody>
                    <a:bodyPr/>
                    <a:lstStyle/>
                    <a:p>
                      <a:pPr algn="l" fontAlgn="b"/>
                      <a:r>
                        <a:rPr lang="en-US" sz="1000" b="0" i="0" u="none" strike="noStrike">
                          <a:solidFill>
                            <a:srgbClr val="000000"/>
                          </a:solidFill>
                          <a:effectLst/>
                          <a:latin typeface="Arial" panose="020B0604020202020204" pitchFamily="34" charset="0"/>
                        </a:rPr>
                        <a:t>Phone &amp; Internet</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8,000.00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996903901"/>
                  </a:ext>
                </a:extLst>
              </a:tr>
              <a:tr h="179424">
                <a:tc>
                  <a:txBody>
                    <a:bodyPr/>
                    <a:lstStyle/>
                    <a:p>
                      <a:pPr algn="l" fontAlgn="b"/>
                      <a:r>
                        <a:rPr lang="en-US" sz="1000" b="0" i="0" u="none" strike="noStrike">
                          <a:solidFill>
                            <a:srgbClr val="000000"/>
                          </a:solidFill>
                          <a:effectLst/>
                          <a:latin typeface="Arial" panose="020B0604020202020204" pitchFamily="34" charset="0"/>
                        </a:rPr>
                        <a:t>Garbage</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5,000.00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28687521"/>
                  </a:ext>
                </a:extLst>
              </a:tr>
              <a:tr h="179424">
                <a:tc>
                  <a:txBody>
                    <a:bodyPr/>
                    <a:lstStyle/>
                    <a:p>
                      <a:pPr algn="l" fontAlgn="b"/>
                      <a:r>
                        <a:rPr lang="en-US" sz="1000" b="0" i="0" u="none" strike="noStrike">
                          <a:solidFill>
                            <a:srgbClr val="000000"/>
                          </a:solidFill>
                          <a:effectLst/>
                          <a:latin typeface="Arial" panose="020B0604020202020204" pitchFamily="34" charset="0"/>
                        </a:rPr>
                        <a:t>Office Supplies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3,000.00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572266479"/>
                  </a:ext>
                </a:extLst>
              </a:tr>
              <a:tr h="179424">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24677497"/>
                  </a:ext>
                </a:extLst>
              </a:tr>
              <a:tr h="179424">
                <a:tc>
                  <a:txBody>
                    <a:bodyPr/>
                    <a:lstStyle/>
                    <a:p>
                      <a:pPr algn="l" fontAlgn="b"/>
                      <a:r>
                        <a:rPr lang="en-US" sz="1000" b="1" i="0" u="none" strike="noStrike">
                          <a:solidFill>
                            <a:srgbClr val="000000"/>
                          </a:solidFill>
                          <a:effectLst/>
                          <a:latin typeface="Arial" panose="020B0604020202020204" pitchFamily="34" charset="0"/>
                        </a:rPr>
                        <a:t>Total Operational Savings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1"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1"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1"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Aptos Narrow" panose="020B0004020202020204" pitchFamily="34" charset="0"/>
                        </a:rPr>
                        <a:t>100,000.00 </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r>
                        <a:rPr lang="en-US" sz="1000" b="1" i="0" u="none" strike="noStrike">
                          <a:solidFill>
                            <a:srgbClr val="000000"/>
                          </a:solidFill>
                          <a:effectLst/>
                          <a:latin typeface="Aptos Narrow" panose="020B0004020202020204" pitchFamily="34" charset="0"/>
                        </a:rPr>
                        <a:t> 100,000.00 </a:t>
                      </a: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215786488"/>
                  </a:ext>
                </a:extLst>
              </a:tr>
              <a:tr h="179424">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9499534"/>
                  </a:ext>
                </a:extLst>
              </a:tr>
              <a:tr h="179424">
                <a:tc>
                  <a:txBody>
                    <a:bodyPr/>
                    <a:lstStyle/>
                    <a:p>
                      <a:pPr algn="l" fontAlgn="b"/>
                      <a:r>
                        <a:rPr lang="en-US" sz="1000" b="0" i="0" u="none" strike="noStrike">
                          <a:solidFill>
                            <a:srgbClr val="000000"/>
                          </a:solidFill>
                          <a:effectLst/>
                          <a:latin typeface="Aptos Narrow" panose="020B0004020202020204" pitchFamily="34" charset="0"/>
                        </a:rPr>
                        <a:t>Total Potential General Fund Savings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Aptos Narrow" panose="020B0004020202020204" pitchFamily="34" charset="0"/>
                        </a:rPr>
                        <a:t>876,175.00 </a:t>
                      </a:r>
                    </a:p>
                  </a:txBody>
                  <a:tcPr marL="4445" marR="4445" marT="4445" marB="26668"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105827457"/>
                  </a:ext>
                </a:extLst>
              </a:tr>
              <a:tr h="179424">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019888271"/>
                  </a:ext>
                </a:extLst>
              </a:tr>
              <a:tr h="179424">
                <a:tc>
                  <a:txBody>
                    <a:bodyPr/>
                    <a:lstStyle/>
                    <a:p>
                      <a:pPr algn="ctr" fontAlgn="ctr"/>
                      <a:r>
                        <a:rPr lang="en-US" sz="1000" b="1" i="0" u="sng" strike="noStrike">
                          <a:solidFill>
                            <a:srgbClr val="000000"/>
                          </a:solidFill>
                          <a:effectLst/>
                          <a:latin typeface="Aptos Narrow" panose="020B0004020202020204" pitchFamily="34" charset="0"/>
                        </a:rPr>
                        <a:t>School Nutrition Services</a:t>
                      </a:r>
                    </a:p>
                  </a:txBody>
                  <a:tcPr marL="4445" marR="4445" marT="4445" marB="26668"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508022498"/>
                  </a:ext>
                </a:extLst>
              </a:tr>
              <a:tr h="179424">
                <a:tc>
                  <a:txBody>
                    <a:bodyPr/>
                    <a:lstStyle/>
                    <a:p>
                      <a:pPr algn="l" fontAlgn="b"/>
                      <a:r>
                        <a:rPr lang="en-US" sz="1000" b="0" i="0" u="none" strike="noStrike">
                          <a:solidFill>
                            <a:srgbClr val="000000"/>
                          </a:solidFill>
                          <a:effectLst/>
                          <a:latin typeface="Aptos Narrow" panose="020B0004020202020204" pitchFamily="34" charset="0"/>
                        </a:rPr>
                        <a:t>School Nutrition Manager</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63,000.00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63,000.00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61788840"/>
                  </a:ext>
                </a:extLst>
              </a:tr>
              <a:tr h="179424">
                <a:tc>
                  <a:txBody>
                    <a:bodyPr/>
                    <a:lstStyle/>
                    <a:p>
                      <a:pPr algn="l" fontAlgn="b"/>
                      <a:r>
                        <a:rPr lang="en-US" sz="1000" b="0" i="0" u="none" strike="noStrike">
                          <a:solidFill>
                            <a:srgbClr val="000000"/>
                          </a:solidFill>
                          <a:effectLst/>
                          <a:latin typeface="Aptos Narrow" panose="020B0004020202020204" pitchFamily="34" charset="0"/>
                        </a:rPr>
                        <a:t>SNS Assistants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4</a:t>
                      </a: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Aptos Narrow" panose="020B0004020202020204" pitchFamily="34" charset="0"/>
                        </a:rPr>
                        <a:t>35,000.00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Aptos Narrow" panose="020B0004020202020204" pitchFamily="34" charset="0"/>
                        </a:rPr>
                        <a:t> 140,000.00 </a:t>
                      </a: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414606029"/>
                  </a:ext>
                </a:extLst>
              </a:tr>
              <a:tr h="179424">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1" i="0" u="none" strike="noStrike">
                          <a:solidFill>
                            <a:srgbClr val="000000"/>
                          </a:solidFill>
                          <a:effectLst/>
                          <a:latin typeface="Aptos Narrow" panose="020B0004020202020204" pitchFamily="34" charset="0"/>
                        </a:rPr>
                        <a:t>5</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1"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Aptos Narrow" panose="020B0004020202020204" pitchFamily="34" charset="0"/>
                        </a:rPr>
                        <a:t>203,000.00 </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21264683"/>
                  </a:ext>
                </a:extLst>
              </a:tr>
              <a:tr h="179424">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Aptos Narrow" panose="020B0004020202020204" pitchFamily="34" charset="0"/>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2939416"/>
                  </a:ext>
                </a:extLst>
              </a:tr>
            </a:tbl>
          </a:graphicData>
        </a:graphic>
      </p:graphicFrame>
      <p:sp>
        <p:nvSpPr>
          <p:cNvPr id="2" name="Slide Number Placeholder 1">
            <a:extLst>
              <a:ext uri="{FF2B5EF4-FFF2-40B4-BE49-F238E27FC236}">
                <a16:creationId xmlns:a16="http://schemas.microsoft.com/office/drawing/2014/main" id="{1B5381A3-1F50-50FB-7EA7-6C7C21BE4267}"/>
              </a:ext>
            </a:extLst>
          </p:cNvPr>
          <p:cNvSpPr>
            <a:spLocks noGrp="1"/>
          </p:cNvSpPr>
          <p:nvPr>
            <p:ph type="sldNum" sz="quarter" idx="12"/>
          </p:nvPr>
        </p:nvSpPr>
        <p:spPr/>
        <p:txBody>
          <a:bodyPr/>
          <a:lstStyle/>
          <a:p>
            <a:fld id="{28E6F07D-F62F-4C3B-A21E-2367E9A39921}" type="slidenum">
              <a:rPr lang="en-US" smtClean="0"/>
              <a:t>87</a:t>
            </a:fld>
            <a:endParaRPr lang="en-US"/>
          </a:p>
        </p:txBody>
      </p:sp>
    </p:spTree>
    <p:extLst>
      <p:ext uri="{BB962C8B-B14F-4D97-AF65-F5344CB8AC3E}">
        <p14:creationId xmlns:p14="http://schemas.microsoft.com/office/powerpoint/2010/main" val="26984040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0DA0-701B-D903-72CE-11EB5553468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EF26673-C307-1F49-A2EA-6FFBC6D3BBF4}"/>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Trade Gothic Next HvyCd"/>
                <a:ea typeface="+mn-ea"/>
                <a:cs typeface="+mn-cs"/>
              </a:rPr>
              <a:t>BCSD SCHOOL CONSOLIDATION -  SCENARIO (C) - </a:t>
            </a:r>
            <a:r>
              <a:rPr lang="en-US" sz="3200" b="1">
                <a:solidFill>
                  <a:prstClr val="white"/>
                </a:solidFill>
                <a:latin typeface="Trade Gothic Next HvyCd"/>
              </a:rPr>
              <a:t>Finance</a:t>
            </a:r>
            <a:endParaRPr kumimoji="0" lang="en-US" sz="3200" b="0" i="0" u="none" strike="noStrike" kern="1200" cap="none" spc="0" normalizeH="0" baseline="0" noProof="0">
              <a:ln>
                <a:noFill/>
              </a:ln>
              <a:solidFill>
                <a:prstClr val="white"/>
              </a:solidFill>
              <a:effectLst/>
              <a:uLnTx/>
              <a:uFillTx/>
              <a:latin typeface="Trade Gothic Next HvyCd"/>
              <a:ea typeface="+mn-ea"/>
              <a:cs typeface="+mn-cs"/>
            </a:endParaRPr>
          </a:p>
        </p:txBody>
      </p:sp>
      <p:pic>
        <p:nvPicPr>
          <p:cNvPr id="5" name="Picture 4">
            <a:extLst>
              <a:ext uri="{FF2B5EF4-FFF2-40B4-BE49-F238E27FC236}">
                <a16:creationId xmlns:a16="http://schemas.microsoft.com/office/drawing/2014/main" id="{A40477F7-C371-36EC-0292-26A93E324F72}"/>
              </a:ext>
            </a:extLst>
          </p:cNvPr>
          <p:cNvPicPr>
            <a:picLocks noChangeAspect="1"/>
          </p:cNvPicPr>
          <p:nvPr/>
        </p:nvPicPr>
        <p:blipFill>
          <a:blip r:embed="rId3"/>
          <a:stretch>
            <a:fillRect/>
          </a:stretch>
        </p:blipFill>
        <p:spPr>
          <a:xfrm>
            <a:off x="10946390" y="-67568"/>
            <a:ext cx="1390008" cy="1390008"/>
          </a:xfrm>
          <a:prstGeom prst="rect">
            <a:avLst/>
          </a:prstGeom>
        </p:spPr>
      </p:pic>
      <p:graphicFrame>
        <p:nvGraphicFramePr>
          <p:cNvPr id="3" name="Table 2">
            <a:extLst>
              <a:ext uri="{FF2B5EF4-FFF2-40B4-BE49-F238E27FC236}">
                <a16:creationId xmlns:a16="http://schemas.microsoft.com/office/drawing/2014/main" id="{6F0AD72E-BF33-712D-3EDE-B5A581894B4D}"/>
              </a:ext>
            </a:extLst>
          </p:cNvPr>
          <p:cNvGraphicFramePr>
            <a:graphicFrameLocks noGrp="1"/>
          </p:cNvGraphicFramePr>
          <p:nvPr/>
        </p:nvGraphicFramePr>
        <p:xfrm>
          <a:off x="1589617" y="886825"/>
          <a:ext cx="9023955" cy="5908622"/>
        </p:xfrm>
        <a:graphic>
          <a:graphicData uri="http://schemas.openxmlformats.org/drawingml/2006/table">
            <a:tbl>
              <a:tblPr/>
              <a:tblGrid>
                <a:gridCol w="2823928">
                  <a:extLst>
                    <a:ext uri="{9D8B030D-6E8A-4147-A177-3AD203B41FA5}">
                      <a16:colId xmlns:a16="http://schemas.microsoft.com/office/drawing/2014/main" val="3124050152"/>
                    </a:ext>
                  </a:extLst>
                </a:gridCol>
                <a:gridCol w="1262092">
                  <a:extLst>
                    <a:ext uri="{9D8B030D-6E8A-4147-A177-3AD203B41FA5}">
                      <a16:colId xmlns:a16="http://schemas.microsoft.com/office/drawing/2014/main" val="1862936533"/>
                    </a:ext>
                  </a:extLst>
                </a:gridCol>
                <a:gridCol w="1262092">
                  <a:extLst>
                    <a:ext uri="{9D8B030D-6E8A-4147-A177-3AD203B41FA5}">
                      <a16:colId xmlns:a16="http://schemas.microsoft.com/office/drawing/2014/main" val="4176314699"/>
                    </a:ext>
                  </a:extLst>
                </a:gridCol>
                <a:gridCol w="1262092">
                  <a:extLst>
                    <a:ext uri="{9D8B030D-6E8A-4147-A177-3AD203B41FA5}">
                      <a16:colId xmlns:a16="http://schemas.microsoft.com/office/drawing/2014/main" val="2123563892"/>
                    </a:ext>
                  </a:extLst>
                </a:gridCol>
                <a:gridCol w="1262092">
                  <a:extLst>
                    <a:ext uri="{9D8B030D-6E8A-4147-A177-3AD203B41FA5}">
                      <a16:colId xmlns:a16="http://schemas.microsoft.com/office/drawing/2014/main" val="1554613086"/>
                    </a:ext>
                  </a:extLst>
                </a:gridCol>
                <a:gridCol w="1151659">
                  <a:extLst>
                    <a:ext uri="{9D8B030D-6E8A-4147-A177-3AD203B41FA5}">
                      <a16:colId xmlns:a16="http://schemas.microsoft.com/office/drawing/2014/main" val="657121506"/>
                    </a:ext>
                  </a:extLst>
                </a:gridCol>
              </a:tblGrid>
              <a:tr h="368845">
                <a:tc>
                  <a:txBody>
                    <a:bodyPr/>
                    <a:lstStyle/>
                    <a:p>
                      <a:pPr algn="ctr" fontAlgn="ctr"/>
                      <a:r>
                        <a:rPr lang="en-US" sz="1000" b="1" i="0" u="none" strike="noStrike">
                          <a:solidFill>
                            <a:srgbClr val="000000"/>
                          </a:solidFill>
                          <a:effectLst/>
                          <a:latin typeface="+mn-lt"/>
                        </a:rPr>
                        <a:t>Porter Elementary</a:t>
                      </a:r>
                    </a:p>
                  </a:txBody>
                  <a:tcPr marL="4445" marR="4445" marT="4445" marB="26668"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mn-lt"/>
                        </a:rPr>
                        <a:t>FTE</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mn-lt"/>
                        </a:rPr>
                        <a:t>Average Salary &amp; Benefit per Position</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mn-lt"/>
                        </a:rPr>
                        <a:t>Total Estimated Savinings</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mn-lt"/>
                        </a:rPr>
                        <a:t>Operations</a:t>
                      </a:r>
                    </a:p>
                  </a:txBody>
                  <a:tcPr marL="4445" marR="4445" marT="4445" marB="26668"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fontAlgn="ctr"/>
                      <a:r>
                        <a:rPr lang="en-US" sz="1000" b="1" i="0" u="none" strike="noStrike">
                          <a:solidFill>
                            <a:srgbClr val="000000"/>
                          </a:solidFill>
                          <a:effectLst/>
                          <a:latin typeface="+mn-lt"/>
                        </a:rPr>
                        <a:t>Total Potential Savings</a:t>
                      </a:r>
                    </a:p>
                  </a:txBody>
                  <a:tcPr marL="4445" marR="4445" marT="4445" marB="26668"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60038956"/>
                  </a:ext>
                </a:extLst>
              </a:tr>
              <a:tr h="227093">
                <a:tc>
                  <a:txBody>
                    <a:bodyPr/>
                    <a:lstStyle/>
                    <a:p>
                      <a:pPr algn="l" fontAlgn="b"/>
                      <a:r>
                        <a:rPr lang="en-US" sz="1000" b="0" i="0" u="none" strike="noStrike">
                          <a:solidFill>
                            <a:srgbClr val="000000"/>
                          </a:solidFill>
                          <a:effectLst/>
                          <a:latin typeface="+mn-lt"/>
                        </a:rPr>
                        <a:t>Principal</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172,500.00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172,500.00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16427287"/>
                  </a:ext>
                </a:extLst>
              </a:tr>
              <a:tr h="227093">
                <a:tc>
                  <a:txBody>
                    <a:bodyPr/>
                    <a:lstStyle/>
                    <a:p>
                      <a:pPr algn="l" fontAlgn="b"/>
                      <a:r>
                        <a:rPr lang="en-US" sz="1000" b="0" i="0" u="none" strike="noStrike">
                          <a:solidFill>
                            <a:srgbClr val="000000"/>
                          </a:solidFill>
                          <a:effectLst/>
                          <a:latin typeface="+mn-lt"/>
                        </a:rPr>
                        <a:t>Assistant Principal</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131,500.00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131,500.00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536002311"/>
                  </a:ext>
                </a:extLst>
              </a:tr>
              <a:tr h="227093">
                <a:tc>
                  <a:txBody>
                    <a:bodyPr/>
                    <a:lstStyle/>
                    <a:p>
                      <a:pPr algn="l" fontAlgn="b"/>
                      <a:r>
                        <a:rPr lang="en-US" sz="1000" b="0" i="0" u="none" strike="noStrike">
                          <a:solidFill>
                            <a:srgbClr val="000000"/>
                          </a:solidFill>
                          <a:effectLst/>
                          <a:latin typeface="+mn-lt"/>
                        </a:rPr>
                        <a:t>Media Spec.</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129,500.00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129,500.00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740723068"/>
                  </a:ext>
                </a:extLst>
              </a:tr>
              <a:tr h="180223">
                <a:tc>
                  <a:txBody>
                    <a:bodyPr/>
                    <a:lstStyle/>
                    <a:p>
                      <a:pPr algn="l" fontAlgn="b"/>
                      <a:r>
                        <a:rPr lang="en-US" sz="1000" b="0" i="0" u="none" strike="noStrike">
                          <a:solidFill>
                            <a:srgbClr val="000000"/>
                          </a:solidFill>
                          <a:effectLst/>
                          <a:latin typeface="+mn-lt"/>
                        </a:rPr>
                        <a:t>Media Clerk</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0.5</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39,500.00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19,750.00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256299851"/>
                  </a:ext>
                </a:extLst>
              </a:tr>
              <a:tr h="180223">
                <a:tc>
                  <a:txBody>
                    <a:bodyPr/>
                    <a:lstStyle/>
                    <a:p>
                      <a:pPr algn="l" fontAlgn="b"/>
                      <a:r>
                        <a:rPr lang="en-US" sz="1000" b="0" i="0" u="none" strike="noStrike">
                          <a:solidFill>
                            <a:srgbClr val="000000"/>
                          </a:solidFill>
                          <a:effectLst/>
                          <a:latin typeface="+mn-lt"/>
                        </a:rPr>
                        <a:t>Secretary</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73,000.00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73,000.00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182314666"/>
                  </a:ext>
                </a:extLst>
              </a:tr>
              <a:tr h="180223">
                <a:tc>
                  <a:txBody>
                    <a:bodyPr/>
                    <a:lstStyle/>
                    <a:p>
                      <a:pPr algn="l" fontAlgn="b"/>
                      <a:r>
                        <a:rPr lang="en-US" sz="1000" b="0" i="0" u="none" strike="noStrike">
                          <a:solidFill>
                            <a:srgbClr val="000000"/>
                          </a:solidFill>
                          <a:effectLst/>
                          <a:latin typeface="+mn-lt"/>
                        </a:rPr>
                        <a:t>Office Clerk</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59,000.00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59,000.00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442377588"/>
                  </a:ext>
                </a:extLst>
              </a:tr>
              <a:tr h="180223">
                <a:tc>
                  <a:txBody>
                    <a:bodyPr/>
                    <a:lstStyle/>
                    <a:p>
                      <a:pPr algn="l" fontAlgn="b"/>
                      <a:r>
                        <a:rPr lang="en-US" sz="1000" b="0" i="0" u="none" strike="noStrike">
                          <a:solidFill>
                            <a:srgbClr val="000000"/>
                          </a:solidFill>
                          <a:effectLst/>
                          <a:latin typeface="+mn-lt"/>
                        </a:rPr>
                        <a:t>Registrar</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70,500.00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70,500.00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92065570"/>
                  </a:ext>
                </a:extLst>
              </a:tr>
              <a:tr h="180223">
                <a:tc>
                  <a:txBody>
                    <a:bodyPr/>
                    <a:lstStyle/>
                    <a:p>
                      <a:pPr algn="l" fontAlgn="b"/>
                      <a:r>
                        <a:rPr lang="en-US" sz="1000" b="0" i="0" u="none" strike="noStrike">
                          <a:solidFill>
                            <a:srgbClr val="000000"/>
                          </a:solidFill>
                          <a:effectLst/>
                          <a:latin typeface="+mn-lt"/>
                        </a:rPr>
                        <a:t>Head Custodian</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62,300.00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62,300.00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50992012"/>
                  </a:ext>
                </a:extLst>
              </a:tr>
              <a:tr h="180223">
                <a:tc>
                  <a:txBody>
                    <a:bodyPr/>
                    <a:lstStyle/>
                    <a:p>
                      <a:pPr algn="l" fontAlgn="b"/>
                      <a:r>
                        <a:rPr lang="en-US" sz="1000" b="0" i="0" u="none" strike="noStrike">
                          <a:solidFill>
                            <a:srgbClr val="000000"/>
                          </a:solidFill>
                          <a:effectLst/>
                          <a:latin typeface="+mn-lt"/>
                        </a:rPr>
                        <a:t>Custodians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38,750.00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38,750.00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786268941"/>
                  </a:ext>
                </a:extLst>
              </a:tr>
              <a:tr h="180223">
                <a:tc>
                  <a:txBody>
                    <a:bodyPr/>
                    <a:lstStyle/>
                    <a:p>
                      <a:pPr algn="l" fontAlgn="b"/>
                      <a:endParaRPr lang="en-US" sz="1000" b="0" i="0" u="none" strike="noStrike">
                        <a:solidFill>
                          <a:srgbClr val="000000"/>
                        </a:solidFill>
                        <a:effectLst/>
                        <a:latin typeface="+mn-lt"/>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754422660"/>
                  </a:ext>
                </a:extLst>
              </a:tr>
              <a:tr h="227093">
                <a:tc>
                  <a:txBody>
                    <a:bodyPr/>
                    <a:lstStyle/>
                    <a:p>
                      <a:pPr algn="l" fontAlgn="b"/>
                      <a:r>
                        <a:rPr lang="en-US" sz="1000" b="1" i="0" u="none" strike="noStrike">
                          <a:solidFill>
                            <a:srgbClr val="000000"/>
                          </a:solidFill>
                          <a:effectLst/>
                          <a:latin typeface="+mn-lt"/>
                        </a:rPr>
                        <a:t>Total General Fund Positions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1" i="0" u="none" strike="noStrike">
                          <a:solidFill>
                            <a:srgbClr val="000000"/>
                          </a:solidFill>
                          <a:effectLst/>
                          <a:latin typeface="+mn-lt"/>
                        </a:rPr>
                        <a:t>8.5</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1"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mn-lt"/>
                        </a:rPr>
                        <a:t>756,800.00 </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1"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mn-lt"/>
                        </a:rPr>
                        <a:t> 756,800.00 </a:t>
                      </a: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505917772"/>
                  </a:ext>
                </a:extLst>
              </a:tr>
              <a:tr h="180223">
                <a:tc>
                  <a:txBody>
                    <a:bodyPr/>
                    <a:lstStyle/>
                    <a:p>
                      <a:pPr algn="l" fontAlgn="b"/>
                      <a:endParaRPr lang="en-US" sz="1000" b="0" i="0" u="none" strike="noStrike">
                        <a:solidFill>
                          <a:srgbClr val="000000"/>
                        </a:solidFill>
                        <a:effectLst/>
                        <a:latin typeface="+mn-lt"/>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29603932"/>
                  </a:ext>
                </a:extLst>
              </a:tr>
              <a:tr h="180223">
                <a:tc>
                  <a:txBody>
                    <a:bodyPr/>
                    <a:lstStyle/>
                    <a:p>
                      <a:pPr algn="ctr" fontAlgn="ctr"/>
                      <a:r>
                        <a:rPr lang="en-US" sz="1000" b="1" i="0" u="sng" strike="noStrike">
                          <a:solidFill>
                            <a:srgbClr val="000000"/>
                          </a:solidFill>
                          <a:effectLst/>
                          <a:latin typeface="+mn-lt"/>
                        </a:rPr>
                        <a:t>Operational Cost</a:t>
                      </a:r>
                    </a:p>
                  </a:txBody>
                  <a:tcPr marL="4445" marR="4445" marT="4445" marB="26668"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128393193"/>
                  </a:ext>
                </a:extLst>
              </a:tr>
              <a:tr h="180223">
                <a:tc>
                  <a:txBody>
                    <a:bodyPr/>
                    <a:lstStyle/>
                    <a:p>
                      <a:pPr algn="l" fontAlgn="b"/>
                      <a:r>
                        <a:rPr lang="en-US" sz="1000" b="0" i="0" u="none" strike="noStrike">
                          <a:solidFill>
                            <a:srgbClr val="000000"/>
                          </a:solidFill>
                          <a:effectLst/>
                          <a:latin typeface="+mn-lt"/>
                        </a:rPr>
                        <a:t>Electricity</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60,000.00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76024169"/>
                  </a:ext>
                </a:extLst>
              </a:tr>
              <a:tr h="180223">
                <a:tc>
                  <a:txBody>
                    <a:bodyPr/>
                    <a:lstStyle/>
                    <a:p>
                      <a:pPr algn="l" fontAlgn="b"/>
                      <a:r>
                        <a:rPr lang="en-US" sz="1000" b="0" i="0" u="none" strike="noStrike">
                          <a:solidFill>
                            <a:srgbClr val="000000"/>
                          </a:solidFill>
                          <a:effectLst/>
                          <a:latin typeface="+mn-lt"/>
                        </a:rPr>
                        <a:t>Water</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11,000.00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72201870"/>
                  </a:ext>
                </a:extLst>
              </a:tr>
              <a:tr h="180223">
                <a:tc>
                  <a:txBody>
                    <a:bodyPr/>
                    <a:lstStyle/>
                    <a:p>
                      <a:pPr algn="l" fontAlgn="b"/>
                      <a:r>
                        <a:rPr lang="en-US" sz="1000" b="0" i="0" u="none" strike="noStrike">
                          <a:solidFill>
                            <a:srgbClr val="000000"/>
                          </a:solidFill>
                          <a:effectLst/>
                          <a:latin typeface="+mn-lt"/>
                        </a:rPr>
                        <a:t>Natural Gas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5,500.00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4499331"/>
                  </a:ext>
                </a:extLst>
              </a:tr>
              <a:tr h="180223">
                <a:tc>
                  <a:txBody>
                    <a:bodyPr/>
                    <a:lstStyle/>
                    <a:p>
                      <a:pPr algn="l" fontAlgn="b"/>
                      <a:r>
                        <a:rPr lang="en-US" sz="1000" b="0" i="0" u="none" strike="noStrike">
                          <a:solidFill>
                            <a:srgbClr val="000000"/>
                          </a:solidFill>
                          <a:effectLst/>
                          <a:latin typeface="+mn-lt"/>
                        </a:rPr>
                        <a:t>Phone &amp; Internet</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7,000.00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10851956"/>
                  </a:ext>
                </a:extLst>
              </a:tr>
              <a:tr h="180223">
                <a:tc>
                  <a:txBody>
                    <a:bodyPr/>
                    <a:lstStyle/>
                    <a:p>
                      <a:pPr algn="l" fontAlgn="b"/>
                      <a:r>
                        <a:rPr lang="en-US" sz="1000" b="0" i="0" u="none" strike="noStrike">
                          <a:solidFill>
                            <a:srgbClr val="000000"/>
                          </a:solidFill>
                          <a:effectLst/>
                          <a:latin typeface="+mn-lt"/>
                        </a:rPr>
                        <a:t>Garbage</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5,000.00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741285910"/>
                  </a:ext>
                </a:extLst>
              </a:tr>
              <a:tr h="180223">
                <a:tc>
                  <a:txBody>
                    <a:bodyPr/>
                    <a:lstStyle/>
                    <a:p>
                      <a:pPr algn="l" fontAlgn="b"/>
                      <a:r>
                        <a:rPr lang="en-US" sz="1000" b="0" i="0" u="none" strike="noStrike">
                          <a:solidFill>
                            <a:srgbClr val="000000"/>
                          </a:solidFill>
                          <a:effectLst/>
                          <a:latin typeface="+mn-lt"/>
                        </a:rPr>
                        <a:t>Office Supplies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3,000.00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253593355"/>
                  </a:ext>
                </a:extLst>
              </a:tr>
              <a:tr h="180223">
                <a:tc>
                  <a:txBody>
                    <a:bodyPr/>
                    <a:lstStyle/>
                    <a:p>
                      <a:pPr algn="l" fontAlgn="b"/>
                      <a:endParaRPr lang="en-US" sz="1000" b="0" i="0" u="none" strike="noStrike">
                        <a:solidFill>
                          <a:srgbClr val="000000"/>
                        </a:solidFill>
                        <a:effectLst/>
                        <a:latin typeface="+mn-lt"/>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147745007"/>
                  </a:ext>
                </a:extLst>
              </a:tr>
              <a:tr h="180223">
                <a:tc>
                  <a:txBody>
                    <a:bodyPr/>
                    <a:lstStyle/>
                    <a:p>
                      <a:pPr algn="l" fontAlgn="b"/>
                      <a:r>
                        <a:rPr lang="en-US" sz="1000" b="1" i="0" u="none" strike="noStrike">
                          <a:solidFill>
                            <a:srgbClr val="000000"/>
                          </a:solidFill>
                          <a:effectLst/>
                          <a:latin typeface="+mn-lt"/>
                        </a:rPr>
                        <a:t>Total Operational Savings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1"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1"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1"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mn-lt"/>
                        </a:rPr>
                        <a:t>91,500.00 </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r>
                        <a:rPr lang="en-US" sz="1000" b="1" i="0" u="none" strike="noStrike">
                          <a:solidFill>
                            <a:srgbClr val="000000"/>
                          </a:solidFill>
                          <a:effectLst/>
                          <a:latin typeface="+mn-lt"/>
                        </a:rPr>
                        <a:t> 91,500.00 </a:t>
                      </a: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208228335"/>
                  </a:ext>
                </a:extLst>
              </a:tr>
              <a:tr h="180223">
                <a:tc>
                  <a:txBody>
                    <a:bodyPr/>
                    <a:lstStyle/>
                    <a:p>
                      <a:pPr algn="l" fontAlgn="b"/>
                      <a:endParaRPr lang="en-US" sz="1000" b="0" i="0" u="none" strike="noStrike">
                        <a:solidFill>
                          <a:srgbClr val="000000"/>
                        </a:solidFill>
                        <a:effectLst/>
                        <a:latin typeface="+mn-lt"/>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2269890"/>
                  </a:ext>
                </a:extLst>
              </a:tr>
              <a:tr h="180223">
                <a:tc>
                  <a:txBody>
                    <a:bodyPr/>
                    <a:lstStyle/>
                    <a:p>
                      <a:pPr algn="l" fontAlgn="b"/>
                      <a:r>
                        <a:rPr lang="en-US" sz="1000" b="0" i="0" u="none" strike="noStrike">
                          <a:solidFill>
                            <a:srgbClr val="000000"/>
                          </a:solidFill>
                          <a:effectLst/>
                          <a:latin typeface="+mn-lt"/>
                        </a:rPr>
                        <a:t>Total Potential General Fund Savings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mn-lt"/>
                        </a:rPr>
                        <a:t>848,300.00 </a:t>
                      </a:r>
                    </a:p>
                  </a:txBody>
                  <a:tcPr marL="4445" marR="4445" marT="4445" marB="26668"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794828905"/>
                  </a:ext>
                </a:extLst>
              </a:tr>
              <a:tr h="180223">
                <a:tc>
                  <a:txBody>
                    <a:bodyPr/>
                    <a:lstStyle/>
                    <a:p>
                      <a:pPr algn="l" fontAlgn="b"/>
                      <a:endParaRPr lang="en-US" sz="1000" b="0" i="0" u="none" strike="noStrike">
                        <a:solidFill>
                          <a:srgbClr val="000000"/>
                        </a:solidFill>
                        <a:effectLst/>
                        <a:latin typeface="+mn-lt"/>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009792699"/>
                  </a:ext>
                </a:extLst>
              </a:tr>
              <a:tr h="180223">
                <a:tc>
                  <a:txBody>
                    <a:bodyPr/>
                    <a:lstStyle/>
                    <a:p>
                      <a:pPr algn="ctr" fontAlgn="ctr"/>
                      <a:r>
                        <a:rPr lang="en-US" sz="1000" b="1" i="0" u="sng" strike="noStrike">
                          <a:solidFill>
                            <a:srgbClr val="000000"/>
                          </a:solidFill>
                          <a:effectLst/>
                          <a:latin typeface="+mn-lt"/>
                        </a:rPr>
                        <a:t>School Nutrition Services</a:t>
                      </a:r>
                    </a:p>
                  </a:txBody>
                  <a:tcPr marL="4445" marR="4445" marT="4445" marB="26668" anchor="ctr">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4187343"/>
                  </a:ext>
                </a:extLst>
              </a:tr>
              <a:tr h="180223">
                <a:tc>
                  <a:txBody>
                    <a:bodyPr/>
                    <a:lstStyle/>
                    <a:p>
                      <a:pPr algn="l" fontAlgn="b"/>
                      <a:r>
                        <a:rPr lang="en-US" sz="1000" b="0" i="0" u="none" strike="noStrike">
                          <a:solidFill>
                            <a:srgbClr val="000000"/>
                          </a:solidFill>
                          <a:effectLst/>
                          <a:latin typeface="+mn-lt"/>
                        </a:rPr>
                        <a:t>School Nutrition Manager</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1</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63,000.00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63,000.00 </a:t>
                      </a: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86179580"/>
                  </a:ext>
                </a:extLst>
              </a:tr>
              <a:tr h="227093">
                <a:tc>
                  <a:txBody>
                    <a:bodyPr/>
                    <a:lstStyle/>
                    <a:p>
                      <a:pPr algn="l" fontAlgn="b"/>
                      <a:r>
                        <a:rPr lang="en-US" sz="1000" b="0" i="0" u="none" strike="noStrike">
                          <a:solidFill>
                            <a:srgbClr val="000000"/>
                          </a:solidFill>
                          <a:effectLst/>
                          <a:latin typeface="+mn-lt"/>
                        </a:rPr>
                        <a:t>SNS Assistants</a:t>
                      </a: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0" i="0" u="none" strike="noStrike">
                          <a:solidFill>
                            <a:srgbClr val="000000"/>
                          </a:solidFill>
                          <a:effectLst/>
                          <a:latin typeface="+mn-lt"/>
                        </a:rPr>
                        <a:t>4</a:t>
                      </a: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r>
                        <a:rPr lang="en-US" sz="1000" b="0" i="0" u="none" strike="noStrike">
                          <a:solidFill>
                            <a:srgbClr val="000000"/>
                          </a:solidFill>
                          <a:effectLst/>
                          <a:latin typeface="+mn-lt"/>
                        </a:rPr>
                        <a:t>35,000.00 </a:t>
                      </a:r>
                    </a:p>
                  </a:txBody>
                  <a:tcPr marL="4445" marR="4445" marT="4445" marB="26668" anchor="b">
                    <a:lnL>
                      <a:noFill/>
                    </a:lnL>
                    <a:lnR>
                      <a:noFill/>
                    </a:lnR>
                    <a:lnT>
                      <a:noFill/>
                    </a:lnT>
                    <a:lnB>
                      <a:noFill/>
                    </a:lnB>
                    <a:noFill/>
                  </a:tcPr>
                </a:tc>
                <a:tc>
                  <a:txBody>
                    <a:bodyPr/>
                    <a:lstStyle/>
                    <a:p>
                      <a:pPr algn="r" fontAlgn="b"/>
                      <a:r>
                        <a:rPr lang="en-US" sz="1000" b="0" i="0" u="none" strike="noStrike">
                          <a:solidFill>
                            <a:srgbClr val="000000"/>
                          </a:solidFill>
                          <a:effectLst/>
                          <a:latin typeface="+mn-lt"/>
                        </a:rPr>
                        <a:t> 140,000.00 </a:t>
                      </a:r>
                    </a:p>
                  </a:txBody>
                  <a:tcPr marL="4445" marR="4445" marT="4445" marB="26668"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757109248"/>
                  </a:ext>
                </a:extLst>
              </a:tr>
              <a:tr h="180223">
                <a:tc>
                  <a:txBody>
                    <a:bodyPr/>
                    <a:lstStyle/>
                    <a:p>
                      <a:pPr algn="l" fontAlgn="b"/>
                      <a:endParaRPr lang="en-US" sz="1000" b="0" i="0" u="none" strike="noStrike">
                        <a:solidFill>
                          <a:srgbClr val="000000"/>
                        </a:solidFill>
                        <a:effectLst/>
                        <a:latin typeface="+mn-lt"/>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a:noFill/>
                    </a:lnB>
                    <a:noFill/>
                  </a:tcPr>
                </a:tc>
                <a:tc>
                  <a:txBody>
                    <a:bodyPr/>
                    <a:lstStyle/>
                    <a:p>
                      <a:pPr algn="r" fontAlgn="b"/>
                      <a:r>
                        <a:rPr lang="en-US" sz="1000" b="1" i="0" u="none" strike="noStrike">
                          <a:solidFill>
                            <a:srgbClr val="000000"/>
                          </a:solidFill>
                          <a:effectLst/>
                          <a:latin typeface="+mn-lt"/>
                        </a:rPr>
                        <a:t>5</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1"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r" fontAlgn="b"/>
                      <a:r>
                        <a:rPr lang="en-US" sz="1000" b="1" i="0" u="none" strike="noStrike">
                          <a:solidFill>
                            <a:srgbClr val="000000"/>
                          </a:solidFill>
                          <a:effectLst/>
                          <a:latin typeface="+mn-lt"/>
                        </a:rPr>
                        <a:t>203,000.00 </a:t>
                      </a:r>
                    </a:p>
                  </a:txBody>
                  <a:tcPr marL="4445" marR="4445" marT="4445" marB="26668"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a:noFill/>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21617691"/>
                  </a:ext>
                </a:extLst>
              </a:tr>
              <a:tr h="180223">
                <a:tc>
                  <a:txBody>
                    <a:bodyPr/>
                    <a:lstStyle/>
                    <a:p>
                      <a:pPr algn="l" fontAlgn="b"/>
                      <a:endParaRPr lang="en-US" sz="1000" b="0" i="0" u="none" strike="noStrike">
                        <a:solidFill>
                          <a:srgbClr val="000000"/>
                        </a:solidFill>
                        <a:effectLst/>
                        <a:latin typeface="+mn-lt"/>
                      </a:endParaRPr>
                    </a:p>
                  </a:txBody>
                  <a:tcPr marL="4445" marR="4445" marT="4445" marB="26668"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solidFill>
                          <a:srgbClr val="000000"/>
                        </a:solidFill>
                        <a:effectLst/>
                        <a:latin typeface="+mn-lt"/>
                      </a:endParaRPr>
                    </a:p>
                  </a:txBody>
                  <a:tcPr marL="4445" marR="4445" marT="4445" marB="26668"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9707196"/>
                  </a:ext>
                </a:extLst>
              </a:tr>
            </a:tbl>
          </a:graphicData>
        </a:graphic>
      </p:graphicFrame>
      <p:sp>
        <p:nvSpPr>
          <p:cNvPr id="2" name="Slide Number Placeholder 1">
            <a:extLst>
              <a:ext uri="{FF2B5EF4-FFF2-40B4-BE49-F238E27FC236}">
                <a16:creationId xmlns:a16="http://schemas.microsoft.com/office/drawing/2014/main" id="{BCAFE3C2-78C0-C1A0-732D-F408AD2E26F8}"/>
              </a:ext>
            </a:extLst>
          </p:cNvPr>
          <p:cNvSpPr>
            <a:spLocks noGrp="1"/>
          </p:cNvSpPr>
          <p:nvPr>
            <p:ph type="sldNum" sz="quarter" idx="12"/>
          </p:nvPr>
        </p:nvSpPr>
        <p:spPr/>
        <p:txBody>
          <a:bodyPr/>
          <a:lstStyle/>
          <a:p>
            <a:fld id="{28E6F07D-F62F-4C3B-A21E-2367E9A39921}" type="slidenum">
              <a:rPr lang="en-US" smtClean="0"/>
              <a:t>88</a:t>
            </a:fld>
            <a:endParaRPr lang="en-US"/>
          </a:p>
        </p:txBody>
      </p:sp>
    </p:spTree>
    <p:extLst>
      <p:ext uri="{BB962C8B-B14F-4D97-AF65-F5344CB8AC3E}">
        <p14:creationId xmlns:p14="http://schemas.microsoft.com/office/powerpoint/2010/main" val="28116340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80666fd-25b7-44ec-9ab0-d0858433a284">
      <Terms xmlns="http://schemas.microsoft.com/office/infopath/2007/PartnerControls"/>
    </lcf76f155ced4ddcb4097134ff3c332f>
    <TaxCatchAll xmlns="b1de22aa-c0d9-4cf3-918b-b54bddbb283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13CA0A6B0BEF148A950B13793DB3E53" ma:contentTypeVersion="14" ma:contentTypeDescription="Create a new document." ma:contentTypeScope="" ma:versionID="ca73b89557a60fa9fa341def7f053cca">
  <xsd:schema xmlns:xsd="http://www.w3.org/2001/XMLSchema" xmlns:xs="http://www.w3.org/2001/XMLSchema" xmlns:p="http://schemas.microsoft.com/office/2006/metadata/properties" xmlns:ns2="780666fd-25b7-44ec-9ab0-d0858433a284" xmlns:ns3="b1de22aa-c0d9-4cf3-918b-b54bddbb2836" targetNamespace="http://schemas.microsoft.com/office/2006/metadata/properties" ma:root="true" ma:fieldsID="7ed7602ca7e64fce74071eb4f916610a" ns2:_="" ns3:_="">
    <xsd:import namespace="780666fd-25b7-44ec-9ab0-d0858433a284"/>
    <xsd:import namespace="b1de22aa-c0d9-4cf3-918b-b54bddbb28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0666fd-25b7-44ec-9ab0-d0858433a2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d8b5c29-6ec2-45ab-accb-d02a3b8c987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de22aa-c0d9-4cf3-918b-b54bddbb28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3c891fa-248d-436c-b510-4227195a1223}" ma:internalName="TaxCatchAll" ma:showField="CatchAllData" ma:web="b1de22aa-c0d9-4cf3-918b-b54bddbb28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2B6C1B-9DF4-4218-A4E7-1C6026363604}">
  <ds:schemaRefs>
    <ds:schemaRef ds:uri="780666fd-25b7-44ec-9ab0-d0858433a284"/>
    <ds:schemaRef ds:uri="b1de22aa-c0d9-4cf3-918b-b54bddbb283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AC7DA45-915F-4C47-A457-9BC5C7429D83}">
  <ds:schemaRefs>
    <ds:schemaRef ds:uri="http://schemas.microsoft.com/sharepoint/v3/contenttype/forms"/>
  </ds:schemaRefs>
</ds:datastoreItem>
</file>

<file path=customXml/itemProps3.xml><?xml version="1.0" encoding="utf-8"?>
<ds:datastoreItem xmlns:ds="http://schemas.openxmlformats.org/officeDocument/2006/customXml" ds:itemID="{DFA9CE02-15DD-4646-A729-FDE914C64CB3}">
  <ds:schemaRefs>
    <ds:schemaRef ds:uri="780666fd-25b7-44ec-9ab0-d0858433a284"/>
    <ds:schemaRef ds:uri="b1de22aa-c0d9-4cf3-918b-b54bddbb28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 2013 - 2022</Template>
  <Application>Microsoft Office PowerPoint</Application>
  <PresentationFormat>Widescreen</PresentationFormat>
  <Slides>88</Slides>
  <Notes>88</Notes>
  <HiddenSlides>0</HiddenSlides>
  <ScaleCrop>false</ScaleCrop>
  <HeadingPairs>
    <vt:vector size="4" baseType="variant">
      <vt:variant>
        <vt:lpstr>Theme</vt:lpstr>
      </vt:variant>
      <vt:variant>
        <vt:i4>6</vt:i4>
      </vt:variant>
      <vt:variant>
        <vt:lpstr>Slide Titles</vt:lpstr>
      </vt:variant>
      <vt:variant>
        <vt:i4>88</vt:i4>
      </vt:variant>
    </vt:vector>
  </HeadingPairs>
  <TitlesOfParts>
    <vt:vector size="94" baseType="lpstr">
      <vt:lpstr>Office Theme</vt:lpstr>
      <vt:lpstr>Office Theme</vt:lpstr>
      <vt:lpstr>1_Office Theme</vt:lpstr>
      <vt:lpstr>2_Office Theme</vt:lpstr>
      <vt:lpstr>1_Office Theme</vt:lpstr>
      <vt:lpstr>3_Office Theme</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STAKEHOLDER ENGAGEMENT</vt:lpstr>
      <vt:lpstr>PowerPoint Presentation</vt:lpstr>
      <vt:lpstr>PowerPoint Presentation</vt:lpstr>
      <vt:lpstr>Bibb County Schools Consolidation Exploration Survey Overview</vt:lpstr>
      <vt:lpstr>PowerPoint Presentation</vt:lpstr>
      <vt:lpstr>PowerPoint Presentation</vt:lpstr>
      <vt:lpstr>DATA ANALYSIS AND RESEARCH</vt:lpstr>
      <vt:lpstr>Enrollment Trends – District </vt:lpstr>
      <vt:lpstr>Enrollment Trends – Elementary</vt:lpstr>
      <vt:lpstr>Enrollment Trends – Middle</vt:lpstr>
      <vt:lpstr>Enrollment Trends – High</vt:lpstr>
      <vt:lpstr>Enrollment Trends – Central Zone</vt:lpstr>
      <vt:lpstr>Enrollment Trends – Howard Zone</vt:lpstr>
      <vt:lpstr>Enrollment Trends – Northeast Zone</vt:lpstr>
      <vt:lpstr>Enrollment Trends – Rutland Zone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MODELING</vt:lpstr>
      <vt:lpstr>PowerPoint Presentation</vt:lpstr>
      <vt:lpstr>PowerPoint Presentation</vt:lpstr>
      <vt:lpstr>Non-School Consolidation Scenarios</vt:lpstr>
      <vt:lpstr>PowerPoint Presentation</vt:lpstr>
      <vt:lpstr>PowerPoint Presentation</vt:lpstr>
      <vt:lpstr>School Consolidation Scenarios</vt:lpstr>
      <vt:lpstr>PowerPoint Presentation</vt:lpstr>
      <vt:lpstr>PowerPoint Presentation</vt:lpstr>
      <vt:lpstr>PowerPoint Presentation</vt:lpstr>
      <vt:lpstr>School Consolidation Scenarios</vt:lpstr>
      <vt:lpstr>PowerPoint Presentation</vt:lpstr>
      <vt:lpstr>PowerPoint Presentation</vt:lpstr>
      <vt:lpstr>PowerPoint Presentation</vt:lpstr>
      <vt:lpstr>PowerPoint Presentation</vt:lpstr>
      <vt:lpstr>School Consolidation Scenarios</vt:lpstr>
      <vt:lpstr>PowerPoint Presentation</vt:lpstr>
      <vt:lpstr>PowerPoint Presentation</vt:lpstr>
      <vt:lpstr>PowerPoint Presentation</vt:lpstr>
      <vt:lpstr>PowerPoint Presentation</vt:lpstr>
      <vt:lpstr>PowerPoint Presentation</vt:lpstr>
      <vt:lpstr>PowerPoint Presentation</vt:lpstr>
      <vt:lpstr>APPENDIX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revision>2</cp:revision>
  <cp:lastPrinted>2025-03-19T18:03:13Z</cp:lastPrinted>
  <dcterms:created xsi:type="dcterms:W3CDTF">2023-05-01T16:02:45Z</dcterms:created>
  <dcterms:modified xsi:type="dcterms:W3CDTF">2025-03-19T19:41:20Z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0x010100113CA0A6B0BEF148A950B13793DB3E53</vt:lpwstr>
  </property>
</Properties>
</file>