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302" r:id="rId3"/>
    <p:sldId id="334" r:id="rId4"/>
    <p:sldId id="337" r:id="rId5"/>
    <p:sldId id="361" r:id="rId6"/>
    <p:sldId id="335" r:id="rId7"/>
    <p:sldId id="336" r:id="rId8"/>
    <p:sldId id="358" r:id="rId9"/>
    <p:sldId id="340" r:id="rId10"/>
    <p:sldId id="349" r:id="rId11"/>
    <p:sldId id="341" r:id="rId12"/>
    <p:sldId id="352" r:id="rId13"/>
    <p:sldId id="342" r:id="rId14"/>
    <p:sldId id="354" r:id="rId15"/>
    <p:sldId id="343" r:id="rId16"/>
    <p:sldId id="350" r:id="rId17"/>
    <p:sldId id="344" r:id="rId18"/>
    <p:sldId id="351" r:id="rId19"/>
    <p:sldId id="345" r:id="rId20"/>
    <p:sldId id="355" r:id="rId21"/>
    <p:sldId id="346" r:id="rId22"/>
    <p:sldId id="353" r:id="rId23"/>
    <p:sldId id="359" r:id="rId24"/>
    <p:sldId id="356" r:id="rId25"/>
    <p:sldId id="348" r:id="rId26"/>
    <p:sldId id="357" r:id="rId27"/>
    <p:sldId id="362" r:id="rId28"/>
    <p:sldId id="363" r:id="rId29"/>
    <p:sldId id="295" r:id="rId30"/>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5">
          <p15:clr>
            <a:srgbClr val="A4A3A4"/>
          </p15:clr>
        </p15:guide>
        <p15:guide id="2" pos="2876">
          <p15:clr>
            <a:srgbClr val="A4A3A4"/>
          </p15:clr>
        </p15:guide>
      </p15:sldGuideLst>
    </p:ext>
    <p:ext uri="{2D200454-40CA-4A62-9FC3-DE9A4176ACB9}">
      <p15:notesGuideLst xmlns:p15="http://schemas.microsoft.com/office/powerpoint/2012/main">
        <p15:guide id="1" orient="horz" pos="2305" userDrawn="1">
          <p15:clr>
            <a:srgbClr val="A4A3A4"/>
          </p15:clr>
        </p15:guide>
        <p15:guide id="2" pos="302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01" autoAdjust="0"/>
    <p:restoredTop sz="82603" autoAdjust="0"/>
  </p:normalViewPr>
  <p:slideViewPr>
    <p:cSldViewPr snapToGrid="0">
      <p:cViewPr varScale="1">
        <p:scale>
          <a:sx n="82" d="100"/>
          <a:sy n="82" d="100"/>
        </p:scale>
        <p:origin x="1574" y="67"/>
      </p:cViewPr>
      <p:guideLst>
        <p:guide orient="horz" pos="2135"/>
        <p:guide pos="2876"/>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158" d="100"/>
          <a:sy n="158" d="100"/>
        </p:scale>
        <p:origin x="-6560" y="-120"/>
      </p:cViewPr>
      <p:guideLst>
        <p:guide orient="horz" pos="2305"/>
        <p:guide pos="302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248" cy="366511"/>
          </a:xfrm>
          <a:prstGeom prst="rect">
            <a:avLst/>
          </a:prstGeom>
        </p:spPr>
        <p:txBody>
          <a:bodyPr vert="horz" lIns="95610" tIns="47805" rIns="95610" bIns="47805" rtlCol="0"/>
          <a:lstStyle>
            <a:lvl1pPr algn="l">
              <a:defRPr sz="1300"/>
            </a:lvl1pPr>
          </a:lstStyle>
          <a:p>
            <a:endParaRPr lang="en-US"/>
          </a:p>
        </p:txBody>
      </p:sp>
      <p:sp>
        <p:nvSpPr>
          <p:cNvPr id="3" name="Date Placeholder 2"/>
          <p:cNvSpPr>
            <a:spLocks noGrp="1"/>
          </p:cNvSpPr>
          <p:nvPr>
            <p:ph type="dt" sz="quarter" idx="1"/>
          </p:nvPr>
        </p:nvSpPr>
        <p:spPr>
          <a:xfrm>
            <a:off x="5437772" y="0"/>
            <a:ext cx="4161248" cy="366511"/>
          </a:xfrm>
          <a:prstGeom prst="rect">
            <a:avLst/>
          </a:prstGeom>
        </p:spPr>
        <p:txBody>
          <a:bodyPr vert="horz" lIns="95610" tIns="47805" rIns="95610" bIns="47805" rtlCol="0"/>
          <a:lstStyle>
            <a:lvl1pPr algn="r">
              <a:defRPr sz="1300"/>
            </a:lvl1pPr>
          </a:lstStyle>
          <a:p>
            <a:fld id="{AE6E3828-7A32-4792-BE78-41D3077E558F}" type="datetimeFigureOut">
              <a:rPr lang="en-US" smtClean="0"/>
              <a:pPr/>
              <a:t>5/30/2017</a:t>
            </a:fld>
            <a:endParaRPr lang="en-US"/>
          </a:p>
        </p:txBody>
      </p:sp>
      <p:sp>
        <p:nvSpPr>
          <p:cNvPr id="4" name="Footer Placeholder 3"/>
          <p:cNvSpPr>
            <a:spLocks noGrp="1"/>
          </p:cNvSpPr>
          <p:nvPr>
            <p:ph type="ftr" sz="quarter" idx="2"/>
          </p:nvPr>
        </p:nvSpPr>
        <p:spPr>
          <a:xfrm>
            <a:off x="2" y="6948690"/>
            <a:ext cx="4161248" cy="366510"/>
          </a:xfrm>
          <a:prstGeom prst="rect">
            <a:avLst/>
          </a:prstGeom>
        </p:spPr>
        <p:txBody>
          <a:bodyPr vert="horz" lIns="95610" tIns="47805" rIns="95610" bIns="47805" rtlCol="0" anchor="b"/>
          <a:lstStyle>
            <a:lvl1pPr algn="l">
              <a:defRPr sz="1300"/>
            </a:lvl1pPr>
          </a:lstStyle>
          <a:p>
            <a:endParaRPr lang="en-US"/>
          </a:p>
        </p:txBody>
      </p:sp>
      <p:sp>
        <p:nvSpPr>
          <p:cNvPr id="5" name="Slide Number Placeholder 4"/>
          <p:cNvSpPr>
            <a:spLocks noGrp="1"/>
          </p:cNvSpPr>
          <p:nvPr>
            <p:ph type="sldNum" sz="quarter" idx="3"/>
          </p:nvPr>
        </p:nvSpPr>
        <p:spPr>
          <a:xfrm>
            <a:off x="5437772" y="6948690"/>
            <a:ext cx="4161248" cy="366510"/>
          </a:xfrm>
          <a:prstGeom prst="rect">
            <a:avLst/>
          </a:prstGeom>
        </p:spPr>
        <p:txBody>
          <a:bodyPr vert="horz" lIns="95610" tIns="47805" rIns="95610" bIns="47805" rtlCol="0" anchor="b"/>
          <a:lstStyle>
            <a:lvl1pPr algn="r">
              <a:defRPr sz="1300"/>
            </a:lvl1pPr>
          </a:lstStyle>
          <a:p>
            <a:fld id="{92A2184B-1FD7-49B4-95F2-88E9FB772166}" type="slidenum">
              <a:rPr lang="en-US" smtClean="0"/>
              <a:pPr/>
              <a:t>‹#›</a:t>
            </a:fld>
            <a:endParaRPr lang="en-US"/>
          </a:p>
        </p:txBody>
      </p:sp>
    </p:spTree>
    <p:extLst>
      <p:ext uri="{BB962C8B-B14F-4D97-AF65-F5344CB8AC3E}">
        <p14:creationId xmlns:p14="http://schemas.microsoft.com/office/powerpoint/2010/main" val="406574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160520" cy="365760"/>
          </a:xfrm>
          <a:prstGeom prst="rect">
            <a:avLst/>
          </a:prstGeom>
        </p:spPr>
        <p:txBody>
          <a:bodyPr vert="horz" lIns="97169" tIns="48584" rIns="97169" bIns="48584" rtlCol="0"/>
          <a:lstStyle>
            <a:lvl1pPr algn="l">
              <a:defRPr sz="1300"/>
            </a:lvl1pPr>
          </a:lstStyle>
          <a:p>
            <a:endParaRPr lang="en-US" dirty="0"/>
          </a:p>
        </p:txBody>
      </p:sp>
      <p:sp>
        <p:nvSpPr>
          <p:cNvPr id="3" name="Date Placeholder 2"/>
          <p:cNvSpPr>
            <a:spLocks noGrp="1"/>
          </p:cNvSpPr>
          <p:nvPr>
            <p:ph type="dt" idx="1"/>
          </p:nvPr>
        </p:nvSpPr>
        <p:spPr>
          <a:xfrm>
            <a:off x="5438464" y="3"/>
            <a:ext cx="4160520" cy="365760"/>
          </a:xfrm>
          <a:prstGeom prst="rect">
            <a:avLst/>
          </a:prstGeom>
        </p:spPr>
        <p:txBody>
          <a:bodyPr vert="horz" lIns="97169" tIns="48584" rIns="97169" bIns="48584" rtlCol="0"/>
          <a:lstStyle>
            <a:lvl1pPr algn="r">
              <a:defRPr sz="1300"/>
            </a:lvl1pPr>
          </a:lstStyle>
          <a:p>
            <a:fld id="{D7D51BC3-227A-44A0-B907-8DA1442878CC}" type="datetimeFigureOut">
              <a:rPr lang="en-US" smtClean="0"/>
              <a:pPr/>
              <a:t>5/30/2017</a:t>
            </a:fld>
            <a:endParaRPr lang="en-US" dirty="0"/>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7169" tIns="48584" rIns="97169" bIns="48584" rtlCol="0" anchor="ctr"/>
          <a:lstStyle/>
          <a:p>
            <a:endParaRPr lang="en-US" dirty="0"/>
          </a:p>
        </p:txBody>
      </p:sp>
      <p:sp>
        <p:nvSpPr>
          <p:cNvPr id="5" name="Notes Placeholder 4"/>
          <p:cNvSpPr>
            <a:spLocks noGrp="1"/>
          </p:cNvSpPr>
          <p:nvPr>
            <p:ph type="body" sz="quarter" idx="3"/>
          </p:nvPr>
        </p:nvSpPr>
        <p:spPr>
          <a:xfrm>
            <a:off x="960122" y="3474721"/>
            <a:ext cx="7680959" cy="3291840"/>
          </a:xfrm>
          <a:prstGeom prst="rect">
            <a:avLst/>
          </a:prstGeom>
        </p:spPr>
        <p:txBody>
          <a:bodyPr vert="horz" lIns="97169" tIns="48584" rIns="97169" bIns="48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948171"/>
            <a:ext cx="4160520" cy="365760"/>
          </a:xfrm>
          <a:prstGeom prst="rect">
            <a:avLst/>
          </a:prstGeom>
        </p:spPr>
        <p:txBody>
          <a:bodyPr vert="horz" lIns="97169" tIns="48584" rIns="97169" bIns="48584"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64" y="6948171"/>
            <a:ext cx="4160520" cy="365760"/>
          </a:xfrm>
          <a:prstGeom prst="rect">
            <a:avLst/>
          </a:prstGeom>
        </p:spPr>
        <p:txBody>
          <a:bodyPr vert="horz" lIns="97169" tIns="48584" rIns="97169" bIns="48584" rtlCol="0" anchor="b"/>
          <a:lstStyle>
            <a:lvl1pPr algn="r">
              <a:defRPr sz="1300"/>
            </a:lvl1pPr>
          </a:lstStyle>
          <a:p>
            <a:fld id="{8F1DBD3B-EB26-4D1E-A2BE-0DE91066D52C}" type="slidenum">
              <a:rPr lang="en-US" smtClean="0"/>
              <a:pPr/>
              <a:t>‹#›</a:t>
            </a:fld>
            <a:endParaRPr lang="en-US" dirty="0"/>
          </a:p>
        </p:txBody>
      </p:sp>
    </p:spTree>
    <p:extLst>
      <p:ext uri="{BB962C8B-B14F-4D97-AF65-F5344CB8AC3E}">
        <p14:creationId xmlns:p14="http://schemas.microsoft.com/office/powerpoint/2010/main" val="149332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3" name="Picture 12" descr="Budget Video Curves.ps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7" name="Title 6"/>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a:prstGeom prst="rect">
            <a:avLst/>
          </a:prstGeo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a:prstGeom prst="rect">
            <a:avLst/>
          </a:prstGeo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8" name="Title 7"/>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prstGeom prst="rect">
            <a:avLst/>
          </a:prstGeo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prstGeom prst="rect">
            <a:avLst/>
          </a:prstGeo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6" name="Title 5"/>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a:prstGeom prst="rect">
            <a:avLst/>
          </a:prstGeo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a:prstGeom prst="rect">
            <a:avLst/>
          </a:prstGeo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5/30/2017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prstGeom prst="rect">
            <a:avLst/>
          </a:prstGeo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659B11B8-566D-465F-B533-F25F5722E2A4}" type="datetimeFigureOut">
              <a:rPr lang="en-US" smtClean="0"/>
              <a:pPr/>
              <a:t>5/30/2017</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fld id="{4281A599-B97A-4545-A1EF-C10013AD06F1}" type="slidenum">
              <a:rPr lang="en-US" smtClean="0"/>
              <a:pPr/>
              <a:t>‹#›</a:t>
            </a:fld>
            <a:endParaRPr lang="en-US" dirty="0"/>
          </a:p>
        </p:txBody>
      </p:sp>
      <p:sp>
        <p:nvSpPr>
          <p:cNvPr id="2" name="Title 1"/>
          <p:cNvSpPr>
            <a:spLocks noGrp="1"/>
          </p:cNvSpPr>
          <p:nvPr>
            <p:ph type="title"/>
          </p:nvPr>
        </p:nvSpPr>
        <p:spPr>
          <a:xfrm>
            <a:off x="228600" y="4865122"/>
            <a:ext cx="8075432" cy="562672"/>
          </a:xfrm>
          <a:prstGeom prst="rect">
            <a:avLst/>
          </a:prstGeo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Budget Video Curves.psd"/>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barrow.k12.ga.us/assets/mckinney-4-.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3742123"/>
            <a:ext cx="7772400" cy="1392464"/>
          </a:xfrm>
          <a:prstGeom prst="rect">
            <a:avLst/>
          </a:prstGeom>
        </p:spPr>
        <p:txBody>
          <a:bodyPr/>
          <a:lstStyle/>
          <a:p>
            <a:pPr algn="ctr"/>
            <a:r>
              <a:rPr lang="en-US" dirty="0" smtClean="0">
                <a:solidFill>
                  <a:srgbClr val="1F49A2"/>
                </a:solidFill>
                <a:latin typeface="Times New Roman" panose="02020603050405020304" pitchFamily="18" charset="0"/>
                <a:cs typeface="Times New Roman" panose="02020603050405020304" pitchFamily="18" charset="0"/>
              </a:rPr>
              <a:t>TENTATIVE OTHER FUNDS BUDGET FY 2018</a:t>
            </a:r>
            <a:endParaRPr lang="en-US" dirty="0">
              <a:latin typeface="Times New Roman" panose="02020603050405020304" pitchFamily="18" charset="0"/>
              <a:cs typeface="Times New Roman" panose="02020603050405020304" pitchFamily="18" charset="0"/>
            </a:endParaRPr>
          </a:p>
        </p:txBody>
      </p:sp>
      <p:pic>
        <p:nvPicPr>
          <p:cNvPr id="4" name="Picture 3" descr="BCSS Horizontal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3125" y="1283016"/>
            <a:ext cx="4766325" cy="2224285"/>
          </a:xfrm>
          <a:prstGeom prst="rect">
            <a:avLst/>
          </a:prstGeom>
        </p:spPr>
      </p:pic>
    </p:spTree>
    <p:extLst>
      <p:ext uri="{BB962C8B-B14F-4D97-AF65-F5344CB8AC3E}">
        <p14:creationId xmlns:p14="http://schemas.microsoft.com/office/powerpoint/2010/main" val="66318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Title I FY 2018 Budget</a:t>
            </a:r>
            <a:br>
              <a:rPr lang="en-US" dirty="0" smtClean="0"/>
            </a:br>
            <a:endParaRPr lang="en-US" dirty="0"/>
          </a:p>
        </p:txBody>
      </p:sp>
      <p:pic>
        <p:nvPicPr>
          <p:cNvPr id="9" name="Content Placeholder 8"/>
          <p:cNvPicPr>
            <a:picLocks noGrp="1" noChangeAspect="1"/>
          </p:cNvPicPr>
          <p:nvPr>
            <p:ph idx="1"/>
          </p:nvPr>
        </p:nvPicPr>
        <p:blipFill>
          <a:blip r:embed="rId2"/>
          <a:stretch>
            <a:fillRect/>
          </a:stretch>
        </p:blipFill>
        <p:spPr>
          <a:xfrm>
            <a:off x="2493817" y="1283855"/>
            <a:ext cx="5163128" cy="4756727"/>
          </a:xfrm>
          <a:prstGeom prst="rect">
            <a:avLst/>
          </a:prstGeom>
        </p:spPr>
      </p:pic>
    </p:spTree>
    <p:extLst>
      <p:ext uri="{BB962C8B-B14F-4D97-AF65-F5344CB8AC3E}">
        <p14:creationId xmlns:p14="http://schemas.microsoft.com/office/powerpoint/2010/main" val="156565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10139"/>
            <a:ext cx="8229600" cy="4197152"/>
          </a:xfrm>
        </p:spPr>
        <p:txBody>
          <a:bodyPr/>
          <a:lstStyle/>
          <a:p>
            <a:r>
              <a:rPr lang="en-US" sz="2500" dirty="0">
                <a:latin typeface="Calisto MT" panose="02040603050505030304" pitchFamily="18" charset="0"/>
              </a:rPr>
              <a:t>The purpose of Title II-A is to increase academic achievement </a:t>
            </a:r>
            <a:r>
              <a:rPr lang="en-US" sz="2500" dirty="0" smtClean="0">
                <a:latin typeface="Calisto MT" panose="02040603050505030304" pitchFamily="18" charset="0"/>
              </a:rPr>
              <a:t>by improving </a:t>
            </a:r>
            <a:r>
              <a:rPr lang="en-US" sz="2500" dirty="0">
                <a:latin typeface="Calisto MT" panose="02040603050505030304" pitchFamily="18" charset="0"/>
              </a:rPr>
              <a:t>teacher and leader </a:t>
            </a:r>
            <a:r>
              <a:rPr lang="en-US" sz="2500" dirty="0" smtClean="0">
                <a:latin typeface="Calisto MT" panose="02040603050505030304" pitchFamily="18" charset="0"/>
              </a:rPr>
              <a:t>quality.</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Federal funds – Improving teacher quality</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Professional learning opportunities, stipends for teachers and </a:t>
            </a:r>
            <a:r>
              <a:rPr lang="en-US" sz="2500" dirty="0" smtClean="0">
                <a:latin typeface="Calisto MT" panose="02040603050505030304" pitchFamily="18" charset="0"/>
              </a:rPr>
              <a:t>substitutes and administrative salaries</a:t>
            </a:r>
            <a:endParaRPr lang="en-US" sz="2500" dirty="0">
              <a:latin typeface="Calisto MT" panose="02040603050505030304" pitchFamily="18" charset="0"/>
            </a:endParaRPr>
          </a:p>
          <a:p>
            <a:endParaRPr lang="en-US" dirty="0"/>
          </a:p>
        </p:txBody>
      </p:sp>
      <p:sp>
        <p:nvSpPr>
          <p:cNvPr id="3" name="Title 2"/>
          <p:cNvSpPr>
            <a:spLocks noGrp="1"/>
          </p:cNvSpPr>
          <p:nvPr>
            <p:ph type="title"/>
          </p:nvPr>
        </p:nvSpPr>
        <p:spPr>
          <a:xfrm>
            <a:off x="457200" y="475860"/>
            <a:ext cx="8229600" cy="941777"/>
          </a:xfrm>
        </p:spPr>
        <p:txBody>
          <a:bodyPr/>
          <a:lstStyle/>
          <a:p>
            <a:pPr algn="ctr"/>
            <a:r>
              <a:rPr lang="en-US" dirty="0" smtClean="0"/>
              <a:t>Title II</a:t>
            </a:r>
            <a:endParaRPr lang="en-US" dirty="0"/>
          </a:p>
        </p:txBody>
      </p:sp>
    </p:spTree>
    <p:extLst>
      <p:ext uri="{BB962C8B-B14F-4D97-AF65-F5344CB8AC3E}">
        <p14:creationId xmlns:p14="http://schemas.microsoft.com/office/powerpoint/2010/main" val="3136114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2514"/>
            <a:ext cx="8229600" cy="895124"/>
          </a:xfrm>
        </p:spPr>
        <p:txBody>
          <a:bodyPr/>
          <a:lstStyle/>
          <a:p>
            <a:pPr algn="ctr"/>
            <a:r>
              <a:rPr lang="en-US" dirty="0" smtClean="0"/>
              <a:t>Title </a:t>
            </a:r>
            <a:r>
              <a:rPr lang="en-US" dirty="0"/>
              <a:t>II FY 2018 Budget</a:t>
            </a:r>
          </a:p>
        </p:txBody>
      </p:sp>
      <p:pic>
        <p:nvPicPr>
          <p:cNvPr id="9" name="Content Placeholder 8"/>
          <p:cNvPicPr>
            <a:picLocks noGrp="1" noChangeAspect="1"/>
          </p:cNvPicPr>
          <p:nvPr>
            <p:ph idx="1"/>
          </p:nvPr>
        </p:nvPicPr>
        <p:blipFill>
          <a:blip r:embed="rId2"/>
          <a:stretch>
            <a:fillRect/>
          </a:stretch>
        </p:blipFill>
        <p:spPr>
          <a:xfrm>
            <a:off x="2586936" y="1322968"/>
            <a:ext cx="4230254" cy="4987636"/>
          </a:xfrm>
          <a:prstGeom prst="rect">
            <a:avLst/>
          </a:prstGeom>
        </p:spPr>
      </p:pic>
    </p:spTree>
    <p:extLst>
      <p:ext uri="{BB962C8B-B14F-4D97-AF65-F5344CB8AC3E}">
        <p14:creationId xmlns:p14="http://schemas.microsoft.com/office/powerpoint/2010/main" val="164388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6956"/>
            <a:ext cx="8229600" cy="4898572"/>
          </a:xfrm>
        </p:spPr>
        <p:txBody>
          <a:bodyPr/>
          <a:lstStyle/>
          <a:p>
            <a:endParaRPr lang="en-US" sz="1000" dirty="0" smtClean="0">
              <a:latin typeface="Calisto MT" panose="02040603050505030304" pitchFamily="18" charset="0"/>
            </a:endParaRPr>
          </a:p>
          <a:p>
            <a:r>
              <a:rPr lang="en-US" sz="2500" dirty="0" smtClean="0">
                <a:latin typeface="Calisto MT" panose="02040603050505030304" pitchFamily="18" charset="0"/>
              </a:rPr>
              <a:t>The</a:t>
            </a:r>
            <a:r>
              <a:rPr lang="en-US" sz="2500" dirty="0">
                <a:latin typeface="Calisto MT" panose="02040603050505030304" pitchFamily="18" charset="0"/>
              </a:rPr>
              <a:t> purpose of Title III is to ensure that limited English proficient (LEP) students, including immigrant children and youth, develop English proficiency and meet the same academic content and academic achievement standards that other children are expected to meet</a:t>
            </a:r>
            <a:r>
              <a:rPr lang="en-US" sz="2500" dirty="0" smtClean="0">
                <a:latin typeface="Calisto MT" panose="02040603050505030304" pitchFamily="18" charset="0"/>
              </a:rPr>
              <a:t>.</a:t>
            </a:r>
          </a:p>
          <a:p>
            <a:endParaRPr lang="en-US" sz="1000" dirty="0">
              <a:latin typeface="Calisto MT" panose="02040603050505030304" pitchFamily="18" charset="0"/>
            </a:endParaRPr>
          </a:p>
          <a:p>
            <a:r>
              <a:rPr lang="en-US" sz="2500" dirty="0" smtClean="0">
                <a:latin typeface="Calisto MT" panose="02040603050505030304" pitchFamily="18" charset="0"/>
              </a:rPr>
              <a:t>Revenues – Federal funds for Immigrant and Limited English Proficient</a:t>
            </a:r>
          </a:p>
          <a:p>
            <a:endParaRPr lang="en-US" sz="1000" dirty="0" smtClean="0">
              <a:latin typeface="Calisto MT" panose="02040603050505030304" pitchFamily="18" charset="0"/>
            </a:endParaRPr>
          </a:p>
          <a:p>
            <a:r>
              <a:rPr lang="en-US" sz="2500" dirty="0" smtClean="0">
                <a:latin typeface="Calisto MT" panose="02040603050505030304" pitchFamily="18" charset="0"/>
              </a:rPr>
              <a:t>Expenditures – Salaries, teacher stipends, professional learning, subscriptions, supplies and equipment</a:t>
            </a:r>
            <a:endParaRPr lang="en-US" sz="2500" dirty="0">
              <a:latin typeface="Calisto MT" panose="02040603050505030304" pitchFamily="18" charset="0"/>
            </a:endParaRPr>
          </a:p>
        </p:txBody>
      </p:sp>
      <p:sp>
        <p:nvSpPr>
          <p:cNvPr id="3" name="Title 2"/>
          <p:cNvSpPr>
            <a:spLocks noGrp="1"/>
          </p:cNvSpPr>
          <p:nvPr>
            <p:ph type="title"/>
          </p:nvPr>
        </p:nvSpPr>
        <p:spPr/>
        <p:txBody>
          <a:bodyPr/>
          <a:lstStyle/>
          <a:p>
            <a:pPr algn="ctr"/>
            <a:r>
              <a:rPr lang="en-US" dirty="0" smtClean="0"/>
              <a:t>Title III</a:t>
            </a:r>
            <a:endParaRPr lang="en-US" dirty="0"/>
          </a:p>
        </p:txBody>
      </p:sp>
    </p:spTree>
    <p:extLst>
      <p:ext uri="{BB962C8B-B14F-4D97-AF65-F5344CB8AC3E}">
        <p14:creationId xmlns:p14="http://schemas.microsoft.com/office/powerpoint/2010/main" val="267199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1176"/>
            <a:ext cx="8229600" cy="876462"/>
          </a:xfrm>
        </p:spPr>
        <p:txBody>
          <a:bodyPr/>
          <a:lstStyle/>
          <a:p>
            <a:pPr algn="ctr"/>
            <a:r>
              <a:rPr lang="en-US" dirty="0" smtClean="0"/>
              <a:t>Title </a:t>
            </a:r>
            <a:r>
              <a:rPr lang="en-US" dirty="0"/>
              <a:t>III FY 2018 Budget</a:t>
            </a:r>
          </a:p>
        </p:txBody>
      </p:sp>
      <p:pic>
        <p:nvPicPr>
          <p:cNvPr id="7" name="Content Placeholder 6"/>
          <p:cNvPicPr>
            <a:picLocks noGrp="1" noChangeAspect="1"/>
          </p:cNvPicPr>
          <p:nvPr>
            <p:ph idx="1"/>
          </p:nvPr>
        </p:nvPicPr>
        <p:blipFill>
          <a:blip r:embed="rId2"/>
          <a:stretch>
            <a:fillRect/>
          </a:stretch>
        </p:blipFill>
        <p:spPr>
          <a:xfrm>
            <a:off x="2112580" y="1293737"/>
            <a:ext cx="4540468" cy="4981904"/>
          </a:xfrm>
          <a:prstGeom prst="rect">
            <a:avLst/>
          </a:prstGeom>
        </p:spPr>
      </p:pic>
    </p:spTree>
    <p:extLst>
      <p:ext uri="{BB962C8B-B14F-4D97-AF65-F5344CB8AC3E}">
        <p14:creationId xmlns:p14="http://schemas.microsoft.com/office/powerpoint/2010/main" val="24817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0890"/>
            <a:ext cx="8229600" cy="4486401"/>
          </a:xfrm>
        </p:spPr>
        <p:txBody>
          <a:bodyPr/>
          <a:lstStyle/>
          <a:p>
            <a:r>
              <a:rPr lang="en-US" sz="2500" dirty="0">
                <a:latin typeface="Calisto MT" panose="02040603050505030304" pitchFamily="18" charset="0"/>
              </a:rPr>
              <a:t>The special education program in Barrow County is a </a:t>
            </a:r>
            <a:r>
              <a:rPr lang="en-US" sz="2500" dirty="0" smtClean="0">
                <a:latin typeface="Calisto MT" panose="02040603050505030304" pitchFamily="18" charset="0"/>
              </a:rPr>
              <a:t>child-centered education </a:t>
            </a:r>
            <a:r>
              <a:rPr lang="en-US" sz="2500" dirty="0">
                <a:latin typeface="Calisto MT" panose="02040603050505030304" pitchFamily="18" charset="0"/>
              </a:rPr>
              <a:t>process designed to address individual students' </a:t>
            </a:r>
            <a:r>
              <a:rPr lang="en-US" sz="2500" dirty="0" smtClean="0">
                <a:latin typeface="Calisto MT" panose="02040603050505030304" pitchFamily="18" charset="0"/>
              </a:rPr>
              <a:t>needs</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receive federal funds for VI-B </a:t>
            </a:r>
            <a:r>
              <a:rPr lang="en-US" sz="2500" dirty="0" err="1" smtClean="0">
                <a:latin typeface="Calisto MT" panose="02040603050505030304" pitchFamily="18" charset="0"/>
              </a:rPr>
              <a:t>Flowthrough</a:t>
            </a:r>
            <a:r>
              <a:rPr lang="en-US" sz="2500" dirty="0" smtClean="0">
                <a:latin typeface="Calisto MT" panose="02040603050505030304" pitchFamily="18" charset="0"/>
              </a:rPr>
              <a:t>, Special Ed. Preschool, And High cost grant, transfers from general fund</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para support, </a:t>
            </a:r>
            <a:r>
              <a:rPr lang="en-US" sz="2500" dirty="0" smtClean="0">
                <a:latin typeface="Calisto MT" panose="02040603050505030304" pitchFamily="18" charset="0"/>
              </a:rPr>
              <a:t>administration, </a:t>
            </a:r>
            <a:r>
              <a:rPr lang="en-US" sz="2500" dirty="0" smtClean="0">
                <a:latin typeface="Calisto MT" panose="02040603050505030304" pitchFamily="18" charset="0"/>
              </a:rPr>
              <a:t>equipment, and instructional supplies</a:t>
            </a:r>
            <a:endParaRPr lang="en-US" sz="2500" dirty="0">
              <a:latin typeface="Calisto MT" panose="02040603050505030304" pitchFamily="18" charset="0"/>
            </a:endParaRPr>
          </a:p>
        </p:txBody>
      </p:sp>
      <p:sp>
        <p:nvSpPr>
          <p:cNvPr id="3" name="Title 2"/>
          <p:cNvSpPr>
            <a:spLocks noGrp="1"/>
          </p:cNvSpPr>
          <p:nvPr>
            <p:ph type="title"/>
          </p:nvPr>
        </p:nvSpPr>
        <p:spPr>
          <a:xfrm>
            <a:off x="457200" y="438538"/>
            <a:ext cx="8229600" cy="979099"/>
          </a:xfrm>
        </p:spPr>
        <p:txBody>
          <a:bodyPr/>
          <a:lstStyle/>
          <a:p>
            <a:pPr algn="ctr"/>
            <a:r>
              <a:rPr lang="en-US" dirty="0" smtClean="0"/>
              <a:t>Special Education</a:t>
            </a:r>
            <a:endParaRPr lang="en-US" dirty="0"/>
          </a:p>
        </p:txBody>
      </p:sp>
    </p:spTree>
    <p:extLst>
      <p:ext uri="{BB962C8B-B14F-4D97-AF65-F5344CB8AC3E}">
        <p14:creationId xmlns:p14="http://schemas.microsoft.com/office/powerpoint/2010/main" val="328022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643812"/>
            <a:ext cx="8453535" cy="773826"/>
          </a:xfrm>
        </p:spPr>
        <p:txBody>
          <a:bodyPr/>
          <a:lstStyle/>
          <a:p>
            <a:pPr algn="ctr"/>
            <a:r>
              <a:rPr lang="en-US" dirty="0" smtClean="0"/>
              <a:t>Special </a:t>
            </a:r>
            <a:r>
              <a:rPr lang="en-US" dirty="0"/>
              <a:t>Education FY 2018 Budget</a:t>
            </a:r>
          </a:p>
        </p:txBody>
      </p:sp>
      <p:pic>
        <p:nvPicPr>
          <p:cNvPr id="13" name="Content Placeholder 12"/>
          <p:cNvPicPr>
            <a:picLocks noGrp="1" noChangeAspect="1"/>
          </p:cNvPicPr>
          <p:nvPr>
            <p:ph idx="1"/>
          </p:nvPr>
        </p:nvPicPr>
        <p:blipFill>
          <a:blip r:embed="rId2"/>
          <a:stretch>
            <a:fillRect/>
          </a:stretch>
        </p:blipFill>
        <p:spPr>
          <a:xfrm>
            <a:off x="1921257" y="1313261"/>
            <a:ext cx="5052291" cy="4969164"/>
          </a:xfrm>
          <a:prstGeom prst="rect">
            <a:avLst/>
          </a:prstGeom>
        </p:spPr>
      </p:pic>
    </p:spTree>
    <p:extLst>
      <p:ext uri="{BB962C8B-B14F-4D97-AF65-F5344CB8AC3E}">
        <p14:creationId xmlns:p14="http://schemas.microsoft.com/office/powerpoint/2010/main" val="312581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48882"/>
            <a:ext cx="8229600" cy="4458409"/>
          </a:xfrm>
        </p:spPr>
        <p:txBody>
          <a:bodyPr/>
          <a:lstStyle/>
          <a:p>
            <a:endParaRPr lang="en-US" sz="1000" dirty="0" smtClean="0">
              <a:latin typeface="Calisto MT" panose="02040603050505030304" pitchFamily="18" charset="0"/>
            </a:endParaRPr>
          </a:p>
          <a:p>
            <a:r>
              <a:rPr lang="en-US" sz="2500" dirty="0" smtClean="0">
                <a:latin typeface="Calisto MT" panose="02040603050505030304" pitchFamily="18" charset="0"/>
              </a:rPr>
              <a:t>Looks </a:t>
            </a:r>
            <a:r>
              <a:rPr lang="en-US" sz="2500" dirty="0">
                <a:latin typeface="Calisto MT" panose="02040603050505030304" pitchFamily="18" charset="0"/>
              </a:rPr>
              <a:t>for new and innovative ways to prepare our students for college and career success! With a choice of twenty-six different career pathways, students have the opportunity to earn credentials and college credit in almost any career area of interest</a:t>
            </a:r>
            <a:r>
              <a:rPr lang="en-US" sz="2500" dirty="0" smtClean="0">
                <a:latin typeface="Calisto MT" panose="02040603050505030304" pitchFamily="18" charset="0"/>
              </a:rPr>
              <a:t>.</a:t>
            </a:r>
          </a:p>
          <a:p>
            <a:endParaRPr lang="en-US" sz="1000" dirty="0" smtClean="0">
              <a:latin typeface="Calisto MT" panose="02040603050505030304" pitchFamily="18" charset="0"/>
            </a:endParaRPr>
          </a:p>
          <a:p>
            <a:r>
              <a:rPr lang="en-US" sz="2500" dirty="0" smtClean="0">
                <a:latin typeface="Calisto MT" panose="02040603050505030304" pitchFamily="18" charset="0"/>
              </a:rPr>
              <a:t>Revenues Federal Perkins grants (approximately $100,000)</a:t>
            </a:r>
          </a:p>
          <a:p>
            <a:endParaRPr lang="en-US" sz="1000" dirty="0" smtClean="0">
              <a:latin typeface="Calisto MT" panose="02040603050505030304" pitchFamily="18" charset="0"/>
            </a:endParaRPr>
          </a:p>
          <a:p>
            <a:r>
              <a:rPr lang="en-US" sz="2500" dirty="0" smtClean="0">
                <a:latin typeface="Calisto MT" panose="02040603050505030304" pitchFamily="18" charset="0"/>
              </a:rPr>
              <a:t>Expenditures – Equipment, Membership Dues and Supplies</a:t>
            </a:r>
            <a:endParaRPr lang="en-US" sz="2500" dirty="0">
              <a:latin typeface="Calisto MT" panose="02040603050505030304" pitchFamily="18" charset="0"/>
            </a:endParaRPr>
          </a:p>
        </p:txBody>
      </p:sp>
      <p:sp>
        <p:nvSpPr>
          <p:cNvPr id="3" name="Title 2"/>
          <p:cNvSpPr>
            <a:spLocks noGrp="1"/>
          </p:cNvSpPr>
          <p:nvPr>
            <p:ph type="title"/>
          </p:nvPr>
        </p:nvSpPr>
        <p:spPr>
          <a:xfrm>
            <a:off x="457200" y="274638"/>
            <a:ext cx="8229600" cy="1274244"/>
          </a:xfrm>
        </p:spPr>
        <p:txBody>
          <a:bodyPr/>
          <a:lstStyle/>
          <a:p>
            <a:pPr algn="ctr"/>
            <a:r>
              <a:rPr lang="en-US" dirty="0">
                <a:latin typeface="Times New Roman" panose="02020603050405020304" pitchFamily="18" charset="0"/>
                <a:cs typeface="Times New Roman" panose="02020603050405020304" pitchFamily="18" charset="0"/>
              </a:rPr>
              <a:t>Vocational Education – Federal Funded</a:t>
            </a:r>
          </a:p>
        </p:txBody>
      </p:sp>
    </p:spTree>
    <p:extLst>
      <p:ext uri="{BB962C8B-B14F-4D97-AF65-F5344CB8AC3E}">
        <p14:creationId xmlns:p14="http://schemas.microsoft.com/office/powerpoint/2010/main" val="1978565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3852"/>
            <a:ext cx="8229600" cy="913785"/>
          </a:xfrm>
        </p:spPr>
        <p:txBody>
          <a:bodyPr/>
          <a:lstStyle/>
          <a:p>
            <a:pPr algn="ctr"/>
            <a:r>
              <a:rPr lang="en-US" dirty="0" smtClean="0"/>
              <a:t>Vocational </a:t>
            </a:r>
            <a:r>
              <a:rPr lang="en-US" dirty="0"/>
              <a:t>FY 2018 Budget</a:t>
            </a:r>
          </a:p>
        </p:txBody>
      </p:sp>
      <p:pic>
        <p:nvPicPr>
          <p:cNvPr id="13" name="Content Placeholder 12"/>
          <p:cNvPicPr>
            <a:picLocks noGrp="1" noChangeAspect="1"/>
          </p:cNvPicPr>
          <p:nvPr>
            <p:ph idx="1"/>
          </p:nvPr>
        </p:nvPicPr>
        <p:blipFill>
          <a:blip r:embed="rId2"/>
          <a:stretch>
            <a:fillRect/>
          </a:stretch>
        </p:blipFill>
        <p:spPr>
          <a:xfrm>
            <a:off x="2262910" y="1287624"/>
            <a:ext cx="5061526" cy="4808375"/>
          </a:xfrm>
          <a:prstGeom prst="rect">
            <a:avLst/>
          </a:prstGeom>
        </p:spPr>
      </p:pic>
    </p:spTree>
    <p:extLst>
      <p:ext uri="{BB962C8B-B14F-4D97-AF65-F5344CB8AC3E}">
        <p14:creationId xmlns:p14="http://schemas.microsoft.com/office/powerpoint/2010/main" val="522348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4"/>
          </a:xfrm>
        </p:spPr>
        <p:txBody>
          <a:bodyPr/>
          <a:lstStyle/>
          <a:p>
            <a:endParaRPr lang="en-US" sz="2500" dirty="0" smtClean="0">
              <a:latin typeface="Calisto MT" panose="02040603050505030304" pitchFamily="18" charset="0"/>
            </a:endParaRPr>
          </a:p>
          <a:p>
            <a:r>
              <a:rPr lang="en-US" sz="2500" dirty="0" smtClean="0">
                <a:latin typeface="Calisto MT" panose="02040603050505030304" pitchFamily="18" charset="0"/>
              </a:rPr>
              <a:t>JROTC </a:t>
            </a:r>
            <a:r>
              <a:rPr lang="en-US" sz="2500" dirty="0">
                <a:latin typeface="Calisto MT" panose="02040603050505030304" pitchFamily="18" charset="0"/>
              </a:rPr>
              <a:t>serves as a character and leadership development program for our </a:t>
            </a:r>
            <a:r>
              <a:rPr lang="en-US" sz="2500" dirty="0" smtClean="0">
                <a:latin typeface="Calisto MT" panose="02040603050505030304" pitchFamily="18" charset="0"/>
              </a:rPr>
              <a:t>high </a:t>
            </a:r>
            <a:r>
              <a:rPr lang="en-US" sz="2500" dirty="0">
                <a:latin typeface="Calisto MT" panose="02040603050505030304" pitchFamily="18" charset="0"/>
              </a:rPr>
              <a:t>school students</a:t>
            </a:r>
            <a:r>
              <a:rPr lang="en-US" sz="2500" dirty="0" smtClean="0">
                <a:latin typeface="Calisto MT" panose="02040603050505030304" pitchFamily="18" charset="0"/>
              </a:rPr>
              <a:t>. Retired Army instructors lead the program.</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-Funded </a:t>
            </a:r>
            <a:r>
              <a:rPr lang="en-US" sz="2500" dirty="0" smtClean="0">
                <a:latin typeface="Calisto MT" panose="02040603050505030304" pitchFamily="18" charset="0"/>
              </a:rPr>
              <a:t>through Department of Defense for one half of salaries of instructors, transfers from general fund</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Salaries and Benefits</a:t>
            </a:r>
            <a:endParaRPr lang="en-US" sz="2500" dirty="0">
              <a:latin typeface="Calisto MT" panose="02040603050505030304" pitchFamily="18" charset="0"/>
            </a:endParaRPr>
          </a:p>
        </p:txBody>
      </p:sp>
      <p:sp>
        <p:nvSpPr>
          <p:cNvPr id="3" name="Title 2"/>
          <p:cNvSpPr>
            <a:spLocks noGrp="1"/>
          </p:cNvSpPr>
          <p:nvPr>
            <p:ph type="title"/>
          </p:nvPr>
        </p:nvSpPr>
        <p:spPr>
          <a:xfrm>
            <a:off x="457200" y="410546"/>
            <a:ext cx="8229600" cy="1007091"/>
          </a:xfrm>
        </p:spPr>
        <p:txBody>
          <a:bodyPr/>
          <a:lstStyle/>
          <a:p>
            <a:pPr algn="ctr"/>
            <a:r>
              <a:rPr lang="en-US" dirty="0" smtClean="0"/>
              <a:t>JR. ROTC</a:t>
            </a:r>
            <a:endParaRPr lang="en-US" dirty="0"/>
          </a:p>
        </p:txBody>
      </p:sp>
    </p:spTree>
    <p:extLst>
      <p:ext uri="{BB962C8B-B14F-4D97-AF65-F5344CB8AC3E}">
        <p14:creationId xmlns:p14="http://schemas.microsoft.com/office/powerpoint/2010/main" val="18532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9005"/>
            <a:ext cx="8229600" cy="4635526"/>
          </a:xfrm>
        </p:spPr>
        <p:txBody>
          <a:bodyPr/>
          <a:lstStyle/>
          <a:p>
            <a:r>
              <a:rPr lang="en-US" dirty="0" smtClean="0">
                <a:latin typeface="Calisto MT" panose="02040603050505030304" pitchFamily="18" charset="0"/>
                <a:cs typeface="Times New Roman" panose="02020603050405020304" pitchFamily="18" charset="0"/>
              </a:rPr>
              <a:t>Capital Projects Fund</a:t>
            </a:r>
          </a:p>
          <a:p>
            <a:r>
              <a:rPr lang="en-US" dirty="0" smtClean="0">
                <a:latin typeface="Calisto MT" panose="02040603050505030304" pitchFamily="18" charset="0"/>
                <a:cs typeface="Times New Roman" panose="02020603050405020304" pitchFamily="18" charset="0"/>
              </a:rPr>
              <a:t>Debt Service Fund</a:t>
            </a:r>
          </a:p>
          <a:p>
            <a:r>
              <a:rPr lang="en-US" dirty="0" smtClean="0">
                <a:latin typeface="Calisto MT" panose="02040603050505030304" pitchFamily="18" charset="0"/>
                <a:cs typeface="Times New Roman" panose="02020603050405020304" pitchFamily="18" charset="0"/>
              </a:rPr>
              <a:t>Title </a:t>
            </a:r>
            <a:r>
              <a:rPr lang="en-US" dirty="0" smtClean="0">
                <a:latin typeface="Calisto MT" panose="02040603050505030304" pitchFamily="18" charset="0"/>
                <a:cs typeface="Times New Roman" panose="02020603050405020304" pitchFamily="18" charset="0"/>
              </a:rPr>
              <a:t>I</a:t>
            </a:r>
          </a:p>
          <a:p>
            <a:r>
              <a:rPr lang="en-US" dirty="0">
                <a:latin typeface="Calisto MT" panose="02040603050505030304" pitchFamily="18" charset="0"/>
                <a:cs typeface="Times New Roman" panose="02020603050405020304" pitchFamily="18" charset="0"/>
              </a:rPr>
              <a:t>Title II</a:t>
            </a:r>
          </a:p>
          <a:p>
            <a:r>
              <a:rPr lang="en-US" dirty="0">
                <a:latin typeface="Calisto MT" panose="02040603050505030304" pitchFamily="18" charset="0"/>
                <a:cs typeface="Times New Roman" panose="02020603050405020304" pitchFamily="18" charset="0"/>
              </a:rPr>
              <a:t>Title III</a:t>
            </a:r>
          </a:p>
          <a:p>
            <a:r>
              <a:rPr lang="en-US" dirty="0" smtClean="0">
                <a:latin typeface="Calisto MT" panose="02040603050505030304" pitchFamily="18" charset="0"/>
                <a:cs typeface="Times New Roman" panose="02020603050405020304" pitchFamily="18" charset="0"/>
              </a:rPr>
              <a:t>Special </a:t>
            </a:r>
            <a:r>
              <a:rPr lang="en-US" dirty="0" smtClean="0">
                <a:latin typeface="Calisto MT" panose="02040603050505030304" pitchFamily="18" charset="0"/>
                <a:cs typeface="Times New Roman" panose="02020603050405020304" pitchFamily="18" charset="0"/>
              </a:rPr>
              <a:t>Education</a:t>
            </a:r>
          </a:p>
          <a:p>
            <a:r>
              <a:rPr lang="en-US" dirty="0" smtClean="0">
                <a:latin typeface="Calisto MT" panose="02040603050505030304" pitchFamily="18" charset="0"/>
                <a:cs typeface="Times New Roman" panose="02020603050405020304" pitchFamily="18" charset="0"/>
              </a:rPr>
              <a:t>Vocational Education – Federal </a:t>
            </a:r>
            <a:r>
              <a:rPr lang="en-US" dirty="0" smtClean="0">
                <a:latin typeface="Calisto MT" panose="02040603050505030304" pitchFamily="18" charset="0"/>
                <a:cs typeface="Times New Roman" panose="02020603050405020304" pitchFamily="18" charset="0"/>
              </a:rPr>
              <a:t>Funded</a:t>
            </a:r>
          </a:p>
          <a:p>
            <a:r>
              <a:rPr lang="en-US" dirty="0">
                <a:latin typeface="Calisto MT" panose="02040603050505030304" pitchFamily="18" charset="0"/>
                <a:cs typeface="Times New Roman" panose="02020603050405020304" pitchFamily="18" charset="0"/>
              </a:rPr>
              <a:t>Jr. </a:t>
            </a:r>
            <a:r>
              <a:rPr lang="en-US" dirty="0" smtClean="0">
                <a:latin typeface="Calisto MT" panose="02040603050505030304" pitchFamily="18" charset="0"/>
                <a:cs typeface="Times New Roman" panose="02020603050405020304" pitchFamily="18" charset="0"/>
              </a:rPr>
              <a:t>ROTC</a:t>
            </a:r>
            <a:endParaRPr lang="en-US" dirty="0" smtClean="0">
              <a:latin typeface="Calisto MT" panose="02040603050505030304" pitchFamily="18" charset="0"/>
              <a:cs typeface="Times New Roman" panose="02020603050405020304" pitchFamily="18" charset="0"/>
            </a:endParaRPr>
          </a:p>
          <a:p>
            <a:r>
              <a:rPr lang="en-US" dirty="0" smtClean="0">
                <a:latin typeface="Calisto MT" panose="02040603050505030304" pitchFamily="18" charset="0"/>
                <a:cs typeface="Times New Roman" panose="02020603050405020304" pitchFamily="18" charset="0"/>
              </a:rPr>
              <a:t>Education </a:t>
            </a:r>
            <a:r>
              <a:rPr lang="en-US" dirty="0" smtClean="0">
                <a:latin typeface="Calisto MT" panose="02040603050505030304" pitchFamily="18" charset="0"/>
                <a:cs typeface="Times New Roman" panose="02020603050405020304" pitchFamily="18" charset="0"/>
              </a:rPr>
              <a:t>of Homeless Children</a:t>
            </a:r>
            <a:endParaRPr lang="en-US" dirty="0">
              <a:latin typeface="Calisto MT" panose="02040603050505030304" pitchFamily="18" charset="0"/>
            </a:endParaRPr>
          </a:p>
          <a:p>
            <a:r>
              <a:rPr lang="en-US" dirty="0" smtClean="0">
                <a:latin typeface="Calisto MT" panose="02040603050505030304" pitchFamily="18" charset="0"/>
                <a:cs typeface="Times New Roman" panose="02020603050405020304" pitchFamily="18" charset="0"/>
              </a:rPr>
              <a:t>Pre- </a:t>
            </a:r>
            <a:r>
              <a:rPr lang="en-US" dirty="0" smtClean="0">
                <a:latin typeface="Calisto MT" panose="02040603050505030304" pitchFamily="18" charset="0"/>
                <a:cs typeface="Times New Roman" panose="02020603050405020304" pitchFamily="18" charset="0"/>
              </a:rPr>
              <a:t>Kindergarten (Lottery)</a:t>
            </a:r>
          </a:p>
          <a:p>
            <a:r>
              <a:rPr lang="en-US" dirty="0" smtClean="0">
                <a:latin typeface="Calisto MT" panose="02040603050505030304" pitchFamily="18" charset="0"/>
                <a:cs typeface="Times New Roman" panose="02020603050405020304" pitchFamily="18" charset="0"/>
              </a:rPr>
              <a:t>School Food Nutrition</a:t>
            </a:r>
          </a:p>
        </p:txBody>
      </p:sp>
      <p:sp>
        <p:nvSpPr>
          <p:cNvPr id="3" name="Title 2"/>
          <p:cNvSpPr>
            <a:spLocks noGrp="1"/>
          </p:cNvSpPr>
          <p:nvPr>
            <p:ph type="title"/>
          </p:nvPr>
        </p:nvSpPr>
        <p:spPr>
          <a:xfrm>
            <a:off x="457200" y="373225"/>
            <a:ext cx="8229600" cy="905070"/>
          </a:xfrm>
        </p:spPr>
        <p:txBody>
          <a:bodyPr/>
          <a:lstStyle/>
          <a:p>
            <a:pPr algn="ctr"/>
            <a:r>
              <a:rPr lang="en-US" dirty="0" smtClean="0">
                <a:latin typeface="Times New Roman" panose="02020603050405020304" pitchFamily="18" charset="0"/>
                <a:cs typeface="Times New Roman" panose="02020603050405020304" pitchFamily="18" charset="0"/>
              </a:rPr>
              <a:t>Other Funds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555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JR. ROTC</a:t>
            </a:r>
            <a:endParaRPr lang="en-US" dirty="0"/>
          </a:p>
        </p:txBody>
      </p:sp>
      <p:pic>
        <p:nvPicPr>
          <p:cNvPr id="7" name="Content Placeholder 6"/>
          <p:cNvPicPr>
            <a:picLocks noGrp="1" noChangeAspect="1"/>
          </p:cNvPicPr>
          <p:nvPr>
            <p:ph idx="1"/>
          </p:nvPr>
        </p:nvPicPr>
        <p:blipFill>
          <a:blip r:embed="rId2"/>
          <a:stretch>
            <a:fillRect/>
          </a:stretch>
        </p:blipFill>
        <p:spPr>
          <a:xfrm>
            <a:off x="2604654" y="1071418"/>
            <a:ext cx="3934691" cy="5172364"/>
          </a:xfrm>
          <a:prstGeom prst="rect">
            <a:avLst/>
          </a:prstGeom>
        </p:spPr>
      </p:pic>
    </p:spTree>
    <p:extLst>
      <p:ext uri="{BB962C8B-B14F-4D97-AF65-F5344CB8AC3E}">
        <p14:creationId xmlns:p14="http://schemas.microsoft.com/office/powerpoint/2010/main" val="3015288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4"/>
          </a:xfrm>
        </p:spPr>
        <p:txBody>
          <a:bodyPr/>
          <a:lstStyle/>
          <a:p>
            <a:endParaRPr lang="en-US" sz="2000" dirty="0" smtClean="0">
              <a:latin typeface="Calisto MT" panose="02040603050505030304" pitchFamily="18" charset="0"/>
            </a:endParaRPr>
          </a:p>
          <a:p>
            <a:r>
              <a:rPr lang="en-US" sz="2000" dirty="0" smtClean="0">
                <a:latin typeface="Calisto MT" panose="02040603050505030304" pitchFamily="18" charset="0"/>
              </a:rPr>
              <a:t>The </a:t>
            </a:r>
            <a:r>
              <a:rPr lang="en-US" sz="2000" dirty="0">
                <a:latin typeface="Calisto MT" panose="02040603050505030304" pitchFamily="18" charset="0"/>
              </a:rPr>
              <a:t>Barrow County School System adheres to the requirements </a:t>
            </a:r>
            <a:r>
              <a:rPr lang="en-US" sz="2000" dirty="0" smtClean="0">
                <a:latin typeface="Calisto MT" panose="02040603050505030304" pitchFamily="18" charset="0"/>
              </a:rPr>
              <a:t>of the </a:t>
            </a:r>
            <a:r>
              <a:rPr lang="en-US" sz="2000" dirty="0">
                <a:latin typeface="Calisto MT" panose="02040603050505030304" pitchFamily="18" charset="0"/>
                <a:hlinkClick r:id="rId2"/>
              </a:rPr>
              <a:t>McKinney-Vento Homeless Education Assistance </a:t>
            </a:r>
            <a:r>
              <a:rPr lang="en-US" sz="2000" dirty="0" smtClean="0">
                <a:latin typeface="Calisto MT" panose="02040603050505030304" pitchFamily="18" charset="0"/>
                <a:hlinkClick r:id="rId2"/>
              </a:rPr>
              <a:t>Improvement Act </a:t>
            </a:r>
            <a:r>
              <a:rPr lang="en-US" sz="2000" dirty="0">
                <a:latin typeface="Calisto MT" panose="02040603050505030304" pitchFamily="18" charset="0"/>
                <a:hlinkClick r:id="rId2"/>
              </a:rPr>
              <a:t>of 2001</a:t>
            </a:r>
            <a:r>
              <a:rPr lang="en-US" sz="2000" dirty="0">
                <a:latin typeface="Calisto MT" panose="02040603050505030304" pitchFamily="18" charset="0"/>
              </a:rPr>
              <a:t> to ensure that all children and youth receive a </a:t>
            </a:r>
            <a:r>
              <a:rPr lang="en-US" sz="2000" dirty="0" smtClean="0">
                <a:latin typeface="Calisto MT" panose="02040603050505030304" pitchFamily="18" charset="0"/>
              </a:rPr>
              <a:t>free appropriate </a:t>
            </a:r>
            <a:r>
              <a:rPr lang="en-US" sz="2000" dirty="0">
                <a:latin typeface="Calisto MT" panose="02040603050505030304" pitchFamily="18" charset="0"/>
              </a:rPr>
              <a:t>public education and are given meaningful </a:t>
            </a:r>
            <a:r>
              <a:rPr lang="en-US" sz="2000" dirty="0" smtClean="0">
                <a:latin typeface="Calisto MT" panose="02040603050505030304" pitchFamily="18" charset="0"/>
              </a:rPr>
              <a:t>opportunities to </a:t>
            </a:r>
            <a:r>
              <a:rPr lang="en-US" sz="2000" dirty="0">
                <a:latin typeface="Calisto MT" panose="02040603050505030304" pitchFamily="18" charset="0"/>
              </a:rPr>
              <a:t>succeed in our schools</a:t>
            </a:r>
            <a:r>
              <a:rPr lang="en-US" sz="2000" dirty="0" smtClean="0">
                <a:latin typeface="Calisto MT" panose="02040603050505030304" pitchFamily="18" charset="0"/>
              </a:rPr>
              <a:t>.</a:t>
            </a:r>
          </a:p>
          <a:p>
            <a:endParaRPr lang="en-US" sz="2000" dirty="0" smtClean="0">
              <a:latin typeface="Calisto MT" panose="02040603050505030304" pitchFamily="18" charset="0"/>
            </a:endParaRPr>
          </a:p>
          <a:p>
            <a:r>
              <a:rPr lang="en-US" sz="2000" dirty="0" smtClean="0">
                <a:latin typeface="Calisto MT" panose="02040603050505030304" pitchFamily="18" charset="0"/>
              </a:rPr>
              <a:t>Revenues – Federal Funds Education for Homeless Children and Youth</a:t>
            </a:r>
          </a:p>
          <a:p>
            <a:endParaRPr lang="en-US" sz="2000" dirty="0" smtClean="0">
              <a:latin typeface="Calisto MT" panose="02040603050505030304" pitchFamily="18" charset="0"/>
            </a:endParaRPr>
          </a:p>
          <a:p>
            <a:r>
              <a:rPr lang="en-US" sz="2000" dirty="0" smtClean="0">
                <a:latin typeface="Calisto MT" panose="02040603050505030304" pitchFamily="18" charset="0"/>
              </a:rPr>
              <a:t>Expenditures – After School Tutoring Programs, Transportation, School Supplies, Hygiene items, and emergency clothing.</a:t>
            </a:r>
          </a:p>
          <a:p>
            <a:endParaRPr lang="en-US" dirty="0"/>
          </a:p>
        </p:txBody>
      </p:sp>
      <p:sp>
        <p:nvSpPr>
          <p:cNvPr id="3" name="Title 2"/>
          <p:cNvSpPr>
            <a:spLocks noGrp="1"/>
          </p:cNvSpPr>
          <p:nvPr>
            <p:ph type="title"/>
          </p:nvPr>
        </p:nvSpPr>
        <p:spPr>
          <a:xfrm>
            <a:off x="457200" y="718458"/>
            <a:ext cx="8229600" cy="857801"/>
          </a:xfrm>
        </p:spPr>
        <p:txBody>
          <a:bodyPr/>
          <a:lstStyle/>
          <a:p>
            <a:pPr algn="ctr"/>
            <a:r>
              <a:rPr lang="en-US" dirty="0">
                <a:latin typeface="Times New Roman" panose="02020603050405020304" pitchFamily="18" charset="0"/>
                <a:cs typeface="Times New Roman" panose="02020603050405020304" pitchFamily="18" charset="0"/>
              </a:rPr>
              <a:t>Education of Homeless Children</a:t>
            </a:r>
            <a:r>
              <a:rPr lang="en-US" dirty="0"/>
              <a:t/>
            </a:r>
            <a:br>
              <a:rPr lang="en-US" dirty="0"/>
            </a:br>
            <a:endParaRPr lang="en-US" dirty="0"/>
          </a:p>
        </p:txBody>
      </p:sp>
    </p:spTree>
    <p:extLst>
      <p:ext uri="{BB962C8B-B14F-4D97-AF65-F5344CB8AC3E}">
        <p14:creationId xmlns:p14="http://schemas.microsoft.com/office/powerpoint/2010/main" val="3912878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9796" y="601209"/>
            <a:ext cx="8229600" cy="1277071"/>
          </a:xfrm>
        </p:spPr>
        <p:txBody>
          <a:bodyPr/>
          <a:lstStyle/>
          <a:p>
            <a:pPr algn="ctr"/>
            <a:r>
              <a:rPr lang="en-US" sz="3600" dirty="0" smtClean="0"/>
              <a:t>Education of Homeless Children </a:t>
            </a:r>
            <a:br>
              <a:rPr lang="en-US" sz="3600" dirty="0" smtClean="0"/>
            </a:br>
            <a:r>
              <a:rPr lang="en-US" sz="3600" dirty="0" smtClean="0"/>
              <a:t>FY 2018 Budget</a:t>
            </a:r>
            <a:endParaRPr lang="en-US" sz="3600" dirty="0"/>
          </a:p>
        </p:txBody>
      </p:sp>
      <p:pic>
        <p:nvPicPr>
          <p:cNvPr id="9" name="Content Placeholder 8"/>
          <p:cNvPicPr>
            <a:picLocks noGrp="1" noChangeAspect="1"/>
          </p:cNvPicPr>
          <p:nvPr>
            <p:ph idx="1"/>
          </p:nvPr>
        </p:nvPicPr>
        <p:blipFill>
          <a:blip r:embed="rId2"/>
          <a:stretch>
            <a:fillRect/>
          </a:stretch>
        </p:blipFill>
        <p:spPr>
          <a:xfrm>
            <a:off x="2397024" y="1784974"/>
            <a:ext cx="4590472" cy="4535055"/>
          </a:xfrm>
          <a:prstGeom prst="rect">
            <a:avLst/>
          </a:prstGeom>
        </p:spPr>
      </p:pic>
    </p:spTree>
    <p:extLst>
      <p:ext uri="{BB962C8B-B14F-4D97-AF65-F5344CB8AC3E}">
        <p14:creationId xmlns:p14="http://schemas.microsoft.com/office/powerpoint/2010/main" val="3623465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7"/>
            <a:ext cx="8229600" cy="4589654"/>
          </a:xfrm>
        </p:spPr>
        <p:txBody>
          <a:bodyPr/>
          <a:lstStyle/>
          <a:p>
            <a:endParaRPr lang="en-US" sz="2500" dirty="0" smtClean="0">
              <a:latin typeface="Calisto MT" panose="02040603050505030304" pitchFamily="18" charset="0"/>
            </a:endParaRPr>
          </a:p>
          <a:p>
            <a:r>
              <a:rPr lang="en-US" sz="2500" dirty="0" smtClean="0">
                <a:latin typeface="Calisto MT" panose="02040603050505030304" pitchFamily="18" charset="0"/>
              </a:rPr>
              <a:t>Georgia's </a:t>
            </a:r>
            <a:r>
              <a:rPr lang="en-US" sz="2500" dirty="0">
                <a:latin typeface="Calisto MT" panose="02040603050505030304" pitchFamily="18" charset="0"/>
              </a:rPr>
              <a:t>Pre-K Program is a lottery funded educational program for Georgia's four year olds to prepare children for </a:t>
            </a:r>
            <a:r>
              <a:rPr lang="en-US" sz="2500" dirty="0" smtClean="0">
                <a:latin typeface="Calisto MT" panose="02040603050505030304" pitchFamily="18" charset="0"/>
              </a:rPr>
              <a:t>Kindergarten</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State Lottery Funds and transfers from General Fund</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Salaries and Benefits for Teachers and </a:t>
            </a:r>
            <a:r>
              <a:rPr lang="en-US" sz="2500" dirty="0" err="1" smtClean="0">
                <a:latin typeface="Calisto MT" panose="02040603050505030304" pitchFamily="18" charset="0"/>
              </a:rPr>
              <a:t>Parapros</a:t>
            </a:r>
            <a:r>
              <a:rPr lang="en-US" sz="2500" dirty="0" smtClean="0">
                <a:latin typeface="Calisto MT" panose="02040603050505030304" pitchFamily="18" charset="0"/>
              </a:rPr>
              <a:t>, equipment, material and </a:t>
            </a:r>
            <a:r>
              <a:rPr lang="en-US" sz="2500" dirty="0" smtClean="0">
                <a:latin typeface="Calisto MT" panose="02040603050505030304" pitchFamily="18" charset="0"/>
              </a:rPr>
              <a:t>supplies, and </a:t>
            </a:r>
            <a:r>
              <a:rPr lang="en-US" sz="2500" dirty="0">
                <a:latin typeface="Calisto MT" panose="02040603050505030304" pitchFamily="18" charset="0"/>
              </a:rPr>
              <a:t>a</a:t>
            </a:r>
            <a:r>
              <a:rPr lang="en-US" sz="2500" dirty="0" smtClean="0">
                <a:latin typeface="Calisto MT" panose="02040603050505030304" pitchFamily="18" charset="0"/>
              </a:rPr>
              <a:t>dministrative salaries</a:t>
            </a:r>
            <a:endParaRPr lang="en-US" sz="2500" dirty="0">
              <a:latin typeface="Calisto MT" panose="02040603050505030304" pitchFamily="18" charset="0"/>
            </a:endParaRPr>
          </a:p>
          <a:p>
            <a:endParaRPr lang="en-US" dirty="0"/>
          </a:p>
        </p:txBody>
      </p:sp>
      <p:sp>
        <p:nvSpPr>
          <p:cNvPr id="3" name="Title 2"/>
          <p:cNvSpPr>
            <a:spLocks noGrp="1"/>
          </p:cNvSpPr>
          <p:nvPr>
            <p:ph type="title"/>
          </p:nvPr>
        </p:nvSpPr>
        <p:spPr>
          <a:xfrm>
            <a:off x="457200" y="447868"/>
            <a:ext cx="8229600" cy="969769"/>
          </a:xfrm>
        </p:spPr>
        <p:txBody>
          <a:bodyPr/>
          <a:lstStyle/>
          <a:p>
            <a:pPr algn="ctr"/>
            <a:r>
              <a:rPr lang="en-US" dirty="0" smtClean="0"/>
              <a:t>Pre-K Program</a:t>
            </a:r>
            <a:endParaRPr lang="en-US" dirty="0"/>
          </a:p>
        </p:txBody>
      </p:sp>
    </p:spTree>
    <p:extLst>
      <p:ext uri="{BB962C8B-B14F-4D97-AF65-F5344CB8AC3E}">
        <p14:creationId xmlns:p14="http://schemas.microsoft.com/office/powerpoint/2010/main" val="3739819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23730"/>
            <a:ext cx="8229600" cy="737119"/>
          </a:xfrm>
        </p:spPr>
        <p:txBody>
          <a:bodyPr/>
          <a:lstStyle/>
          <a:p>
            <a:pPr algn="ctr"/>
            <a:r>
              <a:rPr lang="en-US" dirty="0" smtClean="0"/>
              <a:t>Pre </a:t>
            </a:r>
            <a:r>
              <a:rPr lang="en-US" dirty="0"/>
              <a:t>Kindergarten FY 2018 Budget</a:t>
            </a:r>
          </a:p>
        </p:txBody>
      </p:sp>
      <p:pic>
        <p:nvPicPr>
          <p:cNvPr id="4" name="Content Placeholder 3"/>
          <p:cNvPicPr>
            <a:picLocks noGrp="1" noChangeAspect="1"/>
          </p:cNvPicPr>
          <p:nvPr>
            <p:ph idx="1"/>
          </p:nvPr>
        </p:nvPicPr>
        <p:blipFill>
          <a:blip r:embed="rId2"/>
          <a:stretch>
            <a:fillRect/>
          </a:stretch>
        </p:blipFill>
        <p:spPr>
          <a:xfrm>
            <a:off x="1940768" y="1660849"/>
            <a:ext cx="4910881" cy="4516016"/>
          </a:xfrm>
          <a:prstGeom prst="rect">
            <a:avLst/>
          </a:prstGeom>
        </p:spPr>
      </p:pic>
    </p:spTree>
    <p:extLst>
      <p:ext uri="{BB962C8B-B14F-4D97-AF65-F5344CB8AC3E}">
        <p14:creationId xmlns:p14="http://schemas.microsoft.com/office/powerpoint/2010/main" val="3439353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a:latin typeface="Calisto MT" panose="02040603050505030304" pitchFamily="18" charset="0"/>
              </a:rPr>
              <a:t>Barrow County School Nutrition Program's mission is to promote a successful academic experience and encourage a lifetime of healthy eating. The staff at each school provides every student with a base of nutrition education and meals that are nutritious, appetizing, and served by caring professionals in a friendly and cheery </a:t>
            </a:r>
            <a:r>
              <a:rPr lang="en-US" sz="2300" dirty="0" smtClean="0">
                <a:latin typeface="Calisto MT" panose="02040603050505030304" pitchFamily="18" charset="0"/>
              </a:rPr>
              <a:t>environment.</a:t>
            </a:r>
          </a:p>
          <a:p>
            <a:endParaRPr lang="en-US" sz="2300" dirty="0" smtClean="0">
              <a:latin typeface="Calisto MT" panose="02040603050505030304" pitchFamily="18" charset="0"/>
            </a:endParaRPr>
          </a:p>
          <a:p>
            <a:r>
              <a:rPr lang="en-US" sz="2300" dirty="0" smtClean="0">
                <a:latin typeface="Calisto MT" panose="02040603050505030304" pitchFamily="18" charset="0"/>
              </a:rPr>
              <a:t>Revenues – Federal funds and sales of meals</a:t>
            </a:r>
          </a:p>
          <a:p>
            <a:endParaRPr lang="en-US" sz="2300" dirty="0" smtClean="0">
              <a:latin typeface="Calisto MT" panose="02040603050505030304" pitchFamily="18" charset="0"/>
            </a:endParaRPr>
          </a:p>
          <a:p>
            <a:r>
              <a:rPr lang="en-US" sz="2300" dirty="0" smtClean="0">
                <a:latin typeface="Calisto MT" panose="02040603050505030304" pitchFamily="18" charset="0"/>
              </a:rPr>
              <a:t>Expenditures – Salaries and benefits, </a:t>
            </a:r>
            <a:r>
              <a:rPr lang="en-US" sz="2300" dirty="0" smtClean="0">
                <a:latin typeface="Calisto MT" panose="02040603050505030304" pitchFamily="18" charset="0"/>
              </a:rPr>
              <a:t>food </a:t>
            </a:r>
            <a:r>
              <a:rPr lang="en-US" sz="2300" dirty="0" smtClean="0">
                <a:latin typeface="Calisto MT" panose="02040603050505030304" pitchFamily="18" charset="0"/>
              </a:rPr>
              <a:t>purchases</a:t>
            </a:r>
            <a:r>
              <a:rPr lang="en-US" sz="2300" dirty="0" smtClean="0">
                <a:latin typeface="Calisto MT" panose="02040603050505030304" pitchFamily="18" charset="0"/>
              </a:rPr>
              <a:t>, supplies and equipment</a:t>
            </a:r>
            <a:endParaRPr lang="en-US" sz="2300" dirty="0">
              <a:latin typeface="Calisto MT" panose="02040603050505030304" pitchFamily="18" charset="0"/>
            </a:endParaRPr>
          </a:p>
        </p:txBody>
      </p:sp>
      <p:sp>
        <p:nvSpPr>
          <p:cNvPr id="3" name="Title 2"/>
          <p:cNvSpPr>
            <a:spLocks noGrp="1"/>
          </p:cNvSpPr>
          <p:nvPr>
            <p:ph type="title"/>
          </p:nvPr>
        </p:nvSpPr>
        <p:spPr>
          <a:xfrm>
            <a:off x="457200" y="503852"/>
            <a:ext cx="8229600" cy="913785"/>
          </a:xfrm>
        </p:spPr>
        <p:txBody>
          <a:bodyPr/>
          <a:lstStyle/>
          <a:p>
            <a:pPr algn="ctr"/>
            <a:r>
              <a:rPr lang="en-US" dirty="0" smtClean="0"/>
              <a:t>School Food Nutrition</a:t>
            </a:r>
            <a:endParaRPr lang="en-US" dirty="0"/>
          </a:p>
        </p:txBody>
      </p:sp>
    </p:spTree>
    <p:extLst>
      <p:ext uri="{BB962C8B-B14F-4D97-AF65-F5344CB8AC3E}">
        <p14:creationId xmlns:p14="http://schemas.microsoft.com/office/powerpoint/2010/main" val="201211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46448"/>
            <a:ext cx="8229600" cy="806551"/>
          </a:xfrm>
        </p:spPr>
        <p:txBody>
          <a:bodyPr/>
          <a:lstStyle/>
          <a:p>
            <a:pPr algn="ctr"/>
            <a:r>
              <a:rPr lang="en-US" dirty="0" smtClean="0"/>
              <a:t>School Food Nutrition FY 2018</a:t>
            </a:r>
            <a:endParaRPr lang="en-US" dirty="0"/>
          </a:p>
        </p:txBody>
      </p:sp>
      <p:pic>
        <p:nvPicPr>
          <p:cNvPr id="4" name="Content Placeholder 3"/>
          <p:cNvPicPr>
            <a:picLocks noGrp="1" noChangeAspect="1"/>
          </p:cNvPicPr>
          <p:nvPr>
            <p:ph idx="1"/>
          </p:nvPr>
        </p:nvPicPr>
        <p:blipFill>
          <a:blip r:embed="rId2"/>
          <a:stretch>
            <a:fillRect/>
          </a:stretch>
        </p:blipFill>
        <p:spPr>
          <a:xfrm>
            <a:off x="2341985" y="1323320"/>
            <a:ext cx="5197150" cy="5119122"/>
          </a:xfrm>
          <a:prstGeom prst="rect">
            <a:avLst/>
          </a:prstGeom>
        </p:spPr>
      </p:pic>
    </p:spTree>
    <p:extLst>
      <p:ext uri="{BB962C8B-B14F-4D97-AF65-F5344CB8AC3E}">
        <p14:creationId xmlns:p14="http://schemas.microsoft.com/office/powerpoint/2010/main" val="2285486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7868"/>
            <a:ext cx="8229600" cy="969769"/>
          </a:xfrm>
        </p:spPr>
        <p:txBody>
          <a:bodyPr/>
          <a:lstStyle/>
          <a:p>
            <a:pPr algn="ctr"/>
            <a:r>
              <a:rPr lang="en-US" sz="2000" dirty="0"/>
              <a:t>BARROW COUNTY SCHOOL DISTRICT FISCAL YEAR 2018 PROPOSED REVENUE &amp; EXPENDITURE BUDGETS-All OTHER FUNDS</a:t>
            </a:r>
          </a:p>
        </p:txBody>
      </p:sp>
      <p:pic>
        <p:nvPicPr>
          <p:cNvPr id="7" name="Content Placeholder 6"/>
          <p:cNvPicPr>
            <a:picLocks noGrp="1" noChangeAspect="1"/>
          </p:cNvPicPr>
          <p:nvPr>
            <p:ph idx="1"/>
          </p:nvPr>
        </p:nvPicPr>
        <p:blipFill>
          <a:blip r:embed="rId2"/>
          <a:stretch>
            <a:fillRect/>
          </a:stretch>
        </p:blipFill>
        <p:spPr>
          <a:xfrm>
            <a:off x="690465" y="1753751"/>
            <a:ext cx="7856375" cy="4507341"/>
          </a:xfrm>
          <a:prstGeom prst="rect">
            <a:avLst/>
          </a:prstGeom>
        </p:spPr>
      </p:pic>
    </p:spTree>
    <p:extLst>
      <p:ext uri="{BB962C8B-B14F-4D97-AF65-F5344CB8AC3E}">
        <p14:creationId xmlns:p14="http://schemas.microsoft.com/office/powerpoint/2010/main" val="1980945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71804" y="1539551"/>
            <a:ext cx="8014996" cy="4739951"/>
          </a:xfrm>
          <a:prstGeom prst="rect">
            <a:avLst/>
          </a:prstGeom>
        </p:spPr>
      </p:pic>
      <p:sp>
        <p:nvSpPr>
          <p:cNvPr id="3" name="Title 2"/>
          <p:cNvSpPr>
            <a:spLocks noGrp="1"/>
          </p:cNvSpPr>
          <p:nvPr>
            <p:ph type="title"/>
          </p:nvPr>
        </p:nvSpPr>
        <p:spPr/>
        <p:txBody>
          <a:bodyPr/>
          <a:lstStyle/>
          <a:p>
            <a:r>
              <a:rPr lang="en-US" sz="2000" dirty="0"/>
              <a:t>BARROW COUNTY SCHOOL DISTRICT FISCAL YEAR 2018 PROPOSED REVENUE &amp; EXPENDITURE BUDGETS-All OTHER </a:t>
            </a:r>
            <a:r>
              <a:rPr lang="en-US" sz="2000" dirty="0" smtClean="0"/>
              <a:t>FUNDS…Continued</a:t>
            </a:r>
            <a:endParaRPr lang="en-US" sz="2000" dirty="0"/>
          </a:p>
        </p:txBody>
      </p:sp>
    </p:spTree>
    <p:extLst>
      <p:ext uri="{BB962C8B-B14F-4D97-AF65-F5344CB8AC3E}">
        <p14:creationId xmlns:p14="http://schemas.microsoft.com/office/powerpoint/2010/main" val="977514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2995" y="2289575"/>
            <a:ext cx="8781499" cy="3171042"/>
          </a:xfrm>
        </p:spPr>
        <p:txBody>
          <a:bodyPr>
            <a:normAutofit/>
          </a:bodyPr>
          <a:lstStyle/>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Vote on tentative budget - All Other Funds- </a:t>
            </a:r>
            <a:r>
              <a:rPr lang="en-US" sz="2400" b="1" dirty="0" smtClean="0">
                <a:solidFill>
                  <a:srgbClr val="FF0000"/>
                </a:solidFill>
                <a:latin typeface="Calisto MT" panose="02040603050505030304" pitchFamily="18" charset="0"/>
                <a:cs typeface="Times New Roman" panose="02020603050405020304" pitchFamily="18" charset="0"/>
              </a:rPr>
              <a:t>June 6, 2017</a:t>
            </a:r>
          </a:p>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Public Hearing on Budget – </a:t>
            </a:r>
            <a:r>
              <a:rPr lang="en-US" sz="2400" b="1" dirty="0" smtClean="0">
                <a:solidFill>
                  <a:srgbClr val="FF0000"/>
                </a:solidFill>
                <a:latin typeface="Calisto MT" panose="02040603050505030304" pitchFamily="18" charset="0"/>
                <a:cs typeface="Times New Roman" panose="02020603050405020304" pitchFamily="18" charset="0"/>
              </a:rPr>
              <a:t>10:30 </a:t>
            </a:r>
            <a:r>
              <a:rPr lang="en-US" sz="2400" b="1" dirty="0" smtClean="0">
                <a:solidFill>
                  <a:srgbClr val="FF0000"/>
                </a:solidFill>
                <a:latin typeface="Calisto MT" panose="02040603050505030304" pitchFamily="18" charset="0"/>
                <a:cs typeface="Times New Roman" panose="02020603050405020304" pitchFamily="18" charset="0"/>
              </a:rPr>
              <a:t>am PDC June </a:t>
            </a:r>
            <a:r>
              <a:rPr lang="en-US" sz="2400" b="1" dirty="0" smtClean="0">
                <a:solidFill>
                  <a:srgbClr val="FF0000"/>
                </a:solidFill>
                <a:latin typeface="Calisto MT" panose="02040603050505030304" pitchFamily="18" charset="0"/>
                <a:cs typeface="Times New Roman" panose="02020603050405020304" pitchFamily="18" charset="0"/>
              </a:rPr>
              <a:t>7, </a:t>
            </a:r>
            <a:r>
              <a:rPr lang="en-US" sz="2400" b="1" dirty="0" smtClean="0">
                <a:solidFill>
                  <a:srgbClr val="FF0000"/>
                </a:solidFill>
                <a:latin typeface="Calisto MT" panose="02040603050505030304" pitchFamily="18" charset="0"/>
                <a:cs typeface="Times New Roman" panose="02020603050405020304" pitchFamily="18" charset="0"/>
              </a:rPr>
              <a:t>2017</a:t>
            </a:r>
          </a:p>
          <a:p>
            <a:pPr marL="109728" indent="0" algn="ctr">
              <a:lnSpc>
                <a:spcPct val="150000"/>
              </a:lnSpc>
              <a:buNone/>
            </a:pPr>
            <a:r>
              <a:rPr lang="en-US" sz="2400" b="1" dirty="0">
                <a:latin typeface="Calisto MT" panose="02040603050505030304" pitchFamily="18" charset="0"/>
                <a:cs typeface="Times New Roman" panose="02020603050405020304" pitchFamily="18" charset="0"/>
              </a:rPr>
              <a:t>Public Hearing on Budget – </a:t>
            </a:r>
            <a:r>
              <a:rPr lang="en-US" sz="2400" b="1" dirty="0" smtClean="0">
                <a:solidFill>
                  <a:srgbClr val="FF0000"/>
                </a:solidFill>
                <a:latin typeface="Calisto MT" panose="02040603050505030304" pitchFamily="18" charset="0"/>
                <a:cs typeface="Times New Roman" panose="02020603050405020304" pitchFamily="18" charset="0"/>
              </a:rPr>
              <a:t>6 pm PDC </a:t>
            </a:r>
            <a:r>
              <a:rPr lang="en-US" sz="2400" b="1" dirty="0">
                <a:solidFill>
                  <a:srgbClr val="FF0000"/>
                </a:solidFill>
                <a:latin typeface="Calisto MT" panose="02040603050505030304" pitchFamily="18" charset="0"/>
                <a:cs typeface="Times New Roman" panose="02020603050405020304" pitchFamily="18" charset="0"/>
              </a:rPr>
              <a:t>June </a:t>
            </a:r>
            <a:r>
              <a:rPr lang="en-US" sz="2400" b="1" dirty="0" smtClean="0">
                <a:solidFill>
                  <a:srgbClr val="FF0000"/>
                </a:solidFill>
                <a:latin typeface="Calisto MT" panose="02040603050505030304" pitchFamily="18" charset="0"/>
                <a:cs typeface="Times New Roman" panose="02020603050405020304" pitchFamily="18" charset="0"/>
              </a:rPr>
              <a:t>15, 2017</a:t>
            </a:r>
            <a:endParaRPr lang="en-US" sz="2400" b="1" dirty="0" smtClean="0">
              <a:latin typeface="Calisto MT" panose="02040603050505030304" pitchFamily="18" charset="0"/>
              <a:cs typeface="Times New Roman" panose="02020603050405020304" pitchFamily="18" charset="0"/>
            </a:endParaRPr>
          </a:p>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Vote on approval of Final </a:t>
            </a:r>
            <a:r>
              <a:rPr lang="en-US" sz="2400" b="1" dirty="0">
                <a:latin typeface="Calisto MT" panose="02040603050505030304" pitchFamily="18" charset="0"/>
                <a:cs typeface="Times New Roman" panose="02020603050405020304" pitchFamily="18" charset="0"/>
              </a:rPr>
              <a:t>B</a:t>
            </a:r>
            <a:r>
              <a:rPr lang="en-US" sz="2400" b="1" dirty="0" smtClean="0">
                <a:latin typeface="Calisto MT" panose="02040603050505030304" pitchFamily="18" charset="0"/>
                <a:cs typeface="Times New Roman" panose="02020603050405020304" pitchFamily="18" charset="0"/>
              </a:rPr>
              <a:t>udget - </a:t>
            </a:r>
            <a:r>
              <a:rPr lang="en-US" sz="2400" b="1" dirty="0" smtClean="0">
                <a:solidFill>
                  <a:srgbClr val="FF0000"/>
                </a:solidFill>
                <a:latin typeface="Calisto MT" panose="02040603050505030304" pitchFamily="18" charset="0"/>
                <a:cs typeface="Times New Roman" panose="02020603050405020304" pitchFamily="18" charset="0"/>
              </a:rPr>
              <a:t>June 27, 2017</a:t>
            </a:r>
            <a:endParaRPr lang="en-US" sz="2400" b="1" dirty="0">
              <a:solidFill>
                <a:srgbClr val="FF0000"/>
              </a:solidFill>
              <a:latin typeface="Calisto MT" panose="02040603050505030304" pitchFamily="18" charset="0"/>
              <a:cs typeface="Times New Roman" panose="02020603050405020304" pitchFamily="18" charset="0"/>
            </a:endParaRPr>
          </a:p>
        </p:txBody>
      </p:sp>
      <p:sp>
        <p:nvSpPr>
          <p:cNvPr id="3" name="Title 2"/>
          <p:cNvSpPr>
            <a:spLocks noGrp="1"/>
          </p:cNvSpPr>
          <p:nvPr>
            <p:ph type="title"/>
          </p:nvPr>
        </p:nvSpPr>
        <p:spPr>
          <a:xfrm>
            <a:off x="447260" y="1060519"/>
            <a:ext cx="8229600" cy="1143000"/>
          </a:xfrm>
        </p:spPr>
        <p:txBody>
          <a:bodyPr/>
          <a:lstStyle/>
          <a:p>
            <a:pPr algn="ctr"/>
            <a:r>
              <a:rPr lang="en-US" sz="4400" dirty="0" smtClean="0">
                <a:solidFill>
                  <a:srgbClr val="1F49A2"/>
                </a:solidFill>
                <a:latin typeface="Times New Roman" panose="02020603050405020304" pitchFamily="18" charset="0"/>
                <a:cs typeface="Times New Roman" panose="02020603050405020304" pitchFamily="18" charset="0"/>
              </a:rPr>
              <a:t>NEXT STEPS</a:t>
            </a:r>
            <a:endParaRPr lang="en-US" sz="4400" dirty="0">
              <a:solidFill>
                <a:srgbClr val="1F49A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023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9634"/>
            <a:ext cx="8229600" cy="4747658"/>
          </a:xfrm>
        </p:spPr>
        <p:txBody>
          <a:bodyPr/>
          <a:lstStyle/>
          <a:p>
            <a:r>
              <a:rPr lang="en-US" sz="2400" dirty="0" smtClean="0">
                <a:latin typeface="Calisto MT" panose="02040603050505030304" pitchFamily="18" charset="0"/>
              </a:rPr>
              <a:t>A governmental fund used to account for financial resources to be used for the acquisition or construction of major capital </a:t>
            </a:r>
            <a:r>
              <a:rPr lang="en-US" sz="2400" dirty="0" smtClean="0">
                <a:latin typeface="Calisto MT" panose="02040603050505030304" pitchFamily="18" charset="0"/>
              </a:rPr>
              <a:t>facilities, equipment, and other expenditures according to the referendum/advertisement</a:t>
            </a:r>
            <a:r>
              <a:rPr lang="en-US" sz="2500" dirty="0" smtClean="0">
                <a:latin typeface="Calisto MT" panose="02040603050505030304" pitchFamily="18" charset="0"/>
              </a:rPr>
              <a:t>.</a:t>
            </a:r>
            <a:endParaRPr lang="en-US" sz="2500" dirty="0" smtClean="0">
              <a:latin typeface="Calisto MT" panose="02040603050505030304" pitchFamily="18" charset="0"/>
            </a:endParaRPr>
          </a:p>
          <a:p>
            <a:endParaRPr lang="en-US" sz="1100" dirty="0" smtClean="0">
              <a:latin typeface="Calisto MT" panose="02040603050505030304" pitchFamily="18" charset="0"/>
            </a:endParaRPr>
          </a:p>
          <a:p>
            <a:r>
              <a:rPr lang="en-US" sz="2500" dirty="0" smtClean="0">
                <a:latin typeface="Calisto MT" panose="02040603050505030304" pitchFamily="18" charset="0"/>
              </a:rPr>
              <a:t>Revenues – ESPLOST Proceeds, and interest revenues, GSFIC State Reimbursement</a:t>
            </a:r>
          </a:p>
          <a:p>
            <a:endParaRPr lang="en-US" sz="1100" dirty="0" smtClean="0">
              <a:latin typeface="Calisto MT" panose="02040603050505030304" pitchFamily="18" charset="0"/>
            </a:endParaRPr>
          </a:p>
          <a:p>
            <a:r>
              <a:rPr lang="en-US" sz="2500" dirty="0" smtClean="0">
                <a:latin typeface="Calisto MT" panose="02040603050505030304" pitchFamily="18" charset="0"/>
              </a:rPr>
              <a:t>Expenditures  - Buildings, Renovations, Salaries, Buses </a:t>
            </a:r>
            <a:r>
              <a:rPr lang="en-US" sz="2500" dirty="0" smtClean="0">
                <a:latin typeface="Calisto MT" panose="02040603050505030304" pitchFamily="18" charset="0"/>
              </a:rPr>
              <a:t>Technology</a:t>
            </a:r>
            <a:endParaRPr lang="en-US" sz="2500" dirty="0" smtClean="0">
              <a:latin typeface="Calisto MT" panose="02040603050505030304" pitchFamily="18" charset="0"/>
            </a:endParaRPr>
          </a:p>
          <a:p>
            <a:endParaRPr lang="en-US" sz="1100" dirty="0" smtClean="0">
              <a:latin typeface="Calisto MT" panose="02040603050505030304" pitchFamily="18" charset="0"/>
            </a:endParaRPr>
          </a:p>
          <a:p>
            <a:r>
              <a:rPr lang="en-US" sz="2500" dirty="0" smtClean="0">
                <a:latin typeface="Calisto MT" panose="02040603050505030304" pitchFamily="18" charset="0"/>
              </a:rPr>
              <a:t>Transfers out – Transfers to the Debt Service </a:t>
            </a:r>
            <a:r>
              <a:rPr lang="en-US" sz="2500" dirty="0">
                <a:latin typeface="Calisto MT" panose="02040603050505030304" pitchFamily="18" charset="0"/>
              </a:rPr>
              <a:t>F</a:t>
            </a:r>
            <a:r>
              <a:rPr lang="en-US" sz="2500" dirty="0" smtClean="0">
                <a:latin typeface="Calisto MT" panose="02040603050505030304" pitchFamily="18" charset="0"/>
              </a:rPr>
              <a:t>und to pay principle and interest on bonds</a:t>
            </a:r>
          </a:p>
          <a:p>
            <a:endParaRPr lang="en-US" dirty="0"/>
          </a:p>
        </p:txBody>
      </p:sp>
      <p:sp>
        <p:nvSpPr>
          <p:cNvPr id="3" name="Title 2"/>
          <p:cNvSpPr>
            <a:spLocks noGrp="1"/>
          </p:cNvSpPr>
          <p:nvPr>
            <p:ph type="title"/>
          </p:nvPr>
        </p:nvSpPr>
        <p:spPr>
          <a:xfrm>
            <a:off x="457200" y="433260"/>
            <a:ext cx="8229600" cy="826374"/>
          </a:xfrm>
        </p:spPr>
        <p:txBody>
          <a:bodyPr/>
          <a:lstStyle/>
          <a:p>
            <a:pPr algn="ctr"/>
            <a:r>
              <a:rPr lang="en-US" dirty="0" smtClean="0"/>
              <a:t>Capital Projects Fund</a:t>
            </a:r>
            <a:endParaRPr lang="en-US" dirty="0"/>
          </a:p>
        </p:txBody>
      </p:sp>
    </p:spTree>
    <p:extLst>
      <p:ext uri="{BB962C8B-B14F-4D97-AF65-F5344CB8AC3E}">
        <p14:creationId xmlns:p14="http://schemas.microsoft.com/office/powerpoint/2010/main" val="122807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1250302"/>
          </a:xfrm>
        </p:spPr>
        <p:txBody>
          <a:bodyPr/>
          <a:lstStyle/>
          <a:p>
            <a:pPr algn="ctr"/>
            <a:r>
              <a:rPr lang="en-US" sz="3600" dirty="0" smtClean="0"/>
              <a:t>Capital Projects Fund </a:t>
            </a:r>
            <a:br>
              <a:rPr lang="en-US" sz="3600" dirty="0" smtClean="0"/>
            </a:br>
            <a:r>
              <a:rPr lang="en-US" sz="3600" dirty="0" smtClean="0"/>
              <a:t>FY 2018 Budget</a:t>
            </a:r>
            <a:endParaRPr lang="en-US" sz="3600" dirty="0"/>
          </a:p>
        </p:txBody>
      </p:sp>
      <p:pic>
        <p:nvPicPr>
          <p:cNvPr id="4" name="Content Placeholder 3"/>
          <p:cNvPicPr>
            <a:picLocks noGrp="1" noChangeAspect="1"/>
          </p:cNvPicPr>
          <p:nvPr>
            <p:ph idx="1"/>
          </p:nvPr>
        </p:nvPicPr>
        <p:blipFill>
          <a:blip r:embed="rId2"/>
          <a:stretch>
            <a:fillRect/>
          </a:stretch>
        </p:blipFill>
        <p:spPr>
          <a:xfrm>
            <a:off x="2318986" y="1510374"/>
            <a:ext cx="4669642" cy="4890425"/>
          </a:xfrm>
          <a:prstGeom prst="rect">
            <a:avLst/>
          </a:prstGeom>
        </p:spPr>
      </p:pic>
    </p:spTree>
    <p:extLst>
      <p:ext uri="{BB962C8B-B14F-4D97-AF65-F5344CB8AC3E}">
        <p14:creationId xmlns:p14="http://schemas.microsoft.com/office/powerpoint/2010/main" val="48420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3852"/>
            <a:ext cx="8229600" cy="913785"/>
          </a:xfrm>
        </p:spPr>
        <p:txBody>
          <a:bodyPr/>
          <a:lstStyle/>
          <a:p>
            <a:pPr algn="ctr"/>
            <a:r>
              <a:rPr lang="en-US" dirty="0" smtClean="0"/>
              <a:t>Capital Projects Expenditures</a:t>
            </a:r>
            <a:endParaRPr lang="en-US" dirty="0"/>
          </a:p>
        </p:txBody>
      </p:sp>
      <p:pic>
        <p:nvPicPr>
          <p:cNvPr id="4" name="Content Placeholder 3"/>
          <p:cNvPicPr>
            <a:picLocks noGrp="1" noChangeAspect="1"/>
          </p:cNvPicPr>
          <p:nvPr>
            <p:ph idx="1"/>
          </p:nvPr>
        </p:nvPicPr>
        <p:blipFill>
          <a:blip r:embed="rId2"/>
          <a:stretch>
            <a:fillRect/>
          </a:stretch>
        </p:blipFill>
        <p:spPr>
          <a:xfrm>
            <a:off x="1595535" y="1452936"/>
            <a:ext cx="5542383" cy="4266340"/>
          </a:xfrm>
          <a:prstGeom prst="rect">
            <a:avLst/>
          </a:prstGeom>
        </p:spPr>
      </p:pic>
    </p:spTree>
    <p:extLst>
      <p:ext uri="{BB962C8B-B14F-4D97-AF65-F5344CB8AC3E}">
        <p14:creationId xmlns:p14="http://schemas.microsoft.com/office/powerpoint/2010/main" val="149894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9634"/>
            <a:ext cx="8229600" cy="4747658"/>
          </a:xfrm>
        </p:spPr>
        <p:txBody>
          <a:bodyPr/>
          <a:lstStyle/>
          <a:p>
            <a:endParaRPr lang="en-US" dirty="0" smtClean="0">
              <a:latin typeface="Calisto MT" panose="02040603050505030304" pitchFamily="18" charset="0"/>
            </a:endParaRPr>
          </a:p>
          <a:p>
            <a:r>
              <a:rPr lang="en-US" dirty="0" smtClean="0">
                <a:latin typeface="Calisto MT" panose="02040603050505030304" pitchFamily="18" charset="0"/>
              </a:rPr>
              <a:t>A governmental fund used to account for the payment of general long term debt.</a:t>
            </a:r>
          </a:p>
          <a:p>
            <a:endParaRPr lang="en-US" dirty="0" smtClean="0">
              <a:latin typeface="Calisto MT" panose="02040603050505030304" pitchFamily="18" charset="0"/>
            </a:endParaRPr>
          </a:p>
          <a:p>
            <a:r>
              <a:rPr lang="en-US" dirty="0" smtClean="0">
                <a:latin typeface="Calisto MT" panose="02040603050505030304" pitchFamily="18" charset="0"/>
              </a:rPr>
              <a:t>Transfers In- Transfers in from the Capital Projects funds which accounts for ESPLOST proceeds</a:t>
            </a:r>
          </a:p>
          <a:p>
            <a:endParaRPr lang="en-US" dirty="0" smtClean="0">
              <a:latin typeface="Calisto MT" panose="02040603050505030304" pitchFamily="18" charset="0"/>
            </a:endParaRPr>
          </a:p>
          <a:p>
            <a:r>
              <a:rPr lang="en-US" dirty="0" smtClean="0">
                <a:latin typeface="Calisto MT" panose="02040603050505030304" pitchFamily="18" charset="0"/>
              </a:rPr>
              <a:t>Expenditures  - Bond Principle and Interest </a:t>
            </a:r>
          </a:p>
          <a:p>
            <a:pPr marL="109728" indent="0">
              <a:buNone/>
            </a:pPr>
            <a:endParaRPr lang="en-US" dirty="0">
              <a:latin typeface="Calisto MT" panose="02040603050505030304" pitchFamily="18" charset="0"/>
            </a:endParaRPr>
          </a:p>
        </p:txBody>
      </p:sp>
      <p:sp>
        <p:nvSpPr>
          <p:cNvPr id="3" name="Title 2"/>
          <p:cNvSpPr>
            <a:spLocks noGrp="1"/>
          </p:cNvSpPr>
          <p:nvPr>
            <p:ph type="title"/>
          </p:nvPr>
        </p:nvSpPr>
        <p:spPr>
          <a:xfrm>
            <a:off x="457200" y="517234"/>
            <a:ext cx="8229600" cy="826374"/>
          </a:xfrm>
        </p:spPr>
        <p:txBody>
          <a:bodyPr/>
          <a:lstStyle/>
          <a:p>
            <a:pPr algn="ctr"/>
            <a:r>
              <a:rPr lang="en-US" dirty="0" smtClean="0"/>
              <a:t>Debt Service Fund</a:t>
            </a:r>
            <a:endParaRPr lang="en-US" dirty="0"/>
          </a:p>
        </p:txBody>
      </p:sp>
    </p:spTree>
    <p:extLst>
      <p:ext uri="{BB962C8B-B14F-4D97-AF65-F5344CB8AC3E}">
        <p14:creationId xmlns:p14="http://schemas.microsoft.com/office/powerpoint/2010/main" val="208229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83770"/>
            <a:ext cx="8229600" cy="633867"/>
          </a:xfrm>
        </p:spPr>
        <p:txBody>
          <a:bodyPr/>
          <a:lstStyle/>
          <a:p>
            <a:pPr algn="ctr"/>
            <a:r>
              <a:rPr lang="en-US" sz="3600" dirty="0" smtClean="0"/>
              <a:t>Debt Service Fund FY 2018 Budget</a:t>
            </a:r>
            <a:endParaRPr lang="en-US" sz="3600" dirty="0"/>
          </a:p>
        </p:txBody>
      </p:sp>
      <p:pic>
        <p:nvPicPr>
          <p:cNvPr id="15" name="Content Placeholder 14"/>
          <p:cNvPicPr>
            <a:picLocks noGrp="1" noChangeAspect="1"/>
          </p:cNvPicPr>
          <p:nvPr>
            <p:ph idx="1"/>
          </p:nvPr>
        </p:nvPicPr>
        <p:blipFill>
          <a:blip r:embed="rId2"/>
          <a:stretch>
            <a:fillRect/>
          </a:stretch>
        </p:blipFill>
        <p:spPr>
          <a:xfrm>
            <a:off x="2032189" y="1417637"/>
            <a:ext cx="4760498" cy="4733086"/>
          </a:xfrm>
          <a:prstGeom prst="rect">
            <a:avLst/>
          </a:prstGeom>
        </p:spPr>
      </p:pic>
    </p:spTree>
    <p:extLst>
      <p:ext uri="{BB962C8B-B14F-4D97-AF65-F5344CB8AC3E}">
        <p14:creationId xmlns:p14="http://schemas.microsoft.com/office/powerpoint/2010/main" val="273885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Calisto MT" panose="02040603050505030304" pitchFamily="18" charset="0"/>
            </a:endParaRPr>
          </a:p>
          <a:p>
            <a:r>
              <a:rPr lang="en-US" dirty="0" smtClean="0">
                <a:latin typeface="Calisto MT" panose="02040603050505030304" pitchFamily="18" charset="0"/>
              </a:rPr>
              <a:t>Federal Funds will be allocated in June</a:t>
            </a:r>
          </a:p>
          <a:p>
            <a:endParaRPr lang="en-US" dirty="0" smtClean="0">
              <a:latin typeface="Calisto MT" panose="02040603050505030304" pitchFamily="18" charset="0"/>
            </a:endParaRPr>
          </a:p>
          <a:p>
            <a:r>
              <a:rPr lang="en-US" dirty="0" smtClean="0">
                <a:latin typeface="Calisto MT" panose="02040603050505030304" pitchFamily="18" charset="0"/>
              </a:rPr>
              <a:t>These are all reimbursement grants/funds. Meaning we have to pay for the expenditures then request reimbursement</a:t>
            </a:r>
          </a:p>
          <a:p>
            <a:endParaRPr lang="en-US" dirty="0" smtClean="0">
              <a:latin typeface="Calisto MT" panose="02040603050505030304" pitchFamily="18" charset="0"/>
            </a:endParaRPr>
          </a:p>
          <a:p>
            <a:r>
              <a:rPr lang="en-US" dirty="0" smtClean="0">
                <a:latin typeface="Calisto MT" panose="02040603050505030304" pitchFamily="18" charset="0"/>
              </a:rPr>
              <a:t>Projected expenditures and revenue are based on FY 2017 actuals</a:t>
            </a:r>
            <a:endParaRPr lang="en-US" dirty="0">
              <a:latin typeface="Calisto MT" panose="02040603050505030304" pitchFamily="18" charset="0"/>
            </a:endParaRPr>
          </a:p>
        </p:txBody>
      </p:sp>
      <p:sp>
        <p:nvSpPr>
          <p:cNvPr id="3" name="Title 2"/>
          <p:cNvSpPr>
            <a:spLocks noGrp="1"/>
          </p:cNvSpPr>
          <p:nvPr>
            <p:ph type="title"/>
          </p:nvPr>
        </p:nvSpPr>
        <p:spPr>
          <a:xfrm>
            <a:off x="457200" y="522514"/>
            <a:ext cx="8229600" cy="895124"/>
          </a:xfrm>
        </p:spPr>
        <p:txBody>
          <a:bodyPr/>
          <a:lstStyle/>
          <a:p>
            <a:pPr algn="ctr"/>
            <a:r>
              <a:rPr lang="en-US" dirty="0" smtClean="0"/>
              <a:t>Federal Funds</a:t>
            </a:r>
            <a:endParaRPr lang="en-US" dirty="0"/>
          </a:p>
        </p:txBody>
      </p:sp>
    </p:spTree>
    <p:extLst>
      <p:ext uri="{BB962C8B-B14F-4D97-AF65-F5344CB8AC3E}">
        <p14:creationId xmlns:p14="http://schemas.microsoft.com/office/powerpoint/2010/main" val="166461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58215"/>
          </a:xfrm>
        </p:spPr>
        <p:txBody>
          <a:bodyPr/>
          <a:lstStyle/>
          <a:p>
            <a:r>
              <a:rPr lang="en-US" sz="2000" dirty="0">
                <a:latin typeface="Calisto MT" panose="02040603050505030304" pitchFamily="18" charset="0"/>
              </a:rPr>
              <a:t>The purpose of Title I is to “enable schools to provide opportunities for at-risk and disadvantaged children to acquire the knowledge and skills contained in the challenging State content standards and to meet the challenging State performance standards developed for all children</a:t>
            </a:r>
            <a:r>
              <a:rPr lang="en-US" sz="2000" dirty="0" smtClean="0">
                <a:latin typeface="Calisto MT" panose="02040603050505030304" pitchFamily="18" charset="0"/>
              </a:rPr>
              <a:t>.”</a:t>
            </a:r>
          </a:p>
          <a:p>
            <a:endParaRPr lang="en-US" sz="2000" dirty="0" smtClean="0">
              <a:latin typeface="Calisto MT" panose="02040603050505030304" pitchFamily="18" charset="0"/>
            </a:endParaRPr>
          </a:p>
          <a:p>
            <a:r>
              <a:rPr lang="en-US" sz="2000" dirty="0">
                <a:latin typeface="Calisto MT" panose="02040603050505030304" pitchFamily="18" charset="0"/>
              </a:rPr>
              <a:t>Receives federal funds </a:t>
            </a:r>
            <a:r>
              <a:rPr lang="en-US" sz="2000" dirty="0" smtClean="0">
                <a:latin typeface="Calisto MT" panose="02040603050505030304" pitchFamily="18" charset="0"/>
              </a:rPr>
              <a:t>in </a:t>
            </a:r>
            <a:r>
              <a:rPr lang="en-US" sz="2000" dirty="0">
                <a:latin typeface="Calisto MT" panose="02040603050505030304" pitchFamily="18" charset="0"/>
              </a:rPr>
              <a:t>the following areas:</a:t>
            </a:r>
          </a:p>
          <a:p>
            <a:pPr lvl="1"/>
            <a:r>
              <a:rPr lang="en-US" sz="2000" dirty="0">
                <a:latin typeface="Calisto MT" panose="02040603050505030304" pitchFamily="18" charset="0"/>
              </a:rPr>
              <a:t>Title I – A – Improving Academic Achievement of the Disadvantaged</a:t>
            </a:r>
          </a:p>
          <a:p>
            <a:pPr lvl="1"/>
            <a:r>
              <a:rPr lang="en-US" sz="2000" dirty="0">
                <a:latin typeface="Calisto MT" panose="02040603050505030304" pitchFamily="18" charset="0"/>
              </a:rPr>
              <a:t>Title I – A – School Improvement</a:t>
            </a:r>
          </a:p>
          <a:p>
            <a:pPr lvl="1"/>
            <a:r>
              <a:rPr lang="en-US" sz="2000" dirty="0">
                <a:latin typeface="Calisto MT" panose="02040603050505030304" pitchFamily="18" charset="0"/>
              </a:rPr>
              <a:t>Title I – </a:t>
            </a:r>
            <a:r>
              <a:rPr lang="en-US" sz="2000" dirty="0" smtClean="0">
                <a:latin typeface="Calisto MT" panose="02040603050505030304" pitchFamily="18" charset="0"/>
              </a:rPr>
              <a:t>C </a:t>
            </a:r>
            <a:r>
              <a:rPr lang="en-US" sz="2000" dirty="0">
                <a:latin typeface="Calisto MT" panose="02040603050505030304" pitchFamily="18" charset="0"/>
              </a:rPr>
              <a:t>– Migrant Education</a:t>
            </a:r>
          </a:p>
          <a:p>
            <a:pPr marL="109728" indent="0">
              <a:buNone/>
            </a:pPr>
            <a:endParaRPr lang="en-US" sz="2000" dirty="0" smtClean="0">
              <a:latin typeface="Calisto MT" panose="02040603050505030304" pitchFamily="18" charset="0"/>
            </a:endParaRPr>
          </a:p>
          <a:p>
            <a:r>
              <a:rPr lang="en-US" sz="2000" dirty="0" smtClean="0">
                <a:latin typeface="Calisto MT" panose="02040603050505030304" pitchFamily="18" charset="0"/>
              </a:rPr>
              <a:t>Expenditures include additional Para </a:t>
            </a:r>
            <a:r>
              <a:rPr lang="en-US" sz="2000" dirty="0">
                <a:latin typeface="Calisto MT" panose="02040603050505030304" pitchFamily="18" charset="0"/>
              </a:rPr>
              <a:t>S</a:t>
            </a:r>
            <a:r>
              <a:rPr lang="en-US" sz="2000" dirty="0" smtClean="0">
                <a:latin typeface="Calisto MT" panose="02040603050505030304" pitchFamily="18" charset="0"/>
              </a:rPr>
              <a:t>upport, Instructional Coaches, Technology, Parent </a:t>
            </a:r>
            <a:r>
              <a:rPr lang="en-US" sz="2000" dirty="0">
                <a:latin typeface="Calisto MT" panose="02040603050505030304" pitchFamily="18" charset="0"/>
              </a:rPr>
              <a:t>I</a:t>
            </a:r>
            <a:r>
              <a:rPr lang="en-US" sz="2000" dirty="0" smtClean="0">
                <a:latin typeface="Calisto MT" panose="02040603050505030304" pitchFamily="18" charset="0"/>
              </a:rPr>
              <a:t>nvolvement </a:t>
            </a:r>
            <a:r>
              <a:rPr lang="en-US" sz="2000" dirty="0">
                <a:latin typeface="Calisto MT" panose="02040603050505030304" pitchFamily="18" charset="0"/>
              </a:rPr>
              <a:t>L</a:t>
            </a:r>
            <a:r>
              <a:rPr lang="en-US" sz="2000" dirty="0" smtClean="0">
                <a:latin typeface="Calisto MT" panose="02040603050505030304" pitchFamily="18" charset="0"/>
              </a:rPr>
              <a:t>iaison, Instructional </a:t>
            </a:r>
            <a:r>
              <a:rPr lang="en-US" sz="2000" dirty="0" smtClean="0">
                <a:latin typeface="Calisto MT" panose="02040603050505030304" pitchFamily="18" charset="0"/>
              </a:rPr>
              <a:t>Materials, Administrative Salaries</a:t>
            </a:r>
            <a:endParaRPr lang="en-US" sz="2000" dirty="0" smtClean="0">
              <a:latin typeface="Calisto MT" panose="02040603050505030304" pitchFamily="18" charset="0"/>
            </a:endParaRPr>
          </a:p>
          <a:p>
            <a:pPr lvl="1"/>
            <a:endParaRPr lang="en-US" dirty="0" smtClean="0"/>
          </a:p>
        </p:txBody>
      </p:sp>
      <p:sp>
        <p:nvSpPr>
          <p:cNvPr id="3" name="Title 2"/>
          <p:cNvSpPr>
            <a:spLocks noGrp="1"/>
          </p:cNvSpPr>
          <p:nvPr>
            <p:ph type="title"/>
          </p:nvPr>
        </p:nvSpPr>
        <p:spPr>
          <a:xfrm>
            <a:off x="457200" y="429208"/>
            <a:ext cx="8229600" cy="988430"/>
          </a:xfrm>
        </p:spPr>
        <p:txBody>
          <a:bodyPr/>
          <a:lstStyle/>
          <a:p>
            <a:pPr algn="ctr"/>
            <a:r>
              <a:rPr lang="en-US" dirty="0" smtClean="0"/>
              <a:t>Title I</a:t>
            </a:r>
            <a:endParaRPr lang="en-US" dirty="0"/>
          </a:p>
        </p:txBody>
      </p:sp>
    </p:spTree>
    <p:extLst>
      <p:ext uri="{BB962C8B-B14F-4D97-AF65-F5344CB8AC3E}">
        <p14:creationId xmlns:p14="http://schemas.microsoft.com/office/powerpoint/2010/main" val="1476362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23187</TotalTime>
  <Words>836</Words>
  <Application>Microsoft Office PowerPoint</Application>
  <PresentationFormat>On-screen Show (4:3)</PresentationFormat>
  <Paragraphs>116</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Calisto MT</vt:lpstr>
      <vt:lpstr>Times New Roman</vt:lpstr>
      <vt:lpstr>Verdana</vt:lpstr>
      <vt:lpstr>Wingdings 2</vt:lpstr>
      <vt:lpstr>Wingdings 3</vt:lpstr>
      <vt:lpstr>Concourse</vt:lpstr>
      <vt:lpstr>TENTATIVE OTHER FUNDS BUDGET FY 2018</vt:lpstr>
      <vt:lpstr>Other Funds</vt:lpstr>
      <vt:lpstr>Capital Projects Fund</vt:lpstr>
      <vt:lpstr>Capital Projects Fund  FY 2018 Budget</vt:lpstr>
      <vt:lpstr>Capital Projects Expenditures</vt:lpstr>
      <vt:lpstr>Debt Service Fund</vt:lpstr>
      <vt:lpstr>Debt Service Fund FY 2018 Budget</vt:lpstr>
      <vt:lpstr>Federal Funds</vt:lpstr>
      <vt:lpstr>Title I</vt:lpstr>
      <vt:lpstr>Title I FY 2018 Budget </vt:lpstr>
      <vt:lpstr>Title II</vt:lpstr>
      <vt:lpstr>Title II FY 2018 Budget</vt:lpstr>
      <vt:lpstr>Title III</vt:lpstr>
      <vt:lpstr>Title III FY 2018 Budget</vt:lpstr>
      <vt:lpstr>Special Education</vt:lpstr>
      <vt:lpstr>Special Education FY 2018 Budget</vt:lpstr>
      <vt:lpstr>Vocational Education – Federal Funded</vt:lpstr>
      <vt:lpstr>Vocational FY 2018 Budget</vt:lpstr>
      <vt:lpstr>JR. ROTC</vt:lpstr>
      <vt:lpstr>JR. ROTC</vt:lpstr>
      <vt:lpstr>Education of Homeless Children </vt:lpstr>
      <vt:lpstr>Education of Homeless Children  FY 2018 Budget</vt:lpstr>
      <vt:lpstr>Pre-K Program</vt:lpstr>
      <vt:lpstr>Pre Kindergarten FY 2018 Budget</vt:lpstr>
      <vt:lpstr>School Food Nutrition</vt:lpstr>
      <vt:lpstr>School Food Nutrition FY 2018</vt:lpstr>
      <vt:lpstr>BARROW COUNTY SCHOOL DISTRICT FISCAL YEAR 2018 PROPOSED REVENUE &amp; EXPENDITURE BUDGETS-All OTHER FUNDS</vt:lpstr>
      <vt:lpstr>BARROW COUNTY SCHOOL DISTRICT FISCAL YEAR 2018 PROPOSED REVENUE &amp; EXPENDITURE BUDGETS-All OTHER FUNDS…Continued</vt:lpstr>
      <vt:lpstr>NEXT STEPS</vt:lpstr>
    </vt:vector>
  </TitlesOfParts>
  <Company>Barrow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BUDGET RECAP</dc:title>
  <dc:creator>Chris Griner</dc:creator>
  <cp:lastModifiedBy>Jennifer Houston</cp:lastModifiedBy>
  <cp:revision>420</cp:revision>
  <cp:lastPrinted>2017-05-30T20:03:55Z</cp:lastPrinted>
  <dcterms:created xsi:type="dcterms:W3CDTF">2012-01-23T20:36:20Z</dcterms:created>
  <dcterms:modified xsi:type="dcterms:W3CDTF">2017-05-30T20:05:28Z</dcterms:modified>
</cp:coreProperties>
</file>