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44"/>
  </p:notesMasterIdLst>
  <p:sldIdLst>
    <p:sldId id="256" r:id="rId2"/>
    <p:sldId id="515" r:id="rId3"/>
    <p:sldId id="514" r:id="rId4"/>
    <p:sldId id="513" r:id="rId5"/>
    <p:sldId id="512" r:id="rId6"/>
    <p:sldId id="511" r:id="rId7"/>
    <p:sldId id="510" r:id="rId8"/>
    <p:sldId id="509" r:id="rId9"/>
    <p:sldId id="508" r:id="rId10"/>
    <p:sldId id="507" r:id="rId11"/>
    <p:sldId id="505" r:id="rId12"/>
    <p:sldId id="504" r:id="rId13"/>
    <p:sldId id="503" r:id="rId14"/>
    <p:sldId id="502" r:id="rId15"/>
    <p:sldId id="501" r:id="rId16"/>
    <p:sldId id="500" r:id="rId17"/>
    <p:sldId id="499" r:id="rId18"/>
    <p:sldId id="498" r:id="rId19"/>
    <p:sldId id="497" r:id="rId20"/>
    <p:sldId id="496" r:id="rId21"/>
    <p:sldId id="495" r:id="rId22"/>
    <p:sldId id="494" r:id="rId23"/>
    <p:sldId id="493" r:id="rId24"/>
    <p:sldId id="492" r:id="rId25"/>
    <p:sldId id="491" r:id="rId26"/>
    <p:sldId id="490" r:id="rId27"/>
    <p:sldId id="480" r:id="rId28"/>
    <p:sldId id="484" r:id="rId29"/>
    <p:sldId id="516" r:id="rId30"/>
    <p:sldId id="522" r:id="rId31"/>
    <p:sldId id="521" r:id="rId32"/>
    <p:sldId id="520" r:id="rId33"/>
    <p:sldId id="481" r:id="rId34"/>
    <p:sldId id="479" r:id="rId35"/>
    <p:sldId id="476" r:id="rId36"/>
    <p:sldId id="523" r:id="rId37"/>
    <p:sldId id="489" r:id="rId38"/>
    <p:sldId id="488" r:id="rId39"/>
    <p:sldId id="487" r:id="rId40"/>
    <p:sldId id="486" r:id="rId41"/>
    <p:sldId id="485" r:id="rId42"/>
    <p:sldId id="475" r:id="rId43"/>
  </p:sldIdLst>
  <p:sldSz cx="18288000" cy="10287000"/>
  <p:notesSz cx="7010400" cy="9296400"/>
  <p:embeddedFontLst>
    <p:embeddedFont>
      <p:font typeface="ADLaM Display" panose="02010000000000000000" pitchFamily="2" charset="0"/>
      <p:regular r:id="rId45"/>
    </p:embeddedFont>
    <p:embeddedFont>
      <p:font typeface="Amasis MT Pro Black" panose="02040A04050005020304" pitchFamily="18" charset="0"/>
      <p:bold r:id="rId46"/>
      <p:boldItalic r:id="rId47"/>
    </p:embeddedFont>
    <p:embeddedFont>
      <p:font typeface="Arial Bold" panose="020B0704020202020204" pitchFamily="34" charset="0"/>
      <p:bold r:id="rId48"/>
    </p:embeddedFont>
    <p:embeddedFont>
      <p:font typeface="Arial Narrow" panose="020B0606020202030204" pitchFamily="34" charset="0"/>
      <p:regular r:id="rId49"/>
      <p:bold r:id="rId50"/>
      <p:italic r:id="rId51"/>
      <p:boldItalic r:id="rId52"/>
    </p:embeddedFont>
    <p:embeddedFont>
      <p:font typeface="Arial Nova" panose="020B0504020202020204" pitchFamily="34" charset="0"/>
      <p:regular r:id="rId53"/>
      <p:bold r:id="rId54"/>
      <p:italic r:id="rId55"/>
      <p:boldItalic r:id="rId56"/>
    </p:embeddedFont>
    <p:embeddedFont>
      <p:font typeface="Arimo" panose="020B0604020202020204" charset="0"/>
      <p:regular r:id="rId57"/>
    </p:embeddedFont>
    <p:embeddedFont>
      <p:font typeface="Arimo Bold" panose="020B0604020202020204" charset="0"/>
      <p:regular r:id="rId58"/>
    </p:embeddedFont>
    <p:embeddedFont>
      <p:font typeface="Arimo Bold Italics" panose="020B0604020202020204" charset="0"/>
      <p:regular r:id="rId59"/>
    </p:embeddedFont>
    <p:embeddedFont>
      <p:font typeface="Arimo Italics" panose="020B0604020202020204" charset="0"/>
      <p:regular r:id="rId60"/>
    </p:embeddedFont>
    <p:embeddedFont>
      <p:font typeface="Calibri (MS) Bold" panose="020B0604020202020204" charset="0"/>
      <p:regular r:id="rId61"/>
    </p:embeddedFont>
    <p:embeddedFont>
      <p:font typeface="IBM Plex Sans" panose="020B0503050203000203" pitchFamily="34" charset="0"/>
      <p:regular r:id="rId62"/>
      <p:bold r:id="rId63"/>
      <p:italic r:id="rId64"/>
      <p:boldItalic r:id="rId65"/>
    </p:embeddedFont>
    <p:embeddedFont>
      <p:font typeface="Microsoft Sans Serif" panose="020B0604020202020204" pitchFamily="34" charset="0"/>
      <p:regular r:id="rId66"/>
    </p:embeddedFont>
    <p:embeddedFont>
      <p:font typeface="Trade Gothic Next HvyCd" panose="020B0906040303020004" pitchFamily="34" charset="0"/>
      <p:bold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00CC"/>
    <a:srgbClr val="FF9900"/>
    <a:srgbClr val="4E107D"/>
    <a:srgbClr val="0000FF"/>
    <a:srgbClr val="FFFFCC"/>
    <a:srgbClr val="FFCC00"/>
    <a:srgbClr val="FCF9E1"/>
    <a:srgbClr val="681AA3"/>
    <a:srgbClr val="8BD6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CFC9B6-C64D-426B-A41A-98CE614B54FE}" v="627" dt="2024-03-20T13:57:26.929"/>
    <p1510:client id="{2EC69977-06B3-4F1F-A9B1-33F56F28BEE9}" v="5" dt="2024-03-20T15:15:55.037"/>
    <p1510:client id="{663A6DC8-8FAA-E2F7-B9EA-C9D45D04AA38}" v="112" dt="2024-03-20T18:17:59.606"/>
    <p1510:client id="{80C5387E-7033-03F8-2C48-A310D513DF6B}" v="86" dt="2024-03-20T18:22:49.926"/>
    <p1510:client id="{D6BC675D-62A2-37F8-F72A-AA6511E62308}" v="197" dt="2024-03-20T18:06:06.314"/>
    <p1510:client id="{F4250523-69C8-4717-874A-860BDC47F0E2}" v="203" dt="2024-03-20T13:00:58.950"/>
    <p1510:client id="{FCA1DA68-6E49-49EA-A831-1E03704396AE}" v="391" dt="2024-03-20T19:09:42.6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71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3.fntdata"/><Relationship Id="rId63" Type="http://schemas.openxmlformats.org/officeDocument/2006/relationships/font" Target="fonts/font19.fntdata"/><Relationship Id="rId68" Type="http://schemas.openxmlformats.org/officeDocument/2006/relationships/font" Target="fonts/font2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font" Target="fonts/font22.fntdata"/><Relationship Id="rId74"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font" Target="fonts/font1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7.fntdata"/><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font" Target="fonts/font2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0.fntdata"/><Relationship Id="rId62" Type="http://schemas.openxmlformats.org/officeDocument/2006/relationships/font" Target="fonts/font18.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font" Target="fonts/font21.fntdata"/><Relationship Id="rId7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ey, Daphne" userId="42c8d935-f117-4fcd-9f52-82556fd2bc1b" providerId="ADAL" clId="{7F45ED36-C90E-4C0F-A04A-C79C29000B69}"/>
    <pc:docChg chg="modSld">
      <pc:chgData name="Bailey, Daphne" userId="42c8d935-f117-4fcd-9f52-82556fd2bc1b" providerId="ADAL" clId="{7F45ED36-C90E-4C0F-A04A-C79C29000B69}" dt="2024-03-21T12:50:22.768" v="4" actId="20577"/>
      <pc:docMkLst>
        <pc:docMk/>
      </pc:docMkLst>
      <pc:sldChg chg="modSp mod">
        <pc:chgData name="Bailey, Daphne" userId="42c8d935-f117-4fcd-9f52-82556fd2bc1b" providerId="ADAL" clId="{7F45ED36-C90E-4C0F-A04A-C79C29000B69}" dt="2024-03-21T12:49:53.553" v="1" actId="20577"/>
        <pc:sldMkLst>
          <pc:docMk/>
          <pc:sldMk cId="3501401231" sldId="504"/>
        </pc:sldMkLst>
        <pc:spChg chg="mod">
          <ac:chgData name="Bailey, Daphne" userId="42c8d935-f117-4fcd-9f52-82556fd2bc1b" providerId="ADAL" clId="{7F45ED36-C90E-4C0F-A04A-C79C29000B69}" dt="2024-03-21T12:49:53.553" v="1" actId="20577"/>
          <ac:spMkLst>
            <pc:docMk/>
            <pc:sldMk cId="3501401231" sldId="504"/>
            <ac:spMk id="4" creationId="{00000000-0000-0000-0000-000000000000}"/>
          </ac:spMkLst>
        </pc:spChg>
      </pc:sldChg>
      <pc:sldChg chg="modSp mod">
        <pc:chgData name="Bailey, Daphne" userId="42c8d935-f117-4fcd-9f52-82556fd2bc1b" providerId="ADAL" clId="{7F45ED36-C90E-4C0F-A04A-C79C29000B69}" dt="2024-03-21T12:50:22.768" v="4" actId="20577"/>
        <pc:sldMkLst>
          <pc:docMk/>
          <pc:sldMk cId="854596024" sldId="521"/>
        </pc:sldMkLst>
        <pc:spChg chg="mod">
          <ac:chgData name="Bailey, Daphne" userId="42c8d935-f117-4fcd-9f52-82556fd2bc1b" providerId="ADAL" clId="{7F45ED36-C90E-4C0F-A04A-C79C29000B69}" dt="2024-03-21T12:50:22.768" v="4" actId="20577"/>
          <ac:spMkLst>
            <pc:docMk/>
            <pc:sldMk cId="854596024" sldId="521"/>
            <ac:spMk id="9" creationId="{76E3C113-CC8F-47BD-080F-688FEC20814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dgm:t>
        <a:bodyPr/>
        <a:lstStyle/>
        <a:p>
          <a:pPr rtl="0"/>
          <a:r>
            <a:rPr lang="en-US">
              <a:latin typeface="Arial Bold"/>
              <a:cs typeface="Arial Bold"/>
            </a:rPr>
            <a:t>ATSI</a:t>
          </a:r>
        </a:p>
      </dgm:t>
    </dgm:pt>
    <dgm:pt modelId="{8DDC3D7C-8E62-4F41-86BB-43BD37D9BF21}" type="parTrans" cxnId="{EF4E2643-92F9-47D4-A85F-DE3E906D3822}">
      <dgm:prSet/>
      <dgm:spPr/>
    </dgm:pt>
    <dgm:pt modelId="{FFBE02BF-D70C-4870-96A8-1B9E9EB8A337}" type="sibTrans" cxnId="{EF4E2643-92F9-47D4-A85F-DE3E906D3822}">
      <dgm:prSet/>
      <dgm:spPr/>
    </dgm:pt>
    <dgm:pt modelId="{09A8985D-7BF9-468C-9584-BF273998ABD3}">
      <dgm:prSet phldr="0"/>
      <dgm:spPr/>
      <dgm:t>
        <a:bodyPr/>
        <a:lstStyle/>
        <a:p>
          <a:pPr rtl="0"/>
          <a:r>
            <a:rPr lang="en-US">
              <a:latin typeface="Arial Bold"/>
              <a:cs typeface="Arial Bold"/>
            </a:rPr>
            <a:t>TIER IV</a:t>
          </a:r>
        </a:p>
      </dgm:t>
    </dgm:pt>
    <dgm:pt modelId="{B47209F9-30BD-4573-BB98-15FF5A0025B0}" type="parTrans" cxnId="{C16B6865-CC26-41A5-B4BB-E6F137FC0365}">
      <dgm:prSet/>
      <dgm:spPr/>
    </dgm:pt>
    <dgm:pt modelId="{2FC15E19-9D03-4AC2-A3EB-DE7AAFFF9C25}" type="sibTrans" cxnId="{C16B6865-CC26-41A5-B4BB-E6F137FC0365}">
      <dgm:prSet/>
      <dgm:spPr/>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a:solidFill>
          <a:schemeClr val="tx1">
            <a:lumMod val="50000"/>
            <a:lumOff val="50000"/>
          </a:schemeClr>
        </a:solidFill>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a:solidFill>
          <a:srgbClr val="FFC000"/>
        </a:solidFill>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a:solidFill>
          <a:schemeClr val="accent6">
            <a:lumMod val="75000"/>
          </a:schemeClr>
        </a:solidFill>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a:solidFill>
          <a:schemeClr val="bg2">
            <a:lumMod val="50000"/>
          </a:schemeClr>
        </a:solidFill>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a:solidFill>
          <a:schemeClr val="tx2"/>
        </a:solidFill>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C88CE526-5ADC-4524-B672-EDA1BA85C2A0}" type="presOf" srcId="{DC122637-A831-469E-9370-AC0ABCFF9F59}" destId="{24C92456-7B09-4B38-95E5-705F29BFA457}" srcOrd="0" destOrd="0" presId="urn:microsoft.com/office/officeart/2005/8/layout/list1"/>
    <dgm:cxn modelId="{EBE5AE31-BA8E-499D-BC62-525124F8A162}" type="presOf" srcId="{37F7352E-46CB-4A4B-ABD3-70060D8A4A7F}" destId="{C0DA0E33-B8D9-4240-8F8F-5FD992B260D4}" srcOrd="1" destOrd="0" presId="urn:microsoft.com/office/officeart/2005/8/layout/list1"/>
    <dgm:cxn modelId="{689A3A5C-B2D3-4C99-AFE5-22CEDAAE2652}" type="presOf" srcId="{09A8985D-7BF9-468C-9584-BF273998ABD3}" destId="{55BDE946-D644-4113-9D6B-6536D35FB788}"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A0A8D345-4648-4AE3-803F-6DEAF91D886E}" type="presOf" srcId="{0470000D-C9AD-4EE2-9093-B0F3F4137478}" destId="{0EF21E1A-3FBF-410D-B84D-C3B1903651C6}" srcOrd="0" destOrd="0" presId="urn:microsoft.com/office/officeart/2005/8/layout/list1"/>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09A9346A-41E6-48CB-BADC-635E62657A5D}" type="presOf" srcId="{DC122637-A831-469E-9370-AC0ABCFF9F59}" destId="{67A05719-E741-401E-AC55-A7620815E0F3}" srcOrd="1" destOrd="0" presId="urn:microsoft.com/office/officeart/2005/8/layout/list1"/>
    <dgm:cxn modelId="{15D9BD4D-164B-4EC4-ACF1-819372FEED3C}" type="presOf" srcId="{80D426B3-7EC6-408A-8816-2D23936B97A1}" destId="{529062DC-7AAC-4846-85A2-C7CEE8BC728C}" srcOrd="1" destOrd="0" presId="urn:microsoft.com/office/officeart/2005/8/layout/list1"/>
    <dgm:cxn modelId="{E5D3F78F-27FA-42F5-ABF0-379A2B1B2EC2}" type="presOf" srcId="{0470000D-C9AD-4EE2-9093-B0F3F4137478}" destId="{A39EF623-44C8-4AC8-AC14-05E12428F5BB}" srcOrd="1" destOrd="0" presId="urn:microsoft.com/office/officeart/2005/8/layout/list1"/>
    <dgm:cxn modelId="{1DD0219C-0312-479F-9F39-4473787B3C44}" type="presOf" srcId="{09A8985D-7BF9-468C-9584-BF273998ABD3}" destId="{A92F608F-F373-4089-938D-94E528D4B1D8}" srcOrd="0"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72D955D3-A694-4023-8275-999DDB56BCE2}" type="presOf" srcId="{BECB9416-D874-4F6F-8098-6406B214B437}" destId="{9C734729-0099-475C-9095-DF9520FE2C89}" srcOrd="0" destOrd="0" presId="urn:microsoft.com/office/officeart/2005/8/layout/list1"/>
    <dgm:cxn modelId="{EB3F5FD9-4D16-4961-A945-45669BC8AC70}" type="presOf" srcId="{80D426B3-7EC6-408A-8816-2D23936B97A1}" destId="{6AE05FA4-7518-4F51-8FB4-E538101E5880}" srcOrd="0" destOrd="0" presId="urn:microsoft.com/office/officeart/2005/8/layout/list1"/>
    <dgm:cxn modelId="{E39554EC-34D9-426C-B599-74B628E127E1}" type="presOf" srcId="{37F7352E-46CB-4A4B-ABD3-70060D8A4A7F}" destId="{800EA66D-5F28-4F96-9160-C9FE7948B2AA}"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FFE6D196-C03E-4CFF-872F-09912FD66B61}" type="presParOf" srcId="{4DAD47C3-C000-4493-88CE-99F687B42123}" destId="{800EA66D-5F28-4F96-9160-C9FE7948B2AA}" srcOrd="0" destOrd="0" presId="urn:microsoft.com/office/officeart/2005/8/layout/list1"/>
    <dgm:cxn modelId="{607A4D00-2A91-4F5C-824A-EF636049EE84}"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BF4C4BD2-BFBD-449C-9737-F0F1CAF81478}" type="presParOf" srcId="{F851A212-8FBA-40D5-A500-B9E7D6D108A1}" destId="{6AE05FA4-7518-4F51-8FB4-E538101E5880}" srcOrd="0" destOrd="0" presId="urn:microsoft.com/office/officeart/2005/8/layout/list1"/>
    <dgm:cxn modelId="{345A1956-2F2E-4ABA-8FA6-321FD1B4B4D8}"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91DF36E0-B3AA-4F0D-9754-034C134F7BED}" type="presParOf" srcId="{C44EF0F3-D1B4-4B92-BD28-1EA89A147CBB}" destId="{0EF21E1A-3FBF-410D-B84D-C3B1903651C6}" srcOrd="0" destOrd="0" presId="urn:microsoft.com/office/officeart/2005/8/layout/list1"/>
    <dgm:cxn modelId="{7C7B4921-6731-4007-A937-A067EDEC741A}"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1AA16C2E-62EF-45E9-936F-1D4F9D510727}" type="presParOf" srcId="{E860587A-51F3-464B-80F8-4B1AA75CB319}" destId="{24C92456-7B09-4B38-95E5-705F29BFA457}" srcOrd="0" destOrd="0" presId="urn:microsoft.com/office/officeart/2005/8/layout/list1"/>
    <dgm:cxn modelId="{E4040ACB-D0B4-4F1F-BE58-8FF8A4ABA161}"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4C227FCA-3CF3-4FE0-A1D6-1DE87FD74696}" type="presParOf" srcId="{376011F2-657B-4D13-B7AF-18063ABBEABB}" destId="{A92F608F-F373-4089-938D-94E528D4B1D8}" srcOrd="0" destOrd="0" presId="urn:microsoft.com/office/officeart/2005/8/layout/list1"/>
    <dgm:cxn modelId="{9A17979C-7E16-487C-9651-4B2D40DAB6C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t>
        <a:bodyPr/>
        <a:lstStyle/>
        <a:p>
          <a:endParaRPr lang="en-US"/>
        </a:p>
      </dgm:t>
    </dgm:pt>
    <dgm:pt modelId="{FFBE02BF-D70C-4870-96A8-1B9E9EB8A337}" type="sibTrans" cxnId="{EF4E2643-92F9-47D4-A85F-DE3E906D3822}">
      <dgm:prSet/>
      <dgm:spPr/>
      <dgm:t>
        <a:bodyPr/>
        <a:lstStyle/>
        <a:p>
          <a:endParaRPr lang="en-US"/>
        </a:p>
      </dgm:t>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t>
        <a:bodyPr/>
        <a:lstStyle/>
        <a:p>
          <a:endParaRPr lang="en-US"/>
        </a:p>
      </dgm:t>
    </dgm:pt>
    <dgm:pt modelId="{2FC15E19-9D03-4AC2-A3EB-DE7AAFFF9C25}" type="sibTrans" cxnId="{C16B6865-CC26-41A5-B4BB-E6F137FC0365}">
      <dgm:prSet/>
      <dgm:spPr/>
      <dgm:t>
        <a:bodyPr/>
        <a:lstStyle/>
        <a:p>
          <a:endParaRPr lang="en-US"/>
        </a:p>
      </dgm:t>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t>
        <a:bodyPr/>
        <a:lstStyle/>
        <a:p>
          <a:endParaRPr lang="en-US"/>
        </a:p>
      </dgm:t>
    </dgm:pt>
    <dgm:pt modelId="{FFBE02BF-D70C-4870-96A8-1B9E9EB8A337}" type="sibTrans" cxnId="{EF4E2643-92F9-47D4-A85F-DE3E906D3822}">
      <dgm:prSet/>
      <dgm:spPr/>
      <dgm:t>
        <a:bodyPr/>
        <a:lstStyle/>
        <a:p>
          <a:endParaRPr lang="en-US"/>
        </a:p>
      </dgm:t>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t>
        <a:bodyPr/>
        <a:lstStyle/>
        <a:p>
          <a:endParaRPr lang="en-US"/>
        </a:p>
      </dgm:t>
    </dgm:pt>
    <dgm:pt modelId="{2FC15E19-9D03-4AC2-A3EB-DE7AAFFF9C25}" type="sibTrans" cxnId="{C16B6865-CC26-41A5-B4BB-E6F137FC0365}">
      <dgm:prSet/>
      <dgm:spPr/>
      <dgm:t>
        <a:bodyPr/>
        <a:lstStyle/>
        <a:p>
          <a:endParaRPr lang="en-US"/>
        </a:p>
      </dgm:t>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District</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t>
        <a:bodyPr/>
        <a:lstStyle/>
        <a:p>
          <a:endParaRPr lang="en-US"/>
        </a:p>
      </dgm:t>
    </dgm:pt>
    <dgm:pt modelId="{FFBE02BF-D70C-4870-96A8-1B9E9EB8A337}" type="sibTrans" cxnId="{EF4E2643-92F9-47D4-A85F-DE3E906D3822}">
      <dgm:prSet/>
      <dgm:spPr/>
      <dgm:t>
        <a:bodyPr/>
        <a:lstStyle/>
        <a:p>
          <a:endParaRPr lang="en-US"/>
        </a:p>
      </dgm:t>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t>
        <a:bodyPr/>
        <a:lstStyle/>
        <a:p>
          <a:endParaRPr lang="en-US"/>
        </a:p>
      </dgm:t>
    </dgm:pt>
    <dgm:pt modelId="{2FC15E19-9D03-4AC2-A3EB-DE7AAFFF9C25}" type="sibTrans" cxnId="{C16B6865-CC26-41A5-B4BB-E6F137FC0365}">
      <dgm:prSet/>
      <dgm:spPr/>
      <dgm:t>
        <a:bodyPr/>
        <a:lstStyle/>
        <a:p>
          <a:endParaRPr lang="en-US"/>
        </a:p>
      </dgm:t>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pt>
    <dgm:pt modelId="{FFBE02BF-D70C-4870-96A8-1B9E9EB8A337}" type="sibTrans" cxnId="{EF4E2643-92F9-47D4-A85F-DE3E906D3822}">
      <dgm:prSet/>
      <dgm:spPr/>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pt>
    <dgm:pt modelId="{2FC15E19-9D03-4AC2-A3EB-DE7AAFFF9C25}" type="sibTrans" cxnId="{C16B6865-CC26-41A5-B4BB-E6F137FC0365}">
      <dgm:prSet/>
      <dgm:spPr/>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pt>
    <dgm:pt modelId="{FFBE02BF-D70C-4870-96A8-1B9E9EB8A337}" type="sibTrans" cxnId="{EF4E2643-92F9-47D4-A85F-DE3E906D3822}">
      <dgm:prSet/>
      <dgm:spPr/>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pt>
    <dgm:pt modelId="{2FC15E19-9D03-4AC2-A3EB-DE7AAFFF9C25}" type="sibTrans" cxnId="{C16B6865-CC26-41A5-B4BB-E6F137FC0365}">
      <dgm:prSet/>
      <dgm:spPr/>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pt>
    <dgm:pt modelId="{FFBE02BF-D70C-4870-96A8-1B9E9EB8A337}" type="sibTrans" cxnId="{EF4E2643-92F9-47D4-A85F-DE3E906D3822}">
      <dgm:prSet/>
      <dgm:spPr/>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pt>
    <dgm:pt modelId="{2FC15E19-9D03-4AC2-A3EB-DE7AAFFF9C25}" type="sibTrans" cxnId="{C16B6865-CC26-41A5-B4BB-E6F137FC0365}">
      <dgm:prSet/>
      <dgm:spPr/>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t>
        <a:bodyPr/>
        <a:lstStyle/>
        <a:p>
          <a:endParaRPr lang="en-US"/>
        </a:p>
      </dgm:t>
    </dgm:pt>
    <dgm:pt modelId="{FFBE02BF-D70C-4870-96A8-1B9E9EB8A337}" type="sibTrans" cxnId="{EF4E2643-92F9-47D4-A85F-DE3E906D3822}">
      <dgm:prSet/>
      <dgm:spPr/>
      <dgm:t>
        <a:bodyPr/>
        <a:lstStyle/>
        <a:p>
          <a:endParaRPr lang="en-US"/>
        </a:p>
      </dgm:t>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t>
        <a:bodyPr/>
        <a:lstStyle/>
        <a:p>
          <a:endParaRPr lang="en-US"/>
        </a:p>
      </dgm:t>
    </dgm:pt>
    <dgm:pt modelId="{2FC15E19-9D03-4AC2-A3EB-DE7AAFFF9C25}" type="sibTrans" cxnId="{C16B6865-CC26-41A5-B4BB-E6F137FC0365}">
      <dgm:prSet/>
      <dgm:spPr/>
      <dgm:t>
        <a:bodyPr/>
        <a:lstStyle/>
        <a:p>
          <a:endParaRPr lang="en-US"/>
        </a:p>
      </dgm:t>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t>
        <a:bodyPr/>
        <a:lstStyle/>
        <a:p>
          <a:endParaRPr lang="en-US"/>
        </a:p>
      </dgm:t>
    </dgm:pt>
    <dgm:pt modelId="{FFBE02BF-D70C-4870-96A8-1B9E9EB8A337}" type="sibTrans" cxnId="{EF4E2643-92F9-47D4-A85F-DE3E906D3822}">
      <dgm:prSet/>
      <dgm:spPr/>
      <dgm:t>
        <a:bodyPr/>
        <a:lstStyle/>
        <a:p>
          <a:endParaRPr lang="en-US"/>
        </a:p>
      </dgm:t>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t>
        <a:bodyPr/>
        <a:lstStyle/>
        <a:p>
          <a:endParaRPr lang="en-US"/>
        </a:p>
      </dgm:t>
    </dgm:pt>
    <dgm:pt modelId="{2FC15E19-9D03-4AC2-A3EB-DE7AAFFF9C25}" type="sibTrans" cxnId="{C16B6865-CC26-41A5-B4BB-E6F137FC0365}">
      <dgm:prSet/>
      <dgm:spPr/>
      <dgm:t>
        <a:bodyPr/>
        <a:lstStyle/>
        <a:p>
          <a:endParaRPr lang="en-US"/>
        </a:p>
      </dgm:t>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t>
        <a:bodyPr/>
        <a:lstStyle/>
        <a:p>
          <a:endParaRPr lang="en-US"/>
        </a:p>
      </dgm:t>
    </dgm:pt>
    <dgm:pt modelId="{FFBE02BF-D70C-4870-96A8-1B9E9EB8A337}" type="sibTrans" cxnId="{EF4E2643-92F9-47D4-A85F-DE3E906D3822}">
      <dgm:prSet/>
      <dgm:spPr/>
      <dgm:t>
        <a:bodyPr/>
        <a:lstStyle/>
        <a:p>
          <a:endParaRPr lang="en-US"/>
        </a:p>
      </dgm:t>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t>
        <a:bodyPr/>
        <a:lstStyle/>
        <a:p>
          <a:endParaRPr lang="en-US"/>
        </a:p>
      </dgm:t>
    </dgm:pt>
    <dgm:pt modelId="{2FC15E19-9D03-4AC2-A3EB-DE7AAFFF9C25}" type="sibTrans" cxnId="{C16B6865-CC26-41A5-B4BB-E6F137FC0365}">
      <dgm:prSet/>
      <dgm:spPr/>
      <dgm:t>
        <a:bodyPr/>
        <a:lstStyle/>
        <a:p>
          <a:endParaRPr lang="en-US"/>
        </a:p>
      </dgm:t>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pt>
    <dgm:pt modelId="{FFBE02BF-D70C-4870-96A8-1B9E9EB8A337}" type="sibTrans" cxnId="{EF4E2643-92F9-47D4-A85F-DE3E906D3822}">
      <dgm:prSet/>
      <dgm:spPr/>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pt>
    <dgm:pt modelId="{2FC15E19-9D03-4AC2-A3EB-DE7AAFFF9C25}" type="sibTrans" cxnId="{C16B6865-CC26-41A5-B4BB-E6F137FC0365}">
      <dgm:prSet/>
      <dgm:spPr/>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pt>
    <dgm:pt modelId="{FFBE02BF-D70C-4870-96A8-1B9E9EB8A337}" type="sibTrans" cxnId="{EF4E2643-92F9-47D4-A85F-DE3E906D3822}">
      <dgm:prSet/>
      <dgm:spPr/>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pt>
    <dgm:pt modelId="{2FC15E19-9D03-4AC2-A3EB-DE7AAFFF9C25}" type="sibTrans" cxnId="{C16B6865-CC26-41A5-B4BB-E6F137FC0365}">
      <dgm:prSet/>
      <dgm:spPr/>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pt>
    <dgm:pt modelId="{FFBE02BF-D70C-4870-96A8-1B9E9EB8A337}" type="sibTrans" cxnId="{EF4E2643-92F9-47D4-A85F-DE3E906D3822}">
      <dgm:prSet/>
      <dgm:spPr/>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pt>
    <dgm:pt modelId="{2FC15E19-9D03-4AC2-A3EB-DE7AAFFF9C25}" type="sibTrans" cxnId="{C16B6865-CC26-41A5-B4BB-E6F137FC0365}">
      <dgm:prSet/>
      <dgm:spPr/>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ECB9416-D874-4F6F-8098-6406B214B43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37F7352E-46CB-4A4B-ABD3-70060D8A4A7F}">
      <dgm:prSet phldrT="[Text]" phldr="0"/>
      <dgm:spPr>
        <a:solidFill>
          <a:schemeClr val="tx1">
            <a:lumMod val="50000"/>
            <a:lumOff val="50000"/>
          </a:schemeClr>
        </a:solidFill>
      </dgm:spPr>
      <dgm:t>
        <a:bodyPr/>
        <a:lstStyle/>
        <a:p>
          <a:r>
            <a:rPr lang="en-US">
              <a:latin typeface="Arial Bold"/>
              <a:cs typeface="Arial Bold"/>
            </a:rPr>
            <a:t>STATE</a:t>
          </a:r>
        </a:p>
      </dgm:t>
    </dgm:pt>
    <dgm:pt modelId="{B2850E24-4053-4DE6-B052-F554D7A7B148}" type="parTrans" cxnId="{6868BD46-4DA2-44B2-A116-B182853AEC5F}">
      <dgm:prSet/>
      <dgm:spPr/>
      <dgm:t>
        <a:bodyPr/>
        <a:lstStyle/>
        <a:p>
          <a:endParaRPr lang="en-US"/>
        </a:p>
      </dgm:t>
    </dgm:pt>
    <dgm:pt modelId="{60A286C9-EA1F-480D-BB09-7A78605C5104}" type="sibTrans" cxnId="{6868BD46-4DA2-44B2-A116-B182853AEC5F}">
      <dgm:prSet/>
      <dgm:spPr/>
      <dgm:t>
        <a:bodyPr/>
        <a:lstStyle/>
        <a:p>
          <a:endParaRPr lang="en-US"/>
        </a:p>
      </dgm:t>
    </dgm:pt>
    <dgm:pt modelId="{80D426B3-7EC6-408A-8816-2D23936B97A1}">
      <dgm:prSet phldrT="[Text]" phldr="0"/>
      <dgm:spPr>
        <a:solidFill>
          <a:srgbClr val="FFC000"/>
        </a:solidFill>
      </dgm:spPr>
      <dgm:t>
        <a:bodyPr/>
        <a:lstStyle/>
        <a:p>
          <a:r>
            <a:rPr lang="en-US">
              <a:latin typeface="Arial Bold"/>
              <a:cs typeface="Arial Bold"/>
            </a:rPr>
            <a:t>BCSD</a:t>
          </a:r>
        </a:p>
      </dgm:t>
    </dgm:pt>
    <dgm:pt modelId="{5A9C8136-83FF-4BF8-85CA-F02884096FA1}" type="parTrans" cxnId="{82AAB147-5FA6-4DEB-82AA-42CE602F6FD2}">
      <dgm:prSet/>
      <dgm:spPr/>
      <dgm:t>
        <a:bodyPr/>
        <a:lstStyle/>
        <a:p>
          <a:endParaRPr lang="en-US"/>
        </a:p>
      </dgm:t>
    </dgm:pt>
    <dgm:pt modelId="{B78EBD2D-B3B3-4121-8C0B-D27DE7266BEC}" type="sibTrans" cxnId="{82AAB147-5FA6-4DEB-82AA-42CE602F6FD2}">
      <dgm:prSet/>
      <dgm:spPr/>
      <dgm:t>
        <a:bodyPr/>
        <a:lstStyle/>
        <a:p>
          <a:endParaRPr lang="en-US"/>
        </a:p>
      </dgm:t>
    </dgm:pt>
    <dgm:pt modelId="{0470000D-C9AD-4EE2-9093-B0F3F4137478}">
      <dgm:prSet phldrT="[Text]" phldr="0"/>
      <dgm:spPr>
        <a:solidFill>
          <a:schemeClr val="accent6">
            <a:lumMod val="75000"/>
          </a:schemeClr>
        </a:solidFill>
      </dgm:spPr>
      <dgm:t>
        <a:bodyPr/>
        <a:lstStyle/>
        <a:p>
          <a:r>
            <a:rPr lang="en-US">
              <a:latin typeface="Arial Bold"/>
              <a:cs typeface="Arial Bold"/>
            </a:rPr>
            <a:t>CSI</a:t>
          </a:r>
        </a:p>
      </dgm:t>
    </dgm:pt>
    <dgm:pt modelId="{166A7047-E585-4035-9F5C-D5E83193FCF7}" type="parTrans" cxnId="{DDF71FB7-E102-475E-87D9-D24028C13014}">
      <dgm:prSet/>
      <dgm:spPr/>
      <dgm:t>
        <a:bodyPr/>
        <a:lstStyle/>
        <a:p>
          <a:endParaRPr lang="en-US"/>
        </a:p>
      </dgm:t>
    </dgm:pt>
    <dgm:pt modelId="{3C83F27B-4C22-47B9-BF4D-E2FFDACB80D3}" type="sibTrans" cxnId="{DDF71FB7-E102-475E-87D9-D24028C13014}">
      <dgm:prSet/>
      <dgm:spPr/>
      <dgm:t>
        <a:bodyPr/>
        <a:lstStyle/>
        <a:p>
          <a:endParaRPr lang="en-US"/>
        </a:p>
      </dgm:t>
    </dgm:pt>
    <dgm:pt modelId="{DC122637-A831-469E-9370-AC0ABCFF9F59}">
      <dgm:prSet phldr="0"/>
      <dgm:spPr>
        <a:solidFill>
          <a:schemeClr val="bg2">
            <a:lumMod val="50000"/>
          </a:schemeClr>
        </a:solidFill>
      </dgm:spPr>
      <dgm:t>
        <a:bodyPr/>
        <a:lstStyle/>
        <a:p>
          <a:pPr rtl="0"/>
          <a:r>
            <a:rPr lang="en-US">
              <a:latin typeface="Arial Bold"/>
              <a:cs typeface="Arial Bold"/>
            </a:rPr>
            <a:t>ATSI</a:t>
          </a:r>
        </a:p>
      </dgm:t>
    </dgm:pt>
    <dgm:pt modelId="{8DDC3D7C-8E62-4F41-86BB-43BD37D9BF21}" type="parTrans" cxnId="{EF4E2643-92F9-47D4-A85F-DE3E906D3822}">
      <dgm:prSet/>
      <dgm:spPr/>
    </dgm:pt>
    <dgm:pt modelId="{FFBE02BF-D70C-4870-96A8-1B9E9EB8A337}" type="sibTrans" cxnId="{EF4E2643-92F9-47D4-A85F-DE3E906D3822}">
      <dgm:prSet/>
      <dgm:spPr/>
    </dgm:pt>
    <dgm:pt modelId="{09A8985D-7BF9-468C-9584-BF273998ABD3}">
      <dgm:prSet phldr="0"/>
      <dgm:spPr>
        <a:solidFill>
          <a:schemeClr val="tx2"/>
        </a:solidFill>
      </dgm:spPr>
      <dgm:t>
        <a:bodyPr/>
        <a:lstStyle/>
        <a:p>
          <a:pPr rtl="0"/>
          <a:r>
            <a:rPr lang="en-US">
              <a:latin typeface="Arial Bold"/>
              <a:cs typeface="Arial Bold"/>
            </a:rPr>
            <a:t>TIER IV</a:t>
          </a:r>
        </a:p>
      </dgm:t>
    </dgm:pt>
    <dgm:pt modelId="{B47209F9-30BD-4573-BB98-15FF5A0025B0}" type="parTrans" cxnId="{C16B6865-CC26-41A5-B4BB-E6F137FC0365}">
      <dgm:prSet/>
      <dgm:spPr/>
    </dgm:pt>
    <dgm:pt modelId="{2FC15E19-9D03-4AC2-A3EB-DE7AAFFF9C25}" type="sibTrans" cxnId="{C16B6865-CC26-41A5-B4BB-E6F137FC0365}">
      <dgm:prSet/>
      <dgm:spPr/>
    </dgm:pt>
    <dgm:pt modelId="{9C734729-0099-475C-9095-DF9520FE2C89}" type="pres">
      <dgm:prSet presAssocID="{BECB9416-D874-4F6F-8098-6406B214B437}" presName="linear" presStyleCnt="0">
        <dgm:presLayoutVars>
          <dgm:dir/>
          <dgm:animLvl val="lvl"/>
          <dgm:resizeHandles val="exact"/>
        </dgm:presLayoutVars>
      </dgm:prSet>
      <dgm:spPr/>
    </dgm:pt>
    <dgm:pt modelId="{4DAD47C3-C000-4493-88CE-99F687B42123}" type="pres">
      <dgm:prSet presAssocID="{37F7352E-46CB-4A4B-ABD3-70060D8A4A7F}" presName="parentLin" presStyleCnt="0"/>
      <dgm:spPr/>
    </dgm:pt>
    <dgm:pt modelId="{800EA66D-5F28-4F96-9160-C9FE7948B2AA}" type="pres">
      <dgm:prSet presAssocID="{37F7352E-46CB-4A4B-ABD3-70060D8A4A7F}" presName="parentLeftMargin" presStyleLbl="node1" presStyleIdx="0" presStyleCnt="5"/>
      <dgm:spPr/>
    </dgm:pt>
    <dgm:pt modelId="{C0DA0E33-B8D9-4240-8F8F-5FD992B260D4}" type="pres">
      <dgm:prSet presAssocID="{37F7352E-46CB-4A4B-ABD3-70060D8A4A7F}" presName="parentText" presStyleLbl="node1" presStyleIdx="0" presStyleCnt="5">
        <dgm:presLayoutVars>
          <dgm:chMax val="0"/>
          <dgm:bulletEnabled val="1"/>
        </dgm:presLayoutVars>
      </dgm:prSet>
      <dgm:spPr/>
    </dgm:pt>
    <dgm:pt modelId="{7862CD9F-46DF-49E6-978F-BC67DC1A923F}" type="pres">
      <dgm:prSet presAssocID="{37F7352E-46CB-4A4B-ABD3-70060D8A4A7F}" presName="negativeSpace" presStyleCnt="0"/>
      <dgm:spPr/>
    </dgm:pt>
    <dgm:pt modelId="{F72F85C9-ED6A-43FB-B2A8-6D86C0795834}" type="pres">
      <dgm:prSet presAssocID="{37F7352E-46CB-4A4B-ABD3-70060D8A4A7F}" presName="childText" presStyleLbl="conFgAcc1" presStyleIdx="0" presStyleCnt="5">
        <dgm:presLayoutVars>
          <dgm:bulletEnabled val="1"/>
        </dgm:presLayoutVars>
      </dgm:prSet>
      <dgm:spPr/>
    </dgm:pt>
    <dgm:pt modelId="{DB96CA06-189E-4793-A4AB-15CA69395C68}" type="pres">
      <dgm:prSet presAssocID="{60A286C9-EA1F-480D-BB09-7A78605C5104}" presName="spaceBetweenRectangles" presStyleCnt="0"/>
      <dgm:spPr/>
    </dgm:pt>
    <dgm:pt modelId="{F851A212-8FBA-40D5-A500-B9E7D6D108A1}" type="pres">
      <dgm:prSet presAssocID="{80D426B3-7EC6-408A-8816-2D23936B97A1}" presName="parentLin" presStyleCnt="0"/>
      <dgm:spPr/>
    </dgm:pt>
    <dgm:pt modelId="{6AE05FA4-7518-4F51-8FB4-E538101E5880}" type="pres">
      <dgm:prSet presAssocID="{80D426B3-7EC6-408A-8816-2D23936B97A1}" presName="parentLeftMargin" presStyleLbl="node1" presStyleIdx="0" presStyleCnt="5"/>
      <dgm:spPr/>
    </dgm:pt>
    <dgm:pt modelId="{529062DC-7AAC-4846-85A2-C7CEE8BC728C}" type="pres">
      <dgm:prSet presAssocID="{80D426B3-7EC6-408A-8816-2D23936B97A1}" presName="parentText" presStyleLbl="node1" presStyleIdx="1" presStyleCnt="5">
        <dgm:presLayoutVars>
          <dgm:chMax val="0"/>
          <dgm:bulletEnabled val="1"/>
        </dgm:presLayoutVars>
      </dgm:prSet>
      <dgm:spPr/>
    </dgm:pt>
    <dgm:pt modelId="{E13C6F25-6662-4B80-B44C-A92253DF32A2}" type="pres">
      <dgm:prSet presAssocID="{80D426B3-7EC6-408A-8816-2D23936B97A1}" presName="negativeSpace" presStyleCnt="0"/>
      <dgm:spPr/>
    </dgm:pt>
    <dgm:pt modelId="{02D7EE84-463A-45F6-8975-E6B5D57FBAED}" type="pres">
      <dgm:prSet presAssocID="{80D426B3-7EC6-408A-8816-2D23936B97A1}" presName="childText" presStyleLbl="conFgAcc1" presStyleIdx="1" presStyleCnt="5">
        <dgm:presLayoutVars>
          <dgm:bulletEnabled val="1"/>
        </dgm:presLayoutVars>
      </dgm:prSet>
      <dgm:spPr/>
    </dgm:pt>
    <dgm:pt modelId="{4E2CCBE3-ACF4-43B4-BCF7-2AA32D40D55B}" type="pres">
      <dgm:prSet presAssocID="{B78EBD2D-B3B3-4121-8C0B-D27DE7266BEC}" presName="spaceBetweenRectangles" presStyleCnt="0"/>
      <dgm:spPr/>
    </dgm:pt>
    <dgm:pt modelId="{C44EF0F3-D1B4-4B92-BD28-1EA89A147CBB}" type="pres">
      <dgm:prSet presAssocID="{0470000D-C9AD-4EE2-9093-B0F3F4137478}" presName="parentLin" presStyleCnt="0"/>
      <dgm:spPr/>
    </dgm:pt>
    <dgm:pt modelId="{0EF21E1A-3FBF-410D-B84D-C3B1903651C6}" type="pres">
      <dgm:prSet presAssocID="{0470000D-C9AD-4EE2-9093-B0F3F4137478}" presName="parentLeftMargin" presStyleLbl="node1" presStyleIdx="1" presStyleCnt="5"/>
      <dgm:spPr/>
    </dgm:pt>
    <dgm:pt modelId="{A39EF623-44C8-4AC8-AC14-05E12428F5BB}" type="pres">
      <dgm:prSet presAssocID="{0470000D-C9AD-4EE2-9093-B0F3F4137478}" presName="parentText" presStyleLbl="node1" presStyleIdx="2" presStyleCnt="5">
        <dgm:presLayoutVars>
          <dgm:chMax val="0"/>
          <dgm:bulletEnabled val="1"/>
        </dgm:presLayoutVars>
      </dgm:prSet>
      <dgm:spPr/>
    </dgm:pt>
    <dgm:pt modelId="{0DA873EA-65B0-44E2-B56E-3958B758857E}" type="pres">
      <dgm:prSet presAssocID="{0470000D-C9AD-4EE2-9093-B0F3F4137478}" presName="negativeSpace" presStyleCnt="0"/>
      <dgm:spPr/>
    </dgm:pt>
    <dgm:pt modelId="{FDF8BF47-2395-428A-92AC-E011C23FDAE1}" type="pres">
      <dgm:prSet presAssocID="{0470000D-C9AD-4EE2-9093-B0F3F4137478}" presName="childText" presStyleLbl="conFgAcc1" presStyleIdx="2" presStyleCnt="5">
        <dgm:presLayoutVars>
          <dgm:bulletEnabled val="1"/>
        </dgm:presLayoutVars>
      </dgm:prSet>
      <dgm:spPr/>
    </dgm:pt>
    <dgm:pt modelId="{7EA639E6-2925-4933-A101-DFD49D6CBD02}" type="pres">
      <dgm:prSet presAssocID="{3C83F27B-4C22-47B9-BF4D-E2FFDACB80D3}" presName="spaceBetweenRectangles" presStyleCnt="0"/>
      <dgm:spPr/>
    </dgm:pt>
    <dgm:pt modelId="{E860587A-51F3-464B-80F8-4B1AA75CB319}" type="pres">
      <dgm:prSet presAssocID="{DC122637-A831-469E-9370-AC0ABCFF9F59}" presName="parentLin" presStyleCnt="0"/>
      <dgm:spPr/>
    </dgm:pt>
    <dgm:pt modelId="{24C92456-7B09-4B38-95E5-705F29BFA457}" type="pres">
      <dgm:prSet presAssocID="{DC122637-A831-469E-9370-AC0ABCFF9F59}" presName="parentLeftMargin" presStyleLbl="node1" presStyleIdx="2" presStyleCnt="5"/>
      <dgm:spPr/>
    </dgm:pt>
    <dgm:pt modelId="{67A05719-E741-401E-AC55-A7620815E0F3}" type="pres">
      <dgm:prSet presAssocID="{DC122637-A831-469E-9370-AC0ABCFF9F59}" presName="parentText" presStyleLbl="node1" presStyleIdx="3" presStyleCnt="5">
        <dgm:presLayoutVars>
          <dgm:chMax val="0"/>
          <dgm:bulletEnabled val="1"/>
        </dgm:presLayoutVars>
      </dgm:prSet>
      <dgm:spPr/>
    </dgm:pt>
    <dgm:pt modelId="{54145620-0EAB-4961-898D-23ABED9BDA6D}" type="pres">
      <dgm:prSet presAssocID="{DC122637-A831-469E-9370-AC0ABCFF9F59}" presName="negativeSpace" presStyleCnt="0"/>
      <dgm:spPr/>
    </dgm:pt>
    <dgm:pt modelId="{9BDDFFE5-A79C-4100-9C15-C35C3EDBB16B}" type="pres">
      <dgm:prSet presAssocID="{DC122637-A831-469E-9370-AC0ABCFF9F59}" presName="childText" presStyleLbl="conFgAcc1" presStyleIdx="3" presStyleCnt="5">
        <dgm:presLayoutVars>
          <dgm:bulletEnabled val="1"/>
        </dgm:presLayoutVars>
      </dgm:prSet>
      <dgm:spPr/>
    </dgm:pt>
    <dgm:pt modelId="{1A2BAD29-DF24-4E31-BC64-0E6E1405963D}" type="pres">
      <dgm:prSet presAssocID="{FFBE02BF-D70C-4870-96A8-1B9E9EB8A337}" presName="spaceBetweenRectangles" presStyleCnt="0"/>
      <dgm:spPr/>
    </dgm:pt>
    <dgm:pt modelId="{376011F2-657B-4D13-B7AF-18063ABBEABB}" type="pres">
      <dgm:prSet presAssocID="{09A8985D-7BF9-468C-9584-BF273998ABD3}" presName="parentLin" presStyleCnt="0"/>
      <dgm:spPr/>
    </dgm:pt>
    <dgm:pt modelId="{A92F608F-F373-4089-938D-94E528D4B1D8}" type="pres">
      <dgm:prSet presAssocID="{09A8985D-7BF9-468C-9584-BF273998ABD3}" presName="parentLeftMargin" presStyleLbl="node1" presStyleIdx="3" presStyleCnt="5"/>
      <dgm:spPr/>
    </dgm:pt>
    <dgm:pt modelId="{55BDE946-D644-4113-9D6B-6536D35FB788}" type="pres">
      <dgm:prSet presAssocID="{09A8985D-7BF9-468C-9584-BF273998ABD3}" presName="parentText" presStyleLbl="node1" presStyleIdx="4" presStyleCnt="5">
        <dgm:presLayoutVars>
          <dgm:chMax val="0"/>
          <dgm:bulletEnabled val="1"/>
        </dgm:presLayoutVars>
      </dgm:prSet>
      <dgm:spPr/>
    </dgm:pt>
    <dgm:pt modelId="{4A858215-9524-440B-AEC7-F9D2345DDE1F}" type="pres">
      <dgm:prSet presAssocID="{09A8985D-7BF9-468C-9584-BF273998ABD3}" presName="negativeSpace" presStyleCnt="0"/>
      <dgm:spPr/>
    </dgm:pt>
    <dgm:pt modelId="{25BE4373-ED30-4758-84C6-2BCC1F0D591E}" type="pres">
      <dgm:prSet presAssocID="{09A8985D-7BF9-468C-9584-BF273998ABD3}" presName="childText" presStyleLbl="conFgAcc1" presStyleIdx="4" presStyleCnt="5">
        <dgm:presLayoutVars>
          <dgm:bulletEnabled val="1"/>
        </dgm:presLayoutVars>
      </dgm:prSet>
      <dgm:spPr/>
    </dgm:pt>
  </dgm:ptLst>
  <dgm:cxnLst>
    <dgm:cxn modelId="{87CDF306-04A9-4746-992D-FDDA7B137BF5}" type="presOf" srcId="{09A8985D-7BF9-468C-9584-BF273998ABD3}" destId="{55BDE946-D644-4113-9D6B-6536D35FB788}" srcOrd="1" destOrd="0" presId="urn:microsoft.com/office/officeart/2005/8/layout/list1"/>
    <dgm:cxn modelId="{0FF1FE21-7058-4B3C-A3EC-2C214403556B}" type="presOf" srcId="{37F7352E-46CB-4A4B-ABD3-70060D8A4A7F}" destId="{C0DA0E33-B8D9-4240-8F8F-5FD992B260D4}" srcOrd="1" destOrd="0" presId="urn:microsoft.com/office/officeart/2005/8/layout/list1"/>
    <dgm:cxn modelId="{FEC86625-A507-4785-AEC6-2B34B5CDD8DD}" type="presOf" srcId="{80D426B3-7EC6-408A-8816-2D23936B97A1}" destId="{6AE05FA4-7518-4F51-8FB4-E538101E5880}" srcOrd="0" destOrd="0" presId="urn:microsoft.com/office/officeart/2005/8/layout/list1"/>
    <dgm:cxn modelId="{DD238D25-B2AD-432A-B5C5-7A1186B4D209}" type="presOf" srcId="{09A8985D-7BF9-468C-9584-BF273998ABD3}" destId="{A92F608F-F373-4089-938D-94E528D4B1D8}" srcOrd="0" destOrd="0" presId="urn:microsoft.com/office/officeart/2005/8/layout/list1"/>
    <dgm:cxn modelId="{67969E32-E952-48CE-884A-1D82C9025C93}" type="presOf" srcId="{DC122637-A831-469E-9370-AC0ABCFF9F59}" destId="{67A05719-E741-401E-AC55-A7620815E0F3}" srcOrd="1" destOrd="0" presId="urn:microsoft.com/office/officeart/2005/8/layout/list1"/>
    <dgm:cxn modelId="{1C569A5B-8995-4E1C-A7CD-63093CB08D09}" type="presOf" srcId="{0470000D-C9AD-4EE2-9093-B0F3F4137478}" destId="{A39EF623-44C8-4AC8-AC14-05E12428F5BB}" srcOrd="1" destOrd="0" presId="urn:microsoft.com/office/officeart/2005/8/layout/list1"/>
    <dgm:cxn modelId="{EF4E2643-92F9-47D4-A85F-DE3E906D3822}" srcId="{BECB9416-D874-4F6F-8098-6406B214B437}" destId="{DC122637-A831-469E-9370-AC0ABCFF9F59}" srcOrd="3" destOrd="0" parTransId="{8DDC3D7C-8E62-4F41-86BB-43BD37D9BF21}" sibTransId="{FFBE02BF-D70C-4870-96A8-1B9E9EB8A337}"/>
    <dgm:cxn modelId="{C16B6865-CC26-41A5-B4BB-E6F137FC0365}" srcId="{BECB9416-D874-4F6F-8098-6406B214B437}" destId="{09A8985D-7BF9-468C-9584-BF273998ABD3}" srcOrd="4" destOrd="0" parTransId="{B47209F9-30BD-4573-BB98-15FF5A0025B0}" sibTransId="{2FC15E19-9D03-4AC2-A3EB-DE7AAFFF9C25}"/>
    <dgm:cxn modelId="{6868BD46-4DA2-44B2-A116-B182853AEC5F}" srcId="{BECB9416-D874-4F6F-8098-6406B214B437}" destId="{37F7352E-46CB-4A4B-ABD3-70060D8A4A7F}" srcOrd="0" destOrd="0" parTransId="{B2850E24-4053-4DE6-B052-F554D7A7B148}" sibTransId="{60A286C9-EA1F-480D-BB09-7A78605C5104}"/>
    <dgm:cxn modelId="{82AAB147-5FA6-4DEB-82AA-42CE602F6FD2}" srcId="{BECB9416-D874-4F6F-8098-6406B214B437}" destId="{80D426B3-7EC6-408A-8816-2D23936B97A1}" srcOrd="1" destOrd="0" parTransId="{5A9C8136-83FF-4BF8-85CA-F02884096FA1}" sibTransId="{B78EBD2D-B3B3-4121-8C0B-D27DE7266BEC}"/>
    <dgm:cxn modelId="{38251B74-3B5B-46DC-8237-A486B42AB2F0}" type="presOf" srcId="{37F7352E-46CB-4A4B-ABD3-70060D8A4A7F}" destId="{800EA66D-5F28-4F96-9160-C9FE7948B2AA}" srcOrd="0" destOrd="0" presId="urn:microsoft.com/office/officeart/2005/8/layout/list1"/>
    <dgm:cxn modelId="{C610BFA5-1220-49CA-8891-6231AE60C4BE}" type="presOf" srcId="{80D426B3-7EC6-408A-8816-2D23936B97A1}" destId="{529062DC-7AAC-4846-85A2-C7CEE8BC728C}" srcOrd="1" destOrd="0" presId="urn:microsoft.com/office/officeart/2005/8/layout/list1"/>
    <dgm:cxn modelId="{DDF71FB7-E102-475E-87D9-D24028C13014}" srcId="{BECB9416-D874-4F6F-8098-6406B214B437}" destId="{0470000D-C9AD-4EE2-9093-B0F3F4137478}" srcOrd="2" destOrd="0" parTransId="{166A7047-E585-4035-9F5C-D5E83193FCF7}" sibTransId="{3C83F27B-4C22-47B9-BF4D-E2FFDACB80D3}"/>
    <dgm:cxn modelId="{B4830EBA-205B-4A1B-9EE5-215307881289}" type="presOf" srcId="{0470000D-C9AD-4EE2-9093-B0F3F4137478}" destId="{0EF21E1A-3FBF-410D-B84D-C3B1903651C6}" srcOrd="0" destOrd="0" presId="urn:microsoft.com/office/officeart/2005/8/layout/list1"/>
    <dgm:cxn modelId="{72D955D3-A694-4023-8275-999DDB56BCE2}" type="presOf" srcId="{BECB9416-D874-4F6F-8098-6406B214B437}" destId="{9C734729-0099-475C-9095-DF9520FE2C89}" srcOrd="0" destOrd="0" presId="urn:microsoft.com/office/officeart/2005/8/layout/list1"/>
    <dgm:cxn modelId="{B72C55E3-FC93-4322-A5E9-B615AAC56F62}" type="presOf" srcId="{DC122637-A831-469E-9370-AC0ABCFF9F59}" destId="{24C92456-7B09-4B38-95E5-705F29BFA457}" srcOrd="0" destOrd="0" presId="urn:microsoft.com/office/officeart/2005/8/layout/list1"/>
    <dgm:cxn modelId="{39B066F0-66D7-416B-9D50-D4A94448E141}" type="presParOf" srcId="{9C734729-0099-475C-9095-DF9520FE2C89}" destId="{4DAD47C3-C000-4493-88CE-99F687B42123}" srcOrd="0" destOrd="0" presId="urn:microsoft.com/office/officeart/2005/8/layout/list1"/>
    <dgm:cxn modelId="{84A27E00-6FCA-40D8-9271-A8C04743D6D1}" type="presParOf" srcId="{4DAD47C3-C000-4493-88CE-99F687B42123}" destId="{800EA66D-5F28-4F96-9160-C9FE7948B2AA}" srcOrd="0" destOrd="0" presId="urn:microsoft.com/office/officeart/2005/8/layout/list1"/>
    <dgm:cxn modelId="{A66FCD07-FF92-40DE-80D6-E0BF24339D72}" type="presParOf" srcId="{4DAD47C3-C000-4493-88CE-99F687B42123}" destId="{C0DA0E33-B8D9-4240-8F8F-5FD992B260D4}" srcOrd="1" destOrd="0" presId="urn:microsoft.com/office/officeart/2005/8/layout/list1"/>
    <dgm:cxn modelId="{2820C55C-635E-403C-B719-B06F72D3623A}" type="presParOf" srcId="{9C734729-0099-475C-9095-DF9520FE2C89}" destId="{7862CD9F-46DF-49E6-978F-BC67DC1A923F}" srcOrd="1" destOrd="0" presId="urn:microsoft.com/office/officeart/2005/8/layout/list1"/>
    <dgm:cxn modelId="{A173B4C9-F6B1-407A-BCA9-9E9402F456C2}" type="presParOf" srcId="{9C734729-0099-475C-9095-DF9520FE2C89}" destId="{F72F85C9-ED6A-43FB-B2A8-6D86C0795834}" srcOrd="2" destOrd="0" presId="urn:microsoft.com/office/officeart/2005/8/layout/list1"/>
    <dgm:cxn modelId="{9E92D126-3F5C-410F-85A4-7272D26DAE9F}" type="presParOf" srcId="{9C734729-0099-475C-9095-DF9520FE2C89}" destId="{DB96CA06-189E-4793-A4AB-15CA69395C68}" srcOrd="3" destOrd="0" presId="urn:microsoft.com/office/officeart/2005/8/layout/list1"/>
    <dgm:cxn modelId="{81A24C73-C4C1-4B74-B318-24A137FF19D3}" type="presParOf" srcId="{9C734729-0099-475C-9095-DF9520FE2C89}" destId="{F851A212-8FBA-40D5-A500-B9E7D6D108A1}" srcOrd="4" destOrd="0" presId="urn:microsoft.com/office/officeart/2005/8/layout/list1"/>
    <dgm:cxn modelId="{36578862-7CD0-47E0-BE1B-264403E6F3A3}" type="presParOf" srcId="{F851A212-8FBA-40D5-A500-B9E7D6D108A1}" destId="{6AE05FA4-7518-4F51-8FB4-E538101E5880}" srcOrd="0" destOrd="0" presId="urn:microsoft.com/office/officeart/2005/8/layout/list1"/>
    <dgm:cxn modelId="{59745B87-81AA-4449-981F-84E027C1D7C9}" type="presParOf" srcId="{F851A212-8FBA-40D5-A500-B9E7D6D108A1}" destId="{529062DC-7AAC-4846-85A2-C7CEE8BC728C}" srcOrd="1" destOrd="0" presId="urn:microsoft.com/office/officeart/2005/8/layout/list1"/>
    <dgm:cxn modelId="{B1107FD3-4B96-4FD2-8D26-1A06B19B86A8}" type="presParOf" srcId="{9C734729-0099-475C-9095-DF9520FE2C89}" destId="{E13C6F25-6662-4B80-B44C-A92253DF32A2}" srcOrd="5" destOrd="0" presId="urn:microsoft.com/office/officeart/2005/8/layout/list1"/>
    <dgm:cxn modelId="{A8CD5B9F-29AF-4365-9A51-CEEB4C7D0E18}" type="presParOf" srcId="{9C734729-0099-475C-9095-DF9520FE2C89}" destId="{02D7EE84-463A-45F6-8975-E6B5D57FBAED}" srcOrd="6" destOrd="0" presId="urn:microsoft.com/office/officeart/2005/8/layout/list1"/>
    <dgm:cxn modelId="{77060E6A-FC6E-4477-9C2B-B18732F117CF}" type="presParOf" srcId="{9C734729-0099-475C-9095-DF9520FE2C89}" destId="{4E2CCBE3-ACF4-43B4-BCF7-2AA32D40D55B}" srcOrd="7" destOrd="0" presId="urn:microsoft.com/office/officeart/2005/8/layout/list1"/>
    <dgm:cxn modelId="{C0BE3865-4C09-4ACE-8872-0D9A23358087}" type="presParOf" srcId="{9C734729-0099-475C-9095-DF9520FE2C89}" destId="{C44EF0F3-D1B4-4B92-BD28-1EA89A147CBB}" srcOrd="8" destOrd="0" presId="urn:microsoft.com/office/officeart/2005/8/layout/list1"/>
    <dgm:cxn modelId="{7A58332F-510F-49DD-B872-734133AE7473}" type="presParOf" srcId="{C44EF0F3-D1B4-4B92-BD28-1EA89A147CBB}" destId="{0EF21E1A-3FBF-410D-B84D-C3B1903651C6}" srcOrd="0" destOrd="0" presId="urn:microsoft.com/office/officeart/2005/8/layout/list1"/>
    <dgm:cxn modelId="{BF94E662-DD8A-4A47-903F-D9CF41E1A482}" type="presParOf" srcId="{C44EF0F3-D1B4-4B92-BD28-1EA89A147CBB}" destId="{A39EF623-44C8-4AC8-AC14-05E12428F5BB}" srcOrd="1" destOrd="0" presId="urn:microsoft.com/office/officeart/2005/8/layout/list1"/>
    <dgm:cxn modelId="{17EC9A49-886D-4EEC-887D-3F75D3E5F3D0}" type="presParOf" srcId="{9C734729-0099-475C-9095-DF9520FE2C89}" destId="{0DA873EA-65B0-44E2-B56E-3958B758857E}" srcOrd="9" destOrd="0" presId="urn:microsoft.com/office/officeart/2005/8/layout/list1"/>
    <dgm:cxn modelId="{DE111254-9CD4-4F01-86A4-51AE34741AAF}" type="presParOf" srcId="{9C734729-0099-475C-9095-DF9520FE2C89}" destId="{FDF8BF47-2395-428A-92AC-E011C23FDAE1}" srcOrd="10" destOrd="0" presId="urn:microsoft.com/office/officeart/2005/8/layout/list1"/>
    <dgm:cxn modelId="{CF733FA6-9626-42D0-A5A5-E775AC76E682}" type="presParOf" srcId="{9C734729-0099-475C-9095-DF9520FE2C89}" destId="{7EA639E6-2925-4933-A101-DFD49D6CBD02}" srcOrd="11" destOrd="0" presId="urn:microsoft.com/office/officeart/2005/8/layout/list1"/>
    <dgm:cxn modelId="{6E4038C2-8DE3-44F1-B49C-51FC19201CCE}" type="presParOf" srcId="{9C734729-0099-475C-9095-DF9520FE2C89}" destId="{E860587A-51F3-464B-80F8-4B1AA75CB319}" srcOrd="12" destOrd="0" presId="urn:microsoft.com/office/officeart/2005/8/layout/list1"/>
    <dgm:cxn modelId="{51E6F3F5-7C1C-4E19-8C20-FEE43C1D9777}" type="presParOf" srcId="{E860587A-51F3-464B-80F8-4B1AA75CB319}" destId="{24C92456-7B09-4B38-95E5-705F29BFA457}" srcOrd="0" destOrd="0" presId="urn:microsoft.com/office/officeart/2005/8/layout/list1"/>
    <dgm:cxn modelId="{315054BD-F489-423E-838B-CE0AB35C18BD}" type="presParOf" srcId="{E860587A-51F3-464B-80F8-4B1AA75CB319}" destId="{67A05719-E741-401E-AC55-A7620815E0F3}" srcOrd="1" destOrd="0" presId="urn:microsoft.com/office/officeart/2005/8/layout/list1"/>
    <dgm:cxn modelId="{D44CEFB4-876D-4BD2-8443-D39E2CED4DEA}" type="presParOf" srcId="{9C734729-0099-475C-9095-DF9520FE2C89}" destId="{54145620-0EAB-4961-898D-23ABED9BDA6D}" srcOrd="13" destOrd="0" presId="urn:microsoft.com/office/officeart/2005/8/layout/list1"/>
    <dgm:cxn modelId="{8EF7C327-0A2E-4E3C-A104-54C622D261E5}" type="presParOf" srcId="{9C734729-0099-475C-9095-DF9520FE2C89}" destId="{9BDDFFE5-A79C-4100-9C15-C35C3EDBB16B}" srcOrd="14" destOrd="0" presId="urn:microsoft.com/office/officeart/2005/8/layout/list1"/>
    <dgm:cxn modelId="{425617A4-C696-483A-9F31-4E21F25DB281}" type="presParOf" srcId="{9C734729-0099-475C-9095-DF9520FE2C89}" destId="{1A2BAD29-DF24-4E31-BC64-0E6E1405963D}" srcOrd="15" destOrd="0" presId="urn:microsoft.com/office/officeart/2005/8/layout/list1"/>
    <dgm:cxn modelId="{C98F7A6B-B561-4B78-9FC6-04E03D3D4556}" type="presParOf" srcId="{9C734729-0099-475C-9095-DF9520FE2C89}" destId="{376011F2-657B-4D13-B7AF-18063ABBEABB}" srcOrd="16" destOrd="0" presId="urn:microsoft.com/office/officeart/2005/8/layout/list1"/>
    <dgm:cxn modelId="{DB014904-49E7-4400-88AB-19A3E66748E3}" type="presParOf" srcId="{376011F2-657B-4D13-B7AF-18063ABBEABB}" destId="{A92F608F-F373-4089-938D-94E528D4B1D8}" srcOrd="0" destOrd="0" presId="urn:microsoft.com/office/officeart/2005/8/layout/list1"/>
    <dgm:cxn modelId="{A042434C-31A8-4285-AC68-690F8BC7F5F4}" type="presParOf" srcId="{376011F2-657B-4D13-B7AF-18063ABBEABB}" destId="{55BDE946-D644-4113-9D6B-6536D35FB788}" srcOrd="1" destOrd="0" presId="urn:microsoft.com/office/officeart/2005/8/layout/list1"/>
    <dgm:cxn modelId="{35EB4A63-349F-42CA-B499-7EB219B85DD2}" type="presParOf" srcId="{9C734729-0099-475C-9095-DF9520FE2C89}" destId="{4A858215-9524-440B-AEC7-F9D2345DDE1F}" srcOrd="17" destOrd="0" presId="urn:microsoft.com/office/officeart/2005/8/layout/list1"/>
    <dgm:cxn modelId="{12BB28A3-3671-4127-971E-233325F9561E}" type="presParOf" srcId="{9C734729-0099-475C-9095-DF9520FE2C89}" destId="{25BE4373-ED30-4758-84C6-2BCC1F0D591E}"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586741"/>
          <a:ext cx="9665072" cy="95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483253" y="25861"/>
          <a:ext cx="6765550" cy="1121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722" tIns="0" rIns="255722" bIns="0" numCol="1" spcCol="1270" anchor="ctr" anchorCtr="0">
          <a:noAutofit/>
        </a:bodyPr>
        <a:lstStyle/>
        <a:p>
          <a:pPr marL="0" lvl="0" indent="0" algn="l" defTabSz="1689100">
            <a:lnSpc>
              <a:spcPct val="90000"/>
            </a:lnSpc>
            <a:spcBef>
              <a:spcPct val="0"/>
            </a:spcBef>
            <a:spcAft>
              <a:spcPct val="35000"/>
            </a:spcAft>
            <a:buNone/>
          </a:pPr>
          <a:r>
            <a:rPr lang="en-US" sz="3800" kern="1200">
              <a:latin typeface="Arial Bold"/>
              <a:cs typeface="Arial Bold"/>
            </a:rPr>
            <a:t>STATE</a:t>
          </a:r>
        </a:p>
      </dsp:txBody>
      <dsp:txXfrm>
        <a:off x="538013" y="80621"/>
        <a:ext cx="6656030" cy="1012240"/>
      </dsp:txXfrm>
    </dsp:sp>
    <dsp:sp modelId="{02D7EE84-463A-45F6-8975-E6B5D57FBAED}">
      <dsp:nvSpPr>
        <dsp:cNvPr id="0" name=""/>
        <dsp:cNvSpPr/>
      </dsp:nvSpPr>
      <dsp:spPr>
        <a:xfrm>
          <a:off x="0" y="2310421"/>
          <a:ext cx="9665072" cy="95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483253" y="1749541"/>
          <a:ext cx="6765550" cy="1121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722" tIns="0" rIns="255722" bIns="0" numCol="1" spcCol="1270" anchor="ctr" anchorCtr="0">
          <a:noAutofit/>
        </a:bodyPr>
        <a:lstStyle/>
        <a:p>
          <a:pPr marL="0" lvl="0" indent="0" algn="l" defTabSz="1689100">
            <a:lnSpc>
              <a:spcPct val="90000"/>
            </a:lnSpc>
            <a:spcBef>
              <a:spcPct val="0"/>
            </a:spcBef>
            <a:spcAft>
              <a:spcPct val="35000"/>
            </a:spcAft>
            <a:buNone/>
          </a:pPr>
          <a:r>
            <a:rPr lang="en-US" sz="3800" kern="1200">
              <a:latin typeface="Arial Bold"/>
              <a:cs typeface="Arial Bold"/>
            </a:rPr>
            <a:t>BCSD</a:t>
          </a:r>
        </a:p>
      </dsp:txBody>
      <dsp:txXfrm>
        <a:off x="538013" y="1804301"/>
        <a:ext cx="6656030" cy="1012240"/>
      </dsp:txXfrm>
    </dsp:sp>
    <dsp:sp modelId="{FDF8BF47-2395-428A-92AC-E011C23FDAE1}">
      <dsp:nvSpPr>
        <dsp:cNvPr id="0" name=""/>
        <dsp:cNvSpPr/>
      </dsp:nvSpPr>
      <dsp:spPr>
        <a:xfrm>
          <a:off x="0" y="4034101"/>
          <a:ext cx="9665072" cy="95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483253" y="3473221"/>
          <a:ext cx="6765550" cy="1121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722" tIns="0" rIns="255722" bIns="0" numCol="1" spcCol="1270" anchor="ctr" anchorCtr="0">
          <a:noAutofit/>
        </a:bodyPr>
        <a:lstStyle/>
        <a:p>
          <a:pPr marL="0" lvl="0" indent="0" algn="l" defTabSz="1689100">
            <a:lnSpc>
              <a:spcPct val="90000"/>
            </a:lnSpc>
            <a:spcBef>
              <a:spcPct val="0"/>
            </a:spcBef>
            <a:spcAft>
              <a:spcPct val="35000"/>
            </a:spcAft>
            <a:buNone/>
          </a:pPr>
          <a:r>
            <a:rPr lang="en-US" sz="3800" kern="1200">
              <a:latin typeface="Arial Bold"/>
              <a:cs typeface="Arial Bold"/>
            </a:rPr>
            <a:t>CSI</a:t>
          </a:r>
        </a:p>
      </dsp:txBody>
      <dsp:txXfrm>
        <a:off x="538013" y="3527981"/>
        <a:ext cx="6656030" cy="1012240"/>
      </dsp:txXfrm>
    </dsp:sp>
    <dsp:sp modelId="{9BDDFFE5-A79C-4100-9C15-C35C3EDBB16B}">
      <dsp:nvSpPr>
        <dsp:cNvPr id="0" name=""/>
        <dsp:cNvSpPr/>
      </dsp:nvSpPr>
      <dsp:spPr>
        <a:xfrm>
          <a:off x="0" y="5757781"/>
          <a:ext cx="9665072" cy="95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483253" y="5196901"/>
          <a:ext cx="6765550" cy="1121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722" tIns="0" rIns="255722" bIns="0" numCol="1" spcCol="1270" anchor="ctr" anchorCtr="0">
          <a:noAutofit/>
        </a:bodyPr>
        <a:lstStyle/>
        <a:p>
          <a:pPr marL="0" lvl="0" indent="0" algn="l" defTabSz="1689100" rtl="0">
            <a:lnSpc>
              <a:spcPct val="90000"/>
            </a:lnSpc>
            <a:spcBef>
              <a:spcPct val="0"/>
            </a:spcBef>
            <a:spcAft>
              <a:spcPct val="35000"/>
            </a:spcAft>
            <a:buNone/>
          </a:pPr>
          <a:r>
            <a:rPr lang="en-US" sz="3800" kern="1200">
              <a:latin typeface="Arial Bold"/>
              <a:cs typeface="Arial Bold"/>
            </a:rPr>
            <a:t>ATSI</a:t>
          </a:r>
        </a:p>
      </dsp:txBody>
      <dsp:txXfrm>
        <a:off x="538013" y="5251661"/>
        <a:ext cx="6656030" cy="1012240"/>
      </dsp:txXfrm>
    </dsp:sp>
    <dsp:sp modelId="{25BE4373-ED30-4758-84C6-2BCC1F0D591E}">
      <dsp:nvSpPr>
        <dsp:cNvPr id="0" name=""/>
        <dsp:cNvSpPr/>
      </dsp:nvSpPr>
      <dsp:spPr>
        <a:xfrm>
          <a:off x="0" y="7481461"/>
          <a:ext cx="9665072" cy="95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483253" y="6920581"/>
          <a:ext cx="6765550" cy="1121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722" tIns="0" rIns="255722" bIns="0" numCol="1" spcCol="1270" anchor="ctr" anchorCtr="0">
          <a:noAutofit/>
        </a:bodyPr>
        <a:lstStyle/>
        <a:p>
          <a:pPr marL="0" lvl="0" indent="0" algn="l" defTabSz="1689100" rtl="0">
            <a:lnSpc>
              <a:spcPct val="90000"/>
            </a:lnSpc>
            <a:spcBef>
              <a:spcPct val="0"/>
            </a:spcBef>
            <a:spcAft>
              <a:spcPct val="35000"/>
            </a:spcAft>
            <a:buNone/>
          </a:pPr>
          <a:r>
            <a:rPr lang="en-US" sz="3800" kern="1200">
              <a:latin typeface="Arial Bold"/>
              <a:cs typeface="Arial Bold"/>
            </a:rPr>
            <a:t>TIER IV</a:t>
          </a:r>
        </a:p>
      </dsp:txBody>
      <dsp:txXfrm>
        <a:off x="538013" y="6975341"/>
        <a:ext cx="6656030" cy="1012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District</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F85C9-ED6A-43FB-B2A8-6D86C0795834}">
      <dsp:nvSpPr>
        <dsp:cNvPr id="0" name=""/>
        <dsp:cNvSpPr/>
      </dsp:nvSpPr>
      <dsp:spPr>
        <a:xfrm>
          <a:off x="0" y="23699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DA0E33-B8D9-4240-8F8F-5FD992B260D4}">
      <dsp:nvSpPr>
        <dsp:cNvPr id="0" name=""/>
        <dsp:cNvSpPr/>
      </dsp:nvSpPr>
      <dsp:spPr>
        <a:xfrm>
          <a:off x="177333" y="45118"/>
          <a:ext cx="2482662" cy="383760"/>
        </a:xfrm>
        <a:prstGeom prst="roundRect">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STATE</a:t>
          </a:r>
        </a:p>
      </dsp:txBody>
      <dsp:txXfrm>
        <a:off x="196067" y="63852"/>
        <a:ext cx="2445194" cy="346292"/>
      </dsp:txXfrm>
    </dsp:sp>
    <dsp:sp modelId="{02D7EE84-463A-45F6-8975-E6B5D57FBAED}">
      <dsp:nvSpPr>
        <dsp:cNvPr id="0" name=""/>
        <dsp:cNvSpPr/>
      </dsp:nvSpPr>
      <dsp:spPr>
        <a:xfrm>
          <a:off x="0" y="82667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062DC-7AAC-4846-85A2-C7CEE8BC728C}">
      <dsp:nvSpPr>
        <dsp:cNvPr id="0" name=""/>
        <dsp:cNvSpPr/>
      </dsp:nvSpPr>
      <dsp:spPr>
        <a:xfrm>
          <a:off x="177333" y="634798"/>
          <a:ext cx="2482662" cy="38376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BCSD</a:t>
          </a:r>
        </a:p>
      </dsp:txBody>
      <dsp:txXfrm>
        <a:off x="196067" y="653532"/>
        <a:ext cx="2445194" cy="346292"/>
      </dsp:txXfrm>
    </dsp:sp>
    <dsp:sp modelId="{FDF8BF47-2395-428A-92AC-E011C23FDAE1}">
      <dsp:nvSpPr>
        <dsp:cNvPr id="0" name=""/>
        <dsp:cNvSpPr/>
      </dsp:nvSpPr>
      <dsp:spPr>
        <a:xfrm>
          <a:off x="0" y="1416358"/>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9EF623-44C8-4AC8-AC14-05E12428F5BB}">
      <dsp:nvSpPr>
        <dsp:cNvPr id="0" name=""/>
        <dsp:cNvSpPr/>
      </dsp:nvSpPr>
      <dsp:spPr>
        <a:xfrm>
          <a:off x="177333" y="1224479"/>
          <a:ext cx="2482662" cy="383760"/>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a:lnSpc>
              <a:spcPct val="90000"/>
            </a:lnSpc>
            <a:spcBef>
              <a:spcPct val="0"/>
            </a:spcBef>
            <a:spcAft>
              <a:spcPct val="35000"/>
            </a:spcAft>
            <a:buNone/>
          </a:pPr>
          <a:r>
            <a:rPr lang="en-US" sz="1300" kern="1200">
              <a:latin typeface="Arial Bold"/>
              <a:cs typeface="Arial Bold"/>
            </a:rPr>
            <a:t>CSI</a:t>
          </a:r>
        </a:p>
      </dsp:txBody>
      <dsp:txXfrm>
        <a:off x="196067" y="1243213"/>
        <a:ext cx="2445194" cy="346292"/>
      </dsp:txXfrm>
    </dsp:sp>
    <dsp:sp modelId="{9BDDFFE5-A79C-4100-9C15-C35C3EDBB16B}">
      <dsp:nvSpPr>
        <dsp:cNvPr id="0" name=""/>
        <dsp:cNvSpPr/>
      </dsp:nvSpPr>
      <dsp:spPr>
        <a:xfrm>
          <a:off x="0" y="200603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05719-E741-401E-AC55-A7620815E0F3}">
      <dsp:nvSpPr>
        <dsp:cNvPr id="0" name=""/>
        <dsp:cNvSpPr/>
      </dsp:nvSpPr>
      <dsp:spPr>
        <a:xfrm>
          <a:off x="177333" y="1814159"/>
          <a:ext cx="2482662" cy="383760"/>
        </a:xfrm>
        <a:prstGeom prst="roundRect">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ATSI</a:t>
          </a:r>
        </a:p>
      </dsp:txBody>
      <dsp:txXfrm>
        <a:off x="196067" y="1832893"/>
        <a:ext cx="2445194" cy="346292"/>
      </dsp:txXfrm>
    </dsp:sp>
    <dsp:sp modelId="{25BE4373-ED30-4758-84C6-2BCC1F0D591E}">
      <dsp:nvSpPr>
        <dsp:cNvPr id="0" name=""/>
        <dsp:cNvSpPr/>
      </dsp:nvSpPr>
      <dsp:spPr>
        <a:xfrm>
          <a:off x="0" y="2595719"/>
          <a:ext cx="3546661"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BDE946-D644-4113-9D6B-6536D35FB788}">
      <dsp:nvSpPr>
        <dsp:cNvPr id="0" name=""/>
        <dsp:cNvSpPr/>
      </dsp:nvSpPr>
      <dsp:spPr>
        <a:xfrm>
          <a:off x="177333" y="2403839"/>
          <a:ext cx="2482662" cy="38376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3839" tIns="0" rIns="93839" bIns="0" numCol="1" spcCol="1270" anchor="ctr" anchorCtr="0">
          <a:noAutofit/>
        </a:bodyPr>
        <a:lstStyle/>
        <a:p>
          <a:pPr marL="0" lvl="0" indent="0" algn="l" defTabSz="577850" rtl="0">
            <a:lnSpc>
              <a:spcPct val="90000"/>
            </a:lnSpc>
            <a:spcBef>
              <a:spcPct val="0"/>
            </a:spcBef>
            <a:spcAft>
              <a:spcPct val="35000"/>
            </a:spcAft>
            <a:buNone/>
          </a:pPr>
          <a:r>
            <a:rPr lang="en-US" sz="1300" kern="1200">
              <a:latin typeface="Arial Bold"/>
              <a:cs typeface="Arial Bold"/>
            </a:rPr>
            <a:t>TIER IV</a:t>
          </a:r>
        </a:p>
      </dsp:txBody>
      <dsp:txXfrm>
        <a:off x="196067" y="2422573"/>
        <a:ext cx="2445194"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3E4B1D3-9C58-478D-A1BB-F5444FFC2DE3}" type="datetimeFigureOut">
              <a:rPr lang="en-US" smtClean="0"/>
              <a:t>3/21/2024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C5608A0-9988-431F-925D-31F4A5E468F6}" type="slidenum">
              <a:rPr lang="en-US" smtClean="0"/>
              <a:t>‹#›</a:t>
            </a:fld>
            <a:endParaRPr lang="en-US"/>
          </a:p>
        </p:txBody>
      </p:sp>
    </p:spTree>
    <p:extLst>
      <p:ext uri="{BB962C8B-B14F-4D97-AF65-F5344CB8AC3E}">
        <p14:creationId xmlns:p14="http://schemas.microsoft.com/office/powerpoint/2010/main" val="323675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1</a:t>
            </a:fld>
            <a:endParaRPr lang="en-US"/>
          </a:p>
        </p:txBody>
      </p:sp>
    </p:spTree>
    <p:extLst>
      <p:ext uri="{BB962C8B-B14F-4D97-AF65-F5344CB8AC3E}">
        <p14:creationId xmlns:p14="http://schemas.microsoft.com/office/powerpoint/2010/main" val="3218229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2</a:t>
            </a:fld>
            <a:endParaRPr lang="en-US"/>
          </a:p>
        </p:txBody>
      </p:sp>
    </p:spTree>
    <p:extLst>
      <p:ext uri="{BB962C8B-B14F-4D97-AF65-F5344CB8AC3E}">
        <p14:creationId xmlns:p14="http://schemas.microsoft.com/office/powerpoint/2010/main" val="293379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3</a:t>
            </a:fld>
            <a:endParaRPr lang="en-US"/>
          </a:p>
        </p:txBody>
      </p:sp>
    </p:spTree>
    <p:extLst>
      <p:ext uri="{BB962C8B-B14F-4D97-AF65-F5344CB8AC3E}">
        <p14:creationId xmlns:p14="http://schemas.microsoft.com/office/powerpoint/2010/main" val="3752483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4</a:t>
            </a:fld>
            <a:endParaRPr lang="en-US"/>
          </a:p>
        </p:txBody>
      </p:sp>
    </p:spTree>
    <p:extLst>
      <p:ext uri="{BB962C8B-B14F-4D97-AF65-F5344CB8AC3E}">
        <p14:creationId xmlns:p14="http://schemas.microsoft.com/office/powerpoint/2010/main" val="915018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5</a:t>
            </a:fld>
            <a:endParaRPr lang="en-US"/>
          </a:p>
        </p:txBody>
      </p:sp>
    </p:spTree>
    <p:extLst>
      <p:ext uri="{BB962C8B-B14F-4D97-AF65-F5344CB8AC3E}">
        <p14:creationId xmlns:p14="http://schemas.microsoft.com/office/powerpoint/2010/main" val="1405999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6</a:t>
            </a:fld>
            <a:endParaRPr lang="en-US"/>
          </a:p>
        </p:txBody>
      </p:sp>
    </p:spTree>
    <p:extLst>
      <p:ext uri="{BB962C8B-B14F-4D97-AF65-F5344CB8AC3E}">
        <p14:creationId xmlns:p14="http://schemas.microsoft.com/office/powerpoint/2010/main" val="71309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7</a:t>
            </a:fld>
            <a:endParaRPr lang="en-US"/>
          </a:p>
        </p:txBody>
      </p:sp>
    </p:spTree>
    <p:extLst>
      <p:ext uri="{BB962C8B-B14F-4D97-AF65-F5344CB8AC3E}">
        <p14:creationId xmlns:p14="http://schemas.microsoft.com/office/powerpoint/2010/main" val="3323015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8</a:t>
            </a:fld>
            <a:endParaRPr lang="en-US"/>
          </a:p>
        </p:txBody>
      </p:sp>
    </p:spTree>
    <p:extLst>
      <p:ext uri="{BB962C8B-B14F-4D97-AF65-F5344CB8AC3E}">
        <p14:creationId xmlns:p14="http://schemas.microsoft.com/office/powerpoint/2010/main" val="3007318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9</a:t>
            </a:fld>
            <a:endParaRPr lang="en-US"/>
          </a:p>
        </p:txBody>
      </p:sp>
    </p:spTree>
    <p:extLst>
      <p:ext uri="{BB962C8B-B14F-4D97-AF65-F5344CB8AC3E}">
        <p14:creationId xmlns:p14="http://schemas.microsoft.com/office/powerpoint/2010/main" val="2622834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10</a:t>
            </a:fld>
            <a:endParaRPr lang="en-US"/>
          </a:p>
        </p:txBody>
      </p:sp>
    </p:spTree>
    <p:extLst>
      <p:ext uri="{BB962C8B-B14F-4D97-AF65-F5344CB8AC3E}">
        <p14:creationId xmlns:p14="http://schemas.microsoft.com/office/powerpoint/2010/main" val="3659865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11</a:t>
            </a:fld>
            <a:endParaRPr lang="en-US"/>
          </a:p>
        </p:txBody>
      </p:sp>
    </p:spTree>
    <p:extLst>
      <p:ext uri="{BB962C8B-B14F-4D97-AF65-F5344CB8AC3E}">
        <p14:creationId xmlns:p14="http://schemas.microsoft.com/office/powerpoint/2010/main" val="2962660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12</a:t>
            </a:fld>
            <a:endParaRPr lang="en-US"/>
          </a:p>
        </p:txBody>
      </p:sp>
    </p:spTree>
    <p:extLst>
      <p:ext uri="{BB962C8B-B14F-4D97-AF65-F5344CB8AC3E}">
        <p14:creationId xmlns:p14="http://schemas.microsoft.com/office/powerpoint/2010/main" val="4017880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13</a:t>
            </a:fld>
            <a:endParaRPr lang="en-US"/>
          </a:p>
        </p:txBody>
      </p:sp>
    </p:spTree>
    <p:extLst>
      <p:ext uri="{BB962C8B-B14F-4D97-AF65-F5344CB8AC3E}">
        <p14:creationId xmlns:p14="http://schemas.microsoft.com/office/powerpoint/2010/main" val="2063888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A26AB-530B-B07C-EB1D-8A079CC0B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649D7-7294-0EF2-DEFC-97F472360D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2BDE38-5BE7-2B30-4D98-F0ABABBF02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8315AA-9733-3628-3C8D-31FCF2884149}"/>
              </a:ext>
            </a:extLst>
          </p:cNvPr>
          <p:cNvSpPr>
            <a:spLocks noGrp="1"/>
          </p:cNvSpPr>
          <p:nvPr>
            <p:ph type="sldNum" sz="quarter" idx="5"/>
          </p:nvPr>
        </p:nvSpPr>
        <p:spPr/>
        <p:txBody>
          <a:bodyPr/>
          <a:lstStyle/>
          <a:p>
            <a:fld id="{0C5608A0-9988-431F-925D-31F4A5E468F6}" type="slidenum">
              <a:rPr lang="en-US" smtClean="0"/>
              <a:t>15</a:t>
            </a:fld>
            <a:endParaRPr lang="en-US"/>
          </a:p>
        </p:txBody>
      </p:sp>
    </p:spTree>
    <p:extLst>
      <p:ext uri="{BB962C8B-B14F-4D97-AF65-F5344CB8AC3E}">
        <p14:creationId xmlns:p14="http://schemas.microsoft.com/office/powerpoint/2010/main" val="428564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16</a:t>
            </a:fld>
            <a:endParaRPr lang="en-US"/>
          </a:p>
        </p:txBody>
      </p:sp>
    </p:spTree>
    <p:extLst>
      <p:ext uri="{BB962C8B-B14F-4D97-AF65-F5344CB8AC3E}">
        <p14:creationId xmlns:p14="http://schemas.microsoft.com/office/powerpoint/2010/main" val="772008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17</a:t>
            </a:fld>
            <a:endParaRPr lang="en-US"/>
          </a:p>
        </p:txBody>
      </p:sp>
    </p:spTree>
    <p:extLst>
      <p:ext uri="{BB962C8B-B14F-4D97-AF65-F5344CB8AC3E}">
        <p14:creationId xmlns:p14="http://schemas.microsoft.com/office/powerpoint/2010/main" val="3355635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18</a:t>
            </a:fld>
            <a:endParaRPr lang="en-US"/>
          </a:p>
        </p:txBody>
      </p:sp>
    </p:spTree>
    <p:extLst>
      <p:ext uri="{BB962C8B-B14F-4D97-AF65-F5344CB8AC3E}">
        <p14:creationId xmlns:p14="http://schemas.microsoft.com/office/powerpoint/2010/main" val="243978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3452509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20</a:t>
            </a:fld>
            <a:endParaRPr lang="en-US"/>
          </a:p>
        </p:txBody>
      </p:sp>
    </p:spTree>
    <p:extLst>
      <p:ext uri="{BB962C8B-B14F-4D97-AF65-F5344CB8AC3E}">
        <p14:creationId xmlns:p14="http://schemas.microsoft.com/office/powerpoint/2010/main" val="3596492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21</a:t>
            </a:fld>
            <a:endParaRPr lang="en-US"/>
          </a:p>
        </p:txBody>
      </p:sp>
    </p:spTree>
    <p:extLst>
      <p:ext uri="{BB962C8B-B14F-4D97-AF65-F5344CB8AC3E}">
        <p14:creationId xmlns:p14="http://schemas.microsoft.com/office/powerpoint/2010/main" val="1925036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22</a:t>
            </a:fld>
            <a:endParaRPr lang="en-US"/>
          </a:p>
        </p:txBody>
      </p:sp>
    </p:spTree>
    <p:extLst>
      <p:ext uri="{BB962C8B-B14F-4D97-AF65-F5344CB8AC3E}">
        <p14:creationId xmlns:p14="http://schemas.microsoft.com/office/powerpoint/2010/main" val="2885660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1453763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24</a:t>
            </a:fld>
            <a:endParaRPr lang="en-US"/>
          </a:p>
        </p:txBody>
      </p:sp>
    </p:spTree>
    <p:extLst>
      <p:ext uri="{BB962C8B-B14F-4D97-AF65-F5344CB8AC3E}">
        <p14:creationId xmlns:p14="http://schemas.microsoft.com/office/powerpoint/2010/main" val="34893083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25</a:t>
            </a:fld>
            <a:endParaRPr lang="en-US"/>
          </a:p>
        </p:txBody>
      </p:sp>
    </p:spTree>
    <p:extLst>
      <p:ext uri="{BB962C8B-B14F-4D97-AF65-F5344CB8AC3E}">
        <p14:creationId xmlns:p14="http://schemas.microsoft.com/office/powerpoint/2010/main" val="2348420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26</a:t>
            </a:fld>
            <a:endParaRPr lang="en-US"/>
          </a:p>
        </p:txBody>
      </p:sp>
    </p:spTree>
    <p:extLst>
      <p:ext uri="{BB962C8B-B14F-4D97-AF65-F5344CB8AC3E}">
        <p14:creationId xmlns:p14="http://schemas.microsoft.com/office/powerpoint/2010/main" val="36140513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A26AB-530B-B07C-EB1D-8A079CC0B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649D7-7294-0EF2-DEFC-97F472360D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2BDE38-5BE7-2B30-4D98-F0ABABBF02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8315AA-9733-3628-3C8D-31FCF2884149}"/>
              </a:ext>
            </a:extLst>
          </p:cNvPr>
          <p:cNvSpPr>
            <a:spLocks noGrp="1"/>
          </p:cNvSpPr>
          <p:nvPr>
            <p:ph type="sldNum" sz="quarter" idx="5"/>
          </p:nvPr>
        </p:nvSpPr>
        <p:spPr/>
        <p:txBody>
          <a:bodyPr/>
          <a:lstStyle/>
          <a:p>
            <a:fld id="{0C5608A0-9988-431F-925D-31F4A5E468F6}" type="slidenum">
              <a:rPr lang="en-US" smtClean="0"/>
              <a:t>27</a:t>
            </a:fld>
            <a:endParaRPr lang="en-US"/>
          </a:p>
        </p:txBody>
      </p:sp>
    </p:spTree>
    <p:extLst>
      <p:ext uri="{BB962C8B-B14F-4D97-AF65-F5344CB8AC3E}">
        <p14:creationId xmlns:p14="http://schemas.microsoft.com/office/powerpoint/2010/main" val="1297569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28</a:t>
            </a:fld>
            <a:endParaRPr lang="en-US"/>
          </a:p>
        </p:txBody>
      </p:sp>
    </p:spTree>
    <p:extLst>
      <p:ext uri="{BB962C8B-B14F-4D97-AF65-F5344CB8AC3E}">
        <p14:creationId xmlns:p14="http://schemas.microsoft.com/office/powerpoint/2010/main" val="3413649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FD53B-423A-D8E3-42F9-B7BBB2F4B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2D0F0-4A04-97AC-A5F3-8E6255ECD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88CC0-78AD-E167-FEAA-07BEB12E6E1E}"/>
              </a:ext>
            </a:extLst>
          </p:cNvPr>
          <p:cNvSpPr>
            <a:spLocks noGrp="1"/>
          </p:cNvSpPr>
          <p:nvPr>
            <p:ph type="body" idx="1"/>
          </p:nvPr>
        </p:nvSpPr>
        <p:spPr/>
        <p:txBody>
          <a:bodyPr/>
          <a:lstStyle/>
          <a:p>
            <a:r>
              <a:rPr lang="en-US"/>
              <a:t>Each of these steps will be embedded into our district and school-based plans to ensure our federally identified schools meet and or exceed their goals. </a:t>
            </a:r>
          </a:p>
        </p:txBody>
      </p:sp>
      <p:sp>
        <p:nvSpPr>
          <p:cNvPr id="4" name="Slide Number Placeholder 3">
            <a:extLst>
              <a:ext uri="{FF2B5EF4-FFF2-40B4-BE49-F238E27FC236}">
                <a16:creationId xmlns:a16="http://schemas.microsoft.com/office/drawing/2014/main" id="{BD2B72B8-047D-1405-BBF6-69F4086E2822}"/>
              </a:ext>
            </a:extLst>
          </p:cNvPr>
          <p:cNvSpPr>
            <a:spLocks noGrp="1"/>
          </p:cNvSpPr>
          <p:nvPr>
            <p:ph type="sldNum" sz="quarter" idx="5"/>
          </p:nvPr>
        </p:nvSpPr>
        <p:spPr/>
        <p:txBody>
          <a:bodyPr/>
          <a:lstStyle/>
          <a:p>
            <a:fld id="{0C5608A0-9988-431F-925D-31F4A5E468F6}" type="slidenum">
              <a:rPr lang="en-US" smtClean="0"/>
              <a:t>29</a:t>
            </a:fld>
            <a:endParaRPr lang="en-US"/>
          </a:p>
        </p:txBody>
      </p:sp>
    </p:spTree>
    <p:extLst>
      <p:ext uri="{BB962C8B-B14F-4D97-AF65-F5344CB8AC3E}">
        <p14:creationId xmlns:p14="http://schemas.microsoft.com/office/powerpoint/2010/main" val="957038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FD53B-423A-D8E3-42F9-B7BBB2F4B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2D0F0-4A04-97AC-A5F3-8E6255ECD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88CC0-78AD-E167-FEAA-07BEB12E6E1E}"/>
              </a:ext>
            </a:extLst>
          </p:cNvPr>
          <p:cNvSpPr>
            <a:spLocks noGrp="1"/>
          </p:cNvSpPr>
          <p:nvPr>
            <p:ph type="body" idx="1"/>
          </p:nvPr>
        </p:nvSpPr>
        <p:spPr/>
        <p:txBody>
          <a:bodyPr/>
          <a:lstStyle/>
          <a:p>
            <a:r>
              <a:rPr lang="en-US"/>
              <a:t>Each of these steps will be embedded into our district and school-based plans to ensure our federally identified schools meet and or exceed their goals. </a:t>
            </a:r>
          </a:p>
        </p:txBody>
      </p:sp>
      <p:sp>
        <p:nvSpPr>
          <p:cNvPr id="4" name="Slide Number Placeholder 3">
            <a:extLst>
              <a:ext uri="{FF2B5EF4-FFF2-40B4-BE49-F238E27FC236}">
                <a16:creationId xmlns:a16="http://schemas.microsoft.com/office/drawing/2014/main" id="{BD2B72B8-047D-1405-BBF6-69F4086E2822}"/>
              </a:ext>
            </a:extLst>
          </p:cNvPr>
          <p:cNvSpPr>
            <a:spLocks noGrp="1"/>
          </p:cNvSpPr>
          <p:nvPr>
            <p:ph type="sldNum" sz="quarter" idx="5"/>
          </p:nvPr>
        </p:nvSpPr>
        <p:spPr/>
        <p:txBody>
          <a:bodyPr/>
          <a:lstStyle/>
          <a:p>
            <a:fld id="{0C5608A0-9988-431F-925D-31F4A5E468F6}" type="slidenum">
              <a:rPr lang="en-US" smtClean="0"/>
              <a:t>30</a:t>
            </a:fld>
            <a:endParaRPr lang="en-US"/>
          </a:p>
        </p:txBody>
      </p:sp>
    </p:spTree>
    <p:extLst>
      <p:ext uri="{BB962C8B-B14F-4D97-AF65-F5344CB8AC3E}">
        <p14:creationId xmlns:p14="http://schemas.microsoft.com/office/powerpoint/2010/main" val="3377237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FD53B-423A-D8E3-42F9-B7BBB2F4B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2D0F0-4A04-97AC-A5F3-8E6255ECD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88CC0-78AD-E167-FEAA-07BEB12E6E1E}"/>
              </a:ext>
            </a:extLst>
          </p:cNvPr>
          <p:cNvSpPr>
            <a:spLocks noGrp="1"/>
          </p:cNvSpPr>
          <p:nvPr>
            <p:ph type="body" idx="1"/>
          </p:nvPr>
        </p:nvSpPr>
        <p:spPr/>
        <p:txBody>
          <a:bodyPr/>
          <a:lstStyle/>
          <a:p>
            <a:r>
              <a:rPr lang="en-US"/>
              <a:t>Each of these steps will be embedded into our district and school-based plans to ensure our federally identified schools meet and or exceed their goals. </a:t>
            </a:r>
          </a:p>
        </p:txBody>
      </p:sp>
      <p:sp>
        <p:nvSpPr>
          <p:cNvPr id="4" name="Slide Number Placeholder 3">
            <a:extLst>
              <a:ext uri="{FF2B5EF4-FFF2-40B4-BE49-F238E27FC236}">
                <a16:creationId xmlns:a16="http://schemas.microsoft.com/office/drawing/2014/main" id="{BD2B72B8-047D-1405-BBF6-69F4086E2822}"/>
              </a:ext>
            </a:extLst>
          </p:cNvPr>
          <p:cNvSpPr>
            <a:spLocks noGrp="1"/>
          </p:cNvSpPr>
          <p:nvPr>
            <p:ph type="sldNum" sz="quarter" idx="5"/>
          </p:nvPr>
        </p:nvSpPr>
        <p:spPr/>
        <p:txBody>
          <a:bodyPr/>
          <a:lstStyle/>
          <a:p>
            <a:fld id="{0C5608A0-9988-431F-925D-31F4A5E468F6}" type="slidenum">
              <a:rPr lang="en-US" smtClean="0"/>
              <a:t>31</a:t>
            </a:fld>
            <a:endParaRPr lang="en-US"/>
          </a:p>
        </p:txBody>
      </p:sp>
    </p:spTree>
    <p:extLst>
      <p:ext uri="{BB962C8B-B14F-4D97-AF65-F5344CB8AC3E}">
        <p14:creationId xmlns:p14="http://schemas.microsoft.com/office/powerpoint/2010/main" val="28063438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FD53B-423A-D8E3-42F9-B7BBB2F4B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2D0F0-4A04-97AC-A5F3-8E6255ECD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88CC0-78AD-E167-FEAA-07BEB12E6E1E}"/>
              </a:ext>
            </a:extLst>
          </p:cNvPr>
          <p:cNvSpPr>
            <a:spLocks noGrp="1"/>
          </p:cNvSpPr>
          <p:nvPr>
            <p:ph type="body" idx="1"/>
          </p:nvPr>
        </p:nvSpPr>
        <p:spPr/>
        <p:txBody>
          <a:bodyPr/>
          <a:lstStyle/>
          <a:p>
            <a:r>
              <a:rPr lang="en-US"/>
              <a:t>Each of these steps will be embedded into our district and school-based plans to ensure our federally identified schools meet and or exceed their goals. </a:t>
            </a:r>
          </a:p>
        </p:txBody>
      </p:sp>
      <p:sp>
        <p:nvSpPr>
          <p:cNvPr id="4" name="Slide Number Placeholder 3">
            <a:extLst>
              <a:ext uri="{FF2B5EF4-FFF2-40B4-BE49-F238E27FC236}">
                <a16:creationId xmlns:a16="http://schemas.microsoft.com/office/drawing/2014/main" id="{BD2B72B8-047D-1405-BBF6-69F4086E2822}"/>
              </a:ext>
            </a:extLst>
          </p:cNvPr>
          <p:cNvSpPr>
            <a:spLocks noGrp="1"/>
          </p:cNvSpPr>
          <p:nvPr>
            <p:ph type="sldNum" sz="quarter" idx="5"/>
          </p:nvPr>
        </p:nvSpPr>
        <p:spPr/>
        <p:txBody>
          <a:bodyPr/>
          <a:lstStyle/>
          <a:p>
            <a:fld id="{0C5608A0-9988-431F-925D-31F4A5E468F6}" type="slidenum">
              <a:rPr lang="en-US" smtClean="0"/>
              <a:t>32</a:t>
            </a:fld>
            <a:endParaRPr lang="en-US"/>
          </a:p>
        </p:txBody>
      </p:sp>
    </p:spTree>
    <p:extLst>
      <p:ext uri="{BB962C8B-B14F-4D97-AF65-F5344CB8AC3E}">
        <p14:creationId xmlns:p14="http://schemas.microsoft.com/office/powerpoint/2010/main" val="33694706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33</a:t>
            </a:fld>
            <a:endParaRPr lang="en-US"/>
          </a:p>
        </p:txBody>
      </p:sp>
    </p:spTree>
    <p:extLst>
      <p:ext uri="{BB962C8B-B14F-4D97-AF65-F5344CB8AC3E}">
        <p14:creationId xmlns:p14="http://schemas.microsoft.com/office/powerpoint/2010/main" val="41382487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34</a:t>
            </a:fld>
            <a:endParaRPr lang="en-US"/>
          </a:p>
        </p:txBody>
      </p:sp>
    </p:spTree>
    <p:extLst>
      <p:ext uri="{BB962C8B-B14F-4D97-AF65-F5344CB8AC3E}">
        <p14:creationId xmlns:p14="http://schemas.microsoft.com/office/powerpoint/2010/main" val="42928376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35</a:t>
            </a:fld>
            <a:endParaRPr lang="en-US"/>
          </a:p>
        </p:txBody>
      </p:sp>
    </p:spTree>
    <p:extLst>
      <p:ext uri="{BB962C8B-B14F-4D97-AF65-F5344CB8AC3E}">
        <p14:creationId xmlns:p14="http://schemas.microsoft.com/office/powerpoint/2010/main" val="8569553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36</a:t>
            </a:fld>
            <a:endParaRPr lang="en-US"/>
          </a:p>
        </p:txBody>
      </p:sp>
    </p:spTree>
    <p:extLst>
      <p:ext uri="{BB962C8B-B14F-4D97-AF65-F5344CB8AC3E}">
        <p14:creationId xmlns:p14="http://schemas.microsoft.com/office/powerpoint/2010/main" val="3043239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37</a:t>
            </a:fld>
            <a:endParaRPr lang="en-US"/>
          </a:p>
        </p:txBody>
      </p:sp>
    </p:spTree>
    <p:extLst>
      <p:ext uri="{BB962C8B-B14F-4D97-AF65-F5344CB8AC3E}">
        <p14:creationId xmlns:p14="http://schemas.microsoft.com/office/powerpoint/2010/main" val="21499630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38</a:t>
            </a:fld>
            <a:endParaRPr lang="en-US"/>
          </a:p>
        </p:txBody>
      </p:sp>
    </p:spTree>
    <p:extLst>
      <p:ext uri="{BB962C8B-B14F-4D97-AF65-F5344CB8AC3E}">
        <p14:creationId xmlns:p14="http://schemas.microsoft.com/office/powerpoint/2010/main" val="32089780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39</a:t>
            </a:fld>
            <a:endParaRPr lang="en-US"/>
          </a:p>
        </p:txBody>
      </p:sp>
    </p:spTree>
    <p:extLst>
      <p:ext uri="{BB962C8B-B14F-4D97-AF65-F5344CB8AC3E}">
        <p14:creationId xmlns:p14="http://schemas.microsoft.com/office/powerpoint/2010/main" val="32427430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40</a:t>
            </a:fld>
            <a:endParaRPr lang="en-US"/>
          </a:p>
        </p:txBody>
      </p:sp>
    </p:spTree>
    <p:extLst>
      <p:ext uri="{BB962C8B-B14F-4D97-AF65-F5344CB8AC3E}">
        <p14:creationId xmlns:p14="http://schemas.microsoft.com/office/powerpoint/2010/main" val="15713107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41</a:t>
            </a:fld>
            <a:endParaRPr lang="en-US"/>
          </a:p>
        </p:txBody>
      </p:sp>
    </p:spTree>
    <p:extLst>
      <p:ext uri="{BB962C8B-B14F-4D97-AF65-F5344CB8AC3E}">
        <p14:creationId xmlns:p14="http://schemas.microsoft.com/office/powerpoint/2010/main" val="6617659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42</a:t>
            </a:fld>
            <a:endParaRPr lang="en-US"/>
          </a:p>
        </p:txBody>
      </p:sp>
    </p:spTree>
    <p:extLst>
      <p:ext uri="{BB962C8B-B14F-4D97-AF65-F5344CB8AC3E}">
        <p14:creationId xmlns:p14="http://schemas.microsoft.com/office/powerpoint/2010/main" val="95300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7D2463F-C903-460F-BC68-BDDDA1E71262}" type="datetime1">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3DD012-2124-40A9-956E-DC85154D39C1}" type="datetime1">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BCDDF1-BD40-413C-B088-EB263A05D80A}" type="datetime1">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5C4970-CBAC-4156-89C9-8A7399010CB0}" type="datetime1">
              <a:rPr lang="en-US" smtClean="0"/>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703F2B-3AFF-4AE1-B595-4550DC75E70E}" type="datetime1">
              <a:rPr lang="en-US" smtClean="0"/>
              <a:t>3/21/2024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CA24CFE-7F48-46ED-BD56-D31080FD1383}" type="datetime1">
              <a:rPr lang="en-US" smtClean="0"/>
              <a:t>3/21/2024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20827A-2AA9-49A7-A7F9-F23E7473C59C}" type="datetime1">
              <a:rPr lang="en-US" smtClean="0"/>
              <a:t>3/21/2024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41AB5A-CA7E-4B9A-B999-8605C0BE43AE}" type="datetime1">
              <a:rPr lang="en-US" smtClean="0"/>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573387-FD33-4CFC-BDE9-5E4329E34D0D}" type="datetime1">
              <a:rPr lang="en-US" smtClean="0"/>
              <a:t>3/21/2024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5656B2-23A1-4990-AAED-B36DE125291C}" type="datetime1">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AF757E-26FA-4866-8DB2-FD108A5E709D}" type="datetime1">
              <a:rPr lang="en-US" smtClean="0"/>
              <a:t>3/21/2024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F63929-7ED8-4778-967E-FC56A7173177}" type="datetime1">
              <a:rPr lang="en-US" smtClean="0"/>
              <a:t>3/21/2024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png"/><Relationship Id="rId7" Type="http://schemas.openxmlformats.org/officeDocument/2006/relationships/diagramColors" Target="../diagrams/colors1.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0.png"/><Relationship Id="rId7" Type="http://schemas.openxmlformats.org/officeDocument/2006/relationships/diagramQuickStyle" Target="../diagrams/quickStyle2.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4.png"/><Relationship Id="rId9" Type="http://schemas.microsoft.com/office/2007/relationships/diagramDrawing" Target="../diagrams/drawing2.xm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0.png"/><Relationship Id="rId7" Type="http://schemas.openxmlformats.org/officeDocument/2006/relationships/diagramColors" Target="../diagrams/colors3.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0.png"/><Relationship Id="rId7" Type="http://schemas.openxmlformats.org/officeDocument/2006/relationships/diagramColors" Target="../diagrams/colors4.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0.png"/><Relationship Id="rId7" Type="http://schemas.openxmlformats.org/officeDocument/2006/relationships/diagramColors" Target="../diagrams/colors5.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0.png"/><Relationship Id="rId7" Type="http://schemas.openxmlformats.org/officeDocument/2006/relationships/diagramColors" Target="../diagrams/colors6.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28.png"/></Relationships>
</file>

<file path=ppt/slides/_rels/slide2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0.png"/><Relationship Id="rId7" Type="http://schemas.openxmlformats.org/officeDocument/2006/relationships/diagramColors" Target="../diagrams/colors7.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0.png"/><Relationship Id="rId7" Type="http://schemas.openxmlformats.org/officeDocument/2006/relationships/diagramColors" Target="../diagrams/colors8.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31.png"/></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10.png"/><Relationship Id="rId7" Type="http://schemas.openxmlformats.org/officeDocument/2006/relationships/diagramQuickStyle" Target="../diagrams/quickStyle9.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32.png"/><Relationship Id="rId9" Type="http://schemas.microsoft.com/office/2007/relationships/diagramDrawing" Target="../diagrams/drawing9.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10.png"/><Relationship Id="rId7" Type="http://schemas.openxmlformats.org/officeDocument/2006/relationships/diagramQuickStyle" Target="../diagrams/quickStyle10.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33.png"/><Relationship Id="rId9" Type="http://schemas.microsoft.com/office/2007/relationships/diagramDrawing" Target="../diagrams/drawing10.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0.png"/><Relationship Id="rId7" Type="http://schemas.openxmlformats.org/officeDocument/2006/relationships/image" Target="../media/image38.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40.sv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6.sv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0.sv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0.png"/><Relationship Id="rId7" Type="http://schemas.openxmlformats.org/officeDocument/2006/relationships/diagramColors" Target="../diagrams/colors11.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 Id="rId9" Type="http://schemas.openxmlformats.org/officeDocument/2006/relationships/image" Target="../media/image45.png"/></Relationships>
</file>

<file path=ppt/slides/_rels/slide39.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10.png"/><Relationship Id="rId7" Type="http://schemas.openxmlformats.org/officeDocument/2006/relationships/diagramColors" Target="../diagrams/colors12.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9" Type="http://schemas.openxmlformats.org/officeDocument/2006/relationships/image" Target="../media/image46.png"/></Relationships>
</file>

<file path=ppt/slides/_rels/slide40.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10.png"/><Relationship Id="rId7" Type="http://schemas.openxmlformats.org/officeDocument/2006/relationships/diagramColors" Target="../diagrams/colors13.xm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 Id="rId9" Type="http://schemas.openxmlformats.org/officeDocument/2006/relationships/image" Target="../media/image47.png"/></Relationships>
</file>

<file path=ppt/slides/_rels/slide41.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10.png"/><Relationship Id="rId7" Type="http://schemas.openxmlformats.org/officeDocument/2006/relationships/diagramColors" Target="../diagrams/colors14.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060" y="8263097"/>
            <a:ext cx="18335645" cy="2016727"/>
            <a:chOff x="-25680" y="-28447"/>
            <a:chExt cx="24447526" cy="2688970"/>
          </a:xfrm>
        </p:grpSpPr>
        <p:sp>
          <p:nvSpPr>
            <p:cNvPr id="3" name="Freeform 3"/>
            <p:cNvSpPr/>
            <p:nvPr/>
          </p:nvSpPr>
          <p:spPr>
            <a:xfrm>
              <a:off x="-25680" y="-28447"/>
              <a:ext cx="24396446" cy="2635123"/>
            </a:xfrm>
            <a:custGeom>
              <a:avLst/>
              <a:gdLst/>
              <a:ahLst/>
              <a:cxnLst/>
              <a:rect l="l" t="t" r="r" b="b"/>
              <a:pathLst>
                <a:path w="24396446" h="2635123">
                  <a:moveTo>
                    <a:pt x="0" y="0"/>
                  </a:moveTo>
                  <a:lnTo>
                    <a:pt x="24396446" y="0"/>
                  </a:lnTo>
                  <a:lnTo>
                    <a:pt x="24396446" y="2635123"/>
                  </a:lnTo>
                  <a:lnTo>
                    <a:pt x="0" y="2635123"/>
                  </a:lnTo>
                  <a:close/>
                </a:path>
              </a:pathLst>
            </a:custGeom>
            <a:solidFill>
              <a:srgbClr val="000000"/>
            </a:solidFill>
          </p:spPr>
          <p:txBody>
            <a:bodyPr/>
            <a:lstStyle/>
            <a:p>
              <a:endParaRPr lang="en-US"/>
            </a:p>
          </p:txBody>
        </p:sp>
        <p:sp>
          <p:nvSpPr>
            <p:cNvPr id="4" name="Freeform 4"/>
            <p:cNvSpPr/>
            <p:nvPr/>
          </p:nvSpPr>
          <p:spPr>
            <a:xfrm>
              <a:off x="0" y="0"/>
              <a:ext cx="24421846" cy="2660523"/>
            </a:xfrm>
            <a:custGeom>
              <a:avLst/>
              <a:gdLst/>
              <a:ahLst/>
              <a:cxnLst/>
              <a:rect l="l" t="t" r="r" b="b"/>
              <a:pathLst>
                <a:path w="24421846" h="2660523">
                  <a:moveTo>
                    <a:pt x="12700" y="0"/>
                  </a:moveTo>
                  <a:lnTo>
                    <a:pt x="24409146" y="0"/>
                  </a:lnTo>
                  <a:cubicBezTo>
                    <a:pt x="24416131" y="0"/>
                    <a:pt x="24421846" y="5715"/>
                    <a:pt x="24421846" y="12700"/>
                  </a:cubicBezTo>
                  <a:lnTo>
                    <a:pt x="24421846" y="2647823"/>
                  </a:lnTo>
                  <a:cubicBezTo>
                    <a:pt x="24421846" y="2654808"/>
                    <a:pt x="24416131" y="2660523"/>
                    <a:pt x="24409146" y="2660523"/>
                  </a:cubicBezTo>
                  <a:lnTo>
                    <a:pt x="12700" y="2660523"/>
                  </a:lnTo>
                  <a:cubicBezTo>
                    <a:pt x="5715" y="2660523"/>
                    <a:pt x="0" y="2654808"/>
                    <a:pt x="0" y="2647823"/>
                  </a:cubicBezTo>
                  <a:lnTo>
                    <a:pt x="0" y="12700"/>
                  </a:lnTo>
                  <a:cubicBezTo>
                    <a:pt x="0" y="5715"/>
                    <a:pt x="5715" y="0"/>
                    <a:pt x="12700" y="0"/>
                  </a:cubicBezTo>
                  <a:moveTo>
                    <a:pt x="12700" y="25400"/>
                  </a:moveTo>
                  <a:lnTo>
                    <a:pt x="12700" y="12700"/>
                  </a:lnTo>
                  <a:lnTo>
                    <a:pt x="25400" y="12700"/>
                  </a:lnTo>
                  <a:lnTo>
                    <a:pt x="25400" y="2647823"/>
                  </a:lnTo>
                  <a:lnTo>
                    <a:pt x="12700" y="2647823"/>
                  </a:lnTo>
                  <a:lnTo>
                    <a:pt x="12700" y="2635123"/>
                  </a:lnTo>
                  <a:lnTo>
                    <a:pt x="24409146" y="2635123"/>
                  </a:lnTo>
                  <a:lnTo>
                    <a:pt x="24409146" y="2647823"/>
                  </a:lnTo>
                  <a:lnTo>
                    <a:pt x="24396446" y="2647823"/>
                  </a:lnTo>
                  <a:lnTo>
                    <a:pt x="24396446" y="12700"/>
                  </a:lnTo>
                  <a:lnTo>
                    <a:pt x="24409146" y="12700"/>
                  </a:lnTo>
                  <a:lnTo>
                    <a:pt x="24409146" y="25400"/>
                  </a:lnTo>
                  <a:lnTo>
                    <a:pt x="12700" y="25400"/>
                  </a:lnTo>
                  <a:close/>
                </a:path>
              </a:pathLst>
            </a:custGeom>
            <a:solidFill>
              <a:srgbClr val="000000"/>
            </a:solidFill>
          </p:spPr>
          <p:txBody>
            <a:bodyPr/>
            <a:lstStyle/>
            <a:p>
              <a:endParaRPr lang="en-US"/>
            </a:p>
          </p:txBody>
        </p:sp>
      </p:grpSp>
      <p:sp>
        <p:nvSpPr>
          <p:cNvPr id="5" name="Freeform 5"/>
          <p:cNvSpPr/>
          <p:nvPr/>
        </p:nvSpPr>
        <p:spPr>
          <a:xfrm>
            <a:off x="5005196" y="646872"/>
            <a:ext cx="8277609" cy="2270504"/>
          </a:xfrm>
          <a:custGeom>
            <a:avLst/>
            <a:gdLst/>
            <a:ahLst/>
            <a:cxnLst/>
            <a:rect l="l" t="t" r="r" b="b"/>
            <a:pathLst>
              <a:path w="8277609" h="2270504">
                <a:moveTo>
                  <a:pt x="0" y="0"/>
                </a:moveTo>
                <a:lnTo>
                  <a:pt x="8277608" y="0"/>
                </a:lnTo>
                <a:lnTo>
                  <a:pt x="8277608" y="2270504"/>
                </a:lnTo>
                <a:lnTo>
                  <a:pt x="0" y="2270504"/>
                </a:lnTo>
                <a:lnTo>
                  <a:pt x="0" y="0"/>
                </a:lnTo>
                <a:close/>
              </a:path>
            </a:pathLst>
          </a:custGeom>
          <a:blipFill>
            <a:blip r:embed="rId3"/>
            <a:stretch>
              <a:fillRect/>
            </a:stretch>
          </a:blipFill>
        </p:spPr>
        <p:txBody>
          <a:bodyPr/>
          <a:lstStyle/>
          <a:p>
            <a:endParaRPr lang="en-US"/>
          </a:p>
        </p:txBody>
      </p:sp>
      <p:sp>
        <p:nvSpPr>
          <p:cNvPr id="6" name="AutoShape 6"/>
          <p:cNvSpPr/>
          <p:nvPr/>
        </p:nvSpPr>
        <p:spPr>
          <a:xfrm rot="10700">
            <a:off x="-44294" y="8255857"/>
            <a:ext cx="18360914" cy="0"/>
          </a:xfrm>
          <a:prstGeom prst="line">
            <a:avLst/>
          </a:prstGeom>
          <a:ln w="28575" cap="rnd">
            <a:solidFill>
              <a:srgbClr val="FFC000"/>
            </a:solidFill>
            <a:prstDash val="solid"/>
            <a:headEnd type="none" w="sm" len="sm"/>
            <a:tailEnd type="none" w="sm" len="sm"/>
          </a:ln>
        </p:spPr>
        <p:txBody>
          <a:bodyPr/>
          <a:lstStyle/>
          <a:p>
            <a:endParaRPr lang="en-US"/>
          </a:p>
        </p:txBody>
      </p:sp>
      <p:sp>
        <p:nvSpPr>
          <p:cNvPr id="7" name="Freeform 7"/>
          <p:cNvSpPr/>
          <p:nvPr/>
        </p:nvSpPr>
        <p:spPr>
          <a:xfrm>
            <a:off x="13438514" y="7428081"/>
            <a:ext cx="2247156" cy="2197677"/>
          </a:xfrm>
          <a:custGeom>
            <a:avLst/>
            <a:gdLst/>
            <a:ahLst/>
            <a:cxnLst/>
            <a:rect l="l" t="t" r="r" b="b"/>
            <a:pathLst>
              <a:path w="2247156" h="2197677">
                <a:moveTo>
                  <a:pt x="0" y="0"/>
                </a:moveTo>
                <a:lnTo>
                  <a:pt x="2247156" y="0"/>
                </a:lnTo>
                <a:lnTo>
                  <a:pt x="2247156" y="2197677"/>
                </a:lnTo>
                <a:lnTo>
                  <a:pt x="0" y="2197677"/>
                </a:lnTo>
                <a:lnTo>
                  <a:pt x="0" y="0"/>
                </a:lnTo>
                <a:close/>
              </a:path>
            </a:pathLst>
          </a:custGeom>
          <a:blipFill>
            <a:blip r:embed="rId4"/>
            <a:stretch>
              <a:fillRect l="-9363" t="-6840" r="-9987" b="-15197"/>
            </a:stretch>
          </a:blipFill>
        </p:spPr>
        <p:txBody>
          <a:bodyPr/>
          <a:lstStyle/>
          <a:p>
            <a:endParaRPr lang="en-US"/>
          </a:p>
        </p:txBody>
      </p:sp>
      <p:sp>
        <p:nvSpPr>
          <p:cNvPr id="8" name="Freeform 8"/>
          <p:cNvSpPr/>
          <p:nvPr/>
        </p:nvSpPr>
        <p:spPr>
          <a:xfrm>
            <a:off x="15761870" y="7388255"/>
            <a:ext cx="2164896" cy="1870045"/>
          </a:xfrm>
          <a:custGeom>
            <a:avLst/>
            <a:gdLst/>
            <a:ahLst/>
            <a:cxnLst/>
            <a:rect l="l" t="t" r="r" b="b"/>
            <a:pathLst>
              <a:path w="2164896" h="1870045">
                <a:moveTo>
                  <a:pt x="0" y="0"/>
                </a:moveTo>
                <a:lnTo>
                  <a:pt x="2164895" y="0"/>
                </a:lnTo>
                <a:lnTo>
                  <a:pt x="2164895" y="1870045"/>
                </a:lnTo>
                <a:lnTo>
                  <a:pt x="0" y="1870045"/>
                </a:lnTo>
                <a:lnTo>
                  <a:pt x="0" y="0"/>
                </a:lnTo>
                <a:close/>
              </a:path>
            </a:pathLst>
          </a:custGeom>
          <a:blipFill>
            <a:blip r:embed="rId5"/>
            <a:stretch>
              <a:fillRect b="-15767"/>
            </a:stretch>
          </a:blipFill>
        </p:spPr>
        <p:txBody>
          <a:bodyPr/>
          <a:lstStyle/>
          <a:p>
            <a:endParaRPr lang="en-US"/>
          </a:p>
        </p:txBody>
      </p:sp>
      <p:sp>
        <p:nvSpPr>
          <p:cNvPr id="9" name="TextBox 9"/>
          <p:cNvSpPr txBox="1"/>
          <p:nvPr/>
        </p:nvSpPr>
        <p:spPr>
          <a:xfrm>
            <a:off x="1028700" y="3760056"/>
            <a:ext cx="15382081" cy="2781300"/>
          </a:xfrm>
          <a:prstGeom prst="rect">
            <a:avLst/>
          </a:prstGeom>
        </p:spPr>
        <p:txBody>
          <a:bodyPr lIns="0" tIns="0" rIns="0" bIns="0" rtlCol="0" anchor="t">
            <a:spAutoFit/>
          </a:bodyPr>
          <a:lstStyle/>
          <a:p>
            <a:pPr algn="ctr">
              <a:lnSpc>
                <a:spcPts val="10800"/>
              </a:lnSpc>
            </a:pPr>
            <a:r>
              <a:rPr lang="en-US" sz="9000">
                <a:solidFill>
                  <a:srgbClr val="000000"/>
                </a:solidFill>
                <a:latin typeface="Arimo Bold"/>
              </a:rPr>
              <a:t>Update on Performance of Federally Identified Schools</a:t>
            </a:r>
          </a:p>
        </p:txBody>
      </p:sp>
      <p:sp>
        <p:nvSpPr>
          <p:cNvPr id="10" name="TextBox 10"/>
          <p:cNvSpPr txBox="1"/>
          <p:nvPr/>
        </p:nvSpPr>
        <p:spPr>
          <a:xfrm>
            <a:off x="129043" y="8341948"/>
            <a:ext cx="8423596" cy="1280800"/>
          </a:xfrm>
          <a:prstGeom prst="rect">
            <a:avLst/>
          </a:prstGeom>
        </p:spPr>
        <p:txBody>
          <a:bodyPr lIns="0" tIns="0" rIns="0" bIns="0" rtlCol="0" anchor="t">
            <a:spAutoFit/>
          </a:bodyPr>
          <a:lstStyle/>
          <a:p>
            <a:pPr>
              <a:lnSpc>
                <a:spcPts val="3360"/>
              </a:lnSpc>
            </a:pPr>
            <a:r>
              <a:rPr lang="en-US" sz="2800">
                <a:solidFill>
                  <a:srgbClr val="FFFFFF"/>
                </a:solidFill>
                <a:latin typeface="Arimo Bold"/>
              </a:rPr>
              <a:t>Dr. Lori Rodgers</a:t>
            </a:r>
          </a:p>
          <a:p>
            <a:pPr>
              <a:lnSpc>
                <a:spcPts val="3360"/>
              </a:lnSpc>
            </a:pPr>
            <a:r>
              <a:rPr lang="en-US" sz="2800">
                <a:solidFill>
                  <a:srgbClr val="FFFFFF"/>
                </a:solidFill>
                <a:latin typeface="Arimo Italics"/>
              </a:rPr>
              <a:t>Assistant Superintendent </a:t>
            </a:r>
          </a:p>
          <a:p>
            <a:pPr>
              <a:lnSpc>
                <a:spcPts val="3360"/>
              </a:lnSpc>
            </a:pPr>
            <a:r>
              <a:rPr lang="en-US" sz="2800">
                <a:solidFill>
                  <a:srgbClr val="FFFFFF"/>
                </a:solidFill>
                <a:latin typeface="Arimo Italics"/>
                <a:ea typeface="Arimo Italics"/>
                <a:cs typeface="Arimo Italics"/>
              </a:rPr>
              <a:t>District Effectiveness &amp; Federal Programs</a:t>
            </a:r>
          </a:p>
        </p:txBody>
      </p:sp>
      <p:sp>
        <p:nvSpPr>
          <p:cNvPr id="11" name="TextBox 11"/>
          <p:cNvSpPr txBox="1"/>
          <p:nvPr/>
        </p:nvSpPr>
        <p:spPr>
          <a:xfrm>
            <a:off x="129043" y="9731349"/>
            <a:ext cx="18029914" cy="428002"/>
          </a:xfrm>
          <a:prstGeom prst="rect">
            <a:avLst/>
          </a:prstGeom>
        </p:spPr>
        <p:txBody>
          <a:bodyPr wrap="square" lIns="0" tIns="0" rIns="0" bIns="0" rtlCol="0" anchor="t">
            <a:spAutoFit/>
          </a:bodyPr>
          <a:lstStyle/>
          <a:p>
            <a:pPr algn="r">
              <a:lnSpc>
                <a:spcPts val="3600"/>
              </a:lnSpc>
            </a:pPr>
            <a:r>
              <a:rPr lang="en-US" sz="2400">
                <a:solidFill>
                  <a:srgbClr val="FFC700"/>
                </a:solidFill>
                <a:latin typeface="Arimo Bold Italics"/>
              </a:rPr>
              <a:t>March 2024</a:t>
            </a:r>
          </a:p>
        </p:txBody>
      </p:sp>
      <p:sp>
        <p:nvSpPr>
          <p:cNvPr id="12" name="TextBox 12"/>
          <p:cNvSpPr txBox="1"/>
          <p:nvPr/>
        </p:nvSpPr>
        <p:spPr>
          <a:xfrm>
            <a:off x="7262074" y="8327345"/>
            <a:ext cx="8423596" cy="960199"/>
          </a:xfrm>
          <a:prstGeom prst="rect">
            <a:avLst/>
          </a:prstGeom>
        </p:spPr>
        <p:txBody>
          <a:bodyPr lIns="0" tIns="0" rIns="0" bIns="0" rtlCol="0" anchor="t">
            <a:spAutoFit/>
          </a:bodyPr>
          <a:lstStyle/>
          <a:p>
            <a:pPr>
              <a:lnSpc>
                <a:spcPts val="4320"/>
              </a:lnSpc>
            </a:pPr>
            <a:r>
              <a:rPr lang="en-US" sz="2800">
                <a:solidFill>
                  <a:srgbClr val="FFFFFF"/>
                </a:solidFill>
                <a:latin typeface="Arimo Bold"/>
              </a:rPr>
              <a:t>R. Steven Jones</a:t>
            </a:r>
          </a:p>
          <a:p>
            <a:pPr algn="l">
              <a:lnSpc>
                <a:spcPts val="3360"/>
              </a:lnSpc>
            </a:pPr>
            <a:r>
              <a:rPr lang="en-US" sz="2800">
                <a:solidFill>
                  <a:srgbClr val="FFFFFF"/>
                </a:solidFill>
                <a:latin typeface="Arimo Italics"/>
              </a:rPr>
              <a:t>Executive Officer of School Improvement</a:t>
            </a:r>
            <a:endParaRPr lang="en-US" sz="2800">
              <a:solidFill>
                <a:srgbClr val="FFFFFF"/>
              </a:solidFill>
              <a:latin typeface="Arimo Italics"/>
              <a:ea typeface="Arimo Italics"/>
              <a:cs typeface="Arimo Italics"/>
            </a:endParaRPr>
          </a:p>
        </p:txBody>
      </p:sp>
      <p:sp>
        <p:nvSpPr>
          <p:cNvPr id="14" name="Slide Number Placeholder 13">
            <a:extLst>
              <a:ext uri="{FF2B5EF4-FFF2-40B4-BE49-F238E27FC236}">
                <a16:creationId xmlns:a16="http://schemas.microsoft.com/office/drawing/2014/main" id="{919485B1-18D3-CE85-4517-67DBAA65183F}"/>
              </a:ext>
            </a:extLst>
          </p:cNvPr>
          <p:cNvSpPr>
            <a:spLocks noGrp="1"/>
          </p:cNvSpPr>
          <p:nvPr>
            <p:ph type="sldNum" sz="quarter" idx="12"/>
          </p:nvPr>
        </p:nvSpPr>
        <p:spPr/>
        <p:txBody>
          <a:bodyPr/>
          <a:lstStyle/>
          <a:p>
            <a:fld id="{B6F15528-21DE-4FAA-801E-634DDDAF4B2B}" type="slidenum">
              <a:rPr lang="en-US" smtClean="0"/>
              <a:pPr/>
              <a:t>1</a:t>
            </a:fld>
            <a:endParaRPr lang="en-US"/>
          </a:p>
        </p:txBody>
      </p:sp>
      <p:pic>
        <p:nvPicPr>
          <p:cNvPr id="13" name="Picture 12" descr="A sign with text on it&#10;&#10;Description automatically generated">
            <a:extLst>
              <a:ext uri="{FF2B5EF4-FFF2-40B4-BE49-F238E27FC236}">
                <a16:creationId xmlns:a16="http://schemas.microsoft.com/office/drawing/2014/main" id="{4EF6AE0F-CCC2-721B-C1F9-FD074DA236BE}"/>
              </a:ext>
            </a:extLst>
          </p:cNvPr>
          <p:cNvPicPr>
            <a:picLocks noChangeAspect="1"/>
          </p:cNvPicPr>
          <p:nvPr/>
        </p:nvPicPr>
        <p:blipFill>
          <a:blip r:embed="rId6"/>
          <a:stretch>
            <a:fillRect/>
          </a:stretch>
        </p:blipFill>
        <p:spPr>
          <a:xfrm>
            <a:off x="0" y="0"/>
            <a:ext cx="18288000" cy="10287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2286006" y="0"/>
            <a:ext cx="10976176" cy="10287000"/>
          </a:xfrm>
          <a:custGeom>
            <a:avLst/>
            <a:gdLst/>
            <a:ahLst/>
            <a:cxnLst/>
            <a:rect l="l" t="t" r="r" b="b"/>
            <a:pathLst>
              <a:path w="10976176" h="10287000">
                <a:moveTo>
                  <a:pt x="0" y="0"/>
                </a:moveTo>
                <a:lnTo>
                  <a:pt x="10976176" y="0"/>
                </a:lnTo>
                <a:lnTo>
                  <a:pt x="10976176"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933732" y="793028"/>
            <a:ext cx="6523390" cy="1164909"/>
          </a:xfrm>
          <a:prstGeom prst="rect">
            <a:avLst/>
          </a:prstGeom>
        </p:spPr>
        <p:txBody>
          <a:bodyPr lIns="0" tIns="0" rIns="0" bIns="0" rtlCol="0" anchor="t">
            <a:spAutoFit/>
          </a:bodyPr>
          <a:lstStyle/>
          <a:p>
            <a:pPr algn="l">
              <a:lnSpc>
                <a:spcPts val="7128"/>
              </a:lnSpc>
            </a:pPr>
            <a:r>
              <a:rPr lang="en-US" sz="6600">
                <a:solidFill>
                  <a:srgbClr val="FFC000"/>
                </a:solidFill>
                <a:latin typeface="Arimo Bold"/>
              </a:rPr>
              <a:t>OUR MISSION</a:t>
            </a:r>
          </a:p>
        </p:txBody>
      </p:sp>
      <p:grpSp>
        <p:nvGrpSpPr>
          <p:cNvPr id="6" name="Group 6"/>
          <p:cNvGrpSpPr/>
          <p:nvPr/>
        </p:nvGrpSpPr>
        <p:grpSpPr>
          <a:xfrm>
            <a:off x="1328938" y="2158660"/>
            <a:ext cx="3713607" cy="27432"/>
            <a:chOff x="0" y="0"/>
            <a:chExt cx="4951476" cy="36576"/>
          </a:xfrm>
        </p:grpSpPr>
        <p:sp>
          <p:nvSpPr>
            <p:cNvPr id="7" name="Freeform 7"/>
            <p:cNvSpPr/>
            <p:nvPr/>
          </p:nvSpPr>
          <p:spPr>
            <a:xfrm>
              <a:off x="0" y="0"/>
              <a:ext cx="4951476" cy="36576"/>
            </a:xfrm>
            <a:custGeom>
              <a:avLst/>
              <a:gdLst/>
              <a:ahLst/>
              <a:cxnLst/>
              <a:rect l="l" t="t" r="r" b="b"/>
              <a:pathLst>
                <a:path w="4951476" h="36576">
                  <a:moveTo>
                    <a:pt x="0" y="0"/>
                  </a:moveTo>
                  <a:lnTo>
                    <a:pt x="4951476" y="0"/>
                  </a:lnTo>
                  <a:lnTo>
                    <a:pt x="4951476" y="36576"/>
                  </a:lnTo>
                  <a:lnTo>
                    <a:pt x="0" y="36576"/>
                  </a:lnTo>
                  <a:close/>
                </a:path>
              </a:pathLst>
            </a:custGeom>
            <a:solidFill>
              <a:srgbClr val="FFFFFF"/>
            </a:solidFill>
          </p:spPr>
          <p:txBody>
            <a:bodyPr/>
            <a:lstStyle/>
            <a:p>
              <a:endParaRPr lang="en-US"/>
            </a:p>
          </p:txBody>
        </p:sp>
      </p:grpSp>
      <p:sp>
        <p:nvSpPr>
          <p:cNvPr id="8" name="TextBox 8"/>
          <p:cNvSpPr txBox="1"/>
          <p:nvPr/>
        </p:nvSpPr>
        <p:spPr>
          <a:xfrm>
            <a:off x="933733" y="5399784"/>
            <a:ext cx="6523390" cy="1164909"/>
          </a:xfrm>
          <a:prstGeom prst="rect">
            <a:avLst/>
          </a:prstGeom>
        </p:spPr>
        <p:txBody>
          <a:bodyPr lIns="0" tIns="0" rIns="0" bIns="0" rtlCol="0" anchor="t">
            <a:spAutoFit/>
          </a:bodyPr>
          <a:lstStyle/>
          <a:p>
            <a:pPr algn="l">
              <a:lnSpc>
                <a:spcPts val="7128"/>
              </a:lnSpc>
            </a:pPr>
            <a:r>
              <a:rPr lang="en-US" sz="6600">
                <a:solidFill>
                  <a:srgbClr val="FFC000"/>
                </a:solidFill>
                <a:latin typeface="Arimo Bold"/>
              </a:rPr>
              <a:t>OUR VISION</a:t>
            </a:r>
          </a:p>
        </p:txBody>
      </p:sp>
      <p:sp>
        <p:nvSpPr>
          <p:cNvPr id="9" name="TextBox 9"/>
          <p:cNvSpPr txBox="1"/>
          <p:nvPr/>
        </p:nvSpPr>
        <p:spPr>
          <a:xfrm>
            <a:off x="1662184" y="2520348"/>
            <a:ext cx="6137626" cy="2510604"/>
          </a:xfrm>
          <a:prstGeom prst="rect">
            <a:avLst/>
          </a:prstGeom>
        </p:spPr>
        <p:txBody>
          <a:bodyPr lIns="0" tIns="0" rIns="0" bIns="0" rtlCol="0" anchor="t">
            <a:spAutoFit/>
          </a:bodyPr>
          <a:lstStyle/>
          <a:p>
            <a:pPr algn="l">
              <a:lnSpc>
                <a:spcPts val="3564"/>
              </a:lnSpc>
            </a:pPr>
            <a:r>
              <a:rPr lang="en-US" sz="3300">
                <a:solidFill>
                  <a:srgbClr val="FFFFFF"/>
                </a:solidFill>
                <a:latin typeface="Arimo"/>
              </a:rPr>
              <a:t>The Bibb County School District maximizes student achievement and social-emotional well-being by building a sense of community in  safe, equitable learning environments.</a:t>
            </a:r>
          </a:p>
        </p:txBody>
      </p:sp>
      <p:grpSp>
        <p:nvGrpSpPr>
          <p:cNvPr id="10" name="Group 10"/>
          <p:cNvGrpSpPr/>
          <p:nvPr/>
        </p:nvGrpSpPr>
        <p:grpSpPr>
          <a:xfrm>
            <a:off x="1328938" y="6799821"/>
            <a:ext cx="3713607" cy="27432"/>
            <a:chOff x="0" y="0"/>
            <a:chExt cx="4951476" cy="36576"/>
          </a:xfrm>
        </p:grpSpPr>
        <p:sp>
          <p:nvSpPr>
            <p:cNvPr id="11" name="Freeform 11"/>
            <p:cNvSpPr/>
            <p:nvPr/>
          </p:nvSpPr>
          <p:spPr>
            <a:xfrm>
              <a:off x="0" y="0"/>
              <a:ext cx="4951476" cy="36576"/>
            </a:xfrm>
            <a:custGeom>
              <a:avLst/>
              <a:gdLst/>
              <a:ahLst/>
              <a:cxnLst/>
              <a:rect l="l" t="t" r="r" b="b"/>
              <a:pathLst>
                <a:path w="4951476" h="36576">
                  <a:moveTo>
                    <a:pt x="0" y="0"/>
                  </a:moveTo>
                  <a:lnTo>
                    <a:pt x="4951476" y="0"/>
                  </a:lnTo>
                  <a:lnTo>
                    <a:pt x="4951476" y="36576"/>
                  </a:lnTo>
                  <a:lnTo>
                    <a:pt x="0" y="36576"/>
                  </a:lnTo>
                  <a:close/>
                </a:path>
              </a:pathLst>
            </a:custGeom>
            <a:solidFill>
              <a:srgbClr val="FFFFFF"/>
            </a:solidFill>
          </p:spPr>
          <p:txBody>
            <a:bodyPr/>
            <a:lstStyle/>
            <a:p>
              <a:endParaRPr lang="en-US"/>
            </a:p>
          </p:txBody>
        </p:sp>
      </p:grpSp>
      <p:sp>
        <p:nvSpPr>
          <p:cNvPr id="12" name="Freeform 12"/>
          <p:cNvSpPr/>
          <p:nvPr/>
        </p:nvSpPr>
        <p:spPr>
          <a:xfrm>
            <a:off x="7774094" y="787311"/>
            <a:ext cx="10288182" cy="8712378"/>
          </a:xfrm>
          <a:custGeom>
            <a:avLst/>
            <a:gdLst/>
            <a:ahLst/>
            <a:cxnLst/>
            <a:rect l="l" t="t" r="r" b="b"/>
            <a:pathLst>
              <a:path w="10288182" h="8712378">
                <a:moveTo>
                  <a:pt x="0" y="0"/>
                </a:moveTo>
                <a:lnTo>
                  <a:pt x="10288182" y="0"/>
                </a:lnTo>
                <a:lnTo>
                  <a:pt x="10288182" y="8712378"/>
                </a:lnTo>
                <a:lnTo>
                  <a:pt x="0" y="8712378"/>
                </a:lnTo>
                <a:lnTo>
                  <a:pt x="0" y="0"/>
                </a:lnTo>
                <a:close/>
              </a:path>
            </a:pathLst>
          </a:custGeom>
          <a:blipFill>
            <a:blip r:embed="rId5"/>
            <a:stretch>
              <a:fillRect l="-20975" r="-10752" b="-3688"/>
            </a:stretch>
          </a:blipFill>
        </p:spPr>
        <p:txBody>
          <a:bodyPr/>
          <a:lstStyle/>
          <a:p>
            <a:endParaRPr lang="en-US"/>
          </a:p>
        </p:txBody>
      </p:sp>
      <p:sp>
        <p:nvSpPr>
          <p:cNvPr id="13" name="Freeform 13"/>
          <p:cNvSpPr/>
          <p:nvPr/>
        </p:nvSpPr>
        <p:spPr>
          <a:xfrm>
            <a:off x="10316837" y="5143500"/>
            <a:ext cx="3810970" cy="3572406"/>
          </a:xfrm>
          <a:custGeom>
            <a:avLst/>
            <a:gdLst/>
            <a:ahLst/>
            <a:cxnLst/>
            <a:rect l="l" t="t" r="r" b="b"/>
            <a:pathLst>
              <a:path w="3810970" h="3572406">
                <a:moveTo>
                  <a:pt x="0" y="0"/>
                </a:moveTo>
                <a:lnTo>
                  <a:pt x="3810970" y="0"/>
                </a:lnTo>
                <a:lnTo>
                  <a:pt x="3810970" y="3572406"/>
                </a:lnTo>
                <a:lnTo>
                  <a:pt x="0" y="3572406"/>
                </a:lnTo>
                <a:lnTo>
                  <a:pt x="0" y="0"/>
                </a:lnTo>
                <a:close/>
              </a:path>
            </a:pathLst>
          </a:custGeom>
          <a:blipFill>
            <a:blip r:embed="rId6"/>
            <a:stretch>
              <a:fillRect l="-11431" t="-9252" r="-7006" b="-17094"/>
            </a:stretch>
          </a:blipFill>
        </p:spPr>
        <p:txBody>
          <a:bodyPr/>
          <a:lstStyle/>
          <a:p>
            <a:endParaRPr lang="en-US"/>
          </a:p>
        </p:txBody>
      </p:sp>
      <p:sp>
        <p:nvSpPr>
          <p:cNvPr id="14" name="TextBox 14"/>
          <p:cNvSpPr txBox="1"/>
          <p:nvPr/>
        </p:nvSpPr>
        <p:spPr>
          <a:xfrm>
            <a:off x="1662184" y="7175213"/>
            <a:ext cx="5202346" cy="2777365"/>
          </a:xfrm>
          <a:prstGeom prst="rect">
            <a:avLst/>
          </a:prstGeom>
        </p:spPr>
        <p:txBody>
          <a:bodyPr lIns="0" tIns="0" rIns="0" bIns="0" rtlCol="0" anchor="t">
            <a:spAutoFit/>
          </a:bodyPr>
          <a:lstStyle/>
          <a:p>
            <a:pPr algn="l">
              <a:lnSpc>
                <a:spcPts val="3564"/>
              </a:lnSpc>
            </a:pPr>
            <a:r>
              <a:rPr lang="en-US" sz="3300">
                <a:solidFill>
                  <a:srgbClr val="FFFFFF"/>
                </a:solidFill>
                <a:latin typeface="Arimo"/>
              </a:rPr>
              <a:t>Students are empowered to learn, lead, innovate and serve as productive and caring citizens within their chosen paths of success.</a:t>
            </a:r>
          </a:p>
        </p:txBody>
      </p:sp>
      <p:sp>
        <p:nvSpPr>
          <p:cNvPr id="5" name="Slide Number Placeholder 4">
            <a:extLst>
              <a:ext uri="{FF2B5EF4-FFF2-40B4-BE49-F238E27FC236}">
                <a16:creationId xmlns:a16="http://schemas.microsoft.com/office/drawing/2014/main" id="{BBB1B069-CD48-E573-6877-80837D09AA8C}"/>
              </a:ext>
            </a:extLst>
          </p:cNvPr>
          <p:cNvSpPr>
            <a:spLocks noGrp="1"/>
          </p:cNvSpPr>
          <p:nvPr>
            <p:ph type="sldNum" sz="quarter" idx="12"/>
          </p:nvPr>
        </p:nvSpPr>
        <p:spPr>
          <a:xfrm>
            <a:off x="15928676" y="9770015"/>
            <a:ext cx="2133600" cy="365125"/>
          </a:xfrm>
        </p:spPr>
        <p:txBody>
          <a:bodyPr/>
          <a:lstStyle/>
          <a:p>
            <a:fld id="{B6F15528-21DE-4FAA-801E-634DDDAF4B2B}" type="slidenum">
              <a:rPr lang="en-US" sz="1800" smtClean="0">
                <a:solidFill>
                  <a:schemeClr val="bg1"/>
                </a:solidFill>
              </a:rPr>
              <a:pPr/>
              <a:t>2</a:t>
            </a:fld>
            <a:endParaRPr lang="en-US" sz="1800">
              <a:solidFill>
                <a:schemeClr val="bg1"/>
              </a:solidFill>
            </a:endParaRPr>
          </a:p>
        </p:txBody>
      </p:sp>
    </p:spTree>
    <p:extLst>
      <p:ext uri="{BB962C8B-B14F-4D97-AF65-F5344CB8AC3E}">
        <p14:creationId xmlns:p14="http://schemas.microsoft.com/office/powerpoint/2010/main" val="193944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62271" y="4446276"/>
            <a:ext cx="5123497" cy="1885944"/>
          </a:xfrm>
          <a:prstGeom prst="rect">
            <a:avLst/>
          </a:prstGeom>
        </p:spPr>
        <p:txBody>
          <a:bodyPr lIns="0" tIns="0" rIns="0" bIns="0" rtlCol="0" anchor="t">
            <a:spAutoFit/>
          </a:bodyPr>
          <a:lstStyle/>
          <a:p>
            <a:pPr algn="l">
              <a:lnSpc>
                <a:spcPts val="7128"/>
              </a:lnSpc>
            </a:pPr>
            <a:r>
              <a:rPr lang="en-US" sz="6600">
                <a:solidFill>
                  <a:srgbClr val="FFC700"/>
                </a:solidFill>
                <a:latin typeface="Arimo"/>
              </a:rPr>
              <a:t>OUR GUIDING PRINCIPLES</a:t>
            </a:r>
          </a:p>
        </p:txBody>
      </p:sp>
      <p:sp>
        <p:nvSpPr>
          <p:cNvPr id="3" name="TextBox 3"/>
          <p:cNvSpPr txBox="1"/>
          <p:nvPr/>
        </p:nvSpPr>
        <p:spPr>
          <a:xfrm>
            <a:off x="1275640" y="7317461"/>
            <a:ext cx="6137628" cy="3254661"/>
          </a:xfrm>
          <a:prstGeom prst="rect">
            <a:avLst/>
          </a:prstGeom>
        </p:spPr>
        <p:txBody>
          <a:bodyPr lIns="0" tIns="0" rIns="0" bIns="0" rtlCol="0" anchor="t">
            <a:spAutoFit/>
          </a:bodyPr>
          <a:lstStyle/>
          <a:p>
            <a:pPr marL="597217" lvl="1" indent="-298609" algn="l">
              <a:lnSpc>
                <a:spcPts val="3564"/>
              </a:lnSpc>
              <a:buFont typeface="Arial"/>
              <a:buChar char="•"/>
            </a:pPr>
            <a:r>
              <a:rPr lang="en-US" sz="3300">
                <a:solidFill>
                  <a:srgbClr val="000000"/>
                </a:solidFill>
                <a:latin typeface="Arimo"/>
              </a:rPr>
              <a:t> Personalized Learning</a:t>
            </a:r>
          </a:p>
          <a:p>
            <a:pPr marL="597217" lvl="1" indent="-298609" algn="l">
              <a:lnSpc>
                <a:spcPts val="3564"/>
              </a:lnSpc>
              <a:buFont typeface="Arial"/>
              <a:buChar char="•"/>
            </a:pPr>
            <a:r>
              <a:rPr lang="en-US" sz="3300">
                <a:solidFill>
                  <a:srgbClr val="000000"/>
                </a:solidFill>
                <a:latin typeface="Arimo"/>
              </a:rPr>
              <a:t> Collaboration</a:t>
            </a:r>
          </a:p>
          <a:p>
            <a:pPr marL="597217" lvl="1" indent="-298609" algn="l">
              <a:lnSpc>
                <a:spcPts val="3564"/>
              </a:lnSpc>
              <a:buFont typeface="Arial"/>
              <a:buChar char="•"/>
            </a:pPr>
            <a:r>
              <a:rPr lang="en-US" sz="3300">
                <a:solidFill>
                  <a:srgbClr val="000000"/>
                </a:solidFill>
                <a:latin typeface="Arimo"/>
              </a:rPr>
              <a:t> Engagement</a:t>
            </a:r>
          </a:p>
          <a:p>
            <a:pPr marL="597217" lvl="1" indent="-298609" algn="l">
              <a:lnSpc>
                <a:spcPts val="3564"/>
              </a:lnSpc>
              <a:buFont typeface="Arial"/>
              <a:buChar char="•"/>
            </a:pPr>
            <a:r>
              <a:rPr lang="en-US" sz="3300">
                <a:solidFill>
                  <a:srgbClr val="000000"/>
                </a:solidFill>
                <a:latin typeface="Arimo"/>
              </a:rPr>
              <a:t> Safety</a:t>
            </a:r>
          </a:p>
          <a:p>
            <a:pPr marL="597217" lvl="1" indent="-298609" algn="l">
              <a:lnSpc>
                <a:spcPts val="3564"/>
              </a:lnSpc>
              <a:buFont typeface="Arial"/>
              <a:buChar char="•"/>
            </a:pPr>
            <a:r>
              <a:rPr lang="en-US" sz="3300">
                <a:solidFill>
                  <a:srgbClr val="000000"/>
                </a:solidFill>
                <a:latin typeface="Arimo"/>
              </a:rPr>
              <a:t> Effective Leadership</a:t>
            </a:r>
          </a:p>
        </p:txBody>
      </p:sp>
      <p:sp>
        <p:nvSpPr>
          <p:cNvPr id="4" name="Freeform 4"/>
          <p:cNvSpPr/>
          <p:nvPr/>
        </p:nvSpPr>
        <p:spPr>
          <a:xfrm>
            <a:off x="11065490" y="1737096"/>
            <a:ext cx="6365622" cy="8257180"/>
          </a:xfrm>
          <a:custGeom>
            <a:avLst/>
            <a:gdLst/>
            <a:ahLst/>
            <a:cxnLst/>
            <a:rect l="l" t="t" r="r" b="b"/>
            <a:pathLst>
              <a:path w="6365622" h="8257180">
                <a:moveTo>
                  <a:pt x="0" y="0"/>
                </a:moveTo>
                <a:lnTo>
                  <a:pt x="6365622" y="0"/>
                </a:lnTo>
                <a:lnTo>
                  <a:pt x="6365622" y="8257180"/>
                </a:lnTo>
                <a:lnTo>
                  <a:pt x="0" y="8257180"/>
                </a:lnTo>
                <a:lnTo>
                  <a:pt x="0" y="0"/>
                </a:lnTo>
                <a:close/>
              </a:path>
            </a:pathLst>
          </a:custGeom>
          <a:blipFill>
            <a:blip r:embed="rId3"/>
            <a:stretch>
              <a:fillRect t="-39259" b="-53470"/>
            </a:stretch>
          </a:blipFill>
        </p:spPr>
        <p:txBody>
          <a:bodyPr/>
          <a:lstStyle/>
          <a:p>
            <a:endParaRPr lang="en-US"/>
          </a:p>
        </p:txBody>
      </p:sp>
      <p:sp>
        <p:nvSpPr>
          <p:cNvPr id="5" name="Freeform 5"/>
          <p:cNvSpPr/>
          <p:nvPr/>
        </p:nvSpPr>
        <p:spPr>
          <a:xfrm>
            <a:off x="6416618" y="246170"/>
            <a:ext cx="4648872" cy="2981853"/>
          </a:xfrm>
          <a:custGeom>
            <a:avLst/>
            <a:gdLst/>
            <a:ahLst/>
            <a:cxnLst/>
            <a:rect l="l" t="t" r="r" b="b"/>
            <a:pathLst>
              <a:path w="4648872" h="2981853">
                <a:moveTo>
                  <a:pt x="0" y="0"/>
                </a:moveTo>
                <a:lnTo>
                  <a:pt x="4648872" y="0"/>
                </a:lnTo>
                <a:lnTo>
                  <a:pt x="4648872" y="2981852"/>
                </a:lnTo>
                <a:lnTo>
                  <a:pt x="0" y="2981852"/>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10810125" y="1485481"/>
            <a:ext cx="3577989" cy="1372972"/>
          </a:xfrm>
          <a:prstGeom prst="rect">
            <a:avLst/>
          </a:prstGeom>
        </p:spPr>
        <p:txBody>
          <a:bodyPr lIns="0" tIns="0" rIns="0" bIns="0" rtlCol="0" anchor="t">
            <a:spAutoFit/>
          </a:bodyPr>
          <a:lstStyle/>
          <a:p>
            <a:pPr algn="l">
              <a:lnSpc>
                <a:spcPts val="3499"/>
              </a:lnSpc>
            </a:pPr>
            <a:r>
              <a:rPr lang="en-US" sz="4050">
                <a:solidFill>
                  <a:srgbClr val="000000"/>
                </a:solidFill>
                <a:latin typeface="Arimo Bold"/>
              </a:rPr>
              <a:t>LEARNER </a:t>
            </a:r>
          </a:p>
          <a:p>
            <a:pPr algn="l">
              <a:lnSpc>
                <a:spcPts val="3499"/>
              </a:lnSpc>
            </a:pPr>
            <a:r>
              <a:rPr lang="en-US" sz="4050">
                <a:solidFill>
                  <a:srgbClr val="000000"/>
                </a:solidFill>
                <a:latin typeface="Arimo Bold"/>
              </a:rPr>
              <a:t>OUTCOMES</a:t>
            </a:r>
          </a:p>
          <a:p>
            <a:pPr algn="l">
              <a:lnSpc>
                <a:spcPts val="3499"/>
              </a:lnSpc>
            </a:pPr>
            <a:endParaRPr lang="en-US" sz="4050">
              <a:solidFill>
                <a:srgbClr val="000000"/>
              </a:solidFill>
              <a:latin typeface="Arimo Bold"/>
            </a:endParaRPr>
          </a:p>
        </p:txBody>
      </p:sp>
      <p:sp>
        <p:nvSpPr>
          <p:cNvPr id="7" name="TextBox 7"/>
          <p:cNvSpPr txBox="1"/>
          <p:nvPr/>
        </p:nvSpPr>
        <p:spPr>
          <a:xfrm>
            <a:off x="653698" y="609632"/>
            <a:ext cx="5123497" cy="988664"/>
          </a:xfrm>
          <a:prstGeom prst="rect">
            <a:avLst/>
          </a:prstGeom>
        </p:spPr>
        <p:txBody>
          <a:bodyPr lIns="0" tIns="0" rIns="0" bIns="0" rtlCol="0" anchor="t">
            <a:spAutoFit/>
          </a:bodyPr>
          <a:lstStyle/>
          <a:p>
            <a:pPr algn="l">
              <a:lnSpc>
                <a:spcPts val="7128"/>
              </a:lnSpc>
            </a:pPr>
            <a:r>
              <a:rPr lang="en-US" sz="6600">
                <a:solidFill>
                  <a:srgbClr val="FFC700"/>
                </a:solidFill>
                <a:latin typeface="Arimo"/>
              </a:rPr>
              <a:t>OUR GOALS</a:t>
            </a:r>
          </a:p>
        </p:txBody>
      </p:sp>
      <p:sp>
        <p:nvSpPr>
          <p:cNvPr id="8" name="TextBox 8"/>
          <p:cNvSpPr txBox="1"/>
          <p:nvPr/>
        </p:nvSpPr>
        <p:spPr>
          <a:xfrm>
            <a:off x="1275640" y="1851657"/>
            <a:ext cx="6137628" cy="1914519"/>
          </a:xfrm>
          <a:prstGeom prst="rect">
            <a:avLst/>
          </a:prstGeom>
        </p:spPr>
        <p:txBody>
          <a:bodyPr lIns="0" tIns="0" rIns="0" bIns="0" rtlCol="0" anchor="t">
            <a:spAutoFit/>
          </a:bodyPr>
          <a:lstStyle/>
          <a:p>
            <a:pPr marL="597217" lvl="1" indent="-298609" algn="l">
              <a:lnSpc>
                <a:spcPts val="3564"/>
              </a:lnSpc>
              <a:buFont typeface="Arial"/>
              <a:buChar char="•"/>
            </a:pPr>
            <a:r>
              <a:rPr lang="en-US" sz="3300">
                <a:solidFill>
                  <a:srgbClr val="000000"/>
                </a:solidFill>
                <a:latin typeface="Arimo"/>
              </a:rPr>
              <a:t> Student Achievement</a:t>
            </a:r>
          </a:p>
          <a:p>
            <a:pPr marL="597217" lvl="1" indent="-298609" algn="l">
              <a:lnSpc>
                <a:spcPts val="3564"/>
              </a:lnSpc>
              <a:buFont typeface="Arial"/>
              <a:buChar char="•"/>
            </a:pPr>
            <a:r>
              <a:rPr lang="en-US" sz="3300">
                <a:solidFill>
                  <a:srgbClr val="000000"/>
                </a:solidFill>
                <a:latin typeface="Arimo"/>
              </a:rPr>
              <a:t> Staff Effectiveness</a:t>
            </a:r>
          </a:p>
          <a:p>
            <a:pPr marL="597217" lvl="1" indent="-298609" algn="l">
              <a:lnSpc>
                <a:spcPts val="3564"/>
              </a:lnSpc>
              <a:buFont typeface="Arial"/>
              <a:buChar char="•"/>
            </a:pPr>
            <a:r>
              <a:rPr lang="en-US" sz="3300">
                <a:solidFill>
                  <a:srgbClr val="000000"/>
                </a:solidFill>
                <a:latin typeface="Arimo"/>
              </a:rPr>
              <a:t> Stakeholder Engagement</a:t>
            </a:r>
          </a:p>
        </p:txBody>
      </p:sp>
      <p:sp>
        <p:nvSpPr>
          <p:cNvPr id="9" name="TextBox 9"/>
          <p:cNvSpPr txBox="1"/>
          <p:nvPr/>
        </p:nvSpPr>
        <p:spPr>
          <a:xfrm>
            <a:off x="6924437" y="3514367"/>
            <a:ext cx="4439127" cy="6067752"/>
          </a:xfrm>
          <a:prstGeom prst="rect">
            <a:avLst/>
          </a:prstGeom>
        </p:spPr>
        <p:txBody>
          <a:bodyPr lIns="0" tIns="0" rIns="0" bIns="0" rtlCol="0" anchor="t">
            <a:spAutoFit/>
          </a:bodyPr>
          <a:lstStyle/>
          <a:p>
            <a:pPr algn="l">
              <a:lnSpc>
                <a:spcPts val="3600"/>
              </a:lnSpc>
            </a:pPr>
            <a:r>
              <a:rPr lang="en-US" sz="3000">
                <a:solidFill>
                  <a:srgbClr val="000000"/>
                </a:solidFill>
                <a:latin typeface="Arimo"/>
              </a:rPr>
              <a:t>Each student </a:t>
            </a:r>
          </a:p>
          <a:p>
            <a:pPr algn="l">
              <a:lnSpc>
                <a:spcPts val="3600"/>
              </a:lnSpc>
            </a:pPr>
            <a:r>
              <a:rPr lang="en-US" sz="3000">
                <a:solidFill>
                  <a:srgbClr val="000000"/>
                </a:solidFill>
                <a:latin typeface="Arimo"/>
              </a:rPr>
              <a:t>will graduate </a:t>
            </a:r>
            <a:r>
              <a:rPr lang="en-US" sz="3000">
                <a:solidFill>
                  <a:srgbClr val="000000"/>
                </a:solidFill>
                <a:latin typeface="Arimo Bold Italics"/>
              </a:rPr>
              <a:t>empowered</a:t>
            </a:r>
            <a:r>
              <a:rPr lang="en-US" sz="3000">
                <a:solidFill>
                  <a:srgbClr val="000000"/>
                </a:solidFill>
                <a:latin typeface="Arimo"/>
              </a:rPr>
              <a:t> to make a well-informed decision about their next step. They will learn about themselves as they </a:t>
            </a:r>
            <a:r>
              <a:rPr lang="en-US" sz="3000">
                <a:solidFill>
                  <a:srgbClr val="000000"/>
                </a:solidFill>
                <a:latin typeface="Arimo Bold Italics"/>
              </a:rPr>
              <a:t>engage</a:t>
            </a:r>
            <a:r>
              <a:rPr lang="en-US" sz="3000">
                <a:solidFill>
                  <a:srgbClr val="000000"/>
                </a:solidFill>
                <a:latin typeface="Arimo"/>
              </a:rPr>
              <a:t> in rigorous content and gain </a:t>
            </a:r>
            <a:r>
              <a:rPr lang="en-US" sz="3000">
                <a:solidFill>
                  <a:srgbClr val="000000"/>
                </a:solidFill>
                <a:latin typeface="Arimo Bold Italics"/>
              </a:rPr>
              <a:t>exposure</a:t>
            </a:r>
            <a:r>
              <a:rPr lang="en-US" sz="3000">
                <a:solidFill>
                  <a:srgbClr val="000000"/>
                </a:solidFill>
                <a:latin typeface="Arimo"/>
              </a:rPr>
              <a:t> through personalized learning </a:t>
            </a:r>
            <a:r>
              <a:rPr lang="en-US" sz="3000">
                <a:solidFill>
                  <a:srgbClr val="000000"/>
                </a:solidFill>
                <a:latin typeface="Arimo Bold Italics"/>
              </a:rPr>
              <a:t>experiences</a:t>
            </a:r>
            <a:r>
              <a:rPr lang="en-US" sz="3000">
                <a:solidFill>
                  <a:srgbClr val="000000"/>
                </a:solidFill>
                <a:latin typeface="Arimo"/>
              </a:rPr>
              <a:t>, thereby </a:t>
            </a:r>
            <a:r>
              <a:rPr lang="en-US" sz="3000">
                <a:solidFill>
                  <a:srgbClr val="000000"/>
                </a:solidFill>
                <a:latin typeface="Arimo Bold Italics"/>
              </a:rPr>
              <a:t>enlightening</a:t>
            </a:r>
            <a:r>
              <a:rPr lang="en-US" sz="3000">
                <a:solidFill>
                  <a:srgbClr val="000000"/>
                </a:solidFill>
                <a:latin typeface="Arimo"/>
              </a:rPr>
              <a:t> them to choose their most meaningful pathway.</a:t>
            </a:r>
          </a:p>
        </p:txBody>
      </p:sp>
      <p:sp>
        <p:nvSpPr>
          <p:cNvPr id="10" name="AutoShape 10"/>
          <p:cNvSpPr/>
          <p:nvPr/>
        </p:nvSpPr>
        <p:spPr>
          <a:xfrm rot="5383654">
            <a:off x="3557821" y="6756213"/>
            <a:ext cx="6009809" cy="0"/>
          </a:xfrm>
          <a:prstGeom prst="line">
            <a:avLst/>
          </a:prstGeom>
          <a:ln w="19050" cap="rnd">
            <a:solidFill>
              <a:srgbClr val="FFC700"/>
            </a:solidFill>
            <a:prstDash val="solid"/>
            <a:headEnd type="none" w="sm" len="sm"/>
            <a:tailEnd type="none" w="sm" len="sm"/>
          </a:ln>
        </p:spPr>
        <p:txBody>
          <a:bodyPr/>
          <a:lstStyle/>
          <a:p>
            <a:endParaRPr lang="en-US"/>
          </a:p>
        </p:txBody>
      </p:sp>
      <p:sp>
        <p:nvSpPr>
          <p:cNvPr id="11" name="Freeform 11"/>
          <p:cNvSpPr/>
          <p:nvPr/>
        </p:nvSpPr>
        <p:spPr>
          <a:xfrm>
            <a:off x="15890889" y="114300"/>
            <a:ext cx="2166654" cy="2270838"/>
          </a:xfrm>
          <a:custGeom>
            <a:avLst/>
            <a:gdLst/>
            <a:ahLst/>
            <a:cxnLst/>
            <a:rect l="l" t="t" r="r" b="b"/>
            <a:pathLst>
              <a:path w="2166654" h="2270838">
                <a:moveTo>
                  <a:pt x="0" y="0"/>
                </a:moveTo>
                <a:lnTo>
                  <a:pt x="2166654" y="0"/>
                </a:lnTo>
                <a:lnTo>
                  <a:pt x="2166654" y="2270838"/>
                </a:lnTo>
                <a:lnTo>
                  <a:pt x="0" y="2270838"/>
                </a:lnTo>
                <a:lnTo>
                  <a:pt x="0" y="0"/>
                </a:lnTo>
                <a:close/>
              </a:path>
            </a:pathLst>
          </a:custGeom>
          <a:blipFill>
            <a:blip r:embed="rId5"/>
            <a:stretch>
              <a:fillRect l="-11990" r="-7603" b="-13655"/>
            </a:stretch>
          </a:blipFill>
        </p:spPr>
        <p:txBody>
          <a:bodyPr/>
          <a:lstStyle/>
          <a:p>
            <a:endParaRPr lang="en-US"/>
          </a:p>
        </p:txBody>
      </p:sp>
      <p:sp>
        <p:nvSpPr>
          <p:cNvPr id="13" name="Slide Number Placeholder 12">
            <a:extLst>
              <a:ext uri="{FF2B5EF4-FFF2-40B4-BE49-F238E27FC236}">
                <a16:creationId xmlns:a16="http://schemas.microsoft.com/office/drawing/2014/main" id="{2FC0D95D-9E54-4115-D322-9A4E9CBF4AC0}"/>
              </a:ext>
            </a:extLst>
          </p:cNvPr>
          <p:cNvSpPr>
            <a:spLocks noGrp="1"/>
          </p:cNvSpPr>
          <p:nvPr>
            <p:ph type="sldNum" sz="quarter" idx="12"/>
          </p:nvPr>
        </p:nvSpPr>
        <p:spPr>
          <a:xfrm>
            <a:off x="15890889" y="9807575"/>
            <a:ext cx="2133600" cy="365125"/>
          </a:xfrm>
        </p:spPr>
        <p:txBody>
          <a:bodyPr/>
          <a:lstStyle/>
          <a:p>
            <a:fld id="{B6F15528-21DE-4FAA-801E-634DDDAF4B2B}" type="slidenum">
              <a:rPr lang="en-US" sz="1800" smtClean="0">
                <a:solidFill>
                  <a:schemeClr val="tx1"/>
                </a:solidFill>
              </a:rPr>
              <a:pPr/>
              <a:t>3</a:t>
            </a:fld>
            <a:endParaRPr lang="en-US" sz="1800">
              <a:solidFill>
                <a:schemeClr val="tx1"/>
              </a:solidFill>
            </a:endParaRPr>
          </a:p>
        </p:txBody>
      </p:sp>
    </p:spTree>
    <p:extLst>
      <p:ext uri="{BB962C8B-B14F-4D97-AF65-F5344CB8AC3E}">
        <p14:creationId xmlns:p14="http://schemas.microsoft.com/office/powerpoint/2010/main" val="147005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sp>
        <p:nvSpPr>
          <p:cNvPr id="4" name="Slide Number Placeholder 3">
            <a:extLst>
              <a:ext uri="{FF2B5EF4-FFF2-40B4-BE49-F238E27FC236}">
                <a16:creationId xmlns:a16="http://schemas.microsoft.com/office/drawing/2014/main" id="{ADBF7D39-69EA-3F40-2C2B-AD0FEAA9F9E9}"/>
              </a:ext>
            </a:extLst>
          </p:cNvPr>
          <p:cNvSpPr>
            <a:spLocks noGrp="1"/>
          </p:cNvSpPr>
          <p:nvPr>
            <p:ph type="sldNum" sz="quarter" idx="12"/>
          </p:nvPr>
        </p:nvSpPr>
        <p:spPr>
          <a:xfrm>
            <a:off x="15925800" y="9764713"/>
            <a:ext cx="2133600" cy="365125"/>
          </a:xfrm>
        </p:spPr>
        <p:txBody>
          <a:bodyPr/>
          <a:lstStyle/>
          <a:p>
            <a:fld id="{B6F15528-21DE-4FAA-801E-634DDDAF4B2B}" type="slidenum">
              <a:rPr lang="en-US" sz="1800" smtClean="0">
                <a:solidFill>
                  <a:schemeClr val="tx1"/>
                </a:solidFill>
              </a:rPr>
              <a:pPr/>
              <a:t>4</a:t>
            </a:fld>
            <a:endParaRPr lang="en-US" sz="1800">
              <a:solidFill>
                <a:schemeClr val="tx1"/>
              </a:solidFill>
            </a:endParaRPr>
          </a:p>
        </p:txBody>
      </p:sp>
    </p:spTree>
    <p:extLst>
      <p:ext uri="{BB962C8B-B14F-4D97-AF65-F5344CB8AC3E}">
        <p14:creationId xmlns:p14="http://schemas.microsoft.com/office/powerpoint/2010/main" val="228346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304514"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623355" y="1424088"/>
            <a:ext cx="15411444" cy="8125301"/>
          </a:xfrm>
          <a:prstGeom prst="rect">
            <a:avLst/>
          </a:prstGeom>
        </p:spPr>
        <p:txBody>
          <a:bodyPr wrap="square" lIns="0" tIns="0" rIns="0" bIns="0" rtlCol="0" anchor="t">
            <a:spAutoFit/>
          </a:bodyPr>
          <a:lstStyle/>
          <a:p>
            <a:pPr algn="l">
              <a:spcBef>
                <a:spcPts val="600"/>
              </a:spcBef>
              <a:spcAft>
                <a:spcPts val="600"/>
              </a:spcAft>
            </a:pPr>
            <a:r>
              <a:rPr lang="en-US" sz="4000" b="1">
                <a:solidFill>
                  <a:srgbClr val="000000"/>
                </a:solidFill>
                <a:latin typeface="Arial Nova" panose="020B0504020202020204" pitchFamily="34" charset="0"/>
                <a:cs typeface="Calibri" panose="020F0502020204030204" pitchFamily="34" charset="0"/>
              </a:rPr>
              <a:t>Overview</a:t>
            </a:r>
            <a:endParaRPr lang="en-US"/>
          </a:p>
          <a:p>
            <a:pPr algn="l">
              <a:spcBef>
                <a:spcPts val="600"/>
              </a:spcBef>
              <a:spcAft>
                <a:spcPts val="600"/>
              </a:spcAft>
            </a:pPr>
            <a:r>
              <a:rPr lang="en-US" sz="2800" spc="-152">
                <a:solidFill>
                  <a:srgbClr val="000000"/>
                </a:solidFill>
                <a:latin typeface="Arial Nova" panose="020B0504020202020204" pitchFamily="34" charset="0"/>
                <a:cs typeface="Calibri" panose="020F0502020204030204" pitchFamily="34" charset="0"/>
              </a:rPr>
              <a:t>Provide the Board of Education with updates on federally identified schools within the district, including:</a:t>
            </a:r>
          </a:p>
          <a:p>
            <a:pPr marL="1294130" lvl="2">
              <a:spcBef>
                <a:spcPts val="600"/>
              </a:spcBef>
              <a:spcAft>
                <a:spcPts val="600"/>
              </a:spcAft>
              <a:buFont typeface="Arial"/>
              <a:buChar char="⚬"/>
            </a:pPr>
            <a:r>
              <a:rPr lang="en-US" sz="2800" spc="-152">
                <a:latin typeface="Arial Nova" panose="020B0504020202020204" pitchFamily="34" charset="0"/>
                <a:cs typeface="Calibri" panose="020F0502020204030204" pitchFamily="34" charset="0"/>
              </a:rPr>
              <a:t>Celebrations: Recognizing Accomplishments</a:t>
            </a:r>
          </a:p>
          <a:p>
            <a:pPr marL="1294130" lvl="2">
              <a:spcBef>
                <a:spcPts val="600"/>
              </a:spcBef>
              <a:spcAft>
                <a:spcPts val="600"/>
              </a:spcAft>
              <a:buFont typeface="Arial"/>
              <a:buChar char="⚬"/>
            </a:pPr>
            <a:r>
              <a:rPr lang="en-US" sz="2800" spc="-152">
                <a:latin typeface="Arial Nova" panose="020B0504020202020204" pitchFamily="34" charset="0"/>
                <a:cs typeface="Calibri" panose="020F0502020204030204" pitchFamily="34" charset="0"/>
              </a:rPr>
              <a:t>Federally Identified Schools’ Criteria</a:t>
            </a:r>
          </a:p>
          <a:p>
            <a:pPr marL="1294130" lvl="2">
              <a:spcBef>
                <a:spcPts val="600"/>
              </a:spcBef>
              <a:spcAft>
                <a:spcPts val="600"/>
              </a:spcAft>
              <a:buFont typeface="Arial"/>
              <a:buChar char="⚬"/>
            </a:pPr>
            <a:r>
              <a:rPr lang="en-US" sz="2800" spc="-152">
                <a:latin typeface="Arial Nova" panose="020B0504020202020204" pitchFamily="34" charset="0"/>
                <a:cs typeface="Calibri" panose="020F0502020204030204" pitchFamily="34" charset="0"/>
              </a:rPr>
              <a:t>BCSD Federally Identified Schools</a:t>
            </a:r>
          </a:p>
          <a:p>
            <a:pPr marL="1294130" lvl="2">
              <a:spcBef>
                <a:spcPts val="600"/>
              </a:spcBef>
              <a:spcAft>
                <a:spcPts val="600"/>
              </a:spcAft>
              <a:buFont typeface="Arial"/>
              <a:buChar char="⚬"/>
            </a:pPr>
            <a:r>
              <a:rPr lang="en-US" sz="2800">
                <a:latin typeface="Arial Nova" panose="020B0504020202020204" pitchFamily="34" charset="0"/>
              </a:rPr>
              <a:t>Digging in our data: Key points for our Tier IV, CSI, and ATSI schools</a:t>
            </a:r>
            <a:endParaRPr lang="en-US" sz="2800" spc="-152">
              <a:latin typeface="Arial Nova" panose="020B0504020202020204" pitchFamily="34" charset="0"/>
              <a:cs typeface="Calibri" panose="020F0502020204030204" pitchFamily="34" charset="0"/>
            </a:endParaRPr>
          </a:p>
          <a:p>
            <a:pPr marL="1294130" lvl="2">
              <a:spcBef>
                <a:spcPts val="600"/>
              </a:spcBef>
              <a:spcAft>
                <a:spcPts val="600"/>
              </a:spcAft>
              <a:buFont typeface="Arial"/>
              <a:buChar char="⚬"/>
            </a:pPr>
            <a:r>
              <a:rPr lang="en-US" sz="2800" spc="-152">
                <a:latin typeface="Arial Nova" panose="020B0504020202020204" pitchFamily="34" charset="0"/>
                <a:cs typeface="Calibri" panose="020F0502020204030204" pitchFamily="34" charset="0"/>
              </a:rPr>
              <a:t>Next Steps: Our Call to Action</a:t>
            </a:r>
            <a:endParaRPr lang="en-US" sz="2800" spc="-208">
              <a:latin typeface="Arial Nova" panose="020B0504020202020204" pitchFamily="34" charset="0"/>
              <a:cs typeface="Calibri" panose="020F0502020204030204" pitchFamily="34" charset="0"/>
            </a:endParaRPr>
          </a:p>
          <a:p>
            <a:pPr>
              <a:spcBef>
                <a:spcPts val="600"/>
              </a:spcBef>
              <a:spcAft>
                <a:spcPts val="600"/>
              </a:spcAft>
            </a:pPr>
            <a:r>
              <a:rPr lang="en-US" sz="4000" b="1" spc="-208">
                <a:solidFill>
                  <a:srgbClr val="000000"/>
                </a:solidFill>
                <a:latin typeface="Arial Nova" panose="020B0504020202020204" pitchFamily="34" charset="0"/>
                <a:cs typeface="Calibri" panose="020F0502020204030204" pitchFamily="34" charset="0"/>
              </a:rPr>
              <a:t>Roadmap</a:t>
            </a:r>
          </a:p>
          <a:p>
            <a:pPr>
              <a:spcBef>
                <a:spcPts val="600"/>
              </a:spcBef>
              <a:spcAft>
                <a:spcPts val="600"/>
              </a:spcAft>
            </a:pPr>
            <a:r>
              <a:rPr lang="en-US" sz="2800" spc="-208">
                <a:solidFill>
                  <a:srgbClr val="000000"/>
                </a:solidFill>
                <a:latin typeface="Arial Nova" panose="020B0504020202020204" pitchFamily="34" charset="0"/>
                <a:cs typeface="Calibri" panose="020F0502020204030204" pitchFamily="34" charset="0"/>
              </a:rPr>
              <a:t>This presentation provides an understanding of the criteria for federally identified schools, as well as the state identification of each school.  Additionally, it will outline the district’s plan of support to ensure that the schools receive the necessary assistance to meet federal and state standards. </a:t>
            </a:r>
            <a:endParaRPr lang="en-US" sz="2800" spc="-154">
              <a:solidFill>
                <a:srgbClr val="000000"/>
              </a:solidFill>
              <a:latin typeface="Arial Nova" panose="020B0504020202020204" pitchFamily="34" charset="0"/>
              <a:cs typeface="Calibri" panose="020F0502020204030204" pitchFamily="34" charset="0"/>
            </a:endParaRPr>
          </a:p>
          <a:p>
            <a:pPr algn="l">
              <a:spcBef>
                <a:spcPts val="600"/>
              </a:spcBef>
              <a:spcAft>
                <a:spcPts val="600"/>
              </a:spcAft>
            </a:pPr>
            <a:r>
              <a:rPr lang="en-US" sz="4000" b="1" spc="-208">
                <a:solidFill>
                  <a:srgbClr val="000000"/>
                </a:solidFill>
                <a:latin typeface="Arial Nova" panose="020B0504020202020204" pitchFamily="34" charset="0"/>
                <a:cs typeface="Calibri" panose="020F0502020204030204" pitchFamily="34" charset="0"/>
              </a:rPr>
              <a:t>Takeaway</a:t>
            </a:r>
          </a:p>
          <a:p>
            <a:pPr algn="l">
              <a:spcBef>
                <a:spcPts val="600"/>
              </a:spcBef>
              <a:spcAft>
                <a:spcPts val="600"/>
              </a:spcAft>
            </a:pPr>
            <a:r>
              <a:rPr lang="en-US" sz="2800" spc="-154">
                <a:solidFill>
                  <a:srgbClr val="000000"/>
                </a:solidFill>
                <a:latin typeface="Arial Nova" panose="020B0504020202020204" pitchFamily="34" charset="0"/>
                <a:cs typeface="Calibri" panose="020F0502020204030204" pitchFamily="34" charset="0"/>
              </a:rPr>
              <a:t>We will ensure clarity on the designation of federally identified schools, including a comprehensive plan of support aligned with our goals of student achievement, staff effectiveness, and stakeholder engagement. </a:t>
            </a:r>
          </a:p>
        </p:txBody>
      </p:sp>
      <p:grpSp>
        <p:nvGrpSpPr>
          <p:cNvPr id="4" name="Group 4"/>
          <p:cNvGrpSpPr/>
          <p:nvPr/>
        </p:nvGrpSpPr>
        <p:grpSpPr>
          <a:xfrm>
            <a:off x="-16507" y="0"/>
            <a:ext cx="18288000" cy="1228882"/>
            <a:chOff x="0" y="0"/>
            <a:chExt cx="24384000" cy="1638510"/>
          </a:xfrm>
        </p:grpSpPr>
        <p:sp>
          <p:nvSpPr>
            <p:cNvPr id="5" name="Freeform 5"/>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6" name="TextBox 6"/>
          <p:cNvSpPr txBox="1"/>
          <p:nvPr/>
        </p:nvSpPr>
        <p:spPr>
          <a:xfrm>
            <a:off x="391930" y="248024"/>
            <a:ext cx="15759029" cy="677108"/>
          </a:xfrm>
          <a:prstGeom prst="rect">
            <a:avLst/>
          </a:prstGeom>
        </p:spPr>
        <p:txBody>
          <a:bodyPr lIns="0" tIns="0" rIns="0" bIns="0" rtlCol="0" anchor="t">
            <a:spAutoFit/>
          </a:bodyPr>
          <a:lstStyle/>
          <a:p>
            <a:pPr algn="l"/>
            <a:r>
              <a:rPr lang="en-US" sz="4400">
                <a:solidFill>
                  <a:srgbClr val="FFFFFF"/>
                </a:solidFill>
                <a:latin typeface="Trade Gothic Next HvyCd" panose="020B0604020202020204" charset="0"/>
              </a:rPr>
              <a:t>AGENDA</a:t>
            </a:r>
          </a:p>
        </p:txBody>
      </p:sp>
      <p:sp>
        <p:nvSpPr>
          <p:cNvPr id="7" name="Freeform 7"/>
          <p:cNvSpPr/>
          <p:nvPr/>
        </p:nvSpPr>
        <p:spPr>
          <a:xfrm>
            <a:off x="16183980"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5"/>
            <a:stretch>
              <a:fillRect/>
            </a:stretch>
          </a:blipFill>
        </p:spPr>
        <p:txBody>
          <a:bodyPr/>
          <a:lstStyle/>
          <a:p>
            <a:endParaRPr lang="en-US"/>
          </a:p>
        </p:txBody>
      </p:sp>
      <p:sp>
        <p:nvSpPr>
          <p:cNvPr id="9" name="Slide Number Placeholder 8">
            <a:extLst>
              <a:ext uri="{FF2B5EF4-FFF2-40B4-BE49-F238E27FC236}">
                <a16:creationId xmlns:a16="http://schemas.microsoft.com/office/drawing/2014/main" id="{B3596225-B2D3-B8A4-CB34-7C1616DDFB7B}"/>
              </a:ext>
            </a:extLst>
          </p:cNvPr>
          <p:cNvSpPr>
            <a:spLocks noGrp="1"/>
          </p:cNvSpPr>
          <p:nvPr>
            <p:ph type="sldNum" sz="quarter" idx="12"/>
          </p:nvPr>
        </p:nvSpPr>
        <p:spPr>
          <a:xfrm>
            <a:off x="15909293" y="9793488"/>
            <a:ext cx="2133600" cy="365125"/>
          </a:xfrm>
        </p:spPr>
        <p:txBody>
          <a:bodyPr/>
          <a:lstStyle/>
          <a:p>
            <a:fld id="{B6F15528-21DE-4FAA-801E-634DDDAF4B2B}" type="slidenum">
              <a:rPr lang="en-US" sz="1800" smtClean="0">
                <a:solidFill>
                  <a:schemeClr val="tx1"/>
                </a:solidFill>
              </a:rPr>
              <a:pPr/>
              <a:t>5</a:t>
            </a:fld>
            <a:endParaRPr lang="en-US" sz="1800">
              <a:solidFill>
                <a:schemeClr val="tx1"/>
              </a:solidFill>
            </a:endParaRPr>
          </a:p>
        </p:txBody>
      </p:sp>
    </p:spTree>
    <p:extLst>
      <p:ext uri="{BB962C8B-B14F-4D97-AF65-F5344CB8AC3E}">
        <p14:creationId xmlns:p14="http://schemas.microsoft.com/office/powerpoint/2010/main" val="300961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31078"/>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364447" y="-114498"/>
            <a:ext cx="1922079" cy="1913827"/>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6</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0" y="0"/>
            <a:ext cx="16241768" cy="998287"/>
          </a:xfrm>
          <a:prstGeom prst="rect">
            <a:avLst/>
          </a:prstGeom>
          <a:noFill/>
        </p:spPr>
        <p:txBody>
          <a:bodyPr wrap="square" lIns="91440" tIns="45720" rIns="91440" bIns="45720" anchor="t">
            <a:spAutoFit/>
          </a:bodyPr>
          <a:lstStyle/>
          <a:p>
            <a:pPr>
              <a:lnSpc>
                <a:spcPts val="7920"/>
              </a:lnSpc>
              <a:defRPr/>
            </a:pPr>
            <a:r>
              <a:rPr lang="en-US" sz="4400">
                <a:solidFill>
                  <a:srgbClr val="FFFFFF"/>
                </a:solidFill>
                <a:latin typeface="Trade Gothic Next HvyCd"/>
              </a:rPr>
              <a:t>Federal and State Requirements for CSI, TSI, ATSI, and Tier IV Schools</a:t>
            </a:r>
            <a:r>
              <a:rPr lang="en-US" sz="4400">
                <a:solidFill>
                  <a:srgbClr val="FFFFFF"/>
                </a:solidFill>
                <a:latin typeface="Trade Gothic "/>
              </a:rPr>
              <a:t>  </a:t>
            </a:r>
            <a:endParaRPr kumimoji="0" lang="en-US" sz="4400" b="0" i="0" u="none" strike="noStrike" kern="1200" cap="none" spc="0" normalizeH="0" baseline="0" noProof="0">
              <a:ln>
                <a:noFill/>
              </a:ln>
              <a:solidFill>
                <a:srgbClr val="FFFFFF"/>
              </a:solidFill>
              <a:effectLst/>
              <a:uLnTx/>
              <a:uFillTx/>
              <a:latin typeface="Trade Gothic "/>
              <a:ea typeface="+mn-ea"/>
              <a:cs typeface="+mn-cs"/>
            </a:endParaRPr>
          </a:p>
        </p:txBody>
      </p:sp>
      <p:graphicFrame>
        <p:nvGraphicFramePr>
          <p:cNvPr id="10" name="Table 9">
            <a:extLst>
              <a:ext uri="{FF2B5EF4-FFF2-40B4-BE49-F238E27FC236}">
                <a16:creationId xmlns:a16="http://schemas.microsoft.com/office/drawing/2014/main" id="{85A8BDE7-9894-51B4-0BB5-E1F157CA0B29}"/>
              </a:ext>
            </a:extLst>
          </p:cNvPr>
          <p:cNvGraphicFramePr>
            <a:graphicFrameLocks noGrp="1"/>
          </p:cNvGraphicFramePr>
          <p:nvPr>
            <p:extLst>
              <p:ext uri="{D42A27DB-BD31-4B8C-83A1-F6EECF244321}">
                <p14:modId xmlns:p14="http://schemas.microsoft.com/office/powerpoint/2010/main" val="985898574"/>
              </p:ext>
            </p:extLst>
          </p:nvPr>
        </p:nvGraphicFramePr>
        <p:xfrm>
          <a:off x="7611355" y="2240154"/>
          <a:ext cx="9996288" cy="6383510"/>
        </p:xfrm>
        <a:graphic>
          <a:graphicData uri="http://schemas.openxmlformats.org/drawingml/2006/table">
            <a:tbl>
              <a:tblPr firstRow="1" bandRow="1">
                <a:tableStyleId>{93296810-A885-4BE3-A3E7-6D5BEEA58F35}</a:tableStyleId>
              </a:tblPr>
              <a:tblGrid>
                <a:gridCol w="2600506">
                  <a:extLst>
                    <a:ext uri="{9D8B030D-6E8A-4147-A177-3AD203B41FA5}">
                      <a16:colId xmlns:a16="http://schemas.microsoft.com/office/drawing/2014/main" val="89565671"/>
                    </a:ext>
                  </a:extLst>
                </a:gridCol>
                <a:gridCol w="7395782">
                  <a:extLst>
                    <a:ext uri="{9D8B030D-6E8A-4147-A177-3AD203B41FA5}">
                      <a16:colId xmlns:a16="http://schemas.microsoft.com/office/drawing/2014/main" val="1393857006"/>
                    </a:ext>
                  </a:extLst>
                </a:gridCol>
              </a:tblGrid>
              <a:tr h="541339">
                <a:tc>
                  <a:txBody>
                    <a:bodyPr/>
                    <a:lstStyle/>
                    <a:p>
                      <a:pPr algn="ctr"/>
                      <a:r>
                        <a:rPr lang="en-US" sz="2800">
                          <a:latin typeface="Calibri"/>
                          <a:cs typeface="Calibri"/>
                        </a:rPr>
                        <a:t>Identification</a:t>
                      </a:r>
                    </a:p>
                  </a:txBody>
                  <a:tcPr/>
                </a:tc>
                <a:tc>
                  <a:txBody>
                    <a:bodyPr/>
                    <a:lstStyle/>
                    <a:p>
                      <a:pPr algn="ctr"/>
                      <a:r>
                        <a:rPr lang="en-US" sz="2800">
                          <a:latin typeface="Calibri"/>
                          <a:cs typeface="Calibri"/>
                        </a:rPr>
                        <a:t>Criteria</a:t>
                      </a:r>
                    </a:p>
                  </a:txBody>
                  <a:tcPr/>
                </a:tc>
                <a:extLst>
                  <a:ext uri="{0D108BD9-81ED-4DB2-BD59-A6C34878D82A}">
                    <a16:rowId xmlns:a16="http://schemas.microsoft.com/office/drawing/2014/main" val="2268252034"/>
                  </a:ext>
                </a:extLst>
              </a:tr>
              <a:tr h="1488545">
                <a:tc>
                  <a:txBody>
                    <a:bodyPr/>
                    <a:lstStyle/>
                    <a:p>
                      <a:pPr>
                        <a:lnSpc>
                          <a:spcPct val="100000"/>
                        </a:lnSpc>
                      </a:pPr>
                      <a:r>
                        <a:rPr lang="en-US" sz="2500" b="1">
                          <a:latin typeface="Calibri"/>
                          <a:cs typeface="Calibri"/>
                        </a:rPr>
                        <a:t>   CSI</a:t>
                      </a:r>
                    </a:p>
                  </a:txBody>
                  <a:tcPr/>
                </a:tc>
                <a:tc>
                  <a:txBody>
                    <a:bodyPr/>
                    <a:lstStyle/>
                    <a:p>
                      <a:pPr marL="342900" indent="-342900">
                        <a:lnSpc>
                          <a:spcPct val="100000"/>
                        </a:lnSpc>
                        <a:spcBef>
                          <a:spcPts val="300"/>
                        </a:spcBef>
                        <a:spcAft>
                          <a:spcPts val="300"/>
                        </a:spcAft>
                        <a:buFont typeface="Arial" panose="05000000000000000000" pitchFamily="2" charset="2"/>
                        <a:buChar char="•"/>
                      </a:pPr>
                      <a:r>
                        <a:rPr lang="en-US" sz="2500">
                          <a:latin typeface="Calibri"/>
                          <a:cs typeface="Calibri"/>
                        </a:rPr>
                        <a:t>Lowest performing 5% of schools</a:t>
                      </a:r>
                    </a:p>
                    <a:p>
                      <a:pPr marL="342900" indent="-342900">
                        <a:lnSpc>
                          <a:spcPct val="100000"/>
                        </a:lnSpc>
                        <a:spcBef>
                          <a:spcPts val="300"/>
                        </a:spcBef>
                        <a:spcAft>
                          <a:spcPts val="300"/>
                        </a:spcAft>
                        <a:buFont typeface="Arial" panose="05000000000000000000" pitchFamily="2" charset="2"/>
                        <a:buChar char="•"/>
                      </a:pPr>
                      <a:r>
                        <a:rPr lang="en-US" sz="2500">
                          <a:latin typeface="Calibri"/>
                          <a:cs typeface="Calibri"/>
                        </a:rPr>
                        <a:t>HS with a 4-year cohort at or less than 67% </a:t>
                      </a:r>
                    </a:p>
                    <a:p>
                      <a:pPr marL="342900" lvl="0" indent="-342900">
                        <a:lnSpc>
                          <a:spcPct val="100000"/>
                        </a:lnSpc>
                        <a:spcBef>
                          <a:spcPts val="300"/>
                        </a:spcBef>
                        <a:spcAft>
                          <a:spcPts val="300"/>
                        </a:spcAft>
                        <a:buFont typeface="Arial" panose="05000000000000000000" pitchFamily="2" charset="2"/>
                        <a:buChar char="•"/>
                      </a:pPr>
                      <a:r>
                        <a:rPr lang="en-US" sz="2500">
                          <a:latin typeface="Calibri"/>
                          <a:cs typeface="Calibri"/>
                        </a:rPr>
                        <a:t>Identified every 3 years</a:t>
                      </a:r>
                    </a:p>
                  </a:txBody>
                  <a:tcPr/>
                </a:tc>
                <a:extLst>
                  <a:ext uri="{0D108BD9-81ED-4DB2-BD59-A6C34878D82A}">
                    <a16:rowId xmlns:a16="http://schemas.microsoft.com/office/drawing/2014/main" val="3411831732"/>
                  </a:ext>
                </a:extLst>
              </a:tr>
              <a:tr h="1369270">
                <a:tc>
                  <a:txBody>
                    <a:bodyPr/>
                    <a:lstStyle/>
                    <a:p>
                      <a:pPr>
                        <a:lnSpc>
                          <a:spcPct val="100000"/>
                        </a:lnSpc>
                      </a:pPr>
                      <a:r>
                        <a:rPr lang="en-US" sz="2500" b="1">
                          <a:latin typeface="Calibri"/>
                          <a:cs typeface="Calibri"/>
                        </a:rPr>
                        <a:t>   TSI</a:t>
                      </a:r>
                    </a:p>
                  </a:txBody>
                  <a:tcPr/>
                </a:tc>
                <a:tc>
                  <a:txBody>
                    <a:bodyPr/>
                    <a:lstStyle/>
                    <a:p>
                      <a:pPr marL="342900" indent="-342900">
                        <a:lnSpc>
                          <a:spcPct val="100000"/>
                        </a:lnSpc>
                        <a:spcBef>
                          <a:spcPts val="300"/>
                        </a:spcBef>
                        <a:spcAft>
                          <a:spcPts val="300"/>
                        </a:spcAft>
                        <a:buFont typeface="Arial" panose="05000000000000000000" pitchFamily="2" charset="2"/>
                        <a:buChar char="•"/>
                      </a:pPr>
                      <a:r>
                        <a:rPr lang="en-US" sz="2500">
                          <a:latin typeface="Calibri"/>
                          <a:cs typeface="Calibri"/>
                        </a:rPr>
                        <a:t>One or more consistently underperforming student groups </a:t>
                      </a:r>
                      <a:endParaRPr lang="en-US" sz="2500">
                        <a:latin typeface="Calibri" panose="020F0502020204030204" pitchFamily="34" charset="0"/>
                        <a:cs typeface="Calibri" panose="020F0502020204030204" pitchFamily="34" charset="0"/>
                      </a:endParaRPr>
                    </a:p>
                    <a:p>
                      <a:pPr marL="342900" lvl="0" indent="-342900">
                        <a:lnSpc>
                          <a:spcPct val="100000"/>
                        </a:lnSpc>
                        <a:spcBef>
                          <a:spcPts val="300"/>
                        </a:spcBef>
                        <a:spcAft>
                          <a:spcPts val="300"/>
                        </a:spcAft>
                        <a:buFont typeface="Arial" panose="05000000000000000000" pitchFamily="2" charset="2"/>
                        <a:buChar char="•"/>
                      </a:pPr>
                      <a:r>
                        <a:rPr lang="en-US" sz="2500">
                          <a:latin typeface="+mn-lt"/>
                          <a:cs typeface="Calibri"/>
                        </a:rPr>
                        <a:t>Identified every year</a:t>
                      </a:r>
                    </a:p>
                  </a:txBody>
                  <a:tcPr/>
                </a:tc>
                <a:extLst>
                  <a:ext uri="{0D108BD9-81ED-4DB2-BD59-A6C34878D82A}">
                    <a16:rowId xmlns:a16="http://schemas.microsoft.com/office/drawing/2014/main" val="3073230714"/>
                  </a:ext>
                </a:extLst>
              </a:tr>
              <a:tr h="1426743">
                <a:tc>
                  <a:txBody>
                    <a:bodyPr/>
                    <a:lstStyle/>
                    <a:p>
                      <a:pPr>
                        <a:lnSpc>
                          <a:spcPct val="100000"/>
                        </a:lnSpc>
                      </a:pPr>
                      <a:r>
                        <a:rPr lang="en-US" sz="2500" b="1">
                          <a:latin typeface="Calibri"/>
                          <a:cs typeface="Calibri"/>
                        </a:rPr>
                        <a:t>   ATSI</a:t>
                      </a:r>
                    </a:p>
                  </a:txBody>
                  <a:tcPr/>
                </a:tc>
                <a:tc>
                  <a:txBody>
                    <a:bodyPr/>
                    <a:lstStyle/>
                    <a:p>
                      <a:pPr marL="342900" indent="-342900">
                        <a:lnSpc>
                          <a:spcPct val="100000"/>
                        </a:lnSpc>
                        <a:spcBef>
                          <a:spcPts val="300"/>
                        </a:spcBef>
                        <a:spcAft>
                          <a:spcPts val="300"/>
                        </a:spcAft>
                        <a:buFont typeface="Arial" panose="05000000000000000000" pitchFamily="2" charset="2"/>
                        <a:buChar char="•"/>
                      </a:pPr>
                      <a:r>
                        <a:rPr lang="en-US" sz="2500" b="0" i="0" kern="1200">
                          <a:solidFill>
                            <a:schemeClr val="dk1"/>
                          </a:solidFill>
                          <a:effectLst/>
                          <a:latin typeface="+mn-lt"/>
                          <a:ea typeface="+mn-ea"/>
                          <a:cs typeface="+mn-cs"/>
                        </a:rPr>
                        <a:t>One or more identified student groups whose component scores are among the lowest in the state</a:t>
                      </a:r>
                    </a:p>
                    <a:p>
                      <a:pPr marL="342900" marR="0" lvl="0" indent="-342900" algn="l" defTabSz="914400" rtl="0" eaLnBrk="1" fontAlgn="auto" latinLnBrk="0" hangingPunct="1">
                        <a:lnSpc>
                          <a:spcPct val="100000"/>
                        </a:lnSpc>
                        <a:spcBef>
                          <a:spcPts val="300"/>
                        </a:spcBef>
                        <a:spcAft>
                          <a:spcPts val="300"/>
                        </a:spcAft>
                        <a:buClrTx/>
                        <a:buSzTx/>
                        <a:buFont typeface="Arial" panose="05000000000000000000" pitchFamily="2" charset="2"/>
                        <a:buChar char="•"/>
                        <a:tabLst/>
                        <a:defRPr/>
                      </a:pPr>
                      <a:r>
                        <a:rPr lang="en-US" sz="2500">
                          <a:latin typeface="+mn-lt"/>
                          <a:cs typeface="Calibri"/>
                        </a:rPr>
                        <a:t>Identified every 3 years</a:t>
                      </a:r>
                    </a:p>
                  </a:txBody>
                  <a:tcPr/>
                </a:tc>
                <a:extLst>
                  <a:ext uri="{0D108BD9-81ED-4DB2-BD59-A6C34878D82A}">
                    <a16:rowId xmlns:a16="http://schemas.microsoft.com/office/drawing/2014/main" val="1390070424"/>
                  </a:ext>
                </a:extLst>
              </a:tr>
              <a:tr h="993457">
                <a:tc>
                  <a:txBody>
                    <a:bodyPr/>
                    <a:lstStyle/>
                    <a:p>
                      <a:pPr>
                        <a:lnSpc>
                          <a:spcPct val="100000"/>
                        </a:lnSpc>
                      </a:pPr>
                      <a:r>
                        <a:rPr lang="en-US" sz="2500" b="1">
                          <a:latin typeface="Calibri"/>
                          <a:cs typeface="Calibri"/>
                        </a:rPr>
                        <a:t>   Tier IV </a:t>
                      </a:r>
                    </a:p>
                  </a:txBody>
                  <a:tcPr/>
                </a:tc>
                <a:tc>
                  <a:txBody>
                    <a:bodyPr/>
                    <a:lstStyle/>
                    <a:p>
                      <a:pPr marL="342900" indent="-342900">
                        <a:lnSpc>
                          <a:spcPct val="100000"/>
                        </a:lnSpc>
                        <a:spcBef>
                          <a:spcPts val="300"/>
                        </a:spcBef>
                        <a:spcAft>
                          <a:spcPts val="300"/>
                        </a:spcAft>
                        <a:buFont typeface="Arial" panose="05000000000000000000" pitchFamily="2" charset="2"/>
                        <a:buChar char="•"/>
                      </a:pPr>
                      <a:r>
                        <a:rPr lang="en-US" sz="2500">
                          <a:latin typeface="Calibri"/>
                          <a:cs typeface="Calibri"/>
                        </a:rPr>
                        <a:t>Lowest 10 performing schools in the state</a:t>
                      </a:r>
                    </a:p>
                    <a:p>
                      <a:pPr marL="342900" lvl="0" indent="-342900">
                        <a:lnSpc>
                          <a:spcPct val="100000"/>
                        </a:lnSpc>
                        <a:spcBef>
                          <a:spcPts val="300"/>
                        </a:spcBef>
                        <a:spcAft>
                          <a:spcPts val="300"/>
                        </a:spcAft>
                        <a:buFont typeface="Arial" panose="05000000000000000000" pitchFamily="2" charset="2"/>
                        <a:buChar char="•"/>
                      </a:pPr>
                      <a:r>
                        <a:rPr lang="en-US" sz="2500">
                          <a:latin typeface="+mn-lt"/>
                          <a:cs typeface="Calibri"/>
                        </a:rPr>
                        <a:t>Identified every 3 years</a:t>
                      </a:r>
                    </a:p>
                  </a:txBody>
                  <a:tcPr/>
                </a:tc>
                <a:extLst>
                  <a:ext uri="{0D108BD9-81ED-4DB2-BD59-A6C34878D82A}">
                    <a16:rowId xmlns:a16="http://schemas.microsoft.com/office/drawing/2014/main" val="3203995369"/>
                  </a:ext>
                </a:extLst>
              </a:tr>
              <a:tr h="564156">
                <a:tc>
                  <a:txBody>
                    <a:bodyPr/>
                    <a:lstStyle/>
                    <a:p>
                      <a:pPr lvl="0">
                        <a:lnSpc>
                          <a:spcPct val="100000"/>
                        </a:lnSpc>
                        <a:buNone/>
                      </a:pPr>
                      <a:r>
                        <a:rPr lang="en-US" sz="2500" b="1">
                          <a:latin typeface="Calibri"/>
                          <a:cs typeface="Calibri"/>
                        </a:rPr>
                        <a:t>   Promise</a:t>
                      </a:r>
                    </a:p>
                  </a:txBody>
                  <a:tcPr/>
                </a:tc>
                <a:tc>
                  <a:txBody>
                    <a:bodyPr/>
                    <a:lstStyle/>
                    <a:p>
                      <a:pPr marL="342900" lvl="0" indent="-342900">
                        <a:lnSpc>
                          <a:spcPct val="100000"/>
                        </a:lnSpc>
                        <a:spcBef>
                          <a:spcPts val="300"/>
                        </a:spcBef>
                        <a:spcAft>
                          <a:spcPts val="300"/>
                        </a:spcAft>
                        <a:buFont typeface="Arial" panose="05000000000000000000" pitchFamily="2" charset="2"/>
                        <a:buChar char="•"/>
                      </a:pPr>
                      <a:r>
                        <a:rPr lang="en-US" sz="2500">
                          <a:latin typeface="+mn-lt"/>
                          <a:cs typeface="Calibri"/>
                        </a:rPr>
                        <a:t>No longer a GADOE designation</a:t>
                      </a:r>
                    </a:p>
                  </a:txBody>
                  <a:tcPr/>
                </a:tc>
                <a:extLst>
                  <a:ext uri="{0D108BD9-81ED-4DB2-BD59-A6C34878D82A}">
                    <a16:rowId xmlns:a16="http://schemas.microsoft.com/office/drawing/2014/main" val="1570257500"/>
                  </a:ext>
                </a:extLst>
              </a:tr>
            </a:tbl>
          </a:graphicData>
        </a:graphic>
      </p:graphicFrame>
      <p:sp>
        <p:nvSpPr>
          <p:cNvPr id="13" name="TextBox 12">
            <a:extLst>
              <a:ext uri="{FF2B5EF4-FFF2-40B4-BE49-F238E27FC236}">
                <a16:creationId xmlns:a16="http://schemas.microsoft.com/office/drawing/2014/main" id="{DAFBDEE0-5025-074A-202E-FA4F77586EA6}"/>
              </a:ext>
            </a:extLst>
          </p:cNvPr>
          <p:cNvSpPr txBox="1"/>
          <p:nvPr/>
        </p:nvSpPr>
        <p:spPr>
          <a:xfrm>
            <a:off x="271220" y="1911213"/>
            <a:ext cx="6730471" cy="7448193"/>
          </a:xfrm>
          <a:prstGeom prst="rect">
            <a:avLst/>
          </a:prstGeom>
          <a:noFill/>
        </p:spPr>
        <p:txBody>
          <a:bodyPr wrap="square" lIns="91440" tIns="45720" rIns="91440" bIns="45720" anchor="t">
            <a:spAutoFit/>
          </a:bodyPr>
          <a:lstStyle/>
          <a:p>
            <a:pPr marL="457200" indent="-457200">
              <a:buFont typeface="Wingdings" panose="05000000000000000000" pitchFamily="2" charset="2"/>
              <a:buChar char="v"/>
            </a:pPr>
            <a:endParaRPr lang="en-US" sz="1200" b="1">
              <a:solidFill>
                <a:srgbClr val="333333"/>
              </a:solidFill>
              <a:latin typeface="Calibri"/>
              <a:ea typeface="Calibri"/>
              <a:cs typeface="Calibri"/>
            </a:endParaRPr>
          </a:p>
          <a:p>
            <a:pPr marL="457200" indent="-457200">
              <a:buFont typeface="Wingdings" panose="05000000000000000000" pitchFamily="2" charset="2"/>
              <a:buChar char="v"/>
            </a:pPr>
            <a:r>
              <a:rPr lang="en-US" sz="3200" b="1">
                <a:solidFill>
                  <a:srgbClr val="333333"/>
                </a:solidFill>
                <a:latin typeface="Calibri"/>
                <a:ea typeface="Calibri"/>
                <a:cs typeface="Calibri"/>
              </a:rPr>
              <a:t>Purpose </a:t>
            </a:r>
            <a:r>
              <a:rPr lang="en-US" sz="3200" b="0" i="0">
                <a:solidFill>
                  <a:srgbClr val="333333"/>
                </a:solidFill>
                <a:effectLst/>
                <a:latin typeface="Calibri"/>
                <a:ea typeface="Calibri"/>
                <a:cs typeface="Calibri"/>
              </a:rPr>
              <a:t>- GADOE Office of School and District Improvement is organized to support state school leadership and improvement teams, systems, and strategies to build school and district effectiveness. </a:t>
            </a:r>
            <a:endParaRPr lang="en-US">
              <a:latin typeface="Calibri"/>
              <a:ea typeface="Calibri"/>
              <a:cs typeface="Calibri"/>
            </a:endParaRPr>
          </a:p>
          <a:p>
            <a:pPr marL="457200" indent="-457200">
              <a:buFont typeface="Wingdings" panose="05000000000000000000" pitchFamily="2" charset="2"/>
              <a:buChar char="v"/>
            </a:pPr>
            <a:endParaRPr lang="en-US" sz="3200">
              <a:solidFill>
                <a:srgbClr val="333333"/>
              </a:solidFill>
              <a:latin typeface="Calibri" panose="020F0502020204030204" pitchFamily="34" charset="0"/>
              <a:cs typeface="Calibri" panose="020F0502020204030204" pitchFamily="34" charset="0"/>
            </a:endParaRPr>
          </a:p>
          <a:p>
            <a:pPr marL="457200" indent="-457200">
              <a:buFont typeface="Wingdings" panose="05000000000000000000" pitchFamily="2" charset="2"/>
              <a:buChar char="v"/>
            </a:pPr>
            <a:r>
              <a:rPr lang="en-US" sz="3200" b="1">
                <a:solidFill>
                  <a:srgbClr val="333333"/>
                </a:solidFill>
                <a:latin typeface="Calibri"/>
                <a:ea typeface="Calibri"/>
                <a:cs typeface="Calibri"/>
              </a:rPr>
              <a:t>Focus </a:t>
            </a:r>
            <a:r>
              <a:rPr lang="en-US" sz="3200">
                <a:solidFill>
                  <a:srgbClr val="333333"/>
                </a:solidFill>
                <a:latin typeface="Calibri"/>
                <a:ea typeface="Calibri"/>
                <a:cs typeface="Calibri"/>
              </a:rPr>
              <a:t>- </a:t>
            </a:r>
            <a:r>
              <a:rPr lang="en-US" sz="3200" b="0" i="0">
                <a:solidFill>
                  <a:srgbClr val="333333"/>
                </a:solidFill>
                <a:effectLst/>
                <a:latin typeface="Calibri"/>
                <a:ea typeface="Calibri"/>
                <a:cs typeface="Calibri"/>
              </a:rPr>
              <a:t>While the GADOE Office of School and District Improvement works with all Georgia schools and districts, the primary </a:t>
            </a:r>
            <a:r>
              <a:rPr lang="en-US" sz="3200">
                <a:solidFill>
                  <a:srgbClr val="333333"/>
                </a:solidFill>
                <a:latin typeface="Calibri"/>
                <a:ea typeface="Calibri"/>
                <a:cs typeface="Calibri"/>
              </a:rPr>
              <a:t>concentration</a:t>
            </a:r>
            <a:r>
              <a:rPr lang="en-US" sz="3200" b="0" i="0">
                <a:solidFill>
                  <a:srgbClr val="333333"/>
                </a:solidFill>
                <a:effectLst/>
                <a:latin typeface="Calibri"/>
                <a:ea typeface="Calibri"/>
                <a:cs typeface="Calibri"/>
              </a:rPr>
              <a:t> is on schools </a:t>
            </a:r>
            <a:r>
              <a:rPr lang="en-US" sz="3200" b="0" i="1">
                <a:solidFill>
                  <a:srgbClr val="333333"/>
                </a:solidFill>
                <a:effectLst/>
                <a:latin typeface="Calibri"/>
                <a:ea typeface="Calibri"/>
                <a:cs typeface="Calibri"/>
              </a:rPr>
              <a:t>federally identified </a:t>
            </a:r>
            <a:r>
              <a:rPr lang="en-US" sz="3200" b="0" i="0">
                <a:solidFill>
                  <a:srgbClr val="333333"/>
                </a:solidFill>
                <a:effectLst/>
                <a:latin typeface="Calibri"/>
                <a:ea typeface="Calibri"/>
                <a:cs typeface="Calibri"/>
              </a:rPr>
              <a:t>as needing </a:t>
            </a:r>
            <a:r>
              <a:rPr lang="en-US" sz="3200" b="1" i="0">
                <a:solidFill>
                  <a:srgbClr val="333333"/>
                </a:solidFill>
                <a:effectLst/>
                <a:latin typeface="Calibri"/>
                <a:ea typeface="Calibri"/>
                <a:cs typeface="Calibri"/>
              </a:rPr>
              <a:t>comprehensive</a:t>
            </a:r>
            <a:r>
              <a:rPr lang="en-US" sz="3200" b="0" i="0">
                <a:solidFill>
                  <a:srgbClr val="333333"/>
                </a:solidFill>
                <a:effectLst/>
                <a:latin typeface="Calibri"/>
                <a:ea typeface="Calibri"/>
                <a:cs typeface="Calibri"/>
              </a:rPr>
              <a:t> or </a:t>
            </a:r>
            <a:r>
              <a:rPr lang="en-US" sz="3200" b="1" i="0">
                <a:solidFill>
                  <a:srgbClr val="333333"/>
                </a:solidFill>
                <a:effectLst/>
                <a:latin typeface="Calibri"/>
                <a:ea typeface="Calibri"/>
                <a:cs typeface="Calibri"/>
              </a:rPr>
              <a:t>targeted support </a:t>
            </a:r>
            <a:r>
              <a:rPr lang="en-US" sz="3200" b="0" i="0">
                <a:solidFill>
                  <a:srgbClr val="333333"/>
                </a:solidFill>
                <a:effectLst/>
                <a:latin typeface="Calibri"/>
                <a:ea typeface="Calibri"/>
                <a:cs typeface="Calibri"/>
              </a:rPr>
              <a:t>and </a:t>
            </a:r>
            <a:r>
              <a:rPr lang="en-US" sz="3200" b="1" i="0">
                <a:solidFill>
                  <a:srgbClr val="333333"/>
                </a:solidFill>
                <a:effectLst/>
                <a:latin typeface="Calibri"/>
                <a:ea typeface="Calibri"/>
                <a:cs typeface="Calibri"/>
              </a:rPr>
              <a:t>improvement</a:t>
            </a:r>
            <a:r>
              <a:rPr lang="en-US" sz="3200" b="0" i="0">
                <a:solidFill>
                  <a:srgbClr val="333333"/>
                </a:solidFill>
                <a:effectLst/>
                <a:latin typeface="Calibri"/>
                <a:ea typeface="Calibri"/>
                <a:cs typeface="Calibri"/>
              </a:rPr>
              <a:t>.​</a:t>
            </a:r>
            <a:endParaRPr lang="en-US" sz="3200" b="0" i="0" u="none" strike="noStrike">
              <a:solidFill>
                <a:srgbClr val="000000"/>
              </a:solidFill>
              <a:effectLst/>
              <a:latin typeface="Calibri"/>
              <a:ea typeface="Calibri"/>
              <a:cs typeface="Calibri"/>
            </a:endParaRPr>
          </a:p>
          <a:p>
            <a:pPr marL="457200" indent="-457200">
              <a:buFont typeface="Wingdings" panose="05000000000000000000" pitchFamily="2" charset="2"/>
              <a:buChar char="v"/>
            </a:pPr>
            <a:endParaRPr lang="en-US" sz="1800" b="0" i="0" u="none" strike="noStrike">
              <a:solidFill>
                <a:srgbClr val="000000"/>
              </a:solidFill>
              <a:effectLst/>
              <a:latin typeface="Arial Nova" panose="020B0504020202020204" pitchFamily="34" charset="0"/>
            </a:endParaRPr>
          </a:p>
        </p:txBody>
      </p:sp>
    </p:spTree>
    <p:extLst>
      <p:ext uri="{BB962C8B-B14F-4D97-AF65-F5344CB8AC3E}">
        <p14:creationId xmlns:p14="http://schemas.microsoft.com/office/powerpoint/2010/main" val="3483945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5BDEC-C7A5-44E8-EB75-AA303CA3898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B4B2218-EF52-0A13-DDE7-8AD821C14414}"/>
              </a:ext>
            </a:extLst>
          </p:cNvPr>
          <p:cNvGrpSpPr/>
          <p:nvPr/>
        </p:nvGrpSpPr>
        <p:grpSpPr>
          <a:xfrm>
            <a:off x="0" y="4391919"/>
            <a:ext cx="18288000" cy="1228882"/>
            <a:chOff x="0" y="0"/>
            <a:chExt cx="24384000" cy="1638510"/>
          </a:xfrm>
        </p:grpSpPr>
        <p:sp>
          <p:nvSpPr>
            <p:cNvPr id="3" name="Freeform 3">
              <a:extLst>
                <a:ext uri="{FF2B5EF4-FFF2-40B4-BE49-F238E27FC236}">
                  <a16:creationId xmlns:a16="http://schemas.microsoft.com/office/drawing/2014/main" id="{3F47A5AE-6FC9-5385-8D34-088B243A5AD3}"/>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a:extLst>
              <a:ext uri="{FF2B5EF4-FFF2-40B4-BE49-F238E27FC236}">
                <a16:creationId xmlns:a16="http://schemas.microsoft.com/office/drawing/2014/main" id="{15868F09-92C5-C8ED-9815-9F0B2A67C870}"/>
              </a:ext>
            </a:extLst>
          </p:cNvPr>
          <p:cNvSpPr txBox="1"/>
          <p:nvPr/>
        </p:nvSpPr>
        <p:spPr>
          <a:xfrm>
            <a:off x="387768" y="4457549"/>
            <a:ext cx="16086755" cy="908069"/>
          </a:xfrm>
          <a:prstGeom prst="rect">
            <a:avLst/>
          </a:prstGeom>
        </p:spPr>
        <p:txBody>
          <a:bodyPr wrap="square" lIns="0" tIns="0" rIns="0" bIns="0" rtlCol="0" anchor="t">
            <a:spAutoFit/>
          </a:bodyPr>
          <a:lstStyle/>
          <a:p>
            <a:pPr>
              <a:lnSpc>
                <a:spcPts val="7920"/>
              </a:lnSpc>
            </a:pPr>
            <a:r>
              <a:rPr lang="en-US" sz="4800">
                <a:solidFill>
                  <a:srgbClr val="FFFFFF"/>
                </a:solidFill>
                <a:latin typeface="Trade Gothic Next HvyCd" panose="020B0604020202020204" charset="0"/>
              </a:rPr>
              <a:t>Celebrations: Recognizing Accomplishments</a:t>
            </a:r>
          </a:p>
        </p:txBody>
      </p:sp>
      <p:sp>
        <p:nvSpPr>
          <p:cNvPr id="5" name="Freeform 5">
            <a:extLst>
              <a:ext uri="{FF2B5EF4-FFF2-40B4-BE49-F238E27FC236}">
                <a16:creationId xmlns:a16="http://schemas.microsoft.com/office/drawing/2014/main" id="{25FD0D4D-7209-DD45-43B7-2F78243E6A8C}"/>
              </a:ext>
            </a:extLst>
          </p:cNvPr>
          <p:cNvSpPr/>
          <p:nvPr/>
        </p:nvSpPr>
        <p:spPr>
          <a:xfrm>
            <a:off x="16167460" y="4103870"/>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12CD984C-C255-7458-7C45-922796E7C730}"/>
              </a:ext>
            </a:extLst>
          </p:cNvPr>
          <p:cNvSpPr>
            <a:spLocks noGrp="1"/>
          </p:cNvSpPr>
          <p:nvPr>
            <p:ph type="sldNum" sz="quarter" idx="12"/>
          </p:nvPr>
        </p:nvSpPr>
        <p:spPr>
          <a:xfrm>
            <a:off x="15892773" y="9678988"/>
            <a:ext cx="2133600" cy="365125"/>
          </a:xfrm>
        </p:spPr>
        <p:txBody>
          <a:bodyPr/>
          <a:lstStyle/>
          <a:p>
            <a:fld id="{B6F15528-21DE-4FAA-801E-634DDDAF4B2B}" type="slidenum">
              <a:rPr lang="en-US" sz="1800" smtClean="0">
                <a:solidFill>
                  <a:schemeClr val="tx1"/>
                </a:solidFill>
              </a:rPr>
              <a:pPr/>
              <a:t>7</a:t>
            </a:fld>
            <a:endParaRPr lang="en-US" sz="1800">
              <a:solidFill>
                <a:schemeClr val="tx1"/>
              </a:solidFill>
            </a:endParaRPr>
          </a:p>
        </p:txBody>
      </p:sp>
    </p:spTree>
    <p:extLst>
      <p:ext uri="{BB962C8B-B14F-4D97-AF65-F5344CB8AC3E}">
        <p14:creationId xmlns:p14="http://schemas.microsoft.com/office/powerpoint/2010/main" val="322609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pic>
        <p:nvPicPr>
          <p:cNvPr id="4112" name="Picture 16"/>
          <p:cNvPicPr>
            <a:picLocks noChangeAspect="1" noChangeArrowheads="1"/>
          </p:cNvPicPr>
          <p:nvPr/>
        </p:nvPicPr>
        <p:blipFill rotWithShape="1">
          <a:blip r:embed="rId3">
            <a:extLst>
              <a:ext uri="{28A0092B-C50C-407E-A947-70E740481C1C}">
                <a14:useLocalDpi xmlns:a14="http://schemas.microsoft.com/office/drawing/2010/main" val="0"/>
              </a:ext>
            </a:extLst>
          </a:blip>
          <a:srcRect t="12808" b="3596"/>
          <a:stretch/>
        </p:blipFill>
        <p:spPr bwMode="auto">
          <a:xfrm>
            <a:off x="3859612" y="1885864"/>
            <a:ext cx="3328579" cy="2725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5600" t="15250" b="469"/>
          <a:stretch/>
        </p:blipFill>
        <p:spPr bwMode="auto">
          <a:xfrm>
            <a:off x="612775" y="1837609"/>
            <a:ext cx="2845943" cy="2728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14" name="Picture 18" descr="No photo description availabl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015" r="13636" b="7655"/>
          <a:stretch/>
        </p:blipFill>
        <p:spPr bwMode="auto">
          <a:xfrm>
            <a:off x="7702393" y="1586506"/>
            <a:ext cx="2845942" cy="2854644"/>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2">
            <a:extLst>
              <a:ext uri="{FF2B5EF4-FFF2-40B4-BE49-F238E27FC236}">
                <a16:creationId xmlns:a16="http://schemas.microsoft.com/office/drawing/2014/main" id="{F63F2554-CD5B-FAC7-78F4-7E5F11DCFBBC}"/>
              </a:ext>
            </a:extLst>
          </p:cNvPr>
          <p:cNvGrpSpPr/>
          <p:nvPr/>
        </p:nvGrpSpPr>
        <p:grpSpPr>
          <a:xfrm>
            <a:off x="-16513" y="-31078"/>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6"/>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8</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0" y="173552"/>
            <a:ext cx="16241768"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Celebrations: Recognizing 2024 Accomplishments  </a:t>
            </a:r>
            <a:endParaRPr lang="en-US" sz="4400">
              <a:solidFill>
                <a:srgbClr val="FFFFFF"/>
              </a:solidFill>
              <a:latin typeface="Trade Gothic Next HvyCd" panose="020B0604020202020204" charset="0"/>
            </a:endParaRPr>
          </a:p>
        </p:txBody>
      </p:sp>
      <p:sp>
        <p:nvSpPr>
          <p:cNvPr id="12" name="AutoShape 6" descr="Southwest High School | Macon G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8" descr="Southwest High School | Macon G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0" descr="Southwest High School | Macon G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AutoShape 12" descr="Southwest High School | Macon GA"/>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14" descr="Southwest High School | Macon GA"/>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11"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27616" y="1769686"/>
            <a:ext cx="2852665" cy="2901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AutoShape 20" descr="H. G. Weaver Middle School | Macon GA"/>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18" name="Picture 22" descr="No photo description availabl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1564" r="5189" b="7340"/>
          <a:stretch/>
        </p:blipFill>
        <p:spPr bwMode="auto">
          <a:xfrm>
            <a:off x="11481354" y="1769686"/>
            <a:ext cx="2518083" cy="28394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7F40CDD0-27D6-F8A3-29D0-FD776FA15707}"/>
              </a:ext>
            </a:extLst>
          </p:cNvPr>
          <p:cNvGraphicFramePr>
            <a:graphicFrameLocks noGrp="1"/>
          </p:cNvGraphicFramePr>
          <p:nvPr>
            <p:extLst>
              <p:ext uri="{D42A27DB-BD31-4B8C-83A1-F6EECF244321}">
                <p14:modId xmlns:p14="http://schemas.microsoft.com/office/powerpoint/2010/main" val="114049366"/>
              </p:ext>
            </p:extLst>
          </p:nvPr>
        </p:nvGraphicFramePr>
        <p:xfrm>
          <a:off x="515154" y="4893971"/>
          <a:ext cx="17138823" cy="4929003"/>
        </p:xfrm>
        <a:graphic>
          <a:graphicData uri="http://schemas.openxmlformats.org/drawingml/2006/table">
            <a:tbl>
              <a:tblPr firstRow="1" bandRow="1">
                <a:tableStyleId>{10A1B5D5-9B99-4C35-A422-299274C87663}</a:tableStyleId>
              </a:tblPr>
              <a:tblGrid>
                <a:gridCol w="7581096">
                  <a:extLst>
                    <a:ext uri="{9D8B030D-6E8A-4147-A177-3AD203B41FA5}">
                      <a16:colId xmlns:a16="http://schemas.microsoft.com/office/drawing/2014/main" val="223800358"/>
                    </a:ext>
                  </a:extLst>
                </a:gridCol>
                <a:gridCol w="9557727">
                  <a:extLst>
                    <a:ext uri="{9D8B030D-6E8A-4147-A177-3AD203B41FA5}">
                      <a16:colId xmlns:a16="http://schemas.microsoft.com/office/drawing/2014/main" val="3010817202"/>
                    </a:ext>
                  </a:extLst>
                </a:gridCol>
              </a:tblGrid>
              <a:tr h="924867">
                <a:tc>
                  <a:txBody>
                    <a:bodyPr/>
                    <a:lstStyle/>
                    <a:p>
                      <a:pPr lvl="0" algn="l">
                        <a:buNone/>
                      </a:pPr>
                      <a:endParaRPr lang="en-US" sz="1100" b="1">
                        <a:solidFill>
                          <a:schemeClr val="tx1"/>
                        </a:solidFill>
                        <a:latin typeface="+mj-lt"/>
                      </a:endParaRPr>
                    </a:p>
                    <a:p>
                      <a:pPr lvl="0" algn="l">
                        <a:buNone/>
                      </a:pPr>
                      <a:r>
                        <a:rPr lang="en-US" sz="4000" b="1">
                          <a:solidFill>
                            <a:schemeClr val="tx1"/>
                          </a:solidFill>
                          <a:latin typeface="+mj-lt"/>
                        </a:rPr>
                        <a:t>      School </a:t>
                      </a:r>
                    </a:p>
                  </a:txBody>
                  <a:tcPr anchor="ctr">
                    <a:lnL w="12700">
                      <a:solidFill>
                        <a:schemeClr val="tx1"/>
                      </a:solidFill>
                    </a:lnL>
                    <a:lnR w="12700">
                      <a:solidFill>
                        <a:schemeClr val="tx1"/>
                      </a:solidFill>
                    </a:lnR>
                    <a:lnT w="12700">
                      <a:solidFill>
                        <a:schemeClr val="tx1"/>
                      </a:solidFill>
                    </a:lnT>
                    <a:lnB w="12700">
                      <a:solidFill>
                        <a:schemeClr val="tx1"/>
                      </a:solidFill>
                    </a:lnB>
                    <a:solidFill>
                      <a:srgbClr val="FFC000"/>
                    </a:solidFill>
                  </a:tcPr>
                </a:tc>
                <a:tc>
                  <a:txBody>
                    <a:bodyPr/>
                    <a:lstStyle/>
                    <a:p>
                      <a:pPr lvl="0" algn="ctr">
                        <a:buNone/>
                      </a:pPr>
                      <a:r>
                        <a:rPr lang="en-US" sz="4000" b="1">
                          <a:solidFill>
                            <a:schemeClr val="tx1"/>
                          </a:solidFill>
                          <a:latin typeface="+mj-lt"/>
                        </a:rPr>
                        <a:t>Exited Federal Identification Status</a:t>
                      </a:r>
                      <a:endParaRPr lang="en-US" sz="4000">
                        <a:latin typeface="+mj-lt"/>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1002282834"/>
                  </a:ext>
                </a:extLst>
              </a:tr>
              <a:tr h="872017">
                <a:tc>
                  <a:txBody>
                    <a:bodyPr/>
                    <a:lstStyle/>
                    <a:p>
                      <a:pPr algn="l"/>
                      <a:r>
                        <a:rPr lang="en-US" sz="4000" b="1">
                          <a:latin typeface="+mj-lt"/>
                        </a:rPr>
                        <a:t>      John R. Lewis ES</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4000" b="1">
                          <a:latin typeface="+mj-lt"/>
                        </a:rPr>
                        <a:t>Promise </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369990604"/>
                  </a:ext>
                </a:extLst>
              </a:tr>
              <a:tr h="845593">
                <a:tc>
                  <a:txBody>
                    <a:bodyPr/>
                    <a:lstStyle/>
                    <a:p>
                      <a:pPr algn="l"/>
                      <a:r>
                        <a:rPr lang="en-US" sz="4000" b="1">
                          <a:latin typeface="+mj-lt"/>
                        </a:rPr>
                        <a:t>      Veterans ES</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4000" b="1">
                          <a:latin typeface="+mj-lt"/>
                        </a:rPr>
                        <a:t>CSI </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50093320"/>
                  </a:ext>
                </a:extLst>
              </a:tr>
              <a:tr h="792743">
                <a:tc>
                  <a:txBody>
                    <a:bodyPr/>
                    <a:lstStyle/>
                    <a:p>
                      <a:pPr algn="l"/>
                      <a:r>
                        <a:rPr lang="en-US" sz="4000" b="1">
                          <a:latin typeface="+mj-lt"/>
                        </a:rPr>
                        <a:t>      VIP Virtual Academy (MS)</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4000" b="1">
                          <a:latin typeface="+mj-lt"/>
                        </a:rPr>
                        <a:t>TSI </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724109386"/>
                  </a:ext>
                </a:extLst>
              </a:tr>
              <a:tr h="792743">
                <a:tc>
                  <a:txBody>
                    <a:bodyPr/>
                    <a:lstStyle/>
                    <a:p>
                      <a:pPr algn="l"/>
                      <a:r>
                        <a:rPr lang="en-US" sz="4000" b="1">
                          <a:latin typeface="+mj-lt"/>
                        </a:rPr>
                        <a:t>      Weaver MS</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4000" b="1">
                          <a:latin typeface="+mj-lt"/>
                        </a:rPr>
                        <a:t>Promise </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712909205"/>
                  </a:ext>
                </a:extLst>
              </a:tr>
              <a:tr h="607769">
                <a:tc>
                  <a:txBody>
                    <a:bodyPr/>
                    <a:lstStyle/>
                    <a:p>
                      <a:pPr algn="l"/>
                      <a:r>
                        <a:rPr lang="en-US" sz="4000" b="1">
                          <a:latin typeface="+mj-lt"/>
                        </a:rPr>
                        <a:t>      Southwest HS</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4000" b="1">
                          <a:latin typeface="+mj-lt"/>
                        </a:rPr>
                        <a:t>Promise </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366235403"/>
                  </a:ext>
                </a:extLst>
              </a:tr>
            </a:tbl>
          </a:graphicData>
        </a:graphic>
      </p:graphicFrame>
    </p:spTree>
    <p:extLst>
      <p:ext uri="{BB962C8B-B14F-4D97-AF65-F5344CB8AC3E}">
        <p14:creationId xmlns:p14="http://schemas.microsoft.com/office/powerpoint/2010/main" val="1779361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91919"/>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12786" y="4474260"/>
            <a:ext cx="16086755" cy="908069"/>
          </a:xfrm>
          <a:prstGeom prst="rect">
            <a:avLst/>
          </a:prstGeom>
        </p:spPr>
        <p:txBody>
          <a:bodyPr wrap="square" lIns="0" tIns="0" rIns="0" bIns="0" rtlCol="0" anchor="t">
            <a:spAutoFit/>
          </a:bodyPr>
          <a:lstStyle/>
          <a:p>
            <a:pPr algn="l">
              <a:lnSpc>
                <a:spcPts val="7920"/>
              </a:lnSpc>
            </a:pPr>
            <a:r>
              <a:rPr lang="en-US" sz="4800">
                <a:solidFill>
                  <a:srgbClr val="FFFFFF"/>
                </a:solidFill>
                <a:latin typeface="Trade Gothic Next HvyCd" panose="020B0604020202020204" charset="0"/>
              </a:rPr>
              <a:t>BCSD Federally Identified Schools FY23-FY24</a:t>
            </a:r>
          </a:p>
        </p:txBody>
      </p:sp>
      <p:sp>
        <p:nvSpPr>
          <p:cNvPr id="5" name="Freeform 5"/>
          <p:cNvSpPr/>
          <p:nvPr/>
        </p:nvSpPr>
        <p:spPr>
          <a:xfrm>
            <a:off x="16167460" y="4103870"/>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7" name="Slide Number Placeholder 6">
            <a:extLst>
              <a:ext uri="{FF2B5EF4-FFF2-40B4-BE49-F238E27FC236}">
                <a16:creationId xmlns:a16="http://schemas.microsoft.com/office/drawing/2014/main" id="{87479935-57B5-DAEC-DCCB-C4F325DE95AF}"/>
              </a:ext>
            </a:extLst>
          </p:cNvPr>
          <p:cNvSpPr>
            <a:spLocks noGrp="1"/>
          </p:cNvSpPr>
          <p:nvPr>
            <p:ph type="sldNum" sz="quarter" idx="12"/>
          </p:nvPr>
        </p:nvSpPr>
        <p:spPr>
          <a:xfrm>
            <a:off x="15964210" y="9664700"/>
            <a:ext cx="2133600" cy="365125"/>
          </a:xfrm>
        </p:spPr>
        <p:txBody>
          <a:bodyPr/>
          <a:lstStyle/>
          <a:p>
            <a:fld id="{B6F15528-21DE-4FAA-801E-634DDDAF4B2B}" type="slidenum">
              <a:rPr lang="en-US" sz="1800" smtClean="0">
                <a:solidFill>
                  <a:schemeClr val="tx1"/>
                </a:solidFill>
              </a:rPr>
              <a:pPr/>
              <a:t>9</a:t>
            </a:fld>
            <a:endParaRPr lang="en-US" sz="1800">
              <a:solidFill>
                <a:schemeClr val="tx1"/>
              </a:solidFill>
            </a:endParaRPr>
          </a:p>
        </p:txBody>
      </p:sp>
    </p:spTree>
    <p:extLst>
      <p:ext uri="{BB962C8B-B14F-4D97-AF65-F5344CB8AC3E}">
        <p14:creationId xmlns:p14="http://schemas.microsoft.com/office/powerpoint/2010/main" val="2279341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053A0-54CF-2C81-5409-0FA81A9A778D}"/>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0D797061-EC4A-AF08-29E6-56639F53A6BC}"/>
              </a:ext>
            </a:extLst>
          </p:cNvPr>
          <p:cNvGrpSpPr/>
          <p:nvPr/>
        </p:nvGrpSpPr>
        <p:grpSpPr>
          <a:xfrm>
            <a:off x="16513" y="0"/>
            <a:ext cx="18288000" cy="1360038"/>
            <a:chOff x="0" y="0"/>
            <a:chExt cx="24384000" cy="1638510"/>
          </a:xfrm>
        </p:grpSpPr>
        <p:sp>
          <p:nvSpPr>
            <p:cNvPr id="8" name="Freeform 8">
              <a:extLst>
                <a:ext uri="{FF2B5EF4-FFF2-40B4-BE49-F238E27FC236}">
                  <a16:creationId xmlns:a16="http://schemas.microsoft.com/office/drawing/2014/main" id="{A762C0D9-91A5-62AB-AF50-CFF604F6B643}"/>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solidFill>
                  <a:schemeClr val="bg1"/>
                </a:solidFill>
              </a:endParaRPr>
            </a:p>
          </p:txBody>
        </p:sp>
      </p:grpSp>
      <p:sp>
        <p:nvSpPr>
          <p:cNvPr id="10" name="Freeform 10">
            <a:extLst>
              <a:ext uri="{FF2B5EF4-FFF2-40B4-BE49-F238E27FC236}">
                <a16:creationId xmlns:a16="http://schemas.microsoft.com/office/drawing/2014/main" id="{16324259-B3B6-13C7-B523-6F2ADDB661CA}"/>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13" name="Slide Number Placeholder 12">
            <a:extLst>
              <a:ext uri="{FF2B5EF4-FFF2-40B4-BE49-F238E27FC236}">
                <a16:creationId xmlns:a16="http://schemas.microsoft.com/office/drawing/2014/main" id="{B4A93A42-05D6-6F4D-2D23-3DB9C92958EE}"/>
              </a:ext>
            </a:extLst>
          </p:cNvPr>
          <p:cNvSpPr>
            <a:spLocks noGrp="1"/>
          </p:cNvSpPr>
          <p:nvPr>
            <p:ph type="sldNum" sz="quarter" idx="12"/>
          </p:nvPr>
        </p:nvSpPr>
        <p:spPr>
          <a:xfrm>
            <a:off x="15799439" y="9774796"/>
            <a:ext cx="2133600" cy="365125"/>
          </a:xfrm>
        </p:spPr>
        <p:txBody>
          <a:bodyPr/>
          <a:lstStyle/>
          <a:p>
            <a:fld id="{B6F15528-21DE-4FAA-801E-634DDDAF4B2B}" type="slidenum">
              <a:rPr lang="en-US" sz="1800" smtClean="0">
                <a:solidFill>
                  <a:schemeClr val="tx1"/>
                </a:solidFill>
              </a:rPr>
              <a:pPr/>
              <a:t>10</a:t>
            </a:fld>
            <a:endParaRPr lang="en-US">
              <a:solidFill>
                <a:schemeClr val="tx1"/>
              </a:solidFill>
            </a:endParaRPr>
          </a:p>
        </p:txBody>
      </p:sp>
      <p:graphicFrame>
        <p:nvGraphicFramePr>
          <p:cNvPr id="2" name="Table 1">
            <a:extLst>
              <a:ext uri="{FF2B5EF4-FFF2-40B4-BE49-F238E27FC236}">
                <a16:creationId xmlns:a16="http://schemas.microsoft.com/office/drawing/2014/main" id="{25DDE55C-A8BB-F18C-1B79-BA662DD5497A}"/>
              </a:ext>
            </a:extLst>
          </p:cNvPr>
          <p:cNvGraphicFramePr>
            <a:graphicFrameLocks noGrp="1"/>
          </p:cNvGraphicFramePr>
          <p:nvPr>
            <p:extLst>
              <p:ext uri="{D42A27DB-BD31-4B8C-83A1-F6EECF244321}">
                <p14:modId xmlns:p14="http://schemas.microsoft.com/office/powerpoint/2010/main" val="1908997526"/>
              </p:ext>
            </p:extLst>
          </p:nvPr>
        </p:nvGraphicFramePr>
        <p:xfrm>
          <a:off x="418563" y="1819141"/>
          <a:ext cx="17444039" cy="7428955"/>
        </p:xfrm>
        <a:graphic>
          <a:graphicData uri="http://schemas.openxmlformats.org/drawingml/2006/table">
            <a:tbl>
              <a:tblPr firstRow="1" bandRow="1">
                <a:tableStyleId>{10A1B5D5-9B99-4C35-A422-299274C87663}</a:tableStyleId>
              </a:tblPr>
              <a:tblGrid>
                <a:gridCol w="3425085">
                  <a:extLst>
                    <a:ext uri="{9D8B030D-6E8A-4147-A177-3AD203B41FA5}">
                      <a16:colId xmlns:a16="http://schemas.microsoft.com/office/drawing/2014/main" val="3865897564"/>
                    </a:ext>
                  </a:extLst>
                </a:gridCol>
                <a:gridCol w="2072752">
                  <a:extLst>
                    <a:ext uri="{9D8B030D-6E8A-4147-A177-3AD203B41FA5}">
                      <a16:colId xmlns:a16="http://schemas.microsoft.com/office/drawing/2014/main" val="20001"/>
                    </a:ext>
                  </a:extLst>
                </a:gridCol>
                <a:gridCol w="1623070">
                  <a:extLst>
                    <a:ext uri="{9D8B030D-6E8A-4147-A177-3AD203B41FA5}">
                      <a16:colId xmlns:a16="http://schemas.microsoft.com/office/drawing/2014/main" val="20002"/>
                    </a:ext>
                  </a:extLst>
                </a:gridCol>
                <a:gridCol w="10323132">
                  <a:extLst>
                    <a:ext uri="{9D8B030D-6E8A-4147-A177-3AD203B41FA5}">
                      <a16:colId xmlns:a16="http://schemas.microsoft.com/office/drawing/2014/main" val="2338668601"/>
                    </a:ext>
                  </a:extLst>
                </a:gridCol>
              </a:tblGrid>
              <a:tr h="972402">
                <a:tc>
                  <a:txBody>
                    <a:bodyPr/>
                    <a:lstStyle/>
                    <a:p>
                      <a:pPr algn="ctr"/>
                      <a:r>
                        <a:rPr lang="en-US" sz="3200">
                          <a:latin typeface="+mj-lt"/>
                        </a:rPr>
                        <a:t> School</a:t>
                      </a:r>
                    </a:p>
                  </a:txBody>
                  <a:tcPr anchor="ctr">
                    <a:solidFill>
                      <a:srgbClr val="FFC000"/>
                    </a:solidFill>
                  </a:tcPr>
                </a:tc>
                <a:tc>
                  <a:txBody>
                    <a:bodyPr/>
                    <a:lstStyle/>
                    <a:p>
                      <a:pPr algn="ctr"/>
                      <a:r>
                        <a:rPr lang="en-US" sz="3200">
                          <a:latin typeface="+mj-lt"/>
                        </a:rPr>
                        <a:t>FY23</a:t>
                      </a:r>
                    </a:p>
                  </a:txBody>
                  <a:tcPr anchor="ctr">
                    <a:solidFill>
                      <a:srgbClr val="FFC000"/>
                    </a:solidFill>
                  </a:tcPr>
                </a:tc>
                <a:tc>
                  <a:txBody>
                    <a:bodyPr/>
                    <a:lstStyle/>
                    <a:p>
                      <a:pPr algn="ctr"/>
                      <a:r>
                        <a:rPr lang="en-US" sz="3200">
                          <a:latin typeface="+mj-lt"/>
                        </a:rPr>
                        <a:t>FY24</a:t>
                      </a:r>
                    </a:p>
                  </a:txBody>
                  <a:tcPr anchor="ctr">
                    <a:solidFill>
                      <a:srgbClr val="FFC000"/>
                    </a:solidFill>
                  </a:tcPr>
                </a:tc>
                <a:tc>
                  <a:txBody>
                    <a:bodyPr/>
                    <a:lstStyle/>
                    <a:p>
                      <a:pPr algn="ctr"/>
                      <a:r>
                        <a:rPr lang="en-US" sz="3200">
                          <a:latin typeface="+mj-lt"/>
                        </a:rPr>
                        <a:t>Eligibility Criteria For FY24 </a:t>
                      </a:r>
                    </a:p>
                  </a:txBody>
                  <a:tcPr anchor="ctr">
                    <a:solidFill>
                      <a:srgbClr val="FFC000"/>
                    </a:solidFill>
                  </a:tcPr>
                </a:tc>
                <a:extLst>
                  <a:ext uri="{0D108BD9-81ED-4DB2-BD59-A6C34878D82A}">
                    <a16:rowId xmlns:a16="http://schemas.microsoft.com/office/drawing/2014/main" val="1817727780"/>
                  </a:ext>
                </a:extLst>
              </a:tr>
              <a:tr h="767686">
                <a:tc>
                  <a:txBody>
                    <a:bodyPr/>
                    <a:lstStyle/>
                    <a:p>
                      <a:pPr algn="ctr"/>
                      <a:r>
                        <a:rPr lang="en-US" sz="2800" b="0">
                          <a:latin typeface="+mj-lt"/>
                        </a:rPr>
                        <a:t>Bernd ES</a:t>
                      </a:r>
                    </a:p>
                  </a:txBody>
                  <a:tcPr anchor="ctr"/>
                </a:tc>
                <a:tc>
                  <a:txBody>
                    <a:bodyPr/>
                    <a:lstStyle/>
                    <a:p>
                      <a:pPr algn="ctr"/>
                      <a:r>
                        <a:rPr lang="en-US" sz="2800">
                          <a:latin typeface="+mj-lt"/>
                        </a:rPr>
                        <a:t>-</a:t>
                      </a:r>
                    </a:p>
                  </a:txBody>
                  <a:tcPr anchor="ctr"/>
                </a:tc>
                <a:tc>
                  <a:txBody>
                    <a:bodyPr/>
                    <a:lstStyle/>
                    <a:p>
                      <a:pPr algn="ctr"/>
                      <a:r>
                        <a:rPr lang="en-US" sz="2800">
                          <a:latin typeface="+mj-lt"/>
                        </a:rPr>
                        <a:t>CSI</a:t>
                      </a:r>
                    </a:p>
                  </a:txBody>
                  <a:tcPr anchor="ctr"/>
                </a:tc>
                <a:tc>
                  <a:txBody>
                    <a:bodyPr/>
                    <a:lstStyle/>
                    <a:p>
                      <a:pPr lvl="0" algn="ctr">
                        <a:buNone/>
                      </a:pPr>
                      <a:r>
                        <a:rPr lang="en-US" sz="2800">
                          <a:latin typeface="+mj-lt"/>
                        </a:rPr>
                        <a:t>Included in the lowest 5% of all Title I schools in the state</a:t>
                      </a:r>
                    </a:p>
                  </a:txBody>
                  <a:tcPr anchor="ctr"/>
                </a:tc>
                <a:extLst>
                  <a:ext uri="{0D108BD9-81ED-4DB2-BD59-A6C34878D82A}">
                    <a16:rowId xmlns:a16="http://schemas.microsoft.com/office/drawing/2014/main" val="326141975"/>
                  </a:ext>
                </a:extLst>
              </a:tr>
              <a:tr h="793276">
                <a:tc>
                  <a:txBody>
                    <a:bodyPr/>
                    <a:lstStyle/>
                    <a:p>
                      <a:pPr algn="ctr"/>
                      <a:r>
                        <a:rPr lang="en-US" sz="2800" b="0">
                          <a:latin typeface="+mj-lt"/>
                        </a:rPr>
                        <a:t>Bruce ES</a:t>
                      </a:r>
                    </a:p>
                  </a:txBody>
                  <a:tcPr anchor="ctr"/>
                </a:tc>
                <a:tc>
                  <a:txBody>
                    <a:bodyPr/>
                    <a:lstStyle/>
                    <a:p>
                      <a:pPr algn="ctr"/>
                      <a:r>
                        <a:rPr lang="en-US" sz="2800">
                          <a:latin typeface="+mj-lt"/>
                        </a:rPr>
                        <a:t>Promise</a:t>
                      </a:r>
                    </a:p>
                  </a:txBody>
                  <a:tcPr anchor="ctr"/>
                </a:tc>
                <a:tc>
                  <a:txBody>
                    <a:bodyPr/>
                    <a:lstStyle/>
                    <a:p>
                      <a:pPr algn="ctr"/>
                      <a:r>
                        <a:rPr lang="en-US" sz="2800">
                          <a:latin typeface="+mj-lt"/>
                        </a:rPr>
                        <a:t>CSI</a:t>
                      </a:r>
                    </a:p>
                  </a:txBody>
                  <a:tcPr anchor="ctr"/>
                </a:tc>
                <a:tc>
                  <a:txBody>
                    <a:bodyPr/>
                    <a:lstStyle/>
                    <a:p>
                      <a:pPr lvl="0" algn="ctr">
                        <a:lnSpc>
                          <a:spcPct val="100000"/>
                        </a:lnSpc>
                        <a:spcBef>
                          <a:spcPts val="0"/>
                        </a:spcBef>
                        <a:spcAft>
                          <a:spcPts val="0"/>
                        </a:spcAft>
                        <a:buNone/>
                      </a:pPr>
                      <a:r>
                        <a:rPr lang="en-US" sz="2800" b="0" i="0" u="none" strike="noStrike" kern="1200" cap="none" spc="0" normalizeH="0" baseline="0" noProof="0">
                          <a:ln>
                            <a:noFill/>
                          </a:ln>
                          <a:solidFill>
                            <a:srgbClr val="000000"/>
                          </a:solidFill>
                          <a:effectLst/>
                          <a:uLnTx/>
                          <a:uFillTx/>
                          <a:latin typeface="+mj-lt"/>
                        </a:rPr>
                        <a:t>Included </a:t>
                      </a:r>
                      <a:r>
                        <a:rPr kumimoji="0" lang="en-US" sz="2800" b="0" i="0" u="none" strike="noStrike" kern="1200" cap="none" spc="0" normalizeH="0" baseline="0" noProof="0">
                          <a:ln>
                            <a:noFill/>
                          </a:ln>
                          <a:solidFill>
                            <a:srgbClr val="000000"/>
                          </a:solidFill>
                          <a:effectLst/>
                          <a:uLnTx/>
                          <a:uFillTx/>
                          <a:latin typeface="+mj-lt"/>
                        </a:rPr>
                        <a:t>in the lowest </a:t>
                      </a:r>
                      <a:r>
                        <a:rPr lang="en-US" sz="2800" b="0" i="0" u="none" strike="noStrike" kern="1200" cap="none" spc="0" normalizeH="0" baseline="0" noProof="0">
                          <a:ln>
                            <a:noFill/>
                          </a:ln>
                          <a:solidFill>
                            <a:srgbClr val="000000"/>
                          </a:solidFill>
                          <a:effectLst/>
                          <a:uLnTx/>
                          <a:uFillTx/>
                          <a:latin typeface="+mj-lt"/>
                        </a:rPr>
                        <a:t>5</a:t>
                      </a:r>
                      <a:r>
                        <a:rPr kumimoji="0" lang="en-US" sz="2800" b="0" i="0" u="none" strike="noStrike" kern="1200" cap="none" spc="0" normalizeH="0" baseline="0" noProof="0">
                          <a:ln>
                            <a:noFill/>
                          </a:ln>
                          <a:solidFill>
                            <a:srgbClr val="000000"/>
                          </a:solidFill>
                          <a:effectLst/>
                          <a:uLnTx/>
                          <a:uFillTx/>
                          <a:latin typeface="+mj-lt"/>
                        </a:rPr>
                        <a:t>% of </a:t>
                      </a:r>
                      <a:r>
                        <a:rPr lang="en-US" sz="2800" b="0" i="0" u="none" strike="noStrike" kern="1200" cap="none" spc="0" normalizeH="0" baseline="0" noProof="0">
                          <a:ln>
                            <a:noFill/>
                          </a:ln>
                          <a:solidFill>
                            <a:srgbClr val="000000"/>
                          </a:solidFill>
                          <a:effectLst/>
                          <a:uLnTx/>
                          <a:uFillTx/>
                          <a:latin typeface="+mj-lt"/>
                        </a:rPr>
                        <a:t>all Title I </a:t>
                      </a:r>
                      <a:r>
                        <a:rPr kumimoji="0" lang="en-US" sz="2800" b="0" i="0" u="none" strike="noStrike" kern="1200" cap="none" spc="0" normalizeH="0" baseline="0" noProof="0">
                          <a:ln>
                            <a:noFill/>
                          </a:ln>
                          <a:solidFill>
                            <a:srgbClr val="000000"/>
                          </a:solidFill>
                          <a:effectLst/>
                          <a:uLnTx/>
                          <a:uFillTx/>
                          <a:latin typeface="+mj-lt"/>
                        </a:rPr>
                        <a:t>schools</a:t>
                      </a:r>
                      <a:r>
                        <a:rPr lang="en-US" sz="2800" b="0" i="0" u="none" strike="noStrike" kern="1200" cap="none" spc="0" normalizeH="0" baseline="0" noProof="0">
                          <a:ln>
                            <a:noFill/>
                          </a:ln>
                          <a:solidFill>
                            <a:srgbClr val="000000"/>
                          </a:solidFill>
                          <a:effectLst/>
                          <a:uLnTx/>
                          <a:uFillTx/>
                          <a:latin typeface="+mj-lt"/>
                        </a:rPr>
                        <a:t> in the state</a:t>
                      </a:r>
                    </a:p>
                  </a:txBody>
                  <a:tcPr anchor="ctr"/>
                </a:tc>
                <a:extLst>
                  <a:ext uri="{0D108BD9-81ED-4DB2-BD59-A6C34878D82A}">
                    <a16:rowId xmlns:a16="http://schemas.microsoft.com/office/drawing/2014/main" val="4016386451"/>
                  </a:ext>
                </a:extLst>
              </a:tr>
              <a:tr h="767686">
                <a:tc>
                  <a:txBody>
                    <a:bodyPr/>
                    <a:lstStyle/>
                    <a:p>
                      <a:pPr algn="ctr"/>
                      <a:r>
                        <a:rPr lang="en-US" sz="2800" b="0">
                          <a:latin typeface="+mj-lt"/>
                        </a:rPr>
                        <a:t>Hartley ES</a:t>
                      </a:r>
                    </a:p>
                  </a:txBody>
                  <a:tcPr anchor="ctr"/>
                </a:tc>
                <a:tc>
                  <a:txBody>
                    <a:bodyPr/>
                    <a:lstStyle/>
                    <a:p>
                      <a:pPr algn="ctr"/>
                      <a:r>
                        <a:rPr lang="en-US" sz="2800">
                          <a:latin typeface="+mj-lt"/>
                        </a:rPr>
                        <a:t>Promise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CSI</a:t>
                      </a:r>
                    </a:p>
                  </a:txBody>
                  <a:tcPr anchor="ctr"/>
                </a:tc>
                <a:tc>
                  <a:txBody>
                    <a:bodyPr/>
                    <a:lstStyle/>
                    <a:p>
                      <a:pPr lvl="0" algn="ctr">
                        <a:lnSpc>
                          <a:spcPct val="100000"/>
                        </a:lnSpc>
                        <a:spcBef>
                          <a:spcPts val="0"/>
                        </a:spcBef>
                        <a:spcAft>
                          <a:spcPts val="0"/>
                        </a:spcAft>
                        <a:buNone/>
                      </a:pPr>
                      <a:r>
                        <a:rPr lang="en-US" sz="2800" b="0" i="0" u="none" strike="noStrike" kern="1200" cap="none" spc="0" normalizeH="0" baseline="0" noProof="0">
                          <a:ln>
                            <a:noFill/>
                          </a:ln>
                          <a:solidFill>
                            <a:srgbClr val="000000"/>
                          </a:solidFill>
                          <a:effectLst/>
                          <a:uLnTx/>
                          <a:uFillTx/>
                          <a:latin typeface="+mj-lt"/>
                        </a:rPr>
                        <a:t>Included in the lowest 5% of all Title I schools in the state</a:t>
                      </a:r>
                    </a:p>
                  </a:txBody>
                  <a:tcPr anchor="ctr"/>
                </a:tc>
                <a:extLst>
                  <a:ext uri="{0D108BD9-81ED-4DB2-BD59-A6C34878D82A}">
                    <a16:rowId xmlns:a16="http://schemas.microsoft.com/office/drawing/2014/main" val="2288713831"/>
                  </a:ext>
                </a:extLst>
              </a:tr>
              <a:tr h="716507">
                <a:tc>
                  <a:txBody>
                    <a:bodyPr/>
                    <a:lstStyle/>
                    <a:p>
                      <a:pPr algn="ctr"/>
                      <a:r>
                        <a:rPr lang="en-US" sz="2800" b="0">
                          <a:latin typeface="+mj-lt"/>
                        </a:rPr>
                        <a:t>Ingram-Pye 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a:ln>
                            <a:noFill/>
                          </a:ln>
                          <a:solidFill>
                            <a:prstClr val="black"/>
                          </a:solidFill>
                          <a:effectLst/>
                          <a:uLnTx/>
                          <a:uFillTx/>
                          <a:latin typeface="+mj-lt"/>
                        </a:rPr>
                        <a:t>CSI</a:t>
                      </a:r>
                      <a:endParaRPr kumimoji="0" lang="en-US" sz="2800" b="0" i="0" u="none" strike="noStrike" kern="1200" cap="none" spc="0" normalizeH="0" baseline="0" noProof="0">
                        <a:ln>
                          <a:noFill/>
                        </a:ln>
                        <a:solidFill>
                          <a:prstClr val="black"/>
                        </a:solidFill>
                        <a:effectLst/>
                        <a:uLnTx/>
                        <a:uFillTx/>
                        <a:latin typeface="+mj-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CSI</a:t>
                      </a:r>
                    </a:p>
                  </a:txBody>
                  <a:tcPr anchor="ctr"/>
                </a:tc>
                <a:tc>
                  <a:txBody>
                    <a:bodyPr/>
                    <a:lstStyle/>
                    <a:p>
                      <a:pPr lvl="0" algn="ctr">
                        <a:lnSpc>
                          <a:spcPct val="100000"/>
                        </a:lnSpc>
                        <a:spcBef>
                          <a:spcPts val="0"/>
                        </a:spcBef>
                        <a:spcAft>
                          <a:spcPts val="0"/>
                        </a:spcAft>
                        <a:buNone/>
                      </a:pPr>
                      <a:r>
                        <a:rPr lang="en-US" sz="2800" b="0" i="0" u="none" strike="noStrike" kern="1200" cap="none" spc="0" normalizeH="0" baseline="0" noProof="0">
                          <a:ln>
                            <a:noFill/>
                          </a:ln>
                          <a:solidFill>
                            <a:srgbClr val="000000"/>
                          </a:solidFill>
                          <a:effectLst/>
                          <a:uLnTx/>
                          <a:uFillTx/>
                          <a:latin typeface="+mj-lt"/>
                        </a:rPr>
                        <a:t>Included in the lowest 5% of all Title I schools in the state</a:t>
                      </a:r>
                    </a:p>
                  </a:txBody>
                  <a:tcPr anchor="ctr"/>
                </a:tc>
                <a:extLst>
                  <a:ext uri="{0D108BD9-81ED-4DB2-BD59-A6C34878D82A}">
                    <a16:rowId xmlns:a16="http://schemas.microsoft.com/office/drawing/2014/main" val="4022164807"/>
                  </a:ext>
                </a:extLst>
              </a:tr>
              <a:tr h="767686">
                <a:tc>
                  <a:txBody>
                    <a:bodyPr/>
                    <a:lstStyle/>
                    <a:p>
                      <a:pPr algn="ctr"/>
                      <a:r>
                        <a:rPr lang="en-US" sz="2800" b="0">
                          <a:latin typeface="+mj-lt"/>
                        </a:rPr>
                        <a:t>Rosa Taylor 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CSI</a:t>
                      </a:r>
                    </a:p>
                  </a:txBody>
                  <a:tcPr anchor="ctr"/>
                </a:tc>
                <a:tc>
                  <a:txBody>
                    <a:bodyPr/>
                    <a:lstStyle/>
                    <a:p>
                      <a:pPr lvl="0" algn="ctr">
                        <a:lnSpc>
                          <a:spcPct val="100000"/>
                        </a:lnSpc>
                        <a:spcBef>
                          <a:spcPts val="0"/>
                        </a:spcBef>
                        <a:spcAft>
                          <a:spcPts val="0"/>
                        </a:spcAft>
                        <a:buNone/>
                      </a:pPr>
                      <a:r>
                        <a:rPr lang="en-US" sz="2800" b="0" i="0" u="none" strike="noStrike" kern="1200" cap="none" spc="0" normalizeH="0" baseline="0" noProof="0">
                          <a:ln>
                            <a:noFill/>
                          </a:ln>
                          <a:solidFill>
                            <a:srgbClr val="000000"/>
                          </a:solidFill>
                          <a:effectLst/>
                          <a:uLnTx/>
                          <a:uFillTx/>
                          <a:latin typeface="+mj-lt"/>
                        </a:rPr>
                        <a:t>Included in the lowest 5% of all Title I schools in the state</a:t>
                      </a:r>
                    </a:p>
                  </a:txBody>
                  <a:tcPr anchor="ctr"/>
                </a:tc>
                <a:extLst>
                  <a:ext uri="{0D108BD9-81ED-4DB2-BD59-A6C34878D82A}">
                    <a16:rowId xmlns:a16="http://schemas.microsoft.com/office/drawing/2014/main" val="1033147788"/>
                  </a:ext>
                </a:extLst>
              </a:tr>
              <a:tr h="665328">
                <a:tc>
                  <a:txBody>
                    <a:bodyPr/>
                    <a:lstStyle/>
                    <a:p>
                      <a:pPr algn="ctr"/>
                      <a:r>
                        <a:rPr lang="en-US" sz="2800" b="0">
                          <a:latin typeface="+mj-lt"/>
                        </a:rPr>
                        <a:t>Union 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CSI</a:t>
                      </a:r>
                    </a:p>
                  </a:txBody>
                  <a:tcPr anchor="ctr"/>
                </a:tc>
                <a:tc>
                  <a:txBody>
                    <a:bodyPr/>
                    <a:lstStyle/>
                    <a:p>
                      <a:pPr lvl="0" algn="ctr">
                        <a:lnSpc>
                          <a:spcPct val="100000"/>
                        </a:lnSpc>
                        <a:spcBef>
                          <a:spcPts val="0"/>
                        </a:spcBef>
                        <a:spcAft>
                          <a:spcPts val="0"/>
                        </a:spcAft>
                        <a:buNone/>
                      </a:pPr>
                      <a:r>
                        <a:rPr lang="en-US" sz="2800" b="0" i="0" u="none" strike="noStrike" kern="1200" cap="none" spc="0" normalizeH="0" baseline="0" noProof="0">
                          <a:ln>
                            <a:noFill/>
                          </a:ln>
                          <a:solidFill>
                            <a:srgbClr val="000000"/>
                          </a:solidFill>
                          <a:effectLst/>
                          <a:uLnTx/>
                          <a:uFillTx/>
                          <a:latin typeface="+mj-lt"/>
                        </a:rPr>
                        <a:t>Included in the lowest 5% of all Title I schools in the state</a:t>
                      </a:r>
                    </a:p>
                  </a:txBody>
                  <a:tcPr anchor="ctr"/>
                </a:tc>
                <a:extLst>
                  <a:ext uri="{0D108BD9-81ED-4DB2-BD59-A6C34878D82A}">
                    <a16:rowId xmlns:a16="http://schemas.microsoft.com/office/drawing/2014/main" val="2063873882"/>
                  </a:ext>
                </a:extLst>
              </a:tr>
              <a:tr h="767686">
                <a:tc>
                  <a:txBody>
                    <a:bodyPr/>
                    <a:lstStyle/>
                    <a:p>
                      <a:pPr algn="ctr"/>
                      <a:r>
                        <a:rPr lang="en-US" sz="2800" b="0">
                          <a:latin typeface="+mj-lt"/>
                        </a:rPr>
                        <a:t>L. H. Williams 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CSI</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CSI</a:t>
                      </a:r>
                    </a:p>
                  </a:txBody>
                  <a:tcPr anchor="ctr"/>
                </a:tc>
                <a:tc>
                  <a:txBody>
                    <a:bodyPr/>
                    <a:lstStyle/>
                    <a:p>
                      <a:pPr lvl="0" algn="ctr">
                        <a:lnSpc>
                          <a:spcPct val="100000"/>
                        </a:lnSpc>
                        <a:spcBef>
                          <a:spcPts val="0"/>
                        </a:spcBef>
                        <a:spcAft>
                          <a:spcPts val="0"/>
                        </a:spcAft>
                        <a:buNone/>
                      </a:pPr>
                      <a:r>
                        <a:rPr lang="en-US" sz="2800" b="0" i="0" u="none" strike="noStrike" kern="1200" cap="none" spc="0" normalizeH="0" baseline="0" noProof="0">
                          <a:ln>
                            <a:noFill/>
                          </a:ln>
                          <a:solidFill>
                            <a:srgbClr val="000000"/>
                          </a:solidFill>
                          <a:effectLst/>
                          <a:uLnTx/>
                          <a:uFillTx/>
                          <a:latin typeface="+mj-lt"/>
                        </a:rPr>
                        <a:t>Included in the lowest 5% of all Title I schools in the state</a:t>
                      </a:r>
                    </a:p>
                  </a:txBody>
                  <a:tcPr anchor="ctr"/>
                </a:tc>
                <a:extLst>
                  <a:ext uri="{0D108BD9-81ED-4DB2-BD59-A6C34878D82A}">
                    <a16:rowId xmlns:a16="http://schemas.microsoft.com/office/drawing/2014/main" val="3008455230"/>
                  </a:ext>
                </a:extLst>
              </a:tr>
              <a:tr h="1210698">
                <a:tc>
                  <a:txBody>
                    <a:bodyPr/>
                    <a:lstStyle/>
                    <a:p>
                      <a:pPr algn="ctr"/>
                      <a:r>
                        <a:rPr lang="en-US" sz="2800" b="0">
                          <a:latin typeface="+mj-lt"/>
                        </a:rPr>
                        <a:t>Southfield 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Tier IV</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Tier IV</a:t>
                      </a:r>
                    </a:p>
                  </a:txBody>
                  <a:tcPr anchor="ctr"/>
                </a:tc>
                <a:tc>
                  <a:txBody>
                    <a:bodyPr/>
                    <a:lstStyle/>
                    <a:p>
                      <a:pPr algn="ctr"/>
                      <a:r>
                        <a:rPr lang="en-US" sz="2800">
                          <a:latin typeface="+mj-lt"/>
                        </a:rPr>
                        <a:t>One of the 10 lowest performing schools statewide consistently performing in the bottom 5% of Title I schools</a:t>
                      </a:r>
                    </a:p>
                  </a:txBody>
                  <a:tcPr anchor="ctr"/>
                </a:tc>
                <a:extLst>
                  <a:ext uri="{0D108BD9-81ED-4DB2-BD59-A6C34878D82A}">
                    <a16:rowId xmlns:a16="http://schemas.microsoft.com/office/drawing/2014/main" val="3607587352"/>
                  </a:ext>
                </a:extLst>
              </a:tr>
            </a:tbl>
          </a:graphicData>
        </a:graphic>
      </p:graphicFrame>
      <p:sp>
        <p:nvSpPr>
          <p:cNvPr id="3" name="TextBox 3">
            <a:extLst>
              <a:ext uri="{FF2B5EF4-FFF2-40B4-BE49-F238E27FC236}">
                <a16:creationId xmlns:a16="http://schemas.microsoft.com/office/drawing/2014/main" id="{522B8996-7D35-1243-4CDB-63A38FC91C11}"/>
              </a:ext>
            </a:extLst>
          </p:cNvPr>
          <p:cNvSpPr txBox="1"/>
          <p:nvPr/>
        </p:nvSpPr>
        <p:spPr>
          <a:xfrm>
            <a:off x="293656" y="339314"/>
            <a:ext cx="15544800" cy="884858"/>
          </a:xfrm>
          <a:prstGeom prst="rect">
            <a:avLst/>
          </a:prstGeom>
        </p:spPr>
        <p:txBody>
          <a:bodyPr wrap="square" lIns="0" tIns="0" rIns="0" bIns="0" rtlCol="0" anchor="t">
            <a:spAutoFit/>
          </a:bodyPr>
          <a:lstStyle/>
          <a:p>
            <a:pPr>
              <a:lnSpc>
                <a:spcPts val="6912"/>
              </a:lnSpc>
            </a:pPr>
            <a:r>
              <a:rPr lang="en-US" sz="4400">
                <a:solidFill>
                  <a:schemeClr val="bg1"/>
                </a:solidFill>
                <a:latin typeface="Trade Gothic Next HvyCd" panose="020B0604020202020204" charset="0"/>
              </a:rPr>
              <a:t>BCSD Federally Identified Schools - Elementary</a:t>
            </a:r>
          </a:p>
        </p:txBody>
      </p:sp>
    </p:spTree>
    <p:extLst>
      <p:ext uri="{BB962C8B-B14F-4D97-AF65-F5344CB8AC3E}">
        <p14:creationId xmlns:p14="http://schemas.microsoft.com/office/powerpoint/2010/main" val="1091808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053A0-54CF-2C81-5409-0FA81A9A778D}"/>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0D797061-EC4A-AF08-29E6-56639F53A6BC}"/>
              </a:ext>
            </a:extLst>
          </p:cNvPr>
          <p:cNvGrpSpPr/>
          <p:nvPr/>
        </p:nvGrpSpPr>
        <p:grpSpPr>
          <a:xfrm>
            <a:off x="6428" y="164774"/>
            <a:ext cx="18288000" cy="1228882"/>
            <a:chOff x="0" y="0"/>
            <a:chExt cx="24384000" cy="1638510"/>
          </a:xfrm>
        </p:grpSpPr>
        <p:sp>
          <p:nvSpPr>
            <p:cNvPr id="8" name="Freeform 8">
              <a:extLst>
                <a:ext uri="{FF2B5EF4-FFF2-40B4-BE49-F238E27FC236}">
                  <a16:creationId xmlns:a16="http://schemas.microsoft.com/office/drawing/2014/main" id="{A762C0D9-91A5-62AB-AF50-CFF604F6B643}"/>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solidFill>
                  <a:schemeClr val="bg1"/>
                </a:solidFill>
              </a:endParaRPr>
            </a:p>
          </p:txBody>
        </p:sp>
      </p:grpSp>
      <p:sp>
        <p:nvSpPr>
          <p:cNvPr id="10" name="Freeform 10">
            <a:extLst>
              <a:ext uri="{FF2B5EF4-FFF2-40B4-BE49-F238E27FC236}">
                <a16:creationId xmlns:a16="http://schemas.microsoft.com/office/drawing/2014/main" id="{16324259-B3B6-13C7-B523-6F2ADDB661CA}"/>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13" name="Slide Number Placeholder 12">
            <a:extLst>
              <a:ext uri="{FF2B5EF4-FFF2-40B4-BE49-F238E27FC236}">
                <a16:creationId xmlns:a16="http://schemas.microsoft.com/office/drawing/2014/main" id="{B4A93A42-05D6-6F4D-2D23-3DB9C92958EE}"/>
              </a:ext>
            </a:extLst>
          </p:cNvPr>
          <p:cNvSpPr>
            <a:spLocks noGrp="1"/>
          </p:cNvSpPr>
          <p:nvPr>
            <p:ph type="sldNum" sz="quarter" idx="12"/>
          </p:nvPr>
        </p:nvSpPr>
        <p:spPr>
          <a:xfrm>
            <a:off x="15799439" y="9774796"/>
            <a:ext cx="2133600" cy="365125"/>
          </a:xfrm>
        </p:spPr>
        <p:txBody>
          <a:bodyPr/>
          <a:lstStyle/>
          <a:p>
            <a:fld id="{B6F15528-21DE-4FAA-801E-634DDDAF4B2B}" type="slidenum">
              <a:rPr lang="en-US" sz="1800" smtClean="0">
                <a:solidFill>
                  <a:schemeClr val="tx1"/>
                </a:solidFill>
              </a:rPr>
              <a:pPr/>
              <a:t>11</a:t>
            </a:fld>
            <a:endParaRPr lang="en-US">
              <a:solidFill>
                <a:schemeClr val="tx1"/>
              </a:solidFill>
            </a:endParaRPr>
          </a:p>
        </p:txBody>
      </p:sp>
      <p:graphicFrame>
        <p:nvGraphicFramePr>
          <p:cNvPr id="2" name="Table 1">
            <a:extLst>
              <a:ext uri="{FF2B5EF4-FFF2-40B4-BE49-F238E27FC236}">
                <a16:creationId xmlns:a16="http://schemas.microsoft.com/office/drawing/2014/main" id="{25DDE55C-A8BB-F18C-1B79-BA662DD5497A}"/>
              </a:ext>
            </a:extLst>
          </p:cNvPr>
          <p:cNvGraphicFramePr>
            <a:graphicFrameLocks noGrp="1"/>
          </p:cNvGraphicFramePr>
          <p:nvPr>
            <p:extLst>
              <p:ext uri="{D42A27DB-BD31-4B8C-83A1-F6EECF244321}">
                <p14:modId xmlns:p14="http://schemas.microsoft.com/office/powerpoint/2010/main" val="3766562717"/>
              </p:ext>
            </p:extLst>
          </p:nvPr>
        </p:nvGraphicFramePr>
        <p:xfrm>
          <a:off x="289774" y="2221605"/>
          <a:ext cx="17489199" cy="5320716"/>
        </p:xfrm>
        <a:graphic>
          <a:graphicData uri="http://schemas.openxmlformats.org/drawingml/2006/table">
            <a:tbl>
              <a:tblPr firstRow="1" bandRow="1">
                <a:tableStyleId>{10A1B5D5-9B99-4C35-A422-299274C87663}</a:tableStyleId>
              </a:tblPr>
              <a:tblGrid>
                <a:gridCol w="3454588">
                  <a:extLst>
                    <a:ext uri="{9D8B030D-6E8A-4147-A177-3AD203B41FA5}">
                      <a16:colId xmlns:a16="http://schemas.microsoft.com/office/drawing/2014/main" val="3865897564"/>
                    </a:ext>
                  </a:extLst>
                </a:gridCol>
                <a:gridCol w="1714500">
                  <a:extLst>
                    <a:ext uri="{9D8B030D-6E8A-4147-A177-3AD203B41FA5}">
                      <a16:colId xmlns:a16="http://schemas.microsoft.com/office/drawing/2014/main" val="1388602711"/>
                    </a:ext>
                  </a:extLst>
                </a:gridCol>
                <a:gridCol w="1816858">
                  <a:extLst>
                    <a:ext uri="{9D8B030D-6E8A-4147-A177-3AD203B41FA5}">
                      <a16:colId xmlns:a16="http://schemas.microsoft.com/office/drawing/2014/main" val="605053084"/>
                    </a:ext>
                  </a:extLst>
                </a:gridCol>
                <a:gridCol w="10503253">
                  <a:extLst>
                    <a:ext uri="{9D8B030D-6E8A-4147-A177-3AD203B41FA5}">
                      <a16:colId xmlns:a16="http://schemas.microsoft.com/office/drawing/2014/main" val="2338668601"/>
                    </a:ext>
                  </a:extLst>
                </a:gridCol>
              </a:tblGrid>
              <a:tr h="891429">
                <a:tc>
                  <a:txBody>
                    <a:bodyPr/>
                    <a:lstStyle/>
                    <a:p>
                      <a:pPr algn="ctr"/>
                      <a:r>
                        <a:rPr lang="en-US" sz="3200">
                          <a:latin typeface="+mj-lt"/>
                        </a:rPr>
                        <a:t> School</a:t>
                      </a:r>
                    </a:p>
                  </a:txBody>
                  <a:tcPr anchor="ctr">
                    <a:solidFill>
                      <a:srgbClr val="FFC000"/>
                    </a:solidFill>
                  </a:tcPr>
                </a:tc>
                <a:tc>
                  <a:txBody>
                    <a:bodyPr/>
                    <a:lstStyle/>
                    <a:p>
                      <a:pPr algn="ctr"/>
                      <a:r>
                        <a:rPr lang="en-US" sz="3200">
                          <a:latin typeface="+mj-lt"/>
                        </a:rPr>
                        <a:t>FY23</a:t>
                      </a:r>
                    </a:p>
                  </a:txBody>
                  <a:tcPr anchor="ctr">
                    <a:solidFill>
                      <a:srgbClr val="FFC000"/>
                    </a:solidFill>
                  </a:tcPr>
                </a:tc>
                <a:tc>
                  <a:txBody>
                    <a:bodyPr/>
                    <a:lstStyle/>
                    <a:p>
                      <a:pPr algn="ctr"/>
                      <a:r>
                        <a:rPr lang="en-US" sz="3200">
                          <a:latin typeface="+mj-lt"/>
                        </a:rPr>
                        <a:t>FY24</a:t>
                      </a:r>
                    </a:p>
                  </a:txBody>
                  <a:tcPr anchor="ctr">
                    <a:solidFill>
                      <a:srgbClr val="FFC000"/>
                    </a:solidFill>
                  </a:tcPr>
                </a:tc>
                <a:tc>
                  <a:txBody>
                    <a:bodyPr/>
                    <a:lstStyle/>
                    <a:p>
                      <a:pPr algn="ctr"/>
                      <a:r>
                        <a:rPr lang="en-US" sz="3200">
                          <a:latin typeface="+mj-lt"/>
                        </a:rPr>
                        <a:t>Eligibility Criteria </a:t>
                      </a:r>
                    </a:p>
                  </a:txBody>
                  <a:tcPr anchor="ctr">
                    <a:solidFill>
                      <a:srgbClr val="FFC000"/>
                    </a:solidFill>
                  </a:tcPr>
                </a:tc>
                <a:extLst>
                  <a:ext uri="{0D108BD9-81ED-4DB2-BD59-A6C34878D82A}">
                    <a16:rowId xmlns:a16="http://schemas.microsoft.com/office/drawing/2014/main" val="1817727780"/>
                  </a:ext>
                </a:extLst>
              </a:tr>
              <a:tr h="1170000">
                <a:tc>
                  <a:txBody>
                    <a:bodyPr/>
                    <a:lstStyle/>
                    <a:p>
                      <a:pPr algn="ctr"/>
                      <a:r>
                        <a:rPr lang="en-US" sz="2800" b="0">
                          <a:latin typeface="+mj-lt"/>
                        </a:rPr>
                        <a:t>Appling MS</a:t>
                      </a:r>
                    </a:p>
                  </a:txBody>
                  <a:tcPr anchor="ctr"/>
                </a:tc>
                <a:tc>
                  <a:txBody>
                    <a:bodyPr/>
                    <a:lstStyle/>
                    <a:p>
                      <a:pPr algn="ctr"/>
                      <a:r>
                        <a:rPr lang="en-US" sz="2800">
                          <a:latin typeface="+mj-lt"/>
                        </a:rPr>
                        <a:t>- </a:t>
                      </a:r>
                    </a:p>
                  </a:txBody>
                  <a:tcPr anchor="ctr"/>
                </a:tc>
                <a:tc>
                  <a:txBody>
                    <a:bodyPr/>
                    <a:lstStyle/>
                    <a:p>
                      <a:pPr algn="ctr"/>
                      <a:r>
                        <a:rPr lang="en-US" sz="2800">
                          <a:latin typeface="+mj-lt"/>
                        </a:rPr>
                        <a:t>CSI</a:t>
                      </a:r>
                    </a:p>
                  </a:txBody>
                  <a:tcPr anchor="ctr"/>
                </a:tc>
                <a:tc>
                  <a:txBody>
                    <a:bodyPr/>
                    <a:lstStyle/>
                    <a:p>
                      <a:pPr lvl="0" algn="ctr">
                        <a:lnSpc>
                          <a:spcPct val="100000"/>
                        </a:lnSpc>
                        <a:spcBef>
                          <a:spcPts val="0"/>
                        </a:spcBef>
                        <a:spcAft>
                          <a:spcPts val="0"/>
                        </a:spcAft>
                        <a:buNone/>
                      </a:pPr>
                      <a:r>
                        <a:rPr lang="en-US" sz="2800" b="0" i="0" u="none" strike="noStrike" noProof="0">
                          <a:solidFill>
                            <a:srgbClr val="000000"/>
                          </a:solidFill>
                          <a:latin typeface="+mj-lt"/>
                        </a:rPr>
                        <a:t>Included in the lowest 5% of all Title I schools in the state</a:t>
                      </a:r>
                    </a:p>
                  </a:txBody>
                  <a:tcPr anchor="ctr"/>
                </a:tc>
                <a:extLst>
                  <a:ext uri="{0D108BD9-81ED-4DB2-BD59-A6C34878D82A}">
                    <a16:rowId xmlns:a16="http://schemas.microsoft.com/office/drawing/2014/main" val="1732083502"/>
                  </a:ext>
                </a:extLst>
              </a:tr>
              <a:tr h="1197857">
                <a:tc>
                  <a:txBody>
                    <a:bodyPr/>
                    <a:lstStyle/>
                    <a:p>
                      <a:pPr algn="ctr"/>
                      <a:r>
                        <a:rPr lang="en-US" sz="2800" b="0">
                          <a:latin typeface="+mj-lt"/>
                        </a:rPr>
                        <a:t>Ballard-Hudson MS</a:t>
                      </a:r>
                    </a:p>
                  </a:txBody>
                  <a:tcPr anchor="ctr"/>
                </a:tc>
                <a:tc>
                  <a:txBody>
                    <a:bodyPr/>
                    <a:lstStyle/>
                    <a:p>
                      <a:pPr algn="ctr"/>
                      <a:r>
                        <a:rPr lang="en-US" sz="2800">
                          <a:latin typeface="+mj-lt"/>
                        </a:rPr>
                        <a:t>Tier IV</a:t>
                      </a:r>
                    </a:p>
                  </a:txBody>
                  <a:tcPr anchor="ctr"/>
                </a:tc>
                <a:tc>
                  <a:txBody>
                    <a:bodyPr/>
                    <a:lstStyle/>
                    <a:p>
                      <a:pPr algn="ctr"/>
                      <a:r>
                        <a:rPr lang="en-US" sz="2800">
                          <a:latin typeface="+mj-lt"/>
                        </a:rPr>
                        <a:t>Tier IV</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a:latin typeface="+mj-lt"/>
                        </a:rPr>
                        <a:t>One of the 10 lowest performing schools statewide consistently performing in the bottom 5% of Title I schools</a:t>
                      </a:r>
                    </a:p>
                  </a:txBody>
                  <a:tcPr anchor="ctr"/>
                </a:tc>
                <a:extLst>
                  <a:ext uri="{0D108BD9-81ED-4DB2-BD59-A6C34878D82A}">
                    <a16:rowId xmlns:a16="http://schemas.microsoft.com/office/drawing/2014/main" val="462300251"/>
                  </a:ext>
                </a:extLst>
              </a:tr>
              <a:tr h="2061430">
                <a:tc>
                  <a:txBody>
                    <a:bodyPr/>
                    <a:lstStyle/>
                    <a:p>
                      <a:pPr algn="ctr"/>
                      <a:r>
                        <a:rPr lang="en-US" sz="2800" b="0">
                          <a:latin typeface="+mj-lt"/>
                        </a:rPr>
                        <a:t>Westside HS</a:t>
                      </a:r>
                    </a:p>
                  </a:txBody>
                  <a:tcPr anchor="ctr"/>
                </a:tc>
                <a:tc>
                  <a:txBody>
                    <a:bodyPr/>
                    <a:lstStyle/>
                    <a:p>
                      <a:pPr algn="ctr"/>
                      <a:r>
                        <a:rPr lang="en-US" sz="2800">
                          <a:latin typeface="+mj-lt"/>
                        </a:rPr>
                        <a:t>Promise</a:t>
                      </a:r>
                    </a:p>
                  </a:txBody>
                  <a:tcPr anchor="ctr"/>
                </a:tc>
                <a:tc>
                  <a:txBody>
                    <a:bodyPr/>
                    <a:lstStyle/>
                    <a:p>
                      <a:pPr algn="ctr"/>
                      <a:r>
                        <a:rPr lang="en-US" sz="2800">
                          <a:latin typeface="+mj-lt"/>
                        </a:rPr>
                        <a:t>ATSI</a:t>
                      </a:r>
                    </a:p>
                  </a:txBody>
                  <a:tcPr anchor="ctr"/>
                </a:tc>
                <a:tc>
                  <a:txBody>
                    <a:bodyPr/>
                    <a:lstStyle/>
                    <a:p>
                      <a:pPr algn="ctr"/>
                      <a:r>
                        <a:rPr lang="en-US" sz="2800">
                          <a:latin typeface="+mj-lt"/>
                        </a:rPr>
                        <a:t>Among the TSI schools, identified for one of their subgroups, whose component scores are at or below the highest components scores of the CSI lowest performing schools </a:t>
                      </a:r>
                      <a:endParaRPr lang="en-US" sz="2800" b="0" i="0" u="none" strike="noStrike" kern="1200" cap="none" spc="0" normalizeH="0" baseline="0" noProof="0">
                        <a:ln>
                          <a:noFill/>
                        </a:ln>
                        <a:solidFill>
                          <a:prstClr val="black"/>
                        </a:solidFill>
                        <a:effectLst/>
                        <a:uLnTx/>
                        <a:uFillTx/>
                        <a:latin typeface="+mj-lt"/>
                        <a:ea typeface="+mn-ea"/>
                        <a:cs typeface="+mn-cs"/>
                      </a:endParaRPr>
                    </a:p>
                  </a:txBody>
                  <a:tcPr anchor="ctr"/>
                </a:tc>
                <a:extLst>
                  <a:ext uri="{0D108BD9-81ED-4DB2-BD59-A6C34878D82A}">
                    <a16:rowId xmlns:a16="http://schemas.microsoft.com/office/drawing/2014/main" val="4490459"/>
                  </a:ext>
                </a:extLst>
              </a:tr>
            </a:tbl>
          </a:graphicData>
        </a:graphic>
      </p:graphicFrame>
      <p:sp>
        <p:nvSpPr>
          <p:cNvPr id="3" name="TextBox 3">
            <a:extLst>
              <a:ext uri="{FF2B5EF4-FFF2-40B4-BE49-F238E27FC236}">
                <a16:creationId xmlns:a16="http://schemas.microsoft.com/office/drawing/2014/main" id="{522B8996-7D35-1243-4CDB-63A38FC91C11}"/>
              </a:ext>
            </a:extLst>
          </p:cNvPr>
          <p:cNvSpPr txBox="1"/>
          <p:nvPr/>
        </p:nvSpPr>
        <p:spPr>
          <a:xfrm>
            <a:off x="481915" y="339315"/>
            <a:ext cx="15544800" cy="884858"/>
          </a:xfrm>
          <a:prstGeom prst="rect">
            <a:avLst/>
          </a:prstGeom>
        </p:spPr>
        <p:txBody>
          <a:bodyPr wrap="square" lIns="0" tIns="0" rIns="0" bIns="0" rtlCol="0" anchor="t">
            <a:spAutoFit/>
          </a:bodyPr>
          <a:lstStyle/>
          <a:p>
            <a:pPr>
              <a:lnSpc>
                <a:spcPts val="6912"/>
              </a:lnSpc>
            </a:pPr>
            <a:r>
              <a:rPr lang="en-US" sz="4400">
                <a:solidFill>
                  <a:schemeClr val="bg1"/>
                </a:solidFill>
                <a:latin typeface="Trade Gothic Next HvyCd" panose="020B0604020202020204" charset="0"/>
              </a:rPr>
              <a:t>BCSD Federally Identified Schools – Middle and High Schools</a:t>
            </a:r>
          </a:p>
        </p:txBody>
      </p:sp>
    </p:spTree>
    <p:extLst>
      <p:ext uri="{BB962C8B-B14F-4D97-AF65-F5344CB8AC3E}">
        <p14:creationId xmlns:p14="http://schemas.microsoft.com/office/powerpoint/2010/main" val="386146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91919"/>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151529" y="4532541"/>
            <a:ext cx="16255420" cy="738664"/>
          </a:xfrm>
          <a:prstGeom prst="rect">
            <a:avLst/>
          </a:prstGeom>
        </p:spPr>
        <p:txBody>
          <a:bodyPr wrap="square" lIns="0" tIns="0" rIns="0" bIns="0" rtlCol="0" anchor="t">
            <a:spAutoFit/>
          </a:bodyPr>
          <a:lstStyle/>
          <a:p>
            <a:pPr algn="l"/>
            <a:r>
              <a:rPr lang="en-US" sz="4800" dirty="0">
                <a:solidFill>
                  <a:srgbClr val="FFFFFF"/>
                </a:solidFill>
                <a:latin typeface="Trade Gothic Next HvyCd" panose="020B0604020202020204" charset="0"/>
              </a:rPr>
              <a:t>Digging in our CCRPI data: Key points for our CSI, ATSI, Tier IV schools</a:t>
            </a:r>
          </a:p>
        </p:txBody>
      </p:sp>
      <p:sp>
        <p:nvSpPr>
          <p:cNvPr id="5" name="Freeform 5"/>
          <p:cNvSpPr/>
          <p:nvPr/>
        </p:nvSpPr>
        <p:spPr>
          <a:xfrm>
            <a:off x="16167460" y="4103870"/>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7" name="Slide Number Placeholder 6">
            <a:extLst>
              <a:ext uri="{FF2B5EF4-FFF2-40B4-BE49-F238E27FC236}">
                <a16:creationId xmlns:a16="http://schemas.microsoft.com/office/drawing/2014/main" id="{B106257C-72C7-44B9-AB5A-28853F544B66}"/>
              </a:ext>
            </a:extLst>
          </p:cNvPr>
          <p:cNvSpPr>
            <a:spLocks noGrp="1"/>
          </p:cNvSpPr>
          <p:nvPr>
            <p:ph type="sldNum" sz="quarter" idx="12"/>
          </p:nvPr>
        </p:nvSpPr>
        <p:spPr>
          <a:xfrm>
            <a:off x="15821335" y="9678988"/>
            <a:ext cx="2133600" cy="365125"/>
          </a:xfrm>
        </p:spPr>
        <p:txBody>
          <a:bodyPr/>
          <a:lstStyle/>
          <a:p>
            <a:fld id="{B6F15528-21DE-4FAA-801E-634DDDAF4B2B}" type="slidenum">
              <a:rPr lang="en-US" sz="1800" smtClean="0">
                <a:solidFill>
                  <a:schemeClr val="tx1"/>
                </a:solidFill>
              </a:rPr>
              <a:pPr/>
              <a:t>12</a:t>
            </a:fld>
            <a:endParaRPr lang="en-US" sz="1800">
              <a:solidFill>
                <a:schemeClr val="tx1"/>
              </a:solidFill>
            </a:endParaRPr>
          </a:p>
        </p:txBody>
      </p:sp>
    </p:spTree>
    <p:extLst>
      <p:ext uri="{BB962C8B-B14F-4D97-AF65-F5344CB8AC3E}">
        <p14:creationId xmlns:p14="http://schemas.microsoft.com/office/powerpoint/2010/main" val="3501401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296" y="100853"/>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13</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12740775"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College Career Readiness Performance Index (CCRPI)</a:t>
            </a:r>
            <a:endParaRPr kumimoji="0" lang="en-US" sz="4400" b="0" i="0" u="none" strike="noStrike" kern="1200" cap="none" spc="0" normalizeH="0" baseline="0" noProof="0">
              <a:ln>
                <a:noFill/>
              </a:ln>
              <a:solidFill>
                <a:srgbClr val="FFFFFF"/>
              </a:solidFill>
              <a:effectLst/>
              <a:uLnTx/>
              <a:uFillTx/>
              <a:latin typeface="Trade Gothic Next HvyCd" panose="020B0604020202020204" charset="0"/>
            </a:endParaRPr>
          </a:p>
        </p:txBody>
      </p:sp>
      <p:pic>
        <p:nvPicPr>
          <p:cNvPr id="6" name="Picture 5">
            <a:extLst>
              <a:ext uri="{FF2B5EF4-FFF2-40B4-BE49-F238E27FC236}">
                <a16:creationId xmlns:a16="http://schemas.microsoft.com/office/drawing/2014/main" id="{ACBDA2C8-EF0C-84AC-B237-0DBFB8700333}"/>
              </a:ext>
            </a:extLst>
          </p:cNvPr>
          <p:cNvPicPr>
            <a:picLocks noChangeAspect="1"/>
          </p:cNvPicPr>
          <p:nvPr/>
        </p:nvPicPr>
        <p:blipFill>
          <a:blip r:embed="rId4"/>
          <a:stretch>
            <a:fillRect/>
          </a:stretch>
        </p:blipFill>
        <p:spPr>
          <a:xfrm>
            <a:off x="271221" y="1588537"/>
            <a:ext cx="17536981" cy="8100936"/>
          </a:xfrm>
          <a:prstGeom prst="rect">
            <a:avLst/>
          </a:prstGeom>
        </p:spPr>
      </p:pic>
      <p:sp>
        <p:nvSpPr>
          <p:cNvPr id="9" name="Rectangle 8">
            <a:extLst>
              <a:ext uri="{FF2B5EF4-FFF2-40B4-BE49-F238E27FC236}">
                <a16:creationId xmlns:a16="http://schemas.microsoft.com/office/drawing/2014/main" id="{DFED281B-7D59-C405-E37D-03B52A17CFB4}"/>
              </a:ext>
            </a:extLst>
          </p:cNvPr>
          <p:cNvSpPr/>
          <p:nvPr/>
        </p:nvSpPr>
        <p:spPr>
          <a:xfrm>
            <a:off x="13247137" y="8479948"/>
            <a:ext cx="2936837" cy="13465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2920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6514" y="0"/>
            <a:ext cx="18288000" cy="140243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extBox 1">
            <a:extLst>
              <a:ext uri="{FF2B5EF4-FFF2-40B4-BE49-F238E27FC236}">
                <a16:creationId xmlns:a16="http://schemas.microsoft.com/office/drawing/2014/main" id="{671EECE4-8ADA-E0FF-E4D0-573D351DCBFE}"/>
              </a:ext>
            </a:extLst>
          </p:cNvPr>
          <p:cNvSpPr txBox="1"/>
          <p:nvPr/>
        </p:nvSpPr>
        <p:spPr>
          <a:xfrm>
            <a:off x="209040" y="264946"/>
            <a:ext cx="15941909" cy="1107996"/>
          </a:xfrm>
          <a:prstGeom prst="rect">
            <a:avLst/>
          </a:prstGeom>
          <a:noFill/>
        </p:spPr>
        <p:txBody>
          <a:bodyPr wrap="square" rtlCol="0">
            <a:spAutoFit/>
          </a:bodyPr>
          <a:lstStyle/>
          <a:p>
            <a:r>
              <a:rPr lang="en-US" sz="6600">
                <a:solidFill>
                  <a:schemeClr val="bg1"/>
                </a:solidFill>
                <a:effectLst>
                  <a:outerShdw blurRad="38100" dist="38100" dir="2700000" algn="tl">
                    <a:srgbClr val="000000">
                      <a:alpha val="43137"/>
                    </a:srgbClr>
                  </a:outerShdw>
                </a:effectLst>
                <a:latin typeface="Trade Gothic Next HvyCd" panose="020B0906040303020004" pitchFamily="34" charset="0"/>
              </a:rPr>
              <a:t>CCRPI</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6183975" y="-216857"/>
            <a:ext cx="2087513" cy="2079261"/>
          </a:xfrm>
          <a:prstGeom prst="rect">
            <a:avLst/>
          </a:prstGeom>
        </p:spPr>
      </p:pic>
      <p:sp>
        <p:nvSpPr>
          <p:cNvPr id="4" name="TextBox 3">
            <a:extLst>
              <a:ext uri="{FF2B5EF4-FFF2-40B4-BE49-F238E27FC236}">
                <a16:creationId xmlns:a16="http://schemas.microsoft.com/office/drawing/2014/main" id="{E329B096-A9B7-78BD-B643-8A5019483691}"/>
              </a:ext>
            </a:extLst>
          </p:cNvPr>
          <p:cNvSpPr txBox="1"/>
          <p:nvPr/>
        </p:nvSpPr>
        <p:spPr>
          <a:xfrm>
            <a:off x="136065" y="1862404"/>
            <a:ext cx="17176098" cy="8429170"/>
          </a:xfrm>
          <a:prstGeom prst="rect">
            <a:avLst/>
          </a:prstGeom>
          <a:noFill/>
        </p:spPr>
        <p:txBody>
          <a:bodyPr wrap="square" lIns="137160" tIns="68580" rIns="137160" bIns="68580" rtlCol="0" anchor="t">
            <a:spAutoFit/>
          </a:bodyPr>
          <a:lstStyle/>
          <a:p>
            <a:pPr marL="1114425" lvl="1" indent="-428625">
              <a:lnSpc>
                <a:spcPct val="107000"/>
              </a:lnSpc>
              <a:spcBef>
                <a:spcPts val="900"/>
              </a:spcBef>
              <a:spcAft>
                <a:spcPts val="900"/>
              </a:spcAft>
              <a:buFont typeface="Wingdings" panose="05000000000000000000" pitchFamily="2" charset="2"/>
              <a:buChar char=""/>
            </a:pPr>
            <a:r>
              <a:rPr lang="en-US" sz="3600" b="1" kern="100">
                <a:latin typeface="+mj-lt"/>
                <a:ea typeface="Aptos" panose="020B0004020202020204" pitchFamily="34" charset="0"/>
                <a:cs typeface="Times New Roman"/>
              </a:rPr>
              <a:t>Content Mastery</a:t>
            </a:r>
            <a:r>
              <a:rPr lang="en-US" sz="3600" kern="100">
                <a:latin typeface="+mj-lt"/>
                <a:ea typeface="Aptos" panose="020B0004020202020204" pitchFamily="34" charset="0"/>
                <a:cs typeface="Times New Roman"/>
              </a:rPr>
              <a:t> addresses the question: </a:t>
            </a:r>
            <a:r>
              <a:rPr lang="en-US" sz="3600" b="1" kern="100">
                <a:solidFill>
                  <a:schemeClr val="accent5">
                    <a:lumMod val="50000"/>
                  </a:schemeClr>
                </a:solidFill>
                <a:latin typeface="+mj-lt"/>
                <a:ea typeface="Aptos" panose="020B0004020202020204" pitchFamily="34" charset="0"/>
                <a:cs typeface="Times New Roman"/>
              </a:rPr>
              <a:t>Are students achieving at the level necessary to be prepared for the next grade, college, or career</a:t>
            </a:r>
            <a:r>
              <a:rPr lang="en-US" sz="3600" kern="100">
                <a:solidFill>
                  <a:schemeClr val="accent5">
                    <a:lumMod val="50000"/>
                  </a:schemeClr>
                </a:solidFill>
                <a:latin typeface="+mj-lt"/>
                <a:ea typeface="Aptos" panose="020B0004020202020204" pitchFamily="34" charset="0"/>
                <a:cs typeface="Times New Roman"/>
              </a:rPr>
              <a:t>? </a:t>
            </a:r>
          </a:p>
          <a:p>
            <a:pPr marL="1114425" lvl="1" indent="-428625">
              <a:lnSpc>
                <a:spcPct val="107000"/>
              </a:lnSpc>
              <a:spcBef>
                <a:spcPts val="900"/>
              </a:spcBef>
              <a:spcAft>
                <a:spcPts val="900"/>
              </a:spcAft>
              <a:buFont typeface="Wingdings" panose="05000000000000000000" pitchFamily="2" charset="2"/>
              <a:buChar char=""/>
            </a:pPr>
            <a:endParaRPr lang="en-US" sz="3600" kern="100">
              <a:solidFill>
                <a:schemeClr val="accent5">
                  <a:lumMod val="50000"/>
                </a:schemeClr>
              </a:solidFill>
              <a:latin typeface="+mj-lt"/>
              <a:ea typeface="Aptos" panose="020B0004020202020204" pitchFamily="34" charset="0"/>
              <a:cs typeface="Times New Roman"/>
            </a:endParaRPr>
          </a:p>
          <a:p>
            <a:pPr marL="1114425" lvl="1" indent="-428625">
              <a:lnSpc>
                <a:spcPct val="107000"/>
              </a:lnSpc>
              <a:spcBef>
                <a:spcPts val="900"/>
              </a:spcBef>
              <a:spcAft>
                <a:spcPts val="900"/>
              </a:spcAft>
              <a:buFont typeface="Wingdings" panose="05000000000000000000" pitchFamily="2" charset="2"/>
              <a:buChar char=""/>
            </a:pPr>
            <a:endParaRPr lang="en-US" sz="3600" kern="100">
              <a:latin typeface="+mj-lt"/>
              <a:ea typeface="Aptos" panose="020B0004020202020204" pitchFamily="34" charset="0"/>
              <a:cs typeface="Times New Roman"/>
            </a:endParaRPr>
          </a:p>
          <a:p>
            <a:pPr marL="1114425" lvl="1" indent="-428625">
              <a:lnSpc>
                <a:spcPct val="107000"/>
              </a:lnSpc>
              <a:spcBef>
                <a:spcPts val="900"/>
              </a:spcBef>
              <a:spcAft>
                <a:spcPts val="900"/>
              </a:spcAft>
              <a:buFont typeface="Wingdings" panose="05000000000000000000" pitchFamily="2" charset="2"/>
              <a:buChar char=""/>
            </a:pPr>
            <a:endParaRPr lang="en-US" sz="3600" kern="100">
              <a:latin typeface="+mj-lt"/>
              <a:ea typeface="Aptos" panose="020B0004020202020204" pitchFamily="34" charset="0"/>
              <a:cs typeface="Times New Roman"/>
            </a:endParaRPr>
          </a:p>
          <a:p>
            <a:pPr marL="1114425" lvl="1" indent="-428625">
              <a:lnSpc>
                <a:spcPct val="107000"/>
              </a:lnSpc>
              <a:spcBef>
                <a:spcPts val="900"/>
              </a:spcBef>
              <a:spcAft>
                <a:spcPts val="900"/>
              </a:spcAft>
              <a:buFont typeface="Wingdings" panose="05000000000000000000" pitchFamily="2" charset="2"/>
              <a:buChar char=""/>
            </a:pPr>
            <a:endParaRPr lang="en-US" sz="3600" kern="100">
              <a:latin typeface="+mj-lt"/>
              <a:ea typeface="Aptos" panose="020B0004020202020204" pitchFamily="34" charset="0"/>
              <a:cs typeface="Times New Roman"/>
            </a:endParaRPr>
          </a:p>
          <a:p>
            <a:pPr marL="1114425" lvl="1" indent="-428625">
              <a:lnSpc>
                <a:spcPct val="107000"/>
              </a:lnSpc>
              <a:spcBef>
                <a:spcPts val="900"/>
              </a:spcBef>
              <a:spcAft>
                <a:spcPts val="900"/>
              </a:spcAft>
              <a:buFont typeface="Wingdings" panose="05000000000000000000" pitchFamily="2" charset="2"/>
              <a:buChar char=""/>
            </a:pPr>
            <a:endParaRPr lang="en-US" sz="2400" kern="100">
              <a:latin typeface="+mj-lt"/>
              <a:ea typeface="Aptos" panose="020B0004020202020204" pitchFamily="34" charset="0"/>
              <a:cs typeface="Times New Roman"/>
            </a:endParaRPr>
          </a:p>
          <a:p>
            <a:pPr marL="1114425" lvl="1" indent="-428625">
              <a:lnSpc>
                <a:spcPct val="107000"/>
              </a:lnSpc>
              <a:spcBef>
                <a:spcPts val="900"/>
              </a:spcBef>
              <a:spcAft>
                <a:spcPts val="900"/>
              </a:spcAft>
              <a:buFont typeface="Wingdings" panose="05000000000000000000" pitchFamily="2" charset="2"/>
              <a:buChar char=""/>
            </a:pPr>
            <a:r>
              <a:rPr lang="en-US" sz="3600" kern="100">
                <a:latin typeface="+mj-lt"/>
                <a:ea typeface="Aptos" panose="020B0004020202020204" pitchFamily="34" charset="0"/>
                <a:cs typeface="Times New Roman"/>
              </a:rPr>
              <a:t>This component includes an achievement score in </a:t>
            </a:r>
            <a:r>
              <a:rPr lang="en-US" sz="3600" b="1" kern="100">
                <a:latin typeface="+mj-lt"/>
                <a:ea typeface="Aptos" panose="020B0004020202020204" pitchFamily="34" charset="0"/>
                <a:cs typeface="Times New Roman"/>
              </a:rPr>
              <a:t>English language arts, mathematics, science, and social studies</a:t>
            </a:r>
            <a:r>
              <a:rPr lang="en-US" sz="3600" kern="100">
                <a:latin typeface="+mj-lt"/>
                <a:ea typeface="Aptos" panose="020B0004020202020204" pitchFamily="34" charset="0"/>
                <a:cs typeface="Times New Roman"/>
              </a:rPr>
              <a:t> (middle and high schools only) based on student performance on the </a:t>
            </a:r>
            <a:r>
              <a:rPr lang="en-US" sz="3600" b="1" kern="100">
                <a:latin typeface="+mj-lt"/>
                <a:ea typeface="Aptos" panose="020B0004020202020204" pitchFamily="34" charset="0"/>
                <a:cs typeface="Times New Roman"/>
              </a:rPr>
              <a:t>Georgia Milestones Assessment System</a:t>
            </a:r>
            <a:r>
              <a:rPr lang="en-US" sz="3600" kern="100">
                <a:latin typeface="+mj-lt"/>
                <a:ea typeface="Aptos" panose="020B0004020202020204" pitchFamily="34" charset="0"/>
                <a:cs typeface="Times New Roman"/>
              </a:rPr>
              <a:t> and the </a:t>
            </a:r>
            <a:r>
              <a:rPr lang="en-US" sz="3600" b="1" kern="100">
                <a:latin typeface="+mj-lt"/>
                <a:ea typeface="Aptos" panose="020B0004020202020204" pitchFamily="34" charset="0"/>
                <a:cs typeface="Times New Roman"/>
              </a:rPr>
              <a:t>Georgia Alternate Assessment 2.0</a:t>
            </a:r>
            <a:r>
              <a:rPr lang="en-US" sz="3600" kern="100">
                <a:latin typeface="+mj-lt"/>
                <a:ea typeface="Aptos" panose="020B0004020202020204" pitchFamily="34" charset="0"/>
                <a:cs typeface="Times New Roman"/>
              </a:rPr>
              <a:t> (GAA 2.0) which is administered to students with </a:t>
            </a:r>
            <a:r>
              <a:rPr lang="en-US" sz="3600" i="1" kern="100">
                <a:latin typeface="+mj-lt"/>
                <a:ea typeface="Aptos" panose="020B0004020202020204" pitchFamily="34" charset="0"/>
                <a:cs typeface="Times New Roman"/>
              </a:rPr>
              <a:t>significant cognitive disabilities. </a:t>
            </a:r>
            <a:endParaRPr lang="en-US" sz="3600" i="1" kern="100">
              <a:latin typeface="+mj-lt"/>
              <a:ea typeface="Aptos" panose="020B0004020202020204" pitchFamily="34" charset="0"/>
              <a:cs typeface="Times New Roman" panose="02020603050405020304" pitchFamily="18" charset="0"/>
            </a:endParaRPr>
          </a:p>
        </p:txBody>
      </p:sp>
      <p:sp>
        <p:nvSpPr>
          <p:cNvPr id="9" name="Rectangle: Rounded Corners 8">
            <a:extLst>
              <a:ext uri="{FF2B5EF4-FFF2-40B4-BE49-F238E27FC236}">
                <a16:creationId xmlns:a16="http://schemas.microsoft.com/office/drawing/2014/main" id="{7028E078-880C-58D7-E228-54BE3A33936A}"/>
              </a:ext>
            </a:extLst>
          </p:cNvPr>
          <p:cNvSpPr/>
          <p:nvPr/>
        </p:nvSpPr>
        <p:spPr>
          <a:xfrm>
            <a:off x="8458200" y="240979"/>
            <a:ext cx="7692749" cy="996150"/>
          </a:xfrm>
          <a:prstGeom prst="roundRect">
            <a:avLst/>
          </a:prstGeom>
          <a:solidFill>
            <a:srgbClr val="B4521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sz="1200"/>
          </a:p>
        </p:txBody>
      </p:sp>
      <p:pic>
        <p:nvPicPr>
          <p:cNvPr id="5" name="Picture 4" descr="Welcome to Experience Online Testing Georgia!">
            <a:extLst>
              <a:ext uri="{FF2B5EF4-FFF2-40B4-BE49-F238E27FC236}">
                <a16:creationId xmlns:a16="http://schemas.microsoft.com/office/drawing/2014/main" id="{AD3FE365-26C4-86B4-C704-69C34F52ED85}"/>
              </a:ext>
            </a:extLst>
          </p:cNvPr>
          <p:cNvPicPr>
            <a:picLocks noChangeAspect="1"/>
          </p:cNvPicPr>
          <p:nvPr/>
        </p:nvPicPr>
        <p:blipFill>
          <a:blip r:embed="rId4"/>
          <a:stretch>
            <a:fillRect/>
          </a:stretch>
        </p:blipFill>
        <p:spPr>
          <a:xfrm>
            <a:off x="7886699" y="3850748"/>
            <a:ext cx="4565745" cy="2444846"/>
          </a:xfrm>
          <a:prstGeom prst="rect">
            <a:avLst/>
          </a:prstGeom>
        </p:spPr>
      </p:pic>
      <p:pic>
        <p:nvPicPr>
          <p:cNvPr id="6" name="Picture 5" descr="Score Interpretation Guide Georgia Alternate Assessment 2.0 Spring 2021">
            <a:extLst>
              <a:ext uri="{FF2B5EF4-FFF2-40B4-BE49-F238E27FC236}">
                <a16:creationId xmlns:a16="http://schemas.microsoft.com/office/drawing/2014/main" id="{4824E530-5FEA-595A-260C-11446345B47D}"/>
              </a:ext>
            </a:extLst>
          </p:cNvPr>
          <p:cNvPicPr>
            <a:picLocks noChangeAspect="1"/>
          </p:cNvPicPr>
          <p:nvPr/>
        </p:nvPicPr>
        <p:blipFill>
          <a:blip r:embed="rId5"/>
          <a:stretch>
            <a:fillRect/>
          </a:stretch>
        </p:blipFill>
        <p:spPr>
          <a:xfrm>
            <a:off x="13987000" y="3477973"/>
            <a:ext cx="2681806" cy="3189527"/>
          </a:xfrm>
          <a:prstGeom prst="rect">
            <a:avLst/>
          </a:prstGeom>
        </p:spPr>
      </p:pic>
      <p:sp>
        <p:nvSpPr>
          <p:cNvPr id="13" name="Rectangle: Rounded Corners 4">
            <a:extLst>
              <a:ext uri="{FF2B5EF4-FFF2-40B4-BE49-F238E27FC236}">
                <a16:creationId xmlns:a16="http://schemas.microsoft.com/office/drawing/2014/main" id="{646C2690-AF3E-CB05-5111-551EEBE12E73}"/>
              </a:ext>
            </a:extLst>
          </p:cNvPr>
          <p:cNvSpPr txBox="1"/>
          <p:nvPr/>
        </p:nvSpPr>
        <p:spPr>
          <a:xfrm>
            <a:off x="8611424" y="276566"/>
            <a:ext cx="7451404" cy="847195"/>
          </a:xfrm>
          <a:prstGeom prst="rect">
            <a:avLst/>
          </a:prstGeom>
          <a:solidFill>
            <a:schemeClr val="accent5">
              <a:lumMod val="75000"/>
            </a:schemeClr>
          </a:solidFill>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160020" tIns="160020" rIns="160020" bIns="160020" numCol="1" spcCol="1270" anchor="ctr" anchorCtr="0">
            <a:noAutofit/>
          </a:bodyPr>
          <a:lstStyle/>
          <a:p>
            <a:pPr algn="ctr" defTabSz="1866900">
              <a:lnSpc>
                <a:spcPct val="90000"/>
              </a:lnSpc>
              <a:spcBef>
                <a:spcPct val="0"/>
              </a:spcBef>
              <a:spcAft>
                <a:spcPct val="35000"/>
              </a:spcAft>
            </a:pPr>
            <a:r>
              <a:rPr lang="en-US" sz="4200">
                <a:solidFill>
                  <a:schemeClr val="bg1"/>
                </a:solidFill>
                <a:latin typeface="ADLaM Display" panose="020F0502020204030204" pitchFamily="2" charset="0"/>
                <a:ea typeface="ADLaM Display" panose="020F0502020204030204" pitchFamily="2" charset="0"/>
                <a:cs typeface="ADLaM Display" panose="020F0502020204030204" pitchFamily="2" charset="0"/>
              </a:rPr>
              <a:t>Content Mastery</a:t>
            </a:r>
          </a:p>
        </p:txBody>
      </p:sp>
      <p:pic>
        <p:nvPicPr>
          <p:cNvPr id="1034" name="Picture 10" descr="Achievement - Free of Charge Creative Commons Green Highway sign image">
            <a:extLst>
              <a:ext uri="{FF2B5EF4-FFF2-40B4-BE49-F238E27FC236}">
                <a16:creationId xmlns:a16="http://schemas.microsoft.com/office/drawing/2014/main" id="{4DF2FA42-B29E-78BE-5D5C-DE3ACB0D225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86000" y="3865712"/>
            <a:ext cx="3922463" cy="23462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7" name="Slide Number Placeholder 7">
            <a:extLst>
              <a:ext uri="{FF2B5EF4-FFF2-40B4-BE49-F238E27FC236}">
                <a16:creationId xmlns:a16="http://schemas.microsoft.com/office/drawing/2014/main" id="{C7D36245-CF11-2E91-2112-E74637025EED}"/>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14</a:t>
            </a:fld>
            <a:endParaRPr lang="en-US" sz="1800">
              <a:solidFill>
                <a:schemeClr val="tx1"/>
              </a:solidFill>
            </a:endParaRPr>
          </a:p>
        </p:txBody>
      </p:sp>
    </p:spTree>
    <p:extLst>
      <p:ext uri="{BB962C8B-B14F-4D97-AF65-F5344CB8AC3E}">
        <p14:creationId xmlns:p14="http://schemas.microsoft.com/office/powerpoint/2010/main" val="421424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95070-1D8A-C5D0-A219-B19B26E9827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C25253A-6FF8-7F22-4796-22B63017EADA}"/>
              </a:ext>
            </a:extLst>
          </p:cNvPr>
          <p:cNvGrpSpPr/>
          <p:nvPr/>
        </p:nvGrpSpPr>
        <p:grpSpPr>
          <a:xfrm>
            <a:off x="-16513" y="-28437"/>
            <a:ext cx="18288000" cy="1228882"/>
            <a:chOff x="0" y="0"/>
            <a:chExt cx="24384000" cy="1638510"/>
          </a:xfrm>
        </p:grpSpPr>
        <p:sp>
          <p:nvSpPr>
            <p:cNvPr id="3" name="Freeform 3">
              <a:extLst>
                <a:ext uri="{FF2B5EF4-FFF2-40B4-BE49-F238E27FC236}">
                  <a16:creationId xmlns:a16="http://schemas.microsoft.com/office/drawing/2014/main" id="{C4669972-1B53-40F5-5DE1-0536D2E5FBAF}"/>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BE0EA6F3-6426-A470-3A67-2D57F91593B0}"/>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9EB6D619-653D-BBFD-3378-4523C78CD7FC}"/>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15</a:t>
            </a:fld>
            <a:endParaRPr lang="en-US" sz="1800">
              <a:solidFill>
                <a:schemeClr val="tx1"/>
              </a:solidFill>
            </a:endParaRPr>
          </a:p>
        </p:txBody>
      </p:sp>
      <p:sp>
        <p:nvSpPr>
          <p:cNvPr id="9" name="TextBox 8">
            <a:extLst>
              <a:ext uri="{FF2B5EF4-FFF2-40B4-BE49-F238E27FC236}">
                <a16:creationId xmlns:a16="http://schemas.microsoft.com/office/drawing/2014/main" id="{8F21F592-1675-83AD-1C5B-6F99072148D7}"/>
              </a:ext>
            </a:extLst>
          </p:cNvPr>
          <p:cNvSpPr txBox="1"/>
          <p:nvPr/>
        </p:nvSpPr>
        <p:spPr>
          <a:xfrm>
            <a:off x="282844" y="0"/>
            <a:ext cx="9151748" cy="1105431"/>
          </a:xfrm>
          <a:prstGeom prst="rect">
            <a:avLst/>
          </a:prstGeom>
          <a:noFill/>
        </p:spPr>
        <p:txBody>
          <a:bodyPr wrap="square">
            <a:spAutoFit/>
          </a:bodyPr>
          <a:lstStyle/>
          <a:p>
            <a:pPr marL="0" marR="0" lvl="0" indent="0" algn="l" defTabSz="914400" rtl="0" eaLnBrk="1" fontAlgn="auto" latinLnBrk="0" hangingPunct="1">
              <a:lnSpc>
                <a:spcPts val="7920"/>
              </a:lnSpc>
              <a:spcBef>
                <a:spcPts val="0"/>
              </a:spcBef>
              <a:spcAft>
                <a:spcPts val="0"/>
              </a:spcAft>
              <a:buClrTx/>
              <a:buSzTx/>
              <a:buFontTx/>
              <a:buNone/>
              <a:tabLst/>
              <a:defRPr/>
            </a:pPr>
            <a:r>
              <a:rPr lang="en-US" sz="4400">
                <a:solidFill>
                  <a:srgbClr val="FFFFFF"/>
                </a:solidFill>
                <a:latin typeface="Trade Gothic Next HvyCd" panose="020B0604020202020204" charset="0"/>
              </a:rPr>
              <a:t>Graph Legend</a:t>
            </a:r>
            <a:r>
              <a:rPr kumimoji="0" lang="en-US" sz="4400" b="0" i="0" u="none" strike="noStrike" kern="1200" cap="none" spc="0" normalizeH="0" baseline="0" noProof="0">
                <a:ln>
                  <a:noFill/>
                </a:ln>
                <a:solidFill>
                  <a:srgbClr val="FFFFFF"/>
                </a:solidFill>
                <a:effectLst/>
                <a:uLnTx/>
                <a:uFillTx/>
                <a:latin typeface="Trade Gothic Next HvyCd" panose="020B0604020202020204" charset="0"/>
              </a:rPr>
              <a:t>  </a:t>
            </a:r>
          </a:p>
        </p:txBody>
      </p:sp>
      <p:graphicFrame>
        <p:nvGraphicFramePr>
          <p:cNvPr id="62" name="Diagram 61">
            <a:extLst>
              <a:ext uri="{FF2B5EF4-FFF2-40B4-BE49-F238E27FC236}">
                <a16:creationId xmlns:a16="http://schemas.microsoft.com/office/drawing/2014/main" id="{945CEAA5-205C-67DE-1EEC-4EA9737955F4}"/>
              </a:ext>
            </a:extLst>
          </p:cNvPr>
          <p:cNvGraphicFramePr/>
          <p:nvPr/>
        </p:nvGraphicFramePr>
        <p:xfrm>
          <a:off x="6437781" y="1381685"/>
          <a:ext cx="9665072" cy="84649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83" name="TextBox 482">
            <a:extLst>
              <a:ext uri="{FF2B5EF4-FFF2-40B4-BE49-F238E27FC236}">
                <a16:creationId xmlns:a16="http://schemas.microsoft.com/office/drawing/2014/main" id="{48922ADA-3745-30F1-0BF8-5B8EF391824F}"/>
              </a:ext>
            </a:extLst>
          </p:cNvPr>
          <p:cNvSpPr txBox="1"/>
          <p:nvPr/>
        </p:nvSpPr>
        <p:spPr>
          <a:xfrm>
            <a:off x="638735" y="1984862"/>
            <a:ext cx="3830280" cy="25867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latin typeface="Arial Bold"/>
                <a:ea typeface="Calibri"/>
                <a:cs typeface="Calibri"/>
              </a:rPr>
              <a:t>The graphs that follow will use this legend:</a:t>
            </a:r>
            <a:endParaRPr lang="en-US" sz="4000">
              <a:latin typeface="Arial Bold"/>
            </a:endParaRPr>
          </a:p>
        </p:txBody>
      </p:sp>
    </p:spTree>
    <p:extLst>
      <p:ext uri="{BB962C8B-B14F-4D97-AF65-F5344CB8AC3E}">
        <p14:creationId xmlns:p14="http://schemas.microsoft.com/office/powerpoint/2010/main" val="3152281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296" y="-54332"/>
            <a:ext cx="18288000" cy="1237674"/>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16</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321647" y="274405"/>
            <a:ext cx="9376474" cy="769441"/>
          </a:xfrm>
          <a:prstGeom prst="rect">
            <a:avLst/>
          </a:prstGeom>
          <a:noFill/>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lang="en-US" sz="4400">
                <a:solidFill>
                  <a:srgbClr val="FFFFFF"/>
                </a:solidFill>
                <a:latin typeface="Trade Gothic Next HvyCd" panose="020B0604020202020204" charset="0"/>
              </a:rPr>
              <a:t>Content</a:t>
            </a:r>
            <a:r>
              <a:rPr lang="en-US" sz="4400">
                <a:solidFill>
                  <a:srgbClr val="FFFFFF"/>
                </a:solidFill>
                <a:latin typeface="Trade Gothic "/>
              </a:rPr>
              <a:t> </a:t>
            </a:r>
            <a:r>
              <a:rPr lang="en-US" sz="4400">
                <a:solidFill>
                  <a:srgbClr val="FFFFFF"/>
                </a:solidFill>
                <a:latin typeface="Trade Gothic Next HvyCd" panose="020B0604020202020204" charset="0"/>
              </a:rPr>
              <a:t>Mastery - Elementary</a:t>
            </a:r>
          </a:p>
        </p:txBody>
      </p:sp>
      <p:pic>
        <p:nvPicPr>
          <p:cNvPr id="12" name="Picture 11">
            <a:extLst>
              <a:ext uri="{FF2B5EF4-FFF2-40B4-BE49-F238E27FC236}">
                <a16:creationId xmlns:a16="http://schemas.microsoft.com/office/drawing/2014/main" id="{01766773-9842-E5BA-D09F-632E13981864}"/>
              </a:ext>
            </a:extLst>
          </p:cNvPr>
          <p:cNvPicPr>
            <a:picLocks noChangeAspect="1"/>
          </p:cNvPicPr>
          <p:nvPr/>
        </p:nvPicPr>
        <p:blipFill>
          <a:blip r:embed="rId4"/>
          <a:stretch>
            <a:fillRect/>
          </a:stretch>
        </p:blipFill>
        <p:spPr>
          <a:xfrm>
            <a:off x="207374" y="1372583"/>
            <a:ext cx="13096050" cy="8730344"/>
          </a:xfrm>
          <a:prstGeom prst="rect">
            <a:avLst/>
          </a:prstGeom>
        </p:spPr>
      </p:pic>
      <p:graphicFrame>
        <p:nvGraphicFramePr>
          <p:cNvPr id="6" name="Diagram 5">
            <a:extLst>
              <a:ext uri="{FF2B5EF4-FFF2-40B4-BE49-F238E27FC236}">
                <a16:creationId xmlns:a16="http://schemas.microsoft.com/office/drawing/2014/main" id="{921D5C3C-B183-A719-25AA-7241E7F94B8F}"/>
              </a:ext>
            </a:extLst>
          </p:cNvPr>
          <p:cNvGraphicFramePr/>
          <p:nvPr>
            <p:extLst>
              <p:ext uri="{D42A27DB-BD31-4B8C-83A1-F6EECF244321}">
                <p14:modId xmlns:p14="http://schemas.microsoft.com/office/powerpoint/2010/main" val="13890984"/>
              </p:ext>
            </p:extLst>
          </p:nvPr>
        </p:nvGraphicFramePr>
        <p:xfrm>
          <a:off x="13878263" y="1707866"/>
          <a:ext cx="3546661" cy="29684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2" name="TextBox 41">
            <a:extLst>
              <a:ext uri="{FF2B5EF4-FFF2-40B4-BE49-F238E27FC236}">
                <a16:creationId xmlns:a16="http://schemas.microsoft.com/office/drawing/2014/main" id="{1F580DC3-EEEB-4A6F-697C-EAE7D9B266AE}"/>
              </a:ext>
            </a:extLst>
          </p:cNvPr>
          <p:cNvSpPr txBox="1"/>
          <p:nvPr/>
        </p:nvSpPr>
        <p:spPr>
          <a:xfrm>
            <a:off x="12302288" y="8091236"/>
            <a:ext cx="451184"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ea typeface="Calibri"/>
                <a:cs typeface="Calibri"/>
              </a:rPr>
              <a:t>*</a:t>
            </a:r>
            <a:endParaRPr lang="en-US" sz="3200" b="1"/>
          </a:p>
        </p:txBody>
      </p:sp>
      <p:sp>
        <p:nvSpPr>
          <p:cNvPr id="43" name="TextBox 41">
            <a:extLst>
              <a:ext uri="{FF2B5EF4-FFF2-40B4-BE49-F238E27FC236}">
                <a16:creationId xmlns:a16="http://schemas.microsoft.com/office/drawing/2014/main" id="{1F580DC3-EEEB-4A6F-697C-EAE7D9B266AE}"/>
              </a:ext>
            </a:extLst>
          </p:cNvPr>
          <p:cNvSpPr txBox="1"/>
          <p:nvPr/>
        </p:nvSpPr>
        <p:spPr>
          <a:xfrm>
            <a:off x="3391400" y="8098756"/>
            <a:ext cx="451184"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ea typeface="Calibri"/>
                <a:cs typeface="Calibri"/>
              </a:rPr>
              <a:t>*</a:t>
            </a:r>
            <a:endParaRPr lang="en-US" sz="3200" b="1"/>
          </a:p>
        </p:txBody>
      </p:sp>
      <p:sp>
        <p:nvSpPr>
          <p:cNvPr id="45" name="TextBox 41">
            <a:extLst>
              <a:ext uri="{FF2B5EF4-FFF2-40B4-BE49-F238E27FC236}">
                <a16:creationId xmlns:a16="http://schemas.microsoft.com/office/drawing/2014/main" id="{18435135-6E53-8202-8C9A-963022C94920}"/>
              </a:ext>
            </a:extLst>
          </p:cNvPr>
          <p:cNvSpPr txBox="1"/>
          <p:nvPr/>
        </p:nvSpPr>
        <p:spPr>
          <a:xfrm>
            <a:off x="390254" y="9435149"/>
            <a:ext cx="4481762"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ea typeface="Calibri"/>
                <a:cs typeface="Calibri"/>
              </a:rPr>
              <a:t>*Indicates an increase</a:t>
            </a:r>
            <a:endParaRPr lang="en-US" sz="2400" b="1"/>
          </a:p>
        </p:txBody>
      </p:sp>
      <p:sp>
        <p:nvSpPr>
          <p:cNvPr id="20" name="TextBox 19">
            <a:extLst>
              <a:ext uri="{FF2B5EF4-FFF2-40B4-BE49-F238E27FC236}">
                <a16:creationId xmlns:a16="http://schemas.microsoft.com/office/drawing/2014/main" id="{7B70541D-6CC6-DD78-5DD7-72C4FA0805CB}"/>
              </a:ext>
            </a:extLst>
          </p:cNvPr>
          <p:cNvSpPr txBox="1"/>
          <p:nvPr/>
        </p:nvSpPr>
        <p:spPr>
          <a:xfrm>
            <a:off x="13768420" y="5813027"/>
            <a:ext cx="441769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ea typeface="Calibri"/>
                <a:cs typeface="Calibri"/>
              </a:rPr>
              <a:t>This graph represents the percentage of students who earned a rating of Developing or Above on the 2023 Georgia Milestones Assessment. </a:t>
            </a:r>
          </a:p>
        </p:txBody>
      </p:sp>
    </p:spTree>
    <p:extLst>
      <p:ext uri="{BB962C8B-B14F-4D97-AF65-F5344CB8AC3E}">
        <p14:creationId xmlns:p14="http://schemas.microsoft.com/office/powerpoint/2010/main" val="275204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17</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Content</a:t>
            </a:r>
            <a:r>
              <a:rPr lang="en-US" sz="4400">
                <a:solidFill>
                  <a:srgbClr val="FFFFFF"/>
                </a:solidFill>
                <a:latin typeface="Trade Gothic "/>
              </a:rPr>
              <a:t> </a:t>
            </a:r>
            <a:r>
              <a:rPr lang="en-US" sz="4400">
                <a:solidFill>
                  <a:srgbClr val="FFFFFF"/>
                </a:solidFill>
                <a:latin typeface="Trade Gothic Next HvyCd"/>
              </a:rPr>
              <a:t>Mastery – Middle Schools</a:t>
            </a:r>
            <a:endParaRPr lang="en-US" sz="4400">
              <a:solidFill>
                <a:srgbClr val="FFFFFF"/>
              </a:solidFill>
              <a:latin typeface="Trade Gothic Next HvyCd" panose="020B0604020202020204" charset="0"/>
            </a:endParaRPr>
          </a:p>
        </p:txBody>
      </p:sp>
      <p:graphicFrame>
        <p:nvGraphicFramePr>
          <p:cNvPr id="54" name="Diagram 53">
            <a:extLst>
              <a:ext uri="{FF2B5EF4-FFF2-40B4-BE49-F238E27FC236}">
                <a16:creationId xmlns:a16="http://schemas.microsoft.com/office/drawing/2014/main" id="{A2A65677-E672-2A4C-6FC1-29C88718D3F7}"/>
              </a:ext>
            </a:extLst>
          </p:cNvPr>
          <p:cNvGraphicFramePr/>
          <p:nvPr>
            <p:extLst>
              <p:ext uri="{D42A27DB-BD31-4B8C-83A1-F6EECF244321}">
                <p14:modId xmlns:p14="http://schemas.microsoft.com/office/powerpoint/2010/main" val="3562020027"/>
              </p:ext>
            </p:extLst>
          </p:nvPr>
        </p:nvGraphicFramePr>
        <p:xfrm>
          <a:off x="14190683" y="1933288"/>
          <a:ext cx="3546661" cy="2968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9" name="Picture 98" descr="A graph of content mastery&#10;&#10;Description automatically generated">
            <a:extLst>
              <a:ext uri="{FF2B5EF4-FFF2-40B4-BE49-F238E27FC236}">
                <a16:creationId xmlns:a16="http://schemas.microsoft.com/office/drawing/2014/main" id="{CE67E36D-683F-DD9F-2C52-AA9D72870BAB}"/>
              </a:ext>
            </a:extLst>
          </p:cNvPr>
          <p:cNvPicPr>
            <a:picLocks noChangeAspect="1"/>
          </p:cNvPicPr>
          <p:nvPr/>
        </p:nvPicPr>
        <p:blipFill rotWithShape="1">
          <a:blip r:embed="rId9"/>
          <a:srcRect t="-1" r="-114" b="18089"/>
          <a:stretch/>
        </p:blipFill>
        <p:spPr>
          <a:xfrm>
            <a:off x="389748" y="1859939"/>
            <a:ext cx="13205270" cy="6659221"/>
          </a:xfrm>
          <a:prstGeom prst="rect">
            <a:avLst/>
          </a:prstGeom>
        </p:spPr>
      </p:pic>
      <p:sp>
        <p:nvSpPr>
          <p:cNvPr id="29" name="TextBox 41">
            <a:extLst>
              <a:ext uri="{FF2B5EF4-FFF2-40B4-BE49-F238E27FC236}">
                <a16:creationId xmlns:a16="http://schemas.microsoft.com/office/drawing/2014/main" id="{1F580DC3-EEEB-4A6F-697C-EAE7D9B266AE}"/>
              </a:ext>
            </a:extLst>
          </p:cNvPr>
          <p:cNvSpPr txBox="1"/>
          <p:nvPr/>
        </p:nvSpPr>
        <p:spPr>
          <a:xfrm>
            <a:off x="12693354" y="7252704"/>
            <a:ext cx="451184"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ea typeface="Calibri"/>
                <a:cs typeface="Calibri"/>
              </a:rPr>
              <a:t>*</a:t>
            </a:r>
            <a:endParaRPr lang="en-US" sz="3200" b="1"/>
          </a:p>
        </p:txBody>
      </p:sp>
      <p:sp>
        <p:nvSpPr>
          <p:cNvPr id="30" name="TextBox 41">
            <a:extLst>
              <a:ext uri="{FF2B5EF4-FFF2-40B4-BE49-F238E27FC236}">
                <a16:creationId xmlns:a16="http://schemas.microsoft.com/office/drawing/2014/main" id="{1F580DC3-EEEB-4A6F-697C-EAE7D9B266AE}"/>
              </a:ext>
            </a:extLst>
          </p:cNvPr>
          <p:cNvSpPr txBox="1"/>
          <p:nvPr/>
        </p:nvSpPr>
        <p:spPr>
          <a:xfrm>
            <a:off x="7068883" y="7226802"/>
            <a:ext cx="451184"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ea typeface="Calibri"/>
                <a:cs typeface="Calibri"/>
              </a:rPr>
              <a:t>*</a:t>
            </a:r>
            <a:endParaRPr lang="en-US" sz="3200" b="1"/>
          </a:p>
        </p:txBody>
      </p:sp>
      <p:sp>
        <p:nvSpPr>
          <p:cNvPr id="18" name="TextBox 17">
            <a:extLst>
              <a:ext uri="{FF2B5EF4-FFF2-40B4-BE49-F238E27FC236}">
                <a16:creationId xmlns:a16="http://schemas.microsoft.com/office/drawing/2014/main" id="{41063AE4-16F9-8993-3C47-B08AEAAF6E08}"/>
              </a:ext>
            </a:extLst>
          </p:cNvPr>
          <p:cNvSpPr txBox="1"/>
          <p:nvPr/>
        </p:nvSpPr>
        <p:spPr>
          <a:xfrm>
            <a:off x="14106458" y="5606099"/>
            <a:ext cx="3964486"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ea typeface="Calibri"/>
                <a:cs typeface="Calibri"/>
              </a:rPr>
              <a:t>This graph represents the percentage of students who earned a rating of Developing or Above on the 2023 Georgia Milestones Assessment. </a:t>
            </a:r>
          </a:p>
        </p:txBody>
      </p:sp>
      <p:sp>
        <p:nvSpPr>
          <p:cNvPr id="4" name="TextBox 3">
            <a:extLst>
              <a:ext uri="{FF2B5EF4-FFF2-40B4-BE49-F238E27FC236}">
                <a16:creationId xmlns:a16="http://schemas.microsoft.com/office/drawing/2014/main" id="{D2A0CEEF-44D2-0616-ED4D-148597BFD4F5}"/>
              </a:ext>
            </a:extLst>
          </p:cNvPr>
          <p:cNvSpPr txBox="1"/>
          <p:nvPr/>
        </p:nvSpPr>
        <p:spPr>
          <a:xfrm>
            <a:off x="389748" y="8324991"/>
            <a:ext cx="13205270" cy="1188720"/>
          </a:xfrm>
          <a:prstGeom prst="rect">
            <a:avLst/>
          </a:prstGeom>
          <a:solidFill>
            <a:srgbClr val="FFFFFF"/>
          </a:solidFill>
        </p:spPr>
        <p:txBody>
          <a:bodyPr wrap="square" rtlCol="0">
            <a:spAutoFit/>
          </a:bodyPr>
          <a:lstStyle/>
          <a:p>
            <a:endParaRPr lang="en-US"/>
          </a:p>
        </p:txBody>
      </p:sp>
      <p:sp>
        <p:nvSpPr>
          <p:cNvPr id="32" name="TextBox 41">
            <a:extLst>
              <a:ext uri="{FF2B5EF4-FFF2-40B4-BE49-F238E27FC236}">
                <a16:creationId xmlns:a16="http://schemas.microsoft.com/office/drawing/2014/main" id="{9586ED42-3BBD-1605-9878-9363B72B7FC1}"/>
              </a:ext>
            </a:extLst>
          </p:cNvPr>
          <p:cNvSpPr txBox="1"/>
          <p:nvPr/>
        </p:nvSpPr>
        <p:spPr>
          <a:xfrm>
            <a:off x="795730" y="8801741"/>
            <a:ext cx="4331368"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highlight>
                  <a:srgbClr val="FFFFFF"/>
                </a:highlight>
                <a:ea typeface="Calibri"/>
                <a:cs typeface="Calibri"/>
              </a:rPr>
              <a:t>*Indicates an increase</a:t>
            </a:r>
          </a:p>
        </p:txBody>
      </p:sp>
    </p:spTree>
    <p:extLst>
      <p:ext uri="{BB962C8B-B14F-4D97-AF65-F5344CB8AC3E}">
        <p14:creationId xmlns:p14="http://schemas.microsoft.com/office/powerpoint/2010/main" val="4019441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18</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Content</a:t>
            </a:r>
            <a:r>
              <a:rPr lang="en-US" sz="4400">
                <a:solidFill>
                  <a:srgbClr val="FFFFFF"/>
                </a:solidFill>
                <a:latin typeface="Trade Gothic "/>
              </a:rPr>
              <a:t> </a:t>
            </a:r>
            <a:r>
              <a:rPr lang="en-US" sz="4400">
                <a:solidFill>
                  <a:srgbClr val="FFFFFF"/>
                </a:solidFill>
                <a:latin typeface="Trade Gothic Next HvyCd"/>
              </a:rPr>
              <a:t>Mastery – High Schools</a:t>
            </a:r>
            <a:endParaRPr lang="en-US" sz="4400">
              <a:solidFill>
                <a:srgbClr val="FFFFFF"/>
              </a:solidFill>
              <a:latin typeface="Trade Gothic Next HvyCd" panose="020B0604020202020204" charset="0"/>
            </a:endParaRPr>
          </a:p>
        </p:txBody>
      </p:sp>
      <p:graphicFrame>
        <p:nvGraphicFramePr>
          <p:cNvPr id="6" name="Diagram 5">
            <a:extLst>
              <a:ext uri="{FF2B5EF4-FFF2-40B4-BE49-F238E27FC236}">
                <a16:creationId xmlns:a16="http://schemas.microsoft.com/office/drawing/2014/main" id="{F240B30B-8E13-4962-A149-07A17A8AA087}"/>
              </a:ext>
            </a:extLst>
          </p:cNvPr>
          <p:cNvGraphicFramePr/>
          <p:nvPr>
            <p:extLst>
              <p:ext uri="{D42A27DB-BD31-4B8C-83A1-F6EECF244321}">
                <p14:modId xmlns:p14="http://schemas.microsoft.com/office/powerpoint/2010/main" val="2844638416"/>
              </p:ext>
            </p:extLst>
          </p:nvPr>
        </p:nvGraphicFramePr>
        <p:xfrm>
          <a:off x="14097591" y="1964763"/>
          <a:ext cx="3546661" cy="2968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3" name="Picture 22" descr="A graph of a content mastery&#10;&#10;Description automatically generated">
            <a:extLst>
              <a:ext uri="{FF2B5EF4-FFF2-40B4-BE49-F238E27FC236}">
                <a16:creationId xmlns:a16="http://schemas.microsoft.com/office/drawing/2014/main" id="{B3B1678D-D184-2528-7093-4C410E6B9408}"/>
              </a:ext>
            </a:extLst>
          </p:cNvPr>
          <p:cNvPicPr>
            <a:picLocks noChangeAspect="1"/>
          </p:cNvPicPr>
          <p:nvPr/>
        </p:nvPicPr>
        <p:blipFill rotWithShape="1">
          <a:blip r:embed="rId9"/>
          <a:srcRect b="11043"/>
          <a:stretch/>
        </p:blipFill>
        <p:spPr>
          <a:xfrm>
            <a:off x="448515" y="1691640"/>
            <a:ext cx="12985545" cy="7368540"/>
          </a:xfrm>
          <a:prstGeom prst="rect">
            <a:avLst/>
          </a:prstGeom>
        </p:spPr>
      </p:pic>
      <p:sp>
        <p:nvSpPr>
          <p:cNvPr id="31" name="TextBox 41">
            <a:extLst>
              <a:ext uri="{FF2B5EF4-FFF2-40B4-BE49-F238E27FC236}">
                <a16:creationId xmlns:a16="http://schemas.microsoft.com/office/drawing/2014/main" id="{1F580DC3-EEEB-4A6F-697C-EAE7D9B266AE}"/>
              </a:ext>
            </a:extLst>
          </p:cNvPr>
          <p:cNvSpPr txBox="1"/>
          <p:nvPr/>
        </p:nvSpPr>
        <p:spPr>
          <a:xfrm>
            <a:off x="8485471" y="7460179"/>
            <a:ext cx="451184"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ea typeface="Calibri"/>
                <a:cs typeface="Calibri"/>
              </a:rPr>
              <a:t>*</a:t>
            </a:r>
            <a:endParaRPr lang="en-US" sz="3200" b="1"/>
          </a:p>
        </p:txBody>
      </p:sp>
      <p:sp>
        <p:nvSpPr>
          <p:cNvPr id="19" name="TextBox 18">
            <a:extLst>
              <a:ext uri="{FF2B5EF4-FFF2-40B4-BE49-F238E27FC236}">
                <a16:creationId xmlns:a16="http://schemas.microsoft.com/office/drawing/2014/main" id="{337C7B7D-1712-83C7-14B2-E3F81889D010}"/>
              </a:ext>
            </a:extLst>
          </p:cNvPr>
          <p:cNvSpPr txBox="1"/>
          <p:nvPr/>
        </p:nvSpPr>
        <p:spPr>
          <a:xfrm>
            <a:off x="14036040" y="5744748"/>
            <a:ext cx="4235447"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ea typeface="Calibri"/>
                <a:cs typeface="Calibri"/>
              </a:rPr>
              <a:t>This graph represents the percentage of students who earned a rating of Developing or Above on the 2023 Georgia Milestones Assessment. </a:t>
            </a:r>
          </a:p>
        </p:txBody>
      </p:sp>
      <p:sp>
        <p:nvSpPr>
          <p:cNvPr id="4" name="TextBox 3">
            <a:extLst>
              <a:ext uri="{FF2B5EF4-FFF2-40B4-BE49-F238E27FC236}">
                <a16:creationId xmlns:a16="http://schemas.microsoft.com/office/drawing/2014/main" id="{F68F1656-1FB8-F29C-CD04-B4E60A7A28E8}"/>
              </a:ext>
            </a:extLst>
          </p:cNvPr>
          <p:cNvSpPr txBox="1"/>
          <p:nvPr/>
        </p:nvSpPr>
        <p:spPr>
          <a:xfrm>
            <a:off x="448514" y="8379073"/>
            <a:ext cx="12985546" cy="1188720"/>
          </a:xfrm>
          <a:prstGeom prst="rect">
            <a:avLst/>
          </a:prstGeom>
          <a:solidFill>
            <a:srgbClr val="FFFFFF"/>
          </a:solidFill>
        </p:spPr>
        <p:txBody>
          <a:bodyPr wrap="square" rtlCol="0">
            <a:spAutoFit/>
          </a:bodyPr>
          <a:lstStyle/>
          <a:p>
            <a:endParaRPr lang="en-US"/>
          </a:p>
        </p:txBody>
      </p:sp>
      <p:sp>
        <p:nvSpPr>
          <p:cNvPr id="33" name="TextBox 41">
            <a:extLst>
              <a:ext uri="{FF2B5EF4-FFF2-40B4-BE49-F238E27FC236}">
                <a16:creationId xmlns:a16="http://schemas.microsoft.com/office/drawing/2014/main" id="{E5AD1873-28AF-F48D-5B11-B334C272965C}"/>
              </a:ext>
            </a:extLst>
          </p:cNvPr>
          <p:cNvSpPr txBox="1"/>
          <p:nvPr/>
        </p:nvSpPr>
        <p:spPr>
          <a:xfrm>
            <a:off x="712068" y="8932634"/>
            <a:ext cx="4331368"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ea typeface="Calibri"/>
                <a:cs typeface="Calibri"/>
              </a:rPr>
              <a:t>*Indicates an increase</a:t>
            </a:r>
            <a:endParaRPr lang="en-US" sz="2400" b="1"/>
          </a:p>
        </p:txBody>
      </p:sp>
    </p:spTree>
    <p:extLst>
      <p:ext uri="{BB962C8B-B14F-4D97-AF65-F5344CB8AC3E}">
        <p14:creationId xmlns:p14="http://schemas.microsoft.com/office/powerpoint/2010/main" val="3562206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6514" y="0"/>
            <a:ext cx="18288000" cy="140243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extBox 1">
            <a:extLst>
              <a:ext uri="{FF2B5EF4-FFF2-40B4-BE49-F238E27FC236}">
                <a16:creationId xmlns:a16="http://schemas.microsoft.com/office/drawing/2014/main" id="{671EECE4-8ADA-E0FF-E4D0-573D351DCBFE}"/>
              </a:ext>
            </a:extLst>
          </p:cNvPr>
          <p:cNvSpPr txBox="1"/>
          <p:nvPr/>
        </p:nvSpPr>
        <p:spPr>
          <a:xfrm>
            <a:off x="291606" y="403272"/>
            <a:ext cx="7715926"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6233514" y="-130326"/>
            <a:ext cx="2087513" cy="2079261"/>
          </a:xfrm>
          <a:prstGeom prst="rect">
            <a:avLst/>
          </a:prstGeom>
        </p:spPr>
      </p:pic>
      <p:sp>
        <p:nvSpPr>
          <p:cNvPr id="4" name="TextBox 3">
            <a:extLst>
              <a:ext uri="{FF2B5EF4-FFF2-40B4-BE49-F238E27FC236}">
                <a16:creationId xmlns:a16="http://schemas.microsoft.com/office/drawing/2014/main" id="{E329B096-A9B7-78BD-B643-8A5019483691}"/>
              </a:ext>
            </a:extLst>
          </p:cNvPr>
          <p:cNvSpPr txBox="1"/>
          <p:nvPr/>
        </p:nvSpPr>
        <p:spPr>
          <a:xfrm>
            <a:off x="530080" y="2204430"/>
            <a:ext cx="17260867" cy="7382470"/>
          </a:xfrm>
          <a:prstGeom prst="rect">
            <a:avLst/>
          </a:prstGeom>
          <a:noFill/>
        </p:spPr>
        <p:txBody>
          <a:bodyPr wrap="square" lIns="137160" tIns="68580" rIns="137160" bIns="68580" rtlCol="0" anchor="t">
            <a:spAutoFit/>
          </a:bodyPr>
          <a:lstStyle/>
          <a:p>
            <a:pPr marL="514350" indent="-514350">
              <a:lnSpc>
                <a:spcPct val="107000"/>
              </a:lnSpc>
              <a:spcBef>
                <a:spcPts val="900"/>
              </a:spcBef>
              <a:spcAft>
                <a:spcPts val="900"/>
              </a:spcAft>
              <a:buFont typeface="Wingdings" panose="05000000000000000000" pitchFamily="2" charset="2"/>
              <a:buChar char=""/>
            </a:pPr>
            <a:r>
              <a:rPr lang="en-US" sz="3600" b="1" kern="100">
                <a:latin typeface="+mj-lt"/>
                <a:ea typeface="Aptos" panose="020B0004020202020204" pitchFamily="34" charset="0"/>
                <a:cs typeface="Times New Roman"/>
              </a:rPr>
              <a:t>Measures how much growth students are demonstrating relative to academically similar students</a:t>
            </a:r>
            <a:r>
              <a:rPr lang="en-US" sz="3600" kern="100">
                <a:latin typeface="+mj-lt"/>
                <a:ea typeface="Aptos" panose="020B0004020202020204" pitchFamily="34" charset="0"/>
                <a:cs typeface="Times New Roman"/>
              </a:rPr>
              <a:t>. </a:t>
            </a:r>
          </a:p>
          <a:p>
            <a:pPr marL="514350" indent="-514350">
              <a:lnSpc>
                <a:spcPct val="107000"/>
              </a:lnSpc>
              <a:spcBef>
                <a:spcPts val="900"/>
              </a:spcBef>
              <a:spcAft>
                <a:spcPts val="900"/>
              </a:spcAft>
              <a:buFont typeface="Wingdings" panose="05000000000000000000" pitchFamily="2" charset="2"/>
              <a:buChar char=""/>
            </a:pPr>
            <a:endParaRPr lang="en-US" sz="1100">
              <a:latin typeface="+mj-lt"/>
            </a:endParaRPr>
          </a:p>
          <a:p>
            <a:pPr marL="514350" indent="-514350">
              <a:lnSpc>
                <a:spcPct val="107000"/>
              </a:lnSpc>
              <a:spcBef>
                <a:spcPts val="900"/>
              </a:spcBef>
              <a:spcAft>
                <a:spcPts val="900"/>
              </a:spcAft>
              <a:buFont typeface="Wingdings" panose="05000000000000000000" pitchFamily="2" charset="2"/>
              <a:buChar char=""/>
            </a:pPr>
            <a:r>
              <a:rPr lang="en-US" sz="3600" kern="100">
                <a:latin typeface="+mj-lt"/>
                <a:ea typeface="Aptos" panose="020B0004020202020204" pitchFamily="34" charset="0"/>
                <a:cs typeface="Times New Roman"/>
              </a:rPr>
              <a:t>This component utilizes </a:t>
            </a:r>
            <a:r>
              <a:rPr lang="en-US" sz="3600" b="1" kern="100">
                <a:latin typeface="+mj-lt"/>
                <a:ea typeface="Aptos" panose="020B0004020202020204" pitchFamily="34" charset="0"/>
                <a:cs typeface="Times New Roman"/>
              </a:rPr>
              <a:t>Student Growth Percentiles </a:t>
            </a:r>
            <a:r>
              <a:rPr lang="en-US" sz="3600" kern="100">
                <a:latin typeface="+mj-lt"/>
                <a:ea typeface="Aptos" panose="020B0004020202020204" pitchFamily="34" charset="0"/>
                <a:cs typeface="Times New Roman"/>
              </a:rPr>
              <a:t>(SGPs) to measure progress in both English Language Arts and Mathematics on Georgia Milestones and categorical growth for students on Georgia Alternate Assessment 2.0. </a:t>
            </a:r>
          </a:p>
          <a:p>
            <a:pPr>
              <a:lnSpc>
                <a:spcPct val="107000"/>
              </a:lnSpc>
              <a:spcBef>
                <a:spcPts val="900"/>
              </a:spcBef>
              <a:spcAft>
                <a:spcPts val="900"/>
              </a:spcAft>
            </a:pPr>
            <a:endParaRPr lang="en-US" sz="1100" kern="100">
              <a:latin typeface="+mj-lt"/>
              <a:ea typeface="Aptos" panose="020B0004020202020204" pitchFamily="34" charset="0"/>
              <a:cs typeface="Times New Roman" panose="02020603050405020304" pitchFamily="18" charset="0"/>
            </a:endParaRPr>
          </a:p>
          <a:p>
            <a:pPr marL="514350" indent="-514350">
              <a:lnSpc>
                <a:spcPct val="107000"/>
              </a:lnSpc>
              <a:spcBef>
                <a:spcPts val="900"/>
              </a:spcBef>
              <a:spcAft>
                <a:spcPts val="900"/>
              </a:spcAft>
              <a:buFont typeface="Wingdings" panose="05000000000000000000" pitchFamily="2" charset="2"/>
              <a:buChar char=""/>
            </a:pPr>
            <a:r>
              <a:rPr lang="en-US" sz="3600" kern="100">
                <a:latin typeface="+mj-lt"/>
                <a:ea typeface="Aptos" panose="020B0004020202020204" pitchFamily="34" charset="0"/>
                <a:cs typeface="Times New Roman"/>
              </a:rPr>
              <a:t>A third progress indicator measure the extent to which </a:t>
            </a:r>
            <a:r>
              <a:rPr lang="en-US" sz="3600" b="1" kern="100">
                <a:latin typeface="+mj-lt"/>
                <a:ea typeface="Aptos" panose="020B0004020202020204" pitchFamily="34" charset="0"/>
                <a:cs typeface="Times New Roman"/>
              </a:rPr>
              <a:t>English Learners (ELs) are making progress towards English language proficiency</a:t>
            </a:r>
            <a:r>
              <a:rPr lang="en-US" sz="3600" kern="100">
                <a:latin typeface="+mj-lt"/>
                <a:ea typeface="Aptos" panose="020B0004020202020204" pitchFamily="34" charset="0"/>
                <a:cs typeface="Times New Roman"/>
              </a:rPr>
              <a:t>, as measured by EL students moving from one state-defined Performance Band to a higher Performance Band on the </a:t>
            </a:r>
            <a:r>
              <a:rPr lang="en-US" sz="3600" b="1" kern="100">
                <a:latin typeface="+mj-lt"/>
                <a:ea typeface="Aptos" panose="020B0004020202020204" pitchFamily="34" charset="0"/>
                <a:cs typeface="Times New Roman"/>
              </a:rPr>
              <a:t>ACCESS for ELLs assessment</a:t>
            </a:r>
            <a:r>
              <a:rPr lang="en-US" sz="3600" kern="100">
                <a:latin typeface="+mj-lt"/>
                <a:ea typeface="Aptos" panose="020B0004020202020204" pitchFamily="34" charset="0"/>
                <a:cs typeface="Times New Roman"/>
              </a:rPr>
              <a:t>.</a:t>
            </a:r>
          </a:p>
          <a:p>
            <a:endParaRPr lang="en-US" sz="3300">
              <a:latin typeface="Arial Nova"/>
              <a:cs typeface="Arial" panose="020B0604020202020204" pitchFamily="34" charset="0"/>
            </a:endParaRPr>
          </a:p>
        </p:txBody>
      </p:sp>
      <p:grpSp>
        <p:nvGrpSpPr>
          <p:cNvPr id="5" name="Group 4">
            <a:extLst>
              <a:ext uri="{FF2B5EF4-FFF2-40B4-BE49-F238E27FC236}">
                <a16:creationId xmlns:a16="http://schemas.microsoft.com/office/drawing/2014/main" id="{5E2DE7F7-35A7-982F-A0F5-A9958B80731B}"/>
              </a:ext>
            </a:extLst>
          </p:cNvPr>
          <p:cNvGrpSpPr/>
          <p:nvPr/>
        </p:nvGrpSpPr>
        <p:grpSpPr>
          <a:xfrm>
            <a:off x="8686800" y="106334"/>
            <a:ext cx="7388130" cy="1296101"/>
            <a:chOff x="0" y="897277"/>
            <a:chExt cx="4925420" cy="864067"/>
          </a:xfrm>
          <a:solidFill>
            <a:schemeClr val="accent3">
              <a:lumMod val="60000"/>
              <a:lumOff val="40000"/>
            </a:schemeClr>
          </a:solidFill>
          <a:scene3d>
            <a:camera prst="orthographicFront"/>
            <a:lightRig rig="flat" dir="t"/>
          </a:scene3d>
        </p:grpSpPr>
        <p:sp>
          <p:nvSpPr>
            <p:cNvPr id="7" name="Rectangle: Rounded Corners 6">
              <a:extLst>
                <a:ext uri="{FF2B5EF4-FFF2-40B4-BE49-F238E27FC236}">
                  <a16:creationId xmlns:a16="http://schemas.microsoft.com/office/drawing/2014/main" id="{BF1DD455-A550-305E-E3CD-B3D2C32AB43F}"/>
                </a:ext>
              </a:extLst>
            </p:cNvPr>
            <p:cNvSpPr/>
            <p:nvPr/>
          </p:nvSpPr>
          <p:spPr>
            <a:xfrm>
              <a:off x="0" y="897277"/>
              <a:ext cx="4925420" cy="864067"/>
            </a:xfrm>
            <a:prstGeom prst="roundRect">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en-US" sz="2700"/>
            </a:p>
          </p:txBody>
        </p:sp>
        <p:sp>
          <p:nvSpPr>
            <p:cNvPr id="8" name="Rectangle: Rounded Corners 4">
              <a:extLst>
                <a:ext uri="{FF2B5EF4-FFF2-40B4-BE49-F238E27FC236}">
                  <a16:creationId xmlns:a16="http://schemas.microsoft.com/office/drawing/2014/main" id="{798C08D3-3FB4-F708-7401-7169244059E2}"/>
                </a:ext>
              </a:extLst>
            </p:cNvPr>
            <p:cNvSpPr txBox="1"/>
            <p:nvPr/>
          </p:nvSpPr>
          <p:spPr>
            <a:xfrm>
              <a:off x="42180" y="939457"/>
              <a:ext cx="4841060" cy="779707"/>
            </a:xfrm>
            <a:prstGeom prst="rect">
              <a:avLst/>
            </a:prstGeom>
            <a:solidFill>
              <a:srgbClr val="8BD6BC"/>
            </a:solidFill>
            <a:sp3d/>
          </p:spPr>
          <p:style>
            <a:lnRef idx="0">
              <a:scrgbClr r="0" g="0" b="0"/>
            </a:lnRef>
            <a:fillRef idx="0">
              <a:scrgbClr r="0" g="0" b="0"/>
            </a:fillRef>
            <a:effectRef idx="0">
              <a:scrgbClr r="0" g="0" b="0"/>
            </a:effectRef>
            <a:fontRef idx="minor">
              <a:schemeClr val="lt1"/>
            </a:fontRef>
          </p:style>
          <p:txBody>
            <a:bodyPr spcFirstLastPara="0" vert="horz" wrap="square" lIns="160020" tIns="160020" rIns="160020" bIns="160020" numCol="1" spcCol="1270" anchor="ctr" anchorCtr="0">
              <a:noAutofit/>
            </a:bodyPr>
            <a:lstStyle/>
            <a:p>
              <a:pPr algn="ctr" defTabSz="1866900">
                <a:lnSpc>
                  <a:spcPct val="90000"/>
                </a:lnSpc>
                <a:spcBef>
                  <a:spcPct val="0"/>
                </a:spcBef>
                <a:spcAft>
                  <a:spcPct val="35000"/>
                </a:spcAft>
              </a:pPr>
              <a:r>
                <a:rPr lang="en-US" sz="4200">
                  <a:solidFill>
                    <a:schemeClr val="bg1"/>
                  </a:solidFill>
                  <a:latin typeface="ADLaM Display" panose="020F0502020204030204" pitchFamily="2" charset="0"/>
                  <a:ea typeface="ADLaM Display" panose="020F0502020204030204" pitchFamily="2" charset="0"/>
                  <a:cs typeface="ADLaM Display" panose="020F0502020204030204" pitchFamily="2" charset="0"/>
                </a:rPr>
                <a:t>Progress</a:t>
              </a:r>
            </a:p>
          </p:txBody>
        </p:sp>
      </p:grpSp>
      <p:sp>
        <p:nvSpPr>
          <p:cNvPr id="9" name="Slide Number Placeholder 8">
            <a:extLst>
              <a:ext uri="{FF2B5EF4-FFF2-40B4-BE49-F238E27FC236}">
                <a16:creationId xmlns:a16="http://schemas.microsoft.com/office/drawing/2014/main" id="{6430CE80-DAC8-B95E-E8A4-F1F9C97DBF62}"/>
              </a:ext>
            </a:extLst>
          </p:cNvPr>
          <p:cNvSpPr>
            <a:spLocks noGrp="1"/>
          </p:cNvSpPr>
          <p:nvPr>
            <p:ph type="sldNum" sz="quarter" idx="12"/>
          </p:nvPr>
        </p:nvSpPr>
        <p:spPr>
          <a:xfrm>
            <a:off x="15409817" y="9807172"/>
            <a:ext cx="2133600" cy="365125"/>
          </a:xfrm>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175047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BD6BC"/>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20</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Progress - Elementary</a:t>
            </a:r>
          </a:p>
        </p:txBody>
      </p:sp>
      <p:graphicFrame>
        <p:nvGraphicFramePr>
          <p:cNvPr id="6" name="Diagram 5">
            <a:extLst>
              <a:ext uri="{FF2B5EF4-FFF2-40B4-BE49-F238E27FC236}">
                <a16:creationId xmlns:a16="http://schemas.microsoft.com/office/drawing/2014/main" id="{C37CCD46-6A7E-7D3D-60DB-F3EFEC9E2E4F}"/>
              </a:ext>
            </a:extLst>
          </p:cNvPr>
          <p:cNvGraphicFramePr/>
          <p:nvPr/>
        </p:nvGraphicFramePr>
        <p:xfrm>
          <a:off x="14556443" y="1633817"/>
          <a:ext cx="3546661" cy="2968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5" name="Picture 64" descr="A graph of progress with numbers and text&#10;&#10;Description automatically generated">
            <a:extLst>
              <a:ext uri="{FF2B5EF4-FFF2-40B4-BE49-F238E27FC236}">
                <a16:creationId xmlns:a16="http://schemas.microsoft.com/office/drawing/2014/main" id="{43003D3E-C761-D237-F2D0-51265EACE844}"/>
              </a:ext>
            </a:extLst>
          </p:cNvPr>
          <p:cNvPicPr>
            <a:picLocks noChangeAspect="1"/>
          </p:cNvPicPr>
          <p:nvPr/>
        </p:nvPicPr>
        <p:blipFill>
          <a:blip r:embed="rId9"/>
          <a:stretch>
            <a:fillRect/>
          </a:stretch>
        </p:blipFill>
        <p:spPr>
          <a:xfrm>
            <a:off x="440951" y="1630456"/>
            <a:ext cx="13456023" cy="8404410"/>
          </a:xfrm>
          <a:prstGeom prst="rect">
            <a:avLst/>
          </a:prstGeom>
        </p:spPr>
      </p:pic>
      <p:sp>
        <p:nvSpPr>
          <p:cNvPr id="19" name="TextBox 18">
            <a:extLst>
              <a:ext uri="{FF2B5EF4-FFF2-40B4-BE49-F238E27FC236}">
                <a16:creationId xmlns:a16="http://schemas.microsoft.com/office/drawing/2014/main" id="{B6491B1A-ABD2-37B4-DB4F-4BC31B67FE7C}"/>
              </a:ext>
            </a:extLst>
          </p:cNvPr>
          <p:cNvSpPr txBox="1"/>
          <p:nvPr/>
        </p:nvSpPr>
        <p:spPr>
          <a:xfrm>
            <a:off x="14035414" y="5556859"/>
            <a:ext cx="4058432"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This graph represents the percentage of students who experienced "Typical" to "High" Growth as compared to students throughout  Georgia with a similar score on the previous year’s Georgia Milestone Assessment. </a:t>
            </a:r>
            <a:endParaRPr lang="en-US"/>
          </a:p>
        </p:txBody>
      </p:sp>
    </p:spTree>
    <p:extLst>
      <p:ext uri="{BB962C8B-B14F-4D97-AF65-F5344CB8AC3E}">
        <p14:creationId xmlns:p14="http://schemas.microsoft.com/office/powerpoint/2010/main" val="2420263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8BD6BC"/>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21</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Progress – Middle Schools</a:t>
            </a:r>
            <a:endParaRPr lang="en-US" sz="4400">
              <a:solidFill>
                <a:srgbClr val="FFFFFF"/>
              </a:solidFill>
              <a:latin typeface="Trade Gothic Next HvyCd" panose="020B0604020202020204" charset="0"/>
            </a:endParaRPr>
          </a:p>
        </p:txBody>
      </p:sp>
      <p:sp>
        <p:nvSpPr>
          <p:cNvPr id="9" name="Rectangle 8">
            <a:extLst>
              <a:ext uri="{FF2B5EF4-FFF2-40B4-BE49-F238E27FC236}">
                <a16:creationId xmlns:a16="http://schemas.microsoft.com/office/drawing/2014/main" id="{DFED281B-7D59-C405-E37D-03B52A17CFB4}"/>
              </a:ext>
            </a:extLst>
          </p:cNvPr>
          <p:cNvSpPr/>
          <p:nvPr/>
        </p:nvSpPr>
        <p:spPr>
          <a:xfrm>
            <a:off x="13247137" y="8479948"/>
            <a:ext cx="2936837" cy="1346529"/>
          </a:xfrm>
          <a:prstGeom prst="rect">
            <a:avLst/>
          </a:prstGeom>
          <a:solidFill>
            <a:srgbClr val="8BD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Diagram 5">
            <a:extLst>
              <a:ext uri="{FF2B5EF4-FFF2-40B4-BE49-F238E27FC236}">
                <a16:creationId xmlns:a16="http://schemas.microsoft.com/office/drawing/2014/main" id="{445382F6-AECC-9ED1-2EE7-44CFF1D4CB3F}"/>
              </a:ext>
            </a:extLst>
          </p:cNvPr>
          <p:cNvGraphicFramePr/>
          <p:nvPr/>
        </p:nvGraphicFramePr>
        <p:xfrm>
          <a:off x="14556443" y="1633817"/>
          <a:ext cx="3546661" cy="2968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3" name="Picture 52" descr="A graph of progress with text&#10;&#10;Description automatically generated">
            <a:extLst>
              <a:ext uri="{FF2B5EF4-FFF2-40B4-BE49-F238E27FC236}">
                <a16:creationId xmlns:a16="http://schemas.microsoft.com/office/drawing/2014/main" id="{4FDCD06E-A4B6-CA11-3502-33FC7AEFC644}"/>
              </a:ext>
            </a:extLst>
          </p:cNvPr>
          <p:cNvPicPr>
            <a:picLocks noChangeAspect="1"/>
          </p:cNvPicPr>
          <p:nvPr/>
        </p:nvPicPr>
        <p:blipFill>
          <a:blip r:embed="rId9"/>
          <a:stretch>
            <a:fillRect/>
          </a:stretch>
        </p:blipFill>
        <p:spPr>
          <a:xfrm>
            <a:off x="347943" y="1522040"/>
            <a:ext cx="12969687" cy="7965702"/>
          </a:xfrm>
          <a:prstGeom prst="rect">
            <a:avLst/>
          </a:prstGeom>
        </p:spPr>
      </p:pic>
      <p:sp>
        <p:nvSpPr>
          <p:cNvPr id="21" name="TextBox 20">
            <a:extLst>
              <a:ext uri="{FF2B5EF4-FFF2-40B4-BE49-F238E27FC236}">
                <a16:creationId xmlns:a16="http://schemas.microsoft.com/office/drawing/2014/main" id="{182FB012-4543-E07C-6805-1F3185685243}"/>
              </a:ext>
            </a:extLst>
          </p:cNvPr>
          <p:cNvSpPr txBox="1"/>
          <p:nvPr/>
        </p:nvSpPr>
        <p:spPr>
          <a:xfrm>
            <a:off x="13706606" y="5431599"/>
            <a:ext cx="4058432"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This graph represents the percentage of students who experienced "Typical" to "High" Growth as compared to students throughout  Georgia with a similar score on the previous year’s Georgia Milestone Assessment. </a:t>
            </a:r>
            <a:endParaRPr lang="en-US" sz="2400"/>
          </a:p>
        </p:txBody>
      </p:sp>
    </p:spTree>
    <p:extLst>
      <p:ext uri="{BB962C8B-B14F-4D97-AF65-F5344CB8AC3E}">
        <p14:creationId xmlns:p14="http://schemas.microsoft.com/office/powerpoint/2010/main" val="2373333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8BD6BC"/>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22</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Progress – High Schools</a:t>
            </a:r>
            <a:endParaRPr lang="en-US" sz="4400">
              <a:solidFill>
                <a:srgbClr val="FFFFFF"/>
              </a:solidFill>
              <a:latin typeface="Trade Gothic Next HvyCd" panose="020B0604020202020204" charset="0"/>
            </a:endParaRPr>
          </a:p>
        </p:txBody>
      </p:sp>
      <p:sp>
        <p:nvSpPr>
          <p:cNvPr id="9" name="Rectangle 8">
            <a:extLst>
              <a:ext uri="{FF2B5EF4-FFF2-40B4-BE49-F238E27FC236}">
                <a16:creationId xmlns:a16="http://schemas.microsoft.com/office/drawing/2014/main" id="{DFED281B-7D59-C405-E37D-03B52A17CFB4}"/>
              </a:ext>
            </a:extLst>
          </p:cNvPr>
          <p:cNvSpPr/>
          <p:nvPr/>
        </p:nvSpPr>
        <p:spPr>
          <a:xfrm>
            <a:off x="13247137" y="8479948"/>
            <a:ext cx="2936837" cy="1346529"/>
          </a:xfrm>
          <a:prstGeom prst="rect">
            <a:avLst/>
          </a:prstGeom>
          <a:solidFill>
            <a:srgbClr val="8BD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Diagram 5">
            <a:extLst>
              <a:ext uri="{FF2B5EF4-FFF2-40B4-BE49-F238E27FC236}">
                <a16:creationId xmlns:a16="http://schemas.microsoft.com/office/drawing/2014/main" id="{0AF6DF1F-1692-0456-E653-31D6F3C73F8E}"/>
              </a:ext>
            </a:extLst>
          </p:cNvPr>
          <p:cNvGraphicFramePr/>
          <p:nvPr/>
        </p:nvGraphicFramePr>
        <p:xfrm>
          <a:off x="14556443" y="1633817"/>
          <a:ext cx="3546661" cy="2968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4" name="Picture 63" descr="A graph of progress with text&#10;&#10;Description automatically generated">
            <a:extLst>
              <a:ext uri="{FF2B5EF4-FFF2-40B4-BE49-F238E27FC236}">
                <a16:creationId xmlns:a16="http://schemas.microsoft.com/office/drawing/2014/main" id="{7104F424-78A3-736F-C692-1913214C23D5}"/>
              </a:ext>
            </a:extLst>
          </p:cNvPr>
          <p:cNvPicPr>
            <a:picLocks noChangeAspect="1"/>
          </p:cNvPicPr>
          <p:nvPr/>
        </p:nvPicPr>
        <p:blipFill>
          <a:blip r:embed="rId9"/>
          <a:stretch>
            <a:fillRect/>
          </a:stretch>
        </p:blipFill>
        <p:spPr>
          <a:xfrm>
            <a:off x="484936" y="1738033"/>
            <a:ext cx="12443571" cy="7550523"/>
          </a:xfrm>
          <a:prstGeom prst="rect">
            <a:avLst/>
          </a:prstGeom>
        </p:spPr>
      </p:pic>
      <p:sp>
        <p:nvSpPr>
          <p:cNvPr id="21" name="TextBox 20">
            <a:extLst>
              <a:ext uri="{FF2B5EF4-FFF2-40B4-BE49-F238E27FC236}">
                <a16:creationId xmlns:a16="http://schemas.microsoft.com/office/drawing/2014/main" id="{6F466777-84B1-6B73-66F5-85C52575A22A}"/>
              </a:ext>
            </a:extLst>
          </p:cNvPr>
          <p:cNvSpPr txBox="1"/>
          <p:nvPr/>
        </p:nvSpPr>
        <p:spPr>
          <a:xfrm>
            <a:off x="13643976" y="5509886"/>
            <a:ext cx="4058432"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This graph represents the percentage of students who experienced "Typical" to "High" Growth as compared to students throughout  Georgia with a similar score on the previous year’s Georgia Milestone Assessment. </a:t>
            </a:r>
            <a:endParaRPr lang="en-US" sz="2400"/>
          </a:p>
        </p:txBody>
      </p:sp>
    </p:spTree>
    <p:extLst>
      <p:ext uri="{BB962C8B-B14F-4D97-AF65-F5344CB8AC3E}">
        <p14:creationId xmlns:p14="http://schemas.microsoft.com/office/powerpoint/2010/main" val="944938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6514" y="0"/>
            <a:ext cx="18288000" cy="1228883"/>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extBox 1">
            <a:extLst>
              <a:ext uri="{FF2B5EF4-FFF2-40B4-BE49-F238E27FC236}">
                <a16:creationId xmlns:a16="http://schemas.microsoft.com/office/drawing/2014/main" id="{671EECE4-8ADA-E0FF-E4D0-573D351DCBFE}"/>
              </a:ext>
            </a:extLst>
          </p:cNvPr>
          <p:cNvSpPr txBox="1"/>
          <p:nvPr/>
        </p:nvSpPr>
        <p:spPr>
          <a:xfrm>
            <a:off x="202192" y="229720"/>
            <a:ext cx="8079660"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6217001" y="-87794"/>
            <a:ext cx="2087513" cy="2079261"/>
          </a:xfrm>
          <a:prstGeom prst="rect">
            <a:avLst/>
          </a:prstGeom>
        </p:spPr>
      </p:pic>
      <p:sp>
        <p:nvSpPr>
          <p:cNvPr id="4" name="TextBox 3">
            <a:extLst>
              <a:ext uri="{FF2B5EF4-FFF2-40B4-BE49-F238E27FC236}">
                <a16:creationId xmlns:a16="http://schemas.microsoft.com/office/drawing/2014/main" id="{E329B096-A9B7-78BD-B643-8A5019483691}"/>
              </a:ext>
            </a:extLst>
          </p:cNvPr>
          <p:cNvSpPr txBox="1"/>
          <p:nvPr/>
        </p:nvSpPr>
        <p:spPr>
          <a:xfrm>
            <a:off x="0" y="1989202"/>
            <a:ext cx="11728902" cy="7277826"/>
          </a:xfrm>
          <a:prstGeom prst="rect">
            <a:avLst/>
          </a:prstGeom>
          <a:noFill/>
        </p:spPr>
        <p:txBody>
          <a:bodyPr wrap="square" lIns="137160" tIns="68580" rIns="137160" bIns="68580" rtlCol="0" anchor="t">
            <a:spAutoFit/>
          </a:bodyPr>
          <a:lstStyle/>
          <a:p>
            <a:pPr marL="1114425" lvl="1" indent="-428625">
              <a:lnSpc>
                <a:spcPct val="107000"/>
              </a:lnSpc>
              <a:spcAft>
                <a:spcPts val="1200"/>
              </a:spcAft>
              <a:buFont typeface="Wingdings" panose="05000000000000000000" pitchFamily="2" charset="2"/>
              <a:buChar char=""/>
            </a:pPr>
            <a:r>
              <a:rPr lang="en-US" sz="3600" kern="100">
                <a:latin typeface="+mj-lt"/>
                <a:ea typeface="Aptos" panose="020B0004020202020204" pitchFamily="34" charset="0"/>
                <a:cs typeface="Times New Roman"/>
              </a:rPr>
              <a:t>This component sets the expectation that all students and all subgroups continue to make improvements and once a certain threshold is attained, sustain high levels of achievement. </a:t>
            </a:r>
          </a:p>
          <a:p>
            <a:pPr marL="1114425" lvl="1" indent="-428625">
              <a:lnSpc>
                <a:spcPct val="107000"/>
              </a:lnSpc>
              <a:spcAft>
                <a:spcPts val="1200"/>
              </a:spcAft>
              <a:buFont typeface="Wingdings" panose="05000000000000000000" pitchFamily="2" charset="2"/>
              <a:buChar char=""/>
            </a:pPr>
            <a:endParaRPr lang="en-US" sz="1600" kern="100">
              <a:solidFill>
                <a:srgbClr val="7F6000"/>
              </a:solidFill>
              <a:latin typeface="+mj-lt"/>
              <a:ea typeface="Aptos" panose="020B0004020202020204" pitchFamily="34" charset="0"/>
              <a:cs typeface="Times New Roman"/>
            </a:endParaRPr>
          </a:p>
          <a:p>
            <a:pPr marL="1114425" lvl="1" indent="-428625">
              <a:lnSpc>
                <a:spcPct val="107000"/>
              </a:lnSpc>
              <a:spcAft>
                <a:spcPts val="1200"/>
              </a:spcAft>
              <a:buFont typeface="Wingdings" panose="05000000000000000000" pitchFamily="2" charset="2"/>
              <a:buChar char=""/>
            </a:pPr>
            <a:r>
              <a:rPr lang="en-US" sz="3600" kern="100">
                <a:latin typeface="+mj-lt"/>
                <a:ea typeface="Aptos" panose="020B0004020202020204" pitchFamily="34" charset="0"/>
                <a:cs typeface="Times New Roman"/>
              </a:rPr>
              <a:t>As such, goals are based on continuous improvement.</a:t>
            </a:r>
          </a:p>
          <a:p>
            <a:pPr marL="1114425" lvl="1" indent="-428625">
              <a:lnSpc>
                <a:spcPct val="107000"/>
              </a:lnSpc>
              <a:spcAft>
                <a:spcPts val="1200"/>
              </a:spcAft>
              <a:buFont typeface="Wingdings" panose="05000000000000000000" pitchFamily="2" charset="2"/>
              <a:buChar char=""/>
            </a:pPr>
            <a:endParaRPr lang="en-US" sz="1600" kern="100">
              <a:latin typeface="+mj-lt"/>
              <a:ea typeface="Aptos" panose="020B0004020202020204" pitchFamily="34" charset="0"/>
              <a:cs typeface="Times New Roman"/>
            </a:endParaRPr>
          </a:p>
          <a:p>
            <a:pPr marL="1114425" lvl="1" indent="-428625">
              <a:lnSpc>
                <a:spcPct val="107000"/>
              </a:lnSpc>
              <a:spcAft>
                <a:spcPts val="1200"/>
              </a:spcAft>
              <a:buFont typeface="Wingdings" panose="05000000000000000000" pitchFamily="2" charset="2"/>
              <a:buChar char=""/>
            </a:pPr>
            <a:r>
              <a:rPr lang="en-US" sz="3600">
                <a:solidFill>
                  <a:srgbClr val="000000"/>
                </a:solidFill>
                <a:latin typeface="+mj-lt"/>
              </a:rPr>
              <a:t>Three percent (3%) achievement improvement targets were set for the ALL-students group and all subgroups in each content area using 2022 Content Mastery as a baseline. </a:t>
            </a:r>
            <a:r>
              <a:rPr lang="en-US" sz="3600">
                <a:solidFill>
                  <a:srgbClr val="000000"/>
                </a:solidFill>
                <a:latin typeface="Arial Nova" panose="020B0504020202020204" pitchFamily="34" charset="0"/>
              </a:rPr>
              <a:t> </a:t>
            </a:r>
            <a:endParaRPr lang="en-US" sz="3600" kern="100">
              <a:latin typeface="Arial Nova" panose="020B0504020202020204" pitchFamily="34" charset="0"/>
              <a:ea typeface="Aptos" panose="020B0004020202020204" pitchFamily="34" charset="0"/>
              <a:cs typeface="Times New Roman"/>
            </a:endParaRPr>
          </a:p>
          <a:p>
            <a:endParaRPr lang="en-US" sz="3300" b="1">
              <a:solidFill>
                <a:srgbClr val="7F6000"/>
              </a:solidFill>
              <a:latin typeface="Arial Narrow" panose="020B060602020203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1572E68-462A-482D-07BD-27614F790C4B}"/>
              </a:ext>
            </a:extLst>
          </p:cNvPr>
          <p:cNvGrpSpPr/>
          <p:nvPr/>
        </p:nvGrpSpPr>
        <p:grpSpPr>
          <a:xfrm>
            <a:off x="8755970" y="139942"/>
            <a:ext cx="7388130" cy="1296101"/>
            <a:chOff x="0" y="1772046"/>
            <a:chExt cx="4925420" cy="864067"/>
          </a:xfrm>
          <a:scene3d>
            <a:camera prst="orthographicFront"/>
            <a:lightRig rig="flat" dir="t"/>
          </a:scene3d>
        </p:grpSpPr>
        <p:sp>
          <p:nvSpPr>
            <p:cNvPr id="9" name="Rectangle: Rounded Corners 8">
              <a:extLst>
                <a:ext uri="{FF2B5EF4-FFF2-40B4-BE49-F238E27FC236}">
                  <a16:creationId xmlns:a16="http://schemas.microsoft.com/office/drawing/2014/main" id="{6D4ED154-306A-426B-F0D8-62B4A632654B}"/>
                </a:ext>
              </a:extLst>
            </p:cNvPr>
            <p:cNvSpPr/>
            <p:nvPr/>
          </p:nvSpPr>
          <p:spPr>
            <a:xfrm>
              <a:off x="0" y="1772046"/>
              <a:ext cx="4925420" cy="864067"/>
            </a:xfrm>
            <a:prstGeom prst="roundRect">
              <a:avLst/>
            </a:prstGeom>
            <a:solidFill>
              <a:srgbClr val="D6A300"/>
            </a:solidFill>
            <a:ln>
              <a:solidFill>
                <a:srgbClr val="7030A0"/>
              </a:solidFill>
            </a:ln>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en-US" sz="2700"/>
            </a:p>
          </p:txBody>
        </p:sp>
        <p:sp>
          <p:nvSpPr>
            <p:cNvPr id="10" name="Rectangle: Rounded Corners 4">
              <a:extLst>
                <a:ext uri="{FF2B5EF4-FFF2-40B4-BE49-F238E27FC236}">
                  <a16:creationId xmlns:a16="http://schemas.microsoft.com/office/drawing/2014/main" id="{64F47F27-CFD7-F1D8-7835-A538FF86982B}"/>
                </a:ext>
              </a:extLst>
            </p:cNvPr>
            <p:cNvSpPr txBox="1"/>
            <p:nvPr/>
          </p:nvSpPr>
          <p:spPr>
            <a:xfrm>
              <a:off x="42180" y="1814226"/>
              <a:ext cx="4841060" cy="779707"/>
            </a:xfrm>
            <a:prstGeom prst="rect">
              <a:avLst/>
            </a:prstGeom>
            <a:solidFill>
              <a:srgbClr val="4E107D"/>
            </a:solidFill>
            <a:ln>
              <a:solidFill>
                <a:srgbClr val="7030A0"/>
              </a:solidFill>
            </a:ln>
            <a:sp3d/>
          </p:spPr>
          <p:style>
            <a:lnRef idx="0">
              <a:scrgbClr r="0" g="0" b="0"/>
            </a:lnRef>
            <a:fillRef idx="0">
              <a:scrgbClr r="0" g="0" b="0"/>
            </a:fillRef>
            <a:effectRef idx="0">
              <a:scrgbClr r="0" g="0" b="0"/>
            </a:effectRef>
            <a:fontRef idx="minor">
              <a:schemeClr val="lt1"/>
            </a:fontRef>
          </p:style>
          <p:txBody>
            <a:bodyPr spcFirstLastPara="0" vert="horz" wrap="square" lIns="160020" tIns="160020" rIns="160020" bIns="160020" numCol="1" spcCol="1270" anchor="ctr" anchorCtr="0">
              <a:noAutofit/>
            </a:bodyPr>
            <a:lstStyle/>
            <a:p>
              <a:pPr algn="ctr" defTabSz="1866900">
                <a:lnSpc>
                  <a:spcPct val="90000"/>
                </a:lnSpc>
                <a:spcBef>
                  <a:spcPct val="0"/>
                </a:spcBef>
                <a:spcAft>
                  <a:spcPct val="35000"/>
                </a:spcAft>
              </a:pPr>
              <a:r>
                <a:rPr lang="en-US" sz="4200">
                  <a:solidFill>
                    <a:schemeClr val="bg1"/>
                  </a:solidFill>
                  <a:latin typeface="ADLaM Display" panose="020F0502020204030204" pitchFamily="2" charset="0"/>
                  <a:ea typeface="ADLaM Display" panose="020F0502020204030204" pitchFamily="2" charset="0"/>
                  <a:cs typeface="ADLaM Display" panose="020F0502020204030204" pitchFamily="2" charset="0"/>
                </a:rPr>
                <a:t>Closing Gaps</a:t>
              </a:r>
            </a:p>
          </p:txBody>
        </p:sp>
      </p:grpSp>
      <p:pic>
        <p:nvPicPr>
          <p:cNvPr id="5" name="Picture 4" descr="Teaching and Learning">
            <a:extLst>
              <a:ext uri="{FF2B5EF4-FFF2-40B4-BE49-F238E27FC236}">
                <a16:creationId xmlns:a16="http://schemas.microsoft.com/office/drawing/2014/main" id="{4D086B6C-28C3-81C9-C06F-5874B5C4313B}"/>
              </a:ext>
            </a:extLst>
          </p:cNvPr>
          <p:cNvPicPr>
            <a:picLocks noChangeAspect="1"/>
          </p:cNvPicPr>
          <p:nvPr/>
        </p:nvPicPr>
        <p:blipFill>
          <a:blip r:embed="rId4"/>
          <a:stretch>
            <a:fillRect/>
          </a:stretch>
        </p:blipFill>
        <p:spPr>
          <a:xfrm>
            <a:off x="12166540" y="2456061"/>
            <a:ext cx="5797610" cy="5649080"/>
          </a:xfrm>
          <a:prstGeom prst="rect">
            <a:avLst/>
          </a:prstGeom>
        </p:spPr>
      </p:pic>
      <p:sp>
        <p:nvSpPr>
          <p:cNvPr id="6" name="Slide Number Placeholder 5">
            <a:extLst>
              <a:ext uri="{FF2B5EF4-FFF2-40B4-BE49-F238E27FC236}">
                <a16:creationId xmlns:a16="http://schemas.microsoft.com/office/drawing/2014/main" id="{4B79E0FB-3703-E694-4F3D-0E44D15F34AB}"/>
              </a:ext>
            </a:extLst>
          </p:cNvPr>
          <p:cNvSpPr>
            <a:spLocks noGrp="1"/>
          </p:cNvSpPr>
          <p:nvPr>
            <p:ph type="sldNum" sz="quarter" idx="12"/>
          </p:nvPr>
        </p:nvSpPr>
        <p:spPr>
          <a:xfrm>
            <a:off x="15830550" y="9718663"/>
            <a:ext cx="2133600" cy="365125"/>
          </a:xfrm>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13638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E107D"/>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121920"/>
            <a:ext cx="18288000" cy="1228915"/>
            <a:chOff x="0" y="0"/>
            <a:chExt cx="24384000" cy="1638554"/>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24</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Closing Gaps - Elementary</a:t>
            </a:r>
          </a:p>
        </p:txBody>
      </p:sp>
      <p:graphicFrame>
        <p:nvGraphicFramePr>
          <p:cNvPr id="21" name="Diagram 20">
            <a:extLst>
              <a:ext uri="{FF2B5EF4-FFF2-40B4-BE49-F238E27FC236}">
                <a16:creationId xmlns:a16="http://schemas.microsoft.com/office/drawing/2014/main" id="{E4F92542-72EB-0C0F-22BB-B57DD86D2779}"/>
              </a:ext>
            </a:extLst>
          </p:cNvPr>
          <p:cNvGraphicFramePr/>
          <p:nvPr>
            <p:extLst>
              <p:ext uri="{D42A27DB-BD31-4B8C-83A1-F6EECF244321}">
                <p14:modId xmlns:p14="http://schemas.microsoft.com/office/powerpoint/2010/main" val="1884142758"/>
              </p:ext>
            </p:extLst>
          </p:nvPr>
        </p:nvGraphicFramePr>
        <p:xfrm>
          <a:off x="13992563" y="1755593"/>
          <a:ext cx="3546661" cy="2968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4" name="Picture 153" descr="A graph of a closing gap&#10;&#10;Description automatically generated">
            <a:extLst>
              <a:ext uri="{FF2B5EF4-FFF2-40B4-BE49-F238E27FC236}">
                <a16:creationId xmlns:a16="http://schemas.microsoft.com/office/drawing/2014/main" id="{DA74774A-A09A-5E5B-9AD3-6FBEEE60A895}"/>
              </a:ext>
            </a:extLst>
          </p:cNvPr>
          <p:cNvPicPr>
            <a:picLocks noChangeAspect="1"/>
          </p:cNvPicPr>
          <p:nvPr/>
        </p:nvPicPr>
        <p:blipFill>
          <a:blip r:embed="rId9"/>
          <a:stretch>
            <a:fillRect/>
          </a:stretch>
        </p:blipFill>
        <p:spPr>
          <a:xfrm>
            <a:off x="491356" y="1755593"/>
            <a:ext cx="12702735" cy="7833640"/>
          </a:xfrm>
          <a:prstGeom prst="rect">
            <a:avLst/>
          </a:prstGeom>
        </p:spPr>
      </p:pic>
      <p:sp>
        <p:nvSpPr>
          <p:cNvPr id="19" name="TextBox 18">
            <a:extLst>
              <a:ext uri="{FF2B5EF4-FFF2-40B4-BE49-F238E27FC236}">
                <a16:creationId xmlns:a16="http://schemas.microsoft.com/office/drawing/2014/main" id="{6E9335B6-3505-2EDD-47D4-38425711E88D}"/>
              </a:ext>
            </a:extLst>
          </p:cNvPr>
          <p:cNvSpPr txBox="1"/>
          <p:nvPr/>
        </p:nvSpPr>
        <p:spPr>
          <a:xfrm>
            <a:off x="13738860" y="5241292"/>
            <a:ext cx="4161278"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FFFF"/>
                </a:solidFill>
              </a:rPr>
              <a:t>This graph represents subgroups performance for each school as measured by a target of a 3% increase. </a:t>
            </a:r>
          </a:p>
          <a:p>
            <a:endParaRPr lang="en-US" sz="2400" b="1">
              <a:solidFill>
                <a:srgbClr val="FFFFFF"/>
              </a:solidFill>
              <a:ea typeface="Calibri"/>
              <a:cs typeface="Calibri"/>
            </a:endParaRPr>
          </a:p>
          <a:p>
            <a:r>
              <a:rPr lang="en-US" sz="2400" b="1">
                <a:solidFill>
                  <a:srgbClr val="FFFFFF"/>
                </a:solidFill>
                <a:ea typeface="Calibri"/>
                <a:cs typeface="Calibri"/>
              </a:rPr>
              <a:t>Subgroups may include:</a:t>
            </a:r>
          </a:p>
          <a:p>
            <a:pPr marL="342900" indent="-342900">
              <a:buFont typeface="Arial" panose="020B0604020202020204" pitchFamily="34" charset="0"/>
              <a:buChar char="•"/>
            </a:pPr>
            <a:r>
              <a:rPr lang="en-US" sz="2400" b="1">
                <a:solidFill>
                  <a:srgbClr val="FFFFFF"/>
                </a:solidFill>
                <a:ea typeface="Calibri"/>
                <a:cs typeface="Calibri"/>
              </a:rPr>
              <a:t>Race</a:t>
            </a:r>
          </a:p>
          <a:p>
            <a:pPr marL="342900" indent="-342900">
              <a:buFont typeface="Arial" panose="020B0604020202020204" pitchFamily="34" charset="0"/>
              <a:buChar char="•"/>
            </a:pPr>
            <a:r>
              <a:rPr lang="en-US" sz="2400" b="1">
                <a:solidFill>
                  <a:srgbClr val="FFFFFF"/>
                </a:solidFill>
                <a:ea typeface="Calibri"/>
                <a:cs typeface="Calibri"/>
              </a:rPr>
              <a:t>Students With Disabilities</a:t>
            </a:r>
          </a:p>
          <a:p>
            <a:pPr marL="342900" indent="-342900">
              <a:buFont typeface="Arial" panose="020B0604020202020204" pitchFamily="34" charset="0"/>
              <a:buChar char="•"/>
            </a:pPr>
            <a:r>
              <a:rPr lang="en-US" sz="2400" b="1">
                <a:solidFill>
                  <a:srgbClr val="FFFFFF"/>
                </a:solidFill>
                <a:ea typeface="Calibri"/>
                <a:cs typeface="Calibri"/>
              </a:rPr>
              <a:t>Economically Disadvantaged</a:t>
            </a:r>
          </a:p>
          <a:p>
            <a:pPr marL="342900" indent="-342900">
              <a:buFont typeface="Arial" panose="020B0604020202020204" pitchFamily="34" charset="0"/>
              <a:buChar char="•"/>
            </a:pPr>
            <a:r>
              <a:rPr lang="en-US" sz="2400" b="1">
                <a:solidFill>
                  <a:srgbClr val="FFFFFF"/>
                </a:solidFill>
                <a:ea typeface="Calibri"/>
                <a:cs typeface="Calibri"/>
              </a:rPr>
              <a:t>English Learners</a:t>
            </a:r>
          </a:p>
        </p:txBody>
      </p:sp>
    </p:spTree>
    <p:extLst>
      <p:ext uri="{BB962C8B-B14F-4D97-AF65-F5344CB8AC3E}">
        <p14:creationId xmlns:p14="http://schemas.microsoft.com/office/powerpoint/2010/main" val="60798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4E107D"/>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25</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Closing Gaps - Middle Schools</a:t>
            </a:r>
            <a:endParaRPr lang="en-US" sz="4400">
              <a:solidFill>
                <a:srgbClr val="FFFFFF"/>
              </a:solidFill>
              <a:latin typeface="Trade Gothic Next HvyCd" panose="020B0604020202020204" charset="0"/>
            </a:endParaRPr>
          </a:p>
        </p:txBody>
      </p:sp>
      <p:pic>
        <p:nvPicPr>
          <p:cNvPr id="65" name="Picture 64" descr="A graph of a number of students closing gaps&#10;&#10;Description automatically generated">
            <a:extLst>
              <a:ext uri="{FF2B5EF4-FFF2-40B4-BE49-F238E27FC236}">
                <a16:creationId xmlns:a16="http://schemas.microsoft.com/office/drawing/2014/main" id="{7A3ADBC7-FD64-AF9E-3ECB-B8390BB4F522}"/>
              </a:ext>
            </a:extLst>
          </p:cNvPr>
          <p:cNvPicPr>
            <a:picLocks noChangeAspect="1"/>
          </p:cNvPicPr>
          <p:nvPr/>
        </p:nvPicPr>
        <p:blipFill>
          <a:blip r:embed="rId4"/>
          <a:stretch>
            <a:fillRect/>
          </a:stretch>
        </p:blipFill>
        <p:spPr>
          <a:xfrm>
            <a:off x="484936" y="1629896"/>
            <a:ext cx="12813366" cy="7699561"/>
          </a:xfrm>
          <a:prstGeom prst="rect">
            <a:avLst/>
          </a:prstGeom>
        </p:spPr>
      </p:pic>
      <p:sp>
        <p:nvSpPr>
          <p:cNvPr id="10" name="Slide Number Placeholder 7">
            <a:extLst>
              <a:ext uri="{FF2B5EF4-FFF2-40B4-BE49-F238E27FC236}">
                <a16:creationId xmlns:a16="http://schemas.microsoft.com/office/drawing/2014/main" id="{D4645559-32E9-FDDE-0A22-E55EA3598847}"/>
              </a:ext>
            </a:extLst>
          </p:cNvPr>
          <p:cNvSpPr txBox="1">
            <a:spLocks/>
          </p:cNvSpPr>
          <p:nvPr/>
        </p:nvSpPr>
        <p:spPr>
          <a:xfrm>
            <a:off x="15870922" y="9665982"/>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1800" smtClean="0">
                <a:solidFill>
                  <a:schemeClr val="tx1"/>
                </a:solidFill>
              </a:rPr>
              <a:pPr/>
              <a:t>25</a:t>
            </a:fld>
            <a:endParaRPr lang="en-US" sz="1800">
              <a:solidFill>
                <a:schemeClr val="tx1"/>
              </a:solidFill>
            </a:endParaRPr>
          </a:p>
        </p:txBody>
      </p:sp>
      <p:graphicFrame>
        <p:nvGraphicFramePr>
          <p:cNvPr id="11" name="Diagram 10">
            <a:extLst>
              <a:ext uri="{FF2B5EF4-FFF2-40B4-BE49-F238E27FC236}">
                <a16:creationId xmlns:a16="http://schemas.microsoft.com/office/drawing/2014/main" id="{B58F39A1-A4FA-4A32-276B-063F823C7220}"/>
              </a:ext>
            </a:extLst>
          </p:cNvPr>
          <p:cNvGraphicFramePr/>
          <p:nvPr>
            <p:extLst>
              <p:ext uri="{D42A27DB-BD31-4B8C-83A1-F6EECF244321}">
                <p14:modId xmlns:p14="http://schemas.microsoft.com/office/powerpoint/2010/main" val="1435674391"/>
              </p:ext>
            </p:extLst>
          </p:nvPr>
        </p:nvGraphicFramePr>
        <p:xfrm>
          <a:off x="13992563" y="1755593"/>
          <a:ext cx="3546661" cy="29684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TextBox 11">
            <a:extLst>
              <a:ext uri="{FF2B5EF4-FFF2-40B4-BE49-F238E27FC236}">
                <a16:creationId xmlns:a16="http://schemas.microsoft.com/office/drawing/2014/main" id="{7D7DA1A0-3A14-6604-8A5B-38A62B4D9778}"/>
              </a:ext>
            </a:extLst>
          </p:cNvPr>
          <p:cNvSpPr txBox="1"/>
          <p:nvPr/>
        </p:nvSpPr>
        <p:spPr>
          <a:xfrm>
            <a:off x="13738860" y="5241292"/>
            <a:ext cx="4161278"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FFFF"/>
                </a:solidFill>
              </a:rPr>
              <a:t>This graph represents subgroups performance for each school as measured by a target of a 3% increase. </a:t>
            </a:r>
          </a:p>
          <a:p>
            <a:endParaRPr lang="en-US" sz="2400" b="1">
              <a:solidFill>
                <a:srgbClr val="FFFFFF"/>
              </a:solidFill>
              <a:ea typeface="Calibri"/>
              <a:cs typeface="Calibri"/>
            </a:endParaRPr>
          </a:p>
          <a:p>
            <a:r>
              <a:rPr lang="en-US" sz="2400" b="1">
                <a:solidFill>
                  <a:srgbClr val="FFFFFF"/>
                </a:solidFill>
                <a:ea typeface="Calibri"/>
                <a:cs typeface="Calibri"/>
              </a:rPr>
              <a:t>Subgroups may include:</a:t>
            </a:r>
          </a:p>
          <a:p>
            <a:pPr marL="342900" indent="-342900">
              <a:buFont typeface="Arial" panose="020B0604020202020204" pitchFamily="34" charset="0"/>
              <a:buChar char="•"/>
            </a:pPr>
            <a:r>
              <a:rPr lang="en-US" sz="2400" b="1">
                <a:solidFill>
                  <a:srgbClr val="FFFFFF"/>
                </a:solidFill>
                <a:ea typeface="Calibri"/>
                <a:cs typeface="Calibri"/>
              </a:rPr>
              <a:t>Race</a:t>
            </a:r>
          </a:p>
          <a:p>
            <a:pPr marL="342900" indent="-342900">
              <a:buFont typeface="Arial" panose="020B0604020202020204" pitchFamily="34" charset="0"/>
              <a:buChar char="•"/>
            </a:pPr>
            <a:r>
              <a:rPr lang="en-US" sz="2400" b="1">
                <a:solidFill>
                  <a:srgbClr val="FFFFFF"/>
                </a:solidFill>
                <a:ea typeface="Calibri"/>
                <a:cs typeface="Calibri"/>
              </a:rPr>
              <a:t>Students With Disabilities</a:t>
            </a:r>
          </a:p>
          <a:p>
            <a:pPr marL="342900" indent="-342900">
              <a:buFont typeface="Arial" panose="020B0604020202020204" pitchFamily="34" charset="0"/>
              <a:buChar char="•"/>
            </a:pPr>
            <a:r>
              <a:rPr lang="en-US" sz="2400" b="1">
                <a:solidFill>
                  <a:srgbClr val="FFFFFF"/>
                </a:solidFill>
                <a:ea typeface="Calibri"/>
                <a:cs typeface="Calibri"/>
              </a:rPr>
              <a:t>Economically Disadvantaged</a:t>
            </a:r>
          </a:p>
          <a:p>
            <a:pPr marL="342900" indent="-342900">
              <a:buFont typeface="Arial" panose="020B0604020202020204" pitchFamily="34" charset="0"/>
              <a:buChar char="•"/>
            </a:pPr>
            <a:r>
              <a:rPr lang="en-US" sz="2400" b="1">
                <a:solidFill>
                  <a:srgbClr val="FFFFFF"/>
                </a:solidFill>
                <a:ea typeface="Calibri"/>
                <a:cs typeface="Calibri"/>
              </a:rPr>
              <a:t>English Learners</a:t>
            </a:r>
          </a:p>
        </p:txBody>
      </p:sp>
    </p:spTree>
    <p:extLst>
      <p:ext uri="{BB962C8B-B14F-4D97-AF65-F5344CB8AC3E}">
        <p14:creationId xmlns:p14="http://schemas.microsoft.com/office/powerpoint/2010/main" val="790904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4E107D"/>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26</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Closing Gaps - High Schools</a:t>
            </a:r>
            <a:endParaRPr lang="en-US" sz="4400">
              <a:solidFill>
                <a:srgbClr val="FFFFFF"/>
              </a:solidFill>
              <a:latin typeface="Trade Gothic Next HvyCd" panose="020B0604020202020204" charset="0"/>
            </a:endParaRPr>
          </a:p>
        </p:txBody>
      </p:sp>
      <p:pic>
        <p:nvPicPr>
          <p:cNvPr id="75" name="Picture 74">
            <a:extLst>
              <a:ext uri="{FF2B5EF4-FFF2-40B4-BE49-F238E27FC236}">
                <a16:creationId xmlns:a16="http://schemas.microsoft.com/office/drawing/2014/main" id="{5DAB92D4-6196-B2CD-4375-D8093B6EC442}"/>
              </a:ext>
            </a:extLst>
          </p:cNvPr>
          <p:cNvPicPr>
            <a:picLocks noChangeAspect="1"/>
          </p:cNvPicPr>
          <p:nvPr/>
        </p:nvPicPr>
        <p:blipFill>
          <a:blip r:embed="rId4"/>
          <a:stretch>
            <a:fillRect/>
          </a:stretch>
        </p:blipFill>
        <p:spPr>
          <a:xfrm>
            <a:off x="419549" y="1840155"/>
            <a:ext cx="12763051" cy="7722104"/>
          </a:xfrm>
          <a:prstGeom prst="rect">
            <a:avLst/>
          </a:prstGeom>
        </p:spPr>
      </p:pic>
      <p:sp>
        <p:nvSpPr>
          <p:cNvPr id="10" name="Slide Number Placeholder 7">
            <a:extLst>
              <a:ext uri="{FF2B5EF4-FFF2-40B4-BE49-F238E27FC236}">
                <a16:creationId xmlns:a16="http://schemas.microsoft.com/office/drawing/2014/main" id="{C2A8C903-BE69-CE76-8B93-63F8605F28E4}"/>
              </a:ext>
            </a:extLst>
          </p:cNvPr>
          <p:cNvSpPr txBox="1">
            <a:spLocks/>
          </p:cNvSpPr>
          <p:nvPr/>
        </p:nvSpPr>
        <p:spPr>
          <a:xfrm>
            <a:off x="15870922" y="9665982"/>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z="1800" smtClean="0">
                <a:solidFill>
                  <a:schemeClr val="tx1"/>
                </a:solidFill>
              </a:rPr>
              <a:pPr/>
              <a:t>26</a:t>
            </a:fld>
            <a:endParaRPr lang="en-US" sz="1800">
              <a:solidFill>
                <a:schemeClr val="tx1"/>
              </a:solidFill>
            </a:endParaRPr>
          </a:p>
        </p:txBody>
      </p:sp>
      <p:graphicFrame>
        <p:nvGraphicFramePr>
          <p:cNvPr id="11" name="Diagram 10">
            <a:extLst>
              <a:ext uri="{FF2B5EF4-FFF2-40B4-BE49-F238E27FC236}">
                <a16:creationId xmlns:a16="http://schemas.microsoft.com/office/drawing/2014/main" id="{EA58EBB8-7398-FC17-6AB6-13B30B4A767C}"/>
              </a:ext>
            </a:extLst>
          </p:cNvPr>
          <p:cNvGraphicFramePr/>
          <p:nvPr>
            <p:extLst>
              <p:ext uri="{D42A27DB-BD31-4B8C-83A1-F6EECF244321}">
                <p14:modId xmlns:p14="http://schemas.microsoft.com/office/powerpoint/2010/main" val="2446128021"/>
              </p:ext>
            </p:extLst>
          </p:nvPr>
        </p:nvGraphicFramePr>
        <p:xfrm>
          <a:off x="13992563" y="1755593"/>
          <a:ext cx="3546661" cy="29684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TextBox 11">
            <a:extLst>
              <a:ext uri="{FF2B5EF4-FFF2-40B4-BE49-F238E27FC236}">
                <a16:creationId xmlns:a16="http://schemas.microsoft.com/office/drawing/2014/main" id="{BD80A9B8-9868-36BD-ECFA-49B2661C0C22}"/>
              </a:ext>
            </a:extLst>
          </p:cNvPr>
          <p:cNvSpPr txBox="1"/>
          <p:nvPr/>
        </p:nvSpPr>
        <p:spPr>
          <a:xfrm>
            <a:off x="13738860" y="5241292"/>
            <a:ext cx="4161278"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FFFF"/>
                </a:solidFill>
              </a:rPr>
              <a:t>This graph represents subgroups performance for each school as measured by a target of a 3% increase. </a:t>
            </a:r>
          </a:p>
          <a:p>
            <a:endParaRPr lang="en-US" sz="2400" b="1">
              <a:solidFill>
                <a:srgbClr val="FFFFFF"/>
              </a:solidFill>
              <a:ea typeface="Calibri"/>
              <a:cs typeface="Calibri"/>
            </a:endParaRPr>
          </a:p>
          <a:p>
            <a:r>
              <a:rPr lang="en-US" sz="2400" b="1">
                <a:solidFill>
                  <a:srgbClr val="FFFFFF"/>
                </a:solidFill>
                <a:ea typeface="Calibri"/>
                <a:cs typeface="Calibri"/>
              </a:rPr>
              <a:t>Subgroups may include:</a:t>
            </a:r>
          </a:p>
          <a:p>
            <a:pPr marL="342900" indent="-342900">
              <a:buFont typeface="Arial" panose="020B0604020202020204" pitchFamily="34" charset="0"/>
              <a:buChar char="•"/>
            </a:pPr>
            <a:r>
              <a:rPr lang="en-US" sz="2400" b="1">
                <a:solidFill>
                  <a:srgbClr val="FFFFFF"/>
                </a:solidFill>
                <a:ea typeface="Calibri"/>
                <a:cs typeface="Calibri"/>
              </a:rPr>
              <a:t>Race</a:t>
            </a:r>
          </a:p>
          <a:p>
            <a:pPr marL="342900" indent="-342900">
              <a:buFont typeface="Arial" panose="020B0604020202020204" pitchFamily="34" charset="0"/>
              <a:buChar char="•"/>
            </a:pPr>
            <a:r>
              <a:rPr lang="en-US" sz="2400" b="1">
                <a:solidFill>
                  <a:srgbClr val="FFFFFF"/>
                </a:solidFill>
                <a:ea typeface="Calibri"/>
                <a:cs typeface="Calibri"/>
              </a:rPr>
              <a:t>Students With Disabilities</a:t>
            </a:r>
          </a:p>
          <a:p>
            <a:pPr marL="342900" indent="-342900">
              <a:buFont typeface="Arial" panose="020B0604020202020204" pitchFamily="34" charset="0"/>
              <a:buChar char="•"/>
            </a:pPr>
            <a:r>
              <a:rPr lang="en-US" sz="2400" b="1">
                <a:solidFill>
                  <a:srgbClr val="FFFFFF"/>
                </a:solidFill>
                <a:ea typeface="Calibri"/>
                <a:cs typeface="Calibri"/>
              </a:rPr>
              <a:t>Economically Disadvantaged</a:t>
            </a:r>
          </a:p>
          <a:p>
            <a:pPr marL="342900" indent="-342900">
              <a:buFont typeface="Arial" panose="020B0604020202020204" pitchFamily="34" charset="0"/>
              <a:buChar char="•"/>
            </a:pPr>
            <a:r>
              <a:rPr lang="en-US" sz="2400" b="1">
                <a:solidFill>
                  <a:srgbClr val="FFFFFF"/>
                </a:solidFill>
                <a:ea typeface="Calibri"/>
                <a:cs typeface="Calibri"/>
              </a:rPr>
              <a:t>English Learners</a:t>
            </a:r>
          </a:p>
        </p:txBody>
      </p:sp>
    </p:spTree>
    <p:extLst>
      <p:ext uri="{BB962C8B-B14F-4D97-AF65-F5344CB8AC3E}">
        <p14:creationId xmlns:p14="http://schemas.microsoft.com/office/powerpoint/2010/main" val="105830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95070-1D8A-C5D0-A219-B19B26E9827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C25253A-6FF8-7F22-4796-22B63017EADA}"/>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C4669972-1B53-40F5-5DE1-0536D2E5FBAF}"/>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BE0EA6F3-6426-A470-3A67-2D57F91593B0}"/>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9EB6D619-653D-BBFD-3378-4523C78CD7FC}"/>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27</a:t>
            </a:fld>
            <a:endParaRPr lang="en-US" sz="1800">
              <a:solidFill>
                <a:schemeClr val="tx1"/>
              </a:solidFill>
            </a:endParaRPr>
          </a:p>
        </p:txBody>
      </p:sp>
      <p:sp>
        <p:nvSpPr>
          <p:cNvPr id="9" name="TextBox 8">
            <a:extLst>
              <a:ext uri="{FF2B5EF4-FFF2-40B4-BE49-F238E27FC236}">
                <a16:creationId xmlns:a16="http://schemas.microsoft.com/office/drawing/2014/main" id="{8F21F592-1675-83AD-1C5B-6F99072148D7}"/>
              </a:ext>
            </a:extLst>
          </p:cNvPr>
          <p:cNvSpPr txBox="1"/>
          <p:nvPr/>
        </p:nvSpPr>
        <p:spPr>
          <a:xfrm>
            <a:off x="282844" y="0"/>
            <a:ext cx="9151748" cy="988027"/>
          </a:xfrm>
          <a:prstGeom prst="rect">
            <a:avLst/>
          </a:prstGeom>
          <a:noFill/>
        </p:spPr>
        <p:txBody>
          <a:bodyPr wrap="square" lIns="91440" tIns="45720" rIns="91440" bIns="45720" anchor="t">
            <a:spAutoFit/>
          </a:bodyPr>
          <a:lstStyle/>
          <a:p>
            <a:pPr>
              <a:lnSpc>
                <a:spcPts val="7920"/>
              </a:lnSpc>
              <a:defRPr/>
            </a:pPr>
            <a:r>
              <a:rPr lang="en-US" sz="4400">
                <a:solidFill>
                  <a:srgbClr val="FFFFFF"/>
                </a:solidFill>
                <a:latin typeface="Trade Gothic Next HvyCd"/>
              </a:rPr>
              <a:t>Summary of CCRPI Data </a:t>
            </a:r>
            <a:endParaRPr kumimoji="0" lang="en-US" sz="4400" b="0" i="0" u="none" strike="noStrike" kern="1200" cap="none" spc="0" normalizeH="0" baseline="0" noProof="0">
              <a:ln>
                <a:noFill/>
              </a:ln>
              <a:solidFill>
                <a:srgbClr val="FFFFFF"/>
              </a:solidFill>
              <a:effectLst/>
              <a:uLnTx/>
              <a:uFillTx/>
              <a:latin typeface="Trade Gothic Next HvyCd" panose="020B0604020202020204" charset="0"/>
            </a:endParaRPr>
          </a:p>
        </p:txBody>
      </p:sp>
      <p:graphicFrame>
        <p:nvGraphicFramePr>
          <p:cNvPr id="10" name="Table 9">
            <a:extLst>
              <a:ext uri="{FF2B5EF4-FFF2-40B4-BE49-F238E27FC236}">
                <a16:creationId xmlns:a16="http://schemas.microsoft.com/office/drawing/2014/main" id="{42B5E96E-9B97-4CE1-56AC-47664ECBA540}"/>
              </a:ext>
            </a:extLst>
          </p:cNvPr>
          <p:cNvGraphicFramePr>
            <a:graphicFrameLocks noGrp="1"/>
          </p:cNvGraphicFramePr>
          <p:nvPr>
            <p:extLst>
              <p:ext uri="{D42A27DB-BD31-4B8C-83A1-F6EECF244321}">
                <p14:modId xmlns:p14="http://schemas.microsoft.com/office/powerpoint/2010/main" val="2011434127"/>
              </p:ext>
            </p:extLst>
          </p:nvPr>
        </p:nvGraphicFramePr>
        <p:xfrm>
          <a:off x="819150" y="1484920"/>
          <a:ext cx="16821150" cy="8546187"/>
        </p:xfrm>
        <a:graphic>
          <a:graphicData uri="http://schemas.openxmlformats.org/drawingml/2006/table">
            <a:tbl>
              <a:tblPr firstRow="1" bandRow="1">
                <a:tableStyleId>{93296810-A885-4BE3-A3E7-6D5BEEA58F35}</a:tableStyleId>
              </a:tblPr>
              <a:tblGrid>
                <a:gridCol w="8410575">
                  <a:extLst>
                    <a:ext uri="{9D8B030D-6E8A-4147-A177-3AD203B41FA5}">
                      <a16:colId xmlns:a16="http://schemas.microsoft.com/office/drawing/2014/main" val="3315449545"/>
                    </a:ext>
                  </a:extLst>
                </a:gridCol>
                <a:gridCol w="8410575">
                  <a:extLst>
                    <a:ext uri="{9D8B030D-6E8A-4147-A177-3AD203B41FA5}">
                      <a16:colId xmlns:a16="http://schemas.microsoft.com/office/drawing/2014/main" val="2974686015"/>
                    </a:ext>
                  </a:extLst>
                </a:gridCol>
              </a:tblGrid>
              <a:tr h="993256">
                <a:tc>
                  <a:txBody>
                    <a:bodyPr/>
                    <a:lstStyle/>
                    <a:p>
                      <a:pPr algn="ctr"/>
                      <a:r>
                        <a:rPr lang="en-US" sz="3600">
                          <a:latin typeface="Arial Nova"/>
                        </a:rPr>
                        <a:t>Glows</a:t>
                      </a:r>
                    </a:p>
                  </a:txBody>
                  <a:tcPr anchor="ctr">
                    <a:solidFill>
                      <a:srgbClr val="FFC000"/>
                    </a:solidFill>
                  </a:tcPr>
                </a:tc>
                <a:tc>
                  <a:txBody>
                    <a:bodyPr/>
                    <a:lstStyle/>
                    <a:p>
                      <a:pPr algn="ctr"/>
                      <a:r>
                        <a:rPr lang="en-US" sz="3600">
                          <a:latin typeface="Arial Nova"/>
                        </a:rPr>
                        <a:t>Grows</a:t>
                      </a:r>
                    </a:p>
                  </a:txBody>
                  <a:tcPr anchor="ctr">
                    <a:solidFill>
                      <a:srgbClr val="FFC000"/>
                    </a:solidFill>
                  </a:tcPr>
                </a:tc>
                <a:extLst>
                  <a:ext uri="{0D108BD9-81ED-4DB2-BD59-A6C34878D82A}">
                    <a16:rowId xmlns:a16="http://schemas.microsoft.com/office/drawing/2014/main" val="1672906864"/>
                  </a:ext>
                </a:extLst>
              </a:tr>
              <a:tr h="1662755">
                <a:tc>
                  <a:txBody>
                    <a:bodyPr/>
                    <a:lstStyle/>
                    <a:p>
                      <a:pPr marL="274320">
                        <a:spcBef>
                          <a:spcPts val="300"/>
                        </a:spcBef>
                        <a:spcAft>
                          <a:spcPts val="300"/>
                        </a:spcAft>
                      </a:pPr>
                      <a:r>
                        <a:rPr lang="en-US" sz="2800">
                          <a:latin typeface="Microsoft Sans Serif"/>
                        </a:rPr>
                        <a:t>Progress and Readiness components closely align with state goals. </a:t>
                      </a:r>
                    </a:p>
                  </a:txBody>
                  <a:tcPr anchor="ctr"/>
                </a:tc>
                <a:tc>
                  <a:txBody>
                    <a:bodyPr/>
                    <a:lstStyle/>
                    <a:p>
                      <a:pPr marL="274320">
                        <a:spcBef>
                          <a:spcPts val="300"/>
                        </a:spcBef>
                        <a:spcAft>
                          <a:spcPts val="300"/>
                        </a:spcAft>
                      </a:pPr>
                      <a:r>
                        <a:rPr lang="en-US" sz="2800">
                          <a:latin typeface="Microsoft Sans Serif"/>
                        </a:rPr>
                        <a:t>Content Mastery and Closing Gaps has declined or remained stagnant in most schools.   </a:t>
                      </a:r>
                    </a:p>
                  </a:txBody>
                  <a:tcPr anchor="ctr"/>
                </a:tc>
                <a:extLst>
                  <a:ext uri="{0D108BD9-81ED-4DB2-BD59-A6C34878D82A}">
                    <a16:rowId xmlns:a16="http://schemas.microsoft.com/office/drawing/2014/main" val="966776539"/>
                  </a:ext>
                </a:extLst>
              </a:tr>
              <a:tr h="2413536">
                <a:tc>
                  <a:txBody>
                    <a:bodyPr/>
                    <a:lstStyle/>
                    <a:p>
                      <a:pPr marL="274320">
                        <a:spcBef>
                          <a:spcPts val="300"/>
                        </a:spcBef>
                        <a:spcAft>
                          <a:spcPts val="300"/>
                        </a:spcAft>
                      </a:pPr>
                      <a:r>
                        <a:rPr lang="en-US" sz="2800">
                          <a:latin typeface="Microsoft Sans Serif"/>
                        </a:rPr>
                        <a:t>L.H. Williams ES and Ballard-Hudson MS tied the state and exceeded the district for Closing Gaps.</a:t>
                      </a:r>
                    </a:p>
                  </a:txBody>
                  <a:tcPr anchor="ctr"/>
                </a:tc>
                <a:tc>
                  <a:txBody>
                    <a:bodyPr/>
                    <a:lstStyle/>
                    <a:p>
                      <a:pPr marL="274320">
                        <a:spcBef>
                          <a:spcPts val="300"/>
                        </a:spcBef>
                        <a:spcAft>
                          <a:spcPts val="300"/>
                        </a:spcAft>
                      </a:pPr>
                      <a:r>
                        <a:rPr lang="en-US" sz="2800">
                          <a:latin typeface="Microsoft Sans Serif"/>
                        </a:rPr>
                        <a:t>Closing the Gaps reflected several schools showing little to no achievement toward the 3% target in addressing the needs of subgroups.</a:t>
                      </a:r>
                    </a:p>
                  </a:txBody>
                  <a:tcPr anchor="ctr"/>
                </a:tc>
                <a:extLst>
                  <a:ext uri="{0D108BD9-81ED-4DB2-BD59-A6C34878D82A}">
                    <a16:rowId xmlns:a16="http://schemas.microsoft.com/office/drawing/2014/main" val="3639071235"/>
                  </a:ext>
                </a:extLst>
              </a:tr>
              <a:tr h="1838885">
                <a:tc>
                  <a:txBody>
                    <a:bodyPr/>
                    <a:lstStyle/>
                    <a:p>
                      <a:pPr marL="274320" lvl="0">
                        <a:spcBef>
                          <a:spcPts val="300"/>
                        </a:spcBef>
                        <a:spcAft>
                          <a:spcPts val="300"/>
                        </a:spcAft>
                        <a:buNone/>
                      </a:pPr>
                      <a:r>
                        <a:rPr lang="en-US" sz="2800" b="0" i="0" u="none" strike="noStrike" noProof="0">
                          <a:solidFill>
                            <a:srgbClr val="000000"/>
                          </a:solidFill>
                          <a:latin typeface="Microsoft Sans Serif"/>
                        </a:rPr>
                        <a:t>Overall, graduation rates have increased district-wide.  Westside’s graduation rate was close to the district and state goals at 82.5%.</a:t>
                      </a:r>
                      <a:endParaRPr lang="en-US">
                        <a:latin typeface="Microsoft Sans Serif"/>
                      </a:endParaRPr>
                    </a:p>
                  </a:txBody>
                  <a:tcPr anchor="ctr"/>
                </a:tc>
                <a:tc>
                  <a:txBody>
                    <a:bodyPr/>
                    <a:lstStyle/>
                    <a:p>
                      <a:pPr marL="274320">
                        <a:spcBef>
                          <a:spcPts val="300"/>
                        </a:spcBef>
                        <a:spcAft>
                          <a:spcPts val="300"/>
                        </a:spcAft>
                      </a:pPr>
                      <a:endParaRPr lang="en-US" sz="2800">
                        <a:latin typeface="Microsoft Sans Serif"/>
                      </a:endParaRPr>
                    </a:p>
                  </a:txBody>
                  <a:tcPr anchor="ctr"/>
                </a:tc>
                <a:extLst>
                  <a:ext uri="{0D108BD9-81ED-4DB2-BD59-A6C34878D82A}">
                    <a16:rowId xmlns:a16="http://schemas.microsoft.com/office/drawing/2014/main" val="899815390"/>
                  </a:ext>
                </a:extLst>
              </a:tr>
              <a:tr h="1637755">
                <a:tc>
                  <a:txBody>
                    <a:bodyPr/>
                    <a:lstStyle/>
                    <a:p>
                      <a:pPr marL="274320" marR="0" lvl="0" indent="0" algn="l" rtl="0" eaLnBrk="1" fontAlgn="auto" latinLnBrk="0" hangingPunct="1">
                        <a:lnSpc>
                          <a:spcPct val="100000"/>
                        </a:lnSpc>
                        <a:spcBef>
                          <a:spcPts val="300"/>
                        </a:spcBef>
                        <a:spcAft>
                          <a:spcPts val="300"/>
                        </a:spcAft>
                        <a:buClrTx/>
                        <a:buSzTx/>
                        <a:buFontTx/>
                        <a:buNone/>
                      </a:pPr>
                      <a:r>
                        <a:rPr lang="en-US" sz="2800">
                          <a:latin typeface="Microsoft Sans Serif"/>
                        </a:rPr>
                        <a:t>L.H. Williams and Ballard-Hudson increased in Content Mastery. </a:t>
                      </a:r>
                    </a:p>
                  </a:txBody>
                  <a:tcPr anchor="ctr"/>
                </a:tc>
                <a:tc>
                  <a:txBody>
                    <a:bodyPr/>
                    <a:lstStyle/>
                    <a:p>
                      <a:pPr marL="274320">
                        <a:spcBef>
                          <a:spcPts val="300"/>
                        </a:spcBef>
                        <a:spcAft>
                          <a:spcPts val="300"/>
                        </a:spcAft>
                      </a:pPr>
                      <a:endParaRPr lang="en-US" sz="2800">
                        <a:latin typeface="Microsoft Sans Serif"/>
                      </a:endParaRPr>
                    </a:p>
                  </a:txBody>
                  <a:tcPr anchor="ctr"/>
                </a:tc>
                <a:extLst>
                  <a:ext uri="{0D108BD9-81ED-4DB2-BD59-A6C34878D82A}">
                    <a16:rowId xmlns:a16="http://schemas.microsoft.com/office/drawing/2014/main" val="3689248974"/>
                  </a:ext>
                </a:extLst>
              </a:tr>
            </a:tbl>
          </a:graphicData>
        </a:graphic>
      </p:graphicFrame>
      <p:pic>
        <p:nvPicPr>
          <p:cNvPr id="4" name="Picture 3" descr="Five Employee Experience Focus Areas for 2023 - MeBeBot">
            <a:extLst>
              <a:ext uri="{FF2B5EF4-FFF2-40B4-BE49-F238E27FC236}">
                <a16:creationId xmlns:a16="http://schemas.microsoft.com/office/drawing/2014/main" id="{D0F79428-BCBD-E089-A5A9-7AB88E1B25BD}"/>
              </a:ext>
            </a:extLst>
          </p:cNvPr>
          <p:cNvPicPr>
            <a:picLocks noChangeAspect="1"/>
          </p:cNvPicPr>
          <p:nvPr/>
        </p:nvPicPr>
        <p:blipFill>
          <a:blip r:embed="rId4"/>
          <a:stretch>
            <a:fillRect/>
          </a:stretch>
        </p:blipFill>
        <p:spPr>
          <a:xfrm>
            <a:off x="10474553" y="6860013"/>
            <a:ext cx="5938225" cy="2898473"/>
          </a:xfrm>
          <a:prstGeom prst="rect">
            <a:avLst/>
          </a:prstGeom>
        </p:spPr>
      </p:pic>
    </p:spTree>
    <p:extLst>
      <p:ext uri="{BB962C8B-B14F-4D97-AF65-F5344CB8AC3E}">
        <p14:creationId xmlns:p14="http://schemas.microsoft.com/office/powerpoint/2010/main" val="36282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03702" y="4643127"/>
            <a:ext cx="6680597" cy="847727"/>
          </a:xfrm>
          <a:prstGeom prst="rect">
            <a:avLst/>
          </a:prstGeom>
        </p:spPr>
        <p:txBody>
          <a:bodyPr lIns="0" tIns="0" rIns="0" bIns="0" rtlCol="0" anchor="t">
            <a:spAutoFit/>
          </a:bodyPr>
          <a:lstStyle/>
          <a:p>
            <a:pPr algn="ctr">
              <a:lnSpc>
                <a:spcPts val="6299"/>
              </a:lnSpc>
              <a:spcBef>
                <a:spcPct val="0"/>
              </a:spcBef>
            </a:pPr>
            <a:r>
              <a:rPr lang="en-US" sz="4499">
                <a:solidFill>
                  <a:srgbClr val="000000"/>
                </a:solidFill>
                <a:latin typeface="Calibri (MS) Bold"/>
              </a:rPr>
              <a:t>Sustainability and Next Step</a:t>
            </a:r>
          </a:p>
        </p:txBody>
      </p:sp>
      <p:grpSp>
        <p:nvGrpSpPr>
          <p:cNvPr id="3" name="Group 3"/>
          <p:cNvGrpSpPr/>
          <p:nvPr/>
        </p:nvGrpSpPr>
        <p:grpSpPr>
          <a:xfrm>
            <a:off x="0" y="4197299"/>
            <a:ext cx="18288000" cy="1228882"/>
            <a:chOff x="0" y="0"/>
            <a:chExt cx="24384000" cy="1638510"/>
          </a:xfrm>
        </p:grpSpPr>
        <p:sp>
          <p:nvSpPr>
            <p:cNvPr id="4" name="Freeform 4"/>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TextBox 5"/>
          <p:cNvSpPr txBox="1"/>
          <p:nvPr/>
        </p:nvSpPr>
        <p:spPr>
          <a:xfrm>
            <a:off x="295220" y="4442424"/>
            <a:ext cx="15759029" cy="738664"/>
          </a:xfrm>
          <a:prstGeom prst="rect">
            <a:avLst/>
          </a:prstGeom>
        </p:spPr>
        <p:txBody>
          <a:bodyPr lIns="0" tIns="0" rIns="0" bIns="0" rtlCol="0" anchor="t">
            <a:spAutoFit/>
          </a:bodyPr>
          <a:lstStyle/>
          <a:p>
            <a:r>
              <a:rPr lang="en-US" sz="4800">
                <a:solidFill>
                  <a:srgbClr val="FFFFFF"/>
                </a:solidFill>
                <a:latin typeface="Trade Gothic Next HvyCd" panose="020B0604020202020204" charset="0"/>
              </a:rPr>
              <a:t>Call to Action: District Plan of Support</a:t>
            </a:r>
          </a:p>
        </p:txBody>
      </p:sp>
      <p:sp>
        <p:nvSpPr>
          <p:cNvPr id="6" name="Freeform 6"/>
          <p:cNvSpPr/>
          <p:nvPr/>
        </p:nvSpPr>
        <p:spPr>
          <a:xfrm>
            <a:off x="16167460" y="3909249"/>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F9AFF5B0-F377-6518-4E3C-9C82CBACAD42}"/>
              </a:ext>
            </a:extLst>
          </p:cNvPr>
          <p:cNvSpPr>
            <a:spLocks noGrp="1"/>
          </p:cNvSpPr>
          <p:nvPr>
            <p:ph type="sldNum" sz="quarter" idx="12"/>
          </p:nvPr>
        </p:nvSpPr>
        <p:spPr>
          <a:xfrm>
            <a:off x="15921348" y="9721850"/>
            <a:ext cx="2133600" cy="365125"/>
          </a:xfrm>
        </p:spPr>
        <p:txBody>
          <a:bodyPr/>
          <a:lstStyle/>
          <a:p>
            <a:fld id="{B6F15528-21DE-4FAA-801E-634DDDAF4B2B}" type="slidenum">
              <a:rPr lang="en-US" sz="1800" smtClean="0">
                <a:solidFill>
                  <a:schemeClr val="tx1"/>
                </a:solidFill>
              </a:rPr>
              <a:pPr/>
              <a:t>28</a:t>
            </a:fld>
            <a:endParaRPr lang="en-US" sz="1800">
              <a:solidFill>
                <a:schemeClr val="tx1"/>
              </a:solidFill>
            </a:endParaRPr>
          </a:p>
        </p:txBody>
      </p:sp>
    </p:spTree>
    <p:extLst>
      <p:ext uri="{BB962C8B-B14F-4D97-AF65-F5344CB8AC3E}">
        <p14:creationId xmlns:p14="http://schemas.microsoft.com/office/powerpoint/2010/main" val="3093274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B9890-B62B-55EB-EE8A-C99865E359A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C949D74-EA84-E578-8BA4-183E2392007A}"/>
              </a:ext>
            </a:extLst>
          </p:cNvPr>
          <p:cNvGrpSpPr/>
          <p:nvPr/>
        </p:nvGrpSpPr>
        <p:grpSpPr>
          <a:xfrm>
            <a:off x="0" y="-10022"/>
            <a:ext cx="18288000" cy="1228882"/>
            <a:chOff x="0" y="0"/>
            <a:chExt cx="24384000" cy="1638510"/>
          </a:xfrm>
        </p:grpSpPr>
        <p:sp>
          <p:nvSpPr>
            <p:cNvPr id="3" name="Freeform 3">
              <a:extLst>
                <a:ext uri="{FF2B5EF4-FFF2-40B4-BE49-F238E27FC236}">
                  <a16:creationId xmlns:a16="http://schemas.microsoft.com/office/drawing/2014/main" id="{B09393D9-F669-9C29-16A9-337DE6639A6C}"/>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a:extLst>
              <a:ext uri="{FF2B5EF4-FFF2-40B4-BE49-F238E27FC236}">
                <a16:creationId xmlns:a16="http://schemas.microsoft.com/office/drawing/2014/main" id="{4F4FE065-98D1-9A27-9C08-DCCDA4295607}"/>
              </a:ext>
            </a:extLst>
          </p:cNvPr>
          <p:cNvSpPr txBox="1"/>
          <p:nvPr/>
        </p:nvSpPr>
        <p:spPr>
          <a:xfrm>
            <a:off x="362344" y="85322"/>
            <a:ext cx="15759029" cy="1013098"/>
          </a:xfrm>
          <a:prstGeom prst="rect">
            <a:avLst/>
          </a:prstGeom>
        </p:spPr>
        <p:txBody>
          <a:bodyPr lIns="0" tIns="0" rIns="0" bIns="0" rtlCol="0" anchor="t">
            <a:spAutoFit/>
          </a:bodyPr>
          <a:lstStyle/>
          <a:p>
            <a:pPr algn="l">
              <a:lnSpc>
                <a:spcPts val="7920"/>
              </a:lnSpc>
            </a:pPr>
            <a:r>
              <a:rPr lang="en-US" sz="4400">
                <a:solidFill>
                  <a:srgbClr val="FFFFFF"/>
                </a:solidFill>
                <a:latin typeface="Trade Gothic Next HvyCd" panose="020B0604020202020204" charset="0"/>
              </a:rPr>
              <a:t>District Plan of Support Focus Areas</a:t>
            </a:r>
          </a:p>
        </p:txBody>
      </p:sp>
      <p:sp>
        <p:nvSpPr>
          <p:cNvPr id="5" name="Freeform 5">
            <a:extLst>
              <a:ext uri="{FF2B5EF4-FFF2-40B4-BE49-F238E27FC236}">
                <a16:creationId xmlns:a16="http://schemas.microsoft.com/office/drawing/2014/main" id="{F2987685-0D3B-734F-7C9F-E7D93A69F2E7}"/>
              </a:ext>
            </a:extLst>
          </p:cNvPr>
          <p:cNvSpPr/>
          <p:nvPr/>
        </p:nvSpPr>
        <p:spPr>
          <a:xfrm>
            <a:off x="16121373" y="-113306"/>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4F8C3F9-7C42-CBFF-3AAB-BED90B6E6EA7}"/>
              </a:ext>
            </a:extLst>
          </p:cNvPr>
          <p:cNvSpPr>
            <a:spLocks noGrp="1"/>
          </p:cNvSpPr>
          <p:nvPr>
            <p:ph type="sldNum" sz="quarter" idx="12"/>
          </p:nvPr>
        </p:nvSpPr>
        <p:spPr>
          <a:xfrm>
            <a:off x="15892773" y="9732026"/>
            <a:ext cx="2133600" cy="365125"/>
          </a:xfrm>
        </p:spPr>
        <p:txBody>
          <a:bodyPr/>
          <a:lstStyle/>
          <a:p>
            <a:fld id="{B6F15528-21DE-4FAA-801E-634DDDAF4B2B}" type="slidenum">
              <a:rPr lang="en-US" sz="1800" smtClean="0">
                <a:solidFill>
                  <a:schemeClr val="tx1"/>
                </a:solidFill>
              </a:rPr>
              <a:pPr/>
              <a:t>29</a:t>
            </a:fld>
            <a:endParaRPr lang="en-US" sz="1800">
              <a:solidFill>
                <a:schemeClr val="tx1"/>
              </a:solidFill>
            </a:endParaRPr>
          </a:p>
        </p:txBody>
      </p:sp>
      <p:graphicFrame>
        <p:nvGraphicFramePr>
          <p:cNvPr id="17" name="Table 16">
            <a:extLst>
              <a:ext uri="{FF2B5EF4-FFF2-40B4-BE49-F238E27FC236}">
                <a16:creationId xmlns:a16="http://schemas.microsoft.com/office/drawing/2014/main" id="{923D7119-DDFC-4C7D-199E-5A69071403A8}"/>
              </a:ext>
            </a:extLst>
          </p:cNvPr>
          <p:cNvGraphicFramePr>
            <a:graphicFrameLocks noGrp="1"/>
          </p:cNvGraphicFramePr>
          <p:nvPr>
            <p:extLst>
              <p:ext uri="{D42A27DB-BD31-4B8C-83A1-F6EECF244321}">
                <p14:modId xmlns:p14="http://schemas.microsoft.com/office/powerpoint/2010/main" val="2108096932"/>
              </p:ext>
            </p:extLst>
          </p:nvPr>
        </p:nvGraphicFramePr>
        <p:xfrm>
          <a:off x="625756" y="1863656"/>
          <a:ext cx="17021848" cy="7223607"/>
        </p:xfrm>
        <a:graphic>
          <a:graphicData uri="http://schemas.openxmlformats.org/drawingml/2006/table">
            <a:tbl>
              <a:tblPr firstRow="1" bandRow="1">
                <a:tableStyleId>{5C22544A-7EE6-4342-B048-85BDC9FD1C3A}</a:tableStyleId>
              </a:tblPr>
              <a:tblGrid>
                <a:gridCol w="5444177">
                  <a:extLst>
                    <a:ext uri="{9D8B030D-6E8A-4147-A177-3AD203B41FA5}">
                      <a16:colId xmlns:a16="http://schemas.microsoft.com/office/drawing/2014/main" val="1725046197"/>
                    </a:ext>
                  </a:extLst>
                </a:gridCol>
                <a:gridCol w="5696139">
                  <a:extLst>
                    <a:ext uri="{9D8B030D-6E8A-4147-A177-3AD203B41FA5}">
                      <a16:colId xmlns:a16="http://schemas.microsoft.com/office/drawing/2014/main" val="3135713476"/>
                    </a:ext>
                  </a:extLst>
                </a:gridCol>
                <a:gridCol w="5881532">
                  <a:extLst>
                    <a:ext uri="{9D8B030D-6E8A-4147-A177-3AD203B41FA5}">
                      <a16:colId xmlns:a16="http://schemas.microsoft.com/office/drawing/2014/main" val="3265387408"/>
                    </a:ext>
                  </a:extLst>
                </a:gridCol>
              </a:tblGrid>
              <a:tr h="1372823">
                <a:tc>
                  <a:txBody>
                    <a:bodyPr/>
                    <a:lstStyle/>
                    <a:p>
                      <a:pPr lvl="0" algn="ctr">
                        <a:buNone/>
                      </a:pPr>
                      <a:r>
                        <a:rPr lang="en-US" sz="8000"/>
                        <a:t>1</a:t>
                      </a:r>
                    </a:p>
                  </a:txBody>
                  <a:tcPr anchor="ctr">
                    <a:solidFill>
                      <a:srgbClr val="FF9900"/>
                    </a:solidFill>
                  </a:tcPr>
                </a:tc>
                <a:tc>
                  <a:txBody>
                    <a:bodyPr/>
                    <a:lstStyle/>
                    <a:p>
                      <a:pPr algn="ctr"/>
                      <a:r>
                        <a:rPr lang="en-US" sz="8000"/>
                        <a:t>2</a:t>
                      </a:r>
                    </a:p>
                  </a:txBody>
                  <a:tcPr anchor="ctr">
                    <a:solidFill>
                      <a:srgbClr val="7030A0"/>
                    </a:solidFill>
                  </a:tcPr>
                </a:tc>
                <a:tc>
                  <a:txBody>
                    <a:bodyPr/>
                    <a:lstStyle/>
                    <a:p>
                      <a:pPr algn="ctr"/>
                      <a:r>
                        <a:rPr lang="en-US" sz="8000"/>
                        <a:t>3</a:t>
                      </a:r>
                    </a:p>
                  </a:txBody>
                  <a:tcPr anchor="ctr">
                    <a:solidFill>
                      <a:srgbClr val="00B0F0"/>
                    </a:solidFill>
                  </a:tcPr>
                </a:tc>
                <a:extLst>
                  <a:ext uri="{0D108BD9-81ED-4DB2-BD59-A6C34878D82A}">
                    <a16:rowId xmlns:a16="http://schemas.microsoft.com/office/drawing/2014/main" val="2497355325"/>
                  </a:ext>
                </a:extLst>
              </a:tr>
              <a:tr h="5850784">
                <a:tc>
                  <a:txBody>
                    <a:bodyPr/>
                    <a:lstStyle/>
                    <a:p>
                      <a:pPr lvl="0" algn="ctr">
                        <a:buNone/>
                      </a:pPr>
                      <a:endParaRPr lang="en-US" sz="2000" b="0" i="0" u="none" strike="noStrike" noProof="0">
                        <a:latin typeface="Calibri"/>
                      </a:endParaRPr>
                    </a:p>
                    <a:p>
                      <a:pPr lvl="0" algn="ctr">
                        <a:buNone/>
                      </a:pPr>
                      <a:r>
                        <a:rPr lang="en-US" sz="3600" b="1" i="0" u="none" strike="noStrike" noProof="0">
                          <a:latin typeface="Calibri"/>
                        </a:rPr>
                        <a:t>Monitor and support the implementation of standards-based classrooms</a:t>
                      </a:r>
                      <a:endParaRPr lang="en-US" sz="3600" b="1"/>
                    </a:p>
                  </a:txBody>
                  <a:tcPr>
                    <a:solidFill>
                      <a:schemeClr val="accent6">
                        <a:lumMod val="20000"/>
                        <a:lumOff val="80000"/>
                      </a:schemeClr>
                    </a:solidFill>
                  </a:tcPr>
                </a:tc>
                <a:tc>
                  <a:txBody>
                    <a:bodyPr/>
                    <a:lstStyle/>
                    <a:p>
                      <a:pPr lvl="0" algn="ctr">
                        <a:lnSpc>
                          <a:spcPct val="100000"/>
                        </a:lnSpc>
                        <a:spcBef>
                          <a:spcPts val="0"/>
                        </a:spcBef>
                        <a:spcAft>
                          <a:spcPts val="0"/>
                        </a:spcAft>
                        <a:buNone/>
                      </a:pPr>
                      <a:endParaRPr lang="en-US" sz="2000" b="0" i="0" u="none" strike="noStrike" noProof="0">
                        <a:latin typeface="Calibri"/>
                      </a:endParaRPr>
                    </a:p>
                    <a:p>
                      <a:pPr lvl="0" algn="ctr">
                        <a:lnSpc>
                          <a:spcPct val="100000"/>
                        </a:lnSpc>
                        <a:spcBef>
                          <a:spcPts val="0"/>
                        </a:spcBef>
                        <a:spcAft>
                          <a:spcPts val="0"/>
                        </a:spcAft>
                        <a:buNone/>
                      </a:pPr>
                      <a:r>
                        <a:rPr lang="en-US" sz="3600" b="1" i="0" u="none" strike="noStrike" noProof="0">
                          <a:latin typeface="Calibri"/>
                        </a:rPr>
                        <a:t>Monitor and support the implementation of leadership teams</a:t>
                      </a:r>
                    </a:p>
                    <a:p>
                      <a:pPr lvl="0" algn="ctr">
                        <a:buNone/>
                      </a:pPr>
                      <a:endParaRPr lang="en-US" sz="3600"/>
                    </a:p>
                  </a:txBody>
                  <a:tcPr>
                    <a:solidFill>
                      <a:schemeClr val="accent4">
                        <a:lumMod val="20000"/>
                        <a:lumOff val="80000"/>
                      </a:schemeClr>
                    </a:solidFill>
                  </a:tcPr>
                </a:tc>
                <a:tc>
                  <a:txBody>
                    <a:bodyPr/>
                    <a:lstStyle/>
                    <a:p>
                      <a:pPr lvl="0" algn="ctr">
                        <a:buNone/>
                      </a:pPr>
                      <a:endParaRPr lang="en-US" sz="2000" b="0" i="0" u="none" strike="noStrike" noProof="0">
                        <a:solidFill>
                          <a:srgbClr val="000000"/>
                        </a:solidFill>
                        <a:latin typeface="Calibri"/>
                      </a:endParaRPr>
                    </a:p>
                    <a:p>
                      <a:pPr lvl="0" algn="ctr">
                        <a:buNone/>
                      </a:pPr>
                      <a:r>
                        <a:rPr lang="en-US" sz="3600" b="1" i="0" u="none" strike="noStrike" noProof="0">
                          <a:solidFill>
                            <a:srgbClr val="000000"/>
                          </a:solidFill>
                          <a:latin typeface="Calibri"/>
                        </a:rPr>
                        <a:t>Monitor and support the implementation of collaborative planning teams</a:t>
                      </a:r>
                      <a:endParaRPr lang="en-US" b="1"/>
                    </a:p>
                  </a:txBody>
                  <a:tcPr>
                    <a:solidFill>
                      <a:schemeClr val="accent1">
                        <a:lumMod val="20000"/>
                        <a:lumOff val="80000"/>
                      </a:schemeClr>
                    </a:solidFill>
                  </a:tcPr>
                </a:tc>
                <a:extLst>
                  <a:ext uri="{0D108BD9-81ED-4DB2-BD59-A6C34878D82A}">
                    <a16:rowId xmlns:a16="http://schemas.microsoft.com/office/drawing/2014/main" val="1248505258"/>
                  </a:ext>
                </a:extLst>
              </a:tr>
            </a:tbl>
          </a:graphicData>
        </a:graphic>
      </p:graphicFrame>
      <p:pic>
        <p:nvPicPr>
          <p:cNvPr id="7" name="Graphic 6" descr="Classroom outline">
            <a:extLst>
              <a:ext uri="{FF2B5EF4-FFF2-40B4-BE49-F238E27FC236}">
                <a16:creationId xmlns:a16="http://schemas.microsoft.com/office/drawing/2014/main" id="{A9F81C85-61E6-CF22-C68A-13E6C45700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30312" y="5938896"/>
            <a:ext cx="2774363" cy="2774363"/>
          </a:xfrm>
          <a:prstGeom prst="rect">
            <a:avLst/>
          </a:prstGeom>
        </p:spPr>
      </p:pic>
      <p:pic>
        <p:nvPicPr>
          <p:cNvPr id="10" name="Graphic 9" descr="Meeting outline">
            <a:extLst>
              <a:ext uri="{FF2B5EF4-FFF2-40B4-BE49-F238E27FC236}">
                <a16:creationId xmlns:a16="http://schemas.microsoft.com/office/drawing/2014/main" id="{0749BEF1-24EA-D466-C5EA-65A5FFF9AAD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312918" y="5715285"/>
            <a:ext cx="2997974" cy="2997974"/>
          </a:xfrm>
          <a:prstGeom prst="rect">
            <a:avLst/>
          </a:prstGeom>
        </p:spPr>
      </p:pic>
      <p:pic>
        <p:nvPicPr>
          <p:cNvPr id="12" name="Graphic 11" descr="Customer review outline">
            <a:extLst>
              <a:ext uri="{FF2B5EF4-FFF2-40B4-BE49-F238E27FC236}">
                <a16:creationId xmlns:a16="http://schemas.microsoft.com/office/drawing/2014/main" id="{7E5E5168-8CFC-D40A-9C0D-19912B00E56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176689" y="6148407"/>
            <a:ext cx="2716084" cy="2716084"/>
          </a:xfrm>
          <a:prstGeom prst="rect">
            <a:avLst/>
          </a:prstGeom>
        </p:spPr>
      </p:pic>
    </p:spTree>
    <p:extLst>
      <p:ext uri="{BB962C8B-B14F-4D97-AF65-F5344CB8AC3E}">
        <p14:creationId xmlns:p14="http://schemas.microsoft.com/office/powerpoint/2010/main" val="179774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a:extLst>
            <a:ext uri="{FF2B5EF4-FFF2-40B4-BE49-F238E27FC236}">
              <a16:creationId xmlns:a16="http://schemas.microsoft.com/office/drawing/2014/main" id="{962B9890-B62B-55EB-EE8A-C99865E359A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C949D74-EA84-E578-8BA4-183E2392007A}"/>
              </a:ext>
            </a:extLst>
          </p:cNvPr>
          <p:cNvGrpSpPr/>
          <p:nvPr/>
        </p:nvGrpSpPr>
        <p:grpSpPr>
          <a:xfrm>
            <a:off x="0" y="-10022"/>
            <a:ext cx="18288000" cy="1228882"/>
            <a:chOff x="0" y="0"/>
            <a:chExt cx="24384000" cy="1638510"/>
          </a:xfrm>
        </p:grpSpPr>
        <p:sp>
          <p:nvSpPr>
            <p:cNvPr id="3" name="Freeform 3">
              <a:extLst>
                <a:ext uri="{FF2B5EF4-FFF2-40B4-BE49-F238E27FC236}">
                  <a16:creationId xmlns:a16="http://schemas.microsoft.com/office/drawing/2014/main" id="{B09393D9-F669-9C29-16A9-337DE6639A6C}"/>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a:extLst>
              <a:ext uri="{FF2B5EF4-FFF2-40B4-BE49-F238E27FC236}">
                <a16:creationId xmlns:a16="http://schemas.microsoft.com/office/drawing/2014/main" id="{4F4FE065-98D1-9A27-9C08-DCCDA4295607}"/>
              </a:ext>
            </a:extLst>
          </p:cNvPr>
          <p:cNvSpPr txBox="1"/>
          <p:nvPr/>
        </p:nvSpPr>
        <p:spPr>
          <a:xfrm>
            <a:off x="362344" y="85322"/>
            <a:ext cx="15759029" cy="1013098"/>
          </a:xfrm>
          <a:prstGeom prst="rect">
            <a:avLst/>
          </a:prstGeom>
        </p:spPr>
        <p:txBody>
          <a:bodyPr lIns="0" tIns="0" rIns="0" bIns="0" rtlCol="0" anchor="t">
            <a:spAutoFit/>
          </a:bodyPr>
          <a:lstStyle/>
          <a:p>
            <a:pPr algn="l">
              <a:lnSpc>
                <a:spcPts val="7920"/>
              </a:lnSpc>
            </a:pPr>
            <a:r>
              <a:rPr lang="en-US" sz="4400">
                <a:solidFill>
                  <a:srgbClr val="FFFFFF"/>
                </a:solidFill>
                <a:latin typeface="Trade Gothic Next HvyCd" panose="020B0604020202020204" charset="0"/>
              </a:rPr>
              <a:t>District Plan of Support Focus Areas</a:t>
            </a:r>
          </a:p>
        </p:txBody>
      </p:sp>
      <p:sp>
        <p:nvSpPr>
          <p:cNvPr id="5" name="Freeform 5">
            <a:extLst>
              <a:ext uri="{FF2B5EF4-FFF2-40B4-BE49-F238E27FC236}">
                <a16:creationId xmlns:a16="http://schemas.microsoft.com/office/drawing/2014/main" id="{F2987685-0D3B-734F-7C9F-E7D93A69F2E7}"/>
              </a:ext>
            </a:extLst>
          </p:cNvPr>
          <p:cNvSpPr/>
          <p:nvPr/>
        </p:nvSpPr>
        <p:spPr>
          <a:xfrm>
            <a:off x="16121373" y="-113306"/>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4F8C3F9-7C42-CBFF-3AAB-BED90B6E6EA7}"/>
              </a:ext>
            </a:extLst>
          </p:cNvPr>
          <p:cNvSpPr>
            <a:spLocks noGrp="1"/>
          </p:cNvSpPr>
          <p:nvPr>
            <p:ph type="sldNum" sz="quarter" idx="12"/>
          </p:nvPr>
        </p:nvSpPr>
        <p:spPr>
          <a:xfrm>
            <a:off x="15892773" y="9732026"/>
            <a:ext cx="2133600" cy="365125"/>
          </a:xfrm>
        </p:spPr>
        <p:txBody>
          <a:bodyPr/>
          <a:lstStyle/>
          <a:p>
            <a:fld id="{B6F15528-21DE-4FAA-801E-634DDDAF4B2B}" type="slidenum">
              <a:rPr lang="en-US" sz="1800" smtClean="0">
                <a:solidFill>
                  <a:schemeClr val="tx1"/>
                </a:solidFill>
              </a:rPr>
              <a:pPr/>
              <a:t>30</a:t>
            </a:fld>
            <a:endParaRPr lang="en-US" sz="1800">
              <a:solidFill>
                <a:schemeClr val="tx1"/>
              </a:solidFill>
            </a:endParaRPr>
          </a:p>
        </p:txBody>
      </p:sp>
      <p:sp>
        <p:nvSpPr>
          <p:cNvPr id="9" name="TextBox 8">
            <a:extLst>
              <a:ext uri="{FF2B5EF4-FFF2-40B4-BE49-F238E27FC236}">
                <a16:creationId xmlns:a16="http://schemas.microsoft.com/office/drawing/2014/main" id="{67EB9822-4E71-3210-252E-191A4FC5EB7F}"/>
              </a:ext>
            </a:extLst>
          </p:cNvPr>
          <p:cNvSpPr txBox="1"/>
          <p:nvPr/>
        </p:nvSpPr>
        <p:spPr>
          <a:xfrm>
            <a:off x="362343" y="1866837"/>
            <a:ext cx="17537729" cy="8039445"/>
          </a:xfrm>
          <a:prstGeom prst="rect">
            <a:avLst/>
          </a:prstGeom>
          <a:solidFill>
            <a:schemeClr val="bg1"/>
          </a:solidFill>
        </p:spPr>
        <p:txBody>
          <a:bodyPr wrap="square" lIns="91440" tIns="45720" rIns="91440" bIns="45720" anchor="t">
            <a:spAutoFit/>
          </a:bodyPr>
          <a:lstStyle/>
          <a:p>
            <a:pPr lvl="0">
              <a:buNone/>
            </a:pPr>
            <a:r>
              <a:rPr lang="en-US" sz="4400" b="1" i="0" u="none" strike="noStrike" noProof="0">
                <a:solidFill>
                  <a:srgbClr val="FF9900"/>
                </a:solidFill>
                <a:latin typeface="+mj-lt"/>
              </a:rPr>
              <a:t>Monitor and support the implementation of standards-based classrooms</a:t>
            </a:r>
          </a:p>
          <a:p>
            <a:pPr lvl="0">
              <a:buNone/>
            </a:pPr>
            <a:endParaRPr lang="en-US" sz="1600" b="1" i="0" u="none" strike="noStrike" noProof="0">
              <a:latin typeface="+mj-lt"/>
            </a:endParaRPr>
          </a:p>
          <a:p>
            <a:pPr marL="1371600" lvl="2" indent="-457200">
              <a:lnSpc>
                <a:spcPct val="150000"/>
              </a:lnSpc>
              <a:buFont typeface="Wingdings" panose="05000000000000000000" pitchFamily="2" charset="2"/>
              <a:buChar char="q"/>
            </a:pPr>
            <a:r>
              <a:rPr lang="en-US" sz="3600" b="1"/>
              <a:t>Instructional Awareness Walks</a:t>
            </a:r>
            <a:endParaRPr lang="en-US" sz="3600" b="1">
              <a:ea typeface="Calibri"/>
              <a:cs typeface="Calibri"/>
            </a:endParaRPr>
          </a:p>
          <a:p>
            <a:pPr marL="1828800" lvl="3" indent="-457200">
              <a:lnSpc>
                <a:spcPct val="150000"/>
              </a:lnSpc>
              <a:buFont typeface="Wingdings" panose="05000000000000000000" pitchFamily="2" charset="2"/>
              <a:buChar char="ü"/>
            </a:pPr>
            <a:r>
              <a:rPr lang="en-US" sz="3200"/>
              <a:t>Combine efforts among BCSD, GaDOE, and MGRESA</a:t>
            </a:r>
          </a:p>
          <a:p>
            <a:pPr marL="1828800" lvl="3" indent="-457200">
              <a:lnSpc>
                <a:spcPct val="150000"/>
              </a:lnSpc>
              <a:buFont typeface="Wingdings" panose="05000000000000000000" pitchFamily="2" charset="2"/>
              <a:buChar char="ü"/>
            </a:pPr>
            <a:r>
              <a:rPr lang="en-US" sz="3200"/>
              <a:t>Supplement district learning walks</a:t>
            </a:r>
          </a:p>
          <a:p>
            <a:pPr marL="1371600" lvl="2" indent="-457200">
              <a:lnSpc>
                <a:spcPct val="150000"/>
              </a:lnSpc>
              <a:buFont typeface="Wingdings" panose="05000000000000000000" pitchFamily="2" charset="2"/>
              <a:buChar char="q"/>
            </a:pPr>
            <a:r>
              <a:rPr lang="en-US" sz="3600" b="1"/>
              <a:t>Zone Strong Professional Learning Days</a:t>
            </a:r>
            <a:endParaRPr lang="en-US" sz="3600" b="1">
              <a:ea typeface="Calibri"/>
              <a:cs typeface="Calibri"/>
            </a:endParaRPr>
          </a:p>
          <a:p>
            <a:pPr marL="1828800" lvl="3" indent="-457200">
              <a:lnSpc>
                <a:spcPct val="150000"/>
              </a:lnSpc>
              <a:buFont typeface="Wingdings" panose="05000000000000000000" pitchFamily="2" charset="2"/>
              <a:buChar char="ü"/>
            </a:pPr>
            <a:r>
              <a:rPr lang="en-US" sz="3200"/>
              <a:t>Arrange common planning among schools</a:t>
            </a:r>
          </a:p>
          <a:p>
            <a:pPr marL="1371600" lvl="2" indent="-457200">
              <a:lnSpc>
                <a:spcPct val="150000"/>
              </a:lnSpc>
              <a:buFont typeface="Wingdings" panose="05000000000000000000" pitchFamily="2" charset="2"/>
              <a:buChar char="q"/>
            </a:pPr>
            <a:r>
              <a:rPr lang="en-US" sz="3600" b="1"/>
              <a:t>Peer Observations</a:t>
            </a:r>
            <a:endParaRPr lang="en-US" sz="3600" b="1">
              <a:ea typeface="Calibri"/>
              <a:cs typeface="Calibri"/>
            </a:endParaRPr>
          </a:p>
          <a:p>
            <a:pPr marL="1828800" lvl="3" indent="-457200">
              <a:lnSpc>
                <a:spcPct val="150000"/>
              </a:lnSpc>
              <a:buFont typeface="Wingdings" panose="05000000000000000000" pitchFamily="2" charset="2"/>
              <a:buChar char="ü"/>
            </a:pPr>
            <a:r>
              <a:rPr lang="en-US" sz="3200"/>
              <a:t>Identify teachers implementing high-yield instructional strategies to serve as models</a:t>
            </a:r>
          </a:p>
          <a:p>
            <a:pPr marL="1371600" lvl="2" indent="-457200">
              <a:lnSpc>
                <a:spcPct val="150000"/>
              </a:lnSpc>
              <a:buFont typeface="Wingdings" panose="05000000000000000000" pitchFamily="2" charset="2"/>
              <a:buChar char="q"/>
            </a:pPr>
            <a:r>
              <a:rPr lang="en-US" sz="3600" b="1"/>
              <a:t>Implement data-driven coaching cycles </a:t>
            </a:r>
            <a:endParaRPr lang="en-US" sz="3600" b="1">
              <a:ea typeface="Calibri"/>
              <a:cs typeface="Calibri"/>
            </a:endParaRPr>
          </a:p>
          <a:p>
            <a:pPr marL="1828800" lvl="3" indent="-457200">
              <a:lnSpc>
                <a:spcPct val="150000"/>
              </a:lnSpc>
              <a:buFont typeface="Wingdings" panose="05000000000000000000" pitchFamily="2" charset="2"/>
              <a:buChar char="ü"/>
            </a:pPr>
            <a:r>
              <a:rPr lang="en-US" sz="3200">
                <a:ea typeface="Calibri"/>
                <a:cs typeface="Calibri"/>
              </a:rPr>
              <a:t>Provide Student-Centered Coaching Model by Diane Sweeney</a:t>
            </a:r>
          </a:p>
        </p:txBody>
      </p:sp>
      <p:pic>
        <p:nvPicPr>
          <p:cNvPr id="14" name="Graphic 13" descr="Classroom outline">
            <a:extLst>
              <a:ext uri="{FF2B5EF4-FFF2-40B4-BE49-F238E27FC236}">
                <a16:creationId xmlns:a16="http://schemas.microsoft.com/office/drawing/2014/main" id="{CE261FDB-8A96-953E-496F-4963F6669EB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1891" y="2997957"/>
            <a:ext cx="4709893" cy="4709893"/>
          </a:xfrm>
          <a:prstGeom prst="rect">
            <a:avLst/>
          </a:prstGeom>
        </p:spPr>
      </p:pic>
    </p:spTree>
    <p:extLst>
      <p:ext uri="{BB962C8B-B14F-4D97-AF65-F5344CB8AC3E}">
        <p14:creationId xmlns:p14="http://schemas.microsoft.com/office/powerpoint/2010/main" val="2398271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6600CC"/>
        </a:solidFill>
        <a:effectLst/>
      </p:bgPr>
    </p:bg>
    <p:spTree>
      <p:nvGrpSpPr>
        <p:cNvPr id="1" name="">
          <a:extLst>
            <a:ext uri="{FF2B5EF4-FFF2-40B4-BE49-F238E27FC236}">
              <a16:creationId xmlns:a16="http://schemas.microsoft.com/office/drawing/2014/main" id="{962B9890-B62B-55EB-EE8A-C99865E359A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C949D74-EA84-E578-8BA4-183E2392007A}"/>
              </a:ext>
            </a:extLst>
          </p:cNvPr>
          <p:cNvGrpSpPr/>
          <p:nvPr/>
        </p:nvGrpSpPr>
        <p:grpSpPr>
          <a:xfrm>
            <a:off x="0" y="-10022"/>
            <a:ext cx="18288000" cy="1228915"/>
            <a:chOff x="0" y="0"/>
            <a:chExt cx="24384000" cy="1638554"/>
          </a:xfrm>
        </p:grpSpPr>
        <p:sp>
          <p:nvSpPr>
            <p:cNvPr id="3" name="Freeform 3">
              <a:extLst>
                <a:ext uri="{FF2B5EF4-FFF2-40B4-BE49-F238E27FC236}">
                  <a16:creationId xmlns:a16="http://schemas.microsoft.com/office/drawing/2014/main" id="{B09393D9-F669-9C29-16A9-337DE6639A6C}"/>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a:extLst>
              <a:ext uri="{FF2B5EF4-FFF2-40B4-BE49-F238E27FC236}">
                <a16:creationId xmlns:a16="http://schemas.microsoft.com/office/drawing/2014/main" id="{4F4FE065-98D1-9A27-9C08-DCCDA4295607}"/>
              </a:ext>
            </a:extLst>
          </p:cNvPr>
          <p:cNvSpPr txBox="1"/>
          <p:nvPr/>
        </p:nvSpPr>
        <p:spPr>
          <a:xfrm>
            <a:off x="362344" y="85322"/>
            <a:ext cx="15759029" cy="1013098"/>
          </a:xfrm>
          <a:prstGeom prst="rect">
            <a:avLst/>
          </a:prstGeom>
        </p:spPr>
        <p:txBody>
          <a:bodyPr lIns="0" tIns="0" rIns="0" bIns="0" rtlCol="0" anchor="t">
            <a:spAutoFit/>
          </a:bodyPr>
          <a:lstStyle/>
          <a:p>
            <a:pPr algn="l">
              <a:lnSpc>
                <a:spcPts val="7920"/>
              </a:lnSpc>
            </a:pPr>
            <a:r>
              <a:rPr lang="en-US" sz="4400">
                <a:solidFill>
                  <a:srgbClr val="FFFFFF"/>
                </a:solidFill>
                <a:latin typeface="Trade Gothic Next HvyCd" panose="020B0604020202020204" charset="0"/>
              </a:rPr>
              <a:t>District Plan of Support Focus Areas</a:t>
            </a:r>
          </a:p>
        </p:txBody>
      </p:sp>
      <p:sp>
        <p:nvSpPr>
          <p:cNvPr id="5" name="Freeform 5">
            <a:extLst>
              <a:ext uri="{FF2B5EF4-FFF2-40B4-BE49-F238E27FC236}">
                <a16:creationId xmlns:a16="http://schemas.microsoft.com/office/drawing/2014/main" id="{F2987685-0D3B-734F-7C9F-E7D93A69F2E7}"/>
              </a:ext>
            </a:extLst>
          </p:cNvPr>
          <p:cNvSpPr/>
          <p:nvPr/>
        </p:nvSpPr>
        <p:spPr>
          <a:xfrm>
            <a:off x="16121373" y="-113306"/>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4F8C3F9-7C42-CBFF-3AAB-BED90B6E6EA7}"/>
              </a:ext>
            </a:extLst>
          </p:cNvPr>
          <p:cNvSpPr>
            <a:spLocks noGrp="1"/>
          </p:cNvSpPr>
          <p:nvPr>
            <p:ph type="sldNum" sz="quarter" idx="12"/>
          </p:nvPr>
        </p:nvSpPr>
        <p:spPr>
          <a:xfrm>
            <a:off x="15892773" y="9732026"/>
            <a:ext cx="2133600" cy="365125"/>
          </a:xfrm>
        </p:spPr>
        <p:txBody>
          <a:bodyPr/>
          <a:lstStyle/>
          <a:p>
            <a:fld id="{B6F15528-21DE-4FAA-801E-634DDDAF4B2B}" type="slidenum">
              <a:rPr lang="en-US" sz="1800" smtClean="0">
                <a:solidFill>
                  <a:schemeClr val="tx1"/>
                </a:solidFill>
              </a:rPr>
              <a:pPr/>
              <a:t>31</a:t>
            </a:fld>
            <a:endParaRPr lang="en-US" sz="1800">
              <a:solidFill>
                <a:schemeClr val="tx1"/>
              </a:solidFill>
            </a:endParaRPr>
          </a:p>
        </p:txBody>
      </p:sp>
      <p:sp>
        <p:nvSpPr>
          <p:cNvPr id="9" name="TextBox 8">
            <a:extLst>
              <a:ext uri="{FF2B5EF4-FFF2-40B4-BE49-F238E27FC236}">
                <a16:creationId xmlns:a16="http://schemas.microsoft.com/office/drawing/2014/main" id="{76E3C113-CC8F-47BD-080F-688FEC208144}"/>
              </a:ext>
            </a:extLst>
          </p:cNvPr>
          <p:cNvSpPr txBox="1"/>
          <p:nvPr/>
        </p:nvSpPr>
        <p:spPr>
          <a:xfrm>
            <a:off x="630749" y="1699058"/>
            <a:ext cx="17026502" cy="8032968"/>
          </a:xfrm>
          <a:prstGeom prst="rect">
            <a:avLst/>
          </a:prstGeom>
          <a:solidFill>
            <a:schemeClr val="bg1"/>
          </a:solidFill>
        </p:spPr>
        <p:txBody>
          <a:bodyPr wrap="square" lIns="91440" tIns="45720" rIns="91440" bIns="45720" anchor="t">
            <a:spAutoFit/>
          </a:bodyPr>
          <a:lstStyle/>
          <a:p>
            <a:pPr lvl="0">
              <a:lnSpc>
                <a:spcPct val="100000"/>
              </a:lnSpc>
              <a:spcBef>
                <a:spcPts val="0"/>
              </a:spcBef>
              <a:spcAft>
                <a:spcPts val="0"/>
              </a:spcAft>
              <a:buNone/>
            </a:pPr>
            <a:r>
              <a:rPr lang="en-US" sz="4400" b="1" i="0" u="none" strike="noStrike" noProof="0" dirty="0">
                <a:solidFill>
                  <a:srgbClr val="6600CC"/>
                </a:solidFill>
                <a:latin typeface="+mj-lt"/>
              </a:rPr>
              <a:t>Monitor and support the implementation of leadership teams</a:t>
            </a:r>
          </a:p>
          <a:p>
            <a:pPr lvl="0" algn="ctr">
              <a:lnSpc>
                <a:spcPct val="100000"/>
              </a:lnSpc>
              <a:spcBef>
                <a:spcPts val="0"/>
              </a:spcBef>
              <a:spcAft>
                <a:spcPts val="0"/>
              </a:spcAft>
              <a:buNone/>
            </a:pPr>
            <a:endParaRPr lang="en-US" sz="2000" b="0" i="0" u="none" strike="noStrike" noProof="0" dirty="0">
              <a:latin typeface="+mj-lt"/>
            </a:endParaRPr>
          </a:p>
          <a:p>
            <a:pPr marL="457200" lvl="0" indent="-457200">
              <a:lnSpc>
                <a:spcPct val="100000"/>
              </a:lnSpc>
              <a:spcBef>
                <a:spcPts val="0"/>
              </a:spcBef>
              <a:spcAft>
                <a:spcPts val="0"/>
              </a:spcAft>
              <a:buFont typeface="Wingdings" panose="05000000000000000000" pitchFamily="2" charset="2"/>
              <a:buChar char="q"/>
            </a:pPr>
            <a:r>
              <a:rPr lang="en-US" sz="3200" b="1" dirty="0">
                <a:latin typeface="+mj-lt"/>
              </a:rPr>
              <a:t>Utilize the Georgia Department of Education (GaDOE) High Impact Practices Implementation Rubric: Leadership Teams</a:t>
            </a:r>
          </a:p>
          <a:p>
            <a:pPr lvl="0">
              <a:lnSpc>
                <a:spcPct val="100000"/>
              </a:lnSpc>
              <a:spcBef>
                <a:spcPts val="0"/>
              </a:spcBef>
              <a:spcAft>
                <a:spcPts val="0"/>
              </a:spcAft>
            </a:pPr>
            <a:endParaRPr lang="en-US" dirty="0">
              <a:latin typeface="+mj-lt"/>
            </a:endParaRPr>
          </a:p>
          <a:p>
            <a:pPr marL="1371600" lvl="2" indent="-457200">
              <a:buFont typeface="Wingdings" panose="05000000000000000000" pitchFamily="2" charset="2"/>
              <a:buChar char="ü"/>
            </a:pPr>
            <a:r>
              <a:rPr lang="en-US" sz="3200" b="0" i="0" u="none" strike="noStrike" noProof="0" dirty="0">
                <a:latin typeface="+mj-lt"/>
              </a:rPr>
              <a:t>Conduct monthly leadership</a:t>
            </a:r>
            <a:r>
              <a:rPr lang="en-US" sz="3200" dirty="0">
                <a:latin typeface="+mj-lt"/>
              </a:rPr>
              <a:t> team walkthroughs to monitor the fidelity of leadership team components</a:t>
            </a:r>
            <a:endParaRPr lang="en-US" sz="3200" dirty="0">
              <a:latin typeface="+mj-lt"/>
              <a:ea typeface="Calibri"/>
              <a:cs typeface="Calibri"/>
            </a:endParaRPr>
          </a:p>
          <a:p>
            <a:pPr lvl="1"/>
            <a:endParaRPr lang="en-US" sz="2800" dirty="0">
              <a:latin typeface="+mj-lt"/>
            </a:endParaRPr>
          </a:p>
          <a:p>
            <a:pPr marL="457200" indent="-457200">
              <a:buFont typeface="Wingdings" panose="05000000000000000000" pitchFamily="2" charset="2"/>
              <a:buChar char="q"/>
            </a:pPr>
            <a:r>
              <a:rPr lang="en-US" sz="3200" b="1">
                <a:latin typeface="+mj-lt"/>
              </a:rPr>
              <a:t>Ensure the alignment of data for Short-Term Action Plans (STAP), Continuous Improvement Plans (CIP), and school-based leadership teams</a:t>
            </a:r>
          </a:p>
          <a:p>
            <a:endParaRPr lang="en-US" sz="2800" dirty="0">
              <a:latin typeface="+mj-lt"/>
            </a:endParaRPr>
          </a:p>
          <a:p>
            <a:pPr marL="457200" indent="-457200">
              <a:buFont typeface="Wingdings" panose="05000000000000000000" pitchFamily="2" charset="2"/>
              <a:buChar char="q"/>
            </a:pPr>
            <a:r>
              <a:rPr lang="en-US" sz="3200" b="1" dirty="0">
                <a:latin typeface="+mj-lt"/>
              </a:rPr>
              <a:t>Provide feedback to principals on the following:</a:t>
            </a:r>
          </a:p>
          <a:p>
            <a:endParaRPr lang="en-US" dirty="0">
              <a:latin typeface="+mj-lt"/>
            </a:endParaRPr>
          </a:p>
          <a:p>
            <a:pPr marL="1371600" lvl="2" indent="-457200">
              <a:buFont typeface="Wingdings" panose="05000000000000000000" pitchFamily="2" charset="2"/>
              <a:buChar char="ü"/>
            </a:pPr>
            <a:r>
              <a:rPr lang="en-US" sz="3200" dirty="0">
                <a:latin typeface="+mj-lt"/>
              </a:rPr>
              <a:t>Data shared (Progress Monitoring)</a:t>
            </a:r>
          </a:p>
          <a:p>
            <a:pPr marL="1371600" lvl="2" indent="-457200">
              <a:buFont typeface="Wingdings" panose="05000000000000000000" pitchFamily="2" charset="2"/>
              <a:buChar char="ü"/>
            </a:pPr>
            <a:r>
              <a:rPr lang="en-US" sz="3200" dirty="0">
                <a:latin typeface="+mj-lt"/>
              </a:rPr>
              <a:t>Distributed Leadership</a:t>
            </a:r>
          </a:p>
          <a:p>
            <a:pPr marL="1371600" lvl="2" indent="-457200">
              <a:buFont typeface="Wingdings" panose="05000000000000000000" pitchFamily="2" charset="2"/>
              <a:buChar char="ü"/>
            </a:pPr>
            <a:r>
              <a:rPr lang="en-US" sz="3200" dirty="0">
                <a:latin typeface="+mj-lt"/>
              </a:rPr>
              <a:t>Teacher Development</a:t>
            </a:r>
          </a:p>
          <a:p>
            <a:pPr marL="1371600" lvl="2" indent="-457200">
              <a:buFont typeface="Wingdings" panose="05000000000000000000" pitchFamily="2" charset="2"/>
              <a:buChar char="ü"/>
            </a:pPr>
            <a:r>
              <a:rPr lang="en-US" sz="3200" dirty="0">
                <a:latin typeface="+mj-lt"/>
              </a:rPr>
              <a:t>Next Steps</a:t>
            </a:r>
          </a:p>
        </p:txBody>
      </p:sp>
      <p:pic>
        <p:nvPicPr>
          <p:cNvPr id="10" name="Graphic 9" descr="Meeting outline">
            <a:extLst>
              <a:ext uri="{FF2B5EF4-FFF2-40B4-BE49-F238E27FC236}">
                <a16:creationId xmlns:a16="http://schemas.microsoft.com/office/drawing/2014/main" id="{0749BEF1-24EA-D466-C5EA-65A5FFF9AAD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95018" y="5754693"/>
            <a:ext cx="4364057" cy="3977333"/>
          </a:xfrm>
          <a:prstGeom prst="rect">
            <a:avLst/>
          </a:prstGeom>
        </p:spPr>
      </p:pic>
    </p:spTree>
    <p:extLst>
      <p:ext uri="{BB962C8B-B14F-4D97-AF65-F5344CB8AC3E}">
        <p14:creationId xmlns:p14="http://schemas.microsoft.com/office/powerpoint/2010/main" val="854596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962B9890-B62B-55EB-EE8A-C99865E359A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C949D74-EA84-E578-8BA4-183E2392007A}"/>
              </a:ext>
            </a:extLst>
          </p:cNvPr>
          <p:cNvGrpSpPr/>
          <p:nvPr/>
        </p:nvGrpSpPr>
        <p:grpSpPr>
          <a:xfrm>
            <a:off x="0" y="-10022"/>
            <a:ext cx="18288000" cy="1228882"/>
            <a:chOff x="0" y="0"/>
            <a:chExt cx="24384000" cy="1638510"/>
          </a:xfrm>
        </p:grpSpPr>
        <p:sp>
          <p:nvSpPr>
            <p:cNvPr id="3" name="Freeform 3">
              <a:extLst>
                <a:ext uri="{FF2B5EF4-FFF2-40B4-BE49-F238E27FC236}">
                  <a16:creationId xmlns:a16="http://schemas.microsoft.com/office/drawing/2014/main" id="{B09393D9-F669-9C29-16A9-337DE6639A6C}"/>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a:extLst>
              <a:ext uri="{FF2B5EF4-FFF2-40B4-BE49-F238E27FC236}">
                <a16:creationId xmlns:a16="http://schemas.microsoft.com/office/drawing/2014/main" id="{4F4FE065-98D1-9A27-9C08-DCCDA4295607}"/>
              </a:ext>
            </a:extLst>
          </p:cNvPr>
          <p:cNvSpPr txBox="1"/>
          <p:nvPr/>
        </p:nvSpPr>
        <p:spPr>
          <a:xfrm>
            <a:off x="362344" y="85322"/>
            <a:ext cx="15759029" cy="1013098"/>
          </a:xfrm>
          <a:prstGeom prst="rect">
            <a:avLst/>
          </a:prstGeom>
        </p:spPr>
        <p:txBody>
          <a:bodyPr lIns="0" tIns="0" rIns="0" bIns="0" rtlCol="0" anchor="t">
            <a:spAutoFit/>
          </a:bodyPr>
          <a:lstStyle/>
          <a:p>
            <a:pPr algn="l">
              <a:lnSpc>
                <a:spcPts val="7920"/>
              </a:lnSpc>
            </a:pPr>
            <a:r>
              <a:rPr lang="en-US" sz="4400">
                <a:solidFill>
                  <a:srgbClr val="FFFFFF"/>
                </a:solidFill>
                <a:latin typeface="Trade Gothic Next HvyCd" panose="020B0604020202020204" charset="0"/>
              </a:rPr>
              <a:t>District Plan of Support Focus Areas</a:t>
            </a:r>
          </a:p>
        </p:txBody>
      </p:sp>
      <p:sp>
        <p:nvSpPr>
          <p:cNvPr id="5" name="Freeform 5">
            <a:extLst>
              <a:ext uri="{FF2B5EF4-FFF2-40B4-BE49-F238E27FC236}">
                <a16:creationId xmlns:a16="http://schemas.microsoft.com/office/drawing/2014/main" id="{F2987685-0D3B-734F-7C9F-E7D93A69F2E7}"/>
              </a:ext>
            </a:extLst>
          </p:cNvPr>
          <p:cNvSpPr/>
          <p:nvPr/>
        </p:nvSpPr>
        <p:spPr>
          <a:xfrm>
            <a:off x="16121373" y="-113306"/>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4F8C3F9-7C42-CBFF-3AAB-BED90B6E6EA7}"/>
              </a:ext>
            </a:extLst>
          </p:cNvPr>
          <p:cNvSpPr>
            <a:spLocks noGrp="1"/>
          </p:cNvSpPr>
          <p:nvPr>
            <p:ph type="sldNum" sz="quarter" idx="12"/>
          </p:nvPr>
        </p:nvSpPr>
        <p:spPr>
          <a:xfrm>
            <a:off x="15892773" y="9732026"/>
            <a:ext cx="2133600" cy="365125"/>
          </a:xfrm>
        </p:spPr>
        <p:txBody>
          <a:bodyPr/>
          <a:lstStyle/>
          <a:p>
            <a:fld id="{B6F15528-21DE-4FAA-801E-634DDDAF4B2B}" type="slidenum">
              <a:rPr lang="en-US" sz="1800" smtClean="0">
                <a:solidFill>
                  <a:schemeClr val="tx1"/>
                </a:solidFill>
              </a:rPr>
              <a:pPr/>
              <a:t>32</a:t>
            </a:fld>
            <a:endParaRPr lang="en-US" sz="1800">
              <a:solidFill>
                <a:schemeClr val="tx1"/>
              </a:solidFill>
            </a:endParaRPr>
          </a:p>
        </p:txBody>
      </p:sp>
      <p:sp>
        <p:nvSpPr>
          <p:cNvPr id="9" name="TextBox 8">
            <a:extLst>
              <a:ext uri="{FF2B5EF4-FFF2-40B4-BE49-F238E27FC236}">
                <a16:creationId xmlns:a16="http://schemas.microsoft.com/office/drawing/2014/main" id="{2DB78E6E-6893-3C67-0BDE-97B32D6704E9}"/>
              </a:ext>
            </a:extLst>
          </p:cNvPr>
          <p:cNvSpPr txBox="1"/>
          <p:nvPr/>
        </p:nvSpPr>
        <p:spPr>
          <a:xfrm>
            <a:off x="544193" y="1965955"/>
            <a:ext cx="17346571" cy="7109639"/>
          </a:xfrm>
          <a:prstGeom prst="rect">
            <a:avLst/>
          </a:prstGeom>
          <a:solidFill>
            <a:schemeClr val="bg1"/>
          </a:solidFill>
        </p:spPr>
        <p:txBody>
          <a:bodyPr wrap="square" lIns="91440" tIns="45720" rIns="91440" bIns="45720" anchor="t">
            <a:spAutoFit/>
          </a:bodyPr>
          <a:lstStyle/>
          <a:p>
            <a:pPr lvl="0">
              <a:buNone/>
            </a:pPr>
            <a:r>
              <a:rPr lang="en-US" sz="4400" b="1" i="0" u="none" strike="noStrike" noProof="0">
                <a:solidFill>
                  <a:srgbClr val="000000"/>
                </a:solidFill>
              </a:rPr>
              <a:t>Monitor and support the implementation of collaborative planning </a:t>
            </a:r>
            <a:r>
              <a:rPr lang="en-US" sz="4400" b="1">
                <a:solidFill>
                  <a:srgbClr val="000000"/>
                </a:solidFill>
              </a:rPr>
              <a:t>teams</a:t>
            </a:r>
            <a:endParaRPr lang="en-US" sz="4400" b="1" i="0" u="none" strike="noStrike" noProof="0">
              <a:solidFill>
                <a:srgbClr val="000000"/>
              </a:solidFill>
            </a:endParaRPr>
          </a:p>
          <a:p>
            <a:pPr lvl="0" algn="ctr">
              <a:buNone/>
            </a:pPr>
            <a:endParaRPr lang="en-US" sz="2800">
              <a:solidFill>
                <a:srgbClr val="000000"/>
              </a:solidFill>
            </a:endParaRPr>
          </a:p>
          <a:p>
            <a:pPr marL="457200" indent="-457200">
              <a:buFont typeface="Wingdings" panose="05000000000000000000" pitchFamily="2" charset="2"/>
              <a:buChar char="q"/>
            </a:pPr>
            <a:r>
              <a:rPr lang="en-US" sz="3200" b="0" i="0" u="none" strike="noStrike" noProof="0"/>
              <a:t>Conduct monthly leadership</a:t>
            </a:r>
            <a:r>
              <a:rPr lang="en-US" sz="3200"/>
              <a:t> team walkthroughs to monitor the fidelity of collaborative planning components </a:t>
            </a:r>
          </a:p>
          <a:p>
            <a:pPr marL="457200" indent="-457200">
              <a:lnSpc>
                <a:spcPct val="150000"/>
              </a:lnSpc>
              <a:buFont typeface="Wingdings" panose="05000000000000000000" pitchFamily="2" charset="2"/>
              <a:buChar char="q"/>
            </a:pPr>
            <a:r>
              <a:rPr lang="en-US" sz="3200"/>
              <a:t>Ensure designated days have been established for Zone Strong Professional Learning</a:t>
            </a:r>
          </a:p>
          <a:p>
            <a:pPr marL="457200" indent="-457200">
              <a:lnSpc>
                <a:spcPct val="150000"/>
              </a:lnSpc>
              <a:buFont typeface="Wingdings" panose="05000000000000000000" pitchFamily="2" charset="2"/>
              <a:buChar char="q"/>
            </a:pPr>
            <a:r>
              <a:rPr lang="en-US" sz="3200"/>
              <a:t>Provide intentional district support during collaborative planning meetings</a:t>
            </a:r>
          </a:p>
          <a:p>
            <a:pPr marL="457200" indent="-457200">
              <a:lnSpc>
                <a:spcPct val="150000"/>
              </a:lnSpc>
              <a:buFont typeface="Wingdings" panose="05000000000000000000" pitchFamily="2" charset="2"/>
              <a:buChar char="q"/>
            </a:pPr>
            <a:r>
              <a:rPr lang="en-US" sz="3200"/>
              <a:t>Ensure teacher modeling and teacher practice occur at high levels</a:t>
            </a:r>
            <a:endParaRPr lang="en-US" sz="3200">
              <a:ea typeface="Calibri"/>
              <a:cs typeface="Calibri"/>
            </a:endParaRPr>
          </a:p>
          <a:p>
            <a:pPr marL="457200" indent="-457200">
              <a:lnSpc>
                <a:spcPct val="150000"/>
              </a:lnSpc>
              <a:buFont typeface="Wingdings" panose="05000000000000000000" pitchFamily="2" charset="2"/>
              <a:buChar char="q"/>
            </a:pPr>
            <a:r>
              <a:rPr lang="en-US" sz="3200"/>
              <a:t>Implement a data-driven approach to collaborative planning</a:t>
            </a:r>
          </a:p>
          <a:p>
            <a:pPr marL="457200" indent="-457200">
              <a:buFont typeface="Wingdings" panose="05000000000000000000" pitchFamily="2" charset="2"/>
              <a:buChar char="q"/>
            </a:pPr>
            <a:endParaRPr lang="en-US" sz="3200" b="0" i="0" u="none" strike="noStrike" noProof="0">
              <a:latin typeface="Amasis MT Pro Black" panose="02040A04050005020304" pitchFamily="18" charset="0"/>
            </a:endParaRPr>
          </a:p>
          <a:p>
            <a:pPr lvl="0" algn="ctr">
              <a:buNone/>
            </a:pPr>
            <a:endParaRPr lang="en-US" sz="3200">
              <a:latin typeface="Amasis MT Pro Black" panose="02040A04050005020304" pitchFamily="18" charset="0"/>
            </a:endParaRPr>
          </a:p>
          <a:p>
            <a:pPr lvl="0" algn="ctr">
              <a:buNone/>
            </a:pPr>
            <a:endParaRPr lang="en-US" sz="3200">
              <a:latin typeface="Amasis MT Pro Black" panose="02040A04050005020304" pitchFamily="18" charset="0"/>
            </a:endParaRPr>
          </a:p>
          <a:p>
            <a:pPr lvl="0" algn="ctr">
              <a:buNone/>
            </a:pPr>
            <a:endParaRPr lang="en-US" sz="3200">
              <a:latin typeface="Amasis MT Pro Black" panose="02040A04050005020304" pitchFamily="18" charset="0"/>
            </a:endParaRPr>
          </a:p>
        </p:txBody>
      </p:sp>
      <p:pic>
        <p:nvPicPr>
          <p:cNvPr id="12" name="Graphic 11" descr="Customer review outline">
            <a:extLst>
              <a:ext uri="{FF2B5EF4-FFF2-40B4-BE49-F238E27FC236}">
                <a16:creationId xmlns:a16="http://schemas.microsoft.com/office/drawing/2014/main" id="{7E5E5168-8CFC-D40A-9C0D-19912B00E56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276264" y="5318299"/>
            <a:ext cx="4249737" cy="4249737"/>
          </a:xfrm>
          <a:prstGeom prst="rect">
            <a:avLst/>
          </a:prstGeom>
        </p:spPr>
      </p:pic>
    </p:spTree>
    <p:extLst>
      <p:ext uri="{BB962C8B-B14F-4D97-AF65-F5344CB8AC3E}">
        <p14:creationId xmlns:p14="http://schemas.microsoft.com/office/powerpoint/2010/main" val="2382638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2E373-AA4A-B6EF-5E03-B0DC71EE8315}"/>
            </a:ext>
          </a:extLst>
        </p:cNvPr>
        <p:cNvGrpSpPr/>
        <p:nvPr/>
      </p:nvGrpSpPr>
      <p:grpSpPr>
        <a:xfrm>
          <a:off x="0" y="0"/>
          <a:ext cx="0" cy="0"/>
          <a:chOff x="0" y="0"/>
          <a:chExt cx="0" cy="0"/>
        </a:xfrm>
      </p:grpSpPr>
      <p:pic>
        <p:nvPicPr>
          <p:cNvPr id="2050" name="Picture 2" descr="13,800+ Patient Support Icon Stock Illustrations, Royalty-Free Vector  Graphics &amp; Clip Art - iStock | Patient support icon vector"/>
          <p:cNvPicPr>
            <a:picLocks noChangeAspect="1" noChangeArrowheads="1"/>
          </p:cNvPicPr>
          <p:nvPr/>
        </p:nvPicPr>
        <p:blipFill rotWithShape="1">
          <a:blip r:embed="rId3">
            <a:extLst>
              <a:ext uri="{28A0092B-C50C-407E-A947-70E740481C1C}">
                <a14:useLocalDpi xmlns:a14="http://schemas.microsoft.com/office/drawing/2010/main" val="0"/>
              </a:ext>
            </a:extLst>
          </a:blip>
          <a:srcRect l="18136" t="19584" r="19833" b="16434"/>
          <a:stretch/>
        </p:blipFill>
        <p:spPr bwMode="auto">
          <a:xfrm>
            <a:off x="16005359" y="7551648"/>
            <a:ext cx="2015859" cy="207926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2">
            <a:extLst>
              <a:ext uri="{FF2B5EF4-FFF2-40B4-BE49-F238E27FC236}">
                <a16:creationId xmlns:a16="http://schemas.microsoft.com/office/drawing/2014/main" id="{BFFE3592-04B5-C0E6-1745-257E9CD9278F}"/>
              </a:ext>
            </a:extLst>
          </p:cNvPr>
          <p:cNvGrpSpPr/>
          <p:nvPr/>
        </p:nvGrpSpPr>
        <p:grpSpPr>
          <a:xfrm>
            <a:off x="-296" y="100853"/>
            <a:ext cx="18288000" cy="1228882"/>
            <a:chOff x="0" y="0"/>
            <a:chExt cx="24384000" cy="1638510"/>
          </a:xfrm>
        </p:grpSpPr>
        <p:sp>
          <p:nvSpPr>
            <p:cNvPr id="3" name="Freeform 3">
              <a:extLst>
                <a:ext uri="{FF2B5EF4-FFF2-40B4-BE49-F238E27FC236}">
                  <a16:creationId xmlns:a16="http://schemas.microsoft.com/office/drawing/2014/main" id="{A94B4D36-7535-D00C-F7B0-CEB34F113A16}"/>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a:extLst>
              <a:ext uri="{FF2B5EF4-FFF2-40B4-BE49-F238E27FC236}">
                <a16:creationId xmlns:a16="http://schemas.microsoft.com/office/drawing/2014/main" id="{F7F801A0-3BBE-9319-C84D-5EF5A97F5ED9}"/>
              </a:ext>
            </a:extLst>
          </p:cNvPr>
          <p:cNvSpPr txBox="1"/>
          <p:nvPr/>
        </p:nvSpPr>
        <p:spPr>
          <a:xfrm>
            <a:off x="424945" y="275903"/>
            <a:ext cx="15759029" cy="677108"/>
          </a:xfrm>
          <a:prstGeom prst="rect">
            <a:avLst/>
          </a:prstGeom>
        </p:spPr>
        <p:txBody>
          <a:bodyPr lIns="0" tIns="0" rIns="0" bIns="0" rtlCol="0" anchor="t">
            <a:spAutoFit/>
          </a:bodyPr>
          <a:lstStyle/>
          <a:p>
            <a:pPr algn="l"/>
            <a:r>
              <a:rPr lang="en-US" sz="4400">
                <a:solidFill>
                  <a:srgbClr val="FFFFFF"/>
                </a:solidFill>
                <a:latin typeface="Trade Gothic Next HvyCd" panose="020B0604020202020204" charset="0"/>
              </a:rPr>
              <a:t>District Supports </a:t>
            </a:r>
          </a:p>
        </p:txBody>
      </p:sp>
      <p:sp>
        <p:nvSpPr>
          <p:cNvPr id="5" name="Freeform 5">
            <a:extLst>
              <a:ext uri="{FF2B5EF4-FFF2-40B4-BE49-F238E27FC236}">
                <a16:creationId xmlns:a16="http://schemas.microsoft.com/office/drawing/2014/main" id="{E2C3CF01-A6CC-E923-C237-41B0BB73995A}"/>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4"/>
            <a:stretch>
              <a:fillRect/>
            </a:stretch>
          </a:blipFill>
        </p:spPr>
        <p:txBody>
          <a:bodyPr/>
          <a:lstStyle/>
          <a:p>
            <a:endParaRPr lang="en-US"/>
          </a:p>
        </p:txBody>
      </p:sp>
      <p:sp>
        <p:nvSpPr>
          <p:cNvPr id="6" name="TextBox 6">
            <a:extLst>
              <a:ext uri="{FF2B5EF4-FFF2-40B4-BE49-F238E27FC236}">
                <a16:creationId xmlns:a16="http://schemas.microsoft.com/office/drawing/2014/main" id="{3CDE8C71-E1CB-AE82-956F-E391CB7EB798}"/>
              </a:ext>
            </a:extLst>
          </p:cNvPr>
          <p:cNvSpPr txBox="1"/>
          <p:nvPr/>
        </p:nvSpPr>
        <p:spPr>
          <a:xfrm>
            <a:off x="178910" y="1665625"/>
            <a:ext cx="15988847" cy="8340745"/>
          </a:xfrm>
          <a:prstGeom prst="rect">
            <a:avLst/>
          </a:prstGeom>
        </p:spPr>
        <p:txBody>
          <a:bodyPr wrap="square" lIns="0" tIns="0" rIns="0" bIns="0" rtlCol="0" anchor="t">
            <a:spAutoFit/>
          </a:bodyPr>
          <a:lstStyle/>
          <a:p>
            <a:pPr marL="767715" lvl="1" indent="-457200">
              <a:spcBef>
                <a:spcPts val="600"/>
              </a:spcBef>
              <a:spcAft>
                <a:spcPts val="600"/>
              </a:spcAft>
              <a:buFont typeface="Arial" panose="020B0604020202020204" pitchFamily="34" charset="0"/>
              <a:buChar char="•"/>
            </a:pPr>
            <a:r>
              <a:rPr lang="en-US" sz="2800" b="1">
                <a:solidFill>
                  <a:srgbClr val="000000"/>
                </a:solidFill>
                <a:latin typeface="+mj-lt"/>
              </a:rPr>
              <a:t>Executive Officer of School Improvement </a:t>
            </a:r>
            <a:r>
              <a:rPr lang="en-US" sz="2800">
                <a:solidFill>
                  <a:srgbClr val="000000"/>
                </a:solidFill>
                <a:latin typeface="+mj-lt"/>
              </a:rPr>
              <a:t>-</a:t>
            </a:r>
            <a:r>
              <a:rPr lang="en-US" sz="2800" b="1">
                <a:solidFill>
                  <a:srgbClr val="000000"/>
                </a:solidFill>
                <a:latin typeface="+mj-lt"/>
              </a:rPr>
              <a:t> </a:t>
            </a:r>
            <a:r>
              <a:rPr lang="en-US" sz="2800">
                <a:solidFill>
                  <a:srgbClr val="000000"/>
                </a:solidFill>
                <a:latin typeface="+mj-lt"/>
              </a:rPr>
              <a:t>The Executive Officer of School Improvement serves as the primary liaison between the GADOE and the district.</a:t>
            </a:r>
          </a:p>
          <a:p>
            <a:pPr marL="310515" lvl="1">
              <a:spcBef>
                <a:spcPts val="600"/>
              </a:spcBef>
              <a:spcAft>
                <a:spcPts val="600"/>
              </a:spcAft>
            </a:pPr>
            <a:endParaRPr lang="en-US" sz="500">
              <a:solidFill>
                <a:srgbClr val="000000"/>
              </a:solidFill>
              <a:latin typeface="+mj-lt"/>
            </a:endParaRPr>
          </a:p>
          <a:p>
            <a:pPr marL="767715" lvl="1" indent="-457200">
              <a:spcBef>
                <a:spcPts val="600"/>
              </a:spcBef>
              <a:spcAft>
                <a:spcPts val="600"/>
              </a:spcAft>
              <a:buFont typeface="Arial" panose="020B0604020202020204" pitchFamily="34" charset="0"/>
              <a:buChar char="•"/>
            </a:pPr>
            <a:r>
              <a:rPr lang="en-US" sz="2800" b="1">
                <a:solidFill>
                  <a:srgbClr val="000000"/>
                </a:solidFill>
                <a:latin typeface="+mj-lt"/>
              </a:rPr>
              <a:t>Zone Strong Principal Meetings </a:t>
            </a:r>
            <a:r>
              <a:rPr lang="en-US" sz="2800">
                <a:solidFill>
                  <a:srgbClr val="000000"/>
                </a:solidFill>
                <a:latin typeface="+mj-lt"/>
              </a:rPr>
              <a:t>- The Executive Officer of School Improvement provides ongoing training through Principals’ Professional Learning Communities for designated schools.</a:t>
            </a:r>
          </a:p>
          <a:p>
            <a:pPr marL="767715" lvl="1" indent="-457200">
              <a:spcBef>
                <a:spcPts val="600"/>
              </a:spcBef>
              <a:spcAft>
                <a:spcPts val="600"/>
              </a:spcAft>
              <a:buFont typeface="Arial" panose="020B0604020202020204" pitchFamily="34" charset="0"/>
              <a:buChar char="•"/>
            </a:pPr>
            <a:endParaRPr lang="en-US" sz="500">
              <a:solidFill>
                <a:srgbClr val="000000"/>
              </a:solidFill>
              <a:latin typeface="+mj-lt"/>
            </a:endParaRPr>
          </a:p>
          <a:p>
            <a:pPr marL="767715" lvl="1" indent="-457200">
              <a:spcBef>
                <a:spcPts val="600"/>
              </a:spcBef>
              <a:spcAft>
                <a:spcPts val="600"/>
              </a:spcAft>
              <a:buFont typeface="Arial" panose="020B0604020202020204" pitchFamily="34" charset="0"/>
              <a:buChar char="•"/>
            </a:pPr>
            <a:r>
              <a:rPr lang="en-US" sz="2800" b="1">
                <a:solidFill>
                  <a:srgbClr val="000000"/>
                </a:solidFill>
                <a:latin typeface="+mj-lt"/>
              </a:rPr>
              <a:t>Grade Level Principal Meetings </a:t>
            </a:r>
            <a:r>
              <a:rPr lang="en-US" sz="2800">
                <a:solidFill>
                  <a:srgbClr val="000000"/>
                </a:solidFill>
                <a:latin typeface="+mj-lt"/>
              </a:rPr>
              <a:t>- All Executive Officers provide grade-level collaboration opportunities for principals once a month following the MVP meetings.</a:t>
            </a:r>
          </a:p>
          <a:p>
            <a:pPr marL="767715" lvl="1" indent="-457200">
              <a:spcBef>
                <a:spcPts val="600"/>
              </a:spcBef>
              <a:spcAft>
                <a:spcPts val="600"/>
              </a:spcAft>
              <a:buFont typeface="Arial" panose="020B0604020202020204" pitchFamily="34" charset="0"/>
              <a:buChar char="•"/>
            </a:pPr>
            <a:endParaRPr lang="en-US" sz="500">
              <a:solidFill>
                <a:srgbClr val="000000"/>
              </a:solidFill>
              <a:latin typeface="+mj-lt"/>
            </a:endParaRPr>
          </a:p>
          <a:p>
            <a:pPr marL="767715" lvl="1" indent="-457200">
              <a:spcBef>
                <a:spcPts val="600"/>
              </a:spcBef>
              <a:spcAft>
                <a:spcPts val="600"/>
              </a:spcAft>
              <a:buFont typeface="Arial" panose="020B0604020202020204" pitchFamily="34" charset="0"/>
              <a:buChar char="•"/>
            </a:pPr>
            <a:r>
              <a:rPr lang="en-US" sz="2800" b="1">
                <a:solidFill>
                  <a:srgbClr val="000000"/>
                </a:solidFill>
                <a:latin typeface="+mj-lt"/>
              </a:rPr>
              <a:t>Weekly Stand-Up Meetings </a:t>
            </a:r>
            <a:r>
              <a:rPr lang="en-US" sz="2800">
                <a:solidFill>
                  <a:srgbClr val="000000"/>
                </a:solidFill>
                <a:latin typeface="+mj-lt"/>
              </a:rPr>
              <a:t>- The Executive Officer, SES, and SIS meet weekly to discuss the progress of identified schools.</a:t>
            </a:r>
          </a:p>
          <a:p>
            <a:pPr marL="767715" lvl="1" indent="-457200">
              <a:spcBef>
                <a:spcPts val="600"/>
              </a:spcBef>
              <a:spcAft>
                <a:spcPts val="600"/>
              </a:spcAft>
              <a:buFont typeface="Arial" panose="020B0604020202020204" pitchFamily="34" charset="0"/>
              <a:buChar char="•"/>
            </a:pPr>
            <a:endParaRPr lang="en-US" sz="500">
              <a:solidFill>
                <a:srgbClr val="000000"/>
              </a:solidFill>
              <a:latin typeface="+mj-lt"/>
            </a:endParaRPr>
          </a:p>
          <a:p>
            <a:pPr marL="767715" lvl="1" indent="-457200">
              <a:spcBef>
                <a:spcPts val="600"/>
              </a:spcBef>
              <a:spcAft>
                <a:spcPts val="600"/>
              </a:spcAft>
              <a:buFont typeface="Arial" panose="020B0604020202020204" pitchFamily="34" charset="0"/>
              <a:buChar char="•"/>
            </a:pPr>
            <a:r>
              <a:rPr lang="en-US" sz="2800" b="1">
                <a:solidFill>
                  <a:srgbClr val="000000"/>
                </a:solidFill>
                <a:latin typeface="+mj-lt"/>
              </a:rPr>
              <a:t>Zone Strong District Support Team </a:t>
            </a:r>
            <a:r>
              <a:rPr lang="en-US" sz="2800">
                <a:solidFill>
                  <a:srgbClr val="000000"/>
                </a:solidFill>
                <a:latin typeface="+mj-lt"/>
              </a:rPr>
              <a:t>- All instructional-related departments meet monthly to monitor and reflect on the progress of designated schools.</a:t>
            </a:r>
          </a:p>
          <a:p>
            <a:pPr marL="767715" lvl="1" indent="-457200">
              <a:spcBef>
                <a:spcPts val="600"/>
              </a:spcBef>
              <a:spcAft>
                <a:spcPts val="600"/>
              </a:spcAft>
              <a:buFont typeface="Arial" panose="020B0604020202020204" pitchFamily="34" charset="0"/>
              <a:buChar char="•"/>
            </a:pPr>
            <a:endParaRPr lang="en-US" sz="500">
              <a:solidFill>
                <a:srgbClr val="000000"/>
              </a:solidFill>
              <a:latin typeface="+mj-lt"/>
            </a:endParaRPr>
          </a:p>
          <a:p>
            <a:pPr marL="767715" lvl="1" indent="-457200">
              <a:spcBef>
                <a:spcPts val="600"/>
              </a:spcBef>
              <a:spcAft>
                <a:spcPts val="600"/>
              </a:spcAft>
              <a:buFont typeface="Arial" panose="020B0604020202020204" pitchFamily="34" charset="0"/>
              <a:buChar char="•"/>
            </a:pPr>
            <a:r>
              <a:rPr lang="en-US" sz="2800" b="1">
                <a:solidFill>
                  <a:srgbClr val="000000"/>
                </a:solidFill>
                <a:latin typeface="+mj-lt"/>
              </a:rPr>
              <a:t>Communities In Schools (CIS)</a:t>
            </a:r>
            <a:r>
              <a:rPr lang="en-US" sz="2800">
                <a:solidFill>
                  <a:srgbClr val="000000"/>
                </a:solidFill>
                <a:latin typeface="+mj-lt"/>
              </a:rPr>
              <a:t> - A CIS Empowerment Coach is in each school to support identified students.</a:t>
            </a:r>
          </a:p>
          <a:p>
            <a:pPr marL="767715" lvl="1" indent="-457200">
              <a:spcBef>
                <a:spcPts val="600"/>
              </a:spcBef>
              <a:spcAft>
                <a:spcPts val="600"/>
              </a:spcAft>
              <a:buFont typeface="Arial" panose="020B0604020202020204" pitchFamily="34" charset="0"/>
              <a:buChar char="•"/>
            </a:pPr>
            <a:endParaRPr lang="en-US" sz="500">
              <a:solidFill>
                <a:srgbClr val="000000"/>
              </a:solidFill>
              <a:latin typeface="+mj-lt"/>
            </a:endParaRPr>
          </a:p>
          <a:p>
            <a:pPr marL="767715" lvl="1" indent="-457200">
              <a:spcBef>
                <a:spcPts val="600"/>
              </a:spcBef>
              <a:spcAft>
                <a:spcPts val="600"/>
              </a:spcAft>
              <a:buFont typeface="Arial" panose="020B0604020202020204" pitchFamily="34" charset="0"/>
              <a:buChar char="•"/>
            </a:pPr>
            <a:r>
              <a:rPr lang="en-US" sz="2800" b="1" err="1">
                <a:solidFill>
                  <a:srgbClr val="000000"/>
                </a:solidFill>
                <a:latin typeface="+mj-lt"/>
              </a:rPr>
              <a:t>Ampact</a:t>
            </a:r>
            <a:r>
              <a:rPr lang="en-US" sz="2800" b="1">
                <a:solidFill>
                  <a:srgbClr val="000000"/>
                </a:solidFill>
                <a:latin typeface="+mj-lt"/>
              </a:rPr>
              <a:t> </a:t>
            </a:r>
            <a:r>
              <a:rPr lang="en-US" sz="2800" b="1" err="1">
                <a:solidFill>
                  <a:srgbClr val="000000"/>
                </a:solidFill>
                <a:latin typeface="+mj-lt"/>
              </a:rPr>
              <a:t>Americorps</a:t>
            </a:r>
            <a:r>
              <a:rPr lang="en-US" sz="2800" b="1">
                <a:solidFill>
                  <a:srgbClr val="000000"/>
                </a:solidFill>
                <a:latin typeface="+mj-lt"/>
              </a:rPr>
              <a:t> -</a:t>
            </a:r>
            <a:r>
              <a:rPr lang="en-US" sz="2800">
                <a:solidFill>
                  <a:srgbClr val="000000"/>
                </a:solidFill>
                <a:latin typeface="+mj-lt"/>
              </a:rPr>
              <a:t> GADOE is providing math and reading tutoring services during the school day to BCSD federally identified schools. </a:t>
            </a:r>
          </a:p>
        </p:txBody>
      </p:sp>
      <p:sp>
        <p:nvSpPr>
          <p:cNvPr id="8" name="Slide Number Placeholder 7">
            <a:extLst>
              <a:ext uri="{FF2B5EF4-FFF2-40B4-BE49-F238E27FC236}">
                <a16:creationId xmlns:a16="http://schemas.microsoft.com/office/drawing/2014/main" id="{D65F0169-F208-A163-DF12-F24A436F50C5}"/>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33</a:t>
            </a:fld>
            <a:endParaRPr lang="en-US" sz="1800">
              <a:solidFill>
                <a:schemeClr val="tx1"/>
              </a:solidFill>
            </a:endParaRPr>
          </a:p>
        </p:txBody>
      </p:sp>
    </p:spTree>
    <p:extLst>
      <p:ext uri="{BB962C8B-B14F-4D97-AF65-F5344CB8AC3E}">
        <p14:creationId xmlns:p14="http://schemas.microsoft.com/office/powerpoint/2010/main" val="2327941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nvSpPr>
        <p:spPr>
          <a:xfrm>
            <a:off x="363931" y="9626808"/>
            <a:ext cx="274434" cy="329251"/>
          </a:xfrm>
          <a:prstGeom prst="rect">
            <a:avLst/>
          </a:prstGeom>
        </p:spPr>
        <p:txBody>
          <a:bodyPr lIns="0" tIns="0" rIns="0" bIns="0" rtlCol="0" anchor="t">
            <a:spAutoFit/>
          </a:bodyPr>
          <a:lstStyle/>
          <a:p>
            <a:pPr algn="l">
              <a:lnSpc>
                <a:spcPts val="2721"/>
              </a:lnSpc>
            </a:pPr>
            <a:r>
              <a:rPr lang="en-US" sz="1944" spc="-3">
                <a:solidFill>
                  <a:srgbClr val="FFFFFF"/>
                </a:solidFill>
                <a:latin typeface="IBM Plex Sans"/>
              </a:rPr>
              <a:t>24</a:t>
            </a:r>
          </a:p>
        </p:txBody>
      </p:sp>
      <p:grpSp>
        <p:nvGrpSpPr>
          <p:cNvPr id="14" name="Group 14"/>
          <p:cNvGrpSpPr/>
          <p:nvPr/>
        </p:nvGrpSpPr>
        <p:grpSpPr>
          <a:xfrm>
            <a:off x="0" y="0"/>
            <a:ext cx="18288000" cy="1228882"/>
            <a:chOff x="0" y="0"/>
            <a:chExt cx="24384000" cy="1638510"/>
          </a:xfrm>
        </p:grpSpPr>
        <p:sp>
          <p:nvSpPr>
            <p:cNvPr id="15" name="Freeform 15"/>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16" name="TextBox 16"/>
          <p:cNvSpPr txBox="1"/>
          <p:nvPr/>
        </p:nvSpPr>
        <p:spPr>
          <a:xfrm>
            <a:off x="227259" y="255957"/>
            <a:ext cx="15759029" cy="677108"/>
          </a:xfrm>
          <a:prstGeom prst="rect">
            <a:avLst/>
          </a:prstGeom>
        </p:spPr>
        <p:txBody>
          <a:bodyPr lIns="0" tIns="0" rIns="0" bIns="0" rtlCol="0" anchor="t">
            <a:spAutoFit/>
          </a:bodyPr>
          <a:lstStyle/>
          <a:p>
            <a:pPr algn="l"/>
            <a:r>
              <a:rPr lang="en-US" sz="4400">
                <a:solidFill>
                  <a:srgbClr val="FFFFFF"/>
                </a:solidFill>
                <a:latin typeface="Trade Gothic Next HvyCd" panose="020B0604020202020204" charset="0"/>
              </a:rPr>
              <a:t>Call to Action: Our District’s Next Steps</a:t>
            </a:r>
          </a:p>
        </p:txBody>
      </p:sp>
      <p:sp>
        <p:nvSpPr>
          <p:cNvPr id="17" name="Freeform 17"/>
          <p:cNvSpPr/>
          <p:nvPr/>
        </p:nvSpPr>
        <p:spPr>
          <a:xfrm>
            <a:off x="16213547" y="-106565"/>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6" name="TextBox 5">
            <a:extLst>
              <a:ext uri="{FF2B5EF4-FFF2-40B4-BE49-F238E27FC236}">
                <a16:creationId xmlns:a16="http://schemas.microsoft.com/office/drawing/2014/main" id="{482B8007-011D-27EB-E54F-E636E8C79E3C}"/>
              </a:ext>
            </a:extLst>
          </p:cNvPr>
          <p:cNvSpPr txBox="1"/>
          <p:nvPr/>
        </p:nvSpPr>
        <p:spPr>
          <a:xfrm>
            <a:off x="363931" y="1715388"/>
            <a:ext cx="16350764" cy="8171468"/>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en-US" sz="3200" b="1" i="0" u="none" strike="noStrike" baseline="0">
                <a:solidFill>
                  <a:srgbClr val="000000"/>
                </a:solidFill>
                <a:latin typeface="+mj-lt"/>
                <a:cs typeface="Calibri" panose="020F0502020204030204" pitchFamily="34" charset="0"/>
              </a:rPr>
              <a:t>Monitor and Support</a:t>
            </a:r>
            <a:r>
              <a:rPr lang="en-US" sz="3200" b="0" i="0" u="none" strike="noStrike" baseline="0">
                <a:solidFill>
                  <a:srgbClr val="000000"/>
                </a:solidFill>
                <a:latin typeface="+mj-lt"/>
                <a:cs typeface="Calibri" panose="020F0502020204030204" pitchFamily="34" charset="0"/>
              </a:rPr>
              <a:t> student progress towards improvement targets identified during school level reviews</a:t>
            </a:r>
            <a:r>
              <a:rPr lang="en-US" sz="3200">
                <a:solidFill>
                  <a:srgbClr val="000000"/>
                </a:solidFill>
                <a:latin typeface="+mj-lt"/>
                <a:cs typeface="Calibri" panose="020F0502020204030204" pitchFamily="34" charset="0"/>
              </a:rPr>
              <a:t> and</a:t>
            </a:r>
            <a:r>
              <a:rPr lang="en-US" sz="3200" b="0" i="0" u="none" strike="noStrike" baseline="0">
                <a:solidFill>
                  <a:srgbClr val="000000"/>
                </a:solidFill>
                <a:latin typeface="+mj-lt"/>
                <a:cs typeface="Calibri" panose="020F0502020204030204" pitchFamily="34" charset="0"/>
              </a:rPr>
              <a:t> develop remediation and enrichment plans during collaborative planning</a:t>
            </a:r>
          </a:p>
          <a:p>
            <a:pPr marL="285750" indent="-285750">
              <a:spcBef>
                <a:spcPts val="600"/>
              </a:spcBef>
              <a:spcAft>
                <a:spcPts val="600"/>
              </a:spcAft>
              <a:buFont typeface="Arial" panose="020B0604020202020204" pitchFamily="34" charset="0"/>
              <a:buChar char="•"/>
            </a:pPr>
            <a:endParaRPr lang="en-US" sz="500" b="0" i="0" u="none" strike="noStrike" baseline="0">
              <a:solidFill>
                <a:srgbClr val="000000"/>
              </a:solidFill>
              <a:latin typeface="+mj-lt"/>
              <a:cs typeface="Calibri" panose="020F0502020204030204" pitchFamily="34" charset="0"/>
            </a:endParaRPr>
          </a:p>
          <a:p>
            <a:pPr marL="285750" indent="-285750">
              <a:spcBef>
                <a:spcPts val="600"/>
              </a:spcBef>
              <a:spcAft>
                <a:spcPts val="600"/>
              </a:spcAft>
              <a:buFont typeface="Arial" panose="020B0604020202020204" pitchFamily="34" charset="0"/>
              <a:buChar char="•"/>
            </a:pPr>
            <a:r>
              <a:rPr lang="en-US" sz="3200" b="1" i="0" u="none" strike="noStrike" baseline="0">
                <a:solidFill>
                  <a:srgbClr val="000000"/>
                </a:solidFill>
                <a:latin typeface="+mj-lt"/>
                <a:cs typeface="Calibri" panose="020F0502020204030204" pitchFamily="34" charset="0"/>
              </a:rPr>
              <a:t>Deliver</a:t>
            </a:r>
            <a:r>
              <a:rPr lang="en-US" sz="3200" b="0" i="0" u="none" strike="noStrike" baseline="0">
                <a:solidFill>
                  <a:srgbClr val="000000"/>
                </a:solidFill>
                <a:latin typeface="+mj-lt"/>
                <a:cs typeface="Calibri" panose="020F0502020204030204" pitchFamily="34" charset="0"/>
              </a:rPr>
              <a:t> professional learning to leaders, teachers and instructional coaches on evidence-based instructional practices aligned with the needs identified in the school’s performance reviews; conduct instructional awareness walks and provide feedback/support to schools based upon the identified needs</a:t>
            </a:r>
          </a:p>
          <a:p>
            <a:pPr marL="285750" indent="-285750">
              <a:spcBef>
                <a:spcPts val="600"/>
              </a:spcBef>
              <a:spcAft>
                <a:spcPts val="600"/>
              </a:spcAft>
              <a:buFont typeface="Arial" panose="020B0604020202020204" pitchFamily="34" charset="0"/>
              <a:buChar char="•"/>
            </a:pPr>
            <a:endParaRPr lang="en-US" sz="500">
              <a:solidFill>
                <a:srgbClr val="000000"/>
              </a:solidFill>
              <a:latin typeface="+mj-lt"/>
              <a:cs typeface="Calibri" panose="020F0502020204030204" pitchFamily="34" charset="0"/>
            </a:endParaRPr>
          </a:p>
          <a:p>
            <a:pPr marL="285750" indent="-285750">
              <a:spcBef>
                <a:spcPts val="600"/>
              </a:spcBef>
              <a:spcAft>
                <a:spcPts val="600"/>
              </a:spcAft>
              <a:buFont typeface="Arial" panose="020B0604020202020204" pitchFamily="34" charset="0"/>
              <a:buChar char="•"/>
            </a:pPr>
            <a:r>
              <a:rPr lang="en-US" sz="3200" b="1">
                <a:solidFill>
                  <a:srgbClr val="000000"/>
                </a:solidFill>
                <a:latin typeface="+mj-lt"/>
                <a:cs typeface="Calibri" panose="020F0502020204030204" pitchFamily="34" charset="0"/>
              </a:rPr>
              <a:t>Continue</a:t>
            </a:r>
            <a:r>
              <a:rPr lang="en-US" sz="3200">
                <a:solidFill>
                  <a:srgbClr val="000000"/>
                </a:solidFill>
                <a:latin typeface="+mj-lt"/>
                <a:cs typeface="Calibri" panose="020F0502020204030204" pitchFamily="34" charset="0"/>
              </a:rPr>
              <a:t> participating and providing feedback/next steps to leadership teams in all aspects of the school improvement process</a:t>
            </a:r>
          </a:p>
          <a:p>
            <a:pPr marL="285750" indent="-285750">
              <a:spcBef>
                <a:spcPts val="600"/>
              </a:spcBef>
              <a:spcAft>
                <a:spcPts val="600"/>
              </a:spcAft>
              <a:buFont typeface="Arial" panose="020B0604020202020204" pitchFamily="34" charset="0"/>
              <a:buChar char="•"/>
            </a:pPr>
            <a:endParaRPr lang="en-US" sz="500">
              <a:solidFill>
                <a:srgbClr val="000000"/>
              </a:solidFill>
              <a:latin typeface="+mj-lt"/>
              <a:cs typeface="Calibri" panose="020F0502020204030204" pitchFamily="34" charset="0"/>
            </a:endParaRPr>
          </a:p>
          <a:p>
            <a:pPr marL="285750" indent="-285750">
              <a:spcBef>
                <a:spcPts val="600"/>
              </a:spcBef>
              <a:spcAft>
                <a:spcPts val="600"/>
              </a:spcAft>
              <a:buFont typeface="Arial" panose="020B0604020202020204" pitchFamily="34" charset="0"/>
              <a:buChar char="•"/>
            </a:pPr>
            <a:r>
              <a:rPr lang="en-US" sz="3200" b="1">
                <a:solidFill>
                  <a:srgbClr val="000000"/>
                </a:solidFill>
                <a:latin typeface="+mj-lt"/>
                <a:cs typeface="Calibri" panose="020F0502020204030204" pitchFamily="34" charset="0"/>
              </a:rPr>
              <a:t>Leverage</a:t>
            </a:r>
            <a:r>
              <a:rPr lang="en-US" sz="3200" b="0" i="0" u="none" strike="noStrike" baseline="0">
                <a:solidFill>
                  <a:srgbClr val="000000"/>
                </a:solidFill>
                <a:latin typeface="+mj-lt"/>
                <a:cs typeface="Calibri" panose="020F0502020204030204" pitchFamily="34" charset="0"/>
              </a:rPr>
              <a:t> district support personnel to support and monitor the implementation of their assigned schools’ SIP action steps for 2</a:t>
            </a:r>
            <a:r>
              <a:rPr lang="en-US" sz="3200" b="0" i="0" u="none" strike="noStrike" baseline="30000">
                <a:solidFill>
                  <a:srgbClr val="000000"/>
                </a:solidFill>
                <a:latin typeface="+mj-lt"/>
                <a:cs typeface="Calibri" panose="020F0502020204030204" pitchFamily="34" charset="0"/>
              </a:rPr>
              <a:t>nd</a:t>
            </a:r>
            <a:r>
              <a:rPr lang="en-US" sz="3200" b="0" i="0" u="none" strike="noStrike" baseline="0">
                <a:solidFill>
                  <a:srgbClr val="000000"/>
                </a:solidFill>
                <a:latin typeface="+mj-lt"/>
                <a:cs typeface="Calibri" panose="020F0502020204030204" pitchFamily="34" charset="0"/>
              </a:rPr>
              <a:t> semester</a:t>
            </a:r>
          </a:p>
          <a:p>
            <a:pPr marL="285750" indent="-285750">
              <a:spcBef>
                <a:spcPts val="600"/>
              </a:spcBef>
              <a:spcAft>
                <a:spcPts val="600"/>
              </a:spcAft>
              <a:buFont typeface="Arial" panose="020B0604020202020204" pitchFamily="34" charset="0"/>
              <a:buChar char="•"/>
            </a:pPr>
            <a:endParaRPr lang="en-US" sz="500" b="0" i="0" u="none" strike="noStrike" baseline="0">
              <a:solidFill>
                <a:srgbClr val="000000"/>
              </a:solidFill>
              <a:latin typeface="+mj-lt"/>
              <a:cs typeface="Calibri" panose="020F0502020204030204" pitchFamily="34" charset="0"/>
            </a:endParaRPr>
          </a:p>
          <a:p>
            <a:pPr marL="285750" indent="-285750">
              <a:spcBef>
                <a:spcPts val="600"/>
              </a:spcBef>
              <a:spcAft>
                <a:spcPts val="600"/>
              </a:spcAft>
              <a:buFont typeface="Arial" panose="020B0604020202020204" pitchFamily="34" charset="0"/>
              <a:buChar char="•"/>
            </a:pPr>
            <a:r>
              <a:rPr lang="en-US" sz="3200" b="1">
                <a:solidFill>
                  <a:srgbClr val="000000"/>
                </a:solidFill>
                <a:latin typeface="+mj-lt"/>
                <a:cs typeface="Calibri" panose="020F0502020204030204" pitchFamily="34" charset="0"/>
              </a:rPr>
              <a:t>Collaborate</a:t>
            </a:r>
            <a:r>
              <a:rPr lang="en-US" sz="3200" b="0" i="0" u="none" strike="noStrike" baseline="0">
                <a:solidFill>
                  <a:srgbClr val="000000"/>
                </a:solidFill>
                <a:latin typeface="+mj-lt"/>
                <a:cs typeface="Calibri" panose="020F0502020204030204" pitchFamily="34" charset="0"/>
              </a:rPr>
              <a:t> with </a:t>
            </a:r>
            <a:r>
              <a:rPr lang="en-US" sz="3200">
                <a:solidFill>
                  <a:srgbClr val="000000"/>
                </a:solidFill>
                <a:latin typeface="+mj-lt"/>
                <a:cs typeface="Calibri" panose="020F0502020204030204" pitchFamily="34" charset="0"/>
              </a:rPr>
              <a:t>state, district, and schools to develop the 2024 - 2025 District Plan of Support for our federally identified schools </a:t>
            </a:r>
            <a:r>
              <a:rPr lang="en-US" sz="3200" b="0" i="0" u="none" strike="noStrike" baseline="0">
                <a:solidFill>
                  <a:srgbClr val="000000"/>
                </a:solidFill>
                <a:latin typeface="+mj-lt"/>
                <a:cs typeface="Calibri" panose="020F0502020204030204" pitchFamily="34" charset="0"/>
              </a:rPr>
              <a:t> </a:t>
            </a:r>
          </a:p>
          <a:p>
            <a:pPr marL="285750" indent="-285750">
              <a:buFont typeface="Arial" panose="020B0604020202020204" pitchFamily="34" charset="0"/>
              <a:buChar char="•"/>
            </a:pPr>
            <a:endParaRPr lang="en-US">
              <a:solidFill>
                <a:srgbClr val="000000"/>
              </a:solidFill>
              <a:latin typeface="Helvetica LT Std"/>
            </a:endParaRPr>
          </a:p>
          <a:p>
            <a:r>
              <a:rPr lang="en-US" sz="1800" b="0" i="0" u="none" strike="noStrike" baseline="0">
                <a:solidFill>
                  <a:srgbClr val="000000"/>
                </a:solidFill>
                <a:latin typeface="Helvetica LT Std"/>
              </a:rPr>
              <a:t>	</a:t>
            </a:r>
          </a:p>
        </p:txBody>
      </p:sp>
      <p:sp>
        <p:nvSpPr>
          <p:cNvPr id="3" name="Slide Number Placeholder 2">
            <a:extLst>
              <a:ext uri="{FF2B5EF4-FFF2-40B4-BE49-F238E27FC236}">
                <a16:creationId xmlns:a16="http://schemas.microsoft.com/office/drawing/2014/main" id="{0F5F70D5-B93F-D78D-3255-591A9B90DABA}"/>
              </a:ext>
            </a:extLst>
          </p:cNvPr>
          <p:cNvSpPr>
            <a:spLocks noGrp="1"/>
          </p:cNvSpPr>
          <p:nvPr>
            <p:ph type="sldNum" sz="quarter" idx="12"/>
          </p:nvPr>
        </p:nvSpPr>
        <p:spPr>
          <a:xfrm>
            <a:off x="15957176" y="9716786"/>
            <a:ext cx="2133600" cy="365125"/>
          </a:xfrm>
        </p:spPr>
        <p:txBody>
          <a:bodyPr/>
          <a:lstStyle/>
          <a:p>
            <a:fld id="{B6F15528-21DE-4FAA-801E-634DDDAF4B2B}" type="slidenum">
              <a:rPr lang="en-US" sz="1800" smtClean="0">
                <a:solidFill>
                  <a:schemeClr val="tx1"/>
                </a:solidFill>
              </a:rPr>
              <a:pPr/>
              <a:t>34</a:t>
            </a:fld>
            <a:endParaRPr lang="en-US" sz="1800">
              <a:solidFill>
                <a:schemeClr val="tx1"/>
              </a:solidFill>
            </a:endParaRPr>
          </a:p>
        </p:txBody>
      </p:sp>
      <p:pic>
        <p:nvPicPr>
          <p:cNvPr id="3074" name="Picture 2" descr="Care, family, hand, community, support, society, help icon - Download on  Iconfind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0760" y="7399020"/>
            <a:ext cx="2887979" cy="2887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972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14" y="173552"/>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29300" y="255892"/>
            <a:ext cx="15759029" cy="895694"/>
          </a:xfrm>
          <a:prstGeom prst="rect">
            <a:avLst/>
          </a:prstGeom>
        </p:spPr>
        <p:txBody>
          <a:bodyPr lIns="0" tIns="0" rIns="0" bIns="0" rtlCol="0" anchor="t">
            <a:spAutoFit/>
          </a:bodyPr>
          <a:lstStyle/>
          <a:p>
            <a:pPr algn="l">
              <a:lnSpc>
                <a:spcPts val="7920"/>
              </a:lnSpc>
            </a:pPr>
            <a:r>
              <a:rPr lang="en-US" sz="4400">
                <a:solidFill>
                  <a:srgbClr val="FFFFFF"/>
                </a:solidFill>
                <a:latin typeface="Trade Gothic Next HvyCd" panose="020B0604020202020204" charset="0"/>
              </a:rPr>
              <a:t>Q&amp;A</a:t>
            </a:r>
          </a:p>
        </p:txBody>
      </p:sp>
      <p:sp>
        <p:nvSpPr>
          <p:cNvPr id="5" name="Freeform 5"/>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6" name="Freeform 6"/>
          <p:cNvSpPr/>
          <p:nvPr/>
        </p:nvSpPr>
        <p:spPr>
          <a:xfrm>
            <a:off x="4574384" y="2436507"/>
            <a:ext cx="8532032" cy="6847767"/>
          </a:xfrm>
          <a:custGeom>
            <a:avLst/>
            <a:gdLst/>
            <a:ahLst/>
            <a:cxnLst/>
            <a:rect l="l" t="t" r="r" b="b"/>
            <a:pathLst>
              <a:path w="8532032" h="6847767">
                <a:moveTo>
                  <a:pt x="0" y="0"/>
                </a:moveTo>
                <a:lnTo>
                  <a:pt x="8532031" y="0"/>
                </a:lnTo>
                <a:lnTo>
                  <a:pt x="8532031" y="6847767"/>
                </a:lnTo>
                <a:lnTo>
                  <a:pt x="0" y="6847767"/>
                </a:lnTo>
                <a:lnTo>
                  <a:pt x="0" y="0"/>
                </a:lnTo>
                <a:close/>
              </a:path>
            </a:pathLst>
          </a:custGeom>
          <a:blipFill>
            <a:blip r:embed="rId4"/>
            <a:stretch>
              <a:fillRect l="-22033" t="-18402" r="-26253" b="-12222"/>
            </a:stretch>
          </a:blipFill>
        </p:spPr>
        <p:txBody>
          <a:bodyPr/>
          <a:lstStyle/>
          <a:p>
            <a:endParaRPr lang="en-US"/>
          </a:p>
        </p:txBody>
      </p:sp>
      <p:sp>
        <p:nvSpPr>
          <p:cNvPr id="8" name="Slide Number Placeholder 7">
            <a:extLst>
              <a:ext uri="{FF2B5EF4-FFF2-40B4-BE49-F238E27FC236}">
                <a16:creationId xmlns:a16="http://schemas.microsoft.com/office/drawing/2014/main" id="{9F93EEA4-FC40-4F1C-2B5D-59D98B6F7198}"/>
              </a:ext>
            </a:extLst>
          </p:cNvPr>
          <p:cNvSpPr>
            <a:spLocks noGrp="1"/>
          </p:cNvSpPr>
          <p:nvPr>
            <p:ph type="sldNum" sz="quarter" idx="12"/>
          </p:nvPr>
        </p:nvSpPr>
        <p:spPr>
          <a:xfrm>
            <a:off x="15911512" y="9665983"/>
            <a:ext cx="2133600" cy="365125"/>
          </a:xfrm>
        </p:spPr>
        <p:txBody>
          <a:bodyPr/>
          <a:lstStyle/>
          <a:p>
            <a:fld id="{B6F15528-21DE-4FAA-801E-634DDDAF4B2B}" type="slidenum">
              <a:rPr lang="en-US" sz="1800" smtClean="0">
                <a:solidFill>
                  <a:schemeClr val="tx1"/>
                </a:solidFill>
              </a:rPr>
              <a:pPr/>
              <a:t>35</a:t>
            </a:fld>
            <a:endParaRPr lang="en-US" sz="1800">
              <a:solidFill>
                <a:schemeClr val="tx1"/>
              </a:solidFill>
            </a:endParaRPr>
          </a:p>
        </p:txBody>
      </p:sp>
    </p:spTree>
    <p:extLst>
      <p:ext uri="{BB962C8B-B14F-4D97-AF65-F5344CB8AC3E}">
        <p14:creationId xmlns:p14="http://schemas.microsoft.com/office/powerpoint/2010/main" val="2373196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91919"/>
            <a:ext cx="18288000" cy="1228882"/>
            <a:chOff x="0" y="0"/>
            <a:chExt cx="24384000" cy="1638510"/>
          </a:xfrm>
        </p:grpSpPr>
        <p:sp>
          <p:nvSpPr>
            <p:cNvPr id="3" name="Freeform 3"/>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4" name="TextBox 4"/>
          <p:cNvSpPr txBox="1"/>
          <p:nvPr/>
        </p:nvSpPr>
        <p:spPr>
          <a:xfrm>
            <a:off x="412786" y="4474260"/>
            <a:ext cx="16086755" cy="908069"/>
          </a:xfrm>
          <a:prstGeom prst="rect">
            <a:avLst/>
          </a:prstGeom>
        </p:spPr>
        <p:txBody>
          <a:bodyPr wrap="square" lIns="0" tIns="0" rIns="0" bIns="0" rtlCol="0" anchor="t">
            <a:spAutoFit/>
          </a:bodyPr>
          <a:lstStyle/>
          <a:p>
            <a:pPr algn="l">
              <a:lnSpc>
                <a:spcPts val="7920"/>
              </a:lnSpc>
            </a:pPr>
            <a:r>
              <a:rPr lang="en-US" sz="4800">
                <a:solidFill>
                  <a:srgbClr val="FFFFFF"/>
                </a:solidFill>
                <a:latin typeface="Trade Gothic Next HvyCd" panose="020B0604020202020204" charset="0"/>
              </a:rPr>
              <a:t>Appendix</a:t>
            </a:r>
          </a:p>
        </p:txBody>
      </p:sp>
      <p:sp>
        <p:nvSpPr>
          <p:cNvPr id="5" name="Freeform 5"/>
          <p:cNvSpPr/>
          <p:nvPr/>
        </p:nvSpPr>
        <p:spPr>
          <a:xfrm>
            <a:off x="16167460" y="4103870"/>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7" name="Slide Number Placeholder 6">
            <a:extLst>
              <a:ext uri="{FF2B5EF4-FFF2-40B4-BE49-F238E27FC236}">
                <a16:creationId xmlns:a16="http://schemas.microsoft.com/office/drawing/2014/main" id="{87479935-57B5-DAEC-DCCB-C4F325DE95AF}"/>
              </a:ext>
            </a:extLst>
          </p:cNvPr>
          <p:cNvSpPr>
            <a:spLocks noGrp="1"/>
          </p:cNvSpPr>
          <p:nvPr>
            <p:ph type="sldNum" sz="quarter" idx="12"/>
          </p:nvPr>
        </p:nvSpPr>
        <p:spPr>
          <a:xfrm>
            <a:off x="15964210" y="9664700"/>
            <a:ext cx="2133600" cy="365125"/>
          </a:xfrm>
        </p:spPr>
        <p:txBody>
          <a:bodyPr/>
          <a:lstStyle/>
          <a:p>
            <a:fld id="{B6F15528-21DE-4FAA-801E-634DDDAF4B2B}" type="slidenum">
              <a:rPr lang="en-US" sz="1800" smtClean="0">
                <a:solidFill>
                  <a:schemeClr val="tx1"/>
                </a:solidFill>
              </a:rPr>
              <a:pPr/>
              <a:t>36</a:t>
            </a:fld>
            <a:endParaRPr lang="en-US" sz="1800">
              <a:solidFill>
                <a:schemeClr val="tx1"/>
              </a:solidFill>
            </a:endParaRPr>
          </a:p>
        </p:txBody>
      </p:sp>
    </p:spTree>
    <p:extLst>
      <p:ext uri="{BB962C8B-B14F-4D97-AF65-F5344CB8AC3E}">
        <p14:creationId xmlns:p14="http://schemas.microsoft.com/office/powerpoint/2010/main" val="769793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nread Books at Home Still Spark Literacy Habits | Scientific American">
            <a:extLst>
              <a:ext uri="{FF2B5EF4-FFF2-40B4-BE49-F238E27FC236}">
                <a16:creationId xmlns:a16="http://schemas.microsoft.com/office/drawing/2014/main" id="{4F64460D-609A-34DB-F40A-C306420C3EE9}"/>
              </a:ext>
            </a:extLst>
          </p:cNvPr>
          <p:cNvPicPr>
            <a:picLocks noChangeAspect="1"/>
          </p:cNvPicPr>
          <p:nvPr/>
        </p:nvPicPr>
        <p:blipFill>
          <a:blip r:embed="rId3"/>
          <a:stretch>
            <a:fillRect/>
          </a:stretch>
        </p:blipFill>
        <p:spPr>
          <a:xfrm>
            <a:off x="11163436" y="4572000"/>
            <a:ext cx="7065443" cy="5187311"/>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52238" y="1673"/>
            <a:ext cx="18288000" cy="1228883"/>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extBox 1">
            <a:extLst>
              <a:ext uri="{FF2B5EF4-FFF2-40B4-BE49-F238E27FC236}">
                <a16:creationId xmlns:a16="http://schemas.microsoft.com/office/drawing/2014/main" id="{671EECE4-8ADA-E0FF-E4D0-573D351DCBFE}"/>
              </a:ext>
            </a:extLst>
          </p:cNvPr>
          <p:cNvSpPr txBox="1"/>
          <p:nvPr/>
        </p:nvSpPr>
        <p:spPr>
          <a:xfrm>
            <a:off x="355049" y="403272"/>
            <a:ext cx="1594190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6183975" y="-114498"/>
            <a:ext cx="2087513" cy="2079261"/>
          </a:xfrm>
          <a:prstGeom prst="rect">
            <a:avLst/>
          </a:prstGeom>
        </p:spPr>
      </p:pic>
      <p:sp>
        <p:nvSpPr>
          <p:cNvPr id="4" name="TextBox 3">
            <a:extLst>
              <a:ext uri="{FF2B5EF4-FFF2-40B4-BE49-F238E27FC236}">
                <a16:creationId xmlns:a16="http://schemas.microsoft.com/office/drawing/2014/main" id="{E329B096-A9B7-78BD-B643-8A5019483691}"/>
              </a:ext>
            </a:extLst>
          </p:cNvPr>
          <p:cNvSpPr txBox="1"/>
          <p:nvPr/>
        </p:nvSpPr>
        <p:spPr>
          <a:xfrm>
            <a:off x="161365" y="1420962"/>
            <a:ext cx="17535594" cy="8857874"/>
          </a:xfrm>
          <a:prstGeom prst="rect">
            <a:avLst/>
          </a:prstGeom>
          <a:noFill/>
        </p:spPr>
        <p:txBody>
          <a:bodyPr wrap="square" lIns="137160" tIns="68580" rIns="137160" bIns="68580" rtlCol="0" anchor="t">
            <a:spAutoFit/>
          </a:bodyPr>
          <a:lstStyle/>
          <a:p>
            <a:pPr marL="1114425" lvl="1" indent="-428625">
              <a:lnSpc>
                <a:spcPct val="107000"/>
              </a:lnSpc>
              <a:spcAft>
                <a:spcPts val="1200"/>
              </a:spcAft>
              <a:buFont typeface="Wingdings" panose="05000000000000000000" pitchFamily="2" charset="2"/>
              <a:buChar char=""/>
            </a:pPr>
            <a:r>
              <a:rPr lang="en-US" sz="3600" b="1" kern="100">
                <a:ea typeface="Aptos" panose="020B0004020202020204" pitchFamily="34" charset="0"/>
                <a:cs typeface="Times New Roman"/>
              </a:rPr>
              <a:t>Readiness </a:t>
            </a:r>
            <a:r>
              <a:rPr lang="en-US" sz="3600" kern="100">
                <a:ea typeface="Aptos" panose="020B0004020202020204" pitchFamily="34" charset="0"/>
                <a:cs typeface="Times New Roman"/>
              </a:rPr>
              <a:t>addresses the question: </a:t>
            </a:r>
            <a:r>
              <a:rPr lang="en-US" sz="3600" b="1" kern="100">
                <a:solidFill>
                  <a:srgbClr val="2020BD"/>
                </a:solidFill>
                <a:ea typeface="Aptos" panose="020B0004020202020204" pitchFamily="34" charset="0"/>
                <a:cs typeface="Times New Roman"/>
              </a:rPr>
              <a:t>Are students participating in activities preparing them for and demonstrating readiness for the next level, college, or career? </a:t>
            </a:r>
          </a:p>
          <a:p>
            <a:pPr marL="1114425" lvl="1" indent="-428625">
              <a:lnSpc>
                <a:spcPct val="107000"/>
              </a:lnSpc>
              <a:spcAft>
                <a:spcPts val="1200"/>
              </a:spcAft>
              <a:buFont typeface="Wingdings" panose="05000000000000000000" pitchFamily="2" charset="2"/>
              <a:buChar char=""/>
            </a:pPr>
            <a:endParaRPr lang="en-US" sz="600" b="1" kern="100">
              <a:solidFill>
                <a:srgbClr val="2020BD"/>
              </a:solidFill>
              <a:ea typeface="Aptos" panose="020B0004020202020204" pitchFamily="34" charset="0"/>
              <a:cs typeface="Times New Roman"/>
            </a:endParaRPr>
          </a:p>
          <a:p>
            <a:pPr marL="1114425" lvl="1" indent="-428625">
              <a:lnSpc>
                <a:spcPct val="107000"/>
              </a:lnSpc>
              <a:spcAft>
                <a:spcPts val="1200"/>
              </a:spcAft>
              <a:buFont typeface="Wingdings" panose="05000000000000000000" pitchFamily="2" charset="2"/>
              <a:buChar char=""/>
            </a:pPr>
            <a:r>
              <a:rPr lang="en-US" sz="3600" b="1" kern="100">
                <a:ea typeface="Aptos" panose="020B0004020202020204" pitchFamily="34" charset="0"/>
                <a:cs typeface="Times New Roman"/>
              </a:rPr>
              <a:t>There are </a:t>
            </a:r>
            <a:r>
              <a:rPr lang="en-US" sz="4800" b="1" kern="100">
                <a:solidFill>
                  <a:srgbClr val="C00000"/>
                </a:solidFill>
                <a:ea typeface="Aptos" panose="020B0004020202020204" pitchFamily="34" charset="0"/>
                <a:cs typeface="Times New Roman"/>
              </a:rPr>
              <a:t>3</a:t>
            </a:r>
            <a:r>
              <a:rPr lang="en-US" sz="3600" kern="100">
                <a:ea typeface="Aptos" panose="020B0004020202020204" pitchFamily="34" charset="0"/>
                <a:cs typeface="Times New Roman"/>
              </a:rPr>
              <a:t> </a:t>
            </a:r>
            <a:r>
              <a:rPr lang="en-US" sz="3600" b="1" kern="100">
                <a:ea typeface="Aptos" panose="020B0004020202020204" pitchFamily="34" charset="0"/>
                <a:cs typeface="Times New Roman"/>
              </a:rPr>
              <a:t>readiness indicators for </a:t>
            </a:r>
            <a:r>
              <a:rPr lang="en-US" sz="3600" b="1" kern="100">
                <a:solidFill>
                  <a:srgbClr val="2020BD"/>
                </a:solidFill>
                <a:cs typeface="Times New Roman"/>
              </a:rPr>
              <a:t>E</a:t>
            </a:r>
            <a:r>
              <a:rPr lang="en-US" sz="3600" b="1" kern="100">
                <a:solidFill>
                  <a:srgbClr val="2020BD"/>
                </a:solidFill>
                <a:ea typeface="Aptos" panose="020B0004020202020204" pitchFamily="34" charset="0"/>
                <a:cs typeface="Times New Roman"/>
              </a:rPr>
              <a:t>lementary</a:t>
            </a:r>
            <a:r>
              <a:rPr lang="en-US" sz="3600" kern="100">
                <a:ea typeface="Aptos" panose="020B0004020202020204" pitchFamily="34" charset="0"/>
                <a:cs typeface="Times New Roman"/>
              </a:rPr>
              <a:t> </a:t>
            </a:r>
            <a:r>
              <a:rPr lang="en-US" sz="3600" b="1" kern="100">
                <a:ea typeface="Aptos" panose="020B0004020202020204" pitchFamily="34" charset="0"/>
                <a:cs typeface="Times New Roman"/>
              </a:rPr>
              <a:t>and</a:t>
            </a:r>
            <a:r>
              <a:rPr lang="en-US" sz="3600" kern="100">
                <a:ea typeface="Aptos" panose="020B0004020202020204" pitchFamily="34" charset="0"/>
                <a:cs typeface="Times New Roman"/>
              </a:rPr>
              <a:t> </a:t>
            </a:r>
            <a:r>
              <a:rPr lang="en-US" sz="3600" b="1" kern="100">
                <a:solidFill>
                  <a:srgbClr val="2020BD"/>
                </a:solidFill>
                <a:ea typeface="Aptos" panose="020B0004020202020204" pitchFamily="34" charset="0"/>
                <a:cs typeface="Times New Roman"/>
              </a:rPr>
              <a:t>Middle Schools</a:t>
            </a:r>
            <a:r>
              <a:rPr lang="en-US" sz="3600" kern="100">
                <a:ea typeface="Aptos" panose="020B0004020202020204" pitchFamily="34" charset="0"/>
                <a:cs typeface="Times New Roman"/>
              </a:rPr>
              <a:t>: </a:t>
            </a:r>
          </a:p>
          <a:p>
            <a:pPr marL="2257425" lvl="3" indent="-428625">
              <a:spcAft>
                <a:spcPts val="450"/>
              </a:spcAft>
              <a:buFont typeface="Wingdings" panose="05000000000000000000" pitchFamily="2" charset="2"/>
              <a:buChar char="§"/>
            </a:pPr>
            <a:r>
              <a:rPr lang="en-US" sz="3000" kern="100">
                <a:ea typeface="Aptos" panose="020B0004020202020204" pitchFamily="34" charset="0"/>
                <a:cs typeface="Times New Roman"/>
              </a:rPr>
              <a:t>At or Above Grade-Level Reading</a:t>
            </a:r>
          </a:p>
          <a:p>
            <a:pPr marL="2257425" lvl="3" indent="-428625">
              <a:spcAft>
                <a:spcPts val="450"/>
              </a:spcAft>
              <a:buFont typeface="Wingdings" panose="05000000000000000000" pitchFamily="2" charset="2"/>
              <a:buChar char="§"/>
            </a:pPr>
            <a:r>
              <a:rPr lang="en-US" sz="3000" kern="100">
                <a:ea typeface="Aptos" panose="020B0004020202020204" pitchFamily="34" charset="0"/>
                <a:cs typeface="Times New Roman"/>
              </a:rPr>
              <a:t>Student Attendance</a:t>
            </a:r>
          </a:p>
          <a:p>
            <a:pPr marL="2257425" lvl="3" indent="-428625">
              <a:spcAft>
                <a:spcPts val="450"/>
              </a:spcAft>
              <a:buFont typeface="Wingdings" panose="05000000000000000000" pitchFamily="2" charset="2"/>
              <a:buChar char="§"/>
            </a:pPr>
            <a:r>
              <a:rPr lang="en-US" sz="3000" kern="100">
                <a:ea typeface="Aptos" panose="020B0004020202020204" pitchFamily="34" charset="0"/>
                <a:cs typeface="Times New Roman"/>
              </a:rPr>
              <a:t>Beyond the Core</a:t>
            </a:r>
          </a:p>
          <a:p>
            <a:pPr marL="1800225" lvl="2" indent="-428625">
              <a:spcAft>
                <a:spcPts val="450"/>
              </a:spcAft>
              <a:buFont typeface="Wingdings" panose="05000000000000000000" pitchFamily="2" charset="2"/>
              <a:buChar char="§"/>
            </a:pPr>
            <a:endParaRPr lang="en-US" sz="600" kern="100">
              <a:ea typeface="Aptos" panose="020B0004020202020204" pitchFamily="34" charset="0"/>
              <a:cs typeface="Times New Roman"/>
            </a:endParaRPr>
          </a:p>
          <a:p>
            <a:pPr marL="1200150" lvl="1" indent="-514350">
              <a:lnSpc>
                <a:spcPct val="107000"/>
              </a:lnSpc>
              <a:spcBef>
                <a:spcPts val="450"/>
              </a:spcBef>
              <a:spcAft>
                <a:spcPts val="1200"/>
              </a:spcAft>
              <a:buFont typeface="Wingdings" panose="05000000000000000000" pitchFamily="2" charset="2"/>
              <a:buChar char="Ø"/>
            </a:pPr>
            <a:r>
              <a:rPr lang="en-US" sz="3600" b="1" kern="100">
                <a:ea typeface="Aptos" panose="020B0004020202020204" pitchFamily="34" charset="0"/>
                <a:cs typeface="Times New Roman"/>
              </a:rPr>
              <a:t> There are </a:t>
            </a:r>
            <a:r>
              <a:rPr lang="en-US" sz="4800" b="1" kern="100">
                <a:solidFill>
                  <a:srgbClr val="C00000"/>
                </a:solidFill>
                <a:ea typeface="Aptos" panose="020B0004020202020204" pitchFamily="34" charset="0"/>
                <a:cs typeface="Times New Roman"/>
              </a:rPr>
              <a:t>5</a:t>
            </a:r>
            <a:r>
              <a:rPr lang="en-US" sz="3600" kern="100">
                <a:ea typeface="Aptos" panose="020B0004020202020204" pitchFamily="34" charset="0"/>
                <a:cs typeface="Times New Roman"/>
              </a:rPr>
              <a:t> </a:t>
            </a:r>
            <a:r>
              <a:rPr lang="en-US" sz="3600" b="1" kern="100">
                <a:ea typeface="Aptos" panose="020B0004020202020204" pitchFamily="34" charset="0"/>
                <a:cs typeface="Times New Roman"/>
              </a:rPr>
              <a:t>readiness indicators for </a:t>
            </a:r>
            <a:r>
              <a:rPr lang="en-US" sz="3600" b="1" kern="100">
                <a:solidFill>
                  <a:srgbClr val="2020BD"/>
                </a:solidFill>
                <a:ea typeface="Aptos" panose="020B0004020202020204" pitchFamily="34" charset="0"/>
                <a:cs typeface="Times New Roman"/>
              </a:rPr>
              <a:t>High Schools</a:t>
            </a:r>
            <a:r>
              <a:rPr lang="en-US" sz="3600" kern="100">
                <a:ea typeface="Aptos" panose="020B0004020202020204" pitchFamily="34" charset="0"/>
                <a:cs typeface="Times New Roman"/>
              </a:rPr>
              <a:t>:  </a:t>
            </a:r>
          </a:p>
          <a:p>
            <a:pPr marL="2257425" lvl="3" indent="-428625">
              <a:lnSpc>
                <a:spcPct val="107000"/>
              </a:lnSpc>
              <a:spcBef>
                <a:spcPts val="900"/>
              </a:spcBef>
              <a:spcAft>
                <a:spcPts val="450"/>
              </a:spcAft>
              <a:buFont typeface="Wingdings" panose="05000000000000000000" pitchFamily="2" charset="2"/>
              <a:buChar char="§"/>
            </a:pPr>
            <a:r>
              <a:rPr lang="en-US" sz="3000" kern="100">
                <a:cs typeface="Times New Roman"/>
              </a:rPr>
              <a:t>At or Above Grade-Level Reading</a:t>
            </a:r>
          </a:p>
          <a:p>
            <a:pPr marL="2257425" lvl="3" indent="-428625">
              <a:lnSpc>
                <a:spcPct val="107000"/>
              </a:lnSpc>
              <a:spcBef>
                <a:spcPts val="900"/>
              </a:spcBef>
              <a:spcAft>
                <a:spcPts val="450"/>
              </a:spcAft>
              <a:buFont typeface="Wingdings" panose="05000000000000000000" pitchFamily="2" charset="2"/>
              <a:buChar char="§"/>
            </a:pPr>
            <a:r>
              <a:rPr lang="en-US" sz="3000" kern="100">
                <a:cs typeface="Times New Roman"/>
              </a:rPr>
              <a:t>Student Attendance</a:t>
            </a:r>
          </a:p>
          <a:p>
            <a:pPr marL="2257425" lvl="3" indent="-428625">
              <a:lnSpc>
                <a:spcPct val="107000"/>
              </a:lnSpc>
              <a:spcBef>
                <a:spcPts val="900"/>
              </a:spcBef>
              <a:spcAft>
                <a:spcPts val="450"/>
              </a:spcAft>
              <a:buFont typeface="Wingdings" panose="05000000000000000000" pitchFamily="2" charset="2"/>
              <a:buChar char="§"/>
            </a:pPr>
            <a:r>
              <a:rPr lang="en-US" sz="3000" kern="100">
                <a:cs typeface="Times New Roman"/>
              </a:rPr>
              <a:t>Accelerated Enrollment</a:t>
            </a:r>
          </a:p>
          <a:p>
            <a:pPr marL="2257425" lvl="3" indent="-428625">
              <a:lnSpc>
                <a:spcPct val="107000"/>
              </a:lnSpc>
              <a:spcBef>
                <a:spcPts val="900"/>
              </a:spcBef>
              <a:spcAft>
                <a:spcPts val="450"/>
              </a:spcAft>
              <a:buFont typeface="Wingdings" panose="05000000000000000000" pitchFamily="2" charset="2"/>
              <a:buChar char="§"/>
            </a:pPr>
            <a:r>
              <a:rPr lang="en-US" sz="3000" kern="100">
                <a:cs typeface="Times New Roman"/>
              </a:rPr>
              <a:t>Pathway Completion</a:t>
            </a:r>
          </a:p>
          <a:p>
            <a:pPr marL="2257425" lvl="3" indent="-428625">
              <a:lnSpc>
                <a:spcPct val="107000"/>
              </a:lnSpc>
              <a:spcBef>
                <a:spcPts val="900"/>
              </a:spcBef>
              <a:spcAft>
                <a:spcPts val="450"/>
              </a:spcAft>
              <a:buFont typeface="Wingdings" panose="05000000000000000000" pitchFamily="2" charset="2"/>
              <a:buChar char="§"/>
            </a:pPr>
            <a:r>
              <a:rPr lang="en-US" sz="3000" kern="100">
                <a:cs typeface="Times New Roman"/>
              </a:rPr>
              <a:t>College and Career Readiness</a:t>
            </a:r>
          </a:p>
        </p:txBody>
      </p:sp>
      <p:grpSp>
        <p:nvGrpSpPr>
          <p:cNvPr id="8" name="Group 7">
            <a:extLst>
              <a:ext uri="{FF2B5EF4-FFF2-40B4-BE49-F238E27FC236}">
                <a16:creationId xmlns:a16="http://schemas.microsoft.com/office/drawing/2014/main" id="{88A6CF95-2058-E851-2913-57983BD0266C}"/>
              </a:ext>
            </a:extLst>
          </p:cNvPr>
          <p:cNvGrpSpPr/>
          <p:nvPr/>
        </p:nvGrpSpPr>
        <p:grpSpPr>
          <a:xfrm>
            <a:off x="8798522" y="-35328"/>
            <a:ext cx="7388130" cy="1296101"/>
            <a:chOff x="0" y="2646815"/>
            <a:chExt cx="4925420" cy="864067"/>
          </a:xfrm>
          <a:solidFill>
            <a:srgbClr val="FFCC00"/>
          </a:solidFill>
          <a:scene3d>
            <a:camera prst="orthographicFront"/>
            <a:lightRig rig="flat" dir="t"/>
          </a:scene3d>
        </p:grpSpPr>
        <p:sp>
          <p:nvSpPr>
            <p:cNvPr id="9" name="Rectangle: Rounded Corners 8">
              <a:extLst>
                <a:ext uri="{FF2B5EF4-FFF2-40B4-BE49-F238E27FC236}">
                  <a16:creationId xmlns:a16="http://schemas.microsoft.com/office/drawing/2014/main" id="{DE5A6588-FECE-CB1A-A35F-3C717C70EE8C}"/>
                </a:ext>
              </a:extLst>
            </p:cNvPr>
            <p:cNvSpPr/>
            <p:nvPr/>
          </p:nvSpPr>
          <p:spPr>
            <a:xfrm>
              <a:off x="0" y="2646815"/>
              <a:ext cx="4925420" cy="864067"/>
            </a:xfrm>
            <a:prstGeom prst="roundRect">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sz="2700"/>
            </a:p>
          </p:txBody>
        </p:sp>
        <p:sp>
          <p:nvSpPr>
            <p:cNvPr id="10" name="Rectangle: Rounded Corners 4">
              <a:extLst>
                <a:ext uri="{FF2B5EF4-FFF2-40B4-BE49-F238E27FC236}">
                  <a16:creationId xmlns:a16="http://schemas.microsoft.com/office/drawing/2014/main" id="{C2FAB4EC-A638-EC3B-E40E-B4C85E0B0B64}"/>
                </a:ext>
              </a:extLst>
            </p:cNvPr>
            <p:cNvSpPr txBox="1"/>
            <p:nvPr/>
          </p:nvSpPr>
          <p:spPr>
            <a:xfrm>
              <a:off x="42180" y="2688995"/>
              <a:ext cx="4841060" cy="779707"/>
            </a:xfrm>
            <a:prstGeom prst="rect">
              <a:avLst/>
            </a:prstGeom>
            <a:solidFill>
              <a:srgbClr val="FFC000"/>
            </a:solidFill>
            <a:sp3d/>
          </p:spPr>
          <p:style>
            <a:lnRef idx="0">
              <a:scrgbClr r="0" g="0" b="0"/>
            </a:lnRef>
            <a:fillRef idx="0">
              <a:scrgbClr r="0" g="0" b="0"/>
            </a:fillRef>
            <a:effectRef idx="0">
              <a:scrgbClr r="0" g="0" b="0"/>
            </a:effectRef>
            <a:fontRef idx="minor">
              <a:schemeClr val="lt1"/>
            </a:fontRef>
          </p:style>
          <p:txBody>
            <a:bodyPr spcFirstLastPara="0" vert="horz" wrap="square" lIns="160020" tIns="160020" rIns="160020" bIns="160020" numCol="1" spcCol="1270" anchor="ctr" anchorCtr="0">
              <a:noAutofit/>
            </a:bodyPr>
            <a:lstStyle/>
            <a:p>
              <a:pPr algn="ctr" defTabSz="1866900">
                <a:lnSpc>
                  <a:spcPct val="90000"/>
                </a:lnSpc>
                <a:spcBef>
                  <a:spcPct val="0"/>
                </a:spcBef>
                <a:spcAft>
                  <a:spcPct val="35000"/>
                </a:spcAft>
              </a:pPr>
              <a:r>
                <a:rPr lang="en-US" sz="4200">
                  <a:solidFill>
                    <a:schemeClr val="bg1"/>
                  </a:solidFill>
                  <a:latin typeface="ADLaM Display" panose="020F0502020204030204" pitchFamily="2" charset="0"/>
                  <a:ea typeface="ADLaM Display" panose="020F0502020204030204" pitchFamily="2" charset="0"/>
                  <a:cs typeface="ADLaM Display" panose="020F0502020204030204" pitchFamily="2" charset="0"/>
                </a:rPr>
                <a:t>Readiness</a:t>
              </a:r>
            </a:p>
          </p:txBody>
        </p:sp>
      </p:grpSp>
      <p:sp>
        <p:nvSpPr>
          <p:cNvPr id="7" name="Slide Number Placeholder 6">
            <a:extLst>
              <a:ext uri="{FF2B5EF4-FFF2-40B4-BE49-F238E27FC236}">
                <a16:creationId xmlns:a16="http://schemas.microsoft.com/office/drawing/2014/main" id="{483A6850-C7EA-ACB1-6C2D-06A64B4DC1FD}"/>
              </a:ext>
            </a:extLst>
          </p:cNvPr>
          <p:cNvSpPr>
            <a:spLocks noGrp="1"/>
          </p:cNvSpPr>
          <p:nvPr>
            <p:ph type="sldNum" sz="quarter" idx="12"/>
          </p:nvPr>
        </p:nvSpPr>
        <p:spPr>
          <a:xfrm>
            <a:off x="15993035" y="9736937"/>
            <a:ext cx="2133600" cy="365125"/>
          </a:xfrm>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1137600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38</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Readiness - Elementary</a:t>
            </a:r>
          </a:p>
        </p:txBody>
      </p:sp>
      <p:sp>
        <p:nvSpPr>
          <p:cNvPr id="9" name="Rectangle 8">
            <a:extLst>
              <a:ext uri="{FF2B5EF4-FFF2-40B4-BE49-F238E27FC236}">
                <a16:creationId xmlns:a16="http://schemas.microsoft.com/office/drawing/2014/main" id="{DFED281B-7D59-C405-E37D-03B52A17CFB4}"/>
              </a:ext>
            </a:extLst>
          </p:cNvPr>
          <p:cNvSpPr/>
          <p:nvPr/>
        </p:nvSpPr>
        <p:spPr>
          <a:xfrm>
            <a:off x="13247137" y="8479948"/>
            <a:ext cx="2936837" cy="134652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Diagram 5">
            <a:extLst>
              <a:ext uri="{FF2B5EF4-FFF2-40B4-BE49-F238E27FC236}">
                <a16:creationId xmlns:a16="http://schemas.microsoft.com/office/drawing/2014/main" id="{7ADF8187-0A74-E317-AC32-8475EE74748E}"/>
              </a:ext>
            </a:extLst>
          </p:cNvPr>
          <p:cNvGraphicFramePr/>
          <p:nvPr/>
        </p:nvGraphicFramePr>
        <p:xfrm>
          <a:off x="14556443" y="1633817"/>
          <a:ext cx="3546661" cy="2968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6" name="Picture 75">
            <a:extLst>
              <a:ext uri="{FF2B5EF4-FFF2-40B4-BE49-F238E27FC236}">
                <a16:creationId xmlns:a16="http://schemas.microsoft.com/office/drawing/2014/main" id="{373910F4-34F6-1A81-513B-57D504BAD133}"/>
              </a:ext>
            </a:extLst>
          </p:cNvPr>
          <p:cNvPicPr>
            <a:picLocks noChangeAspect="1"/>
          </p:cNvPicPr>
          <p:nvPr/>
        </p:nvPicPr>
        <p:blipFill>
          <a:blip r:embed="rId9"/>
          <a:stretch>
            <a:fillRect/>
          </a:stretch>
        </p:blipFill>
        <p:spPr>
          <a:xfrm>
            <a:off x="491099" y="1469372"/>
            <a:ext cx="13490200" cy="8373594"/>
          </a:xfrm>
          <a:prstGeom prst="rect">
            <a:avLst/>
          </a:prstGeom>
        </p:spPr>
      </p:pic>
    </p:spTree>
    <p:extLst>
      <p:ext uri="{BB962C8B-B14F-4D97-AF65-F5344CB8AC3E}">
        <p14:creationId xmlns:p14="http://schemas.microsoft.com/office/powerpoint/2010/main" val="2502283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39</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Readiness - Middle Schools</a:t>
            </a:r>
            <a:endParaRPr lang="en-US" sz="4400">
              <a:solidFill>
                <a:srgbClr val="FFFFFF"/>
              </a:solidFill>
              <a:latin typeface="Trade Gothic Next HvyCd" panose="020B0604020202020204" charset="0"/>
            </a:endParaRPr>
          </a:p>
        </p:txBody>
      </p:sp>
      <p:graphicFrame>
        <p:nvGraphicFramePr>
          <p:cNvPr id="6" name="Diagram 5">
            <a:extLst>
              <a:ext uri="{FF2B5EF4-FFF2-40B4-BE49-F238E27FC236}">
                <a16:creationId xmlns:a16="http://schemas.microsoft.com/office/drawing/2014/main" id="{46AAE0AA-FE78-D9F3-F638-C69FB51ECE0A}"/>
              </a:ext>
            </a:extLst>
          </p:cNvPr>
          <p:cNvGraphicFramePr/>
          <p:nvPr/>
        </p:nvGraphicFramePr>
        <p:xfrm>
          <a:off x="14556443" y="1633817"/>
          <a:ext cx="3546661" cy="2968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3" name="Picture 52">
            <a:extLst>
              <a:ext uri="{FF2B5EF4-FFF2-40B4-BE49-F238E27FC236}">
                <a16:creationId xmlns:a16="http://schemas.microsoft.com/office/drawing/2014/main" id="{B16C4A81-9538-009E-6CD3-B38E7EC8CAF4}"/>
              </a:ext>
            </a:extLst>
          </p:cNvPr>
          <p:cNvPicPr>
            <a:picLocks noChangeAspect="1"/>
          </p:cNvPicPr>
          <p:nvPr/>
        </p:nvPicPr>
        <p:blipFill>
          <a:blip r:embed="rId9"/>
          <a:stretch>
            <a:fillRect/>
          </a:stretch>
        </p:blipFill>
        <p:spPr>
          <a:xfrm>
            <a:off x="376799" y="1526521"/>
            <a:ext cx="13046447" cy="7755030"/>
          </a:xfrm>
          <a:prstGeom prst="rect">
            <a:avLst/>
          </a:prstGeom>
        </p:spPr>
      </p:pic>
    </p:spTree>
    <p:extLst>
      <p:ext uri="{BB962C8B-B14F-4D97-AF65-F5344CB8AC3E}">
        <p14:creationId xmlns:p14="http://schemas.microsoft.com/office/powerpoint/2010/main" val="396898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40</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Readiness - High Schools</a:t>
            </a:r>
            <a:endParaRPr lang="en-US" sz="4400">
              <a:solidFill>
                <a:srgbClr val="FFFFFF"/>
              </a:solidFill>
              <a:latin typeface="Trade Gothic Next HvyCd" panose="020B0604020202020204" charset="0"/>
            </a:endParaRPr>
          </a:p>
        </p:txBody>
      </p:sp>
      <p:graphicFrame>
        <p:nvGraphicFramePr>
          <p:cNvPr id="6" name="Diagram 5">
            <a:extLst>
              <a:ext uri="{FF2B5EF4-FFF2-40B4-BE49-F238E27FC236}">
                <a16:creationId xmlns:a16="http://schemas.microsoft.com/office/drawing/2014/main" id="{2AA1CC10-C640-FCD7-7A31-7CCF6B87DBEB}"/>
              </a:ext>
            </a:extLst>
          </p:cNvPr>
          <p:cNvGraphicFramePr/>
          <p:nvPr/>
        </p:nvGraphicFramePr>
        <p:xfrm>
          <a:off x="14556443" y="1633817"/>
          <a:ext cx="3546661" cy="2968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2" name="Picture 41">
            <a:extLst>
              <a:ext uri="{FF2B5EF4-FFF2-40B4-BE49-F238E27FC236}">
                <a16:creationId xmlns:a16="http://schemas.microsoft.com/office/drawing/2014/main" id="{F15E1451-B5A8-F054-2D33-81D52D954F81}"/>
              </a:ext>
            </a:extLst>
          </p:cNvPr>
          <p:cNvPicPr>
            <a:picLocks noChangeAspect="1"/>
          </p:cNvPicPr>
          <p:nvPr/>
        </p:nvPicPr>
        <p:blipFill>
          <a:blip r:embed="rId9"/>
          <a:stretch>
            <a:fillRect/>
          </a:stretch>
        </p:blipFill>
        <p:spPr>
          <a:xfrm>
            <a:off x="405653" y="1531564"/>
            <a:ext cx="13459385" cy="8131548"/>
          </a:xfrm>
          <a:prstGeom prst="rect">
            <a:avLst/>
          </a:prstGeom>
        </p:spPr>
      </p:pic>
    </p:spTree>
    <p:extLst>
      <p:ext uri="{BB962C8B-B14F-4D97-AF65-F5344CB8AC3E}">
        <p14:creationId xmlns:p14="http://schemas.microsoft.com/office/powerpoint/2010/main" val="282692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6513" y="0"/>
            <a:ext cx="18288000" cy="1228882"/>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p>
              <a:endParaRPr lang="en-US"/>
            </a:p>
          </p:txBody>
        </p:sp>
      </p:grpSp>
      <p:sp>
        <p:nvSpPr>
          <p:cNvPr id="5" name="Freeform 5">
            <a:extLst>
              <a:ext uri="{FF2B5EF4-FFF2-40B4-BE49-F238E27FC236}">
                <a16:creationId xmlns:a16="http://schemas.microsoft.com/office/drawing/2014/main" id="{D84A089C-DDEC-ACE7-1037-4149BA06CAA4}"/>
              </a:ext>
            </a:extLst>
          </p:cNvPr>
          <p:cNvSpPr/>
          <p:nvPr/>
        </p:nvSpPr>
        <p:spPr>
          <a:xfrm>
            <a:off x="16183974" y="-114498"/>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5870922" y="9665982"/>
            <a:ext cx="2133600" cy="365125"/>
          </a:xfrm>
        </p:spPr>
        <p:txBody>
          <a:bodyPr/>
          <a:lstStyle/>
          <a:p>
            <a:fld id="{B6F15528-21DE-4FAA-801E-634DDDAF4B2B}" type="slidenum">
              <a:rPr lang="en-US" sz="1800" smtClean="0">
                <a:solidFill>
                  <a:schemeClr val="tx1"/>
                </a:solidFill>
              </a:rPr>
              <a:pPr/>
              <a:t>41</a:t>
            </a:fld>
            <a:endParaRPr lang="en-US" sz="18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271221" y="173552"/>
            <a:ext cx="9376474" cy="769441"/>
          </a:xfrm>
          <a:prstGeom prst="rect">
            <a:avLst/>
          </a:prstGeom>
          <a:noFill/>
        </p:spPr>
        <p:txBody>
          <a:bodyPr wrap="square" lIns="91440" tIns="45720" rIns="91440" bIns="45720" anchor="t">
            <a:spAutoFit/>
          </a:bodyPr>
          <a:lstStyle/>
          <a:p>
            <a:pPr>
              <a:defRPr/>
            </a:pPr>
            <a:r>
              <a:rPr lang="en-US" sz="4400">
                <a:solidFill>
                  <a:srgbClr val="FFFFFF"/>
                </a:solidFill>
                <a:latin typeface="Trade Gothic Next HvyCd"/>
              </a:rPr>
              <a:t>Grad Rate - High Schools</a:t>
            </a:r>
            <a:endParaRPr lang="en-US" sz="4400">
              <a:solidFill>
                <a:srgbClr val="FFFFFF"/>
              </a:solidFill>
              <a:latin typeface="Trade Gothic Next HvyCd" panose="020B0604020202020204" charset="0"/>
            </a:endParaRPr>
          </a:p>
        </p:txBody>
      </p:sp>
      <p:graphicFrame>
        <p:nvGraphicFramePr>
          <p:cNvPr id="6" name="Diagram 5">
            <a:extLst>
              <a:ext uri="{FF2B5EF4-FFF2-40B4-BE49-F238E27FC236}">
                <a16:creationId xmlns:a16="http://schemas.microsoft.com/office/drawing/2014/main" id="{2AA1CC10-C640-FCD7-7A31-7CCF6B87DBEB}"/>
              </a:ext>
            </a:extLst>
          </p:cNvPr>
          <p:cNvGraphicFramePr/>
          <p:nvPr/>
        </p:nvGraphicFramePr>
        <p:xfrm>
          <a:off x="14556443" y="1633817"/>
          <a:ext cx="3546661" cy="29684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0" name="Picture 29" descr="A graph of graduation rate&#10;&#10;Description automatically generated">
            <a:extLst>
              <a:ext uri="{FF2B5EF4-FFF2-40B4-BE49-F238E27FC236}">
                <a16:creationId xmlns:a16="http://schemas.microsoft.com/office/drawing/2014/main" id="{3DEEB8EC-62CE-75B3-55BA-E6CA5405071E}"/>
              </a:ext>
            </a:extLst>
          </p:cNvPr>
          <p:cNvPicPr>
            <a:picLocks noChangeAspect="1"/>
          </p:cNvPicPr>
          <p:nvPr/>
        </p:nvPicPr>
        <p:blipFill>
          <a:blip r:embed="rId9"/>
          <a:stretch>
            <a:fillRect/>
          </a:stretch>
        </p:blipFill>
        <p:spPr>
          <a:xfrm>
            <a:off x="357468" y="1543331"/>
            <a:ext cx="13606181" cy="8124824"/>
          </a:xfrm>
          <a:prstGeom prst="rect">
            <a:avLst/>
          </a:prstGeom>
        </p:spPr>
      </p:pic>
      <p:sp>
        <p:nvSpPr>
          <p:cNvPr id="31" name="TextBox 41">
            <a:extLst>
              <a:ext uri="{FF2B5EF4-FFF2-40B4-BE49-F238E27FC236}">
                <a16:creationId xmlns:a16="http://schemas.microsoft.com/office/drawing/2014/main" id="{1F580DC3-EEEB-4A6F-697C-EAE7D9B266AE}"/>
              </a:ext>
            </a:extLst>
          </p:cNvPr>
          <p:cNvSpPr txBox="1"/>
          <p:nvPr/>
        </p:nvSpPr>
        <p:spPr>
          <a:xfrm>
            <a:off x="13204657" y="8768012"/>
            <a:ext cx="451184"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ea typeface="Calibri"/>
                <a:cs typeface="Calibri"/>
              </a:rPr>
              <a:t>*</a:t>
            </a:r>
            <a:endParaRPr lang="en-US" sz="3200" b="1"/>
          </a:p>
        </p:txBody>
      </p:sp>
      <p:sp>
        <p:nvSpPr>
          <p:cNvPr id="43" name="TextBox 41">
            <a:extLst>
              <a:ext uri="{FF2B5EF4-FFF2-40B4-BE49-F238E27FC236}">
                <a16:creationId xmlns:a16="http://schemas.microsoft.com/office/drawing/2014/main" id="{1F580DC3-EEEB-4A6F-697C-EAE7D9B266AE}"/>
              </a:ext>
            </a:extLst>
          </p:cNvPr>
          <p:cNvSpPr txBox="1"/>
          <p:nvPr/>
        </p:nvSpPr>
        <p:spPr>
          <a:xfrm>
            <a:off x="9196637" y="8850729"/>
            <a:ext cx="451184"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ea typeface="Calibri"/>
                <a:cs typeface="Calibri"/>
              </a:rPr>
              <a:t>*</a:t>
            </a:r>
            <a:endParaRPr lang="en-US" sz="3200" b="1"/>
          </a:p>
        </p:txBody>
      </p:sp>
      <p:sp>
        <p:nvSpPr>
          <p:cNvPr id="44" name="TextBox 41">
            <a:extLst>
              <a:ext uri="{FF2B5EF4-FFF2-40B4-BE49-F238E27FC236}">
                <a16:creationId xmlns:a16="http://schemas.microsoft.com/office/drawing/2014/main" id="{1F580DC3-EEEB-4A6F-697C-EAE7D9B266AE}"/>
              </a:ext>
            </a:extLst>
          </p:cNvPr>
          <p:cNvSpPr txBox="1"/>
          <p:nvPr/>
        </p:nvSpPr>
        <p:spPr>
          <a:xfrm>
            <a:off x="315828" y="9700459"/>
            <a:ext cx="4331368"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ea typeface="Calibri"/>
                <a:cs typeface="Calibri"/>
              </a:rPr>
              <a:t>*Indicates an increase</a:t>
            </a:r>
            <a:endParaRPr lang="en-US" sz="3200" b="1"/>
          </a:p>
        </p:txBody>
      </p:sp>
    </p:spTree>
    <p:extLst>
      <p:ext uri="{BB962C8B-B14F-4D97-AF65-F5344CB8AC3E}">
        <p14:creationId xmlns:p14="http://schemas.microsoft.com/office/powerpoint/2010/main" val="372614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32503" y="1100073"/>
            <a:ext cx="11799454" cy="5854848"/>
          </a:xfrm>
          <a:custGeom>
            <a:avLst/>
            <a:gdLst/>
            <a:ahLst/>
            <a:cxnLst/>
            <a:rect l="l" t="t" r="r" b="b"/>
            <a:pathLst>
              <a:path w="11799454" h="5854848">
                <a:moveTo>
                  <a:pt x="0" y="0"/>
                </a:moveTo>
                <a:lnTo>
                  <a:pt x="11799455" y="0"/>
                </a:lnTo>
                <a:lnTo>
                  <a:pt x="11799455" y="5854848"/>
                </a:lnTo>
                <a:lnTo>
                  <a:pt x="0" y="5854848"/>
                </a:lnTo>
                <a:lnTo>
                  <a:pt x="0" y="0"/>
                </a:lnTo>
                <a:close/>
              </a:path>
            </a:pathLst>
          </a:custGeom>
          <a:blipFill>
            <a:blip r:embed="rId3"/>
            <a:stretch>
              <a:fillRect l="-76" r="127" b="268"/>
            </a:stretch>
          </a:blipFill>
        </p:spPr>
        <p:txBody>
          <a:bodyPr/>
          <a:lstStyle/>
          <a:p>
            <a:endParaRPr lang="en-US"/>
          </a:p>
        </p:txBody>
      </p:sp>
      <p:grpSp>
        <p:nvGrpSpPr>
          <p:cNvPr id="3" name="Group 3"/>
          <p:cNvGrpSpPr/>
          <p:nvPr/>
        </p:nvGrpSpPr>
        <p:grpSpPr>
          <a:xfrm>
            <a:off x="-25200" y="8301094"/>
            <a:ext cx="18314888" cy="1995425"/>
            <a:chOff x="0" y="0"/>
            <a:chExt cx="24419850" cy="2660566"/>
          </a:xfrm>
        </p:grpSpPr>
        <p:sp>
          <p:nvSpPr>
            <p:cNvPr id="4" name="Freeform 4"/>
            <p:cNvSpPr/>
            <p:nvPr/>
          </p:nvSpPr>
          <p:spPr>
            <a:xfrm>
              <a:off x="12700" y="12700"/>
              <a:ext cx="24394413" cy="2635123"/>
            </a:xfrm>
            <a:custGeom>
              <a:avLst/>
              <a:gdLst/>
              <a:ahLst/>
              <a:cxnLst/>
              <a:rect l="l" t="t" r="r" b="b"/>
              <a:pathLst>
                <a:path w="24394413" h="2635123">
                  <a:moveTo>
                    <a:pt x="0" y="0"/>
                  </a:moveTo>
                  <a:lnTo>
                    <a:pt x="24394413" y="0"/>
                  </a:lnTo>
                  <a:lnTo>
                    <a:pt x="24394413" y="2635123"/>
                  </a:lnTo>
                  <a:lnTo>
                    <a:pt x="0" y="2635123"/>
                  </a:lnTo>
                  <a:close/>
                </a:path>
              </a:pathLst>
            </a:custGeom>
            <a:solidFill>
              <a:srgbClr val="000000"/>
            </a:solidFill>
          </p:spPr>
          <p:txBody>
            <a:bodyPr/>
            <a:lstStyle/>
            <a:p>
              <a:endParaRPr lang="en-US"/>
            </a:p>
          </p:txBody>
        </p:sp>
        <p:sp>
          <p:nvSpPr>
            <p:cNvPr id="5" name="Freeform 5"/>
            <p:cNvSpPr/>
            <p:nvPr/>
          </p:nvSpPr>
          <p:spPr>
            <a:xfrm>
              <a:off x="0" y="0"/>
              <a:ext cx="24419813" cy="2660523"/>
            </a:xfrm>
            <a:custGeom>
              <a:avLst/>
              <a:gdLst/>
              <a:ahLst/>
              <a:cxnLst/>
              <a:rect l="l" t="t" r="r" b="b"/>
              <a:pathLst>
                <a:path w="24419813" h="2660523">
                  <a:moveTo>
                    <a:pt x="12700" y="0"/>
                  </a:moveTo>
                  <a:lnTo>
                    <a:pt x="24407113" y="0"/>
                  </a:lnTo>
                  <a:cubicBezTo>
                    <a:pt x="24414099" y="0"/>
                    <a:pt x="24419813" y="5715"/>
                    <a:pt x="24419813" y="12700"/>
                  </a:cubicBezTo>
                  <a:lnTo>
                    <a:pt x="24419813" y="2647823"/>
                  </a:lnTo>
                  <a:cubicBezTo>
                    <a:pt x="24419813" y="2654808"/>
                    <a:pt x="24414099" y="2660523"/>
                    <a:pt x="24407113" y="2660523"/>
                  </a:cubicBezTo>
                  <a:lnTo>
                    <a:pt x="12700" y="2660523"/>
                  </a:lnTo>
                  <a:cubicBezTo>
                    <a:pt x="5715" y="2660523"/>
                    <a:pt x="0" y="2654808"/>
                    <a:pt x="0" y="2647823"/>
                  </a:cubicBezTo>
                  <a:lnTo>
                    <a:pt x="0" y="12700"/>
                  </a:lnTo>
                  <a:cubicBezTo>
                    <a:pt x="0" y="5715"/>
                    <a:pt x="5715" y="0"/>
                    <a:pt x="12700" y="0"/>
                  </a:cubicBezTo>
                  <a:moveTo>
                    <a:pt x="12700" y="25400"/>
                  </a:moveTo>
                  <a:lnTo>
                    <a:pt x="12700" y="12700"/>
                  </a:lnTo>
                  <a:lnTo>
                    <a:pt x="25400" y="12700"/>
                  </a:lnTo>
                  <a:lnTo>
                    <a:pt x="25400" y="2647823"/>
                  </a:lnTo>
                  <a:lnTo>
                    <a:pt x="12700" y="2647823"/>
                  </a:lnTo>
                  <a:lnTo>
                    <a:pt x="12700" y="2635123"/>
                  </a:lnTo>
                  <a:lnTo>
                    <a:pt x="24407113" y="2635123"/>
                  </a:lnTo>
                  <a:lnTo>
                    <a:pt x="24407113" y="2647823"/>
                  </a:lnTo>
                  <a:lnTo>
                    <a:pt x="24394413" y="2647823"/>
                  </a:lnTo>
                  <a:lnTo>
                    <a:pt x="24394413" y="12700"/>
                  </a:lnTo>
                  <a:lnTo>
                    <a:pt x="24407113" y="12700"/>
                  </a:lnTo>
                  <a:lnTo>
                    <a:pt x="24407113" y="25400"/>
                  </a:lnTo>
                  <a:lnTo>
                    <a:pt x="12700" y="25400"/>
                  </a:lnTo>
                  <a:close/>
                </a:path>
              </a:pathLst>
            </a:custGeom>
            <a:solidFill>
              <a:srgbClr val="000000"/>
            </a:solidFill>
          </p:spPr>
          <p:txBody>
            <a:bodyPr/>
            <a:lstStyle/>
            <a:p>
              <a:endParaRPr lang="en-US"/>
            </a:p>
          </p:txBody>
        </p:sp>
      </p:grpSp>
      <p:sp>
        <p:nvSpPr>
          <p:cNvPr id="6" name="Freeform 6"/>
          <p:cNvSpPr/>
          <p:nvPr/>
        </p:nvSpPr>
        <p:spPr>
          <a:xfrm>
            <a:off x="16192650" y="8310619"/>
            <a:ext cx="2087513" cy="2079261"/>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4"/>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8DD39EC1-62EC-65D3-F0B2-2DE91846206C}"/>
              </a:ext>
            </a:extLst>
          </p:cNvPr>
          <p:cNvSpPr>
            <a:spLocks noGrp="1"/>
          </p:cNvSpPr>
          <p:nvPr>
            <p:ph type="sldNum" sz="quarter" idx="12"/>
          </p:nvPr>
        </p:nvSpPr>
        <p:spPr>
          <a:xfrm>
            <a:off x="15882938" y="9744037"/>
            <a:ext cx="2133600" cy="365125"/>
          </a:xfrm>
        </p:spPr>
        <p:txBody>
          <a:bodyPr/>
          <a:lstStyle/>
          <a:p>
            <a:fld id="{B6F15528-21DE-4FAA-801E-634DDDAF4B2B}" type="slidenum">
              <a:rPr lang="en-US" sz="1800" smtClean="0">
                <a:solidFill>
                  <a:schemeClr val="bg1"/>
                </a:solidFill>
              </a:rPr>
              <a:pPr/>
              <a:t>42</a:t>
            </a:fld>
            <a:endParaRPr lang="en-US" sz="1800">
              <a:solidFill>
                <a:schemeClr val="bg1"/>
              </a:solidFill>
            </a:endParaRPr>
          </a:p>
        </p:txBody>
      </p:sp>
    </p:spTree>
    <p:extLst>
      <p:ext uri="{BB962C8B-B14F-4D97-AF65-F5344CB8AC3E}">
        <p14:creationId xmlns:p14="http://schemas.microsoft.com/office/powerpoint/2010/main" val="3753376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2400</Words>
  <Application>Microsoft Office PowerPoint</Application>
  <PresentationFormat>Custom</PresentationFormat>
  <Paragraphs>469</Paragraphs>
  <Slides>42</Slides>
  <Notes>42</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42</vt:i4>
      </vt:variant>
    </vt:vector>
  </HeadingPairs>
  <TitlesOfParts>
    <vt:vector size="63" baseType="lpstr">
      <vt:lpstr>Wingdings</vt:lpstr>
      <vt:lpstr>Times New Roman</vt:lpstr>
      <vt:lpstr>Arimo Italics</vt:lpstr>
      <vt:lpstr>Helvetica LT Std</vt:lpstr>
      <vt:lpstr>Arimo Bold</vt:lpstr>
      <vt:lpstr>Aptos</vt:lpstr>
      <vt:lpstr>Arimo Bold Italics</vt:lpstr>
      <vt:lpstr>Arial Nova</vt:lpstr>
      <vt:lpstr>Calibri (MS) Bold</vt:lpstr>
      <vt:lpstr>ADLaM Display</vt:lpstr>
      <vt:lpstr>Arial Bold</vt:lpstr>
      <vt:lpstr>Arimo</vt:lpstr>
      <vt:lpstr>Arial</vt:lpstr>
      <vt:lpstr>Microsoft Sans Serif</vt:lpstr>
      <vt:lpstr>Calibri</vt:lpstr>
      <vt:lpstr>Amasis MT Pro Black</vt:lpstr>
      <vt:lpstr>Arial Narrow</vt:lpstr>
      <vt:lpstr>IBM Plex Sans</vt:lpstr>
      <vt:lpstr>Trade Gothic </vt:lpstr>
      <vt:lpstr>Trade Gothic Next HvyCd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Presentation 11.6.2023</dc:title>
  <dc:creator>Ward-Rodgers, Lori</dc:creator>
  <cp:lastModifiedBy>Bailey, Daphne</cp:lastModifiedBy>
  <cp:revision>2</cp:revision>
  <cp:lastPrinted>2024-03-19T13:41:12Z</cp:lastPrinted>
  <dcterms:created xsi:type="dcterms:W3CDTF">2006-08-16T00:00:00Z</dcterms:created>
  <dcterms:modified xsi:type="dcterms:W3CDTF">2024-03-21T12:50:30Z</dcterms:modified>
  <dc:identifier>DAFy2KSQJ74</dc:identifier>
</cp:coreProperties>
</file>