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1"/>
  </p:notesMasterIdLst>
  <p:sldIdLst>
    <p:sldId id="2365" r:id="rId6"/>
    <p:sldId id="2366" r:id="rId7"/>
    <p:sldId id="2367" r:id="rId8"/>
    <p:sldId id="2368" r:id="rId9"/>
    <p:sldId id="3543" r:id="rId10"/>
    <p:sldId id="3546" r:id="rId11"/>
    <p:sldId id="3547" r:id="rId12"/>
    <p:sldId id="3525" r:id="rId13"/>
    <p:sldId id="3527" r:id="rId14"/>
    <p:sldId id="3545" r:id="rId15"/>
    <p:sldId id="3532" r:id="rId16"/>
    <p:sldId id="3534" r:id="rId17"/>
    <p:sldId id="3540" r:id="rId18"/>
    <p:sldId id="3530" r:id="rId19"/>
    <p:sldId id="3521" r:id="rId20"/>
    <p:sldId id="3522" r:id="rId21"/>
    <p:sldId id="3523" r:id="rId22"/>
    <p:sldId id="3541" r:id="rId23"/>
    <p:sldId id="3531" r:id="rId24"/>
    <p:sldId id="3529" r:id="rId25"/>
    <p:sldId id="3528" r:id="rId26"/>
    <p:sldId id="3526" r:id="rId27"/>
    <p:sldId id="3524" r:id="rId28"/>
    <p:sldId id="3542" r:id="rId29"/>
    <p:sldId id="3544" r:id="rId3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C7AE95E6-2F4F-491B-8540-F363EE8D1FFE}">
          <p14:sldIdLst>
            <p14:sldId id="2365"/>
            <p14:sldId id="2366"/>
            <p14:sldId id="2367"/>
            <p14:sldId id="2368"/>
            <p14:sldId id="3543"/>
            <p14:sldId id="3546"/>
            <p14:sldId id="3547"/>
            <p14:sldId id="3525"/>
            <p14:sldId id="3527"/>
            <p14:sldId id="3545"/>
            <p14:sldId id="3532"/>
            <p14:sldId id="3534"/>
            <p14:sldId id="3540"/>
            <p14:sldId id="3530"/>
            <p14:sldId id="3521"/>
            <p14:sldId id="3522"/>
            <p14:sldId id="3523"/>
            <p14:sldId id="3541"/>
            <p14:sldId id="3531"/>
            <p14:sldId id="3529"/>
            <p14:sldId id="3528"/>
            <p14:sldId id="3526"/>
            <p14:sldId id="3524"/>
            <p14:sldId id="3542"/>
            <p14:sldId id="354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CD0958-25C2-4EC9-72F5-E6A6EA0E7F85}" name="Frazier, Emanuel" initials="FE" userId="S::Emanuel.Frazier@BCSDK12.NET::cd233fb9-58e0-40e5-8a96-2146e60af659"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00FFCC"/>
    <a:srgbClr val="FFCCFF"/>
    <a:srgbClr val="33CC33"/>
    <a:srgbClr val="FF0000"/>
    <a:srgbClr val="66FFFF"/>
    <a:srgbClr val="9999FF"/>
    <a:srgbClr val="FF99FF"/>
    <a:srgbClr val="FF66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6C5B0B-601C-3479-D59E-4733F71E298D}" v="338" dt="2025-04-08T20:47:36.816"/>
    <p1510:client id="{ADAC75C3-C1E9-98BB-D390-F235D770773F}" v="493" dt="2025-04-08T20:19:03.0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1254"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4/8/2025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2498552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a:p>
        </p:txBody>
      </p:sp>
    </p:spTree>
    <p:extLst>
      <p:ext uri="{BB962C8B-B14F-4D97-AF65-F5344CB8AC3E}">
        <p14:creationId xmlns:p14="http://schemas.microsoft.com/office/powerpoint/2010/main" val="1733956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a:t>
            </a:fld>
            <a:endParaRPr lang="en-US"/>
          </a:p>
        </p:txBody>
      </p:sp>
    </p:spTree>
    <p:extLst>
      <p:ext uri="{BB962C8B-B14F-4D97-AF65-F5344CB8AC3E}">
        <p14:creationId xmlns:p14="http://schemas.microsoft.com/office/powerpoint/2010/main" val="2093087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8ACF2-195E-DF87-BE67-56D627550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7F422E-9E41-189A-AE0F-314B702D5AC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36EBE3D-8EE7-53A9-1071-FFED05DB4A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9BEB40-63B9-AFFB-09E0-AA07724DB3C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02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F239C-3D4D-BEF2-8441-BF726644D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CA459-9126-209A-AA53-7F7FE6E962A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377BB4D-4A6C-F78D-2E99-C312FB3C19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64BF1B-55D5-1500-6B16-51FA23AEB0F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743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82687-F83D-ED2C-152B-155521BCEC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75E1B-4E01-E844-05B7-0D5E3484DE0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808C9DD-46C7-3061-7E9E-C46FC4D5A3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982127-C2DB-608B-C95A-4823254BDAB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739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257F4-5528-A0C2-A26E-70E6F7F8A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81B4B-836D-51E3-AE05-08DD21E53BE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6E923D1-69BB-522D-EA47-1D7C5EDE1B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89E5C1-D922-784C-E8AA-00E0E8C6B29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7650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2BC37-B113-8B8A-0F8E-96372CD78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03BD8-941C-1034-3DB5-A84AAF8E5E6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DAC35A1-0A2B-EE8E-03A9-651F9FA94D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3F6439-370B-9B6D-CBD9-2161AACAD39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024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3F1A-1088-6CFD-67A2-7CAF0C828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CF024-5844-E762-B30E-0491919BA0A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60ED466-EE5F-C0F7-315F-DDF9588410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536EAA-6694-BD5B-4DFA-5C157ABF78F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271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1867012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2154720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02C82-CEA7-BAF2-4F9A-45F9C0CC6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347411-C93C-8D36-6D9D-7786F28DB1B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F0E78B0-5CB4-4B17-2D3A-D92F3620E1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6E4409-C2D6-1DAE-725D-35AD77E64F9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5620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6BE9A-8CD6-4B8F-2556-9219872FA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332EA-15F4-2FF8-DB3A-CE729692053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8108392-0228-8971-6D0D-5AF9E1773D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DE902D-18C9-FA9F-DD9D-A80958039D9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477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39853-5147-49AE-8871-850C5E3A3C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5C87E-0E1B-CA9E-DD58-6B126B5D54D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5020477-3770-44A6-B082-AE57D7EC3C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7EE446-92CD-ED0F-737E-611F625D53F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218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560545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2550833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25B5B-6079-42C3-0363-51C03BEAF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4CB29C-1012-094D-C703-7E4243E0776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ADBAB67-82DC-0452-C982-EB5876708C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D66BEF-975B-0508-E0F3-EFB4310EF0B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557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DE735-2EB8-AE3A-504B-46CDB81FC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A30DF-7226-2C60-C7EB-0DD91B7E576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209CD8-69CF-0926-7DEC-D70EFE0F36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BFBBD3-04A1-359B-6B8F-24B05F0EAFA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326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A88DC-9984-863C-4C4D-26F799098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513B9-5174-2B45-E836-61CC8C521DB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61604E6-8919-FB9E-D21F-20D0EE2A79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22DBC4-DD18-BED5-910E-B9CF857D1C6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3720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26213-8A31-49D1-6C68-B90A1C2EF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35F82-DE9F-B078-37A9-61784054227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BDA916F-3190-C262-0757-9CA4A3D9A8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783076-8749-3A1C-8FAF-BA675283B7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4016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0EF24-7B23-936B-D55F-3E634BA01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F4494-6B75-2A81-6F03-8BC335226E7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24D42C2-8DFB-4070-0A22-F8B7679E7E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5A25D5-E5EB-55E4-1712-E56B537B8E4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085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27270-0AB8-7B9D-C62A-3266F67E2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B089A-3852-5829-BD4E-E8B289DD997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D740D25-44EA-EACF-B965-073E701BD9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25C1E2-1107-6C38-B92A-9E576E43F5B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827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E1B36-6536-0FBA-CC8D-98F81E7E77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CAD97-0219-C760-8A25-AF4DCCF9463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623B494-CB75-2B9A-3CAF-CCBDDD29A5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D66A97-BDFE-762E-74A0-FF4A8FE430B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006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8F671-7EE8-FAF3-CD51-B7D4CE8750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1707C1-7329-3388-2EF0-01A45DFBE32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77C213A-4720-1568-595A-85DFB7BDE6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BA6F88-D761-1BEC-E7CC-68126F495C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6098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E13F3CA-47B0-46A5-B7FA-AD57BCA8F38C}"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C6A3C7-F387-4B06-A927-8E9E5AEC4BDC}"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C9521D-97F4-4C1E-BC25-07D56BA496C5}"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1109C2-DFF4-472C-972C-766064FAA2C8}" type="datetime1">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0322B6-98AC-4B3D-BE56-04F97C69AE66}" type="datetime1">
              <a:rPr lang="en-US" smtClean="0"/>
              <a:t>4/8/2025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5E2AD4-E18B-4171-82EE-086488CC2BC2}" type="datetime1">
              <a:rPr lang="en-US" smtClean="0"/>
              <a:t>4/8/2025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933AB-171C-4668-9DD5-3DA475CA637E}" type="datetime1">
              <a:rPr lang="en-US" smtClean="0"/>
              <a:t>4/8/2025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9D130E-FF8C-49A7-8062-127E17AAE1F4}" type="datetime1">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B408B9-6D2E-4BBA-821F-2BDF724721CA}" type="datetime1">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B01718-B6F4-485E-81DE-CE2EB49B06F3}"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93B583-687D-4858-9BCD-0F1A6A8334A3}"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B59807-CEE9-4AB3-A989-FBD6CC12AF3F}"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48669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641065-3260-4198-9BC9-9B48455FD3C6}"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85610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663BF7-961A-4B81-8F7F-9E93A2D9FB59}"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21532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6C9FC1-95C3-4740-958E-C69056BFCE58}" type="datetime1">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04233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2F4299-A037-4388-96B0-911FD87F5009}" type="datetime1">
              <a:rPr lang="en-US" smtClean="0"/>
              <a:t>4/8/2025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55543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3DDFB7-3406-4CDB-9616-90D65C170845}" type="datetime1">
              <a:rPr lang="en-US" smtClean="0"/>
              <a:t>4/8/2025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8485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EDFBCB-8A18-4440-BD2A-6F9A614E2419}" type="datetime1">
              <a:rPr lang="en-US" smtClean="0"/>
              <a:t>4/8/2025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65486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593798-CDA8-49BA-BBDF-3E2C9EE9E894}" type="datetime1">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72608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5AB640-D27F-4DE4-A702-1F2836EB27D4}" type="datetime1">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29209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D8E597-02E1-483D-9CE6-B2FEDD978B4F}"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83962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6BFC3D-8CC4-49B0-98E7-D81F6867602E}" type="datetime1">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15799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3_Content Header Black Slide">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4813"/>
          <a:stretch/>
        </p:blipFill>
        <p:spPr>
          <a:xfrm>
            <a:off x="0" y="0"/>
            <a:ext cx="632389" cy="6858000"/>
          </a:xfrm>
          <a:prstGeom prst="rect">
            <a:avLst/>
          </a:prstGeom>
        </p:spPr>
      </p:pic>
      <p:sp>
        <p:nvSpPr>
          <p:cNvPr id="8" name="Title 7"/>
          <p:cNvSpPr>
            <a:spLocks noGrp="1"/>
          </p:cNvSpPr>
          <p:nvPr>
            <p:ph type="title" hasCustomPrompt="1"/>
          </p:nvPr>
        </p:nvSpPr>
        <p:spPr>
          <a:xfrm>
            <a:off x="732057" y="242598"/>
            <a:ext cx="11026956" cy="899776"/>
          </a:xfrm>
          <a:solidFill>
            <a:schemeClr val="tx1"/>
          </a:solidFill>
        </p:spPr>
        <p:txBody>
          <a:bodyPr/>
          <a:lstStyle>
            <a:lvl1pPr algn="l">
              <a:lnSpc>
                <a:spcPct val="100000"/>
              </a:lnSpc>
              <a:defRPr sz="4400">
                <a:solidFill>
                  <a:schemeClr val="bg1"/>
                </a:solidFill>
                <a:latin typeface="Franklin Gothic Medium" panose="020B0603020102020204" pitchFamily="34" charset="0"/>
              </a:defRPr>
            </a:lvl1pPr>
          </a:lstStyle>
          <a:p>
            <a:r>
              <a:rPr lang="en-US"/>
              <a:t>SLIDE TITLE</a:t>
            </a:r>
          </a:p>
        </p:txBody>
      </p:sp>
      <p:sp>
        <p:nvSpPr>
          <p:cNvPr id="10" name="Text Placeholder 11"/>
          <p:cNvSpPr>
            <a:spLocks noGrp="1"/>
          </p:cNvSpPr>
          <p:nvPr>
            <p:ph type="body" sz="quarter" idx="13"/>
          </p:nvPr>
        </p:nvSpPr>
        <p:spPr>
          <a:xfrm>
            <a:off x="1460500" y="1492250"/>
            <a:ext cx="10454465" cy="4748129"/>
          </a:xfrm>
          <a:prstGeom prst="rect">
            <a:avLst/>
          </a:prstGeom>
        </p:spPr>
        <p:txBody>
          <a:bodyPr>
            <a:normAutofit/>
          </a:bodyPr>
          <a:lstStyle>
            <a:lvl1pPr>
              <a:defRPr sz="2800" b="0" i="0"/>
            </a:lvl1pPr>
            <a:lvl2pPr>
              <a:defRPr sz="2600"/>
            </a:lvl2pPr>
            <a:lvl3pPr>
              <a:defRPr sz="2400"/>
            </a:lvl3pPr>
            <a:lvl4pPr>
              <a:defRPr sz="22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094102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3146F-3A5D-4DCF-B1D2-481C6DA708CE}" type="datetime1">
              <a:rPr lang="en-US" smtClean="0"/>
              <a:t>4/8/2025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5EDD9-6E02-4A41-9F24-C8F299C5F600}" type="datetime1">
              <a:rPr lang="en-US" smtClean="0"/>
              <a:t>4/8/2025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3168710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7.png"/><Relationship Id="rId7"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5.jpe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44.jpe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0450" y="2501624"/>
            <a:ext cx="12202450" cy="193899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Bibb County School District</a:t>
            </a:r>
          </a:p>
          <a:p>
            <a:pPr algn="ctr" defTabSz="914400">
              <a:defRPr/>
            </a:pPr>
            <a:r>
              <a:rPr kumimoji="0" lang="en-US" sz="5400" b="1" i="1" u="none" strike="noStrike" kern="1200" cap="none" spc="0" normalizeH="0" baseline="0" noProof="0">
                <a:ln>
                  <a:noFill/>
                </a:ln>
                <a:solidFill>
                  <a:prstClr val="black"/>
                </a:solidFill>
                <a:effectLst/>
                <a:uLnTx/>
                <a:uFillTx/>
                <a:latin typeface="Trade Gothic Next HvyCd"/>
                <a:cs typeface="Arial"/>
              </a:rPr>
              <a:t>SAFETY </a:t>
            </a:r>
            <a:r>
              <a:rPr lang="en-US" sz="5400" b="1" i="1">
                <a:solidFill>
                  <a:prstClr val="black"/>
                </a:solidFill>
                <a:latin typeface="Trade Gothic Next HvyCd"/>
                <a:cs typeface="Arial"/>
              </a:rPr>
              <a:t>&amp; SECURITY</a:t>
            </a:r>
            <a:endParaRPr lang="en-US" sz="5400" b="1" i="1" u="none" strike="noStrike" kern="1200" cap="none" spc="0" normalizeH="0" baseline="0" noProof="0">
              <a:ln>
                <a:noFill/>
              </a:ln>
              <a:solidFill>
                <a:prstClr val="black"/>
              </a:solidFill>
              <a:effectLst/>
              <a:uLnTx/>
              <a:uFillTx/>
              <a:latin typeface="Trade Gothic Next HvyCd"/>
              <a:cs typeface="Arial"/>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69" y="5616655"/>
            <a:ext cx="10764141" cy="800219"/>
          </a:xfrm>
          <a:prstGeom prst="rect">
            <a:avLst/>
          </a:prstGeom>
          <a:noFill/>
        </p:spPr>
        <p:txBody>
          <a:bodyPr wrap="square" lIns="91440" tIns="45720" rIns="91440" bIns="45720" rtlCol="0" anchor="t">
            <a:spAutoFit/>
          </a:bodyPr>
          <a:lstStyle/>
          <a:p>
            <a:pPr>
              <a:defRPr/>
            </a:pPr>
            <a:r>
              <a:rPr kumimoji="0" lang="en-US" sz="2200" b="1" i="0" u="none" strike="noStrike" kern="1200" cap="none" spc="0" normalizeH="0" baseline="0" noProof="0">
                <a:ln>
                  <a:noFill/>
                </a:ln>
                <a:solidFill>
                  <a:prstClr val="white"/>
                </a:solidFill>
                <a:effectLst/>
                <a:uLnTx/>
                <a:uFillTx/>
                <a:latin typeface="Trade Gothic Next HvyCd"/>
                <a:cs typeface="Arial"/>
              </a:rPr>
              <a:t>Sam Kitchens,</a:t>
            </a:r>
            <a:r>
              <a:rPr lang="en-US" sz="2200" b="1">
                <a:solidFill>
                  <a:prstClr val="white"/>
                </a:solidFill>
                <a:latin typeface="Trade Gothic Next HvyCd"/>
                <a:cs typeface="Arial"/>
              </a:rPr>
              <a:t> </a:t>
            </a:r>
            <a:r>
              <a:rPr kumimoji="0" lang="en-US" sz="2200" b="1" i="0" u="none" strike="noStrike" kern="1200" cap="none" spc="0" normalizeH="0" baseline="0" noProof="0">
                <a:ln>
                  <a:noFill/>
                </a:ln>
                <a:solidFill>
                  <a:prstClr val="white"/>
                </a:solidFill>
                <a:effectLst/>
                <a:uLnTx/>
                <a:uFillTx/>
                <a:latin typeface="Trade Gothic Next HvyCd"/>
                <a:cs typeface="Arial"/>
              </a:rPr>
              <a:t>Chief Curtis Adams, </a:t>
            </a:r>
            <a:r>
              <a:rPr lang="en-US" sz="2200" b="1">
                <a:solidFill>
                  <a:prstClr val="white"/>
                </a:solidFill>
                <a:latin typeface="Trade Gothic Next HvyCd"/>
                <a:cs typeface="Arial"/>
              </a:rPr>
              <a:t>Anthony Jackson, David Gowan, Kevin</a:t>
            </a:r>
            <a:r>
              <a:rPr kumimoji="0" lang="en-US" sz="2200" b="1" i="0" u="none" strike="noStrike" kern="1200" cap="none" spc="0" normalizeH="0" baseline="0" noProof="0">
                <a:ln>
                  <a:noFill/>
                </a:ln>
                <a:solidFill>
                  <a:prstClr val="white"/>
                </a:solidFill>
                <a:effectLst/>
                <a:uLnTx/>
                <a:uFillTx/>
                <a:latin typeface="Trade Gothic Next HvyCd"/>
                <a:cs typeface="Arial"/>
              </a:rPr>
              <a:t> Adams</a:t>
            </a:r>
            <a:r>
              <a:rPr lang="en-US" sz="2200" b="1">
                <a:solidFill>
                  <a:prstClr val="white"/>
                </a:solidFill>
                <a:latin typeface="Trade Gothic Next HvyCd"/>
                <a:cs typeface="Arial"/>
              </a:rPr>
              <a:t> </a:t>
            </a:r>
            <a:endParaRPr kumimoji="0" lang="en-US" sz="2200" b="1" i="0" u="none" strike="noStrike" kern="1200" cap="none" spc="0" normalizeH="0" baseline="0" noProof="0">
              <a:ln>
                <a:noFill/>
              </a:ln>
              <a:solidFill>
                <a:prstClr val="white"/>
              </a:solidFill>
              <a:effectLst/>
              <a:uLnTx/>
              <a:uFillTx/>
              <a:latin typeface="Trade Gothic Next HvyCd"/>
              <a:cs typeface="Arial"/>
            </a:endParaRPr>
          </a:p>
          <a:p>
            <a:pPr>
              <a:defRPr/>
            </a:pPr>
            <a:r>
              <a:rPr lang="en-US" sz="2400" i="1">
                <a:solidFill>
                  <a:prstClr val="white"/>
                </a:solidFill>
                <a:latin typeface="Trade Gothic Next Cond"/>
                <a:cs typeface="Arial"/>
              </a:rPr>
              <a:t>Safety Committee Presenters</a:t>
            </a:r>
            <a:endParaRPr lang="en-US" sz="2400" b="0" i="1" u="none" strike="noStrike" kern="1200" cap="none" spc="0" normalizeH="0" baseline="0" noProof="0">
              <a:ln>
                <a:noFill/>
              </a:ln>
              <a:solidFill>
                <a:prstClr val="white"/>
              </a:solidFill>
              <a:effectLst/>
              <a:uLnTx/>
              <a:uFillTx/>
              <a:latin typeface="Trade Gothic Next Cond"/>
              <a:cs typeface="Arial"/>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140978" y="6401022"/>
            <a:ext cx="1813038"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April 17,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B86F5B0D-30FC-2BE0-DF36-ACBC78023220}"/>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392349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8D7F443D-7628-DF0D-F834-15B0E9080340}"/>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41416393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noFill/>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CBCCB54F-63A3-ECC3-3F0D-240609EA842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1056250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000">
                <a:latin typeface="Trade Gothic Next Cond"/>
              </a:rPr>
              <a:t>The purpose of this presentation is to provide updates on district wide safety and security initiatives.</a:t>
            </a:r>
            <a:endParaRPr lang="en-US" sz="2000">
              <a:latin typeface="Trade Gothic Next Cond"/>
              <a:ea typeface="Calibri"/>
              <a:cs typeface="Calibri"/>
            </a:endParaRPr>
          </a:p>
          <a:p>
            <a:pPr marL="0" indent="0">
              <a:lnSpc>
                <a:spcPct val="100000"/>
              </a:lnSpc>
              <a:spcBef>
                <a:spcPts val="0"/>
              </a:spcBef>
              <a:buNone/>
            </a:pPr>
            <a:endParaRPr lang="en-US"/>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Roadmap</a:t>
            </a:r>
            <a:endParaRPr lang="en-US"/>
          </a:p>
          <a:p>
            <a:pPr marL="0" indent="0">
              <a:lnSpc>
                <a:spcPct val="100000"/>
              </a:lnSpc>
              <a:spcBef>
                <a:spcPts val="0"/>
              </a:spcBef>
              <a:buNone/>
            </a:pPr>
            <a:r>
              <a:rPr lang="en-US" sz="2000">
                <a:latin typeface="Trade Gothic Next"/>
              </a:rPr>
              <a:t>This presentation will cover safety measures in Campus Police, Safety &amp; Security, Technology and Transportation Departments.</a:t>
            </a:r>
          </a:p>
          <a:p>
            <a:pPr marL="0" indent="0">
              <a:lnSpc>
                <a:spcPct val="100000"/>
              </a:lnSpc>
              <a:spcBef>
                <a:spcPts val="0"/>
              </a:spcBef>
              <a:buNone/>
            </a:pPr>
            <a:endParaRPr lang="en-US"/>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Takeaway</a:t>
            </a:r>
            <a:endParaRPr lang="en-US"/>
          </a:p>
          <a:p>
            <a:pPr marL="0" indent="0">
              <a:lnSpc>
                <a:spcPct val="100000"/>
              </a:lnSpc>
              <a:spcBef>
                <a:spcPts val="0"/>
              </a:spcBef>
              <a:buNone/>
            </a:pPr>
            <a:r>
              <a:rPr lang="en-US" sz="2000">
                <a:latin typeface="Trade Gothic Next"/>
              </a:rPr>
              <a:t>With a designed focus on student and stakeholder safety, the Safety Committee intends to provide clarity around safety and security processes in (3) three critical areas:</a:t>
            </a:r>
            <a:endParaRPr lang="en-US" sz="2000">
              <a:latin typeface="Trade Gothic Next"/>
              <a:ea typeface="Calibri" panose="020F0502020204030204"/>
              <a:cs typeface="Calibri" panose="020F0502020204030204"/>
            </a:endParaRPr>
          </a:p>
          <a:p>
            <a:pPr marL="342900" indent="-342900">
              <a:lnSpc>
                <a:spcPct val="100000"/>
              </a:lnSpc>
              <a:spcBef>
                <a:spcPts val="0"/>
              </a:spcBef>
              <a:buFont typeface="Wingdings" panose="020B0604020202020204" pitchFamily="34" charset="0"/>
              <a:buChar char="Ø"/>
            </a:pPr>
            <a:r>
              <a:rPr lang="en-US" sz="2000">
                <a:latin typeface="Trade Gothic Next"/>
              </a:rPr>
              <a:t>Operational Safety and Security</a:t>
            </a:r>
            <a:endParaRPr lang="en-US" sz="2000">
              <a:latin typeface="Trade Gothic Next"/>
              <a:ea typeface="Calibri" panose="020F0502020204030204"/>
              <a:cs typeface="Calibri" panose="020F0502020204030204"/>
            </a:endParaRPr>
          </a:p>
          <a:p>
            <a:pPr marL="342900" indent="-342900">
              <a:lnSpc>
                <a:spcPct val="100000"/>
              </a:lnSpc>
              <a:spcBef>
                <a:spcPts val="0"/>
              </a:spcBef>
              <a:buFont typeface="Wingdings" panose="020B0604020202020204" pitchFamily="34" charset="0"/>
              <a:buChar char="Ø"/>
            </a:pPr>
            <a:r>
              <a:rPr lang="en-US" sz="2000">
                <a:latin typeface="Trade Gothic Next"/>
              </a:rPr>
              <a:t>Physical Safety and Security</a:t>
            </a:r>
            <a:endParaRPr lang="en-US" sz="2000">
              <a:latin typeface="Trade Gothic Next"/>
              <a:ea typeface="Calibri"/>
              <a:cs typeface="Calibri"/>
            </a:endParaRPr>
          </a:p>
          <a:p>
            <a:pPr marL="342900" indent="-342900">
              <a:lnSpc>
                <a:spcPct val="100000"/>
              </a:lnSpc>
              <a:spcBef>
                <a:spcPts val="0"/>
              </a:spcBef>
              <a:buFont typeface="Wingdings" panose="020B0604020202020204" pitchFamily="34" charset="0"/>
              <a:buChar char="Ø"/>
            </a:pPr>
            <a:r>
              <a:rPr lang="en-US" sz="2000">
                <a:latin typeface="Trade Gothic Next"/>
              </a:rPr>
              <a:t>Technological Safety and Security</a:t>
            </a:r>
            <a:endParaRPr lang="en-US" sz="2000">
              <a:latin typeface="Trade Gothic Next"/>
              <a:ea typeface="Calibri"/>
              <a:cs typeface="Calibri"/>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a:rPr>
              <a:t>AGENDA</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1ED51489-F0C9-C514-B60A-FDB4E4038CBA}"/>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165720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CBBC5DE3-EE2F-2156-9B7B-D4002B22464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156AFE1-2FD2-A423-B857-3BED4377DE3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513A96D-68DD-47DE-87B4-1BA1424D9C9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INTRODUCTION </a:t>
            </a:r>
            <a:endParaRPr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4" name="Picture 3">
            <a:extLst>
              <a:ext uri="{FF2B5EF4-FFF2-40B4-BE49-F238E27FC236}">
                <a16:creationId xmlns:a16="http://schemas.microsoft.com/office/drawing/2014/main" id="{4886BD8D-2A88-113B-44BD-79BEA7770D7C}"/>
              </a:ext>
            </a:extLst>
          </p:cNvPr>
          <p:cNvPicPr>
            <a:picLocks noChangeAspect="1"/>
          </p:cNvPicPr>
          <p:nvPr/>
        </p:nvPicPr>
        <p:blipFill>
          <a:blip r:embed="rId3"/>
          <a:stretch>
            <a:fillRect/>
          </a:stretch>
        </p:blipFill>
        <p:spPr>
          <a:xfrm>
            <a:off x="10789320" y="-76332"/>
            <a:ext cx="1391675" cy="1386174"/>
          </a:xfrm>
          <a:prstGeom prst="rect">
            <a:avLst/>
          </a:prstGeom>
        </p:spPr>
      </p:pic>
      <p:graphicFrame>
        <p:nvGraphicFramePr>
          <p:cNvPr id="2" name="Table 1">
            <a:extLst>
              <a:ext uri="{FF2B5EF4-FFF2-40B4-BE49-F238E27FC236}">
                <a16:creationId xmlns:a16="http://schemas.microsoft.com/office/drawing/2014/main" id="{221CB017-CF30-B640-6BD1-A98A8BA9F5AC}"/>
              </a:ext>
            </a:extLst>
          </p:cNvPr>
          <p:cNvGraphicFramePr>
            <a:graphicFrameLocks noGrp="1"/>
          </p:cNvGraphicFramePr>
          <p:nvPr>
            <p:extLst>
              <p:ext uri="{D42A27DB-BD31-4B8C-83A1-F6EECF244321}">
                <p14:modId xmlns:p14="http://schemas.microsoft.com/office/powerpoint/2010/main" val="4038925428"/>
              </p:ext>
            </p:extLst>
          </p:nvPr>
        </p:nvGraphicFramePr>
        <p:xfrm>
          <a:off x="2517493" y="2864734"/>
          <a:ext cx="6845428" cy="1699932"/>
        </p:xfrm>
        <a:graphic>
          <a:graphicData uri="http://schemas.openxmlformats.org/drawingml/2006/table">
            <a:tbl>
              <a:tblPr firstRow="1" bandRow="1">
                <a:tableStyleId>{2D5ABB26-0587-4C30-8999-92F81FD0307C}</a:tableStyleId>
              </a:tblPr>
              <a:tblGrid>
                <a:gridCol w="3422714">
                  <a:extLst>
                    <a:ext uri="{9D8B030D-6E8A-4147-A177-3AD203B41FA5}">
                      <a16:colId xmlns:a16="http://schemas.microsoft.com/office/drawing/2014/main" val="3356346262"/>
                    </a:ext>
                  </a:extLst>
                </a:gridCol>
                <a:gridCol w="3422714">
                  <a:extLst>
                    <a:ext uri="{9D8B030D-6E8A-4147-A177-3AD203B41FA5}">
                      <a16:colId xmlns:a16="http://schemas.microsoft.com/office/drawing/2014/main" val="2216109316"/>
                    </a:ext>
                  </a:extLst>
                </a:gridCol>
              </a:tblGrid>
              <a:tr h="424983">
                <a:tc>
                  <a:txBody>
                    <a:bodyPr/>
                    <a:lstStyle/>
                    <a:p>
                      <a:pPr marL="285750" indent="-285750">
                        <a:buFont typeface="Arial"/>
                        <a:buChar char="•"/>
                      </a:pPr>
                      <a:r>
                        <a:rPr lang="en-US" sz="2000">
                          <a:latin typeface="Trade Gothic Next"/>
                        </a:rPr>
                        <a:t>Safety &amp; Security</a:t>
                      </a:r>
                    </a:p>
                  </a:txBody>
                  <a:tcPr>
                    <a:lnL w="0">
                      <a:noFill/>
                    </a:lnL>
                    <a:lnR w="0">
                      <a:noFill/>
                    </a:lnR>
                    <a:lnT w="0">
                      <a:noFill/>
                    </a:lnT>
                    <a:lnB w="0">
                      <a:noFill/>
                    </a:lnB>
                  </a:tcPr>
                </a:tc>
                <a:tc>
                  <a:txBody>
                    <a:bodyPr/>
                    <a:lstStyle/>
                    <a:p>
                      <a:pPr marL="285750" indent="-285750">
                        <a:buFont typeface="Arial"/>
                        <a:buChar char="•"/>
                      </a:pPr>
                      <a:r>
                        <a:rPr lang="en-US" sz="2000">
                          <a:latin typeface="Trade Gothic Next"/>
                        </a:rPr>
                        <a:t>Athletics</a:t>
                      </a:r>
                    </a:p>
                  </a:txBody>
                  <a:tcPr>
                    <a:lnL w="0">
                      <a:noFill/>
                    </a:lnL>
                    <a:lnR w="0">
                      <a:noFill/>
                    </a:lnR>
                    <a:lnT w="0">
                      <a:noFill/>
                    </a:lnT>
                    <a:lnB w="0">
                      <a:noFill/>
                    </a:lnB>
                  </a:tcPr>
                </a:tc>
                <a:extLst>
                  <a:ext uri="{0D108BD9-81ED-4DB2-BD59-A6C34878D82A}">
                    <a16:rowId xmlns:a16="http://schemas.microsoft.com/office/drawing/2014/main" val="1497950674"/>
                  </a:ext>
                </a:extLst>
              </a:tr>
              <a:tr h="424983">
                <a:tc>
                  <a:txBody>
                    <a:bodyPr/>
                    <a:lstStyle/>
                    <a:p>
                      <a:pPr marL="285750" lvl="0" indent="-285750">
                        <a:buFont typeface="Arial"/>
                        <a:buChar char="•"/>
                      </a:pPr>
                      <a:r>
                        <a:rPr lang="en-US" sz="2000">
                          <a:latin typeface="Trade Gothic Next"/>
                        </a:rPr>
                        <a:t>Campus Police</a:t>
                      </a:r>
                    </a:p>
                  </a:txBody>
                  <a:tcPr>
                    <a:lnL w="0">
                      <a:noFill/>
                    </a:lnL>
                    <a:lnR w="0">
                      <a:noFill/>
                    </a:lnR>
                    <a:lnT w="0">
                      <a:noFill/>
                    </a:lnT>
                    <a:lnB w="0">
                      <a:noFill/>
                    </a:lnB>
                  </a:tcPr>
                </a:tc>
                <a:tc>
                  <a:txBody>
                    <a:bodyPr/>
                    <a:lstStyle/>
                    <a:p>
                      <a:pPr marL="285750" lvl="0" indent="-285750">
                        <a:buFont typeface="Arial"/>
                        <a:buChar char="•"/>
                      </a:pPr>
                      <a:r>
                        <a:rPr lang="en-US" sz="2000">
                          <a:latin typeface="Trade Gothic Next"/>
                        </a:rPr>
                        <a:t>Facilities &amp; Maintenance</a:t>
                      </a:r>
                    </a:p>
                  </a:txBody>
                  <a:tcPr>
                    <a:lnL w="0">
                      <a:noFill/>
                    </a:lnL>
                    <a:lnR w="0">
                      <a:noFill/>
                    </a:lnR>
                    <a:lnT w="0">
                      <a:noFill/>
                    </a:lnT>
                    <a:lnB w="0">
                      <a:noFill/>
                    </a:lnB>
                  </a:tcPr>
                </a:tc>
                <a:extLst>
                  <a:ext uri="{0D108BD9-81ED-4DB2-BD59-A6C34878D82A}">
                    <a16:rowId xmlns:a16="http://schemas.microsoft.com/office/drawing/2014/main" val="2530565154"/>
                  </a:ext>
                </a:extLst>
              </a:tr>
              <a:tr h="424983">
                <a:tc>
                  <a:txBody>
                    <a:bodyPr/>
                    <a:lstStyle/>
                    <a:p>
                      <a:pPr marL="285750" indent="-285750">
                        <a:buFont typeface="Arial"/>
                        <a:buChar char="•"/>
                      </a:pPr>
                      <a:r>
                        <a:rPr lang="en-US" sz="2000">
                          <a:latin typeface="Trade Gothic Next"/>
                        </a:rPr>
                        <a:t>Transportation</a:t>
                      </a:r>
                    </a:p>
                  </a:txBody>
                  <a:tcPr>
                    <a:lnL w="0">
                      <a:noFill/>
                    </a:lnL>
                    <a:lnR w="0">
                      <a:noFill/>
                    </a:lnR>
                    <a:lnT w="0">
                      <a:noFill/>
                    </a:lnT>
                    <a:lnB w="0">
                      <a:noFill/>
                    </a:lnB>
                  </a:tcPr>
                </a:tc>
                <a:tc>
                  <a:txBody>
                    <a:bodyPr/>
                    <a:lstStyle/>
                    <a:p>
                      <a:pPr marL="285750" indent="-285750">
                        <a:buFont typeface="Arial"/>
                        <a:buChar char="•"/>
                      </a:pPr>
                      <a:r>
                        <a:rPr lang="en-US" sz="2000">
                          <a:latin typeface="Trade Gothic Next"/>
                        </a:rPr>
                        <a:t>Capital Programs</a:t>
                      </a:r>
                    </a:p>
                  </a:txBody>
                  <a:tcPr>
                    <a:lnL w="0">
                      <a:noFill/>
                    </a:lnL>
                    <a:lnR w="0">
                      <a:noFill/>
                    </a:lnR>
                    <a:lnT w="0">
                      <a:noFill/>
                    </a:lnT>
                    <a:lnB w="0">
                      <a:noFill/>
                    </a:lnB>
                  </a:tcPr>
                </a:tc>
                <a:extLst>
                  <a:ext uri="{0D108BD9-81ED-4DB2-BD59-A6C34878D82A}">
                    <a16:rowId xmlns:a16="http://schemas.microsoft.com/office/drawing/2014/main" val="1615459594"/>
                  </a:ext>
                </a:extLst>
              </a:tr>
              <a:tr h="424983">
                <a:tc>
                  <a:txBody>
                    <a:bodyPr/>
                    <a:lstStyle/>
                    <a:p>
                      <a:pPr marL="285750" indent="-285750">
                        <a:buFont typeface="Arial"/>
                        <a:buChar char="•"/>
                      </a:pPr>
                      <a:r>
                        <a:rPr lang="en-US" sz="2000">
                          <a:latin typeface="Trade Gothic Next"/>
                        </a:rPr>
                        <a:t>Technology</a:t>
                      </a:r>
                    </a:p>
                  </a:txBody>
                  <a:tcPr>
                    <a:lnL w="0">
                      <a:noFill/>
                    </a:lnL>
                    <a:lnR w="0">
                      <a:noFill/>
                    </a:lnR>
                    <a:lnT w="0">
                      <a:noFill/>
                    </a:lnT>
                    <a:lnB w="0">
                      <a:noFill/>
                    </a:lnB>
                  </a:tcPr>
                </a:tc>
                <a:tc>
                  <a:txBody>
                    <a:bodyPr/>
                    <a:lstStyle/>
                    <a:p>
                      <a:endParaRPr lang="en-US" sz="2000">
                        <a:latin typeface="Trade Gothic Next"/>
                      </a:endParaRPr>
                    </a:p>
                  </a:txBody>
                  <a:tcPr>
                    <a:lnL w="0">
                      <a:noFill/>
                    </a:lnL>
                    <a:lnR w="0">
                      <a:noFill/>
                    </a:lnR>
                    <a:lnT w="0">
                      <a:noFill/>
                    </a:lnT>
                    <a:lnB w="0">
                      <a:noFill/>
                    </a:lnB>
                  </a:tcPr>
                </a:tc>
                <a:extLst>
                  <a:ext uri="{0D108BD9-81ED-4DB2-BD59-A6C34878D82A}">
                    <a16:rowId xmlns:a16="http://schemas.microsoft.com/office/drawing/2014/main" val="3699888066"/>
                  </a:ext>
                </a:extLst>
              </a:tr>
            </a:tbl>
          </a:graphicData>
        </a:graphic>
      </p:graphicFrame>
      <p:sp>
        <p:nvSpPr>
          <p:cNvPr id="5" name="TextBox 4">
            <a:extLst>
              <a:ext uri="{FF2B5EF4-FFF2-40B4-BE49-F238E27FC236}">
                <a16:creationId xmlns:a16="http://schemas.microsoft.com/office/drawing/2014/main" id="{E4406774-EA05-15CB-6690-E70E09573728}"/>
              </a:ext>
            </a:extLst>
          </p:cNvPr>
          <p:cNvSpPr txBox="1"/>
          <p:nvPr/>
        </p:nvSpPr>
        <p:spPr>
          <a:xfrm>
            <a:off x="717036" y="4753052"/>
            <a:ext cx="10440363"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latin typeface="Trade Gothic Next"/>
                <a:cs typeface="Arial"/>
              </a:rPr>
              <a:t>Our team meets weekly to discuss how </a:t>
            </a:r>
            <a:r>
              <a:rPr lang="en-US" sz="2200">
                <a:solidFill>
                  <a:srgbClr val="424242"/>
                </a:solidFill>
                <a:latin typeface="Trade Gothic Next"/>
                <a:cs typeface="Arial"/>
              </a:rPr>
              <a:t>our initiatives</a:t>
            </a:r>
            <a:r>
              <a:rPr lang="en-US" sz="2200">
                <a:latin typeface="Trade Gothic Next"/>
                <a:cs typeface="Arial"/>
              </a:rPr>
              <a:t> protect against potential threats, how we can continuously improve our safety protocols, and to </a:t>
            </a:r>
            <a:r>
              <a:rPr lang="en-US" sz="2200">
                <a:solidFill>
                  <a:srgbClr val="424242"/>
                </a:solidFill>
                <a:latin typeface="Trade Gothic Next"/>
                <a:cs typeface="Arial"/>
              </a:rPr>
              <a:t>ensure our efforts are consistently aligned with our district's goals and guiding principles.</a:t>
            </a:r>
          </a:p>
          <a:p>
            <a:endParaRPr lang="en-US" sz="2200">
              <a:solidFill>
                <a:srgbClr val="424242"/>
              </a:solidFill>
              <a:latin typeface="Arial"/>
              <a:cs typeface="Arial"/>
            </a:endParaRPr>
          </a:p>
          <a:p>
            <a:pPr algn="ctr"/>
            <a:r>
              <a:rPr lang="en-US" sz="2200" b="1" i="1">
                <a:solidFill>
                  <a:srgbClr val="000000"/>
                </a:solidFill>
                <a:latin typeface="Trade Gothic Next"/>
                <a:cs typeface="Arial"/>
              </a:rPr>
              <a:t>Our commitment to a secure and nurturing environment is unwavering.</a:t>
            </a:r>
            <a:endParaRPr lang="en-US" b="1" i="1">
              <a:latin typeface="Trade Gothic Next"/>
              <a:ea typeface="Calibri" panose="020F0502020204030204"/>
              <a:cs typeface="Calibri" panose="020F0502020204030204"/>
            </a:endParaRPr>
          </a:p>
        </p:txBody>
      </p:sp>
      <p:sp>
        <p:nvSpPr>
          <p:cNvPr id="6" name="Content Placeholder 2">
            <a:extLst>
              <a:ext uri="{FF2B5EF4-FFF2-40B4-BE49-F238E27FC236}">
                <a16:creationId xmlns:a16="http://schemas.microsoft.com/office/drawing/2014/main" id="{2A752944-15ED-483C-8AA2-06BE3FB4B55B}"/>
              </a:ext>
            </a:extLst>
          </p:cNvPr>
          <p:cNvSpPr>
            <a:spLocks noGrp="1"/>
          </p:cNvSpPr>
          <p:nvPr/>
        </p:nvSpPr>
        <p:spPr>
          <a:xfrm>
            <a:off x="717036" y="933216"/>
            <a:ext cx="11145230" cy="1932195"/>
          </a:xfrm>
          <a:prstGeom prst="rect">
            <a:avLst/>
          </a:prstGeom>
          <a:no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3000">
                <a:latin typeface="Trade Gothic Next Heavy"/>
              </a:rPr>
              <a:t>INTRODUCTION</a:t>
            </a:r>
            <a:r>
              <a:rPr lang="en-US" sz="3000" cap="all">
                <a:effectLst>
                  <a:outerShdw blurRad="38100" dist="38100" dir="2700000" algn="tl">
                    <a:srgbClr val="000000">
                      <a:alpha val="43137"/>
                    </a:srgbClr>
                  </a:outerShdw>
                </a:effectLst>
                <a:latin typeface="Trade Gothic Next Heavy"/>
              </a:rPr>
              <a:t> to Districtwide Safety and Security</a:t>
            </a:r>
          </a:p>
          <a:p>
            <a:pPr>
              <a:buNone/>
            </a:pPr>
            <a:r>
              <a:rPr lang="en-US" sz="2200">
                <a:latin typeface="Trade Gothic Next"/>
                <a:ea typeface="Calibri"/>
                <a:cs typeface="Segoe UI"/>
              </a:rPr>
              <a:t>The safety and well-being of our students, staff, and community is of paramount importance and our team is intentional about collaborative efforts and strategic planning to ensure this safety and security. The Safety and Security Team is comprised of executive-level leadership from the following departments: </a:t>
            </a:r>
            <a:endParaRPr lang="en-US" sz="2200">
              <a:latin typeface="Trade Gothic Next"/>
              <a:ea typeface="Calibri"/>
              <a:cs typeface="Arial"/>
            </a:endParaRPr>
          </a:p>
        </p:txBody>
      </p:sp>
      <p:sp>
        <p:nvSpPr>
          <p:cNvPr id="3" name="Slide Number Placeholder 2">
            <a:extLst>
              <a:ext uri="{FF2B5EF4-FFF2-40B4-BE49-F238E27FC236}">
                <a16:creationId xmlns:a16="http://schemas.microsoft.com/office/drawing/2014/main" id="{76FD8747-7594-B708-C6DE-CE25B638B523}"/>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1658439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E7297690-E885-1E94-E422-446071A6F07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116033B-D7B4-4B81-9E58-4CC31F860BC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065B889F-643C-174F-5D9C-5739DBC7F0C5}"/>
              </a:ext>
            </a:extLst>
          </p:cNvPr>
          <p:cNvSpPr txBox="1"/>
          <p:nvPr/>
        </p:nvSpPr>
        <p:spPr>
          <a:xfrm>
            <a:off x="2502" y="165515"/>
            <a:ext cx="11096862"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OPERATIONAL SAFETY AND SECURITY</a:t>
            </a:r>
            <a:endParaRPr lang="en-US" sz="4400">
              <a:solidFill>
                <a:prstClr val="white"/>
              </a:solidFill>
              <a:ea typeface="Calibri"/>
              <a:cs typeface="Calibri"/>
            </a:endParaRPr>
          </a:p>
        </p:txBody>
      </p:sp>
      <p:pic>
        <p:nvPicPr>
          <p:cNvPr id="4" name="Picture 3">
            <a:extLst>
              <a:ext uri="{FF2B5EF4-FFF2-40B4-BE49-F238E27FC236}">
                <a16:creationId xmlns:a16="http://schemas.microsoft.com/office/drawing/2014/main" id="{A3E054A8-5740-B4A2-D888-E427F3ACD668}"/>
              </a:ext>
            </a:extLst>
          </p:cNvPr>
          <p:cNvPicPr>
            <a:picLocks noChangeAspect="1"/>
          </p:cNvPicPr>
          <p:nvPr/>
        </p:nvPicPr>
        <p:blipFill>
          <a:blip r:embed="rId3"/>
          <a:stretch>
            <a:fillRect/>
          </a:stretch>
        </p:blipFill>
        <p:spPr>
          <a:xfrm>
            <a:off x="11012058" y="5729"/>
            <a:ext cx="1286168" cy="1280667"/>
          </a:xfrm>
          <a:prstGeom prst="rect">
            <a:avLst/>
          </a:prstGeom>
        </p:spPr>
      </p:pic>
      <p:sp>
        <p:nvSpPr>
          <p:cNvPr id="2" name="Content Placeholder 2">
            <a:extLst>
              <a:ext uri="{FF2B5EF4-FFF2-40B4-BE49-F238E27FC236}">
                <a16:creationId xmlns:a16="http://schemas.microsoft.com/office/drawing/2014/main" id="{B1CCA226-08C6-7562-5995-76984DA260EC}"/>
              </a:ext>
            </a:extLst>
          </p:cNvPr>
          <p:cNvSpPr>
            <a:spLocks noGrp="1"/>
          </p:cNvSpPr>
          <p:nvPr/>
        </p:nvSpPr>
        <p:spPr>
          <a:xfrm>
            <a:off x="1902702" y="1825653"/>
            <a:ext cx="8405889" cy="2770616"/>
          </a:xfrm>
          <a:prstGeom prst="rect">
            <a:avLst/>
          </a:prstGeom>
          <a:no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3200">
                <a:latin typeface="Trade Gothic Next"/>
                <a:cs typeface="Segoe UI"/>
              </a:rPr>
              <a:t>Operational safety and security encompasses the processes and procedures that keep our schools running smoothly and safely,</a:t>
            </a:r>
            <a:r>
              <a:rPr lang="en-US" sz="3200">
                <a:solidFill>
                  <a:srgbClr val="000000"/>
                </a:solidFill>
                <a:latin typeface="Trade Gothic Next"/>
                <a:cs typeface="Segoe UI"/>
              </a:rPr>
              <a:t> </a:t>
            </a:r>
            <a:r>
              <a:rPr lang="en-US" sz="3200">
                <a:solidFill>
                  <a:srgbClr val="424242"/>
                </a:solidFill>
                <a:latin typeface="Trade Gothic Next"/>
                <a:cs typeface="Segoe UI"/>
              </a:rPr>
              <a:t>including the vital roles of our Campus Police, School Resource Officers (SROs), and Transportation.</a:t>
            </a:r>
            <a:endParaRPr lang="en-US" sz="3200" b="1" i="1">
              <a:solidFill>
                <a:srgbClr val="424242"/>
              </a:solidFill>
              <a:latin typeface="Trade Gothic Next"/>
              <a:cs typeface="Segoe UI"/>
            </a:endParaRPr>
          </a:p>
        </p:txBody>
      </p:sp>
      <p:sp>
        <p:nvSpPr>
          <p:cNvPr id="7" name="Slide Number Placeholder 6">
            <a:extLst>
              <a:ext uri="{FF2B5EF4-FFF2-40B4-BE49-F238E27FC236}">
                <a16:creationId xmlns:a16="http://schemas.microsoft.com/office/drawing/2014/main" id="{A7F7321D-C5F4-F14C-6827-86DDC16B29AE}"/>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4161295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D86E99E-28F9-B6CE-E3D6-C36FEA2C25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928F31-D074-2265-3490-97846C9529F8}"/>
              </a:ext>
            </a:extLst>
          </p:cNvPr>
          <p:cNvSpPr>
            <a:spLocks noGrp="1"/>
          </p:cNvSpPr>
          <p:nvPr>
            <p:ph idx="1"/>
          </p:nvPr>
        </p:nvSpPr>
        <p:spPr>
          <a:xfrm>
            <a:off x="622884" y="4157289"/>
            <a:ext cx="10730916" cy="2381627"/>
          </a:xfrm>
          <a:noFill/>
        </p:spPr>
        <p:txBody>
          <a:bodyPr vert="horz" lIns="91440" tIns="45720" rIns="91440" bIns="45720" rtlCol="0" anchor="t">
            <a:noAutofit/>
          </a:bodyPr>
          <a:lstStyle/>
          <a:p>
            <a:pPr marL="0" indent="0">
              <a:lnSpc>
                <a:spcPct val="100000"/>
              </a:lnSpc>
              <a:spcBef>
                <a:spcPts val="0"/>
              </a:spcBef>
              <a:buNone/>
            </a:pPr>
            <a:r>
              <a:rPr lang="en-US" sz="2400" b="1" i="1">
                <a:solidFill>
                  <a:srgbClr val="424242"/>
                </a:solidFill>
                <a:latin typeface="Trade Gothic Next"/>
                <a:cs typeface="Segoe UI"/>
              </a:rPr>
              <a:t>Campus Police</a:t>
            </a:r>
            <a:r>
              <a:rPr lang="en-US" sz="2400">
                <a:solidFill>
                  <a:srgbClr val="424242"/>
                </a:solidFill>
                <a:latin typeface="Trade Gothic Next"/>
                <a:cs typeface="Segoe UI"/>
              </a:rPr>
              <a:t> are dedicated to maintaining a safe environment through incident response, investigations, and thorough threat assessments to identify and mitigate potential risks. </a:t>
            </a:r>
            <a:endParaRPr lang="en-US" sz="2400">
              <a:solidFill>
                <a:srgbClr val="000000"/>
              </a:solidFill>
              <a:latin typeface="Trade Gothic Next"/>
              <a:cs typeface="Arial"/>
            </a:endParaRPr>
          </a:p>
          <a:p>
            <a:pPr marL="0" indent="0">
              <a:lnSpc>
                <a:spcPct val="100000"/>
              </a:lnSpc>
              <a:spcBef>
                <a:spcPts val="0"/>
              </a:spcBef>
              <a:buNone/>
            </a:pPr>
            <a:endParaRPr lang="en-US" sz="2400">
              <a:solidFill>
                <a:srgbClr val="424242"/>
              </a:solidFill>
              <a:latin typeface="Trade Gothic Next"/>
              <a:cs typeface="Segoe UI"/>
            </a:endParaRPr>
          </a:p>
          <a:p>
            <a:pPr marL="0" indent="0">
              <a:lnSpc>
                <a:spcPct val="100000"/>
              </a:lnSpc>
              <a:spcBef>
                <a:spcPts val="0"/>
              </a:spcBef>
              <a:buNone/>
            </a:pPr>
            <a:r>
              <a:rPr lang="en-US" sz="2400" b="1" i="1">
                <a:solidFill>
                  <a:srgbClr val="424242"/>
                </a:solidFill>
                <a:latin typeface="Trade Gothic Next"/>
                <a:cs typeface="Segoe UI"/>
              </a:rPr>
              <a:t>School Resource Officers (SROs)</a:t>
            </a:r>
            <a:r>
              <a:rPr lang="en-US" sz="2400">
                <a:solidFill>
                  <a:srgbClr val="424242"/>
                </a:solidFill>
                <a:latin typeface="Trade Gothic Next"/>
                <a:cs typeface="Segoe UI"/>
              </a:rPr>
              <a:t> not only provide security but also build positive relationships with students and staff. </a:t>
            </a:r>
            <a:endParaRPr lang="en-US" sz="2400" b="1" i="1">
              <a:solidFill>
                <a:srgbClr val="424242"/>
              </a:solidFill>
              <a:latin typeface="Trade Gothic Next"/>
              <a:cs typeface="Segoe UI"/>
            </a:endParaRPr>
          </a:p>
        </p:txBody>
      </p:sp>
      <p:sp>
        <p:nvSpPr>
          <p:cNvPr id="8" name="Rectangle 7">
            <a:extLst>
              <a:ext uri="{FF2B5EF4-FFF2-40B4-BE49-F238E27FC236}">
                <a16:creationId xmlns:a16="http://schemas.microsoft.com/office/drawing/2014/main" id="{BD13682D-D06D-547F-90EB-953D00CDBC8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BE97C3E-1611-CE9C-27E4-9AF8E1EFDC26}"/>
              </a:ext>
            </a:extLst>
          </p:cNvPr>
          <p:cNvSpPr txBox="1"/>
          <p:nvPr/>
        </p:nvSpPr>
        <p:spPr>
          <a:xfrm>
            <a:off x="11006" y="173040"/>
            <a:ext cx="11342794"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OPERATIONAL SAFETY AND SECURITY</a:t>
            </a:r>
            <a:endParaRPr lang="en-US" sz="4400">
              <a:solidFill>
                <a:prstClr val="white"/>
              </a:solidFill>
              <a:ea typeface="Calibri"/>
              <a:cs typeface="Calibri"/>
            </a:endParaRPr>
          </a:p>
        </p:txBody>
      </p:sp>
      <p:pic>
        <p:nvPicPr>
          <p:cNvPr id="4" name="Picture 3">
            <a:extLst>
              <a:ext uri="{FF2B5EF4-FFF2-40B4-BE49-F238E27FC236}">
                <a16:creationId xmlns:a16="http://schemas.microsoft.com/office/drawing/2014/main" id="{8C83A90E-F7E7-0BE6-C44D-A0DA7C022AC2}"/>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E4F7DDC-09EF-6BBF-A0F6-577258753D41}"/>
              </a:ext>
            </a:extLst>
          </p:cNvPr>
          <p:cNvSpPr>
            <a:spLocks noGrp="1"/>
          </p:cNvSpPr>
          <p:nvPr>
            <p:ph type="sldNum" sz="quarter" idx="12"/>
          </p:nvPr>
        </p:nvSpPr>
        <p:spPr/>
        <p:txBody>
          <a:bodyPr/>
          <a:lstStyle/>
          <a:p>
            <a:fld id="{28E6F07D-F62F-4C3B-A21E-2367E9A39921}" type="slidenum">
              <a:rPr lang="en-US" smtClean="0"/>
              <a:t>7</a:t>
            </a:fld>
            <a:endParaRPr lang="en-US"/>
          </a:p>
        </p:txBody>
      </p:sp>
      <p:pic>
        <p:nvPicPr>
          <p:cNvPr id="6" name="Picture 5" descr="A group of police officers standing in front of a yellow truck&#10;&#10;AI-generated content may be incorrect.">
            <a:extLst>
              <a:ext uri="{FF2B5EF4-FFF2-40B4-BE49-F238E27FC236}">
                <a16:creationId xmlns:a16="http://schemas.microsoft.com/office/drawing/2014/main" id="{C8890C8B-9998-0672-A327-FDFA303137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128" y="1032630"/>
            <a:ext cx="10177743" cy="2856677"/>
          </a:xfrm>
          <a:prstGeom prst="rect">
            <a:avLst/>
          </a:prstGeom>
          <a:ln w="28575">
            <a:solidFill>
              <a:schemeClr val="tx1"/>
            </a:solidFill>
          </a:ln>
        </p:spPr>
      </p:pic>
    </p:spTree>
    <p:extLst>
      <p:ext uri="{BB962C8B-B14F-4D97-AF65-F5344CB8AC3E}">
        <p14:creationId xmlns:p14="http://schemas.microsoft.com/office/powerpoint/2010/main" val="3632721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8E7953-ED1D-812E-4D68-DA3A500CB3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4380637-E13B-EC7F-ED1B-365F2AC1D8DF}"/>
              </a:ext>
            </a:extLst>
          </p:cNvPr>
          <p:cNvSpPr/>
          <p:nvPr/>
        </p:nvSpPr>
        <p:spPr>
          <a:xfrm>
            <a:off x="11009" y="46678"/>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CAMPUS POLICE</a:t>
            </a:r>
            <a:endParaRPr lang="en-US" sz="4400" b="0" i="0" u="none" strike="noStrike" kern="1200" cap="none" spc="0" normalizeH="0" baseline="0" noProof="0">
              <a:ln>
                <a:noFill/>
              </a:ln>
              <a:solidFill>
                <a:prstClr val="white"/>
              </a:solidFill>
              <a:effectLst/>
              <a:uLnTx/>
              <a:uFillTx/>
              <a:latin typeface="Trade Gothic Next HvyCd"/>
            </a:endParaRPr>
          </a:p>
        </p:txBody>
      </p:sp>
      <p:pic>
        <p:nvPicPr>
          <p:cNvPr id="2" name="Picture 1" descr="A collage of a police department&#10;&#10;AI-generated content may be incorrect.">
            <a:extLst>
              <a:ext uri="{FF2B5EF4-FFF2-40B4-BE49-F238E27FC236}">
                <a16:creationId xmlns:a16="http://schemas.microsoft.com/office/drawing/2014/main" id="{54F23343-AC85-87F1-2E33-54A96E000A33}"/>
              </a:ext>
            </a:extLst>
          </p:cNvPr>
          <p:cNvPicPr>
            <a:picLocks noChangeAspect="1"/>
          </p:cNvPicPr>
          <p:nvPr/>
        </p:nvPicPr>
        <p:blipFill>
          <a:blip r:embed="rId3"/>
          <a:stretch>
            <a:fillRect/>
          </a:stretch>
        </p:blipFill>
        <p:spPr>
          <a:xfrm>
            <a:off x="-1364" y="988942"/>
            <a:ext cx="12182355" cy="5817279"/>
          </a:xfrm>
          <a:prstGeom prst="rect">
            <a:avLst/>
          </a:prstGeom>
          <a:noFill/>
        </p:spPr>
      </p:pic>
      <p:pic>
        <p:nvPicPr>
          <p:cNvPr id="11" name="Picture 10">
            <a:extLst>
              <a:ext uri="{FF2B5EF4-FFF2-40B4-BE49-F238E27FC236}">
                <a16:creationId xmlns:a16="http://schemas.microsoft.com/office/drawing/2014/main" id="{48CC6563-36E0-6C77-ECF4-53417A8F67B4}"/>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8F2359BC-9683-69EA-DE81-EB89278519E3}"/>
              </a:ext>
            </a:extLst>
          </p:cNvPr>
          <p:cNvSpPr>
            <a:spLocks noGrp="1"/>
          </p:cNvSpPr>
          <p:nvPr>
            <p:ph type="sldNum" sz="quarter" idx="12"/>
          </p:nvPr>
        </p:nvSpPr>
        <p:spPr>
          <a:xfrm>
            <a:off x="11485153" y="6264115"/>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262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BA5974-0FCA-8A34-0A90-BDD4151B6CC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5249E3D-ABC1-9E9F-4CB4-C456342A6AE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CAMPUS POLICE</a:t>
            </a:r>
            <a:endParaRPr lang="en-US" sz="4400" b="0" i="0" u="none" strike="noStrike" kern="1200" cap="none" spc="0" normalizeH="0" baseline="0" noProof="0">
              <a:ln>
                <a:noFill/>
              </a:ln>
              <a:solidFill>
                <a:prstClr val="white"/>
              </a:solidFill>
              <a:effectLst/>
              <a:uLnTx/>
              <a:uFillTx/>
              <a:latin typeface="Trade Gothic Next HvyCd"/>
            </a:endParaRPr>
          </a:p>
        </p:txBody>
      </p:sp>
      <p:pic>
        <p:nvPicPr>
          <p:cNvPr id="11" name="Picture 10">
            <a:extLst>
              <a:ext uri="{FF2B5EF4-FFF2-40B4-BE49-F238E27FC236}">
                <a16:creationId xmlns:a16="http://schemas.microsoft.com/office/drawing/2014/main" id="{C762857F-CB0B-92B4-8AE0-3E79972A4F1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descr="A close-up of a police department&#10;&#10;AI-generated content may be incorrect.">
            <a:extLst>
              <a:ext uri="{FF2B5EF4-FFF2-40B4-BE49-F238E27FC236}">
                <a16:creationId xmlns:a16="http://schemas.microsoft.com/office/drawing/2014/main" id="{B3F69004-D15A-073B-DABD-F4F4BC8DDE32}"/>
              </a:ext>
            </a:extLst>
          </p:cNvPr>
          <p:cNvPicPr>
            <a:picLocks noChangeAspect="1"/>
          </p:cNvPicPr>
          <p:nvPr/>
        </p:nvPicPr>
        <p:blipFill>
          <a:blip r:embed="rId4"/>
          <a:stretch>
            <a:fillRect/>
          </a:stretch>
        </p:blipFill>
        <p:spPr>
          <a:xfrm>
            <a:off x="0" y="1037787"/>
            <a:ext cx="12172329" cy="5820213"/>
          </a:xfrm>
          <a:prstGeom prst="rect">
            <a:avLst/>
          </a:prstGeom>
        </p:spPr>
      </p:pic>
      <p:sp>
        <p:nvSpPr>
          <p:cNvPr id="5" name="Slide Number Placeholder 3">
            <a:extLst>
              <a:ext uri="{FF2B5EF4-FFF2-40B4-BE49-F238E27FC236}">
                <a16:creationId xmlns:a16="http://schemas.microsoft.com/office/drawing/2014/main" id="{67A90520-F954-C232-00B1-558930B3B551}"/>
              </a:ext>
            </a:extLst>
          </p:cNvPr>
          <p:cNvSpPr>
            <a:spLocks noGrp="1"/>
          </p:cNvSpPr>
          <p:nvPr>
            <p:ph type="sldNum" sz="quarter" idx="12"/>
          </p:nvPr>
        </p:nvSpPr>
        <p:spPr>
          <a:xfrm>
            <a:off x="11605345" y="6270454"/>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4931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9B64F15E-99AE-65CC-0AF3-728364ABF9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FCA6BE-8362-938B-A76F-7A040664EAC9}"/>
              </a:ext>
            </a:extLst>
          </p:cNvPr>
          <p:cNvSpPr>
            <a:spLocks noGrp="1"/>
          </p:cNvSpPr>
          <p:nvPr>
            <p:ph idx="1"/>
          </p:nvPr>
        </p:nvSpPr>
        <p:spPr>
          <a:xfrm>
            <a:off x="524747" y="4566693"/>
            <a:ext cx="10817282" cy="1586401"/>
          </a:xfrm>
          <a:noFill/>
        </p:spPr>
        <p:txBody>
          <a:bodyPr vert="horz" lIns="91440" tIns="45720" rIns="91440" bIns="45720" rtlCol="0" anchor="t">
            <a:noAutofit/>
          </a:bodyPr>
          <a:lstStyle/>
          <a:p>
            <a:pPr marL="0" indent="0">
              <a:lnSpc>
                <a:spcPct val="100000"/>
              </a:lnSpc>
              <a:spcBef>
                <a:spcPts val="0"/>
              </a:spcBef>
              <a:buNone/>
            </a:pPr>
            <a:r>
              <a:rPr lang="en-US" sz="2400" b="1" i="1">
                <a:solidFill>
                  <a:srgbClr val="424242"/>
                </a:solidFill>
                <a:latin typeface="Trade Gothic Next"/>
                <a:cs typeface="Segoe UI"/>
              </a:rPr>
              <a:t>T</a:t>
            </a:r>
            <a:r>
              <a:rPr lang="en-US" sz="2400" b="1" i="1">
                <a:latin typeface="Trade Gothic Next"/>
                <a:cs typeface="Segoe UI"/>
              </a:rPr>
              <a:t>ransportation</a:t>
            </a:r>
            <a:r>
              <a:rPr lang="en-US" sz="2400">
                <a:latin typeface="Trade Gothic Next"/>
                <a:cs typeface="Segoe UI"/>
              </a:rPr>
              <a:t> is committed to ensuring student safety to and from school every day. These include regular maintenance, driver training on safety protocols, enhanced video systems and advanced tracking systems to monitor routes and schedules that prioritize the health and safety of all students.</a:t>
            </a:r>
            <a:endParaRPr lang="en-US" sz="2400">
              <a:latin typeface="Trade Gothic Next"/>
              <a:cs typeface="Arial"/>
            </a:endParaRPr>
          </a:p>
        </p:txBody>
      </p:sp>
      <p:sp>
        <p:nvSpPr>
          <p:cNvPr id="8" name="Rectangle 7">
            <a:extLst>
              <a:ext uri="{FF2B5EF4-FFF2-40B4-BE49-F238E27FC236}">
                <a16:creationId xmlns:a16="http://schemas.microsoft.com/office/drawing/2014/main" id="{743FF54B-D999-9215-7D80-90D5BDCBC2E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ECD20AA-B54E-ADF4-00AD-B11FE74854AA}"/>
              </a:ext>
            </a:extLst>
          </p:cNvPr>
          <p:cNvSpPr txBox="1"/>
          <p:nvPr/>
        </p:nvSpPr>
        <p:spPr>
          <a:xfrm>
            <a:off x="142798" y="117231"/>
            <a:ext cx="10661205"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OPERATIONAL SAFETY AND SECURITY</a:t>
            </a:r>
            <a:endParaRPr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4" name="Picture 3">
            <a:extLst>
              <a:ext uri="{FF2B5EF4-FFF2-40B4-BE49-F238E27FC236}">
                <a16:creationId xmlns:a16="http://schemas.microsoft.com/office/drawing/2014/main" id="{903B73BB-9FC7-DCE4-8AE0-765B6CAA0723}"/>
              </a:ext>
            </a:extLst>
          </p:cNvPr>
          <p:cNvPicPr>
            <a:picLocks noChangeAspect="1"/>
          </p:cNvPicPr>
          <p:nvPr/>
        </p:nvPicPr>
        <p:blipFill>
          <a:blip r:embed="rId3"/>
          <a:stretch>
            <a:fillRect/>
          </a:stretch>
        </p:blipFill>
        <p:spPr>
          <a:xfrm>
            <a:off x="11044625" y="0"/>
            <a:ext cx="1251317" cy="1246371"/>
          </a:xfrm>
          <a:prstGeom prst="rect">
            <a:avLst/>
          </a:prstGeom>
        </p:spPr>
      </p:pic>
      <p:sp>
        <p:nvSpPr>
          <p:cNvPr id="2" name="Slide Number Placeholder 1">
            <a:extLst>
              <a:ext uri="{FF2B5EF4-FFF2-40B4-BE49-F238E27FC236}">
                <a16:creationId xmlns:a16="http://schemas.microsoft.com/office/drawing/2014/main" id="{1BC00365-C040-8621-9591-F8CF66EFC18B}"/>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6" name="Picture 5" descr="A group of school buses parked in a parking lot&#10;&#10;AI-generated content may be incorrect.">
            <a:extLst>
              <a:ext uri="{FF2B5EF4-FFF2-40B4-BE49-F238E27FC236}">
                <a16:creationId xmlns:a16="http://schemas.microsoft.com/office/drawing/2014/main" id="{9E3403DD-E7FB-6D15-8607-9407F2B89FF9}"/>
              </a:ext>
            </a:extLst>
          </p:cNvPr>
          <p:cNvPicPr>
            <a:picLocks noChangeAspect="1"/>
          </p:cNvPicPr>
          <p:nvPr/>
        </p:nvPicPr>
        <p:blipFill>
          <a:blip r:embed="rId4">
            <a:extLst>
              <a:ext uri="{28A0092B-C50C-407E-A947-70E740481C1C}">
                <a14:useLocalDpi xmlns:a14="http://schemas.microsoft.com/office/drawing/2010/main" val="0"/>
              </a:ext>
            </a:extLst>
          </a:blip>
          <a:srcRect t="30923" r="153" b="9227"/>
          <a:stretch/>
        </p:blipFill>
        <p:spPr>
          <a:xfrm>
            <a:off x="1742237" y="1112163"/>
            <a:ext cx="8387210" cy="3087834"/>
          </a:xfrm>
          <a:prstGeom prst="rect">
            <a:avLst/>
          </a:prstGeom>
          <a:ln w="28575">
            <a:solidFill>
              <a:schemeClr val="tx1"/>
            </a:solidFill>
          </a:ln>
        </p:spPr>
      </p:pic>
    </p:spTree>
    <p:extLst>
      <p:ext uri="{BB962C8B-B14F-4D97-AF65-F5344CB8AC3E}">
        <p14:creationId xmlns:p14="http://schemas.microsoft.com/office/powerpoint/2010/main" val="2545802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3238D-DD1D-0D3F-987F-B04089DCAE2C}"/>
            </a:ext>
          </a:extLst>
        </p:cNvPr>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83B1B23-8807-A419-9D50-644E1445F2E0}"/>
              </a:ext>
            </a:extLst>
          </p:cNvPr>
          <p:cNvSpPr>
            <a:spLocks noGrp="1"/>
          </p:cNvSpPr>
          <p:nvPr>
            <p:ph sz="half" idx="1"/>
          </p:nvPr>
        </p:nvSpPr>
        <p:spPr>
          <a:xfrm>
            <a:off x="199680" y="2005798"/>
            <a:ext cx="5712345" cy="5083243"/>
          </a:xfrm>
        </p:spPr>
        <p:txBody>
          <a:bodyPr vert="horz" lIns="91440" tIns="45720" rIns="91440" bIns="45720" rtlCol="0" anchor="t">
            <a:normAutofit/>
          </a:bodyPr>
          <a:lstStyle/>
          <a:p>
            <a:pPr marL="0" indent="0">
              <a:spcBef>
                <a:spcPts val="0"/>
              </a:spcBef>
              <a:buNone/>
              <a:defRPr/>
            </a:pPr>
            <a:r>
              <a:rPr kumimoji="0" lang="en-US" sz="2000" b="1" i="0" u="none" strike="noStrike" cap="none" spc="0" normalizeH="0" baseline="0" noProof="0">
                <a:ln>
                  <a:noFill/>
                </a:ln>
                <a:effectLst/>
                <a:uLnTx/>
                <a:uFillTx/>
                <a:latin typeface="Calibri"/>
                <a:ea typeface="Calibri"/>
                <a:cs typeface="Calibri"/>
              </a:rPr>
              <a:t>	</a:t>
            </a:r>
            <a:r>
              <a:rPr kumimoji="0" lang="en-US" sz="2400" b="1" i="0" u="none" strike="noStrike" cap="none" spc="0" normalizeH="0" baseline="0" noProof="0">
                <a:ln>
                  <a:noFill/>
                </a:ln>
                <a:effectLst/>
                <a:uLnTx/>
                <a:uFillTx/>
                <a:latin typeface="Calibri"/>
                <a:ea typeface="Calibri"/>
                <a:cs typeface="Calibri"/>
              </a:rPr>
              <a:t>	   </a:t>
            </a:r>
            <a:br>
              <a:rPr lang="en-US" sz="2400" b="0" i="0" u="none" strike="noStrike"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000" b="1" i="0" u="none" strike="noStrike" cap="none" spc="0" normalizeH="0" baseline="0" noProof="0">
                <a:ln>
                  <a:noFill/>
                </a:ln>
                <a:effectLst/>
                <a:uLnTx/>
                <a:uFillTx/>
                <a:latin typeface="Calibri"/>
                <a:ea typeface="Calibri"/>
                <a:cs typeface="Calibri"/>
              </a:rPr>
              <a:t>	</a:t>
            </a:r>
            <a:endParaRPr lang="en-US" sz="2000">
              <a:latin typeface="Calibri"/>
              <a:ea typeface="Calibri"/>
              <a:cs typeface="Calibri"/>
            </a:endParaRPr>
          </a:p>
          <a:p>
            <a:endParaRPr lang="en-US" sz="1700"/>
          </a:p>
        </p:txBody>
      </p:sp>
      <p:sp>
        <p:nvSpPr>
          <p:cNvPr id="5" name="Rectangle 4">
            <a:extLst>
              <a:ext uri="{FF2B5EF4-FFF2-40B4-BE49-F238E27FC236}">
                <a16:creationId xmlns:a16="http://schemas.microsoft.com/office/drawing/2014/main" id="{2551AF6F-6687-201C-EA00-DF59EE8AE009}"/>
              </a:ext>
            </a:extLst>
          </p:cNvPr>
          <p:cNvSpPr/>
          <p:nvPr/>
        </p:nvSpPr>
        <p:spPr>
          <a:xfrm>
            <a:off x="0" y="77165"/>
            <a:ext cx="12192000" cy="6824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2717BD89-4422-A847-2C69-CB676C0912CD}"/>
              </a:ext>
            </a:extLst>
          </p:cNvPr>
          <p:cNvPicPr>
            <a:picLocks noChangeAspect="1"/>
          </p:cNvPicPr>
          <p:nvPr/>
        </p:nvPicPr>
        <p:blipFill>
          <a:blip r:embed="rId3"/>
          <a:stretch>
            <a:fillRect/>
          </a:stretch>
        </p:blipFill>
        <p:spPr>
          <a:xfrm>
            <a:off x="11032257" y="-81585"/>
            <a:ext cx="1159743" cy="1155158"/>
          </a:xfrm>
          <a:prstGeom prst="rect">
            <a:avLst/>
          </a:prstGeom>
        </p:spPr>
      </p:pic>
      <p:sp>
        <p:nvSpPr>
          <p:cNvPr id="9" name="TextBox 8">
            <a:extLst>
              <a:ext uri="{FF2B5EF4-FFF2-40B4-BE49-F238E27FC236}">
                <a16:creationId xmlns:a16="http://schemas.microsoft.com/office/drawing/2014/main" id="{9E51DE50-AA45-E002-8123-56C63703152A}"/>
              </a:ext>
            </a:extLst>
          </p:cNvPr>
          <p:cNvSpPr txBox="1"/>
          <p:nvPr/>
        </p:nvSpPr>
        <p:spPr>
          <a:xfrm>
            <a:off x="96456" y="76282"/>
            <a:ext cx="10365005" cy="769441"/>
          </a:xfrm>
          <a:prstGeom prst="rect">
            <a:avLst/>
          </a:prstGeom>
          <a:noFill/>
        </p:spPr>
        <p:txBody>
          <a:bodyPr wrap="square" lIns="91440" tIns="45720" rIns="91440" bIns="45720" rtlCol="0" anchor="t">
            <a:spAutoFit/>
          </a:bodyPr>
          <a:lstStyle/>
          <a:p>
            <a:pPr>
              <a:defRPr/>
            </a:pPr>
            <a:r>
              <a:rPr lang="en-US" sz="4400" b="1">
                <a:solidFill>
                  <a:schemeClr val="bg1"/>
                </a:solidFill>
                <a:latin typeface="Trade Gothic Next"/>
              </a:rPr>
              <a:t>SCHOOL BUS SECURITY CAMERAS</a:t>
            </a:r>
            <a:r>
              <a:rPr lang="en-US" sz="2800" b="1">
                <a:solidFill>
                  <a:schemeClr val="bg1"/>
                </a:solidFill>
                <a:latin typeface="Trade Gothic Next"/>
              </a:rPr>
              <a:t> </a:t>
            </a:r>
            <a:endParaRPr lang="en-US" sz="2800">
              <a:solidFill>
                <a:schemeClr val="bg1"/>
              </a:solidFill>
              <a:latin typeface="Trade Gothic Next"/>
              <a:ea typeface="Calibri"/>
              <a:cs typeface="Calibri"/>
            </a:endParaRPr>
          </a:p>
        </p:txBody>
      </p:sp>
      <p:sp>
        <p:nvSpPr>
          <p:cNvPr id="20" name="Content Placeholder 19">
            <a:extLst>
              <a:ext uri="{FF2B5EF4-FFF2-40B4-BE49-F238E27FC236}">
                <a16:creationId xmlns:a16="http://schemas.microsoft.com/office/drawing/2014/main" id="{C98E5253-A767-B763-F401-582E35C32B77}"/>
              </a:ext>
            </a:extLst>
          </p:cNvPr>
          <p:cNvSpPr>
            <a:spLocks noGrp="1"/>
          </p:cNvSpPr>
          <p:nvPr>
            <p:ph sz="half" idx="2"/>
          </p:nvPr>
        </p:nvSpPr>
        <p:spPr>
          <a:xfrm>
            <a:off x="99964" y="1037926"/>
            <a:ext cx="4203829" cy="2430871"/>
          </a:xfrm>
        </p:spPr>
        <p:txBody>
          <a:bodyPr vert="horz" lIns="91440" tIns="45720" rIns="91440" bIns="45720" rtlCol="0" anchor="t">
            <a:normAutofit/>
          </a:bodyPr>
          <a:lstStyle/>
          <a:p>
            <a:r>
              <a:rPr lang="en-US" b="1">
                <a:latin typeface="Trade Gothic Next"/>
                <a:ea typeface="Calibri"/>
                <a:cs typeface="Calibri"/>
              </a:rPr>
              <a:t>1-7 camera systems</a:t>
            </a:r>
          </a:p>
          <a:p>
            <a:r>
              <a:rPr lang="en-US" b="1">
                <a:latin typeface="Trade Gothic Next"/>
                <a:ea typeface="Calibri"/>
                <a:cs typeface="Calibri"/>
              </a:rPr>
              <a:t>Event verification</a:t>
            </a:r>
          </a:p>
          <a:p>
            <a:r>
              <a:rPr lang="en-US" b="1">
                <a:latin typeface="Trade Gothic Next"/>
                <a:ea typeface="Calibri"/>
                <a:cs typeface="Calibri"/>
              </a:rPr>
              <a:t>Passenger and driver protection</a:t>
            </a:r>
          </a:p>
          <a:p>
            <a:r>
              <a:rPr lang="en-US" b="1">
                <a:latin typeface="Trade Gothic Next"/>
                <a:ea typeface="Calibri"/>
                <a:cs typeface="Calibri"/>
              </a:rPr>
              <a:t>Employee assessment</a:t>
            </a:r>
          </a:p>
          <a:p>
            <a:endParaRPr lang="en-US" sz="2000">
              <a:latin typeface="Calibri"/>
              <a:ea typeface="Calibri"/>
              <a:cs typeface="Calibri"/>
            </a:endParaRPr>
          </a:p>
        </p:txBody>
      </p:sp>
      <p:pic>
        <p:nvPicPr>
          <p:cNvPr id="4" name="Picture 3" descr="A view from inside a bus&#10;&#10;AI-generated content may be incorrect.">
            <a:extLst>
              <a:ext uri="{FF2B5EF4-FFF2-40B4-BE49-F238E27FC236}">
                <a16:creationId xmlns:a16="http://schemas.microsoft.com/office/drawing/2014/main" id="{4417B3ED-5DE1-DD52-F6E0-F3FCA7B126A0}"/>
              </a:ext>
            </a:extLst>
          </p:cNvPr>
          <p:cNvPicPr>
            <a:picLocks noChangeAspect="1"/>
          </p:cNvPicPr>
          <p:nvPr/>
        </p:nvPicPr>
        <p:blipFill>
          <a:blip r:embed="rId4"/>
          <a:stretch>
            <a:fillRect/>
          </a:stretch>
        </p:blipFill>
        <p:spPr>
          <a:xfrm>
            <a:off x="0" y="3735585"/>
            <a:ext cx="4301924" cy="3110019"/>
          </a:xfrm>
          <a:prstGeom prst="rect">
            <a:avLst/>
          </a:prstGeom>
        </p:spPr>
      </p:pic>
      <p:pic>
        <p:nvPicPr>
          <p:cNvPr id="6" name="Picture 5" descr="A view from inside of a bus&#10;&#10;AI-generated content may be incorrect.">
            <a:extLst>
              <a:ext uri="{FF2B5EF4-FFF2-40B4-BE49-F238E27FC236}">
                <a16:creationId xmlns:a16="http://schemas.microsoft.com/office/drawing/2014/main" id="{F5BBB3AC-7F2C-22AD-1C6A-461FEE30F518}"/>
              </a:ext>
            </a:extLst>
          </p:cNvPr>
          <p:cNvPicPr>
            <a:picLocks noChangeAspect="1"/>
          </p:cNvPicPr>
          <p:nvPr/>
        </p:nvPicPr>
        <p:blipFill>
          <a:blip r:embed="rId5"/>
          <a:stretch>
            <a:fillRect/>
          </a:stretch>
        </p:blipFill>
        <p:spPr>
          <a:xfrm>
            <a:off x="4305662" y="750607"/>
            <a:ext cx="3908626" cy="3225118"/>
          </a:xfrm>
          <a:prstGeom prst="rect">
            <a:avLst/>
          </a:prstGeom>
          <a:ln w="6350">
            <a:solidFill>
              <a:schemeClr val="tx1"/>
            </a:solidFill>
          </a:ln>
        </p:spPr>
      </p:pic>
      <p:pic>
        <p:nvPicPr>
          <p:cNvPr id="8" name="Picture 7" descr="A view from inside of a bus&#10;&#10;AI-generated content may be incorrect.">
            <a:extLst>
              <a:ext uri="{FF2B5EF4-FFF2-40B4-BE49-F238E27FC236}">
                <a16:creationId xmlns:a16="http://schemas.microsoft.com/office/drawing/2014/main" id="{C80E822B-D605-F9EA-2621-B1D8264F59B0}"/>
              </a:ext>
            </a:extLst>
          </p:cNvPr>
          <p:cNvPicPr>
            <a:picLocks noChangeAspect="1"/>
          </p:cNvPicPr>
          <p:nvPr/>
        </p:nvPicPr>
        <p:blipFill>
          <a:blip r:embed="rId6"/>
          <a:stretch>
            <a:fillRect/>
          </a:stretch>
        </p:blipFill>
        <p:spPr>
          <a:xfrm>
            <a:off x="8218025" y="747763"/>
            <a:ext cx="3973975" cy="2999309"/>
          </a:xfrm>
          <a:prstGeom prst="rect">
            <a:avLst/>
          </a:prstGeom>
        </p:spPr>
      </p:pic>
      <p:pic>
        <p:nvPicPr>
          <p:cNvPr id="10" name="Picture 9" descr="A view from inside of a bus&#10;&#10;AI-generated content may be incorrect.">
            <a:extLst>
              <a:ext uri="{FF2B5EF4-FFF2-40B4-BE49-F238E27FC236}">
                <a16:creationId xmlns:a16="http://schemas.microsoft.com/office/drawing/2014/main" id="{8E28895C-BECB-1F78-CD8A-8D1471E6EEFE}"/>
              </a:ext>
            </a:extLst>
          </p:cNvPr>
          <p:cNvPicPr>
            <a:picLocks noChangeAspect="1"/>
          </p:cNvPicPr>
          <p:nvPr/>
        </p:nvPicPr>
        <p:blipFill>
          <a:blip r:embed="rId7"/>
          <a:stretch>
            <a:fillRect/>
          </a:stretch>
        </p:blipFill>
        <p:spPr>
          <a:xfrm>
            <a:off x="4301925" y="3738679"/>
            <a:ext cx="3916102" cy="3123121"/>
          </a:xfrm>
          <a:prstGeom prst="rect">
            <a:avLst/>
          </a:prstGeom>
        </p:spPr>
      </p:pic>
      <p:pic>
        <p:nvPicPr>
          <p:cNvPr id="11" name="Picture 10" descr="A group of yellow school buses&#10;&#10;AI-generated content may be incorrect.">
            <a:extLst>
              <a:ext uri="{FF2B5EF4-FFF2-40B4-BE49-F238E27FC236}">
                <a16:creationId xmlns:a16="http://schemas.microsoft.com/office/drawing/2014/main" id="{6B4C5835-4893-95C1-D220-741E34CCD7E0}"/>
              </a:ext>
            </a:extLst>
          </p:cNvPr>
          <p:cNvPicPr>
            <a:picLocks noChangeAspect="1"/>
          </p:cNvPicPr>
          <p:nvPr/>
        </p:nvPicPr>
        <p:blipFill>
          <a:blip r:embed="rId8"/>
          <a:stretch>
            <a:fillRect/>
          </a:stretch>
        </p:blipFill>
        <p:spPr>
          <a:xfrm>
            <a:off x="8222607" y="3754719"/>
            <a:ext cx="3964812" cy="3100688"/>
          </a:xfrm>
          <a:prstGeom prst="rect">
            <a:avLst/>
          </a:prstGeom>
        </p:spPr>
      </p:pic>
      <p:sp>
        <p:nvSpPr>
          <p:cNvPr id="2" name="Slide Number Placeholder 1">
            <a:extLst>
              <a:ext uri="{FF2B5EF4-FFF2-40B4-BE49-F238E27FC236}">
                <a16:creationId xmlns:a16="http://schemas.microsoft.com/office/drawing/2014/main" id="{8805DFD2-82B4-B1D1-CAE2-6E2830195101}"/>
              </a:ext>
            </a:extLst>
          </p:cNvPr>
          <p:cNvSpPr>
            <a:spLocks noGrp="1"/>
          </p:cNvSpPr>
          <p:nvPr>
            <p:ph type="sldNum" sz="quarter" idx="12"/>
          </p:nvPr>
        </p:nvSpPr>
        <p:spPr>
          <a:xfrm>
            <a:off x="9249120" y="6218703"/>
            <a:ext cx="2743200" cy="365125"/>
          </a:xfrm>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1140205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9D0375-DAB1-5B45-A76F-75C74BB4BB0B}"/>
            </a:ext>
          </a:extLst>
        </p:cNvPr>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77EE04D-1139-12A8-FBEF-7B5D02BD79C0}"/>
              </a:ext>
            </a:extLst>
          </p:cNvPr>
          <p:cNvSpPr>
            <a:spLocks noGrp="1"/>
          </p:cNvSpPr>
          <p:nvPr>
            <p:ph sz="half" idx="1"/>
          </p:nvPr>
        </p:nvSpPr>
        <p:spPr>
          <a:xfrm>
            <a:off x="199680" y="2005798"/>
            <a:ext cx="5712345" cy="5083243"/>
          </a:xfrm>
        </p:spPr>
        <p:txBody>
          <a:bodyPr vert="horz" lIns="91440" tIns="45720" rIns="91440" bIns="45720" rtlCol="0" anchor="t">
            <a:normAutofit/>
          </a:bodyPr>
          <a:lstStyle/>
          <a:p>
            <a:pPr marL="0" indent="0">
              <a:spcBef>
                <a:spcPts val="0"/>
              </a:spcBef>
              <a:buNone/>
              <a:defRPr/>
            </a:pPr>
            <a:r>
              <a:rPr kumimoji="0" lang="en-US" sz="2000" b="1" i="0" u="none" strike="noStrike" cap="none" spc="0" normalizeH="0" baseline="0" noProof="0">
                <a:ln>
                  <a:noFill/>
                </a:ln>
                <a:effectLst/>
                <a:uLnTx/>
                <a:uFillTx/>
                <a:latin typeface="Calibri"/>
                <a:ea typeface="Calibri"/>
                <a:cs typeface="Calibri"/>
              </a:rPr>
              <a:t>	</a:t>
            </a:r>
            <a:r>
              <a:rPr kumimoji="0" lang="en-US" sz="2400" b="1" i="0" u="none" strike="noStrike" cap="none" spc="0" normalizeH="0" baseline="0" noProof="0">
                <a:ln>
                  <a:noFill/>
                </a:ln>
                <a:effectLst/>
                <a:uLnTx/>
                <a:uFillTx/>
                <a:latin typeface="Calibri"/>
                <a:ea typeface="Calibri"/>
                <a:cs typeface="Calibri"/>
              </a:rPr>
              <a:t>	   </a:t>
            </a:r>
            <a:br>
              <a:rPr lang="en-US" sz="2400" b="0" i="0" u="none" strike="noStrike"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000" b="1" i="0" u="none" strike="noStrike" cap="none" spc="0" normalizeH="0" baseline="0" noProof="0">
                <a:ln>
                  <a:noFill/>
                </a:ln>
                <a:effectLst/>
                <a:uLnTx/>
                <a:uFillTx/>
                <a:latin typeface="Calibri"/>
                <a:ea typeface="Calibri"/>
                <a:cs typeface="Calibri"/>
              </a:rPr>
              <a:t>	</a:t>
            </a:r>
            <a:endParaRPr lang="en-US" sz="2000">
              <a:latin typeface="Calibri"/>
              <a:ea typeface="Calibri"/>
              <a:cs typeface="Calibri"/>
            </a:endParaRPr>
          </a:p>
          <a:p>
            <a:endParaRPr lang="en-US" sz="1700"/>
          </a:p>
        </p:txBody>
      </p:sp>
      <p:sp>
        <p:nvSpPr>
          <p:cNvPr id="5" name="Rectangle 4">
            <a:extLst>
              <a:ext uri="{FF2B5EF4-FFF2-40B4-BE49-F238E27FC236}">
                <a16:creationId xmlns:a16="http://schemas.microsoft.com/office/drawing/2014/main" id="{786DA446-8158-8600-80D6-540DD0F32BBA}"/>
              </a:ext>
            </a:extLst>
          </p:cNvPr>
          <p:cNvSpPr/>
          <p:nvPr/>
        </p:nvSpPr>
        <p:spPr>
          <a:xfrm>
            <a:off x="24116" y="90248"/>
            <a:ext cx="12192000" cy="69225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BECDE14D-F9C2-74C8-3111-4C56EC71BE76}"/>
              </a:ext>
            </a:extLst>
          </p:cNvPr>
          <p:cNvPicPr>
            <a:picLocks noChangeAspect="1"/>
          </p:cNvPicPr>
          <p:nvPr/>
        </p:nvPicPr>
        <p:blipFill>
          <a:blip r:embed="rId3"/>
          <a:stretch>
            <a:fillRect/>
          </a:stretch>
        </p:blipFill>
        <p:spPr>
          <a:xfrm>
            <a:off x="11032257" y="-120168"/>
            <a:ext cx="1159743" cy="1155158"/>
          </a:xfrm>
          <a:prstGeom prst="rect">
            <a:avLst/>
          </a:prstGeom>
        </p:spPr>
      </p:pic>
      <p:sp>
        <p:nvSpPr>
          <p:cNvPr id="9" name="TextBox 8">
            <a:extLst>
              <a:ext uri="{FF2B5EF4-FFF2-40B4-BE49-F238E27FC236}">
                <a16:creationId xmlns:a16="http://schemas.microsoft.com/office/drawing/2014/main" id="{D90D56BD-00AD-CA31-1165-647C18533152}"/>
              </a:ext>
            </a:extLst>
          </p:cNvPr>
          <p:cNvSpPr txBox="1"/>
          <p:nvPr/>
        </p:nvSpPr>
        <p:spPr>
          <a:xfrm>
            <a:off x="0" y="55786"/>
            <a:ext cx="11319601" cy="769441"/>
          </a:xfrm>
          <a:prstGeom prst="rect">
            <a:avLst/>
          </a:prstGeom>
          <a:noFill/>
        </p:spPr>
        <p:txBody>
          <a:bodyPr wrap="square" lIns="91440" tIns="45720" rIns="91440" bIns="45720" rtlCol="0" anchor="t">
            <a:spAutoFit/>
          </a:bodyPr>
          <a:lstStyle/>
          <a:p>
            <a:pPr>
              <a:defRPr/>
            </a:pPr>
            <a:r>
              <a:rPr lang="en-US" sz="4000" b="1">
                <a:solidFill>
                  <a:schemeClr val="bg1"/>
                </a:solidFill>
                <a:latin typeface="Trade Gothic Next Cond"/>
              </a:rPr>
              <a:t> </a:t>
            </a:r>
            <a:r>
              <a:rPr lang="en-US" sz="4400" b="1">
                <a:solidFill>
                  <a:schemeClr val="bg1"/>
                </a:solidFill>
                <a:latin typeface="Trade Gothic Next Cond"/>
              </a:rPr>
              <a:t>TYLER DRIVE AND MY RIDE K-12 PLATFORMS</a:t>
            </a:r>
            <a:endParaRPr lang="en-US" sz="4400">
              <a:solidFill>
                <a:schemeClr val="bg1"/>
              </a:solidFill>
              <a:latin typeface="Trade Gothic Next Cond"/>
            </a:endParaRPr>
          </a:p>
        </p:txBody>
      </p:sp>
      <p:sp>
        <p:nvSpPr>
          <p:cNvPr id="20" name="Content Placeholder 19">
            <a:extLst>
              <a:ext uri="{FF2B5EF4-FFF2-40B4-BE49-F238E27FC236}">
                <a16:creationId xmlns:a16="http://schemas.microsoft.com/office/drawing/2014/main" id="{F1D7450C-001B-EE5E-06CD-E3F15EE62111}"/>
              </a:ext>
            </a:extLst>
          </p:cNvPr>
          <p:cNvSpPr>
            <a:spLocks noGrp="1"/>
          </p:cNvSpPr>
          <p:nvPr>
            <p:ph sz="half" idx="2"/>
          </p:nvPr>
        </p:nvSpPr>
        <p:spPr>
          <a:xfrm>
            <a:off x="397920" y="1029336"/>
            <a:ext cx="3629193" cy="2316244"/>
          </a:xfrm>
        </p:spPr>
        <p:txBody>
          <a:bodyPr vert="horz" lIns="91440" tIns="45720" rIns="91440" bIns="45720" rtlCol="0" anchor="t">
            <a:noAutofit/>
          </a:bodyPr>
          <a:lstStyle/>
          <a:p>
            <a:r>
              <a:rPr lang="en-US" b="1">
                <a:solidFill>
                  <a:srgbClr val="3C3F46"/>
                </a:solidFill>
                <a:latin typeface="Trade Gothic Next"/>
                <a:ea typeface="Calibri"/>
                <a:cs typeface="Calibri"/>
              </a:rPr>
              <a:t>Support drivers with on-board tablets </a:t>
            </a:r>
          </a:p>
          <a:p>
            <a:r>
              <a:rPr lang="en-US" b="1">
                <a:solidFill>
                  <a:srgbClr val="3C3F46"/>
                </a:solidFill>
                <a:latin typeface="Trade Gothic Next"/>
              </a:rPr>
              <a:t>Track ridership </a:t>
            </a:r>
            <a:endParaRPr lang="en-US" b="1">
              <a:solidFill>
                <a:srgbClr val="000000"/>
              </a:solidFill>
              <a:latin typeface="Trade Gothic Next"/>
              <a:ea typeface="Calibri"/>
              <a:cs typeface="Calibri"/>
            </a:endParaRPr>
          </a:p>
          <a:p>
            <a:r>
              <a:rPr lang="en-US" b="1">
                <a:latin typeface="Trade Gothic Next"/>
                <a:ea typeface="Calibri"/>
                <a:cs typeface="Calibri"/>
              </a:rPr>
              <a:t>Provide notifications for My Ride K12</a:t>
            </a:r>
          </a:p>
        </p:txBody>
      </p:sp>
      <p:pic>
        <p:nvPicPr>
          <p:cNvPr id="2" name="Picture 1" descr="Tyler Drive Supports School Bus Drivers">
            <a:extLst>
              <a:ext uri="{FF2B5EF4-FFF2-40B4-BE49-F238E27FC236}">
                <a16:creationId xmlns:a16="http://schemas.microsoft.com/office/drawing/2014/main" id="{7127827A-1110-0270-0B44-26A71B7BEC91}"/>
              </a:ext>
            </a:extLst>
          </p:cNvPr>
          <p:cNvPicPr>
            <a:picLocks noChangeAspect="1"/>
          </p:cNvPicPr>
          <p:nvPr/>
        </p:nvPicPr>
        <p:blipFill>
          <a:blip r:embed="rId4"/>
          <a:stretch>
            <a:fillRect/>
          </a:stretch>
        </p:blipFill>
        <p:spPr>
          <a:xfrm>
            <a:off x="195941" y="3250362"/>
            <a:ext cx="4165326" cy="3636767"/>
          </a:xfrm>
          <a:prstGeom prst="rect">
            <a:avLst/>
          </a:prstGeom>
        </p:spPr>
      </p:pic>
      <p:pic>
        <p:nvPicPr>
          <p:cNvPr id="4" name="Picture 3" descr="A screen of a device&#10;&#10;AI-generated content may be incorrect.">
            <a:extLst>
              <a:ext uri="{FF2B5EF4-FFF2-40B4-BE49-F238E27FC236}">
                <a16:creationId xmlns:a16="http://schemas.microsoft.com/office/drawing/2014/main" id="{C9D8A2E7-DE77-2CB1-4D90-3039EE0B7245}"/>
              </a:ext>
            </a:extLst>
          </p:cNvPr>
          <p:cNvPicPr>
            <a:picLocks noChangeAspect="1"/>
          </p:cNvPicPr>
          <p:nvPr/>
        </p:nvPicPr>
        <p:blipFill>
          <a:blip r:embed="rId5"/>
          <a:stretch>
            <a:fillRect/>
          </a:stretch>
        </p:blipFill>
        <p:spPr>
          <a:xfrm>
            <a:off x="4138542" y="906682"/>
            <a:ext cx="3549568" cy="2324585"/>
          </a:xfrm>
          <a:prstGeom prst="rect">
            <a:avLst/>
          </a:prstGeom>
          <a:ln>
            <a:solidFill>
              <a:schemeClr val="tx1"/>
            </a:solidFill>
          </a:ln>
        </p:spPr>
      </p:pic>
      <p:pic>
        <p:nvPicPr>
          <p:cNvPr id="6" name="Picture 5" descr="A close up of a device&#10;&#10;AI-generated content may be incorrect.">
            <a:extLst>
              <a:ext uri="{FF2B5EF4-FFF2-40B4-BE49-F238E27FC236}">
                <a16:creationId xmlns:a16="http://schemas.microsoft.com/office/drawing/2014/main" id="{711521E9-7598-E226-22B6-CF9D1F88861E}"/>
              </a:ext>
            </a:extLst>
          </p:cNvPr>
          <p:cNvPicPr>
            <a:picLocks noChangeAspect="1"/>
          </p:cNvPicPr>
          <p:nvPr/>
        </p:nvPicPr>
        <p:blipFill>
          <a:blip r:embed="rId6"/>
          <a:stretch>
            <a:fillRect/>
          </a:stretch>
        </p:blipFill>
        <p:spPr>
          <a:xfrm>
            <a:off x="8787112" y="858450"/>
            <a:ext cx="2826152" cy="2372814"/>
          </a:xfrm>
          <a:prstGeom prst="rect">
            <a:avLst/>
          </a:prstGeom>
          <a:ln>
            <a:solidFill>
              <a:schemeClr val="tx1"/>
            </a:solidFill>
          </a:ln>
        </p:spPr>
      </p:pic>
      <p:pic>
        <p:nvPicPr>
          <p:cNvPr id="8" name="Picture 7" descr="A screen shot of a cell phone&#10;&#10;AI-generated content may be incorrect.">
            <a:extLst>
              <a:ext uri="{FF2B5EF4-FFF2-40B4-BE49-F238E27FC236}">
                <a16:creationId xmlns:a16="http://schemas.microsoft.com/office/drawing/2014/main" id="{A4D87342-5D04-3920-6F09-E3A5937B19FC}"/>
              </a:ext>
            </a:extLst>
          </p:cNvPr>
          <p:cNvPicPr>
            <a:picLocks noChangeAspect="1"/>
          </p:cNvPicPr>
          <p:nvPr/>
        </p:nvPicPr>
        <p:blipFill>
          <a:blip r:embed="rId7"/>
          <a:stretch>
            <a:fillRect/>
          </a:stretch>
        </p:blipFill>
        <p:spPr>
          <a:xfrm>
            <a:off x="8294525" y="3281904"/>
            <a:ext cx="3454441" cy="3573684"/>
          </a:xfrm>
          <a:prstGeom prst="rect">
            <a:avLst/>
          </a:prstGeom>
        </p:spPr>
      </p:pic>
      <p:pic>
        <p:nvPicPr>
          <p:cNvPr id="10" name="Picture 9">
            <a:extLst>
              <a:ext uri="{FF2B5EF4-FFF2-40B4-BE49-F238E27FC236}">
                <a16:creationId xmlns:a16="http://schemas.microsoft.com/office/drawing/2014/main" id="{686BA6A6-818A-883A-EBDB-CEC326D3B30B}"/>
              </a:ext>
            </a:extLst>
          </p:cNvPr>
          <p:cNvPicPr>
            <a:picLocks noChangeAspect="1"/>
          </p:cNvPicPr>
          <p:nvPr/>
        </p:nvPicPr>
        <p:blipFill>
          <a:blip r:embed="rId8"/>
          <a:stretch>
            <a:fillRect/>
          </a:stretch>
        </p:blipFill>
        <p:spPr>
          <a:xfrm>
            <a:off x="4661104" y="3278169"/>
            <a:ext cx="2918025" cy="3581159"/>
          </a:xfrm>
          <a:prstGeom prst="rect">
            <a:avLst/>
          </a:prstGeom>
        </p:spPr>
      </p:pic>
      <p:sp>
        <p:nvSpPr>
          <p:cNvPr id="3" name="Slide Number Placeholder 2">
            <a:extLst>
              <a:ext uri="{FF2B5EF4-FFF2-40B4-BE49-F238E27FC236}">
                <a16:creationId xmlns:a16="http://schemas.microsoft.com/office/drawing/2014/main" id="{DB3B4A54-2D51-EE86-3F03-DBAD176EA04C}"/>
              </a:ext>
            </a:extLst>
          </p:cNvPr>
          <p:cNvSpPr>
            <a:spLocks noGrp="1"/>
          </p:cNvSpPr>
          <p:nvPr>
            <p:ph type="sldNum" sz="quarter" idx="12"/>
          </p:nvPr>
        </p:nvSpPr>
        <p:spPr>
          <a:xfrm>
            <a:off x="9244686" y="6414517"/>
            <a:ext cx="2743200" cy="365125"/>
          </a:xfrm>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1484087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99343A9-A8B7-A01C-6F97-13B0A51882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FBF8C3-16D9-D84B-44BA-06C2703619A7}"/>
              </a:ext>
            </a:extLst>
          </p:cNvPr>
          <p:cNvSpPr>
            <a:spLocks noGrp="1"/>
          </p:cNvSpPr>
          <p:nvPr>
            <p:ph idx="1"/>
          </p:nvPr>
        </p:nvSpPr>
        <p:spPr>
          <a:xfrm>
            <a:off x="295536" y="1126989"/>
            <a:ext cx="11622627" cy="5239044"/>
          </a:xfrm>
          <a:noFill/>
        </p:spPr>
        <p:txBody>
          <a:bodyPr vert="horz" lIns="91440" tIns="45720" rIns="91440" bIns="45720" rtlCol="0" anchor="t">
            <a:noAutofit/>
          </a:bodyPr>
          <a:lstStyle/>
          <a:p>
            <a:pPr marL="0" indent="0">
              <a:lnSpc>
                <a:spcPct val="100000"/>
              </a:lnSpc>
              <a:spcBef>
                <a:spcPts val="0"/>
              </a:spcBef>
              <a:buNone/>
            </a:pPr>
            <a:r>
              <a:rPr lang="en-US" sz="2400">
                <a:solidFill>
                  <a:srgbClr val="424242"/>
                </a:solidFill>
                <a:latin typeface="Trade Gothic Next"/>
                <a:cs typeface="Arial"/>
              </a:rPr>
              <a:t>Secure school facilities and properties ensures </a:t>
            </a:r>
            <a:r>
              <a:rPr lang="en-US" sz="2400">
                <a:solidFill>
                  <a:srgbClr val="424242"/>
                </a:solidFill>
                <a:latin typeface="Trade Gothic Next"/>
                <a:cs typeface="Segoe UI"/>
              </a:rPr>
              <a:t>the physical safety of our students and staff. </a:t>
            </a:r>
            <a:endParaRPr lang="en-US" sz="2400">
              <a:solidFill>
                <a:srgbClr val="000000"/>
              </a:solidFill>
              <a:latin typeface="Trade Gothic Next"/>
              <a:cs typeface="Arial"/>
            </a:endParaRPr>
          </a:p>
          <a:p>
            <a:pPr marL="0" indent="0">
              <a:lnSpc>
                <a:spcPct val="100000"/>
              </a:lnSpc>
              <a:spcBef>
                <a:spcPts val="0"/>
              </a:spcBef>
              <a:buNone/>
            </a:pPr>
            <a:endParaRPr lang="en-US" sz="2400">
              <a:solidFill>
                <a:srgbClr val="424242"/>
              </a:solidFill>
              <a:latin typeface="Trade Gothic Next"/>
              <a:cs typeface="Segoe UI"/>
            </a:endParaRPr>
          </a:p>
          <a:p>
            <a:pPr marL="0" indent="0">
              <a:lnSpc>
                <a:spcPct val="100000"/>
              </a:lnSpc>
              <a:spcBef>
                <a:spcPts val="0"/>
              </a:spcBef>
              <a:buNone/>
            </a:pPr>
            <a:r>
              <a:rPr lang="en-US" sz="2400">
                <a:solidFill>
                  <a:srgbClr val="424242"/>
                </a:solidFill>
                <a:latin typeface="Trade Gothic Next"/>
                <a:cs typeface="Segoe UI"/>
              </a:rPr>
              <a:t>Effective emergency response plans fosters a culture of vigilance and preparedness.</a:t>
            </a:r>
            <a:endParaRPr lang="en-US" sz="2400">
              <a:solidFill>
                <a:srgbClr val="000000"/>
              </a:solidFill>
              <a:latin typeface="Trade Gothic Next"/>
              <a:cs typeface="Arial"/>
            </a:endParaRPr>
          </a:p>
          <a:p>
            <a:pPr marL="0" indent="0">
              <a:lnSpc>
                <a:spcPct val="100000"/>
              </a:lnSpc>
              <a:spcBef>
                <a:spcPts val="0"/>
              </a:spcBef>
              <a:buNone/>
            </a:pPr>
            <a:endParaRPr lang="en-US" sz="2400">
              <a:solidFill>
                <a:srgbClr val="424242"/>
              </a:solidFill>
              <a:latin typeface="Trade Gothic Next"/>
              <a:cs typeface="Segoe UI"/>
            </a:endParaRPr>
          </a:p>
          <a:p>
            <a:pPr marL="0" indent="0">
              <a:lnSpc>
                <a:spcPct val="100000"/>
              </a:lnSpc>
              <a:spcBef>
                <a:spcPts val="0"/>
              </a:spcBef>
              <a:buNone/>
            </a:pPr>
            <a:r>
              <a:rPr lang="en-US" sz="2400">
                <a:solidFill>
                  <a:srgbClr val="424242"/>
                </a:solidFill>
                <a:latin typeface="Trade Gothic Next"/>
                <a:cs typeface="Segoe UI"/>
              </a:rPr>
              <a:t>Secured vestibules serve as controlled entry points, requiring visitors to be screened and verified before gaining access to the building. </a:t>
            </a:r>
            <a:endParaRPr lang="en-US" sz="2400">
              <a:solidFill>
                <a:srgbClr val="000000"/>
              </a:solidFill>
              <a:latin typeface="Trade Gothic Next"/>
              <a:cs typeface="Arial"/>
            </a:endParaRPr>
          </a:p>
          <a:p>
            <a:pPr marL="0" indent="0">
              <a:lnSpc>
                <a:spcPct val="100000"/>
              </a:lnSpc>
              <a:spcBef>
                <a:spcPts val="0"/>
              </a:spcBef>
              <a:buNone/>
            </a:pPr>
            <a:endParaRPr lang="en-US" sz="2400">
              <a:solidFill>
                <a:srgbClr val="424242"/>
              </a:solidFill>
              <a:latin typeface="Trade Gothic Next"/>
              <a:cs typeface="Segoe UI"/>
            </a:endParaRPr>
          </a:p>
          <a:p>
            <a:pPr marL="0" indent="0">
              <a:lnSpc>
                <a:spcPct val="100000"/>
              </a:lnSpc>
              <a:spcBef>
                <a:spcPts val="0"/>
              </a:spcBef>
              <a:buNone/>
            </a:pPr>
            <a:r>
              <a:rPr lang="en-US" sz="2400" err="1">
                <a:solidFill>
                  <a:srgbClr val="424242"/>
                </a:solidFill>
                <a:latin typeface="Trade Gothic Next"/>
                <a:cs typeface="Segoe UI"/>
              </a:rPr>
              <a:t>OpenGate</a:t>
            </a:r>
            <a:r>
              <a:rPr lang="en-US" sz="2400">
                <a:solidFill>
                  <a:srgbClr val="424242"/>
                </a:solidFill>
                <a:latin typeface="Trade Gothic Next"/>
                <a:cs typeface="Segoe UI"/>
              </a:rPr>
              <a:t> advanced weapons detection systems provide enhanced security and prevents potential threats from entering our campuses.</a:t>
            </a:r>
            <a:endParaRPr lang="en-US" sz="2400">
              <a:solidFill>
                <a:srgbClr val="000000"/>
              </a:solidFill>
              <a:latin typeface="Trade Gothic Next"/>
              <a:cs typeface="Arial"/>
            </a:endParaRPr>
          </a:p>
          <a:p>
            <a:pPr marL="0" indent="0">
              <a:lnSpc>
                <a:spcPct val="100000"/>
              </a:lnSpc>
              <a:spcBef>
                <a:spcPts val="0"/>
              </a:spcBef>
              <a:buNone/>
            </a:pPr>
            <a:endParaRPr lang="en-US" sz="2400">
              <a:solidFill>
                <a:srgbClr val="424242"/>
              </a:solidFill>
              <a:latin typeface="Trade Gothic Next"/>
              <a:cs typeface="Segoe UI"/>
            </a:endParaRPr>
          </a:p>
          <a:p>
            <a:pPr marL="0" indent="0">
              <a:lnSpc>
                <a:spcPct val="100000"/>
              </a:lnSpc>
              <a:spcBef>
                <a:spcPts val="0"/>
              </a:spcBef>
              <a:buNone/>
            </a:pPr>
            <a:r>
              <a:rPr lang="en-US" sz="2400">
                <a:solidFill>
                  <a:srgbClr val="424242"/>
                </a:solidFill>
                <a:latin typeface="Trade Gothic Next"/>
                <a:cs typeface="Segoe UI"/>
              </a:rPr>
              <a:t>Additionally, we prioritize these same safety protocols during athletic events while coordinating with security personnel and ensuring crowd management.</a:t>
            </a:r>
            <a:endParaRPr lang="en-US" sz="2400">
              <a:latin typeface="Trade Gothic Next"/>
              <a:cs typeface="Arial"/>
            </a:endParaRPr>
          </a:p>
        </p:txBody>
      </p:sp>
      <p:sp>
        <p:nvSpPr>
          <p:cNvPr id="8" name="Rectangle 7">
            <a:extLst>
              <a:ext uri="{FF2B5EF4-FFF2-40B4-BE49-F238E27FC236}">
                <a16:creationId xmlns:a16="http://schemas.microsoft.com/office/drawing/2014/main" id="{E21B1422-BD0F-5D68-349C-95E4C2C1D06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79AC3FD-218E-6AA5-916E-0DAAA1DE9F5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PHYSICAL SAFETY AND SECURITY</a:t>
            </a:r>
            <a:endParaRPr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4" name="Picture 3">
            <a:extLst>
              <a:ext uri="{FF2B5EF4-FFF2-40B4-BE49-F238E27FC236}">
                <a16:creationId xmlns:a16="http://schemas.microsoft.com/office/drawing/2014/main" id="{FEA90E93-4655-E356-4983-14AF2CB5641B}"/>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05AC293B-1092-0F4B-5031-C36085245117}"/>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4025970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21657B-0E4F-E269-91AC-57CBC95F8CD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D361B19-4242-1A2A-79FE-314F6A1C041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ACCESS CONTROL AND AIPHONE</a:t>
            </a:r>
            <a:endParaRPr lang="en-US" sz="4400" b="0" i="0" u="none" strike="noStrike" kern="1200" cap="none" spc="0" normalizeH="0" baseline="0" noProof="0">
              <a:ln>
                <a:noFill/>
              </a:ln>
              <a:solidFill>
                <a:prstClr val="white"/>
              </a:solidFill>
              <a:effectLst/>
              <a:uLnTx/>
              <a:uFillTx/>
              <a:latin typeface="Trade Gothic Next HvyCd"/>
              <a:ea typeface="Calibri"/>
              <a:cs typeface="Calibri"/>
            </a:endParaRPr>
          </a:p>
        </p:txBody>
      </p:sp>
      <p:pic>
        <p:nvPicPr>
          <p:cNvPr id="11" name="Picture 10">
            <a:extLst>
              <a:ext uri="{FF2B5EF4-FFF2-40B4-BE49-F238E27FC236}">
                <a16:creationId xmlns:a16="http://schemas.microsoft.com/office/drawing/2014/main" id="{6A29D078-DF79-82D7-DF64-881F1B3D6F7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2F4E27DB-D55A-1D42-E372-E36924DB40A9}"/>
              </a:ext>
            </a:extLst>
          </p:cNvPr>
          <p:cNvSpPr>
            <a:spLocks noGrp="1"/>
          </p:cNvSpPr>
          <p:nvPr>
            <p:ph type="sldNum" sz="quarter" idx="12"/>
          </p:nvPr>
        </p:nvSpPr>
        <p:spPr>
          <a:xfrm>
            <a:off x="11614814" y="6377174"/>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16C237A-B057-53F1-7F9B-3090EC901CD1}"/>
              </a:ext>
            </a:extLst>
          </p:cNvPr>
          <p:cNvSpPr txBox="1"/>
          <p:nvPr/>
        </p:nvSpPr>
        <p:spPr>
          <a:xfrm>
            <a:off x="202048" y="1487333"/>
            <a:ext cx="7715654" cy="3756716"/>
          </a:xfrm>
          <a:prstGeom prst="rect">
            <a:avLst/>
          </a:prstGeom>
          <a:noFill/>
        </p:spPr>
        <p:txBody>
          <a:bodyPr wrap="square" lIns="91440" tIns="45720" rIns="91440" bIns="45720" rtlCol="0" anchor="t">
            <a:spAutoFit/>
          </a:bodyPr>
          <a:lstStyle/>
          <a:p>
            <a:r>
              <a:rPr lang="en-US" sz="2400" b="1">
                <a:latin typeface="Trade Gothic Next"/>
              </a:rPr>
              <a:t>BCSD schools are equipped with access control doors and video intercom systems. Visitors must identify themselves through the video intercom system before being admitted into the building.  </a:t>
            </a:r>
            <a:endParaRPr lang="en-US" b="1">
              <a:latin typeface="Trade Gothic Next"/>
            </a:endParaRPr>
          </a:p>
          <a:p>
            <a:endParaRPr lang="en-US" sz="2400" b="1">
              <a:latin typeface="Trade Gothic Next"/>
            </a:endParaRPr>
          </a:p>
          <a:p>
            <a:r>
              <a:rPr lang="en-US" sz="2400" b="1">
                <a:latin typeface="Trade Gothic Next"/>
              </a:rPr>
              <a:t>While all doors remain locked during school hours, frequently used doors have badge readers to allow staff access to the building.  Access control badges offer a more secure form of access; if a badge is lost or stolen, it can be disabled instantly.</a:t>
            </a:r>
            <a:endParaRPr lang="en-US" b="1">
              <a:latin typeface="Trade Gothic Next"/>
              <a:ea typeface="Calibri"/>
              <a:cs typeface="Calibri"/>
            </a:endParaRPr>
          </a:p>
        </p:txBody>
      </p:sp>
      <p:pic>
        <p:nvPicPr>
          <p:cNvPr id="2" name="Picture 1" descr="A close up of a device&#10;&#10;AI-generated content may be incorrect.">
            <a:extLst>
              <a:ext uri="{FF2B5EF4-FFF2-40B4-BE49-F238E27FC236}">
                <a16:creationId xmlns:a16="http://schemas.microsoft.com/office/drawing/2014/main" id="{B4233FA4-778C-3532-F589-B36C588684A1}"/>
              </a:ext>
            </a:extLst>
          </p:cNvPr>
          <p:cNvPicPr>
            <a:picLocks noChangeAspect="1"/>
          </p:cNvPicPr>
          <p:nvPr/>
        </p:nvPicPr>
        <p:blipFill>
          <a:blip r:embed="rId4"/>
          <a:stretch>
            <a:fillRect/>
          </a:stretch>
        </p:blipFill>
        <p:spPr>
          <a:xfrm>
            <a:off x="8049196" y="1188356"/>
            <a:ext cx="942288" cy="3274786"/>
          </a:xfrm>
          <a:prstGeom prst="rect">
            <a:avLst/>
          </a:prstGeom>
        </p:spPr>
      </p:pic>
      <p:pic>
        <p:nvPicPr>
          <p:cNvPr id="4" name="Picture 3" descr="A hand holding a identification card&#10;&#10;AI-generated content may be incorrect.">
            <a:extLst>
              <a:ext uri="{FF2B5EF4-FFF2-40B4-BE49-F238E27FC236}">
                <a16:creationId xmlns:a16="http://schemas.microsoft.com/office/drawing/2014/main" id="{037FEC3A-370C-70A9-BB5E-7C6BE5FB4EA2}"/>
              </a:ext>
            </a:extLst>
          </p:cNvPr>
          <p:cNvPicPr>
            <a:picLocks noChangeAspect="1"/>
          </p:cNvPicPr>
          <p:nvPr/>
        </p:nvPicPr>
        <p:blipFill>
          <a:blip r:embed="rId5"/>
          <a:srcRect l="22317" t="23348" r="26124" b="10184"/>
          <a:stretch/>
        </p:blipFill>
        <p:spPr>
          <a:xfrm>
            <a:off x="9255354" y="3190625"/>
            <a:ext cx="2740337" cy="2956601"/>
          </a:xfrm>
          <a:prstGeom prst="rect">
            <a:avLst/>
          </a:prstGeom>
          <a:ln w="28575">
            <a:solidFill>
              <a:schemeClr val="tx1"/>
            </a:solidFill>
          </a:ln>
        </p:spPr>
      </p:pic>
      <p:sp>
        <p:nvSpPr>
          <p:cNvPr id="6" name="Arrow: Left 5">
            <a:extLst>
              <a:ext uri="{FF2B5EF4-FFF2-40B4-BE49-F238E27FC236}">
                <a16:creationId xmlns:a16="http://schemas.microsoft.com/office/drawing/2014/main" id="{5C7E51A9-9815-977D-1138-013DC37E0302}"/>
              </a:ext>
            </a:extLst>
          </p:cNvPr>
          <p:cNvSpPr/>
          <p:nvPr/>
        </p:nvSpPr>
        <p:spPr>
          <a:xfrm>
            <a:off x="9122726" y="1886304"/>
            <a:ext cx="1674813" cy="727858"/>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1723EBD8-0573-E815-A096-54FB9E1AFD6F}"/>
              </a:ext>
            </a:extLst>
          </p:cNvPr>
          <p:cNvSpPr/>
          <p:nvPr/>
        </p:nvSpPr>
        <p:spPr>
          <a:xfrm rot="10800000">
            <a:off x="6609419" y="5456030"/>
            <a:ext cx="2160373" cy="727858"/>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0086BE-DC06-B9CC-F5C1-32D64ED5B86A}"/>
              </a:ext>
            </a:extLst>
          </p:cNvPr>
          <p:cNvSpPr txBox="1"/>
          <p:nvPr/>
        </p:nvSpPr>
        <p:spPr>
          <a:xfrm>
            <a:off x="9545309" y="1701638"/>
            <a:ext cx="1244007" cy="369332"/>
          </a:xfrm>
          <a:prstGeom prst="rect">
            <a:avLst/>
          </a:prstGeom>
          <a:noFill/>
        </p:spPr>
        <p:txBody>
          <a:bodyPr wrap="square" rtlCol="0">
            <a:spAutoFit/>
          </a:bodyPr>
          <a:lstStyle/>
          <a:p>
            <a:r>
              <a:rPr lang="en-US"/>
              <a:t>AIPHONE</a:t>
            </a:r>
          </a:p>
        </p:txBody>
      </p:sp>
      <p:sp>
        <p:nvSpPr>
          <p:cNvPr id="10" name="TextBox 9">
            <a:extLst>
              <a:ext uri="{FF2B5EF4-FFF2-40B4-BE49-F238E27FC236}">
                <a16:creationId xmlns:a16="http://schemas.microsoft.com/office/drawing/2014/main" id="{AA9E2C0B-AAF9-66B6-D6A4-1096A4883EEF}"/>
              </a:ext>
            </a:extLst>
          </p:cNvPr>
          <p:cNvSpPr txBox="1"/>
          <p:nvPr/>
        </p:nvSpPr>
        <p:spPr>
          <a:xfrm>
            <a:off x="6609420" y="5250426"/>
            <a:ext cx="1934812" cy="369332"/>
          </a:xfrm>
          <a:prstGeom prst="rect">
            <a:avLst/>
          </a:prstGeom>
          <a:noFill/>
        </p:spPr>
        <p:txBody>
          <a:bodyPr wrap="square" rtlCol="0">
            <a:spAutoFit/>
          </a:bodyPr>
          <a:lstStyle/>
          <a:p>
            <a:r>
              <a:rPr lang="en-US"/>
              <a:t>ACCESS CONTROL</a:t>
            </a:r>
          </a:p>
        </p:txBody>
      </p:sp>
    </p:spTree>
    <p:extLst>
      <p:ext uri="{BB962C8B-B14F-4D97-AF65-F5344CB8AC3E}">
        <p14:creationId xmlns:p14="http://schemas.microsoft.com/office/powerpoint/2010/main" val="962017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D3466A-518B-B177-AFD1-C849899852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4450C57-34DD-C071-09CD-6033A0E3963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SECURED VESTIBULES </a:t>
            </a:r>
            <a:endParaRPr lang="en-US" sz="4400" b="0" i="0" u="none" strike="noStrike" kern="1200" cap="none" spc="0" normalizeH="0" baseline="0" noProof="0">
              <a:ln>
                <a:noFill/>
              </a:ln>
              <a:solidFill>
                <a:prstClr val="white"/>
              </a:solidFill>
              <a:effectLst/>
              <a:uLnTx/>
              <a:uFillTx/>
              <a:latin typeface="Trade Gothic Next HvyCd"/>
            </a:endParaRPr>
          </a:p>
        </p:txBody>
      </p:sp>
      <p:pic>
        <p:nvPicPr>
          <p:cNvPr id="11" name="Picture 10">
            <a:extLst>
              <a:ext uri="{FF2B5EF4-FFF2-40B4-BE49-F238E27FC236}">
                <a16:creationId xmlns:a16="http://schemas.microsoft.com/office/drawing/2014/main" id="{84DC64CC-FCD7-A682-38B0-41E34113817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88C69425-AD3C-E627-8427-D12F56DB8D52}"/>
              </a:ext>
            </a:extLst>
          </p:cNvPr>
          <p:cNvSpPr>
            <a:spLocks noGrp="1"/>
          </p:cNvSpPr>
          <p:nvPr>
            <p:ph type="sldNum" sz="quarter" idx="12"/>
          </p:nvPr>
        </p:nvSpPr>
        <p:spPr>
          <a:xfrm>
            <a:off x="11634801" y="6377174"/>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7A2424F-DE3D-6581-616A-1C6960B52CE1}"/>
              </a:ext>
            </a:extLst>
          </p:cNvPr>
          <p:cNvSpPr txBox="1"/>
          <p:nvPr/>
        </p:nvSpPr>
        <p:spPr>
          <a:xfrm>
            <a:off x="1951703" y="1117993"/>
            <a:ext cx="8288593" cy="830997"/>
          </a:xfrm>
          <a:prstGeom prst="rect">
            <a:avLst/>
          </a:prstGeom>
          <a:noFill/>
        </p:spPr>
        <p:txBody>
          <a:bodyPr wrap="square" lIns="91440" tIns="45720" rIns="91440" bIns="45720" rtlCol="0" anchor="t">
            <a:spAutoFit/>
          </a:bodyPr>
          <a:lstStyle/>
          <a:p>
            <a:r>
              <a:rPr lang="en-US" sz="2400" b="1">
                <a:latin typeface="Trade Gothic Next"/>
              </a:rPr>
              <a:t>To provide another layer of safety to our students and staff, secured vestibules are being implemented in all schools.</a:t>
            </a:r>
          </a:p>
        </p:txBody>
      </p:sp>
      <p:pic>
        <p:nvPicPr>
          <p:cNvPr id="2" name="Picture 1" descr="A black and white drawing of a building&#10;&#10;AI-generated content may be incorrect.">
            <a:extLst>
              <a:ext uri="{FF2B5EF4-FFF2-40B4-BE49-F238E27FC236}">
                <a16:creationId xmlns:a16="http://schemas.microsoft.com/office/drawing/2014/main" id="{AC83FAA5-CC2E-352E-95EA-7525B6EE59A4}"/>
              </a:ext>
            </a:extLst>
          </p:cNvPr>
          <p:cNvPicPr>
            <a:picLocks noChangeAspect="1"/>
          </p:cNvPicPr>
          <p:nvPr/>
        </p:nvPicPr>
        <p:blipFill>
          <a:blip r:embed="rId4"/>
          <a:stretch>
            <a:fillRect/>
          </a:stretch>
        </p:blipFill>
        <p:spPr>
          <a:xfrm>
            <a:off x="6240676" y="2256100"/>
            <a:ext cx="5394125" cy="4110239"/>
          </a:xfrm>
          <a:prstGeom prst="rect">
            <a:avLst/>
          </a:prstGeom>
          <a:ln w="28575">
            <a:solidFill>
              <a:schemeClr val="tx1"/>
            </a:solidFill>
          </a:ln>
        </p:spPr>
      </p:pic>
      <p:pic>
        <p:nvPicPr>
          <p:cNvPr id="4" name="Picture 3" descr="A hallway with glass doors and stone walls&#10;&#10;AI-generated content may be incorrect.">
            <a:extLst>
              <a:ext uri="{FF2B5EF4-FFF2-40B4-BE49-F238E27FC236}">
                <a16:creationId xmlns:a16="http://schemas.microsoft.com/office/drawing/2014/main" id="{9C16D972-639C-3AF1-663F-932BC13CBAF9}"/>
              </a:ext>
            </a:extLst>
          </p:cNvPr>
          <p:cNvPicPr>
            <a:picLocks noChangeAspect="1"/>
          </p:cNvPicPr>
          <p:nvPr/>
        </p:nvPicPr>
        <p:blipFill>
          <a:blip r:embed="rId5"/>
          <a:stretch>
            <a:fillRect/>
          </a:stretch>
        </p:blipFill>
        <p:spPr>
          <a:xfrm>
            <a:off x="261184" y="2257063"/>
            <a:ext cx="5747252" cy="4109013"/>
          </a:xfrm>
          <a:prstGeom prst="rect">
            <a:avLst/>
          </a:prstGeom>
          <a:ln w="28575">
            <a:solidFill>
              <a:schemeClr val="tx1"/>
            </a:solidFill>
          </a:ln>
        </p:spPr>
      </p:pic>
    </p:spTree>
    <p:extLst>
      <p:ext uri="{BB962C8B-B14F-4D97-AF65-F5344CB8AC3E}">
        <p14:creationId xmlns:p14="http://schemas.microsoft.com/office/powerpoint/2010/main" val="2555878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8BFE2F-0B94-65E6-6BBB-73D588D89CF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ED9E993-9A60-357D-8D67-8D124E8047BC}"/>
              </a:ext>
            </a:extLst>
          </p:cNvPr>
          <p:cNvSpPr/>
          <p:nvPr/>
        </p:nvSpPr>
        <p:spPr>
          <a:xfrm>
            <a:off x="11248" y="71073"/>
            <a:ext cx="12192000" cy="662948"/>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BF1CF77-AFFF-7C81-00B8-AF939A4B96A7}"/>
              </a:ext>
            </a:extLst>
          </p:cNvPr>
          <p:cNvSpPr txBox="1"/>
          <p:nvPr/>
        </p:nvSpPr>
        <p:spPr>
          <a:xfrm>
            <a:off x="102494" y="66636"/>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WEAPONS DETECTION SYSTEM (</a:t>
            </a:r>
            <a:r>
              <a:rPr lang="en-US" sz="4400" err="1">
                <a:solidFill>
                  <a:prstClr val="white"/>
                </a:solidFill>
                <a:effectLst>
                  <a:outerShdw blurRad="38100" dist="38100" dir="2700000" algn="tl">
                    <a:srgbClr val="000000">
                      <a:alpha val="43137"/>
                    </a:srgbClr>
                  </a:outerShdw>
                </a:effectLst>
                <a:latin typeface="Trade Gothic Next HvyCd"/>
              </a:rPr>
              <a:t>OpenGate</a:t>
            </a:r>
            <a:r>
              <a:rPr lang="en-US" sz="4400">
                <a:solidFill>
                  <a:prstClr val="white"/>
                </a:solidFill>
                <a:effectLst>
                  <a:outerShdw blurRad="38100" dist="38100" dir="2700000" algn="tl">
                    <a:srgbClr val="000000">
                      <a:alpha val="43137"/>
                    </a:srgbClr>
                  </a:outerShdw>
                </a:effectLst>
                <a:latin typeface="Trade Gothic Next HvyCd"/>
              </a:rPr>
              <a:t>)</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9" name="Picture 8" descr="A logo with white text and yellow squares&#10;&#10;AI-generated content may be incorrect.">
            <a:extLst>
              <a:ext uri="{FF2B5EF4-FFF2-40B4-BE49-F238E27FC236}">
                <a16:creationId xmlns:a16="http://schemas.microsoft.com/office/drawing/2014/main" id="{2CB6EA2B-3189-BFEE-DA7C-69B52994B8FE}"/>
              </a:ext>
            </a:extLst>
          </p:cNvPr>
          <p:cNvPicPr>
            <a:picLocks noChangeAspect="1"/>
          </p:cNvPicPr>
          <p:nvPr/>
        </p:nvPicPr>
        <p:blipFill>
          <a:blip r:embed="rId3"/>
          <a:stretch>
            <a:fillRect/>
          </a:stretch>
        </p:blipFill>
        <p:spPr>
          <a:xfrm>
            <a:off x="11032257" y="-120168"/>
            <a:ext cx="1159743" cy="1155158"/>
          </a:xfrm>
          <a:prstGeom prst="rect">
            <a:avLst/>
          </a:prstGeom>
        </p:spPr>
      </p:pic>
      <p:pic>
        <p:nvPicPr>
          <p:cNvPr id="13" name="Picture 12" descr="A person and person walking through a tunnel&#10;&#10;AI-generated content may be incorrect.">
            <a:extLst>
              <a:ext uri="{FF2B5EF4-FFF2-40B4-BE49-F238E27FC236}">
                <a16:creationId xmlns:a16="http://schemas.microsoft.com/office/drawing/2014/main" id="{84C25728-B9D3-3C32-836B-A8A9E17367CA}"/>
              </a:ext>
            </a:extLst>
          </p:cNvPr>
          <p:cNvPicPr>
            <a:picLocks noChangeAspect="1"/>
          </p:cNvPicPr>
          <p:nvPr/>
        </p:nvPicPr>
        <p:blipFill>
          <a:blip r:embed="rId4"/>
          <a:stretch>
            <a:fillRect/>
          </a:stretch>
        </p:blipFill>
        <p:spPr>
          <a:xfrm>
            <a:off x="234276" y="1115796"/>
            <a:ext cx="4124325" cy="5419725"/>
          </a:xfrm>
          <a:prstGeom prst="rect">
            <a:avLst/>
          </a:prstGeom>
          <a:ln>
            <a:noFill/>
          </a:ln>
        </p:spPr>
      </p:pic>
      <p:sp>
        <p:nvSpPr>
          <p:cNvPr id="16" name="TextBox 15">
            <a:extLst>
              <a:ext uri="{FF2B5EF4-FFF2-40B4-BE49-F238E27FC236}">
                <a16:creationId xmlns:a16="http://schemas.microsoft.com/office/drawing/2014/main" id="{EBF0B05B-CBAF-2B5B-A1D8-5C370DFF5E88}"/>
              </a:ext>
            </a:extLst>
          </p:cNvPr>
          <p:cNvSpPr txBox="1"/>
          <p:nvPr/>
        </p:nvSpPr>
        <p:spPr>
          <a:xfrm>
            <a:off x="5007335" y="1313454"/>
            <a:ext cx="602791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rade Gothic Next"/>
                <a:ea typeface="Calibri"/>
                <a:cs typeface="Calibri"/>
              </a:rPr>
              <a:t>$1.6 million</a:t>
            </a:r>
            <a:r>
              <a:rPr lang="en-US" sz="2400">
                <a:latin typeface="Trade Gothic Next"/>
                <a:ea typeface="Calibri"/>
                <a:cs typeface="Calibri"/>
              </a:rPr>
              <a:t> </a:t>
            </a:r>
            <a:r>
              <a:rPr lang="en-US" sz="2400" b="1">
                <a:latin typeface="Trade Gothic Next"/>
                <a:ea typeface="Calibri"/>
                <a:cs typeface="Calibri"/>
              </a:rPr>
              <a:t>has been invested in  </a:t>
            </a:r>
            <a:r>
              <a:rPr lang="en-US" sz="2400" b="1" err="1">
                <a:latin typeface="Trade Gothic Next"/>
                <a:ea typeface="Calibri"/>
                <a:cs typeface="Calibri"/>
              </a:rPr>
              <a:t>OpenGate</a:t>
            </a:r>
            <a:r>
              <a:rPr lang="en-US" sz="2400" b="1">
                <a:latin typeface="Trade Gothic Next"/>
                <a:ea typeface="Calibri"/>
                <a:cs typeface="Calibri"/>
              </a:rPr>
              <a:t> advanced metal detectors for all schools.  Every day every student at every school must be screened for weapons upon arrival.</a:t>
            </a:r>
          </a:p>
        </p:txBody>
      </p:sp>
      <p:pic>
        <p:nvPicPr>
          <p:cNvPr id="19" name="Picture 18" descr="A screenshot of a phone&#10;&#10;AI-generated content may be incorrect.">
            <a:extLst>
              <a:ext uri="{FF2B5EF4-FFF2-40B4-BE49-F238E27FC236}">
                <a16:creationId xmlns:a16="http://schemas.microsoft.com/office/drawing/2014/main" id="{4AF23AC6-CE76-3373-4444-5D2309AC8727}"/>
              </a:ext>
            </a:extLst>
          </p:cNvPr>
          <p:cNvPicPr>
            <a:picLocks noChangeAspect="1"/>
          </p:cNvPicPr>
          <p:nvPr/>
        </p:nvPicPr>
        <p:blipFill>
          <a:blip r:embed="rId5"/>
          <a:stretch>
            <a:fillRect/>
          </a:stretch>
        </p:blipFill>
        <p:spPr>
          <a:xfrm>
            <a:off x="4585532" y="3584109"/>
            <a:ext cx="2887809" cy="2951542"/>
          </a:xfrm>
          <a:prstGeom prst="rect">
            <a:avLst/>
          </a:prstGeom>
          <a:ln>
            <a:noFill/>
          </a:ln>
        </p:spPr>
      </p:pic>
      <p:pic>
        <p:nvPicPr>
          <p:cNvPr id="2" name="Picture 1">
            <a:extLst>
              <a:ext uri="{FF2B5EF4-FFF2-40B4-BE49-F238E27FC236}">
                <a16:creationId xmlns:a16="http://schemas.microsoft.com/office/drawing/2014/main" id="{A30CC490-7AD3-5C4C-A331-FAB9AB7B1C3D}"/>
              </a:ext>
            </a:extLst>
          </p:cNvPr>
          <p:cNvPicPr>
            <a:picLocks noChangeAspect="1"/>
          </p:cNvPicPr>
          <p:nvPr/>
        </p:nvPicPr>
        <p:blipFill>
          <a:blip r:embed="rId6"/>
          <a:stretch>
            <a:fillRect/>
          </a:stretch>
        </p:blipFill>
        <p:spPr>
          <a:xfrm>
            <a:off x="7691313" y="3434488"/>
            <a:ext cx="3914775" cy="2943225"/>
          </a:xfrm>
          <a:prstGeom prst="rect">
            <a:avLst/>
          </a:prstGeom>
          <a:ln w="28575">
            <a:solidFill>
              <a:schemeClr val="tx1"/>
            </a:solidFill>
          </a:ln>
        </p:spPr>
      </p:pic>
      <p:sp>
        <p:nvSpPr>
          <p:cNvPr id="3" name="Slide Number Placeholder 2">
            <a:extLst>
              <a:ext uri="{FF2B5EF4-FFF2-40B4-BE49-F238E27FC236}">
                <a16:creationId xmlns:a16="http://schemas.microsoft.com/office/drawing/2014/main" id="{B53E1ECA-A5BB-2369-2350-E22766E572E3}"/>
              </a:ext>
            </a:extLst>
          </p:cNvPr>
          <p:cNvSpPr>
            <a:spLocks noGrp="1"/>
          </p:cNvSpPr>
          <p:nvPr>
            <p:ph type="sldNum" sz="quarter" idx="12"/>
          </p:nvPr>
        </p:nvSpPr>
        <p:spPr>
          <a:xfrm>
            <a:off x="9214524" y="6452208"/>
            <a:ext cx="2743200" cy="365125"/>
          </a:xfrm>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778462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628B5E-3134-DF9B-464F-A4CC94EA1F9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B057F2B-D0AE-0E5C-20BE-3CA47AD486A1}"/>
              </a:ext>
            </a:extLst>
          </p:cNvPr>
          <p:cNvSpPr/>
          <p:nvPr/>
        </p:nvSpPr>
        <p:spPr>
          <a:xfrm>
            <a:off x="1602" y="119300"/>
            <a:ext cx="12192000" cy="67271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FF0625A-8CA8-E43A-8CAA-496918220C10}"/>
              </a:ext>
            </a:extLst>
          </p:cNvPr>
          <p:cNvSpPr txBox="1"/>
          <p:nvPr/>
        </p:nvSpPr>
        <p:spPr>
          <a:xfrm>
            <a:off x="102494" y="66636"/>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WEAPONS DETECTION SYSTEM (OpenGate)</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9" name="Picture 8" descr="A logo with white text and yellow squares&#10;&#10;AI-generated content may be incorrect.">
            <a:extLst>
              <a:ext uri="{FF2B5EF4-FFF2-40B4-BE49-F238E27FC236}">
                <a16:creationId xmlns:a16="http://schemas.microsoft.com/office/drawing/2014/main" id="{74DAD843-0463-F65B-FF10-7336DFBA14E6}"/>
              </a:ext>
            </a:extLst>
          </p:cNvPr>
          <p:cNvPicPr>
            <a:picLocks noChangeAspect="1"/>
          </p:cNvPicPr>
          <p:nvPr/>
        </p:nvPicPr>
        <p:blipFill>
          <a:blip r:embed="rId3"/>
          <a:stretch>
            <a:fillRect/>
          </a:stretch>
        </p:blipFill>
        <p:spPr>
          <a:xfrm>
            <a:off x="11032257" y="-120168"/>
            <a:ext cx="1159743" cy="1155158"/>
          </a:xfrm>
          <a:prstGeom prst="rect">
            <a:avLst/>
          </a:prstGeom>
        </p:spPr>
      </p:pic>
      <p:sp>
        <p:nvSpPr>
          <p:cNvPr id="16" name="TextBox 15">
            <a:extLst>
              <a:ext uri="{FF2B5EF4-FFF2-40B4-BE49-F238E27FC236}">
                <a16:creationId xmlns:a16="http://schemas.microsoft.com/office/drawing/2014/main" id="{7C7AB522-86BB-647F-793E-D3831178B412}"/>
              </a:ext>
            </a:extLst>
          </p:cNvPr>
          <p:cNvSpPr txBox="1"/>
          <p:nvPr/>
        </p:nvSpPr>
        <p:spPr>
          <a:xfrm>
            <a:off x="302043" y="796173"/>
            <a:ext cx="7428960" cy="27218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rade Gothic Next"/>
                <a:ea typeface="Calibri"/>
                <a:cs typeface="Calibri"/>
              </a:rPr>
              <a:t>Additional </a:t>
            </a:r>
            <a:r>
              <a:rPr lang="en-US" sz="2400" b="1" err="1">
                <a:latin typeface="Trade Gothic Next"/>
                <a:ea typeface="Calibri"/>
                <a:cs typeface="Calibri"/>
              </a:rPr>
              <a:t>OpenGate</a:t>
            </a:r>
            <a:r>
              <a:rPr lang="en-US" sz="2400" b="1">
                <a:latin typeface="Trade Gothic Next"/>
                <a:ea typeface="Calibri"/>
                <a:cs typeface="Calibri"/>
              </a:rPr>
              <a:t> units are being purchased with this year's Safety Grant funds to streamline intake processes during arrival.</a:t>
            </a:r>
            <a:endParaRPr lang="en-US" sz="2400">
              <a:ea typeface="Calibri"/>
              <a:cs typeface="Calibri"/>
            </a:endParaRPr>
          </a:p>
          <a:p>
            <a:endParaRPr lang="en-US" sz="2400" b="1">
              <a:latin typeface="Trade Gothic Next"/>
              <a:ea typeface="Calibri"/>
              <a:cs typeface="Calibri"/>
            </a:endParaRPr>
          </a:p>
          <a:p>
            <a:r>
              <a:rPr lang="en-US" sz="2400" b="1">
                <a:latin typeface="Trade Gothic Next"/>
                <a:ea typeface="Calibri"/>
                <a:cs typeface="Calibri"/>
              </a:rPr>
              <a:t>Stadium units are also being purchased with ESPLOST funds for enhanced screening of attendees at all events.</a:t>
            </a:r>
          </a:p>
        </p:txBody>
      </p:sp>
      <p:pic>
        <p:nvPicPr>
          <p:cNvPr id="3" name="Picture 2" descr="A police officer serving food to a crowd of people&#10;&#10;AI-generated content may be incorrect.">
            <a:extLst>
              <a:ext uri="{FF2B5EF4-FFF2-40B4-BE49-F238E27FC236}">
                <a16:creationId xmlns:a16="http://schemas.microsoft.com/office/drawing/2014/main" id="{861897D7-162A-6FEB-F8E8-833F4E2400C3}"/>
              </a:ext>
            </a:extLst>
          </p:cNvPr>
          <p:cNvPicPr>
            <a:picLocks noChangeAspect="1"/>
          </p:cNvPicPr>
          <p:nvPr/>
        </p:nvPicPr>
        <p:blipFill>
          <a:blip r:embed="rId4"/>
          <a:stretch>
            <a:fillRect/>
          </a:stretch>
        </p:blipFill>
        <p:spPr>
          <a:xfrm>
            <a:off x="7809824" y="1718232"/>
            <a:ext cx="3676911" cy="2943617"/>
          </a:xfrm>
          <a:prstGeom prst="rect">
            <a:avLst/>
          </a:prstGeom>
          <a:ln w="28575">
            <a:solidFill>
              <a:schemeClr val="tx1"/>
            </a:solidFill>
          </a:ln>
        </p:spPr>
      </p:pic>
      <p:pic>
        <p:nvPicPr>
          <p:cNvPr id="5" name="Picture 4" descr="A group of people standing in a row&#10;&#10;AI-generated content may be incorrect.">
            <a:extLst>
              <a:ext uri="{FF2B5EF4-FFF2-40B4-BE49-F238E27FC236}">
                <a16:creationId xmlns:a16="http://schemas.microsoft.com/office/drawing/2014/main" id="{73458D75-1B28-C271-3643-1ED9A11955B1}"/>
              </a:ext>
            </a:extLst>
          </p:cNvPr>
          <p:cNvPicPr>
            <a:picLocks noChangeAspect="1"/>
          </p:cNvPicPr>
          <p:nvPr/>
        </p:nvPicPr>
        <p:blipFill>
          <a:blip r:embed="rId5"/>
          <a:srcRect l="13209" t="5000" r="8292" b="6875"/>
          <a:stretch/>
        </p:blipFill>
        <p:spPr>
          <a:xfrm>
            <a:off x="1813868" y="3186670"/>
            <a:ext cx="5224474" cy="35409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Slide Number Placeholder 1">
            <a:extLst>
              <a:ext uri="{FF2B5EF4-FFF2-40B4-BE49-F238E27FC236}">
                <a16:creationId xmlns:a16="http://schemas.microsoft.com/office/drawing/2014/main" id="{AAEE6FC0-EA69-C2EE-4DCD-69D7DCC9CE41}"/>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3473767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274128BA-8224-EFA6-5000-107E331AE76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DC95A4-9469-113F-2CCB-5C4648E081C2}"/>
              </a:ext>
            </a:extLst>
          </p:cNvPr>
          <p:cNvSpPr>
            <a:spLocks noGrp="1"/>
          </p:cNvSpPr>
          <p:nvPr>
            <p:ph idx="1"/>
          </p:nvPr>
        </p:nvSpPr>
        <p:spPr>
          <a:xfrm>
            <a:off x="525054" y="1714748"/>
            <a:ext cx="11145230" cy="4235249"/>
          </a:xfrm>
          <a:noFill/>
        </p:spPr>
        <p:txBody>
          <a:bodyPr vert="horz" lIns="91440" tIns="45720" rIns="91440" bIns="45720" rtlCol="0" anchor="t">
            <a:noAutofit/>
          </a:bodyPr>
          <a:lstStyle/>
          <a:p>
            <a:pPr marL="0" indent="0">
              <a:lnSpc>
                <a:spcPct val="100000"/>
              </a:lnSpc>
              <a:spcBef>
                <a:spcPts val="0"/>
              </a:spcBef>
              <a:buNone/>
            </a:pPr>
            <a:r>
              <a:rPr lang="en-US" sz="2200">
                <a:solidFill>
                  <a:srgbClr val="424242"/>
                </a:solidFill>
                <a:latin typeface="Arial"/>
                <a:cs typeface="Segoe UI"/>
              </a:rPr>
              <a:t>I</a:t>
            </a:r>
            <a:r>
              <a:rPr lang="en-US" sz="2400">
                <a:solidFill>
                  <a:srgbClr val="424242"/>
                </a:solidFill>
                <a:latin typeface="Trade Gothic Next"/>
                <a:cs typeface="Segoe UI"/>
              </a:rPr>
              <a:t>n an increasingly digital world, technological safety is crucial. </a:t>
            </a:r>
            <a:endParaRPr lang="en-US" sz="2400">
              <a:solidFill>
                <a:srgbClr val="000000"/>
              </a:solidFill>
              <a:latin typeface="Trade Gothic Next"/>
              <a:cs typeface="Arial"/>
            </a:endParaRPr>
          </a:p>
          <a:p>
            <a:pPr marL="0" indent="0">
              <a:lnSpc>
                <a:spcPct val="100000"/>
              </a:lnSpc>
              <a:spcBef>
                <a:spcPts val="0"/>
              </a:spcBef>
              <a:buNone/>
            </a:pPr>
            <a:r>
              <a:rPr lang="en-US" sz="2400">
                <a:solidFill>
                  <a:srgbClr val="424242"/>
                </a:solidFill>
                <a:latin typeface="Trade Gothic Next"/>
                <a:cs typeface="Segoe UI"/>
              </a:rPr>
              <a:t>P</a:t>
            </a:r>
            <a:r>
              <a:rPr lang="en-US" sz="2400">
                <a:solidFill>
                  <a:srgbClr val="424242"/>
                </a:solidFill>
                <a:latin typeface="Trade Gothic Next"/>
                <a:cs typeface="Arial"/>
              </a:rPr>
              <a:t>latforms such as Lightspeed Alert and Audio Enhancement allow school and district staff to be responsive to situations that need attention</a:t>
            </a:r>
            <a:r>
              <a:rPr lang="en-US" sz="2400">
                <a:solidFill>
                  <a:srgbClr val="424242"/>
                </a:solidFill>
                <a:latin typeface="Trade Gothic Next"/>
                <a:cs typeface="Segoe UI"/>
              </a:rPr>
              <a:t>. </a:t>
            </a:r>
            <a:endParaRPr lang="en-US" sz="2400">
              <a:solidFill>
                <a:srgbClr val="000000"/>
              </a:solidFill>
              <a:latin typeface="Trade Gothic Next"/>
              <a:cs typeface="Arial"/>
            </a:endParaRPr>
          </a:p>
          <a:p>
            <a:pPr marL="0" indent="0">
              <a:lnSpc>
                <a:spcPct val="100000"/>
              </a:lnSpc>
              <a:spcBef>
                <a:spcPts val="0"/>
              </a:spcBef>
              <a:buNone/>
            </a:pPr>
            <a:endParaRPr lang="en-US" sz="2400">
              <a:solidFill>
                <a:srgbClr val="424242"/>
              </a:solidFill>
              <a:latin typeface="Trade Gothic Next"/>
              <a:cs typeface="Segoe UI"/>
            </a:endParaRPr>
          </a:p>
          <a:p>
            <a:pPr marL="0" indent="0">
              <a:lnSpc>
                <a:spcPct val="100000"/>
              </a:lnSpc>
              <a:spcBef>
                <a:spcPts val="0"/>
              </a:spcBef>
              <a:buNone/>
            </a:pPr>
            <a:r>
              <a:rPr lang="en-US" sz="2400">
                <a:solidFill>
                  <a:srgbClr val="424242"/>
                </a:solidFill>
                <a:latin typeface="Trade Gothic Next"/>
                <a:cs typeface="Segoe UI"/>
              </a:rPr>
              <a:t>The Audio Enhancement SAFE system allows teachers and staff to notify administration they need assistance, while advanced microphones and staff badges allow for multiple types of alerts as well as a live view of classrooms. </a:t>
            </a:r>
            <a:endParaRPr lang="en-US" sz="2400">
              <a:solidFill>
                <a:srgbClr val="000000"/>
              </a:solidFill>
              <a:latin typeface="Trade Gothic Next"/>
              <a:cs typeface="Arial"/>
            </a:endParaRPr>
          </a:p>
          <a:p>
            <a:pPr marL="0" indent="0">
              <a:lnSpc>
                <a:spcPct val="100000"/>
              </a:lnSpc>
              <a:spcBef>
                <a:spcPts val="0"/>
              </a:spcBef>
              <a:buNone/>
            </a:pPr>
            <a:endParaRPr lang="en-US" sz="2400">
              <a:solidFill>
                <a:srgbClr val="424242"/>
              </a:solidFill>
              <a:latin typeface="Trade Gothic Next"/>
              <a:cs typeface="Segoe UI"/>
            </a:endParaRPr>
          </a:p>
          <a:p>
            <a:pPr marL="0" indent="0">
              <a:lnSpc>
                <a:spcPct val="100000"/>
              </a:lnSpc>
              <a:spcBef>
                <a:spcPts val="0"/>
              </a:spcBef>
              <a:buNone/>
            </a:pPr>
            <a:r>
              <a:rPr lang="en-US" sz="2400">
                <a:solidFill>
                  <a:srgbClr val="424242"/>
                </a:solidFill>
                <a:latin typeface="Trade Gothic Next"/>
                <a:cs typeface="Segoe UI"/>
              </a:rPr>
              <a:t>Implementing advanced digital camera systems with integrated radar technology allows for comprehensive coverage and intrusion detection. This seamless integration also allows for real-time tracking and advanced AI analysis. </a:t>
            </a:r>
            <a:endParaRPr lang="en-US" sz="2400">
              <a:latin typeface="Trade Gothic Next"/>
              <a:cs typeface="Arial"/>
            </a:endParaRPr>
          </a:p>
        </p:txBody>
      </p:sp>
      <p:sp>
        <p:nvSpPr>
          <p:cNvPr id="8" name="Rectangle 7">
            <a:extLst>
              <a:ext uri="{FF2B5EF4-FFF2-40B4-BE49-F238E27FC236}">
                <a16:creationId xmlns:a16="http://schemas.microsoft.com/office/drawing/2014/main" id="{F2C483BE-E62C-F71B-CDC9-4433B013405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77393D0-7249-F44B-237F-5A478EFD33F9}"/>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TECHNOLOGICAL SAFETY AND SECURITY</a:t>
            </a:r>
            <a:endParaRPr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4" name="Picture 3">
            <a:extLst>
              <a:ext uri="{FF2B5EF4-FFF2-40B4-BE49-F238E27FC236}">
                <a16:creationId xmlns:a16="http://schemas.microsoft.com/office/drawing/2014/main" id="{2ACCF1B3-97A1-B78E-9194-F28F21B745E8}"/>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F06FD836-9E37-5A77-71FD-4033583D280B}"/>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1476518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9F2063-6756-D0E1-71F5-D929910D9CD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48C5981-67F4-4F4E-0308-C4E55F678CE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LIGHTSPEED ALERT</a:t>
            </a:r>
            <a:endParaRPr lang="en-US">
              <a:solidFill>
                <a:prstClr val="white"/>
              </a:solidFill>
            </a:endParaRPr>
          </a:p>
        </p:txBody>
      </p:sp>
      <p:pic>
        <p:nvPicPr>
          <p:cNvPr id="11" name="Picture 10">
            <a:extLst>
              <a:ext uri="{FF2B5EF4-FFF2-40B4-BE49-F238E27FC236}">
                <a16:creationId xmlns:a16="http://schemas.microsoft.com/office/drawing/2014/main" id="{FE2A4513-5770-456B-AEFC-D9C34E22F0B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D058A882-1CA0-9320-04D3-CB4DE4878692}"/>
              </a:ext>
            </a:extLst>
          </p:cNvPr>
          <p:cNvSpPr>
            <a:spLocks noGrp="1"/>
          </p:cNvSpPr>
          <p:nvPr>
            <p:ph type="sldNum" sz="quarter" idx="12"/>
          </p:nvPr>
        </p:nvSpPr>
        <p:spPr>
          <a:xfrm>
            <a:off x="11657014" y="6377174"/>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813C76E-377B-381E-AAB5-2A6F96382C7A}"/>
              </a:ext>
            </a:extLst>
          </p:cNvPr>
          <p:cNvSpPr txBox="1"/>
          <p:nvPr/>
        </p:nvSpPr>
        <p:spPr>
          <a:xfrm>
            <a:off x="534202" y="1018410"/>
            <a:ext cx="8082185" cy="1938992"/>
          </a:xfrm>
          <a:prstGeom prst="rect">
            <a:avLst/>
          </a:prstGeom>
          <a:noFill/>
        </p:spPr>
        <p:txBody>
          <a:bodyPr wrap="square" lIns="91440" tIns="45720" rIns="91440" bIns="45720" rtlCol="0" anchor="t">
            <a:spAutoFit/>
          </a:bodyPr>
          <a:lstStyle/>
          <a:p>
            <a:r>
              <a:rPr lang="en-US" sz="2400" b="1">
                <a:latin typeface="Trade Gothic Next Cond"/>
              </a:rPr>
              <a:t>With this service, district staff is notified anytime a student types or searches anything related to violence or self-harm. Threats that are of a cautionary status, are emailed to district staff for further investigation. If the threat of violence or self-harm is deemed imminent, Lightspeed will immediately call district staff to report the incident.  </a:t>
            </a:r>
          </a:p>
        </p:txBody>
      </p:sp>
      <p:pic>
        <p:nvPicPr>
          <p:cNvPr id="2" name="Picture 1" descr="A black text on a white background&#10;&#10;AI-generated content may be incorrect.">
            <a:extLst>
              <a:ext uri="{FF2B5EF4-FFF2-40B4-BE49-F238E27FC236}">
                <a16:creationId xmlns:a16="http://schemas.microsoft.com/office/drawing/2014/main" id="{F2F48697-6D6D-DEE0-953B-E1BA70EF12DE}"/>
              </a:ext>
            </a:extLst>
          </p:cNvPr>
          <p:cNvPicPr>
            <a:picLocks noChangeAspect="1"/>
          </p:cNvPicPr>
          <p:nvPr/>
        </p:nvPicPr>
        <p:blipFill>
          <a:blip r:embed="rId4"/>
          <a:stretch>
            <a:fillRect/>
          </a:stretch>
        </p:blipFill>
        <p:spPr>
          <a:xfrm>
            <a:off x="534986" y="4879013"/>
            <a:ext cx="10949669" cy="1726748"/>
          </a:xfrm>
          <a:prstGeom prst="rect">
            <a:avLst/>
          </a:prstGeom>
        </p:spPr>
      </p:pic>
      <p:pic>
        <p:nvPicPr>
          <p:cNvPr id="4" name="Picture 3" descr="Free Email Icon - Free Download User Interface Icons | IconScout">
            <a:extLst>
              <a:ext uri="{FF2B5EF4-FFF2-40B4-BE49-F238E27FC236}">
                <a16:creationId xmlns:a16="http://schemas.microsoft.com/office/drawing/2014/main" id="{06B36E84-CD62-A516-FE6C-4ACAB4CA2CB0}"/>
              </a:ext>
            </a:extLst>
          </p:cNvPr>
          <p:cNvPicPr>
            <a:picLocks noChangeAspect="1"/>
          </p:cNvPicPr>
          <p:nvPr/>
        </p:nvPicPr>
        <p:blipFill>
          <a:blip r:embed="rId5"/>
          <a:stretch>
            <a:fillRect/>
          </a:stretch>
        </p:blipFill>
        <p:spPr>
          <a:xfrm>
            <a:off x="8913586" y="703943"/>
            <a:ext cx="2438400" cy="2438400"/>
          </a:xfrm>
          <a:prstGeom prst="rect">
            <a:avLst/>
          </a:prstGeom>
        </p:spPr>
      </p:pic>
      <p:pic>
        <p:nvPicPr>
          <p:cNvPr id="8" name="Picture 7" descr="A black phone icon with waves&#10;&#10;AI-generated content may be incorrect.">
            <a:extLst>
              <a:ext uri="{FF2B5EF4-FFF2-40B4-BE49-F238E27FC236}">
                <a16:creationId xmlns:a16="http://schemas.microsoft.com/office/drawing/2014/main" id="{8C654140-E5AE-4BDE-DEAC-3209778C8B9C}"/>
              </a:ext>
            </a:extLst>
          </p:cNvPr>
          <p:cNvPicPr>
            <a:picLocks noChangeAspect="1"/>
          </p:cNvPicPr>
          <p:nvPr/>
        </p:nvPicPr>
        <p:blipFill>
          <a:blip r:embed="rId6"/>
          <a:stretch>
            <a:fillRect/>
          </a:stretch>
        </p:blipFill>
        <p:spPr>
          <a:xfrm>
            <a:off x="9170533" y="2822121"/>
            <a:ext cx="1929040" cy="1744436"/>
          </a:xfrm>
          <a:prstGeom prst="rect">
            <a:avLst/>
          </a:prstGeom>
        </p:spPr>
      </p:pic>
      <p:pic>
        <p:nvPicPr>
          <p:cNvPr id="6" name="Picture 5" descr="A close up of a sign&#10;&#10;AI-generated content may be incorrect.">
            <a:extLst>
              <a:ext uri="{FF2B5EF4-FFF2-40B4-BE49-F238E27FC236}">
                <a16:creationId xmlns:a16="http://schemas.microsoft.com/office/drawing/2014/main" id="{6B5248ED-2603-A845-90AB-B030E93CC968}"/>
              </a:ext>
            </a:extLst>
          </p:cNvPr>
          <p:cNvPicPr>
            <a:picLocks noChangeAspect="1"/>
          </p:cNvPicPr>
          <p:nvPr/>
        </p:nvPicPr>
        <p:blipFill>
          <a:blip r:embed="rId7"/>
          <a:stretch>
            <a:fillRect/>
          </a:stretch>
        </p:blipFill>
        <p:spPr>
          <a:xfrm>
            <a:off x="538529" y="3022234"/>
            <a:ext cx="8965711" cy="1849071"/>
          </a:xfrm>
          <a:prstGeom prst="rect">
            <a:avLst/>
          </a:prstGeom>
        </p:spPr>
      </p:pic>
    </p:spTree>
    <p:extLst>
      <p:ext uri="{BB962C8B-B14F-4D97-AF65-F5344CB8AC3E}">
        <p14:creationId xmlns:p14="http://schemas.microsoft.com/office/powerpoint/2010/main" val="2100088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14C742-E1E4-540F-5009-C7AFBB39B5F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79276D5-9CD7-3896-651E-9ECA30FAD1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AUDIO ENHANCEMENTS ALERTS</a:t>
            </a:r>
            <a:endParaRPr lang="en-US" sz="4400" b="0" i="0" u="none" strike="noStrike" kern="1200" cap="none" spc="0" normalizeH="0" baseline="0" noProof="0">
              <a:ln>
                <a:noFill/>
              </a:ln>
              <a:solidFill>
                <a:prstClr val="white"/>
              </a:solidFill>
              <a:effectLst/>
              <a:uLnTx/>
              <a:uFillTx/>
              <a:latin typeface="Trade Gothic Next HvyCd"/>
            </a:endParaRPr>
          </a:p>
        </p:txBody>
      </p:sp>
      <p:pic>
        <p:nvPicPr>
          <p:cNvPr id="11" name="Picture 10">
            <a:extLst>
              <a:ext uri="{FF2B5EF4-FFF2-40B4-BE49-F238E27FC236}">
                <a16:creationId xmlns:a16="http://schemas.microsoft.com/office/drawing/2014/main" id="{41655BA0-D6EE-9A02-B0AC-C035A6DDD5C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776AC97E-4465-3890-D2CC-94031845D2CA}"/>
              </a:ext>
            </a:extLst>
          </p:cNvPr>
          <p:cNvSpPr>
            <a:spLocks noGrp="1"/>
          </p:cNvSpPr>
          <p:nvPr>
            <p:ph type="sldNum" sz="quarter" idx="12"/>
          </p:nvPr>
        </p:nvSpPr>
        <p:spPr>
          <a:xfrm>
            <a:off x="11742297" y="6377174"/>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8D57B5A-2EF8-B5BB-4319-0E7708A70AE3}"/>
              </a:ext>
            </a:extLst>
          </p:cNvPr>
          <p:cNvSpPr txBox="1"/>
          <p:nvPr/>
        </p:nvSpPr>
        <p:spPr>
          <a:xfrm>
            <a:off x="202048" y="1114580"/>
            <a:ext cx="8200938" cy="2369880"/>
          </a:xfrm>
          <a:prstGeom prst="rect">
            <a:avLst/>
          </a:prstGeom>
          <a:noFill/>
        </p:spPr>
        <p:txBody>
          <a:bodyPr wrap="square" lIns="91440" tIns="45720" rIns="91440" bIns="45720" rtlCol="0" anchor="t">
            <a:spAutoFit/>
          </a:bodyPr>
          <a:lstStyle/>
          <a:p>
            <a:r>
              <a:rPr lang="en-US" sz="2400" b="1">
                <a:latin typeface="Trade Gothic Next Cond"/>
              </a:rPr>
              <a:t>The Audio Enhancement SAFE (</a:t>
            </a:r>
            <a:r>
              <a:rPr lang="en-US" sz="2800" b="1">
                <a:latin typeface="Trade Gothic Next Cond"/>
              </a:rPr>
              <a:t>S</a:t>
            </a:r>
            <a:r>
              <a:rPr lang="en-US" sz="2400" b="1">
                <a:latin typeface="Trade Gothic Next Cond"/>
              </a:rPr>
              <a:t>ignal </a:t>
            </a:r>
            <a:r>
              <a:rPr lang="en-US" sz="2800" b="1">
                <a:latin typeface="Trade Gothic Next Cond"/>
              </a:rPr>
              <a:t>A</a:t>
            </a:r>
            <a:r>
              <a:rPr lang="en-US" sz="2400" b="1">
                <a:latin typeface="Trade Gothic Next Cond"/>
              </a:rPr>
              <a:t>lert </a:t>
            </a:r>
            <a:r>
              <a:rPr lang="en-US" sz="2800" b="1">
                <a:latin typeface="Trade Gothic Next Cond"/>
              </a:rPr>
              <a:t>F</a:t>
            </a:r>
            <a:r>
              <a:rPr lang="en-US" sz="2400" b="1">
                <a:latin typeface="Trade Gothic Next Cond"/>
              </a:rPr>
              <a:t>or </a:t>
            </a:r>
            <a:r>
              <a:rPr lang="en-US" sz="2800" b="1">
                <a:latin typeface="Trade Gothic Next Cond"/>
              </a:rPr>
              <a:t>E</a:t>
            </a:r>
            <a:r>
              <a:rPr lang="en-US" sz="2400" b="1">
                <a:latin typeface="Trade Gothic Next Cond"/>
              </a:rPr>
              <a:t>ducation) System allows teachers and staff to activate an alert that notifies administration they need assistance.  With the purchase of the new microphones and adding staff badges, teachers and staff will soon be able to activate two distinct types of alerts.  When an alert is initiated, the office can see it on a map with a live view of the classroom's camera.</a:t>
            </a:r>
          </a:p>
        </p:txBody>
      </p:sp>
      <p:pic>
        <p:nvPicPr>
          <p:cNvPr id="2" name="Picture 1" descr="A close-up of a badge&#10;&#10;AI-generated content may be incorrect.">
            <a:extLst>
              <a:ext uri="{FF2B5EF4-FFF2-40B4-BE49-F238E27FC236}">
                <a16:creationId xmlns:a16="http://schemas.microsoft.com/office/drawing/2014/main" id="{24D8E8DD-73A3-D582-E02C-64A1E5438F5C}"/>
              </a:ext>
            </a:extLst>
          </p:cNvPr>
          <p:cNvPicPr>
            <a:picLocks noChangeAspect="1"/>
          </p:cNvPicPr>
          <p:nvPr/>
        </p:nvPicPr>
        <p:blipFill>
          <a:blip r:embed="rId4"/>
          <a:stretch>
            <a:fillRect/>
          </a:stretch>
        </p:blipFill>
        <p:spPr>
          <a:xfrm>
            <a:off x="8410575" y="1119188"/>
            <a:ext cx="3771900" cy="3095625"/>
          </a:xfrm>
          <a:prstGeom prst="rect">
            <a:avLst/>
          </a:prstGeom>
        </p:spPr>
      </p:pic>
      <p:pic>
        <p:nvPicPr>
          <p:cNvPr id="6" name="Picture 5" descr="A close up of a device&#10;&#10;AI-generated content may be incorrect.">
            <a:extLst>
              <a:ext uri="{FF2B5EF4-FFF2-40B4-BE49-F238E27FC236}">
                <a16:creationId xmlns:a16="http://schemas.microsoft.com/office/drawing/2014/main" id="{07B3F159-9603-9A5B-F15F-4EC6760A5EC2}"/>
              </a:ext>
            </a:extLst>
          </p:cNvPr>
          <p:cNvPicPr>
            <a:picLocks noChangeAspect="1"/>
          </p:cNvPicPr>
          <p:nvPr/>
        </p:nvPicPr>
        <p:blipFill>
          <a:blip r:embed="rId5"/>
          <a:stretch>
            <a:fillRect/>
          </a:stretch>
        </p:blipFill>
        <p:spPr>
          <a:xfrm>
            <a:off x="9001125" y="4271963"/>
            <a:ext cx="2000250" cy="2419350"/>
          </a:xfrm>
          <a:prstGeom prst="rect">
            <a:avLst/>
          </a:prstGeom>
        </p:spPr>
      </p:pic>
      <p:pic>
        <p:nvPicPr>
          <p:cNvPr id="8" name="Picture 7" descr="A computer screen showing a map&#10;&#10;AI-generated content may be incorrect.">
            <a:extLst>
              <a:ext uri="{FF2B5EF4-FFF2-40B4-BE49-F238E27FC236}">
                <a16:creationId xmlns:a16="http://schemas.microsoft.com/office/drawing/2014/main" id="{A3E54B6C-3671-3171-A6F0-3A729CCDD87F}"/>
              </a:ext>
            </a:extLst>
          </p:cNvPr>
          <p:cNvPicPr>
            <a:picLocks noChangeAspect="1"/>
          </p:cNvPicPr>
          <p:nvPr/>
        </p:nvPicPr>
        <p:blipFill>
          <a:blip r:embed="rId6"/>
          <a:stretch>
            <a:fillRect/>
          </a:stretch>
        </p:blipFill>
        <p:spPr>
          <a:xfrm>
            <a:off x="1281113" y="3548063"/>
            <a:ext cx="5095875" cy="3114675"/>
          </a:xfrm>
          <a:prstGeom prst="rect">
            <a:avLst/>
          </a:prstGeom>
        </p:spPr>
      </p:pic>
    </p:spTree>
    <p:extLst>
      <p:ext uri="{BB962C8B-B14F-4D97-AF65-F5344CB8AC3E}">
        <p14:creationId xmlns:p14="http://schemas.microsoft.com/office/powerpoint/2010/main" val="2878018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068057-06DE-C341-B280-7317360277A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A8D5BE5-148D-64F6-68D9-694B32DF17C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CLASSROOM CAMERAS </a:t>
            </a:r>
            <a:endParaRPr lang="en-US" sz="4400" b="0" i="0" u="none" strike="noStrike" kern="1200" cap="none" spc="0" normalizeH="0" baseline="0" noProof="0">
              <a:ln>
                <a:noFill/>
              </a:ln>
              <a:solidFill>
                <a:prstClr val="white"/>
              </a:solidFill>
              <a:effectLst/>
              <a:uLnTx/>
              <a:uFillTx/>
              <a:latin typeface="Trade Gothic Next HvyCd"/>
            </a:endParaRPr>
          </a:p>
        </p:txBody>
      </p:sp>
      <p:pic>
        <p:nvPicPr>
          <p:cNvPr id="11" name="Picture 10">
            <a:extLst>
              <a:ext uri="{FF2B5EF4-FFF2-40B4-BE49-F238E27FC236}">
                <a16:creationId xmlns:a16="http://schemas.microsoft.com/office/drawing/2014/main" id="{B457C75D-1269-00CE-3272-BD6529D17A9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FDA4BE46-33B4-62CF-942A-3DAA67FDD406}"/>
              </a:ext>
            </a:extLst>
          </p:cNvPr>
          <p:cNvSpPr>
            <a:spLocks noGrp="1"/>
          </p:cNvSpPr>
          <p:nvPr>
            <p:ph type="sldNum" sz="quarter" idx="12"/>
          </p:nvPr>
        </p:nvSpPr>
        <p:spPr>
          <a:xfrm>
            <a:off x="11573744" y="6377174"/>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A337DF9-6EE2-4FB9-08D3-FBC05E10B424}"/>
              </a:ext>
            </a:extLst>
          </p:cNvPr>
          <p:cNvSpPr txBox="1"/>
          <p:nvPr/>
        </p:nvSpPr>
        <p:spPr>
          <a:xfrm>
            <a:off x="202048" y="1233333"/>
            <a:ext cx="4767485" cy="2677656"/>
          </a:xfrm>
          <a:prstGeom prst="rect">
            <a:avLst/>
          </a:prstGeom>
          <a:noFill/>
        </p:spPr>
        <p:txBody>
          <a:bodyPr wrap="square" lIns="91440" tIns="45720" rIns="91440" bIns="45720" rtlCol="0" anchor="t">
            <a:spAutoFit/>
          </a:bodyPr>
          <a:lstStyle/>
          <a:p>
            <a:r>
              <a:rPr lang="en-US" sz="2400" b="1">
                <a:latin typeface="Trade Gothic Next Cond"/>
              </a:rPr>
              <a:t>Through our Audio Enhancement system, every classroom has a "fisheye" camera that allows teachers to record their lessons.  Footage is also recorded for security purposes. When an alert is activated in a classroom, a live view is provided to inform our responders.</a:t>
            </a:r>
          </a:p>
        </p:txBody>
      </p:sp>
      <p:pic>
        <p:nvPicPr>
          <p:cNvPr id="4" name="Picture 3" descr="A white dome with a lens&#10;&#10;AI-generated content may be incorrect.">
            <a:extLst>
              <a:ext uri="{FF2B5EF4-FFF2-40B4-BE49-F238E27FC236}">
                <a16:creationId xmlns:a16="http://schemas.microsoft.com/office/drawing/2014/main" id="{95872A13-DFD8-35DF-2F1B-373F94DDE962}"/>
              </a:ext>
            </a:extLst>
          </p:cNvPr>
          <p:cNvPicPr>
            <a:picLocks noChangeAspect="1"/>
          </p:cNvPicPr>
          <p:nvPr/>
        </p:nvPicPr>
        <p:blipFill>
          <a:blip r:embed="rId4"/>
          <a:stretch>
            <a:fillRect/>
          </a:stretch>
        </p:blipFill>
        <p:spPr>
          <a:xfrm>
            <a:off x="561975" y="4014788"/>
            <a:ext cx="3695700" cy="2200275"/>
          </a:xfrm>
          <a:prstGeom prst="rect">
            <a:avLst/>
          </a:prstGeom>
        </p:spPr>
      </p:pic>
      <p:pic>
        <p:nvPicPr>
          <p:cNvPr id="2" name="Picture 1" descr="A room with many tables and chairs&#10;&#10;AI-generated content may be incorrect.">
            <a:extLst>
              <a:ext uri="{FF2B5EF4-FFF2-40B4-BE49-F238E27FC236}">
                <a16:creationId xmlns:a16="http://schemas.microsoft.com/office/drawing/2014/main" id="{4630A3FF-B94F-A0C6-8954-06B656D0D351}"/>
              </a:ext>
            </a:extLst>
          </p:cNvPr>
          <p:cNvPicPr>
            <a:picLocks noChangeAspect="1"/>
          </p:cNvPicPr>
          <p:nvPr/>
        </p:nvPicPr>
        <p:blipFill>
          <a:blip r:embed="rId5"/>
          <a:stretch>
            <a:fillRect/>
          </a:stretch>
        </p:blipFill>
        <p:spPr>
          <a:xfrm>
            <a:off x="5108687" y="1438275"/>
            <a:ext cx="6584725" cy="4486275"/>
          </a:xfrm>
          <a:prstGeom prst="rect">
            <a:avLst/>
          </a:prstGeom>
        </p:spPr>
      </p:pic>
    </p:spTree>
    <p:extLst>
      <p:ext uri="{BB962C8B-B14F-4D97-AF65-F5344CB8AC3E}">
        <p14:creationId xmlns:p14="http://schemas.microsoft.com/office/powerpoint/2010/main" val="3501064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B6AADF-9DD4-DCAA-0374-DA2DCE95568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0CF307-D1FF-DD3C-0536-2AAD9593317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SURVEILLANCE CAMERAS </a:t>
            </a:r>
            <a:endParaRPr lang="en-US" sz="4400" b="0" i="0" u="none" strike="noStrike" kern="1200" cap="none" spc="0" normalizeH="0" baseline="0" noProof="0">
              <a:ln>
                <a:noFill/>
              </a:ln>
              <a:solidFill>
                <a:prstClr val="white"/>
              </a:solidFill>
              <a:effectLst/>
              <a:uLnTx/>
              <a:uFillTx/>
              <a:latin typeface="Trade Gothic Next HvyCd"/>
            </a:endParaRPr>
          </a:p>
        </p:txBody>
      </p:sp>
      <p:pic>
        <p:nvPicPr>
          <p:cNvPr id="11" name="Picture 10">
            <a:extLst>
              <a:ext uri="{FF2B5EF4-FFF2-40B4-BE49-F238E27FC236}">
                <a16:creationId xmlns:a16="http://schemas.microsoft.com/office/drawing/2014/main" id="{10D70A52-07F8-B5A1-BF92-228DEDB51D8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12A661E0-8782-AFCA-613C-A8B12D77F7C1}"/>
              </a:ext>
            </a:extLst>
          </p:cNvPr>
          <p:cNvSpPr>
            <a:spLocks noGrp="1"/>
          </p:cNvSpPr>
          <p:nvPr>
            <p:ph type="sldNum" sz="quarter" idx="12"/>
          </p:nvPr>
        </p:nvSpPr>
        <p:spPr>
          <a:xfrm>
            <a:off x="11009" y="6509922"/>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2309BCC-DD40-A2A5-BFB5-4F93F41D8625}"/>
              </a:ext>
            </a:extLst>
          </p:cNvPr>
          <p:cNvSpPr txBox="1"/>
          <p:nvPr/>
        </p:nvSpPr>
        <p:spPr>
          <a:xfrm>
            <a:off x="4618061" y="1317697"/>
            <a:ext cx="4767485" cy="1938992"/>
          </a:xfrm>
          <a:prstGeom prst="rect">
            <a:avLst/>
          </a:prstGeom>
          <a:noFill/>
        </p:spPr>
        <p:txBody>
          <a:bodyPr wrap="square" lIns="91440" tIns="45720" rIns="91440" bIns="45720" rtlCol="0" anchor="t">
            <a:spAutoFit/>
          </a:bodyPr>
          <a:lstStyle/>
          <a:p>
            <a:r>
              <a:rPr lang="en-US" sz="2400" b="1">
                <a:latin typeface="Trade Gothic Next Cond"/>
              </a:rPr>
              <a:t>Installation of upgraded security cameras throughout the district provide more coverage and higher quality footage. The district currently has over 3200 surveillance cameras. </a:t>
            </a:r>
          </a:p>
        </p:txBody>
      </p:sp>
      <p:pic>
        <p:nvPicPr>
          <p:cNvPr id="8" name="Picture 7" descr="A parking lot with cars parked&#10;&#10;AI-generated content may be incorrect.">
            <a:extLst>
              <a:ext uri="{FF2B5EF4-FFF2-40B4-BE49-F238E27FC236}">
                <a16:creationId xmlns:a16="http://schemas.microsoft.com/office/drawing/2014/main" id="{D3F72CC4-203E-B513-3DB0-8B7485DEFA54}"/>
              </a:ext>
            </a:extLst>
          </p:cNvPr>
          <p:cNvPicPr>
            <a:picLocks noChangeAspect="1"/>
          </p:cNvPicPr>
          <p:nvPr/>
        </p:nvPicPr>
        <p:blipFill>
          <a:blip r:embed="rId4"/>
          <a:srcRect/>
          <a:stretch/>
        </p:blipFill>
        <p:spPr>
          <a:xfrm>
            <a:off x="100012" y="3838021"/>
            <a:ext cx="11991975" cy="2732283"/>
          </a:xfrm>
          <a:prstGeom prst="rect">
            <a:avLst/>
          </a:prstGeom>
        </p:spPr>
      </p:pic>
      <p:pic>
        <p:nvPicPr>
          <p:cNvPr id="10" name="Picture 9" descr="A long hallway with white walls&#10;&#10;AI-generated content may be incorrect.">
            <a:extLst>
              <a:ext uri="{FF2B5EF4-FFF2-40B4-BE49-F238E27FC236}">
                <a16:creationId xmlns:a16="http://schemas.microsoft.com/office/drawing/2014/main" id="{E31B0AB1-28F0-0727-88C7-1EB4945DFA0C}"/>
              </a:ext>
            </a:extLst>
          </p:cNvPr>
          <p:cNvPicPr>
            <a:picLocks noChangeAspect="1"/>
          </p:cNvPicPr>
          <p:nvPr/>
        </p:nvPicPr>
        <p:blipFill>
          <a:blip r:embed="rId5"/>
          <a:srcRect l="18354" t="9696" b="3442"/>
          <a:stretch/>
        </p:blipFill>
        <p:spPr>
          <a:xfrm>
            <a:off x="89516" y="1039601"/>
            <a:ext cx="4370207" cy="2499066"/>
          </a:xfrm>
          <a:prstGeom prst="rect">
            <a:avLst/>
          </a:prstGeom>
        </p:spPr>
      </p:pic>
      <p:pic>
        <p:nvPicPr>
          <p:cNvPr id="2" name="Picture 1" descr="A white dome camera with a black background&#10;&#10;AI-generated content may be incorrect.">
            <a:extLst>
              <a:ext uri="{FF2B5EF4-FFF2-40B4-BE49-F238E27FC236}">
                <a16:creationId xmlns:a16="http://schemas.microsoft.com/office/drawing/2014/main" id="{01684085-8243-7C7A-C4EA-9B32C9A15621}"/>
              </a:ext>
            </a:extLst>
          </p:cNvPr>
          <p:cNvPicPr>
            <a:picLocks noChangeAspect="1"/>
          </p:cNvPicPr>
          <p:nvPr/>
        </p:nvPicPr>
        <p:blipFill>
          <a:blip r:embed="rId6"/>
          <a:stretch>
            <a:fillRect/>
          </a:stretch>
        </p:blipFill>
        <p:spPr>
          <a:xfrm>
            <a:off x="8686800" y="614363"/>
            <a:ext cx="4200525" cy="3028950"/>
          </a:xfrm>
          <a:prstGeom prst="rect">
            <a:avLst/>
          </a:prstGeom>
        </p:spPr>
      </p:pic>
    </p:spTree>
    <p:extLst>
      <p:ext uri="{BB962C8B-B14F-4D97-AF65-F5344CB8AC3E}">
        <p14:creationId xmlns:p14="http://schemas.microsoft.com/office/powerpoint/2010/main" val="818804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E21FC4-2EDA-DD70-AADB-4424EDEC27EB}"/>
            </a:ext>
          </a:extLst>
        </p:cNvPr>
        <p:cNvGrpSpPr/>
        <p:nvPr/>
      </p:nvGrpSpPr>
      <p:grpSpPr>
        <a:xfrm>
          <a:off x="0" y="0"/>
          <a:ext cx="0" cy="0"/>
          <a:chOff x="0" y="0"/>
          <a:chExt cx="0" cy="0"/>
        </a:xfrm>
      </p:grpSpPr>
      <p:pic>
        <p:nvPicPr>
          <p:cNvPr id="4" name="Picture 3" descr="A map of a building&#10;&#10;AI-generated content may be incorrect.">
            <a:extLst>
              <a:ext uri="{FF2B5EF4-FFF2-40B4-BE49-F238E27FC236}">
                <a16:creationId xmlns:a16="http://schemas.microsoft.com/office/drawing/2014/main" id="{276D9E8B-D9CE-E675-00D5-2BBCBE93BC04}"/>
              </a:ext>
            </a:extLst>
          </p:cNvPr>
          <p:cNvPicPr>
            <a:picLocks noChangeAspect="1"/>
          </p:cNvPicPr>
          <p:nvPr/>
        </p:nvPicPr>
        <p:blipFill>
          <a:blip r:embed="rId3"/>
          <a:stretch>
            <a:fillRect/>
          </a:stretch>
        </p:blipFill>
        <p:spPr>
          <a:xfrm>
            <a:off x="7190884" y="1052905"/>
            <a:ext cx="4763991" cy="5641120"/>
          </a:xfrm>
          <a:prstGeom prst="rect">
            <a:avLst/>
          </a:prstGeom>
        </p:spPr>
      </p:pic>
      <p:sp>
        <p:nvSpPr>
          <p:cNvPr id="3" name="Rectangle 2">
            <a:extLst>
              <a:ext uri="{FF2B5EF4-FFF2-40B4-BE49-F238E27FC236}">
                <a16:creationId xmlns:a16="http://schemas.microsoft.com/office/drawing/2014/main" id="{73942D7E-A556-828F-7D2A-39624E87B64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prstClr val="white"/>
                </a:solidFill>
                <a:latin typeface="Trade Gothic Next HvyCd"/>
                <a:ea typeface="Calibri"/>
                <a:cs typeface="Calibri"/>
              </a:rPr>
              <a:t>RADAR AND DETECTION CAMERAS</a:t>
            </a:r>
            <a:endParaRPr lang="en-US" sz="4400" b="0" i="0" u="none" strike="noStrike" kern="1200" cap="none" spc="0" normalizeH="0" baseline="0" noProof="0">
              <a:ln>
                <a:noFill/>
              </a:ln>
              <a:solidFill>
                <a:prstClr val="white"/>
              </a:solidFill>
              <a:effectLst/>
              <a:uLnTx/>
              <a:uFillTx/>
              <a:latin typeface="Trade Gothic Next HvyCd"/>
            </a:endParaRPr>
          </a:p>
        </p:txBody>
      </p:sp>
      <p:pic>
        <p:nvPicPr>
          <p:cNvPr id="11" name="Picture 10">
            <a:extLst>
              <a:ext uri="{FF2B5EF4-FFF2-40B4-BE49-F238E27FC236}">
                <a16:creationId xmlns:a16="http://schemas.microsoft.com/office/drawing/2014/main" id="{06EED329-CD3A-1EA9-277A-4F250E13F4C9}"/>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5" name="Slide Number Placeholder 3">
            <a:extLst>
              <a:ext uri="{FF2B5EF4-FFF2-40B4-BE49-F238E27FC236}">
                <a16:creationId xmlns:a16="http://schemas.microsoft.com/office/drawing/2014/main" id="{67867199-228D-B90F-F472-BA79106A3623}"/>
              </a:ext>
            </a:extLst>
          </p:cNvPr>
          <p:cNvSpPr>
            <a:spLocks noGrp="1"/>
          </p:cNvSpPr>
          <p:nvPr>
            <p:ph type="sldNum" sz="quarter" idx="12"/>
          </p:nvPr>
        </p:nvSpPr>
        <p:spPr>
          <a:xfrm>
            <a:off x="11009" y="6509922"/>
            <a:ext cx="380877"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CE34C77-9776-3B3F-1FE7-CF79622F0D7C}"/>
              </a:ext>
            </a:extLst>
          </p:cNvPr>
          <p:cNvSpPr txBox="1"/>
          <p:nvPr/>
        </p:nvSpPr>
        <p:spPr>
          <a:xfrm>
            <a:off x="1183123" y="1195233"/>
            <a:ext cx="4767485" cy="1569660"/>
          </a:xfrm>
          <a:prstGeom prst="rect">
            <a:avLst/>
          </a:prstGeom>
          <a:noFill/>
        </p:spPr>
        <p:txBody>
          <a:bodyPr wrap="square" lIns="91440" tIns="45720" rIns="91440" bIns="45720" rtlCol="0" anchor="t">
            <a:spAutoFit/>
          </a:bodyPr>
          <a:lstStyle/>
          <a:p>
            <a:r>
              <a:rPr lang="en-US" sz="2400" b="1">
                <a:latin typeface="Trade Gothic Next Cond"/>
              </a:rPr>
              <a:t>Upgrades to our perimeter cameras with Radar Detection cameras provide a broader range with clearer pictures of object movement on school properties.</a:t>
            </a:r>
          </a:p>
        </p:txBody>
      </p:sp>
      <p:pic>
        <p:nvPicPr>
          <p:cNvPr id="6" name="Picture 5" descr="A screenshot of a video editing software&#10;&#10;AI-generated content may be incorrect.">
            <a:extLst>
              <a:ext uri="{FF2B5EF4-FFF2-40B4-BE49-F238E27FC236}">
                <a16:creationId xmlns:a16="http://schemas.microsoft.com/office/drawing/2014/main" id="{8E5F6E75-52F3-8E75-252C-E2C06482800E}"/>
              </a:ext>
            </a:extLst>
          </p:cNvPr>
          <p:cNvPicPr>
            <a:picLocks noChangeAspect="1"/>
          </p:cNvPicPr>
          <p:nvPr/>
        </p:nvPicPr>
        <p:blipFill>
          <a:blip r:embed="rId5"/>
          <a:stretch>
            <a:fillRect/>
          </a:stretch>
        </p:blipFill>
        <p:spPr>
          <a:xfrm>
            <a:off x="395107" y="3030276"/>
            <a:ext cx="6337862" cy="3556080"/>
          </a:xfrm>
          <a:prstGeom prst="rect">
            <a:avLst/>
          </a:prstGeom>
        </p:spPr>
      </p:pic>
    </p:spTree>
    <p:extLst>
      <p:ext uri="{BB962C8B-B14F-4D97-AF65-F5344CB8AC3E}">
        <p14:creationId xmlns:p14="http://schemas.microsoft.com/office/powerpoint/2010/main" val="2375848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D7D80B9C-7146-076B-A04F-3BE61CA756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7C0DF2-2438-FFF4-CA55-E67804B7C727}"/>
              </a:ext>
            </a:extLst>
          </p:cNvPr>
          <p:cNvSpPr>
            <a:spLocks noGrp="1"/>
          </p:cNvSpPr>
          <p:nvPr>
            <p:ph idx="1"/>
          </p:nvPr>
        </p:nvSpPr>
        <p:spPr>
          <a:xfrm>
            <a:off x="442427" y="1317316"/>
            <a:ext cx="11266708" cy="5394815"/>
          </a:xfrm>
          <a:noFill/>
        </p:spPr>
        <p:txBody>
          <a:bodyPr vert="horz" lIns="91440" tIns="45720" rIns="91440" bIns="45720" rtlCol="0" anchor="t">
            <a:noAutofit/>
          </a:bodyPr>
          <a:lstStyle/>
          <a:p>
            <a:pPr>
              <a:lnSpc>
                <a:spcPct val="100000"/>
              </a:lnSpc>
              <a:buNone/>
            </a:pPr>
            <a:r>
              <a:rPr lang="en-US" sz="2200">
                <a:solidFill>
                  <a:srgbClr val="424242"/>
                </a:solidFill>
                <a:latin typeface="Trade Gothic Next"/>
                <a:ea typeface="+mn-lt"/>
                <a:cs typeface="+mn-lt"/>
              </a:rPr>
              <a:t>As detailed, the district approach to physical, operational, and technological safety is comprehensive and designed to protect our students, staff, and community. </a:t>
            </a:r>
            <a:endParaRPr lang="en-US" sz="2200">
              <a:solidFill>
                <a:srgbClr val="000000"/>
              </a:solidFill>
              <a:latin typeface="Trade Gothic Next"/>
              <a:ea typeface="+mn-lt"/>
              <a:cs typeface="Arial"/>
            </a:endParaRPr>
          </a:p>
          <a:p>
            <a:pPr>
              <a:lnSpc>
                <a:spcPct val="100000"/>
              </a:lnSpc>
              <a:buNone/>
            </a:pPr>
            <a:r>
              <a:rPr lang="en-US" sz="2200">
                <a:solidFill>
                  <a:srgbClr val="424242"/>
                </a:solidFill>
                <a:latin typeface="Trade Gothic Next"/>
                <a:ea typeface="+mn-lt"/>
                <a:cs typeface="+mn-lt"/>
              </a:rPr>
              <a:t>Collaboration and strategic planning are crucial to success. The work of our safety team is integral to the mission, and these ongoing efforts ensure that we are prepared to address any challenges that may arise. </a:t>
            </a:r>
            <a:endParaRPr lang="en-US" sz="2200">
              <a:solidFill>
                <a:srgbClr val="000000"/>
              </a:solidFill>
              <a:latin typeface="Trade Gothic Next"/>
              <a:ea typeface="+mn-lt"/>
              <a:cs typeface="Arial"/>
            </a:endParaRPr>
          </a:p>
          <a:p>
            <a:pPr>
              <a:buNone/>
            </a:pPr>
            <a:endParaRPr lang="en-US" sz="2200">
              <a:solidFill>
                <a:srgbClr val="424242"/>
              </a:solidFill>
              <a:latin typeface="Trade Gothic Next"/>
              <a:ea typeface="+mn-lt"/>
              <a:cs typeface="+mn-lt"/>
            </a:endParaRPr>
          </a:p>
          <a:p>
            <a:pPr>
              <a:buNone/>
            </a:pPr>
            <a:r>
              <a:rPr lang="en-US" sz="2200">
                <a:solidFill>
                  <a:srgbClr val="424242"/>
                </a:solidFill>
                <a:latin typeface="Trade Gothic Next"/>
                <a:ea typeface="+mn-lt"/>
                <a:cs typeface="+mn-lt"/>
              </a:rPr>
              <a:t>Moving forward, we will continue to:</a:t>
            </a:r>
            <a:endParaRPr lang="en-US">
              <a:solidFill>
                <a:srgbClr val="000000"/>
              </a:solidFill>
              <a:latin typeface="Calibri" panose="020F0502020204030204"/>
              <a:ea typeface="+mn-lt"/>
              <a:cs typeface="Calibri"/>
            </a:endParaRPr>
          </a:p>
          <a:p>
            <a:pPr lvl="1">
              <a:buFont typeface="Courier New" panose="020B0604020202020204" pitchFamily="34" charset="0"/>
              <a:buChar char="o"/>
            </a:pPr>
            <a:r>
              <a:rPr lang="en-US" sz="2200">
                <a:solidFill>
                  <a:srgbClr val="424242"/>
                </a:solidFill>
                <a:latin typeface="Trade Gothic Next"/>
                <a:ea typeface="+mn-lt"/>
                <a:cs typeface="Calibri"/>
              </a:rPr>
              <a:t>Review and Update Safety Protocols</a:t>
            </a:r>
            <a:endParaRPr lang="en-US" sz="2200">
              <a:solidFill>
                <a:srgbClr val="000000"/>
              </a:solidFill>
              <a:latin typeface="Trade Gothic Next"/>
              <a:ea typeface="+mn-lt"/>
              <a:cs typeface="Calibri"/>
            </a:endParaRPr>
          </a:p>
          <a:p>
            <a:pPr lvl="1">
              <a:buFont typeface="Courier New" panose="020B0604020202020204" pitchFamily="34" charset="0"/>
              <a:buChar char="o"/>
            </a:pPr>
            <a:r>
              <a:rPr lang="en-US" sz="2200">
                <a:solidFill>
                  <a:srgbClr val="424242"/>
                </a:solidFill>
                <a:latin typeface="Trade Gothic Next"/>
                <a:ea typeface="+mn-lt"/>
                <a:cs typeface="Calibri"/>
              </a:rPr>
              <a:t>Enhance Training Programs</a:t>
            </a:r>
            <a:endParaRPr lang="en-US" sz="2200">
              <a:solidFill>
                <a:srgbClr val="000000"/>
              </a:solidFill>
              <a:latin typeface="Trade Gothic Next"/>
              <a:ea typeface="+mn-lt"/>
              <a:cs typeface="Calibri"/>
            </a:endParaRPr>
          </a:p>
          <a:p>
            <a:pPr lvl="1">
              <a:buFont typeface="Courier New" panose="020B0604020202020204" pitchFamily="34" charset="0"/>
              <a:buChar char="o"/>
            </a:pPr>
            <a:r>
              <a:rPr lang="en-US" sz="2200">
                <a:solidFill>
                  <a:srgbClr val="424242"/>
                </a:solidFill>
                <a:latin typeface="Trade Gothic Next"/>
                <a:ea typeface="+mn-lt"/>
                <a:cs typeface="Calibri"/>
              </a:rPr>
              <a:t>Strengthen Community Partnerships</a:t>
            </a:r>
            <a:endParaRPr lang="en-US" sz="2200">
              <a:solidFill>
                <a:srgbClr val="000000"/>
              </a:solidFill>
              <a:latin typeface="Trade Gothic Next"/>
              <a:ea typeface="+mn-lt"/>
              <a:cs typeface="Calibri"/>
            </a:endParaRPr>
          </a:p>
          <a:p>
            <a:pPr lvl="1">
              <a:buFont typeface="Courier New" panose="020B0604020202020204" pitchFamily="34" charset="0"/>
              <a:buChar char="o"/>
            </a:pPr>
            <a:r>
              <a:rPr lang="en-US" sz="2200">
                <a:solidFill>
                  <a:srgbClr val="424242"/>
                </a:solidFill>
                <a:latin typeface="Trade Gothic Next"/>
                <a:ea typeface="+mn-lt"/>
                <a:cs typeface="Calibri"/>
              </a:rPr>
              <a:t>Leverage Technology</a:t>
            </a:r>
            <a:endParaRPr lang="en-US" sz="2200">
              <a:solidFill>
                <a:srgbClr val="000000"/>
              </a:solidFill>
              <a:latin typeface="Trade Gothic Next"/>
              <a:ea typeface="+mn-lt"/>
              <a:cs typeface="Calibri"/>
            </a:endParaRPr>
          </a:p>
          <a:p>
            <a:pPr lvl="1">
              <a:buFont typeface="Courier New" panose="020B0604020202020204" pitchFamily="34" charset="0"/>
              <a:buChar char="o"/>
            </a:pPr>
            <a:r>
              <a:rPr lang="en-US" sz="2200">
                <a:solidFill>
                  <a:srgbClr val="424242"/>
                </a:solidFill>
                <a:latin typeface="Trade Gothic Next"/>
                <a:ea typeface="+mn-lt"/>
                <a:cs typeface="Calibri"/>
              </a:rPr>
              <a:t>Engage Stakeholders</a:t>
            </a:r>
            <a:endParaRPr lang="en-US" sz="2200">
              <a:latin typeface="Trade Gothic Next"/>
              <a:ea typeface="Calibri" panose="020F0502020204030204"/>
              <a:cs typeface="Calibri" panose="020F0502020204030204"/>
            </a:endParaRPr>
          </a:p>
          <a:p>
            <a:pPr marL="3200400" lvl="7" indent="0">
              <a:buNone/>
            </a:pPr>
            <a:endParaRPr lang="en-US" sz="1200">
              <a:solidFill>
                <a:srgbClr val="424242"/>
              </a:solidFill>
              <a:latin typeface="Trade Gothic Next"/>
              <a:ea typeface="+mn-lt"/>
              <a:cs typeface="Calibri"/>
            </a:endParaRPr>
          </a:p>
          <a:p>
            <a:pPr marL="0" indent="0" algn="ctr">
              <a:buNone/>
            </a:pPr>
            <a:r>
              <a:rPr lang="en-US" sz="2400" b="1" i="1">
                <a:solidFill>
                  <a:srgbClr val="424242"/>
                </a:solidFill>
                <a:latin typeface="Trade Gothic Next"/>
                <a:ea typeface="+mn-lt"/>
                <a:cs typeface="Arial"/>
              </a:rPr>
              <a:t>Together, we can build a safer, more resilient educational community.</a:t>
            </a:r>
            <a:endParaRPr lang="en-US" sz="2400" b="1" i="1">
              <a:solidFill>
                <a:srgbClr val="424242"/>
              </a:solidFill>
              <a:latin typeface="Trade Gothic Next"/>
              <a:ea typeface="+mn-lt"/>
              <a:cs typeface="+mn-lt"/>
            </a:endParaRPr>
          </a:p>
          <a:p>
            <a:pPr>
              <a:buNone/>
            </a:pPr>
            <a:endParaRPr lang="en-US" sz="2200">
              <a:solidFill>
                <a:srgbClr val="424242"/>
              </a:solidFill>
              <a:latin typeface="Arial"/>
              <a:ea typeface="+mn-lt"/>
              <a:cs typeface="+mn-lt"/>
            </a:endParaRPr>
          </a:p>
          <a:p>
            <a:pPr>
              <a:buNone/>
            </a:pPr>
            <a:endParaRPr lang="en-US" sz="2200">
              <a:solidFill>
                <a:srgbClr val="424242"/>
              </a:solidFill>
              <a:latin typeface="Arial"/>
              <a:ea typeface="+mn-lt"/>
              <a:cs typeface="+mn-lt"/>
            </a:endParaRPr>
          </a:p>
          <a:p>
            <a:pPr>
              <a:buNone/>
            </a:pPr>
            <a:endParaRPr lang="en-US" sz="2200">
              <a:solidFill>
                <a:srgbClr val="424242"/>
              </a:solidFill>
              <a:latin typeface="Arial"/>
              <a:ea typeface="Calibri" panose="020F0502020204030204"/>
              <a:cs typeface="Calibri" panose="020F0502020204030204"/>
            </a:endParaRPr>
          </a:p>
          <a:p>
            <a:pPr marL="0" indent="0">
              <a:lnSpc>
                <a:spcPct val="100000"/>
              </a:lnSpc>
              <a:spcBef>
                <a:spcPts val="0"/>
              </a:spcBef>
              <a:buNone/>
            </a:pPr>
            <a:endParaRPr lang="en-US" sz="2200">
              <a:solidFill>
                <a:srgbClr val="424242"/>
              </a:solidFill>
              <a:latin typeface="Arial"/>
              <a:cs typeface="Segoe UI"/>
            </a:endParaRPr>
          </a:p>
        </p:txBody>
      </p:sp>
      <p:sp>
        <p:nvSpPr>
          <p:cNvPr id="8" name="Rectangle 7">
            <a:extLst>
              <a:ext uri="{FF2B5EF4-FFF2-40B4-BE49-F238E27FC236}">
                <a16:creationId xmlns:a16="http://schemas.microsoft.com/office/drawing/2014/main" id="{009E8ACF-B07F-B833-B9C0-983C2E173EE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5708F0A-91DD-55F6-A744-0A89AF27F72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SUMMARY </a:t>
            </a:r>
            <a:endParaRPr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4" name="Picture 3">
            <a:extLst>
              <a:ext uri="{FF2B5EF4-FFF2-40B4-BE49-F238E27FC236}">
                <a16:creationId xmlns:a16="http://schemas.microsoft.com/office/drawing/2014/main" id="{6F320879-154D-0AEC-350C-6D08BDCBC362}"/>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5B313EF3-BD74-D822-C483-09CDE40B0054}"/>
              </a:ext>
            </a:extLst>
          </p:cNvPr>
          <p:cNvSpPr>
            <a:spLocks noGrp="1"/>
          </p:cNvSpPr>
          <p:nvPr>
            <p:ph type="sldNum" sz="quarter" idx="12"/>
          </p:nvPr>
        </p:nvSpPr>
        <p:spPr/>
        <p:txBody>
          <a:bodyPr/>
          <a:lstStyle/>
          <a:p>
            <a:fld id="{28E6F07D-F62F-4C3B-A21E-2367E9A39921}" type="slidenum">
              <a:rPr lang="en-US" smtClean="0"/>
              <a:t>24</a:t>
            </a:fld>
            <a:endParaRPr lang="en-US"/>
          </a:p>
        </p:txBody>
      </p:sp>
    </p:spTree>
    <p:extLst>
      <p:ext uri="{BB962C8B-B14F-4D97-AF65-F5344CB8AC3E}">
        <p14:creationId xmlns:p14="http://schemas.microsoft.com/office/powerpoint/2010/main" val="2385747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3E9374-35DC-0333-0343-B98203ACB2D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CE62C70-0AE1-8DF8-CD47-613FB205A3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defTabSz="457200">
              <a:lnSpc>
                <a:spcPct val="100000"/>
              </a:lnSpc>
              <a:spcBef>
                <a:spcPts val="0"/>
              </a:spcBef>
              <a:spcAft>
                <a:spcPts val="0"/>
              </a:spcAft>
              <a:buNone/>
              <a:tabLst/>
              <a:defRPr/>
            </a:pPr>
            <a:r>
              <a:rPr lang="en-US" sz="4400">
                <a:solidFill>
                  <a:prstClr val="white"/>
                </a:solidFill>
                <a:latin typeface="Trade Gothic Next"/>
                <a:ea typeface="Calibri"/>
                <a:cs typeface="Calibri"/>
              </a:rPr>
              <a:t>Q&amp;A</a:t>
            </a:r>
          </a:p>
        </p:txBody>
      </p:sp>
      <p:sp>
        <p:nvSpPr>
          <p:cNvPr id="9" name="TextBox 8">
            <a:extLst>
              <a:ext uri="{FF2B5EF4-FFF2-40B4-BE49-F238E27FC236}">
                <a16:creationId xmlns:a16="http://schemas.microsoft.com/office/drawing/2014/main" id="{01C847A0-D5B9-0098-D773-E3364DCD634B}"/>
              </a:ext>
            </a:extLst>
          </p:cNvPr>
          <p:cNvSpPr txBox="1"/>
          <p:nvPr/>
        </p:nvSpPr>
        <p:spPr>
          <a:xfrm>
            <a:off x="157721" y="1052907"/>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 </a:t>
            </a:r>
            <a:endParaRPr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ndParaRPr>
          </a:p>
        </p:txBody>
      </p:sp>
      <p:pic>
        <p:nvPicPr>
          <p:cNvPr id="4" name="Picture 3">
            <a:extLst>
              <a:ext uri="{FF2B5EF4-FFF2-40B4-BE49-F238E27FC236}">
                <a16:creationId xmlns:a16="http://schemas.microsoft.com/office/drawing/2014/main" id="{D8E7F14C-0AA3-9301-34A5-89D921DDC446}"/>
              </a:ext>
            </a:extLst>
          </p:cNvPr>
          <p:cNvPicPr>
            <a:picLocks noChangeAspect="1"/>
          </p:cNvPicPr>
          <p:nvPr/>
        </p:nvPicPr>
        <p:blipFill>
          <a:blip r:embed="rId3"/>
          <a:stretch>
            <a:fillRect/>
          </a:stretch>
        </p:blipFill>
        <p:spPr>
          <a:xfrm>
            <a:off x="10789320" y="-76332"/>
            <a:ext cx="1391675" cy="1386174"/>
          </a:xfrm>
          <a:prstGeom prst="rect">
            <a:avLst/>
          </a:prstGeom>
        </p:spPr>
      </p:pic>
      <p:pic>
        <p:nvPicPr>
          <p:cNvPr id="11" name="Content Placeholder 10" descr="A yellow question mark in a speech bubble&#10;&#10;AI-generated content may be incorrect.">
            <a:extLst>
              <a:ext uri="{FF2B5EF4-FFF2-40B4-BE49-F238E27FC236}">
                <a16:creationId xmlns:a16="http://schemas.microsoft.com/office/drawing/2014/main" id="{F3EA9063-93F4-ADAE-39C0-526EEEDCA686}"/>
              </a:ext>
            </a:extLst>
          </p:cNvPr>
          <p:cNvPicPr>
            <a:picLocks noGrp="1" noChangeAspect="1"/>
          </p:cNvPicPr>
          <p:nvPr>
            <p:ph idx="1"/>
          </p:nvPr>
        </p:nvPicPr>
        <p:blipFill>
          <a:blip r:embed="rId4"/>
          <a:stretch>
            <a:fillRect/>
          </a:stretch>
        </p:blipFill>
        <p:spPr>
          <a:xfrm>
            <a:off x="3385854" y="1825625"/>
            <a:ext cx="5420292" cy="4351338"/>
          </a:xfrm>
        </p:spPr>
      </p:pic>
      <p:sp>
        <p:nvSpPr>
          <p:cNvPr id="2" name="Slide Number Placeholder 1">
            <a:extLst>
              <a:ext uri="{FF2B5EF4-FFF2-40B4-BE49-F238E27FC236}">
                <a16:creationId xmlns:a16="http://schemas.microsoft.com/office/drawing/2014/main" id="{19876E0C-527D-BCB0-95C3-92EC79836EE1}"/>
              </a:ext>
            </a:extLst>
          </p:cNvPr>
          <p:cNvSpPr>
            <a:spLocks noGrp="1"/>
          </p:cNvSpPr>
          <p:nvPr>
            <p:ph type="sldNum" sz="quarter" idx="12"/>
          </p:nvPr>
        </p:nvSpPr>
        <p:spPr/>
        <p:txBody>
          <a:bodyPr/>
          <a:lstStyle/>
          <a:p>
            <a:fld id="{28E6F07D-F62F-4C3B-A21E-2367E9A39921}" type="slidenum">
              <a:rPr lang="en-US" smtClean="0"/>
              <a:t>25</a:t>
            </a:fld>
            <a:endParaRPr lang="en-US"/>
          </a:p>
        </p:txBody>
      </p:sp>
    </p:spTree>
    <p:extLst>
      <p:ext uri="{BB962C8B-B14F-4D97-AF65-F5344CB8AC3E}">
        <p14:creationId xmlns:p14="http://schemas.microsoft.com/office/powerpoint/2010/main" val="21651658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738c3b5-a72b-4fd1-9645-01127afa7604">
      <Terms xmlns="http://schemas.microsoft.com/office/infopath/2007/PartnerControls"/>
    </lcf76f155ced4ddcb4097134ff3c332f>
    <TaxCatchAll xmlns="cb8a340e-e986-4c46-8867-06cb57165f26" xsi:nil="true"/>
    <SharedWithUsers xmlns="cb8a340e-e986-4c46-8867-06cb57165f26">
      <UserInfo>
        <DisplayName>Senior Cabinet</DisplayName>
        <AccountId>42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2D5C4A7E1F392479BEE8CFE579480B6" ma:contentTypeVersion="14" ma:contentTypeDescription="Create a new document." ma:contentTypeScope="" ma:versionID="903df5a6e9f79d111692235eb102e48e">
  <xsd:schema xmlns:xsd="http://www.w3.org/2001/XMLSchema" xmlns:xs="http://www.w3.org/2001/XMLSchema" xmlns:p="http://schemas.microsoft.com/office/2006/metadata/properties" xmlns:ns2="d738c3b5-a72b-4fd1-9645-01127afa7604" xmlns:ns3="cb8a340e-e986-4c46-8867-06cb57165f26" targetNamespace="http://schemas.microsoft.com/office/2006/metadata/properties" ma:root="true" ma:fieldsID="2c2c0c097f8ceaf5732ff4a68455709a" ns2:_="" ns3:_="">
    <xsd:import namespace="d738c3b5-a72b-4fd1-9645-01127afa7604"/>
    <xsd:import namespace="cb8a340e-e986-4c46-8867-06cb57165f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38c3b5-a72b-4fd1-9645-01127afa76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8b5c29-6ec2-45ab-accb-d02a3b8c987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b8a340e-e986-4c46-8867-06cb57165f2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afb556d-5850-4d24-a9d6-b2697f586ede}" ma:internalName="TaxCatchAll" ma:showField="CatchAllData" ma:web="cb8a340e-e986-4c46-8867-06cb57165f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2CCEA2-A18B-4E00-8943-84DE8E7E949B}">
  <ds:schemaRefs>
    <ds:schemaRef ds:uri="cb8a340e-e986-4c46-8867-06cb57165f26"/>
    <ds:schemaRef ds:uri="d738c3b5-a72b-4fd1-9645-01127afa76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F3632CC-4EBE-48AF-96BF-96949D7578CD}">
  <ds:schemaRefs>
    <ds:schemaRef ds:uri="cb8a340e-e986-4c46-8867-06cb57165f26"/>
    <ds:schemaRef ds:uri="d738c3b5-a72b-4fd1-9645-01127afa76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C959809-0225-4124-ADD9-9707F2292F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1329</Words>
  <Application>Microsoft Office PowerPoint</Application>
  <PresentationFormat>Widescreen</PresentationFormat>
  <Paragraphs>175</Paragraphs>
  <Slides>25</Slides>
  <Notes>25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25</vt:i4>
      </vt:variant>
    </vt:vector>
  </HeadingPairs>
  <TitlesOfParts>
    <vt:vector size="37" baseType="lpstr">
      <vt:lpstr>Arial</vt:lpstr>
      <vt:lpstr>Calibri</vt:lpstr>
      <vt:lpstr>Calibri Light</vt:lpstr>
      <vt:lpstr>Courier New</vt:lpstr>
      <vt:lpstr>Franklin Gothic Medium</vt:lpstr>
      <vt:lpstr>Trade Gothic Next</vt:lpstr>
      <vt:lpstr>Trade Gothic Next Cond</vt:lpstr>
      <vt:lpstr>Trade Gothic Next Heavy</vt:lpstr>
      <vt:lpstr>Trade Gothic Next HvyCd</vt:lpstr>
      <vt:lpstr>Wingdings</vt:lpstr>
      <vt:lpstr>Office Theme</vt:lpstr>
      <vt:lpstr>2_Office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Wall, Lori</cp:lastModifiedBy>
  <cp:revision>4</cp:revision>
  <cp:lastPrinted>2023-05-01T18:56:22Z</cp:lastPrinted>
  <dcterms:created xsi:type="dcterms:W3CDTF">2023-05-01T16:02:45Z</dcterms:created>
  <dcterms:modified xsi:type="dcterms:W3CDTF">2025-04-08T20:51:57Z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0x01010022D5C4A7E1F392479BEE8CFE579480B6</vt:lpwstr>
  </property>
  <property fmtid="{D5CDD505-2E9C-101B-9397-08002B2CF9AE}" pid="3" name="MediaServiceImageTags">
    <vt:lpwstr/>
  </property>
</Properties>
</file>