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9"/>
  </p:notesMasterIdLst>
  <p:sldIdLst>
    <p:sldId id="292" r:id="rId3"/>
    <p:sldId id="287" r:id="rId4"/>
    <p:sldId id="3479" r:id="rId5"/>
    <p:sldId id="298" r:id="rId6"/>
    <p:sldId id="297" r:id="rId7"/>
    <p:sldId id="300" r:id="rId8"/>
    <p:sldId id="3485" r:id="rId9"/>
    <p:sldId id="3507" r:id="rId10"/>
    <p:sldId id="3488" r:id="rId11"/>
    <p:sldId id="3483" r:id="rId12"/>
    <p:sldId id="3484" r:id="rId13"/>
    <p:sldId id="2977" r:id="rId14"/>
    <p:sldId id="3489" r:id="rId15"/>
    <p:sldId id="3496" r:id="rId16"/>
    <p:sldId id="3497" r:id="rId17"/>
    <p:sldId id="3490" r:id="rId18"/>
    <p:sldId id="3491" r:id="rId19"/>
    <p:sldId id="3498" r:id="rId20"/>
    <p:sldId id="3499" r:id="rId21"/>
    <p:sldId id="3492" r:id="rId22"/>
    <p:sldId id="3493" r:id="rId23"/>
    <p:sldId id="3506" r:id="rId24"/>
    <p:sldId id="3505" r:id="rId25"/>
    <p:sldId id="3494" r:id="rId26"/>
    <p:sldId id="3482" r:id="rId27"/>
    <p:sldId id="3500" r:id="rId28"/>
    <p:sldId id="3501" r:id="rId29"/>
    <p:sldId id="3502" r:id="rId30"/>
    <p:sldId id="2959" r:id="rId31"/>
    <p:sldId id="295" r:id="rId32"/>
    <p:sldId id="3466" r:id="rId33"/>
    <p:sldId id="3473" r:id="rId34"/>
    <p:sldId id="3469" r:id="rId35"/>
    <p:sldId id="3476" r:id="rId36"/>
    <p:sldId id="3481" r:id="rId37"/>
    <p:sldId id="279" r:id="rId3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EC7C6B-E2C9-B666-C72F-B4E8FEE0F52B}" v="13" dt="2025-10-13T18:49:58.823"/>
    <p1510:client id="{32FF397E-B7DC-4685-8B43-1058852653D4}" v="95" dt="2025-10-13T19:02:08.537"/>
    <p1510:client id="{4E17F170-C0E3-1A29-CC4E-BBCDD16892DD}" v="16" dt="2025-10-13T18:51:02.7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10/14/2025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evening, President Johnson, Board members, Superintendent Dr. Sims. Tonight, I’ll be sharing Part 3 of the </a:t>
            </a:r>
            <a:r>
              <a:rPr lang="en-US" i="1"/>
              <a:t>Georgia Milestones results, focusing on the Comparative Analysis</a:t>
            </a:r>
            <a:r>
              <a:rPr lang="en-US"/>
              <a:t> — a look at our year-over-year growth from 2024 to 2025.</a:t>
            </a:r>
            <a:br>
              <a:rPr lang="en-US"/>
            </a:br>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b="1"/>
              <a:t>“The purpose of this presentation</a:t>
            </a:r>
            <a:r>
              <a:rPr lang="en-US"/>
              <a:t> is to share how our students performed in Reading, ELA, Writing, and Math — not just by proficiency, but by growth.</a:t>
            </a:r>
            <a:br>
              <a:rPr lang="en-US"/>
            </a:br>
            <a:r>
              <a:rPr lang="en-US"/>
              <a:t>We’ll look at districtwide and subgroup trends that highlight where we’re accelerating and where we need to push further.”</a:t>
            </a:r>
          </a:p>
          <a:p>
            <a:r>
              <a:rPr lang="en-US" b="1"/>
              <a:t>“Here’s the roadmap for today:</a:t>
            </a:r>
            <a:br>
              <a:rPr lang="en-US"/>
            </a:br>
            <a:r>
              <a:rPr lang="en-US"/>
              <a:t>We’ll begin with overall district growth in Reading, Writing, and Math.</a:t>
            </a:r>
            <a:br>
              <a:rPr lang="en-US"/>
            </a:br>
            <a:r>
              <a:rPr lang="en-US"/>
              <a:t>Next, we’ll look at subgroup progress — Students with Disabilities, English Learners, and Gifted.</a:t>
            </a:r>
            <a:br>
              <a:rPr lang="en-US"/>
            </a:br>
            <a:r>
              <a:rPr lang="en-US"/>
              <a:t>Then, we’ll highlight key strengths and opportunities revealed through the data.</a:t>
            </a:r>
            <a:br>
              <a:rPr lang="en-US"/>
            </a:br>
            <a:r>
              <a:rPr lang="en-US"/>
              <a:t>Finally, we’ll close with next steps that connect this data to our instructional priorities.”</a:t>
            </a:r>
          </a:p>
          <a:p>
            <a:r>
              <a:rPr lang="en-US" b="1"/>
              <a:t>“At the end of today’s presentation, I want to leave you with this:</a:t>
            </a:r>
            <a:br>
              <a:rPr lang="en-US"/>
            </a:br>
            <a:r>
              <a:rPr lang="en-US"/>
              <a:t>Our district is showing real, measurable growth, and this analysis helps us see both the results of our work and where we need to focus next.”</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a:t>“This work aligns directly with Goal 1 of our Strategic Plan—Student Achievement—specifically Objective 1.3 focused on Numeracy and Literacy Instruction. </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vision and mission remind us that student achievement is not only about academic growth, but also about developing empowered, confident learners who lead and serve.</a:t>
            </a:r>
            <a:br>
              <a:rPr lang="en-US"/>
            </a:br>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a:p>
        </p:txBody>
      </p:sp>
    </p:spTree>
    <p:extLst>
      <p:ext uri="{BB962C8B-B14F-4D97-AF65-F5344CB8AC3E}">
        <p14:creationId xmlns:p14="http://schemas.microsoft.com/office/powerpoint/2010/main" val="212306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guiding principles serve as the foundation of our instructional work.</a:t>
            </a:r>
            <a:br>
              <a:rPr lang="en-US"/>
            </a:br>
            <a:r>
              <a:rPr lang="en-US"/>
              <a:t>Each student in Bibb County should graduate ready to make well-informed decisions about their future, equipped with both the academic and personal skills to succeed.</a:t>
            </a:r>
          </a:p>
        </p:txBody>
      </p:sp>
      <p:sp>
        <p:nvSpPr>
          <p:cNvPr id="4" name="Slide Number Placeholder 3"/>
          <p:cNvSpPr>
            <a:spLocks noGrp="1"/>
          </p:cNvSpPr>
          <p:nvPr>
            <p:ph type="sldNum" sz="quarter" idx="5"/>
          </p:nvPr>
        </p:nvSpPr>
        <p:spPr/>
        <p:txBody>
          <a:bodyPr/>
          <a:lstStyle/>
          <a:p>
            <a:fld id="{EFDE824E-02A0-4403-94EB-4C2308D1258D}" type="slidenum">
              <a:rPr lang="en-US" smtClean="0"/>
              <a:t>5</a:t>
            </a:fld>
            <a:endParaRPr lang="en-US"/>
          </a:p>
        </p:txBody>
      </p:sp>
    </p:spTree>
    <p:extLst>
      <p:ext uri="{BB962C8B-B14F-4D97-AF65-F5344CB8AC3E}">
        <p14:creationId xmlns:p14="http://schemas.microsoft.com/office/powerpoint/2010/main" val="1090677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monitor progress toward our Built4Bibb goals, comparative analysis is our lens for ensuring continuous improvement. This side-by-side analysis helps us refine what works, replicate success, and ensure alignment with our theory of action — when we </a:t>
            </a:r>
            <a:r>
              <a:rPr lang="en-US" b="1"/>
              <a:t>build engagement</a:t>
            </a:r>
            <a:r>
              <a:rPr lang="en-US"/>
              <a:t> and </a:t>
            </a:r>
            <a:r>
              <a:rPr lang="en-US" b="1"/>
              <a:t>strengthen effectiveness</a:t>
            </a:r>
            <a:r>
              <a:rPr lang="en-US"/>
              <a:t>, we </a:t>
            </a:r>
            <a:r>
              <a:rPr lang="en-US" b="1"/>
              <a:t>maximize achievement</a:t>
            </a:r>
            <a:r>
              <a:rPr lang="en-US"/>
              <a:t>.”</a:t>
            </a:r>
          </a:p>
        </p:txBody>
      </p:sp>
      <p:sp>
        <p:nvSpPr>
          <p:cNvPr id="4" name="Slide Number Placeholder 3"/>
          <p:cNvSpPr>
            <a:spLocks noGrp="1"/>
          </p:cNvSpPr>
          <p:nvPr>
            <p:ph type="sldNum" sz="quarter" idx="5"/>
          </p:nvPr>
        </p:nvSpPr>
        <p:spPr/>
        <p:txBody>
          <a:bodyPr/>
          <a:lstStyle/>
          <a:p>
            <a:fld id="{EFDE824E-02A0-4403-94EB-4C2308D1258D}" type="slidenum">
              <a:rPr lang="en-US" smtClean="0"/>
              <a:t>6</a:t>
            </a:fld>
            <a:endParaRPr lang="en-US"/>
          </a:p>
        </p:txBody>
      </p:sp>
    </p:spTree>
    <p:extLst>
      <p:ext uri="{BB962C8B-B14F-4D97-AF65-F5344CB8AC3E}">
        <p14:creationId xmlns:p14="http://schemas.microsoft.com/office/powerpoint/2010/main" val="1268437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17A1B-D438-43C8-6719-FCF14ABC8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E5D7C0-8CB5-C86B-DD10-C1BF7B5EB4C1}"/>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5FB60EBD-2AAF-3D0B-47EB-4DA55BBD1981}"/>
              </a:ext>
            </a:extLst>
          </p:cNvPr>
          <p:cNvSpPr>
            <a:spLocks noGrp="1"/>
          </p:cNvSpPr>
          <p:nvPr>
            <p:ph type="body" idx="1"/>
          </p:nvPr>
        </p:nvSpPr>
        <p:spPr/>
        <p:txBody>
          <a:bodyPr/>
          <a:lstStyle/>
          <a:p>
            <a:pPr marL="0" indent="0">
              <a:buNone/>
            </a:pPr>
            <a:endParaRPr lang="en-US">
              <a:solidFill>
                <a:srgbClr val="000000"/>
              </a:solidFill>
              <a:latin typeface="Calibri" panose="020F0502020204030204"/>
              <a:ea typeface="Calibri" panose="020F0502020204030204"/>
              <a:cs typeface="Calibri" panose="020F0502020204030204"/>
            </a:endParaRPr>
          </a:p>
          <a:p>
            <a:pPr>
              <a:lnSpc>
                <a:spcPct val="90000"/>
              </a:lnSpc>
              <a:spcBef>
                <a:spcPts val="1000"/>
              </a:spcBef>
            </a:pPr>
            <a:r>
              <a:rPr lang="en-US"/>
              <a:t>The following charts compare </a:t>
            </a:r>
            <a:r>
              <a:rPr lang="en-US" b="1"/>
              <a:t>Milestones results for grades 3-8 from 2023-2024 to 2024-2025</a:t>
            </a:r>
            <a:r>
              <a:rPr lang="en-US"/>
              <a:t> school years to highlight areas:</a:t>
            </a:r>
            <a:endParaRPr lang="en-US">
              <a:ea typeface="Calibri"/>
              <a:cs typeface="Calibri"/>
            </a:endParaRPr>
          </a:p>
          <a:p>
            <a:pPr marL="171450" indent="-171450">
              <a:lnSpc>
                <a:spcPct val="90000"/>
              </a:lnSpc>
              <a:spcBef>
                <a:spcPts val="1000"/>
              </a:spcBef>
              <a:buFont typeface="Arial"/>
              <a:buChar char="•"/>
            </a:pPr>
            <a:r>
              <a:rPr lang="en-US"/>
              <a:t>Where student performance </a:t>
            </a:r>
            <a:r>
              <a:rPr lang="en-US" b="1"/>
              <a:t>increased </a:t>
            </a:r>
            <a:r>
              <a:rPr lang="en-US" b="1">
                <a:solidFill>
                  <a:srgbClr val="00B050"/>
                </a:solidFill>
              </a:rPr>
              <a:t>(green)</a:t>
            </a:r>
            <a:endParaRPr lang="en-US"/>
          </a:p>
          <a:p>
            <a:pPr marL="171450" indent="-171450">
              <a:lnSpc>
                <a:spcPct val="90000"/>
              </a:lnSpc>
              <a:spcBef>
                <a:spcPts val="1000"/>
              </a:spcBef>
              <a:buFont typeface="Arial"/>
              <a:buChar char="•"/>
            </a:pPr>
            <a:r>
              <a:rPr lang="en-US"/>
              <a:t>Where performance </a:t>
            </a:r>
            <a:r>
              <a:rPr lang="en-US" b="1"/>
              <a:t>declined </a:t>
            </a:r>
            <a:r>
              <a:rPr lang="en-US" b="1">
                <a:solidFill>
                  <a:srgbClr val="FF0000"/>
                </a:solidFill>
              </a:rPr>
              <a:t>(red)</a:t>
            </a:r>
            <a:endParaRPr lang="en-US"/>
          </a:p>
          <a:p>
            <a:pPr marL="171450" indent="-171450">
              <a:lnSpc>
                <a:spcPct val="90000"/>
              </a:lnSpc>
              <a:spcBef>
                <a:spcPts val="1000"/>
              </a:spcBef>
              <a:buFont typeface="Arial"/>
              <a:buChar char="•"/>
            </a:pPr>
            <a:r>
              <a:rPr lang="en-US"/>
              <a:t>Where results remained </a:t>
            </a:r>
            <a:r>
              <a:rPr lang="en-US" b="1"/>
              <a:t>steady </a:t>
            </a:r>
            <a:r>
              <a:rPr lang="en-US" b="1">
                <a:solidFill>
                  <a:srgbClr val="FFC000"/>
                </a:solidFill>
              </a:rPr>
              <a:t>(yellow)</a:t>
            </a:r>
            <a:endParaRPr lang="en-US"/>
          </a:p>
          <a:p>
            <a:pPr>
              <a:lnSpc>
                <a:spcPct val="90000"/>
              </a:lnSpc>
              <a:spcBef>
                <a:spcPts val="1000"/>
              </a:spcBef>
            </a:pPr>
            <a:endParaRPr lang="en-US"/>
          </a:p>
          <a:p>
            <a:pPr>
              <a:lnSpc>
                <a:spcPct val="90000"/>
              </a:lnSpc>
              <a:spcBef>
                <a:spcPts val="1000"/>
              </a:spcBef>
            </a:pPr>
            <a:r>
              <a:rPr lang="en-US"/>
              <a:t>The analysis helps us pinpoint </a:t>
            </a:r>
            <a:r>
              <a:rPr lang="en-US" b="1"/>
              <a:t>trends and priority areas</a:t>
            </a:r>
            <a:r>
              <a:rPr lang="en-US"/>
              <a:t> for instructional focus and resource support.</a:t>
            </a:r>
          </a:p>
          <a:p>
            <a:pPr>
              <a:lnSpc>
                <a:spcPct val="90000"/>
              </a:lnSpc>
              <a:spcBef>
                <a:spcPts val="1000"/>
              </a:spcBef>
            </a:pPr>
            <a:endParaRPr lang="en-US"/>
          </a:p>
          <a:p>
            <a:pPr>
              <a:lnSpc>
                <a:spcPct val="90000"/>
              </a:lnSpc>
              <a:spcBef>
                <a:spcPts val="1000"/>
              </a:spcBef>
            </a:pPr>
            <a:r>
              <a:rPr lang="en-US"/>
              <a:t>NOTE: High school assessments are </a:t>
            </a:r>
            <a:r>
              <a:rPr lang="en-US" b="1"/>
              <a:t>course-based</a:t>
            </a:r>
            <a:r>
              <a:rPr lang="en-US"/>
              <a:t>, and </a:t>
            </a:r>
            <a:r>
              <a:rPr lang="en-US" b="1"/>
              <a:t>different End of Course (EOCs) are administered each year</a:t>
            </a:r>
            <a:r>
              <a:rPr lang="en-US"/>
              <a:t> depending on students’ schedules and course enrollments. Therefore, high school data will not be included here. </a:t>
            </a:r>
          </a:p>
          <a:p>
            <a:endParaRPr lang="en-US">
              <a:latin typeface="Calibri Light (Headings)"/>
            </a:endParaRPr>
          </a:p>
        </p:txBody>
      </p:sp>
      <p:sp>
        <p:nvSpPr>
          <p:cNvPr id="4" name="Slide Number Placeholder 3">
            <a:extLst>
              <a:ext uri="{FF2B5EF4-FFF2-40B4-BE49-F238E27FC236}">
                <a16:creationId xmlns:a16="http://schemas.microsoft.com/office/drawing/2014/main" id="{14CC05D9-5213-ECCC-489A-013986630145}"/>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791826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CF59B-1308-3953-7EEA-11BE31A0DE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EA9E2-3329-75AF-C46E-C57CCECEBD0C}"/>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D582D56-8C20-CBEF-4A2B-0BF2286A6C00}"/>
              </a:ext>
            </a:extLst>
          </p:cNvPr>
          <p:cNvSpPr>
            <a:spLocks noGrp="1"/>
          </p:cNvSpPr>
          <p:nvPr>
            <p:ph type="body" idx="1"/>
          </p:nvPr>
        </p:nvSpPr>
        <p:spPr/>
        <p:txBody>
          <a:bodyPr/>
          <a:lstStyle/>
          <a:p>
            <a:r>
              <a:rPr lang="en-US"/>
              <a:t>“This slide shows the pathway for our comparative analysis and explains how ELA Milestones performance is built.</a:t>
            </a:r>
          </a:p>
          <a:p>
            <a:endParaRPr lang="en-US"/>
          </a:p>
          <a:p>
            <a:r>
              <a:rPr lang="en-US"/>
              <a:t>Reading and Vocabulary—Reading Status—make up </a:t>
            </a:r>
            <a:r>
              <a:rPr lang="en-US" b="1"/>
              <a:t>57%</a:t>
            </a:r>
            <a:r>
              <a:rPr lang="en-US"/>
              <a:t> of the total score, measuring how well students read, comprehend, and interpret text. </a:t>
            </a:r>
          </a:p>
          <a:p>
            <a:r>
              <a:rPr lang="en-US"/>
              <a:t>Writing and Language account for the remaining </a:t>
            </a:r>
            <a:r>
              <a:rPr lang="en-US" b="1"/>
              <a:t>43%</a:t>
            </a:r>
            <a:r>
              <a:rPr lang="en-US"/>
              <a:t>, assessing students’ ability to organize ideas, use evidence, and apply grammar and conventions.</a:t>
            </a:r>
            <a:br>
              <a:rPr lang="en-US"/>
            </a:br>
            <a:endParaRPr lang="en-US"/>
          </a:p>
          <a:p>
            <a:r>
              <a:rPr lang="en-US"/>
              <a:t>Understanding this breakdown helps us interpret results accurately—celebrating gains in reading while recognizing that writing and language play a major role in overall ELA achievement.”</a:t>
            </a:r>
          </a:p>
          <a:p>
            <a:endParaRPr lang="en-US"/>
          </a:p>
        </p:txBody>
      </p:sp>
      <p:sp>
        <p:nvSpPr>
          <p:cNvPr id="4" name="Slide Number Placeholder 3">
            <a:extLst>
              <a:ext uri="{FF2B5EF4-FFF2-40B4-BE49-F238E27FC236}">
                <a16:creationId xmlns:a16="http://schemas.microsoft.com/office/drawing/2014/main" id="{6F795BDF-0CA8-2D38-0437-CA3C65355DFA}"/>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76147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7F79D-07CF-8D3F-0C98-430BAB34A0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AAF69-C412-918F-7C8A-B7E8C89F0D49}"/>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A375373-74F4-1307-3E31-1CC9A60EFE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4D0853-7467-EB8C-F465-8AB5CB8A5E3E}"/>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198328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4E89C-9B7D-6541-1283-6E988F324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A7CC9-418F-9D02-672F-E3487D61B9B8}"/>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A85234D2-7404-C8F4-F111-11344C2440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2C6896EE-7ADD-0614-7C96-2F2532817FFC}"/>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745154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BCE18-7BF2-824B-B03C-09E12BB4D2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A7946-D227-3EB9-7885-97A90271F6A4}"/>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CF41EAA4-06F9-FE79-5188-FD72CE0D98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C6DB91-9B0B-B34C-725D-37F1CB67E16C}"/>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802038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740692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31469-0297-B6DA-9990-8129DCD6D5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B46EF-6E88-F30F-4819-573D663D3697}"/>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4E8C279B-AFDC-B9F0-735E-7205E7EEC8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6C3F87-9F68-99A5-02F6-C40A0E9E8387}"/>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849918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C38DA-6E97-60A9-C11F-BB9FB764C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1ADCA-C369-5FF5-C2A4-FF128AE718DD}"/>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AAAD6513-AABA-6E53-D2D7-7A256E9B36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43155B-1FDC-C3DC-08B3-8AA261839B66}"/>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4980796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14B88-8803-EC05-B419-A27B707FF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87293-BD22-6B74-3C8C-C820D57BCA5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EC25295-1A44-4BFA-A89B-56897508C4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CE4F59-A764-2208-50F1-FC42A8891B32}"/>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2067132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E503F-6DD7-32F0-23DD-23A9BCB1D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B5F7B-94A8-789B-6EC4-82D2F14CD99A}"/>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CF0A58F5-FA7D-85B9-5F9F-A0234B42EBAA}"/>
              </a:ext>
            </a:extLst>
          </p:cNvPr>
          <p:cNvSpPr>
            <a:spLocks noGrp="1"/>
          </p:cNvSpPr>
          <p:nvPr>
            <p:ph type="body" idx="1"/>
          </p:nvPr>
        </p:nvSpPr>
        <p:spPr/>
        <p:txBody>
          <a:bodyPr/>
          <a:lstStyle/>
          <a:p>
            <a:r>
              <a:rPr lang="en-US"/>
              <a:t>ELA performance results show </a:t>
            </a:r>
            <a:r>
              <a:rPr lang="en-US" sz="1000" b="1" i="1" kern="1200">
                <a:solidFill>
                  <a:srgbClr val="1F1F1F"/>
                </a:solidFill>
                <a:effectLst/>
                <a:highlight>
                  <a:srgbClr val="FFFFFF"/>
                </a:highlight>
                <a:latin typeface="+mn-lt"/>
                <a:ea typeface="+mn-ea"/>
                <a:cs typeface="+mn-cs"/>
              </a:rPr>
              <a:t>that s</a:t>
            </a:r>
            <a:r>
              <a:rPr lang="en-US" i="1">
                <a:highlight>
                  <a:srgbClr val="FFFFFF"/>
                </a:highlight>
              </a:rPr>
              <a:t>tudents with disabilities demonstrated solid growth from 4th to 5th grade (+12.3) and from 7th to 8th grade (+15.2), with smaller gains from 6th to 7th grade. Continued emphasis on writing supports can help stabilize performance in earlier grade spans.</a:t>
            </a:r>
            <a:r>
              <a:rPr lang="en-US" sz="1000" i="1" kern="1200">
                <a:solidFill>
                  <a:srgbClr val="1F1F1F"/>
                </a:solidFill>
                <a:highlight>
                  <a:srgbClr val="FFFFFF"/>
                </a:highlight>
                <a:latin typeface="+mn-lt"/>
                <a:ea typeface="+mn-ea"/>
                <a:cs typeface="+mn-cs"/>
              </a:rPr>
              <a:t> </a:t>
            </a:r>
            <a:endParaRPr lang="en-US"/>
          </a:p>
        </p:txBody>
      </p:sp>
      <p:sp>
        <p:nvSpPr>
          <p:cNvPr id="4" name="Slide Number Placeholder 3">
            <a:extLst>
              <a:ext uri="{FF2B5EF4-FFF2-40B4-BE49-F238E27FC236}">
                <a16:creationId xmlns:a16="http://schemas.microsoft.com/office/drawing/2014/main" id="{6F1D3A6D-85E6-F71B-D7DB-6D37AD202772}"/>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99756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6FD4-F8F7-F953-027B-FF7AEB395C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0AB16-7131-42C6-10BC-941360DA473A}"/>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217FED7E-93FD-50C9-18E2-D3513F2DA0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13AD0C-254A-CE78-0F8C-5214CA3935D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051706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A30B5-E0AA-8814-BBC3-176820A45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47FF7-CBE4-7C28-0D13-C256D1CDFD58}"/>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3C3866AC-4C38-5A01-9C05-3EA91DD74A6E}"/>
              </a:ext>
            </a:extLst>
          </p:cNvPr>
          <p:cNvSpPr>
            <a:spLocks noGrp="1"/>
          </p:cNvSpPr>
          <p:nvPr>
            <p:ph type="body" idx="1"/>
          </p:nvPr>
        </p:nvSpPr>
        <p:spPr/>
        <p:txBody>
          <a:bodyPr/>
          <a:lstStyle/>
          <a:p>
            <a:br>
              <a:rPr lang="en-US"/>
            </a:br>
            <a:endParaRPr lang="en-US"/>
          </a:p>
        </p:txBody>
      </p:sp>
      <p:sp>
        <p:nvSpPr>
          <p:cNvPr id="4" name="Slide Number Placeholder 3">
            <a:extLst>
              <a:ext uri="{FF2B5EF4-FFF2-40B4-BE49-F238E27FC236}">
                <a16:creationId xmlns:a16="http://schemas.microsoft.com/office/drawing/2014/main" id="{EAE3A2CB-782D-583D-519D-CC7ABBF70147}"/>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3292400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8000-4642-65D3-93EE-DE070A369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53CF6C-3CAB-173F-A83F-E8B4914C7565}"/>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AF8FBD6-0D60-B5E7-4F0C-8A669174B9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A06D58-788D-16FD-AA68-9CDF41ACA637}"/>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1876096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5E58-4D29-462F-0D3F-2816B4DF8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EC1F0-8841-51A5-0040-40C7116CC01F}"/>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F41C9BA6-440D-A432-BAC5-A62A49D234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F66B43-AC7C-E430-64ED-033F98DFD768}"/>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527949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1B36E-2D56-952E-8F33-911395E52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8FBC0-26D2-3CEF-2124-3D66A2CA3D8B}"/>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6F88BE08-F330-4680-65DA-5053423F65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7A5D72-CD3F-EE90-4779-5B561163063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1036467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8A78A-E4E2-D4F9-688C-19D4C768A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D2CAA-63B2-8139-26D4-6172C2490185}"/>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08F85AB-A9B1-14FF-F24B-24861AFABC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553A35-A642-1738-F9B9-B57ABE32BE70}"/>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1609983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01740-42E2-2EBE-6DD6-50D1F404C3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60745-CE1E-C0EC-5882-E0A47373F644}"/>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7819CCD8-B26E-4E69-7C2B-7DE6F63CE36F}"/>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938F2010-21D5-E487-27CD-FD18B1B61513}"/>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73215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9FD24-AC86-BB0F-5812-5237F0D0AF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2EA0E-B176-B344-DEAE-65C99866D10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F7C2C576-5B49-B0A3-9A16-E957478111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DBCC64-15C6-F382-8F62-9ECDC833FDA8}"/>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1043217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B7A8D-A50F-3B66-7665-19753F0B3D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434B9-8487-4E46-07E7-82DB9C53663F}"/>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FA918AD7-3B1A-2A5B-D186-94A21C2A79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0D990A-F4A3-75D6-4E29-2FEE07378036}"/>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695523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2B5E6-4E62-96B5-8AB7-573C443BC0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735A7-E9C2-AAD4-C4F1-C449A36B70B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59CE11AF-0D01-06F1-641A-C08045479197}"/>
              </a:ext>
            </a:extLst>
          </p:cNvPr>
          <p:cNvSpPr>
            <a:spLocks noGrp="1"/>
          </p:cNvSpPr>
          <p:nvPr>
            <p:ph type="body" idx="1"/>
          </p:nvPr>
        </p:nvSpPr>
        <p:spPr/>
        <p:txBody>
          <a:bodyPr/>
          <a:lstStyle/>
          <a:p>
            <a:br>
              <a:rPr lang="en-US"/>
            </a:br>
            <a:endParaRPr lang="en-US"/>
          </a:p>
        </p:txBody>
      </p:sp>
      <p:sp>
        <p:nvSpPr>
          <p:cNvPr id="4" name="Slide Number Placeholder 3">
            <a:extLst>
              <a:ext uri="{FF2B5EF4-FFF2-40B4-BE49-F238E27FC236}">
                <a16:creationId xmlns:a16="http://schemas.microsoft.com/office/drawing/2014/main" id="{AE37F5CB-5CDA-B484-CF6A-1DCE3D89F68A}"/>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3455720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B1C40-DE82-EF37-F9C1-595ACA9DA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E413F1-C866-FC59-160F-B726CAF7948D}"/>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D82ECDE7-517D-5141-DC20-1A9486A39B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BAD527-ED53-C27C-874D-A7127958A83F}"/>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39902320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8959A-5D8B-370C-0F52-6DB9A83FE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4CB80-E988-9DA5-7627-A56AEF0CF64B}"/>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A090AF15-F01C-9DB8-8314-73242230EB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2457DB-B402-C8C2-1C0D-D795DD533426}"/>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43958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12813399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B9DD-2DDF-C6BF-B91D-961E450F1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EE8C5-E74A-E632-24E7-6920D250495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CCE58CB-7EB8-7E9F-99FE-0B6995B727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F870A2-CD49-E99A-EF3A-00253A6CE044}"/>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057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0C92B-891A-8E9C-AB67-8746D994D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6A2D6-F756-6B75-9709-53600922690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17CEB27-F907-91F9-13F3-393398421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4B48E4-37F5-0BC3-8A7E-D87E1B529FED}"/>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1775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15307-D4AE-E0FD-6191-B2BE82132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D82BE-E735-D546-5A3F-A3865D04E55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150C6BA-FC5F-BC06-5C1D-BBF36953B3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951078-C625-DE99-2B20-C923FB87F69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87518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A1AD4-4B14-3ECE-04F7-A16481E16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7A45D5-3606-A4CB-7BEF-1D6D2AC7839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A142FC3-3902-254D-1C44-B23311AE61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61C77A-9A9A-96D6-3A80-2499DB0D8729}"/>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9376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3046E-1980-E6C1-7396-888B3F34C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77EF8-E1D1-C49B-BEE4-2DEDEC68598D}"/>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74C8AC5-DD1B-E2A3-9F33-184293CC6A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738D20-4092-EFAF-C737-335F591AE75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8910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10/14/2025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10/14/2025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10/14/2025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78099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20737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063136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98893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10/14/2025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050298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10/14/2025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288069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10/14/2025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2332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58070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886596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6648017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12059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10/14/2025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10/14/2025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9414462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6.xml"/><Relationship Id="rId1" Type="http://schemas.openxmlformats.org/officeDocument/2006/relationships/slideLayout" Target="../slideLayouts/slideLayout1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010894" y="2026602"/>
            <a:ext cx="10012003"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Clearing the Path for the Push: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Part 3: Georgia Milestones </a:t>
            </a:r>
            <a:r>
              <a:rPr lang="en-US" sz="6000" b="1" i="1">
                <a:solidFill>
                  <a:prstClr val="black"/>
                </a:solidFill>
                <a:latin typeface="Trade Gothic Next HvyCd" panose="020B0906040303020004" pitchFamily="34" charset="0"/>
                <a:cs typeface="Arial" panose="020B0604020202020204" pitchFamily="34" charset="0"/>
              </a:rPr>
              <a:t>Comparative Analysis</a:t>
            </a:r>
            <a:endParaRPr kumimoji="0" lang="en-US" sz="6000" b="1" i="1"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Olena Stadnik-Floore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Executive Director, Elementary Services</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i="1">
                <a:solidFill>
                  <a:srgbClr val="FFC700"/>
                </a:solidFill>
                <a:latin typeface="Trade Gothic Next HvyCd" panose="020B0906040303020004" pitchFamily="34" charset="0"/>
                <a:cs typeface="Arial" panose="020B0604020202020204" pitchFamily="34" charset="0"/>
              </a:rPr>
              <a:t>October 16</a:t>
            </a: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a:t>The purpose of this presentation is to provide a comparative analysis of growth from the 2024 to 2025 Georgia Milestones results, highlighting progress in literacy and numeracy, subgroup performance trends, and instructional priorities that will guide continued acceleration across all schools.</a:t>
            </a:r>
          </a:p>
          <a:p>
            <a:pPr marL="0" indent="0">
              <a:lnSpc>
                <a:spcPct val="100000"/>
              </a:lnSpc>
              <a:spcBef>
                <a:spcPts val="0"/>
              </a:spcBef>
              <a:buNone/>
            </a:pPr>
            <a:endParaRPr lang="en-US" sz="2200"/>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200"/>
              <a:t>Review districtwide growth trends in Reading/ELA, Writing, and Mathematics</a:t>
            </a:r>
          </a:p>
          <a:p>
            <a:pPr>
              <a:lnSpc>
                <a:spcPct val="100000"/>
              </a:lnSpc>
              <a:spcBef>
                <a:spcPts val="0"/>
              </a:spcBef>
            </a:pPr>
            <a:r>
              <a:rPr lang="en-US" sz="2200"/>
              <a:t>Examine subgroup performance to identify progress and areas for continued focus</a:t>
            </a:r>
          </a:p>
          <a:p>
            <a:pPr>
              <a:lnSpc>
                <a:spcPct val="100000"/>
              </a:lnSpc>
              <a:spcBef>
                <a:spcPts val="0"/>
              </a:spcBef>
            </a:pPr>
            <a:r>
              <a:rPr lang="en-US" sz="2200"/>
              <a:t>Highlight key strengths and growth opportunities revealed through the data</a:t>
            </a:r>
          </a:p>
          <a:p>
            <a:pPr>
              <a:lnSpc>
                <a:spcPct val="100000"/>
              </a:lnSpc>
              <a:spcBef>
                <a:spcPts val="0"/>
              </a:spcBef>
            </a:pPr>
            <a:r>
              <a:rPr lang="en-US" sz="2200"/>
              <a:t>Outline next steps to sustain momentum and close achievement gaps</a:t>
            </a:r>
          </a:p>
          <a:p>
            <a:pPr marL="0" indent="0">
              <a:lnSpc>
                <a:spcPct val="100000"/>
              </a:lnSpc>
              <a:spcBef>
                <a:spcPts val="0"/>
              </a:spcBef>
              <a:buNone/>
            </a:pPr>
            <a:endParaRPr lang="en-US" sz="2400" b="1"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200"/>
              <a:t>This analysis highlights districtwide growth and areas for continued improvement in literacy and numeracy. Results will inform next steps in strengthening core instruction, refining professional learning, and aligning support to ensure sustained student acceleration across all grade levels.</a:t>
            </a:r>
            <a:endParaRPr lang="en-US" sz="2200" kern="10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pic>
        <p:nvPicPr>
          <p:cNvPr id="2" name="Picture 1">
            <a:extLst>
              <a:ext uri="{FF2B5EF4-FFF2-40B4-BE49-F238E27FC236}">
                <a16:creationId xmlns:a16="http://schemas.microsoft.com/office/drawing/2014/main" id="{056D95D0-276A-3DF1-0D09-5275632716CC}"/>
              </a:ext>
            </a:extLst>
          </p:cNvPr>
          <p:cNvPicPr>
            <a:picLocks noChangeAspect="1"/>
          </p:cNvPicPr>
          <p:nvPr/>
        </p:nvPicPr>
        <p:blipFill>
          <a:blip r:embed="rId4"/>
          <a:stretch>
            <a:fillRect/>
          </a:stretch>
        </p:blipFill>
        <p:spPr>
          <a:xfrm>
            <a:off x="9935863" y="3355995"/>
            <a:ext cx="2096211" cy="1054739"/>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449147" y="117363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STRATEGIC GOAL ADDRESSED</a:t>
            </a:r>
          </a:p>
          <a:p>
            <a:pPr marL="0" indent="0">
              <a:lnSpc>
                <a:spcPct val="100000"/>
              </a:lnSpc>
              <a:spcBef>
                <a:spcPts val="0"/>
              </a:spcBef>
              <a:buNone/>
            </a:pPr>
            <a:r>
              <a:rPr lang="en-US" sz="2200">
                <a:latin typeface="Arial Narrow"/>
              </a:rPr>
              <a:t>Goal 1: Student Achievement</a:t>
            </a:r>
          </a:p>
          <a:p>
            <a:pPr>
              <a:lnSpc>
                <a:spcPct val="100000"/>
              </a:lnSpc>
              <a:spcBef>
                <a:spcPts val="0"/>
              </a:spcBef>
            </a:pPr>
            <a:r>
              <a:rPr lang="en-US" sz="2200">
                <a:latin typeface="Arial Narrow"/>
              </a:rPr>
              <a:t>1.3:  Numeracy and Literacy Instruction</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PERFORMANCE MEASURE(S)</a:t>
            </a:r>
          </a:p>
          <a:p>
            <a:pPr>
              <a:lnSpc>
                <a:spcPct val="100000"/>
              </a:lnSpc>
              <a:spcBef>
                <a:spcPts val="0"/>
              </a:spcBef>
            </a:pPr>
            <a:r>
              <a:rPr lang="en-US" sz="2200">
                <a:latin typeface="Arial Narrow" panose="020B0606020202030204" pitchFamily="34" charset="0"/>
              </a:rPr>
              <a:t>% of grade 3-5 students performing at the proficient level or above in ELA on the GMAS</a:t>
            </a:r>
          </a:p>
          <a:p>
            <a:pPr>
              <a:lnSpc>
                <a:spcPct val="100000"/>
              </a:lnSpc>
              <a:spcBef>
                <a:spcPts val="0"/>
              </a:spcBef>
            </a:pPr>
            <a:r>
              <a:rPr lang="en-US" sz="2200">
                <a:latin typeface="Arial Narrow" panose="020B0606020202030204" pitchFamily="34" charset="0"/>
              </a:rPr>
              <a:t>% of grade 6-8 students performing at the proficient level or above in ELA on the GMAS</a:t>
            </a:r>
          </a:p>
          <a:p>
            <a:pPr>
              <a:lnSpc>
                <a:spcPct val="100000"/>
              </a:lnSpc>
              <a:spcBef>
                <a:spcPts val="0"/>
              </a:spcBef>
            </a:pPr>
            <a:r>
              <a:rPr lang="en-US" sz="2200">
                <a:latin typeface="Arial Narrow" panose="020B0606020202030204" pitchFamily="34" charset="0"/>
              </a:rPr>
              <a:t>% of grade 3-5 students performing at the proficient level or above in math on the GMAS</a:t>
            </a:r>
          </a:p>
          <a:p>
            <a:pPr>
              <a:lnSpc>
                <a:spcPct val="100000"/>
              </a:lnSpc>
              <a:spcBef>
                <a:spcPts val="0"/>
              </a:spcBef>
            </a:pPr>
            <a:r>
              <a:rPr lang="en-US" sz="2200">
                <a:latin typeface="Arial Narrow" panose="020B0606020202030204" pitchFamily="34" charset="0"/>
              </a:rPr>
              <a:t>% of grade 6-8 students performing at the proficient level or above in math on the GMAS</a:t>
            </a:r>
          </a:p>
          <a:p>
            <a:pPr>
              <a:lnSpc>
                <a:spcPct val="100000"/>
              </a:lnSpc>
              <a:spcBef>
                <a:spcPts val="0"/>
              </a:spcBef>
            </a:pPr>
            <a:r>
              <a:rPr lang="en-US" sz="2200">
                <a:latin typeface="Arial Narrow" panose="020B0606020202030204" pitchFamily="34" charset="0"/>
              </a:rPr>
              <a:t>4-year cohort graduation rate</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PRIORITY AREAs</a:t>
            </a:r>
          </a:p>
          <a:p>
            <a:pPr marL="0" indent="0">
              <a:lnSpc>
                <a:spcPct val="100000"/>
              </a:lnSpc>
              <a:spcBef>
                <a:spcPts val="0"/>
              </a:spcBef>
              <a:buNone/>
            </a:pPr>
            <a:r>
              <a:rPr lang="en-US" sz="2200">
                <a:latin typeface="Arial Narrow" panose="020B0606020202030204" pitchFamily="34" charset="0"/>
              </a:rPr>
              <a:t>Literacy</a:t>
            </a:r>
          </a:p>
          <a:p>
            <a:pPr marL="0" indent="0">
              <a:lnSpc>
                <a:spcPct val="100000"/>
              </a:lnSpc>
              <a:spcBef>
                <a:spcPts val="0"/>
              </a:spcBef>
              <a:buNone/>
            </a:pPr>
            <a:r>
              <a:rPr lang="en-US" sz="2200">
                <a:latin typeface="Arial Narrow" panose="020B0606020202030204" pitchFamily="34" charset="0"/>
              </a:rPr>
              <a:t>Achievement</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3818666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357442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043070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5EB91-DF5A-64D6-34C8-5982AC62AD3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72B034C-5A9D-464C-AE5D-C90239B6AF7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7B81637-CE38-58E0-AEDE-D35E665C0573}"/>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 GRADES 3-8</a:t>
            </a:r>
          </a:p>
        </p:txBody>
      </p:sp>
      <p:pic>
        <p:nvPicPr>
          <p:cNvPr id="11" name="Picture 10">
            <a:extLst>
              <a:ext uri="{FF2B5EF4-FFF2-40B4-BE49-F238E27FC236}">
                <a16:creationId xmlns:a16="http://schemas.microsoft.com/office/drawing/2014/main" id="{6B43C125-BC2F-80F2-8FC2-B607BE468A0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Content Placeholder 8">
            <a:extLst>
              <a:ext uri="{FF2B5EF4-FFF2-40B4-BE49-F238E27FC236}">
                <a16:creationId xmlns:a16="http://schemas.microsoft.com/office/drawing/2014/main" id="{40DCCE27-B57C-ADAD-0881-6989143A6028}"/>
              </a:ext>
            </a:extLst>
          </p:cNvPr>
          <p:cNvSpPr>
            <a:spLocks noGrp="1"/>
          </p:cNvSpPr>
          <p:nvPr>
            <p:ph idx="1"/>
          </p:nvPr>
        </p:nvSpPr>
        <p:spPr>
          <a:xfrm>
            <a:off x="142363" y="1253330"/>
            <a:ext cx="11881024" cy="5103023"/>
          </a:xfrm>
        </p:spPr>
        <p:txBody>
          <a:bodyPr vert="horz" lIns="91440" tIns="45720" rIns="91440" bIns="45720" rtlCol="0" anchor="t">
            <a:normAutofit fontScale="92500" lnSpcReduction="20000"/>
          </a:bodyPr>
          <a:lstStyle/>
          <a:p>
            <a:pPr marL="0" indent="0">
              <a:buNone/>
            </a:pPr>
            <a:r>
              <a:rPr lang="en-US" b="1">
                <a:latin typeface="Calibri Light (Headings)"/>
              </a:rPr>
              <a:t>Comparative Analysis </a:t>
            </a:r>
            <a:r>
              <a:rPr lang="en-US">
                <a:latin typeface="Calibri Light (Headings)"/>
              </a:rPr>
              <a:t>is a review of data across two points in time to identify </a:t>
            </a:r>
            <a:r>
              <a:rPr lang="en-US" b="1">
                <a:latin typeface="Calibri Light (Headings)"/>
              </a:rPr>
              <a:t>growth, stability, or decline</a:t>
            </a:r>
            <a:r>
              <a:rPr lang="en-US">
                <a:latin typeface="Calibri Light (Headings)"/>
              </a:rPr>
              <a:t> in performance. It helps leaders pinpoint </a:t>
            </a:r>
            <a:r>
              <a:rPr lang="en-US" b="1">
                <a:latin typeface="Calibri Light (Headings)"/>
              </a:rPr>
              <a:t>trends and priority areas</a:t>
            </a:r>
            <a:r>
              <a:rPr lang="en-US">
                <a:latin typeface="Calibri Light (Headings)"/>
              </a:rPr>
              <a:t> for instructional focus and resource support.</a:t>
            </a:r>
          </a:p>
          <a:p>
            <a:pPr marL="0" indent="0">
              <a:buNone/>
            </a:pPr>
            <a:endParaRPr lang="en-US">
              <a:latin typeface="Calibri Light (Headings)"/>
            </a:endParaRPr>
          </a:p>
          <a:p>
            <a:pPr marL="0" indent="0">
              <a:buNone/>
            </a:pPr>
            <a:r>
              <a:rPr lang="en-US">
                <a:latin typeface="Calibri Light (Headings)"/>
              </a:rPr>
              <a:t>The following charts compare </a:t>
            </a:r>
            <a:r>
              <a:rPr lang="en-US" b="1">
                <a:latin typeface="Calibri Light (Headings)"/>
              </a:rPr>
              <a:t>Milestones results from 2023-2024 to 2024-2025</a:t>
            </a:r>
            <a:r>
              <a:rPr lang="en-US">
                <a:latin typeface="Calibri Light (Headings)"/>
              </a:rPr>
              <a:t> to highlight:</a:t>
            </a:r>
          </a:p>
          <a:p>
            <a:r>
              <a:rPr lang="en-US">
                <a:latin typeface="Calibri Light (Headings)"/>
              </a:rPr>
              <a:t>Where student performance </a:t>
            </a:r>
            <a:r>
              <a:rPr lang="en-US" b="1">
                <a:latin typeface="Calibri Light (Headings)"/>
              </a:rPr>
              <a:t>increased </a:t>
            </a:r>
            <a:r>
              <a:rPr lang="en-US" b="1">
                <a:solidFill>
                  <a:srgbClr val="00B050"/>
                </a:solidFill>
                <a:latin typeface="Calibri Light (Headings)"/>
              </a:rPr>
              <a:t>(green)</a:t>
            </a:r>
            <a:endParaRPr lang="en-US">
              <a:solidFill>
                <a:srgbClr val="00B050"/>
              </a:solidFill>
              <a:latin typeface="Calibri Light (Headings)"/>
            </a:endParaRPr>
          </a:p>
          <a:p>
            <a:r>
              <a:rPr lang="en-US">
                <a:latin typeface="Calibri Light (Headings)"/>
              </a:rPr>
              <a:t>Where performance </a:t>
            </a:r>
            <a:r>
              <a:rPr lang="en-US" b="1">
                <a:latin typeface="Calibri Light (Headings)"/>
              </a:rPr>
              <a:t>declined </a:t>
            </a:r>
            <a:r>
              <a:rPr lang="en-US" b="1">
                <a:solidFill>
                  <a:srgbClr val="FF0000"/>
                </a:solidFill>
                <a:latin typeface="Calibri Light (Headings)"/>
              </a:rPr>
              <a:t>(red)</a:t>
            </a:r>
            <a:endParaRPr lang="en-US">
              <a:solidFill>
                <a:srgbClr val="FF0000"/>
              </a:solidFill>
              <a:latin typeface="Calibri Light (Headings)"/>
            </a:endParaRPr>
          </a:p>
          <a:p>
            <a:r>
              <a:rPr lang="en-US">
                <a:latin typeface="Calibri Light (Headings)"/>
              </a:rPr>
              <a:t>Where results remained </a:t>
            </a:r>
            <a:r>
              <a:rPr lang="en-US" b="1">
                <a:latin typeface="Calibri Light (Headings)"/>
              </a:rPr>
              <a:t>steady </a:t>
            </a:r>
            <a:r>
              <a:rPr lang="en-US" b="1">
                <a:solidFill>
                  <a:srgbClr val="FFC000"/>
                </a:solidFill>
                <a:latin typeface="Calibri Light (Headings)"/>
              </a:rPr>
              <a:t>(yellow)</a:t>
            </a:r>
            <a:endParaRPr lang="en-US">
              <a:solidFill>
                <a:srgbClr val="FFC000"/>
              </a:solidFill>
              <a:latin typeface="Calibri Light (Headings)"/>
            </a:endParaRPr>
          </a:p>
          <a:p>
            <a:pPr marL="0" indent="0">
              <a:buNone/>
            </a:pPr>
            <a:endParaRPr lang="en-US">
              <a:latin typeface="Calibri Light (Headings)"/>
            </a:endParaRPr>
          </a:p>
          <a:p>
            <a:pPr marL="0" indent="0">
              <a:buNone/>
            </a:pPr>
            <a:endParaRPr lang="en-US">
              <a:latin typeface="Calibri Light (Headings)"/>
            </a:endParaRPr>
          </a:p>
          <a:p>
            <a:pPr marL="0" indent="0">
              <a:buNone/>
            </a:pPr>
            <a:r>
              <a:rPr lang="en-US" b="1">
                <a:latin typeface="Calibri Light (Headings)"/>
              </a:rPr>
              <a:t>NOTE:</a:t>
            </a:r>
            <a:r>
              <a:rPr lang="en-US">
                <a:latin typeface="Calibri Light (Headings)"/>
              </a:rPr>
              <a:t> </a:t>
            </a:r>
            <a:r>
              <a:rPr lang="en-US" i="1">
                <a:latin typeface="Calibri Light (Headings)"/>
              </a:rPr>
              <a:t>High school assessments are </a:t>
            </a:r>
            <a:r>
              <a:rPr lang="en-US" b="1" i="1">
                <a:latin typeface="Calibri Light (Headings)"/>
              </a:rPr>
              <a:t>course-based</a:t>
            </a:r>
            <a:r>
              <a:rPr lang="en-US" i="1">
                <a:latin typeface="Calibri Light (Headings)"/>
              </a:rPr>
              <a:t>, and </a:t>
            </a:r>
            <a:r>
              <a:rPr lang="en-US" b="1" i="1">
                <a:latin typeface="Calibri Light (Headings)"/>
              </a:rPr>
              <a:t>different End of Course (EOCs) are administered each year</a:t>
            </a:r>
            <a:r>
              <a:rPr lang="en-US" i="1">
                <a:latin typeface="Calibri Light (Headings)"/>
              </a:rPr>
              <a:t> depending on students’ schedules and course enrollments. Therefore, high school data will not be included here. </a:t>
            </a:r>
          </a:p>
          <a:p>
            <a:pPr marL="0" indent="0">
              <a:buNone/>
            </a:pPr>
            <a:endParaRPr lang="en-US"/>
          </a:p>
        </p:txBody>
      </p:sp>
      <p:sp>
        <p:nvSpPr>
          <p:cNvPr id="4" name="Slide Number Placeholder 3">
            <a:extLst>
              <a:ext uri="{FF2B5EF4-FFF2-40B4-BE49-F238E27FC236}">
                <a16:creationId xmlns:a16="http://schemas.microsoft.com/office/drawing/2014/main" id="{F1B0B58A-A64A-FDBE-AE7E-3CECF8EE459D}"/>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3112090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4B0B1-D228-8C55-9BBC-9429784123B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63D202-E317-D243-A3A7-63C808B42D5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DE4F393-6DC8-219D-A715-6223D2CF89C9}"/>
              </a:ext>
            </a:extLst>
          </p:cNvPr>
          <p:cNvSpPr txBox="1"/>
          <p:nvPr/>
        </p:nvSpPr>
        <p:spPr>
          <a:xfrm>
            <a:off x="225240" y="165515"/>
            <a:ext cx="10627939" cy="769441"/>
          </a:xfrm>
          <a:prstGeom prst="rect">
            <a:avLst/>
          </a:prstGeom>
          <a:noFill/>
        </p:spPr>
        <p:txBody>
          <a:bodyPr wrap="square" rtlCol="0">
            <a:spAutoFit/>
          </a:bodyPr>
          <a:lstStyle/>
          <a:p>
            <a:pPr lvl="0" defTabSz="457200">
              <a:defRPr/>
            </a:pP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Comparative Analysis Pathway</a:t>
            </a:r>
          </a:p>
        </p:txBody>
      </p:sp>
      <p:pic>
        <p:nvPicPr>
          <p:cNvPr id="11" name="Picture 10">
            <a:extLst>
              <a:ext uri="{FF2B5EF4-FFF2-40B4-BE49-F238E27FC236}">
                <a16:creationId xmlns:a16="http://schemas.microsoft.com/office/drawing/2014/main" id="{60B48464-C48A-4B8E-E71D-E4642E92A83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0110178-4A68-25A9-DA54-7A0B40D081B7}"/>
              </a:ext>
            </a:extLst>
          </p:cNvPr>
          <p:cNvSpPr>
            <a:spLocks noGrp="1"/>
          </p:cNvSpPr>
          <p:nvPr>
            <p:ph type="sldNum" sz="quarter" idx="12"/>
          </p:nvPr>
        </p:nvSpPr>
        <p:spPr/>
        <p:txBody>
          <a:bodyPr/>
          <a:lstStyle/>
          <a:p>
            <a:fld id="{28E6F07D-F62F-4C3B-A21E-2367E9A39921}" type="slidenum">
              <a:rPr lang="en-US" smtClean="0"/>
              <a:t>8</a:t>
            </a:fld>
            <a:endParaRPr lang="en-US"/>
          </a:p>
        </p:txBody>
      </p:sp>
      <p:sp>
        <p:nvSpPr>
          <p:cNvPr id="5" name="Rectangle 4">
            <a:extLst>
              <a:ext uri="{FF2B5EF4-FFF2-40B4-BE49-F238E27FC236}">
                <a16:creationId xmlns:a16="http://schemas.microsoft.com/office/drawing/2014/main" id="{22EB8792-CAD3-862E-DBF2-E986A65233C9}"/>
              </a:ext>
            </a:extLst>
          </p:cNvPr>
          <p:cNvSpPr/>
          <p:nvPr/>
        </p:nvSpPr>
        <p:spPr>
          <a:xfrm>
            <a:off x="225240" y="2663687"/>
            <a:ext cx="3379305" cy="2226365"/>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Reading and Vocabulary </a:t>
            </a:r>
          </a:p>
          <a:p>
            <a:pPr algn="ctr"/>
            <a:r>
              <a:rPr lang="en-US" sz="2800" b="1">
                <a:solidFill>
                  <a:schemeClr val="tx1"/>
                </a:solidFill>
              </a:rPr>
              <a:t>(Reading Status)</a:t>
            </a:r>
          </a:p>
          <a:p>
            <a:pPr algn="ctr"/>
            <a:r>
              <a:rPr lang="en-US" sz="2800" b="1">
                <a:solidFill>
                  <a:schemeClr val="tx1"/>
                </a:solidFill>
              </a:rPr>
              <a:t>57%</a:t>
            </a:r>
          </a:p>
        </p:txBody>
      </p:sp>
      <p:sp>
        <p:nvSpPr>
          <p:cNvPr id="6" name="Rectangle 5">
            <a:extLst>
              <a:ext uri="{FF2B5EF4-FFF2-40B4-BE49-F238E27FC236}">
                <a16:creationId xmlns:a16="http://schemas.microsoft.com/office/drawing/2014/main" id="{73BC4BCB-8D6D-F172-2898-A198923A704E}"/>
              </a:ext>
            </a:extLst>
          </p:cNvPr>
          <p:cNvSpPr/>
          <p:nvPr/>
        </p:nvSpPr>
        <p:spPr>
          <a:xfrm>
            <a:off x="4548806" y="2650435"/>
            <a:ext cx="3147394" cy="2226365"/>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Writing and </a:t>
            </a:r>
          </a:p>
          <a:p>
            <a:pPr algn="ctr"/>
            <a:r>
              <a:rPr lang="en-US" sz="2800" b="1">
                <a:solidFill>
                  <a:schemeClr val="tx1"/>
                </a:solidFill>
              </a:rPr>
              <a:t>Usage</a:t>
            </a:r>
          </a:p>
          <a:p>
            <a:pPr algn="ctr"/>
            <a:endParaRPr lang="en-US" sz="2800" b="1">
              <a:solidFill>
                <a:schemeClr val="tx1"/>
              </a:solidFill>
            </a:endParaRPr>
          </a:p>
          <a:p>
            <a:pPr algn="ctr"/>
            <a:r>
              <a:rPr lang="en-US" sz="2800" b="1">
                <a:solidFill>
                  <a:schemeClr val="tx1"/>
                </a:solidFill>
              </a:rPr>
              <a:t>43%</a:t>
            </a:r>
          </a:p>
        </p:txBody>
      </p:sp>
      <p:sp>
        <p:nvSpPr>
          <p:cNvPr id="7" name="Rectangle 6">
            <a:extLst>
              <a:ext uri="{FF2B5EF4-FFF2-40B4-BE49-F238E27FC236}">
                <a16:creationId xmlns:a16="http://schemas.microsoft.com/office/drawing/2014/main" id="{EE54BDCA-3892-335A-48C0-B26B7FB1FA15}"/>
              </a:ext>
            </a:extLst>
          </p:cNvPr>
          <p:cNvSpPr/>
          <p:nvPr/>
        </p:nvSpPr>
        <p:spPr>
          <a:xfrm>
            <a:off x="8610600" y="2663687"/>
            <a:ext cx="3356160" cy="2213113"/>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ELA Milestones Performance</a:t>
            </a:r>
          </a:p>
          <a:p>
            <a:pPr algn="ctr"/>
            <a:endParaRPr lang="en-US" sz="2800" b="1">
              <a:solidFill>
                <a:schemeClr val="tx1"/>
              </a:solidFill>
            </a:endParaRPr>
          </a:p>
          <a:p>
            <a:pPr algn="ctr"/>
            <a:r>
              <a:rPr lang="en-US" sz="2800" b="1">
                <a:solidFill>
                  <a:schemeClr val="tx1"/>
                </a:solidFill>
              </a:rPr>
              <a:t>100%</a:t>
            </a:r>
          </a:p>
        </p:txBody>
      </p:sp>
      <p:sp>
        <p:nvSpPr>
          <p:cNvPr id="10" name="Equals 9">
            <a:extLst>
              <a:ext uri="{FF2B5EF4-FFF2-40B4-BE49-F238E27FC236}">
                <a16:creationId xmlns:a16="http://schemas.microsoft.com/office/drawing/2014/main" id="{2E7C0914-9214-AAA5-FA2B-7F16DACA11D0}"/>
              </a:ext>
            </a:extLst>
          </p:cNvPr>
          <p:cNvSpPr/>
          <p:nvPr/>
        </p:nvSpPr>
        <p:spPr>
          <a:xfrm>
            <a:off x="7712764" y="3319669"/>
            <a:ext cx="914400" cy="914400"/>
          </a:xfrm>
          <a:prstGeom prst="mathEqual">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Plus Sign 12">
            <a:extLst>
              <a:ext uri="{FF2B5EF4-FFF2-40B4-BE49-F238E27FC236}">
                <a16:creationId xmlns:a16="http://schemas.microsoft.com/office/drawing/2014/main" id="{E5ADB260-F6D0-22F5-C6FD-C661774E23F4}"/>
              </a:ext>
            </a:extLst>
          </p:cNvPr>
          <p:cNvSpPr/>
          <p:nvPr/>
        </p:nvSpPr>
        <p:spPr>
          <a:xfrm>
            <a:off x="3604545" y="3306417"/>
            <a:ext cx="914400" cy="914400"/>
          </a:xfrm>
          <a:prstGeom prst="mathPlus">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406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F5DDA-9536-71B7-8D49-7ADE12BE26D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95078E5-DB30-67DB-4F19-7B8C4524939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81BAD5A-9ECA-BAFE-EF33-D3CA2A231660}"/>
              </a:ext>
            </a:extLst>
          </p:cNvPr>
          <p:cNvSpPr txBox="1"/>
          <p:nvPr/>
        </p:nvSpPr>
        <p:spPr>
          <a:xfrm>
            <a:off x="11009" y="136521"/>
            <a:ext cx="10942336"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 Comparative Analysis</a:t>
            </a:r>
          </a:p>
        </p:txBody>
      </p:sp>
      <p:pic>
        <p:nvPicPr>
          <p:cNvPr id="11" name="Picture 10">
            <a:extLst>
              <a:ext uri="{FF2B5EF4-FFF2-40B4-BE49-F238E27FC236}">
                <a16:creationId xmlns:a16="http://schemas.microsoft.com/office/drawing/2014/main" id="{A0F0CCF3-F614-4DC5-CE86-766503E6428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462896B3-B7A8-5A92-04F1-B112C35BE27C}"/>
              </a:ext>
            </a:extLst>
          </p:cNvPr>
          <p:cNvSpPr txBox="1"/>
          <p:nvPr/>
        </p:nvSpPr>
        <p:spPr>
          <a:xfrm>
            <a:off x="43693" y="5799073"/>
            <a:ext cx="12137298" cy="923330"/>
          </a:xfrm>
          <a:prstGeom prst="rect">
            <a:avLst/>
          </a:prstGeom>
          <a:noFill/>
        </p:spPr>
        <p:txBody>
          <a:bodyPr wrap="square" lIns="91440" tIns="45720" rIns="91440" bIns="45720" anchor="t">
            <a:spAutoFit/>
          </a:bodyPr>
          <a:lstStyle/>
          <a:p>
            <a:r>
              <a:rPr lang="en-US" b="1">
                <a:solidFill>
                  <a:srgbClr val="1F1F1F"/>
                </a:solidFill>
                <a:effectLst/>
                <a:highlight>
                  <a:srgbClr val="FFFFFF"/>
                </a:highlight>
                <a:latin typeface="+mj-lt"/>
              </a:rPr>
              <a:t>SUMMARY: </a:t>
            </a:r>
            <a:r>
              <a:rPr lang="en-US" i="1">
                <a:highlight>
                  <a:srgbClr val="FFFFFF"/>
                </a:highlight>
              </a:rPr>
              <a:t>Reading Status varied across grades, with strong growth from 4th to 5th grade but declines from 3rd to 4th and 5th to 6th. Results show uneven progress, signaling a need to strengthen early literacy and upper-grade comprehension. </a:t>
            </a:r>
            <a:endParaRPr lang="en-US" i="1">
              <a:latin typeface="Calibri Light" panose="020F0302020204030204"/>
              <a:ea typeface="Calibri Light" panose="020F0302020204030204"/>
              <a:cs typeface="Calibri Light" panose="020F0302020204030204"/>
            </a:endParaRPr>
          </a:p>
          <a:p>
            <a:r>
              <a:rPr lang="en-US" b="1" i="1">
                <a:highlight>
                  <a:srgbClr val="FFFFFF"/>
                </a:highlight>
              </a:rPr>
              <a:t>Highlights: </a:t>
            </a:r>
            <a:r>
              <a:rPr lang="en-US" i="1">
                <a:highlight>
                  <a:srgbClr val="FFFFFF"/>
                </a:highlight>
              </a:rPr>
              <a:t>Bernd (7pts), Burdell-Hunt (6pts), Ingram-Pye (9pts), MLK (7pts), Union (7pts).</a:t>
            </a:r>
            <a:endParaRPr lang="en-US" i="1">
              <a:latin typeface="+mj-lt"/>
              <a:ea typeface="Calibri Light"/>
              <a:cs typeface="Calibri Light"/>
            </a:endParaRPr>
          </a:p>
        </p:txBody>
      </p:sp>
      <p:graphicFrame>
        <p:nvGraphicFramePr>
          <p:cNvPr id="6" name="Table 5">
            <a:extLst>
              <a:ext uri="{FF2B5EF4-FFF2-40B4-BE49-F238E27FC236}">
                <a16:creationId xmlns:a16="http://schemas.microsoft.com/office/drawing/2014/main" id="{69B99B51-4AAE-8EC3-DDC2-B420CC11E91C}"/>
              </a:ext>
            </a:extLst>
          </p:cNvPr>
          <p:cNvGraphicFramePr>
            <a:graphicFrameLocks noGrp="1"/>
          </p:cNvGraphicFramePr>
          <p:nvPr>
            <p:extLst>
              <p:ext uri="{D42A27DB-BD31-4B8C-83A1-F6EECF244321}">
                <p14:modId xmlns:p14="http://schemas.microsoft.com/office/powerpoint/2010/main" val="879699102"/>
              </p:ext>
            </p:extLst>
          </p:nvPr>
        </p:nvGraphicFramePr>
        <p:xfrm>
          <a:off x="2937902" y="1184940"/>
          <a:ext cx="6338214" cy="4418065"/>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ON GRADE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READING STATUS ALL STUDENTS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55.3</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40.4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39</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64.4</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42.9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-21.5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40.2</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54.5</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+14.3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55.6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58.5</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40EE3A70-9CA3-3591-AF8C-1ED582B2F980}"/>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3264645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33BCA3-6160-8E78-5E52-B8843E7ACD7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B203D54-947C-71E5-84AF-992E7B72627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B5FDF058-B132-2DD7-1CF4-0E53900E812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Writing Scores: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 Comparative Analysis</a:t>
            </a:r>
          </a:p>
        </p:txBody>
      </p:sp>
      <p:pic>
        <p:nvPicPr>
          <p:cNvPr id="11" name="Picture 10">
            <a:extLst>
              <a:ext uri="{FF2B5EF4-FFF2-40B4-BE49-F238E27FC236}">
                <a16:creationId xmlns:a16="http://schemas.microsoft.com/office/drawing/2014/main" id="{06B0FCE1-F8EB-75E5-EB62-FB62743C5D0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80BBEB7F-F10D-F145-D2D5-41098AD91247}"/>
              </a:ext>
            </a:extLst>
          </p:cNvPr>
          <p:cNvSpPr txBox="1"/>
          <p:nvPr/>
        </p:nvSpPr>
        <p:spPr>
          <a:xfrm>
            <a:off x="49819" y="5833014"/>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The Ideas and Coherence portion of the writing assessment shows significant growth in both informational and opinion/argumentative writing across all grade spans. The strongest gains occurred in early and upper grades. </a:t>
            </a:r>
          </a:p>
          <a:p>
            <a:r>
              <a:rPr lang="en-US" b="1" i="1">
                <a:highlight>
                  <a:srgbClr val="FFFFFF"/>
                </a:highlight>
              </a:rPr>
              <a:t>Highlights: </a:t>
            </a:r>
            <a:r>
              <a:rPr lang="en-US" i="1">
                <a:highlight>
                  <a:srgbClr val="FFFFFF"/>
                </a:highlight>
              </a:rPr>
              <a:t>Heard (22pts), Southfield (21pts), Springdale (21pts), Union (23pts), Williams (26pts).</a:t>
            </a:r>
            <a:endParaRPr lang="en-US" i="1">
              <a:latin typeface="+mj-lt"/>
            </a:endParaRPr>
          </a:p>
        </p:txBody>
      </p:sp>
      <p:graphicFrame>
        <p:nvGraphicFramePr>
          <p:cNvPr id="6" name="Table 5">
            <a:extLst>
              <a:ext uri="{FF2B5EF4-FFF2-40B4-BE49-F238E27FC236}">
                <a16:creationId xmlns:a16="http://schemas.microsoft.com/office/drawing/2014/main" id="{605D11D0-C4C3-45BB-9351-F802A859E681}"/>
              </a:ext>
            </a:extLst>
          </p:cNvPr>
          <p:cNvGraphicFramePr>
            <a:graphicFrameLocks noGrp="1"/>
          </p:cNvGraphicFramePr>
          <p:nvPr>
            <p:extLst>
              <p:ext uri="{D42A27DB-BD31-4B8C-83A1-F6EECF244321}">
                <p14:modId xmlns:p14="http://schemas.microsoft.com/office/powerpoint/2010/main" val="2203535302"/>
              </p:ext>
            </p:extLst>
          </p:nvPr>
        </p:nvGraphicFramePr>
        <p:xfrm>
          <a:off x="44363" y="1123951"/>
          <a:ext cx="5798414" cy="4698481"/>
        </p:xfrm>
        <a:graphic>
          <a:graphicData uri="http://schemas.openxmlformats.org/drawingml/2006/table">
            <a:tbl>
              <a:tblPr firstRow="1" bandRow="1"/>
              <a:tblGrid>
                <a:gridCol w="1903453">
                  <a:extLst>
                    <a:ext uri="{9D8B030D-6E8A-4147-A177-3AD203B41FA5}">
                      <a16:colId xmlns:a16="http://schemas.microsoft.com/office/drawing/2014/main" val="1491919166"/>
                    </a:ext>
                  </a:extLst>
                </a:gridCol>
                <a:gridCol w="1883009">
                  <a:extLst>
                    <a:ext uri="{9D8B030D-6E8A-4147-A177-3AD203B41FA5}">
                      <a16:colId xmlns:a16="http://schemas.microsoft.com/office/drawing/2014/main" val="2148234133"/>
                    </a:ext>
                  </a:extLst>
                </a:gridCol>
                <a:gridCol w="2011952">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Ideas and Coherence </a:t>
                      </a: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INFORMATIONAL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25.1</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48.4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+23.3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51.3</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63.1</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+11.8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36.2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57.6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+21.4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48.1</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62.7</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+14.6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46.2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73.0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+26.8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8DA7FC94-C182-B38F-B865-F81EC1F73A4B}"/>
              </a:ext>
            </a:extLst>
          </p:cNvPr>
          <p:cNvSpPr>
            <a:spLocks noGrp="1"/>
          </p:cNvSpPr>
          <p:nvPr>
            <p:ph type="sldNum" sz="quarter" idx="12"/>
          </p:nvPr>
        </p:nvSpPr>
        <p:spPr/>
        <p:txBody>
          <a:bodyPr/>
          <a:lstStyle/>
          <a:p>
            <a:r>
              <a:rPr lang="en-US"/>
              <a:t>Taylor (22 pts); </a:t>
            </a:r>
          </a:p>
        </p:txBody>
      </p:sp>
      <p:graphicFrame>
        <p:nvGraphicFramePr>
          <p:cNvPr id="5" name="Table 4">
            <a:extLst>
              <a:ext uri="{FF2B5EF4-FFF2-40B4-BE49-F238E27FC236}">
                <a16:creationId xmlns:a16="http://schemas.microsoft.com/office/drawing/2014/main" id="{6F91CC57-EFE9-4C64-738F-DE0CACBC38D0}"/>
              </a:ext>
            </a:extLst>
          </p:cNvPr>
          <p:cNvGraphicFramePr>
            <a:graphicFrameLocks noGrp="1"/>
          </p:cNvGraphicFramePr>
          <p:nvPr>
            <p:extLst>
              <p:ext uri="{D42A27DB-BD31-4B8C-83A1-F6EECF244321}">
                <p14:modId xmlns:p14="http://schemas.microsoft.com/office/powerpoint/2010/main" val="3023298906"/>
              </p:ext>
            </p:extLst>
          </p:nvPr>
        </p:nvGraphicFramePr>
        <p:xfrm>
          <a:off x="6107009" y="1123951"/>
          <a:ext cx="5798415" cy="4698481"/>
        </p:xfrm>
        <a:graphic>
          <a:graphicData uri="http://schemas.openxmlformats.org/drawingml/2006/table">
            <a:tbl>
              <a:tblPr firstRow="1" bandRow="1"/>
              <a:tblGrid>
                <a:gridCol w="1903454">
                  <a:extLst>
                    <a:ext uri="{9D8B030D-6E8A-4147-A177-3AD203B41FA5}">
                      <a16:colId xmlns:a16="http://schemas.microsoft.com/office/drawing/2014/main" val="987476718"/>
                    </a:ext>
                  </a:extLst>
                </a:gridCol>
                <a:gridCol w="1883009">
                  <a:extLst>
                    <a:ext uri="{9D8B030D-6E8A-4147-A177-3AD203B41FA5}">
                      <a16:colId xmlns:a16="http://schemas.microsoft.com/office/drawing/2014/main" val="1072616953"/>
                    </a:ext>
                  </a:extLst>
                </a:gridCol>
                <a:gridCol w="2011952">
                  <a:extLst>
                    <a:ext uri="{9D8B030D-6E8A-4147-A177-3AD203B41FA5}">
                      <a16:colId xmlns:a16="http://schemas.microsoft.com/office/drawing/2014/main" val="2627618693"/>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Ideas and Coherence </a:t>
                      </a:r>
                    </a:p>
                    <a:p>
                      <a:pPr marL="0" marR="0" algn="ctr">
                        <a:lnSpc>
                          <a:spcPct val="115000"/>
                        </a:lnSpc>
                        <a:spcBef>
                          <a:spcPts val="0"/>
                        </a:spcBef>
                        <a:spcAft>
                          <a:spcPts val="0"/>
                        </a:spcAft>
                      </a:pP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OPINION/ARGUMENTATIVE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554021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560882"/>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30.2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58.9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+28.7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30772300"/>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44.6</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52.0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+7.4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67676258"/>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52.2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56.3</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+4.1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60105029"/>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41.5</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57.6</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+16.1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95463388"/>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60.0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65.2</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+5.2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51106563"/>
                  </a:ext>
                </a:extLst>
              </a:tr>
            </a:tbl>
          </a:graphicData>
        </a:graphic>
      </p:graphicFrame>
    </p:spTree>
    <p:extLst>
      <p:ext uri="{BB962C8B-B14F-4D97-AF65-F5344CB8AC3E}">
        <p14:creationId xmlns:p14="http://schemas.microsoft.com/office/powerpoint/2010/main" val="618794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87FB3-A35F-872C-0EE4-2937225AE82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1A2CD5-BCBA-F6EA-3A3E-7147468C6AA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6DEF066-79A2-E510-7AE4-74E1C4F64B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Writing Scores: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 Comparative Analysis</a:t>
            </a:r>
          </a:p>
        </p:txBody>
      </p:sp>
      <p:pic>
        <p:nvPicPr>
          <p:cNvPr id="11" name="Picture 10">
            <a:extLst>
              <a:ext uri="{FF2B5EF4-FFF2-40B4-BE49-F238E27FC236}">
                <a16:creationId xmlns:a16="http://schemas.microsoft.com/office/drawing/2014/main" id="{48A98D8F-13C6-D5B2-CEEB-1D0AC323384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0A900FC0-E8A5-386F-4229-59D480E42937}"/>
              </a:ext>
            </a:extLst>
          </p:cNvPr>
          <p:cNvSpPr txBox="1"/>
          <p:nvPr/>
        </p:nvSpPr>
        <p:spPr>
          <a:xfrm>
            <a:off x="44363" y="5826761"/>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The Language and Usage portion of the writing assessment shows strong upward movement across most grades. Students demonstrated significant growth in grammar, sentence structure, and overall language control. </a:t>
            </a:r>
          </a:p>
          <a:p>
            <a:r>
              <a:rPr lang="en-US" b="1" i="1">
                <a:highlight>
                  <a:srgbClr val="FFFFFF"/>
                </a:highlight>
              </a:rPr>
              <a:t>Highlights: </a:t>
            </a:r>
            <a:r>
              <a:rPr lang="en-US" i="1">
                <a:highlight>
                  <a:srgbClr val="FFFFFF"/>
                </a:highlight>
              </a:rPr>
              <a:t>Burdell Hunt (33pts), MLK (30 pts), Taylor (22pts), Southfield (21pts), Williams (21pts).</a:t>
            </a:r>
            <a:endParaRPr lang="en-US" i="1"/>
          </a:p>
        </p:txBody>
      </p:sp>
      <p:graphicFrame>
        <p:nvGraphicFramePr>
          <p:cNvPr id="6" name="Table 5">
            <a:extLst>
              <a:ext uri="{FF2B5EF4-FFF2-40B4-BE49-F238E27FC236}">
                <a16:creationId xmlns:a16="http://schemas.microsoft.com/office/drawing/2014/main" id="{1711662E-E51F-4BBE-3961-EB024BF0D961}"/>
              </a:ext>
            </a:extLst>
          </p:cNvPr>
          <p:cNvGraphicFramePr>
            <a:graphicFrameLocks noGrp="1"/>
          </p:cNvGraphicFramePr>
          <p:nvPr>
            <p:extLst>
              <p:ext uri="{D42A27DB-BD31-4B8C-83A1-F6EECF244321}">
                <p14:modId xmlns:p14="http://schemas.microsoft.com/office/powerpoint/2010/main" val="811557605"/>
              </p:ext>
            </p:extLst>
          </p:nvPr>
        </p:nvGraphicFramePr>
        <p:xfrm>
          <a:off x="126609" y="1080409"/>
          <a:ext cx="5798414" cy="4698481"/>
        </p:xfrm>
        <a:graphic>
          <a:graphicData uri="http://schemas.openxmlformats.org/drawingml/2006/table">
            <a:tbl>
              <a:tblPr firstRow="1" bandRow="1"/>
              <a:tblGrid>
                <a:gridCol w="1903453">
                  <a:extLst>
                    <a:ext uri="{9D8B030D-6E8A-4147-A177-3AD203B41FA5}">
                      <a16:colId xmlns:a16="http://schemas.microsoft.com/office/drawing/2014/main" val="1491919166"/>
                    </a:ext>
                  </a:extLst>
                </a:gridCol>
                <a:gridCol w="1883009">
                  <a:extLst>
                    <a:ext uri="{9D8B030D-6E8A-4147-A177-3AD203B41FA5}">
                      <a16:colId xmlns:a16="http://schemas.microsoft.com/office/drawing/2014/main" val="2148234133"/>
                    </a:ext>
                  </a:extLst>
                </a:gridCol>
                <a:gridCol w="2011952">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Language and Usage</a:t>
                      </a: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INFORMATIONAL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19.8</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36.6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+16.8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36.3</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61.3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43.0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53.5</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+10.5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45.8</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64.1</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+18.3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46.2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69.6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0EB845BF-8C20-28FA-9F4A-8BEF3B7FB6B5}"/>
              </a:ext>
            </a:extLst>
          </p:cNvPr>
          <p:cNvSpPr>
            <a:spLocks noGrp="1"/>
          </p:cNvSpPr>
          <p:nvPr>
            <p:ph type="sldNum" sz="quarter" idx="12"/>
          </p:nvPr>
        </p:nvSpPr>
        <p:spPr/>
        <p:txBody>
          <a:bodyPr/>
          <a:lstStyle/>
          <a:p>
            <a:fld id="{28E6F07D-F62F-4C3B-A21E-2367E9A39921}" type="slidenum">
              <a:rPr lang="en-US" smtClean="0"/>
              <a:t>11</a:t>
            </a:fld>
            <a:endParaRPr lang="en-US"/>
          </a:p>
        </p:txBody>
      </p:sp>
      <p:graphicFrame>
        <p:nvGraphicFramePr>
          <p:cNvPr id="5" name="Table 4">
            <a:extLst>
              <a:ext uri="{FF2B5EF4-FFF2-40B4-BE49-F238E27FC236}">
                <a16:creationId xmlns:a16="http://schemas.microsoft.com/office/drawing/2014/main" id="{049E16D8-3226-AB43-F997-9EB762B55D27}"/>
              </a:ext>
            </a:extLst>
          </p:cNvPr>
          <p:cNvGraphicFramePr>
            <a:graphicFrameLocks noGrp="1"/>
          </p:cNvGraphicFramePr>
          <p:nvPr>
            <p:extLst>
              <p:ext uri="{D42A27DB-BD31-4B8C-83A1-F6EECF244321}">
                <p14:modId xmlns:p14="http://schemas.microsoft.com/office/powerpoint/2010/main" val="2423328634"/>
              </p:ext>
            </p:extLst>
          </p:nvPr>
        </p:nvGraphicFramePr>
        <p:xfrm>
          <a:off x="6189255" y="1080409"/>
          <a:ext cx="5798415" cy="4698481"/>
        </p:xfrm>
        <a:graphic>
          <a:graphicData uri="http://schemas.openxmlformats.org/drawingml/2006/table">
            <a:tbl>
              <a:tblPr firstRow="1" bandRow="1"/>
              <a:tblGrid>
                <a:gridCol w="1903454">
                  <a:extLst>
                    <a:ext uri="{9D8B030D-6E8A-4147-A177-3AD203B41FA5}">
                      <a16:colId xmlns:a16="http://schemas.microsoft.com/office/drawing/2014/main" val="987476718"/>
                    </a:ext>
                  </a:extLst>
                </a:gridCol>
                <a:gridCol w="1883009">
                  <a:extLst>
                    <a:ext uri="{9D8B030D-6E8A-4147-A177-3AD203B41FA5}">
                      <a16:colId xmlns:a16="http://schemas.microsoft.com/office/drawing/2014/main" val="1072616953"/>
                    </a:ext>
                  </a:extLst>
                </a:gridCol>
                <a:gridCol w="2011952">
                  <a:extLst>
                    <a:ext uri="{9D8B030D-6E8A-4147-A177-3AD203B41FA5}">
                      <a16:colId xmlns:a16="http://schemas.microsoft.com/office/drawing/2014/main" val="2627618693"/>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Language and Usage</a:t>
                      </a:r>
                    </a:p>
                    <a:p>
                      <a:pPr marL="0" marR="0" algn="ctr">
                        <a:lnSpc>
                          <a:spcPct val="115000"/>
                        </a:lnSpc>
                        <a:spcBef>
                          <a:spcPts val="0"/>
                        </a:spcBef>
                        <a:spcAft>
                          <a:spcPts val="0"/>
                        </a:spcAft>
                      </a:pP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OPINION/ARGUMENTATIVE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554021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560882"/>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18.2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55.6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+37.4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30772300"/>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31.6</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49.2</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+17.6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67676258"/>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46.1</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52.4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60105029"/>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37.8</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56.6</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+18.8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95463388"/>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63.2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62.1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51106563"/>
                  </a:ext>
                </a:extLst>
              </a:tr>
            </a:tbl>
          </a:graphicData>
        </a:graphic>
      </p:graphicFrame>
    </p:spTree>
    <p:extLst>
      <p:ext uri="{BB962C8B-B14F-4D97-AF65-F5344CB8AC3E}">
        <p14:creationId xmlns:p14="http://schemas.microsoft.com/office/powerpoint/2010/main" val="2707552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lvl="0"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ELA Status: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All Students Comparative Analysis</a:t>
            </a:r>
            <a:endPar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11009" y="5818969"/>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a:t>
            </a:r>
            <a:r>
              <a:rPr lang="en-US" b="1" i="1">
                <a:solidFill>
                  <a:srgbClr val="1F1F1F"/>
                </a:solidFill>
                <a:effectLst/>
                <a:highlight>
                  <a:srgbClr val="FFFFFF"/>
                </a:highlight>
                <a:latin typeface="+mj-lt"/>
              </a:rPr>
              <a:t> </a:t>
            </a:r>
            <a:r>
              <a:rPr lang="en-US" i="1">
                <a:highlight>
                  <a:srgbClr val="FFFFFF"/>
                </a:highlight>
              </a:rPr>
              <a:t>ELA results show growth in multiple grade spans, with strong progress from 4th to 5th and 7th to 8th grade, and continued stability across most other levels. A decline from 5</a:t>
            </a:r>
            <a:r>
              <a:rPr lang="en-US" i="1" baseline="30000">
                <a:highlight>
                  <a:srgbClr val="FFFFFF"/>
                </a:highlight>
              </a:rPr>
              <a:t>th</a:t>
            </a:r>
            <a:r>
              <a:rPr lang="en-US" i="1">
                <a:highlight>
                  <a:srgbClr val="FFFFFF"/>
                </a:highlight>
              </a:rPr>
              <a:t> to 6</a:t>
            </a:r>
            <a:r>
              <a:rPr lang="en-US" i="1" baseline="30000">
                <a:highlight>
                  <a:srgbClr val="FFFFFF"/>
                </a:highlight>
              </a:rPr>
              <a:t>th</a:t>
            </a:r>
            <a:r>
              <a:rPr lang="en-US" i="1">
                <a:highlight>
                  <a:srgbClr val="FFFFFF"/>
                </a:highlight>
              </a:rPr>
              <a:t> grade highlights a key transition area for focused support. </a:t>
            </a:r>
          </a:p>
          <a:p>
            <a:r>
              <a:rPr lang="en-US" b="1" i="1">
                <a:highlight>
                  <a:srgbClr val="FFFFFF"/>
                </a:highlight>
              </a:rPr>
              <a:t>Highlights: </a:t>
            </a:r>
            <a:r>
              <a:rPr lang="en-US" i="1">
                <a:highlight>
                  <a:srgbClr val="FFFFFF"/>
                </a:highlight>
              </a:rPr>
              <a:t>Bruce (4pts), Bernd (9pts), MLK (8pts), Southfield (4pts), VIP (7pts), Williams (5pts).</a:t>
            </a:r>
            <a:endParaRPr lang="en-US" i="1">
              <a:latin typeface="+mj-lt"/>
            </a:endParaRPr>
          </a:p>
        </p:txBody>
      </p:sp>
      <p:graphicFrame>
        <p:nvGraphicFramePr>
          <p:cNvPr id="6" name="Table 5">
            <a:extLst>
              <a:ext uri="{FF2B5EF4-FFF2-40B4-BE49-F238E27FC236}">
                <a16:creationId xmlns:a16="http://schemas.microsoft.com/office/drawing/2014/main" id="{E251C812-7AB3-18A2-1745-E93C8574264C}"/>
              </a:ext>
            </a:extLst>
          </p:cNvPr>
          <p:cNvGraphicFramePr>
            <a:graphicFrameLocks noGrp="1"/>
          </p:cNvGraphicFramePr>
          <p:nvPr>
            <p:extLst>
              <p:ext uri="{D42A27DB-BD31-4B8C-83A1-F6EECF244321}">
                <p14:modId xmlns:p14="http://schemas.microsoft.com/office/powerpoint/2010/main" val="1356438794"/>
              </p:ext>
            </p:extLst>
          </p:nvPr>
        </p:nvGraphicFramePr>
        <p:xfrm>
          <a:off x="3191125" y="1184940"/>
          <a:ext cx="5831768" cy="4418065"/>
        </p:xfrm>
        <a:graphic>
          <a:graphicData uri="http://schemas.openxmlformats.org/drawingml/2006/table">
            <a:tbl>
              <a:tblPr firstRow="1" bandRow="1"/>
              <a:tblGrid>
                <a:gridCol w="2026509">
                  <a:extLst>
                    <a:ext uri="{9D8B030D-6E8A-4147-A177-3AD203B41FA5}">
                      <a16:colId xmlns:a16="http://schemas.microsoft.com/office/drawing/2014/main" val="4181294877"/>
                    </a:ext>
                  </a:extLst>
                </a:gridCol>
                <a:gridCol w="1856343">
                  <a:extLst>
                    <a:ext uri="{9D8B030D-6E8A-4147-A177-3AD203B41FA5}">
                      <a16:colId xmlns:a16="http://schemas.microsoft.com/office/drawing/2014/main" val="3265945261"/>
                    </a:ext>
                  </a:extLst>
                </a:gridCol>
                <a:gridCol w="1948916">
                  <a:extLst>
                    <a:ext uri="{9D8B030D-6E8A-4147-A177-3AD203B41FA5}">
                      <a16:colId xmlns:a16="http://schemas.microsoft.com/office/drawing/2014/main" val="2691364962"/>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DEVELOPING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ELA ALL STUDENTS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51.4</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rd</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52.1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+0.7</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51.6</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65.6</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+14.0</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68.0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49.6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-18.4</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51.5</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52.6</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+1.1</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65.5</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8th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+9.5</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A96CD89F-07E4-7904-380F-41EADFB1590A}"/>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1842926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8A865-5710-F5E5-4C1B-398B6AB543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6E4D22-4897-BECD-BA15-08A6ED18236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23CF0E9-0058-92F5-4BCE-4B6FD924E65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Status:</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SWD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1B723F89-EDBD-38A4-13B2-BBECE41C833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7815392-2650-ECAE-313E-B2816BF39CFF}"/>
              </a:ext>
            </a:extLst>
          </p:cNvPr>
          <p:cNvSpPr txBox="1"/>
          <p:nvPr/>
        </p:nvSpPr>
        <p:spPr>
          <a:xfrm>
            <a:off x="11009" y="5657671"/>
            <a:ext cx="11855605" cy="1200329"/>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Students with disabilities showed strong reading growth from 4th to 5th grade (+23.4) and 6th to 7th grade (+15.6), with additional gains into 8th grade. While declines appeared from 3rd to 4th and 5th to 6th grades, these areas present clear opportunities to strengthen early decoding and comprehension supports. </a:t>
            </a:r>
          </a:p>
          <a:p>
            <a:r>
              <a:rPr lang="en-US" b="1" i="1">
                <a:highlight>
                  <a:srgbClr val="FFFFFF"/>
                </a:highlight>
              </a:rPr>
              <a:t>Highlights</a:t>
            </a:r>
            <a:r>
              <a:rPr lang="en-US" i="1">
                <a:highlight>
                  <a:srgbClr val="FFFFFF"/>
                </a:highlight>
              </a:rPr>
              <a:t>: Appling Middle (13pts), Bernd (18pts), MLK (15pts), Carter, John R Lewis, Miller Middle, Union (12pts).  </a:t>
            </a:r>
          </a:p>
        </p:txBody>
      </p:sp>
      <p:graphicFrame>
        <p:nvGraphicFramePr>
          <p:cNvPr id="6" name="Table 5">
            <a:extLst>
              <a:ext uri="{FF2B5EF4-FFF2-40B4-BE49-F238E27FC236}">
                <a16:creationId xmlns:a16="http://schemas.microsoft.com/office/drawing/2014/main" id="{93BDFFD6-FBBD-664D-CF8E-54ECC0C2AAEB}"/>
              </a:ext>
            </a:extLst>
          </p:cNvPr>
          <p:cNvGraphicFramePr>
            <a:graphicFrameLocks noGrp="1"/>
          </p:cNvGraphicFramePr>
          <p:nvPr>
            <p:extLst>
              <p:ext uri="{D42A27DB-BD31-4B8C-83A1-F6EECF244321}">
                <p14:modId xmlns:p14="http://schemas.microsoft.com/office/powerpoint/2010/main" val="518785069"/>
              </p:ext>
            </p:extLst>
          </p:nvPr>
        </p:nvGraphicFramePr>
        <p:xfrm>
          <a:off x="2937902" y="1184940"/>
          <a:ext cx="6338214" cy="4418065"/>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ON GRADE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READING STATUS STUDENTS WITH DISABILITES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27.6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12.8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-14.8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12.9</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36.3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+23.4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37.0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21.8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-15.2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17.7</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33.3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+15.6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23.1</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29.8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F7818A1B-76FC-94EA-6E40-D86B6EAF89E9}"/>
              </a:ext>
            </a:extLst>
          </p:cNvPr>
          <p:cNvSpPr>
            <a:spLocks noGrp="1"/>
          </p:cNvSpPr>
          <p:nvPr>
            <p:ph type="sldNum" sz="quarter" idx="12"/>
          </p:nvPr>
        </p:nvSpPr>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2491987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E06D5-82A8-915F-7B8C-026B9192ADD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549D2A-D947-0BA3-4B7D-B2C3A92517F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88B9711-5024-9E23-FE59-2660AFFAC63B}"/>
              </a:ext>
            </a:extLst>
          </p:cNvPr>
          <p:cNvSpPr txBox="1"/>
          <p:nvPr/>
        </p:nvSpPr>
        <p:spPr>
          <a:xfrm>
            <a:off x="0" y="165515"/>
            <a:ext cx="11215991"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Writing Scores: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SWD</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Students Comparative Analysis</a:t>
            </a:r>
          </a:p>
        </p:txBody>
      </p:sp>
      <p:pic>
        <p:nvPicPr>
          <p:cNvPr id="11" name="Picture 10">
            <a:extLst>
              <a:ext uri="{FF2B5EF4-FFF2-40B4-BE49-F238E27FC236}">
                <a16:creationId xmlns:a16="http://schemas.microsoft.com/office/drawing/2014/main" id="{1377C18F-63E3-E990-D6C2-4A2269D5DEC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3CE60BEB-5994-F437-CB1A-CFB9FC2651C3}"/>
              </a:ext>
            </a:extLst>
          </p:cNvPr>
          <p:cNvSpPr txBox="1"/>
          <p:nvPr/>
        </p:nvSpPr>
        <p:spPr>
          <a:xfrm>
            <a:off x="44363" y="5826761"/>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The Ideas and Coherence portion of the writing assessment shows notable improvement for SWD students in both informational and opinion writing. The strongest gains appeared in upper grades, particularly from 7th to 8th grade in informational writing (+34.8).</a:t>
            </a:r>
            <a:r>
              <a:rPr lang="en-US" i="1">
                <a:solidFill>
                  <a:srgbClr val="1F1F1F"/>
                </a:solidFill>
                <a:highlight>
                  <a:srgbClr val="FFFFFF"/>
                </a:highlight>
                <a:latin typeface="+mj-lt"/>
              </a:rPr>
              <a:t> </a:t>
            </a:r>
            <a:r>
              <a:rPr lang="en-US" b="1" i="1">
                <a:solidFill>
                  <a:srgbClr val="1F1F1F"/>
                </a:solidFill>
                <a:highlight>
                  <a:srgbClr val="FFFFFF"/>
                </a:highlight>
              </a:rPr>
              <a:t>Highlights</a:t>
            </a:r>
            <a:r>
              <a:rPr lang="en-US" i="1">
                <a:solidFill>
                  <a:srgbClr val="1F1F1F"/>
                </a:solidFill>
                <a:highlight>
                  <a:srgbClr val="FFFFFF"/>
                </a:highlight>
              </a:rPr>
              <a:t>: Bruce (38%), Burdell Hunt (40pts), MLK (25pts), Springdale (25pts).</a:t>
            </a:r>
            <a:endParaRPr lang="en-US" i="1"/>
          </a:p>
        </p:txBody>
      </p:sp>
      <p:graphicFrame>
        <p:nvGraphicFramePr>
          <p:cNvPr id="6" name="Table 5">
            <a:extLst>
              <a:ext uri="{FF2B5EF4-FFF2-40B4-BE49-F238E27FC236}">
                <a16:creationId xmlns:a16="http://schemas.microsoft.com/office/drawing/2014/main" id="{B5FD9A12-28EA-D5F9-B145-9EB4D41DE52C}"/>
              </a:ext>
            </a:extLst>
          </p:cNvPr>
          <p:cNvGraphicFramePr>
            <a:graphicFrameLocks noGrp="1"/>
          </p:cNvGraphicFramePr>
          <p:nvPr>
            <p:extLst>
              <p:ext uri="{D42A27DB-BD31-4B8C-83A1-F6EECF244321}">
                <p14:modId xmlns:p14="http://schemas.microsoft.com/office/powerpoint/2010/main" val="3193039102"/>
              </p:ext>
            </p:extLst>
          </p:nvPr>
        </p:nvGraphicFramePr>
        <p:xfrm>
          <a:off x="44363" y="1123951"/>
          <a:ext cx="5798414" cy="4698481"/>
        </p:xfrm>
        <a:graphic>
          <a:graphicData uri="http://schemas.openxmlformats.org/drawingml/2006/table">
            <a:tbl>
              <a:tblPr firstRow="1" bandRow="1"/>
              <a:tblGrid>
                <a:gridCol w="1903453">
                  <a:extLst>
                    <a:ext uri="{9D8B030D-6E8A-4147-A177-3AD203B41FA5}">
                      <a16:colId xmlns:a16="http://schemas.microsoft.com/office/drawing/2014/main" val="1491919166"/>
                    </a:ext>
                  </a:extLst>
                </a:gridCol>
                <a:gridCol w="1883009">
                  <a:extLst>
                    <a:ext uri="{9D8B030D-6E8A-4147-A177-3AD203B41FA5}">
                      <a16:colId xmlns:a16="http://schemas.microsoft.com/office/drawing/2014/main" val="2148234133"/>
                    </a:ext>
                  </a:extLst>
                </a:gridCol>
                <a:gridCol w="2011952">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Ideas and Coherence </a:t>
                      </a: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INFORMATIONAL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13.6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13.6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+0.0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44.0</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50.0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6.8</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25.3</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+18.5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22.2</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28.6</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effectLst/>
                          <a:highlight>
                            <a:srgbClr val="F2F2F2"/>
                          </a:highlight>
                          <a:latin typeface="+mj-lt"/>
                          <a:ea typeface="Aptos" panose="020B0004020202020204" pitchFamily="34" charset="0"/>
                          <a:cs typeface="Times New Roman" panose="02020603050405020304" pitchFamily="18" charset="0"/>
                        </a:rPr>
                        <a:t>15.2</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+34.8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64DB7D70-BEB4-404E-058B-3D58BE549FC9}"/>
              </a:ext>
            </a:extLst>
          </p:cNvPr>
          <p:cNvSpPr>
            <a:spLocks noGrp="1"/>
          </p:cNvSpPr>
          <p:nvPr>
            <p:ph type="sldNum" sz="quarter" idx="12"/>
          </p:nvPr>
        </p:nvSpPr>
        <p:spPr/>
        <p:txBody>
          <a:bodyPr/>
          <a:lstStyle/>
          <a:p>
            <a:fld id="{28E6F07D-F62F-4C3B-A21E-2367E9A39921}" type="slidenum">
              <a:rPr lang="en-US" smtClean="0"/>
              <a:t>14</a:t>
            </a:fld>
            <a:endParaRPr lang="en-US"/>
          </a:p>
        </p:txBody>
      </p:sp>
      <p:graphicFrame>
        <p:nvGraphicFramePr>
          <p:cNvPr id="5" name="Table 4">
            <a:extLst>
              <a:ext uri="{FF2B5EF4-FFF2-40B4-BE49-F238E27FC236}">
                <a16:creationId xmlns:a16="http://schemas.microsoft.com/office/drawing/2014/main" id="{5B6CB799-B281-2035-B3F8-E857095453AF}"/>
              </a:ext>
            </a:extLst>
          </p:cNvPr>
          <p:cNvGraphicFramePr>
            <a:graphicFrameLocks noGrp="1"/>
          </p:cNvGraphicFramePr>
          <p:nvPr>
            <p:extLst>
              <p:ext uri="{D42A27DB-BD31-4B8C-83A1-F6EECF244321}">
                <p14:modId xmlns:p14="http://schemas.microsoft.com/office/powerpoint/2010/main" val="2230248973"/>
              </p:ext>
            </p:extLst>
          </p:nvPr>
        </p:nvGraphicFramePr>
        <p:xfrm>
          <a:off x="6107009" y="1123951"/>
          <a:ext cx="5798415" cy="4698481"/>
        </p:xfrm>
        <a:graphic>
          <a:graphicData uri="http://schemas.openxmlformats.org/drawingml/2006/table">
            <a:tbl>
              <a:tblPr firstRow="1" bandRow="1"/>
              <a:tblGrid>
                <a:gridCol w="1903454">
                  <a:extLst>
                    <a:ext uri="{9D8B030D-6E8A-4147-A177-3AD203B41FA5}">
                      <a16:colId xmlns:a16="http://schemas.microsoft.com/office/drawing/2014/main" val="987476718"/>
                    </a:ext>
                  </a:extLst>
                </a:gridCol>
                <a:gridCol w="1883009">
                  <a:extLst>
                    <a:ext uri="{9D8B030D-6E8A-4147-A177-3AD203B41FA5}">
                      <a16:colId xmlns:a16="http://schemas.microsoft.com/office/drawing/2014/main" val="1072616953"/>
                    </a:ext>
                  </a:extLst>
                </a:gridCol>
                <a:gridCol w="2011952">
                  <a:extLst>
                    <a:ext uri="{9D8B030D-6E8A-4147-A177-3AD203B41FA5}">
                      <a16:colId xmlns:a16="http://schemas.microsoft.com/office/drawing/2014/main" val="2627618693"/>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Ideas and Coherence </a:t>
                      </a:r>
                    </a:p>
                    <a:p>
                      <a:pPr marL="0" marR="0" algn="ctr">
                        <a:lnSpc>
                          <a:spcPct val="115000"/>
                        </a:lnSpc>
                        <a:spcBef>
                          <a:spcPts val="0"/>
                        </a:spcBef>
                        <a:spcAft>
                          <a:spcPts val="0"/>
                        </a:spcAft>
                      </a:pP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OPINION/ARGUMENTATIVE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554021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560882"/>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8.9</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27.7</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+18.8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30772300"/>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16.4</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22.0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+5.6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67676258"/>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64.3</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45.4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-18.9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60105029"/>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14.5</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26.4</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95463388"/>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33.3</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25.3</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-8.0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51106563"/>
                  </a:ext>
                </a:extLst>
              </a:tr>
            </a:tbl>
          </a:graphicData>
        </a:graphic>
      </p:graphicFrame>
    </p:spTree>
    <p:extLst>
      <p:ext uri="{BB962C8B-B14F-4D97-AF65-F5344CB8AC3E}">
        <p14:creationId xmlns:p14="http://schemas.microsoft.com/office/powerpoint/2010/main" val="1409968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7C89B-C57F-A649-77E5-9B1071F9B12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94F2736-379D-926E-0BF6-6DA1D6E77E7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A4AA021-FF28-48BB-0B66-968631F61921}"/>
              </a:ext>
            </a:extLst>
          </p:cNvPr>
          <p:cNvSpPr txBox="1"/>
          <p:nvPr/>
        </p:nvSpPr>
        <p:spPr>
          <a:xfrm>
            <a:off x="44363" y="165515"/>
            <a:ext cx="11006257"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Writing Scores: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SWD</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Students Comparative Analysis</a:t>
            </a:r>
          </a:p>
        </p:txBody>
      </p:sp>
      <p:pic>
        <p:nvPicPr>
          <p:cNvPr id="11" name="Picture 10">
            <a:extLst>
              <a:ext uri="{FF2B5EF4-FFF2-40B4-BE49-F238E27FC236}">
                <a16:creationId xmlns:a16="http://schemas.microsoft.com/office/drawing/2014/main" id="{9D07D126-C45A-E4BA-317C-E1383F71DE5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122BF848-41E5-F580-E2A6-916F9189EA39}"/>
              </a:ext>
            </a:extLst>
          </p:cNvPr>
          <p:cNvSpPr txBox="1"/>
          <p:nvPr/>
        </p:nvSpPr>
        <p:spPr>
          <a:xfrm>
            <a:off x="66381" y="5822432"/>
            <a:ext cx="12136628"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The Language and Usage portion of the writing assessment for SWD students showed mixed results. Significant growth occurred in early and upper grades, while some middle-grade spans reflected declines, suggesting variable progress in grammar and mechanics across grade levels.</a:t>
            </a:r>
            <a:r>
              <a:rPr lang="en-US" i="1">
                <a:solidFill>
                  <a:srgbClr val="1F1F1F"/>
                </a:solidFill>
                <a:highlight>
                  <a:srgbClr val="FFFFFF"/>
                </a:highlight>
                <a:latin typeface="+mj-lt"/>
              </a:rPr>
              <a:t> </a:t>
            </a:r>
            <a:r>
              <a:rPr lang="en-US" b="1" i="1">
                <a:solidFill>
                  <a:srgbClr val="1F1F1F"/>
                </a:solidFill>
                <a:highlight>
                  <a:srgbClr val="FFFFFF"/>
                </a:highlight>
                <a:latin typeface="+mj-lt"/>
              </a:rPr>
              <a:t>Highlights: </a:t>
            </a:r>
            <a:r>
              <a:rPr lang="en-US" i="1">
                <a:solidFill>
                  <a:srgbClr val="1F1F1F"/>
                </a:solidFill>
                <a:highlight>
                  <a:srgbClr val="FFFFFF"/>
                </a:highlight>
              </a:rPr>
              <a:t>Burdell-Hunt (48.9pts), Lane (38pts), MLK (50pts), Miller Middle (28pts) </a:t>
            </a:r>
            <a:endParaRPr lang="en-US" i="1"/>
          </a:p>
        </p:txBody>
      </p:sp>
      <p:graphicFrame>
        <p:nvGraphicFramePr>
          <p:cNvPr id="6" name="Table 5">
            <a:extLst>
              <a:ext uri="{FF2B5EF4-FFF2-40B4-BE49-F238E27FC236}">
                <a16:creationId xmlns:a16="http://schemas.microsoft.com/office/drawing/2014/main" id="{878D6548-FDE2-3782-7C8C-337216CD0EAC}"/>
              </a:ext>
            </a:extLst>
          </p:cNvPr>
          <p:cNvGraphicFramePr>
            <a:graphicFrameLocks noGrp="1"/>
          </p:cNvGraphicFramePr>
          <p:nvPr>
            <p:extLst>
              <p:ext uri="{D42A27DB-BD31-4B8C-83A1-F6EECF244321}">
                <p14:modId xmlns:p14="http://schemas.microsoft.com/office/powerpoint/2010/main" val="2133284203"/>
              </p:ext>
            </p:extLst>
          </p:nvPr>
        </p:nvGraphicFramePr>
        <p:xfrm>
          <a:off x="44363" y="1123951"/>
          <a:ext cx="5798414" cy="4698481"/>
        </p:xfrm>
        <a:graphic>
          <a:graphicData uri="http://schemas.openxmlformats.org/drawingml/2006/table">
            <a:tbl>
              <a:tblPr firstRow="1" bandRow="1"/>
              <a:tblGrid>
                <a:gridCol w="1903453">
                  <a:extLst>
                    <a:ext uri="{9D8B030D-6E8A-4147-A177-3AD203B41FA5}">
                      <a16:colId xmlns:a16="http://schemas.microsoft.com/office/drawing/2014/main" val="1491919166"/>
                    </a:ext>
                  </a:extLst>
                </a:gridCol>
                <a:gridCol w="1883009">
                  <a:extLst>
                    <a:ext uri="{9D8B030D-6E8A-4147-A177-3AD203B41FA5}">
                      <a16:colId xmlns:a16="http://schemas.microsoft.com/office/drawing/2014/main" val="2148234133"/>
                    </a:ext>
                  </a:extLst>
                </a:gridCol>
                <a:gridCol w="2011952">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Language and Usage</a:t>
                      </a: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INFORMATIONAL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9.1</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6.8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3.6</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50.0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+46.4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23.1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+14.2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27.8</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21.4</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14.0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+36.0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6BE1995E-1698-4EF1-1B3B-64A37855DFD2}"/>
              </a:ext>
            </a:extLst>
          </p:cNvPr>
          <p:cNvSpPr>
            <a:spLocks noGrp="1"/>
          </p:cNvSpPr>
          <p:nvPr>
            <p:ph type="sldNum" sz="quarter" idx="12"/>
          </p:nvPr>
        </p:nvSpPr>
        <p:spPr>
          <a:xfrm>
            <a:off x="9437791" y="6509922"/>
            <a:ext cx="2743200" cy="365125"/>
          </a:xfrm>
        </p:spPr>
        <p:txBody>
          <a:bodyPr/>
          <a:lstStyle/>
          <a:p>
            <a:r>
              <a:rPr lang="en-US"/>
              <a:t>s</a:t>
            </a:r>
            <a:fld id="{28E6F07D-F62F-4C3B-A21E-2367E9A39921}" type="slidenum">
              <a:rPr lang="en-US" smtClean="0"/>
              <a:t>15</a:t>
            </a:fld>
            <a:endParaRPr lang="en-US"/>
          </a:p>
        </p:txBody>
      </p:sp>
      <p:graphicFrame>
        <p:nvGraphicFramePr>
          <p:cNvPr id="5" name="Table 4">
            <a:extLst>
              <a:ext uri="{FF2B5EF4-FFF2-40B4-BE49-F238E27FC236}">
                <a16:creationId xmlns:a16="http://schemas.microsoft.com/office/drawing/2014/main" id="{A1A483ED-0C81-B0F3-6CDA-46D3D79E9075}"/>
              </a:ext>
            </a:extLst>
          </p:cNvPr>
          <p:cNvGraphicFramePr>
            <a:graphicFrameLocks noGrp="1"/>
          </p:cNvGraphicFramePr>
          <p:nvPr>
            <p:extLst>
              <p:ext uri="{D42A27DB-BD31-4B8C-83A1-F6EECF244321}">
                <p14:modId xmlns:p14="http://schemas.microsoft.com/office/powerpoint/2010/main" val="8463738"/>
              </p:ext>
            </p:extLst>
          </p:nvPr>
        </p:nvGraphicFramePr>
        <p:xfrm>
          <a:off x="6107009" y="1123951"/>
          <a:ext cx="5798415" cy="4698481"/>
        </p:xfrm>
        <a:graphic>
          <a:graphicData uri="http://schemas.openxmlformats.org/drawingml/2006/table">
            <a:tbl>
              <a:tblPr firstRow="1" bandRow="1"/>
              <a:tblGrid>
                <a:gridCol w="1903454">
                  <a:extLst>
                    <a:ext uri="{9D8B030D-6E8A-4147-A177-3AD203B41FA5}">
                      <a16:colId xmlns:a16="http://schemas.microsoft.com/office/drawing/2014/main" val="987476718"/>
                    </a:ext>
                  </a:extLst>
                </a:gridCol>
                <a:gridCol w="1883009">
                  <a:extLst>
                    <a:ext uri="{9D8B030D-6E8A-4147-A177-3AD203B41FA5}">
                      <a16:colId xmlns:a16="http://schemas.microsoft.com/office/drawing/2014/main" val="1072616953"/>
                    </a:ext>
                  </a:extLst>
                </a:gridCol>
                <a:gridCol w="2011952">
                  <a:extLst>
                    <a:ext uri="{9D8B030D-6E8A-4147-A177-3AD203B41FA5}">
                      <a16:colId xmlns:a16="http://schemas.microsoft.com/office/drawing/2014/main" val="2627618693"/>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Language and Usage</a:t>
                      </a:r>
                    </a:p>
                    <a:p>
                      <a:pPr marL="0" marR="0" algn="ctr">
                        <a:lnSpc>
                          <a:spcPct val="115000"/>
                        </a:lnSpc>
                        <a:spcBef>
                          <a:spcPts val="0"/>
                        </a:spcBef>
                        <a:spcAft>
                          <a:spcPts val="0"/>
                        </a:spcAft>
                      </a:pP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OPINION/ARGUMENTATIVE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554021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560882"/>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4.1</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33.3</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+29.2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30772300"/>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31.6</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17.2</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-14.4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967676258"/>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42.9</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45.4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60105029"/>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9.9</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21.7</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+11.8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95463388"/>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25.0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24.1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51106563"/>
                  </a:ext>
                </a:extLst>
              </a:tr>
            </a:tbl>
          </a:graphicData>
        </a:graphic>
      </p:graphicFrame>
    </p:spTree>
    <p:extLst>
      <p:ext uri="{BB962C8B-B14F-4D97-AF65-F5344CB8AC3E}">
        <p14:creationId xmlns:p14="http://schemas.microsoft.com/office/powerpoint/2010/main" val="2421113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37179A-1731-C9E2-B1F3-FFD05C17881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2F9F1B-8571-E06D-D82C-2457B0E0B0F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E36E12D-CA03-D6C9-BCF5-DF0994BA6251}"/>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ELA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SWD</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F921F68B-6A7B-DCCA-C51C-E3AA1BB2919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C4AD886C-B267-675E-DABA-9FDB5B08C719}"/>
              </a:ext>
            </a:extLst>
          </p:cNvPr>
          <p:cNvSpPr txBox="1"/>
          <p:nvPr/>
        </p:nvSpPr>
        <p:spPr>
          <a:xfrm>
            <a:off x="11009" y="5673060"/>
            <a:ext cx="11855605" cy="1200329"/>
          </a:xfrm>
          <a:prstGeom prst="rect">
            <a:avLst/>
          </a:prstGeom>
          <a:noFill/>
        </p:spPr>
        <p:txBody>
          <a:bodyPr wrap="square">
            <a:spAutoFit/>
          </a:bodyPr>
          <a:lstStyle/>
          <a:p>
            <a:r>
              <a:rPr lang="en-US" b="1">
                <a:solidFill>
                  <a:srgbClr val="1F1F1F"/>
                </a:solidFill>
                <a:effectLst/>
                <a:highlight>
                  <a:srgbClr val="FFFFFF"/>
                </a:highlight>
                <a:latin typeface="+mj-lt"/>
              </a:rPr>
              <a:t>SUMMARY:</a:t>
            </a:r>
            <a:r>
              <a:rPr lang="en-US" b="1" i="1">
                <a:solidFill>
                  <a:srgbClr val="1F1F1F"/>
                </a:solidFill>
                <a:effectLst/>
                <a:highlight>
                  <a:srgbClr val="FFFFFF"/>
                </a:highlight>
                <a:latin typeface="+mj-lt"/>
              </a:rPr>
              <a:t> </a:t>
            </a:r>
            <a:r>
              <a:rPr lang="en-US" i="1">
                <a:highlight>
                  <a:srgbClr val="FFFFFF"/>
                </a:highlight>
              </a:rPr>
              <a:t>Students with disabilities demonstrated solid growth from 4th to 5th grade (+12.3) and from 7th to 8th grade (+15.2), with smaller gains from 6th to 7th grade. Continued emphasis on writing supports can help stabilize performance in earlier grade spans.</a:t>
            </a:r>
            <a:r>
              <a:rPr lang="en-US" i="1">
                <a:solidFill>
                  <a:srgbClr val="1F1F1F"/>
                </a:solidFill>
                <a:highlight>
                  <a:srgbClr val="FFFFFF"/>
                </a:highlight>
                <a:latin typeface="+mj-lt"/>
              </a:rPr>
              <a:t> </a:t>
            </a:r>
            <a:r>
              <a:rPr lang="en-US" b="1" i="1">
                <a:solidFill>
                  <a:srgbClr val="1F1F1F"/>
                </a:solidFill>
                <a:highlight>
                  <a:srgbClr val="FFFFFF"/>
                </a:highlight>
              </a:rPr>
              <a:t>Highlights: </a:t>
            </a:r>
            <a:r>
              <a:rPr lang="en-US" i="1">
                <a:solidFill>
                  <a:srgbClr val="1F1F1F"/>
                </a:solidFill>
                <a:highlight>
                  <a:srgbClr val="FFFFFF"/>
                </a:highlight>
              </a:rPr>
              <a:t>Alexander II (17pts), Appling Middle (16pts), Porter (10pts), Skyview (10pts), Springdale (16pts), Union (18pts) </a:t>
            </a:r>
            <a:endParaRPr lang="en-US" i="1"/>
          </a:p>
        </p:txBody>
      </p:sp>
      <p:graphicFrame>
        <p:nvGraphicFramePr>
          <p:cNvPr id="6" name="Table 5">
            <a:extLst>
              <a:ext uri="{FF2B5EF4-FFF2-40B4-BE49-F238E27FC236}">
                <a16:creationId xmlns:a16="http://schemas.microsoft.com/office/drawing/2014/main" id="{B467D6EC-7AF1-63BB-9189-1DF88CD04D06}"/>
              </a:ext>
            </a:extLst>
          </p:cNvPr>
          <p:cNvGraphicFramePr>
            <a:graphicFrameLocks noGrp="1"/>
          </p:cNvGraphicFramePr>
          <p:nvPr>
            <p:extLst>
              <p:ext uri="{D42A27DB-BD31-4B8C-83A1-F6EECF244321}">
                <p14:modId xmlns:p14="http://schemas.microsoft.com/office/powerpoint/2010/main" val="1918004497"/>
              </p:ext>
            </p:extLst>
          </p:nvPr>
        </p:nvGraphicFramePr>
        <p:xfrm>
          <a:off x="3191125" y="1184940"/>
          <a:ext cx="5831768" cy="4418065"/>
        </p:xfrm>
        <a:graphic>
          <a:graphicData uri="http://schemas.openxmlformats.org/drawingml/2006/table">
            <a:tbl>
              <a:tblPr firstRow="1" bandRow="1"/>
              <a:tblGrid>
                <a:gridCol w="2026509">
                  <a:extLst>
                    <a:ext uri="{9D8B030D-6E8A-4147-A177-3AD203B41FA5}">
                      <a16:colId xmlns:a16="http://schemas.microsoft.com/office/drawing/2014/main" val="4181294877"/>
                    </a:ext>
                  </a:extLst>
                </a:gridCol>
                <a:gridCol w="1856343">
                  <a:extLst>
                    <a:ext uri="{9D8B030D-6E8A-4147-A177-3AD203B41FA5}">
                      <a16:colId xmlns:a16="http://schemas.microsoft.com/office/drawing/2014/main" val="3265945261"/>
                    </a:ext>
                  </a:extLst>
                </a:gridCol>
                <a:gridCol w="1948916">
                  <a:extLst>
                    <a:ext uri="{9D8B030D-6E8A-4147-A177-3AD203B41FA5}">
                      <a16:colId xmlns:a16="http://schemas.microsoft.com/office/drawing/2014/main" val="2691364962"/>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DEVELOPING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ELA STUDENTS WITH DISABILITIES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18.4</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rd</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17.0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-1.4</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21.0</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33.3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+12.3</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35.2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23.6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-11.6</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23.4</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28.5</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+5.1</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20.4</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35.6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8th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+15.2</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C4B5A72F-6C22-D451-6ADC-18881E0F9DE0}"/>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2867706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88DDB-EA16-C4FC-6F10-3A364608CB3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F121D01-B775-8743-F623-F8FD03D0894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18833A9-CBD8-59D0-F75F-DF1F36F36D4C}"/>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3878F7EA-FA6A-A9D4-C0FA-6659141B63DA}"/>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45CEFC89-C930-9BCF-8381-DA9CA3A2D468}"/>
              </a:ext>
            </a:extLst>
          </p:cNvPr>
          <p:cNvSpPr txBox="1"/>
          <p:nvPr/>
        </p:nvSpPr>
        <p:spPr>
          <a:xfrm>
            <a:off x="11009" y="5657671"/>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Gifted readers continued to perform at high levels overall, though results show mixed trends. Gains from 4th to 5th and 6th to 7th grade indicate continued strength, while declines from 3rd to 4th and 5th to 6th highlight areas to monitor. </a:t>
            </a:r>
          </a:p>
          <a:p>
            <a:r>
              <a:rPr lang="en-US" b="1" i="1">
                <a:highlight>
                  <a:srgbClr val="FFFFFF"/>
                </a:highlight>
              </a:rPr>
              <a:t>Highlights</a:t>
            </a:r>
            <a:r>
              <a:rPr lang="en-US" i="1">
                <a:highlight>
                  <a:srgbClr val="FFFFFF"/>
                </a:highlight>
              </a:rPr>
              <a:t>: 16 out of the 28 schools are at 100% of their gifted students scoring On or Above Reading Status.</a:t>
            </a:r>
            <a:endParaRPr lang="en-US" i="1">
              <a:latin typeface="+mj-lt"/>
            </a:endParaRPr>
          </a:p>
        </p:txBody>
      </p:sp>
      <p:graphicFrame>
        <p:nvGraphicFramePr>
          <p:cNvPr id="6" name="Table 5">
            <a:extLst>
              <a:ext uri="{FF2B5EF4-FFF2-40B4-BE49-F238E27FC236}">
                <a16:creationId xmlns:a16="http://schemas.microsoft.com/office/drawing/2014/main" id="{5CA02154-6B6F-B149-8BD5-7F34781B4387}"/>
              </a:ext>
            </a:extLst>
          </p:cNvPr>
          <p:cNvGraphicFramePr>
            <a:graphicFrameLocks noGrp="1"/>
          </p:cNvGraphicFramePr>
          <p:nvPr>
            <p:extLst>
              <p:ext uri="{D42A27DB-BD31-4B8C-83A1-F6EECF244321}">
                <p14:modId xmlns:p14="http://schemas.microsoft.com/office/powerpoint/2010/main" val="2390175416"/>
              </p:ext>
            </p:extLst>
          </p:nvPr>
        </p:nvGraphicFramePr>
        <p:xfrm>
          <a:off x="2937902" y="1184940"/>
          <a:ext cx="6338214" cy="4418065"/>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ON GRADE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READING STATUS GIFTED STUDENTS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100.0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94.9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-5.1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effectLst/>
                          <a:highlight>
                            <a:srgbClr val="D9D9D9"/>
                          </a:highlight>
                          <a:latin typeface="+mj-lt"/>
                          <a:ea typeface="Aptos" panose="020B0004020202020204" pitchFamily="34" charset="0"/>
                          <a:cs typeface="Times New Roman" panose="02020603050405020304" pitchFamily="18" charset="0"/>
                        </a:rPr>
                        <a:t>97.7</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100.0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100.0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91.7</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-8.3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90.2</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97.0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96.4</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93.0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-3.4</a:t>
                      </a:r>
                    </a:p>
                    <a:p>
                      <a:pPr marL="0" marR="0" algn="ctr">
                        <a:lnSpc>
                          <a:spcPct val="100000"/>
                        </a:lnSpc>
                        <a:spcBef>
                          <a:spcPts val="0"/>
                        </a:spcBef>
                        <a:spcAft>
                          <a:spcPts val="0"/>
                        </a:spcAft>
                      </a:pP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F5514E02-7F38-3E78-4999-6CBD1A2CC1CB}"/>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4205904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782EB-C013-E6B1-C6CA-2C3BB9762D6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EE3028-A977-724E-41EB-5C761C9CAEB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131D07D-4A8C-2948-4EBA-68B54B02988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Writing Scores: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Comparative Analysis</a:t>
            </a:r>
          </a:p>
        </p:txBody>
      </p:sp>
      <p:pic>
        <p:nvPicPr>
          <p:cNvPr id="11" name="Picture 10">
            <a:extLst>
              <a:ext uri="{FF2B5EF4-FFF2-40B4-BE49-F238E27FC236}">
                <a16:creationId xmlns:a16="http://schemas.microsoft.com/office/drawing/2014/main" id="{08644F6C-E958-4D53-F3F2-64D4206727B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C08B0035-A491-3813-9806-4C4725104D1A}"/>
              </a:ext>
            </a:extLst>
          </p:cNvPr>
          <p:cNvSpPr txBox="1"/>
          <p:nvPr/>
        </p:nvSpPr>
        <p:spPr>
          <a:xfrm>
            <a:off x="44363" y="5826761"/>
            <a:ext cx="12158646" cy="923330"/>
          </a:xfrm>
          <a:prstGeom prst="rect">
            <a:avLst/>
          </a:prstGeom>
          <a:noFill/>
        </p:spPr>
        <p:txBody>
          <a:bodyPr wrap="square">
            <a:spAutoFit/>
          </a:bodyPr>
          <a:lstStyle/>
          <a:p>
            <a:r>
              <a:rPr lang="en-US" b="1">
                <a:solidFill>
                  <a:srgbClr val="1F1F1F"/>
                </a:solidFill>
                <a:effectLst/>
                <a:highlight>
                  <a:srgbClr val="FFFFFF"/>
                </a:highlight>
                <a:latin typeface="+mj-lt"/>
              </a:rPr>
              <a:t>SUMMARY:</a:t>
            </a:r>
            <a:r>
              <a:rPr lang="en-US" b="1" i="1">
                <a:solidFill>
                  <a:srgbClr val="1F1F1F"/>
                </a:solidFill>
                <a:effectLst/>
                <a:highlight>
                  <a:srgbClr val="FFFFFF"/>
                </a:highlight>
                <a:latin typeface="+mj-lt"/>
              </a:rPr>
              <a:t> </a:t>
            </a:r>
            <a:r>
              <a:rPr lang="en-US" i="1">
                <a:highlight>
                  <a:srgbClr val="FFFFFF"/>
                </a:highlight>
              </a:rPr>
              <a:t>The Ideas and Coherence portion of the writing assessment for gifted students showed strong performance across all grades. Minor declines appeared in isolated spans, but overall coherence and elaboration remain high.</a:t>
            </a:r>
            <a:r>
              <a:rPr lang="en-US" i="1">
                <a:solidFill>
                  <a:srgbClr val="1F1F1F"/>
                </a:solidFill>
                <a:highlight>
                  <a:srgbClr val="FFFFFF"/>
                </a:highlight>
                <a:latin typeface="+mj-lt"/>
              </a:rPr>
              <a:t> </a:t>
            </a:r>
          </a:p>
          <a:p>
            <a:r>
              <a:rPr lang="en-US" b="1" i="1">
                <a:solidFill>
                  <a:srgbClr val="1F1F1F"/>
                </a:solidFill>
                <a:highlight>
                  <a:srgbClr val="FFFFFF"/>
                </a:highlight>
                <a:latin typeface="+mj-lt"/>
              </a:rPr>
              <a:t>Highlights 3-4pts</a:t>
            </a:r>
            <a:r>
              <a:rPr lang="en-US" i="1">
                <a:solidFill>
                  <a:srgbClr val="1F1F1F"/>
                </a:solidFill>
                <a:highlight>
                  <a:srgbClr val="FFFFFF"/>
                </a:highlight>
                <a:latin typeface="+mj-lt"/>
              </a:rPr>
              <a:t>: </a:t>
            </a:r>
            <a:r>
              <a:rPr lang="en-US" i="1">
                <a:solidFill>
                  <a:srgbClr val="1F1F1F"/>
                </a:solidFill>
                <a:highlight>
                  <a:srgbClr val="FFFFFF"/>
                </a:highlight>
              </a:rPr>
              <a:t>Bernd (33pts), Burdell-Hunt (50pts), Carter (64pts), Heard (38pts), Porter (66pts),  Springdale (34pts). </a:t>
            </a:r>
            <a:endParaRPr lang="en-US" i="1"/>
          </a:p>
        </p:txBody>
      </p:sp>
      <p:graphicFrame>
        <p:nvGraphicFramePr>
          <p:cNvPr id="6" name="Table 5">
            <a:extLst>
              <a:ext uri="{FF2B5EF4-FFF2-40B4-BE49-F238E27FC236}">
                <a16:creationId xmlns:a16="http://schemas.microsoft.com/office/drawing/2014/main" id="{387DDAEF-EF77-5882-9247-8469B6856494}"/>
              </a:ext>
            </a:extLst>
          </p:cNvPr>
          <p:cNvGraphicFramePr>
            <a:graphicFrameLocks noGrp="1"/>
          </p:cNvGraphicFramePr>
          <p:nvPr>
            <p:extLst>
              <p:ext uri="{D42A27DB-BD31-4B8C-83A1-F6EECF244321}">
                <p14:modId xmlns:p14="http://schemas.microsoft.com/office/powerpoint/2010/main" val="2698507818"/>
              </p:ext>
            </p:extLst>
          </p:nvPr>
        </p:nvGraphicFramePr>
        <p:xfrm>
          <a:off x="44363" y="1123951"/>
          <a:ext cx="5798414" cy="4698481"/>
        </p:xfrm>
        <a:graphic>
          <a:graphicData uri="http://schemas.openxmlformats.org/drawingml/2006/table">
            <a:tbl>
              <a:tblPr firstRow="1" bandRow="1"/>
              <a:tblGrid>
                <a:gridCol w="1903453">
                  <a:extLst>
                    <a:ext uri="{9D8B030D-6E8A-4147-A177-3AD203B41FA5}">
                      <a16:colId xmlns:a16="http://schemas.microsoft.com/office/drawing/2014/main" val="1491919166"/>
                    </a:ext>
                  </a:extLst>
                </a:gridCol>
                <a:gridCol w="1883009">
                  <a:extLst>
                    <a:ext uri="{9D8B030D-6E8A-4147-A177-3AD203B41FA5}">
                      <a16:colId xmlns:a16="http://schemas.microsoft.com/office/drawing/2014/main" val="2148234133"/>
                    </a:ext>
                  </a:extLst>
                </a:gridCol>
                <a:gridCol w="2011952">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Ideas and Coherence </a:t>
                      </a: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INFORMATIONAL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66.6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94.6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93.7</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100.0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81.3</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96.6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+15.3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90.9</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89.2</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90.0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93.9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+3.9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3C299525-4AF0-506D-F835-D61D25D587A1}"/>
              </a:ext>
            </a:extLst>
          </p:cNvPr>
          <p:cNvSpPr>
            <a:spLocks noGrp="1"/>
          </p:cNvSpPr>
          <p:nvPr>
            <p:ph type="sldNum" sz="quarter" idx="12"/>
          </p:nvPr>
        </p:nvSpPr>
        <p:spPr/>
        <p:txBody>
          <a:bodyPr/>
          <a:lstStyle/>
          <a:p>
            <a:fld id="{28E6F07D-F62F-4C3B-A21E-2367E9A39921}" type="slidenum">
              <a:rPr lang="en-US" smtClean="0"/>
              <a:t>18</a:t>
            </a:fld>
            <a:endParaRPr lang="en-US"/>
          </a:p>
        </p:txBody>
      </p:sp>
      <p:graphicFrame>
        <p:nvGraphicFramePr>
          <p:cNvPr id="5" name="Table 4">
            <a:extLst>
              <a:ext uri="{FF2B5EF4-FFF2-40B4-BE49-F238E27FC236}">
                <a16:creationId xmlns:a16="http://schemas.microsoft.com/office/drawing/2014/main" id="{E72CEFBB-88F8-5040-E4EE-9CDC926EE27D}"/>
              </a:ext>
            </a:extLst>
          </p:cNvPr>
          <p:cNvGraphicFramePr>
            <a:graphicFrameLocks noGrp="1"/>
          </p:cNvGraphicFramePr>
          <p:nvPr>
            <p:extLst>
              <p:ext uri="{D42A27DB-BD31-4B8C-83A1-F6EECF244321}">
                <p14:modId xmlns:p14="http://schemas.microsoft.com/office/powerpoint/2010/main" val="2994888970"/>
              </p:ext>
            </p:extLst>
          </p:nvPr>
        </p:nvGraphicFramePr>
        <p:xfrm>
          <a:off x="6107009" y="1123951"/>
          <a:ext cx="5798415" cy="4698481"/>
        </p:xfrm>
        <a:graphic>
          <a:graphicData uri="http://schemas.openxmlformats.org/drawingml/2006/table">
            <a:tbl>
              <a:tblPr firstRow="1" bandRow="1"/>
              <a:tblGrid>
                <a:gridCol w="1903454">
                  <a:extLst>
                    <a:ext uri="{9D8B030D-6E8A-4147-A177-3AD203B41FA5}">
                      <a16:colId xmlns:a16="http://schemas.microsoft.com/office/drawing/2014/main" val="987476718"/>
                    </a:ext>
                  </a:extLst>
                </a:gridCol>
                <a:gridCol w="1883009">
                  <a:extLst>
                    <a:ext uri="{9D8B030D-6E8A-4147-A177-3AD203B41FA5}">
                      <a16:colId xmlns:a16="http://schemas.microsoft.com/office/drawing/2014/main" val="1072616953"/>
                    </a:ext>
                  </a:extLst>
                </a:gridCol>
                <a:gridCol w="2011952">
                  <a:extLst>
                    <a:ext uri="{9D8B030D-6E8A-4147-A177-3AD203B41FA5}">
                      <a16:colId xmlns:a16="http://schemas.microsoft.com/office/drawing/2014/main" val="2627618693"/>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Ideas and Coherence </a:t>
                      </a:r>
                    </a:p>
                    <a:p>
                      <a:pPr marL="0" marR="0" algn="ctr">
                        <a:lnSpc>
                          <a:spcPct val="115000"/>
                        </a:lnSpc>
                        <a:spcBef>
                          <a:spcPts val="0"/>
                        </a:spcBef>
                        <a:spcAft>
                          <a:spcPts val="0"/>
                        </a:spcAft>
                      </a:pP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OPINION/ARGUMENTATIVE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554021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560882"/>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90.2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96.4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30772300"/>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100.0</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95.0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-5.0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967676258"/>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92.5</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96.6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+4.1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60105029"/>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83.3</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91.1</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+7.8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95463388"/>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89.6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98.1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+8.5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51106563"/>
                  </a:ext>
                </a:extLst>
              </a:tr>
            </a:tbl>
          </a:graphicData>
        </a:graphic>
      </p:graphicFrame>
    </p:spTree>
    <p:extLst>
      <p:ext uri="{BB962C8B-B14F-4D97-AF65-F5344CB8AC3E}">
        <p14:creationId xmlns:p14="http://schemas.microsoft.com/office/powerpoint/2010/main" val="4150168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6A422-F4C2-28D9-D853-59E88CD111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983DD35-AD17-ADD8-97C4-07111694D45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1889AF7-5E37-BFA5-6424-13421388A57F}"/>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Writing Scores: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0F417343-5841-8C00-A959-E1BAA2F2601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AAF5CE3F-CBC5-C535-FF27-4BBCBFA01F31}"/>
              </a:ext>
            </a:extLst>
          </p:cNvPr>
          <p:cNvSpPr txBox="1"/>
          <p:nvPr/>
        </p:nvSpPr>
        <p:spPr>
          <a:xfrm>
            <a:off x="44363" y="5826761"/>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b="1" i="1">
                <a:solidFill>
                  <a:srgbClr val="1F1F1F"/>
                </a:solidFill>
                <a:effectLst/>
                <a:highlight>
                  <a:srgbClr val="FFFFFF"/>
                </a:highlight>
                <a:latin typeface="+mj-lt"/>
              </a:rPr>
              <a:t>T</a:t>
            </a:r>
            <a:r>
              <a:rPr lang="en-US" i="1">
                <a:solidFill>
                  <a:srgbClr val="1F1F1F"/>
                </a:solidFill>
                <a:effectLst/>
                <a:highlight>
                  <a:srgbClr val="FFFFFF"/>
                </a:highlight>
                <a:latin typeface="+mj-lt"/>
              </a:rPr>
              <a:t>he Language and Usage </a:t>
            </a:r>
            <a:r>
              <a:rPr lang="en-US" i="1">
                <a:highlight>
                  <a:srgbClr val="FFFFFF"/>
                </a:highlight>
              </a:rPr>
              <a:t>portion of the writing assessment remained consistently strong across grades. Minor dips appeared in isolated spans, but overall grammar and conventions mastery stayed above 90% in nearly all grades.</a:t>
            </a:r>
            <a:r>
              <a:rPr lang="en-US" i="1">
                <a:solidFill>
                  <a:srgbClr val="1F1F1F"/>
                </a:solidFill>
                <a:highlight>
                  <a:srgbClr val="FFFFFF"/>
                </a:highlight>
                <a:latin typeface="+mj-lt"/>
              </a:rPr>
              <a:t> </a:t>
            </a:r>
          </a:p>
          <a:p>
            <a:r>
              <a:rPr lang="en-US" b="1" i="1">
                <a:solidFill>
                  <a:srgbClr val="1F1F1F"/>
                </a:solidFill>
                <a:highlight>
                  <a:srgbClr val="FFFFFF"/>
                </a:highlight>
                <a:latin typeface="+mj-lt"/>
              </a:rPr>
              <a:t>Highlights: </a:t>
            </a:r>
            <a:r>
              <a:rPr lang="en-US" i="1">
                <a:solidFill>
                  <a:srgbClr val="1F1F1F"/>
                </a:solidFill>
                <a:highlight>
                  <a:srgbClr val="FFFFFF"/>
                </a:highlight>
              </a:rPr>
              <a:t>19</a:t>
            </a:r>
            <a:r>
              <a:rPr lang="en-US" i="1">
                <a:highlight>
                  <a:srgbClr val="FFFFFF"/>
                </a:highlight>
              </a:rPr>
              <a:t> out of the 28 schools are at 100% of their gifted students scoring 3-4 points on the Language and Usage portion.</a:t>
            </a:r>
            <a:endParaRPr lang="en-US" i="1">
              <a:latin typeface="+mj-lt"/>
            </a:endParaRPr>
          </a:p>
        </p:txBody>
      </p:sp>
      <p:graphicFrame>
        <p:nvGraphicFramePr>
          <p:cNvPr id="6" name="Table 5">
            <a:extLst>
              <a:ext uri="{FF2B5EF4-FFF2-40B4-BE49-F238E27FC236}">
                <a16:creationId xmlns:a16="http://schemas.microsoft.com/office/drawing/2014/main" id="{A1C3CD8B-9490-AFFD-B72F-189BA75899ED}"/>
              </a:ext>
            </a:extLst>
          </p:cNvPr>
          <p:cNvGraphicFramePr>
            <a:graphicFrameLocks noGrp="1"/>
          </p:cNvGraphicFramePr>
          <p:nvPr>
            <p:extLst>
              <p:ext uri="{D42A27DB-BD31-4B8C-83A1-F6EECF244321}">
                <p14:modId xmlns:p14="http://schemas.microsoft.com/office/powerpoint/2010/main" val="4224997014"/>
              </p:ext>
            </p:extLst>
          </p:nvPr>
        </p:nvGraphicFramePr>
        <p:xfrm>
          <a:off x="44363" y="1123951"/>
          <a:ext cx="5798414" cy="4698481"/>
        </p:xfrm>
        <a:graphic>
          <a:graphicData uri="http://schemas.openxmlformats.org/drawingml/2006/table">
            <a:tbl>
              <a:tblPr firstRow="1" bandRow="1"/>
              <a:tblGrid>
                <a:gridCol w="1903453">
                  <a:extLst>
                    <a:ext uri="{9D8B030D-6E8A-4147-A177-3AD203B41FA5}">
                      <a16:colId xmlns:a16="http://schemas.microsoft.com/office/drawing/2014/main" val="1491919166"/>
                    </a:ext>
                  </a:extLst>
                </a:gridCol>
                <a:gridCol w="1883009">
                  <a:extLst>
                    <a:ext uri="{9D8B030D-6E8A-4147-A177-3AD203B41FA5}">
                      <a16:colId xmlns:a16="http://schemas.microsoft.com/office/drawing/2014/main" val="2148234133"/>
                    </a:ext>
                  </a:extLst>
                </a:gridCol>
                <a:gridCol w="2011952">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Language and Usage</a:t>
                      </a: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INFORMATIONAL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62.5</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91.9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+29.4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87.5</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94.7</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+7.2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81.3</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96.6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+15.3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83.3</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94.6</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92.0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93.9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F4FDD842-8E0E-F802-FE6A-18CDE26B5B94}"/>
              </a:ext>
            </a:extLst>
          </p:cNvPr>
          <p:cNvSpPr>
            <a:spLocks noGrp="1"/>
          </p:cNvSpPr>
          <p:nvPr>
            <p:ph type="sldNum" sz="quarter" idx="12"/>
          </p:nvPr>
        </p:nvSpPr>
        <p:spPr/>
        <p:txBody>
          <a:bodyPr/>
          <a:lstStyle/>
          <a:p>
            <a:fld id="{28E6F07D-F62F-4C3B-A21E-2367E9A39921}" type="slidenum">
              <a:rPr lang="en-US" smtClean="0"/>
              <a:t>19</a:t>
            </a:fld>
            <a:endParaRPr lang="en-US"/>
          </a:p>
        </p:txBody>
      </p:sp>
      <p:graphicFrame>
        <p:nvGraphicFramePr>
          <p:cNvPr id="5" name="Table 4">
            <a:extLst>
              <a:ext uri="{FF2B5EF4-FFF2-40B4-BE49-F238E27FC236}">
                <a16:creationId xmlns:a16="http://schemas.microsoft.com/office/drawing/2014/main" id="{FCC52FC2-5603-8BA3-82FC-9FA7C09B78D7}"/>
              </a:ext>
            </a:extLst>
          </p:cNvPr>
          <p:cNvGraphicFramePr>
            <a:graphicFrameLocks noGrp="1"/>
          </p:cNvGraphicFramePr>
          <p:nvPr>
            <p:extLst>
              <p:ext uri="{D42A27DB-BD31-4B8C-83A1-F6EECF244321}">
                <p14:modId xmlns:p14="http://schemas.microsoft.com/office/powerpoint/2010/main" val="2616785030"/>
              </p:ext>
            </p:extLst>
          </p:nvPr>
        </p:nvGraphicFramePr>
        <p:xfrm>
          <a:off x="6107009" y="1123951"/>
          <a:ext cx="5798415" cy="4698481"/>
        </p:xfrm>
        <a:graphic>
          <a:graphicData uri="http://schemas.openxmlformats.org/drawingml/2006/table">
            <a:tbl>
              <a:tblPr firstRow="1" bandRow="1"/>
              <a:tblGrid>
                <a:gridCol w="1903454">
                  <a:extLst>
                    <a:ext uri="{9D8B030D-6E8A-4147-A177-3AD203B41FA5}">
                      <a16:colId xmlns:a16="http://schemas.microsoft.com/office/drawing/2014/main" val="987476718"/>
                    </a:ext>
                  </a:extLst>
                </a:gridCol>
                <a:gridCol w="1883009">
                  <a:extLst>
                    <a:ext uri="{9D8B030D-6E8A-4147-A177-3AD203B41FA5}">
                      <a16:colId xmlns:a16="http://schemas.microsoft.com/office/drawing/2014/main" val="1072616953"/>
                    </a:ext>
                  </a:extLst>
                </a:gridCol>
                <a:gridCol w="2011952">
                  <a:extLst>
                    <a:ext uri="{9D8B030D-6E8A-4147-A177-3AD203B41FA5}">
                      <a16:colId xmlns:a16="http://schemas.microsoft.com/office/drawing/2014/main" val="2627618693"/>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Language and Usage</a:t>
                      </a:r>
                    </a:p>
                    <a:p>
                      <a:pPr marL="0" marR="0" algn="ctr">
                        <a:lnSpc>
                          <a:spcPct val="115000"/>
                        </a:lnSpc>
                        <a:spcBef>
                          <a:spcPts val="0"/>
                        </a:spcBef>
                        <a:spcAft>
                          <a:spcPts val="0"/>
                        </a:spcAft>
                      </a:pP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OPINION/ARGUMENTATIVE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554021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560882"/>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73.2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100.0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+26.8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30772300"/>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89.3</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95.0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+5.7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67676258"/>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92.5</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90.5</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60105029"/>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84.8</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91.1</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95463388"/>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91.7</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98.1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+6.4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51106563"/>
                  </a:ext>
                </a:extLst>
              </a:tr>
            </a:tbl>
          </a:graphicData>
        </a:graphic>
      </p:graphicFrame>
    </p:spTree>
    <p:extLst>
      <p:ext uri="{BB962C8B-B14F-4D97-AF65-F5344CB8AC3E}">
        <p14:creationId xmlns:p14="http://schemas.microsoft.com/office/powerpoint/2010/main" val="1317637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8CFBAA-36FF-047B-AB8B-58F7A2B5BBF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13B8EB5-798C-9635-B85A-D3529CED6B1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A249F26-03AC-E15C-92DB-FF11BFEFCC40}"/>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ELA Status: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Gifted</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B9BA5F86-5A17-1CAD-8D91-005561EFAF6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CB5F339B-09C2-93A5-BAE9-D35CA710591D}"/>
              </a:ext>
            </a:extLst>
          </p:cNvPr>
          <p:cNvSpPr txBox="1"/>
          <p:nvPr/>
        </p:nvSpPr>
        <p:spPr>
          <a:xfrm>
            <a:off x="11009" y="5657671"/>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a:t>
            </a:r>
            <a:r>
              <a:rPr lang="en-US" b="1" i="1">
                <a:solidFill>
                  <a:srgbClr val="1F1F1F"/>
                </a:solidFill>
                <a:effectLst/>
                <a:highlight>
                  <a:srgbClr val="FFFFFF"/>
                </a:highlight>
                <a:latin typeface="+mj-lt"/>
              </a:rPr>
              <a:t> </a:t>
            </a:r>
            <a:r>
              <a:rPr lang="en-US" i="1">
                <a:highlight>
                  <a:srgbClr val="FFFFFF"/>
                </a:highlight>
              </a:rPr>
              <a:t>Gifted students performed well on the overall ELA assessment, showing strong writing gains across grades. However, declines indicate a need to reinforce rigorous expectations for reading, grammar, and writing skills to sustain high performance. </a:t>
            </a:r>
            <a:r>
              <a:rPr lang="en-US" b="1" i="1">
                <a:highlight>
                  <a:srgbClr val="FFFFFF"/>
                </a:highlight>
              </a:rPr>
              <a:t>Highlights: </a:t>
            </a:r>
            <a:r>
              <a:rPr lang="en-US" i="1">
                <a:highlight>
                  <a:srgbClr val="FFFFFF"/>
                </a:highlight>
              </a:rPr>
              <a:t>Appling Middle (13pts), Carter (34pts), VIP Academy (25pts)</a:t>
            </a:r>
            <a:endParaRPr lang="en-US" i="1">
              <a:latin typeface="+mj-lt"/>
            </a:endParaRPr>
          </a:p>
        </p:txBody>
      </p:sp>
      <p:graphicFrame>
        <p:nvGraphicFramePr>
          <p:cNvPr id="6" name="Table 5">
            <a:extLst>
              <a:ext uri="{FF2B5EF4-FFF2-40B4-BE49-F238E27FC236}">
                <a16:creationId xmlns:a16="http://schemas.microsoft.com/office/drawing/2014/main" id="{64605769-9C85-4B5F-8F80-6A2A0B314F1B}"/>
              </a:ext>
            </a:extLst>
          </p:cNvPr>
          <p:cNvGraphicFramePr>
            <a:graphicFrameLocks noGrp="1"/>
          </p:cNvGraphicFramePr>
          <p:nvPr>
            <p:extLst>
              <p:ext uri="{D42A27DB-BD31-4B8C-83A1-F6EECF244321}">
                <p14:modId xmlns:p14="http://schemas.microsoft.com/office/powerpoint/2010/main" val="1663138167"/>
              </p:ext>
            </p:extLst>
          </p:nvPr>
        </p:nvGraphicFramePr>
        <p:xfrm>
          <a:off x="3191125" y="1184940"/>
          <a:ext cx="5831768" cy="4418065"/>
        </p:xfrm>
        <a:graphic>
          <a:graphicData uri="http://schemas.openxmlformats.org/drawingml/2006/table">
            <a:tbl>
              <a:tblPr firstRow="1" bandRow="1"/>
              <a:tblGrid>
                <a:gridCol w="2026509">
                  <a:extLst>
                    <a:ext uri="{9D8B030D-6E8A-4147-A177-3AD203B41FA5}">
                      <a16:colId xmlns:a16="http://schemas.microsoft.com/office/drawing/2014/main" val="4181294877"/>
                    </a:ext>
                  </a:extLst>
                </a:gridCol>
                <a:gridCol w="1856343">
                  <a:extLst>
                    <a:ext uri="{9D8B030D-6E8A-4147-A177-3AD203B41FA5}">
                      <a16:colId xmlns:a16="http://schemas.microsoft.com/office/drawing/2014/main" val="3265945261"/>
                    </a:ext>
                  </a:extLst>
                </a:gridCol>
                <a:gridCol w="1948916">
                  <a:extLst>
                    <a:ext uri="{9D8B030D-6E8A-4147-A177-3AD203B41FA5}">
                      <a16:colId xmlns:a16="http://schemas.microsoft.com/office/drawing/2014/main" val="2691364962"/>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PROFICIENT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ELA GIFTED STUDENTS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effectLst/>
                          <a:highlight>
                            <a:srgbClr val="F2F2F2"/>
                          </a:highlight>
                          <a:latin typeface="+mj-lt"/>
                          <a:ea typeface="Aptos" panose="020B0004020202020204" pitchFamily="34" charset="0"/>
                          <a:cs typeface="Times New Roman" panose="02020603050405020304" pitchFamily="18" charset="0"/>
                        </a:rPr>
                        <a:t>93.4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rd</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89.8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-3.6</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92.0</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95.3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+3.3</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92.0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85.5</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-6.5</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79.4</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82.8</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+3.4</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82.0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75.6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8th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-6.4</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FB630C89-551F-0E84-0554-20D95C3ACE9B}"/>
              </a:ext>
            </a:extLst>
          </p:cNvPr>
          <p:cNvSpPr>
            <a:spLocks noGrp="1"/>
          </p:cNvSpPr>
          <p:nvPr>
            <p:ph type="sldNum" sz="quarter" idx="12"/>
          </p:nvPr>
        </p:nvSpPr>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990024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0E8FD-4651-F836-7469-40F1516F33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E0F7013-421F-F97A-40ED-55FCB4A331D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0CF272C-7DE7-FFBD-0DFF-9994944F062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Status: </a:t>
            </a:r>
            <a:r>
              <a:rPr lang="en-US" sz="4400" i="1">
                <a:solidFill>
                  <a:prstClr val="white"/>
                </a:solidFill>
                <a:effectLst>
                  <a:outerShdw blurRad="38100" dist="38100" dir="2700000" algn="tl">
                    <a:srgbClr val="000000">
                      <a:alpha val="43137"/>
                    </a:srgbClr>
                  </a:outerShdw>
                </a:effectLst>
                <a:latin typeface="Trade Gothic Next HvyCd" panose="020B0906040303020004" pitchFamily="34" charset="0"/>
              </a:rPr>
              <a:t>ELL</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D510CCA1-7BD3-2355-B764-A5C09B44727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844DFEDC-5E74-A8CB-0D9A-39A918D6902E}"/>
              </a:ext>
            </a:extLst>
          </p:cNvPr>
          <p:cNvSpPr txBox="1"/>
          <p:nvPr/>
        </p:nvSpPr>
        <p:spPr>
          <a:xfrm>
            <a:off x="11009" y="5657671"/>
            <a:ext cx="11855605" cy="923330"/>
          </a:xfrm>
          <a:prstGeom prst="rect">
            <a:avLst/>
          </a:prstGeom>
          <a:noFill/>
        </p:spPr>
        <p:txBody>
          <a:bodyPr wrap="square">
            <a:spAutoFit/>
          </a:bodyPr>
          <a:lstStyle/>
          <a:p>
            <a:r>
              <a:rPr lang="en-US" b="1" i="1">
                <a:solidFill>
                  <a:srgbClr val="1F1F1F"/>
                </a:solidFill>
                <a:effectLst/>
                <a:highlight>
                  <a:srgbClr val="FFFFFF"/>
                </a:highlight>
                <a:latin typeface="+mj-lt"/>
              </a:rPr>
              <a:t>SUMMARY: </a:t>
            </a:r>
            <a:r>
              <a:rPr lang="en-US" i="1">
                <a:highlight>
                  <a:srgbClr val="FFFFFF"/>
                </a:highlight>
              </a:rPr>
              <a:t>ELL reading results were mixed, with strong growth from 4th to 5th and 6th to 7th grade but declines across other grade spans. This trend suggests a continued need to targeted vocabulary and comprehension support to strengthen consistency across grades. </a:t>
            </a:r>
            <a:r>
              <a:rPr lang="en-US" b="1" i="1">
                <a:highlight>
                  <a:srgbClr val="FFFFFF"/>
                </a:highlight>
                <a:latin typeface="+mj-lt"/>
              </a:rPr>
              <a:t>Highlights: </a:t>
            </a:r>
            <a:r>
              <a:rPr lang="en-US" i="1">
                <a:highlight>
                  <a:srgbClr val="FFFFFF"/>
                </a:highlight>
              </a:rPr>
              <a:t>Burdell Hunt (33pts), John R Lewis (32pts)</a:t>
            </a:r>
            <a:endParaRPr lang="en-US" i="1"/>
          </a:p>
        </p:txBody>
      </p:sp>
      <p:graphicFrame>
        <p:nvGraphicFramePr>
          <p:cNvPr id="6" name="Table 5">
            <a:extLst>
              <a:ext uri="{FF2B5EF4-FFF2-40B4-BE49-F238E27FC236}">
                <a16:creationId xmlns:a16="http://schemas.microsoft.com/office/drawing/2014/main" id="{782D85D1-9BE0-EFA9-A338-859CC51C06D6}"/>
              </a:ext>
            </a:extLst>
          </p:cNvPr>
          <p:cNvGraphicFramePr>
            <a:graphicFrameLocks noGrp="1"/>
          </p:cNvGraphicFramePr>
          <p:nvPr>
            <p:extLst>
              <p:ext uri="{D42A27DB-BD31-4B8C-83A1-F6EECF244321}">
                <p14:modId xmlns:p14="http://schemas.microsoft.com/office/powerpoint/2010/main" val="2989774362"/>
              </p:ext>
            </p:extLst>
          </p:nvPr>
        </p:nvGraphicFramePr>
        <p:xfrm>
          <a:off x="2937902" y="1184940"/>
          <a:ext cx="6338214" cy="4418065"/>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ON GRADE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READING STATUS ELL STUDENTS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32.6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17.8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-14.8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effectLst/>
                          <a:highlight>
                            <a:srgbClr val="D9D9D9"/>
                          </a:highlight>
                          <a:latin typeface="+mj-lt"/>
                          <a:ea typeface="Aptos" panose="020B0004020202020204" pitchFamily="34" charset="0"/>
                          <a:cs typeface="Times New Roman" panose="02020603050405020304" pitchFamily="18" charset="0"/>
                        </a:rPr>
                        <a:t>18.6</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31.0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38.0</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13.9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-24.1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11.3</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19.4</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+8.1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22.2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20.8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-1.4</a:t>
                      </a:r>
                    </a:p>
                    <a:p>
                      <a:pPr marL="0" marR="0" algn="ctr">
                        <a:lnSpc>
                          <a:spcPct val="100000"/>
                        </a:lnSpc>
                        <a:spcBef>
                          <a:spcPts val="0"/>
                        </a:spcBef>
                        <a:spcAft>
                          <a:spcPts val="0"/>
                        </a:spcAft>
                      </a:pP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BAFF1B27-5EC8-FE16-3815-A568163AB97F}"/>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10812944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69878-2585-8C97-F1BA-A381E6939FF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3B33B86-D74D-EC0F-0700-991C04AA3DF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3198508-56F5-00D7-B6FF-6A4DD90FBAA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defTabSz="457200">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rPr>
              <a:t>Writing Scores: </a:t>
            </a:r>
            <a:r>
              <a:rPr lang="en-US" sz="4400" i="1">
                <a:solidFill>
                  <a:prstClr val="white"/>
                </a:solidFill>
                <a:effectLst>
                  <a:outerShdw blurRad="38100" dist="38100" dir="2700000" algn="tl">
                    <a:srgbClr val="000000">
                      <a:alpha val="43137"/>
                    </a:srgbClr>
                  </a:outerShdw>
                </a:effectLst>
                <a:latin typeface="Trade Gothic Next HvyCd"/>
              </a:rPr>
              <a:t>ELL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rPr>
              <a:t>Comparative Analysis</a:t>
            </a:r>
          </a:p>
        </p:txBody>
      </p:sp>
      <p:pic>
        <p:nvPicPr>
          <p:cNvPr id="11" name="Picture 10">
            <a:extLst>
              <a:ext uri="{FF2B5EF4-FFF2-40B4-BE49-F238E27FC236}">
                <a16:creationId xmlns:a16="http://schemas.microsoft.com/office/drawing/2014/main" id="{18FCB136-6FBE-78F2-DB57-D635B14E25D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F92CE112-C2E9-6187-5B83-18B507CA4C0B}"/>
              </a:ext>
            </a:extLst>
          </p:cNvPr>
          <p:cNvSpPr txBox="1"/>
          <p:nvPr/>
        </p:nvSpPr>
        <p:spPr>
          <a:xfrm>
            <a:off x="6733" y="5977280"/>
            <a:ext cx="11855605" cy="923330"/>
          </a:xfrm>
          <a:prstGeom prst="rect">
            <a:avLst/>
          </a:prstGeom>
          <a:noFill/>
        </p:spPr>
        <p:txBody>
          <a:bodyPr wrap="square" lIns="91440" tIns="45720" rIns="91440" bIns="45720" anchor="t">
            <a:spAutoFit/>
          </a:bodyPr>
          <a:lstStyle/>
          <a:p>
            <a:r>
              <a:rPr lang="en-US" b="1">
                <a:solidFill>
                  <a:srgbClr val="1F1F1F"/>
                </a:solidFill>
                <a:effectLst/>
                <a:highlight>
                  <a:srgbClr val="FFFFFF"/>
                </a:highlight>
                <a:latin typeface="+mj-lt"/>
              </a:rPr>
              <a:t>SUMMARY:</a:t>
            </a:r>
            <a:r>
              <a:rPr lang="en-US" b="1" i="1">
                <a:solidFill>
                  <a:srgbClr val="1F1F1F"/>
                </a:solidFill>
                <a:highlight>
                  <a:srgbClr val="FFFFFF"/>
                </a:highlight>
                <a:latin typeface="+mj-lt"/>
              </a:rPr>
              <a:t> </a:t>
            </a:r>
            <a:r>
              <a:rPr lang="en-US" i="1">
                <a:solidFill>
                  <a:srgbClr val="1F1F1F"/>
                </a:solidFill>
                <a:highlight>
                  <a:srgbClr val="FFFFFF"/>
                </a:highlight>
                <a:ea typeface="+mn-lt"/>
                <a:cs typeface="+mn-lt"/>
              </a:rPr>
              <a:t>ELL writing results show </a:t>
            </a:r>
            <a:r>
              <a:rPr lang="en-US" b="1" i="1">
                <a:solidFill>
                  <a:srgbClr val="1F1F1F"/>
                </a:solidFill>
                <a:highlight>
                  <a:srgbClr val="FFFFFF"/>
                </a:highlight>
                <a:ea typeface="+mn-lt"/>
                <a:cs typeface="+mn-lt"/>
              </a:rPr>
              <a:t>significant growth in early and middle grades</a:t>
            </a:r>
            <a:r>
              <a:rPr lang="en-US" i="1">
                <a:solidFill>
                  <a:srgbClr val="1F1F1F"/>
                </a:solidFill>
                <a:highlight>
                  <a:srgbClr val="FFFFFF"/>
                </a:highlight>
                <a:ea typeface="+mn-lt"/>
                <a:cs typeface="+mn-lt"/>
              </a:rPr>
              <a:t> for both informational and opinion writing, with notable gains of +19.8 to +46.9 points. Performance dips appeared reflect a continued need to strengthen coherence and writing endurance in longer, more complex tasks.</a:t>
            </a:r>
            <a:r>
              <a:rPr lang="en-US" b="1" i="1">
                <a:solidFill>
                  <a:srgbClr val="1F1F1F"/>
                </a:solidFill>
                <a:highlight>
                  <a:srgbClr val="FFFFFF"/>
                </a:highlight>
                <a:latin typeface="+mj-lt"/>
              </a:rPr>
              <a:t> </a:t>
            </a:r>
            <a:r>
              <a:rPr lang="en-US" i="1">
                <a:solidFill>
                  <a:srgbClr val="1F1F1F"/>
                </a:solidFill>
                <a:highlight>
                  <a:srgbClr val="FFFFFF"/>
                </a:highlight>
                <a:latin typeface="+mj-lt"/>
              </a:rPr>
              <a:t> </a:t>
            </a:r>
            <a:endParaRPr lang="en-US" i="1">
              <a:latin typeface="+mj-lt"/>
            </a:endParaRPr>
          </a:p>
        </p:txBody>
      </p:sp>
      <p:graphicFrame>
        <p:nvGraphicFramePr>
          <p:cNvPr id="6" name="Table 5">
            <a:extLst>
              <a:ext uri="{FF2B5EF4-FFF2-40B4-BE49-F238E27FC236}">
                <a16:creationId xmlns:a16="http://schemas.microsoft.com/office/drawing/2014/main" id="{047A3F9A-AB5E-6FFD-1D83-73591B821A9A}"/>
              </a:ext>
            </a:extLst>
          </p:cNvPr>
          <p:cNvGraphicFramePr>
            <a:graphicFrameLocks noGrp="1"/>
          </p:cNvGraphicFramePr>
          <p:nvPr>
            <p:extLst>
              <p:ext uri="{D42A27DB-BD31-4B8C-83A1-F6EECF244321}">
                <p14:modId xmlns:p14="http://schemas.microsoft.com/office/powerpoint/2010/main" val="3955200878"/>
              </p:ext>
            </p:extLst>
          </p:nvPr>
        </p:nvGraphicFramePr>
        <p:xfrm>
          <a:off x="44363" y="1123951"/>
          <a:ext cx="5798414" cy="4698481"/>
        </p:xfrm>
        <a:graphic>
          <a:graphicData uri="http://schemas.openxmlformats.org/drawingml/2006/table">
            <a:tbl>
              <a:tblPr firstRow="1" bandRow="1"/>
              <a:tblGrid>
                <a:gridCol w="1903453">
                  <a:extLst>
                    <a:ext uri="{9D8B030D-6E8A-4147-A177-3AD203B41FA5}">
                      <a16:colId xmlns:a16="http://schemas.microsoft.com/office/drawing/2014/main" val="1491919166"/>
                    </a:ext>
                  </a:extLst>
                </a:gridCol>
                <a:gridCol w="1883009">
                  <a:extLst>
                    <a:ext uri="{9D8B030D-6E8A-4147-A177-3AD203B41FA5}">
                      <a16:colId xmlns:a16="http://schemas.microsoft.com/office/drawing/2014/main" val="2148234133"/>
                    </a:ext>
                  </a:extLst>
                </a:gridCol>
                <a:gridCol w="2011952">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Ideas and Coherence </a:t>
                      </a: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INFORMATIONAL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a:rPr>
                        <a:t>2025</a:t>
                      </a:r>
                      <a:endParaRPr lang="en-US" sz="16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a:rPr>
                        <a:t>Change</a:t>
                      </a:r>
                      <a:endParaRPr lang="en-US" sz="16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11.1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30.9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+19.8</a:t>
                      </a:r>
                      <a:endParaRPr lang="en-US"/>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a:rPr>
                        <a:t>35.7</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a:rPr>
                        <a:t>40.0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+4.3</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16.2</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35.4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+19.2</a:t>
                      </a:r>
                      <a:endParaRPr lang="en-US"/>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a:rPr>
                        <a:t>60.0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a:rPr>
                        <a:t>39.1</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-20.9</a:t>
                      </a:r>
                      <a:endParaRPr lang="en-US"/>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6.9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50.0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+43.1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1B2726E2-7893-0F6A-7D3F-A5650EA0FE6E}"/>
              </a:ext>
            </a:extLst>
          </p:cNvPr>
          <p:cNvSpPr>
            <a:spLocks noGrp="1"/>
          </p:cNvSpPr>
          <p:nvPr>
            <p:ph type="sldNum" sz="quarter" idx="12"/>
          </p:nvPr>
        </p:nvSpPr>
        <p:spPr/>
        <p:txBody>
          <a:bodyPr/>
          <a:lstStyle/>
          <a:p>
            <a:fld id="{28E6F07D-F62F-4C3B-A21E-2367E9A39921}" type="slidenum">
              <a:rPr lang="en-US" smtClean="0"/>
              <a:t>22</a:t>
            </a:fld>
            <a:endParaRPr lang="en-US"/>
          </a:p>
        </p:txBody>
      </p:sp>
      <p:graphicFrame>
        <p:nvGraphicFramePr>
          <p:cNvPr id="5" name="Table 4">
            <a:extLst>
              <a:ext uri="{FF2B5EF4-FFF2-40B4-BE49-F238E27FC236}">
                <a16:creationId xmlns:a16="http://schemas.microsoft.com/office/drawing/2014/main" id="{B48BB7B4-42F1-AF19-1797-0345E97E1BD2}"/>
              </a:ext>
            </a:extLst>
          </p:cNvPr>
          <p:cNvGraphicFramePr>
            <a:graphicFrameLocks noGrp="1"/>
          </p:cNvGraphicFramePr>
          <p:nvPr>
            <p:extLst>
              <p:ext uri="{D42A27DB-BD31-4B8C-83A1-F6EECF244321}">
                <p14:modId xmlns:p14="http://schemas.microsoft.com/office/powerpoint/2010/main" val="3109534806"/>
              </p:ext>
            </p:extLst>
          </p:nvPr>
        </p:nvGraphicFramePr>
        <p:xfrm>
          <a:off x="6107009" y="1123951"/>
          <a:ext cx="5798415" cy="4698481"/>
        </p:xfrm>
        <a:graphic>
          <a:graphicData uri="http://schemas.openxmlformats.org/drawingml/2006/table">
            <a:tbl>
              <a:tblPr firstRow="1" bandRow="1"/>
              <a:tblGrid>
                <a:gridCol w="1903454">
                  <a:extLst>
                    <a:ext uri="{9D8B030D-6E8A-4147-A177-3AD203B41FA5}">
                      <a16:colId xmlns:a16="http://schemas.microsoft.com/office/drawing/2014/main" val="987476718"/>
                    </a:ext>
                  </a:extLst>
                </a:gridCol>
                <a:gridCol w="1883009">
                  <a:extLst>
                    <a:ext uri="{9D8B030D-6E8A-4147-A177-3AD203B41FA5}">
                      <a16:colId xmlns:a16="http://schemas.microsoft.com/office/drawing/2014/main" val="1072616953"/>
                    </a:ext>
                  </a:extLst>
                </a:gridCol>
                <a:gridCol w="2011952">
                  <a:extLst>
                    <a:ext uri="{9D8B030D-6E8A-4147-A177-3AD203B41FA5}">
                      <a16:colId xmlns:a16="http://schemas.microsoft.com/office/drawing/2014/main" val="2627618693"/>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Ideas and Coherence </a:t>
                      </a:r>
                    </a:p>
                    <a:p>
                      <a:pPr marL="0" marR="0" algn="ctr">
                        <a:lnSpc>
                          <a:spcPct val="115000"/>
                        </a:lnSpc>
                        <a:spcBef>
                          <a:spcPts val="0"/>
                        </a:spcBef>
                        <a:spcAft>
                          <a:spcPts val="0"/>
                        </a:spcAft>
                      </a:pP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OPINION/ARGUMENTATIVE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554021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a:rPr>
                        <a:t>2025</a:t>
                      </a:r>
                      <a:endParaRPr lang="en-US" sz="16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a:rPr>
                        <a:t>Change</a:t>
                      </a:r>
                      <a:endParaRPr lang="en-US" sz="16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560882"/>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5.5</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52.4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+46.9</a:t>
                      </a:r>
                      <a:endParaRPr lang="en-US"/>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30772300"/>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a:rPr>
                        <a:t>23.2</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a:rPr>
                        <a:t>35.7</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+12.5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67676258"/>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18.2</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10.0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-8.2</a:t>
                      </a:r>
                      <a:endParaRPr lang="en-US"/>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60105029"/>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a:rPr>
                        <a:t>19.4</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a:rPr>
                        <a:t>57.1</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+37.7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95463388"/>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50.0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25.0</a:t>
                      </a:r>
                      <a:endPar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-25.0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51106563"/>
                  </a:ext>
                </a:extLst>
              </a:tr>
            </a:tbl>
          </a:graphicData>
        </a:graphic>
      </p:graphicFrame>
    </p:spTree>
    <p:extLst>
      <p:ext uri="{BB962C8B-B14F-4D97-AF65-F5344CB8AC3E}">
        <p14:creationId xmlns:p14="http://schemas.microsoft.com/office/powerpoint/2010/main" val="2749056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C3067-6096-64A6-AC50-C683D6E2A0D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EAB7438-47E4-C054-FCA8-3B70FD30AB3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8DC3F36-6A1B-6FE8-EB48-878199DA2C3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rPr>
              <a:t>Writing Scores: </a:t>
            </a:r>
            <a:r>
              <a:rPr lang="en-US" sz="4400" i="1">
                <a:solidFill>
                  <a:prstClr val="white"/>
                </a:solidFill>
                <a:effectLst>
                  <a:outerShdw blurRad="38100" dist="38100" dir="2700000" algn="tl">
                    <a:srgbClr val="000000">
                      <a:alpha val="43137"/>
                    </a:srgbClr>
                  </a:outerShdw>
                </a:effectLst>
                <a:latin typeface="Trade Gothic Next HvyCd"/>
              </a:rPr>
              <a:t>ELL</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rPr>
              <a:t>Comparative Analysis</a:t>
            </a:r>
          </a:p>
        </p:txBody>
      </p:sp>
      <p:pic>
        <p:nvPicPr>
          <p:cNvPr id="11" name="Picture 10">
            <a:extLst>
              <a:ext uri="{FF2B5EF4-FFF2-40B4-BE49-F238E27FC236}">
                <a16:creationId xmlns:a16="http://schemas.microsoft.com/office/drawing/2014/main" id="{A524056D-4D22-0576-4FFB-F9C69DB215B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A0F2F672-DD5E-06B8-F350-2FFD4E5501AA}"/>
              </a:ext>
            </a:extLst>
          </p:cNvPr>
          <p:cNvSpPr txBox="1"/>
          <p:nvPr/>
        </p:nvSpPr>
        <p:spPr>
          <a:xfrm>
            <a:off x="44363" y="5826761"/>
            <a:ext cx="11855605" cy="923330"/>
          </a:xfrm>
          <a:prstGeom prst="rect">
            <a:avLst/>
          </a:prstGeom>
          <a:noFill/>
        </p:spPr>
        <p:txBody>
          <a:bodyPr wrap="square" lIns="91440" tIns="45720" rIns="91440" bIns="45720" anchor="t">
            <a:spAutoFit/>
          </a:bodyPr>
          <a:lstStyle/>
          <a:p>
            <a:r>
              <a:rPr lang="en-US" b="1">
                <a:solidFill>
                  <a:srgbClr val="1F1F1F"/>
                </a:solidFill>
                <a:effectLst/>
                <a:highlight>
                  <a:srgbClr val="FFFFFF"/>
                </a:highlight>
                <a:latin typeface="+mj-lt"/>
              </a:rPr>
              <a:t>SUMMARY:</a:t>
            </a:r>
            <a:r>
              <a:rPr lang="en-US" b="1" i="1">
                <a:solidFill>
                  <a:srgbClr val="1F1F1F"/>
                </a:solidFill>
                <a:highlight>
                  <a:srgbClr val="FFFFFF"/>
                </a:highlight>
                <a:latin typeface="+mj-lt"/>
              </a:rPr>
              <a:t> </a:t>
            </a:r>
            <a:r>
              <a:rPr lang="en-US" i="1">
                <a:solidFill>
                  <a:srgbClr val="1F1F1F"/>
                </a:solidFill>
                <a:highlight>
                  <a:srgbClr val="FFFFFF"/>
                </a:highlight>
                <a:ea typeface="+mn-lt"/>
                <a:cs typeface="+mn-lt"/>
              </a:rPr>
              <a:t>ELL students showed </a:t>
            </a:r>
            <a:r>
              <a:rPr lang="en-US" b="1" i="1">
                <a:solidFill>
                  <a:srgbClr val="1F1F1F"/>
                </a:solidFill>
                <a:highlight>
                  <a:srgbClr val="FFFFFF"/>
                </a:highlight>
                <a:ea typeface="+mn-lt"/>
                <a:cs typeface="+mn-lt"/>
              </a:rPr>
              <a:t>substantial improvement in Language and Usage</a:t>
            </a:r>
            <a:r>
              <a:rPr lang="en-US" i="1">
                <a:solidFill>
                  <a:srgbClr val="1F1F1F"/>
                </a:solidFill>
                <a:highlight>
                  <a:srgbClr val="FFFFFF"/>
                </a:highlight>
                <a:ea typeface="+mn-lt"/>
                <a:cs typeface="+mn-lt"/>
              </a:rPr>
              <a:t>, with double-digit gains across nearly all grade spans. Growth was strongest in early and upper grades, while only one grade level reflected decline, highlighting continued progress in grammar, syntax, and vocabulary development.</a:t>
            </a:r>
            <a:r>
              <a:rPr lang="en-US" b="1" i="1">
                <a:solidFill>
                  <a:srgbClr val="1F1F1F"/>
                </a:solidFill>
                <a:highlight>
                  <a:srgbClr val="FFFFFF"/>
                </a:highlight>
                <a:latin typeface="+mj-lt"/>
              </a:rPr>
              <a:t> </a:t>
            </a:r>
            <a:endParaRPr lang="en-US" i="1">
              <a:solidFill>
                <a:srgbClr val="1F1F1F"/>
              </a:solidFill>
              <a:highlight>
                <a:srgbClr val="FFFFFF"/>
              </a:highlight>
              <a:latin typeface="+mj-lt"/>
              <a:ea typeface="Calibri Light"/>
              <a:cs typeface="Calibri Light"/>
            </a:endParaRPr>
          </a:p>
        </p:txBody>
      </p:sp>
      <p:graphicFrame>
        <p:nvGraphicFramePr>
          <p:cNvPr id="6" name="Table 5">
            <a:extLst>
              <a:ext uri="{FF2B5EF4-FFF2-40B4-BE49-F238E27FC236}">
                <a16:creationId xmlns:a16="http://schemas.microsoft.com/office/drawing/2014/main" id="{D626B2D2-FCFA-09EE-1CB0-3D48C1F04EFC}"/>
              </a:ext>
            </a:extLst>
          </p:cNvPr>
          <p:cNvGraphicFramePr>
            <a:graphicFrameLocks noGrp="1"/>
          </p:cNvGraphicFramePr>
          <p:nvPr>
            <p:extLst>
              <p:ext uri="{D42A27DB-BD31-4B8C-83A1-F6EECF244321}">
                <p14:modId xmlns:p14="http://schemas.microsoft.com/office/powerpoint/2010/main" val="3737397151"/>
              </p:ext>
            </p:extLst>
          </p:nvPr>
        </p:nvGraphicFramePr>
        <p:xfrm>
          <a:off x="44363" y="1123951"/>
          <a:ext cx="5798414" cy="4698481"/>
        </p:xfrm>
        <a:graphic>
          <a:graphicData uri="http://schemas.openxmlformats.org/drawingml/2006/table">
            <a:tbl>
              <a:tblPr firstRow="1" bandRow="1"/>
              <a:tblGrid>
                <a:gridCol w="1903453">
                  <a:extLst>
                    <a:ext uri="{9D8B030D-6E8A-4147-A177-3AD203B41FA5}">
                      <a16:colId xmlns:a16="http://schemas.microsoft.com/office/drawing/2014/main" val="1491919166"/>
                    </a:ext>
                  </a:extLst>
                </a:gridCol>
                <a:gridCol w="1883009">
                  <a:extLst>
                    <a:ext uri="{9D8B030D-6E8A-4147-A177-3AD203B41FA5}">
                      <a16:colId xmlns:a16="http://schemas.microsoft.com/office/drawing/2014/main" val="2148234133"/>
                    </a:ext>
                  </a:extLst>
                </a:gridCol>
                <a:gridCol w="2011952">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Language and Usage</a:t>
                      </a: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INFORMATIONAL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a:rPr>
                        <a:t>2025</a:t>
                      </a:r>
                      <a:endParaRPr lang="en-US" sz="16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a:rPr>
                        <a:t>Change</a:t>
                      </a:r>
                      <a:endParaRPr lang="en-US" sz="16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19.1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+19.1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a:rPr>
                        <a:t>35.7</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a:rPr>
                        <a:t>53.3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+17.6</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8.1</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30.6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+22.5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a:rPr>
                        <a:t>40.0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a:rPr>
                        <a:t>50.0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+10.0</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10.3</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62.5</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+52.2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4E75AF4F-E002-10DF-8623-1305FE14B6AD}"/>
              </a:ext>
            </a:extLst>
          </p:cNvPr>
          <p:cNvSpPr>
            <a:spLocks noGrp="1"/>
          </p:cNvSpPr>
          <p:nvPr>
            <p:ph type="sldNum" sz="quarter" idx="12"/>
          </p:nvPr>
        </p:nvSpPr>
        <p:spPr/>
        <p:txBody>
          <a:bodyPr/>
          <a:lstStyle/>
          <a:p>
            <a:fld id="{28E6F07D-F62F-4C3B-A21E-2367E9A39921}" type="slidenum">
              <a:rPr lang="en-US" smtClean="0"/>
              <a:t>23</a:t>
            </a:fld>
            <a:endParaRPr lang="en-US"/>
          </a:p>
        </p:txBody>
      </p:sp>
      <p:graphicFrame>
        <p:nvGraphicFramePr>
          <p:cNvPr id="5" name="Table 4">
            <a:extLst>
              <a:ext uri="{FF2B5EF4-FFF2-40B4-BE49-F238E27FC236}">
                <a16:creationId xmlns:a16="http://schemas.microsoft.com/office/drawing/2014/main" id="{0BF20C06-23AF-90AA-405B-27F88D35CA90}"/>
              </a:ext>
            </a:extLst>
          </p:cNvPr>
          <p:cNvGraphicFramePr>
            <a:graphicFrameLocks noGrp="1"/>
          </p:cNvGraphicFramePr>
          <p:nvPr>
            <p:extLst>
              <p:ext uri="{D42A27DB-BD31-4B8C-83A1-F6EECF244321}">
                <p14:modId xmlns:p14="http://schemas.microsoft.com/office/powerpoint/2010/main" val="3435319612"/>
              </p:ext>
            </p:extLst>
          </p:nvPr>
        </p:nvGraphicFramePr>
        <p:xfrm>
          <a:off x="6107009" y="1123951"/>
          <a:ext cx="5798415" cy="4698481"/>
        </p:xfrm>
        <a:graphic>
          <a:graphicData uri="http://schemas.openxmlformats.org/drawingml/2006/table">
            <a:tbl>
              <a:tblPr firstRow="1" bandRow="1"/>
              <a:tblGrid>
                <a:gridCol w="1903454">
                  <a:extLst>
                    <a:ext uri="{9D8B030D-6E8A-4147-A177-3AD203B41FA5}">
                      <a16:colId xmlns:a16="http://schemas.microsoft.com/office/drawing/2014/main" val="987476718"/>
                    </a:ext>
                  </a:extLst>
                </a:gridCol>
                <a:gridCol w="1883009">
                  <a:extLst>
                    <a:ext uri="{9D8B030D-6E8A-4147-A177-3AD203B41FA5}">
                      <a16:colId xmlns:a16="http://schemas.microsoft.com/office/drawing/2014/main" val="1072616953"/>
                    </a:ext>
                  </a:extLst>
                </a:gridCol>
                <a:gridCol w="2011952">
                  <a:extLst>
                    <a:ext uri="{9D8B030D-6E8A-4147-A177-3AD203B41FA5}">
                      <a16:colId xmlns:a16="http://schemas.microsoft.com/office/drawing/2014/main" val="2627618693"/>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2-4 points for Language and Usage</a:t>
                      </a:r>
                    </a:p>
                    <a:p>
                      <a:pPr marL="0" marR="0" algn="ctr">
                        <a:lnSpc>
                          <a:spcPct val="115000"/>
                        </a:lnSpc>
                        <a:spcBef>
                          <a:spcPts val="0"/>
                        </a:spcBef>
                        <a:spcAft>
                          <a:spcPts val="0"/>
                        </a:spcAft>
                      </a:pP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OPINION/ARGUMENTATIVE WRITING</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554021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a:rPr>
                        <a:t>2025</a:t>
                      </a:r>
                      <a:endParaRPr lang="en-US" sz="16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a:rPr>
                        <a:t>Change</a:t>
                      </a:r>
                      <a:endParaRPr lang="en-US" sz="1600" kern="100">
                        <a:effectLst/>
                        <a:highlight>
                          <a:srgbClr val="FFC000"/>
                        </a:highlight>
                        <a:latin typeface="+mj-lt"/>
                        <a:ea typeface="Aptos" panose="020B0004020202020204" pitchFamily="34" charset="0"/>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560882"/>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1.8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47.6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+45.8</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30772300"/>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a:rPr>
                        <a:t>11.6</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a:rPr>
                        <a:t>39.3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+27.7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967676258"/>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13.6</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20.0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+6.4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60105029"/>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a:rPr>
                        <a:t>25.0</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a:rPr>
                        <a:t>41.3</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+16.3</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1995463388"/>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a:rPr>
                        <a:t>50.0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a:rPr>
                        <a:t>25.0</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a:rPr>
                        <a:t>-25.0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151106563"/>
                  </a:ext>
                </a:extLst>
              </a:tr>
            </a:tbl>
          </a:graphicData>
        </a:graphic>
      </p:graphicFrame>
    </p:spTree>
    <p:extLst>
      <p:ext uri="{BB962C8B-B14F-4D97-AF65-F5344CB8AC3E}">
        <p14:creationId xmlns:p14="http://schemas.microsoft.com/office/powerpoint/2010/main" val="3470849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DEDC0-0458-E53F-F8ED-82738276E83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EB4B98D-8F83-6031-AE54-92DB8C5FF12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EE73932-BF6B-478E-8103-2D4F55B6330F}"/>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ELA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ELL</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BF99E35F-B804-EA77-3BB9-24DEEBA1240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01EDA578-D070-DDA3-6E97-0F5FB4BBE70F}"/>
              </a:ext>
            </a:extLst>
          </p:cNvPr>
          <p:cNvSpPr txBox="1"/>
          <p:nvPr/>
        </p:nvSpPr>
        <p:spPr>
          <a:xfrm>
            <a:off x="11009" y="5673060"/>
            <a:ext cx="11855605" cy="1200329"/>
          </a:xfrm>
          <a:prstGeom prst="rect">
            <a:avLst/>
          </a:prstGeom>
          <a:noFill/>
        </p:spPr>
        <p:txBody>
          <a:bodyPr wrap="square">
            <a:spAutoFit/>
          </a:bodyPr>
          <a:lstStyle/>
          <a:p>
            <a:r>
              <a:rPr lang="en-US" b="1">
                <a:solidFill>
                  <a:srgbClr val="1F1F1F"/>
                </a:solidFill>
                <a:effectLst/>
                <a:highlight>
                  <a:srgbClr val="FFFFFF"/>
                </a:highlight>
                <a:latin typeface="+mj-lt"/>
              </a:rPr>
              <a:t>SUMMARY:</a:t>
            </a:r>
            <a:r>
              <a:rPr lang="en-US" b="1" i="1">
                <a:solidFill>
                  <a:srgbClr val="1F1F1F"/>
                </a:solidFill>
                <a:effectLst/>
                <a:highlight>
                  <a:srgbClr val="FFFFFF"/>
                </a:highlight>
                <a:latin typeface="+mj-lt"/>
              </a:rPr>
              <a:t> </a:t>
            </a:r>
            <a:r>
              <a:rPr lang="en-US" i="1">
                <a:highlight>
                  <a:srgbClr val="FFFFFF"/>
                </a:highlight>
              </a:rPr>
              <a:t>While reading and writing both showed growth, the overall ELA composite reflects all three domains — reading, writing, and language — combined. Small dips in one area can offset progress in others. For ELL students, writing and grammar improved most, reading showed steady gains, but language fluency and vocabulary growth slowed in upper grades.</a:t>
            </a:r>
            <a:br>
              <a:rPr lang="en-US" i="1">
                <a:highlight>
                  <a:srgbClr val="FFFFFF"/>
                </a:highlight>
              </a:rPr>
            </a:br>
            <a:r>
              <a:rPr lang="en-US" i="1">
                <a:highlight>
                  <a:srgbClr val="FFFFFF"/>
                </a:highlight>
              </a:rPr>
              <a:t>Overall, ELL students are progressing, but consistent strength across all domains is needed to raise total ELA achievement.</a:t>
            </a:r>
            <a:endParaRPr lang="en-US" i="1">
              <a:latin typeface="+mj-lt"/>
            </a:endParaRPr>
          </a:p>
        </p:txBody>
      </p:sp>
      <p:graphicFrame>
        <p:nvGraphicFramePr>
          <p:cNvPr id="6" name="Table 5">
            <a:extLst>
              <a:ext uri="{FF2B5EF4-FFF2-40B4-BE49-F238E27FC236}">
                <a16:creationId xmlns:a16="http://schemas.microsoft.com/office/drawing/2014/main" id="{5EA55CC1-5291-F6F9-4A88-36871AF99458}"/>
              </a:ext>
            </a:extLst>
          </p:cNvPr>
          <p:cNvGraphicFramePr>
            <a:graphicFrameLocks noGrp="1"/>
          </p:cNvGraphicFramePr>
          <p:nvPr>
            <p:extLst>
              <p:ext uri="{D42A27DB-BD31-4B8C-83A1-F6EECF244321}">
                <p14:modId xmlns:p14="http://schemas.microsoft.com/office/powerpoint/2010/main" val="3086086887"/>
              </p:ext>
            </p:extLst>
          </p:nvPr>
        </p:nvGraphicFramePr>
        <p:xfrm>
          <a:off x="3191125" y="1184940"/>
          <a:ext cx="5831768" cy="4418065"/>
        </p:xfrm>
        <a:graphic>
          <a:graphicData uri="http://schemas.openxmlformats.org/drawingml/2006/table">
            <a:tbl>
              <a:tblPr firstRow="1" bandRow="1"/>
              <a:tblGrid>
                <a:gridCol w="2026509">
                  <a:extLst>
                    <a:ext uri="{9D8B030D-6E8A-4147-A177-3AD203B41FA5}">
                      <a16:colId xmlns:a16="http://schemas.microsoft.com/office/drawing/2014/main" val="4181294877"/>
                    </a:ext>
                  </a:extLst>
                </a:gridCol>
                <a:gridCol w="1856343">
                  <a:extLst>
                    <a:ext uri="{9D8B030D-6E8A-4147-A177-3AD203B41FA5}">
                      <a16:colId xmlns:a16="http://schemas.microsoft.com/office/drawing/2014/main" val="3265945261"/>
                    </a:ext>
                  </a:extLst>
                </a:gridCol>
                <a:gridCol w="1948916">
                  <a:extLst>
                    <a:ext uri="{9D8B030D-6E8A-4147-A177-3AD203B41FA5}">
                      <a16:colId xmlns:a16="http://schemas.microsoft.com/office/drawing/2014/main" val="2691364962"/>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DEVELOPING OR ABOVE – </a:t>
                      </a:r>
                      <a:r>
                        <a:rPr lang="en-US" sz="1600" b="1" i="1" kern="100">
                          <a:solidFill>
                            <a:srgbClr val="FF0000"/>
                          </a:solidFill>
                          <a:effectLst/>
                          <a:highlight>
                            <a:srgbClr val="000000"/>
                          </a:highlight>
                          <a:latin typeface="+mj-lt"/>
                          <a:ea typeface="Aptos" panose="020B0004020202020204" pitchFamily="34" charset="0"/>
                          <a:cs typeface="Times New Roman" panose="02020603050405020304" pitchFamily="18" charset="0"/>
                        </a:rPr>
                        <a:t>ELA ELL STUDENTS</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effectLst/>
                          <a:highlight>
                            <a:srgbClr val="F2F2F2"/>
                          </a:highlight>
                          <a:latin typeface="+mj-lt"/>
                          <a:ea typeface="Aptos" panose="020B0004020202020204" pitchFamily="34" charset="0"/>
                          <a:cs typeface="Times New Roman" panose="02020603050405020304" pitchFamily="18" charset="0"/>
                        </a:rPr>
                        <a:t>26.7</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rd</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28.9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+2.2</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38.4</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32.4</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-6.0</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45.6</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16.7</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solidFill>
                          <a:schemeClr val="tx1"/>
                        </a:solidFill>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-28.9</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21.0</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D9D9D9"/>
                          </a:highlight>
                          <a:latin typeface="+mj-lt"/>
                          <a:ea typeface="Aptos" panose="020B0004020202020204" pitchFamily="34" charset="0"/>
                          <a:cs typeface="Times New Roman" panose="02020603050405020304" pitchFamily="18" charset="0"/>
                        </a:rPr>
                        <a:t>16.1</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-4.9</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24.1</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1" kern="100">
                          <a:solidFill>
                            <a:srgbClr val="000000"/>
                          </a:solidFill>
                          <a:effectLst/>
                          <a:highlight>
                            <a:srgbClr val="F2F2F2"/>
                          </a:highlight>
                          <a:latin typeface="+mj-lt"/>
                          <a:ea typeface="Aptos" panose="020B0004020202020204" pitchFamily="34" charset="0"/>
                          <a:cs typeface="Times New Roman" panose="02020603050405020304" pitchFamily="18" charset="0"/>
                        </a:rPr>
                        <a:t>30.2</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8th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solidFill>
                            <a:srgbClr val="000000"/>
                          </a:solidFill>
                          <a:effectLst/>
                          <a:latin typeface="+mj-lt"/>
                          <a:ea typeface="Aptos" panose="020B0004020202020204" pitchFamily="34" charset="0"/>
                          <a:cs typeface="Times New Roman" panose="02020603050405020304" pitchFamily="18" charset="0"/>
                        </a:rPr>
                        <a:t>-6.1</a:t>
                      </a:r>
                      <a:endParaRPr lang="en-US" sz="2000" b="1" kern="100">
                        <a:effectLs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3279E746-36B6-30DD-70D5-F22E606AF9A7}"/>
              </a:ext>
            </a:extLst>
          </p:cNvPr>
          <p:cNvSpPr>
            <a:spLocks noGrp="1"/>
          </p:cNvSpPr>
          <p:nvPr>
            <p:ph type="sldNum" sz="quarter" idx="12"/>
          </p:nvPr>
        </p:nvSpPr>
        <p:spPr/>
        <p:txBody>
          <a:bodyPr/>
          <a:lstStyle/>
          <a:p>
            <a:fld id="{28E6F07D-F62F-4C3B-A21E-2367E9A39921}" type="slidenum">
              <a:rPr lang="en-US" smtClean="0"/>
              <a:t>24</a:t>
            </a:fld>
            <a:endParaRPr lang="en-US"/>
          </a:p>
        </p:txBody>
      </p:sp>
    </p:spTree>
    <p:extLst>
      <p:ext uri="{BB962C8B-B14F-4D97-AF65-F5344CB8AC3E}">
        <p14:creationId xmlns:p14="http://schemas.microsoft.com/office/powerpoint/2010/main" val="2411923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610FB0-DF05-68AD-F5FB-79FD135A289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9A5C6B2-777C-DCB4-AB4F-A115DEAB52A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08EFDC2-8252-0AF2-FD7B-A2D610ABFE4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Mathematics</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 Comparative Analysis</a:t>
            </a:r>
          </a:p>
        </p:txBody>
      </p:sp>
      <p:pic>
        <p:nvPicPr>
          <p:cNvPr id="11" name="Picture 10">
            <a:extLst>
              <a:ext uri="{FF2B5EF4-FFF2-40B4-BE49-F238E27FC236}">
                <a16:creationId xmlns:a16="http://schemas.microsoft.com/office/drawing/2014/main" id="{C35D5561-61F9-98CB-828D-7B74C70FB15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D7873F81-C80B-0A0F-0950-A5AF4425D10B}"/>
              </a:ext>
            </a:extLst>
          </p:cNvPr>
          <p:cNvSpPr txBox="1"/>
          <p:nvPr/>
        </p:nvSpPr>
        <p:spPr>
          <a:xfrm>
            <a:off x="11009" y="5657671"/>
            <a:ext cx="11855605" cy="1200329"/>
          </a:xfrm>
          <a:prstGeom prst="rect">
            <a:avLst/>
          </a:prstGeom>
          <a:noFill/>
        </p:spPr>
        <p:txBody>
          <a:bodyPr wrap="square">
            <a:spAutoFit/>
          </a:bodyPr>
          <a:lstStyle/>
          <a:p>
            <a:r>
              <a:rPr lang="en-US" b="1">
                <a:solidFill>
                  <a:srgbClr val="1F1F1F"/>
                </a:solidFill>
                <a:effectLst/>
                <a:highlight>
                  <a:srgbClr val="FFFFFF"/>
                </a:highlight>
                <a:latin typeface="+mj-lt"/>
              </a:rPr>
              <a:t>SUMMARY:</a:t>
            </a:r>
            <a:r>
              <a:rPr lang="en-US" b="1" i="1">
                <a:solidFill>
                  <a:srgbClr val="1F1F1F"/>
                </a:solidFill>
                <a:effectLst/>
                <a:highlight>
                  <a:srgbClr val="FFFFFF"/>
                </a:highlight>
                <a:latin typeface="+mj-lt"/>
              </a:rPr>
              <a:t> </a:t>
            </a:r>
            <a:r>
              <a:rPr lang="en-US" i="1">
                <a:highlight>
                  <a:srgbClr val="FFFFFF"/>
                </a:highlight>
              </a:rPr>
              <a:t>Math results show steady improvement across all grade spans, with notable growth in upper grades. Growth ranged from small but steady increases in elementary grades to more substantial progress in middle grades. The strongest gains occurred from 7th to 8th grade, indicating improved mastery of key mathematical concepts and problem-solving skills.</a:t>
            </a:r>
          </a:p>
          <a:p>
            <a:r>
              <a:rPr lang="en-US" b="1" i="1">
                <a:solidFill>
                  <a:srgbClr val="1F1F1F"/>
                </a:solidFill>
                <a:highlight>
                  <a:srgbClr val="FFFFFF"/>
                </a:highlight>
                <a:latin typeface="+mj-lt"/>
              </a:rPr>
              <a:t>Highlights:  </a:t>
            </a:r>
            <a:r>
              <a:rPr lang="en-US" i="1">
                <a:solidFill>
                  <a:srgbClr val="1F1F1F"/>
                </a:solidFill>
                <a:highlight>
                  <a:srgbClr val="FFFFFF"/>
                </a:highlight>
              </a:rPr>
              <a:t>Appling Middle (12pts), Ingram-Pye (17pts), Southfield (22pts), VIP (18pts).</a:t>
            </a:r>
            <a:endParaRPr lang="en-US" i="1"/>
          </a:p>
        </p:txBody>
      </p:sp>
      <p:graphicFrame>
        <p:nvGraphicFramePr>
          <p:cNvPr id="6" name="Table 5">
            <a:extLst>
              <a:ext uri="{FF2B5EF4-FFF2-40B4-BE49-F238E27FC236}">
                <a16:creationId xmlns:a16="http://schemas.microsoft.com/office/drawing/2014/main" id="{47035247-616F-3C2D-2118-41A85ED8EF52}"/>
              </a:ext>
            </a:extLst>
          </p:cNvPr>
          <p:cNvGraphicFramePr>
            <a:graphicFrameLocks noGrp="1"/>
          </p:cNvGraphicFramePr>
          <p:nvPr>
            <p:extLst>
              <p:ext uri="{D42A27DB-BD31-4B8C-83A1-F6EECF244321}">
                <p14:modId xmlns:p14="http://schemas.microsoft.com/office/powerpoint/2010/main" val="1884397327"/>
              </p:ext>
            </p:extLst>
          </p:nvPr>
        </p:nvGraphicFramePr>
        <p:xfrm>
          <a:off x="2926893" y="1123951"/>
          <a:ext cx="6338214" cy="4418065"/>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DEVELOPING OR ABOVE </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62.9</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63.2</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60.8</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61.9</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50.2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52.4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48.6</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52.2</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+3.6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51.3</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73.7</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EC405011-D1CE-3F74-E7F1-0ED0C2A9B7D9}"/>
              </a:ext>
            </a:extLst>
          </p:cNvPr>
          <p:cNvSpPr>
            <a:spLocks noGrp="1"/>
          </p:cNvSpPr>
          <p:nvPr>
            <p:ph type="sldNum" sz="quarter" idx="12"/>
          </p:nvPr>
        </p:nvSpPr>
        <p:spPr/>
        <p:txBody>
          <a:bodyPr/>
          <a:lstStyle/>
          <a:p>
            <a:fld id="{28E6F07D-F62F-4C3B-A21E-2367E9A39921}" type="slidenum">
              <a:rPr lang="en-US" smtClean="0"/>
              <a:t>25</a:t>
            </a:fld>
            <a:endParaRPr lang="en-US"/>
          </a:p>
        </p:txBody>
      </p:sp>
    </p:spTree>
    <p:extLst>
      <p:ext uri="{BB962C8B-B14F-4D97-AF65-F5344CB8AC3E}">
        <p14:creationId xmlns:p14="http://schemas.microsoft.com/office/powerpoint/2010/main" val="3737046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983B5-901F-A27E-5A80-87D769F91FA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BC86321-593E-A594-62C6-A1A7EB00A7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83A62E6-99DA-2DBD-4BEC-43C79987473A}"/>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Mathematics</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SWD Comparative Analysis</a:t>
            </a:r>
          </a:p>
        </p:txBody>
      </p:sp>
      <p:pic>
        <p:nvPicPr>
          <p:cNvPr id="11" name="Picture 10">
            <a:extLst>
              <a:ext uri="{FF2B5EF4-FFF2-40B4-BE49-F238E27FC236}">
                <a16:creationId xmlns:a16="http://schemas.microsoft.com/office/drawing/2014/main" id="{ED1778AE-4A95-C0FD-CA68-0139919490F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439284D4-95E9-4BA8-A5F7-9D2355D48A9F}"/>
              </a:ext>
            </a:extLst>
          </p:cNvPr>
          <p:cNvSpPr txBox="1"/>
          <p:nvPr/>
        </p:nvSpPr>
        <p:spPr>
          <a:xfrm>
            <a:off x="11009" y="5657671"/>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Math results for Students with Disabilities (SWD) showed limited movement in elementary grades but significant growth in middle grades, with the strongest gains from 6th to 8th grade.</a:t>
            </a:r>
            <a:r>
              <a:rPr lang="en-US" i="1">
                <a:solidFill>
                  <a:srgbClr val="1F1F1F"/>
                </a:solidFill>
                <a:highlight>
                  <a:srgbClr val="FFFFFF"/>
                </a:highlight>
                <a:latin typeface="+mj-lt"/>
              </a:rPr>
              <a:t> </a:t>
            </a:r>
            <a:r>
              <a:rPr lang="en-US" b="1" i="1">
                <a:solidFill>
                  <a:srgbClr val="1F1F1F"/>
                </a:solidFill>
                <a:highlight>
                  <a:srgbClr val="FFFFFF"/>
                </a:highlight>
                <a:latin typeface="+mj-lt"/>
              </a:rPr>
              <a:t>Highlights: </a:t>
            </a:r>
            <a:r>
              <a:rPr lang="en-US" i="1">
                <a:solidFill>
                  <a:srgbClr val="1F1F1F"/>
                </a:solidFill>
                <a:highlight>
                  <a:srgbClr val="FFFFFF"/>
                </a:highlight>
              </a:rPr>
              <a:t>Howard Middle (11pts), Miller Middle (13pts), Porter (11 pts), Southfield (18pts), VIP (21pts), Weaver Middle (17pts).</a:t>
            </a:r>
            <a:endParaRPr lang="en-US" i="1"/>
          </a:p>
        </p:txBody>
      </p:sp>
      <p:graphicFrame>
        <p:nvGraphicFramePr>
          <p:cNvPr id="6" name="Table 5">
            <a:extLst>
              <a:ext uri="{FF2B5EF4-FFF2-40B4-BE49-F238E27FC236}">
                <a16:creationId xmlns:a16="http://schemas.microsoft.com/office/drawing/2014/main" id="{EBCE8699-23A1-547C-E975-22615D9402EF}"/>
              </a:ext>
            </a:extLst>
          </p:cNvPr>
          <p:cNvGraphicFramePr>
            <a:graphicFrameLocks noGrp="1"/>
          </p:cNvGraphicFramePr>
          <p:nvPr>
            <p:extLst>
              <p:ext uri="{D42A27DB-BD31-4B8C-83A1-F6EECF244321}">
                <p14:modId xmlns:p14="http://schemas.microsoft.com/office/powerpoint/2010/main" val="2504420027"/>
              </p:ext>
            </p:extLst>
          </p:nvPr>
        </p:nvGraphicFramePr>
        <p:xfrm>
          <a:off x="2926893" y="1123951"/>
          <a:ext cx="6338214" cy="4418065"/>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DEVELOPING OR ABOVE </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29.3</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29.1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-0.2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31.7</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29.4</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19.4</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23.3</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+3.9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27.2</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35.2</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+8.0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22.7</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45.8</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+23.1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EC4D22B5-5B25-956E-A542-809DD23B43EB}"/>
              </a:ext>
            </a:extLst>
          </p:cNvPr>
          <p:cNvSpPr>
            <a:spLocks noGrp="1"/>
          </p:cNvSpPr>
          <p:nvPr>
            <p:ph type="sldNum" sz="quarter" idx="12"/>
          </p:nvPr>
        </p:nvSpPr>
        <p:spPr/>
        <p:txBody>
          <a:bodyPr/>
          <a:lstStyle/>
          <a:p>
            <a:fld id="{28E6F07D-F62F-4C3B-A21E-2367E9A39921}" type="slidenum">
              <a:rPr lang="en-US" smtClean="0"/>
              <a:t>26</a:t>
            </a:fld>
            <a:endParaRPr lang="en-US"/>
          </a:p>
        </p:txBody>
      </p:sp>
    </p:spTree>
    <p:extLst>
      <p:ext uri="{BB962C8B-B14F-4D97-AF65-F5344CB8AC3E}">
        <p14:creationId xmlns:p14="http://schemas.microsoft.com/office/powerpoint/2010/main" val="2144863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EB946-5E4D-3C62-A2F6-A8165CF020D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2D5F75-CD77-C928-D9AD-BAA9318655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D420EA8-52D5-BE57-57D0-82251FF4A6A7}"/>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Mathematics</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Comparative Analysis</a:t>
            </a:r>
          </a:p>
        </p:txBody>
      </p:sp>
      <p:pic>
        <p:nvPicPr>
          <p:cNvPr id="11" name="Picture 10">
            <a:extLst>
              <a:ext uri="{FF2B5EF4-FFF2-40B4-BE49-F238E27FC236}">
                <a16:creationId xmlns:a16="http://schemas.microsoft.com/office/drawing/2014/main" id="{88B815BB-94C4-EC5A-3AE8-6F2B1DCFB31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89D8E9EC-7B36-C3A9-35DE-1D9FDE560D7A}"/>
              </a:ext>
            </a:extLst>
          </p:cNvPr>
          <p:cNvSpPr txBox="1"/>
          <p:nvPr/>
        </p:nvSpPr>
        <p:spPr>
          <a:xfrm>
            <a:off x="11009" y="5657671"/>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Gifted student math performance remained strong overall, with substantial growth in upper grades and minor declines from 4</a:t>
            </a:r>
            <a:r>
              <a:rPr lang="en-US" i="1" baseline="30000">
                <a:highlight>
                  <a:srgbClr val="FFFFFF"/>
                </a:highlight>
              </a:rPr>
              <a:t>th</a:t>
            </a:r>
            <a:r>
              <a:rPr lang="en-US" i="1">
                <a:highlight>
                  <a:srgbClr val="FFFFFF"/>
                </a:highlight>
              </a:rPr>
              <a:t> to 5</a:t>
            </a:r>
            <a:r>
              <a:rPr lang="en-US" i="1" baseline="30000">
                <a:highlight>
                  <a:srgbClr val="FFFFFF"/>
                </a:highlight>
              </a:rPr>
              <a:t>th</a:t>
            </a:r>
            <a:r>
              <a:rPr lang="en-US" i="1">
                <a:highlight>
                  <a:srgbClr val="FFFFFF"/>
                </a:highlight>
              </a:rPr>
              <a:t> and 5</a:t>
            </a:r>
            <a:r>
              <a:rPr lang="en-US" i="1" baseline="30000">
                <a:highlight>
                  <a:srgbClr val="FFFFFF"/>
                </a:highlight>
              </a:rPr>
              <a:t>th</a:t>
            </a:r>
            <a:r>
              <a:rPr lang="en-US" i="1">
                <a:highlight>
                  <a:srgbClr val="FFFFFF"/>
                </a:highlight>
              </a:rPr>
              <a:t> to 6th. Most grade spans continued to demonstrate advanced proficiency, particularly from 6th to 8th grade.</a:t>
            </a:r>
            <a:r>
              <a:rPr lang="en-US" i="1">
                <a:solidFill>
                  <a:srgbClr val="1F1F1F"/>
                </a:solidFill>
                <a:highlight>
                  <a:srgbClr val="FFFFFF"/>
                </a:highlight>
                <a:latin typeface="+mj-lt"/>
              </a:rPr>
              <a:t> </a:t>
            </a:r>
            <a:r>
              <a:rPr lang="en-US" b="1" i="1">
                <a:solidFill>
                  <a:srgbClr val="1F1F1F"/>
                </a:solidFill>
                <a:highlight>
                  <a:srgbClr val="FFFFFF"/>
                </a:highlight>
                <a:latin typeface="+mj-lt"/>
              </a:rPr>
              <a:t>Highlights: </a:t>
            </a:r>
            <a:r>
              <a:rPr lang="en-US" i="1">
                <a:solidFill>
                  <a:srgbClr val="1F1F1F"/>
                </a:solidFill>
                <a:highlight>
                  <a:srgbClr val="FFFFFF"/>
                </a:highlight>
              </a:rPr>
              <a:t>7 schools have 100% of the gifted students scoring Proficient and Above. </a:t>
            </a:r>
            <a:endParaRPr lang="en-US" i="1"/>
          </a:p>
        </p:txBody>
      </p:sp>
      <p:graphicFrame>
        <p:nvGraphicFramePr>
          <p:cNvPr id="6" name="Table 5">
            <a:extLst>
              <a:ext uri="{FF2B5EF4-FFF2-40B4-BE49-F238E27FC236}">
                <a16:creationId xmlns:a16="http://schemas.microsoft.com/office/drawing/2014/main" id="{31D2EDA0-4748-3697-D5B7-CE0C47D2BA3D}"/>
              </a:ext>
            </a:extLst>
          </p:cNvPr>
          <p:cNvGraphicFramePr>
            <a:graphicFrameLocks noGrp="1"/>
          </p:cNvGraphicFramePr>
          <p:nvPr>
            <p:extLst>
              <p:ext uri="{D42A27DB-BD31-4B8C-83A1-F6EECF244321}">
                <p14:modId xmlns:p14="http://schemas.microsoft.com/office/powerpoint/2010/main" val="3978849307"/>
              </p:ext>
            </p:extLst>
          </p:nvPr>
        </p:nvGraphicFramePr>
        <p:xfrm>
          <a:off x="2926893" y="1123951"/>
          <a:ext cx="6338214" cy="4418065"/>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PROFICIENT OR ABOVE </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93.4</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93.9</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+0.5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93.2</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92.5</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-0.7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83.1</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78.1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-5.0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000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53.3</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69.7</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+16.4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62.2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70.1</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+7.9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EE7FA0C6-6ADB-29B4-5397-3F06A574229E}"/>
              </a:ext>
            </a:extLst>
          </p:cNvPr>
          <p:cNvSpPr>
            <a:spLocks noGrp="1"/>
          </p:cNvSpPr>
          <p:nvPr>
            <p:ph type="sldNum" sz="quarter" idx="12"/>
          </p:nvPr>
        </p:nvSpPr>
        <p:spPr/>
        <p:txBody>
          <a:bodyPr/>
          <a:lstStyle/>
          <a:p>
            <a:fld id="{28E6F07D-F62F-4C3B-A21E-2367E9A39921}" type="slidenum">
              <a:rPr lang="en-US" smtClean="0"/>
              <a:t>27</a:t>
            </a:fld>
            <a:endParaRPr lang="en-US"/>
          </a:p>
        </p:txBody>
      </p:sp>
    </p:spTree>
    <p:extLst>
      <p:ext uri="{BB962C8B-B14F-4D97-AF65-F5344CB8AC3E}">
        <p14:creationId xmlns:p14="http://schemas.microsoft.com/office/powerpoint/2010/main" val="159000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19010-68C1-75CA-7D6C-597F5717454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1406465-F85E-6A88-7B12-9F90091A022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69D4DDC-87A8-E156-55CA-76742C8B16F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Mathematics</a:t>
            </a: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ELL Comparative Analysis</a:t>
            </a:r>
          </a:p>
        </p:txBody>
      </p:sp>
      <p:pic>
        <p:nvPicPr>
          <p:cNvPr id="11" name="Picture 10">
            <a:extLst>
              <a:ext uri="{FF2B5EF4-FFF2-40B4-BE49-F238E27FC236}">
                <a16:creationId xmlns:a16="http://schemas.microsoft.com/office/drawing/2014/main" id="{3D879E91-E879-D384-F5A6-3AC8C2D833A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D2B20878-143E-72C8-4A83-C63473D43BD9}"/>
              </a:ext>
            </a:extLst>
          </p:cNvPr>
          <p:cNvSpPr txBox="1"/>
          <p:nvPr/>
        </p:nvSpPr>
        <p:spPr>
          <a:xfrm>
            <a:off x="168197" y="5657671"/>
            <a:ext cx="11855605" cy="923330"/>
          </a:xfrm>
          <a:prstGeom prst="rect">
            <a:avLst/>
          </a:prstGeom>
          <a:noFill/>
        </p:spPr>
        <p:txBody>
          <a:bodyPr wrap="square">
            <a:spAutoFit/>
          </a:bodyPr>
          <a:lstStyle/>
          <a:p>
            <a:r>
              <a:rPr lang="en-US" b="1">
                <a:solidFill>
                  <a:srgbClr val="1F1F1F"/>
                </a:solidFill>
                <a:effectLst/>
                <a:highlight>
                  <a:srgbClr val="FFFFFF"/>
                </a:highlight>
                <a:latin typeface="+mj-lt"/>
              </a:rPr>
              <a:t>SUMMARY: </a:t>
            </a:r>
            <a:r>
              <a:rPr lang="en-US" i="1">
                <a:highlight>
                  <a:srgbClr val="FFFFFF"/>
                </a:highlight>
              </a:rPr>
              <a:t>ELL students showed consistent math growth across all grades, with the strongest gains in upper grades. Results suggest steady improvement in conceptual understanding and problem-solving as language proficiency strengthens.</a:t>
            </a:r>
            <a:r>
              <a:rPr lang="en-US" i="1">
                <a:solidFill>
                  <a:srgbClr val="1F1F1F"/>
                </a:solidFill>
                <a:highlight>
                  <a:srgbClr val="FFFFFF"/>
                </a:highlight>
                <a:latin typeface="+mj-lt"/>
              </a:rPr>
              <a:t> </a:t>
            </a:r>
          </a:p>
          <a:p>
            <a:r>
              <a:rPr lang="en-US" b="1" i="1">
                <a:solidFill>
                  <a:srgbClr val="1F1F1F"/>
                </a:solidFill>
                <a:highlight>
                  <a:srgbClr val="FFFFFF"/>
                </a:highlight>
                <a:latin typeface="+mj-lt"/>
              </a:rPr>
              <a:t>Highlights</a:t>
            </a:r>
            <a:r>
              <a:rPr lang="en-US" i="1">
                <a:solidFill>
                  <a:srgbClr val="1F1F1F"/>
                </a:solidFill>
                <a:highlight>
                  <a:srgbClr val="FFFFFF"/>
                </a:highlight>
                <a:latin typeface="+mj-lt"/>
              </a:rPr>
              <a:t>: </a:t>
            </a:r>
            <a:r>
              <a:rPr lang="en-US" i="1">
                <a:solidFill>
                  <a:srgbClr val="1F1F1F"/>
                </a:solidFill>
                <a:highlight>
                  <a:srgbClr val="FFFFFF"/>
                </a:highlight>
              </a:rPr>
              <a:t>Carter (24pts), Heritage (66pts), Howard Middle (14pts), John R Lewis (31pts), Southfield (20pts). </a:t>
            </a:r>
            <a:endParaRPr lang="en-US" i="1"/>
          </a:p>
        </p:txBody>
      </p:sp>
      <p:graphicFrame>
        <p:nvGraphicFramePr>
          <p:cNvPr id="6" name="Table 5">
            <a:extLst>
              <a:ext uri="{FF2B5EF4-FFF2-40B4-BE49-F238E27FC236}">
                <a16:creationId xmlns:a16="http://schemas.microsoft.com/office/drawing/2014/main" id="{88E183AF-A9AD-0F03-2DEB-D4429D272EC3}"/>
              </a:ext>
            </a:extLst>
          </p:cNvPr>
          <p:cNvGraphicFramePr>
            <a:graphicFrameLocks noGrp="1"/>
          </p:cNvGraphicFramePr>
          <p:nvPr/>
        </p:nvGraphicFramePr>
        <p:xfrm>
          <a:off x="2926893" y="1123951"/>
          <a:ext cx="6338214" cy="4418065"/>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tblGrid>
              <a:tr h="634005">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mj-lt"/>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mj-lt"/>
                          <a:ea typeface="Aptos" panose="020B0004020202020204" pitchFamily="34" charset="0"/>
                          <a:cs typeface="Times New Roman" panose="02020603050405020304" pitchFamily="18" charset="0"/>
                        </a:rPr>
                        <a:t> DEVELOPING OR ABOVE </a:t>
                      </a:r>
                      <a:endParaRPr lang="en-US" sz="1600" kern="100">
                        <a:solidFill>
                          <a:srgbClr val="FF0000"/>
                        </a:solidFill>
                        <a:effectLst/>
                        <a:highlight>
                          <a:srgbClr val="000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59459">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2025</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16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625542">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62.9</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3rd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63.2</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4084968266"/>
                  </a:ext>
                </a:extLst>
              </a:tr>
              <a:tr h="619476">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60.8</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4</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61.9</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+1.1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421657017"/>
                  </a:ext>
                </a:extLst>
              </a:tr>
              <a:tr h="617598">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50.2</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5</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52.4</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2330897567"/>
                  </a:ext>
                </a:extLst>
              </a:tr>
              <a:tr h="621352">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48.6</a:t>
                      </a:r>
                      <a:endParaRPr lang="en-US" sz="2000" b="1" kern="100">
                        <a:effectLst/>
                        <a:highlight>
                          <a:srgbClr val="D9D9D9"/>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6</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D9D9D9"/>
                          </a:highlight>
                          <a:latin typeface="+mj-lt"/>
                          <a:ea typeface="Aptos" panose="020B0004020202020204" pitchFamily="34" charset="0"/>
                          <a:cs typeface="Times New Roman" panose="02020603050405020304" pitchFamily="18" charset="0"/>
                        </a:rPr>
                        <a:t>52.2</a:t>
                      </a:r>
                    </a:p>
                    <a:p>
                      <a:pPr marL="0" marR="0" algn="ctr">
                        <a:lnSpc>
                          <a:spcPct val="100000"/>
                        </a:lnSpc>
                        <a:spcBef>
                          <a:spcPts val="0"/>
                        </a:spcBef>
                        <a:spcAft>
                          <a:spcPts val="0"/>
                        </a:spcAft>
                      </a:pP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1600" b="0" i="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+3.6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575325909"/>
                  </a:ext>
                </a:extLst>
              </a:tr>
              <a:tr h="762524">
                <a:tc>
                  <a:txBody>
                    <a:bodyPr/>
                    <a:lstStyle/>
                    <a:p>
                      <a:pPr marL="0" marR="0" algn="ctr">
                        <a:lnSpc>
                          <a:spcPct val="100000"/>
                        </a:lnSpc>
                        <a:spcBef>
                          <a:spcPts val="0"/>
                        </a:spcBef>
                        <a:spcAft>
                          <a:spcPts val="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51.3</a:t>
                      </a:r>
                      <a:endParaRPr lang="en-US" sz="2000" b="1" kern="100">
                        <a:effectLst/>
                        <a:highlight>
                          <a:srgbClr val="F2F2F2"/>
                        </a:highlight>
                        <a:latin typeface="+mj-lt"/>
                        <a:ea typeface="Aptos" panose="020B0004020202020204" pitchFamily="34" charset="0"/>
                        <a:cs typeface="Times New Roman" panose="02020603050405020304" pitchFamily="18" charset="0"/>
                      </a:endParaRP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7</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i="0" kern="100">
                          <a:solidFill>
                            <a:srgbClr val="000000"/>
                          </a:solidFill>
                          <a:effectLst/>
                          <a:highlight>
                            <a:srgbClr val="F2F2F2"/>
                          </a:highlight>
                          <a:latin typeface="+mj-lt"/>
                          <a:ea typeface="Aptos" panose="020B0004020202020204" pitchFamily="34" charset="0"/>
                          <a:cs typeface="Times New Roman" panose="02020603050405020304" pitchFamily="18" charset="0"/>
                        </a:rPr>
                        <a:t>73.7</a:t>
                      </a:r>
                    </a:p>
                    <a:p>
                      <a:pPr marL="0" marR="0" algn="ctr">
                        <a:lnSpc>
                          <a:spcPct val="100000"/>
                        </a:lnSpc>
                        <a:spcBef>
                          <a:spcPts val="0"/>
                        </a:spcBef>
                        <a:spcAft>
                          <a:spcPts val="0"/>
                        </a:spcAft>
                      </a:pP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1600" b="0" i="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1600" b="0" i="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1600" b="0" i="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00000"/>
                        </a:lnSpc>
                        <a:spcBef>
                          <a:spcPts val="0"/>
                        </a:spcBef>
                        <a:spcAft>
                          <a:spcPts val="0"/>
                        </a:spcAft>
                      </a:pPr>
                      <a:r>
                        <a:rPr lang="en-US" sz="2000" b="1" kern="100">
                          <a:effectLst/>
                          <a:latin typeface="+mj-lt"/>
                          <a:ea typeface="Aptos" panose="020B0004020202020204" pitchFamily="34" charset="0"/>
                          <a:cs typeface="Times New Roman" panose="02020603050405020304" pitchFamily="18" charset="0"/>
                        </a:rPr>
                        <a:t>+22.4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extLst>
                  <a:ext uri="{0D108BD9-81ED-4DB2-BD59-A6C34878D82A}">
                    <a16:rowId xmlns:a16="http://schemas.microsoft.com/office/drawing/2014/main" val="3401574386"/>
                  </a:ext>
                </a:extLst>
              </a:tr>
            </a:tbl>
          </a:graphicData>
        </a:graphic>
      </p:graphicFrame>
      <p:sp>
        <p:nvSpPr>
          <p:cNvPr id="4" name="Slide Number Placeholder 3">
            <a:extLst>
              <a:ext uri="{FF2B5EF4-FFF2-40B4-BE49-F238E27FC236}">
                <a16:creationId xmlns:a16="http://schemas.microsoft.com/office/drawing/2014/main" id="{6256818E-CC8C-4103-3C73-7850D63F8E99}"/>
              </a:ext>
            </a:extLst>
          </p:cNvPr>
          <p:cNvSpPr>
            <a:spLocks noGrp="1"/>
          </p:cNvSpPr>
          <p:nvPr>
            <p:ph type="sldNum" sz="quarter" idx="12"/>
          </p:nvPr>
        </p:nvSpPr>
        <p:spPr/>
        <p:txBody>
          <a:bodyPr/>
          <a:lstStyle/>
          <a:p>
            <a:fld id="{28E6F07D-F62F-4C3B-A21E-2367E9A39921}" type="slidenum">
              <a:rPr lang="en-US" smtClean="0"/>
              <a:t>28</a:t>
            </a:fld>
            <a:endParaRPr lang="en-US"/>
          </a:p>
        </p:txBody>
      </p:sp>
    </p:spTree>
    <p:extLst>
      <p:ext uri="{BB962C8B-B14F-4D97-AF65-F5344CB8AC3E}">
        <p14:creationId xmlns:p14="http://schemas.microsoft.com/office/powerpoint/2010/main" val="3769182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000">
                <a:solidFill>
                  <a:prstClr val="white"/>
                </a:solidFill>
                <a:effectLst>
                  <a:outerShdw blurRad="38100" dist="38100" dir="2700000" algn="tl">
                    <a:srgbClr val="000000">
                      <a:alpha val="43137"/>
                    </a:srgbClr>
                  </a:outerShdw>
                </a:effectLst>
                <a:latin typeface="Trade Gothic Next HvyCd" panose="020B0906040303020004" pitchFamily="34" charset="0"/>
              </a:rPr>
              <a:t>Next Steps to</a:t>
            </a: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a:t>
            </a:r>
            <a:r>
              <a:rPr kumimoji="0" lang="en-US" sz="40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clearing the path for the push</a:t>
            </a: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9" name="Picture 8">
            <a:extLst>
              <a:ext uri="{FF2B5EF4-FFF2-40B4-BE49-F238E27FC236}">
                <a16:creationId xmlns:a16="http://schemas.microsoft.com/office/drawing/2014/main" id="{1F974518-8229-AE7A-D0C6-3142311D4FE9}"/>
              </a:ext>
            </a:extLst>
          </p:cNvPr>
          <p:cNvPicPr>
            <a:picLocks noChangeAspect="1"/>
          </p:cNvPicPr>
          <p:nvPr/>
        </p:nvPicPr>
        <p:blipFill rotWithShape="1">
          <a:blip r:embed="rId4"/>
          <a:srcRect t="20202" b="18041"/>
          <a:stretch/>
        </p:blipFill>
        <p:spPr>
          <a:xfrm>
            <a:off x="10269089" y="1620105"/>
            <a:ext cx="1822090" cy="1125268"/>
          </a:xfrm>
          <a:prstGeom prst="rect">
            <a:avLst/>
          </a:prstGeom>
        </p:spPr>
      </p:pic>
      <p:pic>
        <p:nvPicPr>
          <p:cNvPr id="10" name="Picture 9">
            <a:extLst>
              <a:ext uri="{FF2B5EF4-FFF2-40B4-BE49-F238E27FC236}">
                <a16:creationId xmlns:a16="http://schemas.microsoft.com/office/drawing/2014/main" id="{DB1E0E26-141B-8A97-ECD9-EC1278B3AEC6}"/>
              </a:ext>
            </a:extLst>
          </p:cNvPr>
          <p:cNvPicPr>
            <a:picLocks noChangeAspect="1"/>
          </p:cNvPicPr>
          <p:nvPr/>
        </p:nvPicPr>
        <p:blipFill>
          <a:blip r:embed="rId5"/>
          <a:stretch>
            <a:fillRect/>
          </a:stretch>
        </p:blipFill>
        <p:spPr>
          <a:xfrm>
            <a:off x="10686712" y="2831144"/>
            <a:ext cx="1596882" cy="3439439"/>
          </a:xfrm>
          <a:prstGeom prst="rect">
            <a:avLst/>
          </a:prstGeom>
        </p:spPr>
      </p:pic>
      <p:sp>
        <p:nvSpPr>
          <p:cNvPr id="7" name="Slide Number Placeholder 6">
            <a:extLst>
              <a:ext uri="{FF2B5EF4-FFF2-40B4-BE49-F238E27FC236}">
                <a16:creationId xmlns:a16="http://schemas.microsoft.com/office/drawing/2014/main" id="{30088327-335B-ACBB-4D4B-0775EF4782DE}"/>
              </a:ext>
            </a:extLst>
          </p:cNvPr>
          <p:cNvSpPr>
            <a:spLocks noGrp="1"/>
          </p:cNvSpPr>
          <p:nvPr>
            <p:ph type="sldNum" sz="quarter" idx="12"/>
          </p:nvPr>
        </p:nvSpPr>
        <p:spPr/>
        <p:txBody>
          <a:bodyPr/>
          <a:lstStyle/>
          <a:p>
            <a:fld id="{28E6F07D-F62F-4C3B-A21E-2367E9A39921}" type="slidenum">
              <a:rPr lang="en-US" smtClean="0"/>
              <a:t>29</a:t>
            </a:fld>
            <a:endParaRPr lang="en-US"/>
          </a:p>
        </p:txBody>
      </p:sp>
      <p:sp>
        <p:nvSpPr>
          <p:cNvPr id="14" name="TextBox 13">
            <a:extLst>
              <a:ext uri="{FF2B5EF4-FFF2-40B4-BE49-F238E27FC236}">
                <a16:creationId xmlns:a16="http://schemas.microsoft.com/office/drawing/2014/main" id="{3241A354-2760-2B83-D3B8-3C668E5A5803}"/>
              </a:ext>
            </a:extLst>
          </p:cNvPr>
          <p:cNvSpPr txBox="1"/>
          <p:nvPr/>
        </p:nvSpPr>
        <p:spPr>
          <a:xfrm>
            <a:off x="71950" y="984770"/>
            <a:ext cx="10934517" cy="6186309"/>
          </a:xfrm>
          <a:prstGeom prst="rect">
            <a:avLst/>
          </a:prstGeom>
          <a:noFill/>
        </p:spPr>
        <p:txBody>
          <a:bodyPr wrap="square" rtlCol="0">
            <a:spAutoFit/>
          </a:bodyPr>
          <a:lstStyle/>
          <a:p>
            <a:r>
              <a:rPr lang="en-US" b="1"/>
              <a:t>1. Strengthen Literacy and Numeracy Through Teaching Expertise</a:t>
            </a:r>
            <a:endParaRPr lang="en-US"/>
          </a:p>
          <a:p>
            <a:pPr marL="285750" indent="-285750">
              <a:buFont typeface="Arial" panose="020B0604020202020204" pitchFamily="34" charset="0"/>
              <a:buChar char="•"/>
            </a:pPr>
            <a:r>
              <a:rPr lang="en-US" b="1"/>
              <a:t>LETRS Volume 2 training </a:t>
            </a:r>
            <a:r>
              <a:rPr lang="en-US"/>
              <a:t>deepens teacher knowledge in teaching students how to read and write. </a:t>
            </a:r>
          </a:p>
          <a:p>
            <a:pPr marL="285750" indent="-285750">
              <a:buFont typeface="Arial" panose="020B0604020202020204" pitchFamily="34" charset="0"/>
              <a:buChar char="•"/>
            </a:pPr>
            <a:r>
              <a:rPr lang="en-US" b="1"/>
              <a:t>Professional Learning Builder Series</a:t>
            </a:r>
            <a:r>
              <a:rPr lang="en-US"/>
              <a:t> </a:t>
            </a:r>
            <a:r>
              <a:rPr lang="en-US" b="1"/>
              <a:t>s</a:t>
            </a:r>
            <a:r>
              <a:rPr lang="en-US"/>
              <a:t>trengthen teacher practice, focusing on effective strategies for SWD, ELL, and gifted learners.</a:t>
            </a:r>
          </a:p>
          <a:p>
            <a:endParaRPr lang="en-US"/>
          </a:p>
          <a:p>
            <a:r>
              <a:rPr lang="en-US" b="1"/>
              <a:t>2. Build Leadership Through Coaching and Planning</a:t>
            </a:r>
            <a:endParaRPr lang="en-US"/>
          </a:p>
          <a:p>
            <a:pPr marL="285750" indent="-285750">
              <a:buFont typeface="Arial" panose="020B0604020202020204" pitchFamily="34" charset="0"/>
              <a:buChar char="•"/>
            </a:pPr>
            <a:r>
              <a:rPr lang="en-US" b="1"/>
              <a:t>Leveraged Leadership Coaching Clinics </a:t>
            </a:r>
            <a:r>
              <a:rPr lang="en-US"/>
              <a:t>equip academic coaches and leaders with data-driven feedback skills to improve Tier 1 instruction.</a:t>
            </a:r>
          </a:p>
          <a:p>
            <a:pPr marL="285750" indent="-285750">
              <a:buFont typeface="Arial" panose="020B0604020202020204" pitchFamily="34" charset="0"/>
              <a:buChar char="•"/>
            </a:pPr>
            <a:r>
              <a:rPr lang="en-US" b="1"/>
              <a:t>Synchronized Collaborative Planning </a:t>
            </a:r>
            <a:r>
              <a:rPr lang="en-US"/>
              <a:t>aligns teaching of comprehension, writing, and math reasoning — keeping rigor calibrated to GA standards and ALDs.</a:t>
            </a:r>
          </a:p>
          <a:p>
            <a:endParaRPr lang="en-US"/>
          </a:p>
          <a:p>
            <a:r>
              <a:rPr lang="en-US" b="1"/>
              <a:t>3. Target and Differentiate Through Strategic Supports</a:t>
            </a:r>
            <a:endParaRPr lang="en-US"/>
          </a:p>
          <a:p>
            <a:pPr marL="285750" indent="-285750">
              <a:buFont typeface="Arial" panose="020B0604020202020204" pitchFamily="34" charset="0"/>
              <a:buChar char="•"/>
            </a:pPr>
            <a:r>
              <a:rPr lang="en-US" b="1"/>
              <a:t>Targeted Interventions like</a:t>
            </a:r>
            <a:r>
              <a:rPr lang="en-US"/>
              <a:t> </a:t>
            </a:r>
            <a:r>
              <a:rPr lang="en-US" b="1"/>
              <a:t>Amira, Freckle, and Waggle</a:t>
            </a:r>
            <a:r>
              <a:rPr lang="en-US"/>
              <a:t> ensure data-driven decisions for SWD and ELL.</a:t>
            </a:r>
          </a:p>
          <a:p>
            <a:pPr marL="285750" indent="-285750">
              <a:buFont typeface="Arial" panose="020B0604020202020204" pitchFamily="34" charset="0"/>
              <a:buChar char="•"/>
            </a:pPr>
            <a:r>
              <a:rPr lang="en-US" b="1"/>
              <a:t>Gifted Endorsement Expansion </a:t>
            </a:r>
            <a:r>
              <a:rPr lang="en-US"/>
              <a:t>broadens teacher expertise to increase access to enrichment and acceleration for high-achieving students.</a:t>
            </a:r>
          </a:p>
          <a:p>
            <a:endParaRPr lang="en-US"/>
          </a:p>
          <a:p>
            <a:r>
              <a:rPr lang="en-US" b="1"/>
              <a:t>4. Sustain Change Through Systemwide Alignment</a:t>
            </a:r>
            <a:endParaRPr lang="en-US"/>
          </a:p>
          <a:p>
            <a:pPr marL="285750" indent="-285750">
              <a:buFont typeface="Arial" panose="020B0604020202020204" pitchFamily="34" charset="0"/>
              <a:buChar char="•"/>
            </a:pPr>
            <a:r>
              <a:rPr lang="en-US" b="1"/>
              <a:t>Consistent</a:t>
            </a:r>
            <a:r>
              <a:rPr lang="en-US"/>
              <a:t> </a:t>
            </a:r>
            <a:r>
              <a:rPr lang="en-US" b="1"/>
              <a:t>K–12 instructional blocks</a:t>
            </a:r>
            <a:r>
              <a:rPr lang="en-US"/>
              <a:t> and </a:t>
            </a:r>
            <a:r>
              <a:rPr lang="en-US" b="1"/>
              <a:t>coaching schedules</a:t>
            </a:r>
            <a:r>
              <a:rPr lang="en-US"/>
              <a:t> ensure literacy and numeracy remain a district-wide priority.</a:t>
            </a:r>
          </a:p>
          <a:p>
            <a:pPr marL="285750" indent="-285750">
              <a:buFont typeface="Arial" panose="020B0604020202020204" pitchFamily="34" charset="0"/>
              <a:buChar char="•"/>
            </a:pPr>
            <a:r>
              <a:rPr lang="en-US" b="1"/>
              <a:t>District Unit Assessments</a:t>
            </a:r>
            <a:r>
              <a:rPr lang="en-US"/>
              <a:t> allow us to track and respond to trends across schools — ensuring focus on both </a:t>
            </a:r>
            <a:r>
              <a:rPr lang="en-US" b="1"/>
              <a:t>reading and mathematics</a:t>
            </a:r>
            <a:r>
              <a:rPr lang="en-US"/>
              <a:t> growth.</a:t>
            </a:r>
          </a:p>
          <a:p>
            <a:endParaRPr lang="en-US"/>
          </a:p>
        </p:txBody>
      </p:sp>
    </p:spTree>
    <p:extLst>
      <p:ext uri="{BB962C8B-B14F-4D97-AF65-F5344CB8AC3E}">
        <p14:creationId xmlns:p14="http://schemas.microsoft.com/office/powerpoint/2010/main" val="1160732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30</a:t>
            </a:fld>
            <a:endParaRPr lang="en-US"/>
          </a:p>
        </p:txBody>
      </p:sp>
    </p:spTree>
    <p:extLst>
      <p:ext uri="{BB962C8B-B14F-4D97-AF65-F5344CB8AC3E}">
        <p14:creationId xmlns:p14="http://schemas.microsoft.com/office/powerpoint/2010/main" val="2204643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4AA7-716C-6918-A20F-5747F18497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500777-4B28-0263-4D69-E8527827B55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9C202CA-7EF7-6517-0476-ED23D2ADE4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E1594E6-38F7-1D19-D20E-C6A170F9CA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4304B3F-3707-DFE2-DDBA-63CA38FF39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CCCE0FDB-901D-C236-AD10-472C6EF13CBB}"/>
              </a:ext>
            </a:extLst>
          </p:cNvPr>
          <p:cNvGraphicFramePr>
            <a:graphicFrameLocks noGrp="1"/>
          </p:cNvGraphicFramePr>
          <p:nvPr>
            <p:extLst>
              <p:ext uri="{D42A27DB-BD31-4B8C-83A1-F6EECF244321}">
                <p14:modId xmlns:p14="http://schemas.microsoft.com/office/powerpoint/2010/main" val="1210349781"/>
              </p:ext>
            </p:extLst>
          </p:nvPr>
        </p:nvGraphicFramePr>
        <p:xfrm>
          <a:off x="284161" y="1126988"/>
          <a:ext cx="11569702" cy="4810215"/>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b="0" i="0">
                          <a:solidFill>
                            <a:srgbClr val="001D35"/>
                          </a:solidFill>
                          <a:effectLst/>
                          <a:latin typeface="+mj-lt"/>
                        </a:rPr>
                        <a:t>Achievement Level Descriptors (ALDs)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Achievement level descriptors (ALDs) describe how well students master the knowledge and skills outlined in Georgia's content standards. ALDs are used to help educators develop standards-aligned assessments and instructional activities. </a:t>
                      </a:r>
                    </a:p>
                  </a:txBody>
                  <a:tcPr/>
                </a:tc>
                <a:extLst>
                  <a:ext uri="{0D108BD9-81ED-4DB2-BD59-A6C34878D82A}">
                    <a16:rowId xmlns:a16="http://schemas.microsoft.com/office/drawing/2014/main" val="602203381"/>
                  </a:ext>
                </a:extLst>
              </a:tr>
              <a:tr h="796155">
                <a:tc>
                  <a:txBody>
                    <a:bodyPr/>
                    <a:lstStyle/>
                    <a:p>
                      <a:pPr algn="l"/>
                      <a:r>
                        <a:rPr lang="en-US" b="0" i="0">
                          <a:solidFill>
                            <a:srgbClr val="001D35"/>
                          </a:solidFill>
                          <a:effectLst/>
                          <a:latin typeface="+mj-lt"/>
                        </a:rPr>
                        <a:t>Amira</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virtual reading assistant that uses artificial intelligence (AI) to help students improve their reading comprehension. Amira provides personalized tutoring to students.</a:t>
                      </a:r>
                    </a:p>
                  </a:txBody>
                  <a:tcPr/>
                </a:tc>
                <a:extLst>
                  <a:ext uri="{0D108BD9-81ED-4DB2-BD59-A6C34878D82A}">
                    <a16:rowId xmlns:a16="http://schemas.microsoft.com/office/drawing/2014/main" val="3179643983"/>
                  </a:ext>
                </a:extLst>
              </a:tr>
              <a:tr h="1213620">
                <a:tc>
                  <a:txBody>
                    <a:bodyPr/>
                    <a:lstStyle/>
                    <a:p>
                      <a:pPr algn="l"/>
                      <a:r>
                        <a:rPr lang="en-US" b="0" i="0">
                          <a:solidFill>
                            <a:srgbClr val="001D35"/>
                          </a:solidFill>
                          <a:effectLst/>
                          <a:latin typeface="+mj-lt"/>
                        </a:rPr>
                        <a:t>Collaborative Planning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Collaborative planning is a process where teachers work together to prepare lessons, reflect, and learn. The goal is to improve instruction and create better learning experiences for students. </a:t>
                      </a:r>
                    </a:p>
                  </a:txBody>
                  <a:tcPr/>
                </a:tc>
                <a:extLst>
                  <a:ext uri="{0D108BD9-81ED-4DB2-BD59-A6C34878D82A}">
                    <a16:rowId xmlns:a16="http://schemas.microsoft.com/office/drawing/2014/main" val="1884686585"/>
                  </a:ext>
                </a:extLst>
              </a:tr>
              <a:tr h="1213620">
                <a:tc>
                  <a:txBody>
                    <a:bodyPr/>
                    <a:lstStyle/>
                    <a:p>
                      <a:pPr algn="l"/>
                      <a:r>
                        <a:rPr lang="en-US" b="0" i="0">
                          <a:solidFill>
                            <a:srgbClr val="001D35"/>
                          </a:solidFill>
                          <a:effectLst/>
                          <a:latin typeface="+mj-lt"/>
                        </a:rPr>
                        <a:t>District Intervention Coach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An individual who provides support and leadership to improve student success. They work with teachers, administrators, and other staff to develop and implement interventions to help students learn. </a:t>
                      </a:r>
                    </a:p>
                  </a:txBody>
                  <a:tcPr/>
                </a:tc>
                <a:extLst>
                  <a:ext uri="{0D108BD9-81ED-4DB2-BD59-A6C34878D82A}">
                    <a16:rowId xmlns:a16="http://schemas.microsoft.com/office/drawing/2014/main" val="4135547692"/>
                  </a:ext>
                </a:extLst>
              </a:tr>
            </a:tbl>
          </a:graphicData>
        </a:graphic>
      </p:graphicFrame>
    </p:spTree>
    <p:extLst>
      <p:ext uri="{BB962C8B-B14F-4D97-AF65-F5344CB8AC3E}">
        <p14:creationId xmlns:p14="http://schemas.microsoft.com/office/powerpoint/2010/main" val="1434989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388A-7C08-8742-57E2-35481F16F5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348277-1BD2-2EDF-C6AF-8498C55F926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8ED48C6-540F-CF8F-2568-3E5116BD5AD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949E4E8B-3982-E096-5FC3-DD6FD74175E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E941A7E-74DB-CD2B-A41F-C4E8B2158F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E9B21C67-317F-A8E0-F831-F03D7F6BCB6C}"/>
              </a:ext>
            </a:extLst>
          </p:cNvPr>
          <p:cNvGraphicFramePr>
            <a:graphicFrameLocks noGrp="1"/>
          </p:cNvGraphicFramePr>
          <p:nvPr>
            <p:extLst>
              <p:ext uri="{D42A27DB-BD31-4B8C-83A1-F6EECF244321}">
                <p14:modId xmlns:p14="http://schemas.microsoft.com/office/powerpoint/2010/main" val="1923923185"/>
              </p:ext>
            </p:extLst>
          </p:nvPr>
        </p:nvGraphicFramePr>
        <p:xfrm>
          <a:off x="284161" y="1126988"/>
          <a:ext cx="11569702" cy="5209706"/>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079500">
                <a:tc>
                  <a:txBody>
                    <a:bodyPr/>
                    <a:lstStyle/>
                    <a:p>
                      <a:pPr algn="l"/>
                      <a:r>
                        <a:rPr lang="en-US" sz="1800">
                          <a:latin typeface="+mj-lt"/>
                        </a:rPr>
                        <a:t>District Unit Assessments (DUAs)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j-lt"/>
                        </a:rPr>
                        <a:t>District developed assessments used to monitor student progress towards mastering standards in grades and courses that will be tested by the Georgia Milestones Assessments.</a:t>
                      </a:r>
                    </a:p>
                  </a:txBody>
                  <a:tcPr/>
                </a:tc>
                <a:extLst>
                  <a:ext uri="{0D108BD9-81ED-4DB2-BD59-A6C34878D82A}">
                    <a16:rowId xmlns:a16="http://schemas.microsoft.com/office/drawing/2014/main" val="602203381"/>
                  </a:ext>
                </a:extLst>
              </a:tr>
              <a:tr h="796155">
                <a:tc>
                  <a:txBody>
                    <a:bodyPr/>
                    <a:lstStyle/>
                    <a:p>
                      <a:pPr algn="l"/>
                      <a:r>
                        <a:rPr lang="en-US">
                          <a:solidFill>
                            <a:srgbClr val="001D35"/>
                          </a:solidFill>
                          <a:latin typeface="+mj-lt"/>
                        </a:rPr>
                        <a:t>GEARUP Grant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The “Gaining Early Awareness and Readiness for Undergraduate Programs" grant aims to increase the number of low-income students who are prepared to enter and succeed in postsecondary education by providing support services to students from middle school through high school, including academic support. </a:t>
                      </a:r>
                    </a:p>
                  </a:txBody>
                  <a:tcPr/>
                </a:tc>
                <a:extLst>
                  <a:ext uri="{0D108BD9-81ED-4DB2-BD59-A6C34878D82A}">
                    <a16:rowId xmlns:a16="http://schemas.microsoft.com/office/drawing/2014/main" val="3179643983"/>
                  </a:ext>
                </a:extLst>
              </a:tr>
              <a:tr h="1354666">
                <a:tc>
                  <a:txBody>
                    <a:bodyPr/>
                    <a:lstStyle/>
                    <a:p>
                      <a:pPr algn="l"/>
                      <a:r>
                        <a:rPr lang="en-US">
                          <a:solidFill>
                            <a:srgbClr val="001D35"/>
                          </a:solidFill>
                          <a:latin typeface="+mj-lt"/>
                        </a:rPr>
                        <a:t>M</a:t>
                      </a:r>
                      <a:r>
                        <a:rPr lang="en-US" b="0" i="0">
                          <a:solidFill>
                            <a:srgbClr val="001D35"/>
                          </a:solidFill>
                          <a:effectLst/>
                          <a:latin typeface="+mj-lt"/>
                        </a:rPr>
                        <a:t>ath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The percentage of students within a given population (like a grade level) who score at or above a designated "proficient" level on a standardized math assessment, essentially indicating the proportion of people demonstrating a satisfactory understanding of mathematical concepts and skills. </a:t>
                      </a:r>
                    </a:p>
                  </a:txBody>
                  <a:tcPr/>
                </a:tc>
                <a:extLst>
                  <a:ext uri="{0D108BD9-81ED-4DB2-BD59-A6C34878D82A}">
                    <a16:rowId xmlns:a16="http://schemas.microsoft.com/office/drawing/2014/main" val="1884686585"/>
                  </a:ext>
                </a:extLst>
              </a:tr>
              <a:tr h="1213620">
                <a:tc>
                  <a:txBody>
                    <a:bodyPr/>
                    <a:lstStyle/>
                    <a:p>
                      <a:pPr algn="l"/>
                      <a:r>
                        <a:rPr lang="en-US">
                          <a:latin typeface="+mj-lt"/>
                        </a:rPr>
                        <a:t>LETRS – Language Essentials for Teachers of Reading and Speaking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Light (Headings)"/>
                        </a:rPr>
                        <a:t>A comprehensive, research-based professional learning program that equips educators with deep knowledge of the science of reading. LETRS helps teachers understand how students learn to read, why some struggle, and how to apply explicit, systematic instruction in phonemic awareness, phonics, fluency, vocabulary, and comprehension to improve literacy outcomes.</a:t>
                      </a:r>
                      <a:endParaRPr lang="en-US" b="0" i="0">
                        <a:solidFill>
                          <a:srgbClr val="001D35"/>
                        </a:solidFill>
                        <a:effectLst/>
                        <a:latin typeface="Calibri Light (Headings)"/>
                      </a:endParaRPr>
                    </a:p>
                  </a:txBody>
                  <a:tcPr/>
                </a:tc>
                <a:extLst>
                  <a:ext uri="{0D108BD9-81ED-4DB2-BD59-A6C34878D82A}">
                    <a16:rowId xmlns:a16="http://schemas.microsoft.com/office/drawing/2014/main" val="1573599457"/>
                  </a:ext>
                </a:extLst>
              </a:tr>
            </a:tbl>
          </a:graphicData>
        </a:graphic>
      </p:graphicFrame>
    </p:spTree>
    <p:extLst>
      <p:ext uri="{BB962C8B-B14F-4D97-AF65-F5344CB8AC3E}">
        <p14:creationId xmlns:p14="http://schemas.microsoft.com/office/powerpoint/2010/main" val="316721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FEEB8-2C9D-A78B-1FA1-256DD85287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DB441EF-1F6D-6F1D-E8B9-06528A8F299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D5F7985-0E8C-5627-22BC-52A6B2F85C0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F68239AD-7D0B-F106-7F3B-0E2EBCD23BE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E6A418-CAB0-1548-35DC-65E6BFC4A0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527491CB-D410-F6CF-F2E7-6F4C9505E74B}"/>
              </a:ext>
            </a:extLst>
          </p:cNvPr>
          <p:cNvGraphicFramePr>
            <a:graphicFrameLocks noGrp="1"/>
          </p:cNvGraphicFramePr>
          <p:nvPr>
            <p:extLst>
              <p:ext uri="{D42A27DB-BD31-4B8C-83A1-F6EECF244321}">
                <p14:modId xmlns:p14="http://schemas.microsoft.com/office/powerpoint/2010/main" val="3678049140"/>
              </p:ext>
            </p:extLst>
          </p:nvPr>
        </p:nvGraphicFramePr>
        <p:xfrm>
          <a:off x="284161" y="1126988"/>
          <a:ext cx="11569702" cy="5306332"/>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796155">
                <a:tc>
                  <a:txBody>
                    <a:bodyPr/>
                    <a:lstStyle/>
                    <a:p>
                      <a:pPr algn="l"/>
                      <a:r>
                        <a:rPr lang="en-US">
                          <a:solidFill>
                            <a:srgbClr val="001D35"/>
                          </a:solidFill>
                          <a:latin typeface="+mj-lt"/>
                        </a:rPr>
                        <a:t>MVP (More Victory Planned) Meetings</a:t>
                      </a:r>
                      <a:endParaRPr lang="en-US">
                        <a:latin typeface="+mj-lt"/>
                      </a:endParaRPr>
                    </a:p>
                  </a:txBody>
                  <a:tcPr/>
                </a:tc>
                <a:tc>
                  <a:txBody>
                    <a:bodyPr/>
                    <a:lstStyle/>
                    <a:p>
                      <a:pPr marL="0" indent="0">
                        <a:buFont typeface="Arial" panose="020B0604020202020204" pitchFamily="34" charset="0"/>
                        <a:buNone/>
                      </a:pPr>
                      <a:r>
                        <a:rPr lang="en-US">
                          <a:solidFill>
                            <a:srgbClr val="001D35"/>
                          </a:solidFill>
                          <a:latin typeface="+mj-lt"/>
                        </a:rPr>
                        <a:t>Meetings occurring monthly to </a:t>
                      </a:r>
                      <a:r>
                        <a:rPr lang="en-US" b="0" i="0">
                          <a:solidFill>
                            <a:srgbClr val="001D35"/>
                          </a:solidFill>
                          <a:effectLst/>
                          <a:latin typeface="+mj-lt"/>
                        </a:rPr>
                        <a:t>provide a structured forum for school leadership to discuss critical issues, review student progress, coordinate initiatives, address concerns, align staff efforts towards school goals, and generally maintain a pulse on the overall health and operation of the district by facilitating open communication among leaders allowing for timely decision-making and problem-solving. </a:t>
                      </a:r>
                    </a:p>
                  </a:txBody>
                  <a:tcPr/>
                </a:tc>
                <a:extLst>
                  <a:ext uri="{0D108BD9-81ED-4DB2-BD59-A6C34878D82A}">
                    <a16:rowId xmlns:a16="http://schemas.microsoft.com/office/drawing/2014/main" val="3179643983"/>
                  </a:ext>
                </a:extLst>
              </a:tr>
              <a:tr h="1042852">
                <a:tc>
                  <a:txBody>
                    <a:bodyPr/>
                    <a:lstStyle/>
                    <a:p>
                      <a:pPr algn="l"/>
                      <a:r>
                        <a:rPr lang="en-US" b="0" i="0">
                          <a:solidFill>
                            <a:srgbClr val="001D35"/>
                          </a:solidFill>
                          <a:effectLst/>
                          <a:latin typeface="+mj-lt"/>
                        </a:rPr>
                        <a:t>Professional Learning Community (PLC)</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group of educators who work together to improve teaching methods and student performance. PLCs involve regular meetings among teachers, grade levels, school leaders and academic support. </a:t>
                      </a:r>
                      <a:endParaRPr lang="en-US">
                        <a:solidFill>
                          <a:srgbClr val="001D35"/>
                        </a:solidFill>
                        <a:latin typeface="+mj-lt"/>
                      </a:endParaRPr>
                    </a:p>
                  </a:txBody>
                  <a:tcPr/>
                </a:tc>
                <a:extLst>
                  <a:ext uri="{0D108BD9-81ED-4DB2-BD59-A6C34878D82A}">
                    <a16:rowId xmlns:a16="http://schemas.microsoft.com/office/drawing/2014/main" val="4135547692"/>
                  </a:ext>
                </a:extLst>
              </a:tr>
              <a:tr h="1213620">
                <a:tc>
                  <a:txBody>
                    <a:bodyPr/>
                    <a:lstStyle/>
                    <a:p>
                      <a:pPr algn="l"/>
                      <a:r>
                        <a:rPr lang="en-US">
                          <a:solidFill>
                            <a:srgbClr val="001D35"/>
                          </a:solidFill>
                          <a:latin typeface="+mj-lt"/>
                        </a:rPr>
                        <a:t>R</a:t>
                      </a:r>
                      <a:r>
                        <a:rPr lang="en-US" b="0" i="0">
                          <a:solidFill>
                            <a:srgbClr val="001D35"/>
                          </a:solidFill>
                          <a:effectLst/>
                          <a:latin typeface="+mj-lt"/>
                        </a:rPr>
                        <a:t>eading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1D35"/>
                          </a:solidFill>
                          <a:latin typeface="+mj-lt"/>
                        </a:rPr>
                        <a:t>The </a:t>
                      </a:r>
                      <a:r>
                        <a:rPr lang="en-US" b="0" i="0">
                          <a:solidFill>
                            <a:srgbClr val="001D35"/>
                          </a:solidFill>
                          <a:effectLst/>
                          <a:latin typeface="+mj-lt"/>
                        </a:rPr>
                        <a:t>percentage of students within a given population who are considered to be reading at or above a designated "proficient" level, typically measured by standardized tests and indicating the ability to understand and interpret text at their expected grade level; essentially, it shows how many people can read well enough to function effectively in their daily lives. </a:t>
                      </a:r>
                    </a:p>
                  </a:txBody>
                  <a:tcPr/>
                </a:tc>
                <a:extLst>
                  <a:ext uri="{0D108BD9-81ED-4DB2-BD59-A6C34878D82A}">
                    <a16:rowId xmlns:a16="http://schemas.microsoft.com/office/drawing/2014/main" val="453089212"/>
                  </a:ext>
                </a:extLst>
              </a:tr>
              <a:tr h="1213620">
                <a:tc>
                  <a:txBody>
                    <a:bodyPr/>
                    <a:lstStyle/>
                    <a:p>
                      <a:r>
                        <a:rPr lang="en-US" b="0" i="0">
                          <a:solidFill>
                            <a:srgbClr val="001D35"/>
                          </a:solidFill>
                          <a:effectLst/>
                          <a:latin typeface="+mj-lt"/>
                        </a:rPr>
                        <a:t>Saturday School Tutorial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Dedicated time on a Saturday where students can receive extra academic support, typically focused on catching up on missed work, reviewing difficult concepts, or getting individualized help from teachers, allowing them to improve their understanding and performance in a focused setting outside of regular school hours. </a:t>
                      </a:r>
                      <a:endParaRPr lang="en-US">
                        <a:latin typeface="+mj-lt"/>
                      </a:endParaRPr>
                    </a:p>
                  </a:txBody>
                  <a:tcPr/>
                </a:tc>
                <a:extLst>
                  <a:ext uri="{0D108BD9-81ED-4DB2-BD59-A6C34878D82A}">
                    <a16:rowId xmlns:a16="http://schemas.microsoft.com/office/drawing/2014/main" val="2531507420"/>
                  </a:ext>
                </a:extLst>
              </a:tr>
            </a:tbl>
          </a:graphicData>
        </a:graphic>
      </p:graphicFrame>
    </p:spTree>
    <p:extLst>
      <p:ext uri="{BB962C8B-B14F-4D97-AF65-F5344CB8AC3E}">
        <p14:creationId xmlns:p14="http://schemas.microsoft.com/office/powerpoint/2010/main" val="340781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2A7A-35F0-23D9-CD94-6F794EC30B2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36EE0E-A992-2C8E-98DD-957E75D2B78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AE48DE8-A22E-1602-259F-4380AF366E5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5DF0094-390C-E135-BC60-041993CC193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842B16-1D2D-C65A-E58B-972033A30B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16439674-70EB-1090-B493-CFFB52B561B1}"/>
              </a:ext>
            </a:extLst>
          </p:cNvPr>
          <p:cNvGraphicFramePr>
            <a:graphicFrameLocks noGrp="1"/>
          </p:cNvGraphicFramePr>
          <p:nvPr>
            <p:extLst>
              <p:ext uri="{D42A27DB-BD31-4B8C-83A1-F6EECF244321}">
                <p14:modId xmlns:p14="http://schemas.microsoft.com/office/powerpoint/2010/main" val="408277356"/>
              </p:ext>
            </p:extLst>
          </p:nvPr>
        </p:nvGraphicFramePr>
        <p:xfrm>
          <a:off x="284161" y="1126988"/>
          <a:ext cx="11569702" cy="5233354"/>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333500">
                <a:tc>
                  <a:txBody>
                    <a:bodyPr/>
                    <a:lstStyle/>
                    <a:p>
                      <a:r>
                        <a:rPr lang="en-US" b="0" i="0">
                          <a:solidFill>
                            <a:srgbClr val="001D35"/>
                          </a:solidFill>
                          <a:effectLst/>
                          <a:latin typeface="+mj-lt"/>
                        </a:rPr>
                        <a:t>School-based Intervention Block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dedicated time slot within the school day where teachers can provide targeted, additional instruction to smaller groups of students who require extra support in specific academic areas, allowing them to close learning gaps without disrupting regular classroom teaching and giving them the opportunity to receive focused practice and reinforcement on key skills. </a:t>
                      </a:r>
                      <a:endParaRPr lang="en-US">
                        <a:latin typeface="+mj-lt"/>
                      </a:endParaRPr>
                    </a:p>
                  </a:txBody>
                  <a:tcPr/>
                </a:tc>
                <a:extLst>
                  <a:ext uri="{0D108BD9-81ED-4DB2-BD59-A6C34878D82A}">
                    <a16:rowId xmlns:a16="http://schemas.microsoft.com/office/drawing/2014/main" val="3179643983"/>
                  </a:ext>
                </a:extLst>
              </a:tr>
              <a:tr h="796155">
                <a:tc>
                  <a:txBody>
                    <a:bodyPr/>
                    <a:lstStyle/>
                    <a:p>
                      <a:r>
                        <a:rPr lang="en-US">
                          <a:latin typeface="+mj-lt"/>
                        </a:rPr>
                        <a:t>School City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tx1"/>
                          </a:solidFill>
                          <a:effectLst/>
                          <a:latin typeface="+mj-lt"/>
                          <a:ea typeface="+mn-ea"/>
                          <a:cs typeface="+mn-cs"/>
                        </a:rPr>
                        <a:t>The district's assessment platform where both district staff and schools can monitor student achievement during the year.  </a:t>
                      </a:r>
                    </a:p>
                  </a:txBody>
                  <a:tcPr/>
                </a:tc>
                <a:extLst>
                  <a:ext uri="{0D108BD9-81ED-4DB2-BD59-A6C34878D82A}">
                    <a16:rowId xmlns:a16="http://schemas.microsoft.com/office/drawing/2014/main" val="3241690768"/>
                  </a:ext>
                </a:extLst>
              </a:tr>
              <a:tr h="1100666">
                <a:tc>
                  <a:txBody>
                    <a:bodyPr/>
                    <a:lstStyle/>
                    <a:p>
                      <a:r>
                        <a:rPr lang="en-US" b="0" i="0">
                          <a:effectLst/>
                          <a:latin typeface="+mj-lt"/>
                        </a:rPr>
                        <a:t>Star Assessments </a:t>
                      </a:r>
                      <a:endParaRPr lang="en-US" b="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latin typeface="+mj-lt"/>
                        </a:rPr>
                        <a:t>A </a:t>
                      </a:r>
                      <a:r>
                        <a:rPr lang="en-US" b="0" i="0">
                          <a:effectLst/>
                          <a:latin typeface="+mj-lt"/>
                        </a:rPr>
                        <a:t>screening and progress monitoring tool to help educators identify and prioritize student need, drive appropriate instruction, set realistic goals, and track progress throughout the year, ensuring all students are on the right path toward future success. </a:t>
                      </a:r>
                    </a:p>
                  </a:txBody>
                  <a:tcPr/>
                </a:tc>
                <a:extLst>
                  <a:ext uri="{0D108BD9-81ED-4DB2-BD59-A6C34878D82A}">
                    <a16:rowId xmlns:a16="http://schemas.microsoft.com/office/drawing/2014/main" val="4135547692"/>
                  </a:ext>
                </a:extLst>
              </a:tr>
              <a:tr h="1629833">
                <a:tc>
                  <a:txBody>
                    <a:bodyPr/>
                    <a:lstStyle/>
                    <a:p>
                      <a:r>
                        <a:rPr lang="en-US" b="0" i="0">
                          <a:solidFill>
                            <a:srgbClr val="001D35"/>
                          </a:solidFill>
                          <a:effectLst/>
                          <a:latin typeface="+mj-lt"/>
                        </a:rPr>
                        <a:t>Tier 1 Instruction</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The foundational level of teaching strategies provided to all students in a classroom, encompassing high-quality, core instruction that is designed to meet the needs of the majority of learners, often called "universal support" within a tiered intervention system; it's the first level of support in a multi-tiered approach to education, aiming to proactively address the needs of all students before moving to more targeted interventions. </a:t>
                      </a:r>
                      <a:endParaRPr lang="en-US">
                        <a:latin typeface="+mj-lt"/>
                      </a:endParaRPr>
                    </a:p>
                  </a:txBody>
                  <a:tcPr/>
                </a:tc>
                <a:extLst>
                  <a:ext uri="{0D108BD9-81ED-4DB2-BD59-A6C34878D82A}">
                    <a16:rowId xmlns:a16="http://schemas.microsoft.com/office/drawing/2014/main" val="453089212"/>
                  </a:ext>
                </a:extLst>
              </a:tr>
            </a:tbl>
          </a:graphicData>
        </a:graphic>
      </p:graphicFrame>
    </p:spTree>
    <p:extLst>
      <p:ext uri="{BB962C8B-B14F-4D97-AF65-F5344CB8AC3E}">
        <p14:creationId xmlns:p14="http://schemas.microsoft.com/office/powerpoint/2010/main" val="2631198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1AFAE-ED01-2CD3-1350-880F990913E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EDF3932-0F52-3791-F883-94BC847D2C7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E51A190-EF53-B4BD-C9F8-6B2A03AFD238}"/>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0BCFDEF0-D0A8-CA2D-CB96-68864057490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9838C13C-777F-6EC2-6534-23E47A160E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4" name="Table 3">
            <a:extLst>
              <a:ext uri="{FF2B5EF4-FFF2-40B4-BE49-F238E27FC236}">
                <a16:creationId xmlns:a16="http://schemas.microsoft.com/office/drawing/2014/main" id="{73243B46-3DF3-653D-26B8-C2A82ED4FF51}"/>
              </a:ext>
            </a:extLst>
          </p:cNvPr>
          <p:cNvGraphicFramePr>
            <a:graphicFrameLocks noGrp="1"/>
          </p:cNvGraphicFramePr>
          <p:nvPr>
            <p:extLst>
              <p:ext uri="{D42A27DB-BD31-4B8C-83A1-F6EECF244321}">
                <p14:modId xmlns:p14="http://schemas.microsoft.com/office/powerpoint/2010/main" val="2175175781"/>
              </p:ext>
            </p:extLst>
          </p:nvPr>
        </p:nvGraphicFramePr>
        <p:xfrm>
          <a:off x="284161" y="1126988"/>
          <a:ext cx="11569702" cy="1586820"/>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a:latin typeface="+mj-lt"/>
                        </a:rPr>
                        <a:t>Waggle (Freckle)</a:t>
                      </a:r>
                    </a:p>
                  </a:txBody>
                  <a:tcPr/>
                </a:tc>
                <a:tc>
                  <a:txBody>
                    <a:bodyPr/>
                    <a:lstStyle/>
                    <a:p>
                      <a:pPr marL="0" indent="0">
                        <a:buFont typeface="Arial" panose="020B0604020202020204" pitchFamily="34" charset="0"/>
                        <a:buNone/>
                      </a:pPr>
                      <a:r>
                        <a:rPr lang="en-US" b="0" i="0">
                          <a:solidFill>
                            <a:srgbClr val="4D5156"/>
                          </a:solidFill>
                          <a:effectLst/>
                          <a:latin typeface="+mj-lt"/>
                        </a:rPr>
                        <a:t>Adaptive software that gives each student a personalized learning path for mathematics that is based on their Diagnostic results.</a:t>
                      </a:r>
                    </a:p>
                  </a:txBody>
                  <a:tcPr/>
                </a:tc>
                <a:extLst>
                  <a:ext uri="{0D108BD9-81ED-4DB2-BD59-A6C34878D82A}">
                    <a16:rowId xmlns:a16="http://schemas.microsoft.com/office/drawing/2014/main" val="1769172926"/>
                  </a:ext>
                </a:extLst>
              </a:tr>
            </a:tbl>
          </a:graphicData>
        </a:graphic>
      </p:graphicFrame>
    </p:spTree>
    <p:extLst>
      <p:ext uri="{BB962C8B-B14F-4D97-AF65-F5344CB8AC3E}">
        <p14:creationId xmlns:p14="http://schemas.microsoft.com/office/powerpoint/2010/main" val="3861350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36</Slides>
  <Notes>36</Notes>
  <HiddenSlides>0</HiddenSlide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1_Office Theme</vt:lpstr>
      <vt:lpstr>Office Theme</vt:lpstr>
      <vt:lpstr>PowerPoint Presentation</vt:lpstr>
      <vt:lpstr>PowerPoint Presentation</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Olena Stadnik</dc:creator>
  <cp:revision>2</cp:revision>
  <cp:lastPrinted>2025-07-29T16:57:04Z</cp:lastPrinted>
  <dcterms:created xsi:type="dcterms:W3CDTF">2023-07-31T19:18:13Z</dcterms:created>
  <dcterms:modified xsi:type="dcterms:W3CDTF">2025-10-14T13:57:35Z</dcterms:modified>
</cp:coreProperties>
</file>