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92" r:id="rId2"/>
    <p:sldId id="298" r:id="rId3"/>
    <p:sldId id="297" r:id="rId4"/>
    <p:sldId id="300" r:id="rId5"/>
    <p:sldId id="287" r:id="rId6"/>
    <p:sldId id="2975" r:id="rId7"/>
    <p:sldId id="2982" r:id="rId8"/>
    <p:sldId id="2983" r:id="rId9"/>
    <p:sldId id="2984" r:id="rId10"/>
    <p:sldId id="2969" r:id="rId11"/>
    <p:sldId id="2947" r:id="rId12"/>
    <p:sldId id="2971" r:id="rId13"/>
    <p:sldId id="2980" r:id="rId14"/>
    <p:sldId id="2976" r:id="rId15"/>
    <p:sldId id="2968" r:id="rId16"/>
    <p:sldId id="2977" r:id="rId17"/>
    <p:sldId id="2965" r:id="rId18"/>
    <p:sldId id="301" r:id="rId19"/>
    <p:sldId id="2981" r:id="rId20"/>
    <p:sldId id="2950" r:id="rId21"/>
    <p:sldId id="2974" r:id="rId22"/>
    <p:sldId id="2958" r:id="rId23"/>
    <p:sldId id="2959" r:id="rId24"/>
    <p:sldId id="2979" r:id="rId25"/>
    <p:sldId id="2964" r:id="rId26"/>
    <p:sldId id="295"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01D963-85BE-411B-A85B-1DE91A71C046}" v="51" dt="2024-08-14T17:05:29.6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312" y="43"/>
      </p:cViewPr>
      <p:guideLst/>
    </p:cSldViewPr>
  </p:slideViewPr>
  <p:notesTextViewPr>
    <p:cViewPr>
      <p:scale>
        <a:sx n="1" d="1"/>
        <a:sy n="1" d="1"/>
      </p:scale>
      <p:origin x="0" y="0"/>
    </p:cViewPr>
  </p:notesTextViewPr>
  <p:notesViewPr>
    <p:cSldViewPr snapToGrid="0">
      <p:cViewPr varScale="1">
        <p:scale>
          <a:sx n="72" d="100"/>
          <a:sy n="72" d="100"/>
        </p:scale>
        <p:origin x="2974" y="3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22940C-0E6C-4BF8-A048-028FF25260F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5FEEBB-F7B2-4C4D-9438-A8242117E9ED}">
      <dgm:prSet/>
      <dgm:spPr>
        <a:solidFill>
          <a:srgbClr val="002060"/>
        </a:solidFill>
      </dgm:spPr>
      <dgm:t>
        <a:bodyPr/>
        <a:lstStyle/>
        <a:p>
          <a:pPr>
            <a:buFont typeface="Arial" panose="020B0604020202020204" pitchFamily="34" charset="0"/>
            <a:buChar char="•"/>
          </a:pPr>
          <a:r>
            <a:rPr lang="en-US" b="1" i="0" baseline="0"/>
            <a:t>Language Essentials for Teachers of Reading and Spelling (LETRS) Training</a:t>
          </a:r>
          <a:r>
            <a:rPr lang="en-US" b="1"/>
            <a:t> </a:t>
          </a:r>
          <a:endParaRPr lang="en-US"/>
        </a:p>
      </dgm:t>
    </dgm:pt>
    <dgm:pt modelId="{6AF80C02-C2EF-43F5-B13A-C598BB209AB2}" type="parTrans" cxnId="{E0C1F6C5-BB9F-4711-AC89-F6B91CBCB121}">
      <dgm:prSet/>
      <dgm:spPr/>
      <dgm:t>
        <a:bodyPr/>
        <a:lstStyle/>
        <a:p>
          <a:endParaRPr lang="en-US"/>
        </a:p>
      </dgm:t>
    </dgm:pt>
    <dgm:pt modelId="{54F99A04-F16B-4AC9-BDA8-DB48D7560033}" type="sibTrans" cxnId="{E0C1F6C5-BB9F-4711-AC89-F6B91CBCB121}">
      <dgm:prSet/>
      <dgm:spPr/>
      <dgm:t>
        <a:bodyPr/>
        <a:lstStyle/>
        <a:p>
          <a:endParaRPr lang="en-US"/>
        </a:p>
      </dgm:t>
    </dgm:pt>
    <dgm:pt modelId="{DC0AC35D-425E-4FE8-95F5-44B382C59766}">
      <dgm:prSet custT="1"/>
      <dgm:spPr/>
      <dgm:t>
        <a:bodyPr/>
        <a:lstStyle/>
        <a:p>
          <a:r>
            <a:rPr lang="en-US" sz="2000">
              <a:latin typeface="+mj-lt"/>
            </a:rPr>
            <a:t>Continue to equip teachers and leaders with the knowledge and skills to provide and support effective literacy instruction</a:t>
          </a:r>
        </a:p>
      </dgm:t>
    </dgm:pt>
    <dgm:pt modelId="{E02BE671-7468-4A24-A8C0-065717D4373B}" type="sibTrans" cxnId="{8BBE6CBC-FEBA-4B48-960D-FF211706CCC2}">
      <dgm:prSet/>
      <dgm:spPr/>
      <dgm:t>
        <a:bodyPr/>
        <a:lstStyle/>
        <a:p>
          <a:endParaRPr lang="en-US"/>
        </a:p>
      </dgm:t>
    </dgm:pt>
    <dgm:pt modelId="{C8980AF2-2212-4761-9224-2CCDB777F2C7}" type="parTrans" cxnId="{8BBE6CBC-FEBA-4B48-960D-FF211706CCC2}">
      <dgm:prSet/>
      <dgm:spPr/>
      <dgm:t>
        <a:bodyPr/>
        <a:lstStyle/>
        <a:p>
          <a:endParaRPr lang="en-US"/>
        </a:p>
      </dgm:t>
    </dgm:pt>
    <dgm:pt modelId="{B4D9B12D-DF2C-47ED-B1DB-142119715ED1}">
      <dgm:prSet custT="1"/>
      <dgm:spPr/>
      <dgm:t>
        <a:bodyPr/>
        <a:lstStyle/>
        <a:p>
          <a:r>
            <a:rPr lang="en-US" sz="2000">
              <a:latin typeface="+mj-lt"/>
            </a:rPr>
            <a:t>Implement evidence-based practices learned through LETRS during daily ELA instruction</a:t>
          </a:r>
        </a:p>
      </dgm:t>
    </dgm:pt>
    <dgm:pt modelId="{1990E3AE-A5E6-4EDB-BEEA-9C92C9B9943B}" type="sibTrans" cxnId="{A97245FB-EAA6-40D9-834D-6B459342C988}">
      <dgm:prSet/>
      <dgm:spPr/>
      <dgm:t>
        <a:bodyPr/>
        <a:lstStyle/>
        <a:p>
          <a:endParaRPr lang="en-US"/>
        </a:p>
      </dgm:t>
    </dgm:pt>
    <dgm:pt modelId="{8CBA8AB6-A14A-4210-B6BD-644FF7EDDE12}" type="parTrans" cxnId="{A97245FB-EAA6-40D9-834D-6B459342C988}">
      <dgm:prSet/>
      <dgm:spPr/>
      <dgm:t>
        <a:bodyPr/>
        <a:lstStyle/>
        <a:p>
          <a:endParaRPr lang="en-US"/>
        </a:p>
      </dgm:t>
    </dgm:pt>
    <dgm:pt modelId="{AB52F6E3-74E3-4799-9D07-D59B7DE6A4D6}">
      <dgm:prSet custT="1"/>
      <dgm:spPr/>
      <dgm:t>
        <a:bodyPr/>
        <a:lstStyle/>
        <a:p>
          <a:r>
            <a:rPr lang="en-US" sz="2000">
              <a:latin typeface="+mj-lt"/>
            </a:rPr>
            <a:t>Implement diagnostic assessments to identify students’ specific needs and provide needs-based intervention to ensure students accelerate to grade level mastery</a:t>
          </a:r>
        </a:p>
      </dgm:t>
    </dgm:pt>
    <dgm:pt modelId="{FAF4CAAE-587D-46D5-8E01-BAC5D0B69B3B}" type="sibTrans" cxnId="{3A02FCCB-0DC1-4EAB-AAD7-54C002FF11F7}">
      <dgm:prSet/>
      <dgm:spPr/>
      <dgm:t>
        <a:bodyPr/>
        <a:lstStyle/>
        <a:p>
          <a:endParaRPr lang="en-US"/>
        </a:p>
      </dgm:t>
    </dgm:pt>
    <dgm:pt modelId="{AF72719A-6622-4B72-AA2C-7AB2C8C1C587}" type="parTrans" cxnId="{3A02FCCB-0DC1-4EAB-AAD7-54C002FF11F7}">
      <dgm:prSet/>
      <dgm:spPr/>
      <dgm:t>
        <a:bodyPr/>
        <a:lstStyle/>
        <a:p>
          <a:endParaRPr lang="en-US"/>
        </a:p>
      </dgm:t>
    </dgm:pt>
    <dgm:pt modelId="{26E1F357-3CDF-4353-9D0E-BE490A000F5A}" type="pres">
      <dgm:prSet presAssocID="{3722940C-0E6C-4BF8-A048-028FF25260F6}" presName="linear" presStyleCnt="0">
        <dgm:presLayoutVars>
          <dgm:animLvl val="lvl"/>
          <dgm:resizeHandles val="exact"/>
        </dgm:presLayoutVars>
      </dgm:prSet>
      <dgm:spPr/>
    </dgm:pt>
    <dgm:pt modelId="{192331BD-8276-4616-8D9E-2324B08B35FE}" type="pres">
      <dgm:prSet presAssocID="{715FEEBB-F7B2-4C4D-9438-A8242117E9ED}" presName="parentText" presStyleLbl="node1" presStyleIdx="0" presStyleCnt="1" custScaleY="31409" custLinFactNeighborY="-48732">
        <dgm:presLayoutVars>
          <dgm:chMax val="0"/>
          <dgm:bulletEnabled val="1"/>
        </dgm:presLayoutVars>
      </dgm:prSet>
      <dgm:spPr/>
    </dgm:pt>
    <dgm:pt modelId="{8CB11716-A1F1-4F21-8757-FB09FE1DC800}" type="pres">
      <dgm:prSet presAssocID="{715FEEBB-F7B2-4C4D-9438-A8242117E9ED}" presName="childText" presStyleLbl="revTx" presStyleIdx="0" presStyleCnt="1" custLinFactNeighborY="-2227">
        <dgm:presLayoutVars>
          <dgm:bulletEnabled val="1"/>
        </dgm:presLayoutVars>
      </dgm:prSet>
      <dgm:spPr/>
    </dgm:pt>
  </dgm:ptLst>
  <dgm:cxnLst>
    <dgm:cxn modelId="{C174CF1C-6497-431F-A8E1-28E20CF919D9}" type="presOf" srcId="{B4D9B12D-DF2C-47ED-B1DB-142119715ED1}" destId="{8CB11716-A1F1-4F21-8757-FB09FE1DC800}" srcOrd="0" destOrd="1" presId="urn:microsoft.com/office/officeart/2005/8/layout/vList2"/>
    <dgm:cxn modelId="{D30B2628-24FE-4E94-AAF0-2B158DC4BEFF}" type="presOf" srcId="{AB52F6E3-74E3-4799-9D07-D59B7DE6A4D6}" destId="{8CB11716-A1F1-4F21-8757-FB09FE1DC800}" srcOrd="0" destOrd="2" presId="urn:microsoft.com/office/officeart/2005/8/layout/vList2"/>
    <dgm:cxn modelId="{3333FC66-5A34-4815-AEEB-F2830DD96FED}" type="presOf" srcId="{715FEEBB-F7B2-4C4D-9438-A8242117E9ED}" destId="{192331BD-8276-4616-8D9E-2324B08B35FE}" srcOrd="0" destOrd="0" presId="urn:microsoft.com/office/officeart/2005/8/layout/vList2"/>
    <dgm:cxn modelId="{8BBE6CBC-FEBA-4B48-960D-FF211706CCC2}" srcId="{715FEEBB-F7B2-4C4D-9438-A8242117E9ED}" destId="{DC0AC35D-425E-4FE8-95F5-44B382C59766}" srcOrd="0" destOrd="0" parTransId="{C8980AF2-2212-4761-9224-2CCDB777F2C7}" sibTransId="{E02BE671-7468-4A24-A8C0-065717D4373B}"/>
    <dgm:cxn modelId="{E0C1F6C5-BB9F-4711-AC89-F6B91CBCB121}" srcId="{3722940C-0E6C-4BF8-A048-028FF25260F6}" destId="{715FEEBB-F7B2-4C4D-9438-A8242117E9ED}" srcOrd="0" destOrd="0" parTransId="{6AF80C02-C2EF-43F5-B13A-C598BB209AB2}" sibTransId="{54F99A04-F16B-4AC9-BDA8-DB48D7560033}"/>
    <dgm:cxn modelId="{3A02FCCB-0DC1-4EAB-AAD7-54C002FF11F7}" srcId="{715FEEBB-F7B2-4C4D-9438-A8242117E9ED}" destId="{AB52F6E3-74E3-4799-9D07-D59B7DE6A4D6}" srcOrd="2" destOrd="0" parTransId="{AF72719A-6622-4B72-AA2C-7AB2C8C1C587}" sibTransId="{FAF4CAAE-587D-46D5-8E01-BAC5D0B69B3B}"/>
    <dgm:cxn modelId="{3F9228E8-A230-4452-BB21-CB9B01FBA0F6}" type="presOf" srcId="{DC0AC35D-425E-4FE8-95F5-44B382C59766}" destId="{8CB11716-A1F1-4F21-8757-FB09FE1DC800}" srcOrd="0" destOrd="0" presId="urn:microsoft.com/office/officeart/2005/8/layout/vList2"/>
    <dgm:cxn modelId="{A97245FB-EAA6-40D9-834D-6B459342C988}" srcId="{715FEEBB-F7B2-4C4D-9438-A8242117E9ED}" destId="{B4D9B12D-DF2C-47ED-B1DB-142119715ED1}" srcOrd="1" destOrd="0" parTransId="{8CBA8AB6-A14A-4210-B6BD-644FF7EDDE12}" sibTransId="{1990E3AE-A5E6-4EDB-BEEA-9C92C9B9943B}"/>
    <dgm:cxn modelId="{D8A6DAFF-4D71-4749-84D9-7185DD4D9B0A}" type="presOf" srcId="{3722940C-0E6C-4BF8-A048-028FF25260F6}" destId="{26E1F357-3CDF-4353-9D0E-BE490A000F5A}" srcOrd="0" destOrd="0" presId="urn:microsoft.com/office/officeart/2005/8/layout/vList2"/>
    <dgm:cxn modelId="{8557CECC-E159-42F7-BF88-74CBAFEE30CE}" type="presParOf" srcId="{26E1F357-3CDF-4353-9D0E-BE490A000F5A}" destId="{192331BD-8276-4616-8D9E-2324B08B35FE}" srcOrd="0" destOrd="0" presId="urn:microsoft.com/office/officeart/2005/8/layout/vList2"/>
    <dgm:cxn modelId="{81F39ECF-E362-43C0-8DA5-6196229E213F}" type="presParOf" srcId="{26E1F357-3CDF-4353-9D0E-BE490A000F5A}" destId="{8CB11716-A1F1-4F21-8757-FB09FE1DC800}"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22940C-0E6C-4BF8-A048-028FF25260F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15FEEBB-F7B2-4C4D-9438-A8242117E9ED}">
      <dgm:prSet/>
      <dgm:spPr>
        <a:solidFill>
          <a:srgbClr val="002060"/>
        </a:solidFill>
      </dgm:spPr>
      <dgm:t>
        <a:bodyPr/>
        <a:lstStyle/>
        <a:p>
          <a:pPr>
            <a:buFont typeface="Arial" panose="020B0604020202020204" pitchFamily="34" charset="0"/>
            <a:buChar char="•"/>
          </a:pPr>
          <a:r>
            <a:rPr lang="en-US" b="1" i="0" baseline="0"/>
            <a:t>Teaching and Learning Updates </a:t>
          </a:r>
          <a:endParaRPr lang="en-US"/>
        </a:p>
      </dgm:t>
    </dgm:pt>
    <dgm:pt modelId="{6AF80C02-C2EF-43F5-B13A-C598BB209AB2}" type="parTrans" cxnId="{E0C1F6C5-BB9F-4711-AC89-F6B91CBCB121}">
      <dgm:prSet/>
      <dgm:spPr/>
      <dgm:t>
        <a:bodyPr/>
        <a:lstStyle/>
        <a:p>
          <a:endParaRPr lang="en-US"/>
        </a:p>
      </dgm:t>
    </dgm:pt>
    <dgm:pt modelId="{54F99A04-F16B-4AC9-BDA8-DB48D7560033}" type="sibTrans" cxnId="{E0C1F6C5-BB9F-4711-AC89-F6B91CBCB121}">
      <dgm:prSet/>
      <dgm:spPr/>
      <dgm:t>
        <a:bodyPr/>
        <a:lstStyle/>
        <a:p>
          <a:endParaRPr lang="en-US"/>
        </a:p>
      </dgm:t>
    </dgm:pt>
    <dgm:pt modelId="{DC0AC35D-425E-4FE8-95F5-44B382C59766}">
      <dgm:prSet custT="1"/>
      <dgm:spPr/>
      <dgm:t>
        <a:bodyPr/>
        <a:lstStyle/>
        <a:p>
          <a:endParaRPr lang="en-US" sz="2000">
            <a:latin typeface="+mj-lt"/>
          </a:endParaRPr>
        </a:p>
      </dgm:t>
    </dgm:pt>
    <dgm:pt modelId="{C8980AF2-2212-4761-9224-2CCDB777F2C7}" type="parTrans" cxnId="{8BBE6CBC-FEBA-4B48-960D-FF211706CCC2}">
      <dgm:prSet/>
      <dgm:spPr/>
      <dgm:t>
        <a:bodyPr/>
        <a:lstStyle/>
        <a:p>
          <a:endParaRPr lang="en-US"/>
        </a:p>
      </dgm:t>
    </dgm:pt>
    <dgm:pt modelId="{E02BE671-7468-4A24-A8C0-065717D4373B}" type="sibTrans" cxnId="{8BBE6CBC-FEBA-4B48-960D-FF211706CCC2}">
      <dgm:prSet/>
      <dgm:spPr/>
      <dgm:t>
        <a:bodyPr/>
        <a:lstStyle/>
        <a:p>
          <a:endParaRPr lang="en-US"/>
        </a:p>
      </dgm:t>
    </dgm:pt>
    <dgm:pt modelId="{4C3342DF-CFED-4580-BD74-C9208A49C256}">
      <dgm:prSet custT="1"/>
      <dgm:spPr/>
      <dgm:t>
        <a:bodyPr/>
        <a:lstStyle/>
        <a:p>
          <a:r>
            <a:rPr lang="en-US" sz="2000">
              <a:latin typeface="+mj-lt"/>
            </a:rPr>
            <a:t>Implement district assessments using School City</a:t>
          </a:r>
        </a:p>
      </dgm:t>
    </dgm:pt>
    <dgm:pt modelId="{6C8F81C5-BB02-43DA-A3AA-F8F31FADC219}" type="parTrans" cxnId="{45D5CD83-7F68-4451-8EF6-91B0D6178A32}">
      <dgm:prSet/>
      <dgm:spPr/>
      <dgm:t>
        <a:bodyPr/>
        <a:lstStyle/>
        <a:p>
          <a:endParaRPr lang="en-US"/>
        </a:p>
      </dgm:t>
    </dgm:pt>
    <dgm:pt modelId="{93E2DAA8-6A85-49C1-A32C-C79C6B2DC4D1}" type="sibTrans" cxnId="{45D5CD83-7F68-4451-8EF6-91B0D6178A32}">
      <dgm:prSet/>
      <dgm:spPr/>
      <dgm:t>
        <a:bodyPr/>
        <a:lstStyle/>
        <a:p>
          <a:endParaRPr lang="en-US"/>
        </a:p>
      </dgm:t>
    </dgm:pt>
    <dgm:pt modelId="{A8478A63-C72E-480D-A555-AC181091C206}">
      <dgm:prSet custT="1"/>
      <dgm:spPr/>
      <dgm:t>
        <a:bodyPr/>
        <a:lstStyle/>
        <a:p>
          <a:r>
            <a:rPr lang="en-US" sz="2000">
              <a:latin typeface="+mj-lt"/>
            </a:rPr>
            <a:t>Provide monthly one-on-one support to school administrators to monitor the data and develop interventions</a:t>
          </a:r>
        </a:p>
      </dgm:t>
    </dgm:pt>
    <dgm:pt modelId="{5862D65D-9B0C-4698-A7C6-BED4DAB454F4}" type="parTrans" cxnId="{CACF6B2A-9B35-4519-B597-11BB181AD03F}">
      <dgm:prSet/>
      <dgm:spPr/>
      <dgm:t>
        <a:bodyPr/>
        <a:lstStyle/>
        <a:p>
          <a:endParaRPr lang="en-US"/>
        </a:p>
      </dgm:t>
    </dgm:pt>
    <dgm:pt modelId="{310DD934-9DF3-40EB-9794-51CA16789D31}" type="sibTrans" cxnId="{CACF6B2A-9B35-4519-B597-11BB181AD03F}">
      <dgm:prSet/>
      <dgm:spPr/>
      <dgm:t>
        <a:bodyPr/>
        <a:lstStyle/>
        <a:p>
          <a:endParaRPr lang="en-US"/>
        </a:p>
      </dgm:t>
    </dgm:pt>
    <dgm:pt modelId="{FF77FCD2-0681-4893-BD8F-B18477459245}">
      <dgm:prSet custT="1"/>
      <dgm:spPr/>
      <dgm:t>
        <a:bodyPr/>
        <a:lstStyle/>
        <a:p>
          <a:r>
            <a:rPr lang="en-US" sz="2000">
              <a:latin typeface="+mj-lt"/>
            </a:rPr>
            <a:t>Monitor use of Amira</a:t>
          </a:r>
        </a:p>
      </dgm:t>
    </dgm:pt>
    <dgm:pt modelId="{0D5F28A8-A7BA-4477-8F06-8233B0CA453A}" type="parTrans" cxnId="{AA2F5863-5444-4E32-8A20-95EAF3F4D5AA}">
      <dgm:prSet/>
      <dgm:spPr/>
      <dgm:t>
        <a:bodyPr/>
        <a:lstStyle/>
        <a:p>
          <a:endParaRPr lang="en-US"/>
        </a:p>
      </dgm:t>
    </dgm:pt>
    <dgm:pt modelId="{0FBC453B-D429-47AE-9858-DAC3CFD7A968}" type="sibTrans" cxnId="{AA2F5863-5444-4E32-8A20-95EAF3F4D5AA}">
      <dgm:prSet/>
      <dgm:spPr/>
      <dgm:t>
        <a:bodyPr/>
        <a:lstStyle/>
        <a:p>
          <a:endParaRPr lang="en-US"/>
        </a:p>
      </dgm:t>
    </dgm:pt>
    <dgm:pt modelId="{678BD69A-2428-4E42-AECC-6AECB0462D1F}">
      <dgm:prSet custT="1"/>
      <dgm:spPr/>
      <dgm:t>
        <a:bodyPr/>
        <a:lstStyle/>
        <a:p>
          <a:r>
            <a:rPr lang="en-US" sz="2000" b="0" i="0" baseline="0">
              <a:latin typeface="+mj-lt"/>
            </a:rPr>
            <a:t>Provides </a:t>
          </a:r>
          <a:r>
            <a:rPr lang="en-US" sz="2000">
              <a:latin typeface="+mj-lt"/>
            </a:rPr>
            <a:t>one-on-one</a:t>
          </a:r>
          <a:r>
            <a:rPr lang="en-US" sz="2000" b="0" i="0" baseline="0">
              <a:latin typeface="+mj-lt"/>
            </a:rPr>
            <a:t> tutoring based on the Science of Reading helping to increase students foundational reading skills and increase fluency leading to better reading</a:t>
          </a:r>
          <a:r>
            <a:rPr lang="en-US" sz="2000">
              <a:latin typeface="+mj-lt"/>
            </a:rPr>
            <a:t> </a:t>
          </a:r>
          <a:r>
            <a:rPr lang="en-US" sz="2000" b="0" i="0" baseline="0">
              <a:latin typeface="+mj-lt"/>
            </a:rPr>
            <a:t>comprehension</a:t>
          </a:r>
          <a:endParaRPr lang="en-US" sz="2000">
            <a:latin typeface="+mj-lt"/>
          </a:endParaRPr>
        </a:p>
      </dgm:t>
    </dgm:pt>
    <dgm:pt modelId="{C55BFFD4-97A6-4F3D-9D3D-3F17F08F0060}" type="parTrans" cxnId="{51586E36-8B98-4CC6-B9C6-F61DD3163BEF}">
      <dgm:prSet/>
      <dgm:spPr/>
      <dgm:t>
        <a:bodyPr/>
        <a:lstStyle/>
        <a:p>
          <a:endParaRPr lang="en-US"/>
        </a:p>
      </dgm:t>
    </dgm:pt>
    <dgm:pt modelId="{122E18C6-1694-45DB-ACB2-39D38D1B3EDF}" type="sibTrans" cxnId="{51586E36-8B98-4CC6-B9C6-F61DD3163BEF}">
      <dgm:prSet/>
      <dgm:spPr/>
      <dgm:t>
        <a:bodyPr/>
        <a:lstStyle/>
        <a:p>
          <a:endParaRPr lang="en-US"/>
        </a:p>
      </dgm:t>
    </dgm:pt>
    <dgm:pt modelId="{94ABF41A-3411-4EC4-953C-0ECDFD3A5CA9}">
      <dgm:prSet custT="1"/>
      <dgm:spPr/>
      <dgm:t>
        <a:bodyPr/>
        <a:lstStyle/>
        <a:p>
          <a:r>
            <a:rPr lang="en-US" sz="2000">
              <a:latin typeface="+mj-lt"/>
            </a:rPr>
            <a:t>Provides “in-the-moment” feedback to students</a:t>
          </a:r>
        </a:p>
      </dgm:t>
    </dgm:pt>
    <dgm:pt modelId="{279CB3EC-BCD1-4B13-8B91-E63D959BE286}" type="parTrans" cxnId="{804258E3-B1CD-4B81-B27F-69771A66B117}">
      <dgm:prSet/>
      <dgm:spPr/>
      <dgm:t>
        <a:bodyPr/>
        <a:lstStyle/>
        <a:p>
          <a:endParaRPr lang="en-US"/>
        </a:p>
      </dgm:t>
    </dgm:pt>
    <dgm:pt modelId="{4E7EC374-6780-4F01-8605-CB8AB90584FA}" type="sibTrans" cxnId="{804258E3-B1CD-4B81-B27F-69771A66B117}">
      <dgm:prSet/>
      <dgm:spPr/>
      <dgm:t>
        <a:bodyPr/>
        <a:lstStyle/>
        <a:p>
          <a:endParaRPr lang="en-US"/>
        </a:p>
      </dgm:t>
    </dgm:pt>
    <dgm:pt modelId="{2B706671-983C-4B97-A312-69B6781AAF00}">
      <dgm:prSet custT="1"/>
      <dgm:spPr/>
      <dgm:t>
        <a:bodyPr/>
        <a:lstStyle/>
        <a:p>
          <a:r>
            <a:rPr lang="en-US" sz="2000">
              <a:latin typeface="+mj-lt"/>
            </a:rPr>
            <a:t>Accessible at school and home </a:t>
          </a:r>
        </a:p>
      </dgm:t>
    </dgm:pt>
    <dgm:pt modelId="{7AC96B65-8D84-4D1C-A977-F5EA7A4E8814}" type="parTrans" cxnId="{8C4263A6-BA7D-4D8C-ABA1-1C553287FA3C}">
      <dgm:prSet/>
      <dgm:spPr/>
      <dgm:t>
        <a:bodyPr/>
        <a:lstStyle/>
        <a:p>
          <a:endParaRPr lang="en-US"/>
        </a:p>
      </dgm:t>
    </dgm:pt>
    <dgm:pt modelId="{22A65F2D-C3A0-4251-B831-AAA96C2DBB5F}" type="sibTrans" cxnId="{8C4263A6-BA7D-4D8C-ABA1-1C553287FA3C}">
      <dgm:prSet/>
      <dgm:spPr/>
      <dgm:t>
        <a:bodyPr/>
        <a:lstStyle/>
        <a:p>
          <a:endParaRPr lang="en-US"/>
        </a:p>
      </dgm:t>
    </dgm:pt>
    <dgm:pt modelId="{26E1F357-3CDF-4353-9D0E-BE490A000F5A}" type="pres">
      <dgm:prSet presAssocID="{3722940C-0E6C-4BF8-A048-028FF25260F6}" presName="linear" presStyleCnt="0">
        <dgm:presLayoutVars>
          <dgm:animLvl val="lvl"/>
          <dgm:resizeHandles val="exact"/>
        </dgm:presLayoutVars>
      </dgm:prSet>
      <dgm:spPr/>
    </dgm:pt>
    <dgm:pt modelId="{192331BD-8276-4616-8D9E-2324B08B35FE}" type="pres">
      <dgm:prSet presAssocID="{715FEEBB-F7B2-4C4D-9438-A8242117E9ED}" presName="parentText" presStyleLbl="node1" presStyleIdx="0" presStyleCnt="1" custScaleY="34771" custLinFactNeighborY="-3384">
        <dgm:presLayoutVars>
          <dgm:chMax val="0"/>
          <dgm:bulletEnabled val="1"/>
        </dgm:presLayoutVars>
      </dgm:prSet>
      <dgm:spPr/>
    </dgm:pt>
    <dgm:pt modelId="{8CB11716-A1F1-4F21-8757-FB09FE1DC800}" type="pres">
      <dgm:prSet presAssocID="{715FEEBB-F7B2-4C4D-9438-A8242117E9ED}" presName="childText" presStyleLbl="revTx" presStyleIdx="0" presStyleCnt="1">
        <dgm:presLayoutVars>
          <dgm:bulletEnabled val="1"/>
        </dgm:presLayoutVars>
      </dgm:prSet>
      <dgm:spPr/>
    </dgm:pt>
  </dgm:ptLst>
  <dgm:cxnLst>
    <dgm:cxn modelId="{CACF6B2A-9B35-4519-B597-11BB181AD03F}" srcId="{4C3342DF-CFED-4580-BD74-C9208A49C256}" destId="{A8478A63-C72E-480D-A555-AC181091C206}" srcOrd="0" destOrd="0" parTransId="{5862D65D-9B0C-4698-A7C6-BED4DAB454F4}" sibTransId="{310DD934-9DF3-40EB-9794-51CA16789D31}"/>
    <dgm:cxn modelId="{51586E36-8B98-4CC6-B9C6-F61DD3163BEF}" srcId="{FF77FCD2-0681-4893-BD8F-B18477459245}" destId="{678BD69A-2428-4E42-AECC-6AECB0462D1F}" srcOrd="0" destOrd="0" parTransId="{C55BFFD4-97A6-4F3D-9D3D-3F17F08F0060}" sibTransId="{122E18C6-1694-45DB-ACB2-39D38D1B3EDF}"/>
    <dgm:cxn modelId="{AA2F5863-5444-4E32-8A20-95EAF3F4D5AA}" srcId="{715FEEBB-F7B2-4C4D-9438-A8242117E9ED}" destId="{FF77FCD2-0681-4893-BD8F-B18477459245}" srcOrd="2" destOrd="0" parTransId="{0D5F28A8-A7BA-4477-8F06-8233B0CA453A}" sibTransId="{0FBC453B-D429-47AE-9858-DAC3CFD7A968}"/>
    <dgm:cxn modelId="{3333FC66-5A34-4815-AEEB-F2830DD96FED}" type="presOf" srcId="{715FEEBB-F7B2-4C4D-9438-A8242117E9ED}" destId="{192331BD-8276-4616-8D9E-2324B08B35FE}" srcOrd="0" destOrd="0" presId="urn:microsoft.com/office/officeart/2005/8/layout/vList2"/>
    <dgm:cxn modelId="{C208646B-43BC-4953-A00C-719FBB87B69D}" type="presOf" srcId="{94ABF41A-3411-4EC4-953C-0ECDFD3A5CA9}" destId="{8CB11716-A1F1-4F21-8757-FB09FE1DC800}" srcOrd="0" destOrd="5" presId="urn:microsoft.com/office/officeart/2005/8/layout/vList2"/>
    <dgm:cxn modelId="{EF5A9977-3B0A-47DF-8104-2D11E60B20AB}" type="presOf" srcId="{A8478A63-C72E-480D-A555-AC181091C206}" destId="{8CB11716-A1F1-4F21-8757-FB09FE1DC800}" srcOrd="0" destOrd="2" presId="urn:microsoft.com/office/officeart/2005/8/layout/vList2"/>
    <dgm:cxn modelId="{3A00D97F-EA6E-4E06-B472-D3D29036E1F6}" type="presOf" srcId="{FF77FCD2-0681-4893-BD8F-B18477459245}" destId="{8CB11716-A1F1-4F21-8757-FB09FE1DC800}" srcOrd="0" destOrd="3" presId="urn:microsoft.com/office/officeart/2005/8/layout/vList2"/>
    <dgm:cxn modelId="{B9E24883-AFD5-455B-B5F5-3440BB895D49}" type="presOf" srcId="{2B706671-983C-4B97-A312-69B6781AAF00}" destId="{8CB11716-A1F1-4F21-8757-FB09FE1DC800}" srcOrd="0" destOrd="6" presId="urn:microsoft.com/office/officeart/2005/8/layout/vList2"/>
    <dgm:cxn modelId="{45D5CD83-7F68-4451-8EF6-91B0D6178A32}" srcId="{715FEEBB-F7B2-4C4D-9438-A8242117E9ED}" destId="{4C3342DF-CFED-4580-BD74-C9208A49C256}" srcOrd="1" destOrd="0" parTransId="{6C8F81C5-BB02-43DA-A3AA-F8F31FADC219}" sibTransId="{93E2DAA8-6A85-49C1-A32C-C79C6B2DC4D1}"/>
    <dgm:cxn modelId="{8C4263A6-BA7D-4D8C-ABA1-1C553287FA3C}" srcId="{FF77FCD2-0681-4893-BD8F-B18477459245}" destId="{2B706671-983C-4B97-A312-69B6781AAF00}" srcOrd="2" destOrd="0" parTransId="{7AC96B65-8D84-4D1C-A977-F5EA7A4E8814}" sibTransId="{22A65F2D-C3A0-4251-B831-AAA96C2DBB5F}"/>
    <dgm:cxn modelId="{27E6FBB6-5CEB-41EC-B758-297A07BA92B9}" type="presOf" srcId="{4C3342DF-CFED-4580-BD74-C9208A49C256}" destId="{8CB11716-A1F1-4F21-8757-FB09FE1DC800}" srcOrd="0" destOrd="1" presId="urn:microsoft.com/office/officeart/2005/8/layout/vList2"/>
    <dgm:cxn modelId="{8BBE6CBC-FEBA-4B48-960D-FF211706CCC2}" srcId="{715FEEBB-F7B2-4C4D-9438-A8242117E9ED}" destId="{DC0AC35D-425E-4FE8-95F5-44B382C59766}" srcOrd="0" destOrd="0" parTransId="{C8980AF2-2212-4761-9224-2CCDB777F2C7}" sibTransId="{E02BE671-7468-4A24-A8C0-065717D4373B}"/>
    <dgm:cxn modelId="{E0C1F6C5-BB9F-4711-AC89-F6B91CBCB121}" srcId="{3722940C-0E6C-4BF8-A048-028FF25260F6}" destId="{715FEEBB-F7B2-4C4D-9438-A8242117E9ED}" srcOrd="0" destOrd="0" parTransId="{6AF80C02-C2EF-43F5-B13A-C598BB209AB2}" sibTransId="{54F99A04-F16B-4AC9-BDA8-DB48D7560033}"/>
    <dgm:cxn modelId="{1F5D94CC-07EA-492B-ABE9-5D35432A44D6}" type="presOf" srcId="{678BD69A-2428-4E42-AECC-6AECB0462D1F}" destId="{8CB11716-A1F1-4F21-8757-FB09FE1DC800}" srcOrd="0" destOrd="4" presId="urn:microsoft.com/office/officeart/2005/8/layout/vList2"/>
    <dgm:cxn modelId="{804258E3-B1CD-4B81-B27F-69771A66B117}" srcId="{FF77FCD2-0681-4893-BD8F-B18477459245}" destId="{94ABF41A-3411-4EC4-953C-0ECDFD3A5CA9}" srcOrd="1" destOrd="0" parTransId="{279CB3EC-BCD1-4B13-8B91-E63D959BE286}" sibTransId="{4E7EC374-6780-4F01-8605-CB8AB90584FA}"/>
    <dgm:cxn modelId="{3F9228E8-A230-4452-BB21-CB9B01FBA0F6}" type="presOf" srcId="{DC0AC35D-425E-4FE8-95F5-44B382C59766}" destId="{8CB11716-A1F1-4F21-8757-FB09FE1DC800}" srcOrd="0" destOrd="0" presId="urn:microsoft.com/office/officeart/2005/8/layout/vList2"/>
    <dgm:cxn modelId="{D8A6DAFF-4D71-4749-84D9-7185DD4D9B0A}" type="presOf" srcId="{3722940C-0E6C-4BF8-A048-028FF25260F6}" destId="{26E1F357-3CDF-4353-9D0E-BE490A000F5A}" srcOrd="0" destOrd="0" presId="urn:microsoft.com/office/officeart/2005/8/layout/vList2"/>
    <dgm:cxn modelId="{8557CECC-E159-42F7-BF88-74CBAFEE30CE}" type="presParOf" srcId="{26E1F357-3CDF-4353-9D0E-BE490A000F5A}" destId="{192331BD-8276-4616-8D9E-2324B08B35FE}" srcOrd="0" destOrd="0" presId="urn:microsoft.com/office/officeart/2005/8/layout/vList2"/>
    <dgm:cxn modelId="{81F39ECF-E362-43C0-8DA5-6196229E213F}" type="presParOf" srcId="{26E1F357-3CDF-4353-9D0E-BE490A000F5A}" destId="{8CB11716-A1F1-4F21-8757-FB09FE1DC800}"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22940C-0E6C-4BF8-A048-028FF25260F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1EF2819-C83B-4269-9DF6-1C6F0E1F7071}">
      <dgm:prSet custT="1"/>
      <dgm:spPr>
        <a:solidFill>
          <a:srgbClr val="002060"/>
        </a:solidFill>
      </dgm:spPr>
      <dgm:t>
        <a:bodyPr/>
        <a:lstStyle/>
        <a:p>
          <a:r>
            <a:rPr lang="en-US" sz="2400" b="1"/>
            <a:t>Intervention Block</a:t>
          </a:r>
          <a:endParaRPr lang="en-US" sz="2400"/>
        </a:p>
      </dgm:t>
    </dgm:pt>
    <dgm:pt modelId="{1F56F0AF-8A4F-416C-A0AA-F9170412F033}" type="parTrans" cxnId="{1351C697-FBB0-42EA-A902-E2ADF0DC887A}">
      <dgm:prSet/>
      <dgm:spPr/>
      <dgm:t>
        <a:bodyPr/>
        <a:lstStyle/>
        <a:p>
          <a:endParaRPr lang="en-US" sz="1400"/>
        </a:p>
      </dgm:t>
    </dgm:pt>
    <dgm:pt modelId="{AD58BB79-AE8A-49F1-87AD-DA762D594EF3}" type="sibTrans" cxnId="{1351C697-FBB0-42EA-A902-E2ADF0DC887A}">
      <dgm:prSet/>
      <dgm:spPr/>
      <dgm:t>
        <a:bodyPr/>
        <a:lstStyle/>
        <a:p>
          <a:endParaRPr lang="en-US" sz="1400"/>
        </a:p>
      </dgm:t>
    </dgm:pt>
    <dgm:pt modelId="{179B54D4-1984-4BE6-B6D4-CF6043B80EA4}">
      <dgm:prSet custT="1"/>
      <dgm:spPr/>
      <dgm:t>
        <a:bodyPr/>
        <a:lstStyle/>
        <a:p>
          <a:pPr rtl="0"/>
          <a:r>
            <a:rPr lang="en-US" sz="1800">
              <a:latin typeface="+mj-lt"/>
            </a:rPr>
            <a:t>Partner with schools to design an intervention block focused on reading and/or math</a:t>
          </a:r>
          <a:endParaRPr lang="en-US" sz="1800"/>
        </a:p>
      </dgm:t>
    </dgm:pt>
    <dgm:pt modelId="{6F1BE2DF-387B-49B3-9455-C50C16310CEA}" type="parTrans" cxnId="{32BC3839-11E7-4DF8-B883-EA6993F281C7}">
      <dgm:prSet/>
      <dgm:spPr/>
      <dgm:t>
        <a:bodyPr/>
        <a:lstStyle/>
        <a:p>
          <a:endParaRPr lang="en-US" sz="1400"/>
        </a:p>
      </dgm:t>
    </dgm:pt>
    <dgm:pt modelId="{629EAAE3-25FC-40DE-9140-85A4F87CA762}" type="sibTrans" cxnId="{32BC3839-11E7-4DF8-B883-EA6993F281C7}">
      <dgm:prSet/>
      <dgm:spPr/>
      <dgm:t>
        <a:bodyPr/>
        <a:lstStyle/>
        <a:p>
          <a:endParaRPr lang="en-US" sz="1400"/>
        </a:p>
      </dgm:t>
    </dgm:pt>
    <dgm:pt modelId="{5571DBC5-F9FE-438A-9501-9DF2AA6F5049}">
      <dgm:prSet custT="1"/>
      <dgm:spPr>
        <a:solidFill>
          <a:srgbClr val="002060"/>
        </a:solidFill>
      </dgm:spPr>
      <dgm:t>
        <a:bodyPr/>
        <a:lstStyle/>
        <a:p>
          <a:r>
            <a:rPr lang="en-US" sz="2400" b="1"/>
            <a:t>Instructional Learning Walks</a:t>
          </a:r>
        </a:p>
      </dgm:t>
    </dgm:pt>
    <dgm:pt modelId="{95ED620B-452F-4B84-9EB8-4551BB943AFC}" type="parTrans" cxnId="{3D2FC6CF-D3A9-49E0-8B5F-7A03D202439B}">
      <dgm:prSet/>
      <dgm:spPr/>
      <dgm:t>
        <a:bodyPr/>
        <a:lstStyle/>
        <a:p>
          <a:endParaRPr lang="en-US"/>
        </a:p>
      </dgm:t>
    </dgm:pt>
    <dgm:pt modelId="{61C77C78-E6C1-4092-88F7-A608870FEEDA}" type="sibTrans" cxnId="{3D2FC6CF-D3A9-49E0-8B5F-7A03D202439B}">
      <dgm:prSet/>
      <dgm:spPr/>
      <dgm:t>
        <a:bodyPr/>
        <a:lstStyle/>
        <a:p>
          <a:endParaRPr lang="en-US"/>
        </a:p>
      </dgm:t>
    </dgm:pt>
    <dgm:pt modelId="{B9C944F2-5742-49C5-9B10-3F681C3DDCE9}">
      <dgm:prSet custT="1"/>
      <dgm:spPr>
        <a:noFill/>
      </dgm:spPr>
      <dgm:t>
        <a:bodyPr/>
        <a:lstStyle/>
        <a:p>
          <a:r>
            <a:rPr lang="en-US" sz="2000" b="0">
              <a:latin typeface="+mj-lt"/>
            </a:rPr>
            <a:t>Conduct monthly learning walks to </a:t>
          </a:r>
          <a:r>
            <a:rPr lang="en-US" sz="2000" b="0" i="0">
              <a:latin typeface="+mj-lt"/>
            </a:rPr>
            <a:t>observe academic discourse, systems, instructional strategies, and school culture</a:t>
          </a:r>
          <a:endParaRPr lang="en-US" sz="2000" b="0">
            <a:latin typeface="+mj-lt"/>
          </a:endParaRPr>
        </a:p>
      </dgm:t>
    </dgm:pt>
    <dgm:pt modelId="{86A25992-9970-4FB5-A103-A68C2BB8D4D0}" type="parTrans" cxnId="{6AB512EF-DE72-4DBF-8270-CF1DF61307CC}">
      <dgm:prSet/>
      <dgm:spPr/>
      <dgm:t>
        <a:bodyPr/>
        <a:lstStyle/>
        <a:p>
          <a:endParaRPr lang="en-US"/>
        </a:p>
      </dgm:t>
    </dgm:pt>
    <dgm:pt modelId="{5D3DE195-C6A1-4588-A7C0-7717F7751997}" type="sibTrans" cxnId="{6AB512EF-DE72-4DBF-8270-CF1DF61307CC}">
      <dgm:prSet/>
      <dgm:spPr/>
      <dgm:t>
        <a:bodyPr/>
        <a:lstStyle/>
        <a:p>
          <a:endParaRPr lang="en-US"/>
        </a:p>
      </dgm:t>
    </dgm:pt>
    <dgm:pt modelId="{9853C122-A432-4D4D-9E9F-F698C7DDAB3E}">
      <dgm:prSet custT="1"/>
      <dgm:spPr>
        <a:noFill/>
      </dgm:spPr>
      <dgm:t>
        <a:bodyPr/>
        <a:lstStyle/>
        <a:p>
          <a:r>
            <a:rPr lang="en-US" sz="2000" b="0">
              <a:latin typeface="+mj-lt"/>
            </a:rPr>
            <a:t>Determine support steps and provide actionable feedback </a:t>
          </a:r>
        </a:p>
      </dgm:t>
    </dgm:pt>
    <dgm:pt modelId="{14B1138A-4D92-4E52-ADDD-BE8ED545F6B4}" type="parTrans" cxnId="{B80DC041-3588-4627-B78F-7E5204006519}">
      <dgm:prSet/>
      <dgm:spPr/>
      <dgm:t>
        <a:bodyPr/>
        <a:lstStyle/>
        <a:p>
          <a:endParaRPr lang="en-US"/>
        </a:p>
      </dgm:t>
    </dgm:pt>
    <dgm:pt modelId="{0A14BB62-4B9A-4D8A-8A28-F8D67F7AAAF9}" type="sibTrans" cxnId="{B80DC041-3588-4627-B78F-7E5204006519}">
      <dgm:prSet/>
      <dgm:spPr/>
      <dgm:t>
        <a:bodyPr/>
        <a:lstStyle/>
        <a:p>
          <a:endParaRPr lang="en-US"/>
        </a:p>
      </dgm:t>
    </dgm:pt>
    <dgm:pt modelId="{A229BA42-F50E-4E4C-ADA8-7B0B7D399351}">
      <dgm:prSet custT="1"/>
      <dgm:spPr/>
      <dgm:t>
        <a:bodyPr/>
        <a:lstStyle/>
        <a:p>
          <a:pPr rtl="0"/>
          <a:r>
            <a:rPr lang="en-US" sz="1800">
              <a:latin typeface="Calibri Light" panose="020F0302020204030204"/>
            </a:rPr>
            <a:t>Data will be used to provide personalized intervention and acceleration in reading and </a:t>
          </a:r>
          <a:r>
            <a:rPr lang="en-US" sz="1800">
              <a:latin typeface="+mj-lt"/>
            </a:rPr>
            <a:t>mathematics.</a:t>
          </a:r>
        </a:p>
      </dgm:t>
    </dgm:pt>
    <dgm:pt modelId="{09C8634F-5122-4E31-A5E9-9486D37EF29A}" type="parTrans" cxnId="{781AEA02-81BC-4354-8E52-67F9601A576E}">
      <dgm:prSet/>
      <dgm:spPr/>
      <dgm:t>
        <a:bodyPr/>
        <a:lstStyle/>
        <a:p>
          <a:endParaRPr lang="en-US"/>
        </a:p>
      </dgm:t>
    </dgm:pt>
    <dgm:pt modelId="{0674FA93-7F47-417C-9A10-9964BEA1F2DC}" type="sibTrans" cxnId="{781AEA02-81BC-4354-8E52-67F9601A576E}">
      <dgm:prSet/>
      <dgm:spPr/>
      <dgm:t>
        <a:bodyPr/>
        <a:lstStyle/>
        <a:p>
          <a:endParaRPr lang="en-US"/>
        </a:p>
      </dgm:t>
    </dgm:pt>
    <dgm:pt modelId="{8ABEA056-D706-4351-BDF2-9B4526A6D571}">
      <dgm:prSet custT="1"/>
      <dgm:spPr/>
      <dgm:t>
        <a:bodyPr/>
        <a:lstStyle/>
        <a:p>
          <a:pPr rtl="0"/>
          <a:r>
            <a:rPr lang="en-US" sz="1800">
              <a:latin typeface="+mj-lt"/>
            </a:rPr>
            <a:t>Provide monthly one-on-one support to school administrators to develop and monitor the intervention block</a:t>
          </a:r>
        </a:p>
      </dgm:t>
    </dgm:pt>
    <dgm:pt modelId="{9E8EB09F-0CDA-4B99-8578-72449727AC32}" type="parTrans" cxnId="{681170C1-E904-4763-AD9A-D7E5DFAEF355}">
      <dgm:prSet/>
      <dgm:spPr/>
      <dgm:t>
        <a:bodyPr/>
        <a:lstStyle/>
        <a:p>
          <a:endParaRPr lang="en-US"/>
        </a:p>
      </dgm:t>
    </dgm:pt>
    <dgm:pt modelId="{CD0E34A5-C01A-4EC1-86B8-2DA3A7039B1D}" type="sibTrans" cxnId="{681170C1-E904-4763-AD9A-D7E5DFAEF355}">
      <dgm:prSet/>
      <dgm:spPr/>
      <dgm:t>
        <a:bodyPr/>
        <a:lstStyle/>
        <a:p>
          <a:endParaRPr lang="en-US"/>
        </a:p>
      </dgm:t>
    </dgm:pt>
    <dgm:pt modelId="{567F133A-DB0B-447F-8289-EC1A0F4759FB}">
      <dgm:prSet custT="1"/>
      <dgm:spPr/>
      <dgm:t>
        <a:bodyPr/>
        <a:lstStyle/>
        <a:p>
          <a:pPr rtl="0"/>
          <a:r>
            <a:rPr lang="en-US" sz="1800">
              <a:latin typeface="Calibri Light" panose="020F0302020204030204"/>
            </a:rPr>
            <a:t>Add an additional intervention period for select elementary and middle schools to aid in meeting individual student needs. </a:t>
          </a:r>
          <a:endParaRPr lang="en-US" sz="1800"/>
        </a:p>
      </dgm:t>
    </dgm:pt>
    <dgm:pt modelId="{C7027E7C-65AC-4B0D-A39C-80FF04934925}" type="parTrans" cxnId="{45ED8A77-6F2A-48BD-99D9-C5FC566DD2C1}">
      <dgm:prSet/>
      <dgm:spPr/>
      <dgm:t>
        <a:bodyPr/>
        <a:lstStyle/>
        <a:p>
          <a:endParaRPr lang="en-US"/>
        </a:p>
      </dgm:t>
    </dgm:pt>
    <dgm:pt modelId="{016C22C1-E960-4633-ACCA-51F440F8B98D}" type="sibTrans" cxnId="{45ED8A77-6F2A-48BD-99D9-C5FC566DD2C1}">
      <dgm:prSet/>
      <dgm:spPr/>
      <dgm:t>
        <a:bodyPr/>
        <a:lstStyle/>
        <a:p>
          <a:endParaRPr lang="en-US"/>
        </a:p>
      </dgm:t>
    </dgm:pt>
    <dgm:pt modelId="{26E1F357-3CDF-4353-9D0E-BE490A000F5A}" type="pres">
      <dgm:prSet presAssocID="{3722940C-0E6C-4BF8-A048-028FF25260F6}" presName="linear" presStyleCnt="0">
        <dgm:presLayoutVars>
          <dgm:animLvl val="lvl"/>
          <dgm:resizeHandles val="exact"/>
        </dgm:presLayoutVars>
      </dgm:prSet>
      <dgm:spPr/>
    </dgm:pt>
    <dgm:pt modelId="{C208403C-5EBF-432D-993E-F60694A7DD10}" type="pres">
      <dgm:prSet presAssocID="{61EF2819-C83B-4269-9DF6-1C6F0E1F7071}" presName="parentText" presStyleLbl="node1" presStyleIdx="0" presStyleCnt="2" custScaleY="49374" custLinFactNeighborX="263" custLinFactNeighborY="-58449">
        <dgm:presLayoutVars>
          <dgm:chMax val="0"/>
          <dgm:bulletEnabled val="1"/>
        </dgm:presLayoutVars>
      </dgm:prSet>
      <dgm:spPr/>
    </dgm:pt>
    <dgm:pt modelId="{E8ECCBAB-5C42-461D-B683-B57EB05EA60A}" type="pres">
      <dgm:prSet presAssocID="{61EF2819-C83B-4269-9DF6-1C6F0E1F7071}" presName="childText" presStyleLbl="revTx" presStyleIdx="0" presStyleCnt="2" custLinFactNeighborX="-572" custLinFactNeighborY="-19588">
        <dgm:presLayoutVars>
          <dgm:bulletEnabled val="1"/>
        </dgm:presLayoutVars>
      </dgm:prSet>
      <dgm:spPr/>
    </dgm:pt>
    <dgm:pt modelId="{95F672D6-0D30-4DD0-85B3-04A0CFD2FDAC}" type="pres">
      <dgm:prSet presAssocID="{5571DBC5-F9FE-438A-9501-9DF2AA6F5049}" presName="parentText" presStyleLbl="node1" presStyleIdx="1" presStyleCnt="2" custScaleY="46849" custLinFactNeighborX="-572">
        <dgm:presLayoutVars>
          <dgm:chMax val="0"/>
          <dgm:bulletEnabled val="1"/>
        </dgm:presLayoutVars>
      </dgm:prSet>
      <dgm:spPr/>
    </dgm:pt>
    <dgm:pt modelId="{39748FAC-8034-406D-A985-1E95051ABA87}" type="pres">
      <dgm:prSet presAssocID="{5571DBC5-F9FE-438A-9501-9DF2AA6F5049}" presName="childText" presStyleLbl="revTx" presStyleIdx="1" presStyleCnt="2">
        <dgm:presLayoutVars>
          <dgm:bulletEnabled val="1"/>
        </dgm:presLayoutVars>
      </dgm:prSet>
      <dgm:spPr/>
    </dgm:pt>
  </dgm:ptLst>
  <dgm:cxnLst>
    <dgm:cxn modelId="{12693501-311A-48F6-A996-B334B9F5D413}" type="presOf" srcId="{61EF2819-C83B-4269-9DF6-1C6F0E1F7071}" destId="{C208403C-5EBF-432D-993E-F60694A7DD10}" srcOrd="0" destOrd="0" presId="urn:microsoft.com/office/officeart/2005/8/layout/vList2"/>
    <dgm:cxn modelId="{781AEA02-81BC-4354-8E52-67F9601A576E}" srcId="{61EF2819-C83B-4269-9DF6-1C6F0E1F7071}" destId="{A229BA42-F50E-4E4C-ADA8-7B0B7D399351}" srcOrd="2" destOrd="0" parTransId="{09C8634F-5122-4E31-A5E9-9486D37EF29A}" sibTransId="{0674FA93-7F47-417C-9A10-9964BEA1F2DC}"/>
    <dgm:cxn modelId="{A872EC24-3C77-48B6-83E6-6B20446F6B77}" type="presOf" srcId="{179B54D4-1984-4BE6-B6D4-CF6043B80EA4}" destId="{E8ECCBAB-5C42-461D-B683-B57EB05EA60A}" srcOrd="0" destOrd="0" presId="urn:microsoft.com/office/officeart/2005/8/layout/vList2"/>
    <dgm:cxn modelId="{5A45B129-A138-4EB9-A7A6-0BAA2CE62FEC}" type="presOf" srcId="{5571DBC5-F9FE-438A-9501-9DF2AA6F5049}" destId="{95F672D6-0D30-4DD0-85B3-04A0CFD2FDAC}" srcOrd="0" destOrd="0" presId="urn:microsoft.com/office/officeart/2005/8/layout/vList2"/>
    <dgm:cxn modelId="{32BC3839-11E7-4DF8-B883-EA6993F281C7}" srcId="{61EF2819-C83B-4269-9DF6-1C6F0E1F7071}" destId="{179B54D4-1984-4BE6-B6D4-CF6043B80EA4}" srcOrd="0" destOrd="0" parTransId="{6F1BE2DF-387B-49B3-9455-C50C16310CEA}" sibTransId="{629EAAE3-25FC-40DE-9140-85A4F87CA762}"/>
    <dgm:cxn modelId="{A407BB3E-1971-4842-B43F-FF7B49AA8AF6}" type="presOf" srcId="{567F133A-DB0B-447F-8289-EC1A0F4759FB}" destId="{E8ECCBAB-5C42-461D-B683-B57EB05EA60A}" srcOrd="0" destOrd="2" presId="urn:microsoft.com/office/officeart/2005/8/layout/vList2"/>
    <dgm:cxn modelId="{B80DC041-3588-4627-B78F-7E5204006519}" srcId="{5571DBC5-F9FE-438A-9501-9DF2AA6F5049}" destId="{9853C122-A432-4D4D-9E9F-F698C7DDAB3E}" srcOrd="1" destOrd="0" parTransId="{14B1138A-4D92-4E52-ADDD-BE8ED545F6B4}" sibTransId="{0A14BB62-4B9A-4D8A-8A28-F8D67F7AAAF9}"/>
    <dgm:cxn modelId="{4D651145-1913-4451-A78E-8A4549EB905A}" type="presOf" srcId="{A229BA42-F50E-4E4C-ADA8-7B0B7D399351}" destId="{E8ECCBAB-5C42-461D-B683-B57EB05EA60A}" srcOrd="0" destOrd="3" presId="urn:microsoft.com/office/officeart/2005/8/layout/vList2"/>
    <dgm:cxn modelId="{45ED8A77-6F2A-48BD-99D9-C5FC566DD2C1}" srcId="{61EF2819-C83B-4269-9DF6-1C6F0E1F7071}" destId="{567F133A-DB0B-447F-8289-EC1A0F4759FB}" srcOrd="1" destOrd="0" parTransId="{C7027E7C-65AC-4B0D-A39C-80FF04934925}" sibTransId="{016C22C1-E960-4633-ACCA-51F440F8B98D}"/>
    <dgm:cxn modelId="{9D68FA59-53DC-4F30-9BF5-29E4B749A73A}" type="presOf" srcId="{9853C122-A432-4D4D-9E9F-F698C7DDAB3E}" destId="{39748FAC-8034-406D-A985-1E95051ABA87}" srcOrd="0" destOrd="1" presId="urn:microsoft.com/office/officeart/2005/8/layout/vList2"/>
    <dgm:cxn modelId="{1351C697-FBB0-42EA-A902-E2ADF0DC887A}" srcId="{3722940C-0E6C-4BF8-A048-028FF25260F6}" destId="{61EF2819-C83B-4269-9DF6-1C6F0E1F7071}" srcOrd="0" destOrd="0" parTransId="{1F56F0AF-8A4F-416C-A0AA-F9170412F033}" sibTransId="{AD58BB79-AE8A-49F1-87AD-DA762D594EF3}"/>
    <dgm:cxn modelId="{D30ECEB1-88FD-4C96-8C00-98950299575E}" type="presOf" srcId="{8ABEA056-D706-4351-BDF2-9B4526A6D571}" destId="{E8ECCBAB-5C42-461D-B683-B57EB05EA60A}" srcOrd="0" destOrd="1" presId="urn:microsoft.com/office/officeart/2005/8/layout/vList2"/>
    <dgm:cxn modelId="{681170C1-E904-4763-AD9A-D7E5DFAEF355}" srcId="{179B54D4-1984-4BE6-B6D4-CF6043B80EA4}" destId="{8ABEA056-D706-4351-BDF2-9B4526A6D571}" srcOrd="0" destOrd="0" parTransId="{9E8EB09F-0CDA-4B99-8578-72449727AC32}" sibTransId="{CD0E34A5-C01A-4EC1-86B8-2DA3A7039B1D}"/>
    <dgm:cxn modelId="{C0EC3DCF-A72B-4AC5-9A96-C2547BA6AC4A}" type="presOf" srcId="{B9C944F2-5742-49C5-9B10-3F681C3DDCE9}" destId="{39748FAC-8034-406D-A985-1E95051ABA87}" srcOrd="0" destOrd="0" presId="urn:microsoft.com/office/officeart/2005/8/layout/vList2"/>
    <dgm:cxn modelId="{3D2FC6CF-D3A9-49E0-8B5F-7A03D202439B}" srcId="{3722940C-0E6C-4BF8-A048-028FF25260F6}" destId="{5571DBC5-F9FE-438A-9501-9DF2AA6F5049}" srcOrd="1" destOrd="0" parTransId="{95ED620B-452F-4B84-9EB8-4551BB943AFC}" sibTransId="{61C77C78-E6C1-4092-88F7-A608870FEEDA}"/>
    <dgm:cxn modelId="{6AB512EF-DE72-4DBF-8270-CF1DF61307CC}" srcId="{5571DBC5-F9FE-438A-9501-9DF2AA6F5049}" destId="{B9C944F2-5742-49C5-9B10-3F681C3DDCE9}" srcOrd="0" destOrd="0" parTransId="{86A25992-9970-4FB5-A103-A68C2BB8D4D0}" sibTransId="{5D3DE195-C6A1-4588-A7C0-7717F7751997}"/>
    <dgm:cxn modelId="{D8A6DAFF-4D71-4749-84D9-7185DD4D9B0A}" type="presOf" srcId="{3722940C-0E6C-4BF8-A048-028FF25260F6}" destId="{26E1F357-3CDF-4353-9D0E-BE490A000F5A}" srcOrd="0" destOrd="0" presId="urn:microsoft.com/office/officeart/2005/8/layout/vList2"/>
    <dgm:cxn modelId="{09883191-C8EC-4CEB-89D9-F2C627FCA33D}" type="presParOf" srcId="{26E1F357-3CDF-4353-9D0E-BE490A000F5A}" destId="{C208403C-5EBF-432D-993E-F60694A7DD10}" srcOrd="0" destOrd="0" presId="urn:microsoft.com/office/officeart/2005/8/layout/vList2"/>
    <dgm:cxn modelId="{77124DF6-F6B4-4E02-B187-0B025D44855C}" type="presParOf" srcId="{26E1F357-3CDF-4353-9D0E-BE490A000F5A}" destId="{E8ECCBAB-5C42-461D-B683-B57EB05EA60A}" srcOrd="1" destOrd="0" presId="urn:microsoft.com/office/officeart/2005/8/layout/vList2"/>
    <dgm:cxn modelId="{8FB0469E-A856-4F18-9834-9E826CE60451}" type="presParOf" srcId="{26E1F357-3CDF-4353-9D0E-BE490A000F5A}" destId="{95F672D6-0D30-4DD0-85B3-04A0CFD2FDAC}" srcOrd="2" destOrd="0" presId="urn:microsoft.com/office/officeart/2005/8/layout/vList2"/>
    <dgm:cxn modelId="{8FF1EADE-A124-4560-BDBD-C2A9DFDE4B04}" type="presParOf" srcId="{26E1F357-3CDF-4353-9D0E-BE490A000F5A}" destId="{39748FAC-8034-406D-A985-1E95051ABA87}"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331BD-8276-4616-8D9E-2324B08B35FE}">
      <dsp:nvSpPr>
        <dsp:cNvPr id="0" name=""/>
        <dsp:cNvSpPr/>
      </dsp:nvSpPr>
      <dsp:spPr>
        <a:xfrm>
          <a:off x="0" y="0"/>
          <a:ext cx="9723384" cy="1105395"/>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Font typeface="Arial" panose="020B0604020202020204" pitchFamily="34" charset="0"/>
            <a:buNone/>
          </a:pPr>
          <a:r>
            <a:rPr lang="en-US" sz="2800" b="1" i="0" kern="1200" baseline="0"/>
            <a:t>Language Essentials for Teachers of Reading and Spelling (LETRS) Training</a:t>
          </a:r>
          <a:r>
            <a:rPr lang="en-US" sz="2800" b="1" kern="1200"/>
            <a:t> </a:t>
          </a:r>
          <a:endParaRPr lang="en-US" sz="2800" kern="1200"/>
        </a:p>
      </dsp:txBody>
      <dsp:txXfrm>
        <a:off x="53961" y="53961"/>
        <a:ext cx="9615462" cy="997473"/>
      </dsp:txXfrm>
    </dsp:sp>
    <dsp:sp modelId="{8CB11716-A1F1-4F21-8757-FB09FE1DC800}">
      <dsp:nvSpPr>
        <dsp:cNvPr id="0" name=""/>
        <dsp:cNvSpPr/>
      </dsp:nvSpPr>
      <dsp:spPr>
        <a:xfrm>
          <a:off x="0" y="1266783"/>
          <a:ext cx="9723384" cy="1589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717"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a:latin typeface="+mj-lt"/>
            </a:rPr>
            <a:t>Continue to equip teachers and leaders with the knowledge and skills to provide and support effective literacy instruction</a:t>
          </a:r>
        </a:p>
        <a:p>
          <a:pPr marL="228600" lvl="1" indent="-228600" algn="l" defTabSz="889000">
            <a:lnSpc>
              <a:spcPct val="90000"/>
            </a:lnSpc>
            <a:spcBef>
              <a:spcPct val="0"/>
            </a:spcBef>
            <a:spcAft>
              <a:spcPct val="20000"/>
            </a:spcAft>
            <a:buChar char="•"/>
          </a:pPr>
          <a:r>
            <a:rPr lang="en-US" sz="2000" kern="1200">
              <a:latin typeface="+mj-lt"/>
            </a:rPr>
            <a:t>Implement evidence-based practices learned through LETRS during daily ELA instruction</a:t>
          </a:r>
        </a:p>
        <a:p>
          <a:pPr marL="228600" lvl="1" indent="-228600" algn="l" defTabSz="889000">
            <a:lnSpc>
              <a:spcPct val="90000"/>
            </a:lnSpc>
            <a:spcBef>
              <a:spcPct val="0"/>
            </a:spcBef>
            <a:spcAft>
              <a:spcPct val="20000"/>
            </a:spcAft>
            <a:buChar char="•"/>
          </a:pPr>
          <a:r>
            <a:rPr lang="en-US" sz="2000" kern="1200">
              <a:latin typeface="+mj-lt"/>
            </a:rPr>
            <a:t>Implement diagnostic assessments to identify students’ specific needs and provide needs-based intervention to ensure students accelerate to grade level mastery</a:t>
          </a:r>
        </a:p>
      </dsp:txBody>
      <dsp:txXfrm>
        <a:off x="0" y="1266783"/>
        <a:ext cx="9723384" cy="1589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331BD-8276-4616-8D9E-2324B08B35FE}">
      <dsp:nvSpPr>
        <dsp:cNvPr id="0" name=""/>
        <dsp:cNvSpPr/>
      </dsp:nvSpPr>
      <dsp:spPr>
        <a:xfrm>
          <a:off x="0" y="317622"/>
          <a:ext cx="9042334" cy="885241"/>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Font typeface="Arial" panose="020B0604020202020204" pitchFamily="34" charset="0"/>
            <a:buNone/>
          </a:pPr>
          <a:r>
            <a:rPr lang="en-US" sz="3700" b="1" i="0" kern="1200" baseline="0"/>
            <a:t>Teaching and Learning Updates </a:t>
          </a:r>
          <a:endParaRPr lang="en-US" sz="3700" kern="1200"/>
        </a:p>
      </dsp:txBody>
      <dsp:txXfrm>
        <a:off x="43214" y="360836"/>
        <a:ext cx="8955906" cy="798813"/>
      </dsp:txXfrm>
    </dsp:sp>
    <dsp:sp modelId="{8CB11716-A1F1-4F21-8757-FB09FE1DC800}">
      <dsp:nvSpPr>
        <dsp:cNvPr id="0" name=""/>
        <dsp:cNvSpPr/>
      </dsp:nvSpPr>
      <dsp:spPr>
        <a:xfrm>
          <a:off x="0" y="1312700"/>
          <a:ext cx="9042334" cy="3245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7094" tIns="25400" rIns="142240" bIns="25400" numCol="1" spcCol="1270" anchor="t" anchorCtr="0">
          <a:noAutofit/>
        </a:bodyPr>
        <a:lstStyle/>
        <a:p>
          <a:pPr marL="228600" lvl="1" indent="-228600" algn="l" defTabSz="889000">
            <a:lnSpc>
              <a:spcPct val="90000"/>
            </a:lnSpc>
            <a:spcBef>
              <a:spcPct val="0"/>
            </a:spcBef>
            <a:spcAft>
              <a:spcPct val="20000"/>
            </a:spcAft>
            <a:buChar char="•"/>
          </a:pPr>
          <a:endParaRPr lang="en-US" sz="2000" kern="1200">
            <a:latin typeface="+mj-lt"/>
          </a:endParaRPr>
        </a:p>
        <a:p>
          <a:pPr marL="228600" lvl="1" indent="-228600" algn="l" defTabSz="889000">
            <a:lnSpc>
              <a:spcPct val="90000"/>
            </a:lnSpc>
            <a:spcBef>
              <a:spcPct val="0"/>
            </a:spcBef>
            <a:spcAft>
              <a:spcPct val="20000"/>
            </a:spcAft>
            <a:buChar char="•"/>
          </a:pPr>
          <a:r>
            <a:rPr lang="en-US" sz="2000" kern="1200">
              <a:latin typeface="+mj-lt"/>
            </a:rPr>
            <a:t>Implement district assessments using School City</a:t>
          </a:r>
        </a:p>
        <a:p>
          <a:pPr marL="457200" lvl="2" indent="-228600" algn="l" defTabSz="889000">
            <a:lnSpc>
              <a:spcPct val="90000"/>
            </a:lnSpc>
            <a:spcBef>
              <a:spcPct val="0"/>
            </a:spcBef>
            <a:spcAft>
              <a:spcPct val="20000"/>
            </a:spcAft>
            <a:buChar char="•"/>
          </a:pPr>
          <a:r>
            <a:rPr lang="en-US" sz="2000" kern="1200">
              <a:latin typeface="+mj-lt"/>
            </a:rPr>
            <a:t>Provide monthly one-on-one support to school administrators to monitor the data and develop interventions</a:t>
          </a:r>
        </a:p>
        <a:p>
          <a:pPr marL="228600" lvl="1" indent="-228600" algn="l" defTabSz="889000">
            <a:lnSpc>
              <a:spcPct val="90000"/>
            </a:lnSpc>
            <a:spcBef>
              <a:spcPct val="0"/>
            </a:spcBef>
            <a:spcAft>
              <a:spcPct val="20000"/>
            </a:spcAft>
            <a:buChar char="•"/>
          </a:pPr>
          <a:r>
            <a:rPr lang="en-US" sz="2000" kern="1200">
              <a:latin typeface="+mj-lt"/>
            </a:rPr>
            <a:t>Monitor use of Amira</a:t>
          </a:r>
        </a:p>
        <a:p>
          <a:pPr marL="457200" lvl="2" indent="-228600" algn="l" defTabSz="889000">
            <a:lnSpc>
              <a:spcPct val="90000"/>
            </a:lnSpc>
            <a:spcBef>
              <a:spcPct val="0"/>
            </a:spcBef>
            <a:spcAft>
              <a:spcPct val="20000"/>
            </a:spcAft>
            <a:buChar char="•"/>
          </a:pPr>
          <a:r>
            <a:rPr lang="en-US" sz="2000" b="0" i="0" kern="1200" baseline="0">
              <a:latin typeface="+mj-lt"/>
            </a:rPr>
            <a:t>Provides </a:t>
          </a:r>
          <a:r>
            <a:rPr lang="en-US" sz="2000" kern="1200">
              <a:latin typeface="+mj-lt"/>
            </a:rPr>
            <a:t>one-on-one</a:t>
          </a:r>
          <a:r>
            <a:rPr lang="en-US" sz="2000" b="0" i="0" kern="1200" baseline="0">
              <a:latin typeface="+mj-lt"/>
            </a:rPr>
            <a:t> tutoring based on the Science of Reading helping to increase students foundational reading skills and increase fluency leading to better reading</a:t>
          </a:r>
          <a:r>
            <a:rPr lang="en-US" sz="2000" kern="1200">
              <a:latin typeface="+mj-lt"/>
            </a:rPr>
            <a:t> </a:t>
          </a:r>
          <a:r>
            <a:rPr lang="en-US" sz="2000" b="0" i="0" kern="1200" baseline="0">
              <a:latin typeface="+mj-lt"/>
            </a:rPr>
            <a:t>comprehension</a:t>
          </a:r>
          <a:endParaRPr lang="en-US" sz="2000" kern="1200">
            <a:latin typeface="+mj-lt"/>
          </a:endParaRPr>
        </a:p>
        <a:p>
          <a:pPr marL="457200" lvl="2" indent="-228600" algn="l" defTabSz="889000">
            <a:lnSpc>
              <a:spcPct val="90000"/>
            </a:lnSpc>
            <a:spcBef>
              <a:spcPct val="0"/>
            </a:spcBef>
            <a:spcAft>
              <a:spcPct val="20000"/>
            </a:spcAft>
            <a:buChar char="•"/>
          </a:pPr>
          <a:r>
            <a:rPr lang="en-US" sz="2000" kern="1200">
              <a:latin typeface="+mj-lt"/>
            </a:rPr>
            <a:t>Provides “in-the-moment” feedback to students</a:t>
          </a:r>
        </a:p>
        <a:p>
          <a:pPr marL="457200" lvl="2" indent="-228600" algn="l" defTabSz="889000">
            <a:lnSpc>
              <a:spcPct val="90000"/>
            </a:lnSpc>
            <a:spcBef>
              <a:spcPct val="0"/>
            </a:spcBef>
            <a:spcAft>
              <a:spcPct val="20000"/>
            </a:spcAft>
            <a:buChar char="•"/>
          </a:pPr>
          <a:r>
            <a:rPr lang="en-US" sz="2000" kern="1200">
              <a:latin typeface="+mj-lt"/>
            </a:rPr>
            <a:t>Accessible at school and home </a:t>
          </a:r>
        </a:p>
      </dsp:txBody>
      <dsp:txXfrm>
        <a:off x="0" y="1312700"/>
        <a:ext cx="9042334" cy="32457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8403C-5EBF-432D-993E-F60694A7DD10}">
      <dsp:nvSpPr>
        <dsp:cNvPr id="0" name=""/>
        <dsp:cNvSpPr/>
      </dsp:nvSpPr>
      <dsp:spPr>
        <a:xfrm>
          <a:off x="0" y="0"/>
          <a:ext cx="8363809" cy="619557"/>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Intervention Block</a:t>
          </a:r>
          <a:endParaRPr lang="en-US" sz="2400" kern="1200"/>
        </a:p>
      </dsp:txBody>
      <dsp:txXfrm>
        <a:off x="30244" y="30244"/>
        <a:ext cx="8303321" cy="559069"/>
      </dsp:txXfrm>
    </dsp:sp>
    <dsp:sp modelId="{E8ECCBAB-5C42-461D-B683-B57EB05EA60A}">
      <dsp:nvSpPr>
        <dsp:cNvPr id="0" name=""/>
        <dsp:cNvSpPr/>
      </dsp:nvSpPr>
      <dsp:spPr>
        <a:xfrm>
          <a:off x="0" y="705324"/>
          <a:ext cx="8363809" cy="19846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551" tIns="22860" rIns="128016" bIns="22860" numCol="1" spcCol="1270" anchor="t" anchorCtr="0">
          <a:noAutofit/>
        </a:bodyPr>
        <a:lstStyle/>
        <a:p>
          <a:pPr marL="171450" lvl="1" indent="-171450" algn="l" defTabSz="800100" rtl="0">
            <a:lnSpc>
              <a:spcPct val="90000"/>
            </a:lnSpc>
            <a:spcBef>
              <a:spcPct val="0"/>
            </a:spcBef>
            <a:spcAft>
              <a:spcPct val="20000"/>
            </a:spcAft>
            <a:buChar char="•"/>
          </a:pPr>
          <a:r>
            <a:rPr lang="en-US" sz="1800" kern="1200">
              <a:latin typeface="+mj-lt"/>
            </a:rPr>
            <a:t>Partner with schools to design an intervention block focused on reading and/or math</a:t>
          </a:r>
          <a:endParaRPr lang="en-US" sz="1800" kern="1200"/>
        </a:p>
        <a:p>
          <a:pPr marL="342900" lvl="2" indent="-171450" algn="l" defTabSz="800100" rtl="0">
            <a:lnSpc>
              <a:spcPct val="90000"/>
            </a:lnSpc>
            <a:spcBef>
              <a:spcPct val="0"/>
            </a:spcBef>
            <a:spcAft>
              <a:spcPct val="20000"/>
            </a:spcAft>
            <a:buChar char="•"/>
          </a:pPr>
          <a:r>
            <a:rPr lang="en-US" sz="1800" kern="1200">
              <a:latin typeface="+mj-lt"/>
            </a:rPr>
            <a:t>Provide monthly one-on-one support to school administrators to develop and monitor the intervention block</a:t>
          </a:r>
        </a:p>
        <a:p>
          <a:pPr marL="171450" lvl="1" indent="-171450" algn="l" defTabSz="800100" rtl="0">
            <a:lnSpc>
              <a:spcPct val="90000"/>
            </a:lnSpc>
            <a:spcBef>
              <a:spcPct val="0"/>
            </a:spcBef>
            <a:spcAft>
              <a:spcPct val="20000"/>
            </a:spcAft>
            <a:buChar char="•"/>
          </a:pPr>
          <a:r>
            <a:rPr lang="en-US" sz="1800" kern="1200">
              <a:latin typeface="Calibri Light" panose="020F0302020204030204"/>
            </a:rPr>
            <a:t>Add an additional intervention period for select elementary and middle schools to aid in meeting individual student needs. </a:t>
          </a:r>
          <a:endParaRPr lang="en-US" sz="1800" kern="1200"/>
        </a:p>
        <a:p>
          <a:pPr marL="171450" lvl="1" indent="-171450" algn="l" defTabSz="800100" rtl="0">
            <a:lnSpc>
              <a:spcPct val="90000"/>
            </a:lnSpc>
            <a:spcBef>
              <a:spcPct val="0"/>
            </a:spcBef>
            <a:spcAft>
              <a:spcPct val="20000"/>
            </a:spcAft>
            <a:buChar char="•"/>
          </a:pPr>
          <a:r>
            <a:rPr lang="en-US" sz="1800" kern="1200">
              <a:latin typeface="Calibri Light" panose="020F0302020204030204"/>
            </a:rPr>
            <a:t>Data will be used to provide personalized intervention and acceleration in reading and </a:t>
          </a:r>
          <a:r>
            <a:rPr lang="en-US" sz="1800" kern="1200">
              <a:latin typeface="+mj-lt"/>
            </a:rPr>
            <a:t>mathematics.</a:t>
          </a:r>
        </a:p>
      </dsp:txBody>
      <dsp:txXfrm>
        <a:off x="0" y="705324"/>
        <a:ext cx="8363809" cy="1984612"/>
      </dsp:txXfrm>
    </dsp:sp>
    <dsp:sp modelId="{95F672D6-0D30-4DD0-85B3-04A0CFD2FDAC}">
      <dsp:nvSpPr>
        <dsp:cNvPr id="0" name=""/>
        <dsp:cNvSpPr/>
      </dsp:nvSpPr>
      <dsp:spPr>
        <a:xfrm>
          <a:off x="0" y="2935731"/>
          <a:ext cx="8363809" cy="587872"/>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Instructional Learning Walks</a:t>
          </a:r>
        </a:p>
      </dsp:txBody>
      <dsp:txXfrm>
        <a:off x="28698" y="2964429"/>
        <a:ext cx="8306413" cy="530476"/>
      </dsp:txXfrm>
    </dsp:sp>
    <dsp:sp modelId="{39748FAC-8034-406D-A985-1E95051ABA87}">
      <dsp:nvSpPr>
        <dsp:cNvPr id="0" name=""/>
        <dsp:cNvSpPr/>
      </dsp:nvSpPr>
      <dsp:spPr>
        <a:xfrm>
          <a:off x="0" y="3523604"/>
          <a:ext cx="8363809"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5551"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b="0" kern="1200">
              <a:latin typeface="+mj-lt"/>
            </a:rPr>
            <a:t>Conduct monthly learning walks to </a:t>
          </a:r>
          <a:r>
            <a:rPr lang="en-US" sz="2000" b="0" i="0" kern="1200">
              <a:latin typeface="+mj-lt"/>
            </a:rPr>
            <a:t>observe academic discourse, systems, instructional strategies, and school culture</a:t>
          </a:r>
          <a:endParaRPr lang="en-US" sz="2000" b="0" kern="1200">
            <a:latin typeface="+mj-lt"/>
          </a:endParaRPr>
        </a:p>
        <a:p>
          <a:pPr marL="228600" lvl="1" indent="-228600" algn="l" defTabSz="889000">
            <a:lnSpc>
              <a:spcPct val="90000"/>
            </a:lnSpc>
            <a:spcBef>
              <a:spcPct val="0"/>
            </a:spcBef>
            <a:spcAft>
              <a:spcPct val="20000"/>
            </a:spcAft>
            <a:buChar char="•"/>
          </a:pPr>
          <a:r>
            <a:rPr lang="en-US" sz="2000" b="0" kern="1200">
              <a:latin typeface="+mj-lt"/>
            </a:rPr>
            <a:t>Determine support steps and provide actionable feedback </a:t>
          </a:r>
        </a:p>
      </dsp:txBody>
      <dsp:txXfrm>
        <a:off x="0" y="3523604"/>
        <a:ext cx="8363809" cy="10764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8/15/2024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2</a:t>
            </a:fld>
            <a:endParaRPr lang="en-US"/>
          </a:p>
        </p:txBody>
      </p:sp>
    </p:spTree>
    <p:extLst>
      <p:ext uri="{BB962C8B-B14F-4D97-AF65-F5344CB8AC3E}">
        <p14:creationId xmlns:p14="http://schemas.microsoft.com/office/powerpoint/2010/main" val="21230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3</a:t>
            </a:fld>
            <a:endParaRPr lang="en-US"/>
          </a:p>
        </p:txBody>
      </p:sp>
    </p:spTree>
    <p:extLst>
      <p:ext uri="{BB962C8B-B14F-4D97-AF65-F5344CB8AC3E}">
        <p14:creationId xmlns:p14="http://schemas.microsoft.com/office/powerpoint/2010/main" val="109067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a:p>
        </p:txBody>
      </p:sp>
    </p:spTree>
    <p:extLst>
      <p:ext uri="{BB962C8B-B14F-4D97-AF65-F5344CB8AC3E}">
        <p14:creationId xmlns:p14="http://schemas.microsoft.com/office/powerpoint/2010/main" val="12684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pPr marL="0" indent="0">
              <a:lnSpc>
                <a:spcPct val="100000"/>
              </a:lnSpc>
              <a:spcBef>
                <a:spcPts val="0"/>
              </a:spcBef>
              <a:buNone/>
            </a:pPr>
            <a:r>
              <a:rPr lang="en-US" sz="1200" dirty="0"/>
              <a:t>The purpose of this presentation is to review the </a:t>
            </a:r>
          </a:p>
          <a:p>
            <a:pPr marL="0" indent="0">
              <a:lnSpc>
                <a:spcPct val="100000"/>
              </a:lnSpc>
              <a:spcBef>
                <a:spcPts val="0"/>
              </a:spcBef>
              <a:buNone/>
            </a:pPr>
            <a:r>
              <a:rPr lang="en-US" sz="1200" dirty="0"/>
              <a:t>2024 Georgia Milestones data. Milestones assesses students in grades 3-11. Students in grades 3-8 take the End of Grades test and students in grades 9-11 take the end of course exams. </a:t>
            </a:r>
            <a:r>
              <a:rPr lang="en-US" dirty="0"/>
              <a:t>We will review and summarize data from the Milestones and discuss next steps. From this presentation, you will learn how well our students have performed on state standards based on state assessments.</a:t>
            </a:r>
            <a:endParaRPr lang="en-US" sz="1200" dirty="0"/>
          </a:p>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Again, Milestones EOG assesses students in grades 3-8 on ELA/math, grades 5 and 8 on science and grade 8 in social studies. Our high school students complete the End of Course assessments in American literature, Algebra, Biology and US History</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233666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Grades 3-5 comparison</a:t>
            </a:r>
          </a:p>
          <a:p>
            <a:r>
              <a:rPr lang="en-US" dirty="0"/>
              <a:t>We have made some gains as you will see in our data; however, we are still trending behind the state in grades 3-5.</a:t>
            </a:r>
          </a:p>
        </p:txBody>
      </p:sp>
      <p:sp>
        <p:nvSpPr>
          <p:cNvPr id="4" name="Slide Number Placeholder 3"/>
          <p:cNvSpPr>
            <a:spLocks noGrp="1"/>
          </p:cNvSpPr>
          <p:nvPr>
            <p:ph type="sldNum" sz="quarter" idx="5"/>
          </p:nvPr>
        </p:nvSpPr>
        <p:spPr/>
        <p:txBody>
          <a:bodyPr/>
          <a:lstStyle/>
          <a:p>
            <a:fld id="{EFDE824E-02A0-4403-94EB-4C2308D1258D}" type="slidenum">
              <a:rPr lang="en-US" smtClean="0"/>
              <a:t>7</a:t>
            </a:fld>
            <a:endParaRPr lang="en-US"/>
          </a:p>
        </p:txBody>
      </p:sp>
    </p:spTree>
    <p:extLst>
      <p:ext uri="{BB962C8B-B14F-4D97-AF65-F5344CB8AC3E}">
        <p14:creationId xmlns:p14="http://schemas.microsoft.com/office/powerpoint/2010/main" val="117014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Here is the Grades 6-8 comparison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We have made some gains as you will see in our data; however, we are still trending behind the state </a:t>
            </a:r>
          </a:p>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8</a:t>
            </a:fld>
            <a:endParaRPr lang="en-US"/>
          </a:p>
        </p:txBody>
      </p:sp>
    </p:spTree>
    <p:extLst>
      <p:ext uri="{BB962C8B-B14F-4D97-AF65-F5344CB8AC3E}">
        <p14:creationId xmlns:p14="http://schemas.microsoft.com/office/powerpoint/2010/main" val="2745445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high school comparison</a:t>
            </a:r>
          </a:p>
          <a:p>
            <a:r>
              <a:rPr lang="en-US" dirty="0"/>
              <a:t>We have made some gains as you will see in our data; however, we are still trending behind the state</a:t>
            </a:r>
          </a:p>
        </p:txBody>
      </p:sp>
      <p:sp>
        <p:nvSpPr>
          <p:cNvPr id="4" name="Slide Number Placeholder 3"/>
          <p:cNvSpPr>
            <a:spLocks noGrp="1"/>
          </p:cNvSpPr>
          <p:nvPr>
            <p:ph type="sldNum" sz="quarter" idx="5"/>
          </p:nvPr>
        </p:nvSpPr>
        <p:spPr/>
        <p:txBody>
          <a:bodyPr/>
          <a:lstStyle/>
          <a:p>
            <a:fld id="{EFDE824E-02A0-4403-94EB-4C2308D1258D}" type="slidenum">
              <a:rPr lang="en-US" smtClean="0"/>
              <a:t>9</a:t>
            </a:fld>
            <a:endParaRPr lang="en-US"/>
          </a:p>
        </p:txBody>
      </p:sp>
    </p:spTree>
    <p:extLst>
      <p:ext uri="{BB962C8B-B14F-4D97-AF65-F5344CB8AC3E}">
        <p14:creationId xmlns:p14="http://schemas.microsoft.com/office/powerpoint/2010/main" val="2128618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3966110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831922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852950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4007804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9312077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50622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740692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300460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3596668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7325954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879028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1460938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1433071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1281339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2910751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3845424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dirty="0"/>
              <a:t>This is just a first look at our GMAS data. Our plan is to continue reviewing data frequently to ensure that we are making data-based decisions to improve student achievement.</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8/15/2024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5.png"/><Relationship Id="rId5" Type="http://schemas.openxmlformats.org/officeDocument/2006/relationships/diagramLayout" Target="../diagrams/layout1.xml"/><Relationship Id="rId10" Type="http://schemas.openxmlformats.org/officeDocument/2006/relationships/image" Target="../media/image14.png"/><Relationship Id="rId4" Type="http://schemas.openxmlformats.org/officeDocument/2006/relationships/diagramData" Target="../diagrams/data1.xml"/><Relationship Id="rId9"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6.jpeg"/></Relationships>
</file>

<file path=ppt/slides/_rels/slide2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2409915" y="2325629"/>
            <a:ext cx="7361719"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2024 Georgia Milestones Results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August 15,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dirty="0"/>
              <a:t>The purpose of this presentation is to review the </a:t>
            </a:r>
          </a:p>
          <a:p>
            <a:pPr marL="0" indent="0">
              <a:lnSpc>
                <a:spcPct val="100000"/>
              </a:lnSpc>
              <a:spcBef>
                <a:spcPts val="0"/>
              </a:spcBef>
              <a:buNone/>
            </a:pPr>
            <a:r>
              <a:rPr lang="en-US" sz="2400" dirty="0"/>
              <a:t>2024 Georgia Milestones data.</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dirty="0"/>
              <a:t>Grades 3-8 End of Grade Test Results</a:t>
            </a:r>
          </a:p>
          <a:p>
            <a:pPr>
              <a:lnSpc>
                <a:spcPct val="100000"/>
              </a:lnSpc>
              <a:spcBef>
                <a:spcPts val="0"/>
              </a:spcBef>
            </a:pPr>
            <a:r>
              <a:rPr lang="en-US" sz="2400" dirty="0"/>
              <a:t>High School End of Course Exam Results</a:t>
            </a:r>
          </a:p>
          <a:p>
            <a:pPr>
              <a:lnSpc>
                <a:spcPct val="100000"/>
              </a:lnSpc>
              <a:spcBef>
                <a:spcPts val="0"/>
              </a:spcBef>
            </a:pPr>
            <a:r>
              <a:rPr lang="en-US" sz="2400" dirty="0"/>
              <a:t>Summary &amp; Next Steps</a:t>
            </a:r>
          </a:p>
          <a:p>
            <a:pPr>
              <a:lnSpc>
                <a:spcPct val="100000"/>
              </a:lnSpc>
              <a:spcBef>
                <a:spcPts val="0"/>
              </a:spcBef>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dirty="0">
                <a:solidFill>
                  <a:srgbClr val="000000"/>
                </a:solidFill>
                <a:effectLst/>
                <a:latin typeface="+mj-lt"/>
                <a:ea typeface="Calibri" panose="020F0502020204030204" pitchFamily="34" charset="0"/>
              </a:rPr>
              <a:t>Current Georgia Milestones data tell us </a:t>
            </a:r>
            <a:r>
              <a:rPr lang="en-US" sz="2400" dirty="0">
                <a:solidFill>
                  <a:srgbClr val="040C28"/>
                </a:solidFill>
                <a:effectLst/>
                <a:latin typeface="+mj-lt"/>
              </a:rPr>
              <a:t>how well students have learned the knowledge and skills outlined in the state-adopted content standards in language arts, mathematics, science, and social studies. </a:t>
            </a:r>
            <a:r>
              <a:rPr lang="en-US" sz="2400" kern="100" dirty="0">
                <a:solidFill>
                  <a:srgbClr val="000000"/>
                </a:solidFill>
                <a:effectLst/>
                <a:latin typeface="+mj-lt"/>
                <a:ea typeface="Times New Roman" panose="02020603050405020304" pitchFamily="18" charset="0"/>
                <a:cs typeface="Times New Roman" panose="02020603050405020304" pitchFamily="18" charset="0"/>
              </a:rPr>
              <a:t>Overall, Bibb County achievement levels increased or remained steady from the year prior. </a:t>
            </a: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r>
              <a:rPr lang="en-US" sz="1800" i="1" kern="100" dirty="0">
                <a:solidFill>
                  <a:srgbClr val="000000"/>
                </a:solidFill>
                <a:latin typeface="+mj-lt"/>
                <a:ea typeface="Calibri" panose="020F0502020204030204" pitchFamily="34" charset="0"/>
                <a:cs typeface="Times New Roman" panose="02020603050405020304" pitchFamily="18" charset="0"/>
              </a:rPr>
              <a:t>*Note: To date, math data has not been released from the state. These results are anticipated late October.</a:t>
            </a:r>
            <a:endParaRPr lang="en-US" sz="1800" i="1" kern="100" dirty="0">
              <a:effectLst/>
              <a:latin typeface="+mj-lt"/>
              <a:ea typeface="Calibri" panose="020F0502020204030204" pitchFamily="34" charset="0"/>
              <a:cs typeface="Times New Roman" panose="02020603050405020304" pitchFamily="18" charset="0"/>
            </a:endParaRPr>
          </a:p>
          <a:p>
            <a:pPr marL="0" marR="0" indent="0" algn="just">
              <a:spcBef>
                <a:spcPts val="0"/>
              </a:spcBef>
              <a:spcAft>
                <a:spcPts val="0"/>
              </a:spcAft>
              <a:buNone/>
            </a:pPr>
            <a:endParaRPr lang="en-US" sz="2400" dirty="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pic>
        <p:nvPicPr>
          <p:cNvPr id="2" name="Picture 1">
            <a:extLst>
              <a:ext uri="{FF2B5EF4-FFF2-40B4-BE49-F238E27FC236}">
                <a16:creationId xmlns:a16="http://schemas.microsoft.com/office/drawing/2014/main" id="{056D95D0-276A-3DF1-0D09-5275632716CC}"/>
              </a:ext>
            </a:extLst>
          </p:cNvPr>
          <p:cNvPicPr>
            <a:picLocks noChangeAspect="1"/>
          </p:cNvPicPr>
          <p:nvPr/>
        </p:nvPicPr>
        <p:blipFill>
          <a:blip r:embed="rId4"/>
          <a:stretch>
            <a:fillRect/>
          </a:stretch>
        </p:blipFill>
        <p:spPr>
          <a:xfrm>
            <a:off x="7006099" y="1933810"/>
            <a:ext cx="4685223" cy="2357438"/>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General Overview</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8FCA898D-3303-EDAF-FA49-F08C98AB96B5}"/>
              </a:ext>
            </a:extLst>
          </p:cNvPr>
          <p:cNvPicPr>
            <a:picLocks noChangeAspect="1"/>
          </p:cNvPicPr>
          <p:nvPr/>
        </p:nvPicPr>
        <p:blipFill>
          <a:blip r:embed="rId4"/>
          <a:stretch>
            <a:fillRect/>
          </a:stretch>
        </p:blipFill>
        <p:spPr>
          <a:xfrm>
            <a:off x="149819" y="984770"/>
            <a:ext cx="12031171" cy="5582464"/>
          </a:xfrm>
          <a:prstGeom prst="rect">
            <a:avLst/>
          </a:prstGeom>
        </p:spPr>
      </p:pic>
      <p:sp>
        <p:nvSpPr>
          <p:cNvPr id="4" name="Slide Number Placeholder 3">
            <a:extLst>
              <a:ext uri="{FF2B5EF4-FFF2-40B4-BE49-F238E27FC236}">
                <a16:creationId xmlns:a16="http://schemas.microsoft.com/office/drawing/2014/main" id="{43CED32F-5DFE-4CA7-37E7-E8D1E4F912E4}"/>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343017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7</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State Comparison </a:t>
            </a:r>
          </a:p>
        </p:txBody>
      </p:sp>
      <p:sp>
        <p:nvSpPr>
          <p:cNvPr id="15" name="TextBox 14">
            <a:extLst>
              <a:ext uri="{FF2B5EF4-FFF2-40B4-BE49-F238E27FC236}">
                <a16:creationId xmlns:a16="http://schemas.microsoft.com/office/drawing/2014/main" id="{34D72470-6918-3B08-C7C3-7951D2AA7EC1}"/>
              </a:ext>
            </a:extLst>
          </p:cNvPr>
          <p:cNvSpPr txBox="1"/>
          <p:nvPr/>
        </p:nvSpPr>
        <p:spPr>
          <a:xfrm>
            <a:off x="1183524" y="1192650"/>
            <a:ext cx="9747712" cy="369332"/>
          </a:xfrm>
          <a:prstGeom prst="rect">
            <a:avLst/>
          </a:prstGeom>
          <a:noFill/>
        </p:spPr>
        <p:txBody>
          <a:bodyPr wrap="square">
            <a:spAutoFit/>
          </a:bodyPr>
          <a:lstStyle/>
          <a:p>
            <a:r>
              <a:rPr lang="en-US" sz="1800" b="1" i="0">
                <a:solidFill>
                  <a:srgbClr val="000000"/>
                </a:solidFill>
                <a:effectLst/>
                <a:highlight>
                  <a:srgbClr val="FFFFFF"/>
                </a:highlight>
                <a:latin typeface="Calibri" panose="020F0502020204030204" pitchFamily="34" charset="0"/>
              </a:rPr>
              <a:t>ELEMENTARY SCHOOL MILESTONES – PERCENT DEVELOPING, PROFICIENT AND DISTINGUISHED</a:t>
            </a:r>
            <a:r>
              <a:rPr lang="en-US" sz="1800" b="0" i="0">
                <a:solidFill>
                  <a:srgbClr val="000000"/>
                </a:solidFill>
                <a:effectLst/>
                <a:highlight>
                  <a:srgbClr val="FFFFFF"/>
                </a:highlight>
                <a:latin typeface="Calibri" panose="020F0502020204030204" pitchFamily="34" charset="0"/>
              </a:rPr>
              <a:t> </a:t>
            </a:r>
            <a:endParaRPr lang="en-US"/>
          </a:p>
        </p:txBody>
      </p:sp>
      <p:pic>
        <p:nvPicPr>
          <p:cNvPr id="3" name="Picture 2" descr="A graph of different colored bars&#10;&#10;Description automatically generated">
            <a:extLst>
              <a:ext uri="{FF2B5EF4-FFF2-40B4-BE49-F238E27FC236}">
                <a16:creationId xmlns:a16="http://schemas.microsoft.com/office/drawing/2014/main" id="{3E6F5F45-68E3-6B57-9BB9-A83A134CF7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5119" y="1662847"/>
            <a:ext cx="8484522" cy="5261354"/>
          </a:xfrm>
          <a:prstGeom prst="rect">
            <a:avLst/>
          </a:prstGeom>
        </p:spPr>
      </p:pic>
    </p:spTree>
    <p:extLst>
      <p:ext uri="{BB962C8B-B14F-4D97-AF65-F5344CB8AC3E}">
        <p14:creationId xmlns:p14="http://schemas.microsoft.com/office/powerpoint/2010/main" val="3595108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8</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State Comparison </a:t>
            </a:r>
          </a:p>
        </p:txBody>
      </p:sp>
      <p:sp>
        <p:nvSpPr>
          <p:cNvPr id="15" name="TextBox 14">
            <a:extLst>
              <a:ext uri="{FF2B5EF4-FFF2-40B4-BE49-F238E27FC236}">
                <a16:creationId xmlns:a16="http://schemas.microsoft.com/office/drawing/2014/main" id="{34D72470-6918-3B08-C7C3-7951D2AA7EC1}"/>
              </a:ext>
            </a:extLst>
          </p:cNvPr>
          <p:cNvSpPr txBox="1"/>
          <p:nvPr/>
        </p:nvSpPr>
        <p:spPr>
          <a:xfrm>
            <a:off x="1288347" y="1200964"/>
            <a:ext cx="9564832" cy="369332"/>
          </a:xfrm>
          <a:prstGeom prst="rect">
            <a:avLst/>
          </a:prstGeom>
          <a:noFill/>
        </p:spPr>
        <p:txBody>
          <a:bodyPr wrap="square">
            <a:spAutoFit/>
          </a:bodyPr>
          <a:lstStyle/>
          <a:p>
            <a:r>
              <a:rPr lang="en-US" sz="1800" b="1" i="0">
                <a:solidFill>
                  <a:srgbClr val="000000"/>
                </a:solidFill>
                <a:effectLst/>
                <a:highlight>
                  <a:srgbClr val="FFFFFF"/>
                </a:highlight>
                <a:latin typeface="Calibri" panose="020F0502020204030204" pitchFamily="34" charset="0"/>
              </a:rPr>
              <a:t>MIDDLE SCHOOL MILESTONES – PERCENT DEVELOPING, PROFICIENT AND DISTINGUISHED</a:t>
            </a:r>
            <a:r>
              <a:rPr lang="en-US" sz="1800" b="0" i="0">
                <a:solidFill>
                  <a:srgbClr val="000000"/>
                </a:solidFill>
                <a:effectLst/>
                <a:highlight>
                  <a:srgbClr val="FFFFFF"/>
                </a:highlight>
                <a:latin typeface="Calibri" panose="020F0502020204030204" pitchFamily="34" charset="0"/>
              </a:rPr>
              <a:t> </a:t>
            </a:r>
            <a:endParaRPr lang="en-US"/>
          </a:p>
        </p:txBody>
      </p:sp>
      <p:pic>
        <p:nvPicPr>
          <p:cNvPr id="3" name="Picture 2" descr="A graph of different colored lines&#10;&#10;Description automatically generated">
            <a:extLst>
              <a:ext uri="{FF2B5EF4-FFF2-40B4-BE49-F238E27FC236}">
                <a16:creationId xmlns:a16="http://schemas.microsoft.com/office/drawing/2014/main" id="{BA562B3D-E8ED-EF8B-0298-411F0D366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1629502"/>
            <a:ext cx="9597044" cy="4876481"/>
          </a:xfrm>
          <a:prstGeom prst="rect">
            <a:avLst/>
          </a:prstGeom>
        </p:spPr>
      </p:pic>
    </p:spTree>
    <p:extLst>
      <p:ext uri="{BB962C8B-B14F-4D97-AF65-F5344CB8AC3E}">
        <p14:creationId xmlns:p14="http://schemas.microsoft.com/office/powerpoint/2010/main" val="728670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9EFD0D-B81F-1ED4-6A20-D1CE45DEA9C7}"/>
              </a:ext>
            </a:extLst>
          </p:cNvPr>
          <p:cNvSpPr>
            <a:spLocks noGrp="1"/>
          </p:cNvSpPr>
          <p:nvPr>
            <p:ph type="sldNum" sz="quarter" idx="12"/>
          </p:nvPr>
        </p:nvSpPr>
        <p:spPr/>
        <p:txBody>
          <a:bodyPr/>
          <a:lstStyle/>
          <a:p>
            <a:fld id="{28E6F07D-F62F-4C3B-A21E-2367E9A39921}" type="slidenum">
              <a:rPr lang="en-US" smtClean="0"/>
              <a:t>9</a:t>
            </a:fld>
            <a:endParaRPr lang="en-US"/>
          </a:p>
        </p:txBody>
      </p:sp>
      <p:sp>
        <p:nvSpPr>
          <p:cNvPr id="8" name="Rectangle 7">
            <a:extLst>
              <a:ext uri="{FF2B5EF4-FFF2-40B4-BE49-F238E27FC236}">
                <a16:creationId xmlns:a16="http://schemas.microsoft.com/office/drawing/2014/main" id="{A555E81B-4740-4C8A-76DF-8C39E301E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08A8993-4D06-DACD-0F22-E7B5C670E9A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State Comparison </a:t>
            </a:r>
          </a:p>
        </p:txBody>
      </p:sp>
      <p:sp>
        <p:nvSpPr>
          <p:cNvPr id="17" name="TextBox 16">
            <a:extLst>
              <a:ext uri="{FF2B5EF4-FFF2-40B4-BE49-F238E27FC236}">
                <a16:creationId xmlns:a16="http://schemas.microsoft.com/office/drawing/2014/main" id="{2549F19D-B1F9-BA06-46DE-FF7381BBFEE5}"/>
              </a:ext>
            </a:extLst>
          </p:cNvPr>
          <p:cNvSpPr txBox="1"/>
          <p:nvPr/>
        </p:nvSpPr>
        <p:spPr>
          <a:xfrm>
            <a:off x="1761257" y="1127406"/>
            <a:ext cx="9527426" cy="369332"/>
          </a:xfrm>
          <a:prstGeom prst="rect">
            <a:avLst/>
          </a:prstGeom>
          <a:noFill/>
        </p:spPr>
        <p:txBody>
          <a:bodyPr wrap="square">
            <a:spAutoFit/>
          </a:bodyPr>
          <a:lstStyle/>
          <a:p>
            <a:r>
              <a:rPr lang="en-US" sz="1800" b="1" i="0">
                <a:solidFill>
                  <a:srgbClr val="000000"/>
                </a:solidFill>
                <a:effectLst/>
                <a:highlight>
                  <a:srgbClr val="FFFFFF"/>
                </a:highlight>
                <a:latin typeface="Calibri" panose="020F0502020204030204" pitchFamily="34" charset="0"/>
              </a:rPr>
              <a:t>HIGH SCHOOL MILESTONES – PERCENT DEVELOPING, PROFICIENT AND DISTINGUISHED</a:t>
            </a:r>
            <a:r>
              <a:rPr lang="en-US" sz="1800" b="0" i="0">
                <a:solidFill>
                  <a:srgbClr val="000000"/>
                </a:solidFill>
                <a:effectLst/>
                <a:highlight>
                  <a:srgbClr val="FFFFFF"/>
                </a:highlight>
                <a:latin typeface="Calibri" panose="020F0502020204030204" pitchFamily="34" charset="0"/>
              </a:rPr>
              <a:t> </a:t>
            </a:r>
            <a:endParaRPr lang="en-US"/>
          </a:p>
        </p:txBody>
      </p:sp>
      <p:pic>
        <p:nvPicPr>
          <p:cNvPr id="3" name="Picture 2" descr="A graph of different colored bars&#10;&#10;Description automatically generated">
            <a:extLst>
              <a:ext uri="{FF2B5EF4-FFF2-40B4-BE49-F238E27FC236}">
                <a16:creationId xmlns:a16="http://schemas.microsoft.com/office/drawing/2014/main" id="{BEFC4A5F-ACA0-B6BD-AC02-8BFC407BF5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6785" y="1548749"/>
            <a:ext cx="9800706" cy="4685082"/>
          </a:xfrm>
          <a:prstGeom prst="rect">
            <a:avLst/>
          </a:prstGeom>
        </p:spPr>
      </p:pic>
    </p:spTree>
    <p:extLst>
      <p:ext uri="{BB962C8B-B14F-4D97-AF65-F5344CB8AC3E}">
        <p14:creationId xmlns:p14="http://schemas.microsoft.com/office/powerpoint/2010/main" val="148057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 Grades 3-8</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13" name="Table 12">
            <a:extLst>
              <a:ext uri="{FF2B5EF4-FFF2-40B4-BE49-F238E27FC236}">
                <a16:creationId xmlns:a16="http://schemas.microsoft.com/office/drawing/2014/main" id="{FE1DE6FD-99D0-7DD5-698F-91C6BF734914}"/>
              </a:ext>
            </a:extLst>
          </p:cNvPr>
          <p:cNvGraphicFramePr>
            <a:graphicFrameLocks noGrp="1"/>
          </p:cNvGraphicFramePr>
          <p:nvPr>
            <p:extLst>
              <p:ext uri="{D42A27DB-BD31-4B8C-83A1-F6EECF244321}">
                <p14:modId xmlns:p14="http://schemas.microsoft.com/office/powerpoint/2010/main" val="882304204"/>
              </p:ext>
            </p:extLst>
          </p:nvPr>
        </p:nvGraphicFramePr>
        <p:xfrm>
          <a:off x="13857" y="1076498"/>
          <a:ext cx="12189150" cy="5025712"/>
        </p:xfrm>
        <a:graphic>
          <a:graphicData uri="http://schemas.openxmlformats.org/drawingml/2006/table">
            <a:tbl>
              <a:tblPr firstRow="1" bandRow="1"/>
              <a:tblGrid>
                <a:gridCol w="3030087">
                  <a:extLst>
                    <a:ext uri="{9D8B030D-6E8A-4147-A177-3AD203B41FA5}">
                      <a16:colId xmlns:a16="http://schemas.microsoft.com/office/drawing/2014/main" val="3911074070"/>
                    </a:ext>
                  </a:extLst>
                </a:gridCol>
                <a:gridCol w="3030087">
                  <a:extLst>
                    <a:ext uri="{9D8B030D-6E8A-4147-A177-3AD203B41FA5}">
                      <a16:colId xmlns:a16="http://schemas.microsoft.com/office/drawing/2014/main" val="2464352047"/>
                    </a:ext>
                  </a:extLst>
                </a:gridCol>
                <a:gridCol w="3064488">
                  <a:extLst>
                    <a:ext uri="{9D8B030D-6E8A-4147-A177-3AD203B41FA5}">
                      <a16:colId xmlns:a16="http://schemas.microsoft.com/office/drawing/2014/main" val="3728740073"/>
                    </a:ext>
                  </a:extLst>
                </a:gridCol>
                <a:gridCol w="3064488">
                  <a:extLst>
                    <a:ext uri="{9D8B030D-6E8A-4147-A177-3AD203B41FA5}">
                      <a16:colId xmlns:a16="http://schemas.microsoft.com/office/drawing/2014/main" val="3843031963"/>
                    </a:ext>
                  </a:extLst>
                </a:gridCol>
              </a:tblGrid>
              <a:tr h="628214">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READING AT GRADE LEVEL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7217381"/>
                  </a:ext>
                </a:extLst>
              </a:tr>
              <a:tr h="628214">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86254631"/>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50.6%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55.3%</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+4.7</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48403483"/>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40.3%</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39.0%</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183902690"/>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55.2%</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64.4%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+9.2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91386609"/>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40.3%</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40.2%</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462753349"/>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55.0%</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55.6%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+.6</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91715801"/>
                  </a:ext>
                </a:extLst>
              </a:tr>
              <a:tr h="62821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60.2%</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65.0%</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870092120"/>
                  </a:ext>
                </a:extLst>
              </a:tr>
            </a:tbl>
          </a:graphicData>
        </a:graphic>
      </p:graphicFrame>
      <p:sp>
        <p:nvSpPr>
          <p:cNvPr id="14" name="TextBox 13">
            <a:extLst>
              <a:ext uri="{FF2B5EF4-FFF2-40B4-BE49-F238E27FC236}">
                <a16:creationId xmlns:a16="http://schemas.microsoft.com/office/drawing/2014/main" id="{197079DF-B142-DFF1-81C5-F4BFD8AF67CF}"/>
              </a:ext>
            </a:extLst>
          </p:cNvPr>
          <p:cNvSpPr txBox="1"/>
          <p:nvPr/>
        </p:nvSpPr>
        <p:spPr>
          <a:xfrm>
            <a:off x="11010" y="6121060"/>
            <a:ext cx="12180990"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highlight>
                  <a:srgbClr val="FFFFFF"/>
                </a:highlight>
                <a:latin typeface="Google Sans"/>
              </a:rPr>
              <a:t>Students showed growth in all grade levels except 4th with a very small dip in 6</a:t>
            </a:r>
            <a:r>
              <a:rPr lang="en-US" i="1" baseline="30000">
                <a:solidFill>
                  <a:srgbClr val="1F1F1F"/>
                </a:solidFill>
                <a:highlight>
                  <a:srgbClr val="FFFFFF"/>
                </a:highlight>
                <a:latin typeface="Google Sans"/>
              </a:rPr>
              <a:t>th</a:t>
            </a:r>
            <a:r>
              <a:rPr lang="en-US" i="1">
                <a:solidFill>
                  <a:srgbClr val="1F1F1F"/>
                </a:solidFill>
                <a:highlight>
                  <a:srgbClr val="FFFFFF"/>
                </a:highlight>
                <a:latin typeface="Google Sans"/>
              </a:rPr>
              <a:t> grade. Off our elementary students, 5th grade showed the most growth in reading, which is also reflected in their performance on the ELA assessment</a:t>
            </a:r>
            <a:r>
              <a:rPr lang="en-US" i="1">
                <a:solidFill>
                  <a:srgbClr val="1F1F1F"/>
                </a:solidFill>
                <a:latin typeface="Google Sans"/>
              </a:rPr>
              <a:t>. </a:t>
            </a:r>
            <a:endParaRPr lang="en-US" sz="1600" b="1" i="1"/>
          </a:p>
        </p:txBody>
      </p:sp>
      <p:sp>
        <p:nvSpPr>
          <p:cNvPr id="4" name="Slide Number Placeholder 3">
            <a:extLst>
              <a:ext uri="{FF2B5EF4-FFF2-40B4-BE49-F238E27FC236}">
                <a16:creationId xmlns:a16="http://schemas.microsoft.com/office/drawing/2014/main" id="{39E764B3-999D-C4D0-D33D-BB5B46A69691}"/>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2070580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99931"/>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Students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9" name="Table 8">
            <a:extLst>
              <a:ext uri="{FF2B5EF4-FFF2-40B4-BE49-F238E27FC236}">
                <a16:creationId xmlns:a16="http://schemas.microsoft.com/office/drawing/2014/main" id="{A2C6B024-C11F-D9D8-8429-EB43B54511DA}"/>
              </a:ext>
            </a:extLst>
          </p:cNvPr>
          <p:cNvGraphicFramePr>
            <a:graphicFrameLocks noGrp="1"/>
          </p:cNvGraphicFramePr>
          <p:nvPr>
            <p:extLst>
              <p:ext uri="{D42A27DB-BD31-4B8C-83A1-F6EECF244321}">
                <p14:modId xmlns:p14="http://schemas.microsoft.com/office/powerpoint/2010/main" val="3983015424"/>
              </p:ext>
            </p:extLst>
          </p:nvPr>
        </p:nvGraphicFramePr>
        <p:xfrm>
          <a:off x="11008" y="1084810"/>
          <a:ext cx="12129730" cy="5086032"/>
        </p:xfrm>
        <a:graphic>
          <a:graphicData uri="http://schemas.openxmlformats.org/drawingml/2006/table">
            <a:tbl>
              <a:tblPr firstRow="1" bandRow="1"/>
              <a:tblGrid>
                <a:gridCol w="3014898">
                  <a:extLst>
                    <a:ext uri="{9D8B030D-6E8A-4147-A177-3AD203B41FA5}">
                      <a16:colId xmlns:a16="http://schemas.microsoft.com/office/drawing/2014/main" val="4014311045"/>
                    </a:ext>
                  </a:extLst>
                </a:gridCol>
                <a:gridCol w="3014898">
                  <a:extLst>
                    <a:ext uri="{9D8B030D-6E8A-4147-A177-3AD203B41FA5}">
                      <a16:colId xmlns:a16="http://schemas.microsoft.com/office/drawing/2014/main" val="2094603865"/>
                    </a:ext>
                  </a:extLst>
                </a:gridCol>
                <a:gridCol w="3049967">
                  <a:extLst>
                    <a:ext uri="{9D8B030D-6E8A-4147-A177-3AD203B41FA5}">
                      <a16:colId xmlns:a16="http://schemas.microsoft.com/office/drawing/2014/main" val="2495158102"/>
                    </a:ext>
                  </a:extLst>
                </a:gridCol>
                <a:gridCol w="3049967">
                  <a:extLst>
                    <a:ext uri="{9D8B030D-6E8A-4147-A177-3AD203B41FA5}">
                      <a16:colId xmlns:a16="http://schemas.microsoft.com/office/drawing/2014/main" val="3477067388"/>
                    </a:ext>
                  </a:extLst>
                </a:gridCol>
              </a:tblGrid>
              <a:tr h="635754">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GIFTED STUDENTS READING AT GRADE LEVEL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899029"/>
                  </a:ext>
                </a:extLst>
              </a:tr>
              <a:tr h="635754">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936603007"/>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100%</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100%</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103393873"/>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92.6%</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97.7%</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+5.1</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153840366"/>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99.1%</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100%</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+.9</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639792063"/>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91.3%</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90.2%</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-1.1</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461503257"/>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94.3%</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96.4%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+2.1</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64484706"/>
                  </a:ext>
                </a:extLst>
              </a:tr>
              <a:tr h="635754">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98.8%</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97.6%</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413003169"/>
                  </a:ext>
                </a:extLst>
              </a:tr>
            </a:tbl>
          </a:graphicData>
        </a:graphic>
      </p:graphicFrame>
      <p:sp>
        <p:nvSpPr>
          <p:cNvPr id="10" name="TextBox 9">
            <a:extLst>
              <a:ext uri="{FF2B5EF4-FFF2-40B4-BE49-F238E27FC236}">
                <a16:creationId xmlns:a16="http://schemas.microsoft.com/office/drawing/2014/main" id="{E356DB59-4D45-EA24-9F5C-BA2437101D3C}"/>
              </a:ext>
            </a:extLst>
          </p:cNvPr>
          <p:cNvSpPr txBox="1"/>
          <p:nvPr/>
        </p:nvSpPr>
        <p:spPr>
          <a:xfrm>
            <a:off x="11008" y="6170845"/>
            <a:ext cx="12129729"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When we review the reading status of our gifted students, we recognize that gifted students are exceptional in many areas (</a:t>
            </a:r>
            <a:r>
              <a:rPr lang="en-US" i="1">
                <a:solidFill>
                  <a:srgbClr val="1F1F1F"/>
                </a:solidFill>
                <a:highlight>
                  <a:srgbClr val="FFFFFF"/>
                </a:highlight>
                <a:latin typeface="Google Sans"/>
              </a:rPr>
              <a:t>i.e., art, math, etc.). In BCSD, over 90% of elementary gifted students are reading at grade level or above.</a:t>
            </a:r>
            <a:endParaRPr lang="en-US" i="1"/>
          </a:p>
        </p:txBody>
      </p:sp>
      <p:sp>
        <p:nvSpPr>
          <p:cNvPr id="4" name="Slide Number Placeholder 3">
            <a:extLst>
              <a:ext uri="{FF2B5EF4-FFF2-40B4-BE49-F238E27FC236}">
                <a16:creationId xmlns:a16="http://schemas.microsoft.com/office/drawing/2014/main" id="{D09D97F6-7B5A-2A0A-8BF1-C4BD81313BB2}"/>
              </a:ext>
            </a:extLst>
          </p:cNvPr>
          <p:cNvSpPr>
            <a:spLocks noGrp="1"/>
          </p:cNvSpPr>
          <p:nvPr>
            <p:ph type="sldNum" sz="quarter" idx="12"/>
          </p:nvPr>
        </p:nvSpPr>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2050082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Students with Disabilities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7" name="Table 6">
            <a:extLst>
              <a:ext uri="{FF2B5EF4-FFF2-40B4-BE49-F238E27FC236}">
                <a16:creationId xmlns:a16="http://schemas.microsoft.com/office/drawing/2014/main" id="{FE85B361-2747-A469-2EC1-3E5C1263B68B}"/>
              </a:ext>
            </a:extLst>
          </p:cNvPr>
          <p:cNvGraphicFramePr>
            <a:graphicFrameLocks noGrp="1"/>
          </p:cNvGraphicFramePr>
          <p:nvPr>
            <p:extLst>
              <p:ext uri="{D42A27DB-BD31-4B8C-83A1-F6EECF244321}">
                <p14:modId xmlns:p14="http://schemas.microsoft.com/office/powerpoint/2010/main" val="3157614996"/>
              </p:ext>
            </p:extLst>
          </p:nvPr>
        </p:nvGraphicFramePr>
        <p:xfrm>
          <a:off x="54033" y="1043247"/>
          <a:ext cx="12126958" cy="5071616"/>
        </p:xfrm>
        <a:graphic>
          <a:graphicData uri="http://schemas.openxmlformats.org/drawingml/2006/table">
            <a:tbl>
              <a:tblPr firstRow="1" bandRow="1"/>
              <a:tblGrid>
                <a:gridCol w="3014209">
                  <a:extLst>
                    <a:ext uri="{9D8B030D-6E8A-4147-A177-3AD203B41FA5}">
                      <a16:colId xmlns:a16="http://schemas.microsoft.com/office/drawing/2014/main" val="3026113240"/>
                    </a:ext>
                  </a:extLst>
                </a:gridCol>
                <a:gridCol w="3014209">
                  <a:extLst>
                    <a:ext uri="{9D8B030D-6E8A-4147-A177-3AD203B41FA5}">
                      <a16:colId xmlns:a16="http://schemas.microsoft.com/office/drawing/2014/main" val="582266540"/>
                    </a:ext>
                  </a:extLst>
                </a:gridCol>
                <a:gridCol w="3049270">
                  <a:extLst>
                    <a:ext uri="{9D8B030D-6E8A-4147-A177-3AD203B41FA5}">
                      <a16:colId xmlns:a16="http://schemas.microsoft.com/office/drawing/2014/main" val="1932386876"/>
                    </a:ext>
                  </a:extLst>
                </a:gridCol>
                <a:gridCol w="3049270">
                  <a:extLst>
                    <a:ext uri="{9D8B030D-6E8A-4147-A177-3AD203B41FA5}">
                      <a16:colId xmlns:a16="http://schemas.microsoft.com/office/drawing/2014/main" val="1521823913"/>
                    </a:ext>
                  </a:extLst>
                </a:gridCol>
              </a:tblGrid>
              <a:tr h="633952">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WITH DISABILITIES READING AT GRADE LEVEL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3704512"/>
                  </a:ext>
                </a:extLst>
              </a:tr>
              <a:tr h="633952">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362594079"/>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26.5%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27.6%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+1.1</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792523144"/>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17.0%</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12.9%</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-4.1</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999980883"/>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25.1%</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37.0%</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+11.9</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26563765"/>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12.6%</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17.7%</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+5.1</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058363440"/>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20.3%</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23.1%</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882962226"/>
                  </a:ext>
                </a:extLst>
              </a:tr>
              <a:tr h="63395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25.9%</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35.6%</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+9.7</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558978950"/>
                  </a:ext>
                </a:extLst>
              </a:tr>
            </a:tbl>
          </a:graphicData>
        </a:graphic>
      </p:graphicFrame>
      <p:sp>
        <p:nvSpPr>
          <p:cNvPr id="9" name="TextBox 8">
            <a:extLst>
              <a:ext uri="{FF2B5EF4-FFF2-40B4-BE49-F238E27FC236}">
                <a16:creationId xmlns:a16="http://schemas.microsoft.com/office/drawing/2014/main" id="{9974B567-BBC9-4DA8-16F6-27B2C44124F5}"/>
              </a:ext>
            </a:extLst>
          </p:cNvPr>
          <p:cNvSpPr txBox="1"/>
          <p:nvPr/>
        </p:nvSpPr>
        <p:spPr>
          <a:xfrm>
            <a:off x="54033" y="6202339"/>
            <a:ext cx="12086705"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Reading proficiency among students with disabilities improved in all grade levels except 4</a:t>
            </a:r>
            <a:r>
              <a:rPr lang="en-US" i="1" baseline="30000">
                <a:solidFill>
                  <a:srgbClr val="1F1F1F"/>
                </a:solidFill>
                <a:effectLst/>
                <a:highlight>
                  <a:srgbClr val="FFFFFF"/>
                </a:highlight>
                <a:latin typeface="Google Sans"/>
              </a:rPr>
              <a:t>th</a:t>
            </a:r>
            <a:r>
              <a:rPr lang="en-US" i="1">
                <a:solidFill>
                  <a:srgbClr val="1F1F1F"/>
                </a:solidFill>
                <a:effectLst/>
                <a:highlight>
                  <a:srgbClr val="FFFFFF"/>
                </a:highlight>
                <a:latin typeface="Google Sans"/>
              </a:rPr>
              <a:t> grade. At grades 5 &amp; 8, we see more students reading at grade level or above.</a:t>
            </a:r>
            <a:endParaRPr lang="en-US" b="1" i="1"/>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3709300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7" name="Table 6">
            <a:extLst>
              <a:ext uri="{FF2B5EF4-FFF2-40B4-BE49-F238E27FC236}">
                <a16:creationId xmlns:a16="http://schemas.microsoft.com/office/drawing/2014/main" id="{FE85B361-2747-A469-2EC1-3E5C1263B68B}"/>
              </a:ext>
            </a:extLst>
          </p:cNvPr>
          <p:cNvGraphicFramePr>
            <a:graphicFrameLocks noGrp="1"/>
          </p:cNvGraphicFramePr>
          <p:nvPr>
            <p:extLst>
              <p:ext uri="{D42A27DB-BD31-4B8C-83A1-F6EECF244321}">
                <p14:modId xmlns:p14="http://schemas.microsoft.com/office/powerpoint/2010/main" val="2847428849"/>
              </p:ext>
            </p:extLst>
          </p:nvPr>
        </p:nvGraphicFramePr>
        <p:xfrm>
          <a:off x="11009" y="1088971"/>
          <a:ext cx="12121416" cy="5025896"/>
        </p:xfrm>
        <a:graphic>
          <a:graphicData uri="http://schemas.openxmlformats.org/drawingml/2006/table">
            <a:tbl>
              <a:tblPr firstRow="1" bandRow="1"/>
              <a:tblGrid>
                <a:gridCol w="3012831">
                  <a:extLst>
                    <a:ext uri="{9D8B030D-6E8A-4147-A177-3AD203B41FA5}">
                      <a16:colId xmlns:a16="http://schemas.microsoft.com/office/drawing/2014/main" val="3026113240"/>
                    </a:ext>
                  </a:extLst>
                </a:gridCol>
                <a:gridCol w="3012831">
                  <a:extLst>
                    <a:ext uri="{9D8B030D-6E8A-4147-A177-3AD203B41FA5}">
                      <a16:colId xmlns:a16="http://schemas.microsoft.com/office/drawing/2014/main" val="582266540"/>
                    </a:ext>
                  </a:extLst>
                </a:gridCol>
                <a:gridCol w="3047877">
                  <a:extLst>
                    <a:ext uri="{9D8B030D-6E8A-4147-A177-3AD203B41FA5}">
                      <a16:colId xmlns:a16="http://schemas.microsoft.com/office/drawing/2014/main" val="1932386876"/>
                    </a:ext>
                  </a:extLst>
                </a:gridCol>
                <a:gridCol w="3047877">
                  <a:extLst>
                    <a:ext uri="{9D8B030D-6E8A-4147-A177-3AD203B41FA5}">
                      <a16:colId xmlns:a16="http://schemas.microsoft.com/office/drawing/2014/main" val="1521823913"/>
                    </a:ext>
                  </a:extLst>
                </a:gridCol>
              </a:tblGrid>
              <a:tr h="628237">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ELL STUDENTS READING AT GRADE LEVEL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3704512"/>
                  </a:ext>
                </a:extLst>
              </a:tr>
              <a:tr h="628237">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2023</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362594079"/>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b="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D9D9D9"/>
                          </a:highlight>
                          <a:latin typeface="+mj-lt"/>
                          <a:ea typeface="Aptos" panose="020B0004020202020204" pitchFamily="34" charset="0"/>
                          <a:cs typeface="Times New Roman" panose="02020603050405020304" pitchFamily="18" charset="0"/>
                        </a:rPr>
                        <a:t>42.9%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D9D9D9"/>
                          </a:highlight>
                          <a:latin typeface="+mj-lt"/>
                          <a:ea typeface="Aptos" panose="020B0004020202020204" pitchFamily="34" charset="0"/>
                          <a:cs typeface="Times New Roman" panose="02020603050405020304" pitchFamily="18" charset="0"/>
                        </a:rPr>
                        <a:t>32.6%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-10.3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792523144"/>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b="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2F2F2"/>
                          </a:highlight>
                          <a:latin typeface="+mj-lt"/>
                          <a:ea typeface="Aptos" panose="020B0004020202020204" pitchFamily="34" charset="0"/>
                          <a:cs typeface="Times New Roman" panose="02020603050405020304" pitchFamily="18" charset="0"/>
                        </a:rPr>
                        <a:t>25.6%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2F2F2"/>
                          </a:highlight>
                          <a:latin typeface="+mj-lt"/>
                          <a:ea typeface="Aptos" panose="020B0004020202020204" pitchFamily="34" charset="0"/>
                          <a:cs typeface="Times New Roman" panose="02020603050405020304" pitchFamily="18" charset="0"/>
                        </a:rPr>
                        <a:t>18.6%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999980883"/>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b="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D9D9D9"/>
                          </a:highlight>
                          <a:latin typeface="+mj-lt"/>
                          <a:ea typeface="Aptos" panose="020B0004020202020204" pitchFamily="34" charset="0"/>
                          <a:cs typeface="Times New Roman" panose="02020603050405020304" pitchFamily="18" charset="0"/>
                        </a:rPr>
                        <a:t>27.9%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D9D9D9"/>
                          </a:highlight>
                          <a:latin typeface="+mj-lt"/>
                          <a:ea typeface="Aptos" panose="020B0004020202020204" pitchFamily="34" charset="0"/>
                          <a:cs typeface="Times New Roman" panose="02020603050405020304" pitchFamily="18" charset="0"/>
                        </a:rPr>
                        <a:t>38%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+10.1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26563765"/>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b="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2F2F2"/>
                          </a:highlight>
                          <a:latin typeface="+mj-lt"/>
                          <a:ea typeface="Aptos" panose="020B0004020202020204" pitchFamily="34" charset="0"/>
                          <a:cs typeface="Times New Roman" panose="02020603050405020304" pitchFamily="18" charset="0"/>
                        </a:rPr>
                        <a:t>16.3%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2F2F2"/>
                          </a:highlight>
                          <a:latin typeface="+mj-lt"/>
                          <a:ea typeface="Aptos" panose="020B0004020202020204" pitchFamily="34" charset="0"/>
                          <a:cs typeface="Times New Roman" panose="02020603050405020304" pitchFamily="18" charset="0"/>
                        </a:rPr>
                        <a:t>11.3%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-5</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058363440"/>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b="1"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D9D9D9"/>
                          </a:highlight>
                          <a:latin typeface="+mj-lt"/>
                          <a:ea typeface="Aptos" panose="020B0004020202020204" pitchFamily="34" charset="0"/>
                          <a:cs typeface="Times New Roman" panose="02020603050405020304" pitchFamily="18" charset="0"/>
                        </a:rPr>
                        <a:t>14.9%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D9D9D9"/>
                          </a:highlight>
                          <a:latin typeface="+mj-lt"/>
                          <a:ea typeface="Aptos" panose="020B0004020202020204" pitchFamily="34" charset="0"/>
                          <a:cs typeface="Times New Roman" panose="02020603050405020304" pitchFamily="18" charset="0"/>
                        </a:rPr>
                        <a:t>22.2%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+7.3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882962226"/>
                  </a:ext>
                </a:extLst>
              </a:tr>
              <a:tr h="62823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b="1"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2F2F2"/>
                          </a:highlight>
                          <a:latin typeface="+mj-lt"/>
                          <a:ea typeface="Aptos" panose="020B0004020202020204" pitchFamily="34" charset="0"/>
                          <a:cs typeface="Times New Roman" panose="02020603050405020304" pitchFamily="18" charset="0"/>
                        </a:rPr>
                        <a:t>34.1%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2F2F2"/>
                          </a:highlight>
                          <a:latin typeface="+mj-lt"/>
                          <a:ea typeface="Aptos" panose="020B0004020202020204" pitchFamily="34" charset="0"/>
                          <a:cs typeface="Times New Roman" panose="02020603050405020304" pitchFamily="18" charset="0"/>
                        </a:rPr>
                        <a:t>17.9%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effectLst/>
                          <a:highlight>
                            <a:srgbClr val="FFC000"/>
                          </a:highlight>
                          <a:latin typeface="+mj-lt"/>
                          <a:ea typeface="Aptos" panose="020B0004020202020204" pitchFamily="34" charset="0"/>
                          <a:cs typeface="Times New Roman" panose="02020603050405020304" pitchFamily="18" charset="0"/>
                        </a:rPr>
                        <a:t>-16.2</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558978950"/>
                  </a:ext>
                </a:extLst>
              </a:tr>
            </a:tbl>
          </a:graphicData>
        </a:graphic>
      </p:graphicFrame>
      <p:sp>
        <p:nvSpPr>
          <p:cNvPr id="9" name="TextBox 8">
            <a:extLst>
              <a:ext uri="{FF2B5EF4-FFF2-40B4-BE49-F238E27FC236}">
                <a16:creationId xmlns:a16="http://schemas.microsoft.com/office/drawing/2014/main" id="{9974B567-BBC9-4DA8-16F6-27B2C44124F5}"/>
              </a:ext>
            </a:extLst>
          </p:cNvPr>
          <p:cNvSpPr txBox="1"/>
          <p:nvPr/>
        </p:nvSpPr>
        <p:spPr>
          <a:xfrm>
            <a:off x="0" y="6114867"/>
            <a:ext cx="12132424"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We need to continue to address reading proficiency of our ELL students and align resources to student and school need.</a:t>
            </a:r>
            <a:endParaRPr lang="en-US" b="1" i="1"/>
          </a:p>
        </p:txBody>
      </p:sp>
      <p:sp>
        <p:nvSpPr>
          <p:cNvPr id="4" name="Slide Number Placeholder 3">
            <a:extLst>
              <a:ext uri="{FF2B5EF4-FFF2-40B4-BE49-F238E27FC236}">
                <a16:creationId xmlns:a16="http://schemas.microsoft.com/office/drawing/2014/main" id="{B512682C-127E-106B-37F3-B481A6EEE926}"/>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104682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0" y="5466650"/>
            <a:ext cx="12203009"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As students mature from 1</a:t>
            </a:r>
            <a:r>
              <a:rPr lang="en-US" i="1" baseline="30000">
                <a:solidFill>
                  <a:srgbClr val="1F1F1F"/>
                </a:solidFill>
                <a:effectLst/>
                <a:highlight>
                  <a:srgbClr val="FFFFFF"/>
                </a:highlight>
                <a:latin typeface="Google Sans"/>
              </a:rPr>
              <a:t>st</a:t>
            </a:r>
            <a:r>
              <a:rPr lang="en-US" i="1">
                <a:solidFill>
                  <a:srgbClr val="1F1F1F"/>
                </a:solidFill>
                <a:effectLst/>
                <a:highlight>
                  <a:srgbClr val="FFFFFF"/>
                </a:highlight>
                <a:latin typeface="Google Sans"/>
              </a:rPr>
              <a:t> time test takers, and gain more knowledge, steady improvement in reading status is evident. </a:t>
            </a:r>
            <a:endParaRPr lang="en-US" i="1"/>
          </a:p>
        </p:txBody>
      </p:sp>
      <p:graphicFrame>
        <p:nvGraphicFramePr>
          <p:cNvPr id="8" name="Table 7">
            <a:extLst>
              <a:ext uri="{FF2B5EF4-FFF2-40B4-BE49-F238E27FC236}">
                <a16:creationId xmlns:a16="http://schemas.microsoft.com/office/drawing/2014/main" id="{8A7F9599-920D-3BDD-ED0F-F94E93C6DA32}"/>
              </a:ext>
            </a:extLst>
          </p:cNvPr>
          <p:cNvGraphicFramePr>
            <a:graphicFrameLocks noGrp="1"/>
          </p:cNvGraphicFramePr>
          <p:nvPr>
            <p:extLst>
              <p:ext uri="{D42A27DB-BD31-4B8C-83A1-F6EECF244321}">
                <p14:modId xmlns:p14="http://schemas.microsoft.com/office/powerpoint/2010/main" val="990165047"/>
              </p:ext>
            </p:extLst>
          </p:nvPr>
        </p:nvGraphicFramePr>
        <p:xfrm>
          <a:off x="0" y="1068184"/>
          <a:ext cx="12180989" cy="3983427"/>
        </p:xfrm>
        <a:graphic>
          <a:graphicData uri="http://schemas.openxmlformats.org/drawingml/2006/table">
            <a:tbl>
              <a:tblPr firstRow="1" bandRow="1"/>
              <a:tblGrid>
                <a:gridCol w="3017762">
                  <a:extLst>
                    <a:ext uri="{9D8B030D-6E8A-4147-A177-3AD203B41FA5}">
                      <a16:colId xmlns:a16="http://schemas.microsoft.com/office/drawing/2014/main" val="325406315"/>
                    </a:ext>
                  </a:extLst>
                </a:gridCol>
                <a:gridCol w="3045027">
                  <a:extLst>
                    <a:ext uri="{9D8B030D-6E8A-4147-A177-3AD203B41FA5}">
                      <a16:colId xmlns:a16="http://schemas.microsoft.com/office/drawing/2014/main" val="4133915108"/>
                    </a:ext>
                  </a:extLst>
                </a:gridCol>
                <a:gridCol w="3059100">
                  <a:extLst>
                    <a:ext uri="{9D8B030D-6E8A-4147-A177-3AD203B41FA5}">
                      <a16:colId xmlns:a16="http://schemas.microsoft.com/office/drawing/2014/main" val="1848094185"/>
                    </a:ext>
                  </a:extLst>
                </a:gridCol>
                <a:gridCol w="3059100">
                  <a:extLst>
                    <a:ext uri="{9D8B030D-6E8A-4147-A177-3AD203B41FA5}">
                      <a16:colId xmlns:a16="http://schemas.microsoft.com/office/drawing/2014/main" val="292499163"/>
                    </a:ext>
                  </a:extLst>
                </a:gridCol>
              </a:tblGrid>
              <a:tr h="1327809">
                <a:tc rowSpan="2">
                  <a:txBody>
                    <a:bodyPr/>
                    <a:lstStyle/>
                    <a:p>
                      <a:pPr algn="l">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l">
                        <a:lnSpc>
                          <a:spcPct val="115000"/>
                        </a:lnSpc>
                        <a:spcBef>
                          <a:spcPts val="0"/>
                        </a:spcBef>
                        <a:spcAft>
                          <a:spcPts val="800"/>
                        </a:spcAft>
                      </a:pP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0462102"/>
                  </a:ext>
                </a:extLst>
              </a:tr>
              <a:tr h="1327809">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 Grade 2022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 Grade 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499926643"/>
                  </a:ext>
                </a:extLst>
              </a:tr>
              <a:tr h="1327809">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51%</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64.4%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+13.4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72128481"/>
                  </a:ext>
                </a:extLst>
              </a:tr>
            </a:tbl>
          </a:graphicData>
        </a:graphic>
      </p:graphicFrame>
      <p:sp>
        <p:nvSpPr>
          <p:cNvPr id="4" name="Slide Number Placeholder 3">
            <a:extLst>
              <a:ext uri="{FF2B5EF4-FFF2-40B4-BE49-F238E27FC236}">
                <a16:creationId xmlns:a16="http://schemas.microsoft.com/office/drawing/2014/main" id="{93E287C8-637A-BD24-D1CD-3CD8BF417EEC}"/>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2077137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8" name="Table 7">
            <a:extLst>
              <a:ext uri="{FF2B5EF4-FFF2-40B4-BE49-F238E27FC236}">
                <a16:creationId xmlns:a16="http://schemas.microsoft.com/office/drawing/2014/main" id="{0D56480B-1958-0EFF-2F69-B8BFEF4675DA}"/>
              </a:ext>
            </a:extLst>
          </p:cNvPr>
          <p:cNvGraphicFramePr>
            <a:graphicFrameLocks noGrp="1"/>
          </p:cNvGraphicFramePr>
          <p:nvPr>
            <p:extLst>
              <p:ext uri="{D42A27DB-BD31-4B8C-83A1-F6EECF244321}">
                <p14:modId xmlns:p14="http://schemas.microsoft.com/office/powerpoint/2010/main" val="1238491216"/>
              </p:ext>
            </p:extLst>
          </p:nvPr>
        </p:nvGraphicFramePr>
        <p:xfrm>
          <a:off x="11009" y="1130061"/>
          <a:ext cx="12169982" cy="4763263"/>
        </p:xfrm>
        <a:graphic>
          <a:graphicData uri="http://schemas.openxmlformats.org/drawingml/2006/table">
            <a:tbl>
              <a:tblPr firstRow="1" bandRow="1"/>
              <a:tblGrid>
                <a:gridCol w="1727738">
                  <a:extLst>
                    <a:ext uri="{9D8B030D-6E8A-4147-A177-3AD203B41FA5}">
                      <a16:colId xmlns:a16="http://schemas.microsoft.com/office/drawing/2014/main" val="1994652663"/>
                    </a:ext>
                  </a:extLst>
                </a:gridCol>
                <a:gridCol w="1727738">
                  <a:extLst>
                    <a:ext uri="{9D8B030D-6E8A-4147-A177-3AD203B41FA5}">
                      <a16:colId xmlns:a16="http://schemas.microsoft.com/office/drawing/2014/main" val="1694895017"/>
                    </a:ext>
                  </a:extLst>
                </a:gridCol>
                <a:gridCol w="1746692">
                  <a:extLst>
                    <a:ext uri="{9D8B030D-6E8A-4147-A177-3AD203B41FA5}">
                      <a16:colId xmlns:a16="http://schemas.microsoft.com/office/drawing/2014/main" val="3281005824"/>
                    </a:ext>
                  </a:extLst>
                </a:gridCol>
                <a:gridCol w="1746692">
                  <a:extLst>
                    <a:ext uri="{9D8B030D-6E8A-4147-A177-3AD203B41FA5}">
                      <a16:colId xmlns:a16="http://schemas.microsoft.com/office/drawing/2014/main" val="3340770822"/>
                    </a:ext>
                  </a:extLst>
                </a:gridCol>
                <a:gridCol w="1727738">
                  <a:extLst>
                    <a:ext uri="{9D8B030D-6E8A-4147-A177-3AD203B41FA5}">
                      <a16:colId xmlns:a16="http://schemas.microsoft.com/office/drawing/2014/main" val="3569226067"/>
                    </a:ext>
                  </a:extLst>
                </a:gridCol>
                <a:gridCol w="1746692">
                  <a:extLst>
                    <a:ext uri="{9D8B030D-6E8A-4147-A177-3AD203B41FA5}">
                      <a16:colId xmlns:a16="http://schemas.microsoft.com/office/drawing/2014/main" val="3500307450"/>
                    </a:ext>
                  </a:extLst>
                </a:gridCol>
                <a:gridCol w="1746692">
                  <a:extLst>
                    <a:ext uri="{9D8B030D-6E8A-4147-A177-3AD203B41FA5}">
                      <a16:colId xmlns:a16="http://schemas.microsoft.com/office/drawing/2014/main" val="1501271785"/>
                    </a:ext>
                  </a:extLst>
                </a:gridCol>
              </a:tblGrid>
              <a:tr h="770151">
                <a:tc rowSpan="2">
                  <a:txBody>
                    <a:bodyPr/>
                    <a:lstStyle/>
                    <a:p>
                      <a:pPr>
                        <a:lnSpc>
                          <a:spcPct val="115000"/>
                        </a:lnSpc>
                      </a:pPr>
                      <a:endParaRPr lang="en-US" sz="12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ELA 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20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ELA 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5392532"/>
                  </a:ext>
                </a:extLst>
              </a:tr>
              <a:tr h="569831">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806323409"/>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46.5%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51.4%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+4.9</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22.7%</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22.5%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56037087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50.2%</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51.7%</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19.1%</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19.9%</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66229920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57.3%</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+10.8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23.6%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29.9%</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+6.3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903701813"/>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52.7%</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51.5%</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21.9%</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21.3%</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-.6</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641053596"/>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56.2%</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56.0%</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19.8%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31109848"/>
                  </a:ext>
                </a:extLst>
              </a:tr>
              <a:tr h="569831">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66.6%</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71.5%</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+4.9</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24.5%</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25.7%</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+1.2</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668230554"/>
                  </a:ext>
                </a:extLst>
              </a:tr>
            </a:tbl>
          </a:graphicData>
        </a:graphic>
      </p:graphicFrame>
      <p:sp>
        <p:nvSpPr>
          <p:cNvPr id="9" name="TextBox 8">
            <a:extLst>
              <a:ext uri="{FF2B5EF4-FFF2-40B4-BE49-F238E27FC236}">
                <a16:creationId xmlns:a16="http://schemas.microsoft.com/office/drawing/2014/main" id="{E85FB1D4-360D-15EA-6606-308206A0F2F7}"/>
              </a:ext>
            </a:extLst>
          </p:cNvPr>
          <p:cNvSpPr txBox="1"/>
          <p:nvPr/>
        </p:nvSpPr>
        <p:spPr>
          <a:xfrm>
            <a:off x="11009" y="6033188"/>
            <a:ext cx="12169982" cy="646331"/>
          </a:xfrm>
          <a:prstGeom prst="rect">
            <a:avLst/>
          </a:prstGeom>
          <a:noFill/>
        </p:spPr>
        <p:txBody>
          <a:bodyPr wrap="square" lIns="91440" tIns="45720" rIns="91440" bIns="45720" anchor="t">
            <a:spAutoFit/>
          </a:bodyPr>
          <a:lstStyle/>
          <a:p>
            <a:r>
              <a:rPr lang="en-US" b="1" i="1">
                <a:solidFill>
                  <a:srgbClr val="1F1F1F"/>
                </a:solidFill>
                <a:effectLst/>
                <a:highlight>
                  <a:srgbClr val="FFFFFF"/>
                </a:highlight>
                <a:latin typeface="Google Sans"/>
              </a:rPr>
              <a:t>SUMMARY:</a:t>
            </a:r>
            <a:r>
              <a:rPr lang="en-US" i="1">
                <a:solidFill>
                  <a:srgbClr val="1F1F1F"/>
                </a:solidFill>
                <a:effectLst/>
                <a:highlight>
                  <a:srgbClr val="FFFFFF"/>
                </a:highlight>
                <a:latin typeface="Google Sans"/>
              </a:rPr>
              <a:t> Steady improvement in the number of students mastering ELA standards. </a:t>
            </a:r>
            <a:r>
              <a:rPr lang="en-US" sz="1800" i="1">
                <a:solidFill>
                  <a:srgbClr val="1F1F1F"/>
                </a:solidFill>
                <a:latin typeface="Google Sans"/>
              </a:rPr>
              <a:t>Highlights: 5</a:t>
            </a:r>
            <a:r>
              <a:rPr lang="en-US" sz="1800" i="1" baseline="30000">
                <a:solidFill>
                  <a:srgbClr val="1F1F1F"/>
                </a:solidFill>
                <a:latin typeface="Google Sans"/>
              </a:rPr>
              <a:t>th</a:t>
            </a:r>
            <a:r>
              <a:rPr lang="en-US" sz="1800" i="1">
                <a:solidFill>
                  <a:srgbClr val="1F1F1F"/>
                </a:solidFill>
                <a:latin typeface="Google Sans"/>
              </a:rPr>
              <a:t> graders at Bernd (16.2), Ingram Pye (15), McKibben </a:t>
            </a:r>
            <a:r>
              <a:rPr lang="en-US" i="1">
                <a:solidFill>
                  <a:srgbClr val="1F1F1F"/>
                </a:solidFill>
                <a:latin typeface="Google Sans"/>
              </a:rPr>
              <a:t>Lane </a:t>
            </a:r>
            <a:r>
              <a:rPr lang="en-US" sz="1800" i="1">
                <a:solidFill>
                  <a:srgbClr val="1F1F1F"/>
                </a:solidFill>
                <a:latin typeface="Google Sans"/>
              </a:rPr>
              <a:t>(13.5), Union (21.7), Veterans (18.6), and Williams (20.4)</a:t>
            </a:r>
            <a:endParaRPr lang="en-US" b="1" i="1"/>
          </a:p>
        </p:txBody>
      </p:sp>
      <p:sp>
        <p:nvSpPr>
          <p:cNvPr id="4" name="Slide Number Placeholder 3">
            <a:extLst>
              <a:ext uri="{FF2B5EF4-FFF2-40B4-BE49-F238E27FC236}">
                <a16:creationId xmlns:a16="http://schemas.microsoft.com/office/drawing/2014/main" id="{C9B454F5-3E40-4151-021D-A0C8BD460F20}"/>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3496810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Reading/ELA Status: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Comparative Analysis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9974B567-BBC9-4DA8-16F6-27B2C44124F5}"/>
              </a:ext>
            </a:extLst>
          </p:cNvPr>
          <p:cNvSpPr txBox="1"/>
          <p:nvPr/>
        </p:nvSpPr>
        <p:spPr>
          <a:xfrm>
            <a:off x="112618" y="6219034"/>
            <a:ext cx="11855605" cy="369332"/>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highlight>
                  <a:srgbClr val="FFFFFF"/>
                </a:highlight>
                <a:latin typeface="Google Sans"/>
              </a:rPr>
              <a:t>Based on reading status and ELA assessment data, our students are reading at grade level or above.</a:t>
            </a:r>
            <a:endParaRPr lang="en-US" i="1"/>
          </a:p>
        </p:txBody>
      </p:sp>
      <p:graphicFrame>
        <p:nvGraphicFramePr>
          <p:cNvPr id="6" name="Table 5">
            <a:extLst>
              <a:ext uri="{FF2B5EF4-FFF2-40B4-BE49-F238E27FC236}">
                <a16:creationId xmlns:a16="http://schemas.microsoft.com/office/drawing/2014/main" id="{E251C812-7AB3-18A2-1745-E93C8574264C}"/>
              </a:ext>
            </a:extLst>
          </p:cNvPr>
          <p:cNvGraphicFramePr>
            <a:graphicFrameLocks noGrp="1"/>
          </p:cNvGraphicFramePr>
          <p:nvPr>
            <p:extLst>
              <p:ext uri="{D42A27DB-BD31-4B8C-83A1-F6EECF244321}">
                <p14:modId xmlns:p14="http://schemas.microsoft.com/office/powerpoint/2010/main" val="1482557816"/>
              </p:ext>
            </p:extLst>
          </p:nvPr>
        </p:nvGraphicFramePr>
        <p:xfrm>
          <a:off x="11009" y="1126989"/>
          <a:ext cx="12169982" cy="5181078"/>
        </p:xfrm>
        <a:graphic>
          <a:graphicData uri="http://schemas.openxmlformats.org/drawingml/2006/table">
            <a:tbl>
              <a:tblPr firstRow="1" bandRow="1"/>
              <a:tblGrid>
                <a:gridCol w="2080654">
                  <a:extLst>
                    <a:ext uri="{9D8B030D-6E8A-4147-A177-3AD203B41FA5}">
                      <a16:colId xmlns:a16="http://schemas.microsoft.com/office/drawing/2014/main" val="1491919166"/>
                    </a:ext>
                  </a:extLst>
                </a:gridCol>
                <a:gridCol w="2058307">
                  <a:extLst>
                    <a:ext uri="{9D8B030D-6E8A-4147-A177-3AD203B41FA5}">
                      <a16:colId xmlns:a16="http://schemas.microsoft.com/office/drawing/2014/main" val="2148234133"/>
                    </a:ext>
                  </a:extLst>
                </a:gridCol>
                <a:gridCol w="2199253">
                  <a:extLst>
                    <a:ext uri="{9D8B030D-6E8A-4147-A177-3AD203B41FA5}">
                      <a16:colId xmlns:a16="http://schemas.microsoft.com/office/drawing/2014/main" val="1062155606"/>
                    </a:ext>
                  </a:extLst>
                </a:gridCol>
                <a:gridCol w="2026509">
                  <a:extLst>
                    <a:ext uri="{9D8B030D-6E8A-4147-A177-3AD203B41FA5}">
                      <a16:colId xmlns:a16="http://schemas.microsoft.com/office/drawing/2014/main" val="4181294877"/>
                    </a:ext>
                  </a:extLst>
                </a:gridCol>
                <a:gridCol w="1856343">
                  <a:extLst>
                    <a:ext uri="{9D8B030D-6E8A-4147-A177-3AD203B41FA5}">
                      <a16:colId xmlns:a16="http://schemas.microsoft.com/office/drawing/2014/main" val="3265945261"/>
                    </a:ext>
                  </a:extLst>
                </a:gridCol>
                <a:gridCol w="1948916">
                  <a:extLst>
                    <a:ext uri="{9D8B030D-6E8A-4147-A177-3AD203B41FA5}">
                      <a16:colId xmlns:a16="http://schemas.microsoft.com/office/drawing/2014/main" val="2691364962"/>
                    </a:ext>
                  </a:extLst>
                </a:gridCol>
              </a:tblGrid>
              <a:tr h="657084">
                <a:tc gridSpan="3">
                  <a:txBody>
                    <a:bodyPr/>
                    <a:lstStyle/>
                    <a:p>
                      <a:pPr marL="0" marR="0" algn="ctr">
                        <a:lnSpc>
                          <a:spcPct val="115000"/>
                        </a:lnSpc>
                        <a:spcBef>
                          <a:spcPts val="0"/>
                        </a:spcBef>
                        <a:spcAft>
                          <a:spcPts val="0"/>
                        </a:spcAft>
                      </a:pPr>
                      <a:r>
                        <a:rPr lang="en-US" sz="16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COMPARISON OF STUDENTS SCORING</a:t>
                      </a:r>
                      <a:endParaRPr lang="en-US" sz="16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dirty="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 READING STATUS</a:t>
                      </a:r>
                      <a:endParaRPr lang="en-US" sz="1600" kern="100" dirty="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6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COMPARISON OF STUDENTS SCORING</a:t>
                      </a:r>
                      <a:endParaRPr lang="en-US" sz="16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6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DEVELOPING OR ABOVE – ELA </a:t>
                      </a:r>
                      <a:endParaRPr lang="en-US" sz="16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5323284"/>
                  </a:ext>
                </a:extLst>
              </a:tr>
              <a:tr h="476184">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16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381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16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16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16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16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16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16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020178385"/>
                  </a:ext>
                </a:extLst>
              </a:tr>
              <a:tr h="790282">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50.6%</a:t>
                      </a:r>
                      <a:endParaRPr lang="en-US" sz="2000" b="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39%</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-11.6</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46.5%</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51.7%</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+5.2</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421657017"/>
                  </a:ext>
                </a:extLst>
              </a:tr>
              <a:tr h="790282">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40.3%</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64.4%</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+24.1</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50.2%</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68%</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+17.8</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330897567"/>
                  </a:ext>
                </a:extLst>
              </a:tr>
              <a:tr h="790282">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55.2%</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40.2%</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-15.0</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57.3%</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51.5%</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-5.8</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575325909"/>
                  </a:ext>
                </a:extLst>
              </a:tr>
              <a:tr h="790282">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40.3%</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55.6%</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7</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+15.6</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52.7%</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56%</a:t>
                      </a:r>
                      <a:endParaRPr lang="en-US" sz="2000"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7</a:t>
                      </a:r>
                      <a:r>
                        <a:rPr lang="en-US" sz="1600" b="1" i="1" kern="100" baseline="300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+3.3</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01574386"/>
                  </a:ext>
                </a:extLst>
              </a:tr>
              <a:tr h="790282">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55%</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65%</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8</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+10</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56.2%</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71.5%</a:t>
                      </a:r>
                      <a:endParaRPr lang="en-US" sz="2000"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8</a:t>
                      </a:r>
                      <a:r>
                        <a:rPr lang="en-US" sz="1600" b="1" i="1" kern="100" baseline="300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1600" b="1" i="1" kern="100" dirty="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1600" i="1" kern="100" dirty="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dirty="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+15.3</a:t>
                      </a:r>
                      <a:endParaRPr lang="en-US" sz="2000" kern="100" dirty="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147001062"/>
                  </a:ext>
                </a:extLst>
              </a:tr>
            </a:tbl>
          </a:graphicData>
        </a:graphic>
      </p:graphicFrame>
      <p:sp>
        <p:nvSpPr>
          <p:cNvPr id="4" name="Slide Number Placeholder 3">
            <a:extLst>
              <a:ext uri="{FF2B5EF4-FFF2-40B4-BE49-F238E27FC236}">
                <a16:creationId xmlns:a16="http://schemas.microsoft.com/office/drawing/2014/main" id="{A96CD89F-07E4-7904-380F-41EADFB1590A}"/>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18429262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Gifted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1A06CFD7-F7DC-C689-E2BB-9611BE4D2C3E}"/>
              </a:ext>
            </a:extLst>
          </p:cNvPr>
          <p:cNvGraphicFramePr>
            <a:graphicFrameLocks noGrp="1"/>
          </p:cNvGraphicFramePr>
          <p:nvPr>
            <p:extLst>
              <p:ext uri="{D42A27DB-BD31-4B8C-83A1-F6EECF244321}">
                <p14:modId xmlns:p14="http://schemas.microsoft.com/office/powerpoint/2010/main" val="300224528"/>
              </p:ext>
            </p:extLst>
          </p:nvPr>
        </p:nvGraphicFramePr>
        <p:xfrm>
          <a:off x="11009" y="1089585"/>
          <a:ext cx="12169982" cy="5051961"/>
        </p:xfrm>
        <a:graphic>
          <a:graphicData uri="http://schemas.openxmlformats.org/drawingml/2006/table">
            <a:tbl>
              <a:tblPr firstRow="1" bandRow="1"/>
              <a:tblGrid>
                <a:gridCol w="2438622">
                  <a:extLst>
                    <a:ext uri="{9D8B030D-6E8A-4147-A177-3AD203B41FA5}">
                      <a16:colId xmlns:a16="http://schemas.microsoft.com/office/drawing/2014/main" val="2796704754"/>
                    </a:ext>
                  </a:extLst>
                </a:gridCol>
                <a:gridCol w="1479276">
                  <a:extLst>
                    <a:ext uri="{9D8B030D-6E8A-4147-A177-3AD203B41FA5}">
                      <a16:colId xmlns:a16="http://schemas.microsoft.com/office/drawing/2014/main" val="1850629130"/>
                    </a:ext>
                  </a:extLst>
                </a:gridCol>
                <a:gridCol w="1577782">
                  <a:extLst>
                    <a:ext uri="{9D8B030D-6E8A-4147-A177-3AD203B41FA5}">
                      <a16:colId xmlns:a16="http://schemas.microsoft.com/office/drawing/2014/main" val="3095193812"/>
                    </a:ext>
                  </a:extLst>
                </a:gridCol>
                <a:gridCol w="1577782">
                  <a:extLst>
                    <a:ext uri="{9D8B030D-6E8A-4147-A177-3AD203B41FA5}">
                      <a16:colId xmlns:a16="http://schemas.microsoft.com/office/drawing/2014/main" val="341532965"/>
                    </a:ext>
                  </a:extLst>
                </a:gridCol>
                <a:gridCol w="1456150">
                  <a:extLst>
                    <a:ext uri="{9D8B030D-6E8A-4147-A177-3AD203B41FA5}">
                      <a16:colId xmlns:a16="http://schemas.microsoft.com/office/drawing/2014/main" val="1511969137"/>
                    </a:ext>
                  </a:extLst>
                </a:gridCol>
                <a:gridCol w="1820185">
                  <a:extLst>
                    <a:ext uri="{9D8B030D-6E8A-4147-A177-3AD203B41FA5}">
                      <a16:colId xmlns:a16="http://schemas.microsoft.com/office/drawing/2014/main" val="3480062694"/>
                    </a:ext>
                  </a:extLst>
                </a:gridCol>
                <a:gridCol w="1820185">
                  <a:extLst>
                    <a:ext uri="{9D8B030D-6E8A-4147-A177-3AD203B41FA5}">
                      <a16:colId xmlns:a16="http://schemas.microsoft.com/office/drawing/2014/main" val="1602190128"/>
                    </a:ext>
                  </a:extLst>
                </a:gridCol>
              </a:tblGrid>
              <a:tr h="826189">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ELA GIFTED STUDENTS SCORING</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 </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ELA GIFTED STUDENTS SCORING</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DISTINGUISHED</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7743555"/>
                  </a:ext>
                </a:extLst>
              </a:tr>
              <a:tr h="607106">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73964311"/>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96.8%</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93.4%</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-3.4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56.5%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53.9%</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-2.6</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1256227"/>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84%</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92%</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+8</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37.2%</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40.9%</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+3.7</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290194593"/>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85.9%</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92%</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+6.1</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26.3%</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45.5%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+19.2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633099248"/>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78.2%</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79.4%</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+1.2</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25.2%</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19.6%</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-5.6</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699608089"/>
                  </a:ext>
                </a:extLst>
              </a:tr>
              <a:tr h="58313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73.9%</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82%</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+8.1</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14.8%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21.6%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+6.8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727349050"/>
                  </a:ext>
                </a:extLst>
              </a:tr>
              <a:tr h="607106">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89.6%</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78.1%</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-11.5</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38.4%</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36.6%</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487699197"/>
                  </a:ext>
                </a:extLst>
              </a:tr>
            </a:tbl>
          </a:graphicData>
        </a:graphic>
      </p:graphicFrame>
      <p:sp>
        <p:nvSpPr>
          <p:cNvPr id="7" name="TextBox 6">
            <a:extLst>
              <a:ext uri="{FF2B5EF4-FFF2-40B4-BE49-F238E27FC236}">
                <a16:creationId xmlns:a16="http://schemas.microsoft.com/office/drawing/2014/main" id="{77B7BDFB-9AD3-68AC-A0C1-A55A619056FD}"/>
              </a:ext>
            </a:extLst>
          </p:cNvPr>
          <p:cNvSpPr txBox="1"/>
          <p:nvPr/>
        </p:nvSpPr>
        <p:spPr>
          <a:xfrm>
            <a:off x="42470" y="6174794"/>
            <a:ext cx="12160539"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a:solidFill>
                  <a:srgbClr val="1F1F1F"/>
                </a:solidFill>
                <a:highlight>
                  <a:srgbClr val="FFFFFF"/>
                </a:highlight>
                <a:latin typeface="Google Sans"/>
              </a:rPr>
              <a:t>Gifted student performance on ELA assessments is aligning; however, we do need to see more students mastering the ELA standards.</a:t>
            </a:r>
            <a:endParaRPr lang="en-US"/>
          </a:p>
        </p:txBody>
      </p:sp>
      <p:sp>
        <p:nvSpPr>
          <p:cNvPr id="4" name="Slide Number Placeholder 3">
            <a:extLst>
              <a:ext uri="{FF2B5EF4-FFF2-40B4-BE49-F238E27FC236}">
                <a16:creationId xmlns:a16="http://schemas.microsoft.com/office/drawing/2014/main" id="{54F53FA3-9764-2011-651E-B3E6D7A7D238}"/>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3042148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Students with Disabilities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1462871900"/>
              </p:ext>
            </p:extLst>
          </p:nvPr>
        </p:nvGraphicFramePr>
        <p:xfrm>
          <a:off x="11009" y="1093649"/>
          <a:ext cx="12169982" cy="4858264"/>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3">
                  <a:extLst>
                    <a:ext uri="{9D8B030D-6E8A-4147-A177-3AD203B41FA5}">
                      <a16:colId xmlns:a16="http://schemas.microsoft.com/office/drawing/2014/main" val="2706965550"/>
                    </a:ext>
                  </a:extLst>
                </a:gridCol>
                <a:gridCol w="3059583">
                  <a:extLst>
                    <a:ext uri="{9D8B030D-6E8A-4147-A177-3AD203B41FA5}">
                      <a16:colId xmlns:a16="http://schemas.microsoft.com/office/drawing/2014/main" val="3149921876"/>
                    </a:ext>
                  </a:extLst>
                </a:gridCol>
              </a:tblGrid>
              <a:tr h="795065">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WITH DISABILITIES ELA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80457">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20.6%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18.4%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60286388"/>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17.0%</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21.0%</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86274383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22.8%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35.2%</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138545875"/>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18.8%</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23.4%</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+4.6</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582910832"/>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19.8%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20.4%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+.6</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961073144"/>
                  </a:ext>
                </a:extLst>
              </a:tr>
              <a:tr h="580457">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 grade</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29.7%</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40.5%</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+10.8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11009" y="6033188"/>
            <a:ext cx="12169982"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Our </a:t>
            </a:r>
            <a:r>
              <a:rPr lang="en-US" i="1">
                <a:solidFill>
                  <a:srgbClr val="1F1F1F"/>
                </a:solidFill>
                <a:highlight>
                  <a:srgbClr val="FFFFFF"/>
                </a:highlight>
                <a:latin typeface="Google Sans"/>
              </a:rPr>
              <a:t>s</a:t>
            </a:r>
            <a:r>
              <a:rPr lang="en-US" i="1">
                <a:solidFill>
                  <a:srgbClr val="1F1F1F"/>
                </a:solidFill>
                <a:effectLst/>
                <a:highlight>
                  <a:srgbClr val="FFFFFF"/>
                </a:highlight>
                <a:latin typeface="Google Sans"/>
              </a:rPr>
              <a:t>tudents with disabilities students are growing in reading achievement. Consisten</a:t>
            </a:r>
            <a:r>
              <a:rPr lang="en-US" i="1">
                <a:solidFill>
                  <a:srgbClr val="1F1F1F"/>
                </a:solidFill>
                <a:highlight>
                  <a:srgbClr val="FFFFFF"/>
                </a:highlight>
                <a:latin typeface="Google Sans"/>
              </a:rPr>
              <a:t>t with our reading data, as students become more proficient readers and writers, we will continue to see improvement in ELA scores.</a:t>
            </a:r>
            <a:endParaRPr lang="en-US" b="1" i="1"/>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1209755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English Language Arts: </a:t>
            </a:r>
            <a:r>
              <a:rPr kumimoji="0" lang="en-US" sz="4400" b="0" i="1"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D70CCA62-758B-A7CB-6377-F03296145BA8}"/>
              </a:ext>
            </a:extLst>
          </p:cNvPr>
          <p:cNvGraphicFramePr>
            <a:graphicFrameLocks noGrp="1"/>
          </p:cNvGraphicFramePr>
          <p:nvPr>
            <p:extLst>
              <p:ext uri="{D42A27DB-BD31-4B8C-83A1-F6EECF244321}">
                <p14:modId xmlns:p14="http://schemas.microsoft.com/office/powerpoint/2010/main" val="395128268"/>
              </p:ext>
            </p:extLst>
          </p:nvPr>
        </p:nvGraphicFramePr>
        <p:xfrm>
          <a:off x="11009" y="1072342"/>
          <a:ext cx="12169980" cy="5019590"/>
        </p:xfrm>
        <a:graphic>
          <a:graphicData uri="http://schemas.openxmlformats.org/drawingml/2006/table">
            <a:tbl>
              <a:tblPr firstRow="1" bandRow="1"/>
              <a:tblGrid>
                <a:gridCol w="3025408">
                  <a:extLst>
                    <a:ext uri="{9D8B030D-6E8A-4147-A177-3AD203B41FA5}">
                      <a16:colId xmlns:a16="http://schemas.microsoft.com/office/drawing/2014/main" val="684653381"/>
                    </a:ext>
                  </a:extLst>
                </a:gridCol>
                <a:gridCol w="3025408">
                  <a:extLst>
                    <a:ext uri="{9D8B030D-6E8A-4147-A177-3AD203B41FA5}">
                      <a16:colId xmlns:a16="http://schemas.microsoft.com/office/drawing/2014/main" val="1845883701"/>
                    </a:ext>
                  </a:extLst>
                </a:gridCol>
                <a:gridCol w="3059582">
                  <a:extLst>
                    <a:ext uri="{9D8B030D-6E8A-4147-A177-3AD203B41FA5}">
                      <a16:colId xmlns:a16="http://schemas.microsoft.com/office/drawing/2014/main" val="2706965550"/>
                    </a:ext>
                  </a:extLst>
                </a:gridCol>
                <a:gridCol w="3059582">
                  <a:extLst>
                    <a:ext uri="{9D8B030D-6E8A-4147-A177-3AD203B41FA5}">
                      <a16:colId xmlns:a16="http://schemas.microsoft.com/office/drawing/2014/main" val="3149921876"/>
                    </a:ext>
                  </a:extLst>
                </a:gridCol>
              </a:tblGrid>
              <a:tr h="821466">
                <a:tc rowSpan="2">
                  <a:txBody>
                    <a:bodyPr/>
                    <a:lstStyle/>
                    <a:p>
                      <a:pPr>
                        <a:lnSpc>
                          <a:spcPct val="115000"/>
                        </a:lnSpc>
                      </a:pPr>
                      <a:endParaRPr lang="en-US" sz="2000" kern="100">
                        <a:effectLst/>
                        <a:latin typeface="+mj-lt"/>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ELL ELA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7531594"/>
                  </a:ext>
                </a:extLst>
              </a:tr>
              <a:tr h="599732">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2023</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2024</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mj-lt"/>
                          <a:ea typeface="Aptos" panose="020B0004020202020204" pitchFamily="34" charset="0"/>
                          <a:cs typeface="Times New Roman" panose="02020603050405020304" pitchFamily="18" charset="0"/>
                        </a:rPr>
                        <a:t>Change</a:t>
                      </a:r>
                      <a:endParaRPr lang="en-US" sz="2000" kern="100">
                        <a:effectLst/>
                        <a:highlight>
                          <a:srgbClr val="FFC000"/>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603385999"/>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3</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rd</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34.3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26.7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panose="02020603050405020304" pitchFamily="18" charset="0"/>
                        </a:rPr>
                        <a:t>-7.6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60286388"/>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4</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39.7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38.4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panose="02020603050405020304" pitchFamily="18" charset="0"/>
                        </a:rPr>
                        <a:t>-1.3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86274383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5</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30.9</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45.6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panose="02020603050405020304" pitchFamily="18" charset="0"/>
                        </a:rPr>
                        <a:t>+14.7</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138545875"/>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6</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18.4</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21.0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panose="02020603050405020304" pitchFamily="18" charset="0"/>
                        </a:rPr>
                        <a:t>+2.6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582910832"/>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7</a:t>
                      </a:r>
                      <a:r>
                        <a:rPr lang="en-US" sz="2000" b="1" kern="100" baseline="30000">
                          <a:solidFill>
                            <a:srgbClr val="000000"/>
                          </a:solidFill>
                          <a:effectLst/>
                          <a:highlight>
                            <a:srgbClr val="D9D9D9"/>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D9D9D9"/>
                          </a:highlight>
                          <a:latin typeface="+mj-lt"/>
                          <a:ea typeface="Aptos" panose="020B0004020202020204" pitchFamily="34" charset="0"/>
                          <a:cs typeface="Times New Roman" panose="02020603050405020304" pitchFamily="18" charset="0"/>
                        </a:rPr>
                        <a:t> grade</a:t>
                      </a:r>
                      <a:endParaRPr lang="en-US" sz="2000" kern="100">
                        <a:effectLst/>
                        <a:highlight>
                          <a:srgbClr val="D9D9D9"/>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12.8</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D9D9D9"/>
                          </a:highlight>
                          <a:latin typeface="+mj-lt"/>
                          <a:ea typeface="Aptos" panose="020B0004020202020204" pitchFamily="34" charset="0"/>
                          <a:cs typeface="Times New Roman" panose="02020603050405020304" pitchFamily="18" charset="0"/>
                        </a:rPr>
                        <a:t>24.1</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panose="02020603050405020304" pitchFamily="18" charset="0"/>
                        </a:rPr>
                        <a:t>+11.3</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961073144"/>
                  </a:ext>
                </a:extLst>
              </a:tr>
              <a:tr h="599732">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8</a:t>
                      </a:r>
                      <a:r>
                        <a:rPr lang="en-US" sz="2000" b="1" kern="100" baseline="30000">
                          <a:solidFill>
                            <a:srgbClr val="000000"/>
                          </a:solidFill>
                          <a:effectLst/>
                          <a:highlight>
                            <a:srgbClr val="F2F2F2"/>
                          </a:highlight>
                          <a:latin typeface="+mj-lt"/>
                          <a:ea typeface="Aptos" panose="020B0004020202020204" pitchFamily="34" charset="0"/>
                          <a:cs typeface="Times New Roman" panose="02020603050405020304" pitchFamily="18" charset="0"/>
                        </a:rPr>
                        <a:t>th</a:t>
                      </a:r>
                      <a:r>
                        <a:rPr lang="en-US" sz="2000" b="1" kern="100">
                          <a:solidFill>
                            <a:srgbClr val="000000"/>
                          </a:solidFill>
                          <a:effectLst/>
                          <a:highlight>
                            <a:srgbClr val="F2F2F2"/>
                          </a:highlight>
                          <a:latin typeface="+mj-lt"/>
                          <a:ea typeface="Aptos" panose="020B0004020202020204" pitchFamily="34" charset="0"/>
                          <a:cs typeface="Times New Roman" panose="02020603050405020304" pitchFamily="18" charset="0"/>
                        </a:rPr>
                        <a:t> grade</a:t>
                      </a:r>
                      <a:endParaRPr lang="en-US" sz="2000" kern="100">
                        <a:effectLst/>
                        <a:highlight>
                          <a:srgbClr val="F2F2F2"/>
                        </a:highlight>
                        <a:latin typeface="+mj-lt"/>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36.6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2F2F2"/>
                          </a:highlight>
                          <a:latin typeface="+mj-lt"/>
                          <a:ea typeface="Aptos" panose="020B0004020202020204" pitchFamily="34" charset="0"/>
                          <a:cs typeface="Times New Roman" panose="02020603050405020304" pitchFamily="18" charset="0"/>
                        </a:rPr>
                        <a:t>28.6</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kern="100">
                          <a:effectLst/>
                          <a:highlight>
                            <a:srgbClr val="FFC000"/>
                          </a:highlight>
                          <a:latin typeface="+mj-lt"/>
                          <a:ea typeface="Aptos" panose="020B0004020202020204" pitchFamily="34" charset="0"/>
                          <a:cs typeface="Times New Roman" panose="02020603050405020304" pitchFamily="18" charset="0"/>
                        </a:rPr>
                        <a:t>-8.0</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925503018"/>
                  </a:ext>
                </a:extLst>
              </a:tr>
            </a:tbl>
          </a:graphicData>
        </a:graphic>
      </p:graphicFrame>
      <p:sp>
        <p:nvSpPr>
          <p:cNvPr id="7" name="TextBox 6">
            <a:extLst>
              <a:ext uri="{FF2B5EF4-FFF2-40B4-BE49-F238E27FC236}">
                <a16:creationId xmlns:a16="http://schemas.microsoft.com/office/drawing/2014/main" id="{CCFD7ED3-E2DD-7627-5D29-942E543AE593}"/>
              </a:ext>
            </a:extLst>
          </p:cNvPr>
          <p:cNvSpPr txBox="1"/>
          <p:nvPr/>
        </p:nvSpPr>
        <p:spPr>
          <a:xfrm>
            <a:off x="5504" y="6095968"/>
            <a:ext cx="12203009"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Our ELL students are </a:t>
            </a:r>
            <a:r>
              <a:rPr lang="en-US" i="1">
                <a:solidFill>
                  <a:srgbClr val="1F1F1F"/>
                </a:solidFill>
                <a:highlight>
                  <a:srgbClr val="FFFFFF"/>
                </a:highlight>
                <a:latin typeface="Google Sans"/>
              </a:rPr>
              <a:t>becoming more proficient readers and writers, we will continue to see improvement in ELA scores.</a:t>
            </a:r>
            <a:endParaRPr lang="en-US" b="1" i="1"/>
          </a:p>
        </p:txBody>
      </p:sp>
      <p:sp>
        <p:nvSpPr>
          <p:cNvPr id="4" name="Slide Number Placeholder 3">
            <a:extLst>
              <a:ext uri="{FF2B5EF4-FFF2-40B4-BE49-F238E27FC236}">
                <a16:creationId xmlns:a16="http://schemas.microsoft.com/office/drawing/2014/main" id="{721E3DE5-402D-40DE-C7CB-F8562D619D25}"/>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2461616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Science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Table 3">
            <a:extLst>
              <a:ext uri="{FF2B5EF4-FFF2-40B4-BE49-F238E27FC236}">
                <a16:creationId xmlns:a16="http://schemas.microsoft.com/office/drawing/2014/main" id="{3B972EF2-7A9F-EED9-CE95-64ED0F6CA352}"/>
              </a:ext>
            </a:extLst>
          </p:cNvPr>
          <p:cNvGraphicFramePr>
            <a:graphicFrameLocks noGrp="1"/>
          </p:cNvGraphicFramePr>
          <p:nvPr>
            <p:extLst>
              <p:ext uri="{D42A27DB-BD31-4B8C-83A1-F6EECF244321}">
                <p14:modId xmlns:p14="http://schemas.microsoft.com/office/powerpoint/2010/main" val="3901195204"/>
              </p:ext>
            </p:extLst>
          </p:nvPr>
        </p:nvGraphicFramePr>
        <p:xfrm>
          <a:off x="-37407" y="1126989"/>
          <a:ext cx="12240419" cy="4754665"/>
        </p:xfrm>
        <a:graphic>
          <a:graphicData uri="http://schemas.openxmlformats.org/drawingml/2006/table">
            <a:tbl>
              <a:tblPr firstRow="1" bandRow="1"/>
              <a:tblGrid>
                <a:gridCol w="1737737">
                  <a:extLst>
                    <a:ext uri="{9D8B030D-6E8A-4147-A177-3AD203B41FA5}">
                      <a16:colId xmlns:a16="http://schemas.microsoft.com/office/drawing/2014/main" val="4187945252"/>
                    </a:ext>
                  </a:extLst>
                </a:gridCol>
                <a:gridCol w="1737737">
                  <a:extLst>
                    <a:ext uri="{9D8B030D-6E8A-4147-A177-3AD203B41FA5}">
                      <a16:colId xmlns:a16="http://schemas.microsoft.com/office/drawing/2014/main" val="4266100335"/>
                    </a:ext>
                  </a:extLst>
                </a:gridCol>
                <a:gridCol w="1756802">
                  <a:extLst>
                    <a:ext uri="{9D8B030D-6E8A-4147-A177-3AD203B41FA5}">
                      <a16:colId xmlns:a16="http://schemas.microsoft.com/office/drawing/2014/main" val="3792457493"/>
                    </a:ext>
                  </a:extLst>
                </a:gridCol>
                <a:gridCol w="1756802">
                  <a:extLst>
                    <a:ext uri="{9D8B030D-6E8A-4147-A177-3AD203B41FA5}">
                      <a16:colId xmlns:a16="http://schemas.microsoft.com/office/drawing/2014/main" val="50955499"/>
                    </a:ext>
                  </a:extLst>
                </a:gridCol>
                <a:gridCol w="1737737">
                  <a:extLst>
                    <a:ext uri="{9D8B030D-6E8A-4147-A177-3AD203B41FA5}">
                      <a16:colId xmlns:a16="http://schemas.microsoft.com/office/drawing/2014/main" val="3654911501"/>
                    </a:ext>
                  </a:extLst>
                </a:gridCol>
                <a:gridCol w="1756802">
                  <a:extLst>
                    <a:ext uri="{9D8B030D-6E8A-4147-A177-3AD203B41FA5}">
                      <a16:colId xmlns:a16="http://schemas.microsoft.com/office/drawing/2014/main" val="2239779375"/>
                    </a:ext>
                  </a:extLst>
                </a:gridCol>
                <a:gridCol w="1756802">
                  <a:extLst>
                    <a:ext uri="{9D8B030D-6E8A-4147-A177-3AD203B41FA5}">
                      <a16:colId xmlns:a16="http://schemas.microsoft.com/office/drawing/2014/main" val="3245870668"/>
                    </a:ext>
                  </a:extLst>
                </a:gridCol>
              </a:tblGrid>
              <a:tr h="883899">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SCIENCE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20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SCIENCE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56546037"/>
                  </a:ext>
                </a:extLst>
              </a:tr>
              <a:tr h="653993">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190315950"/>
                  </a:ext>
                </a:extLst>
              </a:tr>
              <a:tr h="653993">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Grade 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50.5%</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55.4%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+4.9</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25.4%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31.8%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+6.4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682786835"/>
                  </a:ext>
                </a:extLst>
              </a:tr>
              <a:tr h="653993">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Grade 8</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33.4%</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28.1%</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11.7%</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7.1%</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-4.6</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560542187"/>
                  </a:ext>
                </a:extLst>
              </a:tr>
              <a:tr h="1254794">
                <a:tc>
                  <a:txBody>
                    <a:bodyPr/>
                    <a:lstStyle/>
                    <a:p>
                      <a:pPr marL="0" marR="0" algn="ctr">
                        <a:lnSpc>
                          <a:spcPct val="100000"/>
                        </a:lnSpc>
                        <a:spcBef>
                          <a:spcPts val="0"/>
                        </a:spcBef>
                        <a:spcAft>
                          <a:spcPts val="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HS Physical Science </a:t>
                      </a:r>
                    </a:p>
                    <a:p>
                      <a:pPr marL="0" marR="0" algn="ctr">
                        <a:lnSpc>
                          <a:spcPct val="100000"/>
                        </a:lnSpc>
                        <a:spcBef>
                          <a:spcPts val="0"/>
                        </a:spcBef>
                        <a:spcAft>
                          <a:spcPts val="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(Grade 8) *</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62.4%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66.2%</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+3.8</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35.2%</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29.3%</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-5.9</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78987944"/>
                  </a:ext>
                </a:extLst>
              </a:tr>
              <a:tr h="653993">
                <a:tc gridSpan="7">
                  <a:txBody>
                    <a:bodyPr/>
                    <a:lstStyle/>
                    <a:p>
                      <a:pPr marL="0" marR="0">
                        <a:lnSpc>
                          <a:spcPct val="115000"/>
                        </a:lnSpc>
                        <a:spcBef>
                          <a:spcPts val="0"/>
                        </a:spcBef>
                        <a:spcAft>
                          <a:spcPts val="800"/>
                        </a:spcAft>
                      </a:pPr>
                      <a:r>
                        <a:rPr lang="en-US" sz="1200"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*Grade 8 students participate in either Grade 8 Science or HS Physical Science based on their course enrollment.</a:t>
                      </a:r>
                      <a:endParaRPr lang="en-US" sz="12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4498693"/>
                  </a:ext>
                </a:extLst>
              </a:tr>
            </a:tbl>
          </a:graphicData>
        </a:graphic>
      </p:graphicFrame>
      <p:sp>
        <p:nvSpPr>
          <p:cNvPr id="5" name="TextBox 4">
            <a:extLst>
              <a:ext uri="{FF2B5EF4-FFF2-40B4-BE49-F238E27FC236}">
                <a16:creationId xmlns:a16="http://schemas.microsoft.com/office/drawing/2014/main" id="{5D5043DD-CFE4-A6DE-50A9-8220BE609913}"/>
              </a:ext>
            </a:extLst>
          </p:cNvPr>
          <p:cNvSpPr txBox="1"/>
          <p:nvPr/>
        </p:nvSpPr>
        <p:spPr>
          <a:xfrm>
            <a:off x="0" y="5894689"/>
            <a:ext cx="12203009" cy="923330"/>
          </a:xfrm>
          <a:prstGeom prst="rect">
            <a:avLst/>
          </a:prstGeom>
          <a:noFill/>
        </p:spPr>
        <p:txBody>
          <a:bodyPr wrap="square">
            <a:spAutoFit/>
          </a:bodyPr>
          <a:lstStyle/>
          <a:p>
            <a:r>
              <a:rPr lang="en-US" b="1" i="1" dirty="0">
                <a:solidFill>
                  <a:srgbClr val="1F1F1F"/>
                </a:solidFill>
                <a:effectLst/>
                <a:highlight>
                  <a:srgbClr val="FFFFFF"/>
                </a:highlight>
                <a:latin typeface="Google Sans"/>
              </a:rPr>
              <a:t>SUMMARY: </a:t>
            </a:r>
            <a:r>
              <a:rPr lang="en-US" i="1" dirty="0">
                <a:solidFill>
                  <a:srgbClr val="1F1F1F"/>
                </a:solidFill>
                <a:effectLst/>
                <a:highlight>
                  <a:srgbClr val="FFFFFF"/>
                </a:highlight>
                <a:latin typeface="Google Sans"/>
              </a:rPr>
              <a:t>While 8</a:t>
            </a:r>
            <a:r>
              <a:rPr lang="en-US" i="1" baseline="30000" dirty="0">
                <a:solidFill>
                  <a:srgbClr val="1F1F1F"/>
                </a:solidFill>
                <a:effectLst/>
                <a:highlight>
                  <a:srgbClr val="FFFFFF"/>
                </a:highlight>
                <a:latin typeface="Google Sans"/>
              </a:rPr>
              <a:t>th</a:t>
            </a:r>
            <a:r>
              <a:rPr lang="en-US" i="1" dirty="0">
                <a:solidFill>
                  <a:srgbClr val="1F1F1F"/>
                </a:solidFill>
                <a:effectLst/>
                <a:highlight>
                  <a:srgbClr val="FFFFFF"/>
                </a:highlight>
                <a:latin typeface="Google Sans"/>
              </a:rPr>
              <a:t> grade data shows a decline in some areas, we know that we have struggled with science teacher retention. </a:t>
            </a:r>
            <a:r>
              <a:rPr lang="en-US" i="1" dirty="0" err="1">
                <a:solidFill>
                  <a:srgbClr val="1F1F1F"/>
                </a:solidFill>
                <a:effectLst/>
                <a:highlight>
                  <a:srgbClr val="FFFFFF"/>
                </a:highlight>
                <a:latin typeface="Google Sans"/>
              </a:rPr>
              <a:t>Hihglights</a:t>
            </a:r>
            <a:r>
              <a:rPr lang="en-US" i="1" dirty="0">
                <a:solidFill>
                  <a:srgbClr val="1F1F1F"/>
                </a:solidFill>
                <a:effectLst/>
                <a:highlight>
                  <a:srgbClr val="FFFFFF"/>
                </a:highlight>
                <a:latin typeface="Google Sans"/>
              </a:rPr>
              <a:t>: Sonny Carter, Alexander II, Southfield, Skyview and Williams made double-digit gains in science this year. Notably, Bernd (25 percentage point increase), Hartley (19.5), and </a:t>
            </a:r>
            <a:r>
              <a:rPr lang="en-US" i="1" dirty="0" err="1">
                <a:solidFill>
                  <a:srgbClr val="1F1F1F"/>
                </a:solidFill>
                <a:effectLst/>
                <a:highlight>
                  <a:srgbClr val="FFFFFF"/>
                </a:highlight>
                <a:latin typeface="Google Sans"/>
              </a:rPr>
              <a:t>Vineville</a:t>
            </a:r>
            <a:r>
              <a:rPr lang="en-US" i="1" dirty="0">
                <a:solidFill>
                  <a:srgbClr val="1F1F1F"/>
                </a:solidFill>
                <a:effectLst/>
                <a:highlight>
                  <a:srgbClr val="FFFFFF"/>
                </a:highlight>
                <a:latin typeface="Google Sans"/>
              </a:rPr>
              <a:t> (22.5).</a:t>
            </a:r>
            <a:endParaRPr lang="en-US" b="1" i="1" dirty="0"/>
          </a:p>
        </p:txBody>
      </p:sp>
      <p:sp>
        <p:nvSpPr>
          <p:cNvPr id="7" name="Slide Number Placeholder 6">
            <a:extLst>
              <a:ext uri="{FF2B5EF4-FFF2-40B4-BE49-F238E27FC236}">
                <a16:creationId xmlns:a16="http://schemas.microsoft.com/office/drawing/2014/main" id="{449C361C-82CB-7BED-313F-3E580FC9D707}"/>
              </a:ext>
            </a:extLst>
          </p:cNvPr>
          <p:cNvSpPr>
            <a:spLocks noGrp="1"/>
          </p:cNvSpPr>
          <p:nvPr>
            <p:ph type="sldNum" sz="quarter" idx="12"/>
          </p:nvPr>
        </p:nvSpPr>
        <p:spPr/>
        <p:txBody>
          <a:bodyPr/>
          <a:lstStyle/>
          <a:p>
            <a:fld id="{28E6F07D-F62F-4C3B-A21E-2367E9A39921}" type="slidenum">
              <a:rPr lang="en-US" smtClean="0"/>
              <a:t>20</a:t>
            </a:fld>
            <a:endParaRPr lang="en-US"/>
          </a:p>
        </p:txBody>
      </p:sp>
    </p:spTree>
    <p:extLst>
      <p:ext uri="{BB962C8B-B14F-4D97-AF65-F5344CB8AC3E}">
        <p14:creationId xmlns:p14="http://schemas.microsoft.com/office/powerpoint/2010/main" val="3504683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Social Studies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4" name="Table 3">
            <a:extLst>
              <a:ext uri="{FF2B5EF4-FFF2-40B4-BE49-F238E27FC236}">
                <a16:creationId xmlns:a16="http://schemas.microsoft.com/office/drawing/2014/main" id="{CC9634B0-AF23-A0EE-C7A9-2A95E2097D4B}"/>
              </a:ext>
            </a:extLst>
          </p:cNvPr>
          <p:cNvGraphicFramePr>
            <a:graphicFrameLocks noGrp="1"/>
          </p:cNvGraphicFramePr>
          <p:nvPr>
            <p:extLst>
              <p:ext uri="{D42A27DB-BD31-4B8C-83A1-F6EECF244321}">
                <p14:modId xmlns:p14="http://schemas.microsoft.com/office/powerpoint/2010/main" val="1469453279"/>
              </p:ext>
            </p:extLst>
          </p:nvPr>
        </p:nvGraphicFramePr>
        <p:xfrm>
          <a:off x="11009" y="1089532"/>
          <a:ext cx="12169982" cy="3533469"/>
        </p:xfrm>
        <a:graphic>
          <a:graphicData uri="http://schemas.openxmlformats.org/drawingml/2006/table">
            <a:tbl>
              <a:tblPr firstRow="1" bandRow="1"/>
              <a:tblGrid>
                <a:gridCol w="1727738">
                  <a:extLst>
                    <a:ext uri="{9D8B030D-6E8A-4147-A177-3AD203B41FA5}">
                      <a16:colId xmlns:a16="http://schemas.microsoft.com/office/drawing/2014/main" val="241553428"/>
                    </a:ext>
                  </a:extLst>
                </a:gridCol>
                <a:gridCol w="1727738">
                  <a:extLst>
                    <a:ext uri="{9D8B030D-6E8A-4147-A177-3AD203B41FA5}">
                      <a16:colId xmlns:a16="http://schemas.microsoft.com/office/drawing/2014/main" val="3743528490"/>
                    </a:ext>
                  </a:extLst>
                </a:gridCol>
                <a:gridCol w="1746692">
                  <a:extLst>
                    <a:ext uri="{9D8B030D-6E8A-4147-A177-3AD203B41FA5}">
                      <a16:colId xmlns:a16="http://schemas.microsoft.com/office/drawing/2014/main" val="3535438490"/>
                    </a:ext>
                  </a:extLst>
                </a:gridCol>
                <a:gridCol w="1746692">
                  <a:extLst>
                    <a:ext uri="{9D8B030D-6E8A-4147-A177-3AD203B41FA5}">
                      <a16:colId xmlns:a16="http://schemas.microsoft.com/office/drawing/2014/main" val="448966042"/>
                    </a:ext>
                  </a:extLst>
                </a:gridCol>
                <a:gridCol w="1727738">
                  <a:extLst>
                    <a:ext uri="{9D8B030D-6E8A-4147-A177-3AD203B41FA5}">
                      <a16:colId xmlns:a16="http://schemas.microsoft.com/office/drawing/2014/main" val="3886664459"/>
                    </a:ext>
                  </a:extLst>
                </a:gridCol>
                <a:gridCol w="1746692">
                  <a:extLst>
                    <a:ext uri="{9D8B030D-6E8A-4147-A177-3AD203B41FA5}">
                      <a16:colId xmlns:a16="http://schemas.microsoft.com/office/drawing/2014/main" val="4001907583"/>
                    </a:ext>
                  </a:extLst>
                </a:gridCol>
                <a:gridCol w="1746692">
                  <a:extLst>
                    <a:ext uri="{9D8B030D-6E8A-4147-A177-3AD203B41FA5}">
                      <a16:colId xmlns:a16="http://schemas.microsoft.com/office/drawing/2014/main" val="267005780"/>
                    </a:ext>
                  </a:extLst>
                </a:gridCol>
              </a:tblGrid>
              <a:tr h="1056017">
                <a:tc rowSpan="2">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SOCIAL STUDIES STUDENTS SCORING</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DEVELOPING OR ABOVE</a:t>
                      </a:r>
                      <a:r>
                        <a:rPr lang="en-US" sz="1800" b="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SOCIAL STUDIES STUDENTS SCORING</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18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 PROFICIENT OR ABOVE</a:t>
                      </a:r>
                      <a:endParaRPr lang="en-US" sz="18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4435965"/>
                  </a:ext>
                </a:extLst>
              </a:tr>
              <a:tr h="1238726">
                <a:tc vMerge="1">
                  <a:txBody>
                    <a:bodyPr/>
                    <a:lstStyle/>
                    <a:p>
                      <a:endParaRPr lang="en-US"/>
                    </a:p>
                  </a:txBody>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494657255"/>
                  </a:ext>
                </a:extLst>
              </a:tr>
              <a:tr h="1238726">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Grade 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48.1%</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51.6%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+3.5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12.6%</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12.8%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416741868"/>
                  </a:ext>
                </a:extLst>
              </a:tr>
            </a:tbl>
          </a:graphicData>
        </a:graphic>
      </p:graphicFrame>
      <p:sp>
        <p:nvSpPr>
          <p:cNvPr id="5" name="TextBox 4">
            <a:extLst>
              <a:ext uri="{FF2B5EF4-FFF2-40B4-BE49-F238E27FC236}">
                <a16:creationId xmlns:a16="http://schemas.microsoft.com/office/drawing/2014/main" id="{49528526-84BB-D9A1-75D6-C85694C6F1E2}"/>
              </a:ext>
            </a:extLst>
          </p:cNvPr>
          <p:cNvSpPr txBox="1"/>
          <p:nvPr/>
        </p:nvSpPr>
        <p:spPr>
          <a:xfrm>
            <a:off x="11009" y="5283209"/>
            <a:ext cx="12169982"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Gains in social studies reflect the efforts of students and staff and highlight the need for continued focus on reading and the ability of students to effectively synthesize information, recall information, and make meaning.</a:t>
            </a:r>
            <a:endParaRPr lang="en-US" b="1" i="1"/>
          </a:p>
        </p:txBody>
      </p:sp>
      <p:sp>
        <p:nvSpPr>
          <p:cNvPr id="7" name="Slide Number Placeholder 6">
            <a:extLst>
              <a:ext uri="{FF2B5EF4-FFF2-40B4-BE49-F238E27FC236}">
                <a16:creationId xmlns:a16="http://schemas.microsoft.com/office/drawing/2014/main" id="{2D5802B6-2DE3-4C83-9602-BC85D32D8254}"/>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291686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End of Course Exam Summary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6" name="Table 5">
            <a:extLst>
              <a:ext uri="{FF2B5EF4-FFF2-40B4-BE49-F238E27FC236}">
                <a16:creationId xmlns:a16="http://schemas.microsoft.com/office/drawing/2014/main" id="{C4ED4734-9297-4253-B720-724549AD2F15}"/>
              </a:ext>
            </a:extLst>
          </p:cNvPr>
          <p:cNvGraphicFramePr>
            <a:graphicFrameLocks noGrp="1"/>
          </p:cNvGraphicFramePr>
          <p:nvPr>
            <p:extLst>
              <p:ext uri="{D42A27DB-BD31-4B8C-83A1-F6EECF244321}">
                <p14:modId xmlns:p14="http://schemas.microsoft.com/office/powerpoint/2010/main" val="2202740748"/>
              </p:ext>
            </p:extLst>
          </p:nvPr>
        </p:nvGraphicFramePr>
        <p:xfrm>
          <a:off x="11009" y="1223491"/>
          <a:ext cx="12169983" cy="4247548"/>
        </p:xfrm>
        <a:graphic>
          <a:graphicData uri="http://schemas.openxmlformats.org/drawingml/2006/table">
            <a:tbl>
              <a:tblPr firstRow="1" bandRow="1"/>
              <a:tblGrid>
                <a:gridCol w="1732321">
                  <a:extLst>
                    <a:ext uri="{9D8B030D-6E8A-4147-A177-3AD203B41FA5}">
                      <a16:colId xmlns:a16="http://schemas.microsoft.com/office/drawing/2014/main" val="3548675726"/>
                    </a:ext>
                  </a:extLst>
                </a:gridCol>
                <a:gridCol w="1733272">
                  <a:extLst>
                    <a:ext uri="{9D8B030D-6E8A-4147-A177-3AD203B41FA5}">
                      <a16:colId xmlns:a16="http://schemas.microsoft.com/office/drawing/2014/main" val="2241155274"/>
                    </a:ext>
                  </a:extLst>
                </a:gridCol>
                <a:gridCol w="1733272">
                  <a:extLst>
                    <a:ext uri="{9D8B030D-6E8A-4147-A177-3AD203B41FA5}">
                      <a16:colId xmlns:a16="http://schemas.microsoft.com/office/drawing/2014/main" val="2142865479"/>
                    </a:ext>
                  </a:extLst>
                </a:gridCol>
                <a:gridCol w="1752287">
                  <a:extLst>
                    <a:ext uri="{9D8B030D-6E8A-4147-A177-3AD203B41FA5}">
                      <a16:colId xmlns:a16="http://schemas.microsoft.com/office/drawing/2014/main" val="3585958801"/>
                    </a:ext>
                  </a:extLst>
                </a:gridCol>
                <a:gridCol w="1733272">
                  <a:extLst>
                    <a:ext uri="{9D8B030D-6E8A-4147-A177-3AD203B41FA5}">
                      <a16:colId xmlns:a16="http://schemas.microsoft.com/office/drawing/2014/main" val="2083884157"/>
                    </a:ext>
                  </a:extLst>
                </a:gridCol>
                <a:gridCol w="1733272">
                  <a:extLst>
                    <a:ext uri="{9D8B030D-6E8A-4147-A177-3AD203B41FA5}">
                      <a16:colId xmlns:a16="http://schemas.microsoft.com/office/drawing/2014/main" val="946972474"/>
                    </a:ext>
                  </a:extLst>
                </a:gridCol>
                <a:gridCol w="1752287">
                  <a:extLst>
                    <a:ext uri="{9D8B030D-6E8A-4147-A177-3AD203B41FA5}">
                      <a16:colId xmlns:a16="http://schemas.microsoft.com/office/drawing/2014/main" val="2685943971"/>
                    </a:ext>
                  </a:extLst>
                </a:gridCol>
              </a:tblGrid>
              <a:tr h="1299736">
                <a:tc>
                  <a:txBody>
                    <a:bodyPr/>
                    <a:lstStyle/>
                    <a:p>
                      <a:pPr>
                        <a:lnSpc>
                          <a:spcPct val="115000"/>
                        </a:lnSpc>
                      </a:pPr>
                      <a:endParaRPr lang="en-US" sz="2000" kern="100">
                        <a:effectLst/>
                        <a:latin typeface="Aptos" panose="020B0004020202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END OF COURSE TESTS</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DEVELOPING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END OF COURSE TESTS</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PERCENT OF STUDENTS SCORING</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15000"/>
                        </a:lnSpc>
                        <a:spcBef>
                          <a:spcPts val="0"/>
                        </a:spcBef>
                        <a:spcAft>
                          <a:spcPts val="800"/>
                        </a:spcAft>
                      </a:pPr>
                      <a:r>
                        <a:rPr lang="en-US" sz="2000" b="1" i="1" kern="100">
                          <a:solidFill>
                            <a:srgbClr val="FFFFFF"/>
                          </a:solidFill>
                          <a:effectLst/>
                          <a:highlight>
                            <a:srgbClr val="000000"/>
                          </a:highlight>
                          <a:latin typeface="Calibri Light" panose="020F0302020204030204" pitchFamily="34" charset="0"/>
                          <a:ea typeface="Aptos" panose="020B0004020202020204" pitchFamily="34" charset="0"/>
                          <a:cs typeface="Times New Roman" panose="02020603050405020304" pitchFamily="18" charset="0"/>
                        </a:rPr>
                        <a:t>PROFICIENT OR ABOVE</a:t>
                      </a:r>
                      <a:endParaRPr lang="en-US" sz="2000" kern="100">
                        <a:effectLst/>
                        <a:highlight>
                          <a:srgbClr val="000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06791667"/>
                  </a:ext>
                </a:extLst>
              </a:tr>
              <a:tr h="677418">
                <a:tc>
                  <a:txBody>
                    <a:bodyPr/>
                    <a:lstStyle/>
                    <a:p>
                      <a:pPr>
                        <a:lnSpc>
                          <a:spcPct val="115000"/>
                        </a:lnSpc>
                      </a:pPr>
                      <a:endParaRPr lang="en-US" sz="2000" kern="100">
                        <a:effectLst/>
                        <a:latin typeface="Aptos" panose="020B00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no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Change</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466527982"/>
                  </a:ext>
                </a:extLst>
              </a:tr>
              <a:tr h="915558">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American Literature</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54.8%</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52.4%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17.67%</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20.61%</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+2.94</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139391839"/>
                  </a:ext>
                </a:extLst>
              </a:tr>
              <a:tr h="677418">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Biology</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41.22%</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44.11%</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+2.89</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17.01%</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2F2F2"/>
                          </a:highlight>
                          <a:latin typeface="Calibri Light" panose="020F0302020204030204" pitchFamily="34" charset="0"/>
                          <a:ea typeface="Aptos" panose="020B0004020202020204" pitchFamily="34" charset="0"/>
                          <a:cs typeface="Times New Roman" panose="02020603050405020304" pitchFamily="18" charset="0"/>
                        </a:rPr>
                        <a:t>17.74%</a:t>
                      </a:r>
                      <a:endParaRPr lang="en-US" sz="2000" kern="100">
                        <a:effectLst/>
                        <a:highlight>
                          <a:srgbClr val="F2F2F2"/>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+.73</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1199231656"/>
                  </a:ext>
                </a:extLst>
              </a:tr>
              <a:tr h="677418">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US History</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42.09%</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44.64%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+2.55</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9.41%</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D9D9D9"/>
                          </a:highlight>
                          <a:latin typeface="Calibri Light" panose="020F0302020204030204" pitchFamily="34" charset="0"/>
                          <a:ea typeface="Aptos" panose="020B0004020202020204" pitchFamily="34" charset="0"/>
                          <a:cs typeface="Times New Roman" panose="02020603050405020304" pitchFamily="18" charset="0"/>
                        </a:rPr>
                        <a:t>9.614%</a:t>
                      </a:r>
                      <a:endParaRPr lang="en-US" sz="2000" kern="100">
                        <a:effectLst/>
                        <a:highlight>
                          <a:srgbClr val="D9D9D9"/>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800"/>
                        </a:spcAft>
                      </a:pPr>
                      <a:r>
                        <a:rPr lang="en-US" sz="2000" b="1" kern="100">
                          <a:solidFill>
                            <a:srgbClr val="000000"/>
                          </a:solidFill>
                          <a:effectLst/>
                          <a:highlight>
                            <a:srgbClr val="FFC000"/>
                          </a:highlight>
                          <a:latin typeface="Calibri Light" panose="020F0302020204030204" pitchFamily="34" charset="0"/>
                          <a:ea typeface="Aptos" panose="020B0004020202020204" pitchFamily="34" charset="0"/>
                          <a:cs typeface="Times New Roman" panose="02020603050405020304" pitchFamily="18" charset="0"/>
                        </a:rPr>
                        <a:t>+.20</a:t>
                      </a:r>
                      <a:endParaRPr lang="en-US" sz="2000" kern="100">
                        <a:effectLst/>
                        <a:highlight>
                          <a:srgbClr val="FFC000"/>
                        </a:highligh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429691945"/>
                  </a:ext>
                </a:extLst>
              </a:tr>
            </a:tbl>
          </a:graphicData>
        </a:graphic>
      </p:graphicFrame>
      <p:sp>
        <p:nvSpPr>
          <p:cNvPr id="7" name="TextBox 6">
            <a:extLst>
              <a:ext uri="{FF2B5EF4-FFF2-40B4-BE49-F238E27FC236}">
                <a16:creationId xmlns:a16="http://schemas.microsoft.com/office/drawing/2014/main" id="{AF5B794E-FE82-03AE-2369-91A1C1B16862}"/>
              </a:ext>
            </a:extLst>
          </p:cNvPr>
          <p:cNvSpPr txBox="1"/>
          <p:nvPr/>
        </p:nvSpPr>
        <p:spPr>
          <a:xfrm>
            <a:off x="-36848" y="5710023"/>
            <a:ext cx="12239857" cy="646331"/>
          </a:xfrm>
          <a:prstGeom prst="rect">
            <a:avLst/>
          </a:prstGeom>
          <a:noFill/>
        </p:spPr>
        <p:txBody>
          <a:bodyPr wrap="square">
            <a:spAutoFit/>
          </a:bodyPr>
          <a:lstStyle/>
          <a:p>
            <a:r>
              <a:rPr lang="en-US" b="1" i="1">
                <a:solidFill>
                  <a:srgbClr val="1F1F1F"/>
                </a:solidFill>
                <a:effectLst/>
                <a:highlight>
                  <a:srgbClr val="FFFFFF"/>
                </a:highlight>
                <a:latin typeface="Google Sans"/>
              </a:rPr>
              <a:t>SUMMARY: </a:t>
            </a:r>
            <a:r>
              <a:rPr lang="en-US" i="1">
                <a:solidFill>
                  <a:srgbClr val="1F1F1F"/>
                </a:solidFill>
                <a:effectLst/>
                <a:highlight>
                  <a:srgbClr val="FFFFFF"/>
                </a:highlight>
                <a:latin typeface="Google Sans"/>
              </a:rPr>
              <a:t>Continued focus on academic writing is necessary and will continue to </a:t>
            </a:r>
            <a:r>
              <a:rPr lang="en-US" i="1">
                <a:solidFill>
                  <a:srgbClr val="1F1F1F"/>
                </a:solidFill>
                <a:highlight>
                  <a:srgbClr val="FFFFFF"/>
                </a:highlight>
                <a:latin typeface="Google Sans"/>
              </a:rPr>
              <a:t>be a </a:t>
            </a:r>
            <a:r>
              <a:rPr lang="en-US" i="1">
                <a:solidFill>
                  <a:srgbClr val="1F1F1F"/>
                </a:solidFill>
                <a:effectLst/>
                <a:highlight>
                  <a:srgbClr val="FFFFFF"/>
                </a:highlight>
                <a:latin typeface="Google Sans"/>
              </a:rPr>
              <a:t>focus of our Builder Series Professional Learning.</a:t>
            </a:r>
            <a:endParaRPr lang="en-US" i="1"/>
          </a:p>
        </p:txBody>
      </p:sp>
      <p:sp>
        <p:nvSpPr>
          <p:cNvPr id="4" name="Slide Number Placeholder 3">
            <a:extLst>
              <a:ext uri="{FF2B5EF4-FFF2-40B4-BE49-F238E27FC236}">
                <a16:creationId xmlns:a16="http://schemas.microsoft.com/office/drawing/2014/main" id="{3D092EFC-1080-751F-50EC-89A83909BFA2}"/>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2420982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Next Steps for Continued Improvement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1032" name="TextBox 4">
            <a:extLst>
              <a:ext uri="{FF2B5EF4-FFF2-40B4-BE49-F238E27FC236}">
                <a16:creationId xmlns:a16="http://schemas.microsoft.com/office/drawing/2014/main" id="{287B0B98-14E2-C91A-0E65-73F4391C8ED0}"/>
              </a:ext>
            </a:extLst>
          </p:cNvPr>
          <p:cNvGraphicFramePr/>
          <p:nvPr>
            <p:extLst>
              <p:ext uri="{D42A27DB-BD31-4B8C-83A1-F6EECF244321}">
                <p14:modId xmlns:p14="http://schemas.microsoft.com/office/powerpoint/2010/main" val="3706107435"/>
              </p:ext>
            </p:extLst>
          </p:nvPr>
        </p:nvGraphicFramePr>
        <p:xfrm>
          <a:off x="139073" y="1126989"/>
          <a:ext cx="9723384" cy="31746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9" name="Picture 8">
            <a:extLst>
              <a:ext uri="{FF2B5EF4-FFF2-40B4-BE49-F238E27FC236}">
                <a16:creationId xmlns:a16="http://schemas.microsoft.com/office/drawing/2014/main" id="{1F974518-8229-AE7A-D0C6-3142311D4FE9}"/>
              </a:ext>
            </a:extLst>
          </p:cNvPr>
          <p:cNvPicPr>
            <a:picLocks noChangeAspect="1"/>
          </p:cNvPicPr>
          <p:nvPr/>
        </p:nvPicPr>
        <p:blipFill rotWithShape="1">
          <a:blip r:embed="rId9"/>
          <a:srcRect t="20202" b="18041"/>
          <a:stretch/>
        </p:blipFill>
        <p:spPr>
          <a:xfrm>
            <a:off x="9909802" y="1237599"/>
            <a:ext cx="2143125" cy="1323530"/>
          </a:xfrm>
          <a:prstGeom prst="rect">
            <a:avLst/>
          </a:prstGeom>
        </p:spPr>
      </p:pic>
      <p:pic>
        <p:nvPicPr>
          <p:cNvPr id="10" name="Picture 9">
            <a:extLst>
              <a:ext uri="{FF2B5EF4-FFF2-40B4-BE49-F238E27FC236}">
                <a16:creationId xmlns:a16="http://schemas.microsoft.com/office/drawing/2014/main" id="{DB1E0E26-141B-8A97-ECD9-EC1278B3AEC6}"/>
              </a:ext>
            </a:extLst>
          </p:cNvPr>
          <p:cNvPicPr>
            <a:picLocks noChangeAspect="1"/>
          </p:cNvPicPr>
          <p:nvPr/>
        </p:nvPicPr>
        <p:blipFill>
          <a:blip r:embed="rId10"/>
          <a:stretch>
            <a:fillRect/>
          </a:stretch>
        </p:blipFill>
        <p:spPr>
          <a:xfrm>
            <a:off x="10113531" y="4301672"/>
            <a:ext cx="1110020" cy="2390813"/>
          </a:xfrm>
          <a:prstGeom prst="rect">
            <a:avLst/>
          </a:prstGeom>
        </p:spPr>
      </p:pic>
      <p:pic>
        <p:nvPicPr>
          <p:cNvPr id="13" name="Picture 12">
            <a:extLst>
              <a:ext uri="{FF2B5EF4-FFF2-40B4-BE49-F238E27FC236}">
                <a16:creationId xmlns:a16="http://schemas.microsoft.com/office/drawing/2014/main" id="{03471138-6341-EF10-0F79-E0AE0D37C6AC}"/>
              </a:ext>
            </a:extLst>
          </p:cNvPr>
          <p:cNvPicPr>
            <a:picLocks noChangeAspect="1"/>
          </p:cNvPicPr>
          <p:nvPr/>
        </p:nvPicPr>
        <p:blipFill>
          <a:blip r:embed="rId11"/>
          <a:stretch>
            <a:fillRect/>
          </a:stretch>
        </p:blipFill>
        <p:spPr>
          <a:xfrm>
            <a:off x="9774043" y="2918242"/>
            <a:ext cx="1711110" cy="1197777"/>
          </a:xfrm>
          <a:prstGeom prst="rect">
            <a:avLst/>
          </a:prstGeom>
        </p:spPr>
      </p:pic>
      <p:grpSp>
        <p:nvGrpSpPr>
          <p:cNvPr id="4" name="Group 3">
            <a:extLst>
              <a:ext uri="{FF2B5EF4-FFF2-40B4-BE49-F238E27FC236}">
                <a16:creationId xmlns:a16="http://schemas.microsoft.com/office/drawing/2014/main" id="{E92897B8-0890-FF38-B93A-6BD6E04712B8}"/>
              </a:ext>
            </a:extLst>
          </p:cNvPr>
          <p:cNvGrpSpPr/>
          <p:nvPr/>
        </p:nvGrpSpPr>
        <p:grpSpPr>
          <a:xfrm>
            <a:off x="139073" y="4116019"/>
            <a:ext cx="9723384" cy="1105395"/>
            <a:chOff x="0" y="0"/>
            <a:chExt cx="9723384" cy="1105395"/>
          </a:xfrm>
        </p:grpSpPr>
        <p:sp>
          <p:nvSpPr>
            <p:cNvPr id="5" name="Rectangle: Rounded Corners 4">
              <a:extLst>
                <a:ext uri="{FF2B5EF4-FFF2-40B4-BE49-F238E27FC236}">
                  <a16:creationId xmlns:a16="http://schemas.microsoft.com/office/drawing/2014/main" id="{522341F8-6122-4058-F818-E559993563B3}"/>
                </a:ext>
              </a:extLst>
            </p:cNvPr>
            <p:cNvSpPr/>
            <p:nvPr/>
          </p:nvSpPr>
          <p:spPr>
            <a:xfrm>
              <a:off x="0" y="0"/>
              <a:ext cx="9723384" cy="1105395"/>
            </a:xfrm>
            <a:prstGeom prst="roundRect">
              <a:avLst/>
            </a:pr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6" name="Rectangle: Rounded Corners 4">
              <a:extLst>
                <a:ext uri="{FF2B5EF4-FFF2-40B4-BE49-F238E27FC236}">
                  <a16:creationId xmlns:a16="http://schemas.microsoft.com/office/drawing/2014/main" id="{A7C5DB4C-7AC4-6B1D-D6B0-C890769C592F}"/>
                </a:ext>
              </a:extLst>
            </p:cNvPr>
            <p:cNvSpPr txBox="1"/>
            <p:nvPr/>
          </p:nvSpPr>
          <p:spPr>
            <a:xfrm>
              <a:off x="53961" y="53961"/>
              <a:ext cx="9615462" cy="9974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Font typeface="Arial" panose="020B0604020202020204" pitchFamily="34" charset="0"/>
                <a:buNone/>
              </a:pPr>
              <a:r>
                <a:rPr lang="en-US" sz="2800" b="1" i="0" kern="1200" baseline="0" dirty="0"/>
                <a:t>District Training/Professional Learning</a:t>
              </a:r>
              <a:endParaRPr lang="en-US" sz="2800" kern="1200" dirty="0"/>
            </a:p>
          </p:txBody>
        </p:sp>
      </p:grpSp>
      <p:sp>
        <p:nvSpPr>
          <p:cNvPr id="8" name="TextBox 7">
            <a:extLst>
              <a:ext uri="{FF2B5EF4-FFF2-40B4-BE49-F238E27FC236}">
                <a16:creationId xmlns:a16="http://schemas.microsoft.com/office/drawing/2014/main" id="{BBFE80A5-8336-DF22-1146-F72A36FD966A}"/>
              </a:ext>
            </a:extLst>
          </p:cNvPr>
          <p:cNvSpPr txBox="1"/>
          <p:nvPr/>
        </p:nvSpPr>
        <p:spPr>
          <a:xfrm>
            <a:off x="246996" y="5221414"/>
            <a:ext cx="9615461" cy="1631216"/>
          </a:xfrm>
          <a:prstGeom prst="rect">
            <a:avLst/>
          </a:prstGeom>
          <a:noFill/>
        </p:spPr>
        <p:txBody>
          <a:bodyPr wrap="square">
            <a:spAutoFit/>
          </a:bodyPr>
          <a:lstStyle/>
          <a:p>
            <a:pPr marL="285750" lvl="0" indent="-285750">
              <a:buFont typeface="Arial" panose="020B0604020202020204" pitchFamily="34" charset="0"/>
              <a:buChar char="•"/>
            </a:pPr>
            <a:r>
              <a:rPr lang="en-US" sz="2000">
                <a:latin typeface="+mj-lt"/>
              </a:rPr>
              <a:t>Continue to train using Get Better Faster</a:t>
            </a:r>
          </a:p>
          <a:p>
            <a:pPr marL="285750" lvl="0" indent="-285750">
              <a:buFont typeface="Arial" panose="020B0604020202020204" pitchFamily="34" charset="0"/>
              <a:buChar char="•"/>
            </a:pPr>
            <a:r>
              <a:rPr lang="en-US" sz="2000">
                <a:latin typeface="+mj-lt"/>
              </a:rPr>
              <a:t>Focus training on district assessment data—giving principals a “first look” and then transferring to school-based PL days</a:t>
            </a:r>
          </a:p>
          <a:p>
            <a:pPr marL="285750" lvl="0" indent="-285750">
              <a:buFont typeface="Arial" panose="020B0604020202020204" pitchFamily="34" charset="0"/>
              <a:buChar char="•"/>
            </a:pPr>
            <a:r>
              <a:rPr lang="en-US" sz="2000">
                <a:latin typeface="+mj-lt"/>
              </a:rPr>
              <a:t>Modified PL schedule with an emphasis on ½ day district training coupled with ½ day school-based training</a:t>
            </a:r>
          </a:p>
        </p:txBody>
      </p:sp>
      <p:sp>
        <p:nvSpPr>
          <p:cNvPr id="7" name="Slide Number Placeholder 6">
            <a:extLst>
              <a:ext uri="{FF2B5EF4-FFF2-40B4-BE49-F238E27FC236}">
                <a16:creationId xmlns:a16="http://schemas.microsoft.com/office/drawing/2014/main" id="{30088327-335B-ACBB-4D4B-0775EF4782DE}"/>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1160732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Next Steps for Continued Improvement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1032" name="TextBox 4">
            <a:extLst>
              <a:ext uri="{FF2B5EF4-FFF2-40B4-BE49-F238E27FC236}">
                <a16:creationId xmlns:a16="http://schemas.microsoft.com/office/drawing/2014/main" id="{287B0B98-14E2-C91A-0E65-73F4391C8ED0}"/>
              </a:ext>
            </a:extLst>
          </p:cNvPr>
          <p:cNvGraphicFramePr/>
          <p:nvPr>
            <p:extLst>
              <p:ext uri="{D42A27DB-BD31-4B8C-83A1-F6EECF244321}">
                <p14:modId xmlns:p14="http://schemas.microsoft.com/office/powerpoint/2010/main" val="3059083052"/>
              </p:ext>
            </p:extLst>
          </p:nvPr>
        </p:nvGraphicFramePr>
        <p:xfrm>
          <a:off x="139073" y="1237599"/>
          <a:ext cx="9042334" cy="49859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09FC80B2-3104-C2F5-9845-296B30BBA083}"/>
              </a:ext>
            </a:extLst>
          </p:cNvPr>
          <p:cNvSpPr>
            <a:spLocks noGrp="1"/>
          </p:cNvSpPr>
          <p:nvPr>
            <p:ph type="sldNum" sz="quarter" idx="12"/>
          </p:nvPr>
        </p:nvSpPr>
        <p:spPr/>
        <p:txBody>
          <a:bodyPr/>
          <a:lstStyle/>
          <a:p>
            <a:fld id="{28E6F07D-F62F-4C3B-A21E-2367E9A39921}" type="slidenum">
              <a:rPr lang="en-US" smtClean="0"/>
              <a:t>24</a:t>
            </a:fld>
            <a:endParaRPr lang="en-US"/>
          </a:p>
        </p:txBody>
      </p:sp>
      <p:pic>
        <p:nvPicPr>
          <p:cNvPr id="6" name="Picture 5" descr="A group of people sitting at tables in a classroom&#10;&#10;Description automatically generated">
            <a:extLst>
              <a:ext uri="{FF2B5EF4-FFF2-40B4-BE49-F238E27FC236}">
                <a16:creationId xmlns:a16="http://schemas.microsoft.com/office/drawing/2014/main" id="{B05126AA-F47C-6D4F-9CC4-9A89278B19E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11028" y="3881875"/>
            <a:ext cx="2884979" cy="2163734"/>
          </a:xfrm>
          <a:prstGeom prst="rect">
            <a:avLst/>
          </a:prstGeom>
        </p:spPr>
      </p:pic>
    </p:spTree>
    <p:extLst>
      <p:ext uri="{BB962C8B-B14F-4D97-AF65-F5344CB8AC3E}">
        <p14:creationId xmlns:p14="http://schemas.microsoft.com/office/powerpoint/2010/main" val="946177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Next Steps for Continued Improvement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1032" name="TextBox 4">
            <a:extLst>
              <a:ext uri="{FF2B5EF4-FFF2-40B4-BE49-F238E27FC236}">
                <a16:creationId xmlns:a16="http://schemas.microsoft.com/office/drawing/2014/main" id="{287B0B98-14E2-C91A-0E65-73F4391C8ED0}"/>
              </a:ext>
            </a:extLst>
          </p:cNvPr>
          <p:cNvGraphicFramePr/>
          <p:nvPr>
            <p:extLst>
              <p:ext uri="{D42A27DB-BD31-4B8C-83A1-F6EECF244321}">
                <p14:modId xmlns:p14="http://schemas.microsoft.com/office/powerpoint/2010/main" val="3238204981"/>
              </p:ext>
            </p:extLst>
          </p:nvPr>
        </p:nvGraphicFramePr>
        <p:xfrm>
          <a:off x="273073" y="1153315"/>
          <a:ext cx="8363809" cy="49315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EC54AF46-9973-7309-3217-A1FF405616F9}"/>
              </a:ext>
            </a:extLst>
          </p:cNvPr>
          <p:cNvSpPr>
            <a:spLocks noGrp="1"/>
          </p:cNvSpPr>
          <p:nvPr>
            <p:ph type="sldNum" sz="quarter" idx="12"/>
          </p:nvPr>
        </p:nvSpPr>
        <p:spPr/>
        <p:txBody>
          <a:bodyPr/>
          <a:lstStyle/>
          <a:p>
            <a:fld id="{28E6F07D-F62F-4C3B-A21E-2367E9A39921}" type="slidenum">
              <a:rPr lang="en-US" smtClean="0"/>
              <a:t>25</a:t>
            </a:fld>
            <a:endParaRPr lang="en-US"/>
          </a:p>
        </p:txBody>
      </p:sp>
      <p:pic>
        <p:nvPicPr>
          <p:cNvPr id="6" name="Picture 5" descr="A group of children in a classroom&#10;&#10;Description automatically generated">
            <a:extLst>
              <a:ext uri="{FF2B5EF4-FFF2-40B4-BE49-F238E27FC236}">
                <a16:creationId xmlns:a16="http://schemas.microsoft.com/office/drawing/2014/main" id="{FB46CDCD-5AE4-1353-0886-65B4ABDDA17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56998" y="1668574"/>
            <a:ext cx="3282604" cy="2461953"/>
          </a:xfrm>
          <a:prstGeom prst="rect">
            <a:avLst/>
          </a:prstGeom>
        </p:spPr>
      </p:pic>
    </p:spTree>
    <p:extLst>
      <p:ext uri="{BB962C8B-B14F-4D97-AF65-F5344CB8AC3E}">
        <p14:creationId xmlns:p14="http://schemas.microsoft.com/office/powerpoint/2010/main" val="2793576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26</a:t>
            </a:fld>
            <a:endParaRPr lang="en-US"/>
          </a:p>
        </p:txBody>
      </p:sp>
    </p:spTree>
    <p:extLst>
      <p:ext uri="{BB962C8B-B14F-4D97-AF65-F5344CB8AC3E}">
        <p14:creationId xmlns:p14="http://schemas.microsoft.com/office/powerpoint/2010/main" val="2204643085"/>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2309</Words>
  <Application>Microsoft Office PowerPoint</Application>
  <PresentationFormat>Widescreen</PresentationFormat>
  <Paragraphs>581</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1_Office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Lett, Ethel</cp:lastModifiedBy>
  <cp:revision>3</cp:revision>
  <cp:lastPrinted>2023-08-01T20:17:59Z</cp:lastPrinted>
  <dcterms:created xsi:type="dcterms:W3CDTF">2023-07-31T19:18:13Z</dcterms:created>
  <dcterms:modified xsi:type="dcterms:W3CDTF">2024-08-15T12:00:24Z</dcterms:modified>
</cp:coreProperties>
</file>