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7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4" r:id="rId14"/>
    <p:sldId id="292" r:id="rId15"/>
    <p:sldId id="293" r:id="rId16"/>
    <p:sldId id="28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972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695" autoAdjust="0"/>
  </p:normalViewPr>
  <p:slideViewPr>
    <p:cSldViewPr snapToGrid="0">
      <p:cViewPr varScale="1">
        <p:scale>
          <a:sx n="55" d="100"/>
          <a:sy n="55" d="100"/>
        </p:scale>
        <p:origin x="1714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rri Headrick" userId="b9d3572f-06e2-4471-aa4c-bc6cd8d8fca1" providerId="ADAL" clId="{7B219E37-69BD-4B68-92DE-1C9661D916CE}"/>
    <pc:docChg chg="undo custSel addSld modSld">
      <pc:chgData name="Sherri Headrick" userId="b9d3572f-06e2-4471-aa4c-bc6cd8d8fca1" providerId="ADAL" clId="{7B219E37-69BD-4B68-92DE-1C9661D916CE}" dt="2026-10-06T18:51:27.298" v="191" actId="478"/>
      <pc:docMkLst>
        <pc:docMk/>
      </pc:docMkLst>
      <pc:sldChg chg="addSp delSp modSp add mod">
        <pc:chgData name="Sherri Headrick" userId="b9d3572f-06e2-4471-aa4c-bc6cd8d8fca1" providerId="ADAL" clId="{7B219E37-69BD-4B68-92DE-1C9661D916CE}" dt="2026-10-06T18:51:27.298" v="191" actId="478"/>
        <pc:sldMkLst>
          <pc:docMk/>
          <pc:sldMk cId="2307221726" sldId="294"/>
        </pc:sldMkLst>
        <pc:spChg chg="add del">
          <ac:chgData name="Sherri Headrick" userId="b9d3572f-06e2-4471-aa4c-bc6cd8d8fca1" providerId="ADAL" clId="{7B219E37-69BD-4B68-92DE-1C9661D916CE}" dt="2026-10-06T18:49:48.744" v="2" actId="21"/>
          <ac:spMkLst>
            <pc:docMk/>
            <pc:sldMk cId="2307221726" sldId="294"/>
            <ac:spMk id="18" creationId="{AF6D4129-6E4D-881E-0830-94296E5143B7}"/>
          </ac:spMkLst>
        </pc:spChg>
        <pc:spChg chg="mod">
          <ac:chgData name="Sherri Headrick" userId="b9d3572f-06e2-4471-aa4c-bc6cd8d8fca1" providerId="ADAL" clId="{7B219E37-69BD-4B68-92DE-1C9661D916CE}" dt="2026-10-06T18:49:53.664" v="4" actId="20577"/>
          <ac:spMkLst>
            <pc:docMk/>
            <pc:sldMk cId="2307221726" sldId="294"/>
            <ac:spMk id="20" creationId="{6F41B904-3B05-7061-662D-7A45206378B2}"/>
          </ac:spMkLst>
        </pc:spChg>
        <pc:spChg chg="mod">
          <ac:chgData name="Sherri Headrick" userId="b9d3572f-06e2-4471-aa4c-bc6cd8d8fca1" providerId="ADAL" clId="{7B219E37-69BD-4B68-92DE-1C9661D916CE}" dt="2026-10-06T18:50:12.145" v="76" actId="20577"/>
          <ac:spMkLst>
            <pc:docMk/>
            <pc:sldMk cId="2307221726" sldId="294"/>
            <ac:spMk id="21" creationId="{1E2B8873-4BF4-B160-8F22-CB8D6392EAEE}"/>
          </ac:spMkLst>
        </pc:spChg>
        <pc:spChg chg="mod">
          <ac:chgData name="Sherri Headrick" userId="b9d3572f-06e2-4471-aa4c-bc6cd8d8fca1" providerId="ADAL" clId="{7B219E37-69BD-4B68-92DE-1C9661D916CE}" dt="2026-10-06T18:51:02.453" v="184" actId="20577"/>
          <ac:spMkLst>
            <pc:docMk/>
            <pc:sldMk cId="2307221726" sldId="294"/>
            <ac:spMk id="22" creationId="{29291995-E468-0764-A229-B3D974EA856E}"/>
          </ac:spMkLst>
        </pc:spChg>
        <pc:spChg chg="del">
          <ac:chgData name="Sherri Headrick" userId="b9d3572f-06e2-4471-aa4c-bc6cd8d8fca1" providerId="ADAL" clId="{7B219E37-69BD-4B68-92DE-1C9661D916CE}" dt="2026-10-06T18:51:11.385" v="186" actId="478"/>
          <ac:spMkLst>
            <pc:docMk/>
            <pc:sldMk cId="2307221726" sldId="294"/>
            <ac:spMk id="23" creationId="{7C77E47D-F3BA-08DA-093A-A614958B8947}"/>
          </ac:spMkLst>
        </pc:spChg>
        <pc:spChg chg="del">
          <ac:chgData name="Sherri Headrick" userId="b9d3572f-06e2-4471-aa4c-bc6cd8d8fca1" providerId="ADAL" clId="{7B219E37-69BD-4B68-92DE-1C9661D916CE}" dt="2026-10-06T18:51:27.298" v="191" actId="478"/>
          <ac:spMkLst>
            <pc:docMk/>
            <pc:sldMk cId="2307221726" sldId="294"/>
            <ac:spMk id="24" creationId="{217892C0-CBB3-DA5C-C54F-D10D76646652}"/>
          </ac:spMkLst>
        </pc:spChg>
        <pc:spChg chg="del mod">
          <ac:chgData name="Sherri Headrick" userId="b9d3572f-06e2-4471-aa4c-bc6cd8d8fca1" providerId="ADAL" clId="{7B219E37-69BD-4B68-92DE-1C9661D916CE}" dt="2026-10-06T18:51:18.843" v="188" actId="478"/>
          <ac:spMkLst>
            <pc:docMk/>
            <pc:sldMk cId="2307221726" sldId="294"/>
            <ac:spMk id="25" creationId="{432F7B2A-73B9-B571-8B25-4687F37B275D}"/>
          </ac:spMkLst>
        </pc:spChg>
        <pc:spChg chg="del mod">
          <ac:chgData name="Sherri Headrick" userId="b9d3572f-06e2-4471-aa4c-bc6cd8d8fca1" providerId="ADAL" clId="{7B219E37-69BD-4B68-92DE-1C9661D916CE}" dt="2026-10-06T18:51:21.131" v="189" actId="478"/>
          <ac:spMkLst>
            <pc:docMk/>
            <pc:sldMk cId="2307221726" sldId="294"/>
            <ac:spMk id="26" creationId="{70A7401F-8FC4-FA09-ECFB-AD52D9C1A0DB}"/>
          </ac:spMkLst>
        </pc:spChg>
        <pc:spChg chg="del">
          <ac:chgData name="Sherri Headrick" userId="b9d3572f-06e2-4471-aa4c-bc6cd8d8fca1" providerId="ADAL" clId="{7B219E37-69BD-4B68-92DE-1C9661D916CE}" dt="2026-10-06T18:51:24.054" v="190" actId="478"/>
          <ac:spMkLst>
            <pc:docMk/>
            <pc:sldMk cId="2307221726" sldId="294"/>
            <ac:spMk id="27" creationId="{39E53F6B-C95C-FF12-0B9D-AC87C557433E}"/>
          </ac:spMkLst>
        </pc:spChg>
        <pc:picChg chg="add del">
          <ac:chgData name="Sherri Headrick" userId="b9d3572f-06e2-4471-aa4c-bc6cd8d8fca1" providerId="ADAL" clId="{7B219E37-69BD-4B68-92DE-1C9661D916CE}" dt="2026-10-06T18:50:26.626" v="79" actId="22"/>
          <ac:picMkLst>
            <pc:docMk/>
            <pc:sldMk cId="2307221726" sldId="294"/>
            <ac:picMk id="30" creationId="{E3DEFF1A-12CB-2E26-0F1B-520DBFAD96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41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B3B54-4365-247C-F9D7-F5C118DF5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1EAA6A-F0E1-6350-2E17-1A4B1A9896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29D38-854D-CE86-D11B-CFC5C359B3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7AEC1-0209-76EC-31A1-5B40ADE9B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88900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Next checkpoint: the interim findings review with district leadership on October 21. The study continues through the final report, scheduled for November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lf-logo-full-white-tex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7" y="377190"/>
            <a:ext cx="2517655" cy="8229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1920240"/>
            <a:ext cx="2697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BOARD RETREAT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4498848"/>
            <a:ext cx="2697480" cy="63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Bibb County School District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276088"/>
            <a:ext cx="26974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Arial"/>
              </a:rPr>
              <a:t>October 9,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742432"/>
            <a:ext cx="27432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C8972E"/>
                </a:solidFill>
                <a:latin typeface="Arial"/>
              </a:rPr>
              <a:t>theleanleap.com</a:t>
            </a:r>
          </a:p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C8972E"/>
                </a:solidFill>
                <a:latin typeface="Arial"/>
              </a:rPr>
              <a:t>info@theleanleap.com</a:t>
            </a:r>
          </a:p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C8972E"/>
                </a:solidFill>
                <a:latin typeface="Arial"/>
              </a:rPr>
              <a:t>877.835.4543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7700" y="1920240"/>
            <a:ext cx="7178040" cy="2286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3200" b="1" i="0">
                <a:solidFill>
                  <a:srgbClr val="1B3C2D"/>
                </a:solidFill>
                <a:latin typeface="Georgia"/>
              </a:rPr>
              <a:t>Instructional Programming, School and Leadership Supports Efficiency Study</a:t>
            </a:r>
          </a:p>
        </p:txBody>
      </p:sp>
      <p:sp>
        <p:nvSpPr>
          <p:cNvPr id="9" name="Rectangle 8"/>
          <p:cNvSpPr/>
          <p:nvPr/>
        </p:nvSpPr>
        <p:spPr>
          <a:xfrm>
            <a:off x="4526280" y="4553712"/>
            <a:ext cx="2194560" cy="36576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80" y="4864608"/>
            <a:ext cx="7040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Arial"/>
              </a:rPr>
              <a:t>Status Update and Early Patterns for Discussion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6428232"/>
            <a:ext cx="7178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Confidential Bibb County School District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0AA3F6-8B3E-934A-1E0C-6C2C34048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377" y="377190"/>
            <a:ext cx="7268210" cy="242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25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ENGAGEMENT CONTEXT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What This Study Will Answer</a:t>
            </a:r>
            <a:r>
              <a:rPr lang="en-US" sz="2800" b="1" i="0">
                <a:solidFill>
                  <a:srgbClr val="1B3C2D"/>
                </a:solidFill>
                <a:latin typeface="Georgia"/>
              </a:rPr>
              <a:t>:</a:t>
            </a:r>
            <a:endParaRPr sz="2800" b="1" i="0">
              <a:solidFill>
                <a:srgbClr val="1B3C2D"/>
              </a:solidFill>
              <a:latin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70129" y="2496312"/>
            <a:ext cx="3484778" cy="30175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0129" y="2496312"/>
            <a:ext cx="36576" cy="301752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4448" y="2660904"/>
            <a:ext cx="914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latin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4448" y="3172968"/>
            <a:ext cx="298185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C8972E"/>
                </a:solidFill>
                <a:latin typeface="Arial"/>
              </a:rPr>
              <a:t>22 programs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4448" y="3593592"/>
            <a:ext cx="2981858" cy="18287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 b="0" i="0">
                <a:solidFill>
                  <a:srgbClr val="333333"/>
                </a:solidFill>
                <a:latin typeface="Arial"/>
              </a:rPr>
              <a:t>What each program is for and who it serves</a:t>
            </a: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>
                <a:solidFill>
                  <a:srgbClr val="333333"/>
                </a:solidFill>
                <a:latin typeface="Arial"/>
              </a:rPr>
              <a:t>What it costs and how it is staffed</a:t>
            </a: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>
                <a:solidFill>
                  <a:srgbClr val="333333"/>
                </a:solidFill>
                <a:latin typeface="Arial"/>
              </a:rPr>
              <a:t>Whether it can show results for students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74947" y="2496312"/>
            <a:ext cx="3484778" cy="30175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74947" y="2496312"/>
            <a:ext cx="36576" cy="301752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49267" y="2660904"/>
            <a:ext cx="914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latin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9267" y="3110292"/>
            <a:ext cx="298185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1">
                <a:solidFill>
                  <a:srgbClr val="C8972E"/>
                </a:solidFill>
                <a:latin typeface="Arial"/>
              </a:rPr>
              <a:t>5 offices inclusive of 7</a:t>
            </a:r>
            <a:r>
              <a:rPr sz="1600" b="1" i="0">
                <a:solidFill>
                  <a:srgbClr val="C8972E"/>
                </a:solidFill>
                <a:latin typeface="Arial"/>
              </a:rPr>
              <a:t> departments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4695" y="3684613"/>
            <a:ext cx="2981858" cy="18287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 b="0" i="0">
                <a:solidFill>
                  <a:srgbClr val="333333"/>
                </a:solidFill>
                <a:latin typeface="Arial"/>
              </a:rPr>
              <a:t>How central office supports schools</a:t>
            </a: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>
                <a:solidFill>
                  <a:srgbClr val="333333"/>
                </a:solidFill>
                <a:latin typeface="Arial"/>
              </a:rPr>
              <a:t>Where work overlaps or falls between offices</a:t>
            </a: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>
                <a:solidFill>
                  <a:srgbClr val="333333"/>
                </a:solidFill>
                <a:latin typeface="Arial"/>
              </a:rPr>
              <a:t>How staffing matches the work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79765" y="2496312"/>
            <a:ext cx="3484778" cy="30175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79765" y="2496312"/>
            <a:ext cx="36576" cy="301752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54085" y="2660904"/>
            <a:ext cx="914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latin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4085" y="3172968"/>
            <a:ext cx="298185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C8972E"/>
                </a:solidFill>
                <a:latin typeface="Arial"/>
              </a:rPr>
              <a:t>A clear direction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513" y="3547872"/>
            <a:ext cx="2981858" cy="18287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 b="0" i="0">
                <a:solidFill>
                  <a:srgbClr val="333333"/>
                </a:solidFill>
                <a:latin typeface="Arial"/>
              </a:rPr>
              <a:t>For each program: sustain, scale, redesign, consolidate, or discontinue</a:t>
            </a: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400">
                <a:solidFill>
                  <a:srgbClr val="333333"/>
                </a:solidFill>
                <a:latin typeface="Arial"/>
              </a:rPr>
              <a:t>A phased plan: first 90 days, one year, two to three years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784" y="5801868"/>
            <a:ext cx="1109167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Arial"/>
              </a:rPr>
              <a:t>This study follows LEAN Frog's earlier Organizational Review and Efficiency Study of the district's non-instructional operations. The program and department lists appear in the appendix.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780A9F-C3C0-5D53-AA06-7E9390B04E05}"/>
              </a:ext>
            </a:extLst>
          </p:cNvPr>
          <p:cNvSpPr txBox="1"/>
          <p:nvPr/>
        </p:nvSpPr>
        <p:spPr>
          <a:xfrm>
            <a:off x="557784" y="1592723"/>
            <a:ext cx="11106759" cy="615553"/>
          </a:xfrm>
          <a:prstGeom prst="rect">
            <a:avLst/>
          </a:prstGeom>
          <a:solidFill>
            <a:srgbClr val="F2F2F2"/>
          </a:solidFill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000" b="1">
                <a:solidFill>
                  <a:srgbClr val="C8972E"/>
                </a:solidFill>
                <a:latin typeface="Georgia"/>
              </a:rPr>
              <a:t>How effective are our programs?  </a:t>
            </a:r>
          </a:p>
          <a:p>
            <a:pPr algn="l"/>
            <a:r>
              <a:rPr lang="en-US" sz="2000" b="1">
                <a:solidFill>
                  <a:srgbClr val="C8972E"/>
                </a:solidFill>
                <a:latin typeface="Georgia"/>
              </a:rPr>
              <a:t>How efficient is our instructional departments process and structure?</a:t>
            </a:r>
            <a:endParaRPr sz="2000" b="1">
              <a:solidFill>
                <a:srgbClr val="C8972E"/>
              </a:solidFill>
              <a:latin typeface="Georgia"/>
            </a:endParaRPr>
          </a:p>
        </p:txBody>
      </p:sp>
      <p:sp>
        <p:nvSpPr>
          <p:cNvPr id="26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2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930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STATUS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Where the Study Stands 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55664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83664"/>
            <a:ext cx="2587752" cy="1417320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1883664"/>
            <a:ext cx="2587752" cy="54864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2048256"/>
            <a:ext cx="222199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C897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PHASE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295144"/>
            <a:ext cx="22219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Initiation and Planning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816352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Complete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026664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Arial"/>
              </a:rPr>
              <a:t>July 23 to 30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83280" y="1883664"/>
            <a:ext cx="2587752" cy="14173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83280" y="1883664"/>
            <a:ext cx="2587752" cy="54864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584448" y="2048256"/>
            <a:ext cx="222199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C897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PHASE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84448" y="2295144"/>
            <a:ext cx="22219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chemeClr val="bg1"/>
                </a:solidFill>
                <a:latin typeface="Arial"/>
              </a:rPr>
              <a:t>Data Collection and Engagement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4448" y="2816352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33333"/>
                </a:solidFill>
                <a:latin typeface="Arial"/>
              </a:rPr>
              <a:t>In progress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84448" y="3026664"/>
            <a:ext cx="2221992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chemeClr val="bg1"/>
                </a:solidFill>
                <a:latin typeface="Arial"/>
              </a:rPr>
              <a:t>Finance and program data outstanding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17920" y="1883664"/>
            <a:ext cx="2587752" cy="1417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17920" y="1883664"/>
            <a:ext cx="2587752" cy="54864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19088" y="2048256"/>
            <a:ext cx="222199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C8972E"/>
                </a:solidFill>
                <a:latin typeface="Arial"/>
              </a:rPr>
              <a:t>PHASE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2295144"/>
            <a:ext cx="22219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B3C2D"/>
                </a:solidFill>
                <a:latin typeface="Arial"/>
              </a:rPr>
              <a:t>Benchmarking, Cost, and Synthesis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2816352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33333"/>
                </a:solidFill>
                <a:latin typeface="Arial"/>
              </a:rPr>
              <a:t>Starting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088" y="3026664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Depends on data due October 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052560" y="1883664"/>
            <a:ext cx="2587752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052560" y="1883664"/>
            <a:ext cx="2587752" cy="54864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253728" y="2048256"/>
            <a:ext cx="222199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C8972E"/>
                </a:solidFill>
                <a:latin typeface="Arial"/>
              </a:rPr>
              <a:t>PHASE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53728" y="2295144"/>
            <a:ext cx="22219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B3C2D"/>
                </a:solidFill>
                <a:latin typeface="Arial"/>
              </a:rPr>
              <a:t>Findings and Recommendations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3728" y="2816352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Arial"/>
              </a:rPr>
              <a:t>Upcoming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53728" y="3026664"/>
            <a:ext cx="222199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Final report November 18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3584448"/>
            <a:ext cx="10972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EVIDENCE GATHERED SO FAR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3950208"/>
            <a:ext cx="3529584" cy="987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3950208"/>
            <a:ext cx="36576" cy="9875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49808" y="4059936"/>
            <a:ext cx="1051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60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83080" y="4078224"/>
            <a:ext cx="215798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33333"/>
                </a:solidFill>
                <a:latin typeface="Arial"/>
              </a:rPr>
              <a:t>school leader survey responses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25112" y="3950208"/>
            <a:ext cx="3529584" cy="987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4325112" y="3950208"/>
            <a:ext cx="36576" cy="9875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526279" y="4059936"/>
            <a:ext cx="1051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802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59552" y="4078224"/>
            <a:ext cx="215798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33333"/>
                </a:solidFill>
                <a:latin typeface="Arial"/>
              </a:rPr>
              <a:t>teacher and support staff responses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101583" y="3950208"/>
            <a:ext cx="3529584" cy="987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101583" y="3950208"/>
            <a:ext cx="36576" cy="9875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302752" y="4059936"/>
            <a:ext cx="1051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772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36024" y="4078224"/>
            <a:ext cx="215798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33333"/>
                </a:solidFill>
                <a:latin typeface="Arial"/>
              </a:rPr>
              <a:t>family survey responses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5093208"/>
            <a:ext cx="3529584" cy="987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548640" y="5093208"/>
            <a:ext cx="36576" cy="9875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49808" y="5202936"/>
            <a:ext cx="1051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>
                <a:solidFill>
                  <a:srgbClr val="1B3C2D"/>
                </a:solidFill>
                <a:latin typeface="Arial"/>
              </a:rPr>
              <a:t>6</a:t>
            </a:r>
            <a:endParaRPr sz="2400" b="1" i="0">
              <a:solidFill>
                <a:srgbClr val="1B3C2D"/>
              </a:solidFill>
              <a:latin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83080" y="5221224"/>
            <a:ext cx="2157984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1300" b="0" i="0">
                <a:solidFill>
                  <a:srgbClr val="333333"/>
                </a:solidFill>
                <a:latin typeface="Arial"/>
              </a:rPr>
              <a:t>Principal interviews </a:t>
            </a:r>
          </a:p>
          <a:p>
            <a:pPr algn="l">
              <a:lnSpc>
                <a:spcPct val="110000"/>
              </a:lnSpc>
            </a:pPr>
            <a:r>
              <a:rPr lang="en-US" sz="1100" b="0" i="0">
                <a:solidFill>
                  <a:srgbClr val="333333"/>
                </a:solidFill>
                <a:latin typeface="Arial"/>
              </a:rPr>
              <a:t>(3 Additional Scheduled week of 10/5)</a:t>
            </a:r>
            <a:endParaRPr sz="1300" b="0" i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25112" y="5093208"/>
            <a:ext cx="3529584" cy="987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4325112" y="5093208"/>
            <a:ext cx="36576" cy="9875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8101583" y="5074920"/>
            <a:ext cx="3529584" cy="987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8101583" y="5093208"/>
            <a:ext cx="36576" cy="9875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4544567" y="5157216"/>
            <a:ext cx="1051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>
                <a:solidFill>
                  <a:srgbClr val="1B3C2D"/>
                </a:solidFill>
                <a:latin typeface="Arial"/>
              </a:rPr>
              <a:t>7</a:t>
            </a:r>
            <a:endParaRPr sz="2400" b="1" i="0">
              <a:solidFill>
                <a:srgbClr val="1B3C2D"/>
              </a:solidFill>
              <a:latin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77839" y="5175504"/>
            <a:ext cx="2157984" cy="643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33333"/>
                </a:solidFill>
                <a:latin typeface="Arial"/>
              </a:rPr>
              <a:t>department office leader</a:t>
            </a:r>
            <a:r>
              <a:rPr lang="en-US" sz="1300" b="0" i="0">
                <a:solidFill>
                  <a:srgbClr val="333333"/>
                </a:solidFill>
                <a:latin typeface="Arial"/>
              </a:rPr>
              <a:t>/team</a:t>
            </a:r>
            <a:r>
              <a:rPr sz="1300" b="0" i="0">
                <a:solidFill>
                  <a:srgbClr val="333333"/>
                </a:solidFill>
                <a:latin typeface="Arial"/>
              </a:rPr>
              <a:t> interviews</a:t>
            </a:r>
            <a:r>
              <a:rPr lang="en-US" sz="1300" b="0" i="0">
                <a:solidFill>
                  <a:srgbClr val="333333"/>
                </a:solidFill>
                <a:latin typeface="Arial"/>
              </a:rPr>
              <a:t> and </a:t>
            </a:r>
            <a:r>
              <a:rPr sz="1300" b="0" i="0">
                <a:solidFill>
                  <a:srgbClr val="333333"/>
                </a:solidFill>
                <a:latin typeface="Arial"/>
              </a:rPr>
              <a:t>on-site </a:t>
            </a:r>
            <a:r>
              <a:rPr lang="en-US" sz="1300" b="0" i="0">
                <a:solidFill>
                  <a:srgbClr val="333333"/>
                </a:solidFill>
                <a:latin typeface="Arial"/>
              </a:rPr>
              <a:t>process </a:t>
            </a:r>
            <a:r>
              <a:rPr sz="1300" b="0" i="0">
                <a:solidFill>
                  <a:srgbClr val="333333"/>
                </a:solidFill>
                <a:latin typeface="Arial"/>
              </a:rPr>
              <a:t>walkthroughs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311896" y="5202936"/>
            <a:ext cx="1051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22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63456" y="5157216"/>
            <a:ext cx="2157984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33333"/>
                </a:solidFill>
                <a:latin typeface="Arial"/>
              </a:rPr>
              <a:t>programs with program leader interviews</a:t>
            </a:r>
          </a:p>
        </p:txBody>
      </p:sp>
      <p:sp>
        <p:nvSpPr>
          <p:cNvPr id="57" name="Slide Number"/>
          <p:cNvSpPr txBox="1"/>
          <p:nvPr/>
        </p:nvSpPr>
        <p:spPr>
          <a:xfrm>
            <a:off x="10960608" y="6455664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3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058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READING THIS UPDATE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What Today </a:t>
            </a:r>
            <a:r>
              <a:rPr lang="en-US" sz="2800" b="1" i="0">
                <a:solidFill>
                  <a:srgbClr val="1B3C2D"/>
                </a:solidFill>
                <a:latin typeface="Georgia"/>
              </a:rPr>
              <a:t>We Will Cover Today</a:t>
            </a:r>
            <a:endParaRPr sz="2800" b="1" i="0">
              <a:solidFill>
                <a:srgbClr val="1B3C2D"/>
              </a:solidFill>
              <a:latin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83664"/>
            <a:ext cx="5385816" cy="33832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1883664"/>
            <a:ext cx="36576" cy="338328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2112264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B3C2D"/>
                </a:solidFill>
                <a:latin typeface="Arial"/>
              </a:rPr>
              <a:t>Today: early 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660904"/>
            <a:ext cx="489204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b="0" i="0">
                <a:solidFill>
                  <a:srgbClr val="333333"/>
                </a:solidFill>
                <a:latin typeface="Arial"/>
              </a:rPr>
              <a:t>Patterns that appear in at least three independent sources</a:t>
            </a:r>
            <a:endParaRPr lang="en-US" sz="1500" b="0" i="0">
              <a:solidFill>
                <a:srgbClr val="333333"/>
              </a:solidFill>
              <a:latin typeface="Arial"/>
            </a:endParaRPr>
          </a:p>
          <a:p>
            <a:pPr algn="l">
              <a:buClr>
                <a:srgbClr val="C8972E"/>
              </a:buClr>
              <a:buSzPct val="70000"/>
            </a:pPr>
            <a:endParaRPr sz="1500" b="0" i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Shared ahead of the interim findings review with district leadership</a:t>
            </a:r>
            <a:endParaRPr lang="en-US" sz="1500">
              <a:solidFill>
                <a:srgbClr val="333333"/>
              </a:solidFill>
              <a:latin typeface="Arial"/>
            </a:endParaRPr>
          </a:p>
          <a:p>
            <a:pPr>
              <a:buClr>
                <a:srgbClr val="C8972E"/>
              </a:buClr>
              <a:buSzPct val="70000"/>
            </a:pPr>
            <a:endParaRPr sz="150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Each one will be tested against program data and interviews before it becomes a finding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4496" y="1883664"/>
            <a:ext cx="5385816" cy="33832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54496" y="1883664"/>
            <a:ext cx="36576" cy="338328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28816" y="2112264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B3C2D"/>
                </a:solidFill>
                <a:latin typeface="Arial"/>
              </a:rPr>
              <a:t>Not yet: conclusions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8816" y="2660904"/>
            <a:ext cx="4892040" cy="20774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b="0" i="0">
                <a:solidFill>
                  <a:srgbClr val="333333"/>
                </a:solidFill>
                <a:latin typeface="Arial"/>
              </a:rPr>
              <a:t>No program is rated, continued, or reduced today</a:t>
            </a:r>
            <a:endParaRPr lang="en-US" sz="1500" b="0" i="0">
              <a:solidFill>
                <a:srgbClr val="333333"/>
              </a:solidFill>
              <a:latin typeface="Arial"/>
            </a:endParaRPr>
          </a:p>
          <a:p>
            <a:pPr algn="l">
              <a:buClr>
                <a:srgbClr val="C8972E"/>
              </a:buClr>
              <a:buSzPct val="70000"/>
            </a:pPr>
            <a:endParaRPr sz="1500" b="0" i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No cost or savings figures</a:t>
            </a:r>
            <a:endParaRPr lang="en-US" sz="1500">
              <a:solidFill>
                <a:srgbClr val="333333"/>
              </a:solidFill>
              <a:latin typeface="Arial"/>
            </a:endParaRPr>
          </a:p>
          <a:p>
            <a:pPr>
              <a:buClr>
                <a:srgbClr val="C8972E"/>
              </a:buClr>
              <a:buSzPct val="70000"/>
            </a:pPr>
            <a:endParaRPr sz="150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No comparisons with peer Georgia districts yet</a:t>
            </a:r>
            <a:r>
              <a:rPr lang="en-US" sz="1500">
                <a:solidFill>
                  <a:srgbClr val="333333"/>
                </a:solidFill>
                <a:latin typeface="Arial"/>
              </a:rPr>
              <a:t> (underway)</a:t>
            </a:r>
          </a:p>
          <a:p>
            <a:pPr>
              <a:buClr>
                <a:srgbClr val="C8972E"/>
              </a:buClr>
              <a:buSzPct val="70000"/>
            </a:pPr>
            <a:endParaRPr sz="150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Results by program wait on outcome data now </a:t>
            </a:r>
            <a:r>
              <a:rPr lang="en-US" sz="1500">
                <a:solidFill>
                  <a:srgbClr val="333333"/>
                </a:solidFill>
                <a:latin typeface="Arial"/>
              </a:rPr>
              <a:t>in process of being provided</a:t>
            </a:r>
            <a:endParaRPr sz="150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" y="5470144"/>
            <a:ext cx="1109167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Arial"/>
              </a:rPr>
              <a:t>Sources: three district-wide </a:t>
            </a:r>
            <a:r>
              <a:rPr lang="en-US" sz="1200">
                <a:solidFill>
                  <a:srgbClr val="333333"/>
                </a:solidFill>
                <a:latin typeface="Arial"/>
              </a:rPr>
              <a:t>LEAN Frog </a:t>
            </a:r>
            <a:r>
              <a:rPr sz="1200" b="0" i="0">
                <a:solidFill>
                  <a:srgbClr val="333333"/>
                </a:solidFill>
                <a:latin typeface="Arial"/>
              </a:rPr>
              <a:t>surveys, the Georgia School Climate Survey, program and department leader interviews, on-site process walkthroughs, and program files provided by the district.</a:t>
            </a:r>
          </a:p>
        </p:txBody>
      </p:sp>
      <p:sp>
        <p:nvSpPr>
          <p:cNvPr id="17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4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438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EARLY PATTERN 1 OF 4  |  PRELIMINARY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Departments Rate Well; Coordination Is the Lever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83664"/>
            <a:ext cx="6537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WHAT THE EVIDENCE SHOWS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31136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2249424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of school leaders say requests are well coordinated across departments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852928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School Leader Survey, 60 responses; most know whom to contact (77% to 94%)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127248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3182112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20% | 33%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3200400"/>
            <a:ext cx="4800600" cy="4367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of leaders and of staff say an older </a:t>
            </a:r>
            <a:r>
              <a:rPr lang="en-US" sz="1400" b="0" i="0" dirty="0">
                <a:solidFill>
                  <a:srgbClr val="333333"/>
                </a:solidFill>
                <a:latin typeface="Arial"/>
              </a:rPr>
              <a:t>instructional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initiative is stopped when a new one starts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803904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School Leader and Teacher Surveys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078224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" y="4133088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23.5%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4151376"/>
            <a:ext cx="4800600" cy="4367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of Bibb teachers rate the number of new </a:t>
            </a:r>
            <a:r>
              <a:rPr lang="en-US" sz="1400" b="0" i="0" dirty="0">
                <a:solidFill>
                  <a:srgbClr val="333333"/>
                </a:solidFill>
                <a:latin typeface="Arial"/>
              </a:rPr>
              <a:t>instructional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initiatives at their school not or only slightly manageable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4754880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Georgia School Climate Survey 2025-26, 1,412 teachers answering; 18.8% statewide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5029200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8640" y="5084064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64% | 61%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5102352"/>
            <a:ext cx="4800600" cy="4367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of leaders and of staff say their school is asked to implement more </a:t>
            </a:r>
            <a:r>
              <a:rPr lang="en-US" sz="1400" b="0" i="0" dirty="0">
                <a:solidFill>
                  <a:srgbClr val="333333"/>
                </a:solidFill>
                <a:latin typeface="Arial"/>
              </a:rPr>
              <a:t>school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initiatives than it can do well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5705856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School Leader and Teacher Surveys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60920" y="1883664"/>
            <a:ext cx="4279392" cy="39502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60920" y="1883664"/>
            <a:ext cx="36576" cy="3950208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635240" y="2084832"/>
            <a:ext cx="382219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WHERE THIS POINTS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450592"/>
            <a:ext cx="3776472" cy="23083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b="0" i="0" dirty="0">
                <a:solidFill>
                  <a:srgbClr val="333333"/>
                </a:solidFill>
                <a:latin typeface="Arial"/>
              </a:rPr>
              <a:t>Clear decision rights where more than one office directs the same schools</a:t>
            </a:r>
            <a:endParaRPr lang="en-US" sz="1500" b="0" i="0" dirty="0">
              <a:solidFill>
                <a:srgbClr val="333333"/>
              </a:solidFill>
              <a:latin typeface="Arial"/>
            </a:endParaRPr>
          </a:p>
          <a:p>
            <a:pPr algn="l">
              <a:buClr>
                <a:srgbClr val="C8972E"/>
              </a:buClr>
              <a:buSzPct val="70000"/>
            </a:pPr>
            <a:endParaRPr sz="1500" b="0" i="0" dirty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dirty="0">
                <a:solidFill>
                  <a:srgbClr val="333333"/>
                </a:solidFill>
                <a:latin typeface="Arial"/>
              </a:rPr>
              <a:t>One district initiative calendar with a simple rule: retire something before adding something</a:t>
            </a:r>
            <a:endParaRPr lang="en-US" sz="1500" dirty="0">
              <a:solidFill>
                <a:srgbClr val="333333"/>
              </a:solidFill>
              <a:latin typeface="Arial"/>
            </a:endParaRPr>
          </a:p>
          <a:p>
            <a:pPr>
              <a:buClr>
                <a:srgbClr val="C8972E"/>
              </a:buClr>
              <a:buSzPct val="70000"/>
            </a:pPr>
            <a:endParaRPr sz="1500" dirty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dirty="0">
                <a:solidFill>
                  <a:srgbClr val="333333"/>
                </a:solidFill>
                <a:latin typeface="Arial"/>
              </a:rPr>
              <a:t>Leaders are ready: 90% (43 of 48) would support fewer, stronger programs if support to schools gets clearer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190" y="6044184"/>
            <a:ext cx="1142111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1" dirty="0">
                <a:solidFill>
                  <a:srgbClr val="999999"/>
                </a:solidFill>
                <a:latin typeface="Arial"/>
              </a:rPr>
              <a:t>Still to confirm: where direction from different offices overlaps, and how often schools receive conflicting guidance.</a:t>
            </a:r>
          </a:p>
        </p:txBody>
      </p:sp>
      <p:sp>
        <p:nvSpPr>
          <p:cNvPr id="29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5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073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EARLY PATTERN 2 OF 4  |  PRELIMINARY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Equipping Intervention to Match Its 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8392" y="651967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83664"/>
            <a:ext cx="6537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WHAT THE EVIDENCE SHOWS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31136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1st | 1st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2249424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Response to Intervention ranks first with leaders for value and first for burden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852928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School Leader Survey: 21 of 51 leaders for value; 22 of 33 for burden (top three)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127248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3182112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50%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3200400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of staff who deliver RTI say they have the materials, time, and support to do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803904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Teacher and Instructional Support Staff Survey; lowest of the 14 largest programs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078224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" y="4133088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169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4151376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families report their child gets extra help in reading or math, the most common support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4754880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Family Survey, 772 responses; 67 written requests ask for more help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5029200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8640" y="5084064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74%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5102352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of Bibb teachers say data is used at least weekly in team meetings to make instructional decisions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5705856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Georgia School Climate Survey 2025-26; 62% statewide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60920" y="1883664"/>
            <a:ext cx="4279392" cy="39502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60920" y="1883664"/>
            <a:ext cx="36576" cy="3950208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635240" y="2084832"/>
            <a:ext cx="382219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WHERE THIS POINTS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450592"/>
            <a:ext cx="3776472" cy="23083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b="0" i="0">
                <a:solidFill>
                  <a:srgbClr val="333333"/>
                </a:solidFill>
                <a:latin typeface="Arial"/>
              </a:rPr>
              <a:t>Teachers report using data in team meetings more often than teachers statewide</a:t>
            </a:r>
            <a:endParaRPr lang="en-US" sz="1500" b="0" i="0">
              <a:solidFill>
                <a:srgbClr val="333333"/>
              </a:solidFill>
              <a:latin typeface="Arial"/>
            </a:endParaRPr>
          </a:p>
          <a:p>
            <a:pPr algn="l">
              <a:buClr>
                <a:srgbClr val="C8972E"/>
              </a:buClr>
              <a:buSzPct val="70000"/>
            </a:pPr>
            <a:endParaRPr sz="1500" b="0" i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Staff rate the Early Intervention Program highly (85% call it a good use of time); it runs on defined small groups and set time</a:t>
            </a:r>
            <a:endParaRPr lang="en-US" sz="1500">
              <a:solidFill>
                <a:srgbClr val="333333"/>
              </a:solidFill>
              <a:latin typeface="Arial"/>
            </a:endParaRPr>
          </a:p>
          <a:p>
            <a:pPr>
              <a:buClr>
                <a:srgbClr val="C8972E"/>
              </a:buClr>
              <a:buSzPct val="70000"/>
            </a:pPr>
            <a:endParaRPr sz="150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>
                <a:solidFill>
                  <a:srgbClr val="333333"/>
                </a:solidFill>
                <a:latin typeface="Arial"/>
              </a:rPr>
              <a:t>Both district RTI coordinator positions were vacant as of October </a:t>
            </a:r>
            <a:r>
              <a:rPr lang="en-US" sz="1500">
                <a:solidFill>
                  <a:srgbClr val="333333"/>
                </a:solidFill>
                <a:latin typeface="Arial"/>
              </a:rPr>
              <a:t>5</a:t>
            </a:r>
            <a:endParaRPr sz="1500">
              <a:solidFill>
                <a:srgbClr val="333333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0396" y="5980176"/>
            <a:ext cx="1109167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1">
                <a:solidFill>
                  <a:srgbClr val="999999"/>
                </a:solidFill>
                <a:latin typeface="Arial"/>
              </a:rPr>
              <a:t>Still to confirm: whether student results can be matched to the intervention each student received, and what intervention costs by school.</a:t>
            </a:r>
          </a:p>
        </p:txBody>
      </p:sp>
      <p:sp>
        <p:nvSpPr>
          <p:cNvPr id="29" name="Slide Number"/>
          <p:cNvSpPr txBox="1"/>
          <p:nvPr/>
        </p:nvSpPr>
        <p:spPr>
          <a:xfrm>
            <a:off x="10922072" y="651967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6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1535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EARLY PATTERN 3 OF 4  |  PRELIMINARY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Building the Ability to Show Results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83664"/>
            <a:ext cx="6537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WHAT THE EVIDENCE SHOWS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31136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9 of 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2249424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programs have a file on hand that shows a result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852928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State reports, outside evaluators, or district records received by October 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127248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3182112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13 of 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3200400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programs do not yet have student results on file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803904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Results described in interviews, requested but not yet received, or not tracked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078224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" y="4133088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47 of 140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4151376"/>
            <a:ext cx="4800600" cy="4367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teacher comments on what to stop named </a:t>
            </a:r>
            <a:r>
              <a:rPr lang="en-US" sz="1400" dirty="0">
                <a:solidFill>
                  <a:srgbClr val="333333"/>
                </a:solidFill>
                <a:latin typeface="Arial"/>
              </a:rPr>
              <a:t>district provided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digital </a:t>
            </a:r>
            <a:r>
              <a:rPr lang="en-US" sz="1400" b="0" i="0" dirty="0">
                <a:solidFill>
                  <a:srgbClr val="333333"/>
                </a:solidFill>
                <a:latin typeface="Arial"/>
              </a:rPr>
              <a:t>resources.</a:t>
            </a:r>
            <a:endParaRPr sz="14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0" y="4754880"/>
            <a:ext cx="48006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 dirty="0">
                <a:solidFill>
                  <a:srgbClr val="999999"/>
                </a:solidFill>
                <a:latin typeface="Arial"/>
              </a:rPr>
              <a:t>Teacher Survey; </a:t>
            </a:r>
            <a:r>
              <a:rPr lang="en-US" sz="1000" i="1" dirty="0">
                <a:solidFill>
                  <a:srgbClr val="999999"/>
                </a:solidFill>
                <a:latin typeface="Arial"/>
              </a:rPr>
              <a:t>these comments referenced software platforms</a:t>
            </a:r>
            <a:endParaRPr sz="1000" b="0" i="1" dirty="0">
              <a:solidFill>
                <a:srgbClr val="999999"/>
              </a:solidFill>
              <a:latin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8640" y="5029200"/>
            <a:ext cx="6537960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8640" y="5084064"/>
            <a:ext cx="1600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B3C2D"/>
                </a:solidFill>
                <a:latin typeface="Arial"/>
              </a:rPr>
              <a:t>39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5102352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family comments asked for less screen time and more teacher-led instruction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5705856"/>
            <a:ext cx="4800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999999"/>
                </a:solidFill>
                <a:latin typeface="Arial"/>
              </a:rPr>
              <a:t>Family Survey; about two thirds from families of students in grades 1 to 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60920" y="1883664"/>
            <a:ext cx="4279392" cy="39502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60920" y="1883664"/>
            <a:ext cx="36576" cy="3950208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635240" y="2084832"/>
            <a:ext cx="382219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WHERE THIS POINTS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450592"/>
            <a:ext cx="3776472" cy="32316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b="0" i="0" dirty="0">
                <a:solidFill>
                  <a:srgbClr val="333333"/>
                </a:solidFill>
                <a:latin typeface="Arial"/>
              </a:rPr>
              <a:t>The district's research office has been asked for student results in seven programs, matched to participants under the district's data privacy agreement</a:t>
            </a:r>
            <a:endParaRPr lang="en-US" sz="1500" b="0" i="0" dirty="0">
              <a:solidFill>
                <a:srgbClr val="333333"/>
              </a:solidFill>
              <a:latin typeface="Arial"/>
            </a:endParaRPr>
          </a:p>
          <a:p>
            <a:pPr algn="l">
              <a:buClr>
                <a:srgbClr val="C8972E"/>
              </a:buClr>
              <a:buSzPct val="70000"/>
            </a:pPr>
            <a:endParaRPr sz="1500" b="0" i="0" dirty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dirty="0">
                <a:solidFill>
                  <a:srgbClr val="333333"/>
                </a:solidFill>
                <a:latin typeface="Arial"/>
              </a:rPr>
              <a:t>Each program direction will state how strong its evidence is. Where results cannot be shown, the report will say why and how to start measuring</a:t>
            </a:r>
            <a:endParaRPr lang="en-US" sz="1500" dirty="0">
              <a:solidFill>
                <a:srgbClr val="333333"/>
              </a:solidFill>
              <a:latin typeface="Arial"/>
            </a:endParaRPr>
          </a:p>
          <a:p>
            <a:pPr>
              <a:buClr>
                <a:srgbClr val="C8972E"/>
              </a:buClr>
              <a:buSzPct val="70000"/>
            </a:pPr>
            <a:endParaRPr sz="1500" dirty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500" dirty="0">
                <a:solidFill>
                  <a:srgbClr val="333333"/>
                </a:solidFill>
                <a:latin typeface="Arial"/>
              </a:rPr>
              <a:t>Add digital </a:t>
            </a:r>
            <a:r>
              <a:rPr lang="en-US" sz="1500" dirty="0">
                <a:solidFill>
                  <a:srgbClr val="333333"/>
                </a:solidFill>
                <a:latin typeface="Arial"/>
              </a:rPr>
              <a:t>resource usage to program analysis</a:t>
            </a:r>
            <a:r>
              <a:rPr sz="1500" dirty="0">
                <a:solidFill>
                  <a:srgbClr val="333333"/>
                </a:solidFill>
                <a:latin typeface="Arial"/>
              </a:rPr>
              <a:t> so their cost, required minutes, and results are </a:t>
            </a:r>
            <a:r>
              <a:rPr lang="en-US" sz="1500" dirty="0">
                <a:solidFill>
                  <a:srgbClr val="333333"/>
                </a:solidFill>
                <a:latin typeface="Arial"/>
              </a:rPr>
              <a:t>included in any program recommendations</a:t>
            </a:r>
            <a:endParaRPr sz="150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8640" y="6051322"/>
            <a:ext cx="1109167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1">
                <a:solidFill>
                  <a:srgbClr val="999999"/>
                </a:solidFill>
                <a:latin typeface="Arial"/>
              </a:rPr>
              <a:t>Still to confirm: outcome and finance data requested from district offices, with second requests due October 9.</a:t>
            </a:r>
          </a:p>
        </p:txBody>
      </p:sp>
      <p:sp>
        <p:nvSpPr>
          <p:cNvPr id="29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7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5397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EARLY PATTERN 4 OF 4  |  PRELIMINARY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A Clearer Path to Help for Staff and Families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57020"/>
            <a:ext cx="109728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100" b="1" spc="150" dirty="0">
                <a:solidFill>
                  <a:srgbClr val="C8972E"/>
                </a:solidFill>
                <a:latin typeface="Arial"/>
              </a:rPr>
              <a:t>KNOWING WHOM TO CONTACT GETS HARDER FARTHER FROM CENTRAL OFFICE</a:t>
            </a:r>
            <a:endParaRPr sz="1100" b="1" i="0" spc="150" dirty="0">
              <a:solidFill>
                <a:srgbClr val="C8972E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2920" y="1941068"/>
            <a:ext cx="2560320" cy="12618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02920" y="1941068"/>
            <a:ext cx="2560320" cy="4572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2087372"/>
            <a:ext cx="21945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200" b="1" i="0" dirty="0">
                <a:solidFill>
                  <a:srgbClr val="1B3C2D"/>
                </a:solidFill>
                <a:latin typeface="Arial"/>
              </a:rPr>
              <a:t>70</a:t>
            </a:r>
            <a:r>
              <a:rPr sz="2200" b="1" i="0" dirty="0">
                <a:solidFill>
                  <a:srgbClr val="1B3C2D"/>
                </a:solidFill>
                <a:latin typeface="Arial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526510"/>
            <a:ext cx="2194560" cy="593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 dirty="0">
                <a:solidFill>
                  <a:srgbClr val="333333"/>
                </a:solidFill>
                <a:latin typeface="Arial"/>
              </a:rPr>
              <a:t>of school leaders know who</a:t>
            </a:r>
            <a:r>
              <a:rPr lang="en-US" sz="1200" b="0" i="0" dirty="0">
                <a:solidFill>
                  <a:srgbClr val="333333"/>
                </a:solidFill>
                <a:latin typeface="Arial"/>
              </a:rPr>
              <a:t> to contact in every department relevant </a:t>
            </a:r>
            <a:r>
              <a:rPr lang="en-US" sz="1200" b="0" i="0">
                <a:solidFill>
                  <a:srgbClr val="333333"/>
                </a:solidFill>
                <a:latin typeface="Arial"/>
              </a:rPr>
              <a:t>to their work</a:t>
            </a:r>
            <a:endParaRPr sz="12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0671" y="2361692"/>
            <a:ext cx="2560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C8972E"/>
                </a:solidFill>
                <a:latin typeface="Arial"/>
              </a:rPr>
              <a:t>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46704" y="1941068"/>
            <a:ext cx="2560320" cy="12618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46704" y="1941068"/>
            <a:ext cx="2560320" cy="4572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529584" y="2087372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B3C2D"/>
                </a:solidFill>
                <a:latin typeface="Arial"/>
              </a:rPr>
              <a:t>62%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2562860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Arial"/>
              </a:rPr>
              <a:t>of all staff know whom to contact at the district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34456" y="2361692"/>
            <a:ext cx="2560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C8972E"/>
                </a:solidFill>
                <a:latin typeface="Arial"/>
              </a:rPr>
              <a:t>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0487" y="1941068"/>
            <a:ext cx="2560320" cy="12618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90487" y="1941068"/>
            <a:ext cx="2560320" cy="45720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73368" y="2087372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B3C2D"/>
                </a:solidFill>
                <a:latin typeface="Arial"/>
              </a:rPr>
              <a:t>53%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2562860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Arial"/>
              </a:rPr>
              <a:t>of classroom teachers know whom to contact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3399029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 dirty="0">
                <a:solidFill>
                  <a:srgbClr val="C8972E"/>
                </a:solidFill>
                <a:latin typeface="Arial"/>
              </a:rPr>
              <a:t>WHAT FAMILIES TOLD 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730313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dirty="0">
                <a:solidFill>
                  <a:srgbClr val="1B3C2D"/>
                </a:solidFill>
                <a:latin typeface="Arial"/>
              </a:rPr>
              <a:t>35%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4776033"/>
            <a:ext cx="5440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Arial"/>
              </a:rPr>
              <a:t>of responding families understand their child's support a little or not at all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248656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B3C2D"/>
                </a:solidFill>
                <a:latin typeface="Arial"/>
              </a:rPr>
              <a:t>53%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00200" y="5294376"/>
            <a:ext cx="5440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Arial"/>
              </a:rPr>
              <a:t>of middle grades families say placement was explained clearly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833872"/>
            <a:ext cx="6492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1">
                <a:solidFill>
                  <a:srgbClr val="999999"/>
                </a:solidFill>
                <a:latin typeface="Arial"/>
              </a:rPr>
              <a:t>Family Survey, 772 responses (35% is of 563 who rated; 62% of all families say placement was explained clearly)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60920" y="3416371"/>
            <a:ext cx="4279392" cy="274668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7360920" y="3416371"/>
            <a:ext cx="36576" cy="2746685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607809" y="3846139"/>
            <a:ext cx="382219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WHERE THIS POINTS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07809" y="4211899"/>
            <a:ext cx="3776472" cy="14003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9456" indent="-219456" algn="l">
              <a:buClr>
                <a:srgbClr val="C8972E"/>
              </a:buClr>
              <a:buSzPct val="70000"/>
              <a:buFont typeface="Arial"/>
              <a:buChar char="■"/>
            </a:pPr>
            <a:r>
              <a:rPr sz="1300" b="0" i="0" dirty="0">
                <a:solidFill>
                  <a:srgbClr val="333333"/>
                </a:solidFill>
                <a:latin typeface="Arial"/>
              </a:rPr>
              <a:t>Build on a strength: 83% of families say schools communicate in a language they understand</a:t>
            </a:r>
            <a:endParaRPr lang="en-US" sz="1300" b="0" i="0" dirty="0">
              <a:solidFill>
                <a:srgbClr val="333333"/>
              </a:solidFill>
              <a:latin typeface="Arial"/>
            </a:endParaRPr>
          </a:p>
          <a:p>
            <a:pPr algn="l">
              <a:buClr>
                <a:srgbClr val="C8972E"/>
              </a:buClr>
              <a:buSzPct val="70000"/>
            </a:pPr>
            <a:endParaRPr sz="1300" b="0" i="0" dirty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300" dirty="0">
                <a:solidFill>
                  <a:srgbClr val="333333"/>
                </a:solidFill>
                <a:latin typeface="Arial"/>
              </a:rPr>
              <a:t>One district standard for explaining placement, progress, and exit from support</a:t>
            </a:r>
            <a:endParaRPr lang="en-US" sz="1300" dirty="0">
              <a:solidFill>
                <a:srgbClr val="333333"/>
              </a:solidFill>
              <a:latin typeface="Arial"/>
            </a:endParaRPr>
          </a:p>
          <a:p>
            <a:pPr>
              <a:buClr>
                <a:srgbClr val="C8972E"/>
              </a:buClr>
              <a:buSzPct val="70000"/>
            </a:pPr>
            <a:endParaRPr sz="1300" dirty="0">
              <a:solidFill>
                <a:srgbClr val="333333"/>
              </a:solidFill>
              <a:latin typeface="Arial"/>
            </a:endParaRPr>
          </a:p>
          <a:p>
            <a:pPr marL="219456" indent="-219456">
              <a:buClr>
                <a:srgbClr val="C8972E"/>
              </a:buClr>
              <a:buSzPct val="70000"/>
              <a:buFont typeface="Arial"/>
              <a:buChar char="■"/>
            </a:pPr>
            <a:r>
              <a:rPr sz="1300" dirty="0">
                <a:solidFill>
                  <a:srgbClr val="333333"/>
                </a:solidFill>
                <a:latin typeface="Arial"/>
              </a:rPr>
              <a:t>A middle grades focus in the remaining review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B04CCF-B38B-43F5-69A5-570C52D8A6AF}"/>
              </a:ext>
            </a:extLst>
          </p:cNvPr>
          <p:cNvSpPr txBox="1"/>
          <p:nvPr/>
        </p:nvSpPr>
        <p:spPr>
          <a:xfrm>
            <a:off x="548640" y="3639057"/>
            <a:ext cx="10058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000" b="1" i="0" dirty="0">
                <a:solidFill>
                  <a:srgbClr val="1B3C2D"/>
                </a:solidFill>
                <a:latin typeface="Arial"/>
              </a:rPr>
              <a:t>20</a:t>
            </a:r>
            <a:r>
              <a:rPr sz="2000" b="1" i="0" dirty="0">
                <a:solidFill>
                  <a:srgbClr val="1B3C2D"/>
                </a:solidFill>
                <a:latin typeface="Arial"/>
              </a:rPr>
              <a:t>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F9D1CD4-4423-27C9-AD12-00808424DA79}"/>
              </a:ext>
            </a:extLst>
          </p:cNvPr>
          <p:cNvSpPr txBox="1"/>
          <p:nvPr/>
        </p:nvSpPr>
        <p:spPr>
          <a:xfrm>
            <a:off x="1600200" y="3684777"/>
            <a:ext cx="544068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00" b="0" i="0" dirty="0">
                <a:solidFill>
                  <a:srgbClr val="333333"/>
                </a:solidFill>
                <a:latin typeface="Arial"/>
              </a:rPr>
              <a:t>of responding families say asking for extra help would not be easy</a:t>
            </a:r>
            <a:endParaRPr sz="13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FF2A77-C32C-EA3C-8062-C9DA9EC026B7}"/>
              </a:ext>
            </a:extLst>
          </p:cNvPr>
          <p:cNvSpPr txBox="1"/>
          <p:nvPr/>
        </p:nvSpPr>
        <p:spPr>
          <a:xfrm>
            <a:off x="548640" y="4187697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dirty="0">
                <a:solidFill>
                  <a:srgbClr val="1B3C2D"/>
                </a:solidFill>
                <a:latin typeface="Arial"/>
              </a:rPr>
              <a:t>32%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A5E88D7-0A0B-B727-4829-3B05D368A851}"/>
              </a:ext>
            </a:extLst>
          </p:cNvPr>
          <p:cNvSpPr txBox="1"/>
          <p:nvPr/>
        </p:nvSpPr>
        <p:spPr>
          <a:xfrm>
            <a:off x="1600200" y="4233417"/>
            <a:ext cx="5440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 dirty="0">
                <a:solidFill>
                  <a:srgbClr val="333333"/>
                </a:solidFill>
                <a:latin typeface="Arial"/>
              </a:rPr>
              <a:t>of special education families say asking for help would not be easy</a:t>
            </a:r>
          </a:p>
        </p:txBody>
      </p:sp>
      <p:sp>
        <p:nvSpPr>
          <p:cNvPr id="48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8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020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THE OPPORTUNITY AHEAD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Conditions Favor Fewer, Stronger Programs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8366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188366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2048256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C8972E"/>
                </a:solidFill>
                <a:latin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560320"/>
            <a:ext cx="488426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B3C2D"/>
                </a:solidFill>
                <a:latin typeface="Arial"/>
              </a:rPr>
              <a:t>Leaders are ready to simplify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962656"/>
            <a:ext cx="4884267" cy="692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90% of school leaders who answered (43 of 48) would support fewer</a:t>
            </a:r>
            <a:r>
              <a:rPr lang="en-US" sz="1400" b="0" i="0" dirty="0">
                <a:solidFill>
                  <a:srgbClr val="333333"/>
                </a:solidFill>
                <a:latin typeface="Arial"/>
              </a:rPr>
              <a:t> instructional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programs if support to schools becomes clearer and stronger.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55867" y="188366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55867" y="188366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0187" y="2048256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C8972E"/>
                </a:solidFill>
                <a:latin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0187" y="2560320"/>
            <a:ext cx="488426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B3C2D"/>
                </a:solidFill>
                <a:latin typeface="Arial"/>
              </a:rPr>
              <a:t>Staff believe in the work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0187" y="2962656"/>
            <a:ext cx="4884267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67% to 94% of staff call the 14 largest programs they deliver a good use of time. The gap is support, not commitment.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89534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48640" y="389534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4059935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C8972E"/>
                </a:solidFill>
                <a:latin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4572000"/>
            <a:ext cx="488426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B3C2D"/>
                </a:solidFill>
                <a:latin typeface="Arial"/>
              </a:rPr>
              <a:t>Open roles are a design window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974336"/>
            <a:ext cx="4884267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Vacant RTI coordinator positions can be shaped around how the work should flow before they are refilled.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55867" y="389534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55867" y="389534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0187" y="4059935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C8972E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0187" y="4572000"/>
            <a:ext cx="488426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B3C2D"/>
                </a:solidFill>
                <a:latin typeface="Arial"/>
              </a:rPr>
              <a:t>Well-regarded models already exist in Bibb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0187" y="4974336"/>
            <a:ext cx="4884267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The Early Intervention Program and CTAE earn strong ratings from the staff who deliver them.</a:t>
            </a:r>
          </a:p>
        </p:txBody>
      </p:sp>
      <p:sp>
        <p:nvSpPr>
          <p:cNvPr id="28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9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815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FB41B-ECA3-B5AA-26B1-E01624BA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755624-B566-D759-9528-64F4B4862AD0}"/>
              </a:ext>
            </a:extLst>
          </p:cNvPr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45FC98-A189-5BDA-7C0D-53B2C996557B}"/>
              </a:ext>
            </a:extLst>
          </p:cNvPr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31B78-AC8A-903F-57E9-E7AF46E47525}"/>
              </a:ext>
            </a:extLst>
          </p:cNvPr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THE OPPORTUNITY AHEAD</a:t>
            </a:r>
          </a:p>
        </p:txBody>
      </p:sp>
      <p:pic>
        <p:nvPicPr>
          <p:cNvPr id="5" name="Picture 4" descr="lf-icon.png">
            <a:extLst>
              <a:ext uri="{FF2B5EF4-FFF2-40B4-BE49-F238E27FC236}">
                <a16:creationId xmlns:a16="http://schemas.microsoft.com/office/drawing/2014/main" id="{AE2535DE-7ECA-DBB5-C0E0-7E1AC6387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631623-0441-FC3B-4E17-302202FC23D2}"/>
              </a:ext>
            </a:extLst>
          </p:cNvPr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Conditions Favor Fewer, Stronger Programs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364349-D8A6-6959-39A7-A3A5A144E9DC}"/>
              </a:ext>
            </a:extLst>
          </p:cNvPr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CFAAE8-D279-36A1-DB38-12EF4DB0D91D}"/>
              </a:ext>
            </a:extLst>
          </p:cNvPr>
          <p:cNvSpPr/>
          <p:nvPr/>
        </p:nvSpPr>
        <p:spPr>
          <a:xfrm>
            <a:off x="548640" y="188366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70A3BC-BD10-565B-4A26-77DCB1492438}"/>
              </a:ext>
            </a:extLst>
          </p:cNvPr>
          <p:cNvSpPr/>
          <p:nvPr/>
        </p:nvSpPr>
        <p:spPr>
          <a:xfrm>
            <a:off x="548640" y="188366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F0F1A-E0E7-DD5B-539C-32B108369CC0}"/>
              </a:ext>
            </a:extLst>
          </p:cNvPr>
          <p:cNvSpPr txBox="1"/>
          <p:nvPr/>
        </p:nvSpPr>
        <p:spPr>
          <a:xfrm>
            <a:off x="822959" y="2048256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C8972E"/>
                </a:solidFill>
                <a:latin typeface="Arial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0E4722-CBC2-94D4-7939-E5DC87D353DE}"/>
              </a:ext>
            </a:extLst>
          </p:cNvPr>
          <p:cNvSpPr txBox="1"/>
          <p:nvPr/>
        </p:nvSpPr>
        <p:spPr>
          <a:xfrm>
            <a:off x="822959" y="2560320"/>
            <a:ext cx="488426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B3C2D"/>
                </a:solidFill>
                <a:latin typeface="Arial"/>
              </a:rPr>
              <a:t>Leaders are ready to simplify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2BCE47-9B9E-CFF9-37C8-398242EF3E89}"/>
              </a:ext>
            </a:extLst>
          </p:cNvPr>
          <p:cNvSpPr txBox="1"/>
          <p:nvPr/>
        </p:nvSpPr>
        <p:spPr>
          <a:xfrm>
            <a:off x="822959" y="2962656"/>
            <a:ext cx="4884267" cy="692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90% of school leaders who answered (43 of 48) would support fewer</a:t>
            </a:r>
            <a:r>
              <a:rPr lang="en-US" sz="1400" b="0" i="0" dirty="0">
                <a:solidFill>
                  <a:srgbClr val="333333"/>
                </a:solidFill>
                <a:latin typeface="Arial"/>
              </a:rPr>
              <a:t> instructional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programs if support to schools becomes clearer and stronger.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31BACE-7618-4079-9A52-39F1DFF65FB3}"/>
              </a:ext>
            </a:extLst>
          </p:cNvPr>
          <p:cNvSpPr/>
          <p:nvPr/>
        </p:nvSpPr>
        <p:spPr>
          <a:xfrm>
            <a:off x="6255867" y="188366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E3C776-022B-0B1A-F26C-3F33D5ED7B82}"/>
              </a:ext>
            </a:extLst>
          </p:cNvPr>
          <p:cNvSpPr/>
          <p:nvPr/>
        </p:nvSpPr>
        <p:spPr>
          <a:xfrm>
            <a:off x="6255867" y="188366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9E7C79-C76A-EA0D-124D-E545BB9CA7E5}"/>
              </a:ext>
            </a:extLst>
          </p:cNvPr>
          <p:cNvSpPr txBox="1"/>
          <p:nvPr/>
        </p:nvSpPr>
        <p:spPr>
          <a:xfrm>
            <a:off x="6530187" y="2048256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C8972E"/>
                </a:solidFill>
                <a:latin typeface="Arial"/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E13BA9-2795-245A-9241-1CEAB1C67EA3}"/>
              </a:ext>
            </a:extLst>
          </p:cNvPr>
          <p:cNvSpPr txBox="1"/>
          <p:nvPr/>
        </p:nvSpPr>
        <p:spPr>
          <a:xfrm>
            <a:off x="6530187" y="2560320"/>
            <a:ext cx="4884267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B3C2D"/>
                </a:solidFill>
                <a:latin typeface="Arial"/>
              </a:rPr>
              <a:t>Staff believe in the work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AA2FB5-09C3-3DFF-0BF8-A1F1E7D15820}"/>
              </a:ext>
            </a:extLst>
          </p:cNvPr>
          <p:cNvSpPr txBox="1"/>
          <p:nvPr/>
        </p:nvSpPr>
        <p:spPr>
          <a:xfrm>
            <a:off x="6530187" y="2962656"/>
            <a:ext cx="4884267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67% to 94% of staff call the 14 largest programs they deliver a good use of time. The gap is support, not commitment.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6D4129-6E4D-881E-0830-94296E5143B7}"/>
              </a:ext>
            </a:extLst>
          </p:cNvPr>
          <p:cNvSpPr/>
          <p:nvPr/>
        </p:nvSpPr>
        <p:spPr>
          <a:xfrm>
            <a:off x="548640" y="3895344"/>
            <a:ext cx="5387187" cy="19019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AE0928-3015-D02D-8C47-1CFD16998BB6}"/>
              </a:ext>
            </a:extLst>
          </p:cNvPr>
          <p:cNvSpPr/>
          <p:nvPr/>
        </p:nvSpPr>
        <p:spPr>
          <a:xfrm>
            <a:off x="548640" y="3895344"/>
            <a:ext cx="36576" cy="190195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41B904-3B05-7061-662D-7A45206378B2}"/>
              </a:ext>
            </a:extLst>
          </p:cNvPr>
          <p:cNvSpPr txBox="1"/>
          <p:nvPr/>
        </p:nvSpPr>
        <p:spPr>
          <a:xfrm>
            <a:off x="822959" y="4059935"/>
            <a:ext cx="914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dirty="0">
                <a:solidFill>
                  <a:srgbClr val="C8972E"/>
                </a:solidFill>
                <a:latin typeface="Arial"/>
              </a:rPr>
              <a:t>0</a:t>
            </a:r>
            <a:r>
              <a:rPr lang="en-US" sz="2800" b="1" i="0" dirty="0">
                <a:solidFill>
                  <a:srgbClr val="C8972E"/>
                </a:solidFill>
                <a:latin typeface="Arial"/>
              </a:rPr>
              <a:t>3</a:t>
            </a:r>
            <a:endParaRPr sz="2800" b="1" i="0" dirty="0">
              <a:solidFill>
                <a:srgbClr val="C8972E"/>
              </a:solidFill>
              <a:latin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2B8873-4BF4-B160-8F22-CB8D6392EAEE}"/>
              </a:ext>
            </a:extLst>
          </p:cNvPr>
          <p:cNvSpPr txBox="1"/>
          <p:nvPr/>
        </p:nvSpPr>
        <p:spPr>
          <a:xfrm>
            <a:off x="822959" y="4572000"/>
            <a:ext cx="488426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1" dirty="0">
                <a:solidFill>
                  <a:srgbClr val="1B3C2D"/>
                </a:solidFill>
                <a:latin typeface="Arial"/>
              </a:rPr>
              <a:t>Well-regarded models already exist in Bibb</a:t>
            </a:r>
            <a:endParaRPr sz="1600" b="1" i="0" dirty="0">
              <a:solidFill>
                <a:srgbClr val="1B3C2D"/>
              </a:solidFill>
              <a:latin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291995-E468-0764-A229-B3D974EA856E}"/>
              </a:ext>
            </a:extLst>
          </p:cNvPr>
          <p:cNvSpPr txBox="1"/>
          <p:nvPr/>
        </p:nvSpPr>
        <p:spPr>
          <a:xfrm>
            <a:off x="822959" y="4974336"/>
            <a:ext cx="4884267" cy="4555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1400" b="0" i="0" dirty="0">
                <a:solidFill>
                  <a:srgbClr val="333333"/>
                </a:solidFill>
                <a:latin typeface="Arial"/>
              </a:rPr>
              <a:t>The Early Intervention Program and CTAE earn strong ratings from the staff who deliver them. </a:t>
            </a:r>
            <a:endParaRPr sz="14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28" name="Slide Number">
            <a:extLst>
              <a:ext uri="{FF2B5EF4-FFF2-40B4-BE49-F238E27FC236}">
                <a16:creationId xmlns:a16="http://schemas.microsoft.com/office/drawing/2014/main" id="{5E050B7B-C64A-CE49-0A2D-0CBB69E59195}"/>
              </a:ext>
            </a:extLst>
          </p:cNvPr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10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7221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WHAT HAPPENS NEXT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B3C2D"/>
                </a:solidFill>
                <a:latin typeface="Georgia"/>
              </a:rPr>
              <a:t>From Early Patterns to Recommendations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883664"/>
          <a:ext cx="6903720" cy="39502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77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When</a:t>
                      </a:r>
                    </a:p>
                  </a:txBody>
                  <a:tcPr marL="73152" marR="73152" marT="36576" marB="36576" anchor="ctr">
                    <a:solidFill>
                      <a:srgbClr val="1B3C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What happens</a:t>
                      </a:r>
                    </a:p>
                  </a:txBody>
                  <a:tcPr marL="73152" marR="73152" marT="36576" marB="36576" anchor="ctr">
                    <a:solidFill>
                      <a:srgbClr val="1B3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Oct 5 to 16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Parent and Teacher Advisory member interviews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Oct 9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Second requests for outcome and finance data due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Oct 1</a:t>
                      </a:r>
                      <a:r>
                        <a:rPr lang="en-US" sz="1300" b="0">
                          <a:solidFill>
                            <a:srgbClr val="333333"/>
                          </a:solidFill>
                          <a:latin typeface="Arial"/>
                        </a:rPr>
                        <a:t>9</a:t>
                      </a:r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 to 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Program profiles to program leaders for review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Oct 21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Interim findings review with district leadership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Oct 30 to Nov 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Findings validated with district leadership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Nov 18</a:t>
                      </a:r>
                      <a:r>
                        <a:rPr lang="en-US" sz="1300" b="0">
                          <a:solidFill>
                            <a:srgbClr val="333333"/>
                          </a:solidFill>
                          <a:latin typeface="Arial"/>
                        </a:rPr>
                        <a:t> to Nov 30</a:t>
                      </a:r>
                      <a:endParaRPr sz="1300" b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Final report and implementation roadmap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To be set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333333"/>
                          </a:solidFill>
                          <a:latin typeface="Arial"/>
                        </a:rPr>
                        <a:t>Board presentation of final recommendations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772400" y="1883664"/>
            <a:ext cx="3867912" cy="3931920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772400" y="1883664"/>
            <a:ext cx="3867912" cy="54864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0" y="2139696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GUIDING PRINCIPLE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523744"/>
            <a:ext cx="3337560" cy="1391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FFFFFF"/>
                </a:solidFill>
                <a:latin typeface="Arial"/>
              </a:rPr>
              <a:t>Clarify and simplify first. </a:t>
            </a:r>
            <a:endParaRPr lang="en-US" sz="1600" b="1" i="0">
              <a:solidFill>
                <a:srgbClr val="FFFFFF"/>
              </a:solidFill>
              <a:latin typeface="Arial"/>
            </a:endParaRPr>
          </a:p>
          <a:p>
            <a:pPr algn="l">
              <a:lnSpc>
                <a:spcPct val="115000"/>
              </a:lnSpc>
            </a:pPr>
            <a:endParaRPr lang="en-US" sz="1600" b="1">
              <a:solidFill>
                <a:srgbClr val="FFFFFF"/>
              </a:solidFill>
              <a:latin typeface="Arial"/>
            </a:endParaRPr>
          </a:p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FFFFFF"/>
                </a:solidFill>
                <a:latin typeface="Arial"/>
              </a:rPr>
              <a:t>Decision rights and work flow come before staffing and funding decisions.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69580" y="4370832"/>
            <a:ext cx="333756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FFFFFF"/>
                </a:solidFill>
                <a:latin typeface="Arial"/>
              </a:rPr>
              <a:t>The final roadmap will be phased: first 90 days, one year, and two to three years.</a:t>
            </a:r>
          </a:p>
        </p:txBody>
      </p:sp>
      <p:sp>
        <p:nvSpPr>
          <p:cNvPr id="14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11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7763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219456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APPENDIX</a:t>
            </a:r>
          </a:p>
        </p:txBody>
      </p:sp>
      <p:pic>
        <p:nvPicPr>
          <p:cNvPr id="5" name="Picture 4" descr="lf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128016"/>
            <a:ext cx="352697" cy="493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969264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dirty="0">
                <a:solidFill>
                  <a:srgbClr val="1B3C2D"/>
                </a:solidFill>
                <a:latin typeface="Georgia"/>
              </a:rPr>
              <a:t>The 22 Programs and </a:t>
            </a:r>
            <a:r>
              <a:rPr lang="en-US" sz="2800" b="1" i="0" dirty="0">
                <a:solidFill>
                  <a:srgbClr val="1B3C2D"/>
                </a:solidFill>
                <a:latin typeface="Georgia"/>
              </a:rPr>
              <a:t>Seven</a:t>
            </a:r>
            <a:r>
              <a:rPr sz="2800" b="1" i="0" dirty="0">
                <a:solidFill>
                  <a:srgbClr val="1B3C2D"/>
                </a:solidFill>
                <a:latin typeface="Georgia"/>
              </a:rPr>
              <a:t> Departments in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28232"/>
            <a:ext cx="10342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83664"/>
            <a:ext cx="7315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PROGRAMS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669" y="2091726"/>
            <a:ext cx="3566160" cy="402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ELA Adoption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Math Adoption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Science Adoption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Social Studies Adoption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MTSS Academic (RTI)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MTSS Behavioral (PBIS)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Early Intervention Program (EIP)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Remedial Education Program (REP)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Tutoring Services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Summer Learning</a:t>
            </a:r>
          </a:p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333333"/>
                </a:solidFill>
                <a:latin typeface="Arial"/>
              </a:rPr>
              <a:t>21st Century Community Learning Centers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829" y="2093250"/>
            <a:ext cx="3566160" cy="402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Before and After School (fee-based)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Credit Recovery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Gifted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ESOL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Pre-K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Program for Exceptional Children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School Based Mental Health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GEAR UP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CTAE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Magnet (portfolio)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Fine Arts (portfolio)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6989" y="1870492"/>
            <a:ext cx="34747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100" b="1" i="0" spc="150">
                <a:solidFill>
                  <a:srgbClr val="C8972E"/>
                </a:solidFill>
                <a:latin typeface="Arial"/>
              </a:rPr>
              <a:t>OFFICES</a:t>
            </a:r>
            <a:endParaRPr sz="1100" b="1" i="0" spc="150">
              <a:solidFill>
                <a:srgbClr val="C8972E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6989" y="2071152"/>
            <a:ext cx="3804920" cy="15274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Teaching and Learning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School Leadership and Supports</a:t>
            </a:r>
          </a:p>
          <a:p>
            <a:pPr algn="l">
              <a:lnSpc>
                <a:spcPct val="120000"/>
              </a:lnSpc>
            </a:pPr>
            <a:r>
              <a:rPr sz="1400" b="0" i="0" dirty="0">
                <a:solidFill>
                  <a:srgbClr val="333333"/>
                </a:solidFill>
                <a:latin typeface="Arial"/>
              </a:rPr>
              <a:t>Student Affairs</a:t>
            </a:r>
          </a:p>
          <a:p>
            <a:pPr algn="l">
              <a:lnSpc>
                <a:spcPct val="120000"/>
              </a:lnSpc>
            </a:pPr>
            <a:r>
              <a:rPr lang="en-US" sz="1400" b="0" i="0" dirty="0">
                <a:solidFill>
                  <a:srgbClr val="333333"/>
                </a:solidFill>
                <a:latin typeface="Arial"/>
              </a:rPr>
              <a:t>Technology Services</a:t>
            </a:r>
          </a:p>
          <a:p>
            <a:pPr algn="l">
              <a:lnSpc>
                <a:spcPct val="120000"/>
              </a:lnSpc>
            </a:pPr>
            <a:r>
              <a:rPr lang="en-US" sz="1400" b="0" i="0" dirty="0">
                <a:solidFill>
                  <a:srgbClr val="333333"/>
                </a:solidFill>
                <a:latin typeface="Arial"/>
              </a:rPr>
              <a:t>District Effectiveness and Federal Programs</a:t>
            </a:r>
          </a:p>
          <a:p>
            <a:pPr algn="l">
              <a:lnSpc>
                <a:spcPct val="120000"/>
              </a:lnSpc>
            </a:pPr>
            <a:endParaRPr sz="14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0A0860-85DC-230A-4791-C504117B8DFE}"/>
              </a:ext>
            </a:extLst>
          </p:cNvPr>
          <p:cNvSpPr txBox="1"/>
          <p:nvPr/>
        </p:nvSpPr>
        <p:spPr>
          <a:xfrm>
            <a:off x="7666989" y="3780931"/>
            <a:ext cx="3474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DEPARTMENTS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B8741E-2C21-AE0D-24FC-F703C0D9D4A9}"/>
              </a:ext>
            </a:extLst>
          </p:cNvPr>
          <p:cNvSpPr txBox="1"/>
          <p:nvPr/>
        </p:nvSpPr>
        <p:spPr>
          <a:xfrm>
            <a:off x="7666989" y="3995702"/>
            <a:ext cx="4327855" cy="17859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400" b="0" i="0">
                <a:solidFill>
                  <a:srgbClr val="333333"/>
                </a:solidFill>
                <a:latin typeface="Arial"/>
              </a:rPr>
              <a:t>Curriculum and Instruction</a:t>
            </a:r>
          </a:p>
          <a:p>
            <a:pPr algn="l">
              <a:lnSpc>
                <a:spcPct val="120000"/>
              </a:lnSpc>
            </a:pPr>
            <a:r>
              <a:rPr lang="en-US" sz="1400">
                <a:solidFill>
                  <a:srgbClr val="333333"/>
                </a:solidFill>
                <a:latin typeface="Arial"/>
              </a:rPr>
              <a:t>Professional Learning</a:t>
            </a:r>
          </a:p>
          <a:p>
            <a:pPr algn="l">
              <a:lnSpc>
                <a:spcPct val="120000"/>
              </a:lnSpc>
            </a:pPr>
            <a:r>
              <a:rPr lang="en-US" sz="1400" b="0" i="0">
                <a:solidFill>
                  <a:srgbClr val="333333"/>
                </a:solidFill>
                <a:latin typeface="Arial"/>
              </a:rPr>
              <a:t>Program for Exceptional Children</a:t>
            </a:r>
          </a:p>
          <a:p>
            <a:pPr algn="l">
              <a:lnSpc>
                <a:spcPct val="120000"/>
              </a:lnSpc>
            </a:pPr>
            <a:r>
              <a:rPr lang="en-US" sz="1400">
                <a:solidFill>
                  <a:srgbClr val="333333"/>
                </a:solidFill>
                <a:latin typeface="Arial"/>
              </a:rPr>
              <a:t>Student Supports and Psychological Services</a:t>
            </a:r>
          </a:p>
          <a:p>
            <a:pPr algn="l">
              <a:lnSpc>
                <a:spcPct val="120000"/>
              </a:lnSpc>
            </a:pPr>
            <a:r>
              <a:rPr lang="en-US" sz="1400" b="0" i="0">
                <a:solidFill>
                  <a:srgbClr val="333333"/>
                </a:solidFill>
                <a:latin typeface="Arial"/>
              </a:rPr>
              <a:t>Attendance and Student Well Being</a:t>
            </a:r>
            <a:endParaRPr sz="1400" b="0" i="0">
              <a:solidFill>
                <a:srgbClr val="333333"/>
              </a:solidFill>
              <a:latin typeface="Arial"/>
            </a:endParaRPr>
          </a:p>
          <a:p>
            <a:pPr algn="l">
              <a:lnSpc>
                <a:spcPct val="120000"/>
              </a:lnSpc>
            </a:pPr>
            <a:r>
              <a:rPr lang="en-US" sz="1400" b="0" i="0">
                <a:solidFill>
                  <a:srgbClr val="333333"/>
                </a:solidFill>
                <a:latin typeface="Arial"/>
              </a:rPr>
              <a:t>Research, Evaluation, Assessment, and Accountability</a:t>
            </a:r>
            <a:endParaRPr sz="1400" b="0" i="0">
              <a:solidFill>
                <a:srgbClr val="333333"/>
              </a:solidFill>
              <a:latin typeface="Arial"/>
            </a:endParaRPr>
          </a:p>
          <a:p>
            <a:pPr algn="l">
              <a:lnSpc>
                <a:spcPct val="120000"/>
              </a:lnSpc>
            </a:pPr>
            <a:r>
              <a:rPr lang="en-US" sz="1400" b="0" i="0">
                <a:solidFill>
                  <a:srgbClr val="333333"/>
                </a:solidFill>
                <a:latin typeface="Arial"/>
              </a:rPr>
              <a:t>School Leadership and Supports</a:t>
            </a:r>
          </a:p>
        </p:txBody>
      </p:sp>
      <p:sp>
        <p:nvSpPr>
          <p:cNvPr id="17" name="Slide Number"/>
          <p:cNvSpPr txBox="1"/>
          <p:nvPr/>
        </p:nvSpPr>
        <p:spPr>
          <a:xfrm>
            <a:off x="10942320" y="6428232"/>
            <a:ext cx="76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B6F15528-21DE-4FAA-801E-634DDDAF4B2B}" type="slidenum">
              <a:rPr lang="en-US" sz="1000" b="0" i="0" dirty="0">
                <a:solidFill>
                  <a:srgbClr val="999999"/>
                </a:solidFill>
                <a:latin typeface="Arial"/>
              </a:rPr>
              <a:t>12</a:t>
            </a:fld>
            <a:endParaRPr lang="en-US" sz="1000" dirty="0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7048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2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8229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50">
                <a:solidFill>
                  <a:srgbClr val="C8972E"/>
                </a:solidFill>
                <a:latin typeface="Arial"/>
              </a:rPr>
              <a:t>NEXT CHECKPOINT: INTERIM REVIEW WITH DISTRICT LEADERSHIP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804672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pic>
        <p:nvPicPr>
          <p:cNvPr id="6" name="Picture 5" descr="lf-logo-full-white-tex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648" y="2103120"/>
            <a:ext cx="4114800" cy="13450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5800" y="4846320"/>
            <a:ext cx="10972800" cy="27432"/>
          </a:xfrm>
          <a:prstGeom prst="rect">
            <a:avLst/>
          </a:prstGeom>
          <a:solidFill>
            <a:srgbClr val="C897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5120640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C8972E"/>
                </a:solidFill>
                <a:latin typeface="Arial"/>
              </a:rPr>
              <a:t>BYRON HEADRICK, MBB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440680"/>
            <a:ext cx="3383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Principal Consultant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byron@theleanleap.com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5120640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C8972E"/>
                </a:solidFill>
                <a:latin typeface="Arial"/>
              </a:rPr>
              <a:t>SHERRI HEADRICK, PH.D.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5440680"/>
            <a:ext cx="3383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Principal Consultant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sherri@theleanleap.com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5120640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C8972E"/>
                </a:solidFill>
                <a:latin typeface="Arial"/>
              </a:rPr>
              <a:t>LEAN FROG CONSULTING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5440680"/>
            <a:ext cx="3383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theleanleap.com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info@theleanleap.com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FFFFFF"/>
                </a:solidFill>
                <a:latin typeface="Arial"/>
              </a:rPr>
              <a:t>877.835.4543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455664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Arial"/>
              </a:rPr>
              <a:t>LEAN Frog Consulting  |  theleanleap.com  |  Confidential Bibb County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121993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3B71C54-1E8E-4E81-9135-0F84579F5FFD}">
  <we:reference id="f5f369e5-aa35-49d7-ad7b-638152ddb008" version="1.0.0.1" store="EXCatalog" storeType="EXCatalog"/>
  <we:alternateReferences>
    <we:reference id="WA200010001" version="1.0.0.1" store="en-US" storeType="OMEX"/>
  </we:alternateReferences>
  <we:properties>
    <we:property name="claude.fileId" value="&quot;e60d36a2-721e-43c2-a5ff-586806c8d2ec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5CCF8ACA81F041A9DC078BD290C535" ma:contentTypeVersion="19" ma:contentTypeDescription="Create a new document." ma:contentTypeScope="" ma:versionID="a4e6eac1ac0a2ab0a850293e52078b26">
  <xsd:schema xmlns:xsd="http://www.w3.org/2001/XMLSchema" xmlns:xs="http://www.w3.org/2001/XMLSchema" xmlns:p="http://schemas.microsoft.com/office/2006/metadata/properties" xmlns:ns2="ae04b4ab-16e7-4d58-8b61-51dc9077f60e" xmlns:ns3="8118c33a-3276-4d1d-a257-c272e25a00de" targetNamespace="http://schemas.microsoft.com/office/2006/metadata/properties" ma:root="true" ma:fieldsID="1cfdae6f8dc7e3c2e1682e1fea191062" ns2:_="" ns3:_="">
    <xsd:import namespace="ae04b4ab-16e7-4d58-8b61-51dc9077f60e"/>
    <xsd:import namespace="8118c33a-3276-4d1d-a257-c272e25a00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04b4ab-16e7-4d58-8b61-51dc9077f6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137e496-f561-42a7-92f3-accb991471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8c33a-3276-4d1d-a257-c272e25a00d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1f5664-2887-4d87-925b-a56be6f1d70b}" ma:internalName="TaxCatchAll" ma:showField="CatchAllData" ma:web="8118c33a-3276-4d1d-a257-c272e25a00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118c33a-3276-4d1d-a257-c272e25a00de" xsi:nil="true"/>
    <lcf76f155ced4ddcb4097134ff3c332f xmlns="ae04b4ab-16e7-4d58-8b61-51dc9077f60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B6FA8D-0114-4B98-8DD3-B924157E6125}">
  <ds:schemaRefs>
    <ds:schemaRef ds:uri="8118c33a-3276-4d1d-a257-c272e25a00de"/>
    <ds:schemaRef ds:uri="ae04b4ab-16e7-4d58-8b61-51dc9077f60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F87A287-E2B4-42FD-BA0F-104CACE7F181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ae04b4ab-16e7-4d58-8b61-51dc9077f60e"/>
    <ds:schemaRef ds:uri="8118c33a-3276-4d1d-a257-c272e25a00d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C5D527-B40A-4DD3-8D9D-FD9753204D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1943</Words>
  <Application>Microsoft Office PowerPoint</Application>
  <PresentationFormat>Widescreen</PresentationFormat>
  <Paragraphs>293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Sherri Headrick</dc:creator>
  <cp:keywords/>
  <dc:description>generated using python-pptx</dc:description>
  <cp:lastModifiedBy>Sherri Headrick</cp:lastModifiedBy>
  <cp:revision>1</cp:revision>
  <dcterms:created xsi:type="dcterms:W3CDTF">2013-01-27T09:14:16Z</dcterms:created>
  <dcterms:modified xsi:type="dcterms:W3CDTF">2026-10-06T18:51:39Z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0x010100EB5CCF8ACA81F041A9DC078BD290C535</vt:lpwstr>
  </property>
  <property fmtid="{D5CDD505-2E9C-101B-9397-08002B2CF9AE}" pid="3" name="MediaServiceImageTags">
    <vt:lpwstr/>
  </property>
</Properties>
</file>