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92" r:id="rId2"/>
    <p:sldId id="298" r:id="rId3"/>
    <p:sldId id="297" r:id="rId4"/>
    <p:sldId id="287" r:id="rId5"/>
    <p:sldId id="291" r:id="rId6"/>
    <p:sldId id="306" r:id="rId7"/>
    <p:sldId id="307" r:id="rId8"/>
    <p:sldId id="305" r:id="rId9"/>
    <p:sldId id="304" r:id="rId10"/>
    <p:sldId id="299" r:id="rId11"/>
    <p:sldId id="325" r:id="rId12"/>
    <p:sldId id="294" r:id="rId13"/>
    <p:sldId id="322" r:id="rId14"/>
    <p:sldId id="320" r:id="rId15"/>
    <p:sldId id="314" r:id="rId16"/>
    <p:sldId id="311" r:id="rId17"/>
    <p:sldId id="321" r:id="rId18"/>
    <p:sldId id="308" r:id="rId19"/>
    <p:sldId id="323" r:id="rId20"/>
    <p:sldId id="324" r:id="rId21"/>
    <p:sldId id="313" r:id="rId22"/>
    <p:sldId id="295" r:id="rId23"/>
    <p:sldId id="279"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E220E1-8B84-4CA0-8DCA-2FF931F0135E}" v="44" dt="2024-06-12T19:20:26.8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94660"/>
  </p:normalViewPr>
  <p:slideViewPr>
    <p:cSldViewPr snapToGrid="0">
      <p:cViewPr varScale="1">
        <p:scale>
          <a:sx n="70" d="100"/>
          <a:sy n="70" d="100"/>
        </p:scale>
        <p:origin x="516"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6/13/2024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a:t>
            </a:fld>
            <a:endParaRPr lang="en-US"/>
          </a:p>
        </p:txBody>
      </p:sp>
    </p:spTree>
    <p:extLst>
      <p:ext uri="{BB962C8B-B14F-4D97-AF65-F5344CB8AC3E}">
        <p14:creationId xmlns:p14="http://schemas.microsoft.com/office/powerpoint/2010/main" val="2868253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17E58-C3BE-182C-49C1-8D14E6192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05A9F-1EAC-B74C-E899-450872DA686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2407728-9615-36AB-2D05-CD9FBBA08413}"/>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F862307E-0005-A043-7493-09E3CB635ED5}"/>
              </a:ext>
            </a:extLst>
          </p:cNvPr>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1385199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4DE56-6598-FB1A-6016-A914F1FBBB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AF2045-B267-59CA-ACF9-4CA99B387BB3}"/>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2EAF64D-E68C-91AB-0029-4F03A1F9377C}"/>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8FA519D6-DE73-FD8E-49E6-0AFB843F1460}"/>
              </a:ext>
            </a:extLst>
          </p:cNvPr>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3534969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1FA94-E257-4709-258C-4F5D7A236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904D9B-BEDA-F25B-E4AF-C58B0736FB4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BBC35BA-137D-2000-05DA-B3EA0292032E}"/>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D3486B4A-3D07-175B-53C8-BA97D114B2D6}"/>
              </a:ext>
            </a:extLst>
          </p:cNvPr>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4163316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5F210-9859-92CC-74E0-521F3BED21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378AA1-4BED-1B27-A2A9-525545DA343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C5B3153-B28A-885F-55E2-5C12F24B2C80}"/>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A289002E-E1B2-DB1C-70FB-4F541B67BFDA}"/>
              </a:ext>
            </a:extLst>
          </p:cNvPr>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2314223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9D94-52A0-9CFE-86D7-EC774BE90B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3CC13-3C59-C119-FF76-685EBF01434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134AC74-2828-1C41-3456-D68BDDDAEC19}"/>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9D8A3196-E368-868B-AA85-D881FD04F2E4}"/>
              </a:ext>
            </a:extLst>
          </p:cNvPr>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3328182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9D94-52A0-9CFE-86D7-EC774BE90B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3CC13-3C59-C119-FF76-685EBF01434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134AC74-2828-1C41-3456-D68BDDDAEC19}"/>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9D8A3196-E368-868B-AA85-D881FD04F2E4}"/>
              </a:ext>
            </a:extLst>
          </p:cNvPr>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3650312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FD475-4DE3-E5F4-8F41-C33C2D0E5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139A9-E32E-F8C6-9228-1F7F4F64BE8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C717594-B3E4-8811-A068-8F8C03064E2F}"/>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0BD7EC04-80C1-D5A3-665E-2B5CF07436FD}"/>
              </a:ext>
            </a:extLst>
          </p:cNvPr>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1961268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587014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E825A-1CCF-3B57-E0C5-E1652A20A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3E828-14C0-5943-C097-41958F17FE5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6E985EE-79B6-17A1-6F6C-3F35EED9CFC9}"/>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37D56A43-869C-7F71-B1E6-68F54E67AF22}"/>
              </a:ext>
            </a:extLst>
          </p:cNvPr>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680469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E825A-1CCF-3B57-E0C5-E1652A20A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3E828-14C0-5943-C097-41958F17FE5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6E985EE-79B6-17A1-6F6C-3F35EED9CFC9}"/>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37D56A43-869C-7F71-B1E6-68F54E67AF22}"/>
              </a:ext>
            </a:extLst>
          </p:cNvPr>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2839988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E825A-1CCF-3B57-E0C5-E1652A20A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3E828-14C0-5943-C097-41958F17FE5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6E985EE-79B6-17A1-6F6C-3F35EED9CF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D56A43-869C-7F71-B1E6-68F54E67AF22}"/>
              </a:ext>
            </a:extLst>
          </p:cNvPr>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1978994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FD475-4DE3-E5F4-8F41-C33C2D0E5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139A9-E32E-F8C6-9228-1F7F4F64BE8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C717594-B3E4-8811-A068-8F8C03064E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D7EC04-80C1-D5A3-665E-2B5CF07436FD}"/>
              </a:ext>
            </a:extLst>
          </p:cNvPr>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2496829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FD475-4DE3-E5F4-8F41-C33C2D0E5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139A9-E32E-F8C6-9228-1F7F4F64BE8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C717594-B3E4-8811-A068-8F8C03064E2F}"/>
              </a:ext>
            </a:extLst>
          </p:cNvPr>
          <p:cNvSpPr>
            <a:spLocks noGrp="1"/>
          </p:cNvSpPr>
          <p:nvPr>
            <p:ph type="body" idx="1"/>
          </p:nvPr>
        </p:nvSpPr>
        <p:spPr/>
        <p:txBody>
          <a:bodyPr/>
          <a:lstStyle/>
          <a:p>
            <a:pPr marL="0" marR="0">
              <a:spcBef>
                <a:spcPts val="0"/>
              </a:spcBef>
              <a:spcAft>
                <a:spcPts val="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Ongoing evaluation of our professional learning activities is crucial to ensuring that we are providing data-driven, high-quality training. Trainings are developed and designed using student achievement data, data from our Comprehensive Improvement Plans, and department specific data.</a:t>
            </a:r>
          </a:p>
          <a:p>
            <a:pPr marL="0" marR="0">
              <a:spcBef>
                <a:spcPts val="0"/>
              </a:spcBef>
              <a:spcAft>
                <a:spcPts val="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A post-professional learning survey is conducted after each training. This data helps us track who is being trained and effectiveness. Participants are also given an opportunity to share with us what training they need to be successful.</a:t>
            </a:r>
          </a:p>
          <a:p>
            <a:pPr marL="0" marR="0">
              <a:spcBef>
                <a:spcPts val="0"/>
              </a:spcBef>
              <a:spcAft>
                <a:spcPts val="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Post training data is reviewed and used to make adjustments. </a:t>
            </a:r>
          </a:p>
          <a:p>
            <a:pPr marL="0" marR="0">
              <a:spcBef>
                <a:spcPts val="0"/>
              </a:spcBef>
              <a:spcAft>
                <a:spcPts val="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I have provided here a few questions from the evaluation and an example of how they are scored.</a:t>
            </a:r>
          </a:p>
          <a:p>
            <a:endParaRPr lang="en-US"/>
          </a:p>
        </p:txBody>
      </p:sp>
      <p:sp>
        <p:nvSpPr>
          <p:cNvPr id="4" name="Slide Number Placeholder 3">
            <a:extLst>
              <a:ext uri="{FF2B5EF4-FFF2-40B4-BE49-F238E27FC236}">
                <a16:creationId xmlns:a16="http://schemas.microsoft.com/office/drawing/2014/main" id="{0BD7EC04-80C1-D5A3-665E-2B5CF07436FD}"/>
              </a:ext>
            </a:extLst>
          </p:cNvPr>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1953648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FD475-4DE3-E5F4-8F41-C33C2D0E5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139A9-E32E-F8C6-9228-1F7F4F64BE8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C717594-B3E4-8811-A068-8F8C03064E2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Calibri" panose="020F0502020204030204" pitchFamily="34" charset="0"/>
                <a:ea typeface="Calibri" panose="020F0502020204030204" pitchFamily="34" charset="0"/>
                <a:cs typeface="Times New Roman" panose="02020603050405020304" pitchFamily="18" charset="0"/>
              </a:rPr>
              <a:t>We have also provided our schools with a post-professional learning survey. This allows school leaders to keep track of the trainings they are offering, which of their staff members have participated, and the effectiveness of training. Again, I’ve included a few questions from the survey.</a:t>
            </a:r>
          </a:p>
          <a:p>
            <a:endParaRPr lang="en-US"/>
          </a:p>
        </p:txBody>
      </p:sp>
      <p:sp>
        <p:nvSpPr>
          <p:cNvPr id="4" name="Slide Number Placeholder 3">
            <a:extLst>
              <a:ext uri="{FF2B5EF4-FFF2-40B4-BE49-F238E27FC236}">
                <a16:creationId xmlns:a16="http://schemas.microsoft.com/office/drawing/2014/main" id="{0BD7EC04-80C1-D5A3-665E-2B5CF07436FD}"/>
              </a:ext>
            </a:extLst>
          </p:cNvPr>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17274266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E825A-1CCF-3B57-E0C5-E1652A20A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3E828-14C0-5943-C097-41958F17FE5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6E985EE-79B6-17A1-6F6C-3F35EED9CFC9}"/>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37D56A43-869C-7F71-B1E6-68F54E67AF22}"/>
              </a:ext>
            </a:extLst>
          </p:cNvPr>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1926766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6/13/2024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6/13/2024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6/13/2024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6/13/2024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6/13/2024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6/13/2024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6/13/2024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6/13/2024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6/13/2024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6/13/2024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6/13/2024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6/13/2024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7.png"/><Relationship Id="rId7"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870546" y="2427181"/>
            <a:ext cx="7361719" cy="2123658"/>
          </a:xfrm>
          <a:prstGeom prst="rect">
            <a:avLst/>
          </a:prstGeom>
          <a:noFill/>
        </p:spPr>
        <p:txBody>
          <a:bodyPr wrap="square" rtlCol="0">
            <a:spAutoFit/>
          </a:bodyPr>
          <a:lstStyle/>
          <a:p>
            <a:pPr algn="ctr" defTabSz="914400"/>
            <a:r>
              <a:rPr lang="en-US" sz="6000" b="1">
                <a:latin typeface="Trade Gothic Next HvyCd" panose="020B0906040303020004" pitchFamily="34" charset="0"/>
                <a:cs typeface="Arial" panose="020B0604020202020204" pitchFamily="34" charset="0"/>
              </a:rPr>
              <a:t>Professional Learning</a:t>
            </a:r>
          </a:p>
          <a:p>
            <a:pPr algn="ctr" defTabSz="914400"/>
            <a:r>
              <a:rPr lang="en-US" sz="3600" b="1" i="1">
                <a:latin typeface="Trade Gothic Next HvyCd" panose="020B0906040303020004" pitchFamily="34" charset="0"/>
                <a:cs typeface="Arial" panose="020B0604020202020204" pitchFamily="34" charset="0"/>
              </a:rPr>
              <a:t>Supporting Instruction and Student Achievement</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69" y="5672364"/>
            <a:ext cx="8829875"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Melanique Floyd</a:t>
            </a:r>
          </a:p>
          <a:p>
            <a:r>
              <a:rPr lang="en-US" sz="2400" i="1">
                <a:solidFill>
                  <a:schemeClr val="bg1"/>
                </a:solidFill>
                <a:latin typeface="Trade Gothic Next Cond" panose="020B0506040303020004" pitchFamily="34" charset="0"/>
                <a:cs typeface="Arial" panose="020B0604020202020204" pitchFamily="34" charset="0"/>
              </a:rPr>
              <a:t>Director, Professional Learning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June 20,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pic>
        <p:nvPicPr>
          <p:cNvPr id="2050" name="Picture 2" descr="15 Professional Development Skills for Modern Teachers - TeachHUB">
            <a:extLst>
              <a:ext uri="{FF2B5EF4-FFF2-40B4-BE49-F238E27FC236}">
                <a16:creationId xmlns:a16="http://schemas.microsoft.com/office/drawing/2014/main" id="{5C319325-D352-DA87-29F4-4FF0524303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4670" y="2021771"/>
            <a:ext cx="3126305" cy="3126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966302"/>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377"/>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23385" y="995420"/>
            <a:ext cx="11145230" cy="5472118"/>
          </a:xfrm>
          <a:noFill/>
        </p:spPr>
        <p:txBody>
          <a:bodyPr vert="horz" lIns="91440" tIns="45720" rIns="91440" bIns="45720" rtlCol="0" anchor="t">
            <a:noAutofit/>
          </a:bodyPr>
          <a:lstStyle/>
          <a:p>
            <a:pPr marL="0" indent="0">
              <a:lnSpc>
                <a:spcPct val="100000"/>
              </a:lnSpc>
              <a:spcBef>
                <a:spcPts val="0"/>
              </a:spcBef>
              <a:buNone/>
            </a:pPr>
            <a:r>
              <a:rPr lang="en-US"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1800" dirty="0">
                <a:latin typeface="Soehne"/>
              </a:rPr>
              <a:t>The purpose of this presentation is to provide information explaining how the Professional Learning Department supports the mission, vision, and goals of the Bibb County School District  by developing and providing training and programs that improve instruction and promote student achievement. We will also discuss how the  Professional Learning Department works with and supports all other departments in the District.</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1800" dirty="0">
                <a:latin typeface="Soehne"/>
              </a:rPr>
              <a:t>This presentation will cover:</a:t>
            </a:r>
          </a:p>
          <a:p>
            <a:pPr>
              <a:lnSpc>
                <a:spcPct val="100000"/>
              </a:lnSpc>
              <a:spcBef>
                <a:spcPts val="0"/>
              </a:spcBef>
            </a:pPr>
            <a:r>
              <a:rPr lang="en-US" sz="1800" dirty="0">
                <a:latin typeface="Soehne"/>
              </a:rPr>
              <a:t>What Professional Development (PD) Is</a:t>
            </a:r>
          </a:p>
          <a:p>
            <a:pPr>
              <a:lnSpc>
                <a:spcPct val="100000"/>
              </a:lnSpc>
              <a:spcBef>
                <a:spcPts val="0"/>
              </a:spcBef>
            </a:pPr>
            <a:r>
              <a:rPr lang="en-US" sz="1800" dirty="0">
                <a:latin typeface="Soehne"/>
              </a:rPr>
              <a:t>Benefits of Professional Development </a:t>
            </a:r>
          </a:p>
          <a:p>
            <a:pPr>
              <a:lnSpc>
                <a:spcPct val="100000"/>
              </a:lnSpc>
              <a:spcBef>
                <a:spcPts val="0"/>
              </a:spcBef>
            </a:pPr>
            <a:r>
              <a:rPr lang="en-US" sz="1800" dirty="0">
                <a:latin typeface="Soehne"/>
              </a:rPr>
              <a:t>Why Professional Development is Important</a:t>
            </a:r>
          </a:p>
          <a:p>
            <a:pPr>
              <a:lnSpc>
                <a:spcPct val="100000"/>
              </a:lnSpc>
              <a:spcBef>
                <a:spcPts val="0"/>
              </a:spcBef>
            </a:pPr>
            <a:r>
              <a:rPr lang="en-US" sz="1800" dirty="0">
                <a:latin typeface="Soehne"/>
              </a:rPr>
              <a:t>How the Professional Learning Department Supports Staff Effectiveness and Instruction</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1800" dirty="0">
                <a:latin typeface="Soehne"/>
              </a:rPr>
              <a:t>Understand the role of the Professional Learning Department and importance of helping our staff become more effective by preparing, training, supporting instruction and student achievement.</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TextBox 1">
            <a:extLst>
              <a:ext uri="{FF2B5EF4-FFF2-40B4-BE49-F238E27FC236}">
                <a16:creationId xmlns:a16="http://schemas.microsoft.com/office/drawing/2014/main" id="{CD03B7C9-5777-434B-4AC5-99E57A30AEA6}"/>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BC5ADD2-B554-73F4-6893-22F136A7D49F}"/>
              </a:ext>
            </a:extLst>
          </p:cNvPr>
          <p:cNvSpPr txBox="1"/>
          <p:nvPr/>
        </p:nvSpPr>
        <p:spPr>
          <a:xfrm>
            <a:off x="3876975" y="1126989"/>
            <a:ext cx="8118764" cy="5416868"/>
          </a:xfrm>
          <a:prstGeom prst="rect">
            <a:avLst/>
          </a:prstGeom>
          <a:noFill/>
        </p:spPr>
        <p:txBody>
          <a:bodyPr wrap="square" rtlCol="0">
            <a:spAutoFit/>
          </a:bodyPr>
          <a:lstStyle/>
          <a:p>
            <a:r>
              <a:rPr lang="en-US" sz="2200" b="0" i="0" dirty="0">
                <a:solidFill>
                  <a:srgbClr val="4D4B48"/>
                </a:solidFill>
                <a:effectLst/>
                <a:latin typeface="Soehne"/>
              </a:rPr>
              <a:t>Professional Development is gaining new skills through continuing education and career training after entering the workforce. It can include taking classes or workshops, attending professional or industry conferences, or earning a certificate to expand your knowledge in your chosen field.</a:t>
            </a:r>
            <a:endParaRPr lang="en-US" sz="2200" b="0" i="0" dirty="0">
              <a:solidFill>
                <a:srgbClr val="202122"/>
              </a:solidFill>
              <a:effectLst/>
              <a:latin typeface="Soehne"/>
            </a:endParaRPr>
          </a:p>
          <a:p>
            <a:endParaRPr lang="en-US" sz="2200" dirty="0">
              <a:solidFill>
                <a:srgbClr val="202122"/>
              </a:solidFill>
              <a:latin typeface="Soehne"/>
              <a:cs typeface="Arial" panose="020B0604020202020204" pitchFamily="34" charset="0"/>
            </a:endParaRPr>
          </a:p>
          <a:p>
            <a:pPr algn="l"/>
            <a:r>
              <a:rPr lang="en-US" sz="2200" b="0" i="0" dirty="0">
                <a:solidFill>
                  <a:srgbClr val="333333"/>
                </a:solidFill>
                <a:effectLst/>
                <a:latin typeface="Soehne"/>
              </a:rPr>
              <a:t>The term "professional development" means activities that are an integral part of school and local educational agency strategies for providing educators (including teachers, principals, other school leaders, specialized instructional support personnel, and paraprofessionals) and </a:t>
            </a:r>
            <a:r>
              <a:rPr lang="en-US" sz="2200" dirty="0">
                <a:solidFill>
                  <a:srgbClr val="333333"/>
                </a:solidFill>
                <a:latin typeface="Soehne"/>
              </a:rPr>
              <a:t>other support staff </a:t>
            </a:r>
            <a:r>
              <a:rPr lang="en-US" sz="2200" b="0" i="0" dirty="0">
                <a:solidFill>
                  <a:srgbClr val="333333"/>
                </a:solidFill>
                <a:effectLst/>
                <a:latin typeface="Soehne"/>
              </a:rPr>
              <a:t>with the knowledge and skills necessary to enable students to succeed in a well-rounded education and to meet the challenging State academic standards.</a:t>
            </a:r>
          </a:p>
          <a:p>
            <a:endParaRPr lang="en-US" sz="2400" dirty="0">
              <a:solidFill>
                <a:srgbClr val="202122"/>
              </a:solidFill>
              <a:latin typeface="Soehne"/>
              <a:cs typeface="Arial" panose="020B0604020202020204" pitchFamily="34" charset="0"/>
            </a:endParaRPr>
          </a:p>
          <a:p>
            <a:r>
              <a:rPr lang="en-US" sz="1400" i="1" dirty="0">
                <a:solidFill>
                  <a:srgbClr val="202122"/>
                </a:solidFill>
                <a:latin typeface="Soehne"/>
                <a:cs typeface="Arial" panose="020B0604020202020204" pitchFamily="34" charset="0"/>
              </a:rPr>
              <a:t>Learning Forward, 2024</a:t>
            </a:r>
          </a:p>
          <a:p>
            <a:endParaRPr lang="en-US" sz="2200" dirty="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What Is Professional Development?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3074" name="Picture 2" descr="What Makes Professional Development Work? - edWeb">
            <a:extLst>
              <a:ext uri="{FF2B5EF4-FFF2-40B4-BE49-F238E27FC236}">
                <a16:creationId xmlns:a16="http://schemas.microsoft.com/office/drawing/2014/main" id="{110EFDCB-9738-248D-CA0E-C8B1FB73ED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780" y="2369127"/>
            <a:ext cx="3410527" cy="25578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23458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788EF-9063-9047-77B0-1E034190D75A}"/>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52E5F23A-F652-C099-8F3C-501E686CDCE9}"/>
              </a:ext>
            </a:extLst>
          </p:cNvPr>
          <p:cNvSpPr txBox="1"/>
          <p:nvPr/>
        </p:nvSpPr>
        <p:spPr>
          <a:xfrm>
            <a:off x="687680" y="1309842"/>
            <a:ext cx="9639196" cy="4616648"/>
          </a:xfrm>
          <a:prstGeom prst="rect">
            <a:avLst/>
          </a:prstGeom>
          <a:noFill/>
        </p:spPr>
        <p:txBody>
          <a:bodyPr wrap="square" rtlCol="0">
            <a:spAutoFit/>
          </a:bodyPr>
          <a:lstStyle/>
          <a:p>
            <a:pPr algn="l"/>
            <a:r>
              <a:rPr lang="en-US" sz="2800" b="1" dirty="0">
                <a:solidFill>
                  <a:srgbClr val="333333"/>
                </a:solidFill>
                <a:latin typeface="Soehne"/>
              </a:rPr>
              <a:t>Effective Professional Development activities </a:t>
            </a:r>
            <a:r>
              <a:rPr lang="en-US" sz="2800" b="1" i="0" dirty="0">
                <a:solidFill>
                  <a:srgbClr val="333333"/>
                </a:solidFill>
                <a:effectLst/>
                <a:latin typeface="Soehne"/>
              </a:rPr>
              <a:t>are:</a:t>
            </a:r>
          </a:p>
          <a:p>
            <a:pPr algn="l"/>
            <a:endParaRPr lang="en-US" sz="2800" b="1" i="0" dirty="0">
              <a:solidFill>
                <a:srgbClr val="333333"/>
              </a:solidFill>
              <a:effectLst/>
              <a:latin typeface="Soehne"/>
            </a:endParaRPr>
          </a:p>
          <a:p>
            <a:pPr marL="342900" indent="-342900" algn="l">
              <a:buFont typeface="Arial" panose="020B0604020202020204" pitchFamily="34" charset="0"/>
              <a:buChar char="•"/>
            </a:pPr>
            <a:r>
              <a:rPr lang="en-US" sz="2800" b="0" i="0" dirty="0">
                <a:solidFill>
                  <a:srgbClr val="333333"/>
                </a:solidFill>
                <a:effectLst/>
                <a:latin typeface="Soehne"/>
              </a:rPr>
              <a:t>Sustained (not stand-alone, 1-day, or short-term workshops);</a:t>
            </a:r>
          </a:p>
          <a:p>
            <a:pPr marL="342900" indent="-342900" algn="l">
              <a:buFont typeface="Arial" panose="020B0604020202020204" pitchFamily="34" charset="0"/>
              <a:buChar char="•"/>
            </a:pPr>
            <a:r>
              <a:rPr lang="en-US" sz="2800" b="0" i="0" dirty="0">
                <a:solidFill>
                  <a:srgbClr val="333333"/>
                </a:solidFill>
                <a:effectLst/>
                <a:latin typeface="Soehne"/>
              </a:rPr>
              <a:t>Intensive;</a:t>
            </a:r>
          </a:p>
          <a:p>
            <a:pPr marL="342900" indent="-342900" algn="l">
              <a:buFont typeface="Arial" panose="020B0604020202020204" pitchFamily="34" charset="0"/>
              <a:buChar char="•"/>
            </a:pPr>
            <a:r>
              <a:rPr lang="en-US" sz="2800" b="0" i="0" dirty="0">
                <a:solidFill>
                  <a:srgbClr val="333333"/>
                </a:solidFill>
                <a:effectLst/>
                <a:latin typeface="Soehne"/>
              </a:rPr>
              <a:t>Collaborative; </a:t>
            </a:r>
          </a:p>
          <a:p>
            <a:pPr marL="342900" indent="-342900" algn="l">
              <a:buFont typeface="Arial" panose="020B0604020202020204" pitchFamily="34" charset="0"/>
              <a:buChar char="•"/>
            </a:pPr>
            <a:r>
              <a:rPr lang="en-US" sz="2800" b="0" i="0" dirty="0">
                <a:solidFill>
                  <a:srgbClr val="333333"/>
                </a:solidFill>
                <a:effectLst/>
                <a:latin typeface="Soehne"/>
              </a:rPr>
              <a:t>Job-embedded; </a:t>
            </a:r>
          </a:p>
          <a:p>
            <a:pPr marL="342900" indent="-342900" algn="l">
              <a:buFont typeface="Arial" panose="020B0604020202020204" pitchFamily="34" charset="0"/>
              <a:buChar char="•"/>
            </a:pPr>
            <a:r>
              <a:rPr lang="en-US" sz="2800" b="0" i="0" dirty="0">
                <a:solidFill>
                  <a:srgbClr val="333333"/>
                </a:solidFill>
                <a:effectLst/>
                <a:latin typeface="Soehne"/>
              </a:rPr>
              <a:t>Data-driven; and</a:t>
            </a:r>
          </a:p>
          <a:p>
            <a:pPr marL="342900" indent="-342900" algn="l">
              <a:buFont typeface="Arial" panose="020B0604020202020204" pitchFamily="34" charset="0"/>
              <a:buChar char="•"/>
            </a:pPr>
            <a:r>
              <a:rPr lang="en-US" sz="2800" b="0" i="0" dirty="0">
                <a:solidFill>
                  <a:srgbClr val="333333"/>
                </a:solidFill>
                <a:effectLst/>
                <a:latin typeface="Soehne"/>
              </a:rPr>
              <a:t>Classroom-focused</a:t>
            </a:r>
            <a:endParaRPr lang="en-US" sz="2800" b="1" i="0" dirty="0">
              <a:solidFill>
                <a:srgbClr val="333333"/>
              </a:solidFill>
              <a:effectLst/>
              <a:latin typeface="Soehne"/>
            </a:endParaRPr>
          </a:p>
          <a:p>
            <a:endParaRPr lang="en-US" sz="2400" dirty="0">
              <a:solidFill>
                <a:srgbClr val="202122"/>
              </a:solidFill>
              <a:latin typeface="Arial" panose="020B0604020202020204" pitchFamily="34" charset="0"/>
              <a:cs typeface="Arial" panose="020B0604020202020204" pitchFamily="34" charset="0"/>
            </a:endParaRPr>
          </a:p>
          <a:p>
            <a:endParaRPr lang="en-US" sz="2400" dirty="0">
              <a:solidFill>
                <a:srgbClr val="202122"/>
              </a:solidFill>
              <a:latin typeface="Arial" panose="020B0604020202020204" pitchFamily="34" charset="0"/>
              <a:cs typeface="Arial" panose="020B0604020202020204" pitchFamily="34" charset="0"/>
            </a:endParaRPr>
          </a:p>
          <a:p>
            <a:endParaRPr lang="en-US" sz="2200" dirty="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E9E2287-CBCB-6367-2C12-5C48BEC51CC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5A38286-F93F-EBA3-09CD-0EF5E884A61F}"/>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What Is Professional Development?</a:t>
            </a:r>
          </a:p>
        </p:txBody>
      </p:sp>
      <p:pic>
        <p:nvPicPr>
          <p:cNvPr id="11" name="Picture 10">
            <a:extLst>
              <a:ext uri="{FF2B5EF4-FFF2-40B4-BE49-F238E27FC236}">
                <a16:creationId xmlns:a16="http://schemas.microsoft.com/office/drawing/2014/main" id="{9D7DF6DD-E4BA-3FC9-EA88-48F26840B9BA}"/>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1026" name="Picture 2" descr="15 Professional Development Skills for Modern Teachers - TeachHUB">
            <a:extLst>
              <a:ext uri="{FF2B5EF4-FFF2-40B4-BE49-F238E27FC236}">
                <a16:creationId xmlns:a16="http://schemas.microsoft.com/office/drawing/2014/main" id="{6F703F80-7F04-B442-C98C-93EE30E085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5258" y="2879303"/>
            <a:ext cx="3364958" cy="33649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00744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F67D1-69FE-AE07-DA60-807A15127C0F}"/>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6E541ADB-97AF-6BE6-CC5E-3B81D6E47B45}"/>
              </a:ext>
            </a:extLst>
          </p:cNvPr>
          <p:cNvSpPr txBox="1"/>
          <p:nvPr/>
        </p:nvSpPr>
        <p:spPr>
          <a:xfrm>
            <a:off x="342537" y="1134504"/>
            <a:ext cx="7138917" cy="6709529"/>
          </a:xfrm>
          <a:prstGeom prst="rect">
            <a:avLst/>
          </a:prstGeom>
          <a:noFill/>
        </p:spPr>
        <p:txBody>
          <a:bodyPr wrap="square" rtlCol="0">
            <a:spAutoFit/>
          </a:bodyPr>
          <a:lstStyle/>
          <a:p>
            <a:pPr algn="l"/>
            <a:r>
              <a:rPr lang="en-US" sz="2400" dirty="0">
                <a:solidFill>
                  <a:srgbClr val="333333"/>
                </a:solidFill>
                <a:latin typeface="Soehne"/>
              </a:rPr>
              <a:t>Through </a:t>
            </a:r>
            <a:r>
              <a:rPr lang="en-US" sz="2400" b="1" dirty="0">
                <a:solidFill>
                  <a:srgbClr val="333333"/>
                </a:solidFill>
                <a:latin typeface="Soehne"/>
              </a:rPr>
              <a:t>Professional Development</a:t>
            </a:r>
            <a:r>
              <a:rPr lang="en-US" sz="2400" dirty="0">
                <a:solidFill>
                  <a:srgbClr val="333333"/>
                </a:solidFill>
                <a:latin typeface="Soehne"/>
              </a:rPr>
              <a:t>, we seek to:</a:t>
            </a:r>
          </a:p>
          <a:p>
            <a:pPr marL="342900" indent="-342900" algn="l">
              <a:buFont typeface="Arial" panose="020B0604020202020204" pitchFamily="34" charset="0"/>
              <a:buChar char="•"/>
            </a:pPr>
            <a:r>
              <a:rPr lang="en-US" sz="2400" i="0" dirty="0">
                <a:solidFill>
                  <a:srgbClr val="333333"/>
                </a:solidFill>
                <a:effectLst/>
                <a:latin typeface="Soehne"/>
              </a:rPr>
              <a:t>Increase content knowledge</a:t>
            </a:r>
          </a:p>
          <a:p>
            <a:pPr marL="342900" indent="-342900" algn="l">
              <a:buFont typeface="Arial" panose="020B0604020202020204" pitchFamily="34" charset="0"/>
              <a:buChar char="•"/>
            </a:pPr>
            <a:r>
              <a:rPr lang="en-US" sz="2400" dirty="0">
                <a:solidFill>
                  <a:srgbClr val="333333"/>
                </a:solidFill>
                <a:latin typeface="Soehne"/>
              </a:rPr>
              <a:t>Improve classroom management skills</a:t>
            </a:r>
          </a:p>
          <a:p>
            <a:pPr marL="342900" indent="-342900" algn="l">
              <a:buFont typeface="Arial" panose="020B0604020202020204" pitchFamily="34" charset="0"/>
              <a:buChar char="•"/>
            </a:pPr>
            <a:r>
              <a:rPr lang="en-US" sz="2400" i="0" dirty="0">
                <a:solidFill>
                  <a:srgbClr val="333333"/>
                </a:solidFill>
                <a:effectLst/>
                <a:latin typeface="Soehne"/>
              </a:rPr>
              <a:t>Advance teacher understanding of effective instructional strategies that are evidence-based and strategies for improving student achievement</a:t>
            </a:r>
          </a:p>
          <a:p>
            <a:pPr marL="342900" indent="-342900" algn="l">
              <a:buFont typeface="Arial" panose="020B0604020202020204" pitchFamily="34" charset="0"/>
              <a:buChar char="•"/>
            </a:pPr>
            <a:r>
              <a:rPr lang="en-US" sz="2400" dirty="0">
                <a:solidFill>
                  <a:srgbClr val="333333"/>
                </a:solidFill>
                <a:latin typeface="Soehne"/>
              </a:rPr>
              <a:t>Align all learning with the District’s mission, vision, and goals</a:t>
            </a:r>
          </a:p>
          <a:p>
            <a:pPr marL="342900" indent="-342900" algn="l">
              <a:buFont typeface="Arial" panose="020B0604020202020204" pitchFamily="34" charset="0"/>
              <a:buChar char="•"/>
            </a:pPr>
            <a:r>
              <a:rPr lang="en-US" sz="2400" i="0" dirty="0">
                <a:solidFill>
                  <a:srgbClr val="333333"/>
                </a:solidFill>
                <a:effectLst/>
                <a:latin typeface="Soehne"/>
              </a:rPr>
              <a:t>Provide a variety of learning opportunities based on teachers’ strengths and areas of need using a variety of delivery methods and learning modes</a:t>
            </a:r>
          </a:p>
          <a:p>
            <a:pPr marL="342900" indent="-342900" algn="l">
              <a:buFont typeface="Arial" panose="020B0604020202020204" pitchFamily="34" charset="0"/>
              <a:buChar char="•"/>
            </a:pPr>
            <a:r>
              <a:rPr lang="en-US" sz="2400" dirty="0">
                <a:solidFill>
                  <a:srgbClr val="333333"/>
                </a:solidFill>
                <a:latin typeface="Soehne"/>
              </a:rPr>
              <a:t>Provide opportunities all staff to learn and improve practice in specific areas of expertise</a:t>
            </a:r>
          </a:p>
          <a:p>
            <a:pPr marL="342900" indent="-342900" algn="l">
              <a:buFont typeface="Arial" panose="020B0604020202020204" pitchFamily="34" charset="0"/>
              <a:buChar char="•"/>
            </a:pPr>
            <a:r>
              <a:rPr lang="en-US" sz="2400" i="0" dirty="0">
                <a:solidFill>
                  <a:srgbClr val="333333"/>
                </a:solidFill>
                <a:effectLst/>
                <a:latin typeface="Soehne"/>
              </a:rPr>
              <a:t>Encourage interactive learning through a variety of teaching </a:t>
            </a:r>
            <a:r>
              <a:rPr lang="en-US" sz="2400" dirty="0">
                <a:solidFill>
                  <a:srgbClr val="333333"/>
                </a:solidFill>
                <a:latin typeface="Soehne"/>
              </a:rPr>
              <a:t>strategies</a:t>
            </a:r>
            <a:endParaRPr lang="en-US" sz="2400" i="0" dirty="0">
              <a:solidFill>
                <a:srgbClr val="333333"/>
              </a:solidFill>
              <a:effectLst/>
              <a:latin typeface="Soehne"/>
            </a:endParaRPr>
          </a:p>
          <a:p>
            <a:endParaRPr lang="en-US" sz="2400" dirty="0">
              <a:solidFill>
                <a:srgbClr val="202122"/>
              </a:solidFill>
              <a:latin typeface="Arial" panose="020B0604020202020204" pitchFamily="34" charset="0"/>
              <a:cs typeface="Arial" panose="020B0604020202020204" pitchFamily="34" charset="0"/>
            </a:endParaRPr>
          </a:p>
          <a:p>
            <a:endParaRPr lang="en-US" sz="2400" dirty="0">
              <a:solidFill>
                <a:srgbClr val="202122"/>
              </a:solidFill>
              <a:latin typeface="Arial" panose="020B0604020202020204" pitchFamily="34" charset="0"/>
              <a:cs typeface="Arial" panose="020B0604020202020204" pitchFamily="34" charset="0"/>
            </a:endParaRPr>
          </a:p>
          <a:p>
            <a:endParaRPr lang="en-US" sz="2200" dirty="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FD0B274D-2AFE-133A-D160-2C89CFCC9F9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98D1A24-3E15-F234-DC80-5CCB9E70EC89}"/>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What Is Professional Development?</a:t>
            </a:r>
          </a:p>
        </p:txBody>
      </p:sp>
      <p:pic>
        <p:nvPicPr>
          <p:cNvPr id="11" name="Picture 10">
            <a:extLst>
              <a:ext uri="{FF2B5EF4-FFF2-40B4-BE49-F238E27FC236}">
                <a16:creationId xmlns:a16="http://schemas.microsoft.com/office/drawing/2014/main" id="{61BB7E43-15C3-3532-B525-A8C7A8104F4A}"/>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098" name="Picture 2">
            <a:extLst>
              <a:ext uri="{FF2B5EF4-FFF2-40B4-BE49-F238E27FC236}">
                <a16:creationId xmlns:a16="http://schemas.microsoft.com/office/drawing/2014/main" id="{8FB8A5B1-5366-46AE-D0AC-72CA3FF7E0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0592"/>
          <a:stretch/>
        </p:blipFill>
        <p:spPr bwMode="auto">
          <a:xfrm>
            <a:off x="7609972" y="1557852"/>
            <a:ext cx="4087090" cy="37422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6500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EA685-3D93-744A-1FE7-B0CE97E3071C}"/>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22EAAC29-850E-EE5D-CCB8-02DD73429351}"/>
              </a:ext>
            </a:extLst>
          </p:cNvPr>
          <p:cNvSpPr txBox="1"/>
          <p:nvPr/>
        </p:nvSpPr>
        <p:spPr>
          <a:xfrm>
            <a:off x="550826" y="1309843"/>
            <a:ext cx="11048991" cy="430887"/>
          </a:xfrm>
          <a:prstGeom prst="rect">
            <a:avLst/>
          </a:prstGeom>
          <a:noFill/>
        </p:spPr>
        <p:txBody>
          <a:bodyPr wrap="square" rtlCol="0">
            <a:spAutoFit/>
          </a:bodyPr>
          <a:lstStyle/>
          <a:p>
            <a:endParaRPr lang="en-US" sz="220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1145EB74-AB38-4B9A-A0D7-A4A64341E51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FFBB8F4-9EC0-F095-B26F-F9AE3C7708C7}"/>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Benefits of  Professional Development </a:t>
            </a:r>
          </a:p>
        </p:txBody>
      </p:sp>
      <p:pic>
        <p:nvPicPr>
          <p:cNvPr id="11" name="Picture 10">
            <a:extLst>
              <a:ext uri="{FF2B5EF4-FFF2-40B4-BE49-F238E27FC236}">
                <a16:creationId xmlns:a16="http://schemas.microsoft.com/office/drawing/2014/main" id="{340CBD3A-6B6C-7E52-7AB0-5D6A7168ABA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14A9CAD3-311D-C097-8062-9AD3B5F84104}"/>
              </a:ext>
            </a:extLst>
          </p:cNvPr>
          <p:cNvSpPr txBox="1"/>
          <p:nvPr/>
        </p:nvSpPr>
        <p:spPr>
          <a:xfrm>
            <a:off x="225240" y="1076161"/>
            <a:ext cx="6743595" cy="5786199"/>
          </a:xfrm>
          <a:prstGeom prst="rect">
            <a:avLst/>
          </a:prstGeom>
          <a:noFill/>
        </p:spPr>
        <p:txBody>
          <a:bodyPr wrap="square">
            <a:spAutoFit/>
          </a:bodyPr>
          <a:lstStyle/>
          <a:p>
            <a:pPr algn="l"/>
            <a:r>
              <a:rPr lang="en-US" sz="2200" b="0" i="0" dirty="0">
                <a:solidFill>
                  <a:srgbClr val="4D4B48"/>
                </a:solidFill>
                <a:effectLst/>
                <a:latin typeface="Soehne"/>
              </a:rPr>
              <a:t>Professional development can be instrumental in growing a stronger team.</a:t>
            </a:r>
          </a:p>
          <a:p>
            <a:pPr algn="l"/>
            <a:r>
              <a:rPr lang="en-US" sz="2200" b="0" i="0" dirty="0">
                <a:solidFill>
                  <a:srgbClr val="4D4B48"/>
                </a:solidFill>
                <a:effectLst/>
                <a:latin typeface="Soehne"/>
              </a:rPr>
              <a:t>Employers who encourage their employees to seek out professional development opportunities are in turn encouraging higher productivity and job satisfaction. </a:t>
            </a:r>
          </a:p>
          <a:p>
            <a:pPr algn="l"/>
            <a:endParaRPr lang="en-US" sz="1000" dirty="0">
              <a:solidFill>
                <a:srgbClr val="4D4B48"/>
              </a:solidFill>
              <a:latin typeface="Soehne"/>
            </a:endParaRPr>
          </a:p>
          <a:p>
            <a:pPr marL="285750" indent="-285750" algn="l">
              <a:buFont typeface="Arial" panose="020B0604020202020204" pitchFamily="34" charset="0"/>
              <a:buChar char="•"/>
            </a:pPr>
            <a:r>
              <a:rPr lang="en-US" sz="2200" b="0" i="0" dirty="0">
                <a:solidFill>
                  <a:srgbClr val="4D4B48"/>
                </a:solidFill>
                <a:effectLst/>
                <a:latin typeface="Soehne"/>
              </a:rPr>
              <a:t>Increases Professional Knowledge</a:t>
            </a:r>
          </a:p>
          <a:p>
            <a:pPr marL="342900" indent="-342900" algn="l">
              <a:buFont typeface="Arial" panose="020B0604020202020204" pitchFamily="34" charset="0"/>
              <a:buChar char="•"/>
            </a:pPr>
            <a:r>
              <a:rPr lang="en-US" sz="2200" dirty="0">
                <a:solidFill>
                  <a:srgbClr val="4D4B48"/>
                </a:solidFill>
                <a:latin typeface="Soehne"/>
              </a:rPr>
              <a:t>Provides Opportunities to Learn New Skills</a:t>
            </a:r>
          </a:p>
          <a:p>
            <a:pPr marL="285750" indent="-285750" algn="l">
              <a:buFont typeface="Arial" panose="020B0604020202020204" pitchFamily="34" charset="0"/>
              <a:buChar char="•"/>
            </a:pPr>
            <a:r>
              <a:rPr lang="en-US" sz="2200" dirty="0">
                <a:solidFill>
                  <a:srgbClr val="4D4B48"/>
                </a:solidFill>
                <a:latin typeface="Soehne"/>
              </a:rPr>
              <a:t>Helps Teachers Get Better Faster</a:t>
            </a:r>
          </a:p>
          <a:p>
            <a:pPr marL="285750" indent="-285750" algn="l">
              <a:buFont typeface="Arial" panose="020B0604020202020204" pitchFamily="34" charset="0"/>
              <a:buChar char="•"/>
            </a:pPr>
            <a:r>
              <a:rPr lang="en-US" sz="2200" b="0" i="0" dirty="0">
                <a:solidFill>
                  <a:srgbClr val="4D4B48"/>
                </a:solidFill>
                <a:effectLst/>
                <a:latin typeface="Soehne"/>
              </a:rPr>
              <a:t>Boosts Confidence and Credibility</a:t>
            </a:r>
          </a:p>
          <a:p>
            <a:pPr marL="285750" indent="-285750" algn="l">
              <a:buFont typeface="Arial" panose="020B0604020202020204" pitchFamily="34" charset="0"/>
              <a:buChar char="•"/>
            </a:pPr>
            <a:r>
              <a:rPr lang="en-US" sz="2200" dirty="0">
                <a:solidFill>
                  <a:srgbClr val="4D4B48"/>
                </a:solidFill>
                <a:latin typeface="Soehne"/>
              </a:rPr>
              <a:t>Develops Leadership Skills</a:t>
            </a:r>
          </a:p>
          <a:p>
            <a:pPr marL="285750" indent="-285750" algn="l">
              <a:buFont typeface="Arial" panose="020B0604020202020204" pitchFamily="34" charset="0"/>
              <a:buChar char="•"/>
            </a:pPr>
            <a:r>
              <a:rPr lang="en-US" sz="2200" b="0" i="0" dirty="0">
                <a:solidFill>
                  <a:srgbClr val="4D4B48"/>
                </a:solidFill>
                <a:effectLst/>
                <a:latin typeface="Soehne"/>
              </a:rPr>
              <a:t>Creates Opportunities for Advancement</a:t>
            </a:r>
          </a:p>
          <a:p>
            <a:pPr marL="285750" indent="-285750" algn="l">
              <a:buFont typeface="Arial" panose="020B0604020202020204" pitchFamily="34" charset="0"/>
              <a:buChar char="•"/>
            </a:pPr>
            <a:r>
              <a:rPr lang="en-US" sz="2200" dirty="0">
                <a:solidFill>
                  <a:srgbClr val="4D4B48"/>
                </a:solidFill>
                <a:latin typeface="Soehne"/>
              </a:rPr>
              <a:t>Produces Higher Retention Rates</a:t>
            </a:r>
          </a:p>
          <a:p>
            <a:pPr marL="285750" indent="-285750" algn="l">
              <a:buFont typeface="Arial" panose="020B0604020202020204" pitchFamily="34" charset="0"/>
              <a:buChar char="•"/>
            </a:pPr>
            <a:r>
              <a:rPr lang="en-US" sz="2200" b="0" i="0" dirty="0">
                <a:solidFill>
                  <a:srgbClr val="4D4B48"/>
                </a:solidFill>
                <a:effectLst/>
                <a:latin typeface="Soehne"/>
              </a:rPr>
              <a:t>Attracts Talent</a:t>
            </a:r>
          </a:p>
          <a:p>
            <a:pPr marL="285750" indent="-285750" algn="l">
              <a:buFont typeface="Arial" panose="020B0604020202020204" pitchFamily="34" charset="0"/>
              <a:buChar char="•"/>
            </a:pPr>
            <a:r>
              <a:rPr lang="en-US" sz="2200" dirty="0">
                <a:solidFill>
                  <a:srgbClr val="4D4B48"/>
                </a:solidFill>
                <a:latin typeface="Soehne"/>
              </a:rPr>
              <a:t>Helps Employees Stay Aware of Current Research and Trends</a:t>
            </a:r>
          </a:p>
          <a:p>
            <a:pPr marL="285750" indent="-285750" algn="l">
              <a:buFont typeface="Arial" panose="020B0604020202020204" pitchFamily="34" charset="0"/>
              <a:buChar char="•"/>
            </a:pPr>
            <a:endParaRPr lang="en-US" b="0" i="0" dirty="0">
              <a:solidFill>
                <a:srgbClr val="4D4B48"/>
              </a:solidFill>
              <a:effectLst/>
              <a:latin typeface="Soehne"/>
            </a:endParaRPr>
          </a:p>
        </p:txBody>
      </p:sp>
      <p:pic>
        <p:nvPicPr>
          <p:cNvPr id="8194" name="Picture 2">
            <a:extLst>
              <a:ext uri="{FF2B5EF4-FFF2-40B4-BE49-F238E27FC236}">
                <a16:creationId xmlns:a16="http://schemas.microsoft.com/office/drawing/2014/main" id="{69CD4AB6-CD27-0B8F-69C3-EBC9F1AAEA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4725" y="1903620"/>
            <a:ext cx="5032483" cy="3774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0451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64B8C-9AA6-DFF2-796B-87E72E3621CC}"/>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02A93CFD-EF93-9400-254A-A269CD8CB8F1}"/>
              </a:ext>
            </a:extLst>
          </p:cNvPr>
          <p:cNvSpPr txBox="1"/>
          <p:nvPr/>
        </p:nvSpPr>
        <p:spPr>
          <a:xfrm>
            <a:off x="550826" y="1309843"/>
            <a:ext cx="11048991" cy="430887"/>
          </a:xfrm>
          <a:prstGeom prst="rect">
            <a:avLst/>
          </a:prstGeom>
          <a:noFill/>
        </p:spPr>
        <p:txBody>
          <a:bodyPr wrap="square" rtlCol="0">
            <a:spAutoFit/>
          </a:bodyPr>
          <a:lstStyle/>
          <a:p>
            <a:endParaRPr lang="en-US" sz="2200">
              <a:latin typeface="Arial Narrow" panose="020B0606020202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1A217475-EF26-CCA1-05CE-766A0083D76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285C80F-CE1B-18D5-1B17-91856B0A712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Why Is Professional Development Important?</a:t>
            </a:r>
          </a:p>
        </p:txBody>
      </p:sp>
      <p:pic>
        <p:nvPicPr>
          <p:cNvPr id="11" name="Picture 10">
            <a:extLst>
              <a:ext uri="{FF2B5EF4-FFF2-40B4-BE49-F238E27FC236}">
                <a16:creationId xmlns:a16="http://schemas.microsoft.com/office/drawing/2014/main" id="{736392F3-A047-6B88-751C-33E0AD7086A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EDAC8C9B-555E-1C87-FA71-3E17DCACDCE6}"/>
              </a:ext>
            </a:extLst>
          </p:cNvPr>
          <p:cNvSpPr txBox="1"/>
          <p:nvPr/>
        </p:nvSpPr>
        <p:spPr>
          <a:xfrm>
            <a:off x="845230" y="1223920"/>
            <a:ext cx="10460181" cy="830997"/>
          </a:xfrm>
          <a:prstGeom prst="rect">
            <a:avLst/>
          </a:prstGeom>
          <a:noFill/>
        </p:spPr>
        <p:txBody>
          <a:bodyPr wrap="square">
            <a:spAutoFit/>
          </a:bodyPr>
          <a:lstStyle/>
          <a:p>
            <a:pPr algn="ctr"/>
            <a:r>
              <a:rPr lang="en-US" sz="2400" i="0" dirty="0">
                <a:solidFill>
                  <a:srgbClr val="4D4B48"/>
                </a:solidFill>
                <a:effectLst/>
                <a:latin typeface="Soehne"/>
              </a:rPr>
              <a:t>PD narrows the skill gaps between teachers and staff allowing for increased job knowledge that ultimately improves performance and student achievement.</a:t>
            </a:r>
          </a:p>
        </p:txBody>
      </p:sp>
      <p:pic>
        <p:nvPicPr>
          <p:cNvPr id="5122" name="Picture 2">
            <a:extLst>
              <a:ext uri="{FF2B5EF4-FFF2-40B4-BE49-F238E27FC236}">
                <a16:creationId xmlns:a16="http://schemas.microsoft.com/office/drawing/2014/main" id="{A8FE4B83-265F-8C21-C49E-527973B573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0266" y="2374788"/>
            <a:ext cx="4775055" cy="35812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5123" name="Picture 3">
            <a:extLst>
              <a:ext uri="{FF2B5EF4-FFF2-40B4-BE49-F238E27FC236}">
                <a16:creationId xmlns:a16="http://schemas.microsoft.com/office/drawing/2014/main" id="{E98F2074-0334-EBD8-83D1-EEF13C4F92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7781" y="2380472"/>
            <a:ext cx="2904692" cy="38729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4001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5A65F-793B-D175-C7EE-D567D162FE0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BCFB522-DF21-B7D2-6C9D-45F05AD99CF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BB96354-7E86-C2A4-9986-5473642A9710}"/>
              </a:ext>
            </a:extLst>
          </p:cNvPr>
          <p:cNvSpPr txBox="1"/>
          <p:nvPr/>
        </p:nvSpPr>
        <p:spPr>
          <a:xfrm>
            <a:off x="1" y="115701"/>
            <a:ext cx="11152908"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Supporting Staff Effectiveness and Instruction</a:t>
            </a:r>
          </a:p>
        </p:txBody>
      </p:sp>
      <p:pic>
        <p:nvPicPr>
          <p:cNvPr id="11" name="Picture 10">
            <a:extLst>
              <a:ext uri="{FF2B5EF4-FFF2-40B4-BE49-F238E27FC236}">
                <a16:creationId xmlns:a16="http://schemas.microsoft.com/office/drawing/2014/main" id="{767D2A15-D091-61B3-3D54-2D92341528E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B334A16D-8A57-F55D-3048-A54574B23FD9}"/>
              </a:ext>
            </a:extLst>
          </p:cNvPr>
          <p:cNvSpPr txBox="1"/>
          <p:nvPr/>
        </p:nvSpPr>
        <p:spPr>
          <a:xfrm>
            <a:off x="313509" y="1077175"/>
            <a:ext cx="10162300" cy="4924425"/>
          </a:xfrm>
          <a:prstGeom prst="rect">
            <a:avLst/>
          </a:prstGeom>
          <a:noFill/>
        </p:spPr>
        <p:txBody>
          <a:bodyPr wrap="square" lIns="91440" tIns="45720" rIns="91440" bIns="45720" rtlCol="0" anchor="t">
            <a:spAutoFit/>
          </a:bodyPr>
          <a:lstStyle/>
          <a:p>
            <a:r>
              <a:rPr lang="en-US" sz="2400" dirty="0">
                <a:latin typeface="Soehne"/>
                <a:cs typeface="Arial"/>
              </a:rPr>
              <a:t>We work mainly with 2 funding sources:</a:t>
            </a:r>
          </a:p>
          <a:p>
            <a:endParaRPr lang="en-US" sz="1400" dirty="0">
              <a:latin typeface="Soehne"/>
              <a:cs typeface="Arial" panose="020B0604020202020204" pitchFamily="34" charset="0"/>
            </a:endParaRPr>
          </a:p>
          <a:p>
            <a:r>
              <a:rPr lang="en-US" sz="2400" b="1" dirty="0">
                <a:latin typeface="Soehne"/>
                <a:cs typeface="Arial"/>
              </a:rPr>
              <a:t>Title IIA</a:t>
            </a:r>
          </a:p>
          <a:p>
            <a:r>
              <a:rPr lang="en-US" sz="2400" b="0" i="0" dirty="0">
                <a:solidFill>
                  <a:srgbClr val="4D5156"/>
                </a:solidFill>
                <a:effectLst/>
                <a:latin typeface="Soehne"/>
              </a:rPr>
              <a:t>Title II, Part A is </a:t>
            </a:r>
            <a:r>
              <a:rPr lang="en-US" sz="2400" b="0" i="0" dirty="0">
                <a:solidFill>
                  <a:srgbClr val="040C28"/>
                </a:solidFill>
                <a:effectLst/>
                <a:latin typeface="Soehne"/>
              </a:rPr>
              <a:t>a U.S. Department of Education (ED) grant program that provides supplemental funding to help support effective instruction and </a:t>
            </a:r>
            <a:r>
              <a:rPr lang="en-US" sz="2400" b="0" i="0" dirty="0">
                <a:solidFill>
                  <a:srgbClr val="202124"/>
                </a:solidFill>
                <a:effectLst/>
                <a:latin typeface="Soehne"/>
              </a:rPr>
              <a:t>can be used to provide activities that strengthen the quality and effectiveness of </a:t>
            </a:r>
            <a:r>
              <a:rPr lang="en-US" sz="2400" b="0" i="0" dirty="0">
                <a:solidFill>
                  <a:srgbClr val="040C28"/>
                </a:solidFill>
                <a:effectLst/>
                <a:latin typeface="Soehne"/>
              </a:rPr>
              <a:t>teachers, paraprofessionals, </a:t>
            </a:r>
            <a:r>
              <a:rPr lang="en-US" sz="2400" dirty="0">
                <a:solidFill>
                  <a:srgbClr val="040C28"/>
                </a:solidFill>
                <a:latin typeface="Soehne"/>
              </a:rPr>
              <a:t>principals</a:t>
            </a:r>
            <a:r>
              <a:rPr lang="en-US" sz="2400" b="0" i="0" dirty="0">
                <a:solidFill>
                  <a:srgbClr val="040C28"/>
                </a:solidFill>
                <a:effectLst/>
                <a:latin typeface="Soehne"/>
              </a:rPr>
              <a:t>, and other school leaders</a:t>
            </a:r>
            <a:r>
              <a:rPr lang="en-US" sz="2400" b="0" i="0" dirty="0">
                <a:solidFill>
                  <a:srgbClr val="202124"/>
                </a:solidFill>
                <a:effectLst/>
                <a:latin typeface="Soehne"/>
              </a:rPr>
              <a:t>.</a:t>
            </a:r>
            <a:r>
              <a:rPr lang="en-US" sz="2400" b="0" i="0" dirty="0">
                <a:solidFill>
                  <a:srgbClr val="4D5156"/>
                </a:solidFill>
                <a:effectLst/>
                <a:latin typeface="Soehne"/>
              </a:rPr>
              <a:t> </a:t>
            </a:r>
            <a:endParaRPr lang="en-US" sz="2400" dirty="0">
              <a:latin typeface="Soehne"/>
              <a:cs typeface="Arial" panose="020B0604020202020204" pitchFamily="34" charset="0"/>
            </a:endParaRPr>
          </a:p>
          <a:p>
            <a:endParaRPr lang="en-US" sz="2400" dirty="0">
              <a:latin typeface="Soehne"/>
              <a:cs typeface="Arial" panose="020B0604020202020204" pitchFamily="34" charset="0"/>
            </a:endParaRPr>
          </a:p>
          <a:p>
            <a:r>
              <a:rPr lang="en-US" sz="2400" b="1" dirty="0">
                <a:latin typeface="Soehne"/>
                <a:cs typeface="Arial"/>
              </a:rPr>
              <a:t>Professional Learning General Funds</a:t>
            </a:r>
          </a:p>
          <a:p>
            <a:pPr marL="457200" indent="-457200">
              <a:buFont typeface="Arial" panose="020B0604020202020204" pitchFamily="34" charset="0"/>
              <a:buChar char="•"/>
            </a:pPr>
            <a:r>
              <a:rPr lang="en-US" sz="2400" dirty="0">
                <a:latin typeface="Soehne"/>
                <a:cs typeface="Arial"/>
              </a:rPr>
              <a:t>Training for support staff</a:t>
            </a:r>
          </a:p>
          <a:p>
            <a:pPr marL="457200" indent="-457200">
              <a:buFont typeface="Arial" panose="020B0604020202020204" pitchFamily="34" charset="0"/>
              <a:buChar char="•"/>
            </a:pPr>
            <a:r>
              <a:rPr lang="en-US" sz="2400" dirty="0">
                <a:latin typeface="Soehne"/>
                <a:cs typeface="Arial"/>
              </a:rPr>
              <a:t>Training and materials not covered  by Title IIA</a:t>
            </a:r>
          </a:p>
          <a:p>
            <a:endParaRPr lang="en-US" sz="2800" dirty="0">
              <a:latin typeface="Soehne"/>
              <a:cs typeface="Arial" panose="020B0604020202020204" pitchFamily="34" charset="0"/>
            </a:endParaRPr>
          </a:p>
          <a:p>
            <a:endParaRPr lang="en-US" sz="3200" dirty="0">
              <a:latin typeface="Soehne"/>
              <a:cs typeface="Arial" panose="020B0604020202020204" pitchFamily="34" charset="0"/>
            </a:endParaRPr>
          </a:p>
        </p:txBody>
      </p:sp>
      <p:pic>
        <p:nvPicPr>
          <p:cNvPr id="1026" name="Picture 2" descr="May be an image of 7 people, people studying, table and text">
            <a:extLst>
              <a:ext uri="{FF2B5EF4-FFF2-40B4-BE49-F238E27FC236}">
                <a16:creationId xmlns:a16="http://schemas.microsoft.com/office/drawing/2014/main" id="{002A1F96-8977-7804-5105-D69E9D6E7A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9639" y="3725049"/>
            <a:ext cx="3675514" cy="27566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20948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5A65F-793B-D175-C7EE-D567D162FE0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BCFB522-DF21-B7D2-6C9D-45F05AD99CF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BB96354-7E86-C2A4-9986-5473642A9710}"/>
              </a:ext>
            </a:extLst>
          </p:cNvPr>
          <p:cNvSpPr txBox="1"/>
          <p:nvPr/>
        </p:nvSpPr>
        <p:spPr>
          <a:xfrm>
            <a:off x="1" y="115701"/>
            <a:ext cx="11152908"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Supporting Staff Effectiveness and Instruction</a:t>
            </a:r>
          </a:p>
        </p:txBody>
      </p:sp>
      <p:pic>
        <p:nvPicPr>
          <p:cNvPr id="11" name="Picture 10">
            <a:extLst>
              <a:ext uri="{FF2B5EF4-FFF2-40B4-BE49-F238E27FC236}">
                <a16:creationId xmlns:a16="http://schemas.microsoft.com/office/drawing/2014/main" id="{767D2A15-D091-61B3-3D54-2D92341528E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B334A16D-8A57-F55D-3048-A54574B23FD9}"/>
              </a:ext>
            </a:extLst>
          </p:cNvPr>
          <p:cNvSpPr txBox="1"/>
          <p:nvPr/>
        </p:nvSpPr>
        <p:spPr>
          <a:xfrm>
            <a:off x="341496" y="1126989"/>
            <a:ext cx="7749559" cy="6463308"/>
          </a:xfrm>
          <a:prstGeom prst="rect">
            <a:avLst/>
          </a:prstGeom>
          <a:noFill/>
        </p:spPr>
        <p:txBody>
          <a:bodyPr wrap="square" lIns="91440" tIns="45720" rIns="91440" bIns="45720" rtlCol="0" anchor="t">
            <a:spAutoFit/>
          </a:bodyPr>
          <a:lstStyle/>
          <a:p>
            <a:pPr algn="ctr"/>
            <a:r>
              <a:rPr lang="en-US" sz="2500" b="1" dirty="0">
                <a:latin typeface="Soehne"/>
                <a:cs typeface="Arial" panose="020B0604020202020204" pitchFamily="34" charset="0"/>
              </a:rPr>
              <a:t>District staff are provided a variety of professional development opportunities. These include but are not limited to:</a:t>
            </a:r>
          </a:p>
          <a:p>
            <a:endParaRPr lang="en-US" sz="900" dirty="0">
              <a:latin typeface="Soehne"/>
              <a:cs typeface="Arial" panose="020B0604020202020204" pitchFamily="34" charset="0"/>
            </a:endParaRPr>
          </a:p>
          <a:p>
            <a:pPr marL="457200" indent="-457200">
              <a:buFont typeface="Arial" panose="020B0604020202020204" pitchFamily="34" charset="0"/>
              <a:buChar char="•"/>
            </a:pPr>
            <a:r>
              <a:rPr lang="en-US" sz="2400" dirty="0">
                <a:latin typeface="Soehne"/>
                <a:cs typeface="Arial" panose="020B0604020202020204" pitchFamily="34" charset="0"/>
              </a:rPr>
              <a:t>Workshops</a:t>
            </a:r>
          </a:p>
          <a:p>
            <a:pPr marL="457200" indent="-457200">
              <a:buFont typeface="Arial" panose="020B0604020202020204" pitchFamily="34" charset="0"/>
              <a:buChar char="•"/>
            </a:pPr>
            <a:r>
              <a:rPr lang="en-US" sz="2400" dirty="0">
                <a:latin typeface="Soehne"/>
                <a:cs typeface="Arial" panose="020B0604020202020204" pitchFamily="34" charset="0"/>
              </a:rPr>
              <a:t>Face to Face Instruction</a:t>
            </a:r>
          </a:p>
          <a:p>
            <a:pPr marL="457200" indent="-457200">
              <a:buFont typeface="Arial" panose="020B0604020202020204" pitchFamily="34" charset="0"/>
              <a:buChar char="•"/>
            </a:pPr>
            <a:r>
              <a:rPr lang="en-US" sz="2400" dirty="0">
                <a:latin typeface="Soehne"/>
                <a:cs typeface="Arial" panose="020B0604020202020204" pitchFamily="34" charset="0"/>
              </a:rPr>
              <a:t>Professional Learning Communities</a:t>
            </a:r>
          </a:p>
          <a:p>
            <a:pPr marL="457200" indent="-457200">
              <a:buFont typeface="Arial" panose="020B0604020202020204" pitchFamily="34" charset="0"/>
              <a:buChar char="•"/>
            </a:pPr>
            <a:r>
              <a:rPr lang="en-US" sz="2400" dirty="0">
                <a:latin typeface="Soehne"/>
                <a:cs typeface="Arial" panose="020B0604020202020204" pitchFamily="34" charset="0"/>
              </a:rPr>
              <a:t>Leadership Development</a:t>
            </a:r>
          </a:p>
          <a:p>
            <a:pPr marL="457200" indent="-457200">
              <a:buFont typeface="Arial" panose="020B0604020202020204" pitchFamily="34" charset="0"/>
              <a:buChar char="•"/>
            </a:pPr>
            <a:r>
              <a:rPr lang="en-US" sz="2400" dirty="0">
                <a:latin typeface="Soehne"/>
                <a:cs typeface="Arial" panose="020B0604020202020204" pitchFamily="34" charset="0"/>
              </a:rPr>
              <a:t>Professional Conferences</a:t>
            </a:r>
          </a:p>
          <a:p>
            <a:pPr marL="457200" indent="-457200">
              <a:buFont typeface="Arial" panose="020B0604020202020204" pitchFamily="34" charset="0"/>
              <a:buChar char="•"/>
            </a:pPr>
            <a:r>
              <a:rPr lang="en-US" sz="2400" dirty="0">
                <a:latin typeface="Soehne"/>
                <a:cs typeface="Arial" panose="020B0604020202020204" pitchFamily="34" charset="0"/>
              </a:rPr>
              <a:t>Networking and Collaborative Opportunities</a:t>
            </a:r>
          </a:p>
          <a:p>
            <a:pPr marL="457200" indent="-457200">
              <a:buFont typeface="Arial" panose="020B0604020202020204" pitchFamily="34" charset="0"/>
              <a:buChar char="•"/>
            </a:pPr>
            <a:r>
              <a:rPr lang="en-US" sz="2400" dirty="0">
                <a:latin typeface="Soehne"/>
                <a:cs typeface="Arial" panose="020B0604020202020204" pitchFamily="34" charset="0"/>
              </a:rPr>
              <a:t>Blended Learning Opportunities</a:t>
            </a:r>
          </a:p>
          <a:p>
            <a:pPr marL="457200" indent="-457200">
              <a:buFont typeface="Arial" panose="020B0604020202020204" pitchFamily="34" charset="0"/>
              <a:buChar char="•"/>
            </a:pPr>
            <a:r>
              <a:rPr lang="en-US" sz="2400" dirty="0">
                <a:latin typeface="Soehne"/>
                <a:cs typeface="Arial" panose="020B0604020202020204" pitchFamily="34" charset="0"/>
              </a:rPr>
              <a:t>Mentoring and Coaching</a:t>
            </a:r>
          </a:p>
          <a:p>
            <a:endParaRPr lang="en-US" sz="900" dirty="0">
              <a:latin typeface="Soehne"/>
              <a:cs typeface="Arial" panose="020B0604020202020204" pitchFamily="34" charset="0"/>
            </a:endParaRPr>
          </a:p>
          <a:p>
            <a:r>
              <a:rPr lang="en-US" sz="2400" dirty="0">
                <a:latin typeface="Soehne"/>
                <a:cs typeface="Arial" panose="020B0604020202020204" pitchFamily="34" charset="0"/>
              </a:rPr>
              <a:t>Staff members are given the opportunity to learn from experts within the district as well as other local, state and national leaders.</a:t>
            </a:r>
          </a:p>
          <a:p>
            <a:r>
              <a:rPr lang="en-US" sz="2800" dirty="0">
                <a:latin typeface="Soehne"/>
                <a:cs typeface="Arial" panose="020B0604020202020204" pitchFamily="34" charset="0"/>
              </a:rPr>
              <a:t> </a:t>
            </a:r>
          </a:p>
          <a:p>
            <a:endParaRPr lang="en-US" sz="3200" dirty="0">
              <a:latin typeface="Soehne"/>
              <a:cs typeface="Arial" panose="020B0604020202020204" pitchFamily="34" charset="0"/>
            </a:endParaRPr>
          </a:p>
        </p:txBody>
      </p:sp>
      <p:pic>
        <p:nvPicPr>
          <p:cNvPr id="5" name="Picture 2">
            <a:extLst>
              <a:ext uri="{FF2B5EF4-FFF2-40B4-BE49-F238E27FC236}">
                <a16:creationId xmlns:a16="http://schemas.microsoft.com/office/drawing/2014/main" id="{F2E05BC5-49A0-576F-52EE-E40BD66226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2018" y="3773208"/>
            <a:ext cx="3518270" cy="26387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7E9C8C18-7D2D-C2AE-A313-01E699A01E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2018" y="1075338"/>
            <a:ext cx="3292785" cy="24695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546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 y="115701"/>
            <a:ext cx="11152908"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Supporting Staff Effectiveness and Instruction</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E329B096-A9B7-78BD-B643-8A5019483691}"/>
              </a:ext>
            </a:extLst>
          </p:cNvPr>
          <p:cNvSpPr txBox="1"/>
          <p:nvPr/>
        </p:nvSpPr>
        <p:spPr>
          <a:xfrm>
            <a:off x="638029" y="1444531"/>
            <a:ext cx="11048991" cy="5170646"/>
          </a:xfrm>
          <a:prstGeom prst="rect">
            <a:avLst/>
          </a:prstGeom>
          <a:noFill/>
        </p:spPr>
        <p:txBody>
          <a:bodyPr wrap="square" rtlCol="0">
            <a:spAutoFit/>
          </a:bodyPr>
          <a:lstStyle/>
          <a:p>
            <a:r>
              <a:rPr lang="en-US" sz="2600" b="1" dirty="0">
                <a:latin typeface="Soehne"/>
                <a:cs typeface="Segoe UI" panose="020B0502040204020203" pitchFamily="34" charset="0"/>
              </a:rPr>
              <a:t>Bibb Induction Programs</a:t>
            </a:r>
          </a:p>
          <a:p>
            <a:pPr marL="342900" indent="-342900">
              <a:buFont typeface="Arial" panose="020B0604020202020204" pitchFamily="34" charset="0"/>
              <a:buChar char="•"/>
            </a:pPr>
            <a:r>
              <a:rPr lang="en-US" sz="2200" dirty="0">
                <a:latin typeface="Soehne"/>
                <a:cs typeface="Segoe UI" panose="020B0502040204020203" pitchFamily="34" charset="0"/>
              </a:rPr>
              <a:t>New Teacher Induction Program (Get Better Faster)</a:t>
            </a:r>
          </a:p>
          <a:p>
            <a:pPr marL="342900" indent="-342900">
              <a:buFont typeface="Arial" panose="020B0604020202020204" pitchFamily="34" charset="0"/>
              <a:buChar char="•"/>
            </a:pPr>
            <a:r>
              <a:rPr lang="en-US" sz="2200" dirty="0">
                <a:latin typeface="Soehne"/>
                <a:cs typeface="Segoe UI" panose="020B0502040204020203" pitchFamily="34" charset="0"/>
              </a:rPr>
              <a:t>New Leader Induction Program</a:t>
            </a:r>
          </a:p>
          <a:p>
            <a:endParaRPr lang="en-US" sz="800" dirty="0">
              <a:solidFill>
                <a:schemeClr val="accent1"/>
              </a:solidFill>
              <a:latin typeface="Soehne"/>
              <a:cs typeface="Segoe UI" panose="020B0502040204020203" pitchFamily="34" charset="0"/>
            </a:endParaRPr>
          </a:p>
          <a:p>
            <a:r>
              <a:rPr lang="en-US" sz="2600" b="1" dirty="0">
                <a:latin typeface="Soehne"/>
                <a:cs typeface="Segoe UI" panose="020B0502040204020203" pitchFamily="34" charset="0"/>
              </a:rPr>
              <a:t>Bibb Employee Induction</a:t>
            </a:r>
          </a:p>
          <a:p>
            <a:pPr marL="457200" indent="-457200">
              <a:buFont typeface="Arial" panose="020B0604020202020204" pitchFamily="34" charset="0"/>
              <a:buChar char="•"/>
            </a:pPr>
            <a:r>
              <a:rPr lang="en-US" sz="2200" dirty="0">
                <a:latin typeface="Soehne"/>
                <a:cs typeface="Segoe UI" panose="020B0502040204020203" pitchFamily="34" charset="0"/>
              </a:rPr>
              <a:t>90-Day Induction Plan (Fall 2024)</a:t>
            </a:r>
          </a:p>
          <a:p>
            <a:r>
              <a:rPr lang="en-US" sz="2600" b="1" dirty="0">
                <a:latin typeface="Soehne"/>
                <a:cs typeface="Segoe UI" panose="020B0502040204020203" pitchFamily="34" charset="0"/>
              </a:rPr>
              <a:t>Certification Support</a:t>
            </a:r>
          </a:p>
          <a:p>
            <a:pPr marL="457200" indent="-457200">
              <a:buFont typeface="Arial" panose="020B0604020202020204" pitchFamily="34" charset="0"/>
              <a:buChar char="•"/>
            </a:pPr>
            <a:r>
              <a:rPr lang="en-US" sz="2200" dirty="0">
                <a:latin typeface="Soehne"/>
                <a:cs typeface="Segoe UI" panose="020B0502040204020203" pitchFamily="34" charset="0"/>
              </a:rPr>
              <a:t>GACE Prep</a:t>
            </a:r>
          </a:p>
          <a:p>
            <a:pPr marL="457200" indent="-457200">
              <a:buFont typeface="Arial" panose="020B0604020202020204" pitchFamily="34" charset="0"/>
              <a:buChar char="•"/>
            </a:pPr>
            <a:r>
              <a:rPr lang="en-US" sz="2200" dirty="0">
                <a:latin typeface="Soehne"/>
                <a:cs typeface="Segoe UI" panose="020B0502040204020203" pitchFamily="34" charset="0"/>
              </a:rPr>
              <a:t>GACE Reimbursement</a:t>
            </a:r>
          </a:p>
          <a:p>
            <a:pPr marL="457200" indent="-457200">
              <a:buFont typeface="Arial" panose="020B0604020202020204" pitchFamily="34" charset="0"/>
              <a:buChar char="•"/>
            </a:pPr>
            <a:r>
              <a:rPr lang="en-US" sz="2200" dirty="0">
                <a:latin typeface="Soehne"/>
                <a:cs typeface="Segoe UI" panose="020B0502040204020203" pitchFamily="34" charset="0"/>
              </a:rPr>
              <a:t>Strategic Waiver Teacher Monthly Training</a:t>
            </a:r>
          </a:p>
          <a:p>
            <a:endParaRPr lang="en-US" sz="800" dirty="0">
              <a:solidFill>
                <a:srgbClr val="0070C0"/>
              </a:solidFill>
              <a:latin typeface="Soehne"/>
              <a:cs typeface="Segoe UI" panose="020B0502040204020203" pitchFamily="34" charset="0"/>
            </a:endParaRPr>
          </a:p>
          <a:p>
            <a:r>
              <a:rPr lang="en-US" sz="2600" b="1" dirty="0">
                <a:latin typeface="Soehne"/>
                <a:cs typeface="Segoe UI" panose="020B0502040204020203" pitchFamily="34" charset="0"/>
              </a:rPr>
              <a:t>District Intervention Coaches</a:t>
            </a:r>
          </a:p>
          <a:p>
            <a:pPr marL="457200" indent="-457200">
              <a:buFont typeface="Arial" panose="020B0604020202020204" pitchFamily="34" charset="0"/>
              <a:buChar char="•"/>
            </a:pPr>
            <a:r>
              <a:rPr lang="en-US" sz="2200" dirty="0">
                <a:latin typeface="Soehne"/>
                <a:cs typeface="Segoe UI" panose="020B0502040204020203" pitchFamily="34" charset="0"/>
              </a:rPr>
              <a:t>Builds capacity of school academic coaches</a:t>
            </a:r>
          </a:p>
          <a:p>
            <a:endParaRPr lang="en-US" sz="800" dirty="0">
              <a:latin typeface="Soehne"/>
              <a:cs typeface="Segoe UI" panose="020B0502040204020203" pitchFamily="34" charset="0"/>
            </a:endParaRPr>
          </a:p>
          <a:p>
            <a:endParaRPr lang="en-US" sz="2600" dirty="0">
              <a:latin typeface="Soehne"/>
              <a:cs typeface="Segoe UI" panose="020B0502040204020203" pitchFamily="34" charset="0"/>
            </a:endParaRPr>
          </a:p>
          <a:p>
            <a:endParaRPr lang="en-US" sz="2200" dirty="0">
              <a:latin typeface="Arial Narrow" panose="020B0606020202030204" pitchFamily="34" charset="0"/>
              <a:cs typeface="Arial" panose="020B0604020202020204" pitchFamily="34" charset="0"/>
            </a:endParaRPr>
          </a:p>
        </p:txBody>
      </p:sp>
      <p:pic>
        <p:nvPicPr>
          <p:cNvPr id="6146" name="Picture 2">
            <a:extLst>
              <a:ext uri="{FF2B5EF4-FFF2-40B4-BE49-F238E27FC236}">
                <a16:creationId xmlns:a16="http://schemas.microsoft.com/office/drawing/2014/main" id="{17BFFE54-7EE1-D577-1B48-44132D1330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6281" y="1141524"/>
            <a:ext cx="3690937" cy="27682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6147" name="Picture 3">
            <a:extLst>
              <a:ext uri="{FF2B5EF4-FFF2-40B4-BE49-F238E27FC236}">
                <a16:creationId xmlns:a16="http://schemas.microsoft.com/office/drawing/2014/main" id="{89D72432-C6B2-C79E-F1F1-3EC82574D5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5389" y="4092028"/>
            <a:ext cx="3227520" cy="24206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7209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F3C2D-2681-C36D-6FBE-4AA0034B536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6C993B-D960-DF75-B991-76CE37FC890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56888E7-D4E5-6B91-6296-A947EEC6CC91}"/>
              </a:ext>
            </a:extLst>
          </p:cNvPr>
          <p:cNvSpPr txBox="1"/>
          <p:nvPr/>
        </p:nvSpPr>
        <p:spPr>
          <a:xfrm>
            <a:off x="1" y="115701"/>
            <a:ext cx="11152908"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Supporting Staff Effectiveness and Instruction</a:t>
            </a:r>
          </a:p>
        </p:txBody>
      </p:sp>
      <p:pic>
        <p:nvPicPr>
          <p:cNvPr id="11" name="Picture 10">
            <a:extLst>
              <a:ext uri="{FF2B5EF4-FFF2-40B4-BE49-F238E27FC236}">
                <a16:creationId xmlns:a16="http://schemas.microsoft.com/office/drawing/2014/main" id="{5B0451DE-D63E-E99A-F30A-235E2BABA07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F0D0A23C-5A9E-F03C-7476-5F0CE25534DB}"/>
              </a:ext>
            </a:extLst>
          </p:cNvPr>
          <p:cNvSpPr txBox="1"/>
          <p:nvPr/>
        </p:nvSpPr>
        <p:spPr>
          <a:xfrm>
            <a:off x="274436" y="1440471"/>
            <a:ext cx="7205622" cy="4062651"/>
          </a:xfrm>
          <a:prstGeom prst="rect">
            <a:avLst/>
          </a:prstGeom>
          <a:noFill/>
        </p:spPr>
        <p:txBody>
          <a:bodyPr wrap="square" rtlCol="0">
            <a:spAutoFit/>
          </a:bodyPr>
          <a:lstStyle/>
          <a:p>
            <a:r>
              <a:rPr lang="en-US" sz="2600" b="1" dirty="0">
                <a:latin typeface="Soehne"/>
                <a:cs typeface="Segoe UI" panose="020B0502040204020203" pitchFamily="34" charset="0"/>
              </a:rPr>
              <a:t>Content Area Training</a:t>
            </a:r>
            <a:endParaRPr lang="en-US" sz="2600" dirty="0">
              <a:latin typeface="Soehne"/>
              <a:cs typeface="Segoe UI" panose="020B0502040204020203" pitchFamily="34" charset="0"/>
            </a:endParaRPr>
          </a:p>
          <a:p>
            <a:r>
              <a:rPr lang="en-US" sz="2600" b="1" dirty="0">
                <a:latin typeface="Soehne"/>
                <a:cs typeface="Segoe UI" panose="020B0502040204020203" pitchFamily="34" charset="0"/>
              </a:rPr>
              <a:t>District-wide Teacher Professional Learning Days</a:t>
            </a:r>
            <a:endParaRPr lang="en-US" sz="2400" dirty="0">
              <a:latin typeface="Soehne"/>
              <a:cs typeface="Segoe UI" panose="020B0502040204020203" pitchFamily="34" charset="0"/>
            </a:endParaRPr>
          </a:p>
          <a:p>
            <a:r>
              <a:rPr lang="en-US" sz="2600" b="1" dirty="0">
                <a:latin typeface="Soehne"/>
                <a:cs typeface="Segoe UI" panose="020B0502040204020203" pitchFamily="34" charset="0"/>
              </a:rPr>
              <a:t>Leader Development Programs</a:t>
            </a:r>
          </a:p>
          <a:p>
            <a:pPr marL="457200" indent="-457200">
              <a:buFont typeface="Arial" panose="020B0604020202020204" pitchFamily="34" charset="0"/>
              <a:buChar char="•"/>
            </a:pPr>
            <a:r>
              <a:rPr lang="en-US" sz="2400" dirty="0">
                <a:latin typeface="Soehne"/>
                <a:cs typeface="Segoe UI" panose="020B0502040204020203" pitchFamily="34" charset="0"/>
              </a:rPr>
              <a:t>Bibb Leaders Academy</a:t>
            </a:r>
          </a:p>
          <a:p>
            <a:pPr marL="457200" indent="-457200">
              <a:buFont typeface="Arial" panose="020B0604020202020204" pitchFamily="34" charset="0"/>
              <a:buChar char="•"/>
            </a:pPr>
            <a:r>
              <a:rPr lang="en-US" sz="2400" dirty="0">
                <a:latin typeface="Soehne"/>
                <a:cs typeface="Segoe UI" panose="020B0502040204020203" pitchFamily="34" charset="0"/>
              </a:rPr>
              <a:t>New Principal Induction Program</a:t>
            </a:r>
          </a:p>
          <a:p>
            <a:pPr marL="457200" indent="-457200">
              <a:buFont typeface="Arial" panose="020B0604020202020204" pitchFamily="34" charset="0"/>
              <a:buChar char="•"/>
            </a:pPr>
            <a:r>
              <a:rPr lang="en-US" sz="2400" dirty="0">
                <a:latin typeface="Soehne"/>
                <a:cs typeface="Segoe UI" panose="020B0502040204020203" pitchFamily="34" charset="0"/>
              </a:rPr>
              <a:t>Aspiring Athletic Directors Program</a:t>
            </a:r>
          </a:p>
          <a:p>
            <a:pPr marL="457200" indent="-457200">
              <a:buFont typeface="Arial" panose="020B0604020202020204" pitchFamily="34" charset="0"/>
              <a:buChar char="•"/>
            </a:pPr>
            <a:r>
              <a:rPr lang="en-US" sz="2400" dirty="0">
                <a:latin typeface="Soehne"/>
                <a:cs typeface="Segoe UI" panose="020B0502040204020203" pitchFamily="34" charset="0"/>
              </a:rPr>
              <a:t>GALLUP Global Strengths Coach Program</a:t>
            </a:r>
          </a:p>
          <a:p>
            <a:endParaRPr lang="en-US" sz="1000" dirty="0">
              <a:latin typeface="Soehne"/>
              <a:cs typeface="Segoe UI" panose="020B0502040204020203" pitchFamily="34" charset="0"/>
            </a:endParaRPr>
          </a:p>
          <a:p>
            <a:r>
              <a:rPr lang="en-US" sz="2600" b="1" dirty="0">
                <a:latin typeface="Soehne"/>
                <a:cs typeface="Segoe UI" panose="020B0502040204020203" pitchFamily="34" charset="0"/>
              </a:rPr>
              <a:t>Department-specific Training Opportunities</a:t>
            </a:r>
          </a:p>
          <a:p>
            <a:r>
              <a:rPr lang="en-US" sz="2600" b="1" dirty="0">
                <a:latin typeface="Soehne"/>
                <a:cs typeface="Segoe UI" panose="020B0502040204020203" pitchFamily="34" charset="0"/>
              </a:rPr>
              <a:t>School-specific Training Opportunities</a:t>
            </a:r>
          </a:p>
          <a:p>
            <a:endParaRPr lang="en-US" sz="2200" dirty="0">
              <a:latin typeface="Arial Narrow" panose="020B0606020202030204" pitchFamily="34" charset="0"/>
              <a:cs typeface="Arial" panose="020B0604020202020204" pitchFamily="34" charset="0"/>
            </a:endParaRPr>
          </a:p>
        </p:txBody>
      </p:sp>
      <p:pic>
        <p:nvPicPr>
          <p:cNvPr id="7" name="Picture 6" descr="No photo description available.">
            <a:extLst>
              <a:ext uri="{FF2B5EF4-FFF2-40B4-BE49-F238E27FC236}">
                <a16:creationId xmlns:a16="http://schemas.microsoft.com/office/drawing/2014/main" id="{8CB05F5E-0FCB-E9FC-BECB-648E3CB726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7628" y="1309842"/>
            <a:ext cx="3069651" cy="23022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6" name="Picture 2">
            <a:extLst>
              <a:ext uri="{FF2B5EF4-FFF2-40B4-BE49-F238E27FC236}">
                <a16:creationId xmlns:a16="http://schemas.microsoft.com/office/drawing/2014/main" id="{7E39086A-E2E7-731B-1E6E-2DFC738457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6306" y="3428999"/>
            <a:ext cx="3467780" cy="26008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0409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 y="115701"/>
            <a:ext cx="11152908"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Supporting Staff Effectiveness and Instruction</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E329B096-A9B7-78BD-B643-8A5019483691}"/>
              </a:ext>
            </a:extLst>
          </p:cNvPr>
          <p:cNvSpPr txBox="1"/>
          <p:nvPr/>
        </p:nvSpPr>
        <p:spPr>
          <a:xfrm>
            <a:off x="436162" y="760784"/>
            <a:ext cx="7717380" cy="6894195"/>
          </a:xfrm>
          <a:prstGeom prst="rect">
            <a:avLst/>
          </a:prstGeom>
          <a:noFill/>
        </p:spPr>
        <p:txBody>
          <a:bodyPr wrap="square" rtlCol="0">
            <a:spAutoFit/>
          </a:bodyPr>
          <a:lstStyle/>
          <a:p>
            <a:endParaRPr lang="en-US" sz="2100" b="1" dirty="0">
              <a:latin typeface="Soehne"/>
              <a:cs typeface="Segoe UI" panose="020B0502040204020203" pitchFamily="34" charset="0"/>
            </a:endParaRPr>
          </a:p>
          <a:p>
            <a:r>
              <a:rPr lang="en-US" sz="2400" b="1" dirty="0">
                <a:latin typeface="Soehne"/>
                <a:cs typeface="Segoe UI" panose="020B0502040204020203" pitchFamily="34" charset="0"/>
              </a:rPr>
              <a:t>PowerSchool Professional Learning Course Platform</a:t>
            </a:r>
          </a:p>
          <a:p>
            <a:pPr marL="457200" indent="-457200">
              <a:buFont typeface="Arial" panose="020B0604020202020204" pitchFamily="34" charset="0"/>
              <a:buChar char="•"/>
            </a:pPr>
            <a:r>
              <a:rPr lang="en-US" sz="2400" dirty="0">
                <a:latin typeface="Soehne"/>
                <a:cs typeface="Segoe UI" panose="020B0502040204020203" pitchFamily="34" charset="0"/>
              </a:rPr>
              <a:t>51 courses created and managed in FY24</a:t>
            </a:r>
          </a:p>
          <a:p>
            <a:endParaRPr lang="en-US" sz="900" dirty="0">
              <a:latin typeface="Soehne"/>
              <a:cs typeface="Segoe UI" panose="020B0502040204020203" pitchFamily="34" charset="0"/>
            </a:endParaRPr>
          </a:p>
          <a:p>
            <a:r>
              <a:rPr lang="en-US" sz="2400" b="1" dirty="0">
                <a:latin typeface="Soehne"/>
                <a:cs typeface="Segoe UI" panose="020B0502040204020203" pitchFamily="34" charset="0"/>
              </a:rPr>
              <a:t>Partnerships with Colleges and Universities</a:t>
            </a:r>
          </a:p>
          <a:p>
            <a:pPr marL="457200" indent="-457200">
              <a:buFont typeface="Arial" panose="020B0604020202020204" pitchFamily="34" charset="0"/>
              <a:buChar char="•"/>
            </a:pPr>
            <a:r>
              <a:rPr lang="en-US" sz="2300" dirty="0">
                <a:latin typeface="Soehne"/>
                <a:cs typeface="Segoe UI" panose="020B0502040204020203" pitchFamily="34" charset="0"/>
              </a:rPr>
              <a:t>Mercer University</a:t>
            </a:r>
          </a:p>
          <a:p>
            <a:pPr marL="457200" indent="-457200">
              <a:buFont typeface="Arial" panose="020B0604020202020204" pitchFamily="34" charset="0"/>
              <a:buChar char="•"/>
            </a:pPr>
            <a:r>
              <a:rPr lang="en-US" sz="2300" dirty="0">
                <a:latin typeface="Soehne"/>
                <a:cs typeface="Segoe UI" panose="020B0502040204020203" pitchFamily="34" charset="0"/>
              </a:rPr>
              <a:t>Middle GA State University</a:t>
            </a:r>
          </a:p>
          <a:p>
            <a:pPr marL="457200" indent="-457200">
              <a:buFont typeface="Arial" panose="020B0604020202020204" pitchFamily="34" charset="0"/>
              <a:buChar char="•"/>
            </a:pPr>
            <a:r>
              <a:rPr lang="en-US" sz="2300" dirty="0">
                <a:latin typeface="Soehne"/>
                <a:cs typeface="Segoe UI" panose="020B0502040204020203" pitchFamily="34" charset="0"/>
              </a:rPr>
              <a:t>Fort Valley State University</a:t>
            </a:r>
          </a:p>
          <a:p>
            <a:pPr marL="457200" indent="-457200">
              <a:buFont typeface="Arial" panose="020B0604020202020204" pitchFamily="34" charset="0"/>
              <a:buChar char="•"/>
            </a:pPr>
            <a:r>
              <a:rPr lang="en-US" sz="2300" dirty="0">
                <a:latin typeface="Soehne"/>
                <a:cs typeface="Segoe UI" panose="020B0502040204020203" pitchFamily="34" charset="0"/>
              </a:rPr>
              <a:t>Wesleyan College</a:t>
            </a:r>
          </a:p>
          <a:p>
            <a:pPr marL="457200" indent="-457200">
              <a:buFont typeface="Arial" panose="020B0604020202020204" pitchFamily="34" charset="0"/>
              <a:buChar char="•"/>
            </a:pPr>
            <a:r>
              <a:rPr lang="en-US" sz="2300" dirty="0">
                <a:latin typeface="Soehne"/>
                <a:cs typeface="Segoe UI" panose="020B0502040204020203" pitchFamily="34" charset="0"/>
              </a:rPr>
              <a:t>Georgia College and State University</a:t>
            </a:r>
          </a:p>
          <a:p>
            <a:pPr marL="457200" indent="-457200">
              <a:buFont typeface="Arial" panose="020B0604020202020204" pitchFamily="34" charset="0"/>
              <a:buChar char="•"/>
            </a:pPr>
            <a:r>
              <a:rPr lang="en-US" sz="2300" dirty="0">
                <a:latin typeface="Soehne"/>
                <a:cs typeface="Segoe UI" panose="020B0502040204020203" pitchFamily="34" charset="0"/>
              </a:rPr>
              <a:t>Georgia Southern University</a:t>
            </a:r>
          </a:p>
          <a:p>
            <a:pPr marL="457200" indent="-457200">
              <a:buFont typeface="Arial" panose="020B0604020202020204" pitchFamily="34" charset="0"/>
              <a:buChar char="•"/>
            </a:pPr>
            <a:r>
              <a:rPr lang="en-US" sz="2300" dirty="0">
                <a:latin typeface="Soehne"/>
                <a:cs typeface="Segoe UI" panose="020B0502040204020203" pitchFamily="34" charset="0"/>
              </a:rPr>
              <a:t>Central Georgia Technical College</a:t>
            </a:r>
          </a:p>
          <a:p>
            <a:endParaRPr lang="en-US" sz="1000" dirty="0">
              <a:latin typeface="Soehne"/>
              <a:cs typeface="Segoe UI" panose="020B0502040204020203" pitchFamily="34" charset="0"/>
            </a:endParaRPr>
          </a:p>
          <a:p>
            <a:r>
              <a:rPr lang="en-US" sz="2400" b="1" dirty="0">
                <a:latin typeface="Soehne"/>
                <a:cs typeface="Segoe UI" panose="020B0502040204020203" pitchFamily="34" charset="0"/>
              </a:rPr>
              <a:t>Various Community Partners and Local Education Agencies</a:t>
            </a:r>
          </a:p>
          <a:p>
            <a:pPr marL="457200" indent="-457200">
              <a:buFont typeface="Arial" panose="020B0604020202020204" pitchFamily="34" charset="0"/>
              <a:buChar char="•"/>
            </a:pPr>
            <a:r>
              <a:rPr lang="en-US" sz="2300" dirty="0">
                <a:latin typeface="Soehne"/>
                <a:cs typeface="Segoe UI" panose="020B0502040204020203" pitchFamily="34" charset="0"/>
              </a:rPr>
              <a:t>Middle GA RESA</a:t>
            </a:r>
          </a:p>
          <a:p>
            <a:pPr marL="457200" indent="-457200">
              <a:buFont typeface="Arial" panose="020B0604020202020204" pitchFamily="34" charset="0"/>
              <a:buChar char="•"/>
            </a:pPr>
            <a:r>
              <a:rPr lang="en-US" sz="2300" dirty="0">
                <a:latin typeface="Soehne"/>
                <a:cs typeface="Segoe UI" panose="020B0502040204020203" pitchFamily="34" charset="0"/>
              </a:rPr>
              <a:t>PAGE</a:t>
            </a:r>
          </a:p>
          <a:p>
            <a:pPr marL="457200" indent="-457200">
              <a:buFont typeface="Arial" panose="020B0604020202020204" pitchFamily="34" charset="0"/>
              <a:buChar char="•"/>
            </a:pPr>
            <a:r>
              <a:rPr lang="en-US" sz="2300" dirty="0">
                <a:latin typeface="Soehne"/>
                <a:cs typeface="Segoe UI" panose="020B0502040204020203" pitchFamily="34" charset="0"/>
              </a:rPr>
              <a:t>GAE</a:t>
            </a:r>
          </a:p>
          <a:p>
            <a:pPr marL="457200" indent="-457200">
              <a:buFont typeface="Arial" panose="020B0604020202020204" pitchFamily="34" charset="0"/>
              <a:buChar char="•"/>
            </a:pPr>
            <a:r>
              <a:rPr lang="en-US" sz="2300" dirty="0">
                <a:latin typeface="Soehne"/>
                <a:cs typeface="Segoe UI" panose="020B0502040204020203" pitchFamily="34" charset="0"/>
              </a:rPr>
              <a:t>BREA</a:t>
            </a:r>
          </a:p>
          <a:p>
            <a:endParaRPr lang="en-US" sz="2100" dirty="0">
              <a:latin typeface="Soehne"/>
              <a:cs typeface="Segoe UI" panose="020B0502040204020203" pitchFamily="34" charset="0"/>
            </a:endParaRPr>
          </a:p>
          <a:p>
            <a:endParaRPr lang="en-US" sz="2100" dirty="0">
              <a:latin typeface="Arial Narrow" panose="020B0606020202030204" pitchFamily="34" charset="0"/>
              <a:cs typeface="Arial" panose="020B0604020202020204" pitchFamily="34" charset="0"/>
            </a:endParaRPr>
          </a:p>
        </p:txBody>
      </p:sp>
      <p:pic>
        <p:nvPicPr>
          <p:cNvPr id="5" name="Picture 2" descr="No photo description available.">
            <a:extLst>
              <a:ext uri="{FF2B5EF4-FFF2-40B4-BE49-F238E27FC236}">
                <a16:creationId xmlns:a16="http://schemas.microsoft.com/office/drawing/2014/main" id="{498AB6C4-C69F-9F3C-2C69-F9CF825F43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542" y="1126989"/>
            <a:ext cx="3298372" cy="24737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4" descr="No photo description available.">
            <a:extLst>
              <a:ext uri="{FF2B5EF4-FFF2-40B4-BE49-F238E27FC236}">
                <a16:creationId xmlns:a16="http://schemas.microsoft.com/office/drawing/2014/main" id="{12BFA48E-C424-6C4C-9080-9864C24188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3542" y="4014935"/>
            <a:ext cx="3374714" cy="25310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62038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440E9-A8B0-34C0-5DE9-FDDFD231FF6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F5673EC-7EE4-BBC2-9972-2B32D89A130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F1C687E-996D-0FDB-F6E4-DA8665953929}"/>
              </a:ext>
            </a:extLst>
          </p:cNvPr>
          <p:cNvSpPr txBox="1"/>
          <p:nvPr/>
        </p:nvSpPr>
        <p:spPr>
          <a:xfrm>
            <a:off x="0" y="115701"/>
            <a:ext cx="11152908"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Supporting Staff Effectiveness and Instruction</a:t>
            </a:r>
          </a:p>
        </p:txBody>
      </p:sp>
      <p:pic>
        <p:nvPicPr>
          <p:cNvPr id="11" name="Picture 10">
            <a:extLst>
              <a:ext uri="{FF2B5EF4-FFF2-40B4-BE49-F238E27FC236}">
                <a16:creationId xmlns:a16="http://schemas.microsoft.com/office/drawing/2014/main" id="{B07AF736-3BE4-15A8-4F09-D4B0E7BB02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CFA439EB-C67A-77F9-6BA1-38005A3ACEA8}"/>
              </a:ext>
            </a:extLst>
          </p:cNvPr>
          <p:cNvSpPr txBox="1"/>
          <p:nvPr/>
        </p:nvSpPr>
        <p:spPr>
          <a:xfrm>
            <a:off x="3258815" y="1225560"/>
            <a:ext cx="5825280" cy="7017306"/>
          </a:xfrm>
          <a:prstGeom prst="rect">
            <a:avLst/>
          </a:prstGeom>
          <a:noFill/>
        </p:spPr>
        <p:txBody>
          <a:bodyPr wrap="square" rtlCol="0">
            <a:spAutoFit/>
          </a:bodyPr>
          <a:lstStyle/>
          <a:p>
            <a:pPr algn="ctr"/>
            <a:r>
              <a:rPr lang="en-US" sz="2600" b="1" dirty="0">
                <a:effectLst>
                  <a:outerShdw blurRad="38100" dist="38100" dir="2700000" algn="tl">
                    <a:srgbClr val="000000">
                      <a:alpha val="43137"/>
                    </a:srgbClr>
                  </a:outerShdw>
                </a:effectLst>
                <a:latin typeface="Soehne"/>
                <a:cs typeface="Segoe UI" panose="020B0502040204020203" pitchFamily="34" charset="0"/>
              </a:rPr>
              <a:t>All new teachers participate in a 2 year induction plan.</a:t>
            </a:r>
          </a:p>
          <a:p>
            <a:pPr algn="ctr"/>
            <a:endParaRPr lang="en-US" sz="2600" dirty="0">
              <a:latin typeface="Soehne"/>
              <a:cs typeface="Segoe UI" panose="020B0502040204020203" pitchFamily="34" charset="0"/>
            </a:endParaRPr>
          </a:p>
          <a:p>
            <a:pPr marL="457200" indent="-457200">
              <a:buFont typeface="Arial" panose="020B0604020202020204" pitchFamily="34" charset="0"/>
              <a:buChar char="•"/>
            </a:pPr>
            <a:r>
              <a:rPr lang="en-US" sz="2600" dirty="0">
                <a:latin typeface="Soehne"/>
                <a:cs typeface="Segoe UI" panose="020B0502040204020203" pitchFamily="34" charset="0"/>
              </a:rPr>
              <a:t>Assigned a trained mentor</a:t>
            </a:r>
          </a:p>
          <a:p>
            <a:pPr marL="457200" indent="-457200">
              <a:buFont typeface="Arial" panose="020B0604020202020204" pitchFamily="34" charset="0"/>
              <a:buChar char="•"/>
            </a:pPr>
            <a:r>
              <a:rPr lang="en-US" sz="2600" dirty="0">
                <a:latin typeface="Soehne"/>
                <a:cs typeface="Segoe UI" panose="020B0502040204020203" pitchFamily="34" charset="0"/>
              </a:rPr>
              <a:t>Get Better Faster 90 Day Plan</a:t>
            </a:r>
          </a:p>
          <a:p>
            <a:pPr marL="457200" indent="-457200">
              <a:buFont typeface="Arial" panose="020B0604020202020204" pitchFamily="34" charset="0"/>
              <a:buChar char="•"/>
            </a:pPr>
            <a:r>
              <a:rPr lang="en-US" sz="2600" dirty="0">
                <a:latin typeface="Soehne"/>
                <a:cs typeface="Segoe UI" panose="020B0502040204020203" pitchFamily="34" charset="0"/>
              </a:rPr>
              <a:t>Monthly Support Sessions</a:t>
            </a:r>
          </a:p>
          <a:p>
            <a:pPr marL="457200" indent="-457200">
              <a:buFont typeface="Arial" panose="020B0604020202020204" pitchFamily="34" charset="0"/>
              <a:buChar char="•"/>
            </a:pPr>
            <a:r>
              <a:rPr lang="en-US" sz="2600" dirty="0">
                <a:latin typeface="Soehne"/>
                <a:cs typeface="Segoe UI" panose="020B0502040204020203" pitchFamily="34" charset="0"/>
              </a:rPr>
              <a:t>Opportunities to observe veteran teachers</a:t>
            </a:r>
          </a:p>
          <a:p>
            <a:pPr marL="457200" indent="-457200">
              <a:buFont typeface="Arial" panose="020B0604020202020204" pitchFamily="34" charset="0"/>
              <a:buChar char="•"/>
            </a:pPr>
            <a:r>
              <a:rPr lang="en-US" sz="2600" dirty="0">
                <a:latin typeface="Soehne"/>
                <a:cs typeface="Segoe UI" panose="020B0502040204020203" pitchFamily="34" charset="0"/>
              </a:rPr>
              <a:t>On-going training and support</a:t>
            </a:r>
          </a:p>
          <a:p>
            <a:pPr marL="457200" indent="-457200">
              <a:buFont typeface="Arial" panose="020B0604020202020204" pitchFamily="34" charset="0"/>
              <a:buChar char="•"/>
            </a:pPr>
            <a:r>
              <a:rPr lang="en-US" sz="2600" dirty="0">
                <a:latin typeface="Soehne"/>
                <a:cs typeface="Segoe UI" panose="020B0502040204020203" pitchFamily="34" charset="0"/>
              </a:rPr>
              <a:t>165 of our mentors have completed the Teacher Support and Coaching Endorsement</a:t>
            </a:r>
          </a:p>
          <a:p>
            <a:pPr algn="ctr"/>
            <a:endParaRPr lang="en-US" sz="3200" b="1" dirty="0">
              <a:effectLst>
                <a:outerShdw blurRad="38100" dist="38100" dir="2700000" algn="tl">
                  <a:srgbClr val="000000">
                    <a:alpha val="43137"/>
                  </a:srgbClr>
                </a:outerShdw>
              </a:effectLst>
              <a:latin typeface="Soehne"/>
              <a:cs typeface="Segoe UI" panose="020B0502040204020203" pitchFamily="34" charset="0"/>
            </a:endParaRPr>
          </a:p>
          <a:p>
            <a:pPr algn="ctr"/>
            <a:endParaRPr lang="en-US" sz="3200" b="1" dirty="0">
              <a:effectLst>
                <a:outerShdw blurRad="38100" dist="38100" dir="2700000" algn="tl">
                  <a:srgbClr val="000000">
                    <a:alpha val="43137"/>
                  </a:srgbClr>
                </a:outerShdw>
              </a:effectLst>
              <a:latin typeface="Soehne"/>
              <a:cs typeface="Segoe UI" panose="020B0502040204020203" pitchFamily="34" charset="0"/>
            </a:endParaRPr>
          </a:p>
          <a:p>
            <a:endParaRPr lang="en-US" sz="2600" dirty="0">
              <a:latin typeface="Soehne"/>
              <a:cs typeface="Segoe UI" panose="020B0502040204020203" pitchFamily="34" charset="0"/>
            </a:endParaRPr>
          </a:p>
          <a:p>
            <a:endParaRPr lang="en-US" sz="2600" dirty="0">
              <a:latin typeface="Soehne"/>
              <a:cs typeface="Segoe UI" panose="020B0502040204020203" pitchFamily="34" charset="0"/>
            </a:endParaRPr>
          </a:p>
          <a:p>
            <a:endParaRPr lang="en-US" sz="2200" dirty="0">
              <a:latin typeface="Arial Narrow" panose="020B0606020202030204" pitchFamily="34" charset="0"/>
              <a:cs typeface="Arial" panose="020B0604020202020204" pitchFamily="34" charset="0"/>
            </a:endParaRPr>
          </a:p>
        </p:txBody>
      </p:sp>
      <p:pic>
        <p:nvPicPr>
          <p:cNvPr id="4098" name="Picture 2" descr="No photo description available.">
            <a:extLst>
              <a:ext uri="{FF2B5EF4-FFF2-40B4-BE49-F238E27FC236}">
                <a16:creationId xmlns:a16="http://schemas.microsoft.com/office/drawing/2014/main" id="{659344EF-D1CD-0366-0BC5-2991BFE309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6622" y="1734482"/>
            <a:ext cx="2409834" cy="16060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00" name="Picture 4" descr="No photo description available.">
            <a:extLst>
              <a:ext uri="{FF2B5EF4-FFF2-40B4-BE49-F238E27FC236}">
                <a16:creationId xmlns:a16="http://schemas.microsoft.com/office/drawing/2014/main" id="{61BFB7D2-8D92-F6A6-52C2-87BDDACB9F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88431" y="3765242"/>
            <a:ext cx="3122784" cy="20812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02" name="Picture 6" descr="No photo description available.">
            <a:extLst>
              <a:ext uri="{FF2B5EF4-FFF2-40B4-BE49-F238E27FC236}">
                <a16:creationId xmlns:a16="http://schemas.microsoft.com/office/drawing/2014/main" id="{F201372A-1366-B108-1F23-449199B8E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544" y="1165673"/>
            <a:ext cx="2742458" cy="18277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06" name="Picture 10" descr="No photo description available.">
            <a:extLst>
              <a:ext uri="{FF2B5EF4-FFF2-40B4-BE49-F238E27FC236}">
                <a16:creationId xmlns:a16="http://schemas.microsoft.com/office/drawing/2014/main" id="{704074A0-7DAD-8EC6-18E1-D6A2E7C4A7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8706" y="3224132"/>
            <a:ext cx="2207583" cy="33125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70259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440E9-A8B0-34C0-5DE9-FDDFD231FF6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F5673EC-7EE4-BBC2-9972-2B32D89A130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F1C687E-996D-0FDB-F6E4-DA8665953929}"/>
              </a:ext>
            </a:extLst>
          </p:cNvPr>
          <p:cNvSpPr txBox="1"/>
          <p:nvPr/>
        </p:nvSpPr>
        <p:spPr>
          <a:xfrm>
            <a:off x="0" y="115701"/>
            <a:ext cx="11152908"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Supporting Staff Effectiveness</a:t>
            </a:r>
          </a:p>
        </p:txBody>
      </p:sp>
      <p:pic>
        <p:nvPicPr>
          <p:cNvPr id="11" name="Picture 10">
            <a:extLst>
              <a:ext uri="{FF2B5EF4-FFF2-40B4-BE49-F238E27FC236}">
                <a16:creationId xmlns:a16="http://schemas.microsoft.com/office/drawing/2014/main" id="{B07AF736-3BE4-15A8-4F09-D4B0E7BB02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CFA439EB-C67A-77F9-6BA1-38005A3ACEA8}"/>
              </a:ext>
            </a:extLst>
          </p:cNvPr>
          <p:cNvSpPr txBox="1"/>
          <p:nvPr/>
        </p:nvSpPr>
        <p:spPr>
          <a:xfrm>
            <a:off x="76066" y="1727701"/>
            <a:ext cx="4046474" cy="5001369"/>
          </a:xfrm>
          <a:prstGeom prst="rect">
            <a:avLst/>
          </a:prstGeom>
          <a:noFill/>
        </p:spPr>
        <p:txBody>
          <a:bodyPr wrap="square" rtlCol="0">
            <a:spAutoFit/>
          </a:bodyPr>
          <a:lstStyle/>
          <a:p>
            <a:pPr algn="ctr"/>
            <a:endParaRPr lang="en-US" sz="800" b="1" dirty="0">
              <a:effectLst>
                <a:outerShdw blurRad="38100" dist="38100" dir="2700000" algn="tl">
                  <a:srgbClr val="000000">
                    <a:alpha val="43137"/>
                  </a:srgbClr>
                </a:outerShdw>
              </a:effectLst>
              <a:latin typeface="Soehne"/>
              <a:cs typeface="Segoe UI" panose="020B0502040204020203" pitchFamily="34" charset="0"/>
            </a:endParaRPr>
          </a:p>
          <a:p>
            <a:pPr marL="457200" indent="-457200">
              <a:buFont typeface="Arial" panose="020B0604020202020204" pitchFamily="34" charset="0"/>
              <a:buChar char="•"/>
            </a:pPr>
            <a:r>
              <a:rPr lang="en-US" sz="1700" dirty="0">
                <a:latin typeface="Soehne"/>
                <a:cs typeface="Segoe UI" panose="020B0502040204020203" pitchFamily="34" charset="0"/>
              </a:rPr>
              <a:t>Defensive Driving</a:t>
            </a:r>
          </a:p>
          <a:p>
            <a:pPr marL="457200" indent="-457200">
              <a:buFont typeface="Arial" panose="020B0604020202020204" pitchFamily="34" charset="0"/>
              <a:buChar char="•"/>
            </a:pPr>
            <a:r>
              <a:rPr lang="en-US" sz="1700" dirty="0">
                <a:latin typeface="Soehne"/>
                <a:cs typeface="Segoe UI" panose="020B0502040204020203" pitchFamily="34" charset="0"/>
              </a:rPr>
              <a:t>Mindset Training</a:t>
            </a:r>
          </a:p>
          <a:p>
            <a:pPr marL="457200" indent="-457200">
              <a:buFont typeface="Arial" panose="020B0604020202020204" pitchFamily="34" charset="0"/>
              <a:buChar char="•"/>
            </a:pPr>
            <a:r>
              <a:rPr lang="en-US" sz="1700" dirty="0">
                <a:latin typeface="Soehne"/>
                <a:cs typeface="Segoe UI" panose="020B0502040204020203" pitchFamily="34" charset="0"/>
              </a:rPr>
              <a:t>National Inventor’s STEM Training</a:t>
            </a:r>
          </a:p>
          <a:p>
            <a:pPr marL="457200" indent="-457200">
              <a:buFont typeface="Arial" panose="020B0604020202020204" pitchFamily="34" charset="0"/>
              <a:buChar char="•"/>
            </a:pPr>
            <a:r>
              <a:rPr lang="en-US" sz="1700" dirty="0">
                <a:latin typeface="Soehne"/>
                <a:cs typeface="Segoe UI" panose="020B0502040204020203" pitchFamily="34" charset="0"/>
              </a:rPr>
              <a:t>LETRS</a:t>
            </a:r>
          </a:p>
          <a:p>
            <a:pPr marL="457200" indent="-457200">
              <a:buFont typeface="Arial" panose="020B0604020202020204" pitchFamily="34" charset="0"/>
              <a:buChar char="•"/>
            </a:pPr>
            <a:r>
              <a:rPr lang="en-US" sz="1700" dirty="0">
                <a:latin typeface="Soehne"/>
                <a:cs typeface="Segoe UI" panose="020B0502040204020203" pitchFamily="34" charset="0"/>
              </a:rPr>
              <a:t>Book Creator</a:t>
            </a:r>
          </a:p>
          <a:p>
            <a:pPr marL="457200" indent="-457200">
              <a:buFont typeface="Arial" panose="020B0604020202020204" pitchFamily="34" charset="0"/>
              <a:buChar char="•"/>
            </a:pPr>
            <a:r>
              <a:rPr lang="en-US" sz="1700" dirty="0">
                <a:latin typeface="Soehne"/>
                <a:cs typeface="Segoe UI" panose="020B0502040204020203" pitchFamily="34" charset="0"/>
              </a:rPr>
              <a:t>Get Better Faster</a:t>
            </a:r>
          </a:p>
          <a:p>
            <a:pPr marL="457200" indent="-457200">
              <a:buFont typeface="Arial" panose="020B0604020202020204" pitchFamily="34" charset="0"/>
              <a:buChar char="•"/>
            </a:pPr>
            <a:r>
              <a:rPr lang="en-US" sz="1700" dirty="0">
                <a:latin typeface="Soehne"/>
                <a:cs typeface="Segoe UI" panose="020B0502040204020203" pitchFamily="34" charset="0"/>
              </a:rPr>
              <a:t>Personalized Learning</a:t>
            </a:r>
            <a:endParaRPr lang="en-US" sz="1700" b="1" dirty="0">
              <a:latin typeface="Soehne"/>
              <a:cs typeface="Segoe UI" panose="020B0502040204020203" pitchFamily="34" charset="0"/>
            </a:endParaRPr>
          </a:p>
          <a:p>
            <a:pPr marL="457200" indent="-457200">
              <a:buFont typeface="Arial" panose="020B0604020202020204" pitchFamily="34" charset="0"/>
              <a:buChar char="•"/>
            </a:pPr>
            <a:r>
              <a:rPr lang="en-US" sz="1700" dirty="0">
                <a:latin typeface="Soehne"/>
                <a:cs typeface="Segoe UI" panose="020B0502040204020203" pitchFamily="34" charset="0"/>
              </a:rPr>
              <a:t>GALLUP</a:t>
            </a:r>
          </a:p>
          <a:p>
            <a:pPr marL="457200" indent="-457200">
              <a:buFont typeface="Arial" panose="020B0604020202020204" pitchFamily="34" charset="0"/>
              <a:buChar char="•"/>
            </a:pPr>
            <a:r>
              <a:rPr lang="en-US" sz="1700" dirty="0">
                <a:latin typeface="Soehne"/>
                <a:cs typeface="Segoe UI" panose="020B0502040204020203" pitchFamily="34" charset="0"/>
              </a:rPr>
              <a:t>Technology Connected Writing</a:t>
            </a:r>
          </a:p>
          <a:p>
            <a:pPr marL="457200" indent="-457200">
              <a:buFont typeface="Arial" panose="020B0604020202020204" pitchFamily="34" charset="0"/>
              <a:buChar char="•"/>
            </a:pPr>
            <a:r>
              <a:rPr lang="en-US" sz="1700" dirty="0">
                <a:latin typeface="Soehne"/>
                <a:cs typeface="Segoe UI" panose="020B0502040204020203" pitchFamily="34" charset="0"/>
              </a:rPr>
              <a:t>Diving Into Assessment and Accountability</a:t>
            </a:r>
          </a:p>
          <a:p>
            <a:pPr marL="457200" indent="-457200">
              <a:buFont typeface="Arial" panose="020B0604020202020204" pitchFamily="34" charset="0"/>
              <a:buChar char="•"/>
            </a:pPr>
            <a:r>
              <a:rPr lang="en-US" sz="1700" dirty="0">
                <a:latin typeface="Soehne"/>
                <a:cs typeface="Segoe UI" panose="020B0502040204020203" pitchFamily="34" charset="0"/>
              </a:rPr>
              <a:t>Classroom Management</a:t>
            </a:r>
          </a:p>
          <a:p>
            <a:pPr marL="457200" indent="-457200">
              <a:buFont typeface="Arial" panose="020B0604020202020204" pitchFamily="34" charset="0"/>
              <a:buChar char="•"/>
            </a:pPr>
            <a:r>
              <a:rPr lang="en-US" sz="1700" dirty="0">
                <a:latin typeface="Soehne"/>
                <a:cs typeface="Segoe UI" panose="020B0502040204020203" pitchFamily="34" charset="0"/>
              </a:rPr>
              <a:t>Step Up to Writing</a:t>
            </a:r>
          </a:p>
          <a:p>
            <a:pPr marL="457200" indent="-457200">
              <a:buFont typeface="Arial" panose="020B0604020202020204" pitchFamily="34" charset="0"/>
              <a:buChar char="•"/>
            </a:pPr>
            <a:r>
              <a:rPr lang="en-US" sz="1700" dirty="0">
                <a:latin typeface="Soehne"/>
                <a:cs typeface="Segoe UI" panose="020B0502040204020203" pitchFamily="34" charset="0"/>
              </a:rPr>
              <a:t>Setting Instructional Priorities</a:t>
            </a:r>
          </a:p>
          <a:p>
            <a:pPr marL="457200" indent="-457200">
              <a:buFont typeface="Arial" panose="020B0604020202020204" pitchFamily="34" charset="0"/>
              <a:buChar char="•"/>
            </a:pPr>
            <a:r>
              <a:rPr lang="en-US" sz="1700" dirty="0">
                <a:latin typeface="Soehne"/>
                <a:cs typeface="Segoe UI" panose="020B0502040204020203" pitchFamily="34" charset="0"/>
              </a:rPr>
              <a:t>Using Data to Inform Instruction</a:t>
            </a:r>
          </a:p>
          <a:p>
            <a:pPr marL="457200" indent="-457200">
              <a:buFont typeface="Arial" panose="020B0604020202020204" pitchFamily="34" charset="0"/>
              <a:buChar char="•"/>
            </a:pPr>
            <a:r>
              <a:rPr lang="en-US" sz="1700" dirty="0">
                <a:latin typeface="Soehne"/>
                <a:cs typeface="Segoe UI" panose="020B0502040204020203" pitchFamily="34" charset="0"/>
              </a:rPr>
              <a:t>Personalized Learning</a:t>
            </a:r>
          </a:p>
          <a:p>
            <a:pPr marL="457200" indent="-457200">
              <a:buFont typeface="Arial" panose="020B0604020202020204" pitchFamily="34" charset="0"/>
              <a:buChar char="•"/>
            </a:pPr>
            <a:r>
              <a:rPr lang="en-US" sz="1700" dirty="0">
                <a:latin typeface="Soehne"/>
                <a:cs typeface="Segoe UI" panose="020B0502040204020203" pitchFamily="34" charset="0"/>
              </a:rPr>
              <a:t>Guided Reading</a:t>
            </a:r>
          </a:p>
          <a:p>
            <a:endParaRPr lang="en-US" sz="2200" dirty="0">
              <a:latin typeface="Arial Narrow" panose="020B0606020202030204" pitchFamily="34" charset="0"/>
              <a:cs typeface="Arial" panose="020B0604020202020204" pitchFamily="34" charset="0"/>
            </a:endParaRPr>
          </a:p>
        </p:txBody>
      </p:sp>
      <p:pic>
        <p:nvPicPr>
          <p:cNvPr id="1028" name="Picture 4" descr="May be an image of 15 people, people studying and table">
            <a:extLst>
              <a:ext uri="{FF2B5EF4-FFF2-40B4-BE49-F238E27FC236}">
                <a16:creationId xmlns:a16="http://schemas.microsoft.com/office/drawing/2014/main" id="{B68E9A06-554F-61D1-FBAB-D1357C6868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9625" y="4024948"/>
            <a:ext cx="1987002" cy="14088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0" name="Picture 6" descr="No photo description available.">
            <a:extLst>
              <a:ext uri="{FF2B5EF4-FFF2-40B4-BE49-F238E27FC236}">
                <a16:creationId xmlns:a16="http://schemas.microsoft.com/office/drawing/2014/main" id="{D7DD91FE-B9F8-EED6-B783-8FB959C89B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65026" y="2652987"/>
            <a:ext cx="2329129" cy="17468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2" name="Picture 8" descr="No photo description available.">
            <a:extLst>
              <a:ext uri="{FF2B5EF4-FFF2-40B4-BE49-F238E27FC236}">
                <a16:creationId xmlns:a16="http://schemas.microsoft.com/office/drawing/2014/main" id="{4049BB7D-F644-C511-BAE4-2A22F8715C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82100" y="5188967"/>
            <a:ext cx="2182827" cy="13216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4" name="Picture 10" descr="No photo description available.">
            <a:extLst>
              <a:ext uri="{FF2B5EF4-FFF2-40B4-BE49-F238E27FC236}">
                <a16:creationId xmlns:a16="http://schemas.microsoft.com/office/drawing/2014/main" id="{76397F08-FF05-4CE6-D04C-4CAABDE1163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9901" r="14431" b="16335"/>
          <a:stretch/>
        </p:blipFill>
        <p:spPr bwMode="auto">
          <a:xfrm>
            <a:off x="10158702" y="1119874"/>
            <a:ext cx="1697925" cy="1951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E3A8224F-A75A-852E-3213-6A5717B88544}"/>
              </a:ext>
            </a:extLst>
          </p:cNvPr>
          <p:cNvSpPr txBox="1"/>
          <p:nvPr/>
        </p:nvSpPr>
        <p:spPr>
          <a:xfrm>
            <a:off x="3672418" y="1893947"/>
            <a:ext cx="4847164" cy="4878259"/>
          </a:xfrm>
          <a:prstGeom prst="rect">
            <a:avLst/>
          </a:prstGeom>
          <a:noFill/>
        </p:spPr>
        <p:txBody>
          <a:bodyPr wrap="square" rtlCol="0">
            <a:spAutoFit/>
          </a:bodyPr>
          <a:lstStyle/>
          <a:p>
            <a:pPr marL="457200" indent="-457200">
              <a:buFont typeface="Arial" panose="020B0604020202020204" pitchFamily="34" charset="0"/>
              <a:buChar char="•"/>
            </a:pPr>
            <a:r>
              <a:rPr lang="en-US" sz="1700">
                <a:latin typeface="Soehne"/>
                <a:cs typeface="Segoe UI" panose="020B0502040204020203" pitchFamily="34" charset="0"/>
              </a:rPr>
              <a:t>Leader In Me</a:t>
            </a:r>
          </a:p>
          <a:p>
            <a:pPr marL="457200" indent="-457200">
              <a:buFont typeface="Arial" panose="020B0604020202020204" pitchFamily="34" charset="0"/>
              <a:buChar char="•"/>
            </a:pPr>
            <a:r>
              <a:rPr lang="en-US" sz="1700">
                <a:latin typeface="Soehne"/>
                <a:cs typeface="Segoe UI" panose="020B0502040204020203" pitchFamily="34" charset="0"/>
              </a:rPr>
              <a:t>Using Formative Assessments</a:t>
            </a:r>
          </a:p>
          <a:p>
            <a:pPr marL="457200" indent="-457200">
              <a:buFont typeface="Arial" panose="020B0604020202020204" pitchFamily="34" charset="0"/>
              <a:buChar char="•"/>
            </a:pPr>
            <a:r>
              <a:rPr lang="en-US" sz="1700">
                <a:latin typeface="Soehne"/>
                <a:cs typeface="Segoe UI" panose="020B0502040204020203" pitchFamily="34" charset="0"/>
              </a:rPr>
              <a:t>Amira</a:t>
            </a:r>
          </a:p>
          <a:p>
            <a:pPr marL="457200" indent="-457200">
              <a:buFont typeface="Arial" panose="020B0604020202020204" pitchFamily="34" charset="0"/>
              <a:buChar char="•"/>
            </a:pPr>
            <a:r>
              <a:rPr lang="en-US" sz="1700">
                <a:latin typeface="Soehne"/>
                <a:cs typeface="Segoe UI" panose="020B0502040204020203" pitchFamily="34" charset="0"/>
              </a:rPr>
              <a:t>Instructional Coach’s Clinic</a:t>
            </a:r>
          </a:p>
          <a:p>
            <a:pPr marL="457200" indent="-457200">
              <a:buFont typeface="Arial" panose="020B0604020202020204" pitchFamily="34" charset="0"/>
              <a:buChar char="•"/>
            </a:pPr>
            <a:r>
              <a:rPr lang="en-US" sz="1700">
                <a:latin typeface="Soehne"/>
                <a:cs typeface="Segoe UI" panose="020B0502040204020203" pitchFamily="34" charset="0"/>
              </a:rPr>
              <a:t>Differentiation, Remediation, and Enrichment in the Classroom</a:t>
            </a:r>
          </a:p>
          <a:p>
            <a:pPr marL="457200" indent="-457200">
              <a:buFont typeface="Arial" panose="020B0604020202020204" pitchFamily="34" charset="0"/>
              <a:buChar char="•"/>
            </a:pPr>
            <a:r>
              <a:rPr lang="en-US" sz="1700">
                <a:latin typeface="Soehne"/>
                <a:cs typeface="Segoe UI" panose="020B0502040204020203" pitchFamily="34" charset="0"/>
              </a:rPr>
              <a:t>Literacy Across the Curriculum</a:t>
            </a:r>
          </a:p>
          <a:p>
            <a:pPr marL="457200" indent="-457200">
              <a:buFont typeface="Arial" panose="020B0604020202020204" pitchFamily="34" charset="0"/>
              <a:buChar char="•"/>
            </a:pPr>
            <a:r>
              <a:rPr lang="en-US" sz="1700">
                <a:latin typeface="Soehne"/>
                <a:cs typeface="Segoe UI" panose="020B0502040204020203" pitchFamily="34" charset="0"/>
              </a:rPr>
              <a:t>Grade Level Vocabulary Instruction</a:t>
            </a:r>
          </a:p>
          <a:p>
            <a:pPr marL="457200" indent="-457200">
              <a:buFont typeface="Arial" panose="020B0604020202020204" pitchFamily="34" charset="0"/>
              <a:buChar char="•"/>
            </a:pPr>
            <a:r>
              <a:rPr lang="en-US" sz="1700">
                <a:latin typeface="Soehne"/>
                <a:cs typeface="Segoe UI" panose="020B0502040204020203" pitchFamily="34" charset="0"/>
              </a:rPr>
              <a:t>Elementary Writing</a:t>
            </a:r>
          </a:p>
          <a:p>
            <a:pPr marL="457200" indent="-457200">
              <a:buFont typeface="Arial" panose="020B0604020202020204" pitchFamily="34" charset="0"/>
              <a:buChar char="•"/>
            </a:pPr>
            <a:r>
              <a:rPr lang="en-US" sz="1700">
                <a:latin typeface="Soehne"/>
                <a:cs typeface="Segoe UI" panose="020B0502040204020203" pitchFamily="34" charset="0"/>
              </a:rPr>
              <a:t>Digital and Media Literacy</a:t>
            </a:r>
          </a:p>
          <a:p>
            <a:pPr marL="457200" indent="-457200">
              <a:buFont typeface="Arial" panose="020B0604020202020204" pitchFamily="34" charset="0"/>
              <a:buChar char="•"/>
            </a:pPr>
            <a:r>
              <a:rPr lang="en-US" sz="1700">
                <a:latin typeface="Soehne"/>
                <a:cs typeface="Segoe UI" panose="020B0502040204020203" pitchFamily="34" charset="0"/>
              </a:rPr>
              <a:t>Munis Training</a:t>
            </a:r>
          </a:p>
          <a:p>
            <a:pPr marL="457200" indent="-457200">
              <a:buFont typeface="Arial" panose="020B0604020202020204" pitchFamily="34" charset="0"/>
              <a:buChar char="•"/>
            </a:pPr>
            <a:r>
              <a:rPr lang="en-US" sz="1700">
                <a:latin typeface="Soehne"/>
                <a:cs typeface="Segoe UI" panose="020B0502040204020203" pitchFamily="34" charset="0"/>
              </a:rPr>
              <a:t>Civil Rights for School Nutrition Professionals</a:t>
            </a:r>
          </a:p>
          <a:p>
            <a:pPr marL="457200" indent="-457200">
              <a:buFont typeface="Arial" panose="020B0604020202020204" pitchFamily="34" charset="0"/>
              <a:buChar char="•"/>
            </a:pPr>
            <a:r>
              <a:rPr lang="en-US" sz="1700">
                <a:latin typeface="Soehne"/>
                <a:cs typeface="Segoe UI" panose="020B0502040204020203" pitchFamily="34" charset="0"/>
              </a:rPr>
              <a:t>New Math Standards</a:t>
            </a:r>
          </a:p>
          <a:p>
            <a:pPr marL="457200" indent="-457200">
              <a:buFont typeface="Arial" panose="020B0604020202020204" pitchFamily="34" charset="0"/>
              <a:buChar char="•"/>
            </a:pPr>
            <a:r>
              <a:rPr lang="en-US" sz="1700">
                <a:latin typeface="Soehne"/>
                <a:cs typeface="Segoe UI" panose="020B0502040204020203" pitchFamily="34" charset="0"/>
              </a:rPr>
              <a:t>Science of Reading</a:t>
            </a:r>
          </a:p>
          <a:p>
            <a:pPr marL="457200" indent="-457200">
              <a:buFont typeface="Arial" panose="020B0604020202020204" pitchFamily="34" charset="0"/>
              <a:buChar char="•"/>
            </a:pPr>
            <a:r>
              <a:rPr lang="en-US" sz="1700">
                <a:latin typeface="Soehne"/>
                <a:cs typeface="Segoe UI" panose="020B0502040204020203" pitchFamily="34" charset="0"/>
              </a:rPr>
              <a:t>ELA Foundations</a:t>
            </a:r>
          </a:p>
          <a:p>
            <a:pPr marL="457200" indent="-457200">
              <a:buFont typeface="Arial" panose="020B0604020202020204" pitchFamily="34" charset="0"/>
              <a:buChar char="•"/>
            </a:pPr>
            <a:r>
              <a:rPr lang="en-US" sz="1700">
                <a:latin typeface="Soehne"/>
                <a:cs typeface="Segoe UI" panose="020B0502040204020203" pitchFamily="34" charset="0"/>
              </a:rPr>
              <a:t>Building a Culture of Health and Learning: Wellness Through Nutrition</a:t>
            </a:r>
          </a:p>
          <a:p>
            <a:endParaRPr lang="en-US" sz="2200">
              <a:latin typeface="Arial Narrow" panose="020B0606020202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4F21EF0D-4AE4-2CE4-9AED-1B7E15D34702}"/>
              </a:ext>
            </a:extLst>
          </p:cNvPr>
          <p:cNvSpPr txBox="1"/>
          <p:nvPr/>
        </p:nvSpPr>
        <p:spPr>
          <a:xfrm>
            <a:off x="908677" y="1038964"/>
            <a:ext cx="8716074" cy="707886"/>
          </a:xfrm>
          <a:prstGeom prst="rect">
            <a:avLst/>
          </a:prstGeom>
          <a:noFill/>
        </p:spPr>
        <p:txBody>
          <a:bodyPr wrap="square" rtlCol="0">
            <a:spAutoFit/>
          </a:bodyPr>
          <a:lstStyle/>
          <a:p>
            <a:pPr algn="ctr"/>
            <a:r>
              <a:rPr lang="en-US" sz="2000">
                <a:effectLst>
                  <a:outerShdw blurRad="38100" dist="38100" dir="2700000" algn="tl">
                    <a:srgbClr val="000000">
                      <a:alpha val="43137"/>
                    </a:srgbClr>
                  </a:outerShdw>
                </a:effectLst>
                <a:latin typeface="Soehne"/>
                <a:cs typeface="Segoe UI" panose="020B0502040204020203" pitchFamily="34" charset="0"/>
              </a:rPr>
              <a:t>Professional Learning supports each District Department. Here are just a few PL activities offered this year to BCSD staff: </a:t>
            </a:r>
          </a:p>
        </p:txBody>
      </p:sp>
    </p:spTree>
    <p:extLst>
      <p:ext uri="{BB962C8B-B14F-4D97-AF65-F5344CB8AC3E}">
        <p14:creationId xmlns:p14="http://schemas.microsoft.com/office/powerpoint/2010/main" val="1423538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440E9-A8B0-34C0-5DE9-FDDFD231FF6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F5673EC-7EE4-BBC2-9972-2B32D89A130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F1C687E-996D-0FDB-F6E4-DA8665953929}"/>
              </a:ext>
            </a:extLst>
          </p:cNvPr>
          <p:cNvSpPr txBox="1"/>
          <p:nvPr/>
        </p:nvSpPr>
        <p:spPr>
          <a:xfrm>
            <a:off x="0" y="115701"/>
            <a:ext cx="11152908"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Supporting Staff Effectiveness</a:t>
            </a:r>
          </a:p>
        </p:txBody>
      </p:sp>
      <p:pic>
        <p:nvPicPr>
          <p:cNvPr id="11" name="Picture 10">
            <a:extLst>
              <a:ext uri="{FF2B5EF4-FFF2-40B4-BE49-F238E27FC236}">
                <a16:creationId xmlns:a16="http://schemas.microsoft.com/office/drawing/2014/main" id="{B07AF736-3BE4-15A8-4F09-D4B0E7BB02B4}"/>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10" name="Picture 8" descr="May be an image of 5 people, people studying and text">
            <a:extLst>
              <a:ext uri="{FF2B5EF4-FFF2-40B4-BE49-F238E27FC236}">
                <a16:creationId xmlns:a16="http://schemas.microsoft.com/office/drawing/2014/main" id="{2A15A533-B794-FCEA-44F1-55BB771481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4171" y="4086496"/>
            <a:ext cx="3518274" cy="24246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0" descr="May be an image of 9 people">
            <a:extLst>
              <a:ext uri="{FF2B5EF4-FFF2-40B4-BE49-F238E27FC236}">
                <a16:creationId xmlns:a16="http://schemas.microsoft.com/office/drawing/2014/main" id="{72C8825A-CE22-C2E4-A76F-642FAE2680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3011" y="4086496"/>
            <a:ext cx="3232880" cy="24246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12" descr="May be an image of 9 people">
            <a:extLst>
              <a:ext uri="{FF2B5EF4-FFF2-40B4-BE49-F238E27FC236}">
                <a16:creationId xmlns:a16="http://schemas.microsoft.com/office/drawing/2014/main" id="{16243CA8-3A3E-F8CA-1C4D-1256C0263AB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991" t="8893" r="5618" b="5555"/>
          <a:stretch/>
        </p:blipFill>
        <p:spPr bwMode="auto">
          <a:xfrm>
            <a:off x="4169542" y="1205619"/>
            <a:ext cx="3539819" cy="23025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4" descr="No photo description available.">
            <a:extLst>
              <a:ext uri="{FF2B5EF4-FFF2-40B4-BE49-F238E27FC236}">
                <a16:creationId xmlns:a16="http://schemas.microsoft.com/office/drawing/2014/main" id="{5C0EE300-92A5-241F-1E8F-882A0AEE53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8717" y="1235939"/>
            <a:ext cx="3363961" cy="22419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146" name="Picture 2" descr="May be an image of 13 people and crowd">
            <a:extLst>
              <a:ext uri="{FF2B5EF4-FFF2-40B4-BE49-F238E27FC236}">
                <a16:creationId xmlns:a16="http://schemas.microsoft.com/office/drawing/2014/main" id="{0B5B0CB6-73C5-AE1D-F89E-04500DF467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9174" y="4086496"/>
            <a:ext cx="3313504" cy="22083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a:extLst>
              <a:ext uri="{FF2B5EF4-FFF2-40B4-BE49-F238E27FC236}">
                <a16:creationId xmlns:a16="http://schemas.microsoft.com/office/drawing/2014/main" id="{87063A1A-E414-D44B-068C-A73A1C0AA07C}"/>
              </a:ext>
            </a:extLst>
          </p:cNvPr>
          <p:cNvSpPr txBox="1"/>
          <p:nvPr/>
        </p:nvSpPr>
        <p:spPr>
          <a:xfrm>
            <a:off x="444358" y="3575314"/>
            <a:ext cx="3094100" cy="400110"/>
          </a:xfrm>
          <a:prstGeom prst="rect">
            <a:avLst/>
          </a:prstGeom>
          <a:noFill/>
        </p:spPr>
        <p:txBody>
          <a:bodyPr wrap="square" rtlCol="0">
            <a:spAutoFit/>
          </a:bodyPr>
          <a:lstStyle/>
          <a:p>
            <a:pPr algn="ctr"/>
            <a:r>
              <a:rPr lang="en-US" sz="2000">
                <a:effectLst>
                  <a:outerShdw blurRad="38100" dist="38100" dir="2700000" algn="tl">
                    <a:srgbClr val="000000">
                      <a:alpha val="43137"/>
                    </a:srgbClr>
                  </a:outerShdw>
                </a:effectLst>
              </a:rPr>
              <a:t>Athletics/ Campus Police</a:t>
            </a:r>
          </a:p>
        </p:txBody>
      </p:sp>
      <p:sp>
        <p:nvSpPr>
          <p:cNvPr id="5" name="TextBox 4">
            <a:extLst>
              <a:ext uri="{FF2B5EF4-FFF2-40B4-BE49-F238E27FC236}">
                <a16:creationId xmlns:a16="http://schemas.microsoft.com/office/drawing/2014/main" id="{9288B5D2-D8BA-5325-198A-F8F33C5D74E4}"/>
              </a:ext>
            </a:extLst>
          </p:cNvPr>
          <p:cNvSpPr txBox="1"/>
          <p:nvPr/>
        </p:nvSpPr>
        <p:spPr>
          <a:xfrm>
            <a:off x="4824878" y="3540133"/>
            <a:ext cx="2168348" cy="400110"/>
          </a:xfrm>
          <a:prstGeom prst="rect">
            <a:avLst/>
          </a:prstGeom>
          <a:noFill/>
        </p:spPr>
        <p:txBody>
          <a:bodyPr wrap="square" rtlCol="0">
            <a:spAutoFit/>
          </a:bodyPr>
          <a:lstStyle/>
          <a:p>
            <a:pPr algn="ctr"/>
            <a:r>
              <a:rPr lang="en-US" sz="2000">
                <a:effectLst>
                  <a:outerShdw blurRad="38100" dist="38100" dir="2700000" algn="tl">
                    <a:srgbClr val="000000">
                      <a:alpha val="43137"/>
                    </a:srgbClr>
                  </a:outerShdw>
                </a:effectLst>
              </a:rPr>
              <a:t>Nutrition</a:t>
            </a:r>
          </a:p>
        </p:txBody>
      </p:sp>
      <p:sp>
        <p:nvSpPr>
          <p:cNvPr id="6" name="TextBox 5">
            <a:extLst>
              <a:ext uri="{FF2B5EF4-FFF2-40B4-BE49-F238E27FC236}">
                <a16:creationId xmlns:a16="http://schemas.microsoft.com/office/drawing/2014/main" id="{8EAC0316-76EB-4BA1-9B42-ACD5DB9ADDA7}"/>
              </a:ext>
            </a:extLst>
          </p:cNvPr>
          <p:cNvSpPr txBox="1"/>
          <p:nvPr/>
        </p:nvSpPr>
        <p:spPr>
          <a:xfrm>
            <a:off x="8691325" y="3540133"/>
            <a:ext cx="2585598" cy="400110"/>
          </a:xfrm>
          <a:prstGeom prst="rect">
            <a:avLst/>
          </a:prstGeom>
          <a:noFill/>
        </p:spPr>
        <p:txBody>
          <a:bodyPr wrap="square" rtlCol="0">
            <a:spAutoFit/>
          </a:bodyPr>
          <a:lstStyle/>
          <a:p>
            <a:pPr algn="ctr"/>
            <a:r>
              <a:rPr lang="en-US" sz="2000" dirty="0">
                <a:effectLst>
                  <a:outerShdw blurRad="38100" dist="38100" dir="2700000" algn="tl">
                    <a:srgbClr val="000000">
                      <a:alpha val="43137"/>
                    </a:srgbClr>
                  </a:outerShdw>
                </a:effectLst>
              </a:rPr>
              <a:t>Teaching and Learning</a:t>
            </a:r>
          </a:p>
        </p:txBody>
      </p:sp>
      <p:pic>
        <p:nvPicPr>
          <p:cNvPr id="2050" name="Picture 2">
            <a:extLst>
              <a:ext uri="{FF2B5EF4-FFF2-40B4-BE49-F238E27FC236}">
                <a16:creationId xmlns:a16="http://schemas.microsoft.com/office/drawing/2014/main" id="{B19B249D-77F0-675E-E348-3C848677FF52}"/>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34798" b="-1"/>
          <a:stretch/>
        </p:blipFill>
        <p:spPr bwMode="auto">
          <a:xfrm>
            <a:off x="8469313" y="1175300"/>
            <a:ext cx="3029621" cy="23025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379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F3C2D-2681-C36D-6FBE-4AA0034B536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6C993B-D960-DF75-B991-76CE37FC890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56888E7-D4E5-6B91-6296-A947EEC6CC91}"/>
              </a:ext>
            </a:extLst>
          </p:cNvPr>
          <p:cNvSpPr txBox="1"/>
          <p:nvPr/>
        </p:nvSpPr>
        <p:spPr>
          <a:xfrm>
            <a:off x="1" y="115701"/>
            <a:ext cx="11152908"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Supporting Staff Effectiveness</a:t>
            </a:r>
          </a:p>
        </p:txBody>
      </p:sp>
      <p:pic>
        <p:nvPicPr>
          <p:cNvPr id="11" name="Picture 10">
            <a:extLst>
              <a:ext uri="{FF2B5EF4-FFF2-40B4-BE49-F238E27FC236}">
                <a16:creationId xmlns:a16="http://schemas.microsoft.com/office/drawing/2014/main" id="{5B0451DE-D63E-E99A-F30A-235E2BABA07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F0D0A23C-5A9E-F03C-7476-5F0CE25534DB}"/>
              </a:ext>
            </a:extLst>
          </p:cNvPr>
          <p:cNvSpPr txBox="1"/>
          <p:nvPr/>
        </p:nvSpPr>
        <p:spPr>
          <a:xfrm>
            <a:off x="588475" y="1084305"/>
            <a:ext cx="11307778" cy="492443"/>
          </a:xfrm>
          <a:prstGeom prst="rect">
            <a:avLst/>
          </a:prstGeom>
          <a:noFill/>
        </p:spPr>
        <p:txBody>
          <a:bodyPr wrap="square" rtlCol="0">
            <a:spAutoFit/>
          </a:bodyPr>
          <a:lstStyle/>
          <a:p>
            <a:r>
              <a:rPr lang="en-US" sz="2600" b="1" dirty="0">
                <a:latin typeface="Soehne"/>
                <a:cs typeface="Segoe UI" panose="020B0502040204020203" pitchFamily="34" charset="0"/>
              </a:rPr>
              <a:t>Endorsement Programs-Reading, Teacher Support and Coaching (TSC), Gifted</a:t>
            </a:r>
            <a:endParaRPr lang="en-US" sz="2400" dirty="0">
              <a:latin typeface="Soehne"/>
              <a:cs typeface="Segoe UI" panose="020B0502040204020203" pitchFamily="34" charset="0"/>
            </a:endParaRPr>
          </a:p>
        </p:txBody>
      </p:sp>
      <p:pic>
        <p:nvPicPr>
          <p:cNvPr id="13" name="Picture 12" descr="May be an image of 5 people, people studying and text">
            <a:extLst>
              <a:ext uri="{FF2B5EF4-FFF2-40B4-BE49-F238E27FC236}">
                <a16:creationId xmlns:a16="http://schemas.microsoft.com/office/drawing/2014/main" id="{3EEB5508-FBD8-A1EA-1CA6-E71F5E4677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4707" y="1966351"/>
            <a:ext cx="3761536" cy="35596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E08CC6DE-EA5D-FB08-321E-617A736BF81D}"/>
              </a:ext>
            </a:extLst>
          </p:cNvPr>
          <p:cNvSpPr txBox="1"/>
          <p:nvPr/>
        </p:nvSpPr>
        <p:spPr>
          <a:xfrm>
            <a:off x="1131683" y="6167802"/>
            <a:ext cx="9252642" cy="369332"/>
          </a:xfrm>
          <a:prstGeom prst="rect">
            <a:avLst/>
          </a:prstGeom>
          <a:noFill/>
        </p:spPr>
        <p:txBody>
          <a:bodyPr wrap="square" rtlCol="0">
            <a:spAutoFit/>
          </a:bodyPr>
          <a:lstStyle/>
          <a:p>
            <a:pPr algn="ctr"/>
            <a:r>
              <a:rPr lang="en-US" dirty="0"/>
              <a:t>A total of </a:t>
            </a:r>
            <a:r>
              <a:rPr lang="en-US" b="1" dirty="0"/>
              <a:t>142</a:t>
            </a:r>
            <a:r>
              <a:rPr lang="en-US" dirty="0"/>
              <a:t> Bibb teachers earned endorsements during the 2023-2024 school year.</a:t>
            </a:r>
          </a:p>
        </p:txBody>
      </p:sp>
      <p:pic>
        <p:nvPicPr>
          <p:cNvPr id="7" name="Picture 6">
            <a:extLst>
              <a:ext uri="{FF2B5EF4-FFF2-40B4-BE49-F238E27FC236}">
                <a16:creationId xmlns:a16="http://schemas.microsoft.com/office/drawing/2014/main" id="{2833A47E-935D-CA45-30D9-382D26E83A85}"/>
              </a:ext>
            </a:extLst>
          </p:cNvPr>
          <p:cNvPicPr>
            <a:picLocks noChangeAspect="1"/>
          </p:cNvPicPr>
          <p:nvPr/>
        </p:nvPicPr>
        <p:blipFill rotWithShape="1">
          <a:blip r:embed="rId5"/>
          <a:srcRect l="2330" t="13412" r="5921" b="6892"/>
          <a:stretch/>
        </p:blipFill>
        <p:spPr>
          <a:xfrm>
            <a:off x="805757" y="1726097"/>
            <a:ext cx="6120144" cy="1263440"/>
          </a:xfrm>
          <a:prstGeom prst="rect">
            <a:avLst/>
          </a:prstGeom>
        </p:spPr>
      </p:pic>
      <p:pic>
        <p:nvPicPr>
          <p:cNvPr id="10" name="Picture 9">
            <a:extLst>
              <a:ext uri="{FF2B5EF4-FFF2-40B4-BE49-F238E27FC236}">
                <a16:creationId xmlns:a16="http://schemas.microsoft.com/office/drawing/2014/main" id="{9C1793B0-6B99-EA54-3B57-DB2E56BBC603}"/>
              </a:ext>
            </a:extLst>
          </p:cNvPr>
          <p:cNvPicPr>
            <a:picLocks noChangeAspect="1"/>
          </p:cNvPicPr>
          <p:nvPr/>
        </p:nvPicPr>
        <p:blipFill rotWithShape="1">
          <a:blip r:embed="rId6"/>
          <a:srcRect l="2328" t="4785" r="2913" b="3529"/>
          <a:stretch/>
        </p:blipFill>
        <p:spPr>
          <a:xfrm>
            <a:off x="713360" y="3113695"/>
            <a:ext cx="6212541" cy="3054107"/>
          </a:xfrm>
          <a:prstGeom prst="rect">
            <a:avLst/>
          </a:prstGeom>
        </p:spPr>
      </p:pic>
    </p:spTree>
    <p:extLst>
      <p:ext uri="{BB962C8B-B14F-4D97-AF65-F5344CB8AC3E}">
        <p14:creationId xmlns:p14="http://schemas.microsoft.com/office/powerpoint/2010/main" val="4054928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F3C2D-2681-C36D-6FBE-4AA0034B536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6C993B-D960-DF75-B991-76CE37FC890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56888E7-D4E5-6B91-6296-A947EEC6CC91}"/>
              </a:ext>
            </a:extLst>
          </p:cNvPr>
          <p:cNvSpPr txBox="1"/>
          <p:nvPr/>
        </p:nvSpPr>
        <p:spPr>
          <a:xfrm>
            <a:off x="1" y="115701"/>
            <a:ext cx="11152908"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Evaluating Effectiveness</a:t>
            </a:r>
          </a:p>
        </p:txBody>
      </p:sp>
      <p:pic>
        <p:nvPicPr>
          <p:cNvPr id="11" name="Picture 10">
            <a:extLst>
              <a:ext uri="{FF2B5EF4-FFF2-40B4-BE49-F238E27FC236}">
                <a16:creationId xmlns:a16="http://schemas.microsoft.com/office/drawing/2014/main" id="{5B0451DE-D63E-E99A-F30A-235E2BABA07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F0D0A23C-5A9E-F03C-7476-5F0CE25534DB}"/>
              </a:ext>
            </a:extLst>
          </p:cNvPr>
          <p:cNvSpPr txBox="1"/>
          <p:nvPr/>
        </p:nvSpPr>
        <p:spPr>
          <a:xfrm>
            <a:off x="588475" y="1084305"/>
            <a:ext cx="11307778" cy="584775"/>
          </a:xfrm>
          <a:prstGeom prst="rect">
            <a:avLst/>
          </a:prstGeom>
          <a:noFill/>
        </p:spPr>
        <p:txBody>
          <a:bodyPr wrap="square" lIns="91440" tIns="45720" rIns="91440" bIns="45720" rtlCol="0" anchor="t">
            <a:spAutoFit/>
          </a:bodyPr>
          <a:lstStyle/>
          <a:p>
            <a:pPr algn="ctr"/>
            <a:r>
              <a:rPr lang="en-US" sz="3200" b="1">
                <a:latin typeface="Soehne"/>
                <a:cs typeface="Segoe UI"/>
              </a:rPr>
              <a:t>Post-Professional Learning Survey</a:t>
            </a:r>
            <a:endParaRPr lang="en-US" sz="3200" b="1">
              <a:latin typeface="Soehne"/>
              <a:cs typeface="Segoe UI" panose="020B0502040204020203" pitchFamily="34" charset="0"/>
            </a:endParaRPr>
          </a:p>
        </p:txBody>
      </p:sp>
      <p:pic>
        <p:nvPicPr>
          <p:cNvPr id="6" name="Picture 5" descr="A screenshot of a computer screen&#10;&#10;Description automatically generated">
            <a:extLst>
              <a:ext uri="{FF2B5EF4-FFF2-40B4-BE49-F238E27FC236}">
                <a16:creationId xmlns:a16="http://schemas.microsoft.com/office/drawing/2014/main" id="{67A100E9-20EF-CEE0-59E1-97C47714D9B6}"/>
              </a:ext>
            </a:extLst>
          </p:cNvPr>
          <p:cNvPicPr>
            <a:picLocks noChangeAspect="1"/>
          </p:cNvPicPr>
          <p:nvPr/>
        </p:nvPicPr>
        <p:blipFill>
          <a:blip r:embed="rId4"/>
          <a:stretch>
            <a:fillRect/>
          </a:stretch>
        </p:blipFill>
        <p:spPr>
          <a:xfrm>
            <a:off x="698047" y="2506093"/>
            <a:ext cx="5393871" cy="2781301"/>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99D4D93D-18E0-8DE1-D47E-1BDA6A96CEA0}"/>
              </a:ext>
            </a:extLst>
          </p:cNvPr>
          <p:cNvPicPr>
            <a:picLocks noChangeAspect="1"/>
          </p:cNvPicPr>
          <p:nvPr/>
        </p:nvPicPr>
        <p:blipFill>
          <a:blip r:embed="rId5"/>
          <a:stretch>
            <a:fillRect/>
          </a:stretch>
        </p:blipFill>
        <p:spPr>
          <a:xfrm>
            <a:off x="6485164" y="2503374"/>
            <a:ext cx="5419724" cy="2786743"/>
          </a:xfrm>
          <a:prstGeom prst="rect">
            <a:avLst/>
          </a:prstGeom>
        </p:spPr>
      </p:pic>
    </p:spTree>
    <p:extLst>
      <p:ext uri="{BB962C8B-B14F-4D97-AF65-F5344CB8AC3E}">
        <p14:creationId xmlns:p14="http://schemas.microsoft.com/office/powerpoint/2010/main" val="2112217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F3C2D-2681-C36D-6FBE-4AA0034B536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6C993B-D960-DF75-B991-76CE37FC890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56888E7-D4E5-6B91-6296-A947EEC6CC91}"/>
              </a:ext>
            </a:extLst>
          </p:cNvPr>
          <p:cNvSpPr txBox="1"/>
          <p:nvPr/>
        </p:nvSpPr>
        <p:spPr>
          <a:xfrm>
            <a:off x="1" y="115701"/>
            <a:ext cx="11152908"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Evaluating Effectiveness</a:t>
            </a:r>
          </a:p>
        </p:txBody>
      </p:sp>
      <p:pic>
        <p:nvPicPr>
          <p:cNvPr id="11" name="Picture 10">
            <a:extLst>
              <a:ext uri="{FF2B5EF4-FFF2-40B4-BE49-F238E27FC236}">
                <a16:creationId xmlns:a16="http://schemas.microsoft.com/office/drawing/2014/main" id="{5B0451DE-D63E-E99A-F30A-235E2BABA07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F0D0A23C-5A9E-F03C-7476-5F0CE25534DB}"/>
              </a:ext>
            </a:extLst>
          </p:cNvPr>
          <p:cNvSpPr txBox="1"/>
          <p:nvPr/>
        </p:nvSpPr>
        <p:spPr>
          <a:xfrm>
            <a:off x="588475" y="1084305"/>
            <a:ext cx="11307778" cy="523220"/>
          </a:xfrm>
          <a:prstGeom prst="rect">
            <a:avLst/>
          </a:prstGeom>
          <a:noFill/>
        </p:spPr>
        <p:txBody>
          <a:bodyPr wrap="square" lIns="91440" tIns="45720" rIns="91440" bIns="45720" rtlCol="0" anchor="t">
            <a:spAutoFit/>
          </a:bodyPr>
          <a:lstStyle/>
          <a:p>
            <a:pPr algn="ctr"/>
            <a:r>
              <a:rPr lang="en-US" sz="2800" b="1">
                <a:latin typeface="Soehne"/>
                <a:cs typeface="Segoe UI"/>
              </a:rPr>
              <a:t>School Post-Professional Learning Survey</a:t>
            </a:r>
            <a:endParaRPr lang="en-US" sz="2800" b="1">
              <a:latin typeface="Soehne"/>
              <a:cs typeface="Segoe UI" panose="020B0502040204020203" pitchFamily="34" charset="0"/>
            </a:endParaRPr>
          </a:p>
        </p:txBody>
      </p:sp>
      <p:pic>
        <p:nvPicPr>
          <p:cNvPr id="8" name="Picture 7">
            <a:extLst>
              <a:ext uri="{FF2B5EF4-FFF2-40B4-BE49-F238E27FC236}">
                <a16:creationId xmlns:a16="http://schemas.microsoft.com/office/drawing/2014/main" id="{F1781E68-D73A-3007-7BD0-DEAEA0118B5F}"/>
              </a:ext>
            </a:extLst>
          </p:cNvPr>
          <p:cNvPicPr>
            <a:picLocks noChangeAspect="1"/>
          </p:cNvPicPr>
          <p:nvPr/>
        </p:nvPicPr>
        <p:blipFill>
          <a:blip r:embed="rId4"/>
          <a:stretch>
            <a:fillRect/>
          </a:stretch>
        </p:blipFill>
        <p:spPr>
          <a:xfrm>
            <a:off x="988768" y="2034613"/>
            <a:ext cx="5107232" cy="3140758"/>
          </a:xfrm>
          <a:prstGeom prst="rect">
            <a:avLst/>
          </a:prstGeom>
        </p:spPr>
      </p:pic>
      <p:pic>
        <p:nvPicPr>
          <p:cNvPr id="10" name="Picture 9">
            <a:extLst>
              <a:ext uri="{FF2B5EF4-FFF2-40B4-BE49-F238E27FC236}">
                <a16:creationId xmlns:a16="http://schemas.microsoft.com/office/drawing/2014/main" id="{A38FBC18-55F9-1EDE-B2B6-77ED99C8C50C}"/>
              </a:ext>
            </a:extLst>
          </p:cNvPr>
          <p:cNvPicPr>
            <a:picLocks noChangeAspect="1"/>
          </p:cNvPicPr>
          <p:nvPr/>
        </p:nvPicPr>
        <p:blipFill>
          <a:blip r:embed="rId5"/>
          <a:stretch>
            <a:fillRect/>
          </a:stretch>
        </p:blipFill>
        <p:spPr>
          <a:xfrm>
            <a:off x="6242364" y="2157046"/>
            <a:ext cx="5107232" cy="3018325"/>
          </a:xfrm>
          <a:prstGeom prst="rect">
            <a:avLst/>
          </a:prstGeom>
        </p:spPr>
      </p:pic>
    </p:spTree>
    <p:extLst>
      <p:ext uri="{BB962C8B-B14F-4D97-AF65-F5344CB8AC3E}">
        <p14:creationId xmlns:p14="http://schemas.microsoft.com/office/powerpoint/2010/main" val="2991101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440E9-A8B0-34C0-5DE9-FDDFD231FF6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F5673EC-7EE4-BBC2-9972-2B32D89A130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F1C687E-996D-0FDB-F6E4-DA8665953929}"/>
              </a:ext>
            </a:extLst>
          </p:cNvPr>
          <p:cNvSpPr txBox="1"/>
          <p:nvPr/>
        </p:nvSpPr>
        <p:spPr>
          <a:xfrm>
            <a:off x="204147" y="161995"/>
            <a:ext cx="11152908"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Looking Ahead</a:t>
            </a:r>
          </a:p>
        </p:txBody>
      </p:sp>
      <p:pic>
        <p:nvPicPr>
          <p:cNvPr id="11" name="Picture 10">
            <a:extLst>
              <a:ext uri="{FF2B5EF4-FFF2-40B4-BE49-F238E27FC236}">
                <a16:creationId xmlns:a16="http://schemas.microsoft.com/office/drawing/2014/main" id="{B07AF736-3BE4-15A8-4F09-D4B0E7BB02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CFA439EB-C67A-77F9-6BA1-38005A3ACEA8}"/>
              </a:ext>
            </a:extLst>
          </p:cNvPr>
          <p:cNvSpPr txBox="1"/>
          <p:nvPr/>
        </p:nvSpPr>
        <p:spPr>
          <a:xfrm>
            <a:off x="4073236" y="1139436"/>
            <a:ext cx="7578435" cy="5232202"/>
          </a:xfrm>
          <a:prstGeom prst="rect">
            <a:avLst/>
          </a:prstGeom>
          <a:solidFill>
            <a:srgbClr val="FFC000"/>
          </a:solidFill>
          <a:effectLst>
            <a:softEdge rad="31750"/>
          </a:effectLst>
        </p:spPr>
        <p:txBody>
          <a:bodyPr wrap="square" rtlCol="0">
            <a:spAutoFit/>
          </a:bodyPr>
          <a:lstStyle/>
          <a:p>
            <a:pPr marL="457200" indent="-457200">
              <a:buFont typeface="Arial" panose="020B0604020202020204" pitchFamily="34" charset="0"/>
              <a:buChar char="•"/>
            </a:pPr>
            <a:r>
              <a:rPr lang="en-US" sz="2200" b="1" dirty="0">
                <a:latin typeface="Soehne"/>
                <a:cs typeface="Segoe UI" panose="020B0502040204020203" pitchFamily="34" charset="0"/>
              </a:rPr>
              <a:t>Teacher Leader Development</a:t>
            </a:r>
          </a:p>
          <a:p>
            <a:endParaRPr lang="en-US" sz="1000" b="1" dirty="0">
              <a:latin typeface="Soehne"/>
              <a:cs typeface="Segoe UI" panose="020B0502040204020203" pitchFamily="34" charset="0"/>
            </a:endParaRPr>
          </a:p>
          <a:p>
            <a:pPr marL="457200" indent="-457200">
              <a:buFont typeface="Arial" panose="020B0604020202020204" pitchFamily="34" charset="0"/>
              <a:buChar char="•"/>
            </a:pPr>
            <a:r>
              <a:rPr lang="en-US" sz="2200" b="1" dirty="0">
                <a:latin typeface="Soehne"/>
                <a:cs typeface="Segoe UI" panose="020B0502040204020203" pitchFamily="34" charset="0"/>
              </a:rPr>
              <a:t>Aspiring District Leaders</a:t>
            </a:r>
          </a:p>
          <a:p>
            <a:endParaRPr lang="en-US" sz="1000" b="1" dirty="0">
              <a:latin typeface="Soehne"/>
              <a:cs typeface="Segoe UI" panose="020B0502040204020203" pitchFamily="34" charset="0"/>
            </a:endParaRPr>
          </a:p>
          <a:p>
            <a:pPr marL="457200" indent="-457200">
              <a:buFont typeface="Arial" panose="020B0604020202020204" pitchFamily="34" charset="0"/>
              <a:buChar char="•"/>
            </a:pPr>
            <a:r>
              <a:rPr lang="en-US" sz="2200" b="1" dirty="0">
                <a:latin typeface="Soehne"/>
                <a:cs typeface="Segoe UI" panose="020B0502040204020203" pitchFamily="34" charset="0"/>
              </a:rPr>
              <a:t>Bibb Instructor Training</a:t>
            </a:r>
          </a:p>
          <a:p>
            <a:endParaRPr lang="en-US" sz="1000" b="1" dirty="0">
              <a:latin typeface="Soehne"/>
              <a:cs typeface="Segoe UI" panose="020B0502040204020203" pitchFamily="34" charset="0"/>
            </a:endParaRPr>
          </a:p>
          <a:p>
            <a:pPr marL="457200" indent="-457200">
              <a:buFont typeface="Arial" panose="020B0604020202020204" pitchFamily="34" charset="0"/>
              <a:buChar char="•"/>
            </a:pPr>
            <a:r>
              <a:rPr lang="en-US" sz="2200" b="1" dirty="0">
                <a:latin typeface="Soehne"/>
                <a:cs typeface="Segoe UI" panose="020B0502040204020203" pitchFamily="34" charset="0"/>
              </a:rPr>
              <a:t>New Employee Induction Program</a:t>
            </a:r>
          </a:p>
          <a:p>
            <a:endParaRPr lang="en-US" sz="1000" b="1" dirty="0">
              <a:latin typeface="Soehne"/>
              <a:cs typeface="Segoe UI" panose="020B0502040204020203" pitchFamily="34" charset="0"/>
            </a:endParaRPr>
          </a:p>
          <a:p>
            <a:pPr marL="457200" indent="-457200">
              <a:buFont typeface="Arial" panose="020B0604020202020204" pitchFamily="34" charset="0"/>
              <a:buChar char="•"/>
            </a:pPr>
            <a:r>
              <a:rPr lang="en-US" sz="2200" b="1" dirty="0">
                <a:latin typeface="Soehne"/>
                <a:cs typeface="Segoe UI" panose="020B0502040204020203" pitchFamily="34" charset="0"/>
              </a:rPr>
              <a:t>Continue Tiered Professional Learning for Teachers and Leaders</a:t>
            </a:r>
          </a:p>
          <a:p>
            <a:endParaRPr lang="en-US" sz="1000" b="1" dirty="0">
              <a:latin typeface="Soehne"/>
              <a:cs typeface="Segoe UI" panose="020B0502040204020203" pitchFamily="34" charset="0"/>
            </a:endParaRPr>
          </a:p>
          <a:p>
            <a:pPr marL="457200" indent="-457200">
              <a:buFont typeface="Arial" panose="020B0604020202020204" pitchFamily="34" charset="0"/>
              <a:buChar char="•"/>
            </a:pPr>
            <a:r>
              <a:rPr lang="en-US" sz="2200" b="1" dirty="0">
                <a:latin typeface="Soehne"/>
                <a:cs typeface="Segoe UI" panose="020B0502040204020203" pitchFamily="34" charset="0"/>
              </a:rPr>
              <a:t>Work with the Teaching and Learning and school leaders to identify more teachers for leadership programs and endorsements</a:t>
            </a:r>
          </a:p>
          <a:p>
            <a:endParaRPr lang="en-US" sz="1000" b="1" dirty="0">
              <a:latin typeface="Soehne"/>
              <a:cs typeface="Segoe UI" panose="020B0502040204020203" pitchFamily="34" charset="0"/>
            </a:endParaRPr>
          </a:p>
          <a:p>
            <a:pPr marL="457200" indent="-457200">
              <a:buFont typeface="Arial" panose="020B0604020202020204" pitchFamily="34" charset="0"/>
              <a:buChar char="•"/>
            </a:pPr>
            <a:r>
              <a:rPr lang="en-US" sz="2200" b="1" dirty="0">
                <a:latin typeface="Soehne"/>
                <a:cs typeface="Segoe UI" panose="020B0502040204020203" pitchFamily="34" charset="0"/>
              </a:rPr>
              <a:t>Focused Support for State Identified Schools</a:t>
            </a:r>
          </a:p>
          <a:p>
            <a:endParaRPr lang="en-US" sz="1000" b="1" dirty="0">
              <a:latin typeface="Soehne"/>
              <a:cs typeface="Segoe UI" panose="020B0502040204020203" pitchFamily="34" charset="0"/>
            </a:endParaRPr>
          </a:p>
          <a:p>
            <a:pPr marL="457200" indent="-457200">
              <a:buFont typeface="Arial" panose="020B0604020202020204" pitchFamily="34" charset="0"/>
              <a:buChar char="•"/>
            </a:pPr>
            <a:r>
              <a:rPr lang="en-US" sz="2200" b="1" dirty="0">
                <a:latin typeface="Soehne"/>
                <a:cs typeface="Segoe UI" panose="020B0502040204020203" pitchFamily="34" charset="0"/>
              </a:rPr>
              <a:t>Continue collaboration with District Leaders to maximize staff effectiveness and student achievement </a:t>
            </a:r>
          </a:p>
        </p:txBody>
      </p:sp>
      <p:pic>
        <p:nvPicPr>
          <p:cNvPr id="5" name="Picture 12" descr="May be an image of 3 people, people studying and text that says 'Federally Identified Schools In our District'">
            <a:extLst>
              <a:ext uri="{FF2B5EF4-FFF2-40B4-BE49-F238E27FC236}">
                <a16:creationId xmlns:a16="http://schemas.microsoft.com/office/drawing/2014/main" id="{6F22575C-2EB9-5905-F8CC-D6CCE3E062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962" y="3845275"/>
            <a:ext cx="3231788" cy="23161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descr="May be an image of 4 people and people studying">
            <a:extLst>
              <a:ext uri="{FF2B5EF4-FFF2-40B4-BE49-F238E27FC236}">
                <a16:creationId xmlns:a16="http://schemas.microsoft.com/office/drawing/2014/main" id="{D7EEEC74-1805-5AD4-819B-A3E97FD44B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962" y="1159630"/>
            <a:ext cx="3268192" cy="24609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8477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2556152" y="1309842"/>
            <a:ext cx="5688021" cy="4565178"/>
          </a:xfrm>
          <a:prstGeom prst="rect">
            <a:avLst/>
          </a:prstGeom>
        </p:spPr>
      </p:pic>
    </p:spTree>
    <p:extLst>
      <p:ext uri="{BB962C8B-B14F-4D97-AF65-F5344CB8AC3E}">
        <p14:creationId xmlns:p14="http://schemas.microsoft.com/office/powerpoint/2010/main" val="2204643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2663</TotalTime>
  <Words>1445</Words>
  <Application>Microsoft Office PowerPoint</Application>
  <PresentationFormat>Widescreen</PresentationFormat>
  <Paragraphs>262</Paragraphs>
  <Slides>23</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Arial</vt:lpstr>
      <vt:lpstr>Arial Narrow</vt:lpstr>
      <vt:lpstr>Calibri</vt:lpstr>
      <vt:lpstr>Calibri Light</vt:lpstr>
      <vt:lpstr>Soehne</vt:lpstr>
      <vt:lpstr>Trade Gothic Next</vt:lpstr>
      <vt:lpstr>Trade Gothic Next Cond</vt:lpstr>
      <vt:lpstr>Trade Gothic Next HvyCd</vt:lpstr>
      <vt:lpstr>Wingdings</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Jones, Susan</cp:lastModifiedBy>
  <cp:revision>3</cp:revision>
  <cp:lastPrinted>2023-05-01T18:56:22Z</cp:lastPrinted>
  <dcterms:created xsi:type="dcterms:W3CDTF">2023-05-01T16:02:45Z</dcterms:created>
  <dcterms:modified xsi:type="dcterms:W3CDTF">2024-06-13T13:05:32Z</dcterms:modified>
</cp:coreProperties>
</file>