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8" r:id="rId5"/>
    <p:sldMasterId id="2147483680" r:id="rId6"/>
    <p:sldMasterId id="2147483701" r:id="rId7"/>
    <p:sldMasterId id="2147483713" r:id="rId8"/>
  </p:sldMasterIdLst>
  <p:notesMasterIdLst>
    <p:notesMasterId r:id="rId52"/>
  </p:notesMasterIdLst>
  <p:handoutMasterIdLst>
    <p:handoutMasterId r:id="rId53"/>
  </p:handoutMasterIdLst>
  <p:sldIdLst>
    <p:sldId id="455" r:id="rId9"/>
    <p:sldId id="353" r:id="rId10"/>
    <p:sldId id="363" r:id="rId11"/>
    <p:sldId id="813" r:id="rId12"/>
    <p:sldId id="823" r:id="rId13"/>
    <p:sldId id="822" r:id="rId14"/>
    <p:sldId id="833" r:id="rId15"/>
    <p:sldId id="384" r:id="rId16"/>
    <p:sldId id="821" r:id="rId17"/>
    <p:sldId id="820" r:id="rId18"/>
    <p:sldId id="401" r:id="rId19"/>
    <p:sldId id="402" r:id="rId20"/>
    <p:sldId id="403" r:id="rId21"/>
    <p:sldId id="495" r:id="rId22"/>
    <p:sldId id="369" r:id="rId23"/>
    <p:sldId id="824" r:id="rId24"/>
    <p:sldId id="391" r:id="rId25"/>
    <p:sldId id="397" r:id="rId26"/>
    <p:sldId id="398" r:id="rId27"/>
    <p:sldId id="832" r:id="rId28"/>
    <p:sldId id="840" r:id="rId29"/>
    <p:sldId id="834" r:id="rId30"/>
    <p:sldId id="836" r:id="rId31"/>
    <p:sldId id="838" r:id="rId32"/>
    <p:sldId id="839" r:id="rId33"/>
    <p:sldId id="835" r:id="rId34"/>
    <p:sldId id="414" r:id="rId35"/>
    <p:sldId id="366" r:id="rId36"/>
    <p:sldId id="829" r:id="rId37"/>
    <p:sldId id="825" r:id="rId38"/>
    <p:sldId id="826" r:id="rId39"/>
    <p:sldId id="830" r:id="rId40"/>
    <p:sldId id="849" r:id="rId41"/>
    <p:sldId id="776" r:id="rId42"/>
    <p:sldId id="510" r:id="rId43"/>
    <p:sldId id="841" r:id="rId44"/>
    <p:sldId id="846" r:id="rId45"/>
    <p:sldId id="847" r:id="rId46"/>
    <p:sldId id="848" r:id="rId47"/>
    <p:sldId id="844" r:id="rId48"/>
    <p:sldId id="430" r:id="rId49"/>
    <p:sldId id="812" r:id="rId50"/>
    <p:sldId id="400" r:id="rId51"/>
  </p:sldIdLst>
  <p:sldSz cx="12192000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169B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1FCC28-A527-408D-B946-97A8DE5E02A1}" v="913" dt="2021-04-12T16:48:32.9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86241" autoAdjust="0"/>
  </p:normalViewPr>
  <p:slideViewPr>
    <p:cSldViewPr snapToGrid="0">
      <p:cViewPr varScale="1">
        <p:scale>
          <a:sx n="110" d="100"/>
          <a:sy n="110" d="100"/>
        </p:scale>
        <p:origin x="468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handoutMaster" Target="handoutMasters/handoutMaster1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microsoft.com/office/2015/10/relationships/revisionInfo" Target="revisionInfo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s, Carol" userId="574847a0-18d3-4669-a014-5c5ec510a0b2" providerId="ADAL" clId="{4D1FCC28-A527-408D-B946-97A8DE5E02A1}"/>
    <pc:docChg chg="custSel modSld">
      <pc:chgData name="Tims, Carol" userId="574847a0-18d3-4669-a014-5c5ec510a0b2" providerId="ADAL" clId="{4D1FCC28-A527-408D-B946-97A8DE5E02A1}" dt="2021-04-13T15:47:24.812" v="51" actId="1076"/>
      <pc:docMkLst>
        <pc:docMk/>
      </pc:docMkLst>
      <pc:sldChg chg="addSp delSp modSp mod">
        <pc:chgData name="Tims, Carol" userId="574847a0-18d3-4669-a014-5c5ec510a0b2" providerId="ADAL" clId="{4D1FCC28-A527-408D-B946-97A8DE5E02A1}" dt="2021-04-13T15:47:24.812" v="51" actId="1076"/>
        <pc:sldMkLst>
          <pc:docMk/>
          <pc:sldMk cId="655052204" sldId="403"/>
        </pc:sldMkLst>
        <pc:spChg chg="add del mod">
          <ac:chgData name="Tims, Carol" userId="574847a0-18d3-4669-a014-5c5ec510a0b2" providerId="ADAL" clId="{4D1FCC28-A527-408D-B946-97A8DE5E02A1}" dt="2021-04-13T15:45:36.537" v="38" actId="21"/>
          <ac:spMkLst>
            <pc:docMk/>
            <pc:sldMk cId="655052204" sldId="403"/>
            <ac:spMk id="8" creationId="{3E6B12FF-23E7-4A7B-A722-689838EDBC8C}"/>
          </ac:spMkLst>
        </pc:spChg>
        <pc:spChg chg="add del mod">
          <ac:chgData name="Tims, Carol" userId="574847a0-18d3-4669-a014-5c5ec510a0b2" providerId="ADAL" clId="{4D1FCC28-A527-408D-B946-97A8DE5E02A1}" dt="2021-04-13T15:46:19.220" v="42" actId="478"/>
          <ac:spMkLst>
            <pc:docMk/>
            <pc:sldMk cId="655052204" sldId="403"/>
            <ac:spMk id="9" creationId="{5F5CD5D4-F21F-4D6E-8934-FB41A05E1AFF}"/>
          </ac:spMkLst>
        </pc:spChg>
        <pc:spChg chg="add mod">
          <ac:chgData name="Tims, Carol" userId="574847a0-18d3-4669-a014-5c5ec510a0b2" providerId="ADAL" clId="{4D1FCC28-A527-408D-B946-97A8DE5E02A1}" dt="2021-04-13T15:47:24.812" v="51" actId="1076"/>
          <ac:spMkLst>
            <pc:docMk/>
            <pc:sldMk cId="655052204" sldId="403"/>
            <ac:spMk id="11" creationId="{8A73234C-6150-4E8A-A4ED-E7974EE746D7}"/>
          </ac:spMkLst>
        </pc:spChg>
        <pc:graphicFrameChg chg="del mod">
          <ac:chgData name="Tims, Carol" userId="574847a0-18d3-4669-a014-5c5ec510a0b2" providerId="ADAL" clId="{4D1FCC28-A527-408D-B946-97A8DE5E02A1}" dt="2021-04-13T15:44:29.214" v="25" actId="478"/>
          <ac:graphicFrameMkLst>
            <pc:docMk/>
            <pc:sldMk cId="655052204" sldId="403"/>
            <ac:graphicFrameMk id="5" creationId="{BFAD9B23-48E4-46DA-8666-9305233AFA32}"/>
          </ac:graphicFrameMkLst>
        </pc:graphicFrameChg>
        <pc:graphicFrameChg chg="mod">
          <ac:chgData name="Tims, Carol" userId="574847a0-18d3-4669-a014-5c5ec510a0b2" providerId="ADAL" clId="{4D1FCC28-A527-408D-B946-97A8DE5E02A1}" dt="2021-04-13T15:46:26.941" v="44" actId="1076"/>
          <ac:graphicFrameMkLst>
            <pc:docMk/>
            <pc:sldMk cId="655052204" sldId="403"/>
            <ac:graphicFrameMk id="6" creationId="{95A4F1B5-8CBA-4688-8483-01C031214758}"/>
          </ac:graphicFrameMkLst>
        </pc:graphicFrameChg>
      </pc:sldChg>
      <pc:sldChg chg="addSp delSp modSp mod">
        <pc:chgData name="Tims, Carol" userId="574847a0-18d3-4669-a014-5c5ec510a0b2" providerId="ADAL" clId="{4D1FCC28-A527-408D-B946-97A8DE5E02A1}" dt="2021-04-12T16:50:06.406" v="22" actId="1076"/>
        <pc:sldMkLst>
          <pc:docMk/>
          <pc:sldMk cId="2022532673" sldId="822"/>
        </pc:sldMkLst>
        <pc:picChg chg="add del mod">
          <ac:chgData name="Tims, Carol" userId="574847a0-18d3-4669-a014-5c5ec510a0b2" providerId="ADAL" clId="{4D1FCC28-A527-408D-B946-97A8DE5E02A1}" dt="2021-04-12T16:01:34.164" v="7" actId="478"/>
          <ac:picMkLst>
            <pc:docMk/>
            <pc:sldMk cId="2022532673" sldId="822"/>
            <ac:picMk id="2" creationId="{34972783-E4C4-4352-8945-3E55F46E6B88}"/>
          </ac:picMkLst>
        </pc:picChg>
        <pc:picChg chg="add del mod">
          <ac:chgData name="Tims, Carol" userId="574847a0-18d3-4669-a014-5c5ec510a0b2" providerId="ADAL" clId="{4D1FCC28-A527-408D-B946-97A8DE5E02A1}" dt="2021-04-12T16:48:30.645" v="17" actId="478"/>
          <ac:picMkLst>
            <pc:docMk/>
            <pc:sldMk cId="2022532673" sldId="822"/>
            <ac:picMk id="2" creationId="{9029FE5A-570B-4653-8062-E500EBF7E70D}"/>
          </ac:picMkLst>
        </pc:picChg>
        <pc:picChg chg="add del mod">
          <ac:chgData name="Tims, Carol" userId="574847a0-18d3-4669-a014-5c5ec510a0b2" providerId="ADAL" clId="{4D1FCC28-A527-408D-B946-97A8DE5E02A1}" dt="2021-04-12T16:47:07.017" v="13" actId="478"/>
          <ac:picMkLst>
            <pc:docMk/>
            <pc:sldMk cId="2022532673" sldId="822"/>
            <ac:picMk id="4" creationId="{9825DA94-A952-4C94-A1B3-6A72ED88454E}"/>
          </ac:picMkLst>
        </pc:picChg>
        <pc:picChg chg="add mod">
          <ac:chgData name="Tims, Carol" userId="574847a0-18d3-4669-a014-5c5ec510a0b2" providerId="ADAL" clId="{4D1FCC28-A527-408D-B946-97A8DE5E02A1}" dt="2021-04-12T16:50:06.406" v="22" actId="1076"/>
          <ac:picMkLst>
            <pc:docMk/>
            <pc:sldMk cId="2022532673" sldId="822"/>
            <ac:picMk id="6" creationId="{C44F83DE-FC18-4274-8923-44432EFA6D72}"/>
          </ac:picMkLst>
        </pc:picChg>
        <pc:picChg chg="del">
          <ac:chgData name="Tims, Carol" userId="574847a0-18d3-4669-a014-5c5ec510a0b2" providerId="ADAL" clId="{4D1FCC28-A527-408D-B946-97A8DE5E02A1}" dt="2021-04-12T15:59:03.966" v="0" actId="478"/>
          <ac:picMkLst>
            <pc:docMk/>
            <pc:sldMk cId="2022532673" sldId="822"/>
            <ac:picMk id="6" creationId="{FDB9A043-C3D3-42A7-8B4A-37F04E2B2E7D}"/>
          </ac:picMkLst>
        </pc:picChg>
      </pc:sldChg>
      <pc:sldChg chg="modSp mod">
        <pc:chgData name="Tims, Carol" userId="574847a0-18d3-4669-a014-5c5ec510a0b2" providerId="ADAL" clId="{4D1FCC28-A527-408D-B946-97A8DE5E02A1}" dt="2021-04-12T16:00:38.985" v="6" actId="1076"/>
        <pc:sldMkLst>
          <pc:docMk/>
          <pc:sldMk cId="150221683" sldId="833"/>
        </pc:sldMkLst>
        <pc:picChg chg="mod">
          <ac:chgData name="Tims, Carol" userId="574847a0-18d3-4669-a014-5c5ec510a0b2" providerId="ADAL" clId="{4D1FCC28-A527-408D-B946-97A8DE5E02A1}" dt="2021-04-12T16:00:38.985" v="6" actId="1076"/>
          <ac:picMkLst>
            <pc:docMk/>
            <pc:sldMk cId="150221683" sldId="833"/>
            <ac:picMk id="2" creationId="{DE659BE5-7537-4398-81C0-386013AD372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5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b="1"/>
            </a:pPr>
            <a:r>
              <a:rPr lang="en-US" b="1"/>
              <a:t> </a:t>
            </a:r>
            <a:endParaRPr lang="en-US" sz="1600" b="1">
              <a:solidFill>
                <a:srgbClr val="16365C"/>
              </a:solidFill>
            </a:endParaRPr>
          </a:p>
        </c:rich>
      </c:tx>
      <c:layout>
        <c:manualLayout>
          <c:xMode val="edge"/>
          <c:yMode val="edge"/>
          <c:x val="0.27399755723603858"/>
          <c:y val="1.849622851197654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2291875978410709E-2"/>
          <c:y val="7.5045748471385218E-2"/>
          <c:w val="0.88345323939770681"/>
          <c:h val="0.70833326001847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'FY11-FY21 Enrollment Graph p.12'!$C$29</c:f>
              <c:strCache>
                <c:ptCount val="1"/>
                <c:pt idx="0">
                  <c:v> ENROLLMENT AS OF OCTOBER  FTE COUNT</c:v>
                </c:pt>
              </c:strCache>
            </c:strRef>
          </c:tx>
          <c:invertIfNegative val="0"/>
          <c:cat>
            <c:strRef>
              <c:f>'FY11-FY21 Enrollment Graph p.12'!$A$30:$A$42</c:f>
              <c:strCache>
                <c:ptCount val="13"/>
                <c:pt idx="0">
                  <c:v>FY 2013</c:v>
                </c:pt>
                <c:pt idx="1">
                  <c:v>FY 2014</c:v>
                </c:pt>
                <c:pt idx="2">
                  <c:v>FY 2015</c:v>
                </c:pt>
                <c:pt idx="3">
                  <c:v>FY 2016</c:v>
                </c:pt>
                <c:pt idx="4">
                  <c:v>FY 2017</c:v>
                </c:pt>
                <c:pt idx="5">
                  <c:v>FY 2018</c:v>
                </c:pt>
                <c:pt idx="6">
                  <c:v>FY 2019</c:v>
                </c:pt>
                <c:pt idx="7">
                  <c:v>FY 2020</c:v>
                </c:pt>
                <c:pt idx="8">
                  <c:v>FY 2021</c:v>
                </c:pt>
                <c:pt idx="9">
                  <c:v>FY 2022</c:v>
                </c:pt>
                <c:pt idx="10">
                  <c:v>FY 2023</c:v>
                </c:pt>
                <c:pt idx="11">
                  <c:v>FY 2024</c:v>
                </c:pt>
                <c:pt idx="12">
                  <c:v>FY 2025</c:v>
                </c:pt>
              </c:strCache>
            </c:strRef>
          </c:cat>
          <c:val>
            <c:numRef>
              <c:f>'FY11-FY21 Enrollment Graph p.12'!$C$30:$C$42</c:f>
              <c:numCache>
                <c:formatCode>#,##0</c:formatCode>
                <c:ptCount val="13"/>
                <c:pt idx="0">
                  <c:v>23682</c:v>
                </c:pt>
                <c:pt idx="1">
                  <c:v>23350</c:v>
                </c:pt>
                <c:pt idx="2">
                  <c:v>23442</c:v>
                </c:pt>
                <c:pt idx="3">
                  <c:v>23591</c:v>
                </c:pt>
                <c:pt idx="4">
                  <c:v>23163</c:v>
                </c:pt>
                <c:pt idx="5">
                  <c:v>23237</c:v>
                </c:pt>
                <c:pt idx="6">
                  <c:v>22966</c:v>
                </c:pt>
                <c:pt idx="7">
                  <c:v>20898</c:v>
                </c:pt>
                <c:pt idx="8">
                  <c:v>20548</c:v>
                </c:pt>
                <c:pt idx="9">
                  <c:v>20354</c:v>
                </c:pt>
                <c:pt idx="10">
                  <c:v>20204</c:v>
                </c:pt>
                <c:pt idx="11">
                  <c:v>20054</c:v>
                </c:pt>
                <c:pt idx="12">
                  <c:v>19904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BB-4ACB-A052-973019B210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1338496"/>
        <c:axId val="181340032"/>
      </c:barChart>
      <c:catAx>
        <c:axId val="181338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baseline="0">
                <a:solidFill>
                  <a:sysClr val="windowText" lastClr="000000"/>
                </a:solidFill>
              </a:defRPr>
            </a:pPr>
            <a:endParaRPr lang="en-US"/>
          </a:p>
        </c:txPr>
        <c:crossAx val="181340032"/>
        <c:crosses val="autoZero"/>
        <c:auto val="1"/>
        <c:lblAlgn val="ctr"/>
        <c:lblOffset val="100"/>
        <c:noMultiLvlLbl val="0"/>
      </c:catAx>
      <c:valAx>
        <c:axId val="181340032"/>
        <c:scaling>
          <c:orientation val="minMax"/>
        </c:scaling>
        <c:delete val="0"/>
        <c:axPos val="l"/>
        <c:majorGridlines>
          <c:spPr>
            <a:ln w="3175"/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b="1" baseline="0">
                <a:solidFill>
                  <a:sysClr val="windowText" lastClr="000000"/>
                </a:solidFill>
              </a:defRPr>
            </a:pPr>
            <a:endParaRPr lang="en-US"/>
          </a:p>
        </c:txPr>
        <c:crossAx val="181338496"/>
        <c:crosses val="autoZero"/>
        <c:crossBetween val="between"/>
      </c:valAx>
      <c:spPr>
        <a:ln>
          <a:solidFill>
            <a:srgbClr val="16365C"/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sz="1400" b="1" baseline="0">
                <a:solidFill>
                  <a:sysClr val="windowText" lastClr="000000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30892655186394385"/>
          <c:y val="0"/>
          <c:w val="0.37800962379702535"/>
          <c:h val="6.913156547921652E-2"/>
        </c:manualLayout>
      </c:layout>
      <c:overlay val="0"/>
      <c:txPr>
        <a:bodyPr/>
        <a:lstStyle/>
        <a:p>
          <a:pPr>
            <a:defRPr baseline="0">
              <a:solidFill>
                <a:sysClr val="windowText" lastClr="000000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20,000 - 50,000 Student Enrollment Districts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'C:\Users\Emanuel.Frazier\OneDrive - Bibb County School District\Central High\Desktop\Human Resources\Salary Information\[Salary Comparison Spreadsheet.xlsx]Teacher Comparison'!$A$2</c:f>
              <c:strCache>
                <c:ptCount val="1"/>
                <c:pt idx="0">
                  <c:v>Entry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'[1]Teacher Comparison'!$B$1:$G$1</c:f>
              <c:strCache>
                <c:ptCount val="6"/>
                <c:pt idx="0">
                  <c:v>Bibb</c:v>
                </c:pt>
                <c:pt idx="1">
                  <c:v>Henry</c:v>
                </c:pt>
                <c:pt idx="2">
                  <c:v>Houston</c:v>
                </c:pt>
                <c:pt idx="3">
                  <c:v>Muscogee</c:v>
                </c:pt>
                <c:pt idx="4">
                  <c:v>Richmond</c:v>
                </c:pt>
                <c:pt idx="5">
                  <c:v>Chatham</c:v>
                </c:pt>
              </c:strCache>
            </c:strRef>
          </c:cat>
          <c:val>
            <c:numRef>
              <c:f>'[1]Teacher Comparison'!$B$2:$G$2</c:f>
              <c:numCache>
                <c:formatCode>General</c:formatCode>
                <c:ptCount val="6"/>
                <c:pt idx="0">
                  <c:v>39653</c:v>
                </c:pt>
                <c:pt idx="1">
                  <c:v>41000</c:v>
                </c:pt>
                <c:pt idx="2">
                  <c:v>42872</c:v>
                </c:pt>
                <c:pt idx="3">
                  <c:v>41705</c:v>
                </c:pt>
                <c:pt idx="4">
                  <c:v>40367</c:v>
                </c:pt>
                <c:pt idx="5">
                  <c:v>44000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8C-4275-803A-7A4AA3FFAE38}"/>
            </c:ext>
          </c:extLst>
        </c:ser>
        <c:ser>
          <c:idx val="1"/>
          <c:order val="1"/>
          <c:tx>
            <c:strRef>
              <c:f>'C:\Users\Emanuel.Frazier\OneDrive - Bibb County School District\Central High\Desktop\Human Resources\Salary Information\[Salary Comparison Spreadsheet.xlsx]Teacher Comparison'!$A$3</c:f>
              <c:strCache>
                <c:ptCount val="1"/>
                <c:pt idx="0">
                  <c:v>Step 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'[1]Teacher Comparison'!$B$1:$G$1</c:f>
              <c:strCache>
                <c:ptCount val="6"/>
                <c:pt idx="0">
                  <c:v>Bibb</c:v>
                </c:pt>
                <c:pt idx="1">
                  <c:v>Henry</c:v>
                </c:pt>
                <c:pt idx="2">
                  <c:v>Houston</c:v>
                </c:pt>
                <c:pt idx="3">
                  <c:v>Muscogee</c:v>
                </c:pt>
                <c:pt idx="4">
                  <c:v>Richmond</c:v>
                </c:pt>
                <c:pt idx="5">
                  <c:v>Chatham</c:v>
                </c:pt>
              </c:strCache>
            </c:strRef>
          </c:cat>
          <c:val>
            <c:numRef>
              <c:f>'[1]Teacher Comparison'!$B$3:$G$3</c:f>
              <c:numCache>
                <c:formatCode>General</c:formatCode>
                <c:ptCount val="6"/>
                <c:pt idx="0">
                  <c:v>46017</c:v>
                </c:pt>
                <c:pt idx="1">
                  <c:v>47052</c:v>
                </c:pt>
                <c:pt idx="2">
                  <c:v>49542</c:v>
                </c:pt>
                <c:pt idx="3">
                  <c:v>47437</c:v>
                </c:pt>
                <c:pt idx="4">
                  <c:v>43510</c:v>
                </c:pt>
                <c:pt idx="5">
                  <c:v>47370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8C-4275-803A-7A4AA3FFAE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220639"/>
        <c:axId val="262608367"/>
      </c:barChart>
      <c:catAx>
        <c:axId val="177220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2608367"/>
        <c:crosses val="autoZero"/>
        <c:auto val="1"/>
        <c:lblAlgn val="ctr"/>
        <c:lblOffset val="100"/>
        <c:noMultiLvlLbl val="0"/>
      </c:catAx>
      <c:valAx>
        <c:axId val="262608367"/>
        <c:scaling>
          <c:orientation val="minMax"/>
          <c:max val="50000"/>
          <c:min val="1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22063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Middle Georgia Districts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'C:\Users\Emanuel.Frazier\OneDrive - Bibb County School District\Central High\Desktop\Human Resources\Salary Information\[Salary Comparison Spreadsheet.xlsx]Teacher Comparison'!$A$23</c:f>
              <c:strCache>
                <c:ptCount val="1"/>
                <c:pt idx="0">
                  <c:v>Entry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'[1]Teacher Comparison'!$B$22:$F$22</c:f>
              <c:strCache>
                <c:ptCount val="5"/>
                <c:pt idx="0">
                  <c:v>Bibb</c:v>
                </c:pt>
                <c:pt idx="1">
                  <c:v>Houston</c:v>
                </c:pt>
                <c:pt idx="2">
                  <c:v>Monroe</c:v>
                </c:pt>
                <c:pt idx="3">
                  <c:v>Peach</c:v>
                </c:pt>
                <c:pt idx="4">
                  <c:v>Baldwin</c:v>
                </c:pt>
              </c:strCache>
            </c:strRef>
          </c:cat>
          <c:val>
            <c:numRef>
              <c:f>'[1]Teacher Comparison'!$B$23:$F$23</c:f>
              <c:numCache>
                <c:formatCode>General</c:formatCode>
                <c:ptCount val="5"/>
                <c:pt idx="0">
                  <c:v>39653</c:v>
                </c:pt>
                <c:pt idx="1">
                  <c:v>42872</c:v>
                </c:pt>
                <c:pt idx="2">
                  <c:v>39400</c:v>
                </c:pt>
                <c:pt idx="3">
                  <c:v>35242</c:v>
                </c:pt>
                <c:pt idx="4">
                  <c:v>39195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CE-49F2-9D6A-C5970E7EECF4}"/>
            </c:ext>
          </c:extLst>
        </c:ser>
        <c:ser>
          <c:idx val="1"/>
          <c:order val="1"/>
          <c:tx>
            <c:strRef>
              <c:f>'C:\Users\Emanuel.Frazier\OneDrive - Bibb County School District\Central High\Desktop\Human Resources\Salary Information\[Salary Comparison Spreadsheet.xlsx]Teacher Comparison'!$A$24</c:f>
              <c:strCache>
                <c:ptCount val="1"/>
                <c:pt idx="0">
                  <c:v>Step 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'[1]Teacher Comparison'!$B$22:$F$22</c:f>
              <c:strCache>
                <c:ptCount val="5"/>
                <c:pt idx="0">
                  <c:v>Bibb</c:v>
                </c:pt>
                <c:pt idx="1">
                  <c:v>Houston</c:v>
                </c:pt>
                <c:pt idx="2">
                  <c:v>Monroe</c:v>
                </c:pt>
                <c:pt idx="3">
                  <c:v>Peach</c:v>
                </c:pt>
                <c:pt idx="4">
                  <c:v>Baldwin</c:v>
                </c:pt>
              </c:strCache>
            </c:strRef>
          </c:cat>
          <c:val>
            <c:numRef>
              <c:f>'[1]Teacher Comparison'!$B$24:$F$24</c:f>
              <c:numCache>
                <c:formatCode>General</c:formatCode>
                <c:ptCount val="5"/>
                <c:pt idx="0">
                  <c:v>46017</c:v>
                </c:pt>
                <c:pt idx="1">
                  <c:v>49542</c:v>
                </c:pt>
                <c:pt idx="2">
                  <c:v>45736</c:v>
                </c:pt>
                <c:pt idx="3">
                  <c:v>38320</c:v>
                </c:pt>
                <c:pt idx="4">
                  <c:v>45228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CE-49F2-9D6A-C5970E7EEC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237359"/>
        <c:axId val="262651631"/>
      </c:barChart>
      <c:catAx>
        <c:axId val="163237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2651631"/>
        <c:crosses val="autoZero"/>
        <c:auto val="1"/>
        <c:lblAlgn val="ctr"/>
        <c:lblOffset val="100"/>
        <c:noMultiLvlLbl val="0"/>
      </c:catAx>
      <c:valAx>
        <c:axId val="262651631"/>
        <c:scaling>
          <c:orientation val="minMax"/>
          <c:min val="1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23735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4033943" cy="352374"/>
          </a:xfrm>
          <a:prstGeom prst="rect">
            <a:avLst/>
          </a:prstGeom>
        </p:spPr>
        <p:txBody>
          <a:bodyPr vert="horz" lIns="93299" tIns="46649" rIns="93299" bIns="4664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5" y="3"/>
            <a:ext cx="4033943" cy="352374"/>
          </a:xfrm>
          <a:prstGeom prst="rect">
            <a:avLst/>
          </a:prstGeom>
        </p:spPr>
        <p:txBody>
          <a:bodyPr vert="horz" lIns="93299" tIns="46649" rIns="93299" bIns="46649" rtlCol="0"/>
          <a:lstStyle>
            <a:lvl1pPr algn="r">
              <a:defRPr sz="1200"/>
            </a:lvl1pPr>
          </a:lstStyle>
          <a:p>
            <a:fld id="{50A84975-0CB2-4F3C-ADAC-332BBF4CD0F2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70729"/>
            <a:ext cx="4033943" cy="352373"/>
          </a:xfrm>
          <a:prstGeom prst="rect">
            <a:avLst/>
          </a:prstGeom>
        </p:spPr>
        <p:txBody>
          <a:bodyPr vert="horz" lIns="93299" tIns="46649" rIns="93299" bIns="4664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5" y="6670729"/>
            <a:ext cx="4033943" cy="352373"/>
          </a:xfrm>
          <a:prstGeom prst="rect">
            <a:avLst/>
          </a:prstGeom>
        </p:spPr>
        <p:txBody>
          <a:bodyPr vert="horz" lIns="93299" tIns="46649" rIns="93299" bIns="46649" rtlCol="0" anchor="b"/>
          <a:lstStyle>
            <a:lvl1pPr algn="r">
              <a:defRPr sz="1200"/>
            </a:lvl1pPr>
          </a:lstStyle>
          <a:p>
            <a:fld id="{A5BF8B7B-ECC0-4D9A-A181-875CC54C10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877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34579" cy="351474"/>
          </a:xfrm>
          <a:prstGeom prst="rect">
            <a:avLst/>
          </a:prstGeom>
        </p:spPr>
        <p:txBody>
          <a:bodyPr vert="horz" lIns="91557" tIns="45781" rIns="91557" bIns="4578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2934" y="0"/>
            <a:ext cx="4034579" cy="351474"/>
          </a:xfrm>
          <a:prstGeom prst="rect">
            <a:avLst/>
          </a:prstGeom>
        </p:spPr>
        <p:txBody>
          <a:bodyPr vert="horz" lIns="91557" tIns="45781" rIns="91557" bIns="45781" rtlCol="0"/>
          <a:lstStyle>
            <a:lvl1pPr algn="r">
              <a:defRPr sz="1200"/>
            </a:lvl1pPr>
          </a:lstStyle>
          <a:p>
            <a:fld id="{C302D95C-DE8F-4B48-B114-373CF77B7C8F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7" tIns="45781" rIns="91557" bIns="457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546" y="3379549"/>
            <a:ext cx="7446008" cy="2765663"/>
          </a:xfrm>
          <a:prstGeom prst="rect">
            <a:avLst/>
          </a:prstGeom>
        </p:spPr>
        <p:txBody>
          <a:bodyPr vert="horz" lIns="91557" tIns="45781" rIns="91557" bIns="4578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671630"/>
            <a:ext cx="4034579" cy="351473"/>
          </a:xfrm>
          <a:prstGeom prst="rect">
            <a:avLst/>
          </a:prstGeom>
        </p:spPr>
        <p:txBody>
          <a:bodyPr vert="horz" lIns="91557" tIns="45781" rIns="91557" bIns="4578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2934" y="6671630"/>
            <a:ext cx="4034579" cy="351473"/>
          </a:xfrm>
          <a:prstGeom prst="rect">
            <a:avLst/>
          </a:prstGeom>
        </p:spPr>
        <p:txBody>
          <a:bodyPr vert="horz" lIns="91557" tIns="45781" rIns="91557" bIns="45781" rtlCol="0" anchor="b"/>
          <a:lstStyle>
            <a:lvl1pPr algn="r">
              <a:defRPr sz="1200"/>
            </a:lvl1pPr>
          </a:lstStyle>
          <a:p>
            <a:fld id="{B4024657-93C2-4881-9DF3-409F672F01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97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12">
              <a:defRPr/>
            </a:pPr>
            <a:fld id="{B4024657-93C2-4881-9DF3-409F672F018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212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4745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36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576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692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792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15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319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347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025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228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1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4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1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ACE9947-3367-4C1B-9731-C94676ABC770}" type="datetimeFigureOut">
              <a:rPr lang="en-US" smtClean="0"/>
              <a:pPr/>
              <a:t>4/13/2021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3440C81-AA24-4696-A941-47913147E6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771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9947-3367-4C1B-9731-C94676ABC770}" type="datetimeFigureOut">
              <a:rPr lang="en-US" smtClean="0">
                <a:solidFill>
                  <a:prstClr val="black"/>
                </a:solidFill>
              </a:rPr>
              <a:pPr/>
              <a:t>4/13/2021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40C81-AA24-4696-A941-47913147E6E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408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198563"/>
            <a:ext cx="11430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Points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27993" y="6457950"/>
            <a:ext cx="2743200" cy="365125"/>
          </a:xfrm>
        </p:spPr>
        <p:txBody>
          <a:bodyPr/>
          <a:lstStyle/>
          <a:p>
            <a:fld id="{A23E5EAA-34AB-4363-B5C7-C812CE4C29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36979" y="2416175"/>
            <a:ext cx="11034214" cy="3738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0715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9947-3367-4C1B-9731-C94676ABC770}" type="datetimeFigureOut">
              <a:rPr lang="en-US" smtClean="0">
                <a:solidFill>
                  <a:prstClr val="white"/>
                </a:solidFill>
              </a:rPr>
              <a:pPr/>
              <a:t>4/13/2021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40C81-AA24-4696-A941-47913147E6E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3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3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9947-3367-4C1B-9731-C94676ABC770}" type="datetimeFigureOut">
              <a:rPr lang="en-US" smtClean="0">
                <a:solidFill>
                  <a:prstClr val="white"/>
                </a:solidFill>
              </a:rPr>
              <a:pPr/>
              <a:t>4/13/2021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40C81-AA24-4696-A941-47913147E6E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4017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3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3" y="1444296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444296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9947-3367-4C1B-9731-C94676ABC770}" type="datetimeFigureOut">
              <a:rPr lang="en-US" smtClean="0">
                <a:solidFill>
                  <a:prstClr val="black"/>
                </a:solidFill>
              </a:rPr>
              <a:pPr/>
              <a:t>4/13/2021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40C81-AA24-4696-A941-47913147E6E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98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9947-3367-4C1B-9731-C94676ABC770}" type="datetimeFigureOut">
              <a:rPr lang="en-US" smtClean="0">
                <a:solidFill>
                  <a:prstClr val="white"/>
                </a:solidFill>
              </a:rPr>
              <a:pPr/>
              <a:t>4/13/2021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40C81-AA24-4696-A941-47913147E6E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6234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9947-3367-4C1B-9731-C94676ABC770}" type="datetimeFigureOut">
              <a:rPr lang="en-US" smtClean="0">
                <a:solidFill>
                  <a:prstClr val="black"/>
                </a:solidFill>
              </a:rPr>
              <a:pPr/>
              <a:t>4/13/2021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40C81-AA24-4696-A941-47913147E6E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74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4ACE9947-3367-4C1B-9731-C94676ABC770}" type="datetimeFigureOut">
              <a:rPr lang="en-US" smtClean="0">
                <a:solidFill>
                  <a:prstClr val="black"/>
                </a:solidFill>
              </a:rPr>
              <a:pPr/>
              <a:t>4/13/2021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40C81-AA24-4696-A941-47913147E6E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79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4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ACE9947-3367-4C1B-9731-C94676ABC770}" type="datetimeFigureOut">
              <a:rPr lang="en-US" smtClean="0">
                <a:solidFill>
                  <a:prstClr val="white"/>
                </a:solidFill>
              </a:rPr>
              <a:pPr/>
              <a:t>4/13/2021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100" y="6407947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3440C81-AA24-4696-A941-47913147E6E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4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8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7" y="5791254"/>
            <a:ext cx="4536420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41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436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2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9947-3367-4C1B-9731-C94676ABC770}" type="datetimeFigureOut">
              <a:rPr lang="en-US" smtClean="0">
                <a:solidFill>
                  <a:prstClr val="black"/>
                </a:solidFill>
              </a:rPr>
              <a:pPr/>
              <a:t>4/13/2021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40C81-AA24-4696-A941-47913147E6E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4" y="274643"/>
            <a:ext cx="2369961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9947-3367-4C1B-9731-C94676ABC770}" type="datetimeFigureOut">
              <a:rPr lang="en-US" smtClean="0">
                <a:solidFill>
                  <a:prstClr val="black"/>
                </a:solidFill>
              </a:rPr>
              <a:pPr/>
              <a:t>4/13/2021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40C81-AA24-4696-A941-47913147E6E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10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ase stu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09600" y="140511"/>
            <a:ext cx="10972800" cy="553998"/>
          </a:xfrm>
        </p:spPr>
        <p:txBody>
          <a:bodyPr/>
          <a:lstStyle>
            <a:lvl1pPr marL="0" marR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noProof="0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64483" y="1421308"/>
            <a:ext cx="6167717" cy="4581461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0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602341" y="1775287"/>
            <a:ext cx="3454400" cy="3873500"/>
          </a:xfrm>
        </p:spPr>
        <p:txBody>
          <a:bodyPr>
            <a:noAutofit/>
          </a:bodyPr>
          <a:lstStyle/>
          <a:p>
            <a:pPr lvl="0"/>
            <a:r>
              <a:rPr lang="en-US" noProof="0" dirty="0"/>
              <a:t>Click icon to add picture</a:t>
            </a:r>
            <a:endParaRPr lang="en-IN" noProof="0" dirty="0"/>
          </a:p>
        </p:txBody>
      </p:sp>
    </p:spTree>
    <p:extLst>
      <p:ext uri="{BB962C8B-B14F-4D97-AF65-F5344CB8AC3E}">
        <p14:creationId xmlns:p14="http://schemas.microsoft.com/office/powerpoint/2010/main" val="1794742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8490" y="1241425"/>
            <a:ext cx="11430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Table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55290" y="6492875"/>
            <a:ext cx="2743200" cy="365125"/>
          </a:xfrm>
        </p:spPr>
        <p:txBody>
          <a:bodyPr/>
          <a:lstStyle/>
          <a:p>
            <a:fld id="{A23E5EAA-34AB-4363-B5C7-C812CE4C293E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/>
        </p:nvGraphicFramePr>
        <p:xfrm>
          <a:off x="336644" y="2483043"/>
          <a:ext cx="11461845" cy="18238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0615">
                  <a:extLst>
                    <a:ext uri="{9D8B030D-6E8A-4147-A177-3AD203B41FA5}">
                      <a16:colId xmlns:a16="http://schemas.microsoft.com/office/drawing/2014/main" val="1840303142"/>
                    </a:ext>
                  </a:extLst>
                </a:gridCol>
                <a:gridCol w="3820615">
                  <a:extLst>
                    <a:ext uri="{9D8B030D-6E8A-4147-A177-3AD203B41FA5}">
                      <a16:colId xmlns:a16="http://schemas.microsoft.com/office/drawing/2014/main" val="1198625184"/>
                    </a:ext>
                  </a:extLst>
                </a:gridCol>
                <a:gridCol w="3820615">
                  <a:extLst>
                    <a:ext uri="{9D8B030D-6E8A-4147-A177-3AD203B41FA5}">
                      <a16:colId xmlns:a16="http://schemas.microsoft.com/office/drawing/2014/main" val="1527431364"/>
                    </a:ext>
                  </a:extLst>
                </a:gridCol>
              </a:tblGrid>
              <a:tr h="6079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823697"/>
                  </a:ext>
                </a:extLst>
              </a:tr>
              <a:tr h="6079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342705"/>
                  </a:ext>
                </a:extLst>
              </a:tr>
              <a:tr h="6079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918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64379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13835" y="145140"/>
            <a:ext cx="10972800" cy="553998"/>
          </a:xfrm>
          <a:noFill/>
          <a:ln w="9525">
            <a:noFill/>
            <a:miter lim="800000"/>
            <a:headEnd/>
            <a:tailEnd/>
          </a:ln>
        </p:spPr>
        <p:txBody>
          <a:bodyPr lIns="91440" rIns="91440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3000" b="1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09604" y="1360490"/>
            <a:ext cx="10987617" cy="4473575"/>
          </a:xfrm>
        </p:spPr>
        <p:txBody>
          <a:bodyPr/>
          <a:lstStyle>
            <a:lvl1pPr>
              <a:buClr>
                <a:srgbClr val="0070C0"/>
              </a:buClr>
              <a:defRPr sz="2200">
                <a:solidFill>
                  <a:srgbClr val="595959"/>
                </a:solidFill>
              </a:defRPr>
            </a:lvl1pPr>
            <a:lvl2pPr>
              <a:buClr>
                <a:srgbClr val="0070C0"/>
              </a:buClr>
              <a:buFont typeface="Arial" pitchFamily="34" charset="0"/>
              <a:buChar char="•"/>
              <a:defRPr>
                <a:solidFill>
                  <a:srgbClr val="595959"/>
                </a:solidFill>
              </a:defRPr>
            </a:lvl2pPr>
            <a:lvl3pPr>
              <a:buClr>
                <a:srgbClr val="0070C0"/>
              </a:buClr>
              <a:buFont typeface="Arial" pitchFamily="34" charset="0"/>
              <a:buChar char="•"/>
              <a:defRPr>
                <a:solidFill>
                  <a:srgbClr val="595959"/>
                </a:solidFill>
              </a:defRPr>
            </a:lvl3pPr>
            <a:lvl4pPr>
              <a:buClr>
                <a:srgbClr val="0070C0"/>
              </a:buClr>
              <a:buFont typeface="Arial" pitchFamily="34" charset="0"/>
              <a:buChar char="•"/>
              <a:defRPr>
                <a:solidFill>
                  <a:srgbClr val="595959"/>
                </a:solidFill>
              </a:defRPr>
            </a:lvl4pPr>
            <a:lvl5pPr>
              <a:buClr>
                <a:srgbClr val="0070C0"/>
              </a:buClr>
              <a:buFont typeface="Arial" pitchFamily="34" charset="0"/>
              <a:buChar char="•"/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93953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50292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Gill Sans MT" pitchFamily="34" charset="0"/>
              </a:defRPr>
            </a:lvl1pPr>
            <a:lvl2pPr>
              <a:defRPr sz="1800">
                <a:latin typeface="Gill Sans MT" pitchFamily="34" charset="0"/>
              </a:defRPr>
            </a:lvl2pPr>
            <a:lvl3pPr>
              <a:defRPr sz="1600">
                <a:latin typeface="Gill Sans MT" pitchFamily="34" charset="0"/>
              </a:defRPr>
            </a:lvl3pPr>
            <a:lvl4pPr>
              <a:defRPr sz="1400">
                <a:latin typeface="Gill Sans MT" pitchFamily="34" charset="0"/>
              </a:defRPr>
            </a:lvl4pPr>
            <a:lvl5pPr>
              <a:defRPr sz="1200">
                <a:latin typeface="Gill Sans M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75656" y="0"/>
            <a:ext cx="9492345" cy="914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>
                <a:latin typeface="Gill Sans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089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190500"/>
            <a:ext cx="93472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32000" y="19050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7200" y="19050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8392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688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032000" y="6248400"/>
            <a:ext cx="1727200" cy="457200"/>
          </a:xfrm>
        </p:spPr>
        <p:txBody>
          <a:bodyPr/>
          <a:lstStyle>
            <a:lvl1pPr>
              <a:defRPr/>
            </a:lvl1pPr>
          </a:lstStyle>
          <a:p>
            <a:fld id="{9349855E-F967-45A9-8F18-846401C7D61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81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se stu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09600" y="140511"/>
            <a:ext cx="10972800" cy="553998"/>
          </a:xfrm>
        </p:spPr>
        <p:txBody>
          <a:bodyPr/>
          <a:lstStyle>
            <a:lvl1pPr marL="0" marR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US" noProof="0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64483" y="1421308"/>
            <a:ext cx="6167717" cy="4581461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0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602341" y="1775287"/>
            <a:ext cx="3454400" cy="3873500"/>
          </a:xfrm>
        </p:spPr>
        <p:txBody>
          <a:bodyPr>
            <a:noAutofit/>
          </a:bodyPr>
          <a:lstStyle/>
          <a:p>
            <a:pPr lvl="0"/>
            <a:r>
              <a:rPr lang="en-US" noProof="0" dirty="0"/>
              <a:t>Click icon to add picture</a:t>
            </a:r>
            <a:endParaRPr lang="en-IN" noProof="0" dirty="0"/>
          </a:p>
        </p:txBody>
      </p:sp>
    </p:spTree>
    <p:extLst>
      <p:ext uri="{BB962C8B-B14F-4D97-AF65-F5344CB8AC3E}">
        <p14:creationId xmlns:p14="http://schemas.microsoft.com/office/powerpoint/2010/main" val="3133922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13835" y="145140"/>
            <a:ext cx="10972800" cy="553998"/>
          </a:xfrm>
          <a:noFill/>
          <a:ln w="9525">
            <a:noFill/>
            <a:miter lim="800000"/>
            <a:headEnd/>
            <a:tailEnd/>
          </a:ln>
        </p:spPr>
        <p:txBody>
          <a:bodyPr lIns="91440" rIns="91440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3000" b="1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09604" y="1360490"/>
            <a:ext cx="10987617" cy="4473575"/>
          </a:xfrm>
        </p:spPr>
        <p:txBody>
          <a:bodyPr/>
          <a:lstStyle>
            <a:lvl1pPr>
              <a:buClr>
                <a:srgbClr val="0070C0"/>
              </a:buClr>
              <a:defRPr sz="2200">
                <a:solidFill>
                  <a:srgbClr val="595959"/>
                </a:solidFill>
              </a:defRPr>
            </a:lvl1pPr>
            <a:lvl2pPr>
              <a:buClr>
                <a:srgbClr val="0070C0"/>
              </a:buClr>
              <a:buFont typeface="Arial" pitchFamily="34" charset="0"/>
              <a:buChar char="•"/>
              <a:defRPr>
                <a:solidFill>
                  <a:srgbClr val="595959"/>
                </a:solidFill>
              </a:defRPr>
            </a:lvl2pPr>
            <a:lvl3pPr>
              <a:buClr>
                <a:srgbClr val="0070C0"/>
              </a:buClr>
              <a:buFont typeface="Arial" pitchFamily="34" charset="0"/>
              <a:buChar char="•"/>
              <a:defRPr>
                <a:solidFill>
                  <a:srgbClr val="595959"/>
                </a:solidFill>
              </a:defRPr>
            </a:lvl3pPr>
            <a:lvl4pPr>
              <a:buClr>
                <a:srgbClr val="0070C0"/>
              </a:buClr>
              <a:buFont typeface="Arial" pitchFamily="34" charset="0"/>
              <a:buChar char="•"/>
              <a:defRPr>
                <a:solidFill>
                  <a:srgbClr val="595959"/>
                </a:solidFill>
              </a:defRPr>
            </a:lvl4pPr>
            <a:lvl5pPr>
              <a:buClr>
                <a:srgbClr val="0070C0"/>
              </a:buClr>
              <a:buFont typeface="Arial" pitchFamily="34" charset="0"/>
              <a:buChar char="•"/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03192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50292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Gill Sans MT" pitchFamily="34" charset="0"/>
              </a:defRPr>
            </a:lvl1pPr>
            <a:lvl2pPr>
              <a:defRPr sz="1800">
                <a:latin typeface="Gill Sans MT" pitchFamily="34" charset="0"/>
              </a:defRPr>
            </a:lvl2pPr>
            <a:lvl3pPr>
              <a:defRPr sz="1600">
                <a:latin typeface="Gill Sans MT" pitchFamily="34" charset="0"/>
              </a:defRPr>
            </a:lvl3pPr>
            <a:lvl4pPr>
              <a:defRPr sz="1400">
                <a:latin typeface="Gill Sans MT" pitchFamily="34" charset="0"/>
              </a:defRPr>
            </a:lvl4pPr>
            <a:lvl5pPr>
              <a:defRPr sz="1200">
                <a:latin typeface="Gill Sans M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75656" y="0"/>
            <a:ext cx="9492345" cy="914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>
                <a:latin typeface="Gill Sans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55063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270" y="432215"/>
            <a:ext cx="11451815" cy="83820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CiscoSans ExtraLigh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24065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3D8FC-4D09-4163-89D4-0F6DB7CDB7E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50942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8346D-E0B9-4CA4-A831-E9141EF2C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F8596D-625B-4ED2-ACD2-9567F505B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8D1B9-0C2F-41F6-AC46-0B7FAFBA6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5DDE-4AD5-4BFF-ABCE-F3137ADE5B6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C1ECE-7397-496B-8183-1FA1CC9B9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034E3-4C48-426B-A8FC-43776F47C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9A1-1A92-4470-9A94-EFE7231C4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7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744C-2D6F-40AE-8165-7D826B6B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1128B-CF81-49D3-AA06-7B1BABD09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5ADC0-A3BF-4E00-A979-3B69E9B14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5DDE-4AD5-4BFF-ABCE-F3137ADE5B6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86E2A-E81F-4BA0-AF72-605F2AE49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2AA9B-1D18-43EC-86A0-7DD0259CC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9A1-1A92-4470-9A94-EFE7231C4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5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281611"/>
            <a:ext cx="11430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Picture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457950"/>
            <a:ext cx="2743200" cy="365125"/>
          </a:xfrm>
          <a:prstGeom prst="rect">
            <a:avLst/>
          </a:prstGeom>
        </p:spPr>
        <p:txBody>
          <a:bodyPr/>
          <a:lstStyle/>
          <a:p>
            <a:fld id="{649E2F75-3A95-44CA-AEC6-61FB786CF617}" type="datetime1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579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81000" y="2402006"/>
            <a:ext cx="4818797" cy="391690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472112" y="2402005"/>
            <a:ext cx="6338888" cy="39169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37138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B5382-122D-44C8-9CB9-D9222BCC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CBE59-EDF4-4B25-8666-8A25F6201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D8F5A-9EF5-4E14-AD52-FCCD3BA6F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5DDE-4AD5-4BFF-ABCE-F3137ADE5B6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A8626-B892-466B-9B75-E487746A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4C993-72A8-41CB-86FF-CF437E8EE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9A1-1A92-4470-9A94-EFE7231C4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84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60EB-194E-49F9-9485-8F6DF4973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DD6EB-DFA7-402C-B283-56901B852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B9CC35-9D0F-4DC7-B2CC-881EAE1A5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EC810-57BA-4A88-A685-13CC2081D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5DDE-4AD5-4BFF-ABCE-F3137ADE5B6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096FE-BC6F-4301-9EA4-FCCCB3FB1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348C2-D8F7-4FFE-A767-9191C0D86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9A1-1A92-4470-9A94-EFE7231C4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14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49-9768-4C2F-8E3F-78842B16A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5616A-BB34-46DE-8DF5-5E3030560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7D2B1-48CF-41F6-B5D8-9B25D48CD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D16D3D-15FC-47D1-A8A3-61B4B648A7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DC10E2-0BA1-4F04-9A77-F627A049B8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745E6C-BF9E-4EB1-A718-C57493D0E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5DDE-4AD5-4BFF-ABCE-F3137ADE5B6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36914-DFAF-438A-B805-2304A3F95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245586-C0D1-4E1E-A3E6-5C211860E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9A1-1A92-4470-9A94-EFE7231C4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45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5647-1518-4102-BA0D-0418167A8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69CC53-6819-4362-9992-5FA3B3EB5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5DDE-4AD5-4BFF-ABCE-F3137ADE5B6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8A727-EB4A-4A8E-904A-575804561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002C1B-41F7-4AED-B71F-9A20B01C4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9A1-1A92-4470-9A94-EFE7231C4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65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EA1484-497D-4203-9F41-A88AEC075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5DDE-4AD5-4BFF-ABCE-F3137ADE5B6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24E7E6-926F-4875-8911-30C740E9C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A347D-F08D-4B78-9EC9-CF1477C4C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9A1-1A92-4470-9A94-EFE7231C4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840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BFC6F-5B8B-4A14-A7EC-5E7DC0595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3BEA8-5720-45BF-ADFE-032D6F690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C325C-A834-4A6D-91BD-D6132A11F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77A6B3-BFF9-4A64-980B-931A33599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5DDE-4AD5-4BFF-ABCE-F3137ADE5B6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46BD6-4717-434C-8FDD-0DBCDA72C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263A33-6A6A-439F-AAE1-7B788C5FF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9A1-1A92-4470-9A94-EFE7231C4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194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EEA54-9068-4E40-8448-FA5F3053A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446BA-F39A-4C8A-A132-73D1848E9A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AEDFE-CEED-4DC5-A92E-EF44EFD62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38E9C-8262-41DC-BEAB-F8598E4AA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5DDE-4AD5-4BFF-ABCE-F3137ADE5B6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C2059-9D11-41A0-BFFC-6511B7701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C6421-B87F-42AE-9FC8-9E5C523A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9A1-1A92-4470-9A94-EFE7231C4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34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443E9-9117-47D3-8FD3-47BB9BFE5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AD1167-F134-48B9-AB46-8D8908E70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BD38F-FBE8-47F5-9A7A-83A1712E6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5DDE-4AD5-4BFF-ABCE-F3137ADE5B6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A7BFE-DE9D-47AA-B8D9-40CABD247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995E3-63FD-4837-9B25-D11B03A44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9A1-1A92-4470-9A94-EFE7231C4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262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B115A7-6B3A-41BD-A91E-ED360EF95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A01ED2-3038-4147-BF80-A3D37F0B2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03E74-15A5-4CF0-8112-D40B1DD38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5DDE-4AD5-4BFF-ABCE-F3137ADE5B6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95094-7137-484D-A868-1B9219C3E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19E1F-31A8-40F6-9252-47C12191E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C19A1-1A92-4470-9A94-EFE7231C4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359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85B04-0D29-463D-A194-A8A7204D06A4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09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9863" y="1130669"/>
            <a:ext cx="11430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Video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1"/>
          </p:nvPr>
        </p:nvSpPr>
        <p:spPr>
          <a:xfrm>
            <a:off x="379413" y="2170113"/>
            <a:ext cx="11430000" cy="41211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666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D000-2D73-4129-8D67-51454288F28E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2359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53A3A-5976-423F-8A06-4EF59B1DFB34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2052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F15BE-CAF7-4CD9-B85D-8AB17D4E40E8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400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2AB9-353C-45EE-AE11-7B613400206A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158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95A6D-EAE5-4284-A8CB-7B1CC802A326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1669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915CC-27F3-48A0-A1AD-75B1C2A0F3D5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664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2272-6067-4BE4-8299-01900ACB1673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375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27092-F4C6-41A0-935B-78B0E6096753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6699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CE52C-48BF-4AA2-8D36-2B76FF823621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8755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1195-EADE-4629-B3C9-834BB51ADF49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23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304F-20A4-4B10-934C-18C67353462E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64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9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06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340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1226203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654299"/>
            <a:ext cx="10972800" cy="3522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3"/>
            <a:ext cx="12192000" cy="927281"/>
          </a:xfrm>
          <a:prstGeom prst="rect">
            <a:avLst/>
          </a:prstGeom>
          <a:solidFill>
            <a:srgbClr val="181717"/>
          </a:solidFill>
          <a:ln>
            <a:solidFill>
              <a:srgbClr val="1817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963943"/>
            <a:ext cx="12192000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0" b="18984"/>
          <a:stretch/>
        </p:blipFill>
        <p:spPr>
          <a:xfrm>
            <a:off x="71181" y="38172"/>
            <a:ext cx="2881888" cy="81740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465194"/>
            <a:ext cx="12192000" cy="345583"/>
          </a:xfrm>
          <a:prstGeom prst="rect">
            <a:avLst/>
          </a:prstGeom>
          <a:solidFill>
            <a:srgbClr val="181717"/>
          </a:solidFill>
          <a:ln>
            <a:solidFill>
              <a:srgbClr val="1817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382027"/>
            <a:ext cx="12192000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66663" y="64651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23E5EAA-34AB-4363-B5C7-C812CE4C29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7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14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8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7" y="5791254"/>
            <a:ext cx="4536420" cy="1080868"/>
          </a:xfrm>
          <a:prstGeom prst="rtTriangle">
            <a:avLst/>
          </a:prstGeom>
          <a:blipFill>
            <a:blip r:embed="rId2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41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31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ACE9947-3367-4C1B-9731-C94676ABC770}" type="datetimeFigureOut">
              <a:rPr lang="en-US" smtClean="0">
                <a:solidFill>
                  <a:prstClr val="black"/>
                </a:solidFill>
              </a:rPr>
              <a:pPr/>
              <a:t>4/13/2021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100" y="6407947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7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3440C81-AA24-4696-A941-47913147E6E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3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6DBD17-DB35-486E-A641-5B0BBD366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10554-2AF5-467D-BA6E-C348294BA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F0263-9240-4AFB-998B-9A8B8E93F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55DDE-4AD5-4BFF-ABCE-F3137ADE5B64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1BA57-A3CD-4CB3-90F4-C2B6C5D75A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621CE-6E99-473F-A4BF-43F46B68B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C19A1-1A92-4470-9A94-EFE7231C4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9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5C495-CCE9-4DD4-8260-A5C2F7C5353D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5CA9F-97B0-4475-B86E-C218AE624E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52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package" Target="../embeddings/Microsoft_Excel_Worksheet7.xlsx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package" Target="../embeddings/Microsoft_Excel_Worksheet8.xlsx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package" Target="../embeddings/Microsoft_Excel_Worksheet9.xlsx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rot="10800000">
            <a:off x="8967846" y="0"/>
            <a:ext cx="3224154" cy="297898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F8938B1-0414-4D40-AFB9-90EBF884FA94}"/>
              </a:ext>
            </a:extLst>
          </p:cNvPr>
          <p:cNvSpPr/>
          <p:nvPr/>
        </p:nvSpPr>
        <p:spPr>
          <a:xfrm flipH="1">
            <a:off x="7797452" y="814192"/>
            <a:ext cx="4394548" cy="60438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4FE45-D3A0-493D-908B-A7E0AEDE2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338" y="4332646"/>
            <a:ext cx="2285430" cy="2285430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8A29E9-5847-4703-8145-310694C8B74E}"/>
              </a:ext>
            </a:extLst>
          </p:cNvPr>
          <p:cNvSpPr txBox="1"/>
          <p:nvPr/>
        </p:nvSpPr>
        <p:spPr>
          <a:xfrm>
            <a:off x="883590" y="3860889"/>
            <a:ext cx="8233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BIBB COUNTY SCHOOL DISTRICT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D29AC5-800C-49F8-BEF8-7DCFA2EF7303}"/>
              </a:ext>
            </a:extLst>
          </p:cNvPr>
          <p:cNvCxnSpPr/>
          <p:nvPr/>
        </p:nvCxnSpPr>
        <p:spPr>
          <a:xfrm>
            <a:off x="878113" y="3799207"/>
            <a:ext cx="82296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3F3D93-2206-4A64-BE09-49AB6411CD88}"/>
              </a:ext>
            </a:extLst>
          </p:cNvPr>
          <p:cNvSpPr txBox="1"/>
          <p:nvPr/>
        </p:nvSpPr>
        <p:spPr>
          <a:xfrm>
            <a:off x="2290411" y="4474831"/>
            <a:ext cx="514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Leadership. Scholarship. Citizenship.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3819" y="5198536"/>
            <a:ext cx="7940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Ron Collier,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Chief Financial Officer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269966"/>
            <a:ext cx="1011086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 2022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Fund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Board Budget Work Session #2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3F3D93-2206-4A64-BE09-49AB6411CD88}"/>
              </a:ext>
            </a:extLst>
          </p:cNvPr>
          <p:cNvSpPr txBox="1"/>
          <p:nvPr/>
        </p:nvSpPr>
        <p:spPr>
          <a:xfrm>
            <a:off x="212694" y="6283628"/>
            <a:ext cx="597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April 13, 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3F3D93-2206-4A64-BE09-49AB6411CD88}"/>
              </a:ext>
            </a:extLst>
          </p:cNvPr>
          <p:cNvSpPr txBox="1"/>
          <p:nvPr/>
        </p:nvSpPr>
        <p:spPr>
          <a:xfrm>
            <a:off x="2008252" y="3296852"/>
            <a:ext cx="597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MISSION FIRST, PEOPLE ALWAYS – 4.0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06B53B-C507-4CBF-8B12-6F099CBC6ED0}"/>
              </a:ext>
            </a:extLst>
          </p:cNvPr>
          <p:cNvSpPr txBox="1"/>
          <p:nvPr/>
        </p:nvSpPr>
        <p:spPr>
          <a:xfrm>
            <a:off x="2047440" y="2839653"/>
            <a:ext cx="597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Tier 1 – Strong</a:t>
            </a:r>
          </a:p>
        </p:txBody>
      </p:sp>
    </p:spTree>
    <p:extLst>
      <p:ext uri="{BB962C8B-B14F-4D97-AF65-F5344CB8AC3E}">
        <p14:creationId xmlns:p14="http://schemas.microsoft.com/office/powerpoint/2010/main" val="345310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C9B703-B48B-4FCF-8FCE-DCEFB108C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624" y="64919"/>
            <a:ext cx="9700953" cy="352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972AB6-4A92-4144-A377-F7222AAD9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775"/>
            <a:ext cx="12192000" cy="593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318" y="0"/>
            <a:ext cx="8997950" cy="94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FY2022 Student Enrollment Projections</a:t>
            </a:r>
          </a:p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Elementary Schools (K-5) with less than 400 Students</a:t>
            </a:r>
          </a:p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FEB968D-16BE-48B6-8074-B710CDCCC0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816817"/>
              </p:ext>
            </p:extLst>
          </p:nvPr>
        </p:nvGraphicFramePr>
        <p:xfrm>
          <a:off x="1445622" y="1061949"/>
          <a:ext cx="9519966" cy="5296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905949" imgH="6067411" progId="Excel.Sheet.12">
                  <p:embed/>
                </p:oleObj>
              </mc:Choice>
              <mc:Fallback>
                <p:oleObj name="Worksheet" r:id="rId2" imgW="10905949" imgH="6067411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4FEB968D-16BE-48B6-8074-B710CDCCC0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45622" y="1061949"/>
                        <a:ext cx="9519966" cy="5296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8173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901" y="239365"/>
            <a:ext cx="89979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FY2022 Student Enrollment Projections</a:t>
            </a:r>
          </a:p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91FF609-6CFE-4878-9563-4244CCB947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413166"/>
              </p:ext>
            </p:extLst>
          </p:nvPr>
        </p:nvGraphicFramePr>
        <p:xfrm>
          <a:off x="2847704" y="1057906"/>
          <a:ext cx="6513738" cy="5323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715154" imgH="6305394" progId="Excel.Sheet.12">
                  <p:embed/>
                </p:oleObj>
              </mc:Choice>
              <mc:Fallback>
                <p:oleObj name="Worksheet" r:id="rId2" imgW="7715154" imgH="6305394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91FF609-6CFE-4878-9563-4244CCB947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47704" y="1057906"/>
                        <a:ext cx="6513738" cy="53235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4433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387" y="0"/>
            <a:ext cx="9102929" cy="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Student Enrollment</a:t>
            </a:r>
          </a:p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Kindergarten – Grade 12</a:t>
            </a:r>
          </a:p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5A4F1B5-8CBA-4688-8483-01C0312147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442438"/>
              </p:ext>
            </p:extLst>
          </p:nvPr>
        </p:nvGraphicFramePr>
        <p:xfrm>
          <a:off x="1123405" y="806638"/>
          <a:ext cx="8567176" cy="5411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877441" imgH="6238989" progId="Excel.Sheet.12">
                  <p:embed/>
                </p:oleObj>
              </mc:Choice>
              <mc:Fallback>
                <p:oleObj name="Worksheet" r:id="rId2" imgW="9877441" imgH="6238989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95A4F1B5-8CBA-4688-8483-01C0312147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23405" y="806638"/>
                        <a:ext cx="8567176" cy="5411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A73234C-6150-4E8A-A4ED-E7974EE746D7}"/>
              </a:ext>
            </a:extLst>
          </p:cNvPr>
          <p:cNvSpPr txBox="1"/>
          <p:nvPr/>
        </p:nvSpPr>
        <p:spPr>
          <a:xfrm>
            <a:off x="6786155" y="4636509"/>
            <a:ext cx="4726577" cy="1233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 =  1,501 + 1,708 = 3,209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(FY 2013 – FY 2022 Decline in Student Population)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3,209/23,682 = 13.65%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(FY 2013 – FY 2022 Student Population % Loss)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052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270" y="0"/>
            <a:ext cx="9102929" cy="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Grades K – 12 Enrollment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Actual FY 2013 – FY 2021 &amp; Projected FY 2022 - FY 2025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1800-000068B89A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7791216"/>
              </p:ext>
            </p:extLst>
          </p:nvPr>
        </p:nvGraphicFramePr>
        <p:xfrm>
          <a:off x="1427118" y="1240292"/>
          <a:ext cx="9372600" cy="5857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7775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123862"/>
            <a:ext cx="89979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 Enrollment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 Grade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D1B209-47DB-477E-94C4-C52F3B224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046" y="1195921"/>
            <a:ext cx="6524216" cy="502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2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rot="10800000">
            <a:off x="8967846" y="0"/>
            <a:ext cx="3224154" cy="297898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F8938B1-0414-4D40-AFB9-90EBF884FA94}"/>
              </a:ext>
            </a:extLst>
          </p:cNvPr>
          <p:cNvSpPr/>
          <p:nvPr/>
        </p:nvSpPr>
        <p:spPr>
          <a:xfrm flipH="1">
            <a:off x="7797452" y="814192"/>
            <a:ext cx="4394548" cy="60438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4FE45-D3A0-493D-908B-A7E0AEDE2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338" y="4332646"/>
            <a:ext cx="2285430" cy="2285430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8A29E9-5847-4703-8145-310694C8B74E}"/>
              </a:ext>
            </a:extLst>
          </p:cNvPr>
          <p:cNvSpPr txBox="1"/>
          <p:nvPr/>
        </p:nvSpPr>
        <p:spPr>
          <a:xfrm>
            <a:off x="884508" y="3309956"/>
            <a:ext cx="823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BIBB COUNTY SCHOOL DISTRICT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D29AC5-800C-49F8-BEF8-7DCFA2EF7303}"/>
              </a:ext>
            </a:extLst>
          </p:cNvPr>
          <p:cNvCxnSpPr/>
          <p:nvPr/>
        </p:nvCxnSpPr>
        <p:spPr>
          <a:xfrm>
            <a:off x="801570" y="2968684"/>
            <a:ext cx="82296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3F3D93-2206-4A64-BE09-49AB6411CD88}"/>
              </a:ext>
            </a:extLst>
          </p:cNvPr>
          <p:cNvSpPr txBox="1"/>
          <p:nvPr/>
        </p:nvSpPr>
        <p:spPr>
          <a:xfrm>
            <a:off x="1830642" y="3905764"/>
            <a:ext cx="597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Leadership. Scholarship. Citizenship.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7946" y="828027"/>
            <a:ext cx="88965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STAFF ALLOCATION FORMULAS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09546" y="641208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B5CA9F-97B0-4475-B86E-C218AE624E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56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902" y="0"/>
            <a:ext cx="89979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Staff Allocation Formulas</a:t>
            </a:r>
          </a:p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1 of 3</a:t>
            </a:r>
          </a:p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6E93DDB-E978-4B92-916C-4B093A1111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0918"/>
              </p:ext>
            </p:extLst>
          </p:nvPr>
        </p:nvGraphicFramePr>
        <p:xfrm>
          <a:off x="2743199" y="1083596"/>
          <a:ext cx="7458075" cy="521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210390" imgH="5743447" progId="Excel.Sheet.12">
                  <p:embed/>
                </p:oleObj>
              </mc:Choice>
              <mc:Fallback>
                <p:oleObj name="Worksheet" r:id="rId2" imgW="8210390" imgH="5743447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6E93DDB-E978-4B92-916C-4B093A1111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43199" y="1083596"/>
                        <a:ext cx="7458075" cy="5217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967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699" y="1055716"/>
            <a:ext cx="7325618" cy="53018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4D395B5-43B7-4C22-B701-8BDF3E095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902" y="0"/>
            <a:ext cx="89979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Staff Allocation Formulas</a:t>
            </a:r>
          </a:p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2 of 3</a:t>
            </a:r>
          </a:p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847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244" y="1245267"/>
            <a:ext cx="8316227" cy="476483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22089744-2D55-4867-9354-0BC491BE1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902" y="0"/>
            <a:ext cx="89979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Staff Allocation Formulas</a:t>
            </a:r>
          </a:p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3 of 3</a:t>
            </a:r>
          </a:p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21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89939" y="1392953"/>
            <a:ext cx="7466952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OUR VISION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student will demonstrate strength of character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will be college or career ready.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OUR MISSION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Bibb County School District develops a highly trained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staff and an engaged community dedicated to educating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student for a 21</a:t>
            </a:r>
            <a:r>
              <a:rPr kumimoji="0" lang="en-US" altLang="en-US" sz="19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century global society.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9939" y="4319439"/>
            <a:ext cx="34164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           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OUR VALUES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                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</a:t>
            </a: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PETENCE</a:t>
            </a:r>
            <a:b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</a:b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                 LOY</a:t>
            </a: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LTY</a:t>
            </a:r>
            <a:b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</a:b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            OPEN </a:t>
            </a: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OMMUNICATION</a:t>
            </a:r>
            <a:b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</a:b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DEFINED AUT</a:t>
            </a: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NOMY</a:t>
            </a:r>
            <a:b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/>
              </a:rPr>
            </a:b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                  HO</a:t>
            </a:r>
            <a:r>
              <a:rPr kumimoji="0" lang="en-US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OR 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9583" y="4319439"/>
            <a:ext cx="34873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OUR NON-NEGOTIABLES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PBIS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FIP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TKES &amp; LKES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883876" y="117764"/>
            <a:ext cx="93081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We Are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883" y="1189441"/>
            <a:ext cx="2432641" cy="31299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9883" y="4474268"/>
            <a:ext cx="2447925" cy="1866900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996413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12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344" y="0"/>
            <a:ext cx="9296602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Fund Budget Considerations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Additional Positions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1409DF-70B2-495A-91EA-8958B9042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816" y="1055079"/>
            <a:ext cx="6888481" cy="523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33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rot="10800000">
            <a:off x="8967846" y="0"/>
            <a:ext cx="3224154" cy="297898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F8938B1-0414-4D40-AFB9-90EBF884FA94}"/>
              </a:ext>
            </a:extLst>
          </p:cNvPr>
          <p:cNvSpPr/>
          <p:nvPr/>
        </p:nvSpPr>
        <p:spPr>
          <a:xfrm flipH="1">
            <a:off x="7797452" y="814192"/>
            <a:ext cx="4394548" cy="60438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4FE45-D3A0-493D-908B-A7E0AEDE2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338" y="4332646"/>
            <a:ext cx="2285430" cy="2285430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8A29E9-5847-4703-8145-310694C8B74E}"/>
              </a:ext>
            </a:extLst>
          </p:cNvPr>
          <p:cNvSpPr txBox="1"/>
          <p:nvPr/>
        </p:nvSpPr>
        <p:spPr>
          <a:xfrm>
            <a:off x="884508" y="3309956"/>
            <a:ext cx="823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BIBB COUNTY SCHOOL DISTRICT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D29AC5-800C-49F8-BEF8-7DCFA2EF7303}"/>
              </a:ext>
            </a:extLst>
          </p:cNvPr>
          <p:cNvCxnSpPr/>
          <p:nvPr/>
        </p:nvCxnSpPr>
        <p:spPr>
          <a:xfrm>
            <a:off x="801570" y="2968684"/>
            <a:ext cx="82296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3F3D93-2206-4A64-BE09-49AB6411CD88}"/>
              </a:ext>
            </a:extLst>
          </p:cNvPr>
          <p:cNvSpPr txBox="1"/>
          <p:nvPr/>
        </p:nvSpPr>
        <p:spPr>
          <a:xfrm>
            <a:off x="1830642" y="3905764"/>
            <a:ext cx="597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Leadership. Scholarship. Citizenship.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7946" y="828027"/>
            <a:ext cx="88965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 SALARY SCALE COMPARISON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09546" y="641208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B5CA9F-97B0-4475-B86E-C218AE624E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56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78" y="-95795"/>
            <a:ext cx="9296602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Teacher Salary Scale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omparison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Surrounding Counties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996BDF3-2A74-402B-BC1F-E47211339F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5551205"/>
              </p:ext>
            </p:extLst>
          </p:nvPr>
        </p:nvGraphicFramePr>
        <p:xfrm>
          <a:off x="2133600" y="1149531"/>
          <a:ext cx="8316686" cy="4833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51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78" y="-95795"/>
            <a:ext cx="9296602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Teacher Salary Scale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omparison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Surrounding Counties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E0B22B0-443A-489D-9977-739424F053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2143279"/>
              </p:ext>
            </p:extLst>
          </p:nvPr>
        </p:nvGraphicFramePr>
        <p:xfrm>
          <a:off x="1924594" y="1245326"/>
          <a:ext cx="8987246" cy="4728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5025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BB1A57-5ADE-499B-BFDA-EC2D61C8C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12" y="0"/>
            <a:ext cx="9177976" cy="68580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8F475B8-08AB-4359-AB13-76FE59DDD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7643" y="6409785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1B5CA9F-97B0-4475-B86E-C218AE624E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13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rot="10800000">
            <a:off x="8967846" y="0"/>
            <a:ext cx="3224154" cy="297898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F8938B1-0414-4D40-AFB9-90EBF884FA94}"/>
              </a:ext>
            </a:extLst>
          </p:cNvPr>
          <p:cNvSpPr/>
          <p:nvPr/>
        </p:nvSpPr>
        <p:spPr>
          <a:xfrm flipH="1">
            <a:off x="7797452" y="814192"/>
            <a:ext cx="4394548" cy="60438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4FE45-D3A0-493D-908B-A7E0AEDE2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338" y="4332646"/>
            <a:ext cx="2285430" cy="2285430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8A29E9-5847-4703-8145-310694C8B74E}"/>
              </a:ext>
            </a:extLst>
          </p:cNvPr>
          <p:cNvSpPr txBox="1"/>
          <p:nvPr/>
        </p:nvSpPr>
        <p:spPr>
          <a:xfrm>
            <a:off x="875799" y="3153203"/>
            <a:ext cx="823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BIBB COUNTY SCHOOL DISTRICT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D29AC5-800C-49F8-BEF8-7DCFA2EF7303}"/>
              </a:ext>
            </a:extLst>
          </p:cNvPr>
          <p:cNvCxnSpPr/>
          <p:nvPr/>
        </p:nvCxnSpPr>
        <p:spPr>
          <a:xfrm>
            <a:off x="879946" y="3073187"/>
            <a:ext cx="82296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3F3D93-2206-4A64-BE09-49AB6411CD88}"/>
              </a:ext>
            </a:extLst>
          </p:cNvPr>
          <p:cNvSpPr txBox="1"/>
          <p:nvPr/>
        </p:nvSpPr>
        <p:spPr>
          <a:xfrm>
            <a:off x="2004814" y="3836096"/>
            <a:ext cx="597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Leadership. Scholarship. Citizenship.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067" y="1193786"/>
            <a:ext cx="976783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WRAP-AROUND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SERVICES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(SEL – Social 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Emotional Learning)</a:t>
            </a:r>
            <a:endParaRPr lang="en-US" sz="4000" b="1" noProof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09546" y="641208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B5CA9F-97B0-4475-B86E-C218AE624E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72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986" y="0"/>
            <a:ext cx="9296602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Wrap-Around Services for both 8</a:t>
            </a:r>
            <a:r>
              <a:rPr lang="en-US" sz="2800" b="1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9</a:t>
            </a:r>
            <a:r>
              <a:rPr lang="en-US" sz="2800" b="1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Graders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(SEL – Social Emotional Learning)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818306-E13B-40F0-8F69-A7D51EEF8D03}"/>
              </a:ext>
            </a:extLst>
          </p:cNvPr>
          <p:cNvSpPr txBox="1"/>
          <p:nvPr/>
        </p:nvSpPr>
        <p:spPr>
          <a:xfrm>
            <a:off x="1297578" y="2603864"/>
            <a:ext cx="970134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Second Step is a social/emotional learning curriculum that teaches various social and emotional skills such as emotion recognition and management, empathy, problem solving, bullying prevention and goal setting. 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curriculum will be added to all elementary and middle schools using funds from the CARES Act 2 budget that was approved by the Board at the March 2021 board meeting.  The cost of this 5-year program is $179,000.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2F44DC-9973-4457-A489-462DFA5CFADC}"/>
              </a:ext>
            </a:extLst>
          </p:cNvPr>
          <p:cNvSpPr txBox="1"/>
          <p:nvPr/>
        </p:nvSpPr>
        <p:spPr>
          <a:xfrm>
            <a:off x="988423" y="1180012"/>
            <a:ext cx="970134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6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SECOND STEP</a:t>
            </a:r>
          </a:p>
        </p:txBody>
      </p:sp>
    </p:spTree>
    <p:extLst>
      <p:ext uri="{BB962C8B-B14F-4D97-AF65-F5344CB8AC3E}">
        <p14:creationId xmlns:p14="http://schemas.microsoft.com/office/powerpoint/2010/main" val="511384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rot="10800000">
            <a:off x="8967846" y="0"/>
            <a:ext cx="3224154" cy="297898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F8938B1-0414-4D40-AFB9-90EBF884FA94}"/>
              </a:ext>
            </a:extLst>
          </p:cNvPr>
          <p:cNvSpPr/>
          <p:nvPr/>
        </p:nvSpPr>
        <p:spPr>
          <a:xfrm flipH="1">
            <a:off x="7797452" y="814192"/>
            <a:ext cx="4394548" cy="60438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4FE45-D3A0-493D-908B-A7E0AEDE2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338" y="4332646"/>
            <a:ext cx="2285430" cy="2285430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8A29E9-5847-4703-8145-310694C8B74E}"/>
              </a:ext>
            </a:extLst>
          </p:cNvPr>
          <p:cNvSpPr txBox="1"/>
          <p:nvPr/>
        </p:nvSpPr>
        <p:spPr>
          <a:xfrm>
            <a:off x="875799" y="3153203"/>
            <a:ext cx="823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BIBB COUNTY SCHOOL DISTRICT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D29AC5-800C-49F8-BEF8-7DCFA2EF7303}"/>
              </a:ext>
            </a:extLst>
          </p:cNvPr>
          <p:cNvCxnSpPr/>
          <p:nvPr/>
        </p:nvCxnSpPr>
        <p:spPr>
          <a:xfrm>
            <a:off x="879946" y="3073187"/>
            <a:ext cx="82296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3F3D93-2206-4A64-BE09-49AB6411CD88}"/>
              </a:ext>
            </a:extLst>
          </p:cNvPr>
          <p:cNvSpPr txBox="1"/>
          <p:nvPr/>
        </p:nvSpPr>
        <p:spPr>
          <a:xfrm>
            <a:off x="2004814" y="3836096"/>
            <a:ext cx="597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Leadership. Scholarship. Citizenship.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6358" y="1829512"/>
            <a:ext cx="8896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FINANCIAL UPDATE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09546" y="641208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B5CA9F-97B0-4475-B86E-C218AE624E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69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398" y="157943"/>
            <a:ext cx="9296602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FY2022 Budget Considerations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42A10C6-BBB4-4EE2-8216-22C324996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812201"/>
              </p:ext>
            </p:extLst>
          </p:nvPr>
        </p:nvGraphicFramePr>
        <p:xfrm>
          <a:off x="2525487" y="1280161"/>
          <a:ext cx="7715794" cy="4206240"/>
        </p:xfrm>
        <a:graphic>
          <a:graphicData uri="http://schemas.openxmlformats.org/drawingml/2006/table">
            <a:tbl>
              <a:tblPr/>
              <a:tblGrid>
                <a:gridCol w="6548595">
                  <a:extLst>
                    <a:ext uri="{9D8B030D-6E8A-4147-A177-3AD203B41FA5}">
                      <a16:colId xmlns:a16="http://schemas.microsoft.com/office/drawing/2014/main" val="3666637241"/>
                    </a:ext>
                  </a:extLst>
                </a:gridCol>
                <a:gridCol w="1167199">
                  <a:extLst>
                    <a:ext uri="{9D8B030D-6E8A-4147-A177-3AD203B41FA5}">
                      <a16:colId xmlns:a16="http://schemas.microsoft.com/office/drawing/2014/main" val="2716595390"/>
                    </a:ext>
                  </a:extLst>
                </a:gridCol>
              </a:tblGrid>
              <a:tr h="39552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Director of Professional Learning</a:t>
                      </a:r>
                    </a:p>
                  </a:txBody>
                  <a:tcPr marL="8521" marR="8521" marT="8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$148,109</a:t>
                      </a:r>
                    </a:p>
                  </a:txBody>
                  <a:tcPr marL="8521" marR="8521" marT="8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295541"/>
                  </a:ext>
                </a:extLst>
              </a:tr>
              <a:tr h="48679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Increase days for the Bilingual Family Engagement Specialist to be aligned with other Family Engagement Specialists</a:t>
                      </a:r>
                    </a:p>
                  </a:txBody>
                  <a:tcPr marL="8521" marR="8521" marT="8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$17,231</a:t>
                      </a:r>
                    </a:p>
                  </a:txBody>
                  <a:tcPr marL="8521" marR="8521" marT="8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856902"/>
                  </a:ext>
                </a:extLst>
              </a:tr>
              <a:tr h="39552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Learning Management System Specialist (System Software Specialist)</a:t>
                      </a:r>
                    </a:p>
                  </a:txBody>
                  <a:tcPr marL="8521" marR="8521" marT="8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$82,280</a:t>
                      </a:r>
                    </a:p>
                  </a:txBody>
                  <a:tcPr marL="8521" marR="8521" marT="8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356385"/>
                  </a:ext>
                </a:extLst>
              </a:tr>
              <a:tr h="245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Additional Technology Network Technicians (3 Positions)</a:t>
                      </a:r>
                    </a:p>
                  </a:txBody>
                  <a:tcPr marL="8521" marR="8521" marT="8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$198,316</a:t>
                      </a:r>
                    </a:p>
                  </a:txBody>
                  <a:tcPr marL="8521" marR="8521" marT="8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96071"/>
                  </a:ext>
                </a:extLst>
              </a:tr>
              <a:tr h="24593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Principal of Hutchings College and Career Academy</a:t>
                      </a:r>
                    </a:p>
                  </a:txBody>
                  <a:tcPr marL="8521" marR="8521" marT="8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$145,000</a:t>
                      </a:r>
                    </a:p>
                  </a:txBody>
                  <a:tcPr marL="8521" marR="8521" marT="8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1773393"/>
                  </a:ext>
                </a:extLst>
              </a:tr>
              <a:tr h="730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Employer Match of up to three percent to a 403(b) Supplemental Retirement plan for all benefits eligible employees covered under Public School Employees Retirement System (PSERS)</a:t>
                      </a:r>
                    </a:p>
                  </a:txBody>
                  <a:tcPr marL="8521" marR="8521" marT="8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$350,000</a:t>
                      </a:r>
                    </a:p>
                  </a:txBody>
                  <a:tcPr marL="8521" marR="8521" marT="8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69831"/>
                  </a:ext>
                </a:extLst>
              </a:tr>
              <a:tr h="973594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Sick Leave Payout for Retirements under Public School Employees Retirement System (PSERS) as a recruitment tool. Employees under PSERS include Maintenance, Nutrition, Transportation and Custodial Staff in non-supervisory positions. </a:t>
                      </a:r>
                    </a:p>
                  </a:txBody>
                  <a:tcPr marL="8521" marR="8521" marT="8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$76,000</a:t>
                      </a:r>
                    </a:p>
                  </a:txBody>
                  <a:tcPr marL="8521" marR="8521" marT="85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78772"/>
                  </a:ext>
                </a:extLst>
              </a:tr>
              <a:tr h="245937">
                <a:tc>
                  <a:txBody>
                    <a:bodyPr/>
                    <a:lstStyle/>
                    <a:p>
                      <a:pPr algn="l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21" marR="8521" marT="852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21" marR="8521" marT="852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575942"/>
                  </a:ext>
                </a:extLst>
              </a:tr>
              <a:tr h="2636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                        TOTAL</a:t>
                      </a:r>
                    </a:p>
                  </a:txBody>
                  <a:tcPr marL="8521" marR="8521" marT="8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$1,016,936</a:t>
                      </a:r>
                    </a:p>
                  </a:txBody>
                  <a:tcPr marL="8521" marR="8521" marT="8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927930"/>
                  </a:ext>
                </a:extLst>
              </a:tr>
              <a:tr h="223115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21" marR="8521" marT="85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21" marR="8521" marT="8521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84773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A9F4114-6782-4E2D-B990-F5D0633F029B}"/>
              </a:ext>
            </a:extLst>
          </p:cNvPr>
          <p:cNvSpPr txBox="1"/>
          <p:nvPr/>
        </p:nvSpPr>
        <p:spPr>
          <a:xfrm>
            <a:off x="605246" y="5815540"/>
            <a:ext cx="6122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* Note:  This information is not included in the financial projections.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3327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901" y="283554"/>
            <a:ext cx="9258099" cy="59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REVENUES, EXPENDITURES AND FUND BALANCE</a:t>
            </a: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0C2713-5F1D-4102-9303-55ED52452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073" y="1032087"/>
            <a:ext cx="9779727" cy="53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87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77821"/>
            <a:ext cx="9277350" cy="79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Victory in Our Schools</a:t>
            </a:r>
          </a:p>
        </p:txBody>
      </p:sp>
      <p:sp>
        <p:nvSpPr>
          <p:cNvPr id="3075" name="TextBox 1">
            <a:extLst>
              <a:ext uri="{FF2B5EF4-FFF2-40B4-BE49-F238E27FC236}">
                <a16:creationId xmlns:a16="http://schemas.microsoft.com/office/drawing/2014/main" id="{25CC7DC2-E533-4DBE-8475-B4DA6FBBD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7625" y="1181100"/>
            <a:ext cx="1704975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STRATEGIC PRIORITIES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Priority 1: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 students reading on grade level.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Priority 2: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 successful on the Georgia Milestones.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Priority 3: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 the number of students in school every day.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Priority 4: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Close the knowing-doing gap.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Priority 5: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 hard to support schools.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Priority 6: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Establish  a culture of accountability for everyone.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69FE74F-E4F7-4418-815A-24AFB89C3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 t="885" r="806" b="1472"/>
          <a:stretch>
            <a:fillRect/>
          </a:stretch>
        </p:blipFill>
        <p:spPr bwMode="auto">
          <a:xfrm>
            <a:off x="166688" y="1425575"/>
            <a:ext cx="9928225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4">
            <a:extLst>
              <a:ext uri="{FF2B5EF4-FFF2-40B4-BE49-F238E27FC236}">
                <a16:creationId xmlns:a16="http://schemas.microsoft.com/office/drawing/2014/main" id="{2738FBBE-3FA8-4E26-A4B3-BA4A0B521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1055688"/>
            <a:ext cx="4549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Overriding Objective = CCRPI &gt; 70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996413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154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788" y="104503"/>
            <a:ext cx="9065623" cy="100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REVENUE SUMMARY</a:t>
            </a:r>
          </a:p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F8F4EC-8768-47B4-B24C-3069F8D66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148" y="1048360"/>
            <a:ext cx="7141029" cy="53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83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120" y="121920"/>
            <a:ext cx="9065623" cy="100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REVENUE SUMMARY</a:t>
            </a:r>
          </a:p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171560B-161D-49EB-80E2-9A4701535A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154962"/>
              </p:ext>
            </p:extLst>
          </p:nvPr>
        </p:nvGraphicFramePr>
        <p:xfrm>
          <a:off x="2734491" y="1040680"/>
          <a:ext cx="7096221" cy="5325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239282" imgH="6934129" progId="Excel.Sheet.12">
                  <p:embed/>
                </p:oleObj>
              </mc:Choice>
              <mc:Fallback>
                <p:oleObj name="Worksheet" r:id="rId2" imgW="9239282" imgH="6934129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171560B-161D-49EB-80E2-9A4701535A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34491" y="1040680"/>
                        <a:ext cx="7096221" cy="5325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6347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829" y="0"/>
            <a:ext cx="9065623" cy="100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FEDERAL REVENUE,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REVENUE AND INCOMING TRANSERS</a:t>
            </a:r>
          </a:p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A9C4506-236A-4087-B49C-1DAA44B958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042298"/>
              </p:ext>
            </p:extLst>
          </p:nvPr>
        </p:nvGraphicFramePr>
        <p:xfrm>
          <a:off x="2002970" y="1084944"/>
          <a:ext cx="8612778" cy="5172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134472" imgH="6086603" progId="Excel.Sheet.12">
                  <p:embed/>
                </p:oleObj>
              </mc:Choice>
              <mc:Fallback>
                <p:oleObj name="Worksheet" r:id="rId2" imgW="10134472" imgH="6086603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A9C4506-236A-4087-B49C-1DAA44B958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02970" y="1084944"/>
                        <a:ext cx="8612778" cy="5172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2941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DF162AC-67A3-4369-A84C-8C5648DD1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192" y="185737"/>
            <a:ext cx="9277808" cy="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 21 &amp; FY 22 State QBE Allocation Changes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90BE14-8467-498E-B1E6-CC2E98434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892" y="1055004"/>
            <a:ext cx="7933509" cy="531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67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38569" y="6418494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1B5CA9F-97B0-4475-B86E-C218AE624E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C785C-DC52-4C03-87F1-C827A0ADC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58" y="0"/>
            <a:ext cx="9942723" cy="6858000"/>
          </a:xfrm>
          <a:prstGeom prst="rect">
            <a:avLst/>
          </a:prstGeom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E719D62D-B111-41D4-ADB9-B1E5CE35C6A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64467" y="1083153"/>
            <a:ext cx="6229350" cy="941386"/>
            <a:chOff x="5266" y="755"/>
            <a:chExt cx="3924" cy="593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24081181-2A40-4D6C-9EF9-493A8858AB7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66" y="755"/>
              <a:ext cx="3924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0B037C0D-84FD-4222-98C8-927DA6088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5" y="825"/>
              <a:ext cx="1099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UPDATED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3/25/2021</a:t>
              </a:r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7A8AD172-DD8E-444A-BFD6-2F1292515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1" y="758"/>
              <a:ext cx="170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330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509" y="-1"/>
            <a:ext cx="8997950" cy="92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 EQUALIZATION FUNDING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 2003 – FY 2022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C00E44A-E65C-4F1A-90D2-ED216A3D5B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199445"/>
              </p:ext>
            </p:extLst>
          </p:nvPr>
        </p:nvGraphicFramePr>
        <p:xfrm>
          <a:off x="3100252" y="1093678"/>
          <a:ext cx="5820456" cy="5242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286769" imgH="6562569" progId="Excel.Sheet.12">
                  <p:embed/>
                </p:oleObj>
              </mc:Choice>
              <mc:Fallback>
                <p:oleObj name="Worksheet" r:id="rId2" imgW="7286769" imgH="6562569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C00E44A-E65C-4F1A-90D2-ED216A3D5B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00252" y="1093678"/>
                        <a:ext cx="5820456" cy="5242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2336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DF162AC-67A3-4369-A84C-8C5648DD1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192" y="-84228"/>
            <a:ext cx="8467911" cy="98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Fund Budget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Assumptions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Future Years - Revenues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434FE5-7C70-4C81-B16F-C16CD6360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1" y="1054502"/>
            <a:ext cx="7332618" cy="533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77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DF162AC-67A3-4369-A84C-8C5648DD1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192" y="-84228"/>
            <a:ext cx="8467911" cy="97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Fund Budget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Assumptions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Future Years - Revenues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27DA8-A774-4474-89BE-D97F33580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940" y="1799816"/>
            <a:ext cx="991552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24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DF162AC-67A3-4369-A84C-8C5648DD1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192" y="-84228"/>
            <a:ext cx="8467911" cy="98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Fund Budget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Assumptions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Future Years - Expenditures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035A41-61E3-4DA7-82DD-BF52782C6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188" y="1045226"/>
            <a:ext cx="7576458" cy="533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20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DF162AC-67A3-4369-A84C-8C5648DD1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192" y="-84228"/>
            <a:ext cx="8467911" cy="98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Fund Budget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Assumptions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Future Years - Expenditures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D3F7B2-2D94-4A66-B602-9DAB966F8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60" y="1013956"/>
            <a:ext cx="8752523" cy="53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39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928" y="-78379"/>
            <a:ext cx="9296602" cy="98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Asked During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Budget Work Session #1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A6554F-17BE-4A7A-82B1-D967F6908F8D}"/>
              </a:ext>
            </a:extLst>
          </p:cNvPr>
          <p:cNvSpPr txBox="1"/>
          <p:nvPr/>
        </p:nvSpPr>
        <p:spPr>
          <a:xfrm>
            <a:off x="1611086" y="1367246"/>
            <a:ext cx="9440090" cy="4757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Enrollment Methodology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Financial Impact of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adding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Attendance Clerk and Behavior Specialist at each school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Teacher salary scale comparison for surrounding counties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(those in Middle Georgia RESA)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and those with similar demographics to Bibb County.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Wrap-around services for both 8</a:t>
            </a:r>
            <a:r>
              <a:rPr lang="en-US" sz="2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9</a:t>
            </a:r>
            <a:r>
              <a:rPr lang="en-US" sz="2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graders (SEL – Social Emotional Learning)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Request for an update on the 9</a:t>
            </a:r>
            <a:r>
              <a:rPr lang="en-US" sz="20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grade academy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(The update on the 9</a:t>
            </a:r>
            <a:r>
              <a:rPr lang="en-US" sz="2000" b="1" i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Grade Academy will be done during a regular Board meeting, so this will not be addressed during the Budget Work Session)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637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DF162AC-67A3-4369-A84C-8C5648DD1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7735" y="-66810"/>
            <a:ext cx="8997950" cy="99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 2015 – FY 2025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Fund Budget Trends and Projections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942418-CD9B-45FB-81AA-790FA9366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88" y="1093817"/>
            <a:ext cx="11843657" cy="520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513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50600" y="1273451"/>
            <a:ext cx="94234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  <a:defRPr/>
            </a:pPr>
            <a:endParaRPr 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  <a:defRPr/>
            </a:pPr>
            <a:endParaRPr 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3600" b="1" strike="sngStrik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Budget Work Session #1:  March 16, 2021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Budget Work Session #2:  April 13, 2021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Budget Work Session #3:  May 10, 2021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7470" y="110838"/>
            <a:ext cx="9296602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Budget Work Sessions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98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021" y="1144698"/>
            <a:ext cx="5113437" cy="51004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597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rot="10800000">
            <a:off x="8967846" y="0"/>
            <a:ext cx="3224154" cy="2978987"/>
          </a:xfrm>
          <a:prstGeom prst="rtTriangle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4FE45-D3A0-493D-908B-A7E0AEDE2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46" y="1405049"/>
            <a:ext cx="4708594" cy="4708594"/>
          </a:xfrm>
          <a:prstGeom prst="ellipse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CA9F-97B0-4475-B86E-C218AE624E6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005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rot="10800000">
            <a:off x="8967846" y="0"/>
            <a:ext cx="3224154" cy="2978987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F8938B1-0414-4D40-AFB9-90EBF884FA94}"/>
              </a:ext>
            </a:extLst>
          </p:cNvPr>
          <p:cNvSpPr/>
          <p:nvPr/>
        </p:nvSpPr>
        <p:spPr>
          <a:xfrm flipH="1">
            <a:off x="7797452" y="814192"/>
            <a:ext cx="4394548" cy="60438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4FE45-D3A0-493D-908B-A7E0AEDE2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338" y="4332646"/>
            <a:ext cx="2285430" cy="2285430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8A29E9-5847-4703-8145-310694C8B74E}"/>
              </a:ext>
            </a:extLst>
          </p:cNvPr>
          <p:cNvSpPr txBox="1"/>
          <p:nvPr/>
        </p:nvSpPr>
        <p:spPr>
          <a:xfrm>
            <a:off x="875799" y="3153203"/>
            <a:ext cx="8233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BIBB COUNTY SCHOOL DISTRICT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D29AC5-800C-49F8-BEF8-7DCFA2EF7303}"/>
              </a:ext>
            </a:extLst>
          </p:cNvPr>
          <p:cNvCxnSpPr/>
          <p:nvPr/>
        </p:nvCxnSpPr>
        <p:spPr>
          <a:xfrm>
            <a:off x="879946" y="3073187"/>
            <a:ext cx="82296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3F3D93-2206-4A64-BE09-49AB6411CD88}"/>
              </a:ext>
            </a:extLst>
          </p:cNvPr>
          <p:cNvSpPr txBox="1"/>
          <p:nvPr/>
        </p:nvSpPr>
        <p:spPr>
          <a:xfrm>
            <a:off x="2004814" y="3836096"/>
            <a:ext cx="597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Leadership. Scholarship. Citizenship.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6358" y="1829512"/>
            <a:ext cx="8896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 ENROLLMENT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09546" y="641208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B5CA9F-97B0-4475-B86E-C218AE624E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69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6807" y="0"/>
            <a:ext cx="9296602" cy="9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Enrollment Methodology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 1 of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4F83DE-FC18-4274-8923-44432EFA6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29" y="1262743"/>
            <a:ext cx="10453268" cy="46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32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207718-2428-46E8-871E-9302F1BA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350" y="0"/>
            <a:ext cx="9296602" cy="9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Enrollment Methodology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 2 of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659BE5-7537-4398-81C0-386013AD3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73" y="1510666"/>
            <a:ext cx="10807663" cy="36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1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883876" y="117764"/>
            <a:ext cx="93081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Enrollment from FTE: Cycle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4FA4F3-BA48-4C9C-9E1A-7E1D67112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22" y="1189009"/>
            <a:ext cx="10051742" cy="5170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42266D-C732-4EF5-B854-29DA8257E71C}"/>
              </a:ext>
            </a:extLst>
          </p:cNvPr>
          <p:cNvSpPr txBox="1"/>
          <p:nvPr/>
        </p:nvSpPr>
        <p:spPr>
          <a:xfrm>
            <a:off x="5493891" y="6002853"/>
            <a:ext cx="1201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-492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874C1-3B0A-4F88-93C5-3ED48C2DD6B6}"/>
              </a:ext>
            </a:extLst>
          </p:cNvPr>
          <p:cNvSpPr txBox="1"/>
          <p:nvPr/>
        </p:nvSpPr>
        <p:spPr>
          <a:xfrm>
            <a:off x="5493890" y="1801617"/>
            <a:ext cx="8523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-129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-146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-18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-172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-57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-50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-110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9322AC-7DE8-431D-96F2-9F9ED2A4CDCB}"/>
              </a:ext>
            </a:extLst>
          </p:cNvPr>
          <p:cNvSpPr txBox="1"/>
          <p:nvPr/>
        </p:nvSpPr>
        <p:spPr>
          <a:xfrm>
            <a:off x="5493890" y="3897371"/>
            <a:ext cx="8523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+29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+67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+54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+45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+44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-8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-41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4F4E1C2C-823E-4DF9-BD0C-2205EA2B5A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66663" y="646519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7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C9B703-B48B-4FCF-8FCE-DCEFB108C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624" y="64919"/>
            <a:ext cx="9700953" cy="352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095537-BA6E-4338-B395-C3DA5F4F2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377"/>
            <a:ext cx="12192000" cy="573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9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me1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9BD82A47F253478DC94F59CB5A9704" ma:contentTypeVersion="30" ma:contentTypeDescription="Create a new document." ma:contentTypeScope="" ma:versionID="efcd9dfbaca643d62cdca0d097f32260">
  <xsd:schema xmlns:xsd="http://www.w3.org/2001/XMLSchema" xmlns:xs="http://www.w3.org/2001/XMLSchema" xmlns:p="http://schemas.microsoft.com/office/2006/metadata/properties" xmlns:ns3="84e60534-bdfd-4837-a804-a9e023cc5891" xmlns:ns4="9ab143c5-f0ce-4142-a7e8-da6a4af2e54f" targetNamespace="http://schemas.microsoft.com/office/2006/metadata/properties" ma:root="true" ma:fieldsID="1b4318599a2505ebea35cc9e6c04aa16" ns3:_="" ns4:_="">
    <xsd:import namespace="84e60534-bdfd-4837-a804-a9e023cc5891"/>
    <xsd:import namespace="9ab143c5-f0ce-4142-a7e8-da6a4af2e54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e60534-bdfd-4837-a804-a9e023cc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b143c5-f0ce-4142-a7e8-da6a4af2e5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NotebookType" ma:index="16" nillable="true" ma:displayName="Notebook Type" ma:internalName="NotebookType">
      <xsd:simpleType>
        <xsd:restriction base="dms:Text"/>
      </xsd:simpleType>
    </xsd:element>
    <xsd:element name="FolderType" ma:index="17" nillable="true" ma:displayName="Folder Type" ma:internalName="FolderType">
      <xsd:simpleType>
        <xsd:restriction base="dms:Text"/>
      </xsd:simpleType>
    </xsd:element>
    <xsd:element name="CultureName" ma:index="18" nillable="true" ma:displayName="Culture Name" ma:internalName="CultureName">
      <xsd:simpleType>
        <xsd:restriction base="dms:Text"/>
      </xsd:simpleType>
    </xsd:element>
    <xsd:element name="AppVersion" ma:index="19" nillable="true" ma:displayName="App Version" ma:internalName="AppVersion">
      <xsd:simpleType>
        <xsd:restriction base="dms:Text"/>
      </xsd:simpleType>
    </xsd:element>
    <xsd:element name="TeamsChannelId" ma:index="20" nillable="true" ma:displayName="Teams Channel Id" ma:internalName="TeamsChannelId">
      <xsd:simpleType>
        <xsd:restriction base="dms:Text"/>
      </xsd:simpleType>
    </xsd:element>
    <xsd:element name="Owner" ma:index="21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22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3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9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1" nillable="true" ma:displayName="Is Collaboration Space Locked" ma:internalName="Is_Collaboration_Space_Locked">
      <xsd:simpleType>
        <xsd:restriction base="dms:Boolean"/>
      </xsd:simpleType>
    </xsd:element>
    <xsd:element name="IsNotebookLocked" ma:index="32" nillable="true" ma:displayName="Is Notebook Locked" ma:internalName="IsNotebookLocked">
      <xsd:simpleType>
        <xsd:restriction base="dms:Boolean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Teachers xmlns="9ab143c5-f0ce-4142-a7e8-da6a4af2e54f" xsi:nil="true"/>
    <DefaultSectionNames xmlns="9ab143c5-f0ce-4142-a7e8-da6a4af2e54f" xsi:nil="true"/>
    <NotebookType xmlns="9ab143c5-f0ce-4142-a7e8-da6a4af2e54f" xsi:nil="true"/>
    <Teachers xmlns="9ab143c5-f0ce-4142-a7e8-da6a4af2e54f">
      <UserInfo>
        <DisplayName/>
        <AccountId xsi:nil="true"/>
        <AccountType/>
      </UserInfo>
    </Teachers>
    <Student_Groups xmlns="9ab143c5-f0ce-4142-a7e8-da6a4af2e54f">
      <UserInfo>
        <DisplayName/>
        <AccountId xsi:nil="true"/>
        <AccountType/>
      </UserInfo>
    </Student_Groups>
    <TeamsChannelId xmlns="9ab143c5-f0ce-4142-a7e8-da6a4af2e54f" xsi:nil="true"/>
    <Invited_Students xmlns="9ab143c5-f0ce-4142-a7e8-da6a4af2e54f" xsi:nil="true"/>
    <Students xmlns="9ab143c5-f0ce-4142-a7e8-da6a4af2e54f">
      <UserInfo>
        <DisplayName/>
        <AccountId xsi:nil="true"/>
        <AccountType/>
      </UserInfo>
    </Students>
    <AppVersion xmlns="9ab143c5-f0ce-4142-a7e8-da6a4af2e54f" xsi:nil="true"/>
    <IsNotebookLocked xmlns="9ab143c5-f0ce-4142-a7e8-da6a4af2e54f" xsi:nil="true"/>
    <Templates xmlns="9ab143c5-f0ce-4142-a7e8-da6a4af2e54f" xsi:nil="true"/>
    <Self_Registration_Enabled xmlns="9ab143c5-f0ce-4142-a7e8-da6a4af2e54f" xsi:nil="true"/>
    <Has_Teacher_Only_SectionGroup xmlns="9ab143c5-f0ce-4142-a7e8-da6a4af2e54f" xsi:nil="true"/>
    <FolderType xmlns="9ab143c5-f0ce-4142-a7e8-da6a4af2e54f" xsi:nil="true"/>
    <CultureName xmlns="9ab143c5-f0ce-4142-a7e8-da6a4af2e54f" xsi:nil="true"/>
    <Is_Collaboration_Space_Locked xmlns="9ab143c5-f0ce-4142-a7e8-da6a4af2e54f" xsi:nil="true"/>
    <Owner xmlns="9ab143c5-f0ce-4142-a7e8-da6a4af2e54f">
      <UserInfo>
        <DisplayName/>
        <AccountId xsi:nil="true"/>
        <AccountType/>
      </UserInfo>
    </Owner>
  </documentManagement>
</p:properties>
</file>

<file path=customXml/itemProps1.xml><?xml version="1.0" encoding="utf-8"?>
<ds:datastoreItem xmlns:ds="http://schemas.openxmlformats.org/officeDocument/2006/customXml" ds:itemID="{A5DD74A6-9EBB-4AEF-B156-BB1736B3B2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9520B3-22FC-4C9D-865F-16D7129AD1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e60534-bdfd-4837-a804-a9e023cc5891"/>
    <ds:schemaRef ds:uri="9ab143c5-f0ce-4142-a7e8-da6a4af2e5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A02CFA-4E2C-4B74-8DE2-A289DAEBE33C}">
  <ds:schemaRefs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9ab143c5-f0ce-4142-a7e8-da6a4af2e54f"/>
    <ds:schemaRef ds:uri="http://schemas.microsoft.com/office/infopath/2007/PartnerControls"/>
    <ds:schemaRef ds:uri="84e60534-bdfd-4837-a804-a9e023cc589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5532</TotalTime>
  <Words>1023</Words>
  <Application>Microsoft Office PowerPoint</Application>
  <PresentationFormat>Widescreen</PresentationFormat>
  <Paragraphs>211</Paragraphs>
  <Slides>43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Arial</vt:lpstr>
      <vt:lpstr>Arial Black</vt:lpstr>
      <vt:lpstr>Arial Narrow</vt:lpstr>
      <vt:lpstr>Calibri</vt:lpstr>
      <vt:lpstr>Calibri Light</vt:lpstr>
      <vt:lpstr>CiscoSans ExtraLight</vt:lpstr>
      <vt:lpstr>Franklin Gothic Book</vt:lpstr>
      <vt:lpstr>Gill Sans MT</vt:lpstr>
      <vt:lpstr>Lucida Sans Unicode</vt:lpstr>
      <vt:lpstr>Verdana</vt:lpstr>
      <vt:lpstr>Wingdings 2</vt:lpstr>
      <vt:lpstr>Wingdings 3</vt:lpstr>
      <vt:lpstr>1_Office Theme</vt:lpstr>
      <vt:lpstr>2_Office Theme</vt:lpstr>
      <vt:lpstr>Theme1</vt:lpstr>
      <vt:lpstr>Office Theme</vt:lpstr>
      <vt:lpstr>4_Office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Image Creation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Hats Off to Service  Luncheon Updates</dc:title>
  <dc:creator>Terese Mcgee</dc:creator>
  <cp:lastModifiedBy>Tims, Carol</cp:lastModifiedBy>
  <cp:revision>310</cp:revision>
  <cp:lastPrinted>2021-04-09T16:46:03Z</cp:lastPrinted>
  <dcterms:created xsi:type="dcterms:W3CDTF">2017-08-17T17:49:28Z</dcterms:created>
  <dcterms:modified xsi:type="dcterms:W3CDTF">2021-04-13T15:47:25Z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0x010100669BD82A47F253478DC94F59CB5A9704</vt:lpwstr>
  </property>
</Properties>
</file>