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0"/>
  </p:notesMasterIdLst>
  <p:sldIdLst>
    <p:sldId id="292" r:id="rId3"/>
    <p:sldId id="287" r:id="rId4"/>
    <p:sldId id="3479" r:id="rId5"/>
    <p:sldId id="298" r:id="rId6"/>
    <p:sldId id="297" r:id="rId7"/>
    <p:sldId id="300" r:id="rId8"/>
    <p:sldId id="2975" r:id="rId9"/>
    <p:sldId id="2982" r:id="rId10"/>
    <p:sldId id="2983" r:id="rId11"/>
    <p:sldId id="2984" r:id="rId12"/>
    <p:sldId id="2969" r:id="rId13"/>
    <p:sldId id="2947" r:id="rId14"/>
    <p:sldId id="2971" r:id="rId15"/>
    <p:sldId id="2980" r:id="rId16"/>
    <p:sldId id="2976" r:id="rId17"/>
    <p:sldId id="2968" r:id="rId18"/>
    <p:sldId id="2965" r:id="rId19"/>
    <p:sldId id="301" r:id="rId20"/>
    <p:sldId id="2981" r:id="rId21"/>
    <p:sldId id="2977" r:id="rId22"/>
    <p:sldId id="2985" r:id="rId23"/>
    <p:sldId id="2986" r:id="rId24"/>
    <p:sldId id="2987" r:id="rId25"/>
    <p:sldId id="2988" r:id="rId26"/>
    <p:sldId id="2950" r:id="rId27"/>
    <p:sldId id="2974" r:id="rId28"/>
    <p:sldId id="2989" r:id="rId29"/>
    <p:sldId id="2958" r:id="rId30"/>
    <p:sldId id="2959" r:id="rId31"/>
    <p:sldId id="3480" r:id="rId32"/>
    <p:sldId id="3466" r:id="rId33"/>
    <p:sldId id="3473" r:id="rId34"/>
    <p:sldId id="3469" r:id="rId35"/>
    <p:sldId id="3476" r:id="rId36"/>
    <p:sldId id="3481" r:id="rId37"/>
    <p:sldId id="295" r:id="rId38"/>
    <p:sldId id="279" r:id="rId3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1CEE24-0DE1-4A32-8FA5-D41B2E52B67A}" v="8" dt="2025-08-20T20:33:11.3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942"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8/21/2025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a:p>
        </p:txBody>
      </p:sp>
    </p:spTree>
    <p:extLst>
      <p:ext uri="{BB962C8B-B14F-4D97-AF65-F5344CB8AC3E}">
        <p14:creationId xmlns:p14="http://schemas.microsoft.com/office/powerpoint/2010/main" val="212306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5</a:t>
            </a:fld>
            <a:endParaRPr lang="en-US"/>
          </a:p>
        </p:txBody>
      </p:sp>
    </p:spTree>
    <p:extLst>
      <p:ext uri="{BB962C8B-B14F-4D97-AF65-F5344CB8AC3E}">
        <p14:creationId xmlns:p14="http://schemas.microsoft.com/office/powerpoint/2010/main" val="109067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6</a:t>
            </a:fld>
            <a:endParaRPr lang="en-US"/>
          </a:p>
        </p:txBody>
      </p:sp>
    </p:spTree>
    <p:extLst>
      <p:ext uri="{BB962C8B-B14F-4D97-AF65-F5344CB8AC3E}">
        <p14:creationId xmlns:p14="http://schemas.microsoft.com/office/powerpoint/2010/main" val="1268437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2233666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8</a:t>
            </a:fld>
            <a:endParaRPr lang="en-US"/>
          </a:p>
        </p:txBody>
      </p:sp>
    </p:spTree>
    <p:extLst>
      <p:ext uri="{BB962C8B-B14F-4D97-AF65-F5344CB8AC3E}">
        <p14:creationId xmlns:p14="http://schemas.microsoft.com/office/powerpoint/2010/main" val="1170144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9</a:t>
            </a:fld>
            <a:endParaRPr lang="en-US"/>
          </a:p>
        </p:txBody>
      </p:sp>
    </p:spTree>
    <p:extLst>
      <p:ext uri="{BB962C8B-B14F-4D97-AF65-F5344CB8AC3E}">
        <p14:creationId xmlns:p14="http://schemas.microsoft.com/office/powerpoint/2010/main" val="2745445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10</a:t>
            </a:fld>
            <a:endParaRPr lang="en-US"/>
          </a:p>
        </p:txBody>
      </p:sp>
    </p:spTree>
    <p:extLst>
      <p:ext uri="{BB962C8B-B14F-4D97-AF65-F5344CB8AC3E}">
        <p14:creationId xmlns:p14="http://schemas.microsoft.com/office/powerpoint/2010/main" val="2128618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66110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3831922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3852950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4007804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1931207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506222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300460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3596668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732595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740692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506222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3596668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732595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2300460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879028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1460938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1433071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14330716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12813399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B8FB7-34AE-0377-3336-55BBC54E4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84E9B-69C1-1ED3-A1AB-BFA3A267888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FE8B747-DCF5-39F9-F077-57501DBEAB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D870F5-6442-16C8-6185-A978623DD23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33759269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B9DD-2DDF-C6BF-B91D-961E450F1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EE8C5-E74A-E632-24E7-6920D250495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CCE58CB-7EB8-7E9F-99FE-0B6995B727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F870A2-CD49-E99A-EF3A-00253A6CE044}"/>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057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0C92B-891A-8E9C-AB67-8746D994D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6A2D6-F756-6B75-9709-53600922690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17CEB27-F907-91F9-13F3-393398421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4B48E4-37F5-0BC3-8A7E-D87E1B529FED}"/>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1775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15307-D4AE-E0FD-6191-B2BE82132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D82BE-E735-D546-5A3F-A3865D04E55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150C6BA-FC5F-BC06-5C1D-BBF36953B3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951078-C625-DE99-2B20-C923FB87F69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87518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A1AD4-4B14-3ECE-04F7-A16481E16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7A45D5-3606-A4CB-7BEF-1D6D2AC7839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A142FC3-3902-254D-1C44-B23311AE61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61C77A-9A9A-96D6-3A80-2499DB0D8729}"/>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937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3046E-1980-E6C1-7396-888B3F34C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77EF8-E1D1-C49B-BEE4-2DEDEC68598D}"/>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74C8AC5-DD1B-E2A3-9F33-184293CC6A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738D20-4092-EFAF-C737-335F591AE75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8910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This is just a first look at our GMAS data. Our plan is to continue reviewing data frequently to ensure that we are making data-based decisions to improve student achievement.</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8/21/2025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8/21/2025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78099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20737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063136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98893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8/21/2025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050298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288069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8/21/2025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2332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5807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88659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664801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1205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8/21/2025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8/21/2025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9414462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010894" y="2026602"/>
            <a:ext cx="10012003"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Clearing the Path for the Push: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1"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2025 Georgia Milestones Results</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Assistant Superintendent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August 21,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a:t>The purpose of this presentation is to review and analyze the </a:t>
            </a:r>
          </a:p>
          <a:p>
            <a:pPr marL="0" indent="0">
              <a:lnSpc>
                <a:spcPct val="100000"/>
              </a:lnSpc>
              <a:spcBef>
                <a:spcPts val="0"/>
              </a:spcBef>
              <a:buNone/>
            </a:pPr>
            <a:r>
              <a:rPr lang="en-US" sz="2400"/>
              <a:t>2025 Georgia Milestones data.</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a:t>Grades 3-8 End of Grade Test Results</a:t>
            </a:r>
          </a:p>
          <a:p>
            <a:pPr>
              <a:lnSpc>
                <a:spcPct val="100000"/>
              </a:lnSpc>
              <a:spcBef>
                <a:spcPts val="0"/>
              </a:spcBef>
            </a:pPr>
            <a:r>
              <a:rPr lang="en-US" sz="2400"/>
              <a:t>High School End of Course Exam Results</a:t>
            </a:r>
          </a:p>
          <a:p>
            <a:pPr>
              <a:lnSpc>
                <a:spcPct val="100000"/>
              </a:lnSpc>
              <a:spcBef>
                <a:spcPts val="0"/>
              </a:spcBef>
            </a:pPr>
            <a:r>
              <a:rPr lang="en-US" sz="2400"/>
              <a:t>Summary &amp; Next Steps</a:t>
            </a:r>
          </a:p>
          <a:p>
            <a:pPr>
              <a:lnSpc>
                <a:spcPct val="100000"/>
              </a:lnSpc>
              <a:spcBef>
                <a:spcPts val="0"/>
              </a:spcBef>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a:solidFill>
                  <a:srgbClr val="000000"/>
                </a:solidFill>
                <a:effectLst/>
                <a:latin typeface="Calibri"/>
                <a:ea typeface="Calibri"/>
                <a:cs typeface="Calibri"/>
              </a:rPr>
              <a:t>Current Georgia Milestones data tell us </a:t>
            </a:r>
            <a:r>
              <a:rPr lang="en-US" sz="2400">
                <a:solidFill>
                  <a:srgbClr val="040C28"/>
                </a:solidFill>
                <a:effectLst/>
                <a:latin typeface="Calibri"/>
                <a:ea typeface="Calibri"/>
                <a:cs typeface="Calibri"/>
              </a:rPr>
              <a:t>how well students have learned the knowledge and skills outlined in the state-adopted content standards in language arts, mathematics, science, and social studies. </a:t>
            </a:r>
            <a:r>
              <a:rPr lang="en-US" sz="2400" kern="100">
                <a:solidFill>
                  <a:srgbClr val="000000"/>
                </a:solidFill>
                <a:effectLst/>
                <a:latin typeface="Calibri"/>
                <a:ea typeface="Times New Roman" panose="02020603050405020304" pitchFamily="18" charset="0"/>
                <a:cs typeface="Times New Roman"/>
              </a:rPr>
              <a:t>Overall, Bibb County achievement levels increased or remained steady from the year prior. </a:t>
            </a:r>
          </a:p>
          <a:p>
            <a:pPr marL="0" indent="0" algn="just">
              <a:spcBef>
                <a:spcPts val="0"/>
              </a:spcBef>
              <a:buNone/>
            </a:pPr>
            <a:endParaRPr lang="en-US" sz="2400" kern="10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pic>
        <p:nvPicPr>
          <p:cNvPr id="2" name="Picture 1">
            <a:extLst>
              <a:ext uri="{FF2B5EF4-FFF2-40B4-BE49-F238E27FC236}">
                <a16:creationId xmlns:a16="http://schemas.microsoft.com/office/drawing/2014/main" id="{056D95D0-276A-3DF1-0D09-5275632716CC}"/>
              </a:ext>
            </a:extLst>
          </p:cNvPr>
          <p:cNvPicPr>
            <a:picLocks noChangeAspect="1"/>
          </p:cNvPicPr>
          <p:nvPr/>
        </p:nvPicPr>
        <p:blipFill>
          <a:blip r:embed="rId4"/>
          <a:stretch>
            <a:fillRect/>
          </a:stretch>
        </p:blipFill>
        <p:spPr>
          <a:xfrm>
            <a:off x="7006099" y="1933810"/>
            <a:ext cx="4685223" cy="2357438"/>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449147" y="117363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STRATEGIC GOAL ADDRESSED</a:t>
            </a:r>
          </a:p>
          <a:p>
            <a:pPr marL="0" indent="0">
              <a:lnSpc>
                <a:spcPct val="100000"/>
              </a:lnSpc>
              <a:spcBef>
                <a:spcPts val="0"/>
              </a:spcBef>
              <a:buNone/>
            </a:pPr>
            <a:r>
              <a:rPr lang="en-US" sz="2200">
                <a:latin typeface="Arial Narrow"/>
              </a:rPr>
              <a:t>Goal 1: Student Achievement</a:t>
            </a:r>
          </a:p>
          <a:p>
            <a:pPr>
              <a:lnSpc>
                <a:spcPct val="100000"/>
              </a:lnSpc>
              <a:spcBef>
                <a:spcPts val="0"/>
              </a:spcBef>
            </a:pPr>
            <a:r>
              <a:rPr lang="en-US" sz="2200">
                <a:latin typeface="Arial Narrow"/>
              </a:rPr>
              <a:t>1.3:  Numeracy and Literacy Instruction</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PERFORMANCE MEASURE(S)</a:t>
            </a:r>
          </a:p>
          <a:p>
            <a:pPr>
              <a:lnSpc>
                <a:spcPct val="100000"/>
              </a:lnSpc>
              <a:spcBef>
                <a:spcPts val="0"/>
              </a:spcBef>
            </a:pPr>
            <a:r>
              <a:rPr lang="en-US" sz="2200">
                <a:latin typeface="Arial Narrow" panose="020B0606020202030204" pitchFamily="34" charset="0"/>
              </a:rPr>
              <a:t>% of grade 3-5 students performing at the proficient level or above in ELA on the GMAS</a:t>
            </a:r>
          </a:p>
          <a:p>
            <a:pPr>
              <a:lnSpc>
                <a:spcPct val="100000"/>
              </a:lnSpc>
              <a:spcBef>
                <a:spcPts val="0"/>
              </a:spcBef>
            </a:pPr>
            <a:r>
              <a:rPr lang="en-US" sz="2200">
                <a:latin typeface="Arial Narrow" panose="020B0606020202030204" pitchFamily="34" charset="0"/>
              </a:rPr>
              <a:t>% of grade 6-8 students performing at the proficient level or above in ELA on the GMAS</a:t>
            </a:r>
          </a:p>
          <a:p>
            <a:pPr>
              <a:lnSpc>
                <a:spcPct val="100000"/>
              </a:lnSpc>
              <a:spcBef>
                <a:spcPts val="0"/>
              </a:spcBef>
            </a:pPr>
            <a:r>
              <a:rPr lang="en-US" sz="2200">
                <a:latin typeface="Arial Narrow" panose="020B0606020202030204" pitchFamily="34" charset="0"/>
              </a:rPr>
              <a:t>% of grade 3-5 students performing at the proficient level or above in math on the GMAS</a:t>
            </a:r>
          </a:p>
          <a:p>
            <a:pPr>
              <a:lnSpc>
                <a:spcPct val="100000"/>
              </a:lnSpc>
              <a:spcBef>
                <a:spcPts val="0"/>
              </a:spcBef>
            </a:pPr>
            <a:r>
              <a:rPr lang="en-US" sz="2200">
                <a:latin typeface="Arial Narrow" panose="020B0606020202030204" pitchFamily="34" charset="0"/>
              </a:rPr>
              <a:t>% of grade 6-8 students performing at the proficient level or above in math on the GMAS</a:t>
            </a:r>
          </a:p>
          <a:p>
            <a:pPr>
              <a:lnSpc>
                <a:spcPct val="100000"/>
              </a:lnSpc>
              <a:spcBef>
                <a:spcPts val="0"/>
              </a:spcBef>
            </a:pPr>
            <a:r>
              <a:rPr lang="en-US" sz="2200">
                <a:latin typeface="Arial Narrow" panose="020B0606020202030204" pitchFamily="34" charset="0"/>
              </a:rPr>
              <a:t>4-year cohort graduation rate</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PRIORITY AREAs</a:t>
            </a:r>
          </a:p>
          <a:p>
            <a:pPr marL="0" indent="0">
              <a:lnSpc>
                <a:spcPct val="100000"/>
              </a:lnSpc>
              <a:spcBef>
                <a:spcPts val="0"/>
              </a:spcBef>
              <a:buNone/>
            </a:pPr>
            <a:r>
              <a:rPr lang="en-US" sz="2200">
                <a:latin typeface="Arial Narrow" panose="020B0606020202030204" pitchFamily="34" charset="0"/>
              </a:rPr>
              <a:t>Literacy</a:t>
            </a:r>
          </a:p>
          <a:p>
            <a:pPr marL="0" indent="0">
              <a:lnSpc>
                <a:spcPct val="100000"/>
              </a:lnSpc>
              <a:spcBef>
                <a:spcPts val="0"/>
              </a:spcBef>
              <a:buNone/>
            </a:pPr>
            <a:r>
              <a:rPr lang="en-US" sz="2200">
                <a:latin typeface="Arial Narrow" panose="020B0606020202030204" pitchFamily="34" charset="0"/>
              </a:rPr>
              <a:t>Achievement</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381866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357442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043070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General Overview</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8FCA898D-3303-EDAF-FA49-F08C98AB96B5}"/>
              </a:ext>
            </a:extLst>
          </p:cNvPr>
          <p:cNvPicPr>
            <a:picLocks noChangeAspect="1"/>
          </p:cNvPicPr>
          <p:nvPr/>
        </p:nvPicPr>
        <p:blipFill>
          <a:blip r:embed="rId4"/>
          <a:stretch>
            <a:fillRect/>
          </a:stretch>
        </p:blipFill>
        <p:spPr>
          <a:xfrm>
            <a:off x="149819" y="984770"/>
            <a:ext cx="12031171" cy="5582464"/>
          </a:xfrm>
          <a:prstGeom prst="rect">
            <a:avLst/>
          </a:prstGeom>
        </p:spPr>
      </p:pic>
      <p:sp>
        <p:nvSpPr>
          <p:cNvPr id="4" name="Slide Number Placeholder 3">
            <a:extLst>
              <a:ext uri="{FF2B5EF4-FFF2-40B4-BE49-F238E27FC236}">
                <a16:creationId xmlns:a16="http://schemas.microsoft.com/office/drawing/2014/main" id="{43CED32F-5DFE-4CA7-37E7-E8D1E4F912E4}"/>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343017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8</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GMAS State Comparison: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Elementary </a:t>
            </a:r>
          </a:p>
        </p:txBody>
      </p:sp>
      <p:pic>
        <p:nvPicPr>
          <p:cNvPr id="3" name="Picture 2">
            <a:extLst>
              <a:ext uri="{FF2B5EF4-FFF2-40B4-BE49-F238E27FC236}">
                <a16:creationId xmlns:a16="http://schemas.microsoft.com/office/drawing/2014/main" id="{C9AFFCCB-D9DB-2467-B47C-E77B803A8EEC}"/>
              </a:ext>
            </a:extLst>
          </p:cNvPr>
          <p:cNvPicPr>
            <a:picLocks noChangeAspect="1"/>
          </p:cNvPicPr>
          <p:nvPr/>
        </p:nvPicPr>
        <p:blipFill>
          <a:blip r:embed="rId3"/>
          <a:srcRect t="2358" b="-1"/>
          <a:stretch>
            <a:fillRect/>
          </a:stretch>
        </p:blipFill>
        <p:spPr>
          <a:xfrm>
            <a:off x="1493201" y="1066033"/>
            <a:ext cx="9205597" cy="5102628"/>
          </a:xfrm>
          <a:prstGeom prst="rect">
            <a:avLst/>
          </a:prstGeom>
        </p:spPr>
      </p:pic>
    </p:spTree>
    <p:extLst>
      <p:ext uri="{BB962C8B-B14F-4D97-AF65-F5344CB8AC3E}">
        <p14:creationId xmlns:p14="http://schemas.microsoft.com/office/powerpoint/2010/main" val="3595108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9</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GMAS State Comparison: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Middle School</a:t>
            </a:r>
          </a:p>
        </p:txBody>
      </p:sp>
      <p:pic>
        <p:nvPicPr>
          <p:cNvPr id="3" name="Picture 2">
            <a:extLst>
              <a:ext uri="{FF2B5EF4-FFF2-40B4-BE49-F238E27FC236}">
                <a16:creationId xmlns:a16="http://schemas.microsoft.com/office/drawing/2014/main" id="{EE137A7C-22CD-EF0F-F4E9-FF05307F9CFB}"/>
              </a:ext>
            </a:extLst>
          </p:cNvPr>
          <p:cNvPicPr>
            <a:picLocks noChangeAspect="1"/>
          </p:cNvPicPr>
          <p:nvPr/>
        </p:nvPicPr>
        <p:blipFill>
          <a:blip r:embed="rId3"/>
          <a:srcRect l="1305" t="2078"/>
          <a:stretch>
            <a:fillRect/>
          </a:stretch>
        </p:blipFill>
        <p:spPr>
          <a:xfrm>
            <a:off x="1520491" y="1226857"/>
            <a:ext cx="9151018" cy="5212631"/>
          </a:xfrm>
          <a:prstGeom prst="rect">
            <a:avLst/>
          </a:prstGeom>
        </p:spPr>
      </p:pic>
    </p:spTree>
    <p:extLst>
      <p:ext uri="{BB962C8B-B14F-4D97-AF65-F5344CB8AC3E}">
        <p14:creationId xmlns:p14="http://schemas.microsoft.com/office/powerpoint/2010/main" val="728670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10</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GMAS State Comparison: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High School </a:t>
            </a:r>
          </a:p>
        </p:txBody>
      </p:sp>
      <p:pic>
        <p:nvPicPr>
          <p:cNvPr id="3" name="Picture 2">
            <a:extLst>
              <a:ext uri="{FF2B5EF4-FFF2-40B4-BE49-F238E27FC236}">
                <a16:creationId xmlns:a16="http://schemas.microsoft.com/office/drawing/2014/main" id="{FF43BC5F-3AC3-5ADC-A03D-B95A4F4B1237}"/>
              </a:ext>
            </a:extLst>
          </p:cNvPr>
          <p:cNvPicPr>
            <a:picLocks noChangeAspect="1"/>
          </p:cNvPicPr>
          <p:nvPr/>
        </p:nvPicPr>
        <p:blipFill>
          <a:blip r:embed="rId3"/>
          <a:srcRect l="1324" t="1959" r="1285"/>
          <a:stretch>
            <a:fillRect/>
          </a:stretch>
        </p:blipFill>
        <p:spPr>
          <a:xfrm>
            <a:off x="1606709" y="1383086"/>
            <a:ext cx="8978581" cy="4837903"/>
          </a:xfrm>
          <a:prstGeom prst="rect">
            <a:avLst/>
          </a:prstGeom>
        </p:spPr>
      </p:pic>
    </p:spTree>
    <p:extLst>
      <p:ext uri="{BB962C8B-B14F-4D97-AF65-F5344CB8AC3E}">
        <p14:creationId xmlns:p14="http://schemas.microsoft.com/office/powerpoint/2010/main" val="1480574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 Grades 3-8</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13" name="Table 12">
            <a:extLst>
              <a:ext uri="{FF2B5EF4-FFF2-40B4-BE49-F238E27FC236}">
                <a16:creationId xmlns:a16="http://schemas.microsoft.com/office/drawing/2014/main" id="{FE1DE6FD-99D0-7DD5-698F-91C6BF734914}"/>
              </a:ext>
            </a:extLst>
          </p:cNvPr>
          <p:cNvGraphicFramePr>
            <a:graphicFrameLocks noGrp="1"/>
          </p:cNvGraphicFramePr>
          <p:nvPr>
            <p:extLst>
              <p:ext uri="{D42A27DB-BD31-4B8C-83A1-F6EECF244321}">
                <p14:modId xmlns:p14="http://schemas.microsoft.com/office/powerpoint/2010/main" val="702257896"/>
              </p:ext>
            </p:extLst>
          </p:nvPr>
        </p:nvGraphicFramePr>
        <p:xfrm>
          <a:off x="13859" y="984770"/>
          <a:ext cx="12189150" cy="5025712"/>
        </p:xfrm>
        <a:graphic>
          <a:graphicData uri="http://schemas.openxmlformats.org/drawingml/2006/table">
            <a:tbl>
              <a:tblPr firstRow="1" bandRow="1"/>
              <a:tblGrid>
                <a:gridCol w="3030087">
                  <a:extLst>
                    <a:ext uri="{9D8B030D-6E8A-4147-A177-3AD203B41FA5}">
                      <a16:colId xmlns:a16="http://schemas.microsoft.com/office/drawing/2014/main" val="3911074070"/>
                    </a:ext>
                  </a:extLst>
                </a:gridCol>
                <a:gridCol w="3030087">
                  <a:extLst>
                    <a:ext uri="{9D8B030D-6E8A-4147-A177-3AD203B41FA5}">
                      <a16:colId xmlns:a16="http://schemas.microsoft.com/office/drawing/2014/main" val="2464352047"/>
                    </a:ext>
                  </a:extLst>
                </a:gridCol>
                <a:gridCol w="3064488">
                  <a:extLst>
                    <a:ext uri="{9D8B030D-6E8A-4147-A177-3AD203B41FA5}">
                      <a16:colId xmlns:a16="http://schemas.microsoft.com/office/drawing/2014/main" val="3728740073"/>
                    </a:ext>
                  </a:extLst>
                </a:gridCol>
                <a:gridCol w="3064488">
                  <a:extLst>
                    <a:ext uri="{9D8B030D-6E8A-4147-A177-3AD203B41FA5}">
                      <a16:colId xmlns:a16="http://schemas.microsoft.com/office/drawing/2014/main" val="3843031963"/>
                    </a:ext>
                  </a:extLst>
                </a:gridCol>
              </a:tblGrid>
              <a:tr h="628214">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READING AT GRADE LEVEL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27217381"/>
                  </a:ext>
                </a:extLst>
              </a:tr>
              <a:tr h="628214">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86254631"/>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55.3</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58.8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+3.5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248403483"/>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39.0</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40.4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183902690"/>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64.4</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63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91386609"/>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40.2</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42.9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462753349"/>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55.6</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54.5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691715801"/>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65.0</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58.5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-6.5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870092120"/>
                  </a:ext>
                </a:extLst>
              </a:tr>
            </a:tbl>
          </a:graphicData>
        </a:graphic>
      </p:graphicFrame>
      <p:sp>
        <p:nvSpPr>
          <p:cNvPr id="14" name="TextBox 13">
            <a:extLst>
              <a:ext uri="{FF2B5EF4-FFF2-40B4-BE49-F238E27FC236}">
                <a16:creationId xmlns:a16="http://schemas.microsoft.com/office/drawing/2014/main" id="{197079DF-B142-DFF1-81C5-F4BFD8AF67CF}"/>
              </a:ext>
            </a:extLst>
          </p:cNvPr>
          <p:cNvSpPr txBox="1"/>
          <p:nvPr/>
        </p:nvSpPr>
        <p:spPr>
          <a:xfrm>
            <a:off x="-53319" y="5983210"/>
            <a:ext cx="12231462" cy="892552"/>
          </a:xfrm>
          <a:prstGeom prst="rect">
            <a:avLst/>
          </a:prstGeom>
          <a:noFill/>
        </p:spPr>
        <p:txBody>
          <a:bodyPr wrap="square">
            <a:spAutoFit/>
          </a:bodyPr>
          <a:lstStyle/>
          <a:p>
            <a:r>
              <a:rPr lang="en-US" b="1" i="1">
                <a:solidFill>
                  <a:srgbClr val="1F1F1F"/>
                </a:solidFill>
                <a:effectLst/>
                <a:highlight>
                  <a:srgbClr val="FFFFFF"/>
                </a:highlight>
                <a:latin typeface="+mj-lt"/>
              </a:rPr>
              <a:t>SUMMARY:</a:t>
            </a:r>
            <a:r>
              <a:rPr lang="en-US" b="1" i="1">
                <a:solidFill>
                  <a:srgbClr val="1F1F1F"/>
                </a:solidFill>
                <a:effectLst/>
                <a:highlight>
                  <a:srgbClr val="FFFFFF"/>
                </a:highlight>
                <a:latin typeface="Google Sans"/>
              </a:rPr>
              <a:t> </a:t>
            </a:r>
            <a:r>
              <a:rPr lang="en-US" i="1">
                <a:solidFill>
                  <a:srgbClr val="1F1F1F"/>
                </a:solidFill>
                <a:highlight>
                  <a:srgbClr val="FFFFFF"/>
                </a:highlight>
                <a:latin typeface="+mj-lt"/>
              </a:rPr>
              <a:t>Students are showing improvement across grade levels. However,</a:t>
            </a:r>
            <a:r>
              <a:rPr lang="en-US" b="1" i="1">
                <a:solidFill>
                  <a:srgbClr val="1F1F1F"/>
                </a:solidFill>
                <a:highlight>
                  <a:srgbClr val="FFFFFF"/>
                </a:highlight>
                <a:latin typeface="+mj-lt"/>
              </a:rPr>
              <a:t> </a:t>
            </a:r>
            <a:r>
              <a:rPr lang="en-US" i="1">
                <a:solidFill>
                  <a:srgbClr val="1F1F1F"/>
                </a:solidFill>
                <a:latin typeface="+mj-lt"/>
              </a:rPr>
              <a:t>8</a:t>
            </a:r>
            <a:r>
              <a:rPr lang="en-US" i="1" baseline="30000">
                <a:solidFill>
                  <a:srgbClr val="1F1F1F"/>
                </a:solidFill>
                <a:latin typeface="+mj-lt"/>
              </a:rPr>
              <a:t>th</a:t>
            </a:r>
            <a:r>
              <a:rPr lang="en-US" i="1">
                <a:solidFill>
                  <a:srgbClr val="1F1F1F"/>
                </a:solidFill>
                <a:latin typeface="+mj-lt"/>
              </a:rPr>
              <a:t> grade students showed the highest rate of decline in ELA. Highlights: Alex II </a:t>
            </a:r>
            <a:r>
              <a:rPr lang="en-US" sz="1600" i="1">
                <a:latin typeface="+mj-lt"/>
              </a:rPr>
              <a:t>83.9% (3</a:t>
            </a:r>
            <a:r>
              <a:rPr lang="en-US" sz="1600" i="1" baseline="30000">
                <a:latin typeface="+mj-lt"/>
              </a:rPr>
              <a:t>rd-</a:t>
            </a:r>
            <a:r>
              <a:rPr lang="en-US" sz="1600" i="1">
                <a:latin typeface="+mj-lt"/>
              </a:rPr>
              <a:t>5</a:t>
            </a:r>
            <a:r>
              <a:rPr lang="en-US" sz="1600" i="1" baseline="30000">
                <a:latin typeface="+mj-lt"/>
              </a:rPr>
              <a:t>th</a:t>
            </a:r>
            <a:r>
              <a:rPr lang="en-US" sz="1600" i="1"/>
              <a:t> </a:t>
            </a:r>
            <a:r>
              <a:rPr lang="en-US" sz="1600" i="1">
                <a:latin typeface="+mj-lt"/>
              </a:rPr>
              <a:t>reading on grade level overall), Sonny Carter 21.3% (increase</a:t>
            </a:r>
            <a:r>
              <a:rPr lang="en-US" sz="1600" i="1"/>
              <a:t> </a:t>
            </a:r>
            <a:r>
              <a:rPr lang="en-US" sz="1600" i="1">
                <a:latin typeface="+mj-lt"/>
              </a:rPr>
              <a:t>reading on grade level 4</a:t>
            </a:r>
            <a:r>
              <a:rPr lang="en-US" sz="1600" i="1" baseline="30000">
                <a:latin typeface="+mj-lt"/>
              </a:rPr>
              <a:t>th</a:t>
            </a:r>
            <a:r>
              <a:rPr lang="en-US" sz="1600" i="1">
                <a:latin typeface="+mj-lt"/>
              </a:rPr>
              <a:t>), and Bernd 17.6% (increase</a:t>
            </a:r>
            <a:r>
              <a:rPr lang="en-US" sz="1600">
                <a:latin typeface="+mj-lt"/>
              </a:rPr>
              <a:t> </a:t>
            </a:r>
            <a:r>
              <a:rPr lang="en-US" sz="1600" i="1">
                <a:latin typeface="+mj-lt"/>
              </a:rPr>
              <a:t>reading on grade level 5</a:t>
            </a:r>
            <a:r>
              <a:rPr lang="en-US" sz="1600" i="1" baseline="30000">
                <a:latin typeface="+mj-lt"/>
              </a:rPr>
              <a:t>th</a:t>
            </a:r>
            <a:r>
              <a:rPr lang="en-US" sz="1600" i="1">
                <a:latin typeface="+mj-lt"/>
              </a:rPr>
              <a:t>).</a:t>
            </a:r>
            <a:endParaRPr lang="en-US" sz="1600" b="1" i="1">
              <a:latin typeface="+mj-lt"/>
            </a:endParaRPr>
          </a:p>
        </p:txBody>
      </p:sp>
      <p:sp>
        <p:nvSpPr>
          <p:cNvPr id="4" name="Slide Number Placeholder 3">
            <a:extLst>
              <a:ext uri="{FF2B5EF4-FFF2-40B4-BE49-F238E27FC236}">
                <a16:creationId xmlns:a16="http://schemas.microsoft.com/office/drawing/2014/main" id="{39E764B3-999D-C4D0-D33D-BB5B46A69691}"/>
              </a:ext>
            </a:extLst>
          </p:cNvPr>
          <p:cNvSpPr>
            <a:spLocks noGrp="1"/>
          </p:cNvSpPr>
          <p:nvPr>
            <p:ph type="sldNum" sz="quarter" idx="12"/>
          </p:nvPr>
        </p:nvSpPr>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2070580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99931"/>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Students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9" name="Table 8">
            <a:extLst>
              <a:ext uri="{FF2B5EF4-FFF2-40B4-BE49-F238E27FC236}">
                <a16:creationId xmlns:a16="http://schemas.microsoft.com/office/drawing/2014/main" id="{A2C6B024-C11F-D9D8-8429-EB43B54511DA}"/>
              </a:ext>
            </a:extLst>
          </p:cNvPr>
          <p:cNvGraphicFramePr>
            <a:graphicFrameLocks noGrp="1"/>
          </p:cNvGraphicFramePr>
          <p:nvPr>
            <p:extLst>
              <p:ext uri="{D42A27DB-BD31-4B8C-83A1-F6EECF244321}">
                <p14:modId xmlns:p14="http://schemas.microsoft.com/office/powerpoint/2010/main" val="1353000917"/>
              </p:ext>
            </p:extLst>
          </p:nvPr>
        </p:nvGraphicFramePr>
        <p:xfrm>
          <a:off x="11007" y="1084810"/>
          <a:ext cx="12169982" cy="5086032"/>
        </p:xfrm>
        <a:graphic>
          <a:graphicData uri="http://schemas.openxmlformats.org/drawingml/2006/table">
            <a:tbl>
              <a:tblPr firstRow="1" bandRow="1"/>
              <a:tblGrid>
                <a:gridCol w="3024903">
                  <a:extLst>
                    <a:ext uri="{9D8B030D-6E8A-4147-A177-3AD203B41FA5}">
                      <a16:colId xmlns:a16="http://schemas.microsoft.com/office/drawing/2014/main" val="4014311045"/>
                    </a:ext>
                  </a:extLst>
                </a:gridCol>
                <a:gridCol w="3024903">
                  <a:extLst>
                    <a:ext uri="{9D8B030D-6E8A-4147-A177-3AD203B41FA5}">
                      <a16:colId xmlns:a16="http://schemas.microsoft.com/office/drawing/2014/main" val="2094603865"/>
                    </a:ext>
                  </a:extLst>
                </a:gridCol>
                <a:gridCol w="3060088">
                  <a:extLst>
                    <a:ext uri="{9D8B030D-6E8A-4147-A177-3AD203B41FA5}">
                      <a16:colId xmlns:a16="http://schemas.microsoft.com/office/drawing/2014/main" val="2495158102"/>
                    </a:ext>
                  </a:extLst>
                </a:gridCol>
                <a:gridCol w="3060088">
                  <a:extLst>
                    <a:ext uri="{9D8B030D-6E8A-4147-A177-3AD203B41FA5}">
                      <a16:colId xmlns:a16="http://schemas.microsoft.com/office/drawing/2014/main" val="3477067388"/>
                    </a:ext>
                  </a:extLst>
                </a:gridCol>
              </a:tblGrid>
              <a:tr h="635754">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GIFTED STUDENTS READING AT GRADE LEVEL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7899029"/>
                  </a:ext>
                </a:extLst>
              </a:tr>
              <a:tr h="635754">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936603007"/>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100</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99.1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-0.9</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103393873"/>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97.7</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94.9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-2.8</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153840366"/>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100</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100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639792063"/>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90.2</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91.7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+1.5</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461503257"/>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96.4</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97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+0.6</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464484706"/>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97.6</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93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-4.6</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413003169"/>
                  </a:ext>
                </a:extLst>
              </a:tr>
            </a:tbl>
          </a:graphicData>
        </a:graphic>
      </p:graphicFrame>
      <p:sp>
        <p:nvSpPr>
          <p:cNvPr id="10" name="TextBox 9">
            <a:extLst>
              <a:ext uri="{FF2B5EF4-FFF2-40B4-BE49-F238E27FC236}">
                <a16:creationId xmlns:a16="http://schemas.microsoft.com/office/drawing/2014/main" id="{E356DB59-4D45-EA24-9F5C-BA2437101D3C}"/>
              </a:ext>
            </a:extLst>
          </p:cNvPr>
          <p:cNvSpPr txBox="1"/>
          <p:nvPr/>
        </p:nvSpPr>
        <p:spPr>
          <a:xfrm>
            <a:off x="11008" y="6170845"/>
            <a:ext cx="12129729" cy="646331"/>
          </a:xfrm>
          <a:prstGeom prst="rect">
            <a:avLst/>
          </a:prstGeom>
          <a:noFill/>
        </p:spPr>
        <p:txBody>
          <a:bodyPr wrap="square">
            <a:spAutoFit/>
          </a:bodyPr>
          <a:lstStyle/>
          <a:p>
            <a:r>
              <a:rPr lang="en-US" b="1" i="1">
                <a:solidFill>
                  <a:srgbClr val="1F1F1F"/>
                </a:solidFill>
                <a:effectLst/>
                <a:latin typeface="+mj-lt"/>
              </a:rPr>
              <a:t>SUMMARY:  </a:t>
            </a:r>
            <a:r>
              <a:rPr lang="en-US" i="1">
                <a:solidFill>
                  <a:srgbClr val="1F1F1F"/>
                </a:solidFill>
                <a:effectLst/>
                <a:latin typeface="+mj-lt"/>
              </a:rPr>
              <a:t>O</a:t>
            </a:r>
            <a:r>
              <a:rPr lang="en-US" i="1">
                <a:solidFill>
                  <a:srgbClr val="1F1F1F"/>
                </a:solidFill>
                <a:latin typeface="+mj-lt"/>
              </a:rPr>
              <a:t>ver 90% of elementary gifted students are reading at grade level or above; however, we continue to focus on reaching 100% for all students.</a:t>
            </a:r>
            <a:endParaRPr lang="en-US" i="1">
              <a:latin typeface="+mj-lt"/>
            </a:endParaRPr>
          </a:p>
        </p:txBody>
      </p:sp>
      <p:sp>
        <p:nvSpPr>
          <p:cNvPr id="4" name="Slide Number Placeholder 3">
            <a:extLst>
              <a:ext uri="{FF2B5EF4-FFF2-40B4-BE49-F238E27FC236}">
                <a16:creationId xmlns:a16="http://schemas.microsoft.com/office/drawing/2014/main" id="{D09D97F6-7B5A-2A0A-8BF1-C4BD81313BB2}"/>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2050082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Students with Disabilities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7" name="Table 6">
            <a:extLst>
              <a:ext uri="{FF2B5EF4-FFF2-40B4-BE49-F238E27FC236}">
                <a16:creationId xmlns:a16="http://schemas.microsoft.com/office/drawing/2014/main" id="{FE85B361-2747-A469-2EC1-3E5C1263B68B}"/>
              </a:ext>
            </a:extLst>
          </p:cNvPr>
          <p:cNvGraphicFramePr>
            <a:graphicFrameLocks noGrp="1"/>
          </p:cNvGraphicFramePr>
          <p:nvPr>
            <p:extLst>
              <p:ext uri="{D42A27DB-BD31-4B8C-83A1-F6EECF244321}">
                <p14:modId xmlns:p14="http://schemas.microsoft.com/office/powerpoint/2010/main" val="393953260"/>
              </p:ext>
            </p:extLst>
          </p:nvPr>
        </p:nvGraphicFramePr>
        <p:xfrm>
          <a:off x="54033" y="1043247"/>
          <a:ext cx="12126958" cy="5071616"/>
        </p:xfrm>
        <a:graphic>
          <a:graphicData uri="http://schemas.openxmlformats.org/drawingml/2006/table">
            <a:tbl>
              <a:tblPr firstRow="1" bandRow="1"/>
              <a:tblGrid>
                <a:gridCol w="3014209">
                  <a:extLst>
                    <a:ext uri="{9D8B030D-6E8A-4147-A177-3AD203B41FA5}">
                      <a16:colId xmlns:a16="http://schemas.microsoft.com/office/drawing/2014/main" val="3026113240"/>
                    </a:ext>
                  </a:extLst>
                </a:gridCol>
                <a:gridCol w="3014209">
                  <a:extLst>
                    <a:ext uri="{9D8B030D-6E8A-4147-A177-3AD203B41FA5}">
                      <a16:colId xmlns:a16="http://schemas.microsoft.com/office/drawing/2014/main" val="582266540"/>
                    </a:ext>
                  </a:extLst>
                </a:gridCol>
                <a:gridCol w="3049270">
                  <a:extLst>
                    <a:ext uri="{9D8B030D-6E8A-4147-A177-3AD203B41FA5}">
                      <a16:colId xmlns:a16="http://schemas.microsoft.com/office/drawing/2014/main" val="1932386876"/>
                    </a:ext>
                  </a:extLst>
                </a:gridCol>
                <a:gridCol w="3049270">
                  <a:extLst>
                    <a:ext uri="{9D8B030D-6E8A-4147-A177-3AD203B41FA5}">
                      <a16:colId xmlns:a16="http://schemas.microsoft.com/office/drawing/2014/main" val="1521823913"/>
                    </a:ext>
                  </a:extLst>
                </a:gridCol>
              </a:tblGrid>
              <a:tr h="633952">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WITH DISABILITIES READING AT GRADE LEVEL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3704512"/>
                  </a:ext>
                </a:extLst>
              </a:tr>
              <a:tr h="633952">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362594079"/>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28.3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37.4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+9.1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792523144"/>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13.5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999980883"/>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37.1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36.7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26563765"/>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17.2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21.9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+4.7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058363440"/>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23.9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33.1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+9.2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882962226"/>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36.8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30.7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-6.1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558978950"/>
                  </a:ext>
                </a:extLst>
              </a:tr>
            </a:tbl>
          </a:graphicData>
        </a:graphic>
      </p:graphicFrame>
      <p:sp>
        <p:nvSpPr>
          <p:cNvPr id="9" name="TextBox 8">
            <a:extLst>
              <a:ext uri="{FF2B5EF4-FFF2-40B4-BE49-F238E27FC236}">
                <a16:creationId xmlns:a16="http://schemas.microsoft.com/office/drawing/2014/main" id="{9974B567-BBC9-4DA8-16F6-27B2C44124F5}"/>
              </a:ext>
            </a:extLst>
          </p:cNvPr>
          <p:cNvSpPr txBox="1"/>
          <p:nvPr/>
        </p:nvSpPr>
        <p:spPr>
          <a:xfrm>
            <a:off x="-42461" y="6055300"/>
            <a:ext cx="12086705" cy="646331"/>
          </a:xfrm>
          <a:prstGeom prst="rect">
            <a:avLst/>
          </a:prstGeom>
          <a:noFill/>
        </p:spPr>
        <p:txBody>
          <a:bodyPr wrap="square">
            <a:spAutoFit/>
          </a:bodyPr>
          <a:lstStyle/>
          <a:p>
            <a:r>
              <a:rPr lang="en-US" b="1" i="1" dirty="0">
                <a:solidFill>
                  <a:srgbClr val="1F1F1F"/>
                </a:solidFill>
                <a:effectLst/>
                <a:highlight>
                  <a:srgbClr val="FFFFFF"/>
                </a:highlight>
                <a:latin typeface="+mj-lt"/>
              </a:rPr>
              <a:t>SUMMARY: </a:t>
            </a:r>
            <a:r>
              <a:rPr lang="en-US" i="1" dirty="0">
                <a:solidFill>
                  <a:srgbClr val="1F1F1F"/>
                </a:solidFill>
                <a:effectLst/>
                <a:latin typeface="+mj-lt"/>
              </a:rPr>
              <a:t>Reading proficiency among SWD is improving. </a:t>
            </a:r>
            <a:r>
              <a:rPr lang="en-US" i="1" dirty="0">
                <a:latin typeface="+mj-lt"/>
              </a:rPr>
              <a:t>Last year—23.9% of SWD 7</a:t>
            </a:r>
            <a:r>
              <a:rPr lang="en-US" i="1" baseline="30000" dirty="0">
                <a:latin typeface="+mj-lt"/>
              </a:rPr>
              <a:t>th</a:t>
            </a:r>
            <a:r>
              <a:rPr lang="en-US" i="1" dirty="0">
                <a:latin typeface="+mj-lt"/>
              </a:rPr>
              <a:t> graders were reading on grade level. These students, as 8</a:t>
            </a:r>
            <a:r>
              <a:rPr lang="en-US" i="1" baseline="30000" dirty="0">
                <a:latin typeface="+mj-lt"/>
              </a:rPr>
              <a:t>th</a:t>
            </a:r>
            <a:r>
              <a:rPr lang="en-US" i="1" dirty="0">
                <a:latin typeface="+mj-lt"/>
              </a:rPr>
              <a:t> graders, scored at 30.7%--which is a 6.8% increase. However, c</a:t>
            </a:r>
            <a:r>
              <a:rPr lang="en-US" i="1" dirty="0">
                <a:solidFill>
                  <a:srgbClr val="1F1F1F"/>
                </a:solidFill>
                <a:effectLst/>
                <a:latin typeface="+mj-lt"/>
              </a:rPr>
              <a:t>oncerns still exist for </a:t>
            </a:r>
            <a:r>
              <a:rPr lang="en-US" i="1" dirty="0">
                <a:solidFill>
                  <a:srgbClr val="1F1F1F"/>
                </a:solidFill>
                <a:latin typeface="+mj-lt"/>
              </a:rPr>
              <a:t>SWD</a:t>
            </a:r>
            <a:r>
              <a:rPr lang="en-US" i="1" dirty="0">
                <a:solidFill>
                  <a:srgbClr val="1F1F1F"/>
                </a:solidFill>
                <a:effectLst/>
                <a:latin typeface="+mj-lt"/>
              </a:rPr>
              <a:t> students.</a:t>
            </a:r>
            <a:endParaRPr lang="en-US" b="1" i="1" dirty="0">
              <a:latin typeface="+mj-lt"/>
            </a:endParaRPr>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13</a:t>
            </a:fld>
            <a:endParaRPr lang="en-US" dirty="0"/>
          </a:p>
        </p:txBody>
      </p:sp>
      <p:cxnSp>
        <p:nvCxnSpPr>
          <p:cNvPr id="6" name="Straight Arrow Connector 5">
            <a:extLst>
              <a:ext uri="{FF2B5EF4-FFF2-40B4-BE49-F238E27FC236}">
                <a16:creationId xmlns:a16="http://schemas.microsoft.com/office/drawing/2014/main" id="{4B76DDF1-ABD4-1C6A-8ECA-47DCF4A62C4B}"/>
              </a:ext>
            </a:extLst>
          </p:cNvPr>
          <p:cNvCxnSpPr>
            <a:cxnSpLocks/>
          </p:cNvCxnSpPr>
          <p:nvPr/>
        </p:nvCxnSpPr>
        <p:spPr>
          <a:xfrm>
            <a:off x="5063662" y="5150967"/>
            <a:ext cx="2233158" cy="529447"/>
          </a:xfrm>
          <a:prstGeom prst="straightConnector1">
            <a:avLst/>
          </a:prstGeom>
          <a:ln w="57150">
            <a:solidFill>
              <a:schemeClr val="tx1"/>
            </a:solidFill>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709300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7" name="Table 6">
            <a:extLst>
              <a:ext uri="{FF2B5EF4-FFF2-40B4-BE49-F238E27FC236}">
                <a16:creationId xmlns:a16="http://schemas.microsoft.com/office/drawing/2014/main" id="{FE85B361-2747-A469-2EC1-3E5C1263B68B}"/>
              </a:ext>
            </a:extLst>
          </p:cNvPr>
          <p:cNvGraphicFramePr>
            <a:graphicFrameLocks noGrp="1"/>
          </p:cNvGraphicFramePr>
          <p:nvPr>
            <p:extLst>
              <p:ext uri="{D42A27DB-BD31-4B8C-83A1-F6EECF244321}">
                <p14:modId xmlns:p14="http://schemas.microsoft.com/office/powerpoint/2010/main" val="2466254224"/>
              </p:ext>
            </p:extLst>
          </p:nvPr>
        </p:nvGraphicFramePr>
        <p:xfrm>
          <a:off x="33027" y="984770"/>
          <a:ext cx="12169982" cy="5025896"/>
        </p:xfrm>
        <a:graphic>
          <a:graphicData uri="http://schemas.openxmlformats.org/drawingml/2006/table">
            <a:tbl>
              <a:tblPr firstRow="1" bandRow="1"/>
              <a:tblGrid>
                <a:gridCol w="3024902">
                  <a:extLst>
                    <a:ext uri="{9D8B030D-6E8A-4147-A177-3AD203B41FA5}">
                      <a16:colId xmlns:a16="http://schemas.microsoft.com/office/drawing/2014/main" val="3026113240"/>
                    </a:ext>
                  </a:extLst>
                </a:gridCol>
                <a:gridCol w="3024902">
                  <a:extLst>
                    <a:ext uri="{9D8B030D-6E8A-4147-A177-3AD203B41FA5}">
                      <a16:colId xmlns:a16="http://schemas.microsoft.com/office/drawing/2014/main" val="582266540"/>
                    </a:ext>
                  </a:extLst>
                </a:gridCol>
                <a:gridCol w="3060089">
                  <a:extLst>
                    <a:ext uri="{9D8B030D-6E8A-4147-A177-3AD203B41FA5}">
                      <a16:colId xmlns:a16="http://schemas.microsoft.com/office/drawing/2014/main" val="1932386876"/>
                    </a:ext>
                  </a:extLst>
                </a:gridCol>
                <a:gridCol w="3060089">
                  <a:extLst>
                    <a:ext uri="{9D8B030D-6E8A-4147-A177-3AD203B41FA5}">
                      <a16:colId xmlns:a16="http://schemas.microsoft.com/office/drawing/2014/main" val="1521823913"/>
                    </a:ext>
                  </a:extLst>
                </a:gridCol>
              </a:tblGrid>
              <a:tr h="628237">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ELL STUDENTS READING AT GRADE LEVEL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3704512"/>
                  </a:ext>
                </a:extLst>
              </a:tr>
              <a:tr h="628237">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2025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362594079"/>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b="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45.3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+12.7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792523144"/>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b="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17.8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999980883"/>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b="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-7.0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26563765"/>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b="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13.9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058363440"/>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b="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19.4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882962226"/>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b="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17.9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20.8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558978950"/>
                  </a:ext>
                </a:extLst>
              </a:tr>
            </a:tbl>
          </a:graphicData>
        </a:graphic>
      </p:graphicFrame>
      <p:sp>
        <p:nvSpPr>
          <p:cNvPr id="9" name="TextBox 8">
            <a:extLst>
              <a:ext uri="{FF2B5EF4-FFF2-40B4-BE49-F238E27FC236}">
                <a16:creationId xmlns:a16="http://schemas.microsoft.com/office/drawing/2014/main" id="{9974B567-BBC9-4DA8-16F6-27B2C44124F5}"/>
              </a:ext>
            </a:extLst>
          </p:cNvPr>
          <p:cNvSpPr txBox="1"/>
          <p:nvPr/>
        </p:nvSpPr>
        <p:spPr>
          <a:xfrm>
            <a:off x="0" y="5972423"/>
            <a:ext cx="12132424" cy="923330"/>
          </a:xfrm>
          <a:prstGeom prst="rect">
            <a:avLst/>
          </a:prstGeom>
          <a:noFill/>
        </p:spPr>
        <p:txBody>
          <a:bodyPr wrap="square">
            <a:spAutoFit/>
          </a:bodyPr>
          <a:lstStyle/>
          <a:p>
            <a:r>
              <a:rPr lang="en-US" b="1" i="1">
                <a:solidFill>
                  <a:srgbClr val="1F1F1F"/>
                </a:solidFill>
                <a:effectLst/>
                <a:highlight>
                  <a:srgbClr val="FFFFFF"/>
                </a:highlight>
                <a:latin typeface="+mj-lt"/>
              </a:rPr>
              <a:t>SUMMARY: </a:t>
            </a:r>
            <a:r>
              <a:rPr lang="en-US" i="1">
                <a:solidFill>
                  <a:srgbClr val="1F1F1F"/>
                </a:solidFill>
                <a:effectLst/>
                <a:latin typeface="+mj-lt"/>
              </a:rPr>
              <a:t>We need to continue to address reading proficiency of our ELL students and align resources to student and school need.</a:t>
            </a:r>
            <a:r>
              <a:rPr lang="en-US" i="1">
                <a:solidFill>
                  <a:srgbClr val="1F1F1F"/>
                </a:solidFill>
                <a:latin typeface="+mj-lt"/>
              </a:rPr>
              <a:t> As 4</a:t>
            </a:r>
            <a:r>
              <a:rPr lang="en-US" i="1" baseline="30000">
                <a:solidFill>
                  <a:srgbClr val="1F1F1F"/>
                </a:solidFill>
                <a:latin typeface="+mj-lt"/>
              </a:rPr>
              <a:t>th</a:t>
            </a:r>
            <a:r>
              <a:rPr lang="en-US" i="1">
                <a:solidFill>
                  <a:srgbClr val="1F1F1F"/>
                </a:solidFill>
                <a:latin typeface="+mj-lt"/>
              </a:rPr>
              <a:t> graders, 18.6% of 4</a:t>
            </a:r>
            <a:r>
              <a:rPr lang="en-US" i="1" baseline="30000">
                <a:solidFill>
                  <a:srgbClr val="1F1F1F"/>
                </a:solidFill>
                <a:latin typeface="+mj-lt"/>
              </a:rPr>
              <a:t>th</a:t>
            </a:r>
            <a:r>
              <a:rPr lang="en-US" i="1">
                <a:solidFill>
                  <a:srgbClr val="1F1F1F"/>
                </a:solidFill>
                <a:latin typeface="+mj-lt"/>
              </a:rPr>
              <a:t> grade ELL students were reading on grade level. As 5</a:t>
            </a:r>
            <a:r>
              <a:rPr lang="en-US" i="1" baseline="30000">
                <a:solidFill>
                  <a:srgbClr val="1F1F1F"/>
                </a:solidFill>
                <a:latin typeface="+mj-lt"/>
              </a:rPr>
              <a:t>th</a:t>
            </a:r>
            <a:r>
              <a:rPr lang="en-US" i="1">
                <a:solidFill>
                  <a:srgbClr val="1F1F1F"/>
                </a:solidFill>
                <a:latin typeface="+mj-lt"/>
              </a:rPr>
              <a:t> graders, the data increased from 18.6%                 to 31%  which is a 12.4% increase for these students.</a:t>
            </a:r>
            <a:endParaRPr lang="en-US" b="1" i="1">
              <a:latin typeface="+mj-lt"/>
            </a:endParaRPr>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104682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0" y="5466650"/>
            <a:ext cx="12203009" cy="369332"/>
          </a:xfrm>
          <a:prstGeom prst="rect">
            <a:avLst/>
          </a:prstGeom>
          <a:noFill/>
        </p:spPr>
        <p:txBody>
          <a:bodyPr wrap="square">
            <a:spAutoFit/>
          </a:bodyPr>
          <a:lstStyle/>
          <a:p>
            <a:r>
              <a:rPr lang="en-US" b="1" i="1">
                <a:solidFill>
                  <a:srgbClr val="1F1F1F"/>
                </a:solidFill>
                <a:effectLst/>
                <a:highlight>
                  <a:srgbClr val="FFFFFF"/>
                </a:highlight>
                <a:latin typeface="+mj-lt"/>
              </a:rPr>
              <a:t>SUMMARY:</a:t>
            </a:r>
            <a:r>
              <a:rPr lang="en-US" b="1" i="1">
                <a:solidFill>
                  <a:srgbClr val="1F1F1F"/>
                </a:solidFill>
                <a:effectLst/>
                <a:highlight>
                  <a:srgbClr val="FFFFFF"/>
                </a:highlight>
                <a:latin typeface="Google Sans"/>
              </a:rPr>
              <a:t> </a:t>
            </a:r>
            <a:r>
              <a:rPr lang="en-US" i="1">
                <a:solidFill>
                  <a:srgbClr val="1F1F1F"/>
                </a:solidFill>
                <a:effectLst/>
                <a:latin typeface="+mj-lt"/>
              </a:rPr>
              <a:t>As students mature from 1</a:t>
            </a:r>
            <a:r>
              <a:rPr lang="en-US" i="1" baseline="30000">
                <a:solidFill>
                  <a:srgbClr val="1F1F1F"/>
                </a:solidFill>
                <a:effectLst/>
                <a:latin typeface="+mj-lt"/>
              </a:rPr>
              <a:t>st</a:t>
            </a:r>
            <a:r>
              <a:rPr lang="en-US" i="1">
                <a:solidFill>
                  <a:srgbClr val="1F1F1F"/>
                </a:solidFill>
                <a:effectLst/>
                <a:latin typeface="+mj-lt"/>
              </a:rPr>
              <a:t> time test takers, and gain more knowledge, steady improvement is evident. </a:t>
            </a:r>
            <a:endParaRPr lang="en-US" i="1">
              <a:latin typeface="+mj-lt"/>
            </a:endParaRPr>
          </a:p>
        </p:txBody>
      </p:sp>
      <p:graphicFrame>
        <p:nvGraphicFramePr>
          <p:cNvPr id="8" name="Table 7">
            <a:extLst>
              <a:ext uri="{FF2B5EF4-FFF2-40B4-BE49-F238E27FC236}">
                <a16:creationId xmlns:a16="http://schemas.microsoft.com/office/drawing/2014/main" id="{8A7F9599-920D-3BDD-ED0F-F94E93C6DA32}"/>
              </a:ext>
            </a:extLst>
          </p:cNvPr>
          <p:cNvGraphicFramePr>
            <a:graphicFrameLocks noGrp="1"/>
          </p:cNvGraphicFramePr>
          <p:nvPr>
            <p:extLst>
              <p:ext uri="{D42A27DB-BD31-4B8C-83A1-F6EECF244321}">
                <p14:modId xmlns:p14="http://schemas.microsoft.com/office/powerpoint/2010/main" val="1220459316"/>
              </p:ext>
            </p:extLst>
          </p:nvPr>
        </p:nvGraphicFramePr>
        <p:xfrm>
          <a:off x="0" y="1068184"/>
          <a:ext cx="12180989" cy="3983427"/>
        </p:xfrm>
        <a:graphic>
          <a:graphicData uri="http://schemas.openxmlformats.org/drawingml/2006/table">
            <a:tbl>
              <a:tblPr firstRow="1" bandRow="1"/>
              <a:tblGrid>
                <a:gridCol w="3017762">
                  <a:extLst>
                    <a:ext uri="{9D8B030D-6E8A-4147-A177-3AD203B41FA5}">
                      <a16:colId xmlns:a16="http://schemas.microsoft.com/office/drawing/2014/main" val="325406315"/>
                    </a:ext>
                  </a:extLst>
                </a:gridCol>
                <a:gridCol w="3045027">
                  <a:extLst>
                    <a:ext uri="{9D8B030D-6E8A-4147-A177-3AD203B41FA5}">
                      <a16:colId xmlns:a16="http://schemas.microsoft.com/office/drawing/2014/main" val="4133915108"/>
                    </a:ext>
                  </a:extLst>
                </a:gridCol>
                <a:gridCol w="3059100">
                  <a:extLst>
                    <a:ext uri="{9D8B030D-6E8A-4147-A177-3AD203B41FA5}">
                      <a16:colId xmlns:a16="http://schemas.microsoft.com/office/drawing/2014/main" val="1848094185"/>
                    </a:ext>
                  </a:extLst>
                </a:gridCol>
                <a:gridCol w="3059100">
                  <a:extLst>
                    <a:ext uri="{9D8B030D-6E8A-4147-A177-3AD203B41FA5}">
                      <a16:colId xmlns:a16="http://schemas.microsoft.com/office/drawing/2014/main" val="292499163"/>
                    </a:ext>
                  </a:extLst>
                </a:gridCol>
              </a:tblGrid>
              <a:tr h="1327809">
                <a:tc rowSpan="2">
                  <a:txBody>
                    <a:bodyPr/>
                    <a:lstStyle/>
                    <a:p>
                      <a:pPr algn="l">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l">
                        <a:lnSpc>
                          <a:spcPct val="115000"/>
                        </a:lnSpc>
                        <a:spcBef>
                          <a:spcPts val="0"/>
                        </a:spcBef>
                        <a:spcAft>
                          <a:spcPts val="800"/>
                        </a:spcAft>
                      </a:pP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0462102"/>
                  </a:ext>
                </a:extLst>
              </a:tr>
              <a:tr h="1327809">
                <a:tc vMerge="1">
                  <a:txBody>
                    <a:bodyPr/>
                    <a:lstStyle/>
                    <a:p>
                      <a:endParaRPr lang="en-US"/>
                    </a:p>
                  </a:txBody>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3</a:t>
                      </a:r>
                      <a:r>
                        <a:rPr lang="en-US" sz="2000" b="1" kern="100" baseline="30000" dirty="0">
                          <a:solidFill>
                            <a:srgbClr val="000000"/>
                          </a:solidFill>
                          <a:effectLst/>
                          <a:latin typeface="+mj-lt"/>
                          <a:ea typeface="Aptos" panose="020B0004020202020204" pitchFamily="34" charset="0"/>
                          <a:cs typeface="Times New Roman" panose="02020603050405020304" pitchFamily="18" charset="0"/>
                        </a:rPr>
                        <a:t>rd</a:t>
                      </a:r>
                      <a:r>
                        <a:rPr lang="en-US" sz="2000" b="1" kern="100" dirty="0">
                          <a:solidFill>
                            <a:srgbClr val="000000"/>
                          </a:solidFill>
                          <a:effectLst/>
                          <a:latin typeface="+mj-lt"/>
                          <a:ea typeface="Aptos" panose="020B0004020202020204" pitchFamily="34" charset="0"/>
                          <a:cs typeface="Times New Roman" panose="02020603050405020304" pitchFamily="18" charset="0"/>
                        </a:rPr>
                        <a:t> Grade 2023</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latin typeface="+mj-lt"/>
                          <a:ea typeface="Aptos" panose="020B0004020202020204" pitchFamily="34" charset="0"/>
                          <a:cs typeface="Times New Roman" panose="02020603050405020304" pitchFamily="18" charset="0"/>
                        </a:rPr>
                        <a:t>th</a:t>
                      </a:r>
                      <a:r>
                        <a:rPr lang="en-US" sz="2000" b="1" kern="100">
                          <a:solidFill>
                            <a:srgbClr val="000000"/>
                          </a:solidFill>
                          <a:effectLst/>
                          <a:latin typeface="+mj-lt"/>
                          <a:ea typeface="Aptos" panose="020B0004020202020204" pitchFamily="34" charset="0"/>
                          <a:cs typeface="Times New Roman" panose="02020603050405020304" pitchFamily="18" charset="0"/>
                        </a:rPr>
                        <a:t> Grade 2025</a:t>
                      </a:r>
                      <a:endParaRPr lang="en-US" sz="2000"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latin typeface="+mj-lt"/>
                          <a:ea typeface="Aptos" panose="020B0004020202020204" pitchFamily="34" charset="0"/>
                          <a:cs typeface="Times New Roman" panose="02020603050405020304" pitchFamily="18" charset="0"/>
                        </a:rPr>
                        <a:t>Change</a:t>
                      </a:r>
                      <a:endParaRPr lang="en-US" sz="2000"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499926643"/>
                  </a:ext>
                </a:extLst>
              </a:tr>
              <a:tr h="1327809">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latin typeface="+mj-lt"/>
                          <a:ea typeface="Aptos" panose="020B0004020202020204" pitchFamily="34" charset="0"/>
                          <a:cs typeface="Times New Roman" panose="02020603050405020304" pitchFamily="18" charset="0"/>
                        </a:rPr>
                        <a:t>50.6</a:t>
                      </a:r>
                      <a:endParaRPr lang="en-US" sz="2000" b="0"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latin typeface="+mj-lt"/>
                          <a:ea typeface="Aptos" panose="020B0004020202020204" pitchFamily="34" charset="0"/>
                          <a:cs typeface="Times New Roman" panose="02020603050405020304" pitchFamily="18" charset="0"/>
                        </a:rPr>
                        <a:t>58.8</a:t>
                      </a:r>
                      <a:endParaRPr lang="en-US" sz="2000" b="0"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+8.2</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72128481"/>
                  </a:ext>
                </a:extLst>
              </a:tr>
            </a:tbl>
          </a:graphicData>
        </a:graphic>
      </p:graphicFrame>
      <p:sp>
        <p:nvSpPr>
          <p:cNvPr id="4" name="Slide Number Placeholder 3">
            <a:extLst>
              <a:ext uri="{FF2B5EF4-FFF2-40B4-BE49-F238E27FC236}">
                <a16:creationId xmlns:a16="http://schemas.microsoft.com/office/drawing/2014/main" id="{93E287C8-637A-BD24-D1CD-3CD8BF417EEC}"/>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2077137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0D56480B-1958-0EFF-2F69-B8BFEF4675DA}"/>
              </a:ext>
            </a:extLst>
          </p:cNvPr>
          <p:cNvGraphicFramePr>
            <a:graphicFrameLocks noGrp="1"/>
          </p:cNvGraphicFramePr>
          <p:nvPr>
            <p:extLst>
              <p:ext uri="{D42A27DB-BD31-4B8C-83A1-F6EECF244321}">
                <p14:modId xmlns:p14="http://schemas.microsoft.com/office/powerpoint/2010/main" val="1138070815"/>
              </p:ext>
            </p:extLst>
          </p:nvPr>
        </p:nvGraphicFramePr>
        <p:xfrm>
          <a:off x="22018" y="952605"/>
          <a:ext cx="12169982" cy="4763263"/>
        </p:xfrm>
        <a:graphic>
          <a:graphicData uri="http://schemas.openxmlformats.org/drawingml/2006/table">
            <a:tbl>
              <a:tblPr firstRow="1" bandRow="1"/>
              <a:tblGrid>
                <a:gridCol w="1727738">
                  <a:extLst>
                    <a:ext uri="{9D8B030D-6E8A-4147-A177-3AD203B41FA5}">
                      <a16:colId xmlns:a16="http://schemas.microsoft.com/office/drawing/2014/main" val="1994652663"/>
                    </a:ext>
                  </a:extLst>
                </a:gridCol>
                <a:gridCol w="1727738">
                  <a:extLst>
                    <a:ext uri="{9D8B030D-6E8A-4147-A177-3AD203B41FA5}">
                      <a16:colId xmlns:a16="http://schemas.microsoft.com/office/drawing/2014/main" val="1694895017"/>
                    </a:ext>
                  </a:extLst>
                </a:gridCol>
                <a:gridCol w="1746692">
                  <a:extLst>
                    <a:ext uri="{9D8B030D-6E8A-4147-A177-3AD203B41FA5}">
                      <a16:colId xmlns:a16="http://schemas.microsoft.com/office/drawing/2014/main" val="3281005824"/>
                    </a:ext>
                  </a:extLst>
                </a:gridCol>
                <a:gridCol w="1746692">
                  <a:extLst>
                    <a:ext uri="{9D8B030D-6E8A-4147-A177-3AD203B41FA5}">
                      <a16:colId xmlns:a16="http://schemas.microsoft.com/office/drawing/2014/main" val="3340770822"/>
                    </a:ext>
                  </a:extLst>
                </a:gridCol>
                <a:gridCol w="1727738">
                  <a:extLst>
                    <a:ext uri="{9D8B030D-6E8A-4147-A177-3AD203B41FA5}">
                      <a16:colId xmlns:a16="http://schemas.microsoft.com/office/drawing/2014/main" val="3569226067"/>
                    </a:ext>
                  </a:extLst>
                </a:gridCol>
                <a:gridCol w="1746692">
                  <a:extLst>
                    <a:ext uri="{9D8B030D-6E8A-4147-A177-3AD203B41FA5}">
                      <a16:colId xmlns:a16="http://schemas.microsoft.com/office/drawing/2014/main" val="3500307450"/>
                    </a:ext>
                  </a:extLst>
                </a:gridCol>
                <a:gridCol w="1746692">
                  <a:extLst>
                    <a:ext uri="{9D8B030D-6E8A-4147-A177-3AD203B41FA5}">
                      <a16:colId xmlns:a16="http://schemas.microsoft.com/office/drawing/2014/main" val="1501271785"/>
                    </a:ext>
                  </a:extLst>
                </a:gridCol>
              </a:tblGrid>
              <a:tr h="770151">
                <a:tc rowSpan="2">
                  <a:txBody>
                    <a:bodyPr/>
                    <a:lstStyle/>
                    <a:p>
                      <a:pPr>
                        <a:lnSpc>
                          <a:spcPct val="115000"/>
                        </a:lnSpc>
                      </a:pPr>
                      <a:endParaRPr lang="en-US" sz="12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ELA 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a:t>
                      </a:r>
                      <a:r>
                        <a:rPr lang="en-US" sz="2000" b="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ELA 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5392532"/>
                  </a:ext>
                </a:extLst>
              </a:tr>
              <a:tr h="569831">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2025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806323409"/>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51.4</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a:rPr>
                        <a:t> 54.1</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+2.7</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22.5</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56037087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51.7</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a:rPr>
                        <a:t>52.2</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+.5</a:t>
                      </a:r>
                      <a:endParaRPr lang="en-US" sz="2000" b="1" kern="100" dirty="0">
                        <a:effectLs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19.9</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21.9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66229920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68</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a:rPr>
                        <a:t>65.5</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-2.5</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29.9</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25.1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-4.8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903701813"/>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51.5</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a:rPr>
                        <a:t>49.6</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-1.9</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21.3</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23.8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64105359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56.0</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a:rPr>
                        <a:t>52.7</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-3.3</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24</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20.5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-3.5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31109848"/>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71.5</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65.5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-6.0</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25.7</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22.8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668230554"/>
                  </a:ext>
                </a:extLst>
              </a:tr>
            </a:tbl>
          </a:graphicData>
        </a:graphic>
      </p:graphicFrame>
      <p:sp>
        <p:nvSpPr>
          <p:cNvPr id="9" name="TextBox 8">
            <a:extLst>
              <a:ext uri="{FF2B5EF4-FFF2-40B4-BE49-F238E27FC236}">
                <a16:creationId xmlns:a16="http://schemas.microsoft.com/office/drawing/2014/main" id="{E85FB1D4-360D-15EA-6606-308206A0F2F7}"/>
              </a:ext>
            </a:extLst>
          </p:cNvPr>
          <p:cNvSpPr txBox="1"/>
          <p:nvPr/>
        </p:nvSpPr>
        <p:spPr>
          <a:xfrm>
            <a:off x="-66148" y="5715868"/>
            <a:ext cx="12281123" cy="1200329"/>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mj-lt"/>
              </a:rPr>
              <a:t>SUMMARY: </a:t>
            </a:r>
            <a:r>
              <a:rPr lang="en-US" i="1" dirty="0">
                <a:highlight>
                  <a:srgbClr val="FFFFFF"/>
                </a:highlight>
                <a:latin typeface="+mj-lt"/>
              </a:rPr>
              <a:t>ELA showed modest gains in early grades, with 3</a:t>
            </a:r>
            <a:r>
              <a:rPr lang="en-US" i="1" baseline="30000" dirty="0">
                <a:highlight>
                  <a:srgbClr val="FFFFFF"/>
                </a:highlight>
                <a:latin typeface="+mj-lt"/>
              </a:rPr>
              <a:t>rd</a:t>
            </a:r>
            <a:r>
              <a:rPr lang="en-US" i="1" dirty="0">
                <a:highlight>
                  <a:srgbClr val="FFFFFF"/>
                </a:highlight>
                <a:latin typeface="+mj-lt"/>
              </a:rPr>
              <a:t>/4th grade improving in Developing or Above; however, declines in grades 5-8 identify key areas for targeted instructional support and growth. Highlights: </a:t>
            </a:r>
            <a:r>
              <a:rPr lang="en-US" i="1" dirty="0">
                <a:solidFill>
                  <a:srgbClr val="1F1F1F"/>
                </a:solidFill>
                <a:effectLst/>
                <a:highlight>
                  <a:srgbClr val="FFFFFF"/>
                </a:highlight>
                <a:latin typeface="+mj-lt"/>
              </a:rPr>
              <a:t>Sonny Carter 22.3% (</a:t>
            </a:r>
            <a:r>
              <a:rPr lang="en-US" i="1" dirty="0">
                <a:solidFill>
                  <a:srgbClr val="1F1F1F"/>
                </a:solidFill>
                <a:highlight>
                  <a:srgbClr val="FFFFFF"/>
                </a:highlight>
                <a:latin typeface="+mj-lt"/>
              </a:rPr>
              <a:t>increase </a:t>
            </a:r>
            <a:r>
              <a:rPr lang="en-US" i="1" dirty="0">
                <a:highlight>
                  <a:srgbClr val="FFFFFF"/>
                </a:highlight>
                <a:latin typeface="+mj-lt"/>
                <a:cs typeface="Arial"/>
              </a:rPr>
              <a:t>Proficient-Distinguished-4th grade</a:t>
            </a:r>
            <a:r>
              <a:rPr lang="en-US" i="1" dirty="0">
                <a:solidFill>
                  <a:srgbClr val="1F1F1F"/>
                </a:solidFill>
                <a:effectLst/>
                <a:highlight>
                  <a:srgbClr val="FFFFFF"/>
                </a:highlight>
                <a:latin typeface="+mj-lt"/>
              </a:rPr>
              <a:t>); Southfield 17.4% (</a:t>
            </a:r>
            <a:r>
              <a:rPr lang="en-US" i="1" dirty="0">
                <a:highlight>
                  <a:srgbClr val="FFFFFF"/>
                </a:highlight>
                <a:latin typeface="+mj-lt"/>
                <a:cs typeface="Arial"/>
              </a:rPr>
              <a:t>increase in Developing-Distinguished -3rd grade; </a:t>
            </a:r>
            <a:r>
              <a:rPr lang="en-US" i="1" dirty="0">
                <a:solidFill>
                  <a:srgbClr val="1F1F1F"/>
                </a:solidFill>
                <a:effectLst/>
                <a:highlight>
                  <a:srgbClr val="FFFFFF"/>
                </a:highlight>
                <a:latin typeface="+mj-lt"/>
              </a:rPr>
              <a:t>MLK 13.8% (</a:t>
            </a:r>
            <a:r>
              <a:rPr lang="en-US" i="1" dirty="0">
                <a:highlight>
                  <a:srgbClr val="FFFFFF"/>
                </a:highlight>
                <a:latin typeface="+mj-lt"/>
                <a:cs typeface="Arial"/>
              </a:rPr>
              <a:t>increase in Developing-Distinguished-3rd grade </a:t>
            </a:r>
            <a:r>
              <a:rPr lang="en-US" i="1" dirty="0">
                <a:solidFill>
                  <a:srgbClr val="1F1F1F"/>
                </a:solidFill>
                <a:effectLst/>
                <a:highlight>
                  <a:srgbClr val="FFFFFF"/>
                </a:highlight>
                <a:latin typeface="+mj-lt"/>
              </a:rPr>
              <a:t>).</a:t>
            </a:r>
            <a:endParaRPr lang="en-US" i="1" baseline="30000" dirty="0">
              <a:solidFill>
                <a:srgbClr val="1F1F1F"/>
              </a:solidFill>
              <a:highlight>
                <a:srgbClr val="FFFFFF"/>
              </a:highlight>
              <a:latin typeface="+mj-lt"/>
            </a:endParaRPr>
          </a:p>
        </p:txBody>
      </p:sp>
      <p:sp>
        <p:nvSpPr>
          <p:cNvPr id="4" name="Slide Number Placeholder 3">
            <a:extLst>
              <a:ext uri="{FF2B5EF4-FFF2-40B4-BE49-F238E27FC236}">
                <a16:creationId xmlns:a16="http://schemas.microsoft.com/office/drawing/2014/main" id="{C9B454F5-3E40-4151-021D-A0C8BD460F20}"/>
              </a:ext>
            </a:extLst>
          </p:cNvPr>
          <p:cNvSpPr>
            <a:spLocks noGrp="1"/>
          </p:cNvSpPr>
          <p:nvPr>
            <p:ph type="sldNum" sz="quarter" idx="12"/>
          </p:nvPr>
        </p:nvSpPr>
        <p:spPr>
          <a:xfrm>
            <a:off x="9359581" y="6410300"/>
            <a:ext cx="2743200" cy="365125"/>
          </a:xfrm>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3496810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1A06CFD7-F7DC-C689-E2BB-9611BE4D2C3E}"/>
              </a:ext>
            </a:extLst>
          </p:cNvPr>
          <p:cNvGraphicFramePr>
            <a:graphicFrameLocks noGrp="1"/>
          </p:cNvGraphicFramePr>
          <p:nvPr>
            <p:extLst>
              <p:ext uri="{D42A27DB-BD31-4B8C-83A1-F6EECF244321}">
                <p14:modId xmlns:p14="http://schemas.microsoft.com/office/powerpoint/2010/main" val="4114269030"/>
              </p:ext>
            </p:extLst>
          </p:nvPr>
        </p:nvGraphicFramePr>
        <p:xfrm>
          <a:off x="11009" y="1089585"/>
          <a:ext cx="12169982" cy="5051961"/>
        </p:xfrm>
        <a:graphic>
          <a:graphicData uri="http://schemas.openxmlformats.org/drawingml/2006/table">
            <a:tbl>
              <a:tblPr firstRow="1" bandRow="1"/>
              <a:tblGrid>
                <a:gridCol w="2438622">
                  <a:extLst>
                    <a:ext uri="{9D8B030D-6E8A-4147-A177-3AD203B41FA5}">
                      <a16:colId xmlns:a16="http://schemas.microsoft.com/office/drawing/2014/main" val="2796704754"/>
                    </a:ext>
                  </a:extLst>
                </a:gridCol>
                <a:gridCol w="1479276">
                  <a:extLst>
                    <a:ext uri="{9D8B030D-6E8A-4147-A177-3AD203B41FA5}">
                      <a16:colId xmlns:a16="http://schemas.microsoft.com/office/drawing/2014/main" val="1850629130"/>
                    </a:ext>
                  </a:extLst>
                </a:gridCol>
                <a:gridCol w="1577782">
                  <a:extLst>
                    <a:ext uri="{9D8B030D-6E8A-4147-A177-3AD203B41FA5}">
                      <a16:colId xmlns:a16="http://schemas.microsoft.com/office/drawing/2014/main" val="3095193812"/>
                    </a:ext>
                  </a:extLst>
                </a:gridCol>
                <a:gridCol w="1577782">
                  <a:extLst>
                    <a:ext uri="{9D8B030D-6E8A-4147-A177-3AD203B41FA5}">
                      <a16:colId xmlns:a16="http://schemas.microsoft.com/office/drawing/2014/main" val="341532965"/>
                    </a:ext>
                  </a:extLst>
                </a:gridCol>
                <a:gridCol w="1456150">
                  <a:extLst>
                    <a:ext uri="{9D8B030D-6E8A-4147-A177-3AD203B41FA5}">
                      <a16:colId xmlns:a16="http://schemas.microsoft.com/office/drawing/2014/main" val="1511969137"/>
                    </a:ext>
                  </a:extLst>
                </a:gridCol>
                <a:gridCol w="1820185">
                  <a:extLst>
                    <a:ext uri="{9D8B030D-6E8A-4147-A177-3AD203B41FA5}">
                      <a16:colId xmlns:a16="http://schemas.microsoft.com/office/drawing/2014/main" val="3480062694"/>
                    </a:ext>
                  </a:extLst>
                </a:gridCol>
                <a:gridCol w="1820185">
                  <a:extLst>
                    <a:ext uri="{9D8B030D-6E8A-4147-A177-3AD203B41FA5}">
                      <a16:colId xmlns:a16="http://schemas.microsoft.com/office/drawing/2014/main" val="1602190128"/>
                    </a:ext>
                  </a:extLst>
                </a:gridCol>
              </a:tblGrid>
              <a:tr h="826189">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ELA GIFTED STUDENTS SCORING</a:t>
                      </a:r>
                      <a:endParaRPr lang="en-US" sz="1800" b="1"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 </a:t>
                      </a:r>
                      <a:endParaRPr lang="en-US" sz="1800" b="1"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ELA GIFTED STUDENTS SCORING</a:t>
                      </a:r>
                      <a:endParaRPr lang="en-US" sz="1800" b="1"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DISTINGUISHED</a:t>
                      </a:r>
                      <a:endParaRPr lang="en-US" sz="1800" b="1"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7743555"/>
                  </a:ext>
                </a:extLst>
              </a:tr>
              <a:tr h="607106">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73964311"/>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93.4</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89.5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-3.9</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53.9</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37.7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-16.2</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1256227"/>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92</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89.8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-2.2</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40.9</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45.9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+5.0</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4290194593"/>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92</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95.3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+3.3</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45.5</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40.2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-5.3</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633099248"/>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79.4</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85.5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+6.1</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19.6</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29.2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+9.6</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699608089"/>
                  </a:ext>
                </a:extLst>
              </a:tr>
              <a:tr h="58313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82</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82.8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+.8</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21.6</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+1.6</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727349050"/>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78.1</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75.6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-2.5</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36.6</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36.5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-0.1</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487699197"/>
                  </a:ext>
                </a:extLst>
              </a:tr>
            </a:tbl>
          </a:graphicData>
        </a:graphic>
      </p:graphicFrame>
      <p:sp>
        <p:nvSpPr>
          <p:cNvPr id="7" name="TextBox 6">
            <a:extLst>
              <a:ext uri="{FF2B5EF4-FFF2-40B4-BE49-F238E27FC236}">
                <a16:creationId xmlns:a16="http://schemas.microsoft.com/office/drawing/2014/main" id="{77B7BDFB-9AD3-68AC-A0C1-A55A619056FD}"/>
              </a:ext>
            </a:extLst>
          </p:cNvPr>
          <p:cNvSpPr txBox="1"/>
          <p:nvPr/>
        </p:nvSpPr>
        <p:spPr>
          <a:xfrm>
            <a:off x="42470" y="6174794"/>
            <a:ext cx="12160539" cy="646331"/>
          </a:xfrm>
          <a:prstGeom prst="rect">
            <a:avLst/>
          </a:prstGeom>
          <a:noFill/>
        </p:spPr>
        <p:txBody>
          <a:bodyPr wrap="square">
            <a:spAutoFit/>
          </a:bodyPr>
          <a:lstStyle/>
          <a:p>
            <a:r>
              <a:rPr lang="en-US" b="1" i="1">
                <a:solidFill>
                  <a:srgbClr val="1F1F1F"/>
                </a:solidFill>
                <a:effectLst/>
                <a:highlight>
                  <a:srgbClr val="FFFFFF"/>
                </a:highlight>
                <a:latin typeface="+mj-lt"/>
              </a:rPr>
              <a:t>SUMMARY: </a:t>
            </a:r>
            <a:r>
              <a:rPr lang="en-US" i="1">
                <a:solidFill>
                  <a:srgbClr val="1F1F1F"/>
                </a:solidFill>
                <a:latin typeface="+mj-lt"/>
              </a:rPr>
              <a:t>Gifted student performance on ELA assessments is relatively high; however, we do need to see more students mastering the ELA standards—specifically, we’d like to see 100% of gifted students scoring proficient or distinguished.</a:t>
            </a:r>
            <a:endParaRPr lang="en-US" i="1">
              <a:latin typeface="+mj-lt"/>
            </a:endParaRPr>
          </a:p>
        </p:txBody>
      </p:sp>
      <p:sp>
        <p:nvSpPr>
          <p:cNvPr id="4" name="Slide Number Placeholder 3">
            <a:extLst>
              <a:ext uri="{FF2B5EF4-FFF2-40B4-BE49-F238E27FC236}">
                <a16:creationId xmlns:a16="http://schemas.microsoft.com/office/drawing/2014/main" id="{54F53FA3-9764-2011-651E-B3E6D7A7D238}"/>
              </a:ext>
            </a:extLst>
          </p:cNvPr>
          <p:cNvSpPr>
            <a:spLocks noGrp="1"/>
          </p:cNvSpPr>
          <p:nvPr>
            <p:ph type="sldNum" sz="quarter" idx="12"/>
          </p:nvPr>
        </p:nvSpPr>
        <p:spPr>
          <a:xfrm>
            <a:off x="8918463" y="6456000"/>
            <a:ext cx="2743200" cy="365125"/>
          </a:xfrm>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3042148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Students with Disabilities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70CCA62-758B-A7CB-6377-F03296145BA8}"/>
              </a:ext>
            </a:extLst>
          </p:cNvPr>
          <p:cNvGraphicFramePr>
            <a:graphicFrameLocks noGrp="1"/>
          </p:cNvGraphicFramePr>
          <p:nvPr>
            <p:extLst>
              <p:ext uri="{D42A27DB-BD31-4B8C-83A1-F6EECF244321}">
                <p14:modId xmlns:p14="http://schemas.microsoft.com/office/powerpoint/2010/main" val="584027202"/>
              </p:ext>
            </p:extLst>
          </p:nvPr>
        </p:nvGraphicFramePr>
        <p:xfrm>
          <a:off x="11009" y="1093649"/>
          <a:ext cx="12169982" cy="4858264"/>
        </p:xfrm>
        <a:graphic>
          <a:graphicData uri="http://schemas.openxmlformats.org/drawingml/2006/table">
            <a:tbl>
              <a:tblPr firstRow="1" bandRow="1"/>
              <a:tblGrid>
                <a:gridCol w="3025408">
                  <a:extLst>
                    <a:ext uri="{9D8B030D-6E8A-4147-A177-3AD203B41FA5}">
                      <a16:colId xmlns:a16="http://schemas.microsoft.com/office/drawing/2014/main" val="684653381"/>
                    </a:ext>
                  </a:extLst>
                </a:gridCol>
                <a:gridCol w="3025408">
                  <a:extLst>
                    <a:ext uri="{9D8B030D-6E8A-4147-A177-3AD203B41FA5}">
                      <a16:colId xmlns:a16="http://schemas.microsoft.com/office/drawing/2014/main" val="1845883701"/>
                    </a:ext>
                  </a:extLst>
                </a:gridCol>
                <a:gridCol w="3059583">
                  <a:extLst>
                    <a:ext uri="{9D8B030D-6E8A-4147-A177-3AD203B41FA5}">
                      <a16:colId xmlns:a16="http://schemas.microsoft.com/office/drawing/2014/main" val="2706965550"/>
                    </a:ext>
                  </a:extLst>
                </a:gridCol>
                <a:gridCol w="3059583">
                  <a:extLst>
                    <a:ext uri="{9D8B030D-6E8A-4147-A177-3AD203B41FA5}">
                      <a16:colId xmlns:a16="http://schemas.microsoft.com/office/drawing/2014/main" val="3149921876"/>
                    </a:ext>
                  </a:extLst>
                </a:gridCol>
              </a:tblGrid>
              <a:tr h="795065">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WITH DISABILITIES ELA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531594"/>
                  </a:ext>
                </a:extLst>
              </a:tr>
              <a:tr h="580457">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03385999"/>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18.4</a:t>
                      </a:r>
                      <a:endParaRPr lang="en-US" sz="2000" b="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28.3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Calibri Light" panose="020F0302020204030204" pitchFamily="34" charset="0"/>
                          <a:ea typeface="Aptos" panose="020B0004020202020204" pitchFamily="34" charset="0"/>
                          <a:cs typeface="Times New Roman" panose="02020603050405020304" pitchFamily="18" charset="0"/>
                        </a:rPr>
                        <a:t>+9.9</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460286388"/>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21.0</a:t>
                      </a:r>
                      <a:endParaRPr lang="en-US" sz="2000" b="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Calibri Light" panose="020F0302020204030204" pitchFamily="34" charset="0"/>
                          <a:ea typeface="Aptos" panose="020B0004020202020204" pitchFamily="34" charset="0"/>
                          <a:cs typeface="Times New Roman" panose="02020603050405020304" pitchFamily="18" charset="0"/>
                        </a:rPr>
                        <a:t>-4.0</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862743835"/>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35.2</a:t>
                      </a:r>
                      <a:endParaRPr lang="en-US" sz="2000" b="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33.3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Calibri Light" panose="020F0302020204030204" pitchFamily="34" charset="0"/>
                          <a:ea typeface="Aptos" panose="020B0004020202020204" pitchFamily="34" charset="0"/>
                          <a:cs typeface="Times New Roman" panose="02020603050405020304" pitchFamily="18" charset="0"/>
                        </a:rPr>
                        <a:t>-1.9</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138545875"/>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23.4</a:t>
                      </a:r>
                      <a:endParaRPr lang="en-US" sz="2000" b="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23.6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Calibri Light" panose="020F0302020204030204" pitchFamily="34" charset="0"/>
                          <a:ea typeface="Aptos" panose="020B0004020202020204" pitchFamily="34" charset="0"/>
                          <a:cs typeface="Times New Roman" panose="02020603050405020304" pitchFamily="18" charset="0"/>
                        </a:rPr>
                        <a:t>+0.2</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582910832"/>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20.4</a:t>
                      </a:r>
                      <a:endParaRPr lang="en-US" sz="2000" b="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28.5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Calibri Light" panose="020F0302020204030204" pitchFamily="34" charset="0"/>
                          <a:ea typeface="Aptos" panose="020B0004020202020204" pitchFamily="34" charset="0"/>
                          <a:cs typeface="Times New Roman" panose="02020603050405020304" pitchFamily="18" charset="0"/>
                        </a:rPr>
                        <a:t>+8.1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961073144"/>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40.5</a:t>
                      </a:r>
                      <a:endParaRPr lang="en-US" sz="2000" b="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35.6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Calibri Light" panose="020F0302020204030204" pitchFamily="34" charset="0"/>
                          <a:ea typeface="Aptos" panose="020B0004020202020204" pitchFamily="34" charset="0"/>
                          <a:cs typeface="Times New Roman" panose="02020603050405020304" pitchFamily="18" charset="0"/>
                        </a:rPr>
                        <a:t>-4.9</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925503018"/>
                  </a:ext>
                </a:extLst>
              </a:tr>
            </a:tbl>
          </a:graphicData>
        </a:graphic>
      </p:graphicFrame>
      <p:sp>
        <p:nvSpPr>
          <p:cNvPr id="7" name="TextBox 6">
            <a:extLst>
              <a:ext uri="{FF2B5EF4-FFF2-40B4-BE49-F238E27FC236}">
                <a16:creationId xmlns:a16="http://schemas.microsoft.com/office/drawing/2014/main" id="{CCFD7ED3-E2DD-7627-5D29-942E543AE593}"/>
              </a:ext>
            </a:extLst>
          </p:cNvPr>
          <p:cNvSpPr txBox="1"/>
          <p:nvPr/>
        </p:nvSpPr>
        <p:spPr>
          <a:xfrm>
            <a:off x="11009" y="5978048"/>
            <a:ext cx="12169982" cy="923330"/>
          </a:xfrm>
          <a:prstGeom prst="rect">
            <a:avLst/>
          </a:prstGeom>
          <a:noFill/>
        </p:spPr>
        <p:txBody>
          <a:bodyPr wrap="square">
            <a:spAutoFit/>
          </a:bodyPr>
          <a:lstStyle/>
          <a:p>
            <a:r>
              <a:rPr lang="en-US" b="1" i="1">
                <a:solidFill>
                  <a:srgbClr val="1F1F1F"/>
                </a:solidFill>
                <a:effectLst/>
                <a:highlight>
                  <a:srgbClr val="FFFFFF"/>
                </a:highlight>
                <a:latin typeface="+mj-lt"/>
              </a:rPr>
              <a:t>SUMMARY</a:t>
            </a:r>
            <a:r>
              <a:rPr lang="en-US" b="1" i="1">
                <a:solidFill>
                  <a:srgbClr val="1F1F1F"/>
                </a:solidFill>
                <a:effectLst/>
                <a:latin typeface="+mj-lt"/>
              </a:rPr>
              <a:t>:</a:t>
            </a:r>
            <a:r>
              <a:rPr lang="en-US" b="1" i="1">
                <a:solidFill>
                  <a:srgbClr val="1F1F1F"/>
                </a:solidFill>
                <a:effectLst/>
                <a:latin typeface="Google Sans"/>
              </a:rPr>
              <a:t> </a:t>
            </a:r>
            <a:r>
              <a:rPr lang="en-US" i="1">
                <a:solidFill>
                  <a:srgbClr val="1F1F1F"/>
                </a:solidFill>
                <a:effectLst/>
                <a:latin typeface="+mj-lt"/>
              </a:rPr>
              <a:t>Despite some declines in 4</a:t>
            </a:r>
            <a:r>
              <a:rPr lang="en-US" i="1" baseline="30000">
                <a:solidFill>
                  <a:srgbClr val="1F1F1F"/>
                </a:solidFill>
                <a:effectLst/>
                <a:latin typeface="+mj-lt"/>
              </a:rPr>
              <a:t>th</a:t>
            </a:r>
            <a:r>
              <a:rPr lang="en-US" i="1">
                <a:solidFill>
                  <a:srgbClr val="1F1F1F"/>
                </a:solidFill>
                <a:effectLst/>
                <a:latin typeface="+mj-lt"/>
              </a:rPr>
              <a:t>, 5</a:t>
            </a:r>
            <a:r>
              <a:rPr lang="en-US" i="1" baseline="30000">
                <a:solidFill>
                  <a:srgbClr val="1F1F1F"/>
                </a:solidFill>
                <a:effectLst/>
                <a:latin typeface="+mj-lt"/>
              </a:rPr>
              <a:t>th</a:t>
            </a:r>
            <a:r>
              <a:rPr lang="en-US" i="1">
                <a:solidFill>
                  <a:srgbClr val="1F1F1F"/>
                </a:solidFill>
                <a:effectLst/>
                <a:latin typeface="+mj-lt"/>
              </a:rPr>
              <a:t>, and 8</a:t>
            </a:r>
            <a:r>
              <a:rPr lang="en-US" i="1" baseline="30000">
                <a:solidFill>
                  <a:srgbClr val="1F1F1F"/>
                </a:solidFill>
                <a:effectLst/>
                <a:latin typeface="+mj-lt"/>
              </a:rPr>
              <a:t>th</a:t>
            </a:r>
            <a:r>
              <a:rPr lang="en-US" i="1">
                <a:solidFill>
                  <a:srgbClr val="1F1F1F"/>
                </a:solidFill>
                <a:effectLst/>
                <a:latin typeface="+mj-lt"/>
              </a:rPr>
              <a:t> grade, our </a:t>
            </a:r>
            <a:r>
              <a:rPr lang="en-US" i="1">
                <a:solidFill>
                  <a:srgbClr val="1F1F1F"/>
                </a:solidFill>
                <a:latin typeface="+mj-lt"/>
              </a:rPr>
              <a:t>s</a:t>
            </a:r>
            <a:r>
              <a:rPr lang="en-US" i="1">
                <a:solidFill>
                  <a:srgbClr val="1F1F1F"/>
                </a:solidFill>
                <a:effectLst/>
                <a:latin typeface="+mj-lt"/>
              </a:rPr>
              <a:t>tudents with disabilities students are growing in reading achievement. Consisten</a:t>
            </a:r>
            <a:r>
              <a:rPr lang="en-US" i="1">
                <a:solidFill>
                  <a:srgbClr val="1F1F1F"/>
                </a:solidFill>
                <a:latin typeface="+mj-lt"/>
              </a:rPr>
              <a:t>t with our reading data, as students become more proficient readers and writers, we will continue to see improvement in ELA scores.</a:t>
            </a:r>
            <a:endParaRPr lang="en-US" i="1">
              <a:latin typeface="+mj-lt"/>
            </a:endParaRPr>
          </a:p>
        </p:txBody>
      </p:sp>
      <p:sp>
        <p:nvSpPr>
          <p:cNvPr id="4" name="Slide Number Placeholder 3">
            <a:extLst>
              <a:ext uri="{FF2B5EF4-FFF2-40B4-BE49-F238E27FC236}">
                <a16:creationId xmlns:a16="http://schemas.microsoft.com/office/drawing/2014/main" id="{721E3DE5-402D-40DE-C7CB-F8562D619D25}"/>
              </a:ext>
            </a:extLst>
          </p:cNvPr>
          <p:cNvSpPr>
            <a:spLocks noGrp="1"/>
          </p:cNvSpPr>
          <p:nvPr>
            <p:ph type="sldNum" sz="quarter" idx="12"/>
          </p:nvPr>
        </p:nvSpPr>
        <p:spPr>
          <a:xfrm>
            <a:off x="8741953" y="6439713"/>
            <a:ext cx="2743200" cy="365125"/>
          </a:xfrm>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1209755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70CCA62-758B-A7CB-6377-F03296145BA8}"/>
              </a:ext>
            </a:extLst>
          </p:cNvPr>
          <p:cNvGraphicFramePr>
            <a:graphicFrameLocks noGrp="1"/>
          </p:cNvGraphicFramePr>
          <p:nvPr>
            <p:extLst>
              <p:ext uri="{D42A27DB-BD31-4B8C-83A1-F6EECF244321}">
                <p14:modId xmlns:p14="http://schemas.microsoft.com/office/powerpoint/2010/main" val="3952377299"/>
              </p:ext>
            </p:extLst>
          </p:nvPr>
        </p:nvGraphicFramePr>
        <p:xfrm>
          <a:off x="0" y="946185"/>
          <a:ext cx="12169980" cy="5019590"/>
        </p:xfrm>
        <a:graphic>
          <a:graphicData uri="http://schemas.openxmlformats.org/drawingml/2006/table">
            <a:tbl>
              <a:tblPr firstRow="1" bandRow="1"/>
              <a:tblGrid>
                <a:gridCol w="3025408">
                  <a:extLst>
                    <a:ext uri="{9D8B030D-6E8A-4147-A177-3AD203B41FA5}">
                      <a16:colId xmlns:a16="http://schemas.microsoft.com/office/drawing/2014/main" val="684653381"/>
                    </a:ext>
                  </a:extLst>
                </a:gridCol>
                <a:gridCol w="3025408">
                  <a:extLst>
                    <a:ext uri="{9D8B030D-6E8A-4147-A177-3AD203B41FA5}">
                      <a16:colId xmlns:a16="http://schemas.microsoft.com/office/drawing/2014/main" val="1845883701"/>
                    </a:ext>
                  </a:extLst>
                </a:gridCol>
                <a:gridCol w="3059582">
                  <a:extLst>
                    <a:ext uri="{9D8B030D-6E8A-4147-A177-3AD203B41FA5}">
                      <a16:colId xmlns:a16="http://schemas.microsoft.com/office/drawing/2014/main" val="2706965550"/>
                    </a:ext>
                  </a:extLst>
                </a:gridCol>
                <a:gridCol w="3059582">
                  <a:extLst>
                    <a:ext uri="{9D8B030D-6E8A-4147-A177-3AD203B41FA5}">
                      <a16:colId xmlns:a16="http://schemas.microsoft.com/office/drawing/2014/main" val="3149921876"/>
                    </a:ext>
                  </a:extLst>
                </a:gridCol>
              </a:tblGrid>
              <a:tr h="821466">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ELL ELA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531594"/>
                  </a:ext>
                </a:extLst>
              </a:tr>
              <a:tr h="599732">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03385999"/>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26.7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42.1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+15.4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460286388"/>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38.4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28.9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-9.5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862743835"/>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45.6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32.4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138545875"/>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21.0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16.7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-4.3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582910832"/>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24.1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16.1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-7.9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961073144"/>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28.6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30.2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925503018"/>
                  </a:ext>
                </a:extLst>
              </a:tr>
            </a:tbl>
          </a:graphicData>
        </a:graphic>
      </p:graphicFrame>
      <p:sp>
        <p:nvSpPr>
          <p:cNvPr id="7" name="TextBox 6">
            <a:extLst>
              <a:ext uri="{FF2B5EF4-FFF2-40B4-BE49-F238E27FC236}">
                <a16:creationId xmlns:a16="http://schemas.microsoft.com/office/drawing/2014/main" id="{CCFD7ED3-E2DD-7627-5D29-942E543AE593}"/>
              </a:ext>
            </a:extLst>
          </p:cNvPr>
          <p:cNvSpPr txBox="1"/>
          <p:nvPr/>
        </p:nvSpPr>
        <p:spPr>
          <a:xfrm>
            <a:off x="-33029" y="5977004"/>
            <a:ext cx="12203009" cy="923330"/>
          </a:xfrm>
          <a:prstGeom prst="rect">
            <a:avLst/>
          </a:prstGeom>
          <a:noFill/>
        </p:spPr>
        <p:txBody>
          <a:bodyPr wrap="square">
            <a:spAutoFit/>
          </a:bodyPr>
          <a:lstStyle/>
          <a:p>
            <a:r>
              <a:rPr lang="en-US" b="1" i="1">
                <a:solidFill>
                  <a:srgbClr val="1F1F1F"/>
                </a:solidFill>
                <a:effectLst/>
                <a:highlight>
                  <a:srgbClr val="FFFFFF"/>
                </a:highlight>
                <a:latin typeface="+mj-lt"/>
              </a:rPr>
              <a:t>SUMMARY: </a:t>
            </a:r>
            <a:r>
              <a:rPr lang="en-US">
                <a:latin typeface="+mj-lt"/>
              </a:rPr>
              <a:t>While 3rd grade ELL students showed significant improvement in ELA performance, and 8th grade saw a slight gain, grades 4 through 7 experienced declines, indicating a need for focused support in upper elementary and middle school </a:t>
            </a:r>
          </a:p>
          <a:p>
            <a:r>
              <a:rPr lang="en-US">
                <a:latin typeface="+mj-lt"/>
              </a:rPr>
              <a:t>Levels.</a:t>
            </a:r>
            <a:endParaRPr lang="en-US" b="1" i="1">
              <a:latin typeface="+mj-lt"/>
            </a:endParaRPr>
          </a:p>
        </p:txBody>
      </p:sp>
      <p:sp>
        <p:nvSpPr>
          <p:cNvPr id="4" name="Slide Number Placeholder 3">
            <a:extLst>
              <a:ext uri="{FF2B5EF4-FFF2-40B4-BE49-F238E27FC236}">
                <a16:creationId xmlns:a16="http://schemas.microsoft.com/office/drawing/2014/main" id="{721E3DE5-402D-40DE-C7CB-F8562D619D25}"/>
              </a:ext>
            </a:extLst>
          </p:cNvPr>
          <p:cNvSpPr>
            <a:spLocks noGrp="1"/>
          </p:cNvSpPr>
          <p:nvPr>
            <p:ph type="sldNum" sz="quarter" idx="12"/>
          </p:nvPr>
        </p:nvSpPr>
        <p:spPr/>
        <p:txBody>
          <a:bodyPr/>
          <a:lstStyle/>
          <a:p>
            <a:endParaRPr lang="en-US"/>
          </a:p>
          <a:p>
            <a:fld id="{28E6F07D-F62F-4C3B-A21E-2367E9A39921}" type="slidenum">
              <a:rPr lang="en-US" smtClean="0"/>
              <a:t>19</a:t>
            </a:fld>
            <a:endParaRPr lang="en-US"/>
          </a:p>
        </p:txBody>
      </p:sp>
    </p:spTree>
    <p:extLst>
      <p:ext uri="{BB962C8B-B14F-4D97-AF65-F5344CB8AC3E}">
        <p14:creationId xmlns:p14="http://schemas.microsoft.com/office/powerpoint/2010/main" val="2461616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Reading/ELA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43693" y="5731011"/>
            <a:ext cx="11855605" cy="923330"/>
          </a:xfrm>
          <a:prstGeom prst="rect">
            <a:avLst/>
          </a:prstGeom>
          <a:noFill/>
        </p:spPr>
        <p:txBody>
          <a:bodyPr wrap="square">
            <a:spAutoFit/>
          </a:bodyPr>
          <a:lstStyle/>
          <a:p>
            <a:r>
              <a:rPr lang="en-US" b="1" i="1">
                <a:solidFill>
                  <a:srgbClr val="1F1F1F"/>
                </a:solidFill>
                <a:effectLst/>
                <a:highlight>
                  <a:srgbClr val="FFFFFF"/>
                </a:highlight>
                <a:latin typeface="+mj-lt"/>
              </a:rPr>
              <a:t>SUMMARY: </a:t>
            </a:r>
            <a:r>
              <a:rPr lang="en-US" i="1">
                <a:highlight>
                  <a:srgbClr val="FFFFFF"/>
                </a:highlight>
                <a:latin typeface="+mj-lt"/>
              </a:rPr>
              <a:t>While Reading Status shows encouraging growth across several grade levels, ELA Milestones—which assess both reading and writing—reflect more modest gains, underscoring the need to strengthen writing instruction to support overall literacy development. Specifically, </a:t>
            </a:r>
            <a:r>
              <a:rPr lang="en-US" i="1">
                <a:solidFill>
                  <a:srgbClr val="1F1F1F"/>
                </a:solidFill>
                <a:highlight>
                  <a:srgbClr val="FFFFFF"/>
                </a:highlight>
                <a:latin typeface="+mj-lt"/>
              </a:rPr>
              <a:t>we must align reading status with mastery and performance. </a:t>
            </a:r>
            <a:endParaRPr lang="en-US" i="1">
              <a:latin typeface="+mj-lt"/>
            </a:endParaRPr>
          </a:p>
        </p:txBody>
      </p:sp>
      <p:graphicFrame>
        <p:nvGraphicFramePr>
          <p:cNvPr id="6" name="Table 5">
            <a:extLst>
              <a:ext uri="{FF2B5EF4-FFF2-40B4-BE49-F238E27FC236}">
                <a16:creationId xmlns:a16="http://schemas.microsoft.com/office/drawing/2014/main" id="{E251C812-7AB3-18A2-1745-E93C8574264C}"/>
              </a:ext>
            </a:extLst>
          </p:cNvPr>
          <p:cNvGraphicFramePr>
            <a:graphicFrameLocks noGrp="1"/>
          </p:cNvGraphicFramePr>
          <p:nvPr>
            <p:extLst>
              <p:ext uri="{D42A27DB-BD31-4B8C-83A1-F6EECF244321}">
                <p14:modId xmlns:p14="http://schemas.microsoft.com/office/powerpoint/2010/main" val="3630297576"/>
              </p:ext>
            </p:extLst>
          </p:nvPr>
        </p:nvGraphicFramePr>
        <p:xfrm>
          <a:off x="11009" y="1126989"/>
          <a:ext cx="12169982" cy="4363132"/>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gridCol w="2026509">
                  <a:extLst>
                    <a:ext uri="{9D8B030D-6E8A-4147-A177-3AD203B41FA5}">
                      <a16:colId xmlns:a16="http://schemas.microsoft.com/office/drawing/2014/main" val="4181294877"/>
                    </a:ext>
                  </a:extLst>
                </a:gridCol>
                <a:gridCol w="1856343">
                  <a:extLst>
                    <a:ext uri="{9D8B030D-6E8A-4147-A177-3AD203B41FA5}">
                      <a16:colId xmlns:a16="http://schemas.microsoft.com/office/drawing/2014/main" val="3265945261"/>
                    </a:ext>
                  </a:extLst>
                </a:gridCol>
                <a:gridCol w="1948916">
                  <a:extLst>
                    <a:ext uri="{9D8B030D-6E8A-4147-A177-3AD203B41FA5}">
                      <a16:colId xmlns:a16="http://schemas.microsoft.com/office/drawing/2014/main" val="2691364962"/>
                    </a:ext>
                  </a:extLst>
                </a:gridCol>
              </a:tblGrid>
              <a:tr h="657084">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DEVELOPING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READING STATUS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DEVELOPING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ELA </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76184">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79028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39</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63</a:t>
                      </a:r>
                    </a:p>
                    <a:p>
                      <a:pPr marL="0" marR="0" algn="ctr">
                        <a:lnSpc>
                          <a:spcPct val="115000"/>
                        </a:lnSpc>
                        <a:spcBef>
                          <a:spcPts val="0"/>
                        </a:spcBef>
                        <a:spcAft>
                          <a:spcPts val="80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51.4</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52.1</a:t>
                      </a:r>
                    </a:p>
                    <a:p>
                      <a:pPr marL="0" marR="0" algn="ctr">
                        <a:lnSpc>
                          <a:spcPct val="115000"/>
                        </a:lnSpc>
                        <a:spcBef>
                          <a:spcPts val="0"/>
                        </a:spcBef>
                        <a:spcAft>
                          <a:spcPts val="80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+0.4</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421657017"/>
                  </a:ext>
                </a:extLst>
              </a:tr>
              <a:tr h="79028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64.4</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42.9</a:t>
                      </a:r>
                    </a:p>
                    <a:p>
                      <a:pPr marL="0" marR="0" algn="ctr">
                        <a:lnSpc>
                          <a:spcPct val="115000"/>
                        </a:lnSpc>
                        <a:spcBef>
                          <a:spcPts val="0"/>
                        </a:spcBef>
                        <a:spcAft>
                          <a:spcPts val="80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51.6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49.6</a:t>
                      </a:r>
                    </a:p>
                    <a:p>
                      <a:pPr marL="0" marR="0" algn="ctr">
                        <a:lnSpc>
                          <a:spcPct val="115000"/>
                        </a:lnSpc>
                        <a:spcBef>
                          <a:spcPts val="0"/>
                        </a:spcBef>
                        <a:spcAft>
                          <a:spcPts val="80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-2.0</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79028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40.2</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54.5</a:t>
                      </a:r>
                    </a:p>
                    <a:p>
                      <a:pPr marL="0" marR="0" algn="ctr">
                        <a:lnSpc>
                          <a:spcPct val="115000"/>
                        </a:lnSpc>
                        <a:spcBef>
                          <a:spcPts val="0"/>
                        </a:spcBef>
                        <a:spcAft>
                          <a:spcPts val="80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+14.3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51.5</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52.6</a:t>
                      </a:r>
                    </a:p>
                    <a:p>
                      <a:pPr marL="0" marR="0" algn="ctr">
                        <a:lnSpc>
                          <a:spcPct val="115000"/>
                        </a:lnSpc>
                        <a:spcBef>
                          <a:spcPts val="0"/>
                        </a:spcBef>
                        <a:spcAft>
                          <a:spcPts val="80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+1.1</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575325909"/>
                  </a:ext>
                </a:extLst>
              </a:tr>
              <a:tr h="79028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55.6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58.5</a:t>
                      </a:r>
                    </a:p>
                    <a:p>
                      <a:pPr marL="0" marR="0" algn="ctr">
                        <a:lnSpc>
                          <a:spcPct val="115000"/>
                        </a:lnSpc>
                        <a:spcBef>
                          <a:spcPts val="0"/>
                        </a:spcBef>
                        <a:spcAft>
                          <a:spcPts val="80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65.5</a:t>
                      </a:r>
                    </a:p>
                    <a:p>
                      <a:pPr marL="0" marR="0" algn="ctr">
                        <a:lnSpc>
                          <a:spcPct val="115000"/>
                        </a:lnSpc>
                        <a:spcBef>
                          <a:spcPts val="0"/>
                        </a:spcBef>
                        <a:spcAft>
                          <a:spcPts val="80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+9.5</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A96CD89F-07E4-7904-380F-41EADFB1590A}"/>
              </a:ext>
            </a:extLst>
          </p:cNvPr>
          <p:cNvSpPr>
            <a:spLocks noGrp="1"/>
          </p:cNvSpPr>
          <p:nvPr>
            <p:ph type="sldNum" sz="quarter" idx="12"/>
          </p:nvPr>
        </p:nvSpPr>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1842926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0D56480B-1958-0EFF-2F69-B8BFEF4675DA}"/>
              </a:ext>
            </a:extLst>
          </p:cNvPr>
          <p:cNvGraphicFramePr>
            <a:graphicFrameLocks noGrp="1"/>
          </p:cNvGraphicFramePr>
          <p:nvPr>
            <p:extLst>
              <p:ext uri="{D42A27DB-BD31-4B8C-83A1-F6EECF244321}">
                <p14:modId xmlns:p14="http://schemas.microsoft.com/office/powerpoint/2010/main" val="2083960265"/>
              </p:ext>
            </p:extLst>
          </p:nvPr>
        </p:nvGraphicFramePr>
        <p:xfrm>
          <a:off x="11009" y="1130061"/>
          <a:ext cx="12169982" cy="4763263"/>
        </p:xfrm>
        <a:graphic>
          <a:graphicData uri="http://schemas.openxmlformats.org/drawingml/2006/table">
            <a:tbl>
              <a:tblPr firstRow="1" bandRow="1"/>
              <a:tblGrid>
                <a:gridCol w="1727738">
                  <a:extLst>
                    <a:ext uri="{9D8B030D-6E8A-4147-A177-3AD203B41FA5}">
                      <a16:colId xmlns:a16="http://schemas.microsoft.com/office/drawing/2014/main" val="1994652663"/>
                    </a:ext>
                  </a:extLst>
                </a:gridCol>
                <a:gridCol w="1727738">
                  <a:extLst>
                    <a:ext uri="{9D8B030D-6E8A-4147-A177-3AD203B41FA5}">
                      <a16:colId xmlns:a16="http://schemas.microsoft.com/office/drawing/2014/main" val="1694895017"/>
                    </a:ext>
                  </a:extLst>
                </a:gridCol>
                <a:gridCol w="1746692">
                  <a:extLst>
                    <a:ext uri="{9D8B030D-6E8A-4147-A177-3AD203B41FA5}">
                      <a16:colId xmlns:a16="http://schemas.microsoft.com/office/drawing/2014/main" val="3281005824"/>
                    </a:ext>
                  </a:extLst>
                </a:gridCol>
                <a:gridCol w="1746692">
                  <a:extLst>
                    <a:ext uri="{9D8B030D-6E8A-4147-A177-3AD203B41FA5}">
                      <a16:colId xmlns:a16="http://schemas.microsoft.com/office/drawing/2014/main" val="3340770822"/>
                    </a:ext>
                  </a:extLst>
                </a:gridCol>
                <a:gridCol w="1727738">
                  <a:extLst>
                    <a:ext uri="{9D8B030D-6E8A-4147-A177-3AD203B41FA5}">
                      <a16:colId xmlns:a16="http://schemas.microsoft.com/office/drawing/2014/main" val="3569226067"/>
                    </a:ext>
                  </a:extLst>
                </a:gridCol>
                <a:gridCol w="1746692">
                  <a:extLst>
                    <a:ext uri="{9D8B030D-6E8A-4147-A177-3AD203B41FA5}">
                      <a16:colId xmlns:a16="http://schemas.microsoft.com/office/drawing/2014/main" val="3500307450"/>
                    </a:ext>
                  </a:extLst>
                </a:gridCol>
                <a:gridCol w="1746692">
                  <a:extLst>
                    <a:ext uri="{9D8B030D-6E8A-4147-A177-3AD203B41FA5}">
                      <a16:colId xmlns:a16="http://schemas.microsoft.com/office/drawing/2014/main" val="1501271785"/>
                    </a:ext>
                  </a:extLst>
                </a:gridCol>
              </a:tblGrid>
              <a:tr h="770151">
                <a:tc rowSpan="2">
                  <a:txBody>
                    <a:bodyPr/>
                    <a:lstStyle/>
                    <a:p>
                      <a:pPr>
                        <a:lnSpc>
                          <a:spcPct val="115000"/>
                        </a:lnSpc>
                      </a:pPr>
                      <a:endParaRPr lang="en-US" sz="1200" kern="100">
                        <a:effectLst/>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a:t>
                      </a:r>
                      <a:r>
                        <a:rPr lang="en-US" sz="2000" b="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5392532"/>
                  </a:ext>
                </a:extLst>
              </a:tr>
              <a:tr h="569831">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2025</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2025</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806323409"/>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3</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rd</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67.3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+4.4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25.3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26.9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56037087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4</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60.8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63.2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23.3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27.9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+4.6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66229920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5</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50.2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+11.7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903701813"/>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6</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48.6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9.6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+5.4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64105359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7</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51.3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52.1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14.2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31109848"/>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8</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73.7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+21.5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13.0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22.7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dirty="0">
                          <a:latin typeface="Calibri Light"/>
                        </a:rPr>
                        <a:t>+9.7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668230554"/>
                  </a:ext>
                </a:extLst>
              </a:tr>
            </a:tbl>
          </a:graphicData>
        </a:graphic>
      </p:graphicFrame>
      <p:sp>
        <p:nvSpPr>
          <p:cNvPr id="9" name="TextBox 8">
            <a:extLst>
              <a:ext uri="{FF2B5EF4-FFF2-40B4-BE49-F238E27FC236}">
                <a16:creationId xmlns:a16="http://schemas.microsoft.com/office/drawing/2014/main" id="{E85FB1D4-360D-15EA-6606-308206A0F2F7}"/>
              </a:ext>
            </a:extLst>
          </p:cNvPr>
          <p:cNvSpPr txBox="1"/>
          <p:nvPr/>
        </p:nvSpPr>
        <p:spPr>
          <a:xfrm>
            <a:off x="0" y="5894689"/>
            <a:ext cx="12169982" cy="923330"/>
          </a:xfrm>
          <a:prstGeom prst="rect">
            <a:avLst/>
          </a:prstGeom>
          <a:noFill/>
        </p:spPr>
        <p:txBody>
          <a:bodyPr wrap="square" lIns="91440" tIns="45720" rIns="91440" bIns="45720" anchor="t">
            <a:spAutoFit/>
          </a:bodyPr>
          <a:lstStyle/>
          <a:p>
            <a:r>
              <a:rPr lang="en-US" b="1" i="1">
                <a:solidFill>
                  <a:srgbClr val="1F1F1F"/>
                </a:solidFill>
                <a:effectLst/>
                <a:highlight>
                  <a:srgbClr val="FFFFFF"/>
                </a:highlight>
                <a:latin typeface="+mj-lt"/>
                <a:ea typeface="Calibri Light"/>
                <a:cs typeface="Calibri Light"/>
              </a:rPr>
              <a:t>SUMMARY:</a:t>
            </a:r>
            <a:r>
              <a:rPr lang="en-US" i="1">
                <a:solidFill>
                  <a:srgbClr val="1F1F1F"/>
                </a:solidFill>
                <a:effectLst/>
                <a:highlight>
                  <a:srgbClr val="FFFFFF"/>
                </a:highlight>
                <a:latin typeface="+mj-lt"/>
                <a:ea typeface="Calibri Light"/>
                <a:cs typeface="Calibri Light"/>
              </a:rPr>
              <a:t> </a:t>
            </a:r>
            <a:r>
              <a:rPr lang="en-US" i="1">
                <a:solidFill>
                  <a:srgbClr val="1F1F1F"/>
                </a:solidFill>
                <a:effectLst/>
                <a:latin typeface="+mj-lt"/>
                <a:ea typeface="Calibri Light"/>
                <a:cs typeface="Calibri Light"/>
              </a:rPr>
              <a:t>Steady improvement in the number of students mastering </a:t>
            </a:r>
            <a:r>
              <a:rPr lang="en-US" i="1">
                <a:solidFill>
                  <a:srgbClr val="1F1F1F"/>
                </a:solidFill>
                <a:latin typeface="+mj-lt"/>
                <a:ea typeface="Calibri Light"/>
                <a:cs typeface="Calibri Light"/>
              </a:rPr>
              <a:t>math</a:t>
            </a:r>
            <a:r>
              <a:rPr lang="en-US" i="1">
                <a:solidFill>
                  <a:srgbClr val="1F1F1F"/>
                </a:solidFill>
                <a:effectLst/>
                <a:latin typeface="+mj-lt"/>
                <a:ea typeface="Calibri Light"/>
                <a:cs typeface="Calibri Light"/>
              </a:rPr>
              <a:t> standards. </a:t>
            </a:r>
            <a:r>
              <a:rPr lang="en-US" sz="1800" i="1">
                <a:solidFill>
                  <a:srgbClr val="1F1F1F"/>
                </a:solidFill>
                <a:latin typeface="+mj-lt"/>
                <a:ea typeface="Calibri Light"/>
                <a:cs typeface="Calibri Light"/>
              </a:rPr>
              <a:t>Highlights</a:t>
            </a:r>
            <a:r>
              <a:rPr lang="en-US" i="1">
                <a:solidFill>
                  <a:srgbClr val="1F1F1F"/>
                </a:solidFill>
                <a:latin typeface="+mj-lt"/>
                <a:ea typeface="Calibri Light"/>
                <a:cs typeface="Calibri Light"/>
              </a:rPr>
              <a:t> of percentage point i</a:t>
            </a:r>
            <a:r>
              <a:rPr lang="en-US" sz="1800" i="1">
                <a:solidFill>
                  <a:srgbClr val="1F1F1F"/>
                </a:solidFill>
                <a:latin typeface="+mj-lt"/>
                <a:ea typeface="Calibri Light"/>
                <a:cs typeface="Calibri Light"/>
              </a:rPr>
              <a:t>ncreases in developing or above: Southfield 25.2% (</a:t>
            </a:r>
            <a:r>
              <a:rPr lang="en-US">
                <a:latin typeface="+mj-lt"/>
              </a:rPr>
              <a:t>Developing-Distinguished-5th grade</a:t>
            </a:r>
            <a:r>
              <a:rPr lang="en-US" sz="1800" i="1">
                <a:solidFill>
                  <a:srgbClr val="1F1F1F"/>
                </a:solidFill>
                <a:latin typeface="+mj-lt"/>
                <a:ea typeface="Calibri Light"/>
                <a:cs typeface="Calibri Light"/>
              </a:rPr>
              <a:t>),Hartley </a:t>
            </a:r>
            <a:r>
              <a:rPr lang="en-US" i="1">
                <a:solidFill>
                  <a:srgbClr val="1F1F1F"/>
                </a:solidFill>
                <a:latin typeface="+mj-lt"/>
                <a:ea typeface="Calibri Light"/>
                <a:cs typeface="Calibri Light"/>
              </a:rPr>
              <a:t>22.6% (</a:t>
            </a:r>
            <a:r>
              <a:rPr lang="en-US">
                <a:latin typeface="+mj-lt"/>
              </a:rPr>
              <a:t>Developing-Distinguished Learners-4th grade</a:t>
            </a:r>
            <a:r>
              <a:rPr lang="en-US" sz="1800" i="1">
                <a:solidFill>
                  <a:srgbClr val="1F1F1F"/>
                </a:solidFill>
                <a:latin typeface="+mj-lt"/>
                <a:ea typeface="Calibri Light"/>
                <a:cs typeface="Calibri Light"/>
              </a:rPr>
              <a:t>), </a:t>
            </a:r>
            <a:r>
              <a:rPr lang="en-US" i="1">
                <a:solidFill>
                  <a:srgbClr val="1F1F1F"/>
                </a:solidFill>
                <a:latin typeface="+mj-lt"/>
                <a:ea typeface="Calibri Light"/>
                <a:cs typeface="Calibri Light"/>
              </a:rPr>
              <a:t>Sonny Carter 23% (</a:t>
            </a:r>
            <a:r>
              <a:rPr lang="en-US">
                <a:latin typeface="+mj-lt"/>
              </a:rPr>
              <a:t>Distinguished Learners-4th grade);</a:t>
            </a:r>
            <a:r>
              <a:rPr lang="en-US" sz="1800" i="1">
                <a:solidFill>
                  <a:srgbClr val="1F1F1F"/>
                </a:solidFill>
                <a:latin typeface="+mj-lt"/>
                <a:ea typeface="Calibri Light"/>
                <a:cs typeface="Calibri Light"/>
              </a:rPr>
              <a:t>and </a:t>
            </a:r>
            <a:r>
              <a:rPr lang="en-US" i="1">
                <a:solidFill>
                  <a:srgbClr val="1F1F1F"/>
                </a:solidFill>
                <a:latin typeface="+mj-lt"/>
                <a:ea typeface="Calibri Light"/>
                <a:cs typeface="Calibri Light"/>
              </a:rPr>
              <a:t>MLK 17.2 (</a:t>
            </a:r>
            <a:r>
              <a:rPr lang="en-US">
                <a:latin typeface="+mj-lt"/>
              </a:rPr>
              <a:t>Proficient-Distinguished Learners-4th grade</a:t>
            </a:r>
            <a:r>
              <a:rPr lang="en-US" i="1">
                <a:solidFill>
                  <a:srgbClr val="1F1F1F"/>
                </a:solidFill>
                <a:latin typeface="+mj-lt"/>
                <a:ea typeface="Calibri Light"/>
                <a:cs typeface="Calibri Light"/>
              </a:rPr>
              <a:t>)</a:t>
            </a:r>
            <a:endParaRPr lang="en-US" b="1" i="1">
              <a:latin typeface="+mj-lt"/>
              <a:ea typeface="Calibri Light"/>
              <a:cs typeface="Calibri Light"/>
            </a:endParaRPr>
          </a:p>
        </p:txBody>
      </p:sp>
      <p:sp>
        <p:nvSpPr>
          <p:cNvPr id="4" name="Slide Number Placeholder 3">
            <a:extLst>
              <a:ext uri="{FF2B5EF4-FFF2-40B4-BE49-F238E27FC236}">
                <a16:creationId xmlns:a16="http://schemas.microsoft.com/office/drawing/2014/main" id="{C9B454F5-3E40-4151-021D-A0C8BD460F20}"/>
              </a:ext>
            </a:extLst>
          </p:cNvPr>
          <p:cNvSpPr>
            <a:spLocks noGrp="1"/>
          </p:cNvSpPr>
          <p:nvPr>
            <p:ph type="sldNum" sz="quarter" idx="12"/>
          </p:nvPr>
        </p:nvSpPr>
        <p:spPr>
          <a:xfrm>
            <a:off x="9116047" y="6452894"/>
            <a:ext cx="2743200" cy="365125"/>
          </a:xfrm>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3742667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Students with Disabilities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70CCA62-758B-A7CB-6377-F03296145BA8}"/>
              </a:ext>
            </a:extLst>
          </p:cNvPr>
          <p:cNvGraphicFramePr>
            <a:graphicFrameLocks noGrp="1"/>
          </p:cNvGraphicFramePr>
          <p:nvPr>
            <p:extLst>
              <p:ext uri="{D42A27DB-BD31-4B8C-83A1-F6EECF244321}">
                <p14:modId xmlns:p14="http://schemas.microsoft.com/office/powerpoint/2010/main" val="786975036"/>
              </p:ext>
            </p:extLst>
          </p:nvPr>
        </p:nvGraphicFramePr>
        <p:xfrm>
          <a:off x="33027" y="1014302"/>
          <a:ext cx="12169982" cy="4858264"/>
        </p:xfrm>
        <a:graphic>
          <a:graphicData uri="http://schemas.openxmlformats.org/drawingml/2006/table">
            <a:tbl>
              <a:tblPr firstRow="1" bandRow="1"/>
              <a:tblGrid>
                <a:gridCol w="3025408">
                  <a:extLst>
                    <a:ext uri="{9D8B030D-6E8A-4147-A177-3AD203B41FA5}">
                      <a16:colId xmlns:a16="http://schemas.microsoft.com/office/drawing/2014/main" val="684653381"/>
                    </a:ext>
                  </a:extLst>
                </a:gridCol>
                <a:gridCol w="3025408">
                  <a:extLst>
                    <a:ext uri="{9D8B030D-6E8A-4147-A177-3AD203B41FA5}">
                      <a16:colId xmlns:a16="http://schemas.microsoft.com/office/drawing/2014/main" val="1845883701"/>
                    </a:ext>
                  </a:extLst>
                </a:gridCol>
                <a:gridCol w="3059583">
                  <a:extLst>
                    <a:ext uri="{9D8B030D-6E8A-4147-A177-3AD203B41FA5}">
                      <a16:colId xmlns:a16="http://schemas.microsoft.com/office/drawing/2014/main" val="2706965550"/>
                    </a:ext>
                  </a:extLst>
                </a:gridCol>
                <a:gridCol w="3059583">
                  <a:extLst>
                    <a:ext uri="{9D8B030D-6E8A-4147-A177-3AD203B41FA5}">
                      <a16:colId xmlns:a16="http://schemas.microsoft.com/office/drawing/2014/main" val="3149921876"/>
                    </a:ext>
                  </a:extLst>
                </a:gridCol>
              </a:tblGrid>
              <a:tr h="795065">
                <a:tc rowSpan="2">
                  <a:txBody>
                    <a:bodyPr/>
                    <a:lstStyle/>
                    <a:p>
                      <a:pPr>
                        <a:lnSpc>
                          <a:spcPct val="115000"/>
                        </a:lnSpc>
                      </a:pPr>
                      <a:endParaRPr lang="en-US" sz="2000" kern="100">
                        <a:effectLst/>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WITH DISABILITIES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531594"/>
                  </a:ext>
                </a:extLst>
              </a:tr>
              <a:tr h="580457">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2025</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03385999"/>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3</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rd</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29.3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35.8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+6.5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460286388"/>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4</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31.7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29.1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862743835"/>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5</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19.4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29.4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+10.0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4138545875"/>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6</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27.2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23.3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-3.9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582910832"/>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7</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22.7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35.2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+12.5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961073144"/>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8</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25.5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45.8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+20.3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925503018"/>
                  </a:ext>
                </a:extLst>
              </a:tr>
            </a:tbl>
          </a:graphicData>
        </a:graphic>
      </p:graphicFrame>
      <p:sp>
        <p:nvSpPr>
          <p:cNvPr id="7" name="TextBox 6">
            <a:extLst>
              <a:ext uri="{FF2B5EF4-FFF2-40B4-BE49-F238E27FC236}">
                <a16:creationId xmlns:a16="http://schemas.microsoft.com/office/drawing/2014/main" id="{CCFD7ED3-E2DD-7627-5D29-942E543AE593}"/>
              </a:ext>
            </a:extLst>
          </p:cNvPr>
          <p:cNvSpPr txBox="1"/>
          <p:nvPr/>
        </p:nvSpPr>
        <p:spPr>
          <a:xfrm>
            <a:off x="22018" y="5919748"/>
            <a:ext cx="12169982" cy="923330"/>
          </a:xfrm>
          <a:prstGeom prst="rect">
            <a:avLst/>
          </a:prstGeom>
          <a:noFill/>
        </p:spPr>
        <p:txBody>
          <a:bodyPr wrap="square" lIns="91440" tIns="45720" rIns="91440" bIns="45720" anchor="t">
            <a:spAutoFit/>
          </a:bodyPr>
          <a:lstStyle/>
          <a:p>
            <a:r>
              <a:rPr lang="en-US" b="1" i="1">
                <a:solidFill>
                  <a:srgbClr val="1F1F1F"/>
                </a:solidFill>
                <a:effectLst/>
                <a:highlight>
                  <a:srgbClr val="FFFFFF"/>
                </a:highlight>
                <a:latin typeface="Calibri Light"/>
                <a:ea typeface="Calibri Light"/>
                <a:cs typeface="Calibri Light"/>
              </a:rPr>
              <a:t>SUMMARY: </a:t>
            </a:r>
            <a:r>
              <a:rPr lang="en-US" i="1">
                <a:solidFill>
                  <a:srgbClr val="1F1F1F"/>
                </a:solidFill>
                <a:effectLst/>
                <a:latin typeface="Calibri Light"/>
                <a:ea typeface="Calibri Light"/>
                <a:cs typeface="Calibri Light"/>
              </a:rPr>
              <a:t>Our </a:t>
            </a:r>
            <a:r>
              <a:rPr lang="en-US" i="1">
                <a:solidFill>
                  <a:srgbClr val="1F1F1F"/>
                </a:solidFill>
                <a:latin typeface="Calibri Light"/>
                <a:ea typeface="Calibri Light"/>
                <a:cs typeface="Calibri Light"/>
              </a:rPr>
              <a:t>s</a:t>
            </a:r>
            <a:r>
              <a:rPr lang="en-US" i="1">
                <a:solidFill>
                  <a:srgbClr val="1F1F1F"/>
                </a:solidFill>
                <a:effectLst/>
                <a:latin typeface="Calibri Light"/>
                <a:ea typeface="Calibri Light"/>
                <a:cs typeface="Calibri Light"/>
              </a:rPr>
              <a:t>tudents with disabilities</a:t>
            </a:r>
            <a:r>
              <a:rPr lang="en-US" i="1">
                <a:solidFill>
                  <a:srgbClr val="1F1F1F"/>
                </a:solidFill>
                <a:latin typeface="Calibri Light"/>
                <a:ea typeface="Calibri Light"/>
                <a:cs typeface="Calibri Light"/>
              </a:rPr>
              <a:t> </a:t>
            </a:r>
            <a:r>
              <a:rPr lang="en-US" i="1">
                <a:solidFill>
                  <a:srgbClr val="1F1F1F"/>
                </a:solidFill>
                <a:effectLst/>
                <a:latin typeface="Calibri Light"/>
                <a:ea typeface="Calibri Light"/>
                <a:cs typeface="Calibri Light"/>
              </a:rPr>
              <a:t>are growing in </a:t>
            </a:r>
            <a:r>
              <a:rPr lang="en-US" i="1">
                <a:solidFill>
                  <a:srgbClr val="1F1F1F"/>
                </a:solidFill>
                <a:latin typeface="Calibri Light"/>
                <a:ea typeface="Calibri Light"/>
                <a:cs typeface="Calibri Light"/>
              </a:rPr>
              <a:t>math achievement</a:t>
            </a:r>
            <a:r>
              <a:rPr lang="en-US" i="1">
                <a:solidFill>
                  <a:srgbClr val="1F1F1F"/>
                </a:solidFill>
                <a:effectLst/>
                <a:latin typeface="Calibri Light"/>
                <a:ea typeface="Calibri Light"/>
                <a:cs typeface="Calibri Light"/>
              </a:rPr>
              <a:t>. </a:t>
            </a:r>
            <a:r>
              <a:rPr lang="en-US" sz="1800" i="1">
                <a:solidFill>
                  <a:srgbClr val="1F1F1F"/>
                </a:solidFill>
                <a:latin typeface="Calibri Light"/>
                <a:ea typeface="Calibri Light"/>
                <a:cs typeface="Calibri Light"/>
              </a:rPr>
              <a:t>Highlights</a:t>
            </a:r>
            <a:r>
              <a:rPr lang="en-US" i="1">
                <a:solidFill>
                  <a:srgbClr val="1F1F1F"/>
                </a:solidFill>
                <a:latin typeface="Calibri Light"/>
                <a:ea typeface="Calibri Light"/>
                <a:cs typeface="Calibri Light"/>
              </a:rPr>
              <a:t> of the </a:t>
            </a:r>
            <a:r>
              <a:rPr lang="en-US" sz="1800" i="1">
                <a:solidFill>
                  <a:srgbClr val="1F1F1F"/>
                </a:solidFill>
                <a:latin typeface="Calibri Light"/>
                <a:ea typeface="Calibri Light"/>
                <a:cs typeface="Calibri Light"/>
              </a:rPr>
              <a:t>number of SWD students scoring proficient or above</a:t>
            </a:r>
            <a:r>
              <a:rPr lang="en-US" i="1">
                <a:solidFill>
                  <a:srgbClr val="1F1F1F"/>
                </a:solidFill>
                <a:latin typeface="Calibri Light"/>
                <a:ea typeface="Calibri Light"/>
                <a:cs typeface="Calibri Light"/>
              </a:rPr>
              <a:t>: Alexander II (54.2% Proficient/Distinguished); Burdell-Hunt (23% Proficient/Distinguished), Sonny Carter (18.5% Proficient/Distinguished), Miller (22.5% Proficient/Distinguished), and Porter (17.6% Proficient/Distinguished).</a:t>
            </a:r>
            <a:endParaRPr lang="en-US" b="1" i="1">
              <a:latin typeface="Calibri Light"/>
              <a:ea typeface="Calibri Light"/>
              <a:cs typeface="Calibri Light"/>
            </a:endParaRPr>
          </a:p>
        </p:txBody>
      </p:sp>
      <p:sp>
        <p:nvSpPr>
          <p:cNvPr id="4" name="Slide Number Placeholder 3">
            <a:extLst>
              <a:ext uri="{FF2B5EF4-FFF2-40B4-BE49-F238E27FC236}">
                <a16:creationId xmlns:a16="http://schemas.microsoft.com/office/drawing/2014/main" id="{721E3DE5-402D-40DE-C7CB-F8562D619D25}"/>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1978764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70CCA62-758B-A7CB-6377-F03296145BA8}"/>
              </a:ext>
            </a:extLst>
          </p:cNvPr>
          <p:cNvGraphicFramePr>
            <a:graphicFrameLocks noGrp="1"/>
          </p:cNvGraphicFramePr>
          <p:nvPr>
            <p:extLst>
              <p:ext uri="{D42A27DB-BD31-4B8C-83A1-F6EECF244321}">
                <p14:modId xmlns:p14="http://schemas.microsoft.com/office/powerpoint/2010/main" val="2544151469"/>
              </p:ext>
            </p:extLst>
          </p:nvPr>
        </p:nvGraphicFramePr>
        <p:xfrm>
          <a:off x="11009" y="989632"/>
          <a:ext cx="12169980" cy="5019590"/>
        </p:xfrm>
        <a:graphic>
          <a:graphicData uri="http://schemas.openxmlformats.org/drawingml/2006/table">
            <a:tbl>
              <a:tblPr firstRow="1" bandRow="1"/>
              <a:tblGrid>
                <a:gridCol w="3025408">
                  <a:extLst>
                    <a:ext uri="{9D8B030D-6E8A-4147-A177-3AD203B41FA5}">
                      <a16:colId xmlns:a16="http://schemas.microsoft.com/office/drawing/2014/main" val="684653381"/>
                    </a:ext>
                  </a:extLst>
                </a:gridCol>
                <a:gridCol w="3025408">
                  <a:extLst>
                    <a:ext uri="{9D8B030D-6E8A-4147-A177-3AD203B41FA5}">
                      <a16:colId xmlns:a16="http://schemas.microsoft.com/office/drawing/2014/main" val="1845883701"/>
                    </a:ext>
                  </a:extLst>
                </a:gridCol>
                <a:gridCol w="3059582">
                  <a:extLst>
                    <a:ext uri="{9D8B030D-6E8A-4147-A177-3AD203B41FA5}">
                      <a16:colId xmlns:a16="http://schemas.microsoft.com/office/drawing/2014/main" val="2706965550"/>
                    </a:ext>
                  </a:extLst>
                </a:gridCol>
                <a:gridCol w="3059582">
                  <a:extLst>
                    <a:ext uri="{9D8B030D-6E8A-4147-A177-3AD203B41FA5}">
                      <a16:colId xmlns:a16="http://schemas.microsoft.com/office/drawing/2014/main" val="3149921876"/>
                    </a:ext>
                  </a:extLst>
                </a:gridCol>
              </a:tblGrid>
              <a:tr h="821466">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ELL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531594"/>
                  </a:ext>
                </a:extLst>
              </a:tr>
              <a:tr h="599732">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a:rPr>
                        <a:t>2024</a:t>
                      </a:r>
                      <a:endParaRPr lang="en-US" sz="20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a:rPr>
                        <a:t>2025</a:t>
                      </a:r>
                      <a:endParaRPr lang="en-US" sz="20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latin typeface="+mj-lt"/>
                          <a:ea typeface="Aptos" panose="020B0004020202020204" pitchFamily="34" charset="0"/>
                          <a:cs typeface="Times New Roman"/>
                        </a:rPr>
                        <a:t>Change</a:t>
                      </a:r>
                      <a:endParaRPr lang="en-US" sz="2000" kern="100">
                        <a:effectLs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03385999"/>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a:rPr>
                        <a:t>3</a:t>
                      </a:r>
                      <a:r>
                        <a:rPr lang="en-US" sz="2000" b="1" kern="100" baseline="30000">
                          <a:solidFill>
                            <a:srgbClr val="000000"/>
                          </a:solidFill>
                          <a:effectLst/>
                          <a:highlight>
                            <a:srgbClr val="D9D9D9"/>
                          </a:highlight>
                          <a:latin typeface="+mj-lt"/>
                          <a:ea typeface="Aptos" panose="020B0004020202020204" pitchFamily="34" charset="0"/>
                          <a:cs typeface="Times New Roman"/>
                        </a:rPr>
                        <a:t>rd</a:t>
                      </a:r>
                      <a:r>
                        <a:rPr lang="en-US" sz="2000" b="1" kern="100">
                          <a:solidFill>
                            <a:srgbClr val="000000"/>
                          </a:solidFill>
                          <a:effectLst/>
                          <a:highlight>
                            <a:srgbClr val="D9D9D9"/>
                          </a:highlight>
                          <a:latin typeface="+mj-lt"/>
                          <a:ea typeface="Aptos" panose="020B0004020202020204" pitchFamily="34" charset="0"/>
                          <a:cs typeface="Times New Roman"/>
                        </a:rPr>
                        <a:t> grade</a:t>
                      </a:r>
                      <a:endParaRPr lang="en-US" sz="2000" kern="100">
                        <a:effectLst/>
                        <a:highlight>
                          <a:srgbClr val="D9D9D9"/>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a:rPr>
                        <a:t>45.3</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63.8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a:rPr>
                        <a:t>+18.5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460286388"/>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a:rPr>
                        <a:t>4</a:t>
                      </a:r>
                      <a:r>
                        <a:rPr lang="en-US" sz="2000" b="1" kern="100" baseline="30000">
                          <a:solidFill>
                            <a:srgbClr val="000000"/>
                          </a:solidFill>
                          <a:effectLst/>
                          <a:highlight>
                            <a:srgbClr val="F2F2F2"/>
                          </a:highlight>
                          <a:latin typeface="+mj-lt"/>
                          <a:ea typeface="Aptos" panose="020B0004020202020204" pitchFamily="34" charset="0"/>
                          <a:cs typeface="Times New Roman"/>
                        </a:rPr>
                        <a:t>th</a:t>
                      </a:r>
                      <a:r>
                        <a:rPr lang="en-US" sz="2000" b="1" kern="100">
                          <a:solidFill>
                            <a:srgbClr val="000000"/>
                          </a:solidFill>
                          <a:effectLst/>
                          <a:highlight>
                            <a:srgbClr val="F2F2F2"/>
                          </a:highlight>
                          <a:latin typeface="+mj-lt"/>
                          <a:ea typeface="Aptos" panose="020B0004020202020204" pitchFamily="34" charset="0"/>
                          <a:cs typeface="Times New Roman"/>
                        </a:rPr>
                        <a:t> grade</a:t>
                      </a:r>
                      <a:endParaRPr lang="en-US" sz="2000" kern="100">
                        <a:effectLst/>
                        <a:highlight>
                          <a:srgbClr val="F2F2F2"/>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mj-lt"/>
                          <a:ea typeface="Aptos" panose="020B0004020202020204" pitchFamily="34" charset="0"/>
                          <a:cs typeface="Times New Roman"/>
                        </a:rPr>
                        <a:t>61.6</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mj-lt"/>
                          <a:ea typeface="Aptos" panose="020B0004020202020204" pitchFamily="34" charset="0"/>
                          <a:cs typeface="Times New Roman" panose="02020603050405020304" pitchFamily="18" charset="0"/>
                        </a:rPr>
                        <a:t>53.3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b="1" kern="100" dirty="0">
                          <a:effectLst/>
                          <a:latin typeface="+mj-lt"/>
                          <a:ea typeface="Aptos" panose="020B0004020202020204" pitchFamily="34" charset="0"/>
                          <a:cs typeface="Times New Roman" panose="02020603050405020304" pitchFamily="18" charset="0"/>
                        </a:rPr>
                        <a:t>-8.3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862743835"/>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a:rPr>
                        <a:t>5</a:t>
                      </a:r>
                      <a:r>
                        <a:rPr lang="en-US" sz="2000" b="1" kern="100" baseline="30000">
                          <a:solidFill>
                            <a:srgbClr val="000000"/>
                          </a:solidFill>
                          <a:effectLst/>
                          <a:highlight>
                            <a:srgbClr val="D9D9D9"/>
                          </a:highlight>
                          <a:latin typeface="+mj-lt"/>
                          <a:ea typeface="Aptos" panose="020B0004020202020204" pitchFamily="34" charset="0"/>
                          <a:cs typeface="Times New Roman"/>
                        </a:rPr>
                        <a:t>th</a:t>
                      </a:r>
                      <a:r>
                        <a:rPr lang="en-US" sz="2000" b="1" kern="100">
                          <a:solidFill>
                            <a:srgbClr val="000000"/>
                          </a:solidFill>
                          <a:effectLst/>
                          <a:highlight>
                            <a:srgbClr val="D9D9D9"/>
                          </a:highlight>
                          <a:latin typeface="+mj-lt"/>
                          <a:ea typeface="Aptos" panose="020B0004020202020204" pitchFamily="34" charset="0"/>
                          <a:cs typeface="Times New Roman"/>
                        </a:rPr>
                        <a:t> grade</a:t>
                      </a:r>
                      <a:endParaRPr lang="en-US" sz="2000" kern="100">
                        <a:effectLst/>
                        <a:highlight>
                          <a:srgbClr val="D9D9D9"/>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a:rPr>
                        <a:t>40.5</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52.1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4138545875"/>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a:rPr>
                        <a:t>6</a:t>
                      </a:r>
                      <a:r>
                        <a:rPr lang="en-US" sz="2000" b="1" kern="100" baseline="30000">
                          <a:solidFill>
                            <a:srgbClr val="000000"/>
                          </a:solidFill>
                          <a:effectLst/>
                          <a:highlight>
                            <a:srgbClr val="F2F2F2"/>
                          </a:highlight>
                          <a:latin typeface="+mj-lt"/>
                          <a:ea typeface="Aptos" panose="020B0004020202020204" pitchFamily="34" charset="0"/>
                          <a:cs typeface="Times New Roman"/>
                        </a:rPr>
                        <a:t>th</a:t>
                      </a:r>
                      <a:r>
                        <a:rPr lang="en-US" sz="2000" b="1" kern="100">
                          <a:solidFill>
                            <a:srgbClr val="000000"/>
                          </a:solidFill>
                          <a:effectLst/>
                          <a:highlight>
                            <a:srgbClr val="F2F2F2"/>
                          </a:highlight>
                          <a:latin typeface="+mj-lt"/>
                          <a:ea typeface="Aptos" panose="020B0004020202020204" pitchFamily="34" charset="0"/>
                          <a:cs typeface="Times New Roman"/>
                        </a:rPr>
                        <a:t> grade</a:t>
                      </a:r>
                      <a:endParaRPr lang="en-US" sz="2000" kern="100">
                        <a:effectLst/>
                        <a:highlight>
                          <a:srgbClr val="F2F2F2"/>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a:rPr>
                        <a:t>33.3</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31.9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582910832"/>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a:rPr>
                        <a:t>7</a:t>
                      </a:r>
                      <a:r>
                        <a:rPr lang="en-US" sz="2000" b="1" kern="100" baseline="30000">
                          <a:solidFill>
                            <a:srgbClr val="000000"/>
                          </a:solidFill>
                          <a:effectLst/>
                          <a:highlight>
                            <a:srgbClr val="D9D9D9"/>
                          </a:highlight>
                          <a:latin typeface="+mj-lt"/>
                          <a:ea typeface="Aptos" panose="020B0004020202020204" pitchFamily="34" charset="0"/>
                          <a:cs typeface="Times New Roman"/>
                        </a:rPr>
                        <a:t>th</a:t>
                      </a:r>
                      <a:r>
                        <a:rPr lang="en-US" sz="2000" b="1" kern="100">
                          <a:solidFill>
                            <a:srgbClr val="000000"/>
                          </a:solidFill>
                          <a:effectLst/>
                          <a:highlight>
                            <a:srgbClr val="D9D9D9"/>
                          </a:highlight>
                          <a:latin typeface="+mj-lt"/>
                          <a:ea typeface="Aptos" panose="020B0004020202020204" pitchFamily="34" charset="0"/>
                          <a:cs typeface="Times New Roman"/>
                        </a:rPr>
                        <a:t> grade</a:t>
                      </a:r>
                      <a:endParaRPr lang="en-US" sz="2000" kern="100">
                        <a:effectLst/>
                        <a:highlight>
                          <a:srgbClr val="D9D9D9"/>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a:rPr>
                        <a:t>31.5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a:rPr>
                        <a:t>29.0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961073144"/>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a:rPr>
                        <a:t>8</a:t>
                      </a:r>
                      <a:r>
                        <a:rPr lang="en-US" sz="2000" b="1" kern="100" baseline="30000">
                          <a:solidFill>
                            <a:srgbClr val="000000"/>
                          </a:solidFill>
                          <a:effectLst/>
                          <a:highlight>
                            <a:srgbClr val="F2F2F2"/>
                          </a:highlight>
                          <a:latin typeface="+mj-lt"/>
                          <a:ea typeface="Aptos" panose="020B0004020202020204" pitchFamily="34" charset="0"/>
                          <a:cs typeface="Times New Roman"/>
                        </a:rPr>
                        <a:t>th</a:t>
                      </a:r>
                      <a:r>
                        <a:rPr lang="en-US" sz="2000" b="1" kern="100">
                          <a:solidFill>
                            <a:srgbClr val="000000"/>
                          </a:solidFill>
                          <a:effectLst/>
                          <a:highlight>
                            <a:srgbClr val="F2F2F2"/>
                          </a:highlight>
                          <a:latin typeface="+mj-lt"/>
                          <a:ea typeface="Aptos" panose="020B0004020202020204" pitchFamily="34" charset="0"/>
                          <a:cs typeface="Times New Roman"/>
                        </a:rPr>
                        <a:t> grade</a:t>
                      </a:r>
                      <a:endParaRPr lang="en-US" sz="2000" kern="100">
                        <a:effectLst/>
                        <a:highlight>
                          <a:srgbClr val="F2F2F2"/>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a:rPr>
                        <a:t>18.6</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49.1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+30.5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925503018"/>
                  </a:ext>
                </a:extLst>
              </a:tr>
            </a:tbl>
          </a:graphicData>
        </a:graphic>
      </p:graphicFrame>
      <p:sp>
        <p:nvSpPr>
          <p:cNvPr id="7" name="TextBox 6">
            <a:extLst>
              <a:ext uri="{FF2B5EF4-FFF2-40B4-BE49-F238E27FC236}">
                <a16:creationId xmlns:a16="http://schemas.microsoft.com/office/drawing/2014/main" id="{CCFD7ED3-E2DD-7627-5D29-942E543AE593}"/>
              </a:ext>
            </a:extLst>
          </p:cNvPr>
          <p:cNvSpPr txBox="1"/>
          <p:nvPr/>
        </p:nvSpPr>
        <p:spPr>
          <a:xfrm>
            <a:off x="5504" y="6009222"/>
            <a:ext cx="12203009" cy="923330"/>
          </a:xfrm>
          <a:prstGeom prst="rect">
            <a:avLst/>
          </a:prstGeom>
          <a:noFill/>
        </p:spPr>
        <p:txBody>
          <a:bodyPr wrap="square" lIns="91440" tIns="45720" rIns="91440" bIns="45720" anchor="t">
            <a:spAutoFit/>
          </a:bodyPr>
          <a:lstStyle/>
          <a:p>
            <a:r>
              <a:rPr lang="en-US" b="1" i="1">
                <a:solidFill>
                  <a:srgbClr val="1F1F1F"/>
                </a:solidFill>
                <a:effectLst/>
                <a:latin typeface="+mj-lt"/>
              </a:rPr>
              <a:t>SUMMARY:</a:t>
            </a:r>
            <a:r>
              <a:rPr lang="en-US" b="1" i="1">
                <a:solidFill>
                  <a:srgbClr val="1F1F1F"/>
                </a:solidFill>
                <a:effectLst/>
                <a:latin typeface="Google Sans"/>
              </a:rPr>
              <a:t> </a:t>
            </a:r>
            <a:r>
              <a:rPr lang="en-US" i="1">
                <a:solidFill>
                  <a:srgbClr val="1F1F1F"/>
                </a:solidFill>
                <a:effectLst/>
                <a:latin typeface="+mj-lt"/>
              </a:rPr>
              <a:t>Our ELL students are </a:t>
            </a:r>
            <a:r>
              <a:rPr lang="en-US" i="1">
                <a:solidFill>
                  <a:srgbClr val="1F1F1F"/>
                </a:solidFill>
                <a:latin typeface="+mj-lt"/>
              </a:rPr>
              <a:t>progressing in math; however, we must continue our concentrated focus on Tier 1 instruction. Highlights: Springdale (54.5% </a:t>
            </a:r>
            <a:r>
              <a:rPr lang="en-US" i="1">
                <a:solidFill>
                  <a:srgbClr val="1F1F1F"/>
                </a:solidFill>
                <a:latin typeface="Calibri Light"/>
                <a:ea typeface="Calibri Light"/>
                <a:cs typeface="Calibri Light"/>
              </a:rPr>
              <a:t>Proficient/Distinguished</a:t>
            </a:r>
            <a:r>
              <a:rPr lang="en-US" i="1">
                <a:solidFill>
                  <a:srgbClr val="1F1F1F"/>
                </a:solidFill>
                <a:latin typeface="+mj-lt"/>
              </a:rPr>
              <a:t>), Lane (50% </a:t>
            </a:r>
            <a:r>
              <a:rPr lang="en-US" i="1">
                <a:solidFill>
                  <a:srgbClr val="1F1F1F"/>
                </a:solidFill>
                <a:latin typeface="Calibri Light"/>
                <a:ea typeface="Calibri Light"/>
                <a:cs typeface="Calibri Light"/>
              </a:rPr>
              <a:t>Proficient/Distinguished</a:t>
            </a:r>
            <a:r>
              <a:rPr lang="en-US" i="1">
                <a:solidFill>
                  <a:srgbClr val="1F1F1F"/>
                </a:solidFill>
                <a:latin typeface="+mj-lt"/>
              </a:rPr>
              <a:t>), Heard (22% </a:t>
            </a:r>
            <a:r>
              <a:rPr lang="en-US" i="1">
                <a:solidFill>
                  <a:srgbClr val="1F1F1F"/>
                </a:solidFill>
                <a:latin typeface="Calibri Light"/>
                <a:ea typeface="Calibri Light"/>
                <a:cs typeface="Calibri Light"/>
              </a:rPr>
              <a:t>Proficient/Distinguished</a:t>
            </a:r>
            <a:r>
              <a:rPr lang="en-US" i="1">
                <a:solidFill>
                  <a:srgbClr val="1F1F1F"/>
                </a:solidFill>
                <a:latin typeface="+mj-lt"/>
              </a:rPr>
              <a:t>), and Heritage (40% </a:t>
            </a:r>
            <a:r>
              <a:rPr lang="en-US" i="1">
                <a:solidFill>
                  <a:srgbClr val="1F1F1F"/>
                </a:solidFill>
                <a:latin typeface="Calibri Light"/>
                <a:ea typeface="Calibri Light"/>
                <a:cs typeface="Calibri Light"/>
              </a:rPr>
              <a:t>Proficient/Distinguished</a:t>
            </a:r>
            <a:r>
              <a:rPr lang="en-US" i="1">
                <a:solidFill>
                  <a:srgbClr val="1F1F1F"/>
                </a:solidFill>
                <a:latin typeface="+mj-lt"/>
              </a:rPr>
              <a:t>)</a:t>
            </a:r>
            <a:endParaRPr lang="en-US" b="1" i="1">
              <a:latin typeface="+mj-lt"/>
            </a:endParaRPr>
          </a:p>
        </p:txBody>
      </p:sp>
      <p:sp>
        <p:nvSpPr>
          <p:cNvPr id="4" name="Slide Number Placeholder 3">
            <a:extLst>
              <a:ext uri="{FF2B5EF4-FFF2-40B4-BE49-F238E27FC236}">
                <a16:creationId xmlns:a16="http://schemas.microsoft.com/office/drawing/2014/main" id="{721E3DE5-402D-40DE-C7CB-F8562D619D25}"/>
              </a:ext>
            </a:extLst>
          </p:cNvPr>
          <p:cNvSpPr>
            <a:spLocks noGrp="1"/>
          </p:cNvSpPr>
          <p:nvPr>
            <p:ph type="sldNum" sz="quarter" idx="12"/>
          </p:nvPr>
        </p:nvSpPr>
        <p:spPr>
          <a:xfrm>
            <a:off x="8872514" y="6470887"/>
            <a:ext cx="2743200" cy="365125"/>
          </a:xfrm>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367413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1A06CFD7-F7DC-C689-E2BB-9611BE4D2C3E}"/>
              </a:ext>
            </a:extLst>
          </p:cNvPr>
          <p:cNvGraphicFramePr>
            <a:graphicFrameLocks noGrp="1"/>
          </p:cNvGraphicFramePr>
          <p:nvPr>
            <p:extLst>
              <p:ext uri="{D42A27DB-BD31-4B8C-83A1-F6EECF244321}">
                <p14:modId xmlns:p14="http://schemas.microsoft.com/office/powerpoint/2010/main" val="2035666736"/>
              </p:ext>
            </p:extLst>
          </p:nvPr>
        </p:nvGraphicFramePr>
        <p:xfrm>
          <a:off x="11009" y="1089585"/>
          <a:ext cx="12169982" cy="5051961"/>
        </p:xfrm>
        <a:graphic>
          <a:graphicData uri="http://schemas.openxmlformats.org/drawingml/2006/table">
            <a:tbl>
              <a:tblPr firstRow="1" bandRow="1"/>
              <a:tblGrid>
                <a:gridCol w="2438622">
                  <a:extLst>
                    <a:ext uri="{9D8B030D-6E8A-4147-A177-3AD203B41FA5}">
                      <a16:colId xmlns:a16="http://schemas.microsoft.com/office/drawing/2014/main" val="2796704754"/>
                    </a:ext>
                  </a:extLst>
                </a:gridCol>
                <a:gridCol w="1479276">
                  <a:extLst>
                    <a:ext uri="{9D8B030D-6E8A-4147-A177-3AD203B41FA5}">
                      <a16:colId xmlns:a16="http://schemas.microsoft.com/office/drawing/2014/main" val="1850629130"/>
                    </a:ext>
                  </a:extLst>
                </a:gridCol>
                <a:gridCol w="1577782">
                  <a:extLst>
                    <a:ext uri="{9D8B030D-6E8A-4147-A177-3AD203B41FA5}">
                      <a16:colId xmlns:a16="http://schemas.microsoft.com/office/drawing/2014/main" val="3095193812"/>
                    </a:ext>
                  </a:extLst>
                </a:gridCol>
                <a:gridCol w="1577782">
                  <a:extLst>
                    <a:ext uri="{9D8B030D-6E8A-4147-A177-3AD203B41FA5}">
                      <a16:colId xmlns:a16="http://schemas.microsoft.com/office/drawing/2014/main" val="341532965"/>
                    </a:ext>
                  </a:extLst>
                </a:gridCol>
                <a:gridCol w="1456150">
                  <a:extLst>
                    <a:ext uri="{9D8B030D-6E8A-4147-A177-3AD203B41FA5}">
                      <a16:colId xmlns:a16="http://schemas.microsoft.com/office/drawing/2014/main" val="1511969137"/>
                    </a:ext>
                  </a:extLst>
                </a:gridCol>
                <a:gridCol w="1820185">
                  <a:extLst>
                    <a:ext uri="{9D8B030D-6E8A-4147-A177-3AD203B41FA5}">
                      <a16:colId xmlns:a16="http://schemas.microsoft.com/office/drawing/2014/main" val="3480062694"/>
                    </a:ext>
                  </a:extLst>
                </a:gridCol>
                <a:gridCol w="1820185">
                  <a:extLst>
                    <a:ext uri="{9D8B030D-6E8A-4147-A177-3AD203B41FA5}">
                      <a16:colId xmlns:a16="http://schemas.microsoft.com/office/drawing/2014/main" val="1602190128"/>
                    </a:ext>
                  </a:extLst>
                </a:gridCol>
              </a:tblGrid>
              <a:tr h="826189">
                <a:tc rowSpan="2">
                  <a:txBody>
                    <a:bodyPr/>
                    <a:lstStyle/>
                    <a:p>
                      <a:pPr>
                        <a:lnSpc>
                          <a:spcPct val="115000"/>
                        </a:lnSpc>
                      </a:pPr>
                      <a:endParaRPr lang="en-US" sz="2000" kern="100">
                        <a:effectLst/>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a:ea typeface="Aptos" panose="020B0004020202020204" pitchFamily="34" charset="0"/>
                          <a:cs typeface="Times New Roman"/>
                        </a:rPr>
                        <a:t>PERCENT OF GIFTED STUDENTS SCORING</a:t>
                      </a:r>
                      <a:endParaRPr lang="en-US" sz="18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a:ea typeface="Aptos" panose="020B0004020202020204" pitchFamily="34" charset="0"/>
                          <a:cs typeface="Times New Roman"/>
                        </a:rPr>
                        <a:t> PROFICIENT OR ABOVE </a:t>
                      </a:r>
                      <a:endParaRPr lang="en-US" sz="1800" kern="10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a:ea typeface="Aptos" panose="020B0004020202020204" pitchFamily="34" charset="0"/>
                          <a:cs typeface="Times New Roman"/>
                        </a:rPr>
                        <a:t>PERCENT OF GIFTED STUDENTS SCORING</a:t>
                      </a:r>
                      <a:endParaRPr lang="en-US" sz="18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a:ea typeface="Aptos" panose="020B0004020202020204" pitchFamily="34" charset="0"/>
                          <a:cs typeface="Times New Roman"/>
                        </a:rPr>
                        <a:t> DISTINGUISHED</a:t>
                      </a:r>
                      <a:endParaRPr lang="en-US" sz="1800" kern="10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7743555"/>
                  </a:ext>
                </a:extLst>
              </a:tr>
              <a:tr h="607106">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2025</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2025</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73964311"/>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3</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rd</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a:effectLst/>
                          <a:highlight>
                            <a:srgbClr val="D9D9D9"/>
                          </a:highlight>
                          <a:latin typeface="Calibri Light"/>
                          <a:ea typeface="Aptos" panose="020B0004020202020204" pitchFamily="34" charset="0"/>
                          <a:cs typeface="Times New Roman"/>
                        </a:rPr>
                        <a:t>93.4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a:effectLst/>
                          <a:highlight>
                            <a:srgbClr val="D9D9D9"/>
                          </a:highlight>
                          <a:latin typeface="Calibri Light"/>
                          <a:ea typeface="Aptos" panose="020B0004020202020204" pitchFamily="34" charset="0"/>
                          <a:cs typeface="Times New Roman"/>
                        </a:rPr>
                        <a:t>81.6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b="1" kern="100" dirty="0">
                          <a:effectLst/>
                          <a:latin typeface="Calibri Light"/>
                          <a:ea typeface="Aptos" panose="020B0004020202020204" pitchFamily="34" charset="0"/>
                          <a:cs typeface="Times New Roman"/>
                        </a:rPr>
                        <a:t>-11.8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42.1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38.6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-3.5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1256227"/>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4</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Calibri Light"/>
                          <a:ea typeface="Aptos" panose="020B0004020202020204" pitchFamily="34" charset="0"/>
                          <a:cs typeface="Times New Roman"/>
                        </a:rPr>
                        <a:t>93.1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Calibri Light"/>
                          <a:ea typeface="Aptos" panose="020B0004020202020204" pitchFamily="34" charset="0"/>
                          <a:cs typeface="Times New Roman"/>
                        </a:rPr>
                        <a:t>93.8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54.5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290194593"/>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5</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83.2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92.5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+9.3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39.6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60.7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+21.1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633099248"/>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6</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78.2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14.1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34.4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+20.3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699608089"/>
                  </a:ext>
                </a:extLst>
              </a:tr>
              <a:tr h="58313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7</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69.7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+7.6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23.4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27.3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+3.9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727349050"/>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8</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70.7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70.1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39.0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41.2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Calibri Light"/>
                          <a:ea typeface="Aptos" panose="020B0004020202020204" pitchFamily="34" charset="0"/>
                          <a:cs typeface="Times New Roman"/>
                        </a:rPr>
                        <a:t>+2.2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487699197"/>
                  </a:ext>
                </a:extLst>
              </a:tr>
            </a:tbl>
          </a:graphicData>
        </a:graphic>
      </p:graphicFrame>
      <p:sp>
        <p:nvSpPr>
          <p:cNvPr id="7" name="TextBox 6">
            <a:extLst>
              <a:ext uri="{FF2B5EF4-FFF2-40B4-BE49-F238E27FC236}">
                <a16:creationId xmlns:a16="http://schemas.microsoft.com/office/drawing/2014/main" id="{77B7BDFB-9AD3-68AC-A0C1-A55A619056FD}"/>
              </a:ext>
            </a:extLst>
          </p:cNvPr>
          <p:cNvSpPr txBox="1"/>
          <p:nvPr/>
        </p:nvSpPr>
        <p:spPr>
          <a:xfrm>
            <a:off x="42470" y="6174794"/>
            <a:ext cx="12160539" cy="646331"/>
          </a:xfrm>
          <a:prstGeom prst="rect">
            <a:avLst/>
          </a:prstGeom>
          <a:noFill/>
        </p:spPr>
        <p:txBody>
          <a:bodyPr wrap="square" lIns="91440" tIns="45720" rIns="91440" bIns="45720" anchor="t">
            <a:spAutoFit/>
          </a:bodyPr>
          <a:lstStyle/>
          <a:p>
            <a:r>
              <a:rPr lang="en-US" b="1" i="1">
                <a:solidFill>
                  <a:srgbClr val="1F1F1F"/>
                </a:solidFill>
                <a:effectLst/>
                <a:highlight>
                  <a:srgbClr val="FFFFFF"/>
                </a:highlight>
                <a:latin typeface="Calibri Light"/>
                <a:ea typeface="Calibri Light"/>
                <a:cs typeface="Calibri Light"/>
              </a:rPr>
              <a:t>SUMMARY: </a:t>
            </a:r>
            <a:r>
              <a:rPr lang="en-US" i="1">
                <a:solidFill>
                  <a:srgbClr val="1F1F1F"/>
                </a:solidFill>
                <a:latin typeface="Calibri Light"/>
                <a:ea typeface="Calibri Light"/>
                <a:cs typeface="Calibri Light"/>
              </a:rPr>
              <a:t>Gifted student performance on math assessments has improved in some grade levels. However, we must continue to address gaps in mathematical reasoning. </a:t>
            </a:r>
          </a:p>
        </p:txBody>
      </p:sp>
      <p:sp>
        <p:nvSpPr>
          <p:cNvPr id="4" name="Slide Number Placeholder 3">
            <a:extLst>
              <a:ext uri="{FF2B5EF4-FFF2-40B4-BE49-F238E27FC236}">
                <a16:creationId xmlns:a16="http://schemas.microsoft.com/office/drawing/2014/main" id="{54F53FA3-9764-2011-651E-B3E6D7A7D238}"/>
              </a:ext>
            </a:extLst>
          </p:cNvPr>
          <p:cNvSpPr>
            <a:spLocks noGrp="1"/>
          </p:cNvSpPr>
          <p:nvPr>
            <p:ph type="sldNum" sz="quarter" idx="12"/>
          </p:nvPr>
        </p:nvSpPr>
        <p:spPr/>
        <p:txBody>
          <a:bodyPr/>
          <a:lstStyle/>
          <a:p>
            <a:fld id="{28E6F07D-F62F-4C3B-A21E-2367E9A39921}" type="slidenum">
              <a:rPr lang="en-US" smtClean="0"/>
              <a:t>24</a:t>
            </a:fld>
            <a:endParaRPr lang="en-US"/>
          </a:p>
        </p:txBody>
      </p:sp>
    </p:spTree>
    <p:extLst>
      <p:ext uri="{BB962C8B-B14F-4D97-AF65-F5344CB8AC3E}">
        <p14:creationId xmlns:p14="http://schemas.microsoft.com/office/powerpoint/2010/main" val="1616997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Science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Table 3">
            <a:extLst>
              <a:ext uri="{FF2B5EF4-FFF2-40B4-BE49-F238E27FC236}">
                <a16:creationId xmlns:a16="http://schemas.microsoft.com/office/drawing/2014/main" id="{3B972EF2-7A9F-EED9-CE95-64ED0F6CA352}"/>
              </a:ext>
            </a:extLst>
          </p:cNvPr>
          <p:cNvGraphicFramePr>
            <a:graphicFrameLocks noGrp="1"/>
          </p:cNvGraphicFramePr>
          <p:nvPr>
            <p:extLst>
              <p:ext uri="{D42A27DB-BD31-4B8C-83A1-F6EECF244321}">
                <p14:modId xmlns:p14="http://schemas.microsoft.com/office/powerpoint/2010/main" val="2960839648"/>
              </p:ext>
            </p:extLst>
          </p:nvPr>
        </p:nvGraphicFramePr>
        <p:xfrm>
          <a:off x="11009" y="1000730"/>
          <a:ext cx="12240419" cy="4754665"/>
        </p:xfrm>
        <a:graphic>
          <a:graphicData uri="http://schemas.openxmlformats.org/drawingml/2006/table">
            <a:tbl>
              <a:tblPr firstRow="1" bandRow="1"/>
              <a:tblGrid>
                <a:gridCol w="1737737">
                  <a:extLst>
                    <a:ext uri="{9D8B030D-6E8A-4147-A177-3AD203B41FA5}">
                      <a16:colId xmlns:a16="http://schemas.microsoft.com/office/drawing/2014/main" val="4187945252"/>
                    </a:ext>
                  </a:extLst>
                </a:gridCol>
                <a:gridCol w="1737737">
                  <a:extLst>
                    <a:ext uri="{9D8B030D-6E8A-4147-A177-3AD203B41FA5}">
                      <a16:colId xmlns:a16="http://schemas.microsoft.com/office/drawing/2014/main" val="4266100335"/>
                    </a:ext>
                  </a:extLst>
                </a:gridCol>
                <a:gridCol w="1756802">
                  <a:extLst>
                    <a:ext uri="{9D8B030D-6E8A-4147-A177-3AD203B41FA5}">
                      <a16:colId xmlns:a16="http://schemas.microsoft.com/office/drawing/2014/main" val="3792457493"/>
                    </a:ext>
                  </a:extLst>
                </a:gridCol>
                <a:gridCol w="1756802">
                  <a:extLst>
                    <a:ext uri="{9D8B030D-6E8A-4147-A177-3AD203B41FA5}">
                      <a16:colId xmlns:a16="http://schemas.microsoft.com/office/drawing/2014/main" val="50955499"/>
                    </a:ext>
                  </a:extLst>
                </a:gridCol>
                <a:gridCol w="1737737">
                  <a:extLst>
                    <a:ext uri="{9D8B030D-6E8A-4147-A177-3AD203B41FA5}">
                      <a16:colId xmlns:a16="http://schemas.microsoft.com/office/drawing/2014/main" val="3654911501"/>
                    </a:ext>
                  </a:extLst>
                </a:gridCol>
                <a:gridCol w="1756802">
                  <a:extLst>
                    <a:ext uri="{9D8B030D-6E8A-4147-A177-3AD203B41FA5}">
                      <a16:colId xmlns:a16="http://schemas.microsoft.com/office/drawing/2014/main" val="2239779375"/>
                    </a:ext>
                  </a:extLst>
                </a:gridCol>
                <a:gridCol w="1756802">
                  <a:extLst>
                    <a:ext uri="{9D8B030D-6E8A-4147-A177-3AD203B41FA5}">
                      <a16:colId xmlns:a16="http://schemas.microsoft.com/office/drawing/2014/main" val="3245870668"/>
                    </a:ext>
                  </a:extLst>
                </a:gridCol>
              </a:tblGrid>
              <a:tr h="883899">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SCIENCE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a:t>
                      </a:r>
                      <a:r>
                        <a:rPr lang="en-US" sz="2000" b="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SCIENCE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56546037"/>
                  </a:ext>
                </a:extLst>
              </a:tr>
              <a:tr h="653993">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190315950"/>
                  </a:ext>
                </a:extLst>
              </a:tr>
              <a:tr h="653993">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Grade 5</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55.5</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57.9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+2.4</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31.8</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32.1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+.3</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682786835"/>
                  </a:ext>
                </a:extLst>
              </a:tr>
              <a:tr h="653993">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Grade 8</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28.1</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38.6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+10.5</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panose="02020603050405020304" pitchFamily="18" charset="0"/>
                        </a:rPr>
                        <a:t>7.2</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panose="02020603050405020304" pitchFamily="18" charset="0"/>
                        </a:rPr>
                        <a:t>12.3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+5.1</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560542187"/>
                  </a:ext>
                </a:extLst>
              </a:tr>
              <a:tr h="1254794">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HS Physical Science </a:t>
                      </a:r>
                    </a:p>
                    <a:p>
                      <a:pPr marL="0" marR="0" algn="ctr">
                        <a:lnSpc>
                          <a:spcPct val="100000"/>
                        </a:lnSpc>
                        <a:spcBef>
                          <a:spcPts val="0"/>
                        </a:spcBef>
                        <a:spcAft>
                          <a:spcPts val="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(Grade 8) *</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66.2</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83.5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+17.3</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29.3</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46.4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+17.1</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78987944"/>
                  </a:ext>
                </a:extLst>
              </a:tr>
              <a:tr h="653993">
                <a:tc gridSpan="7">
                  <a:txBody>
                    <a:bodyPr/>
                    <a:lstStyle/>
                    <a:p>
                      <a:pPr marL="0" marR="0">
                        <a:lnSpc>
                          <a:spcPct val="115000"/>
                        </a:lnSpc>
                        <a:spcBef>
                          <a:spcPts val="0"/>
                        </a:spcBef>
                        <a:spcAft>
                          <a:spcPts val="800"/>
                        </a:spcAft>
                      </a:pPr>
                      <a:r>
                        <a:rPr lang="en-US" sz="1200"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*Grade 8 students participate in either Grade 8 Science or HS Physical Science based on their course enrollment.</a:t>
                      </a:r>
                      <a:endParaRPr lang="en-US" sz="12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34498693"/>
                  </a:ext>
                </a:extLst>
              </a:tr>
            </a:tbl>
          </a:graphicData>
        </a:graphic>
      </p:graphicFrame>
      <p:sp>
        <p:nvSpPr>
          <p:cNvPr id="5" name="TextBox 4">
            <a:extLst>
              <a:ext uri="{FF2B5EF4-FFF2-40B4-BE49-F238E27FC236}">
                <a16:creationId xmlns:a16="http://schemas.microsoft.com/office/drawing/2014/main" id="{5D5043DD-CFE4-A6DE-50A9-8220BE609913}"/>
              </a:ext>
            </a:extLst>
          </p:cNvPr>
          <p:cNvSpPr txBox="1"/>
          <p:nvPr/>
        </p:nvSpPr>
        <p:spPr>
          <a:xfrm>
            <a:off x="0" y="5755395"/>
            <a:ext cx="12203009" cy="1077218"/>
          </a:xfrm>
          <a:prstGeom prst="rect">
            <a:avLst/>
          </a:prstGeom>
          <a:noFill/>
        </p:spPr>
        <p:txBody>
          <a:bodyPr wrap="square">
            <a:spAutoFit/>
          </a:bodyPr>
          <a:lstStyle/>
          <a:p>
            <a:r>
              <a:rPr lang="en-US" sz="1600" b="1" i="1">
                <a:solidFill>
                  <a:srgbClr val="1F1F1F"/>
                </a:solidFill>
                <a:effectLst/>
                <a:highlight>
                  <a:srgbClr val="FFFFFF"/>
                </a:highlight>
                <a:latin typeface="+mj-lt"/>
              </a:rPr>
              <a:t>SUMMARY: </a:t>
            </a:r>
            <a:r>
              <a:rPr lang="en-US" sz="1600" i="1">
                <a:solidFill>
                  <a:srgbClr val="1F1F1F"/>
                </a:solidFill>
                <a:effectLst/>
                <a:latin typeface="+mj-lt"/>
              </a:rPr>
              <a:t>Science achievement </a:t>
            </a:r>
            <a:r>
              <a:rPr lang="en-US" sz="1600" i="1">
                <a:solidFill>
                  <a:srgbClr val="1F1F1F"/>
                </a:solidFill>
                <a:latin typeface="+mj-lt"/>
              </a:rPr>
              <a:t>improved this year across all grades. </a:t>
            </a:r>
            <a:r>
              <a:rPr lang="en-US" sz="1600" i="1">
                <a:solidFill>
                  <a:srgbClr val="1F1F1F"/>
                </a:solidFill>
                <a:effectLst/>
                <a:latin typeface="+mj-lt"/>
              </a:rPr>
              <a:t>Highlights: Williams (18.6% increase </a:t>
            </a:r>
            <a:r>
              <a:rPr lang="en-US" sz="1600" i="1">
                <a:latin typeface="+mj-lt"/>
              </a:rPr>
              <a:t>Proficient/Distinguished Learners overall</a:t>
            </a:r>
            <a:r>
              <a:rPr lang="en-US" sz="1600" i="1">
                <a:solidFill>
                  <a:srgbClr val="1F1F1F"/>
                </a:solidFill>
                <a:effectLst/>
                <a:latin typeface="+mj-lt"/>
              </a:rPr>
              <a:t>), Burdell-Hunt (9.8% </a:t>
            </a:r>
            <a:r>
              <a:rPr lang="en-US" sz="1600" i="1">
                <a:latin typeface="+mj-lt"/>
                <a:cs typeface="Arial"/>
              </a:rPr>
              <a:t>increase in Proficient/Distinguished Learners overall</a:t>
            </a:r>
            <a:r>
              <a:rPr lang="en-US" sz="1600" i="1">
                <a:solidFill>
                  <a:srgbClr val="1F1F1F"/>
                </a:solidFill>
                <a:effectLst/>
                <a:latin typeface="+mj-lt"/>
              </a:rPr>
              <a:t>), Rosa Taylor (15.1% increase </a:t>
            </a:r>
            <a:r>
              <a:rPr lang="en-US" sz="1600" i="1">
                <a:latin typeface="+mj-lt"/>
              </a:rPr>
              <a:t>Proficient/Distinguished Learners overall</a:t>
            </a:r>
            <a:r>
              <a:rPr lang="en-US" sz="1600" i="1">
                <a:solidFill>
                  <a:srgbClr val="1F1F1F"/>
                </a:solidFill>
                <a:effectLst/>
                <a:latin typeface="+mj-lt"/>
              </a:rPr>
              <a:t>); Appling (14.2% </a:t>
            </a:r>
            <a:r>
              <a:rPr lang="en-US" sz="1600" i="1">
                <a:latin typeface="+mj-lt"/>
                <a:cs typeface="Arial"/>
              </a:rPr>
              <a:t>increase in Proficient Learners in 8th grade </a:t>
            </a:r>
            <a:r>
              <a:rPr lang="en-US" sz="1600" i="1" err="1">
                <a:solidFill>
                  <a:srgbClr val="1F1F1F"/>
                </a:solidFill>
                <a:effectLst/>
                <a:latin typeface="+mj-lt"/>
              </a:rPr>
              <a:t>PhysSC</a:t>
            </a:r>
            <a:r>
              <a:rPr lang="en-US" sz="1600" i="1">
                <a:solidFill>
                  <a:srgbClr val="1F1F1F"/>
                </a:solidFill>
                <a:effectLst/>
                <a:latin typeface="+mj-lt"/>
              </a:rPr>
              <a:t>), Southwest (9.3% increase Developing), and Westside (8.1% </a:t>
            </a:r>
            <a:r>
              <a:rPr lang="en-US" sz="1600" i="1">
                <a:solidFill>
                  <a:srgbClr val="1F1F1F"/>
                </a:solidFill>
                <a:latin typeface="+mj-lt"/>
              </a:rPr>
              <a:t>increase </a:t>
            </a:r>
            <a:r>
              <a:rPr lang="en-US" sz="1600" i="1">
                <a:solidFill>
                  <a:srgbClr val="1F1F1F"/>
                </a:solidFill>
                <a:effectLst/>
                <a:latin typeface="+mj-lt"/>
              </a:rPr>
              <a:t>Developing).</a:t>
            </a:r>
            <a:endParaRPr lang="en-US" sz="1600" b="1" i="1">
              <a:latin typeface="+mj-lt"/>
            </a:endParaRPr>
          </a:p>
        </p:txBody>
      </p:sp>
      <p:sp>
        <p:nvSpPr>
          <p:cNvPr id="7" name="Slide Number Placeholder 6">
            <a:extLst>
              <a:ext uri="{FF2B5EF4-FFF2-40B4-BE49-F238E27FC236}">
                <a16:creationId xmlns:a16="http://schemas.microsoft.com/office/drawing/2014/main" id="{449C361C-82CB-7BED-313F-3E580FC9D707}"/>
              </a:ext>
            </a:extLst>
          </p:cNvPr>
          <p:cNvSpPr>
            <a:spLocks noGrp="1"/>
          </p:cNvSpPr>
          <p:nvPr>
            <p:ph type="sldNum" sz="quarter" idx="12"/>
          </p:nvPr>
        </p:nvSpPr>
        <p:spPr>
          <a:xfrm>
            <a:off x="8750991" y="6434469"/>
            <a:ext cx="2743200" cy="365125"/>
          </a:xfrm>
        </p:spPr>
        <p:txBody>
          <a:bodyPr/>
          <a:lstStyle/>
          <a:p>
            <a:fld id="{28E6F07D-F62F-4C3B-A21E-2367E9A39921}" type="slidenum">
              <a:rPr lang="en-US" smtClean="0"/>
              <a:t>25</a:t>
            </a:fld>
            <a:endParaRPr lang="en-US"/>
          </a:p>
        </p:txBody>
      </p:sp>
    </p:spTree>
    <p:extLst>
      <p:ext uri="{BB962C8B-B14F-4D97-AF65-F5344CB8AC3E}">
        <p14:creationId xmlns:p14="http://schemas.microsoft.com/office/powerpoint/2010/main" val="3504683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Social Studies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Table 3">
            <a:extLst>
              <a:ext uri="{FF2B5EF4-FFF2-40B4-BE49-F238E27FC236}">
                <a16:creationId xmlns:a16="http://schemas.microsoft.com/office/drawing/2014/main" id="{CC9634B0-AF23-A0EE-C7A9-2A95E2097D4B}"/>
              </a:ext>
            </a:extLst>
          </p:cNvPr>
          <p:cNvGraphicFramePr>
            <a:graphicFrameLocks noGrp="1"/>
          </p:cNvGraphicFramePr>
          <p:nvPr>
            <p:extLst>
              <p:ext uri="{D42A27DB-BD31-4B8C-83A1-F6EECF244321}">
                <p14:modId xmlns:p14="http://schemas.microsoft.com/office/powerpoint/2010/main" val="1471098921"/>
              </p:ext>
            </p:extLst>
          </p:nvPr>
        </p:nvGraphicFramePr>
        <p:xfrm>
          <a:off x="11009" y="1089532"/>
          <a:ext cx="12169982" cy="3533469"/>
        </p:xfrm>
        <a:graphic>
          <a:graphicData uri="http://schemas.openxmlformats.org/drawingml/2006/table">
            <a:tbl>
              <a:tblPr firstRow="1" bandRow="1"/>
              <a:tblGrid>
                <a:gridCol w="1727738">
                  <a:extLst>
                    <a:ext uri="{9D8B030D-6E8A-4147-A177-3AD203B41FA5}">
                      <a16:colId xmlns:a16="http://schemas.microsoft.com/office/drawing/2014/main" val="241553428"/>
                    </a:ext>
                  </a:extLst>
                </a:gridCol>
                <a:gridCol w="1727738">
                  <a:extLst>
                    <a:ext uri="{9D8B030D-6E8A-4147-A177-3AD203B41FA5}">
                      <a16:colId xmlns:a16="http://schemas.microsoft.com/office/drawing/2014/main" val="3743528490"/>
                    </a:ext>
                  </a:extLst>
                </a:gridCol>
                <a:gridCol w="1746692">
                  <a:extLst>
                    <a:ext uri="{9D8B030D-6E8A-4147-A177-3AD203B41FA5}">
                      <a16:colId xmlns:a16="http://schemas.microsoft.com/office/drawing/2014/main" val="3535438490"/>
                    </a:ext>
                  </a:extLst>
                </a:gridCol>
                <a:gridCol w="1746692">
                  <a:extLst>
                    <a:ext uri="{9D8B030D-6E8A-4147-A177-3AD203B41FA5}">
                      <a16:colId xmlns:a16="http://schemas.microsoft.com/office/drawing/2014/main" val="448966042"/>
                    </a:ext>
                  </a:extLst>
                </a:gridCol>
                <a:gridCol w="1727738">
                  <a:extLst>
                    <a:ext uri="{9D8B030D-6E8A-4147-A177-3AD203B41FA5}">
                      <a16:colId xmlns:a16="http://schemas.microsoft.com/office/drawing/2014/main" val="3886664459"/>
                    </a:ext>
                  </a:extLst>
                </a:gridCol>
                <a:gridCol w="1746692">
                  <a:extLst>
                    <a:ext uri="{9D8B030D-6E8A-4147-A177-3AD203B41FA5}">
                      <a16:colId xmlns:a16="http://schemas.microsoft.com/office/drawing/2014/main" val="4001907583"/>
                    </a:ext>
                  </a:extLst>
                </a:gridCol>
                <a:gridCol w="1746692">
                  <a:extLst>
                    <a:ext uri="{9D8B030D-6E8A-4147-A177-3AD203B41FA5}">
                      <a16:colId xmlns:a16="http://schemas.microsoft.com/office/drawing/2014/main" val="267005780"/>
                    </a:ext>
                  </a:extLst>
                </a:gridCol>
              </a:tblGrid>
              <a:tr h="1056017">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SOCIAL STUDIES STUDENTS SCORING</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a:t>
                      </a:r>
                      <a:r>
                        <a:rPr lang="en-US" sz="1800" b="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SOCIAL STUDIES STUDENTS SCORING</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4435965"/>
                  </a:ext>
                </a:extLst>
              </a:tr>
              <a:tr h="1238726">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494657255"/>
                  </a:ext>
                </a:extLst>
              </a:tr>
              <a:tr h="123872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Grade 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51.6</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panose="02020603050405020304" pitchFamily="18" charset="0"/>
                        </a:rPr>
                        <a:t>50.4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-1.2</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panose="02020603050405020304" pitchFamily="18" charset="0"/>
                        </a:rPr>
                        <a:t>12.8</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13.8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panose="02020603050405020304" pitchFamily="18" charset="0"/>
                        </a:rPr>
                        <a:t>+1.0</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416741868"/>
                  </a:ext>
                </a:extLst>
              </a:tr>
            </a:tbl>
          </a:graphicData>
        </a:graphic>
      </p:graphicFrame>
      <p:sp>
        <p:nvSpPr>
          <p:cNvPr id="5" name="TextBox 4">
            <a:extLst>
              <a:ext uri="{FF2B5EF4-FFF2-40B4-BE49-F238E27FC236}">
                <a16:creationId xmlns:a16="http://schemas.microsoft.com/office/drawing/2014/main" id="{49528526-84BB-D9A1-75D6-C85694C6F1E2}"/>
              </a:ext>
            </a:extLst>
          </p:cNvPr>
          <p:cNvSpPr txBox="1"/>
          <p:nvPr/>
        </p:nvSpPr>
        <p:spPr>
          <a:xfrm>
            <a:off x="0" y="4843346"/>
            <a:ext cx="12169982" cy="646331"/>
          </a:xfrm>
          <a:prstGeom prst="rect">
            <a:avLst/>
          </a:prstGeom>
          <a:noFill/>
        </p:spPr>
        <p:txBody>
          <a:bodyPr wrap="square">
            <a:spAutoFit/>
          </a:bodyPr>
          <a:lstStyle/>
          <a:p>
            <a:r>
              <a:rPr lang="en-US" b="1" i="1" dirty="0">
                <a:solidFill>
                  <a:srgbClr val="1F1F1F"/>
                </a:solidFill>
                <a:effectLst/>
                <a:highlight>
                  <a:srgbClr val="FFFFFF"/>
                </a:highlight>
                <a:latin typeface="+mj-lt"/>
              </a:rPr>
              <a:t>SUMMARY:  </a:t>
            </a:r>
            <a:r>
              <a:rPr lang="en-US" i="1" dirty="0">
                <a:highlight>
                  <a:srgbClr val="FFFFFF"/>
                </a:highlight>
                <a:latin typeface="+mj-lt"/>
              </a:rPr>
              <a:t>Slight gains in Social Studies proficiency reflect student effort, but success requires more than reading—students must also synthesize information, recall key concepts, and communicate effectively through writing.</a:t>
            </a:r>
            <a:r>
              <a:rPr lang="en-US" i="1" dirty="0">
                <a:solidFill>
                  <a:srgbClr val="1F1F1F"/>
                </a:solidFill>
                <a:effectLst/>
                <a:latin typeface="+mj-lt"/>
              </a:rPr>
              <a:t> </a:t>
            </a:r>
            <a:endParaRPr lang="en-US" b="1" i="1" dirty="0">
              <a:latin typeface="+mj-lt"/>
            </a:endParaRPr>
          </a:p>
        </p:txBody>
      </p:sp>
      <p:sp>
        <p:nvSpPr>
          <p:cNvPr id="7" name="Slide Number Placeholder 6">
            <a:extLst>
              <a:ext uri="{FF2B5EF4-FFF2-40B4-BE49-F238E27FC236}">
                <a16:creationId xmlns:a16="http://schemas.microsoft.com/office/drawing/2014/main" id="{2D5802B6-2DE3-4C83-9602-BC85D32D8254}"/>
              </a:ext>
            </a:extLst>
          </p:cNvPr>
          <p:cNvSpPr>
            <a:spLocks noGrp="1"/>
          </p:cNvSpPr>
          <p:nvPr>
            <p:ph type="sldNum" sz="quarter" idx="12"/>
          </p:nvPr>
        </p:nvSpPr>
        <p:spPr/>
        <p:txBody>
          <a:bodyPr/>
          <a:lstStyle/>
          <a:p>
            <a:fld id="{28E6F07D-F62F-4C3B-A21E-2367E9A39921}" type="slidenum">
              <a:rPr lang="en-US" smtClean="0"/>
              <a:t>26</a:t>
            </a:fld>
            <a:endParaRPr lang="en-US"/>
          </a:p>
        </p:txBody>
      </p:sp>
    </p:spTree>
    <p:extLst>
      <p:ext uri="{BB962C8B-B14F-4D97-AF65-F5344CB8AC3E}">
        <p14:creationId xmlns:p14="http://schemas.microsoft.com/office/powerpoint/2010/main" val="291686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End of Course Exam Summary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C4ED4734-9297-4253-B720-724549AD2F15}"/>
              </a:ext>
            </a:extLst>
          </p:cNvPr>
          <p:cNvGraphicFramePr>
            <a:graphicFrameLocks noGrp="1"/>
          </p:cNvGraphicFramePr>
          <p:nvPr>
            <p:extLst>
              <p:ext uri="{D42A27DB-BD31-4B8C-83A1-F6EECF244321}">
                <p14:modId xmlns:p14="http://schemas.microsoft.com/office/powerpoint/2010/main" val="607037813"/>
              </p:ext>
            </p:extLst>
          </p:nvPr>
        </p:nvGraphicFramePr>
        <p:xfrm>
          <a:off x="11009" y="1223491"/>
          <a:ext cx="12169973" cy="4111646"/>
        </p:xfrm>
        <a:graphic>
          <a:graphicData uri="http://schemas.openxmlformats.org/drawingml/2006/table">
            <a:tbl>
              <a:tblPr firstRow="1" bandRow="1"/>
              <a:tblGrid>
                <a:gridCol w="1732321">
                  <a:extLst>
                    <a:ext uri="{9D8B030D-6E8A-4147-A177-3AD203B41FA5}">
                      <a16:colId xmlns:a16="http://schemas.microsoft.com/office/drawing/2014/main" val="3548675726"/>
                    </a:ext>
                  </a:extLst>
                </a:gridCol>
                <a:gridCol w="1733270">
                  <a:extLst>
                    <a:ext uri="{9D8B030D-6E8A-4147-A177-3AD203B41FA5}">
                      <a16:colId xmlns:a16="http://schemas.microsoft.com/office/drawing/2014/main" val="2241155274"/>
                    </a:ext>
                  </a:extLst>
                </a:gridCol>
                <a:gridCol w="1733270">
                  <a:extLst>
                    <a:ext uri="{9D8B030D-6E8A-4147-A177-3AD203B41FA5}">
                      <a16:colId xmlns:a16="http://schemas.microsoft.com/office/drawing/2014/main" val="2142865479"/>
                    </a:ext>
                  </a:extLst>
                </a:gridCol>
                <a:gridCol w="1752286">
                  <a:extLst>
                    <a:ext uri="{9D8B030D-6E8A-4147-A177-3AD203B41FA5}">
                      <a16:colId xmlns:a16="http://schemas.microsoft.com/office/drawing/2014/main" val="3585958801"/>
                    </a:ext>
                  </a:extLst>
                </a:gridCol>
                <a:gridCol w="1733270">
                  <a:extLst>
                    <a:ext uri="{9D8B030D-6E8A-4147-A177-3AD203B41FA5}">
                      <a16:colId xmlns:a16="http://schemas.microsoft.com/office/drawing/2014/main" val="2083884157"/>
                    </a:ext>
                  </a:extLst>
                </a:gridCol>
                <a:gridCol w="1733270">
                  <a:extLst>
                    <a:ext uri="{9D8B030D-6E8A-4147-A177-3AD203B41FA5}">
                      <a16:colId xmlns:a16="http://schemas.microsoft.com/office/drawing/2014/main" val="946972474"/>
                    </a:ext>
                  </a:extLst>
                </a:gridCol>
                <a:gridCol w="1752286">
                  <a:extLst>
                    <a:ext uri="{9D8B030D-6E8A-4147-A177-3AD203B41FA5}">
                      <a16:colId xmlns:a16="http://schemas.microsoft.com/office/drawing/2014/main" val="2685943971"/>
                    </a:ext>
                  </a:extLst>
                </a:gridCol>
              </a:tblGrid>
              <a:tr h="1553811">
                <a:tc>
                  <a:txBody>
                    <a:bodyPr/>
                    <a:lstStyle/>
                    <a:p>
                      <a:pPr>
                        <a:lnSpc>
                          <a:spcPct val="115000"/>
                        </a:lnSpc>
                      </a:pPr>
                      <a:endParaRPr lang="en-US" sz="2000" kern="100">
                        <a:effectLst/>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a:ea typeface="Aptos" panose="020B0004020202020204" pitchFamily="34" charset="0"/>
                          <a:cs typeface="Times New Roman"/>
                        </a:rPr>
                        <a:t>END OF COURSE TESTS</a:t>
                      </a:r>
                      <a:endParaRPr lang="en-US" sz="20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a:ea typeface="Aptos" panose="020B0004020202020204" pitchFamily="34" charset="0"/>
                          <a:cs typeface="Times New Roman"/>
                        </a:rPr>
                        <a:t>PERCENT OF STUDENTS SCORING</a:t>
                      </a:r>
                      <a:endParaRPr lang="en-US" sz="20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a:ea typeface="Aptos" panose="020B0004020202020204" pitchFamily="34" charset="0"/>
                          <a:cs typeface="Times New Roman"/>
                        </a:rPr>
                        <a:t>DEVELOPING OR ABOVE</a:t>
                      </a:r>
                      <a:endParaRPr lang="en-US" sz="2000" kern="10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lnL w="12700" cap="flat" cmpd="sng" algn="ctr">
                      <a:solidFill>
                        <a:srgbClr val="FFFFFF"/>
                      </a:solidFill>
                      <a:prstDash val="solid"/>
                      <a:round/>
                      <a:headEnd type="none" w="med" len="med"/>
                      <a:tailEnd type="none" w="med" len="med"/>
                    </a:lnL>
                  </a:tcPr>
                </a:tc>
                <a:tc hMerge="1">
                  <a:txBody>
                    <a:bodyPr/>
                    <a:lstStyle/>
                    <a:p>
                      <a:endParaRPr lang="en-US"/>
                    </a:p>
                  </a:txBody>
                  <a:tcPr>
                    <a:lnL w="12700" cap="flat" cmpd="sng" algn="ctr">
                      <a:solidFill>
                        <a:srgbClr val="FFFFFF"/>
                      </a:solidFill>
                      <a:prstDash val="solid"/>
                      <a:round/>
                      <a:headEnd type="none" w="med" len="med"/>
                      <a:tailEnd type="none" w="med" len="med"/>
                    </a:ln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a:ea typeface="Aptos" panose="020B0004020202020204" pitchFamily="34" charset="0"/>
                          <a:cs typeface="Times New Roman"/>
                        </a:rPr>
                        <a:t>END OF COURSE TESTS</a:t>
                      </a:r>
                      <a:endParaRPr lang="en-US" sz="20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a:ea typeface="Aptos" panose="020B0004020202020204" pitchFamily="34" charset="0"/>
                          <a:cs typeface="Times New Roman"/>
                        </a:rPr>
                        <a:t>PERCENT OF STUDENTS SCORING</a:t>
                      </a:r>
                      <a:endParaRPr lang="en-US" sz="20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a:ea typeface="Aptos" panose="020B0004020202020204" pitchFamily="34" charset="0"/>
                          <a:cs typeface="Times New Roman"/>
                        </a:rPr>
                        <a:t>PROFICIENT OR ABOVE</a:t>
                      </a:r>
                      <a:endParaRPr lang="en-US" sz="2000" kern="10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lnL w="12700" cap="flat" cmpd="sng" algn="ctr">
                      <a:solidFill>
                        <a:srgbClr val="FFFFFF"/>
                      </a:solidFill>
                      <a:prstDash val="solid"/>
                      <a:round/>
                      <a:headEnd type="none" w="med" len="med"/>
                      <a:tailEnd type="none" w="med" len="med"/>
                    </a:lnL>
                  </a:tcPr>
                </a:tc>
                <a:tc hMerge="1">
                  <a:txBody>
                    <a:bodyPr/>
                    <a:lstStyle/>
                    <a:p>
                      <a:endParaRPr lang="en-US"/>
                    </a:p>
                  </a:txBody>
                  <a:tcPr>
                    <a:lnL w="12700"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706791667"/>
                  </a:ext>
                </a:extLst>
              </a:tr>
              <a:tr h="1463301">
                <a:tc>
                  <a:txBody>
                    <a:bodyPr/>
                    <a:lstStyle/>
                    <a:p>
                      <a:pPr>
                        <a:lnSpc>
                          <a:spcPct val="115000"/>
                        </a:lnSpc>
                      </a:pPr>
                      <a:endParaRPr lang="en-US" sz="2000" kern="100">
                        <a:effectLst/>
                        <a:latin typeface="Calibri Ligh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p>
                    <a:p>
                      <a:pPr marL="0" marR="0" lvl="0" algn="ctr">
                        <a:lnSpc>
                          <a:spcPct val="114999"/>
                        </a:lnSpc>
                        <a:spcBef>
                          <a:spcPts val="0"/>
                        </a:spcBef>
                        <a:spcAft>
                          <a:spcPts val="800"/>
                        </a:spcAft>
                        <a:buNone/>
                      </a:pPr>
                      <a:r>
                        <a:rPr lang="en-US" sz="2000" b="1" kern="100">
                          <a:solidFill>
                            <a:srgbClr val="000000"/>
                          </a:solidFill>
                          <a:effectLst/>
                          <a:highlight>
                            <a:srgbClr val="FFC000"/>
                          </a:highlight>
                          <a:latin typeface="Calibri Light"/>
                          <a:ea typeface="Aptos" panose="020B0004020202020204" pitchFamily="34" charset="0"/>
                          <a:cs typeface="Times New Roman"/>
                        </a:rPr>
                        <a:t>Algebra Concepts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2025</a:t>
                      </a:r>
                    </a:p>
                    <a:p>
                      <a:pPr marL="0" marR="0" lvl="0" algn="ctr">
                        <a:lnSpc>
                          <a:spcPct val="114999"/>
                        </a:lnSpc>
                        <a:spcBef>
                          <a:spcPts val="0"/>
                        </a:spcBef>
                        <a:spcAft>
                          <a:spcPts val="800"/>
                        </a:spcAft>
                        <a:buNone/>
                      </a:pPr>
                      <a:r>
                        <a:rPr lang="en-US" sz="2000" b="1" kern="100">
                          <a:solidFill>
                            <a:srgbClr val="000000"/>
                          </a:solidFill>
                          <a:effectLst/>
                          <a:highlight>
                            <a:srgbClr val="FFC000"/>
                          </a:highlight>
                          <a:latin typeface="Calibri Light"/>
                          <a:ea typeface="Aptos" panose="020B0004020202020204" pitchFamily="34" charset="0"/>
                          <a:cs typeface="Times New Roman"/>
                        </a:rPr>
                        <a:t>Algebra Concepts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b="1"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FFC000"/>
                    </a:solidFill>
                  </a:tcPr>
                </a:tc>
                <a:tc>
                  <a:txBody>
                    <a:bodyPr/>
                    <a:lstStyle/>
                    <a:p>
                      <a:pPr marL="0" marR="0" lvl="0" algn="ctr">
                        <a:lnSpc>
                          <a:spcPct val="114999"/>
                        </a:lnSpc>
                        <a:spcBef>
                          <a:spcPts val="0"/>
                        </a:spcBef>
                        <a:spcAft>
                          <a:spcPts val="800"/>
                        </a:spcAft>
                        <a:buNone/>
                      </a:pPr>
                      <a:r>
                        <a:rPr lang="en-US" sz="2000" b="1" i="0" u="none" strike="noStrike" kern="100" noProof="0">
                          <a:solidFill>
                            <a:srgbClr val="000000"/>
                          </a:solidFill>
                          <a:effectLst/>
                          <a:highlight>
                            <a:srgbClr val="FFC000"/>
                          </a:highlight>
                          <a:latin typeface="Calibri Light"/>
                        </a:rPr>
                        <a:t>2024</a:t>
                      </a:r>
                    </a:p>
                    <a:p>
                      <a:pPr marL="0" marR="0" lvl="0" algn="ctr">
                        <a:lnSpc>
                          <a:spcPct val="114999"/>
                        </a:lnSpc>
                        <a:spcBef>
                          <a:spcPts val="0"/>
                        </a:spcBef>
                        <a:spcAft>
                          <a:spcPts val="800"/>
                        </a:spcAft>
                        <a:buNone/>
                      </a:pPr>
                      <a:r>
                        <a:rPr lang="en-US" sz="2000" b="1" i="0" u="none" strike="noStrike" kern="100" noProof="0">
                          <a:solidFill>
                            <a:srgbClr val="000000"/>
                          </a:solidFill>
                          <a:effectLst/>
                          <a:highlight>
                            <a:srgbClr val="FFC000"/>
                          </a:highlight>
                          <a:latin typeface="Calibri Light"/>
                        </a:rPr>
                        <a:t>Algebra Concepts</a:t>
                      </a:r>
                      <a:endParaRPr lang="en-US" sz="2000" b="1">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lvl="0" algn="ctr">
                        <a:lnSpc>
                          <a:spcPct val="114999"/>
                        </a:lnSpc>
                        <a:spcBef>
                          <a:spcPts val="0"/>
                        </a:spcBef>
                        <a:spcAft>
                          <a:spcPts val="800"/>
                        </a:spcAft>
                        <a:buNone/>
                      </a:pPr>
                      <a:r>
                        <a:rPr lang="en-US" sz="2000" b="1" i="0" u="none" strike="noStrike" kern="100" noProof="0">
                          <a:solidFill>
                            <a:srgbClr val="000000"/>
                          </a:solidFill>
                          <a:effectLst/>
                          <a:highlight>
                            <a:srgbClr val="FFC000"/>
                          </a:highlight>
                          <a:latin typeface="Calibri Light"/>
                        </a:rPr>
                        <a:t>2025</a:t>
                      </a:r>
                    </a:p>
                    <a:p>
                      <a:pPr marL="0" marR="0" lvl="0" algn="ctr">
                        <a:lnSpc>
                          <a:spcPct val="114999"/>
                        </a:lnSpc>
                        <a:spcBef>
                          <a:spcPts val="0"/>
                        </a:spcBef>
                        <a:spcAft>
                          <a:spcPts val="800"/>
                        </a:spcAft>
                        <a:buNone/>
                      </a:pPr>
                      <a:r>
                        <a:rPr lang="en-US" sz="2000" b="1" i="0" u="none" strike="noStrike" kern="100" noProof="0">
                          <a:solidFill>
                            <a:srgbClr val="000000"/>
                          </a:solidFill>
                          <a:effectLst/>
                          <a:highlight>
                            <a:srgbClr val="FFC000"/>
                          </a:highlight>
                          <a:latin typeface="Calibri Light"/>
                        </a:rPr>
                        <a:t>Algebra Concepts</a:t>
                      </a:r>
                      <a:endParaRPr lang="en-US" sz="2000" b="1">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b="1"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66527982"/>
                  </a:ext>
                </a:extLst>
              </a:tr>
              <a:tr h="54726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8</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52.1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88.1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+36.0</a:t>
                      </a:r>
                      <a:endParaRPr lang="en-US" dirty="0"/>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13.0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52.1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dirty="0">
                          <a:effectLst/>
                          <a:latin typeface="Calibri Light"/>
                          <a:ea typeface="Aptos" panose="020B0004020202020204" pitchFamily="34" charset="0"/>
                          <a:cs typeface="Times New Roman"/>
                        </a:rPr>
                        <a:t>+39.1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139391839"/>
                  </a:ext>
                </a:extLst>
              </a:tr>
              <a:tr h="547267">
                <a:tc>
                  <a:txBody>
                    <a:bodyPr/>
                    <a:lstStyle/>
                    <a:p>
                      <a:pPr marL="0" marR="0" algn="ctr">
                        <a:lnSpc>
                          <a:spcPct val="115000"/>
                        </a:lnSpc>
                        <a:spcBef>
                          <a:spcPts val="0"/>
                        </a:spcBef>
                        <a:spcAft>
                          <a:spcPts val="800"/>
                        </a:spcAft>
                      </a:pPr>
                      <a:r>
                        <a:rPr lang="en-US" sz="2000" b="1" kern="100">
                          <a:effectLst/>
                          <a:highlight>
                            <a:srgbClr val="D9D9D9"/>
                          </a:highlight>
                          <a:latin typeface="Calibri Light"/>
                          <a:ea typeface="Aptos" panose="020B0004020202020204" pitchFamily="34" charset="0"/>
                          <a:cs typeface="Times New Roman"/>
                        </a:rPr>
                        <a:t>9</a:t>
                      </a:r>
                      <a:r>
                        <a:rPr lang="en-US" sz="2000" b="1" kern="100" baseline="30000">
                          <a:effectLst/>
                          <a:highlight>
                            <a:srgbClr val="D9D9D9"/>
                          </a:highlight>
                          <a:latin typeface="Calibri Light"/>
                          <a:ea typeface="Aptos" panose="020B0004020202020204" pitchFamily="34" charset="0"/>
                          <a:cs typeface="Times New Roman"/>
                        </a:rPr>
                        <a:t>th</a:t>
                      </a:r>
                      <a:r>
                        <a:rPr lang="en-US" sz="2000" b="1" kern="100">
                          <a:effectLst/>
                          <a:highlight>
                            <a:srgbClr val="D9D9D9"/>
                          </a:highlight>
                          <a:latin typeface="Calibri Light"/>
                          <a:ea typeface="Aptos" panose="020B0004020202020204" pitchFamily="34" charset="0"/>
                          <a:cs typeface="Times New Roman"/>
                        </a:rPr>
                        <a:t> Grade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47.2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45.3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15.2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latin typeface="Calibri Light"/>
                          <a:ea typeface="Aptos" panose="020B0004020202020204" pitchFamily="34" charset="0"/>
                          <a:cs typeface="Times New Roman"/>
                        </a:rPr>
                        <a:t>-2.0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95138023"/>
                  </a:ext>
                </a:extLst>
              </a:tr>
            </a:tbl>
          </a:graphicData>
        </a:graphic>
      </p:graphicFrame>
      <p:sp>
        <p:nvSpPr>
          <p:cNvPr id="7" name="TextBox 6">
            <a:extLst>
              <a:ext uri="{FF2B5EF4-FFF2-40B4-BE49-F238E27FC236}">
                <a16:creationId xmlns:a16="http://schemas.microsoft.com/office/drawing/2014/main" id="{AF5B794E-FE82-03AE-2369-91A1C1B16862}"/>
              </a:ext>
            </a:extLst>
          </p:cNvPr>
          <p:cNvSpPr txBox="1"/>
          <p:nvPr/>
        </p:nvSpPr>
        <p:spPr>
          <a:xfrm>
            <a:off x="-36848" y="5335137"/>
            <a:ext cx="12239857" cy="1200329"/>
          </a:xfrm>
          <a:prstGeom prst="rect">
            <a:avLst/>
          </a:prstGeom>
          <a:noFill/>
        </p:spPr>
        <p:txBody>
          <a:bodyPr wrap="square" lIns="91440" tIns="45720" rIns="91440" bIns="45720" anchor="t">
            <a:spAutoFit/>
          </a:bodyPr>
          <a:lstStyle/>
          <a:p>
            <a:r>
              <a:rPr lang="en-US" b="1" i="1">
                <a:solidFill>
                  <a:srgbClr val="1F1F1F"/>
                </a:solidFill>
                <a:effectLst/>
                <a:highlight>
                  <a:srgbClr val="FFFFFF"/>
                </a:highlight>
                <a:latin typeface="Calibri Light"/>
                <a:ea typeface="Calibri Light"/>
                <a:cs typeface="Calibri Light"/>
              </a:rPr>
              <a:t>SUMMARY: </a:t>
            </a:r>
            <a:r>
              <a:rPr lang="en-US" i="1">
                <a:solidFill>
                  <a:srgbClr val="1F1F1F"/>
                </a:solidFill>
                <a:effectLst/>
                <a:highlight>
                  <a:srgbClr val="FFFFFF"/>
                </a:highlight>
                <a:latin typeface="+mj-lt"/>
                <a:ea typeface="Calibri Light"/>
                <a:cs typeface="Calibri Light"/>
              </a:rPr>
              <a:t>Highlights for increases in percentage points: </a:t>
            </a:r>
            <a:r>
              <a:rPr lang="en-US" i="1">
                <a:latin typeface="+mj-lt"/>
              </a:rPr>
              <a:t>Appling (35.5% Proficient/Distinguished); Howard Middle (24% Proficient/Distinguished) &amp; (30.8% Distinguished) Miller Middle:  (23% Proficient/Distinguished), Rutland Middle (11.8% Distinguished); Weaver Middle (9.7 Proficient/Distinguished); Southwest: (9.3% Developing and Above) Westside: (8.1% Developing and Above), Central: (5.1% Developing &amp; Above)</a:t>
            </a:r>
            <a:endParaRPr lang="en-US" i="1">
              <a:latin typeface="+mj-lt"/>
              <a:ea typeface="Calibri Light"/>
              <a:cs typeface="Calibri Light"/>
            </a:endParaRPr>
          </a:p>
        </p:txBody>
      </p:sp>
      <p:sp>
        <p:nvSpPr>
          <p:cNvPr id="4" name="Slide Number Placeholder 3">
            <a:extLst>
              <a:ext uri="{FF2B5EF4-FFF2-40B4-BE49-F238E27FC236}">
                <a16:creationId xmlns:a16="http://schemas.microsoft.com/office/drawing/2014/main" id="{3D092EFC-1080-751F-50EC-89A83909BFA2}"/>
              </a:ext>
            </a:extLst>
          </p:cNvPr>
          <p:cNvSpPr>
            <a:spLocks noGrp="1"/>
          </p:cNvSpPr>
          <p:nvPr>
            <p:ph type="sldNum" sz="quarter" idx="12"/>
          </p:nvPr>
        </p:nvSpPr>
        <p:spPr/>
        <p:txBody>
          <a:bodyPr/>
          <a:lstStyle/>
          <a:p>
            <a:fld id="{28E6F07D-F62F-4C3B-A21E-2367E9A39921}" type="slidenum">
              <a:rPr lang="en-US" smtClean="0"/>
              <a:t>27</a:t>
            </a:fld>
            <a:endParaRPr lang="en-US"/>
          </a:p>
        </p:txBody>
      </p:sp>
    </p:spTree>
    <p:extLst>
      <p:ext uri="{BB962C8B-B14F-4D97-AF65-F5344CB8AC3E}">
        <p14:creationId xmlns:p14="http://schemas.microsoft.com/office/powerpoint/2010/main" val="1302281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End of Course Exam Summary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C4ED4734-9297-4253-B720-724549AD2F15}"/>
              </a:ext>
            </a:extLst>
          </p:cNvPr>
          <p:cNvGraphicFramePr>
            <a:graphicFrameLocks noGrp="1"/>
          </p:cNvGraphicFramePr>
          <p:nvPr>
            <p:extLst>
              <p:ext uri="{D42A27DB-BD31-4B8C-83A1-F6EECF244321}">
                <p14:modId xmlns:p14="http://schemas.microsoft.com/office/powerpoint/2010/main" val="1093265389"/>
              </p:ext>
            </p:extLst>
          </p:nvPr>
        </p:nvGraphicFramePr>
        <p:xfrm>
          <a:off x="11009" y="1223491"/>
          <a:ext cx="12169983" cy="4247548"/>
        </p:xfrm>
        <a:graphic>
          <a:graphicData uri="http://schemas.openxmlformats.org/drawingml/2006/table">
            <a:tbl>
              <a:tblPr firstRow="1" bandRow="1"/>
              <a:tblGrid>
                <a:gridCol w="1732321">
                  <a:extLst>
                    <a:ext uri="{9D8B030D-6E8A-4147-A177-3AD203B41FA5}">
                      <a16:colId xmlns:a16="http://schemas.microsoft.com/office/drawing/2014/main" val="3548675726"/>
                    </a:ext>
                  </a:extLst>
                </a:gridCol>
                <a:gridCol w="1733272">
                  <a:extLst>
                    <a:ext uri="{9D8B030D-6E8A-4147-A177-3AD203B41FA5}">
                      <a16:colId xmlns:a16="http://schemas.microsoft.com/office/drawing/2014/main" val="2241155274"/>
                    </a:ext>
                  </a:extLst>
                </a:gridCol>
                <a:gridCol w="1733272">
                  <a:extLst>
                    <a:ext uri="{9D8B030D-6E8A-4147-A177-3AD203B41FA5}">
                      <a16:colId xmlns:a16="http://schemas.microsoft.com/office/drawing/2014/main" val="2142865479"/>
                    </a:ext>
                  </a:extLst>
                </a:gridCol>
                <a:gridCol w="1752287">
                  <a:extLst>
                    <a:ext uri="{9D8B030D-6E8A-4147-A177-3AD203B41FA5}">
                      <a16:colId xmlns:a16="http://schemas.microsoft.com/office/drawing/2014/main" val="3585958801"/>
                    </a:ext>
                  </a:extLst>
                </a:gridCol>
                <a:gridCol w="1733272">
                  <a:extLst>
                    <a:ext uri="{9D8B030D-6E8A-4147-A177-3AD203B41FA5}">
                      <a16:colId xmlns:a16="http://schemas.microsoft.com/office/drawing/2014/main" val="2083884157"/>
                    </a:ext>
                  </a:extLst>
                </a:gridCol>
                <a:gridCol w="1733272">
                  <a:extLst>
                    <a:ext uri="{9D8B030D-6E8A-4147-A177-3AD203B41FA5}">
                      <a16:colId xmlns:a16="http://schemas.microsoft.com/office/drawing/2014/main" val="946972474"/>
                    </a:ext>
                  </a:extLst>
                </a:gridCol>
                <a:gridCol w="1752287">
                  <a:extLst>
                    <a:ext uri="{9D8B030D-6E8A-4147-A177-3AD203B41FA5}">
                      <a16:colId xmlns:a16="http://schemas.microsoft.com/office/drawing/2014/main" val="2685943971"/>
                    </a:ext>
                  </a:extLst>
                </a:gridCol>
              </a:tblGrid>
              <a:tr h="1299736">
                <a:tc>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a:ea typeface="Aptos" panose="020B0004020202020204" pitchFamily="34" charset="0"/>
                          <a:cs typeface="Times New Roman"/>
                        </a:rPr>
                        <a:t>END OF COURSE TESTS</a:t>
                      </a:r>
                      <a:endParaRPr lang="en-US" sz="20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a:ea typeface="Aptos" panose="020B0004020202020204" pitchFamily="34" charset="0"/>
                          <a:cs typeface="Times New Roman"/>
                        </a:rPr>
                        <a:t>PERCENT OF STUDENTS SCORING</a:t>
                      </a:r>
                      <a:endParaRPr lang="en-US" sz="20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a:ea typeface="Aptos" panose="020B0004020202020204" pitchFamily="34" charset="0"/>
                          <a:cs typeface="Times New Roman"/>
                        </a:rPr>
                        <a:t>DEVELOPING OR ABOVE</a:t>
                      </a:r>
                      <a:endParaRPr lang="en-US" sz="2000" kern="10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a:ea typeface="Aptos" panose="020B0004020202020204" pitchFamily="34" charset="0"/>
                          <a:cs typeface="Times New Roman"/>
                        </a:rPr>
                        <a:t>END OF COURSE TESTS</a:t>
                      </a:r>
                      <a:endParaRPr lang="en-US" sz="20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a:ea typeface="Aptos" panose="020B0004020202020204" pitchFamily="34" charset="0"/>
                          <a:cs typeface="Times New Roman"/>
                        </a:rPr>
                        <a:t>PERCENT OF STUDENTS SCORING</a:t>
                      </a:r>
                      <a:endParaRPr lang="en-US" sz="20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a:ea typeface="Aptos" panose="020B0004020202020204" pitchFamily="34" charset="0"/>
                          <a:cs typeface="Times New Roman"/>
                        </a:rPr>
                        <a:t>PROFICIENT OR ABOVE</a:t>
                      </a:r>
                      <a:endParaRPr lang="en-US" sz="2000" kern="10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06791667"/>
                  </a:ext>
                </a:extLst>
              </a:tr>
              <a:tr h="677418">
                <a:tc>
                  <a:txBody>
                    <a:bodyPr/>
                    <a:lstStyle/>
                    <a:p>
                      <a:pPr>
                        <a:lnSpc>
                          <a:spcPct val="115000"/>
                        </a:lnSpc>
                      </a:pPr>
                      <a:endParaRPr lang="en-US" sz="2000" kern="100">
                        <a:effectLst/>
                        <a:latin typeface="Aptos" panose="020B00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66527982"/>
                  </a:ext>
                </a:extLst>
              </a:tr>
              <a:tr h="915558">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a:ea typeface="Aptos" panose="020B0004020202020204" pitchFamily="34" charset="0"/>
                          <a:cs typeface="Times New Roman"/>
                        </a:rPr>
                        <a:t>American Literature</a:t>
                      </a:r>
                      <a:endParaRPr lang="en-US" sz="2000" kern="100" dirty="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a:rPr>
                        <a:t>52.4</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a:rPr>
                        <a:t>55.8</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+3.4</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a:rPr>
                        <a:t>20.5</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a:rPr>
                        <a:t>20.3</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-0.2</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139391839"/>
                  </a:ext>
                </a:extLst>
              </a:tr>
              <a:tr h="677418">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Biology</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a:rPr>
                        <a:t>44.2</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a:rPr>
                        <a:t>46.9</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+2.7</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F2F2F2"/>
                          </a:highlight>
                          <a:latin typeface="+mj-lt"/>
                          <a:ea typeface="Aptos" panose="020B0004020202020204" pitchFamily="34" charset="0"/>
                          <a:cs typeface="Times New Roman"/>
                        </a:rPr>
                        <a:t>17.7</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a:effectLst/>
                          <a:highlight>
                            <a:srgbClr val="F2F2F2"/>
                          </a:highlight>
                          <a:latin typeface="+mj-lt"/>
                          <a:ea typeface="Aptos" panose="020B0004020202020204" pitchFamily="34" charset="0"/>
                          <a:cs typeface="Times New Roman"/>
                        </a:rPr>
                        <a:t>22.8</a:t>
                      </a:r>
                      <a:endParaRPr lang="en-US" sz="2000" b="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+5.1</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199231656"/>
                  </a:ext>
                </a:extLst>
              </a:tr>
              <a:tr h="677418">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US History</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a:rPr>
                        <a:t>44.6</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a:rPr>
                        <a:t>39.8</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-4.8</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800"/>
                        </a:spcAft>
                      </a:pPr>
                      <a:r>
                        <a:rPr lang="en-US" sz="2000" b="0" kern="100">
                          <a:solidFill>
                            <a:srgbClr val="000000"/>
                          </a:solidFill>
                          <a:effectLst/>
                          <a:highlight>
                            <a:srgbClr val="D9D9D9"/>
                          </a:highlight>
                          <a:latin typeface="+mj-lt"/>
                          <a:ea typeface="Aptos" panose="020B0004020202020204" pitchFamily="34" charset="0"/>
                          <a:cs typeface="Times New Roman"/>
                        </a:rPr>
                        <a:t>9.5</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a:effectLst/>
                          <a:highlight>
                            <a:srgbClr val="D9D9D9"/>
                          </a:highlight>
                          <a:latin typeface="+mj-lt"/>
                          <a:ea typeface="Aptos" panose="020B0004020202020204" pitchFamily="34" charset="0"/>
                          <a:cs typeface="Times New Roman"/>
                        </a:rPr>
                        <a:t>11.6</a:t>
                      </a:r>
                      <a:endParaRPr lang="en-US" sz="2000" b="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+2.1</a:t>
                      </a:r>
                      <a:endParaRPr lang="en-US" sz="2000"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429691945"/>
                  </a:ext>
                </a:extLst>
              </a:tr>
            </a:tbl>
          </a:graphicData>
        </a:graphic>
      </p:graphicFrame>
      <p:sp>
        <p:nvSpPr>
          <p:cNvPr id="7" name="TextBox 6">
            <a:extLst>
              <a:ext uri="{FF2B5EF4-FFF2-40B4-BE49-F238E27FC236}">
                <a16:creationId xmlns:a16="http://schemas.microsoft.com/office/drawing/2014/main" id="{AF5B794E-FE82-03AE-2369-91A1C1B16862}"/>
              </a:ext>
            </a:extLst>
          </p:cNvPr>
          <p:cNvSpPr txBox="1"/>
          <p:nvPr/>
        </p:nvSpPr>
        <p:spPr>
          <a:xfrm>
            <a:off x="-36848" y="5541970"/>
            <a:ext cx="12239857" cy="1200329"/>
          </a:xfrm>
          <a:prstGeom prst="rect">
            <a:avLst/>
          </a:prstGeom>
          <a:noFill/>
        </p:spPr>
        <p:txBody>
          <a:bodyPr wrap="square">
            <a:spAutoFit/>
          </a:bodyPr>
          <a:lstStyle/>
          <a:p>
            <a:r>
              <a:rPr lang="en-US" b="1" i="1" dirty="0">
                <a:solidFill>
                  <a:srgbClr val="1F1F1F"/>
                </a:solidFill>
                <a:effectLst/>
                <a:highlight>
                  <a:srgbClr val="FFFFFF"/>
                </a:highlight>
                <a:latin typeface="+mj-lt"/>
              </a:rPr>
              <a:t>SUMMARY: </a:t>
            </a:r>
            <a:r>
              <a:rPr lang="en-US" i="1" dirty="0">
                <a:solidFill>
                  <a:srgbClr val="1F1F1F"/>
                </a:solidFill>
                <a:effectLst/>
                <a:latin typeface="+mj-lt"/>
              </a:rPr>
              <a:t>Continued focus on academic writing is necessary and will continue to </a:t>
            </a:r>
            <a:r>
              <a:rPr lang="en-US" i="1" dirty="0">
                <a:solidFill>
                  <a:srgbClr val="1F1F1F"/>
                </a:solidFill>
                <a:latin typeface="+mj-lt"/>
              </a:rPr>
              <a:t>be a </a:t>
            </a:r>
            <a:r>
              <a:rPr lang="en-US" i="1" dirty="0">
                <a:solidFill>
                  <a:srgbClr val="1F1F1F"/>
                </a:solidFill>
                <a:effectLst/>
                <a:latin typeface="+mj-lt"/>
              </a:rPr>
              <a:t>focus of our Builder Series Professional Learning. Some gaps exist in US History scores, and we are working to calibrate instruction with assessment to ensure rigor and alignment. Highlights for percentage increases: Central (4.7% Biology), NE (12.8% Biology), Central (6.7% </a:t>
            </a:r>
            <a:r>
              <a:rPr lang="en-US" i="1" dirty="0" err="1">
                <a:solidFill>
                  <a:srgbClr val="1F1F1F"/>
                </a:solidFill>
                <a:effectLst/>
                <a:latin typeface="+mj-lt"/>
              </a:rPr>
              <a:t>AmLit</a:t>
            </a:r>
            <a:r>
              <a:rPr lang="en-US" i="1" dirty="0">
                <a:solidFill>
                  <a:srgbClr val="1F1F1F"/>
                </a:solidFill>
                <a:effectLst/>
                <a:latin typeface="+mj-lt"/>
              </a:rPr>
              <a:t>) Howard (7.6% </a:t>
            </a:r>
            <a:r>
              <a:rPr lang="en-US" i="1" dirty="0" err="1">
                <a:solidFill>
                  <a:srgbClr val="1F1F1F"/>
                </a:solidFill>
                <a:latin typeface="+mj-lt"/>
              </a:rPr>
              <a:t>AmLit</a:t>
            </a:r>
            <a:r>
              <a:rPr lang="en-US" i="1" dirty="0">
                <a:solidFill>
                  <a:srgbClr val="1F1F1F"/>
                </a:solidFill>
                <a:effectLst/>
                <a:latin typeface="+mj-lt"/>
              </a:rPr>
              <a:t>), Rutland (6.8% </a:t>
            </a:r>
            <a:r>
              <a:rPr lang="en-US" i="1" dirty="0" err="1">
                <a:solidFill>
                  <a:srgbClr val="1F1F1F"/>
                </a:solidFill>
                <a:latin typeface="+mj-lt"/>
              </a:rPr>
              <a:t>AmLit</a:t>
            </a:r>
            <a:r>
              <a:rPr lang="en-US" i="1" dirty="0">
                <a:solidFill>
                  <a:srgbClr val="1F1F1F"/>
                </a:solidFill>
                <a:effectLst/>
                <a:latin typeface="+mj-lt"/>
              </a:rPr>
              <a:t>), Westside (8% Am Lit), VIP (8% </a:t>
            </a:r>
            <a:r>
              <a:rPr lang="en-US" i="1" dirty="0" err="1">
                <a:solidFill>
                  <a:srgbClr val="1F1F1F"/>
                </a:solidFill>
                <a:effectLst/>
                <a:latin typeface="+mj-lt"/>
              </a:rPr>
              <a:t>AmLit</a:t>
            </a:r>
            <a:r>
              <a:rPr lang="en-US" i="1" dirty="0">
                <a:solidFill>
                  <a:srgbClr val="1F1F1F"/>
                </a:solidFill>
                <a:effectLst/>
                <a:latin typeface="+mj-lt"/>
              </a:rPr>
              <a:t>); Rutland (4.2% </a:t>
            </a:r>
            <a:r>
              <a:rPr lang="en-US" i="1" dirty="0">
                <a:solidFill>
                  <a:srgbClr val="1F1F1F"/>
                </a:solidFill>
                <a:latin typeface="+mj-lt"/>
              </a:rPr>
              <a:t>US His</a:t>
            </a:r>
            <a:r>
              <a:rPr lang="en-US" i="1" dirty="0">
                <a:solidFill>
                  <a:srgbClr val="1F1F1F"/>
                </a:solidFill>
              </a:rPr>
              <a:t>)</a:t>
            </a:r>
            <a:r>
              <a:rPr lang="en-US" i="1" dirty="0">
                <a:solidFill>
                  <a:srgbClr val="1F1F1F"/>
                </a:solidFill>
                <a:effectLst/>
                <a:latin typeface="+mj-lt"/>
              </a:rPr>
              <a:t>; and Westside (4% US His).</a:t>
            </a:r>
            <a:endParaRPr lang="en-US" i="1" dirty="0">
              <a:latin typeface="+mj-lt"/>
            </a:endParaRPr>
          </a:p>
        </p:txBody>
      </p:sp>
      <p:sp>
        <p:nvSpPr>
          <p:cNvPr id="4" name="Slide Number Placeholder 3">
            <a:extLst>
              <a:ext uri="{FF2B5EF4-FFF2-40B4-BE49-F238E27FC236}">
                <a16:creationId xmlns:a16="http://schemas.microsoft.com/office/drawing/2014/main" id="{3D092EFC-1080-751F-50EC-89A83909BFA2}"/>
              </a:ext>
            </a:extLst>
          </p:cNvPr>
          <p:cNvSpPr>
            <a:spLocks noGrp="1"/>
          </p:cNvSpPr>
          <p:nvPr>
            <p:ph type="sldNum" sz="quarter" idx="12"/>
          </p:nvPr>
        </p:nvSpPr>
        <p:spPr/>
        <p:txBody>
          <a:bodyPr/>
          <a:lstStyle/>
          <a:p>
            <a:fld id="{28E6F07D-F62F-4C3B-A21E-2367E9A39921}" type="slidenum">
              <a:rPr lang="en-US" smtClean="0"/>
              <a:t>28</a:t>
            </a:fld>
            <a:endParaRPr lang="en-US"/>
          </a:p>
        </p:txBody>
      </p:sp>
    </p:spTree>
    <p:extLst>
      <p:ext uri="{BB962C8B-B14F-4D97-AF65-F5344CB8AC3E}">
        <p14:creationId xmlns:p14="http://schemas.microsoft.com/office/powerpoint/2010/main" val="24209822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How we are “</a:t>
            </a:r>
            <a:r>
              <a:rPr kumimoji="0" lang="en-US" sz="40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clearing the path for the push</a:t>
            </a: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9" name="Picture 8">
            <a:extLst>
              <a:ext uri="{FF2B5EF4-FFF2-40B4-BE49-F238E27FC236}">
                <a16:creationId xmlns:a16="http://schemas.microsoft.com/office/drawing/2014/main" id="{1F974518-8229-AE7A-D0C6-3142311D4FE9}"/>
              </a:ext>
            </a:extLst>
          </p:cNvPr>
          <p:cNvPicPr>
            <a:picLocks noChangeAspect="1"/>
          </p:cNvPicPr>
          <p:nvPr/>
        </p:nvPicPr>
        <p:blipFill rotWithShape="1">
          <a:blip r:embed="rId4"/>
          <a:srcRect t="20202" b="18041"/>
          <a:stretch/>
        </p:blipFill>
        <p:spPr>
          <a:xfrm>
            <a:off x="9909802" y="1237599"/>
            <a:ext cx="2143125" cy="1323530"/>
          </a:xfrm>
          <a:prstGeom prst="rect">
            <a:avLst/>
          </a:prstGeom>
        </p:spPr>
      </p:pic>
      <p:pic>
        <p:nvPicPr>
          <p:cNvPr id="10" name="Picture 9">
            <a:extLst>
              <a:ext uri="{FF2B5EF4-FFF2-40B4-BE49-F238E27FC236}">
                <a16:creationId xmlns:a16="http://schemas.microsoft.com/office/drawing/2014/main" id="{DB1E0E26-141B-8A97-ECD9-EC1278B3AEC6}"/>
              </a:ext>
            </a:extLst>
          </p:cNvPr>
          <p:cNvPicPr>
            <a:picLocks noChangeAspect="1"/>
          </p:cNvPicPr>
          <p:nvPr/>
        </p:nvPicPr>
        <p:blipFill>
          <a:blip r:embed="rId5"/>
          <a:stretch>
            <a:fillRect/>
          </a:stretch>
        </p:blipFill>
        <p:spPr>
          <a:xfrm>
            <a:off x="10531057" y="2863772"/>
            <a:ext cx="1313749" cy="2829614"/>
          </a:xfrm>
          <a:prstGeom prst="rect">
            <a:avLst/>
          </a:prstGeom>
        </p:spPr>
      </p:pic>
      <p:pic>
        <p:nvPicPr>
          <p:cNvPr id="13" name="Picture 12">
            <a:extLst>
              <a:ext uri="{FF2B5EF4-FFF2-40B4-BE49-F238E27FC236}">
                <a16:creationId xmlns:a16="http://schemas.microsoft.com/office/drawing/2014/main" id="{03471138-6341-EF10-0F79-E0AE0D37C6AC}"/>
              </a:ext>
            </a:extLst>
          </p:cNvPr>
          <p:cNvPicPr>
            <a:picLocks noChangeAspect="1"/>
          </p:cNvPicPr>
          <p:nvPr/>
        </p:nvPicPr>
        <p:blipFill>
          <a:blip r:embed="rId6"/>
          <a:stretch>
            <a:fillRect/>
          </a:stretch>
        </p:blipFill>
        <p:spPr>
          <a:xfrm>
            <a:off x="8198692" y="5523702"/>
            <a:ext cx="1711110" cy="1197777"/>
          </a:xfrm>
          <a:prstGeom prst="rect">
            <a:avLst/>
          </a:prstGeom>
        </p:spPr>
      </p:pic>
      <p:sp>
        <p:nvSpPr>
          <p:cNvPr id="7" name="Slide Number Placeholder 6">
            <a:extLst>
              <a:ext uri="{FF2B5EF4-FFF2-40B4-BE49-F238E27FC236}">
                <a16:creationId xmlns:a16="http://schemas.microsoft.com/office/drawing/2014/main" id="{30088327-335B-ACBB-4D4B-0775EF4782DE}"/>
              </a:ext>
            </a:extLst>
          </p:cNvPr>
          <p:cNvSpPr>
            <a:spLocks noGrp="1"/>
          </p:cNvSpPr>
          <p:nvPr>
            <p:ph type="sldNum" sz="quarter" idx="12"/>
          </p:nvPr>
        </p:nvSpPr>
        <p:spPr/>
        <p:txBody>
          <a:bodyPr/>
          <a:lstStyle/>
          <a:p>
            <a:fld id="{28E6F07D-F62F-4C3B-A21E-2367E9A39921}" type="slidenum">
              <a:rPr lang="en-US" smtClean="0"/>
              <a:t>29</a:t>
            </a:fld>
            <a:endParaRPr lang="en-US"/>
          </a:p>
        </p:txBody>
      </p:sp>
      <p:sp>
        <p:nvSpPr>
          <p:cNvPr id="14" name="TextBox 13">
            <a:extLst>
              <a:ext uri="{FF2B5EF4-FFF2-40B4-BE49-F238E27FC236}">
                <a16:creationId xmlns:a16="http://schemas.microsoft.com/office/drawing/2014/main" id="{3241A354-2760-2B83-D3B8-3C668E5A5803}"/>
              </a:ext>
            </a:extLst>
          </p:cNvPr>
          <p:cNvSpPr txBox="1"/>
          <p:nvPr/>
        </p:nvSpPr>
        <p:spPr>
          <a:xfrm>
            <a:off x="100497" y="1189095"/>
            <a:ext cx="10599332" cy="5293757"/>
          </a:xfrm>
          <a:prstGeom prst="rect">
            <a:avLst/>
          </a:prstGeom>
          <a:noFill/>
        </p:spPr>
        <p:txBody>
          <a:bodyPr wrap="square" rtlCol="0">
            <a:spAutoFit/>
          </a:bodyPr>
          <a:lstStyle/>
          <a:p>
            <a:pPr marL="285750" lvl="0" indent="-285750">
              <a:buFont typeface="Arial" panose="020B0604020202020204" pitchFamily="34" charset="0"/>
              <a:buChar char="•"/>
            </a:pPr>
            <a:r>
              <a:rPr lang="en-US" sz="3200" dirty="0">
                <a:latin typeface="+mj-lt"/>
              </a:rPr>
              <a:t>Daily planning with Achievement Level Descriptors and GADOE Assessment Guides</a:t>
            </a:r>
          </a:p>
          <a:p>
            <a:pPr marL="285750" indent="-285750">
              <a:buFont typeface="Arial" panose="020B0604020202020204" pitchFamily="34" charset="0"/>
              <a:buChar char="•"/>
            </a:pPr>
            <a:r>
              <a:rPr lang="en-US" sz="3200" dirty="0">
                <a:latin typeface="+mj-lt"/>
              </a:rPr>
              <a:t>Aligning focus of afterschool tutorial programs (21</a:t>
            </a:r>
            <a:r>
              <a:rPr lang="en-US" sz="3200" baseline="30000" dirty="0">
                <a:latin typeface="+mj-lt"/>
              </a:rPr>
              <a:t>st</a:t>
            </a:r>
            <a:r>
              <a:rPr lang="en-US" sz="3200" dirty="0">
                <a:latin typeface="+mj-lt"/>
              </a:rPr>
              <a:t> Century, GEARUP, school-based)</a:t>
            </a:r>
          </a:p>
          <a:p>
            <a:pPr marL="285750" indent="-285750">
              <a:buFont typeface="Arial" panose="020B0604020202020204" pitchFamily="34" charset="0"/>
              <a:buChar char="•"/>
            </a:pPr>
            <a:r>
              <a:rPr lang="en-US" sz="3200" dirty="0">
                <a:latin typeface="+mj-lt"/>
              </a:rPr>
              <a:t>Align expectations with Program for Exceptional Children (PEC)</a:t>
            </a:r>
          </a:p>
          <a:p>
            <a:pPr marL="285750" indent="-285750">
              <a:buFont typeface="Arial" panose="020B0604020202020204" pitchFamily="34" charset="0"/>
              <a:buChar char="•"/>
            </a:pPr>
            <a:r>
              <a:rPr lang="en-US" sz="3200" dirty="0">
                <a:latin typeface="+mj-lt"/>
              </a:rPr>
              <a:t>Monitored use of Amira, Freckle, and Waggle</a:t>
            </a:r>
          </a:p>
          <a:p>
            <a:pPr marL="285750" indent="-285750">
              <a:buFont typeface="Arial" panose="020B0604020202020204" pitchFamily="34" charset="0"/>
              <a:buChar char="•"/>
            </a:pPr>
            <a:r>
              <a:rPr lang="en-US" sz="3200" dirty="0">
                <a:latin typeface="+mj-lt"/>
              </a:rPr>
              <a:t>Calibrated K-12 schedules and job-embedded school-based PL</a:t>
            </a:r>
          </a:p>
          <a:p>
            <a:pPr marL="285750" indent="-285750">
              <a:buFont typeface="Arial" panose="020B0604020202020204" pitchFamily="34" charset="0"/>
              <a:buChar char="•"/>
            </a:pPr>
            <a:r>
              <a:rPr lang="en-US" sz="3200" dirty="0">
                <a:latin typeface="+mj-lt"/>
              </a:rPr>
              <a:t>Monitor Collaborative Planning &amp; PLCs</a:t>
            </a:r>
          </a:p>
          <a:p>
            <a:pPr marL="285750" indent="-285750">
              <a:buFont typeface="Arial" panose="020B0604020202020204" pitchFamily="34" charset="0"/>
              <a:buChar char="•"/>
            </a:pPr>
            <a:r>
              <a:rPr lang="en-US" sz="3200" dirty="0">
                <a:latin typeface="+mj-lt"/>
              </a:rPr>
              <a:t>Updated timeline for District Data Day</a:t>
            </a:r>
          </a:p>
          <a:p>
            <a:endParaRPr lang="en-US" dirty="0"/>
          </a:p>
        </p:txBody>
      </p:sp>
    </p:spTree>
    <p:extLst>
      <p:ext uri="{BB962C8B-B14F-4D97-AF65-F5344CB8AC3E}">
        <p14:creationId xmlns:p14="http://schemas.microsoft.com/office/powerpoint/2010/main" val="1160732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C249E-3C85-3BFD-5ACE-79E81BE09C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710A704-C2FD-83F8-E78A-7CFF90D0C85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5423AFF-FA5D-C6AF-9D82-1A3B8AA46FCB}"/>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How we are “</a:t>
            </a:r>
            <a:r>
              <a:rPr kumimoji="0" lang="en-US" sz="40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clearing the path for the push</a:t>
            </a: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
            </a:r>
          </a:p>
        </p:txBody>
      </p:sp>
      <p:pic>
        <p:nvPicPr>
          <p:cNvPr id="11" name="Picture 10">
            <a:extLst>
              <a:ext uri="{FF2B5EF4-FFF2-40B4-BE49-F238E27FC236}">
                <a16:creationId xmlns:a16="http://schemas.microsoft.com/office/drawing/2014/main" id="{4722D232-AE31-B99C-EAF3-69771DC9506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9" name="Picture 8">
            <a:extLst>
              <a:ext uri="{FF2B5EF4-FFF2-40B4-BE49-F238E27FC236}">
                <a16:creationId xmlns:a16="http://schemas.microsoft.com/office/drawing/2014/main" id="{A9212B80-4623-522B-BBF5-69E1DC3AD335}"/>
              </a:ext>
            </a:extLst>
          </p:cNvPr>
          <p:cNvPicPr>
            <a:picLocks noChangeAspect="1"/>
          </p:cNvPicPr>
          <p:nvPr/>
        </p:nvPicPr>
        <p:blipFill rotWithShape="1">
          <a:blip r:embed="rId4"/>
          <a:srcRect t="20202" b="18041"/>
          <a:stretch/>
        </p:blipFill>
        <p:spPr>
          <a:xfrm>
            <a:off x="9909802" y="1237599"/>
            <a:ext cx="2143125" cy="1323530"/>
          </a:xfrm>
          <a:prstGeom prst="rect">
            <a:avLst/>
          </a:prstGeom>
        </p:spPr>
      </p:pic>
      <p:pic>
        <p:nvPicPr>
          <p:cNvPr id="10" name="Picture 9">
            <a:extLst>
              <a:ext uri="{FF2B5EF4-FFF2-40B4-BE49-F238E27FC236}">
                <a16:creationId xmlns:a16="http://schemas.microsoft.com/office/drawing/2014/main" id="{97625425-8D76-59CC-D36C-61D699A0F9EA}"/>
              </a:ext>
            </a:extLst>
          </p:cNvPr>
          <p:cNvPicPr>
            <a:picLocks noChangeAspect="1"/>
          </p:cNvPicPr>
          <p:nvPr/>
        </p:nvPicPr>
        <p:blipFill>
          <a:blip r:embed="rId5"/>
          <a:stretch>
            <a:fillRect/>
          </a:stretch>
        </p:blipFill>
        <p:spPr>
          <a:xfrm>
            <a:off x="10113531" y="4301672"/>
            <a:ext cx="1110020" cy="2390813"/>
          </a:xfrm>
          <a:prstGeom prst="rect">
            <a:avLst/>
          </a:prstGeom>
        </p:spPr>
      </p:pic>
      <p:pic>
        <p:nvPicPr>
          <p:cNvPr id="13" name="Picture 12">
            <a:extLst>
              <a:ext uri="{FF2B5EF4-FFF2-40B4-BE49-F238E27FC236}">
                <a16:creationId xmlns:a16="http://schemas.microsoft.com/office/drawing/2014/main" id="{E4A580E6-D288-54A5-91D9-FF1F4C407354}"/>
              </a:ext>
            </a:extLst>
          </p:cNvPr>
          <p:cNvPicPr>
            <a:picLocks noChangeAspect="1"/>
          </p:cNvPicPr>
          <p:nvPr/>
        </p:nvPicPr>
        <p:blipFill>
          <a:blip r:embed="rId6"/>
          <a:stretch>
            <a:fillRect/>
          </a:stretch>
        </p:blipFill>
        <p:spPr>
          <a:xfrm>
            <a:off x="9774043" y="2918242"/>
            <a:ext cx="1711110" cy="1197777"/>
          </a:xfrm>
          <a:prstGeom prst="rect">
            <a:avLst/>
          </a:prstGeom>
        </p:spPr>
      </p:pic>
      <p:sp>
        <p:nvSpPr>
          <p:cNvPr id="7" name="Slide Number Placeholder 6">
            <a:extLst>
              <a:ext uri="{FF2B5EF4-FFF2-40B4-BE49-F238E27FC236}">
                <a16:creationId xmlns:a16="http://schemas.microsoft.com/office/drawing/2014/main" id="{17C27B80-54EA-A5E2-25B9-8A54C3D049FA}"/>
              </a:ext>
            </a:extLst>
          </p:cNvPr>
          <p:cNvSpPr>
            <a:spLocks noGrp="1"/>
          </p:cNvSpPr>
          <p:nvPr>
            <p:ph type="sldNum" sz="quarter" idx="12"/>
          </p:nvPr>
        </p:nvSpPr>
        <p:spPr/>
        <p:txBody>
          <a:bodyPr/>
          <a:lstStyle/>
          <a:p>
            <a:fld id="{28E6F07D-F62F-4C3B-A21E-2367E9A39921}" type="slidenum">
              <a:rPr lang="en-US" smtClean="0"/>
              <a:t>30</a:t>
            </a:fld>
            <a:endParaRPr lang="en-US"/>
          </a:p>
        </p:txBody>
      </p:sp>
      <p:sp>
        <p:nvSpPr>
          <p:cNvPr id="14" name="TextBox 13">
            <a:extLst>
              <a:ext uri="{FF2B5EF4-FFF2-40B4-BE49-F238E27FC236}">
                <a16:creationId xmlns:a16="http://schemas.microsoft.com/office/drawing/2014/main" id="{674C153B-7C47-D1EF-0795-A2AA3C4F341A}"/>
              </a:ext>
            </a:extLst>
          </p:cNvPr>
          <p:cNvSpPr txBox="1"/>
          <p:nvPr/>
        </p:nvSpPr>
        <p:spPr>
          <a:xfrm>
            <a:off x="59735" y="1033869"/>
            <a:ext cx="9850067" cy="5786199"/>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mj-lt"/>
              </a:rPr>
              <a:t>Revised all District Unit Assessments</a:t>
            </a:r>
          </a:p>
          <a:p>
            <a:pPr marL="285750" indent="-285750">
              <a:buFont typeface="Arial" panose="020B0604020202020204" pitchFamily="34" charset="0"/>
              <a:buChar char="•"/>
            </a:pPr>
            <a:r>
              <a:rPr lang="en-US" sz="3200" dirty="0">
                <a:latin typeface="+mj-lt"/>
              </a:rPr>
              <a:t>Train with “Get Better Faster” framework</a:t>
            </a:r>
          </a:p>
          <a:p>
            <a:pPr marL="285750" indent="-285750">
              <a:buFont typeface="Arial" panose="020B0604020202020204" pitchFamily="34" charset="0"/>
              <a:buChar char="•"/>
            </a:pPr>
            <a:r>
              <a:rPr lang="en-US" sz="3200" dirty="0">
                <a:latin typeface="+mj-lt"/>
              </a:rPr>
              <a:t>Implement Science of Reading “LETRS” training </a:t>
            </a:r>
          </a:p>
          <a:p>
            <a:pPr marL="285750" indent="-285750">
              <a:buFont typeface="Arial" panose="020B0604020202020204" pitchFamily="34" charset="0"/>
              <a:buChar char="•"/>
            </a:pPr>
            <a:r>
              <a:rPr lang="en-US" sz="3200" dirty="0">
                <a:latin typeface="+mj-lt"/>
              </a:rPr>
              <a:t>Conduct Monthly Instructional Rounds </a:t>
            </a:r>
          </a:p>
          <a:p>
            <a:pPr marL="285750" lvl="0" indent="-285750">
              <a:buFont typeface="Arial" panose="020B0604020202020204" pitchFamily="34" charset="0"/>
              <a:buChar char="•"/>
            </a:pPr>
            <a:r>
              <a:rPr lang="en-US" sz="3200" dirty="0">
                <a:latin typeface="+mj-lt"/>
              </a:rPr>
              <a:t>Revise Monthly MVP PL based on school visits</a:t>
            </a:r>
          </a:p>
          <a:p>
            <a:pPr marL="285750" lvl="0" indent="-285750">
              <a:buFont typeface="Arial" panose="020B0604020202020204" pitchFamily="34" charset="0"/>
              <a:buChar char="•"/>
            </a:pPr>
            <a:r>
              <a:rPr lang="en-US" sz="3200" dirty="0">
                <a:latin typeface="+mj-lt"/>
              </a:rPr>
              <a:t>Implement school-based Intervention Blocks (to include acceleration)</a:t>
            </a:r>
          </a:p>
          <a:p>
            <a:pPr marL="285750" lvl="0" indent="-285750">
              <a:buFont typeface="Arial" panose="020B0604020202020204" pitchFamily="34" charset="0"/>
              <a:buChar char="•"/>
            </a:pPr>
            <a:r>
              <a:rPr lang="en-US" sz="3200" dirty="0">
                <a:latin typeface="+mj-lt"/>
              </a:rPr>
              <a:t>Lead monthly Senior Cabinet and district leadership school walks</a:t>
            </a:r>
          </a:p>
          <a:p>
            <a:pPr marL="285750" lvl="0" indent="-285750">
              <a:buFont typeface="Arial" panose="020B0604020202020204" pitchFamily="34" charset="0"/>
              <a:buChar char="•"/>
            </a:pPr>
            <a:r>
              <a:rPr lang="en-US" sz="3200" dirty="0">
                <a:latin typeface="+mj-lt"/>
              </a:rPr>
              <a:t>Train staff using “Step Up to Writing” framework</a:t>
            </a:r>
          </a:p>
          <a:p>
            <a:pPr marL="285750" lvl="0" indent="-285750">
              <a:buFont typeface="Arial" panose="020B0604020202020204" pitchFamily="34" charset="0"/>
              <a:buChar char="•"/>
            </a:pPr>
            <a:r>
              <a:rPr lang="en-US" sz="3200" dirty="0">
                <a:latin typeface="+mj-lt"/>
              </a:rPr>
              <a:t>Promote the Supe’s K-2 Literacy Campaign</a:t>
            </a:r>
            <a:endParaRPr lang="en-US" sz="2400" dirty="0">
              <a:latin typeface="+mj-lt"/>
            </a:endParaRPr>
          </a:p>
          <a:p>
            <a:endParaRPr lang="en-US" dirty="0"/>
          </a:p>
        </p:txBody>
      </p:sp>
    </p:spTree>
    <p:extLst>
      <p:ext uri="{BB962C8B-B14F-4D97-AF65-F5344CB8AC3E}">
        <p14:creationId xmlns:p14="http://schemas.microsoft.com/office/powerpoint/2010/main" val="34265833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4AA7-716C-6918-A20F-5747F18497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500777-4B28-0263-4D69-E8527827B55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9C202CA-7EF7-6517-0476-ED23D2ADE4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E1594E6-38F7-1D19-D20E-C6A170F9CA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4304B3F-3707-DFE2-DDBA-63CA38FF39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CCCE0FDB-901D-C236-AD10-472C6EF13CBB}"/>
              </a:ext>
            </a:extLst>
          </p:cNvPr>
          <p:cNvGraphicFramePr>
            <a:graphicFrameLocks noGrp="1"/>
          </p:cNvGraphicFramePr>
          <p:nvPr>
            <p:extLst>
              <p:ext uri="{D42A27DB-BD31-4B8C-83A1-F6EECF244321}">
                <p14:modId xmlns:p14="http://schemas.microsoft.com/office/powerpoint/2010/main" val="807816153"/>
              </p:ext>
            </p:extLst>
          </p:nvPr>
        </p:nvGraphicFramePr>
        <p:xfrm>
          <a:off x="284161" y="1126988"/>
          <a:ext cx="11569702" cy="4810215"/>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b="0" i="0">
                          <a:solidFill>
                            <a:srgbClr val="001D35"/>
                          </a:solidFill>
                          <a:effectLst/>
                          <a:latin typeface="+mj-lt"/>
                        </a:rPr>
                        <a:t>Achievement Level Descriptors (ALDs)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Achievement level descriptors (ALDs) describe how well students master the knowledge and skills outlined in Georgia's content standards. ALDs are used to help educators develop standards-aligned assessments and instructional activities. </a:t>
                      </a:r>
                    </a:p>
                  </a:txBody>
                  <a:tcPr/>
                </a:tc>
                <a:extLst>
                  <a:ext uri="{0D108BD9-81ED-4DB2-BD59-A6C34878D82A}">
                    <a16:rowId xmlns:a16="http://schemas.microsoft.com/office/drawing/2014/main" val="602203381"/>
                  </a:ext>
                </a:extLst>
              </a:tr>
              <a:tr h="796155">
                <a:tc>
                  <a:txBody>
                    <a:bodyPr/>
                    <a:lstStyle/>
                    <a:p>
                      <a:pPr algn="l"/>
                      <a:r>
                        <a:rPr lang="en-US" b="0" i="0">
                          <a:solidFill>
                            <a:srgbClr val="001D35"/>
                          </a:solidFill>
                          <a:effectLst/>
                          <a:latin typeface="+mj-lt"/>
                        </a:rPr>
                        <a:t>AMIRA</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virtual reading assistant that uses artificial intelligence (AI) to help students improve their reading comprehension. Amira provides personalized tutoring to students.</a:t>
                      </a:r>
                    </a:p>
                  </a:txBody>
                  <a:tcPr/>
                </a:tc>
                <a:extLst>
                  <a:ext uri="{0D108BD9-81ED-4DB2-BD59-A6C34878D82A}">
                    <a16:rowId xmlns:a16="http://schemas.microsoft.com/office/drawing/2014/main" val="3179643983"/>
                  </a:ext>
                </a:extLst>
              </a:tr>
              <a:tr h="1213620">
                <a:tc>
                  <a:txBody>
                    <a:bodyPr/>
                    <a:lstStyle/>
                    <a:p>
                      <a:pPr algn="l"/>
                      <a:r>
                        <a:rPr lang="en-US" b="0" i="0">
                          <a:solidFill>
                            <a:srgbClr val="001D35"/>
                          </a:solidFill>
                          <a:effectLst/>
                          <a:latin typeface="+mj-lt"/>
                        </a:rPr>
                        <a:t>Assessment Guides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Assessment guides help educators and other stakeholders understand the content and structure of the End of Grade (EOG) and End of Course (EOC) assessments. The guides are supplemental resources that complement other instructional materials. </a:t>
                      </a:r>
                    </a:p>
                  </a:txBody>
                  <a:tcPr/>
                </a:tc>
                <a:extLst>
                  <a:ext uri="{0D108BD9-81ED-4DB2-BD59-A6C34878D82A}">
                    <a16:rowId xmlns:a16="http://schemas.microsoft.com/office/drawing/2014/main" val="1884686585"/>
                  </a:ext>
                </a:extLst>
              </a:tr>
              <a:tr h="1213620">
                <a:tc>
                  <a:txBody>
                    <a:bodyPr/>
                    <a:lstStyle/>
                    <a:p>
                      <a:pPr algn="l"/>
                      <a:r>
                        <a:rPr lang="en-US" b="0" i="0">
                          <a:solidFill>
                            <a:srgbClr val="001D35"/>
                          </a:solidFill>
                          <a:effectLst/>
                          <a:latin typeface="+mj-lt"/>
                        </a:rPr>
                        <a:t>Collaborative Planning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D35"/>
                          </a:solidFill>
                          <a:effectLst/>
                          <a:latin typeface="+mj-lt"/>
                        </a:rPr>
                        <a:t>Collaborative planning is a process where teachers work together to prepare lessons, reflect, and learn. The goal is to improve instruction and create better learning experiences for students. </a:t>
                      </a:r>
                    </a:p>
                  </a:txBody>
                  <a:tcPr/>
                </a:tc>
                <a:extLst>
                  <a:ext uri="{0D108BD9-81ED-4DB2-BD59-A6C34878D82A}">
                    <a16:rowId xmlns:a16="http://schemas.microsoft.com/office/drawing/2014/main" val="4135547692"/>
                  </a:ext>
                </a:extLst>
              </a:tr>
            </a:tbl>
          </a:graphicData>
        </a:graphic>
      </p:graphicFrame>
    </p:spTree>
    <p:extLst>
      <p:ext uri="{BB962C8B-B14F-4D97-AF65-F5344CB8AC3E}">
        <p14:creationId xmlns:p14="http://schemas.microsoft.com/office/powerpoint/2010/main" val="1434989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388A-7C08-8742-57E2-35481F16F5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348277-1BD2-2EDF-C6AF-8498C55F926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8ED48C6-540F-CF8F-2568-3E5116BD5AD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949E4E8B-3982-E096-5FC3-DD6FD74175E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E941A7E-74DB-CD2B-A41F-C4E8B2158F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E9B21C67-317F-A8E0-F831-F03D7F6BCB6C}"/>
              </a:ext>
            </a:extLst>
          </p:cNvPr>
          <p:cNvGraphicFramePr>
            <a:graphicFrameLocks noGrp="1"/>
          </p:cNvGraphicFramePr>
          <p:nvPr>
            <p:extLst>
              <p:ext uri="{D42A27DB-BD31-4B8C-83A1-F6EECF244321}">
                <p14:modId xmlns:p14="http://schemas.microsoft.com/office/powerpoint/2010/main" val="3814679642"/>
              </p:ext>
            </p:extLst>
          </p:nvPr>
        </p:nvGraphicFramePr>
        <p:xfrm>
          <a:off x="284161" y="1126988"/>
          <a:ext cx="11569702" cy="4817141"/>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079500">
                <a:tc>
                  <a:txBody>
                    <a:bodyPr/>
                    <a:lstStyle/>
                    <a:p>
                      <a:pPr algn="l"/>
                      <a:r>
                        <a:rPr lang="en-US" b="0" i="0">
                          <a:solidFill>
                            <a:srgbClr val="001D35"/>
                          </a:solidFill>
                          <a:effectLst/>
                          <a:latin typeface="+mj-lt"/>
                        </a:rPr>
                        <a:t>District Intervention Coach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An individual who provides support and leadership to improve student success. They work with teachers, administrators, and other staff to develop and implement interventions to help students learn. </a:t>
                      </a:r>
                    </a:p>
                  </a:txBody>
                  <a:tcPr/>
                </a:tc>
                <a:extLst>
                  <a:ext uri="{0D108BD9-81ED-4DB2-BD59-A6C34878D82A}">
                    <a16:rowId xmlns:a16="http://schemas.microsoft.com/office/drawing/2014/main" val="602203381"/>
                  </a:ext>
                </a:extLst>
              </a:tr>
              <a:tr h="796155">
                <a:tc>
                  <a:txBody>
                    <a:bodyPr/>
                    <a:lstStyle/>
                    <a:p>
                      <a:pPr algn="l"/>
                      <a:r>
                        <a:rPr lang="en-US" sz="1800">
                          <a:latin typeface="+mj-lt"/>
                        </a:rPr>
                        <a:t>District Unit Assessments (DUAs)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j-lt"/>
                        </a:rPr>
                        <a:t>District developed assessments used to monitor student progress towards mastering standards in grades and courses that will be tested by the Georgia Milestones Assessments.</a:t>
                      </a:r>
                    </a:p>
                  </a:txBody>
                  <a:tcPr/>
                </a:tc>
                <a:extLst>
                  <a:ext uri="{0D108BD9-81ED-4DB2-BD59-A6C34878D82A}">
                    <a16:rowId xmlns:a16="http://schemas.microsoft.com/office/drawing/2014/main" val="3179643983"/>
                  </a:ext>
                </a:extLst>
              </a:tr>
              <a:tr h="1354666">
                <a:tc>
                  <a:txBody>
                    <a:bodyPr/>
                    <a:lstStyle/>
                    <a:p>
                      <a:pPr algn="l"/>
                      <a:r>
                        <a:rPr lang="en-US">
                          <a:solidFill>
                            <a:srgbClr val="001D35"/>
                          </a:solidFill>
                          <a:latin typeface="+mj-lt"/>
                        </a:rPr>
                        <a:t>GEARUP Grant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D35"/>
                          </a:solidFill>
                          <a:effectLst/>
                          <a:latin typeface="+mj-lt"/>
                        </a:rPr>
                        <a:t>The “Gaining Early Awareness and Readiness for Undergraduate Programs" grant aims to increase the number of low-income students who are prepared to enter and succeed in postsecondary education by providing support services to students from middle school through high school, including academic support. </a:t>
                      </a:r>
                    </a:p>
                  </a:txBody>
                  <a:tcPr/>
                </a:tc>
                <a:extLst>
                  <a:ext uri="{0D108BD9-81ED-4DB2-BD59-A6C34878D82A}">
                    <a16:rowId xmlns:a16="http://schemas.microsoft.com/office/drawing/2014/main" val="1884686585"/>
                  </a:ext>
                </a:extLst>
              </a:tr>
              <a:tr h="1213620">
                <a:tc>
                  <a:txBody>
                    <a:bodyPr/>
                    <a:lstStyle/>
                    <a:p>
                      <a:pPr algn="l"/>
                      <a:r>
                        <a:rPr lang="en-US" dirty="0">
                          <a:solidFill>
                            <a:srgbClr val="001D35"/>
                          </a:solidFill>
                          <a:latin typeface="+mj-lt"/>
                        </a:rPr>
                        <a:t>LETRS (Science of Reading)</a:t>
                      </a:r>
                      <a:endParaRPr lang="en-US"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j-lt"/>
                          <a:ea typeface="+mn-ea"/>
                          <a:cs typeface="+mn-cs"/>
                        </a:rPr>
                        <a:t>LETRS, which stands for Language Essentials for Teachers of Reading and Spelling, is a professional development program designed to enhance teachers' knowledge and skills in literacy instruction, particularly focusing on the science of reading.  It provides educators with in-depth knowledge and tools to effectively teach reading, spelling, and related language skills. </a:t>
                      </a:r>
                      <a:endParaRPr lang="en-US" b="0" i="0" dirty="0">
                        <a:solidFill>
                          <a:srgbClr val="001D35"/>
                        </a:solidFill>
                        <a:effectLst/>
                        <a:latin typeface="+mj-lt"/>
                      </a:endParaRPr>
                    </a:p>
                  </a:txBody>
                  <a:tcPr/>
                </a:tc>
                <a:extLst>
                  <a:ext uri="{0D108BD9-81ED-4DB2-BD59-A6C34878D82A}">
                    <a16:rowId xmlns:a16="http://schemas.microsoft.com/office/drawing/2014/main" val="1573599457"/>
                  </a:ext>
                </a:extLst>
              </a:tr>
            </a:tbl>
          </a:graphicData>
        </a:graphic>
      </p:graphicFrame>
    </p:spTree>
    <p:extLst>
      <p:ext uri="{BB962C8B-B14F-4D97-AF65-F5344CB8AC3E}">
        <p14:creationId xmlns:p14="http://schemas.microsoft.com/office/powerpoint/2010/main" val="316721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FEEB8-2C9D-A78B-1FA1-256DD85287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DB441EF-1F6D-6F1D-E8B9-06528A8F299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D5F7985-0E8C-5627-22BC-52A6B2F85C0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F68239AD-7D0B-F106-7F3B-0E2EBCD23BE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E6A418-CAB0-1548-35DC-65E6BFC4A0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527491CB-D410-F6CF-F2E7-6F4C9505E74B}"/>
              </a:ext>
            </a:extLst>
          </p:cNvPr>
          <p:cNvGraphicFramePr>
            <a:graphicFrameLocks noGrp="1"/>
          </p:cNvGraphicFramePr>
          <p:nvPr>
            <p:extLst>
              <p:ext uri="{D42A27DB-BD31-4B8C-83A1-F6EECF244321}">
                <p14:modId xmlns:p14="http://schemas.microsoft.com/office/powerpoint/2010/main" val="3487329407"/>
              </p:ext>
            </p:extLst>
          </p:nvPr>
        </p:nvGraphicFramePr>
        <p:xfrm>
          <a:off x="284161" y="1126988"/>
          <a:ext cx="11569702" cy="5452200"/>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796155">
                <a:tc>
                  <a:txBody>
                    <a:bodyPr/>
                    <a:lstStyle/>
                    <a:p>
                      <a:pPr algn="l"/>
                      <a:r>
                        <a:rPr lang="en-US">
                          <a:solidFill>
                            <a:srgbClr val="001D35"/>
                          </a:solidFill>
                          <a:latin typeface="+mj-lt"/>
                        </a:rPr>
                        <a:t>M</a:t>
                      </a:r>
                      <a:r>
                        <a:rPr lang="en-US" b="0" i="0">
                          <a:solidFill>
                            <a:srgbClr val="001D35"/>
                          </a:solidFill>
                          <a:effectLst/>
                          <a:latin typeface="+mj-lt"/>
                        </a:rPr>
                        <a:t>ath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D35"/>
                          </a:solidFill>
                          <a:effectLst/>
                          <a:latin typeface="+mj-lt"/>
                        </a:rPr>
                        <a:t>The percentage of students within a given population (like a grade level) who score at or above a designated "proficient" level on a standardized math assessment, essentially indicating the proportion of people demonstrating a satisfactory understanding of mathematical concepts and skills. </a:t>
                      </a:r>
                    </a:p>
                  </a:txBody>
                  <a:tcPr/>
                </a:tc>
                <a:extLst>
                  <a:ext uri="{0D108BD9-81ED-4DB2-BD59-A6C34878D82A}">
                    <a16:rowId xmlns:a16="http://schemas.microsoft.com/office/drawing/2014/main" val="3179643983"/>
                  </a:ext>
                </a:extLst>
              </a:tr>
              <a:tr h="1042852">
                <a:tc>
                  <a:txBody>
                    <a:bodyPr/>
                    <a:lstStyle/>
                    <a:p>
                      <a:pPr algn="l"/>
                      <a:r>
                        <a:rPr lang="en-US">
                          <a:solidFill>
                            <a:srgbClr val="001D35"/>
                          </a:solidFill>
                          <a:latin typeface="+mj-lt"/>
                        </a:rPr>
                        <a:t>MVP (More Victory Planned) Meetings</a:t>
                      </a:r>
                      <a:endParaRPr lang="en-US">
                        <a:latin typeface="+mj-lt"/>
                      </a:endParaRPr>
                    </a:p>
                  </a:txBody>
                  <a:tcPr/>
                </a:tc>
                <a:tc>
                  <a:txBody>
                    <a:bodyPr/>
                    <a:lstStyle/>
                    <a:p>
                      <a:pPr marL="0" indent="0">
                        <a:buFont typeface="Arial" panose="020B0604020202020204" pitchFamily="34" charset="0"/>
                        <a:buNone/>
                      </a:pPr>
                      <a:r>
                        <a:rPr lang="en-US">
                          <a:solidFill>
                            <a:srgbClr val="001D35"/>
                          </a:solidFill>
                          <a:latin typeface="+mj-lt"/>
                        </a:rPr>
                        <a:t>Meetings occurring monthly to </a:t>
                      </a:r>
                      <a:r>
                        <a:rPr lang="en-US" b="0" i="0">
                          <a:solidFill>
                            <a:srgbClr val="001D35"/>
                          </a:solidFill>
                          <a:effectLst/>
                          <a:latin typeface="+mj-lt"/>
                        </a:rPr>
                        <a:t>provide a structured forum for school leadership to discuss critical issues, review student progress, coordinate initiatives, address concerns, align staff efforts towards school goals, and generally maintain a pulse on the overall health and operation of the district by facilitating open communication among leaders allowing for timely decision-making and problem-solving. </a:t>
                      </a:r>
                    </a:p>
                  </a:txBody>
                  <a:tcPr/>
                </a:tc>
                <a:extLst>
                  <a:ext uri="{0D108BD9-81ED-4DB2-BD59-A6C34878D82A}">
                    <a16:rowId xmlns:a16="http://schemas.microsoft.com/office/drawing/2014/main" val="4135547692"/>
                  </a:ext>
                </a:extLst>
              </a:tr>
              <a:tr h="1213620">
                <a:tc>
                  <a:txBody>
                    <a:bodyPr/>
                    <a:lstStyle/>
                    <a:p>
                      <a:pPr algn="l"/>
                      <a:r>
                        <a:rPr lang="en-US" b="0" i="0">
                          <a:solidFill>
                            <a:srgbClr val="001D35"/>
                          </a:solidFill>
                          <a:effectLst/>
                          <a:latin typeface="+mj-lt"/>
                        </a:rPr>
                        <a:t>Professional Learning Community (PLC)</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group of educators who work together to improve teaching methods and student performance. PLCs involve regular meetings among teachers, grade levels, school leaders and academic support. </a:t>
                      </a:r>
                      <a:endParaRPr lang="en-US">
                        <a:solidFill>
                          <a:srgbClr val="001D35"/>
                        </a:solidFill>
                        <a:latin typeface="+mj-lt"/>
                      </a:endParaRPr>
                    </a:p>
                  </a:txBody>
                  <a:tcPr/>
                </a:tc>
                <a:extLst>
                  <a:ext uri="{0D108BD9-81ED-4DB2-BD59-A6C34878D82A}">
                    <a16:rowId xmlns:a16="http://schemas.microsoft.com/office/drawing/2014/main" val="453089212"/>
                  </a:ext>
                </a:extLst>
              </a:tr>
              <a:tr h="1213620">
                <a:tc>
                  <a:txBody>
                    <a:bodyPr/>
                    <a:lstStyle/>
                    <a:p>
                      <a:pPr algn="l"/>
                      <a:r>
                        <a:rPr lang="en-US">
                          <a:solidFill>
                            <a:srgbClr val="001D35"/>
                          </a:solidFill>
                          <a:latin typeface="+mj-lt"/>
                        </a:rPr>
                        <a:t>R</a:t>
                      </a:r>
                      <a:r>
                        <a:rPr lang="en-US" b="0" i="0">
                          <a:solidFill>
                            <a:srgbClr val="001D35"/>
                          </a:solidFill>
                          <a:effectLst/>
                          <a:latin typeface="+mj-lt"/>
                        </a:rPr>
                        <a:t>eading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1D35"/>
                          </a:solidFill>
                          <a:latin typeface="+mj-lt"/>
                        </a:rPr>
                        <a:t>The </a:t>
                      </a:r>
                      <a:r>
                        <a:rPr lang="en-US" b="0" i="0" dirty="0">
                          <a:solidFill>
                            <a:srgbClr val="001D35"/>
                          </a:solidFill>
                          <a:effectLst/>
                          <a:latin typeface="+mj-lt"/>
                        </a:rPr>
                        <a:t>percentage of students within a given population who are considered to be reading at or above a designated "proficient" level, typically measured by standardized tests and indicating the ability to understand and interpret text at their expected grade level; essentially, it shows how many people can read well enough to function effectively in their daily lives. </a:t>
                      </a:r>
                    </a:p>
                  </a:txBody>
                  <a:tcPr/>
                </a:tc>
                <a:extLst>
                  <a:ext uri="{0D108BD9-81ED-4DB2-BD59-A6C34878D82A}">
                    <a16:rowId xmlns:a16="http://schemas.microsoft.com/office/drawing/2014/main" val="2531507420"/>
                  </a:ext>
                </a:extLst>
              </a:tr>
            </a:tbl>
          </a:graphicData>
        </a:graphic>
      </p:graphicFrame>
    </p:spTree>
    <p:extLst>
      <p:ext uri="{BB962C8B-B14F-4D97-AF65-F5344CB8AC3E}">
        <p14:creationId xmlns:p14="http://schemas.microsoft.com/office/powerpoint/2010/main" val="340781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2A7A-35F0-23D9-CD94-6F794EC30B2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36EE0E-A992-2C8E-98DD-957E75D2B78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AE48DE8-A22E-1602-259F-4380AF366E5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5DF0094-390C-E135-BC60-041993CC193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842B16-1D2D-C65A-E58B-972033A30B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16439674-70EB-1090-B493-CFFB52B561B1}"/>
              </a:ext>
            </a:extLst>
          </p:cNvPr>
          <p:cNvGraphicFramePr>
            <a:graphicFrameLocks noGrp="1"/>
          </p:cNvGraphicFramePr>
          <p:nvPr>
            <p:extLst>
              <p:ext uri="{D42A27DB-BD31-4B8C-83A1-F6EECF244321}">
                <p14:modId xmlns:p14="http://schemas.microsoft.com/office/powerpoint/2010/main" val="1691191020"/>
              </p:ext>
            </p:extLst>
          </p:nvPr>
        </p:nvGraphicFramePr>
        <p:xfrm>
          <a:off x="252724" y="1126988"/>
          <a:ext cx="11601139" cy="5625919"/>
        </p:xfrm>
        <a:graphic>
          <a:graphicData uri="http://schemas.openxmlformats.org/drawingml/2006/table">
            <a:tbl>
              <a:tblPr firstRow="1" bandRow="1">
                <a:tableStyleId>{8799B23B-EC83-4686-B30A-512413B5E67A}</a:tableStyleId>
              </a:tblPr>
              <a:tblGrid>
                <a:gridCol w="2219014">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333500">
                <a:tc>
                  <a:txBody>
                    <a:bodyPr/>
                    <a:lstStyle/>
                    <a:p>
                      <a:r>
                        <a:rPr lang="en-US" b="0" i="0">
                          <a:solidFill>
                            <a:srgbClr val="001D35"/>
                          </a:solidFill>
                          <a:effectLst/>
                          <a:latin typeface="+mj-lt"/>
                        </a:rPr>
                        <a:t>Saturday School Tutorial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D35"/>
                          </a:solidFill>
                          <a:effectLst/>
                          <a:latin typeface="+mj-lt"/>
                        </a:rPr>
                        <a:t>Dedicated time on a Saturday where students can receive extra academic support, typically focused on catching up on missed work, reviewing difficult concepts, or getting individualized help from teachers, allowing them to improve their understanding and performance in a focused setting outside of regular school hours. </a:t>
                      </a:r>
                      <a:endParaRPr lang="en-US" dirty="0">
                        <a:latin typeface="+mj-lt"/>
                      </a:endParaRPr>
                    </a:p>
                  </a:txBody>
                  <a:tcPr/>
                </a:tc>
                <a:extLst>
                  <a:ext uri="{0D108BD9-81ED-4DB2-BD59-A6C34878D82A}">
                    <a16:rowId xmlns:a16="http://schemas.microsoft.com/office/drawing/2014/main" val="3179643983"/>
                  </a:ext>
                </a:extLst>
              </a:tr>
              <a:tr h="796155">
                <a:tc>
                  <a:txBody>
                    <a:bodyPr/>
                    <a:lstStyle/>
                    <a:p>
                      <a:r>
                        <a:rPr lang="en-US" b="0" i="0" dirty="0">
                          <a:solidFill>
                            <a:srgbClr val="001D35"/>
                          </a:solidFill>
                          <a:effectLst/>
                          <a:latin typeface="+mj-lt"/>
                        </a:rPr>
                        <a:t>School-based Intervention Block </a:t>
                      </a:r>
                      <a:endParaRPr lang="en-US"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D35"/>
                          </a:solidFill>
                          <a:effectLst/>
                          <a:latin typeface="+mj-lt"/>
                        </a:rPr>
                        <a:t>A dedicated time slot within the school day where teachers can provide targeted, additional instruction to smaller groups of students who require extra support in specific academic areas, allowing them to close learning gaps without disrupting regular classroom teaching and giving them the opportunity to receive focused practice and reinforcement on key skills. </a:t>
                      </a:r>
                      <a:endParaRPr lang="en-US" dirty="0">
                        <a:latin typeface="+mj-lt"/>
                      </a:endParaRPr>
                    </a:p>
                  </a:txBody>
                  <a:tcPr/>
                </a:tc>
                <a:extLst>
                  <a:ext uri="{0D108BD9-81ED-4DB2-BD59-A6C34878D82A}">
                    <a16:rowId xmlns:a16="http://schemas.microsoft.com/office/drawing/2014/main" val="3241690768"/>
                  </a:ext>
                </a:extLst>
              </a:tr>
              <a:tr h="1100666">
                <a:tc>
                  <a:txBody>
                    <a:bodyPr/>
                    <a:lstStyle/>
                    <a:p>
                      <a:r>
                        <a:rPr lang="en-US">
                          <a:latin typeface="+mj-lt"/>
                        </a:rPr>
                        <a:t>School City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j-lt"/>
                          <a:ea typeface="+mn-ea"/>
                          <a:cs typeface="+mn-cs"/>
                        </a:rPr>
                        <a:t>The district's assessment platform where both district staff and schools can monitor student achievement during the year.  </a:t>
                      </a:r>
                    </a:p>
                  </a:txBody>
                  <a:tcPr/>
                </a:tc>
                <a:extLst>
                  <a:ext uri="{0D108BD9-81ED-4DB2-BD59-A6C34878D82A}">
                    <a16:rowId xmlns:a16="http://schemas.microsoft.com/office/drawing/2014/main" val="4135547692"/>
                  </a:ext>
                </a:extLst>
              </a:tr>
              <a:tr h="1629833">
                <a:tc>
                  <a:txBody>
                    <a:bodyPr/>
                    <a:lstStyle/>
                    <a:p>
                      <a:r>
                        <a:rPr lang="en-US" b="0" i="0">
                          <a:effectLst/>
                          <a:latin typeface="+mj-lt"/>
                        </a:rPr>
                        <a:t>Star Assessments </a:t>
                      </a:r>
                      <a:endParaRPr lang="en-US" b="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mj-lt"/>
                        </a:rPr>
                        <a:t>A </a:t>
                      </a:r>
                      <a:r>
                        <a:rPr lang="en-US" b="0" i="0" dirty="0">
                          <a:effectLst/>
                          <a:latin typeface="+mj-lt"/>
                        </a:rPr>
                        <a:t>screening and progress monitoring tool to help educators identify and prioritize student need, drive appropriate instruction, set realistic goals, and track progress throughout the year, ensuring all students are on the right path toward future success. </a:t>
                      </a:r>
                    </a:p>
                  </a:txBody>
                  <a:tcPr/>
                </a:tc>
                <a:extLst>
                  <a:ext uri="{0D108BD9-81ED-4DB2-BD59-A6C34878D82A}">
                    <a16:rowId xmlns:a16="http://schemas.microsoft.com/office/drawing/2014/main" val="453089212"/>
                  </a:ext>
                </a:extLst>
              </a:tr>
            </a:tbl>
          </a:graphicData>
        </a:graphic>
      </p:graphicFrame>
    </p:spTree>
    <p:extLst>
      <p:ext uri="{BB962C8B-B14F-4D97-AF65-F5344CB8AC3E}">
        <p14:creationId xmlns:p14="http://schemas.microsoft.com/office/powerpoint/2010/main" val="2631198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1AFAE-ED01-2CD3-1350-880F990913E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EDF3932-0F52-3791-F883-94BC847D2C7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E51A190-EF53-B4BD-C9F8-6B2A03AFD238}"/>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0BCFDEF0-D0A8-CA2D-CB96-68864057490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9838C13C-777F-6EC2-6534-23E47A160E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73243B46-3DF3-653D-26B8-C2A82ED4FF51}"/>
              </a:ext>
            </a:extLst>
          </p:cNvPr>
          <p:cNvGraphicFramePr>
            <a:graphicFrameLocks noGrp="1"/>
          </p:cNvGraphicFramePr>
          <p:nvPr>
            <p:extLst>
              <p:ext uri="{D42A27DB-BD31-4B8C-83A1-F6EECF244321}">
                <p14:modId xmlns:p14="http://schemas.microsoft.com/office/powerpoint/2010/main" val="2425826326"/>
              </p:ext>
            </p:extLst>
          </p:nvPr>
        </p:nvGraphicFramePr>
        <p:xfrm>
          <a:off x="284161" y="1126988"/>
          <a:ext cx="11569702" cy="3049860"/>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r>
                        <a:rPr lang="en-US" b="0" i="0" dirty="0">
                          <a:solidFill>
                            <a:srgbClr val="001D35"/>
                          </a:solidFill>
                          <a:effectLst/>
                          <a:latin typeface="+mj-lt"/>
                        </a:rPr>
                        <a:t>Tier 1 Instruction</a:t>
                      </a:r>
                      <a:endParaRPr lang="en-US"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dirty="0">
                          <a:solidFill>
                            <a:srgbClr val="001D35"/>
                          </a:solidFill>
                          <a:effectLst/>
                          <a:latin typeface="+mj-lt"/>
                        </a:rPr>
                        <a:t>The foundational level of teaching strategies provided to all students in a classroom, encompassing high-quality, core instruction that is designed to meet the needs of the majority of learners, often called "universal support" within a tiered intervention system; it's the first level of support in a multi-tiered approach to education, aiming to proactively address the needs of all students before moving to more targeted interventions. </a:t>
                      </a:r>
                      <a:endParaRPr lang="en-US" dirty="0">
                        <a:latin typeface="+mj-lt"/>
                      </a:endParaRPr>
                    </a:p>
                  </a:txBody>
                  <a:tcPr/>
                </a:tc>
                <a:extLst>
                  <a:ext uri="{0D108BD9-81ED-4DB2-BD59-A6C34878D82A}">
                    <a16:rowId xmlns:a16="http://schemas.microsoft.com/office/drawing/2014/main" val="2345707614"/>
                  </a:ext>
                </a:extLst>
              </a:tr>
              <a:tr h="1213620">
                <a:tc>
                  <a:txBody>
                    <a:bodyPr/>
                    <a:lstStyle/>
                    <a:p>
                      <a:pPr algn="l"/>
                      <a:r>
                        <a:rPr lang="en-US" dirty="0">
                          <a:latin typeface="+mj-lt"/>
                        </a:rPr>
                        <a:t>Waggle (Freckle)</a:t>
                      </a:r>
                    </a:p>
                  </a:txBody>
                  <a:tcPr/>
                </a:tc>
                <a:tc>
                  <a:txBody>
                    <a:bodyPr/>
                    <a:lstStyle/>
                    <a:p>
                      <a:pPr marL="0" indent="0">
                        <a:buFont typeface="Arial" panose="020B0604020202020204" pitchFamily="34" charset="0"/>
                        <a:buNone/>
                      </a:pPr>
                      <a:r>
                        <a:rPr lang="en-US" b="0" i="0" dirty="0">
                          <a:solidFill>
                            <a:srgbClr val="4D5156"/>
                          </a:solidFill>
                          <a:effectLst/>
                          <a:latin typeface="+mj-lt"/>
                        </a:rPr>
                        <a:t>Adaptive software that gives each student a personalized learning path for mathematics that is based on their Diagnostic results.</a:t>
                      </a:r>
                    </a:p>
                  </a:txBody>
                  <a:tcPr/>
                </a:tc>
                <a:extLst>
                  <a:ext uri="{0D108BD9-81ED-4DB2-BD59-A6C34878D82A}">
                    <a16:rowId xmlns:a16="http://schemas.microsoft.com/office/drawing/2014/main" val="1769172926"/>
                  </a:ext>
                </a:extLst>
              </a:tr>
            </a:tbl>
          </a:graphicData>
        </a:graphic>
      </p:graphicFrame>
    </p:spTree>
    <p:extLst>
      <p:ext uri="{BB962C8B-B14F-4D97-AF65-F5344CB8AC3E}">
        <p14:creationId xmlns:p14="http://schemas.microsoft.com/office/powerpoint/2010/main" val="3861350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36</a:t>
            </a:fld>
            <a:endParaRPr lang="en-US"/>
          </a:p>
        </p:txBody>
      </p:sp>
    </p:spTree>
    <p:extLst>
      <p:ext uri="{BB962C8B-B14F-4D97-AF65-F5344CB8AC3E}">
        <p14:creationId xmlns:p14="http://schemas.microsoft.com/office/powerpoint/2010/main" val="2204643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3595</Words>
  <Application>Microsoft Office PowerPoint</Application>
  <PresentationFormat>Widescreen</PresentationFormat>
  <Paragraphs>842</Paragraphs>
  <Slides>37</Slides>
  <Notes>37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37</vt:i4>
      </vt:variant>
    </vt:vector>
  </HeadingPairs>
  <TitlesOfParts>
    <vt:vector size="49" baseType="lpstr">
      <vt:lpstr>Aptos</vt:lpstr>
      <vt:lpstr>Arial</vt:lpstr>
      <vt:lpstr>Arial Narrow</vt:lpstr>
      <vt:lpstr>Calibri</vt:lpstr>
      <vt:lpstr>Calibri Light</vt:lpstr>
      <vt:lpstr>Google Sans</vt:lpstr>
      <vt:lpstr>Trade Gothic Next</vt:lpstr>
      <vt:lpstr>Trade Gothic Next Cond</vt:lpstr>
      <vt:lpstr>Trade Gothic Next HvyCd</vt:lpstr>
      <vt:lpstr>Wingdings</vt:lpstr>
      <vt:lpstr>1_Office Theme</vt:lpstr>
      <vt:lpstr>Office Theme</vt:lpstr>
      <vt:lpstr>PowerPoint Presentation</vt:lpstr>
      <vt:lpstr>PowerPoint Presentation</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Bailey, Daphne</cp:lastModifiedBy>
  <cp:revision>3</cp:revision>
  <cp:lastPrinted>2025-07-29T16:57:04Z</cp:lastPrinted>
  <dcterms:created xsi:type="dcterms:W3CDTF">2023-07-31T19:18:13Z</dcterms:created>
  <dcterms:modified xsi:type="dcterms:W3CDTF">2025-08-21T13:01:48Z</dcterms:modified>
</cp:coreProperties>
</file>