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92" r:id="rId2"/>
    <p:sldId id="298" r:id="rId3"/>
    <p:sldId id="297" r:id="rId4"/>
    <p:sldId id="300" r:id="rId5"/>
    <p:sldId id="401" r:id="rId6"/>
    <p:sldId id="454" r:id="rId7"/>
    <p:sldId id="434" r:id="rId8"/>
    <p:sldId id="443" r:id="rId9"/>
    <p:sldId id="444" r:id="rId10"/>
    <p:sldId id="445" r:id="rId11"/>
    <p:sldId id="440" r:id="rId12"/>
    <p:sldId id="447" r:id="rId13"/>
    <p:sldId id="429" r:id="rId14"/>
    <p:sldId id="450" r:id="rId15"/>
    <p:sldId id="424" r:id="rId16"/>
    <p:sldId id="436" r:id="rId17"/>
    <p:sldId id="458" r:id="rId18"/>
    <p:sldId id="452" r:id="rId19"/>
    <p:sldId id="453" r:id="rId20"/>
    <p:sldId id="455" r:id="rId21"/>
    <p:sldId id="451" r:id="rId22"/>
    <p:sldId id="295" r:id="rId23"/>
    <p:sldId id="279" r:id="rId24"/>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94083E8-3FF3-F600-F4FC-CE213499BD59}" name="Lovett, Katika" initials="LK" userId="S::KATIKA.LOVETT@bcsdk12.net::f620913a-5078-4dd7-98e1-52578688196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CCFF99"/>
    <a:srgbClr val="78CF95"/>
    <a:srgbClr val="39B378"/>
    <a:srgbClr val="FF9933"/>
    <a:srgbClr val="FFC305"/>
    <a:srgbClr val="8A372B"/>
    <a:srgbClr val="55826C"/>
    <a:srgbClr val="D65845"/>
    <a:srgbClr val="FFC7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55E6DBB-D794-42A5-9F6E-2B8A8A172A9F}" v="4" dt="2024-02-01T14:38:35.244"/>
    <p1510:client id="{CF3F78E9-702D-4A77-8900-DFFE163C7B24}" v="8" dt="2024-02-01T14:01:50.88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0870" autoAdjust="0"/>
  </p:normalViewPr>
  <p:slideViewPr>
    <p:cSldViewPr snapToGrid="0">
      <p:cViewPr varScale="1">
        <p:scale>
          <a:sx n="69" d="100"/>
          <a:sy n="69" d="100"/>
        </p:scale>
        <p:origin x="2154" y="7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s, Michelle" userId="792e421a-5742-493a-8d8f-f553f8001f6d" providerId="ADAL" clId="{CF3F78E9-702D-4A77-8900-DFFE163C7B24}"/>
    <pc:docChg chg="custSel addSld delSld modSld">
      <pc:chgData name="Davis, Michelle" userId="792e421a-5742-493a-8d8f-f553f8001f6d" providerId="ADAL" clId="{CF3F78E9-702D-4A77-8900-DFFE163C7B24}" dt="2024-02-01T14:10:07.956" v="1520" actId="20577"/>
      <pc:docMkLst>
        <pc:docMk/>
      </pc:docMkLst>
      <pc:sldChg chg="modNotesTx">
        <pc:chgData name="Davis, Michelle" userId="792e421a-5742-493a-8d8f-f553f8001f6d" providerId="ADAL" clId="{CF3F78E9-702D-4A77-8900-DFFE163C7B24}" dt="2024-01-31T21:07:00.075" v="2" actId="20577"/>
        <pc:sldMkLst>
          <pc:docMk/>
          <pc:sldMk cId="2554398938" sldId="292"/>
        </pc:sldMkLst>
      </pc:sldChg>
      <pc:sldChg chg="modNotesTx">
        <pc:chgData name="Davis, Michelle" userId="792e421a-5742-493a-8d8f-f553f8001f6d" providerId="ADAL" clId="{CF3F78E9-702D-4A77-8900-DFFE163C7B24}" dt="2024-01-31T21:07:33.536" v="4"/>
        <pc:sldMkLst>
          <pc:docMk/>
          <pc:sldMk cId="3574420939" sldId="297"/>
        </pc:sldMkLst>
      </pc:sldChg>
      <pc:sldChg chg="modNotesTx">
        <pc:chgData name="Davis, Michelle" userId="792e421a-5742-493a-8d8f-f553f8001f6d" providerId="ADAL" clId="{CF3F78E9-702D-4A77-8900-DFFE163C7B24}" dt="2024-01-31T21:07:17.008" v="3"/>
        <pc:sldMkLst>
          <pc:docMk/>
          <pc:sldMk cId="1150285099" sldId="298"/>
        </pc:sldMkLst>
      </pc:sldChg>
      <pc:sldChg chg="modNotesTx">
        <pc:chgData name="Davis, Michelle" userId="792e421a-5742-493a-8d8f-f553f8001f6d" providerId="ADAL" clId="{CF3F78E9-702D-4A77-8900-DFFE163C7B24}" dt="2024-01-31T21:07:49.578" v="5"/>
        <pc:sldMkLst>
          <pc:docMk/>
          <pc:sldMk cId="1043070099" sldId="300"/>
        </pc:sldMkLst>
      </pc:sldChg>
      <pc:sldChg chg="modSp mod modNotesTx">
        <pc:chgData name="Davis, Michelle" userId="792e421a-5742-493a-8d8f-f553f8001f6d" providerId="ADAL" clId="{CF3F78E9-702D-4A77-8900-DFFE163C7B24}" dt="2024-01-31T21:09:07.287" v="62" actId="20577"/>
        <pc:sldMkLst>
          <pc:docMk/>
          <pc:sldMk cId="2312289924" sldId="401"/>
        </pc:sldMkLst>
        <pc:spChg chg="mod">
          <ac:chgData name="Davis, Michelle" userId="792e421a-5742-493a-8d8f-f553f8001f6d" providerId="ADAL" clId="{CF3F78E9-702D-4A77-8900-DFFE163C7B24}" dt="2024-01-31T21:09:07.287" v="62" actId="20577"/>
          <ac:spMkLst>
            <pc:docMk/>
            <pc:sldMk cId="2312289924" sldId="401"/>
            <ac:spMk id="3" creationId="{54145A6C-CB48-C89C-3D8A-4CE1FC0E317F}"/>
          </ac:spMkLst>
        </pc:spChg>
      </pc:sldChg>
      <pc:sldChg chg="modNotesTx">
        <pc:chgData name="Davis, Michelle" userId="792e421a-5742-493a-8d8f-f553f8001f6d" providerId="ADAL" clId="{CF3F78E9-702D-4A77-8900-DFFE163C7B24}" dt="2024-02-01T13:24:01.060" v="454" actId="20577"/>
        <pc:sldMkLst>
          <pc:docMk/>
          <pc:sldMk cId="3719501044" sldId="424"/>
        </pc:sldMkLst>
      </pc:sldChg>
      <pc:sldChg chg="modSp mod">
        <pc:chgData name="Davis, Michelle" userId="792e421a-5742-493a-8d8f-f553f8001f6d" providerId="ADAL" clId="{CF3F78E9-702D-4A77-8900-DFFE163C7B24}" dt="2024-02-01T13:23:26.461" v="452" actId="2711"/>
        <pc:sldMkLst>
          <pc:docMk/>
          <pc:sldMk cId="115973226" sldId="429"/>
        </pc:sldMkLst>
        <pc:spChg chg="mod">
          <ac:chgData name="Davis, Michelle" userId="792e421a-5742-493a-8d8f-f553f8001f6d" providerId="ADAL" clId="{CF3F78E9-702D-4A77-8900-DFFE163C7B24}" dt="2024-02-01T13:23:26.461" v="452" actId="2711"/>
          <ac:spMkLst>
            <pc:docMk/>
            <pc:sldMk cId="115973226" sldId="429"/>
            <ac:spMk id="5" creationId="{F01127E1-F1E4-3808-74BF-D8AB4809F3FD}"/>
          </ac:spMkLst>
        </pc:spChg>
      </pc:sldChg>
      <pc:sldChg chg="modSp mod">
        <pc:chgData name="Davis, Michelle" userId="792e421a-5742-493a-8d8f-f553f8001f6d" providerId="ADAL" clId="{CF3F78E9-702D-4A77-8900-DFFE163C7B24}" dt="2024-02-01T13:28:27.170" v="485" actId="1076"/>
        <pc:sldMkLst>
          <pc:docMk/>
          <pc:sldMk cId="4150659396" sldId="436"/>
        </pc:sldMkLst>
        <pc:spChg chg="mod">
          <ac:chgData name="Davis, Michelle" userId="792e421a-5742-493a-8d8f-f553f8001f6d" providerId="ADAL" clId="{CF3F78E9-702D-4A77-8900-DFFE163C7B24}" dt="2024-02-01T13:28:27.170" v="485" actId="1076"/>
          <ac:spMkLst>
            <pc:docMk/>
            <pc:sldMk cId="4150659396" sldId="436"/>
            <ac:spMk id="5" creationId="{C7C2B8BD-11F7-3523-A6B6-A83763CB05A4}"/>
          </ac:spMkLst>
        </pc:spChg>
        <pc:picChg chg="mod">
          <ac:chgData name="Davis, Michelle" userId="792e421a-5742-493a-8d8f-f553f8001f6d" providerId="ADAL" clId="{CF3F78E9-702D-4A77-8900-DFFE163C7B24}" dt="2024-02-01T13:24:43.486" v="462" actId="1037"/>
          <ac:picMkLst>
            <pc:docMk/>
            <pc:sldMk cId="4150659396" sldId="436"/>
            <ac:picMk id="7" creationId="{157E64D8-9176-1D2E-2DAD-D47255BC7959}"/>
          </ac:picMkLst>
        </pc:picChg>
      </pc:sldChg>
      <pc:sldChg chg="modNotesTx">
        <pc:chgData name="Davis, Michelle" userId="792e421a-5742-493a-8d8f-f553f8001f6d" providerId="ADAL" clId="{CF3F78E9-702D-4A77-8900-DFFE163C7B24}" dt="2024-01-31T21:14:50.690" v="447" actId="20577"/>
        <pc:sldMkLst>
          <pc:docMk/>
          <pc:sldMk cId="2876276131" sldId="440"/>
        </pc:sldMkLst>
      </pc:sldChg>
      <pc:sldChg chg="modNotesTx">
        <pc:chgData name="Davis, Michelle" userId="792e421a-5742-493a-8d8f-f553f8001f6d" providerId="ADAL" clId="{CF3F78E9-702D-4A77-8900-DFFE163C7B24}" dt="2024-02-01T13:23:04.740" v="449" actId="20577"/>
        <pc:sldMkLst>
          <pc:docMk/>
          <pc:sldMk cId="2460844532" sldId="447"/>
        </pc:sldMkLst>
      </pc:sldChg>
      <pc:sldChg chg="modSp mod modNotesTx">
        <pc:chgData name="Davis, Michelle" userId="792e421a-5742-493a-8d8f-f553f8001f6d" providerId="ADAL" clId="{CF3F78E9-702D-4A77-8900-DFFE163C7B24}" dt="2024-02-01T13:53:58.997" v="776" actId="20577"/>
        <pc:sldMkLst>
          <pc:docMk/>
          <pc:sldMk cId="2115584689" sldId="451"/>
        </pc:sldMkLst>
        <pc:spChg chg="mod">
          <ac:chgData name="Davis, Michelle" userId="792e421a-5742-493a-8d8f-f553f8001f6d" providerId="ADAL" clId="{CF3F78E9-702D-4A77-8900-DFFE163C7B24}" dt="2024-02-01T13:53:58.997" v="776" actId="20577"/>
          <ac:spMkLst>
            <pc:docMk/>
            <pc:sldMk cId="2115584689" sldId="451"/>
            <ac:spMk id="10" creationId="{F861CBAB-FC1E-F66F-980D-4952B986AB5F}"/>
          </ac:spMkLst>
        </pc:spChg>
      </pc:sldChg>
      <pc:sldChg chg="modSp mod modNotesTx">
        <pc:chgData name="Davis, Michelle" userId="792e421a-5742-493a-8d8f-f553f8001f6d" providerId="ADAL" clId="{CF3F78E9-702D-4A77-8900-DFFE163C7B24}" dt="2024-02-01T13:49:37.245" v="760" actId="115"/>
        <pc:sldMkLst>
          <pc:docMk/>
          <pc:sldMk cId="1745157896" sldId="454"/>
        </pc:sldMkLst>
        <pc:spChg chg="mod">
          <ac:chgData name="Davis, Michelle" userId="792e421a-5742-493a-8d8f-f553f8001f6d" providerId="ADAL" clId="{CF3F78E9-702D-4A77-8900-DFFE163C7B24}" dt="2024-02-01T13:49:19.393" v="759" actId="20577"/>
          <ac:spMkLst>
            <pc:docMk/>
            <pc:sldMk cId="1745157896" sldId="454"/>
            <ac:spMk id="6" creationId="{8D0DFC5B-1E2F-258E-7658-D089AA327D14}"/>
          </ac:spMkLst>
        </pc:spChg>
      </pc:sldChg>
      <pc:sldChg chg="addSp delSp modSp mod modNotesTx">
        <pc:chgData name="Davis, Michelle" userId="792e421a-5742-493a-8d8f-f553f8001f6d" providerId="ADAL" clId="{CF3F78E9-702D-4A77-8900-DFFE163C7B24}" dt="2024-02-01T14:10:07.956" v="1520" actId="20577"/>
        <pc:sldMkLst>
          <pc:docMk/>
          <pc:sldMk cId="2800986203" sldId="458"/>
        </pc:sldMkLst>
        <pc:spChg chg="mod">
          <ac:chgData name="Davis, Michelle" userId="792e421a-5742-493a-8d8f-f553f8001f6d" providerId="ADAL" clId="{CF3F78E9-702D-4A77-8900-DFFE163C7B24}" dt="2024-02-01T13:52:53.192" v="769" actId="20577"/>
          <ac:spMkLst>
            <pc:docMk/>
            <pc:sldMk cId="2800986203" sldId="458"/>
            <ac:spMk id="5" creationId="{515028B0-83DF-F741-F00A-63741CF9F050}"/>
          </ac:spMkLst>
        </pc:spChg>
        <pc:graphicFrameChg chg="del">
          <ac:chgData name="Davis, Michelle" userId="792e421a-5742-493a-8d8f-f553f8001f6d" providerId="ADAL" clId="{CF3F78E9-702D-4A77-8900-DFFE163C7B24}" dt="2024-02-01T13:53:04.711" v="771" actId="21"/>
          <ac:graphicFrameMkLst>
            <pc:docMk/>
            <pc:sldMk cId="2800986203" sldId="458"/>
            <ac:graphicFrameMk id="8" creationId="{B9CF246D-4AF4-0356-807B-7A752F306B25}"/>
          </ac:graphicFrameMkLst>
        </pc:graphicFrameChg>
        <pc:graphicFrameChg chg="add mod modGraphic">
          <ac:chgData name="Davis, Michelle" userId="792e421a-5742-493a-8d8f-f553f8001f6d" providerId="ADAL" clId="{CF3F78E9-702D-4A77-8900-DFFE163C7B24}" dt="2024-02-01T14:07:13.262" v="1160" actId="20577"/>
          <ac:graphicFrameMkLst>
            <pc:docMk/>
            <pc:sldMk cId="2800986203" sldId="458"/>
            <ac:graphicFrameMk id="9" creationId="{92D3C255-5D6B-5B12-56D8-D36C7E0EF997}"/>
          </ac:graphicFrameMkLst>
        </pc:graphicFrameChg>
      </pc:sldChg>
      <pc:sldChg chg="del modNotesTx">
        <pc:chgData name="Davis, Michelle" userId="792e421a-5742-493a-8d8f-f553f8001f6d" providerId="ADAL" clId="{CF3F78E9-702D-4A77-8900-DFFE163C7B24}" dt="2024-02-01T13:56:22.572" v="778" actId="47"/>
        <pc:sldMkLst>
          <pc:docMk/>
          <pc:sldMk cId="282285105" sldId="459"/>
        </pc:sldMkLst>
      </pc:sldChg>
      <pc:sldChg chg="add del">
        <pc:chgData name="Davis, Michelle" userId="792e421a-5742-493a-8d8f-f553f8001f6d" providerId="ADAL" clId="{CF3F78E9-702D-4A77-8900-DFFE163C7B24}" dt="2024-02-01T13:56:20.920" v="777" actId="47"/>
        <pc:sldMkLst>
          <pc:docMk/>
          <pc:sldMk cId="3270329808" sldId="460"/>
        </pc:sldMkLst>
      </pc:sldChg>
    </pc:docChg>
  </pc:docChgLst>
  <pc:docChgLst>
    <pc:chgData name="Johnson, Cleveland" userId="b7f077fd-5138-467d-9784-5e90b35dc293" providerId="ADAL" clId="{955E6DBB-D794-42A5-9F6E-2B8A8A172A9F}"/>
    <pc:docChg chg="custSel modSld">
      <pc:chgData name="Johnson, Cleveland" userId="b7f077fd-5138-467d-9784-5e90b35dc293" providerId="ADAL" clId="{955E6DBB-D794-42A5-9F6E-2B8A8A172A9F}" dt="2024-02-01T14:40:18.775" v="59" actId="20577"/>
      <pc:docMkLst>
        <pc:docMk/>
      </pc:docMkLst>
      <pc:sldChg chg="modSp mod modNotesTx">
        <pc:chgData name="Johnson, Cleveland" userId="b7f077fd-5138-467d-9784-5e90b35dc293" providerId="ADAL" clId="{955E6DBB-D794-42A5-9F6E-2B8A8A172A9F}" dt="2024-02-01T14:40:18.775" v="59" actId="20577"/>
        <pc:sldMkLst>
          <pc:docMk/>
          <pc:sldMk cId="2554398938" sldId="292"/>
        </pc:sldMkLst>
        <pc:spChg chg="mod">
          <ac:chgData name="Johnson, Cleveland" userId="b7f077fd-5138-467d-9784-5e90b35dc293" providerId="ADAL" clId="{955E6DBB-D794-42A5-9F6E-2B8A8A172A9F}" dt="2024-02-01T14:40:18.775" v="59" actId="20577"/>
          <ac:spMkLst>
            <pc:docMk/>
            <pc:sldMk cId="2554398938" sldId="292"/>
            <ac:spMk id="6" creationId="{89C20278-D1AE-A919-5369-770BB57871C9}"/>
          </ac:spMkLst>
        </pc:spChg>
      </pc:sldChg>
      <pc:sldChg chg="modNotesTx">
        <pc:chgData name="Johnson, Cleveland" userId="b7f077fd-5138-467d-9784-5e90b35dc293" providerId="ADAL" clId="{955E6DBB-D794-42A5-9F6E-2B8A8A172A9F}" dt="2024-02-01T14:22:09.914" v="2" actId="6549"/>
        <pc:sldMkLst>
          <pc:docMk/>
          <pc:sldMk cId="3574420939" sldId="297"/>
        </pc:sldMkLst>
      </pc:sldChg>
      <pc:sldChg chg="modNotesTx">
        <pc:chgData name="Johnson, Cleveland" userId="b7f077fd-5138-467d-9784-5e90b35dc293" providerId="ADAL" clId="{955E6DBB-D794-42A5-9F6E-2B8A8A172A9F}" dt="2024-02-01T14:22:06.441" v="1" actId="6549"/>
        <pc:sldMkLst>
          <pc:docMk/>
          <pc:sldMk cId="1150285099" sldId="298"/>
        </pc:sldMkLst>
      </pc:sldChg>
      <pc:sldChg chg="modNotesTx">
        <pc:chgData name="Johnson, Cleveland" userId="b7f077fd-5138-467d-9784-5e90b35dc293" providerId="ADAL" clId="{955E6DBB-D794-42A5-9F6E-2B8A8A172A9F}" dt="2024-02-01T14:22:13.200" v="3" actId="6549"/>
        <pc:sldMkLst>
          <pc:docMk/>
          <pc:sldMk cId="1043070099" sldId="300"/>
        </pc:sldMkLst>
      </pc:sldChg>
      <pc:sldChg chg="modNotesTx">
        <pc:chgData name="Johnson, Cleveland" userId="b7f077fd-5138-467d-9784-5e90b35dc293" providerId="ADAL" clId="{955E6DBB-D794-42A5-9F6E-2B8A8A172A9F}" dt="2024-02-01T14:22:17.944" v="4" actId="6549"/>
        <pc:sldMkLst>
          <pc:docMk/>
          <pc:sldMk cId="2312289924" sldId="401"/>
        </pc:sldMkLst>
      </pc:sldChg>
      <pc:sldChg chg="modNotesTx">
        <pc:chgData name="Johnson, Cleveland" userId="b7f077fd-5138-467d-9784-5e90b35dc293" providerId="ADAL" clId="{955E6DBB-D794-42A5-9F6E-2B8A8A172A9F}" dt="2024-02-01T14:23:08.883" v="14" actId="6549"/>
        <pc:sldMkLst>
          <pc:docMk/>
          <pc:sldMk cId="3719501044" sldId="424"/>
        </pc:sldMkLst>
      </pc:sldChg>
      <pc:sldChg chg="modNotesTx">
        <pc:chgData name="Johnson, Cleveland" userId="b7f077fd-5138-467d-9784-5e90b35dc293" providerId="ADAL" clId="{955E6DBB-D794-42A5-9F6E-2B8A8A172A9F}" dt="2024-02-01T14:23:01.443" v="12" actId="6549"/>
        <pc:sldMkLst>
          <pc:docMk/>
          <pc:sldMk cId="115973226" sldId="429"/>
        </pc:sldMkLst>
      </pc:sldChg>
      <pc:sldChg chg="modNotesTx">
        <pc:chgData name="Johnson, Cleveland" userId="b7f077fd-5138-467d-9784-5e90b35dc293" providerId="ADAL" clId="{955E6DBB-D794-42A5-9F6E-2B8A8A172A9F}" dt="2024-02-01T14:22:34.248" v="6" actId="6549"/>
        <pc:sldMkLst>
          <pc:docMk/>
          <pc:sldMk cId="3080933823" sldId="434"/>
        </pc:sldMkLst>
      </pc:sldChg>
      <pc:sldChg chg="addSp delSp modSp mod modNotesTx">
        <pc:chgData name="Johnson, Cleveland" userId="b7f077fd-5138-467d-9784-5e90b35dc293" providerId="ADAL" clId="{955E6DBB-D794-42A5-9F6E-2B8A8A172A9F}" dt="2024-02-01T14:39:28.786" v="52" actId="1076"/>
        <pc:sldMkLst>
          <pc:docMk/>
          <pc:sldMk cId="4150659396" sldId="436"/>
        </pc:sldMkLst>
        <pc:picChg chg="add del">
          <ac:chgData name="Johnson, Cleveland" userId="b7f077fd-5138-467d-9784-5e90b35dc293" providerId="ADAL" clId="{955E6DBB-D794-42A5-9F6E-2B8A8A172A9F}" dt="2024-02-01T14:38:23.335" v="46" actId="478"/>
          <ac:picMkLst>
            <pc:docMk/>
            <pc:sldMk cId="4150659396" sldId="436"/>
            <ac:picMk id="2" creationId="{98DB8157-CCBE-BA76-20C6-7783B68693E7}"/>
          </ac:picMkLst>
        </pc:picChg>
        <pc:picChg chg="add mod">
          <ac:chgData name="Johnson, Cleveland" userId="b7f077fd-5138-467d-9784-5e90b35dc293" providerId="ADAL" clId="{955E6DBB-D794-42A5-9F6E-2B8A8A172A9F}" dt="2024-02-01T14:39:28.786" v="52" actId="1076"/>
          <ac:picMkLst>
            <pc:docMk/>
            <pc:sldMk cId="4150659396" sldId="436"/>
            <ac:picMk id="3" creationId="{4ED6C973-DB39-6E84-216C-6600199B88A6}"/>
          </ac:picMkLst>
        </pc:picChg>
        <pc:picChg chg="del">
          <ac:chgData name="Johnson, Cleveland" userId="b7f077fd-5138-467d-9784-5e90b35dc293" providerId="ADAL" clId="{955E6DBB-D794-42A5-9F6E-2B8A8A172A9F}" dt="2024-02-01T14:38:17.374" v="44" actId="478"/>
          <ac:picMkLst>
            <pc:docMk/>
            <pc:sldMk cId="4150659396" sldId="436"/>
            <ac:picMk id="7" creationId="{157E64D8-9176-1D2E-2DAD-D47255BC7959}"/>
          </ac:picMkLst>
        </pc:picChg>
      </pc:sldChg>
      <pc:sldChg chg="modNotesTx">
        <pc:chgData name="Johnson, Cleveland" userId="b7f077fd-5138-467d-9784-5e90b35dc293" providerId="ADAL" clId="{955E6DBB-D794-42A5-9F6E-2B8A8A172A9F}" dt="2024-02-01T14:22:46.040" v="10" actId="6549"/>
        <pc:sldMkLst>
          <pc:docMk/>
          <pc:sldMk cId="2876276131" sldId="440"/>
        </pc:sldMkLst>
      </pc:sldChg>
      <pc:sldChg chg="modNotesTx">
        <pc:chgData name="Johnson, Cleveland" userId="b7f077fd-5138-467d-9784-5e90b35dc293" providerId="ADAL" clId="{955E6DBB-D794-42A5-9F6E-2B8A8A172A9F}" dt="2024-02-01T14:22:36.984" v="7" actId="6549"/>
        <pc:sldMkLst>
          <pc:docMk/>
          <pc:sldMk cId="3546962361" sldId="443"/>
        </pc:sldMkLst>
      </pc:sldChg>
      <pc:sldChg chg="modNotesTx">
        <pc:chgData name="Johnson, Cleveland" userId="b7f077fd-5138-467d-9784-5e90b35dc293" providerId="ADAL" clId="{955E6DBB-D794-42A5-9F6E-2B8A8A172A9F}" dt="2024-02-01T14:22:39.925" v="8" actId="6549"/>
        <pc:sldMkLst>
          <pc:docMk/>
          <pc:sldMk cId="335137573" sldId="444"/>
        </pc:sldMkLst>
      </pc:sldChg>
      <pc:sldChg chg="modNotesTx">
        <pc:chgData name="Johnson, Cleveland" userId="b7f077fd-5138-467d-9784-5e90b35dc293" providerId="ADAL" clId="{955E6DBB-D794-42A5-9F6E-2B8A8A172A9F}" dt="2024-02-01T14:22:43.029" v="9" actId="6549"/>
        <pc:sldMkLst>
          <pc:docMk/>
          <pc:sldMk cId="2118855954" sldId="445"/>
        </pc:sldMkLst>
      </pc:sldChg>
      <pc:sldChg chg="delSp modSp modNotesTx">
        <pc:chgData name="Johnson, Cleveland" userId="b7f077fd-5138-467d-9784-5e90b35dc293" providerId="ADAL" clId="{955E6DBB-D794-42A5-9F6E-2B8A8A172A9F}" dt="2024-02-01T14:36:22.880" v="43" actId="1076"/>
        <pc:sldMkLst>
          <pc:docMk/>
          <pc:sldMk cId="2460844532" sldId="447"/>
        </pc:sldMkLst>
        <pc:picChg chg="mod">
          <ac:chgData name="Johnson, Cleveland" userId="b7f077fd-5138-467d-9784-5e90b35dc293" providerId="ADAL" clId="{955E6DBB-D794-42A5-9F6E-2B8A8A172A9F}" dt="2024-02-01T14:36:22.880" v="43" actId="1076"/>
          <ac:picMkLst>
            <pc:docMk/>
            <pc:sldMk cId="2460844532" sldId="447"/>
            <ac:picMk id="4" creationId="{7D4F465D-23D2-605D-16FB-E5E0A739D832}"/>
          </ac:picMkLst>
        </pc:picChg>
        <pc:picChg chg="del">
          <ac:chgData name="Johnson, Cleveland" userId="b7f077fd-5138-467d-9784-5e90b35dc293" providerId="ADAL" clId="{955E6DBB-D794-42A5-9F6E-2B8A8A172A9F}" dt="2024-02-01T14:36:15.891" v="42" actId="478"/>
          <ac:picMkLst>
            <pc:docMk/>
            <pc:sldMk cId="2460844532" sldId="447"/>
            <ac:picMk id="1028" creationId="{399637B1-B6BC-20DD-77B6-F2519F53303A}"/>
          </ac:picMkLst>
        </pc:picChg>
      </pc:sldChg>
      <pc:sldChg chg="modNotesTx">
        <pc:chgData name="Johnson, Cleveland" userId="b7f077fd-5138-467d-9784-5e90b35dc293" providerId="ADAL" clId="{955E6DBB-D794-42A5-9F6E-2B8A8A172A9F}" dt="2024-02-01T14:23:05.332" v="13" actId="6549"/>
        <pc:sldMkLst>
          <pc:docMk/>
          <pc:sldMk cId="1381431185" sldId="450"/>
        </pc:sldMkLst>
      </pc:sldChg>
      <pc:sldChg chg="modNotesTx">
        <pc:chgData name="Johnson, Cleveland" userId="b7f077fd-5138-467d-9784-5e90b35dc293" providerId="ADAL" clId="{955E6DBB-D794-42A5-9F6E-2B8A8A172A9F}" dt="2024-02-01T14:23:37.684" v="20" actId="6549"/>
        <pc:sldMkLst>
          <pc:docMk/>
          <pc:sldMk cId="2115584689" sldId="451"/>
        </pc:sldMkLst>
      </pc:sldChg>
      <pc:sldChg chg="modNotesTx">
        <pc:chgData name="Johnson, Cleveland" userId="b7f077fd-5138-467d-9784-5e90b35dc293" providerId="ADAL" clId="{955E6DBB-D794-42A5-9F6E-2B8A8A172A9F}" dt="2024-02-01T14:23:26.882" v="17" actId="6549"/>
        <pc:sldMkLst>
          <pc:docMk/>
          <pc:sldMk cId="1360933073" sldId="452"/>
        </pc:sldMkLst>
      </pc:sldChg>
      <pc:sldChg chg="modNotesTx">
        <pc:chgData name="Johnson, Cleveland" userId="b7f077fd-5138-467d-9784-5e90b35dc293" providerId="ADAL" clId="{955E6DBB-D794-42A5-9F6E-2B8A8A172A9F}" dt="2024-02-01T14:23:30.702" v="18" actId="6549"/>
        <pc:sldMkLst>
          <pc:docMk/>
          <pc:sldMk cId="1076869043" sldId="453"/>
        </pc:sldMkLst>
      </pc:sldChg>
      <pc:sldChg chg="modSp mod modNotesTx">
        <pc:chgData name="Johnson, Cleveland" userId="b7f077fd-5138-467d-9784-5e90b35dc293" providerId="ADAL" clId="{955E6DBB-D794-42A5-9F6E-2B8A8A172A9F}" dt="2024-02-01T14:27:51.240" v="41" actId="20577"/>
        <pc:sldMkLst>
          <pc:docMk/>
          <pc:sldMk cId="1745157896" sldId="454"/>
        </pc:sldMkLst>
        <pc:spChg chg="mod">
          <ac:chgData name="Johnson, Cleveland" userId="b7f077fd-5138-467d-9784-5e90b35dc293" providerId="ADAL" clId="{955E6DBB-D794-42A5-9F6E-2B8A8A172A9F}" dt="2024-02-01T14:27:51.240" v="41" actId="20577"/>
          <ac:spMkLst>
            <pc:docMk/>
            <pc:sldMk cId="1745157896" sldId="454"/>
            <ac:spMk id="6" creationId="{8D0DFC5B-1E2F-258E-7658-D089AA327D14}"/>
          </ac:spMkLst>
        </pc:spChg>
      </pc:sldChg>
      <pc:sldChg chg="modNotesTx">
        <pc:chgData name="Johnson, Cleveland" userId="b7f077fd-5138-467d-9784-5e90b35dc293" providerId="ADAL" clId="{955E6DBB-D794-42A5-9F6E-2B8A8A172A9F}" dt="2024-02-01T14:23:34.735" v="19" actId="6549"/>
        <pc:sldMkLst>
          <pc:docMk/>
          <pc:sldMk cId="4716866" sldId="455"/>
        </pc:sldMkLst>
      </pc:sldChg>
      <pc:sldChg chg="modSp mod modNotesTx">
        <pc:chgData name="Johnson, Cleveland" userId="b7f077fd-5138-467d-9784-5e90b35dc293" providerId="ADAL" clId="{955E6DBB-D794-42A5-9F6E-2B8A8A172A9F}" dt="2024-02-01T14:39:39.776" v="53" actId="122"/>
        <pc:sldMkLst>
          <pc:docMk/>
          <pc:sldMk cId="2800986203" sldId="458"/>
        </pc:sldMkLst>
        <pc:graphicFrameChg chg="modGraphic">
          <ac:chgData name="Johnson, Cleveland" userId="b7f077fd-5138-467d-9784-5e90b35dc293" providerId="ADAL" clId="{955E6DBB-D794-42A5-9F6E-2B8A8A172A9F}" dt="2024-02-01T14:39:39.776" v="53" actId="122"/>
          <ac:graphicFrameMkLst>
            <pc:docMk/>
            <pc:sldMk cId="2800986203" sldId="458"/>
            <ac:graphicFrameMk id="9" creationId="{92D3C255-5D6B-5B12-56D8-D36C7E0EF997}"/>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2" tIns="46587" rIns="93172" bIns="46587"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2" tIns="46587" rIns="93172" bIns="46587" rtlCol="0"/>
          <a:lstStyle>
            <a:lvl1pPr algn="r">
              <a:defRPr sz="1200"/>
            </a:lvl1pPr>
          </a:lstStyle>
          <a:p>
            <a:fld id="{3766DF0B-0C9F-4036-8C23-D267B660CAF0}" type="datetimeFigureOut">
              <a:rPr lang="en-US" smtClean="0"/>
              <a:t>2/1/2024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7" rIns="93172" bIns="46587"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7" rIns="93172" bIns="4658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72" tIns="46587" rIns="93172" bIns="46587"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72" tIns="46587" rIns="93172" bIns="46587" rtlCol="0" anchor="b"/>
          <a:lstStyle>
            <a:lvl1pPr algn="r">
              <a:defRPr sz="1200"/>
            </a:lvl1pPr>
          </a:lstStyle>
          <a:p>
            <a:fld id="{560E63B2-D433-497B-82B7-B837A3F36A27}" type="slidenum">
              <a:rPr lang="en-US" smtClean="0"/>
              <a:t>‹#›</a:t>
            </a:fld>
            <a:endParaRPr lang="en-US"/>
          </a:p>
        </p:txBody>
      </p:sp>
    </p:spTree>
    <p:extLst>
      <p:ext uri="{BB962C8B-B14F-4D97-AF65-F5344CB8AC3E}">
        <p14:creationId xmlns:p14="http://schemas.microsoft.com/office/powerpoint/2010/main" val="2106565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1</a:t>
            </a:fld>
            <a:endParaRPr lang="en-US"/>
          </a:p>
        </p:txBody>
      </p:sp>
    </p:spTree>
    <p:extLst>
      <p:ext uri="{BB962C8B-B14F-4D97-AF65-F5344CB8AC3E}">
        <p14:creationId xmlns:p14="http://schemas.microsoft.com/office/powerpoint/2010/main" val="10221734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2</a:t>
            </a:fld>
            <a:endParaRPr lang="en-US"/>
          </a:p>
        </p:txBody>
      </p:sp>
    </p:spTree>
    <p:extLst>
      <p:ext uri="{BB962C8B-B14F-4D97-AF65-F5344CB8AC3E}">
        <p14:creationId xmlns:p14="http://schemas.microsoft.com/office/powerpoint/2010/main" val="4032879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3</a:t>
            </a:fld>
            <a:endParaRPr lang="en-US"/>
          </a:p>
        </p:txBody>
      </p:sp>
    </p:spTree>
    <p:extLst>
      <p:ext uri="{BB962C8B-B14F-4D97-AF65-F5344CB8AC3E}">
        <p14:creationId xmlns:p14="http://schemas.microsoft.com/office/powerpoint/2010/main" val="11600794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4</a:t>
            </a:fld>
            <a:endParaRPr lang="en-US"/>
          </a:p>
        </p:txBody>
      </p:sp>
    </p:spTree>
    <p:extLst>
      <p:ext uri="{BB962C8B-B14F-4D97-AF65-F5344CB8AC3E}">
        <p14:creationId xmlns:p14="http://schemas.microsoft.com/office/powerpoint/2010/main" val="5654736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5</a:t>
            </a:fld>
            <a:endParaRPr lang="en-US"/>
          </a:p>
        </p:txBody>
      </p:sp>
    </p:spTree>
    <p:extLst>
      <p:ext uri="{BB962C8B-B14F-4D97-AF65-F5344CB8AC3E}">
        <p14:creationId xmlns:p14="http://schemas.microsoft.com/office/powerpoint/2010/main" val="6345784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560E63B2-D433-497B-82B7-B837A3F36A27}" type="slidenum">
              <a:rPr lang="en-US" smtClean="0"/>
              <a:t>6</a:t>
            </a:fld>
            <a:endParaRPr lang="en-US"/>
          </a:p>
        </p:txBody>
      </p:sp>
    </p:spTree>
    <p:extLst>
      <p:ext uri="{BB962C8B-B14F-4D97-AF65-F5344CB8AC3E}">
        <p14:creationId xmlns:p14="http://schemas.microsoft.com/office/powerpoint/2010/main" val="5726494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62048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72655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46441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97337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560E63B2-D433-497B-82B7-B837A3F36A27}" type="slidenum">
              <a:rPr lang="en-US" smtClean="0"/>
              <a:t>11</a:t>
            </a:fld>
            <a:endParaRPr lang="en-US"/>
          </a:p>
        </p:txBody>
      </p:sp>
    </p:spTree>
    <p:extLst>
      <p:ext uri="{BB962C8B-B14F-4D97-AF65-F5344CB8AC3E}">
        <p14:creationId xmlns:p14="http://schemas.microsoft.com/office/powerpoint/2010/main" val="11781816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560E63B2-D433-497B-82B7-B837A3F36A27}" type="slidenum">
              <a:rPr lang="en-US" smtClean="0"/>
              <a:t>12</a:t>
            </a:fld>
            <a:endParaRPr lang="en-US"/>
          </a:p>
        </p:txBody>
      </p:sp>
    </p:spTree>
    <p:extLst>
      <p:ext uri="{BB962C8B-B14F-4D97-AF65-F5344CB8AC3E}">
        <p14:creationId xmlns:p14="http://schemas.microsoft.com/office/powerpoint/2010/main" val="33272188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13</a:t>
            </a:fld>
            <a:endParaRPr lang="en-US"/>
          </a:p>
        </p:txBody>
      </p:sp>
    </p:spTree>
    <p:extLst>
      <p:ext uri="{BB962C8B-B14F-4D97-AF65-F5344CB8AC3E}">
        <p14:creationId xmlns:p14="http://schemas.microsoft.com/office/powerpoint/2010/main" val="6710203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560E63B2-D433-497B-82B7-B837A3F36A27}" type="slidenum">
              <a:rPr lang="en-US" smtClean="0"/>
              <a:t>14</a:t>
            </a:fld>
            <a:endParaRPr lang="en-US"/>
          </a:p>
        </p:txBody>
      </p:sp>
    </p:spTree>
    <p:extLst>
      <p:ext uri="{BB962C8B-B14F-4D97-AF65-F5344CB8AC3E}">
        <p14:creationId xmlns:p14="http://schemas.microsoft.com/office/powerpoint/2010/main" val="28427913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ea typeface="Calibri"/>
                <a:cs typeface="Calibri"/>
              </a:rPr>
              <a:t>.</a:t>
            </a:r>
            <a:endParaRPr lang="en-US" dirty="0">
              <a:cs typeface="Calibri"/>
            </a:endParaRPr>
          </a:p>
        </p:txBody>
      </p:sp>
      <p:sp>
        <p:nvSpPr>
          <p:cNvPr id="4" name="Slide Number Placeholder 3"/>
          <p:cNvSpPr>
            <a:spLocks noGrp="1"/>
          </p:cNvSpPr>
          <p:nvPr>
            <p:ph type="sldNum" sz="quarter" idx="5"/>
          </p:nvPr>
        </p:nvSpPr>
        <p:spPr/>
        <p:txBody>
          <a:bodyPr/>
          <a:lstStyle/>
          <a:p>
            <a:fld id="{560E63B2-D433-497B-82B7-B837A3F36A27}" type="slidenum">
              <a:rPr lang="en-US" smtClean="0"/>
              <a:t>15</a:t>
            </a:fld>
            <a:endParaRPr lang="en-US"/>
          </a:p>
        </p:txBody>
      </p:sp>
    </p:spTree>
    <p:extLst>
      <p:ext uri="{BB962C8B-B14F-4D97-AF65-F5344CB8AC3E}">
        <p14:creationId xmlns:p14="http://schemas.microsoft.com/office/powerpoint/2010/main" val="41870657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a typeface="Calibri"/>
              <a:cs typeface="Calibri"/>
            </a:endParaRPr>
          </a:p>
        </p:txBody>
      </p:sp>
      <p:sp>
        <p:nvSpPr>
          <p:cNvPr id="4" name="Slide Number Placeholder 3"/>
          <p:cNvSpPr>
            <a:spLocks noGrp="1"/>
          </p:cNvSpPr>
          <p:nvPr>
            <p:ph type="sldNum" sz="quarter" idx="5"/>
          </p:nvPr>
        </p:nvSpPr>
        <p:spPr/>
        <p:txBody>
          <a:bodyPr/>
          <a:lstStyle/>
          <a:p>
            <a:fld id="{560E63B2-D433-497B-82B7-B837A3F36A27}" type="slidenum">
              <a:rPr lang="en-US" smtClean="0"/>
              <a:t>16</a:t>
            </a:fld>
            <a:endParaRPr lang="en-US"/>
          </a:p>
        </p:txBody>
      </p:sp>
    </p:spTree>
    <p:extLst>
      <p:ext uri="{BB962C8B-B14F-4D97-AF65-F5344CB8AC3E}">
        <p14:creationId xmlns:p14="http://schemas.microsoft.com/office/powerpoint/2010/main" val="36757039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560E63B2-D433-497B-82B7-B837A3F36A27}" type="slidenum">
              <a:rPr lang="en-US" smtClean="0"/>
              <a:t>17</a:t>
            </a:fld>
            <a:endParaRPr lang="en-US"/>
          </a:p>
        </p:txBody>
      </p:sp>
    </p:spTree>
    <p:extLst>
      <p:ext uri="{BB962C8B-B14F-4D97-AF65-F5344CB8AC3E}">
        <p14:creationId xmlns:p14="http://schemas.microsoft.com/office/powerpoint/2010/main" val="4968531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57862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84214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algn="l" rtl="0" fontAlgn="base"/>
            <a:r>
              <a:rPr lang="en-US" b="0" i="0" dirty="0">
                <a:solidFill>
                  <a:srgbClr val="242424"/>
                </a:solidFill>
                <a:effectLst/>
                <a:latin typeface="Segoe UI" panose="020B0502040204020203" pitchFamily="34" charset="0"/>
              </a:rPr>
              <a:t> </a:t>
            </a:r>
            <a:endParaRPr lang="en-US" sz="1800" b="0" i="0" dirty="0">
              <a:solidFill>
                <a:srgbClr val="000000"/>
              </a:solidFill>
              <a:effectLst/>
              <a:latin typeface="Aptos" panose="020B0004020202020204" pitchFamily="34" charset="0"/>
            </a:endParaRPr>
          </a:p>
          <a:p>
            <a:pPr marL="342900" indent="-342900" algn="l" fontAlgn="base">
              <a:buAutoNum type="arabicPeriod"/>
            </a:pPr>
            <a:endParaRPr lang="en-US" sz="1800" b="0" i="0" dirty="0">
              <a:solidFill>
                <a:srgbClr val="000000"/>
              </a:solidFill>
              <a:effectLst/>
              <a:latin typeface="Aptos" panose="020B0004020202020204" pitchFamily="34" charset="0"/>
            </a:endParaRPr>
          </a:p>
          <a:p>
            <a:pPr marL="0" indent="0" algn="l" fontAlgn="base">
              <a:buNone/>
            </a:pPr>
            <a:endParaRPr lang="en-US" sz="1800" b="0" i="0" dirty="0">
              <a:solidFill>
                <a:srgbClr val="000000"/>
              </a:solidFill>
              <a:effectLst/>
              <a:latin typeface="Aptos" panose="020B0004020202020204" pitchFamily="34" charset="0"/>
            </a:endParaRPr>
          </a:p>
          <a:p>
            <a:br>
              <a:rPr lang="en-US" dirty="0"/>
            </a:br>
            <a:endParaRPr lang="en-US" sz="1200" b="0" i="0" dirty="0">
              <a:solidFill>
                <a:srgbClr val="000000"/>
              </a:solidFill>
              <a:effectLst/>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18521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560E63B2-D433-497B-82B7-B837A3F36A27}" type="slidenum">
              <a:rPr lang="en-US" smtClean="0"/>
              <a:t>21</a:t>
            </a:fld>
            <a:endParaRPr lang="en-US"/>
          </a:p>
        </p:txBody>
      </p:sp>
    </p:spTree>
    <p:extLst>
      <p:ext uri="{BB962C8B-B14F-4D97-AF65-F5344CB8AC3E}">
        <p14:creationId xmlns:p14="http://schemas.microsoft.com/office/powerpoint/2010/main" val="22132632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22</a:t>
            </a:fld>
            <a:endParaRPr lang="en-US"/>
          </a:p>
        </p:txBody>
      </p:sp>
    </p:spTree>
    <p:extLst>
      <p:ext uri="{BB962C8B-B14F-4D97-AF65-F5344CB8AC3E}">
        <p14:creationId xmlns:p14="http://schemas.microsoft.com/office/powerpoint/2010/main" val="8644185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23</a:t>
            </a:fld>
            <a:endParaRPr lang="en-US"/>
          </a:p>
        </p:txBody>
      </p:sp>
    </p:spTree>
    <p:extLst>
      <p:ext uri="{BB962C8B-B14F-4D97-AF65-F5344CB8AC3E}">
        <p14:creationId xmlns:p14="http://schemas.microsoft.com/office/powerpoint/2010/main" val="316953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1213772-5A8E-4CA2-9495-07BA94319129}" type="datetimeFigureOut">
              <a:rPr lang="en-US" smtClean="0"/>
              <a:t>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008476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96197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213772-5A8E-4CA2-9495-07BA94319129}" type="datetimeFigureOut">
              <a:rPr lang="en-US" smtClean="0"/>
              <a:t>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047049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1213772-5A8E-4CA2-9495-07BA94319129}" type="datetimeFigureOut">
              <a:rPr lang="en-US" smtClean="0"/>
              <a:t>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981307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1213772-5A8E-4CA2-9495-07BA94319129}" type="datetimeFigureOut">
              <a:rPr lang="en-US" smtClean="0"/>
              <a:t>2/1/2024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446201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1213772-5A8E-4CA2-9495-07BA94319129}" type="datetimeFigureOut">
              <a:rPr lang="en-US" smtClean="0"/>
              <a:t>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745882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213772-5A8E-4CA2-9495-07BA94319129}" type="datetimeFigureOut">
              <a:rPr lang="en-US" smtClean="0"/>
              <a:t>2/1/2024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366051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213772-5A8E-4CA2-9495-07BA94319129}" type="datetimeFigureOut">
              <a:rPr lang="en-US" smtClean="0"/>
              <a:t>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222235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213772-5A8E-4CA2-9495-07BA94319129}" type="datetimeFigureOut">
              <a:rPr lang="en-US" smtClean="0"/>
              <a:t>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784170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206490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5836635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213772-5A8E-4CA2-9495-07BA94319129}" type="datetimeFigureOut">
              <a:rPr lang="en-US" smtClean="0"/>
              <a:t>2/1/2024</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8691684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4.sv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ABE31A-0DCB-AE26-C7C9-C00D66A0C8A3}"/>
              </a:ext>
            </a:extLst>
          </p:cNvPr>
          <p:cNvSpPr/>
          <p:nvPr/>
        </p:nvSpPr>
        <p:spPr>
          <a:xfrm>
            <a:off x="-6217" y="5523938"/>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800" i="1">
              <a:solidFill>
                <a:schemeClr val="bg1"/>
              </a:solidFill>
              <a:latin typeface="Trade Gothic Next Cond" panose="020B0506040303020004" pitchFamily="34" charset="0"/>
              <a:cs typeface="Arial" panose="020B0604020202020204" pitchFamily="34" charset="0"/>
            </a:endParaRP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4">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TextBox 1">
            <a:extLst>
              <a:ext uri="{FF2B5EF4-FFF2-40B4-BE49-F238E27FC236}">
                <a16:creationId xmlns:a16="http://schemas.microsoft.com/office/drawing/2014/main" id="{904F6021-96B5-5539-570E-5394A51250E3}"/>
              </a:ext>
            </a:extLst>
          </p:cNvPr>
          <p:cNvSpPr txBox="1"/>
          <p:nvPr/>
        </p:nvSpPr>
        <p:spPr>
          <a:xfrm>
            <a:off x="136470" y="5547793"/>
            <a:ext cx="10528420" cy="830997"/>
          </a:xfrm>
          <a:prstGeom prst="rect">
            <a:avLst/>
          </a:prstGeom>
          <a:noFill/>
        </p:spPr>
        <p:txBody>
          <a:bodyPr wrap="square" lIns="91440" tIns="45720" rIns="91440" bIns="45720" rtlCol="0" anchor="t">
            <a:spAutoFit/>
          </a:bodyPr>
          <a:lstStyle/>
          <a:p>
            <a:r>
              <a:rPr lang="en-US" sz="2400" b="1">
                <a:solidFill>
                  <a:schemeClr val="bg1"/>
                </a:solidFill>
                <a:latin typeface="Trade Gothic Next HvyCd"/>
                <a:cs typeface="Arial"/>
              </a:rPr>
              <a:t>Dr. Michelle L. Davis 	 </a:t>
            </a:r>
            <a:endParaRPr lang="en-US" sz="2400" b="1">
              <a:solidFill>
                <a:schemeClr val="bg1"/>
              </a:solidFill>
              <a:latin typeface="Trade Gothic Next HvyCd" panose="020B0906040303020004" pitchFamily="34" charset="0"/>
              <a:cs typeface="Arial" panose="020B0604020202020204" pitchFamily="34" charset="0"/>
            </a:endParaRPr>
          </a:p>
          <a:p>
            <a:r>
              <a:rPr lang="en-US" sz="2400" i="1">
                <a:solidFill>
                  <a:schemeClr val="bg1"/>
                </a:solidFill>
                <a:latin typeface="Trade Gothic Next Cond"/>
                <a:cs typeface="Arial"/>
              </a:rPr>
              <a:t>STEM/STEAM &amp; Advanced Academics Coordinator	 </a:t>
            </a:r>
            <a:endParaRPr lang="en-US" sz="2400" i="1">
              <a:solidFill>
                <a:schemeClr val="bg1"/>
              </a:solidFill>
              <a:latin typeface="Trade Gothic Next Cond" panose="020B0506040303020004" pitchFamily="34" charset="0"/>
              <a:cs typeface="Arial" panose="020B0604020202020204" pitchFamily="34" charset="0"/>
            </a:endParaRPr>
          </a:p>
        </p:txBody>
      </p:sp>
      <p:sp>
        <p:nvSpPr>
          <p:cNvPr id="6" name="TextBox 5">
            <a:extLst>
              <a:ext uri="{FF2B5EF4-FFF2-40B4-BE49-F238E27FC236}">
                <a16:creationId xmlns:a16="http://schemas.microsoft.com/office/drawing/2014/main" id="{89C20278-D1AE-A919-5369-770BB57871C9}"/>
              </a:ext>
            </a:extLst>
          </p:cNvPr>
          <p:cNvSpPr txBox="1"/>
          <p:nvPr/>
        </p:nvSpPr>
        <p:spPr>
          <a:xfrm>
            <a:off x="136470" y="6322833"/>
            <a:ext cx="5975715" cy="400110"/>
          </a:xfrm>
          <a:prstGeom prst="rect">
            <a:avLst/>
          </a:prstGeom>
          <a:noFill/>
        </p:spPr>
        <p:txBody>
          <a:bodyPr wrap="square" lIns="91440" tIns="45720" rIns="91440" bIns="45720" rtlCol="0" anchor="t">
            <a:spAutoFit/>
          </a:bodyPr>
          <a:lstStyle/>
          <a:p>
            <a:r>
              <a:rPr lang="en-US" sz="2000" b="1" i="1" dirty="0">
                <a:solidFill>
                  <a:srgbClr val="FFC700"/>
                </a:solidFill>
                <a:latin typeface="Trade Gothic Next HvyCd"/>
                <a:cs typeface="Arial"/>
              </a:rPr>
              <a:t>February 15, 2024</a:t>
            </a:r>
          </a:p>
        </p:txBody>
      </p:sp>
      <p:sp>
        <p:nvSpPr>
          <p:cNvPr id="4" name="TextBox 3">
            <a:extLst>
              <a:ext uri="{FF2B5EF4-FFF2-40B4-BE49-F238E27FC236}">
                <a16:creationId xmlns:a16="http://schemas.microsoft.com/office/drawing/2014/main" id="{6AD40D80-A9FD-D26D-0E14-4F112E188F8A}"/>
              </a:ext>
            </a:extLst>
          </p:cNvPr>
          <p:cNvSpPr txBox="1"/>
          <p:nvPr/>
        </p:nvSpPr>
        <p:spPr>
          <a:xfrm>
            <a:off x="949031" y="2136338"/>
            <a:ext cx="10658376" cy="2585323"/>
          </a:xfrm>
          <a:prstGeom prst="rect">
            <a:avLst/>
          </a:prstGeom>
          <a:noFill/>
        </p:spPr>
        <p:txBody>
          <a:bodyPr wrap="square" lIns="91440" tIns="45720" rIns="91440" bIns="45720" rtlCol="0" anchor="t">
            <a:spAutoFit/>
          </a:bodyPr>
          <a:lstStyle/>
          <a:p>
            <a:pPr algn="ctr" defTabSz="914400"/>
            <a:r>
              <a:rPr lang="en-US" sz="5400" b="1">
                <a:latin typeface="Trade Gothic Next HvyCd"/>
                <a:cs typeface="Arial"/>
              </a:rPr>
              <a:t>Building our Future:</a:t>
            </a:r>
          </a:p>
          <a:p>
            <a:pPr algn="ctr" defTabSz="914400"/>
            <a:r>
              <a:rPr lang="en-US" sz="5400" b="1">
                <a:latin typeface="Trade Gothic Next HvyCd"/>
                <a:cs typeface="Arial"/>
              </a:rPr>
              <a:t>Supporting STEM/STEAM K-12 and </a:t>
            </a:r>
          </a:p>
          <a:p>
            <a:pPr algn="ctr" defTabSz="914400"/>
            <a:r>
              <a:rPr lang="en-US" sz="5400" b="1">
                <a:latin typeface="Trade Gothic Next HvyCd"/>
                <a:cs typeface="Arial"/>
              </a:rPr>
              <a:t>Advanced Academics 6-12</a:t>
            </a:r>
            <a:endParaRPr lang="en-US" sz="5400" b="1">
              <a:latin typeface="Trade Gothic Next HvyCd" panose="020B0906040303020004" pitchFamily="34" charset="0"/>
              <a:cs typeface="Arial" panose="020B0604020202020204" pitchFamily="34" charset="0"/>
            </a:endParaRPr>
          </a:p>
        </p:txBody>
      </p:sp>
    </p:spTree>
    <p:extLst>
      <p:ext uri="{BB962C8B-B14F-4D97-AF65-F5344CB8AC3E}">
        <p14:creationId xmlns:p14="http://schemas.microsoft.com/office/powerpoint/2010/main" val="2554398938"/>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4"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a:ln/>
                <a:solidFill>
                  <a:schemeClr val="accent4"/>
                </a:solidFill>
                <a:latin typeface="Trade Gothic Next HvyCd" panose="020B0906040303020004" pitchFamily="34" charset="0"/>
              </a:rPr>
              <a:t>OUR VISION</a:t>
            </a:r>
          </a:p>
        </p:txBody>
      </p:sp>
      <p:sp>
        <p:nvSpPr>
          <p:cNvPr id="17" name="Rectangle 16" hidden="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5400000">
            <a:off x="2011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1439107"/>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Calibri" panose="020F0502020204030204"/>
            </a:endParaRP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ln/>
                <a:solidFill>
                  <a:srgbClr val="FFC000"/>
                </a:solidFill>
                <a:latin typeface="Trade Gothic Next HvyCd" panose="020B0906040303020004" pitchFamily="34" charset="0"/>
              </a:rPr>
              <a:t>OUR MISSION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1047164" y="1643402"/>
            <a:ext cx="3436432"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kern="100">
                <a:solidFill>
                  <a:prstClr val="white"/>
                </a:solidFill>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lang="en-US" sz="2200">
              <a:solidFill>
                <a:prstClr val="white"/>
              </a:solidFill>
              <a:latin typeface="Trade Gothic Next HvyCd" panose="020B0906040303020004" pitchFamily="34" charset="0"/>
            </a:endParaRPr>
          </a:p>
        </p:txBody>
      </p:sp>
      <p:sp>
        <p:nvSpPr>
          <p:cNvPr id="7" name="Rectangle 6">
            <a:extLst>
              <a:ext uri="{FF2B5EF4-FFF2-40B4-BE49-F238E27FC236}">
                <a16:creationId xmlns:a16="http://schemas.microsoft.com/office/drawing/2014/main" id="{7C913803-547A-1650-D6A9-7DBE29DF117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4533214"/>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Calibri" panose="020F0502020204030204"/>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3">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4">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
        <p:nvSpPr>
          <p:cNvPr id="6" name="Content Placeholder 9">
            <a:extLst>
              <a:ext uri="{FF2B5EF4-FFF2-40B4-BE49-F238E27FC236}">
                <a16:creationId xmlns:a16="http://schemas.microsoft.com/office/drawing/2014/main" id="{5787B405-7BA7-D82A-4585-5F63B7101249}"/>
              </a:ext>
            </a:extLst>
          </p:cNvPr>
          <p:cNvSpPr txBox="1">
            <a:spLocks/>
          </p:cNvSpPr>
          <p:nvPr/>
        </p:nvSpPr>
        <p:spPr>
          <a:xfrm>
            <a:off x="1047164" y="4746645"/>
            <a:ext cx="4213672" cy="191888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200" kern="100">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endParaRPr lang="en-US" sz="2200">
              <a:latin typeface="Trade Gothic Next HvyCd" panose="020B0906040303020004" pitchFamily="34" charset="0"/>
            </a:endParaRPr>
          </a:p>
        </p:txBody>
      </p:sp>
    </p:spTree>
    <p:extLst>
      <p:ext uri="{BB962C8B-B14F-4D97-AF65-F5344CB8AC3E}">
        <p14:creationId xmlns:p14="http://schemas.microsoft.com/office/powerpoint/2010/main" val="115028509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380554" y="2908304"/>
            <a:ext cx="3537585" cy="1343656"/>
          </a:xfrm>
        </p:spPr>
        <p:txBody>
          <a:bodyPr>
            <a:normAutofit/>
          </a:body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795182" y="4371975"/>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a:latin typeface="Trade Gothic Next HvyCd" panose="020B0906040303020004" pitchFamily="34" charset="0"/>
                <a:ea typeface="Calibri" panose="020F0502020204030204" pitchFamily="34" charset="0"/>
                <a:cs typeface="Arial" panose="020B0604020202020204" pitchFamily="34" charset="0"/>
              </a:rPr>
              <a:t> Personalized Learning</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Collaboration</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Engagement</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Safety</a:t>
            </a:r>
          </a:p>
          <a:p>
            <a:pPr>
              <a:buClr>
                <a:schemeClr val="accent4"/>
              </a:buClr>
              <a:buFont typeface="Wingdings" panose="05000000000000000000" pitchFamily="2" charset="2"/>
              <a:buChar char="Ø"/>
            </a:pPr>
            <a:r>
              <a:rPr lang="en-US" sz="2200">
                <a:latin typeface="Trade Gothic Next HvyCd" panose="020B0906040303020004" pitchFamily="34" charset="0"/>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3">
            <a:extLst>
              <a:ext uri="{28A0092B-C50C-407E-A947-70E740481C1C}">
                <a14:useLocalDpi xmlns:a14="http://schemas.microsoft.com/office/drawing/2010/main" val="0"/>
              </a:ext>
            </a:extLst>
          </a:blip>
          <a:srcRect t="20370" b="24629"/>
          <a:stretch/>
        </p:blipFill>
        <p:spPr>
          <a:xfrm>
            <a:off x="7193200" y="1423987"/>
            <a:ext cx="4644678" cy="5434013"/>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4"/>
          <a:stretch>
            <a:fillRect/>
          </a:stretch>
        </p:blipFill>
        <p:spPr>
          <a:xfrm>
            <a:off x="4277745" y="164113"/>
            <a:ext cx="3099248" cy="1987902"/>
          </a:xfrm>
          <a:prstGeom prst="rect">
            <a:avLst/>
          </a:prstGeom>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7145790" y="911859"/>
            <a:ext cx="1792352" cy="1024256"/>
          </a:xfrm>
          <a:prstGeom prst="rect">
            <a:avLst/>
          </a:prstGeom>
        </p:spPr>
        <p:txBody>
          <a:bodyPr vert="horz" lIns="91440" tIns="45720" rIns="91440" bIns="45720" rtlCol="0" anchor="b">
            <a:normAutofit fontScale="67500" lnSpcReduction="2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ln w="0"/>
                <a:effectLst>
                  <a:outerShdw blurRad="38100" dist="38100" dir="2700000" algn="tl">
                    <a:srgbClr val="000000">
                      <a:alpha val="43137"/>
                    </a:srgbClr>
                  </a:outerShdw>
                </a:effectLst>
                <a:latin typeface="Trade Gothic Next HvyCd" panose="020B0906040303020004" pitchFamily="34" charset="0"/>
              </a:rPr>
              <a:t>LEARNER </a:t>
            </a:r>
            <a:br>
              <a:rPr lang="en-US" sz="4000" b="1">
                <a:ln w="0"/>
                <a:effectLst>
                  <a:outerShdw blurRad="38100" dist="38100" dir="2700000" algn="tl">
                    <a:srgbClr val="000000">
                      <a:alpha val="43137"/>
                    </a:srgbClr>
                  </a:outerShdw>
                </a:effectLst>
                <a:latin typeface="Trade Gothic Next HvyCd" panose="020B0906040303020004" pitchFamily="34" charset="0"/>
              </a:rPr>
            </a:br>
            <a:r>
              <a:rPr lang="en-US" sz="4000" b="1">
                <a:ln w="0"/>
                <a:effectLst>
                  <a:outerShdw blurRad="38100" dist="38100" dir="2700000" algn="tl">
                    <a:srgbClr val="000000">
                      <a:alpha val="43137"/>
                    </a:srgbClr>
                  </a:outerShdw>
                </a:effectLst>
                <a:latin typeface="Trade Gothic Next HvyCd" panose="020B0906040303020004" pitchFamily="34" charset="0"/>
              </a:rPr>
              <a:t>OUTCOMES</a:t>
            </a:r>
          </a:p>
          <a:p>
            <a:endParaRPr lang="en-US" sz="3200" b="1">
              <a:ln w="0"/>
              <a:latin typeface="Trade Gothic Next HvyCd" panose="020B0906040303020004" pitchFamily="34" charset="0"/>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374839" y="350541"/>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789467" y="119760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a:latin typeface="Trade Gothic Next HvyCd" panose="020B0906040303020004" pitchFamily="34" charset="0"/>
                <a:ea typeface="Calibri" panose="020F0502020204030204" pitchFamily="34" charset="0"/>
                <a:cs typeface="Arial" panose="020B0604020202020204" pitchFamily="34" charset="0"/>
              </a:rPr>
              <a:t> Student Achievement</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Staff Effectiveness</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87302" y="2476043"/>
            <a:ext cx="3081338" cy="4093428"/>
          </a:xfrm>
          <a:prstGeom prst="rect">
            <a:avLst/>
          </a:prstGeom>
          <a:noFill/>
        </p:spPr>
        <p:txBody>
          <a:bodyPr wrap="square" rtlCol="0">
            <a:spAutoFit/>
          </a:bodyPr>
          <a:lstStyle/>
          <a:p>
            <a:r>
              <a:rPr lang="en-US" sz="2000">
                <a:latin typeface="Trade Gothic Next" panose="020B0503040303020004" pitchFamily="34" charset="0"/>
              </a:rPr>
              <a:t>Each student </a:t>
            </a:r>
          </a:p>
          <a:p>
            <a:r>
              <a:rPr lang="en-US" sz="2000">
                <a:latin typeface="Trade Gothic Next" panose="020B0503040303020004" pitchFamily="34" charset="0"/>
              </a:rPr>
              <a:t>will graduate </a:t>
            </a:r>
            <a:r>
              <a:rPr lang="en-US" sz="2000" b="1" i="1">
                <a:latin typeface="Trade Gothic Next" panose="020B0503040303020004" pitchFamily="34" charset="0"/>
              </a:rPr>
              <a:t>empowered</a:t>
            </a:r>
            <a:r>
              <a:rPr lang="en-US" sz="2000">
                <a:latin typeface="Trade Gothic Next" panose="020B0503040303020004" pitchFamily="34" charset="0"/>
              </a:rPr>
              <a:t> to make a well-informed decision about their next step. They will learn about themselves as they </a:t>
            </a:r>
            <a:r>
              <a:rPr lang="en-US" sz="2000" b="1" i="1">
                <a:latin typeface="Trade Gothic Next" panose="020B0503040303020004" pitchFamily="34" charset="0"/>
              </a:rPr>
              <a:t>engage</a:t>
            </a:r>
            <a:r>
              <a:rPr lang="en-US" sz="2000">
                <a:latin typeface="Trade Gothic Next" panose="020B0503040303020004" pitchFamily="34" charset="0"/>
              </a:rPr>
              <a:t> in rigorous content and gain </a:t>
            </a:r>
            <a:r>
              <a:rPr lang="en-US" sz="2000" b="1" i="1">
                <a:latin typeface="Trade Gothic Next" panose="020B0503040303020004" pitchFamily="34" charset="0"/>
              </a:rPr>
              <a:t>exposure</a:t>
            </a:r>
            <a:r>
              <a:rPr lang="en-US" sz="2000">
                <a:latin typeface="Trade Gothic Next" panose="020B0503040303020004" pitchFamily="34" charset="0"/>
              </a:rPr>
              <a:t> through personalized learning </a:t>
            </a:r>
            <a:r>
              <a:rPr lang="en-US" sz="2000" b="1" i="1">
                <a:latin typeface="Trade Gothic Next" panose="020B0503040303020004" pitchFamily="34" charset="0"/>
              </a:rPr>
              <a:t>experiences</a:t>
            </a:r>
            <a:r>
              <a:rPr lang="en-US" sz="2000">
                <a:latin typeface="Trade Gothic Next" panose="020B0503040303020004" pitchFamily="34" charset="0"/>
              </a:rPr>
              <a:t>, thereby </a:t>
            </a:r>
            <a:r>
              <a:rPr lang="en-US" sz="2000" b="1" i="1">
                <a:latin typeface="Trade Gothic Next" panose="020B0503040303020004" pitchFamily="34" charset="0"/>
              </a:rPr>
              <a:t>enlightening</a:t>
            </a:r>
            <a:r>
              <a:rPr lang="en-US" sz="2000">
                <a:latin typeface="Trade Gothic Next" panose="020B0503040303020004" pitchFamily="34" charset="0"/>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516770"/>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5"/>
          <a:srcRect l="10026" r="6357" b="12015"/>
          <a:stretch/>
        </p:blipFill>
        <p:spPr>
          <a:xfrm>
            <a:off x="10593926" y="76200"/>
            <a:ext cx="1444436" cy="1513892"/>
          </a:xfrm>
          <a:prstGeom prst="rect">
            <a:avLst/>
          </a:prstGeom>
        </p:spPr>
      </p:pic>
    </p:spTree>
    <p:extLst>
      <p:ext uri="{BB962C8B-B14F-4D97-AF65-F5344CB8AC3E}">
        <p14:creationId xmlns:p14="http://schemas.microsoft.com/office/powerpoint/2010/main" val="3574420939"/>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and yellow sign with white text&#10;&#10;Description automatically generated">
            <a:extLst>
              <a:ext uri="{FF2B5EF4-FFF2-40B4-BE49-F238E27FC236}">
                <a16:creationId xmlns:a16="http://schemas.microsoft.com/office/drawing/2014/main" id="{836A6F51-24CE-541D-AC48-04DF5C135D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43070099"/>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225240" y="1072400"/>
            <a:ext cx="11853029" cy="5472118"/>
          </a:xfrm>
          <a:noFill/>
        </p:spPr>
        <p:txBody>
          <a:bodyPr vert="horz" lIns="91440" tIns="45720" rIns="91440" bIns="45720" rtlCol="0" anchor="t">
            <a:noAutofit/>
          </a:bodyPr>
          <a:lstStyle/>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a:rPr>
              <a:t>Overview</a:t>
            </a:r>
          </a:p>
          <a:p>
            <a:pPr marL="0" indent="0">
              <a:lnSpc>
                <a:spcPct val="100000"/>
              </a:lnSpc>
              <a:spcBef>
                <a:spcPts val="0"/>
              </a:spcBef>
              <a:buNone/>
            </a:pPr>
            <a:r>
              <a:rPr lang="en-US" sz="2200" dirty="0">
                <a:latin typeface="Arial Narrow"/>
              </a:rPr>
              <a:t>This presentation will provide a summary of the work occurring at the district, school, and classroom levels to provide students with experiences in STEM/STEAM education that will support increases in achievement in Science and Mathematics and how Advanced Academics is being supported throughout the district, school, and classroom levels for our gifted learners.</a:t>
            </a:r>
            <a:endParaRPr lang="en-US" sz="2200" dirty="0">
              <a:latin typeface="Arial Narrow" panose="020B0606020202030204" pitchFamily="34" charset="0"/>
            </a:endParaRPr>
          </a:p>
          <a:p>
            <a:pPr marL="0" indent="0">
              <a:lnSpc>
                <a:spcPct val="100000"/>
              </a:lnSpc>
              <a:spcBef>
                <a:spcPts val="0"/>
              </a:spcBef>
              <a:buNone/>
            </a:pPr>
            <a:endParaRPr lang="en-US" sz="1500" cap="all" dirty="0">
              <a:effectLst>
                <a:outerShdw blurRad="38100" dist="38100" dir="2700000" algn="tl">
                  <a:srgbClr val="000000">
                    <a:alpha val="43137"/>
                  </a:srgbClr>
                </a:outerShdw>
              </a:effectLst>
              <a:latin typeface="Trade Gothic Next HvyCd"/>
            </a:endParaRPr>
          </a:p>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a:rPr>
              <a:t>Roadmap</a:t>
            </a:r>
          </a:p>
          <a:p>
            <a:pPr>
              <a:lnSpc>
                <a:spcPct val="100000"/>
              </a:lnSpc>
              <a:spcBef>
                <a:spcPts val="0"/>
              </a:spcBef>
              <a:buFont typeface="Wingdings" panose="05000000000000000000" pitchFamily="2" charset="2"/>
              <a:buChar char="Ø"/>
            </a:pPr>
            <a:r>
              <a:rPr lang="en-US" sz="2200" dirty="0">
                <a:latin typeface="Arial Narrow"/>
              </a:rPr>
              <a:t>  Data-Driven STEM/STEAM Supports Given to Schools</a:t>
            </a:r>
          </a:p>
          <a:p>
            <a:pPr>
              <a:lnSpc>
                <a:spcPct val="100000"/>
              </a:lnSpc>
              <a:spcBef>
                <a:spcPts val="0"/>
              </a:spcBef>
              <a:buFont typeface="Wingdings" panose="05000000000000000000" pitchFamily="2" charset="2"/>
              <a:buChar char="Ø"/>
            </a:pPr>
            <a:r>
              <a:rPr lang="en-US" sz="2200" dirty="0">
                <a:latin typeface="Arial Narrow"/>
              </a:rPr>
              <a:t>  Overview of STEM/STEAM Data </a:t>
            </a:r>
          </a:p>
          <a:p>
            <a:pPr>
              <a:lnSpc>
                <a:spcPct val="100000"/>
              </a:lnSpc>
              <a:spcBef>
                <a:spcPts val="0"/>
              </a:spcBef>
              <a:buFont typeface="Wingdings" panose="05000000000000000000" pitchFamily="2" charset="2"/>
              <a:buChar char="Ø"/>
            </a:pPr>
            <a:r>
              <a:rPr lang="en-US" sz="2200" dirty="0">
                <a:latin typeface="Arial Narrow"/>
              </a:rPr>
              <a:t>  Data-Driven Advanced Academic Supports for Gifted Teachers </a:t>
            </a:r>
          </a:p>
          <a:p>
            <a:pPr>
              <a:lnSpc>
                <a:spcPct val="100000"/>
              </a:lnSpc>
              <a:spcBef>
                <a:spcPts val="0"/>
              </a:spcBef>
              <a:buFont typeface="Wingdings" panose="05000000000000000000" pitchFamily="2" charset="2"/>
              <a:buChar char="Ø"/>
            </a:pPr>
            <a:r>
              <a:rPr lang="en-US" sz="2200" dirty="0">
                <a:latin typeface="Arial Narrow"/>
              </a:rPr>
              <a:t>  Overview of Advanced Academic Data</a:t>
            </a:r>
          </a:p>
          <a:p>
            <a:pPr marL="0" indent="0">
              <a:lnSpc>
                <a:spcPct val="100000"/>
              </a:lnSpc>
              <a:spcBef>
                <a:spcPts val="0"/>
              </a:spcBef>
              <a:buNone/>
            </a:pPr>
            <a:endParaRPr lang="en-US" sz="1500" dirty="0">
              <a:latin typeface="Arial Narrow" panose="020B0606020202030204" pitchFamily="34" charset="0"/>
            </a:endParaRPr>
          </a:p>
          <a:p>
            <a:pPr marL="0" indent="0">
              <a:lnSpc>
                <a:spcPct val="100000"/>
              </a:lnSpc>
              <a:spcBef>
                <a:spcPts val="0"/>
              </a:spcBef>
              <a:buNone/>
            </a:pPr>
            <a:r>
              <a:rPr lang="en-US" sz="3000" b="1" cap="all" dirty="0">
                <a:effectLst>
                  <a:outerShdw blurRad="38100" dist="38100" dir="2700000" algn="tl">
                    <a:srgbClr val="000000">
                      <a:alpha val="43137"/>
                    </a:srgbClr>
                  </a:outerShdw>
                </a:effectLst>
                <a:latin typeface="Trade Gothic Next HvyCd"/>
              </a:rPr>
              <a:t>Takeaway</a:t>
            </a:r>
          </a:p>
          <a:p>
            <a:pPr marL="0" indent="0">
              <a:lnSpc>
                <a:spcPct val="100000"/>
              </a:lnSpc>
              <a:spcBef>
                <a:spcPts val="0"/>
              </a:spcBef>
              <a:buNone/>
            </a:pPr>
            <a:r>
              <a:rPr lang="en-US" sz="2200" dirty="0">
                <a:latin typeface="Arial Narrow"/>
              </a:rPr>
              <a:t>The takeaway is that STEM/STEAM education supports ensure that students solidify foundations in Math and Science and Advanced Academics supports gifted students to exceed grade level expectations.</a:t>
            </a:r>
          </a:p>
        </p:txBody>
      </p:sp>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D26AB5F-2E5D-B4AC-1EB2-17846C0D548B}"/>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AGENDA</a:t>
            </a:r>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spTree>
    <p:extLst>
      <p:ext uri="{BB962C8B-B14F-4D97-AF65-F5344CB8AC3E}">
        <p14:creationId xmlns:p14="http://schemas.microsoft.com/office/powerpoint/2010/main" val="2312289924"/>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FC9BDD50-ED43-E2E2-EE87-A2E84A46A6E4}"/>
              </a:ext>
            </a:extLst>
          </p:cNvPr>
          <p:cNvSpPr>
            <a:spLocks noGrp="1"/>
          </p:cNvSpPr>
          <p:nvPr>
            <p:ph type="title"/>
          </p:nvPr>
        </p:nvSpPr>
        <p:spPr>
          <a:xfrm>
            <a:off x="0" y="131375"/>
            <a:ext cx="12188677" cy="824480"/>
          </a:xfrm>
        </p:spPr>
        <p:style>
          <a:lnRef idx="1">
            <a:schemeClr val="dk1"/>
          </a:lnRef>
          <a:fillRef idx="3">
            <a:schemeClr val="dk1"/>
          </a:fillRef>
          <a:effectRef idx="2">
            <a:schemeClr val="dk1"/>
          </a:effectRef>
          <a:fontRef idx="minor">
            <a:schemeClr val="lt1"/>
          </a:fontRef>
        </p:style>
        <p:txBody>
          <a:bodyPr>
            <a:normAutofit/>
          </a:bodyPr>
          <a:lstStyle/>
          <a:p>
            <a:r>
              <a:rPr lang="en-US" dirty="0">
                <a:effectLst>
                  <a:outerShdw blurRad="38100" dist="38100" dir="2700000" algn="tl">
                    <a:srgbClr val="000000">
                      <a:alpha val="43137"/>
                    </a:srgbClr>
                  </a:outerShdw>
                </a:effectLst>
                <a:latin typeface="Trade Gothic Next HvyCd" panose="020B0906040303020004" pitchFamily="34" charset="0"/>
              </a:rPr>
              <a:t>District Support for STEM/STEAM Education</a:t>
            </a:r>
          </a:p>
        </p:txBody>
      </p:sp>
      <p:pic>
        <p:nvPicPr>
          <p:cNvPr id="4" name="Picture 3">
            <a:extLst>
              <a:ext uri="{FF2B5EF4-FFF2-40B4-BE49-F238E27FC236}">
                <a16:creationId xmlns:a16="http://schemas.microsoft.com/office/drawing/2014/main" id="{F076D576-AB7C-8CC3-874C-AC6387545FCB}"/>
              </a:ext>
            </a:extLst>
          </p:cNvPr>
          <p:cNvPicPr>
            <a:picLocks noChangeAspect="1"/>
          </p:cNvPicPr>
          <p:nvPr/>
        </p:nvPicPr>
        <p:blipFill>
          <a:blip r:embed="rId3"/>
          <a:stretch>
            <a:fillRect/>
          </a:stretch>
        </p:blipFill>
        <p:spPr>
          <a:xfrm>
            <a:off x="10907923" y="-19185"/>
            <a:ext cx="1391675" cy="1386174"/>
          </a:xfrm>
          <a:prstGeom prst="rect">
            <a:avLst/>
          </a:prstGeom>
        </p:spPr>
      </p:pic>
      <p:sp>
        <p:nvSpPr>
          <p:cNvPr id="6" name="TextBox 5">
            <a:extLst>
              <a:ext uri="{FF2B5EF4-FFF2-40B4-BE49-F238E27FC236}">
                <a16:creationId xmlns:a16="http://schemas.microsoft.com/office/drawing/2014/main" id="{8D0DFC5B-1E2F-258E-7658-D089AA327D14}"/>
              </a:ext>
            </a:extLst>
          </p:cNvPr>
          <p:cNvSpPr txBox="1"/>
          <p:nvPr/>
        </p:nvSpPr>
        <p:spPr>
          <a:xfrm>
            <a:off x="273916" y="1246153"/>
            <a:ext cx="11640844" cy="5386090"/>
          </a:xfrm>
          <a:prstGeom prst="rect">
            <a:avLst/>
          </a:prstGeom>
          <a:noFill/>
        </p:spPr>
        <p:txBody>
          <a:bodyPr wrap="square">
            <a:spAutoFit/>
          </a:bodyPr>
          <a:lstStyle/>
          <a:p>
            <a:pPr marL="285750" indent="-285750">
              <a:buFont typeface="Arial" panose="020B0604020202020204" pitchFamily="34" charset="0"/>
              <a:buChar char="•"/>
            </a:pPr>
            <a:r>
              <a:rPr lang="en-US" sz="3200" dirty="0"/>
              <a:t>Provides schools with support during the GaDOE STEM/STEAM Certification process.</a:t>
            </a:r>
          </a:p>
          <a:p>
            <a:pPr marL="285750" indent="-285750">
              <a:buFont typeface="Arial" panose="020B0604020202020204" pitchFamily="34" charset="0"/>
              <a:buChar char="•"/>
            </a:pPr>
            <a:r>
              <a:rPr lang="en-US" sz="3200" dirty="0"/>
              <a:t>Provides elementary schools with literacy-based STEM lessons.</a:t>
            </a:r>
          </a:p>
          <a:p>
            <a:pPr marL="285750" indent="-285750">
              <a:buFont typeface="Arial" panose="020B0604020202020204" pitchFamily="34" charset="0"/>
              <a:buChar char="•"/>
            </a:pPr>
            <a:r>
              <a:rPr lang="en-US" sz="3200" dirty="0"/>
              <a:t>Supports PBL interdisciplinary unit writing at middle schools. </a:t>
            </a:r>
          </a:p>
          <a:p>
            <a:pPr marL="285750" indent="-285750">
              <a:buFont typeface="Arial" panose="020B0604020202020204" pitchFamily="34" charset="0"/>
              <a:buChar char="•"/>
            </a:pPr>
            <a:r>
              <a:rPr lang="en-US" sz="3200" dirty="0"/>
              <a:t>Provides support for STEM/STEAM professional learning and resources.</a:t>
            </a:r>
          </a:p>
          <a:p>
            <a:pPr marL="285750" indent="-285750">
              <a:buFont typeface="Arial" panose="020B0604020202020204" pitchFamily="34" charset="0"/>
              <a:buChar char="•"/>
            </a:pPr>
            <a:r>
              <a:rPr lang="en-US" sz="3200" dirty="0"/>
              <a:t>Supports implementation of First Lego League </a:t>
            </a:r>
          </a:p>
          <a:p>
            <a:r>
              <a:rPr lang="en-US" sz="3200" dirty="0"/>
              <a:t>   Robotics at elementary schools and </a:t>
            </a:r>
            <a:r>
              <a:rPr lang="en-US" sz="3200" dirty="0" err="1"/>
              <a:t>Starbase</a:t>
            </a:r>
            <a:r>
              <a:rPr lang="en-US" sz="3200" dirty="0"/>
              <a:t> </a:t>
            </a:r>
          </a:p>
          <a:p>
            <a:r>
              <a:rPr lang="en-US" sz="3200" dirty="0"/>
              <a:t>   2.0 Robotics at middle schools. </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endParaRPr lang="en-US" sz="2800" dirty="0">
              <a:solidFill>
                <a:schemeClr val="tx1"/>
              </a:solidFill>
            </a:endParaRPr>
          </a:p>
        </p:txBody>
      </p:sp>
      <p:pic>
        <p:nvPicPr>
          <p:cNvPr id="7" name="Picture 6" descr="Elementary student using a microscope in a science classroom">
            <a:extLst>
              <a:ext uri="{FF2B5EF4-FFF2-40B4-BE49-F238E27FC236}">
                <a16:creationId xmlns:a16="http://schemas.microsoft.com/office/drawing/2014/main" id="{192E3E6D-15E0-7A86-5943-3985D564A8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46826" y="3996205"/>
            <a:ext cx="4045174" cy="2796920"/>
          </a:xfrm>
          <a:prstGeom prst="rect">
            <a:avLst/>
          </a:prstGeom>
          <a:effectLst>
            <a:softEdge rad="520700"/>
          </a:effectLst>
        </p:spPr>
      </p:pic>
    </p:spTree>
    <p:extLst>
      <p:ext uri="{BB962C8B-B14F-4D97-AF65-F5344CB8AC3E}">
        <p14:creationId xmlns:p14="http://schemas.microsoft.com/office/powerpoint/2010/main" val="1745157896"/>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graph&#10;&#10;Description automatically generated">
            <a:extLst>
              <a:ext uri="{FF2B5EF4-FFF2-40B4-BE49-F238E27FC236}">
                <a16:creationId xmlns:a16="http://schemas.microsoft.com/office/drawing/2014/main" id="{270873F3-F011-8CBF-EACC-EFEB081EAAA5}"/>
              </a:ext>
            </a:extLst>
          </p:cNvPr>
          <p:cNvPicPr>
            <a:picLocks noChangeAspect="1"/>
          </p:cNvPicPr>
          <p:nvPr/>
        </p:nvPicPr>
        <p:blipFill rotWithShape="1">
          <a:blip r:embed="rId3">
            <a:extLst>
              <a:ext uri="{28A0092B-C50C-407E-A947-70E740481C1C}">
                <a14:useLocalDpi xmlns:a14="http://schemas.microsoft.com/office/drawing/2010/main" val="0"/>
              </a:ext>
            </a:extLst>
          </a:blip>
          <a:srcRect t="39426" r="55412" b="1915"/>
          <a:stretch/>
        </p:blipFill>
        <p:spPr>
          <a:xfrm>
            <a:off x="3656461" y="1037419"/>
            <a:ext cx="8257522" cy="5792772"/>
          </a:xfrm>
          <a:prstGeom prst="rect">
            <a:avLst/>
          </a:prstGeom>
        </p:spPr>
      </p:pic>
      <p:sp>
        <p:nvSpPr>
          <p:cNvPr id="3" name="Rectangle 2">
            <a:extLst>
              <a:ext uri="{FF2B5EF4-FFF2-40B4-BE49-F238E27FC236}">
                <a16:creationId xmlns:a16="http://schemas.microsoft.com/office/drawing/2014/main" id="{5CED5A45-F39A-FB1E-451E-860C74F2EFAA}"/>
              </a:ext>
            </a:extLst>
          </p:cNvPr>
          <p:cNvSpPr/>
          <p:nvPr/>
        </p:nvSpPr>
        <p:spPr>
          <a:xfrm>
            <a:off x="-3368" y="86946"/>
            <a:ext cx="12192000" cy="704237"/>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4"/>
          <a:stretch>
            <a:fillRect/>
          </a:stretch>
        </p:blipFill>
        <p:spPr>
          <a:xfrm>
            <a:off x="10789316" y="-90710"/>
            <a:ext cx="1391675" cy="1386174"/>
          </a:xfrm>
          <a:prstGeom prst="rect">
            <a:avLst/>
          </a:prstGeom>
        </p:spPr>
      </p:pic>
      <p:graphicFrame>
        <p:nvGraphicFramePr>
          <p:cNvPr id="13" name="Table 12">
            <a:extLst>
              <a:ext uri="{FF2B5EF4-FFF2-40B4-BE49-F238E27FC236}">
                <a16:creationId xmlns:a16="http://schemas.microsoft.com/office/drawing/2014/main" id="{2105D332-E432-DFC6-E7A9-6D044668230E}"/>
              </a:ext>
            </a:extLst>
          </p:cNvPr>
          <p:cNvGraphicFramePr>
            <a:graphicFrameLocks noGrp="1"/>
          </p:cNvGraphicFramePr>
          <p:nvPr>
            <p:extLst>
              <p:ext uri="{D42A27DB-BD31-4B8C-83A1-F6EECF244321}">
                <p14:modId xmlns:p14="http://schemas.microsoft.com/office/powerpoint/2010/main" val="39026944"/>
              </p:ext>
            </p:extLst>
          </p:nvPr>
        </p:nvGraphicFramePr>
        <p:xfrm>
          <a:off x="278017" y="1173188"/>
          <a:ext cx="3087145" cy="2433311"/>
        </p:xfrm>
        <a:graphic>
          <a:graphicData uri="http://schemas.openxmlformats.org/drawingml/2006/table">
            <a:tbl>
              <a:tblPr firstRow="1" bandRow="1">
                <a:tableStyleId>{5C22544A-7EE6-4342-B048-85BDC9FD1C3A}</a:tableStyleId>
              </a:tblPr>
              <a:tblGrid>
                <a:gridCol w="1343695">
                  <a:extLst>
                    <a:ext uri="{9D8B030D-6E8A-4147-A177-3AD203B41FA5}">
                      <a16:colId xmlns:a16="http://schemas.microsoft.com/office/drawing/2014/main" val="2194474904"/>
                    </a:ext>
                  </a:extLst>
                </a:gridCol>
                <a:gridCol w="1743450">
                  <a:extLst>
                    <a:ext uri="{9D8B030D-6E8A-4147-A177-3AD203B41FA5}">
                      <a16:colId xmlns:a16="http://schemas.microsoft.com/office/drawing/2014/main" val="2890344230"/>
                    </a:ext>
                  </a:extLst>
                </a:gridCol>
              </a:tblGrid>
              <a:tr h="370838">
                <a:tc gridSpan="2">
                  <a:txBody>
                    <a:bodyPr/>
                    <a:lstStyle/>
                    <a:p>
                      <a:pPr lvl="0" algn="ctr">
                        <a:buNone/>
                      </a:pPr>
                      <a:r>
                        <a:rPr lang="en-US" sz="1600" b="1">
                          <a:solidFill>
                            <a:schemeClr val="tx1"/>
                          </a:solidFill>
                          <a:latin typeface="Calibri Light"/>
                        </a:rPr>
                        <a:t>Proficient and Distinguished Learners (at Alex II):</a:t>
                      </a:r>
                    </a:p>
                  </a:txBody>
                  <a:tcPr anchor="ctr">
                    <a:lnL w="12700">
                      <a:solidFill>
                        <a:schemeClr val="tx1"/>
                      </a:solidFill>
                    </a:lnL>
                    <a:lnR w="12700">
                      <a:solidFill>
                        <a:schemeClr val="tx1"/>
                      </a:solidFill>
                    </a:lnR>
                    <a:lnT w="12700" cap="flat" cmpd="sng" algn="ctr">
                      <a:solidFill>
                        <a:schemeClr val="tx1"/>
                      </a:solidFill>
                      <a:prstDash val="solid"/>
                      <a:round/>
                      <a:headEnd type="none" w="med" len="med"/>
                      <a:tailEnd type="none" w="med" len="med"/>
                    </a:lnT>
                    <a:lnB w="12700">
                      <a:solidFill>
                        <a:schemeClr val="tx1"/>
                      </a:solidFill>
                    </a:lnB>
                    <a:solidFill>
                      <a:schemeClr val="bg1">
                        <a:lumMod val="95000"/>
                      </a:schemeClr>
                    </a:solidFill>
                  </a:tcPr>
                </a:tc>
                <a:tc hMerge="1">
                  <a:txBody>
                    <a:bodyPr/>
                    <a:lstStyle/>
                    <a:p>
                      <a:endParaRPr lang="en-US"/>
                    </a:p>
                  </a:txBody>
                  <a:tcPr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362298893"/>
                  </a:ext>
                </a:extLst>
              </a:tr>
              <a:tr h="370839">
                <a:tc>
                  <a:txBody>
                    <a:bodyPr/>
                    <a:lstStyle/>
                    <a:p>
                      <a:pPr lvl="0" algn="ctr">
                        <a:buNone/>
                      </a:pPr>
                      <a:r>
                        <a:rPr lang="en-US" sz="1600" b="1">
                          <a:solidFill>
                            <a:srgbClr val="FF0000"/>
                          </a:solidFill>
                          <a:latin typeface="Calibri Light"/>
                        </a:rPr>
                        <a:t>2017-2018</a:t>
                      </a:r>
                    </a:p>
                  </a:txBody>
                  <a:tcPr anchor="ctr">
                    <a:lnL w="12700">
                      <a:solidFill>
                        <a:schemeClr val="tx1"/>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sz="1600" b="1" dirty="0">
                          <a:solidFill>
                            <a:schemeClr val="tx1"/>
                          </a:solidFill>
                          <a:latin typeface="Calibri Light"/>
                        </a:rPr>
                        <a:t>66.7% of students</a:t>
                      </a:r>
                    </a:p>
                  </a:txBody>
                  <a:tcPr anchor="ctr">
                    <a:lnL w="12700" cap="flat" cmpd="sng" algn="ctr">
                      <a:solidFill>
                        <a:schemeClr val="tx1"/>
                      </a:solidFill>
                      <a:prstDash val="solid"/>
                      <a:round/>
                      <a:headEnd type="none" w="med" len="med"/>
                      <a:tailEnd type="none" w="med" len="med"/>
                    </a:lnL>
                    <a:lnR w="12700">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39936383"/>
                  </a:ext>
                </a:extLst>
              </a:tr>
              <a:tr h="370838">
                <a:tc>
                  <a:txBody>
                    <a:bodyPr/>
                    <a:lstStyle/>
                    <a:p>
                      <a:pPr lvl="0" algn="ctr">
                        <a:buNone/>
                      </a:pPr>
                      <a:r>
                        <a:rPr lang="en-US" sz="1600" b="1">
                          <a:solidFill>
                            <a:srgbClr val="FFC000"/>
                          </a:solidFill>
                          <a:latin typeface="Calibri Light"/>
                        </a:rPr>
                        <a:t>2018-2019</a:t>
                      </a:r>
                    </a:p>
                  </a:txBody>
                  <a:tcPr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sz="1600" b="1">
                          <a:solidFill>
                            <a:schemeClr val="tx1"/>
                          </a:solidFill>
                          <a:latin typeface="Calibri Light"/>
                        </a:rPr>
                        <a:t> 57.1% of students</a:t>
                      </a:r>
                    </a:p>
                  </a:txBody>
                  <a:tcPr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94906049"/>
                  </a:ext>
                </a:extLst>
              </a:tr>
              <a:tr h="370838">
                <a:tc>
                  <a:txBody>
                    <a:bodyPr/>
                    <a:lstStyle/>
                    <a:p>
                      <a:pPr lvl="0" algn="ctr">
                        <a:buNone/>
                      </a:pPr>
                      <a:r>
                        <a:rPr lang="en-US" sz="1600" b="1">
                          <a:solidFill>
                            <a:srgbClr val="78CF95"/>
                          </a:solidFill>
                          <a:latin typeface="Calibri Light"/>
                        </a:rPr>
                        <a:t>2020-2021</a:t>
                      </a:r>
                    </a:p>
                  </a:txBody>
                  <a:tcPr anchor="ctr">
                    <a:lnL w="12700">
                      <a:solidFill>
                        <a:schemeClr val="tx1"/>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sz="1600" b="1">
                          <a:solidFill>
                            <a:schemeClr val="tx1"/>
                          </a:solidFill>
                          <a:latin typeface="Calibri Light"/>
                        </a:rPr>
                        <a:t>38.1% of students</a:t>
                      </a:r>
                    </a:p>
                  </a:txBody>
                  <a:tcPr anchor="ctr">
                    <a:lnL w="12700" cap="flat" cmpd="sng" algn="ctr">
                      <a:solidFill>
                        <a:schemeClr val="tx1"/>
                      </a:solidFill>
                      <a:prstDash val="solid"/>
                      <a:round/>
                      <a:headEnd type="none" w="med" len="med"/>
                      <a:tailEnd type="none" w="med" len="med"/>
                    </a:lnL>
                    <a:lnR w="12700">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46226125"/>
                  </a:ext>
                </a:extLst>
              </a:tr>
              <a:tr h="370838">
                <a:tc>
                  <a:txBody>
                    <a:bodyPr/>
                    <a:lstStyle/>
                    <a:p>
                      <a:pPr lvl="0" algn="ctr">
                        <a:buNone/>
                      </a:pPr>
                      <a:r>
                        <a:rPr lang="en-US" sz="1600" b="1">
                          <a:solidFill>
                            <a:schemeClr val="accent6"/>
                          </a:solidFill>
                          <a:latin typeface="Calibri Light"/>
                        </a:rPr>
                        <a:t>2021-2022</a:t>
                      </a:r>
                    </a:p>
                  </a:txBody>
                  <a:tcPr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sz="1600" b="1">
                          <a:solidFill>
                            <a:schemeClr val="tx1"/>
                          </a:solidFill>
                          <a:latin typeface="Calibri Light"/>
                        </a:rPr>
                        <a:t>72.2% of students</a:t>
                      </a:r>
                    </a:p>
                  </a:txBody>
                  <a:tcPr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11741649"/>
                  </a:ext>
                </a:extLst>
              </a:tr>
              <a:tr h="370838">
                <a:tc>
                  <a:txBody>
                    <a:bodyPr/>
                    <a:lstStyle/>
                    <a:p>
                      <a:pPr lvl="0" algn="ctr">
                        <a:buNone/>
                      </a:pPr>
                      <a:r>
                        <a:rPr lang="en-US" sz="1600" b="1">
                          <a:solidFill>
                            <a:schemeClr val="accent1"/>
                          </a:solidFill>
                          <a:latin typeface="Calibri Light"/>
                        </a:rPr>
                        <a:t>2022-2023</a:t>
                      </a:r>
                    </a:p>
                  </a:txBody>
                  <a:tcPr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lvl="0" algn="ctr">
                        <a:buNone/>
                      </a:pPr>
                      <a:r>
                        <a:rPr lang="en-US" sz="1600" b="1" dirty="0">
                          <a:solidFill>
                            <a:schemeClr val="tx1"/>
                          </a:solidFill>
                          <a:latin typeface="Calibri Light"/>
                        </a:rPr>
                        <a:t>69.2% of students</a:t>
                      </a:r>
                    </a:p>
                  </a:txBody>
                  <a:tcPr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969288215"/>
                  </a:ext>
                </a:extLst>
              </a:tr>
            </a:tbl>
          </a:graphicData>
        </a:graphic>
      </p:graphicFrame>
      <p:sp>
        <p:nvSpPr>
          <p:cNvPr id="21" name="Star: 5 Points 20">
            <a:extLst>
              <a:ext uri="{FF2B5EF4-FFF2-40B4-BE49-F238E27FC236}">
                <a16:creationId xmlns:a16="http://schemas.microsoft.com/office/drawing/2014/main" id="{8F67D0ED-01A1-BC40-1969-6AD464DE526C}"/>
              </a:ext>
            </a:extLst>
          </p:cNvPr>
          <p:cNvSpPr/>
          <p:nvPr/>
        </p:nvSpPr>
        <p:spPr>
          <a:xfrm rot="1140000">
            <a:off x="3275297" y="3258276"/>
            <a:ext cx="310444" cy="296333"/>
          </a:xfrm>
          <a:prstGeom prst="star5">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33" name="Table 32">
            <a:extLst>
              <a:ext uri="{FF2B5EF4-FFF2-40B4-BE49-F238E27FC236}">
                <a16:creationId xmlns:a16="http://schemas.microsoft.com/office/drawing/2014/main" id="{E392F341-C925-8AD0-7931-9A8349285392}"/>
              </a:ext>
            </a:extLst>
          </p:cNvPr>
          <p:cNvGraphicFramePr>
            <a:graphicFrameLocks noGrp="1"/>
          </p:cNvGraphicFramePr>
          <p:nvPr>
            <p:extLst>
              <p:ext uri="{D42A27DB-BD31-4B8C-83A1-F6EECF244321}">
                <p14:modId xmlns:p14="http://schemas.microsoft.com/office/powerpoint/2010/main" val="2295874390"/>
              </p:ext>
            </p:extLst>
          </p:nvPr>
        </p:nvGraphicFramePr>
        <p:xfrm>
          <a:off x="278017" y="4019446"/>
          <a:ext cx="3087145" cy="2433311"/>
        </p:xfrm>
        <a:graphic>
          <a:graphicData uri="http://schemas.openxmlformats.org/drawingml/2006/table">
            <a:tbl>
              <a:tblPr firstRow="1" bandRow="1">
                <a:tableStyleId>{5C22544A-7EE6-4342-B048-85BDC9FD1C3A}</a:tableStyleId>
              </a:tblPr>
              <a:tblGrid>
                <a:gridCol w="1330303">
                  <a:extLst>
                    <a:ext uri="{9D8B030D-6E8A-4147-A177-3AD203B41FA5}">
                      <a16:colId xmlns:a16="http://schemas.microsoft.com/office/drawing/2014/main" val="2194474904"/>
                    </a:ext>
                  </a:extLst>
                </a:gridCol>
                <a:gridCol w="1756842">
                  <a:extLst>
                    <a:ext uri="{9D8B030D-6E8A-4147-A177-3AD203B41FA5}">
                      <a16:colId xmlns:a16="http://schemas.microsoft.com/office/drawing/2014/main" val="2890344230"/>
                    </a:ext>
                  </a:extLst>
                </a:gridCol>
              </a:tblGrid>
              <a:tr h="370838">
                <a:tc gridSpan="2">
                  <a:txBody>
                    <a:bodyPr/>
                    <a:lstStyle/>
                    <a:p>
                      <a:pPr lvl="0" algn="ctr">
                        <a:buNone/>
                      </a:pPr>
                      <a:r>
                        <a:rPr lang="en-US" sz="1600" b="1">
                          <a:solidFill>
                            <a:schemeClr val="tx1"/>
                          </a:solidFill>
                          <a:latin typeface="Calibri Light"/>
                        </a:rPr>
                        <a:t>Proficient and Distinguished Learners (district)</a:t>
                      </a:r>
                    </a:p>
                  </a:txBody>
                  <a:tcPr anchor="ctr">
                    <a:lnL w="12700">
                      <a:solidFill>
                        <a:schemeClr val="tx1"/>
                      </a:solidFill>
                    </a:lnL>
                    <a:lnR w="12700">
                      <a:solidFill>
                        <a:schemeClr val="tx1"/>
                      </a:solidFill>
                    </a:lnR>
                    <a:lnT w="12700" cap="flat" cmpd="sng" algn="ctr">
                      <a:solidFill>
                        <a:schemeClr val="tx1"/>
                      </a:solidFill>
                      <a:prstDash val="solid"/>
                      <a:round/>
                      <a:headEnd type="none" w="med" len="med"/>
                      <a:tailEnd type="none" w="med" len="med"/>
                    </a:lnT>
                    <a:lnB w="12700">
                      <a:solidFill>
                        <a:schemeClr val="tx1"/>
                      </a:solidFill>
                    </a:lnB>
                    <a:solidFill>
                      <a:schemeClr val="bg1">
                        <a:lumMod val="95000"/>
                      </a:schemeClr>
                    </a:solidFill>
                  </a:tcPr>
                </a:tc>
                <a:tc hMerge="1">
                  <a:txBody>
                    <a:bodyPr/>
                    <a:lstStyle/>
                    <a:p>
                      <a:endParaRPr lang="en-US"/>
                    </a:p>
                  </a:txBody>
                  <a:tcPr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362298893"/>
                  </a:ext>
                </a:extLst>
              </a:tr>
              <a:tr h="370839">
                <a:tc>
                  <a:txBody>
                    <a:bodyPr/>
                    <a:lstStyle/>
                    <a:p>
                      <a:pPr lvl="0" algn="ctr">
                        <a:buNone/>
                      </a:pPr>
                      <a:r>
                        <a:rPr lang="en-US" sz="1600" b="1">
                          <a:solidFill>
                            <a:srgbClr val="FF0000"/>
                          </a:solidFill>
                          <a:latin typeface="Calibri Light"/>
                        </a:rPr>
                        <a:t>2017-2018</a:t>
                      </a:r>
                    </a:p>
                  </a:txBody>
                  <a:tcPr anchor="ctr">
                    <a:lnL w="12700">
                      <a:solidFill>
                        <a:schemeClr val="tx1"/>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sz="1600" b="1">
                          <a:solidFill>
                            <a:schemeClr val="tx1"/>
                          </a:solidFill>
                          <a:latin typeface="Calibri Light"/>
                        </a:rPr>
                        <a:t>22.9% of students</a:t>
                      </a:r>
                    </a:p>
                  </a:txBody>
                  <a:tcPr anchor="ctr">
                    <a:lnL w="12700" cap="flat" cmpd="sng" algn="ctr">
                      <a:solidFill>
                        <a:schemeClr val="tx1"/>
                      </a:solidFill>
                      <a:prstDash val="solid"/>
                      <a:round/>
                      <a:headEnd type="none" w="med" len="med"/>
                      <a:tailEnd type="none" w="med" len="med"/>
                    </a:lnL>
                    <a:lnR w="12700">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39936383"/>
                  </a:ext>
                </a:extLst>
              </a:tr>
              <a:tr h="370838">
                <a:tc>
                  <a:txBody>
                    <a:bodyPr/>
                    <a:lstStyle/>
                    <a:p>
                      <a:pPr lvl="0" algn="ctr">
                        <a:buNone/>
                      </a:pPr>
                      <a:r>
                        <a:rPr lang="en-US" sz="1600" b="1">
                          <a:solidFill>
                            <a:srgbClr val="FFC000"/>
                          </a:solidFill>
                          <a:latin typeface="Calibri Light"/>
                        </a:rPr>
                        <a:t>2018-2019</a:t>
                      </a:r>
                    </a:p>
                  </a:txBody>
                  <a:tcPr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sz="1600" b="1">
                          <a:solidFill>
                            <a:schemeClr val="tx1"/>
                          </a:solidFill>
                          <a:latin typeface="Calibri Light"/>
                        </a:rPr>
                        <a:t> 22.7% of students</a:t>
                      </a:r>
                    </a:p>
                  </a:txBody>
                  <a:tcPr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94906049"/>
                  </a:ext>
                </a:extLst>
              </a:tr>
              <a:tr h="370838">
                <a:tc>
                  <a:txBody>
                    <a:bodyPr/>
                    <a:lstStyle/>
                    <a:p>
                      <a:pPr lvl="0" algn="ctr">
                        <a:buNone/>
                      </a:pPr>
                      <a:r>
                        <a:rPr lang="en-US" sz="1600" b="1">
                          <a:solidFill>
                            <a:srgbClr val="39B378"/>
                          </a:solidFill>
                          <a:latin typeface="Calibri Light"/>
                        </a:rPr>
                        <a:t>2020-2021</a:t>
                      </a:r>
                    </a:p>
                  </a:txBody>
                  <a:tcPr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sz="1600" b="1">
                          <a:solidFill>
                            <a:schemeClr val="tx1"/>
                          </a:solidFill>
                          <a:latin typeface="Calibri Light"/>
                        </a:rPr>
                        <a:t>17% of students</a:t>
                      </a:r>
                    </a:p>
                  </a:txBody>
                  <a:tcPr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11741649"/>
                  </a:ext>
                </a:extLst>
              </a:tr>
              <a:tr h="370838">
                <a:tc>
                  <a:txBody>
                    <a:bodyPr/>
                    <a:lstStyle/>
                    <a:p>
                      <a:pPr lvl="0" algn="ctr">
                        <a:buNone/>
                      </a:pPr>
                      <a:r>
                        <a:rPr lang="en-US" sz="1600" b="1">
                          <a:solidFill>
                            <a:srgbClr val="92D050"/>
                          </a:solidFill>
                          <a:latin typeface="Calibri Light"/>
                        </a:rPr>
                        <a:t>2021-2022</a:t>
                      </a:r>
                    </a:p>
                  </a:txBody>
                  <a:tcPr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sz="1600" b="1">
                          <a:solidFill>
                            <a:schemeClr val="tx1"/>
                          </a:solidFill>
                          <a:latin typeface="Calibri Light"/>
                        </a:rPr>
                        <a:t>24% of students</a:t>
                      </a:r>
                    </a:p>
                  </a:txBody>
                  <a:tcPr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69288215"/>
                  </a:ext>
                </a:extLst>
              </a:tr>
              <a:tr h="370838">
                <a:tc>
                  <a:txBody>
                    <a:bodyPr/>
                    <a:lstStyle/>
                    <a:p>
                      <a:pPr lvl="0" algn="ctr">
                        <a:buNone/>
                      </a:pPr>
                      <a:r>
                        <a:rPr lang="en-US" sz="1600" b="1">
                          <a:solidFill>
                            <a:schemeClr val="accent1"/>
                          </a:solidFill>
                          <a:latin typeface="Calibri Light"/>
                        </a:rPr>
                        <a:t>2022-2023</a:t>
                      </a:r>
                    </a:p>
                  </a:txBody>
                  <a:tcPr anchor="ct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bg1"/>
                    </a:solidFill>
                  </a:tcPr>
                </a:tc>
                <a:tc>
                  <a:txBody>
                    <a:bodyPr/>
                    <a:lstStyle/>
                    <a:p>
                      <a:pPr lvl="0" algn="ctr">
                        <a:buNone/>
                      </a:pPr>
                      <a:r>
                        <a:rPr lang="en-US" sz="1600" b="1">
                          <a:solidFill>
                            <a:schemeClr val="tx1"/>
                          </a:solidFill>
                          <a:latin typeface="Calibri Light"/>
                        </a:rPr>
                        <a:t>25.7% of students</a:t>
                      </a:r>
                    </a:p>
                  </a:txBody>
                  <a:tcPr anchor="ctr">
                    <a:lnL w="12700" cap="flat" cmpd="sng" algn="ctr">
                      <a:solidFill>
                        <a:schemeClr val="tx1"/>
                      </a:solidFill>
                      <a:prstDash val="solid"/>
                      <a:round/>
                      <a:headEnd type="none" w="med" len="med"/>
                      <a:tailEnd type="none" w="med" len="med"/>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998229544"/>
                  </a:ext>
                </a:extLst>
              </a:tr>
            </a:tbl>
          </a:graphicData>
        </a:graphic>
      </p:graphicFrame>
      <p:sp>
        <p:nvSpPr>
          <p:cNvPr id="34" name="Left Bracket 33">
            <a:extLst>
              <a:ext uri="{FF2B5EF4-FFF2-40B4-BE49-F238E27FC236}">
                <a16:creationId xmlns:a16="http://schemas.microsoft.com/office/drawing/2014/main" id="{E0B5C91C-EFBB-2881-0378-92D6BA290AFB}"/>
              </a:ext>
            </a:extLst>
          </p:cNvPr>
          <p:cNvSpPr/>
          <p:nvPr/>
        </p:nvSpPr>
        <p:spPr>
          <a:xfrm rot="10800000">
            <a:off x="11691016" y="1805984"/>
            <a:ext cx="149800" cy="1549958"/>
          </a:xfrm>
          <a:prstGeom prst="leftBracket">
            <a:avLst/>
          </a:prstGeom>
          <a:ln w="571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Left Bracket 34">
            <a:extLst>
              <a:ext uri="{FF2B5EF4-FFF2-40B4-BE49-F238E27FC236}">
                <a16:creationId xmlns:a16="http://schemas.microsoft.com/office/drawing/2014/main" id="{DD32C6DE-4208-82E8-8AD7-DE3BA526D425}"/>
              </a:ext>
            </a:extLst>
          </p:cNvPr>
          <p:cNvSpPr/>
          <p:nvPr/>
        </p:nvSpPr>
        <p:spPr>
          <a:xfrm rot="10800000">
            <a:off x="10234980" y="1762950"/>
            <a:ext cx="149800" cy="1666049"/>
          </a:xfrm>
          <a:prstGeom prst="leftBracket">
            <a:avLst/>
          </a:prstGeom>
          <a:ln w="571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Left Bracket 35">
            <a:extLst>
              <a:ext uri="{FF2B5EF4-FFF2-40B4-BE49-F238E27FC236}">
                <a16:creationId xmlns:a16="http://schemas.microsoft.com/office/drawing/2014/main" id="{27702086-6D09-0E69-08F7-18FCC2E167AC}"/>
              </a:ext>
            </a:extLst>
          </p:cNvPr>
          <p:cNvSpPr/>
          <p:nvPr/>
        </p:nvSpPr>
        <p:spPr>
          <a:xfrm rot="10800000">
            <a:off x="8801992" y="1479608"/>
            <a:ext cx="149804" cy="949214"/>
          </a:xfrm>
          <a:prstGeom prst="leftBracket">
            <a:avLst/>
          </a:prstGeom>
          <a:ln w="571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Left Bracket 36">
            <a:extLst>
              <a:ext uri="{FF2B5EF4-FFF2-40B4-BE49-F238E27FC236}">
                <a16:creationId xmlns:a16="http://schemas.microsoft.com/office/drawing/2014/main" id="{33058C03-280B-E5D1-21C1-52043CA80D39}"/>
              </a:ext>
            </a:extLst>
          </p:cNvPr>
          <p:cNvSpPr/>
          <p:nvPr/>
        </p:nvSpPr>
        <p:spPr>
          <a:xfrm rot="10800000">
            <a:off x="7338657" y="1691051"/>
            <a:ext cx="149802" cy="1258199"/>
          </a:xfrm>
          <a:prstGeom prst="leftBracket">
            <a:avLst/>
          </a:prstGeom>
          <a:ln w="571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Left Bracket 37">
            <a:extLst>
              <a:ext uri="{FF2B5EF4-FFF2-40B4-BE49-F238E27FC236}">
                <a16:creationId xmlns:a16="http://schemas.microsoft.com/office/drawing/2014/main" id="{9851D369-3AC7-8251-B537-A146EE052F3F}"/>
              </a:ext>
            </a:extLst>
          </p:cNvPr>
          <p:cNvSpPr/>
          <p:nvPr/>
        </p:nvSpPr>
        <p:spPr>
          <a:xfrm rot="10800000">
            <a:off x="5875321" y="1979720"/>
            <a:ext cx="180151" cy="1152172"/>
          </a:xfrm>
          <a:prstGeom prst="leftBracket">
            <a:avLst/>
          </a:prstGeom>
          <a:ln w="571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effectLst/>
              <a:uLnTx/>
              <a:uFillTx/>
              <a:latin typeface="Calibri" panose="020F0502020204030204"/>
              <a:ea typeface="+mn-ea"/>
              <a:cs typeface="+mn-cs"/>
            </a:endParaRPr>
          </a:p>
        </p:txBody>
      </p:sp>
      <p:sp>
        <p:nvSpPr>
          <p:cNvPr id="39" name="Star: 5 Points 38">
            <a:extLst>
              <a:ext uri="{FF2B5EF4-FFF2-40B4-BE49-F238E27FC236}">
                <a16:creationId xmlns:a16="http://schemas.microsoft.com/office/drawing/2014/main" id="{D457E4C1-AA1F-47C2-2090-9438DBE2BF98}"/>
              </a:ext>
            </a:extLst>
          </p:cNvPr>
          <p:cNvSpPr/>
          <p:nvPr/>
        </p:nvSpPr>
        <p:spPr>
          <a:xfrm rot="1140000">
            <a:off x="3279161" y="6110328"/>
            <a:ext cx="310444" cy="296333"/>
          </a:xfrm>
          <a:prstGeom prst="star5">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9B90AFEB-77DD-03F8-4FE2-3EF4A5658CCF}"/>
              </a:ext>
            </a:extLst>
          </p:cNvPr>
          <p:cNvSpPr txBox="1"/>
          <p:nvPr/>
        </p:nvSpPr>
        <p:spPr>
          <a:xfrm>
            <a:off x="3733014" y="6374633"/>
            <a:ext cx="961534" cy="369332"/>
          </a:xfrm>
          <a:prstGeom prst="rect">
            <a:avLst/>
          </a:prstGeom>
          <a:solidFill>
            <a:schemeClr val="bg1"/>
          </a:solidFill>
        </p:spPr>
        <p:txBody>
          <a:bodyPr wrap="square" rtlCol="0">
            <a:spAutoFit/>
          </a:bodyPr>
          <a:lstStyle/>
          <a:p>
            <a:endParaRPr lang="en-US"/>
          </a:p>
        </p:txBody>
      </p:sp>
      <p:sp>
        <p:nvSpPr>
          <p:cNvPr id="2" name="TextBox 2">
            <a:extLst>
              <a:ext uri="{FF2B5EF4-FFF2-40B4-BE49-F238E27FC236}">
                <a16:creationId xmlns:a16="http://schemas.microsoft.com/office/drawing/2014/main" id="{8D4B8BA8-77BB-8AA4-BA71-2DE12D6B0B56}"/>
              </a:ext>
            </a:extLst>
          </p:cNvPr>
          <p:cNvSpPr txBox="1"/>
          <p:nvPr/>
        </p:nvSpPr>
        <p:spPr>
          <a:xfrm>
            <a:off x="17422" y="110097"/>
            <a:ext cx="10627939" cy="76944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Alexander II Science Georgia Milestones Data</a:t>
            </a:r>
          </a:p>
        </p:txBody>
      </p:sp>
    </p:spTree>
    <p:extLst>
      <p:ext uri="{BB962C8B-B14F-4D97-AF65-F5344CB8AC3E}">
        <p14:creationId xmlns:p14="http://schemas.microsoft.com/office/powerpoint/2010/main" val="3080933823"/>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1000"/>
                                        <p:tgtEl>
                                          <p:spTgt spid="21"/>
                                        </p:tgtEl>
                                      </p:cBhvr>
                                    </p:animEffect>
                                    <p:anim calcmode="lin" valueType="num">
                                      <p:cBhvr>
                                        <p:cTn id="14" dur="1000" fill="hold"/>
                                        <p:tgtEl>
                                          <p:spTgt spid="21"/>
                                        </p:tgtEl>
                                        <p:attrNameLst>
                                          <p:attrName>ppt_x</p:attrName>
                                        </p:attrNameLst>
                                      </p:cBhvr>
                                      <p:tavLst>
                                        <p:tav tm="0">
                                          <p:val>
                                            <p:strVal val="#ppt_x"/>
                                          </p:val>
                                        </p:tav>
                                        <p:tav tm="100000">
                                          <p:val>
                                            <p:strVal val="#ppt_x"/>
                                          </p:val>
                                        </p:tav>
                                      </p:tavLst>
                                    </p:anim>
                                    <p:anim calcmode="lin" valueType="num">
                                      <p:cBhvr>
                                        <p:cTn id="15"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fade">
                                      <p:cBhvr>
                                        <p:cTn id="20" dur="1000"/>
                                        <p:tgtEl>
                                          <p:spTgt spid="33"/>
                                        </p:tgtEl>
                                      </p:cBhvr>
                                    </p:animEffect>
                                    <p:anim calcmode="lin" valueType="num">
                                      <p:cBhvr>
                                        <p:cTn id="21" dur="1000" fill="hold"/>
                                        <p:tgtEl>
                                          <p:spTgt spid="33"/>
                                        </p:tgtEl>
                                        <p:attrNameLst>
                                          <p:attrName>ppt_x</p:attrName>
                                        </p:attrNameLst>
                                      </p:cBhvr>
                                      <p:tavLst>
                                        <p:tav tm="0">
                                          <p:val>
                                            <p:strVal val="#ppt_x"/>
                                          </p:val>
                                        </p:tav>
                                        <p:tav tm="100000">
                                          <p:val>
                                            <p:strVal val="#ppt_x"/>
                                          </p:val>
                                        </p:tav>
                                      </p:tavLst>
                                    </p:anim>
                                    <p:anim calcmode="lin" valueType="num">
                                      <p:cBhvr>
                                        <p:cTn id="22" dur="1000" fill="hold"/>
                                        <p:tgtEl>
                                          <p:spTgt spid="33"/>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42" presetClass="entr" presetSubtype="0" fill="hold" grpId="0" nodeType="after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fade">
                                      <p:cBhvr>
                                        <p:cTn id="26" dur="1000"/>
                                        <p:tgtEl>
                                          <p:spTgt spid="39"/>
                                        </p:tgtEl>
                                      </p:cBhvr>
                                    </p:animEffect>
                                    <p:anim calcmode="lin" valueType="num">
                                      <p:cBhvr>
                                        <p:cTn id="27" dur="1000" fill="hold"/>
                                        <p:tgtEl>
                                          <p:spTgt spid="39"/>
                                        </p:tgtEl>
                                        <p:attrNameLst>
                                          <p:attrName>ppt_x</p:attrName>
                                        </p:attrNameLst>
                                      </p:cBhvr>
                                      <p:tavLst>
                                        <p:tav tm="0">
                                          <p:val>
                                            <p:strVal val="#ppt_x"/>
                                          </p:val>
                                        </p:tav>
                                        <p:tav tm="100000">
                                          <p:val>
                                            <p:strVal val="#ppt_x"/>
                                          </p:val>
                                        </p:tav>
                                      </p:tavLst>
                                    </p:anim>
                                    <p:anim calcmode="lin" valueType="num">
                                      <p:cBhvr>
                                        <p:cTn id="28"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3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graph&#10;&#10;Description automatically generated">
            <a:extLst>
              <a:ext uri="{FF2B5EF4-FFF2-40B4-BE49-F238E27FC236}">
                <a16:creationId xmlns:a16="http://schemas.microsoft.com/office/drawing/2014/main" id="{1D9DF1D1-574C-7AF7-54A2-A1D86305E084}"/>
              </a:ext>
            </a:extLst>
          </p:cNvPr>
          <p:cNvPicPr>
            <a:picLocks noChangeAspect="1"/>
          </p:cNvPicPr>
          <p:nvPr/>
        </p:nvPicPr>
        <p:blipFill rotWithShape="1">
          <a:blip r:embed="rId3">
            <a:extLst>
              <a:ext uri="{28A0092B-C50C-407E-A947-70E740481C1C}">
                <a14:useLocalDpi xmlns:a14="http://schemas.microsoft.com/office/drawing/2010/main" val="0"/>
              </a:ext>
            </a:extLst>
          </a:blip>
          <a:srcRect t="39701" r="54837"/>
          <a:stretch/>
        </p:blipFill>
        <p:spPr>
          <a:xfrm>
            <a:off x="4120689" y="1061990"/>
            <a:ext cx="7961819" cy="5730546"/>
          </a:xfrm>
          <a:prstGeom prst="rect">
            <a:avLst/>
          </a:prstGeom>
        </p:spPr>
      </p:pic>
      <p:sp>
        <p:nvSpPr>
          <p:cNvPr id="3" name="Rectangle 2">
            <a:extLst>
              <a:ext uri="{FF2B5EF4-FFF2-40B4-BE49-F238E27FC236}">
                <a16:creationId xmlns:a16="http://schemas.microsoft.com/office/drawing/2014/main" id="{5CED5A45-F39A-FB1E-451E-860C74F2EFAA}"/>
              </a:ext>
            </a:extLst>
          </p:cNvPr>
          <p:cNvSpPr/>
          <p:nvPr/>
        </p:nvSpPr>
        <p:spPr>
          <a:xfrm>
            <a:off x="-3368" y="86946"/>
            <a:ext cx="12192000" cy="704237"/>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4"/>
          <a:stretch>
            <a:fillRect/>
          </a:stretch>
        </p:blipFill>
        <p:spPr>
          <a:xfrm>
            <a:off x="10789316" y="-90710"/>
            <a:ext cx="1391675" cy="1386174"/>
          </a:xfrm>
          <a:prstGeom prst="rect">
            <a:avLst/>
          </a:prstGeom>
        </p:spPr>
      </p:pic>
      <p:graphicFrame>
        <p:nvGraphicFramePr>
          <p:cNvPr id="13" name="Table 12">
            <a:extLst>
              <a:ext uri="{FF2B5EF4-FFF2-40B4-BE49-F238E27FC236}">
                <a16:creationId xmlns:a16="http://schemas.microsoft.com/office/drawing/2014/main" id="{2105D332-E432-DFC6-E7A9-6D044668230E}"/>
              </a:ext>
            </a:extLst>
          </p:cNvPr>
          <p:cNvGraphicFramePr>
            <a:graphicFrameLocks noGrp="1"/>
          </p:cNvGraphicFramePr>
          <p:nvPr>
            <p:extLst>
              <p:ext uri="{D42A27DB-BD31-4B8C-83A1-F6EECF244321}">
                <p14:modId xmlns:p14="http://schemas.microsoft.com/office/powerpoint/2010/main" val="2490077101"/>
              </p:ext>
            </p:extLst>
          </p:nvPr>
        </p:nvGraphicFramePr>
        <p:xfrm>
          <a:off x="599419" y="1334805"/>
          <a:ext cx="3087145" cy="2433311"/>
        </p:xfrm>
        <a:graphic>
          <a:graphicData uri="http://schemas.openxmlformats.org/drawingml/2006/table">
            <a:tbl>
              <a:tblPr firstRow="1" bandRow="1">
                <a:tableStyleId>{5C22544A-7EE6-4342-B048-85BDC9FD1C3A}</a:tableStyleId>
              </a:tblPr>
              <a:tblGrid>
                <a:gridCol w="1319533">
                  <a:extLst>
                    <a:ext uri="{9D8B030D-6E8A-4147-A177-3AD203B41FA5}">
                      <a16:colId xmlns:a16="http://schemas.microsoft.com/office/drawing/2014/main" val="2194474904"/>
                    </a:ext>
                  </a:extLst>
                </a:gridCol>
                <a:gridCol w="1767612">
                  <a:extLst>
                    <a:ext uri="{9D8B030D-6E8A-4147-A177-3AD203B41FA5}">
                      <a16:colId xmlns:a16="http://schemas.microsoft.com/office/drawing/2014/main" val="2890344230"/>
                    </a:ext>
                  </a:extLst>
                </a:gridCol>
              </a:tblGrid>
              <a:tr h="370838">
                <a:tc gridSpan="2">
                  <a:txBody>
                    <a:bodyPr/>
                    <a:lstStyle/>
                    <a:p>
                      <a:pPr lvl="0" algn="ctr">
                        <a:buNone/>
                      </a:pPr>
                      <a:r>
                        <a:rPr lang="en-US" sz="1600" b="1" dirty="0">
                          <a:solidFill>
                            <a:schemeClr val="tx1"/>
                          </a:solidFill>
                          <a:latin typeface="Calibri Light"/>
                        </a:rPr>
                        <a:t>Proficient and Distinguished Learners (at Alex II):</a:t>
                      </a:r>
                    </a:p>
                  </a:txBody>
                  <a:tcPr anchor="ctr">
                    <a:lnL w="12700">
                      <a:solidFill>
                        <a:schemeClr val="tx1"/>
                      </a:solidFill>
                    </a:lnL>
                    <a:lnR w="12700">
                      <a:solidFill>
                        <a:schemeClr val="tx1"/>
                      </a:solidFill>
                    </a:lnR>
                    <a:lnT w="12700" cap="flat" cmpd="sng" algn="ctr">
                      <a:solidFill>
                        <a:schemeClr val="tx1"/>
                      </a:solidFill>
                      <a:prstDash val="solid"/>
                      <a:round/>
                      <a:headEnd type="none" w="med" len="med"/>
                      <a:tailEnd type="none" w="med" len="med"/>
                    </a:lnT>
                    <a:lnB w="12700">
                      <a:solidFill>
                        <a:schemeClr val="tx1"/>
                      </a:solidFill>
                    </a:lnB>
                    <a:solidFill>
                      <a:schemeClr val="bg1">
                        <a:lumMod val="95000"/>
                      </a:schemeClr>
                    </a:solidFill>
                  </a:tcPr>
                </a:tc>
                <a:tc hMerge="1">
                  <a:txBody>
                    <a:bodyPr/>
                    <a:lstStyle/>
                    <a:p>
                      <a:endParaRPr lang="en-US"/>
                    </a:p>
                  </a:txBody>
                  <a:tcPr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362298893"/>
                  </a:ext>
                </a:extLst>
              </a:tr>
              <a:tr h="370839">
                <a:tc>
                  <a:txBody>
                    <a:bodyPr/>
                    <a:lstStyle/>
                    <a:p>
                      <a:pPr lvl="0" algn="ctr">
                        <a:buNone/>
                      </a:pPr>
                      <a:r>
                        <a:rPr lang="en-US" sz="1600" b="1">
                          <a:solidFill>
                            <a:srgbClr val="FF0000"/>
                          </a:solidFill>
                          <a:latin typeface="Calibri Light"/>
                        </a:rPr>
                        <a:t>2017-2018</a:t>
                      </a:r>
                    </a:p>
                  </a:txBody>
                  <a:tcPr anchor="ctr">
                    <a:lnL w="12700">
                      <a:solidFill>
                        <a:schemeClr val="tx1"/>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sz="1600" b="1">
                          <a:solidFill>
                            <a:schemeClr val="tx1"/>
                          </a:solidFill>
                          <a:latin typeface="Calibri Light"/>
                        </a:rPr>
                        <a:t>59.9% of students</a:t>
                      </a:r>
                    </a:p>
                  </a:txBody>
                  <a:tcPr anchor="ctr">
                    <a:lnL w="12700" cap="flat" cmpd="sng" algn="ctr">
                      <a:solidFill>
                        <a:schemeClr val="tx1"/>
                      </a:solidFill>
                      <a:prstDash val="solid"/>
                      <a:round/>
                      <a:headEnd type="none" w="med" len="med"/>
                      <a:tailEnd type="none" w="med" len="med"/>
                    </a:lnL>
                    <a:lnR w="12700">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39936383"/>
                  </a:ext>
                </a:extLst>
              </a:tr>
              <a:tr h="370838">
                <a:tc>
                  <a:txBody>
                    <a:bodyPr/>
                    <a:lstStyle/>
                    <a:p>
                      <a:pPr lvl="0" algn="ctr">
                        <a:buNone/>
                      </a:pPr>
                      <a:r>
                        <a:rPr lang="en-US" sz="1600" b="1">
                          <a:solidFill>
                            <a:srgbClr val="FFC000"/>
                          </a:solidFill>
                          <a:latin typeface="Calibri Light"/>
                        </a:rPr>
                        <a:t>2018-2019</a:t>
                      </a:r>
                    </a:p>
                  </a:txBody>
                  <a:tcPr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sz="1600" b="1">
                          <a:solidFill>
                            <a:schemeClr val="tx1"/>
                          </a:solidFill>
                          <a:latin typeface="Calibri Light"/>
                        </a:rPr>
                        <a:t> 56.2% of students</a:t>
                      </a:r>
                    </a:p>
                  </a:txBody>
                  <a:tcPr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94906049"/>
                  </a:ext>
                </a:extLst>
              </a:tr>
              <a:tr h="370838">
                <a:tc>
                  <a:txBody>
                    <a:bodyPr/>
                    <a:lstStyle/>
                    <a:p>
                      <a:pPr lvl="0" algn="ctr">
                        <a:buNone/>
                      </a:pPr>
                      <a:r>
                        <a:rPr lang="en-US" sz="1600" b="1">
                          <a:solidFill>
                            <a:srgbClr val="39B378"/>
                          </a:solidFill>
                          <a:latin typeface="Calibri Light"/>
                        </a:rPr>
                        <a:t>2020-2021</a:t>
                      </a:r>
                    </a:p>
                  </a:txBody>
                  <a:tcPr anchor="ctr">
                    <a:lnL w="12700">
                      <a:solidFill>
                        <a:schemeClr val="tx1"/>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sz="1600" b="1">
                          <a:solidFill>
                            <a:schemeClr val="tx1"/>
                          </a:solidFill>
                          <a:latin typeface="Calibri Light"/>
                        </a:rPr>
                        <a:t>36.6% of students</a:t>
                      </a:r>
                    </a:p>
                  </a:txBody>
                  <a:tcPr anchor="ctr">
                    <a:lnL w="12700" cap="flat" cmpd="sng" algn="ctr">
                      <a:solidFill>
                        <a:schemeClr val="tx1"/>
                      </a:solidFill>
                      <a:prstDash val="solid"/>
                      <a:round/>
                      <a:headEnd type="none" w="med" len="med"/>
                      <a:tailEnd type="none" w="med" len="med"/>
                    </a:lnL>
                    <a:lnR w="12700">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07102923"/>
                  </a:ext>
                </a:extLst>
              </a:tr>
              <a:tr h="370838">
                <a:tc>
                  <a:txBody>
                    <a:bodyPr/>
                    <a:lstStyle/>
                    <a:p>
                      <a:pPr lvl="0" algn="ctr">
                        <a:buNone/>
                      </a:pPr>
                      <a:r>
                        <a:rPr lang="en-US" sz="1600" b="1">
                          <a:solidFill>
                            <a:schemeClr val="accent6"/>
                          </a:solidFill>
                          <a:latin typeface="Calibri Light"/>
                        </a:rPr>
                        <a:t>2021-2022</a:t>
                      </a:r>
                    </a:p>
                  </a:txBody>
                  <a:tcPr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sz="1600" b="1">
                          <a:solidFill>
                            <a:schemeClr val="tx1"/>
                          </a:solidFill>
                          <a:latin typeface="Calibri Light"/>
                        </a:rPr>
                        <a:t>67.5% of students</a:t>
                      </a:r>
                    </a:p>
                  </a:txBody>
                  <a:tcPr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11741649"/>
                  </a:ext>
                </a:extLst>
              </a:tr>
              <a:tr h="370838">
                <a:tc>
                  <a:txBody>
                    <a:bodyPr/>
                    <a:lstStyle/>
                    <a:p>
                      <a:pPr lvl="0" algn="ctr">
                        <a:buNone/>
                      </a:pPr>
                      <a:r>
                        <a:rPr lang="en-US" sz="1600" b="1">
                          <a:solidFill>
                            <a:schemeClr val="accent1"/>
                          </a:solidFill>
                          <a:latin typeface="Calibri Light"/>
                        </a:rPr>
                        <a:t>2022-2023</a:t>
                      </a:r>
                    </a:p>
                  </a:txBody>
                  <a:tcPr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lvl="0" algn="ctr">
                        <a:buNone/>
                      </a:pPr>
                      <a:r>
                        <a:rPr lang="en-US" sz="1600" b="1" dirty="0">
                          <a:solidFill>
                            <a:schemeClr val="tx1"/>
                          </a:solidFill>
                          <a:latin typeface="Calibri Light"/>
                        </a:rPr>
                        <a:t>68.3% of students</a:t>
                      </a:r>
                    </a:p>
                  </a:txBody>
                  <a:tcPr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969288215"/>
                  </a:ext>
                </a:extLst>
              </a:tr>
            </a:tbl>
          </a:graphicData>
        </a:graphic>
      </p:graphicFrame>
      <p:sp>
        <p:nvSpPr>
          <p:cNvPr id="21" name="Star: 5 Points 20">
            <a:extLst>
              <a:ext uri="{FF2B5EF4-FFF2-40B4-BE49-F238E27FC236}">
                <a16:creationId xmlns:a16="http://schemas.microsoft.com/office/drawing/2014/main" id="{8F67D0ED-01A1-BC40-1969-6AD464DE526C}"/>
              </a:ext>
            </a:extLst>
          </p:cNvPr>
          <p:cNvSpPr/>
          <p:nvPr/>
        </p:nvSpPr>
        <p:spPr>
          <a:xfrm rot="1140000">
            <a:off x="3541457" y="3449155"/>
            <a:ext cx="310444" cy="296333"/>
          </a:xfrm>
          <a:prstGeom prst="star5">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33" name="Table 32">
            <a:extLst>
              <a:ext uri="{FF2B5EF4-FFF2-40B4-BE49-F238E27FC236}">
                <a16:creationId xmlns:a16="http://schemas.microsoft.com/office/drawing/2014/main" id="{E392F341-C925-8AD0-7931-9A8349285392}"/>
              </a:ext>
            </a:extLst>
          </p:cNvPr>
          <p:cNvGraphicFramePr>
            <a:graphicFrameLocks noGrp="1"/>
          </p:cNvGraphicFramePr>
          <p:nvPr>
            <p:extLst>
              <p:ext uri="{D42A27DB-BD31-4B8C-83A1-F6EECF244321}">
                <p14:modId xmlns:p14="http://schemas.microsoft.com/office/powerpoint/2010/main" val="567228148"/>
              </p:ext>
            </p:extLst>
          </p:nvPr>
        </p:nvGraphicFramePr>
        <p:xfrm>
          <a:off x="599418" y="4061964"/>
          <a:ext cx="3087145" cy="2433311"/>
        </p:xfrm>
        <a:graphic>
          <a:graphicData uri="http://schemas.openxmlformats.org/drawingml/2006/table">
            <a:tbl>
              <a:tblPr firstRow="1" bandRow="1">
                <a:tableStyleId>{5C22544A-7EE6-4342-B048-85BDC9FD1C3A}</a:tableStyleId>
              </a:tblPr>
              <a:tblGrid>
                <a:gridCol w="1280897">
                  <a:extLst>
                    <a:ext uri="{9D8B030D-6E8A-4147-A177-3AD203B41FA5}">
                      <a16:colId xmlns:a16="http://schemas.microsoft.com/office/drawing/2014/main" val="2194474904"/>
                    </a:ext>
                  </a:extLst>
                </a:gridCol>
                <a:gridCol w="1806248">
                  <a:extLst>
                    <a:ext uri="{9D8B030D-6E8A-4147-A177-3AD203B41FA5}">
                      <a16:colId xmlns:a16="http://schemas.microsoft.com/office/drawing/2014/main" val="2890344230"/>
                    </a:ext>
                  </a:extLst>
                </a:gridCol>
              </a:tblGrid>
              <a:tr h="370838">
                <a:tc gridSpan="2">
                  <a:txBody>
                    <a:bodyPr/>
                    <a:lstStyle/>
                    <a:p>
                      <a:pPr lvl="0" algn="ctr">
                        <a:buNone/>
                      </a:pPr>
                      <a:r>
                        <a:rPr lang="en-US" sz="1600" b="1">
                          <a:solidFill>
                            <a:schemeClr val="tx1"/>
                          </a:solidFill>
                          <a:latin typeface="Calibri Light"/>
                        </a:rPr>
                        <a:t>Proficient and Distinguished Learners (district)</a:t>
                      </a:r>
                    </a:p>
                  </a:txBody>
                  <a:tcPr anchor="ctr">
                    <a:lnL w="12700">
                      <a:solidFill>
                        <a:schemeClr val="tx1"/>
                      </a:solidFill>
                    </a:lnL>
                    <a:lnR w="12700">
                      <a:solidFill>
                        <a:schemeClr val="tx1"/>
                      </a:solidFill>
                    </a:lnR>
                    <a:lnT w="12700" cap="flat" cmpd="sng" algn="ctr">
                      <a:solidFill>
                        <a:schemeClr val="tx1"/>
                      </a:solidFill>
                      <a:prstDash val="solid"/>
                      <a:round/>
                      <a:headEnd type="none" w="med" len="med"/>
                      <a:tailEnd type="none" w="med" len="med"/>
                    </a:lnT>
                    <a:lnB w="12700">
                      <a:solidFill>
                        <a:schemeClr val="tx1"/>
                      </a:solidFill>
                    </a:lnB>
                    <a:solidFill>
                      <a:schemeClr val="bg1">
                        <a:lumMod val="95000"/>
                      </a:schemeClr>
                    </a:solidFill>
                  </a:tcPr>
                </a:tc>
                <a:tc hMerge="1">
                  <a:txBody>
                    <a:bodyPr/>
                    <a:lstStyle/>
                    <a:p>
                      <a:endParaRPr lang="en-US"/>
                    </a:p>
                  </a:txBody>
                  <a:tcPr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362298893"/>
                  </a:ext>
                </a:extLst>
              </a:tr>
              <a:tr h="370839">
                <a:tc>
                  <a:txBody>
                    <a:bodyPr/>
                    <a:lstStyle/>
                    <a:p>
                      <a:pPr lvl="0" algn="ctr">
                        <a:buNone/>
                      </a:pPr>
                      <a:r>
                        <a:rPr lang="en-US" sz="1600" b="1">
                          <a:solidFill>
                            <a:srgbClr val="FF0000"/>
                          </a:solidFill>
                          <a:latin typeface="Calibri Light"/>
                        </a:rPr>
                        <a:t>2017-2018</a:t>
                      </a:r>
                    </a:p>
                  </a:txBody>
                  <a:tcPr anchor="ctr">
                    <a:lnL w="12700">
                      <a:solidFill>
                        <a:schemeClr val="tx1"/>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sz="1600" b="1">
                          <a:solidFill>
                            <a:schemeClr val="tx1"/>
                          </a:solidFill>
                          <a:latin typeface="Calibri Light"/>
                        </a:rPr>
                        <a:t>25.6% of students</a:t>
                      </a:r>
                    </a:p>
                  </a:txBody>
                  <a:tcPr anchor="ctr">
                    <a:lnL w="12700" cap="flat" cmpd="sng" algn="ctr">
                      <a:solidFill>
                        <a:schemeClr val="tx1"/>
                      </a:solidFill>
                      <a:prstDash val="solid"/>
                      <a:round/>
                      <a:headEnd type="none" w="med" len="med"/>
                      <a:tailEnd type="none" w="med" len="med"/>
                    </a:lnL>
                    <a:lnR w="12700">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39936383"/>
                  </a:ext>
                </a:extLst>
              </a:tr>
              <a:tr h="370838">
                <a:tc>
                  <a:txBody>
                    <a:bodyPr/>
                    <a:lstStyle/>
                    <a:p>
                      <a:pPr lvl="0" algn="ctr">
                        <a:buNone/>
                      </a:pPr>
                      <a:r>
                        <a:rPr lang="en-US" sz="1600" b="1">
                          <a:solidFill>
                            <a:srgbClr val="FFC000"/>
                          </a:solidFill>
                          <a:latin typeface="Calibri Light"/>
                        </a:rPr>
                        <a:t>2018-2019</a:t>
                      </a:r>
                    </a:p>
                  </a:txBody>
                  <a:tcPr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sz="1600" b="1">
                          <a:solidFill>
                            <a:schemeClr val="tx1"/>
                          </a:solidFill>
                          <a:latin typeface="Calibri Light"/>
                        </a:rPr>
                        <a:t> 27%  of students</a:t>
                      </a:r>
                    </a:p>
                  </a:txBody>
                  <a:tcPr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94906049"/>
                  </a:ext>
                </a:extLst>
              </a:tr>
              <a:tr h="370838">
                <a:tc>
                  <a:txBody>
                    <a:bodyPr/>
                    <a:lstStyle/>
                    <a:p>
                      <a:pPr lvl="0" algn="ctr">
                        <a:buNone/>
                      </a:pPr>
                      <a:r>
                        <a:rPr lang="en-US" sz="1600" b="1">
                          <a:solidFill>
                            <a:srgbClr val="39B378"/>
                          </a:solidFill>
                          <a:latin typeface="Calibri Light"/>
                        </a:rPr>
                        <a:t>2020-2021</a:t>
                      </a:r>
                    </a:p>
                  </a:txBody>
                  <a:tcPr anchor="ctr">
                    <a:lnL w="12700">
                      <a:solidFill>
                        <a:schemeClr val="tx1"/>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sz="1600" b="1">
                          <a:solidFill>
                            <a:schemeClr val="tx1"/>
                          </a:solidFill>
                          <a:latin typeface="Calibri Light"/>
                        </a:rPr>
                        <a:t>12% of students</a:t>
                      </a:r>
                    </a:p>
                  </a:txBody>
                  <a:tcPr anchor="ctr">
                    <a:lnL w="12700" cap="flat" cmpd="sng" algn="ctr">
                      <a:solidFill>
                        <a:schemeClr val="tx1"/>
                      </a:solidFill>
                      <a:prstDash val="solid"/>
                      <a:round/>
                      <a:headEnd type="none" w="med" len="med"/>
                      <a:tailEnd type="none" w="med" len="med"/>
                    </a:lnL>
                    <a:lnR w="12700">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90525478"/>
                  </a:ext>
                </a:extLst>
              </a:tr>
              <a:tr h="370838">
                <a:tc>
                  <a:txBody>
                    <a:bodyPr/>
                    <a:lstStyle/>
                    <a:p>
                      <a:pPr lvl="0" algn="ctr">
                        <a:buNone/>
                      </a:pPr>
                      <a:r>
                        <a:rPr lang="en-US" sz="1600" b="1">
                          <a:solidFill>
                            <a:schemeClr val="accent6"/>
                          </a:solidFill>
                          <a:latin typeface="Calibri Light"/>
                        </a:rPr>
                        <a:t>2021-2022</a:t>
                      </a:r>
                    </a:p>
                  </a:txBody>
                  <a:tcPr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sz="1600" b="1">
                          <a:solidFill>
                            <a:schemeClr val="tx1"/>
                          </a:solidFill>
                          <a:latin typeface="Calibri Light"/>
                        </a:rPr>
                        <a:t>21.7% of students</a:t>
                      </a:r>
                    </a:p>
                  </a:txBody>
                  <a:tcPr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11741649"/>
                  </a:ext>
                </a:extLst>
              </a:tr>
              <a:tr h="370838">
                <a:tc>
                  <a:txBody>
                    <a:bodyPr/>
                    <a:lstStyle/>
                    <a:p>
                      <a:pPr lvl="0" algn="ctr">
                        <a:buNone/>
                      </a:pPr>
                      <a:r>
                        <a:rPr lang="en-US" sz="1600" b="1">
                          <a:solidFill>
                            <a:schemeClr val="accent1"/>
                          </a:solidFill>
                          <a:latin typeface="Calibri Light"/>
                        </a:rPr>
                        <a:t>2022-2023</a:t>
                      </a:r>
                    </a:p>
                  </a:txBody>
                  <a:tcPr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lvl="0" algn="ctr">
                        <a:buNone/>
                      </a:pPr>
                      <a:r>
                        <a:rPr lang="en-US" sz="1600" b="1">
                          <a:solidFill>
                            <a:schemeClr val="tx1"/>
                          </a:solidFill>
                          <a:latin typeface="Calibri Light"/>
                        </a:rPr>
                        <a:t>21.8% of students</a:t>
                      </a:r>
                    </a:p>
                  </a:txBody>
                  <a:tcPr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969288215"/>
                  </a:ext>
                </a:extLst>
              </a:tr>
            </a:tbl>
          </a:graphicData>
        </a:graphic>
      </p:graphicFrame>
      <p:sp>
        <p:nvSpPr>
          <p:cNvPr id="34" name="Left Bracket 33">
            <a:extLst>
              <a:ext uri="{FF2B5EF4-FFF2-40B4-BE49-F238E27FC236}">
                <a16:creationId xmlns:a16="http://schemas.microsoft.com/office/drawing/2014/main" id="{E0B5C91C-EFBB-2881-0378-92D6BA290AFB}"/>
              </a:ext>
            </a:extLst>
          </p:cNvPr>
          <p:cNvSpPr/>
          <p:nvPr/>
        </p:nvSpPr>
        <p:spPr>
          <a:xfrm rot="10800000">
            <a:off x="11793075" y="1798673"/>
            <a:ext cx="112940" cy="1608017"/>
          </a:xfrm>
          <a:prstGeom prst="leftBracket">
            <a:avLst/>
          </a:prstGeom>
          <a:ln w="571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Left Bracket 34">
            <a:extLst>
              <a:ext uri="{FF2B5EF4-FFF2-40B4-BE49-F238E27FC236}">
                <a16:creationId xmlns:a16="http://schemas.microsoft.com/office/drawing/2014/main" id="{DD32C6DE-4208-82E8-8AD7-DE3BA526D425}"/>
              </a:ext>
            </a:extLst>
          </p:cNvPr>
          <p:cNvSpPr/>
          <p:nvPr/>
        </p:nvSpPr>
        <p:spPr>
          <a:xfrm rot="10800000">
            <a:off x="10406927" y="1782135"/>
            <a:ext cx="112941" cy="1408536"/>
          </a:xfrm>
          <a:prstGeom prst="leftBracket">
            <a:avLst/>
          </a:prstGeom>
          <a:ln w="571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Left Bracket 35">
            <a:extLst>
              <a:ext uri="{FF2B5EF4-FFF2-40B4-BE49-F238E27FC236}">
                <a16:creationId xmlns:a16="http://schemas.microsoft.com/office/drawing/2014/main" id="{27702086-6D09-0E69-08F7-18FCC2E167AC}"/>
              </a:ext>
            </a:extLst>
          </p:cNvPr>
          <p:cNvSpPr/>
          <p:nvPr/>
        </p:nvSpPr>
        <p:spPr>
          <a:xfrm rot="10800000">
            <a:off x="9001984" y="1554934"/>
            <a:ext cx="150702" cy="996526"/>
          </a:xfrm>
          <a:prstGeom prst="leftBracket">
            <a:avLst/>
          </a:prstGeom>
          <a:ln w="571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Left Bracket 36">
            <a:extLst>
              <a:ext uri="{FF2B5EF4-FFF2-40B4-BE49-F238E27FC236}">
                <a16:creationId xmlns:a16="http://schemas.microsoft.com/office/drawing/2014/main" id="{33058C03-280B-E5D1-21C1-52043CA80D39}"/>
              </a:ext>
            </a:extLst>
          </p:cNvPr>
          <p:cNvSpPr/>
          <p:nvPr/>
        </p:nvSpPr>
        <p:spPr>
          <a:xfrm rot="10800000">
            <a:off x="7634800" y="1563638"/>
            <a:ext cx="112942" cy="1277216"/>
          </a:xfrm>
          <a:prstGeom prst="leftBracket">
            <a:avLst/>
          </a:prstGeom>
          <a:ln w="571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Left Bracket 37">
            <a:extLst>
              <a:ext uri="{FF2B5EF4-FFF2-40B4-BE49-F238E27FC236}">
                <a16:creationId xmlns:a16="http://schemas.microsoft.com/office/drawing/2014/main" id="{9851D369-3AC7-8251-B537-A146EE052F3F}"/>
              </a:ext>
            </a:extLst>
          </p:cNvPr>
          <p:cNvSpPr/>
          <p:nvPr/>
        </p:nvSpPr>
        <p:spPr>
          <a:xfrm rot="10800000">
            <a:off x="6272042" y="1571341"/>
            <a:ext cx="112943" cy="1359395"/>
          </a:xfrm>
          <a:prstGeom prst="leftBracket">
            <a:avLst/>
          </a:prstGeom>
          <a:ln w="571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Star: 5 Points 38">
            <a:extLst>
              <a:ext uri="{FF2B5EF4-FFF2-40B4-BE49-F238E27FC236}">
                <a16:creationId xmlns:a16="http://schemas.microsoft.com/office/drawing/2014/main" id="{D457E4C1-AA1F-47C2-2090-9438DBE2BF98}"/>
              </a:ext>
            </a:extLst>
          </p:cNvPr>
          <p:cNvSpPr/>
          <p:nvPr/>
        </p:nvSpPr>
        <p:spPr>
          <a:xfrm rot="1140000">
            <a:off x="3517193" y="6152462"/>
            <a:ext cx="310444" cy="296333"/>
          </a:xfrm>
          <a:prstGeom prst="star5">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2">
            <a:extLst>
              <a:ext uri="{FF2B5EF4-FFF2-40B4-BE49-F238E27FC236}">
                <a16:creationId xmlns:a16="http://schemas.microsoft.com/office/drawing/2014/main" id="{33C6950D-F0E2-98A4-A1ED-EA387C19BC30}"/>
              </a:ext>
            </a:extLst>
          </p:cNvPr>
          <p:cNvSpPr txBox="1"/>
          <p:nvPr/>
        </p:nvSpPr>
        <p:spPr>
          <a:xfrm>
            <a:off x="17422" y="110097"/>
            <a:ext cx="10627939" cy="76944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Alexander II Math Georgia Milestones Data</a:t>
            </a:r>
          </a:p>
        </p:txBody>
      </p:sp>
    </p:spTree>
    <p:extLst>
      <p:ext uri="{BB962C8B-B14F-4D97-AF65-F5344CB8AC3E}">
        <p14:creationId xmlns:p14="http://schemas.microsoft.com/office/powerpoint/2010/main" val="3546962361"/>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1000"/>
                                        <p:tgtEl>
                                          <p:spTgt spid="21"/>
                                        </p:tgtEl>
                                      </p:cBhvr>
                                    </p:animEffect>
                                    <p:anim calcmode="lin" valueType="num">
                                      <p:cBhvr>
                                        <p:cTn id="14" dur="1000" fill="hold"/>
                                        <p:tgtEl>
                                          <p:spTgt spid="21"/>
                                        </p:tgtEl>
                                        <p:attrNameLst>
                                          <p:attrName>ppt_x</p:attrName>
                                        </p:attrNameLst>
                                      </p:cBhvr>
                                      <p:tavLst>
                                        <p:tav tm="0">
                                          <p:val>
                                            <p:strVal val="#ppt_x"/>
                                          </p:val>
                                        </p:tav>
                                        <p:tav tm="100000">
                                          <p:val>
                                            <p:strVal val="#ppt_x"/>
                                          </p:val>
                                        </p:tav>
                                      </p:tavLst>
                                    </p:anim>
                                    <p:anim calcmode="lin" valueType="num">
                                      <p:cBhvr>
                                        <p:cTn id="15"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fade">
                                      <p:cBhvr>
                                        <p:cTn id="20" dur="1000"/>
                                        <p:tgtEl>
                                          <p:spTgt spid="33"/>
                                        </p:tgtEl>
                                      </p:cBhvr>
                                    </p:animEffect>
                                    <p:anim calcmode="lin" valueType="num">
                                      <p:cBhvr>
                                        <p:cTn id="21" dur="1000" fill="hold"/>
                                        <p:tgtEl>
                                          <p:spTgt spid="33"/>
                                        </p:tgtEl>
                                        <p:attrNameLst>
                                          <p:attrName>ppt_x</p:attrName>
                                        </p:attrNameLst>
                                      </p:cBhvr>
                                      <p:tavLst>
                                        <p:tav tm="0">
                                          <p:val>
                                            <p:strVal val="#ppt_x"/>
                                          </p:val>
                                        </p:tav>
                                        <p:tav tm="100000">
                                          <p:val>
                                            <p:strVal val="#ppt_x"/>
                                          </p:val>
                                        </p:tav>
                                      </p:tavLst>
                                    </p:anim>
                                    <p:anim calcmode="lin" valueType="num">
                                      <p:cBhvr>
                                        <p:cTn id="22" dur="1000" fill="hold"/>
                                        <p:tgtEl>
                                          <p:spTgt spid="33"/>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42" presetClass="entr" presetSubtype="0" fill="hold" grpId="0" nodeType="after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fade">
                                      <p:cBhvr>
                                        <p:cTn id="26" dur="1000"/>
                                        <p:tgtEl>
                                          <p:spTgt spid="39"/>
                                        </p:tgtEl>
                                      </p:cBhvr>
                                    </p:animEffect>
                                    <p:anim calcmode="lin" valueType="num">
                                      <p:cBhvr>
                                        <p:cTn id="27" dur="1000" fill="hold"/>
                                        <p:tgtEl>
                                          <p:spTgt spid="39"/>
                                        </p:tgtEl>
                                        <p:attrNameLst>
                                          <p:attrName>ppt_x</p:attrName>
                                        </p:attrNameLst>
                                      </p:cBhvr>
                                      <p:tavLst>
                                        <p:tav tm="0">
                                          <p:val>
                                            <p:strVal val="#ppt_x"/>
                                          </p:val>
                                        </p:tav>
                                        <p:tav tm="100000">
                                          <p:val>
                                            <p:strVal val="#ppt_x"/>
                                          </p:val>
                                        </p:tav>
                                      </p:tavLst>
                                    </p:anim>
                                    <p:anim calcmode="lin" valueType="num">
                                      <p:cBhvr>
                                        <p:cTn id="28"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3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graph&#10;&#10;Description automatically generated">
            <a:extLst>
              <a:ext uri="{FF2B5EF4-FFF2-40B4-BE49-F238E27FC236}">
                <a16:creationId xmlns:a16="http://schemas.microsoft.com/office/drawing/2014/main" id="{685C9A02-936D-A9A9-9A18-236A6D7ECD49}"/>
              </a:ext>
            </a:extLst>
          </p:cNvPr>
          <p:cNvPicPr>
            <a:picLocks noChangeAspect="1"/>
          </p:cNvPicPr>
          <p:nvPr/>
        </p:nvPicPr>
        <p:blipFill rotWithShape="1">
          <a:blip r:embed="rId3">
            <a:extLst>
              <a:ext uri="{28A0092B-C50C-407E-A947-70E740481C1C}">
                <a14:useLocalDpi xmlns:a14="http://schemas.microsoft.com/office/drawing/2010/main" val="0"/>
              </a:ext>
            </a:extLst>
          </a:blip>
          <a:srcRect t="39836" r="54738" b="1678"/>
          <a:stretch/>
        </p:blipFill>
        <p:spPr>
          <a:xfrm>
            <a:off x="3907572" y="1096625"/>
            <a:ext cx="8049455" cy="5607152"/>
          </a:xfrm>
          <a:prstGeom prst="rect">
            <a:avLst/>
          </a:prstGeom>
        </p:spPr>
      </p:pic>
      <p:sp>
        <p:nvSpPr>
          <p:cNvPr id="3" name="Rectangle 2">
            <a:extLst>
              <a:ext uri="{FF2B5EF4-FFF2-40B4-BE49-F238E27FC236}">
                <a16:creationId xmlns:a16="http://schemas.microsoft.com/office/drawing/2014/main" id="{5CED5A45-F39A-FB1E-451E-860C74F2EFAA}"/>
              </a:ext>
            </a:extLst>
          </p:cNvPr>
          <p:cNvSpPr/>
          <p:nvPr/>
        </p:nvSpPr>
        <p:spPr>
          <a:xfrm>
            <a:off x="-3368" y="86946"/>
            <a:ext cx="12192000" cy="704237"/>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4"/>
          <a:stretch>
            <a:fillRect/>
          </a:stretch>
        </p:blipFill>
        <p:spPr>
          <a:xfrm>
            <a:off x="10960372" y="-81278"/>
            <a:ext cx="1388985" cy="1383494"/>
          </a:xfrm>
          <a:prstGeom prst="rect">
            <a:avLst/>
          </a:prstGeom>
        </p:spPr>
      </p:pic>
      <p:graphicFrame>
        <p:nvGraphicFramePr>
          <p:cNvPr id="13" name="Table 12">
            <a:extLst>
              <a:ext uri="{FF2B5EF4-FFF2-40B4-BE49-F238E27FC236}">
                <a16:creationId xmlns:a16="http://schemas.microsoft.com/office/drawing/2014/main" id="{2105D332-E432-DFC6-E7A9-6D044668230E}"/>
              </a:ext>
            </a:extLst>
          </p:cNvPr>
          <p:cNvGraphicFramePr>
            <a:graphicFrameLocks noGrp="1"/>
          </p:cNvGraphicFramePr>
          <p:nvPr>
            <p:extLst>
              <p:ext uri="{D42A27DB-BD31-4B8C-83A1-F6EECF244321}">
                <p14:modId xmlns:p14="http://schemas.microsoft.com/office/powerpoint/2010/main" val="703735196"/>
              </p:ext>
            </p:extLst>
          </p:nvPr>
        </p:nvGraphicFramePr>
        <p:xfrm>
          <a:off x="537135" y="1292784"/>
          <a:ext cx="3087145" cy="2433311"/>
        </p:xfrm>
        <a:graphic>
          <a:graphicData uri="http://schemas.openxmlformats.org/drawingml/2006/table">
            <a:tbl>
              <a:tblPr firstRow="1" bandRow="1">
                <a:tableStyleId>{5C22544A-7EE6-4342-B048-85BDC9FD1C3A}</a:tableStyleId>
              </a:tblPr>
              <a:tblGrid>
                <a:gridCol w="1343180">
                  <a:extLst>
                    <a:ext uri="{9D8B030D-6E8A-4147-A177-3AD203B41FA5}">
                      <a16:colId xmlns:a16="http://schemas.microsoft.com/office/drawing/2014/main" val="2194474904"/>
                    </a:ext>
                  </a:extLst>
                </a:gridCol>
                <a:gridCol w="1743965">
                  <a:extLst>
                    <a:ext uri="{9D8B030D-6E8A-4147-A177-3AD203B41FA5}">
                      <a16:colId xmlns:a16="http://schemas.microsoft.com/office/drawing/2014/main" val="2890344230"/>
                    </a:ext>
                  </a:extLst>
                </a:gridCol>
              </a:tblGrid>
              <a:tr h="370838">
                <a:tc gridSpan="2">
                  <a:txBody>
                    <a:bodyPr/>
                    <a:lstStyle/>
                    <a:p>
                      <a:pPr lvl="0" algn="ctr">
                        <a:buNone/>
                      </a:pPr>
                      <a:r>
                        <a:rPr lang="en-US" sz="1600" b="1">
                          <a:solidFill>
                            <a:schemeClr val="tx1"/>
                          </a:solidFill>
                          <a:latin typeface="Calibri Light"/>
                        </a:rPr>
                        <a:t>Proficient and Distinguished Learners (at Heard):</a:t>
                      </a:r>
                    </a:p>
                  </a:txBody>
                  <a:tcPr anchor="ctr">
                    <a:lnL w="12700">
                      <a:solidFill>
                        <a:schemeClr val="tx1"/>
                      </a:solidFill>
                    </a:lnL>
                    <a:lnR w="12700">
                      <a:solidFill>
                        <a:schemeClr val="tx1"/>
                      </a:solidFill>
                    </a:lnR>
                    <a:lnT w="12700" cap="flat" cmpd="sng" algn="ctr">
                      <a:solidFill>
                        <a:schemeClr val="tx1"/>
                      </a:solidFill>
                      <a:prstDash val="solid"/>
                      <a:round/>
                      <a:headEnd type="none" w="med" len="med"/>
                      <a:tailEnd type="none" w="med" len="med"/>
                    </a:lnT>
                    <a:lnB w="12700">
                      <a:solidFill>
                        <a:schemeClr val="tx1"/>
                      </a:solidFill>
                    </a:lnB>
                    <a:solidFill>
                      <a:schemeClr val="bg1">
                        <a:lumMod val="95000"/>
                      </a:schemeClr>
                    </a:solidFill>
                  </a:tcPr>
                </a:tc>
                <a:tc hMerge="1">
                  <a:txBody>
                    <a:bodyPr/>
                    <a:lstStyle/>
                    <a:p>
                      <a:endParaRPr lang="en-US"/>
                    </a:p>
                  </a:txBody>
                  <a:tcPr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362298893"/>
                  </a:ext>
                </a:extLst>
              </a:tr>
              <a:tr h="370839">
                <a:tc>
                  <a:txBody>
                    <a:bodyPr/>
                    <a:lstStyle/>
                    <a:p>
                      <a:pPr lvl="0" algn="ctr">
                        <a:buNone/>
                      </a:pPr>
                      <a:r>
                        <a:rPr lang="en-US" sz="1600" b="1">
                          <a:solidFill>
                            <a:srgbClr val="FF0000"/>
                          </a:solidFill>
                          <a:latin typeface="Calibri Light"/>
                        </a:rPr>
                        <a:t>2017-2018</a:t>
                      </a:r>
                    </a:p>
                  </a:txBody>
                  <a:tcPr anchor="ctr">
                    <a:lnL w="12700">
                      <a:solidFill>
                        <a:schemeClr val="tx1"/>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sz="1600" b="1">
                          <a:solidFill>
                            <a:schemeClr val="tx1"/>
                          </a:solidFill>
                          <a:latin typeface="Calibri Light"/>
                        </a:rPr>
                        <a:t>39.8% of students</a:t>
                      </a:r>
                    </a:p>
                  </a:txBody>
                  <a:tcPr anchor="ctr">
                    <a:lnL w="12700" cap="flat" cmpd="sng" algn="ctr">
                      <a:solidFill>
                        <a:schemeClr val="tx1"/>
                      </a:solidFill>
                      <a:prstDash val="solid"/>
                      <a:round/>
                      <a:headEnd type="none" w="med" len="med"/>
                      <a:tailEnd type="none" w="med" len="med"/>
                    </a:lnL>
                    <a:lnR w="12700">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39936383"/>
                  </a:ext>
                </a:extLst>
              </a:tr>
              <a:tr h="370838">
                <a:tc>
                  <a:txBody>
                    <a:bodyPr/>
                    <a:lstStyle/>
                    <a:p>
                      <a:pPr lvl="0" algn="ctr">
                        <a:buNone/>
                      </a:pPr>
                      <a:r>
                        <a:rPr lang="en-US" sz="1600" b="1">
                          <a:solidFill>
                            <a:srgbClr val="FFC000"/>
                          </a:solidFill>
                          <a:latin typeface="Calibri Light"/>
                        </a:rPr>
                        <a:t>2018-2019</a:t>
                      </a:r>
                    </a:p>
                  </a:txBody>
                  <a:tcPr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sz="1600" b="1">
                          <a:solidFill>
                            <a:schemeClr val="tx1"/>
                          </a:solidFill>
                          <a:latin typeface="Calibri Light"/>
                        </a:rPr>
                        <a:t> 34.2% of students</a:t>
                      </a:r>
                    </a:p>
                  </a:txBody>
                  <a:tcPr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94906049"/>
                  </a:ext>
                </a:extLst>
              </a:tr>
              <a:tr h="370838">
                <a:tc>
                  <a:txBody>
                    <a:bodyPr/>
                    <a:lstStyle/>
                    <a:p>
                      <a:pPr lvl="0" algn="ctr">
                        <a:buNone/>
                      </a:pPr>
                      <a:r>
                        <a:rPr lang="en-US" sz="1600" b="1">
                          <a:solidFill>
                            <a:srgbClr val="78CF95"/>
                          </a:solidFill>
                          <a:latin typeface="Calibri Light"/>
                        </a:rPr>
                        <a:t>2020-2021</a:t>
                      </a:r>
                    </a:p>
                  </a:txBody>
                  <a:tcPr anchor="ct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sz="1600" b="1">
                          <a:solidFill>
                            <a:schemeClr val="tx1"/>
                          </a:solidFill>
                          <a:latin typeface="Calibri Light"/>
                        </a:rPr>
                        <a:t>24.3% of students</a:t>
                      </a:r>
                    </a:p>
                  </a:txBody>
                  <a:tcPr anchor="ctr">
                    <a:lnL w="12700" cap="flat" cmpd="sng" algn="ctr">
                      <a:solidFill>
                        <a:schemeClr val="tx1"/>
                      </a:solidFill>
                      <a:prstDash val="solid"/>
                      <a:round/>
                      <a:headEnd type="none" w="med" len="med"/>
                      <a:tailEnd type="none" w="med" len="med"/>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44780734"/>
                  </a:ext>
                </a:extLst>
              </a:tr>
              <a:tr h="370838">
                <a:tc>
                  <a:txBody>
                    <a:bodyPr/>
                    <a:lstStyle/>
                    <a:p>
                      <a:pPr lvl="0" algn="ctr">
                        <a:buNone/>
                      </a:pPr>
                      <a:r>
                        <a:rPr lang="en-US" sz="1600" b="1">
                          <a:solidFill>
                            <a:schemeClr val="accent6"/>
                          </a:solidFill>
                          <a:latin typeface="Calibri Light"/>
                        </a:rPr>
                        <a:t>2021-2022</a:t>
                      </a:r>
                    </a:p>
                  </a:txBody>
                  <a:tcPr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sz="1600" b="1">
                          <a:solidFill>
                            <a:schemeClr val="tx1"/>
                          </a:solidFill>
                          <a:latin typeface="Calibri Light"/>
                        </a:rPr>
                        <a:t>39.8% of students</a:t>
                      </a:r>
                    </a:p>
                  </a:txBody>
                  <a:tcPr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11741649"/>
                  </a:ext>
                </a:extLst>
              </a:tr>
              <a:tr h="370838">
                <a:tc>
                  <a:txBody>
                    <a:bodyPr/>
                    <a:lstStyle/>
                    <a:p>
                      <a:pPr lvl="0" algn="ctr">
                        <a:buNone/>
                      </a:pPr>
                      <a:r>
                        <a:rPr lang="en-US" sz="1600" b="1">
                          <a:solidFill>
                            <a:schemeClr val="accent1"/>
                          </a:solidFill>
                          <a:latin typeface="Calibri Light"/>
                        </a:rPr>
                        <a:t>2022-2023</a:t>
                      </a:r>
                    </a:p>
                  </a:txBody>
                  <a:tcPr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lvl="0" algn="ctr">
                        <a:buNone/>
                      </a:pPr>
                      <a:r>
                        <a:rPr lang="en-US" sz="1600" b="1">
                          <a:solidFill>
                            <a:schemeClr val="tx1"/>
                          </a:solidFill>
                          <a:latin typeface="Calibri Light"/>
                        </a:rPr>
                        <a:t>44.9% of students</a:t>
                      </a:r>
                    </a:p>
                  </a:txBody>
                  <a:tcPr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969288215"/>
                  </a:ext>
                </a:extLst>
              </a:tr>
            </a:tbl>
          </a:graphicData>
        </a:graphic>
      </p:graphicFrame>
      <p:sp>
        <p:nvSpPr>
          <p:cNvPr id="21" name="Star: 5 Points 20">
            <a:extLst>
              <a:ext uri="{FF2B5EF4-FFF2-40B4-BE49-F238E27FC236}">
                <a16:creationId xmlns:a16="http://schemas.microsoft.com/office/drawing/2014/main" id="{8F67D0ED-01A1-BC40-1969-6AD464DE526C}"/>
              </a:ext>
            </a:extLst>
          </p:cNvPr>
          <p:cNvSpPr/>
          <p:nvPr/>
        </p:nvSpPr>
        <p:spPr>
          <a:xfrm rot="1140000">
            <a:off x="3529010" y="3387299"/>
            <a:ext cx="310444" cy="296333"/>
          </a:xfrm>
          <a:prstGeom prst="star5">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33" name="Table 32">
            <a:extLst>
              <a:ext uri="{FF2B5EF4-FFF2-40B4-BE49-F238E27FC236}">
                <a16:creationId xmlns:a16="http://schemas.microsoft.com/office/drawing/2014/main" id="{E392F341-C925-8AD0-7931-9A8349285392}"/>
              </a:ext>
            </a:extLst>
          </p:cNvPr>
          <p:cNvGraphicFramePr>
            <a:graphicFrameLocks noGrp="1"/>
          </p:cNvGraphicFramePr>
          <p:nvPr>
            <p:extLst>
              <p:ext uri="{D42A27DB-BD31-4B8C-83A1-F6EECF244321}">
                <p14:modId xmlns:p14="http://schemas.microsoft.com/office/powerpoint/2010/main" val="1067480990"/>
              </p:ext>
            </p:extLst>
          </p:nvPr>
        </p:nvGraphicFramePr>
        <p:xfrm>
          <a:off x="528383" y="4091289"/>
          <a:ext cx="3087145" cy="2433311"/>
        </p:xfrm>
        <a:graphic>
          <a:graphicData uri="http://schemas.openxmlformats.org/drawingml/2006/table">
            <a:tbl>
              <a:tblPr firstRow="1" bandRow="1">
                <a:tableStyleId>{5C22544A-7EE6-4342-B048-85BDC9FD1C3A}</a:tableStyleId>
              </a:tblPr>
              <a:tblGrid>
                <a:gridCol w="1326175">
                  <a:extLst>
                    <a:ext uri="{9D8B030D-6E8A-4147-A177-3AD203B41FA5}">
                      <a16:colId xmlns:a16="http://schemas.microsoft.com/office/drawing/2014/main" val="2194474904"/>
                    </a:ext>
                  </a:extLst>
                </a:gridCol>
                <a:gridCol w="1760970">
                  <a:extLst>
                    <a:ext uri="{9D8B030D-6E8A-4147-A177-3AD203B41FA5}">
                      <a16:colId xmlns:a16="http://schemas.microsoft.com/office/drawing/2014/main" val="2890344230"/>
                    </a:ext>
                  </a:extLst>
                </a:gridCol>
              </a:tblGrid>
              <a:tr h="370838">
                <a:tc gridSpan="2">
                  <a:txBody>
                    <a:bodyPr/>
                    <a:lstStyle/>
                    <a:p>
                      <a:pPr lvl="0" algn="ctr">
                        <a:buNone/>
                      </a:pPr>
                      <a:r>
                        <a:rPr lang="en-US" sz="1600" b="1">
                          <a:solidFill>
                            <a:schemeClr val="tx1"/>
                          </a:solidFill>
                          <a:latin typeface="Calibri Light"/>
                        </a:rPr>
                        <a:t>Proficient and Distinguished Learners (district)</a:t>
                      </a:r>
                    </a:p>
                  </a:txBody>
                  <a:tcPr anchor="ctr">
                    <a:lnL w="12700">
                      <a:solidFill>
                        <a:schemeClr val="tx1"/>
                      </a:solidFill>
                    </a:lnL>
                    <a:lnR w="12700">
                      <a:solidFill>
                        <a:schemeClr val="tx1"/>
                      </a:solidFill>
                    </a:lnR>
                    <a:lnT w="12700" cap="flat" cmpd="sng" algn="ctr">
                      <a:solidFill>
                        <a:schemeClr val="tx1"/>
                      </a:solidFill>
                      <a:prstDash val="solid"/>
                      <a:round/>
                      <a:headEnd type="none" w="med" len="med"/>
                      <a:tailEnd type="none" w="med" len="med"/>
                    </a:lnT>
                    <a:lnB w="12700">
                      <a:solidFill>
                        <a:schemeClr val="tx1"/>
                      </a:solidFill>
                    </a:lnB>
                    <a:solidFill>
                      <a:schemeClr val="bg1">
                        <a:lumMod val="95000"/>
                      </a:schemeClr>
                    </a:solidFill>
                  </a:tcPr>
                </a:tc>
                <a:tc hMerge="1">
                  <a:txBody>
                    <a:bodyPr/>
                    <a:lstStyle/>
                    <a:p>
                      <a:endParaRPr lang="en-US"/>
                    </a:p>
                  </a:txBody>
                  <a:tcPr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362298893"/>
                  </a:ext>
                </a:extLst>
              </a:tr>
              <a:tr h="370839">
                <a:tc>
                  <a:txBody>
                    <a:bodyPr/>
                    <a:lstStyle/>
                    <a:p>
                      <a:pPr lvl="0" algn="ctr">
                        <a:buNone/>
                      </a:pPr>
                      <a:r>
                        <a:rPr lang="en-US" sz="1600" b="1">
                          <a:solidFill>
                            <a:srgbClr val="FF0000"/>
                          </a:solidFill>
                          <a:latin typeface="Calibri Light"/>
                        </a:rPr>
                        <a:t>2017-2018</a:t>
                      </a:r>
                    </a:p>
                  </a:txBody>
                  <a:tcPr anchor="ctr">
                    <a:lnL w="12700">
                      <a:solidFill>
                        <a:schemeClr val="tx1"/>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sz="1600" b="1">
                          <a:solidFill>
                            <a:schemeClr val="tx1"/>
                          </a:solidFill>
                          <a:latin typeface="Calibri Light"/>
                        </a:rPr>
                        <a:t>22.9% of students</a:t>
                      </a:r>
                    </a:p>
                  </a:txBody>
                  <a:tcPr anchor="ctr">
                    <a:lnL w="12700" cap="flat" cmpd="sng" algn="ctr">
                      <a:solidFill>
                        <a:schemeClr val="tx1"/>
                      </a:solidFill>
                      <a:prstDash val="solid"/>
                      <a:round/>
                      <a:headEnd type="none" w="med" len="med"/>
                      <a:tailEnd type="none" w="med" len="med"/>
                    </a:lnL>
                    <a:lnR w="12700">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39936383"/>
                  </a:ext>
                </a:extLst>
              </a:tr>
              <a:tr h="370838">
                <a:tc>
                  <a:txBody>
                    <a:bodyPr/>
                    <a:lstStyle/>
                    <a:p>
                      <a:pPr lvl="0" algn="ctr">
                        <a:buNone/>
                      </a:pPr>
                      <a:r>
                        <a:rPr lang="en-US" sz="1600" b="1">
                          <a:solidFill>
                            <a:srgbClr val="FFC000"/>
                          </a:solidFill>
                          <a:latin typeface="Calibri Light"/>
                        </a:rPr>
                        <a:t>2018-2019</a:t>
                      </a:r>
                    </a:p>
                  </a:txBody>
                  <a:tcPr anchor="ct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sz="1600" b="1">
                          <a:solidFill>
                            <a:schemeClr val="tx1"/>
                          </a:solidFill>
                          <a:latin typeface="Calibri Light"/>
                        </a:rPr>
                        <a:t> 22.7% of students</a:t>
                      </a:r>
                    </a:p>
                  </a:txBody>
                  <a:tcPr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94906049"/>
                  </a:ext>
                </a:extLst>
              </a:tr>
              <a:tr h="370838">
                <a:tc>
                  <a:txBody>
                    <a:bodyPr/>
                    <a:lstStyle/>
                    <a:p>
                      <a:pPr lvl="0" algn="ctr">
                        <a:buNone/>
                      </a:pPr>
                      <a:r>
                        <a:rPr lang="en-US" sz="1600" b="1">
                          <a:solidFill>
                            <a:srgbClr val="78CF95"/>
                          </a:solidFill>
                          <a:latin typeface="Calibri Light"/>
                        </a:rPr>
                        <a:t>2020-2021</a:t>
                      </a:r>
                    </a:p>
                  </a:txBody>
                  <a:tcPr anchor="ctr">
                    <a:lnL w="12700">
                      <a:solidFill>
                        <a:schemeClr val="tx1"/>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sz="1600" b="1">
                          <a:solidFill>
                            <a:schemeClr val="tx1"/>
                          </a:solidFill>
                          <a:latin typeface="Calibri Light"/>
                        </a:rPr>
                        <a:t>17% of students</a:t>
                      </a:r>
                    </a:p>
                  </a:txBody>
                  <a:tcPr anchor="ctr">
                    <a:lnL w="12700" cap="flat" cmpd="sng" algn="ctr">
                      <a:solidFill>
                        <a:schemeClr val="tx1"/>
                      </a:solidFill>
                      <a:prstDash val="solid"/>
                      <a:round/>
                      <a:headEnd type="none" w="med" len="med"/>
                      <a:tailEnd type="none" w="med" len="med"/>
                    </a:lnL>
                    <a:lnR w="12700">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76399623"/>
                  </a:ext>
                </a:extLst>
              </a:tr>
              <a:tr h="370838">
                <a:tc>
                  <a:txBody>
                    <a:bodyPr/>
                    <a:lstStyle/>
                    <a:p>
                      <a:pPr lvl="0" algn="ctr">
                        <a:buNone/>
                      </a:pPr>
                      <a:r>
                        <a:rPr lang="en-US" sz="1600" b="1">
                          <a:solidFill>
                            <a:schemeClr val="accent6"/>
                          </a:solidFill>
                          <a:latin typeface="Calibri Light"/>
                        </a:rPr>
                        <a:t>2021-2022</a:t>
                      </a:r>
                    </a:p>
                  </a:txBody>
                  <a:tcPr anchor="ct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sz="1600" b="1">
                          <a:solidFill>
                            <a:schemeClr val="tx1"/>
                          </a:solidFill>
                          <a:latin typeface="Calibri Light"/>
                        </a:rPr>
                        <a:t>24% of students</a:t>
                      </a:r>
                    </a:p>
                  </a:txBody>
                  <a:tcPr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11741649"/>
                  </a:ext>
                </a:extLst>
              </a:tr>
              <a:tr h="370838">
                <a:tc>
                  <a:txBody>
                    <a:bodyPr/>
                    <a:lstStyle/>
                    <a:p>
                      <a:pPr lvl="0" algn="ctr">
                        <a:buNone/>
                      </a:pPr>
                      <a:r>
                        <a:rPr lang="en-US" sz="1600" b="1">
                          <a:solidFill>
                            <a:schemeClr val="accent1"/>
                          </a:solidFill>
                          <a:latin typeface="Calibri Light"/>
                        </a:rPr>
                        <a:t>2022-2023</a:t>
                      </a:r>
                    </a:p>
                  </a:txBody>
                  <a:tcPr anchor="ct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bg1"/>
                    </a:solidFill>
                  </a:tcPr>
                </a:tc>
                <a:tc>
                  <a:txBody>
                    <a:bodyPr/>
                    <a:lstStyle/>
                    <a:p>
                      <a:pPr lvl="0" algn="ctr">
                        <a:buNone/>
                      </a:pPr>
                      <a:r>
                        <a:rPr lang="en-US" sz="1600" b="1">
                          <a:solidFill>
                            <a:schemeClr val="tx1"/>
                          </a:solidFill>
                          <a:latin typeface="Calibri Light"/>
                        </a:rPr>
                        <a:t>25.7% of students</a:t>
                      </a:r>
                    </a:p>
                  </a:txBody>
                  <a:tcPr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969288215"/>
                  </a:ext>
                </a:extLst>
              </a:tr>
            </a:tbl>
          </a:graphicData>
        </a:graphic>
      </p:graphicFrame>
      <p:sp>
        <p:nvSpPr>
          <p:cNvPr id="34" name="Left Bracket 33">
            <a:extLst>
              <a:ext uri="{FF2B5EF4-FFF2-40B4-BE49-F238E27FC236}">
                <a16:creationId xmlns:a16="http://schemas.microsoft.com/office/drawing/2014/main" id="{E0B5C91C-EFBB-2881-0378-92D6BA290AFB}"/>
              </a:ext>
            </a:extLst>
          </p:cNvPr>
          <p:cNvSpPr/>
          <p:nvPr/>
        </p:nvSpPr>
        <p:spPr>
          <a:xfrm rot="10800000">
            <a:off x="11654865" y="1552478"/>
            <a:ext cx="136357" cy="1093068"/>
          </a:xfrm>
          <a:prstGeom prst="leftBracket">
            <a:avLst/>
          </a:prstGeom>
          <a:ln w="571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Left Bracket 34">
            <a:extLst>
              <a:ext uri="{FF2B5EF4-FFF2-40B4-BE49-F238E27FC236}">
                <a16:creationId xmlns:a16="http://schemas.microsoft.com/office/drawing/2014/main" id="{DD32C6DE-4208-82E8-8AD7-DE3BA526D425}"/>
              </a:ext>
            </a:extLst>
          </p:cNvPr>
          <p:cNvSpPr/>
          <p:nvPr/>
        </p:nvSpPr>
        <p:spPr>
          <a:xfrm rot="10800000">
            <a:off x="10238277" y="1534722"/>
            <a:ext cx="136357" cy="848549"/>
          </a:xfrm>
          <a:prstGeom prst="leftBracket">
            <a:avLst/>
          </a:prstGeom>
          <a:ln w="571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Left Bracket 35">
            <a:extLst>
              <a:ext uri="{FF2B5EF4-FFF2-40B4-BE49-F238E27FC236}">
                <a16:creationId xmlns:a16="http://schemas.microsoft.com/office/drawing/2014/main" id="{27702086-6D09-0E69-08F7-18FCC2E167AC}"/>
              </a:ext>
            </a:extLst>
          </p:cNvPr>
          <p:cNvSpPr/>
          <p:nvPr/>
        </p:nvSpPr>
        <p:spPr>
          <a:xfrm rot="10800000">
            <a:off x="8856291" y="1495156"/>
            <a:ext cx="136357" cy="555585"/>
          </a:xfrm>
          <a:prstGeom prst="leftBracket">
            <a:avLst/>
          </a:prstGeom>
          <a:ln w="571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Left Bracket 36">
            <a:extLst>
              <a:ext uri="{FF2B5EF4-FFF2-40B4-BE49-F238E27FC236}">
                <a16:creationId xmlns:a16="http://schemas.microsoft.com/office/drawing/2014/main" id="{33058C03-280B-E5D1-21C1-52043CA80D39}"/>
              </a:ext>
            </a:extLst>
          </p:cNvPr>
          <p:cNvSpPr/>
          <p:nvPr/>
        </p:nvSpPr>
        <p:spPr>
          <a:xfrm rot="10800000">
            <a:off x="7449880" y="1512912"/>
            <a:ext cx="136358" cy="848548"/>
          </a:xfrm>
          <a:prstGeom prst="leftBracket">
            <a:avLst/>
          </a:prstGeom>
          <a:ln w="571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Left Bracket 37">
            <a:extLst>
              <a:ext uri="{FF2B5EF4-FFF2-40B4-BE49-F238E27FC236}">
                <a16:creationId xmlns:a16="http://schemas.microsoft.com/office/drawing/2014/main" id="{9851D369-3AC7-8251-B537-A146EE052F3F}"/>
              </a:ext>
            </a:extLst>
          </p:cNvPr>
          <p:cNvSpPr/>
          <p:nvPr/>
        </p:nvSpPr>
        <p:spPr>
          <a:xfrm rot="10800000">
            <a:off x="6048242" y="1504032"/>
            <a:ext cx="136358" cy="996529"/>
          </a:xfrm>
          <a:prstGeom prst="leftBracket">
            <a:avLst/>
          </a:prstGeom>
          <a:ln w="571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Star: 5 Points 38">
            <a:extLst>
              <a:ext uri="{FF2B5EF4-FFF2-40B4-BE49-F238E27FC236}">
                <a16:creationId xmlns:a16="http://schemas.microsoft.com/office/drawing/2014/main" id="{D457E4C1-AA1F-47C2-2090-9438DBE2BF98}"/>
              </a:ext>
            </a:extLst>
          </p:cNvPr>
          <p:cNvSpPr/>
          <p:nvPr/>
        </p:nvSpPr>
        <p:spPr>
          <a:xfrm rot="1140000">
            <a:off x="3491435" y="6152462"/>
            <a:ext cx="310444" cy="296333"/>
          </a:xfrm>
          <a:prstGeom prst="star5">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4702612D-F10C-DD5E-3279-07BF82773F50}"/>
              </a:ext>
            </a:extLst>
          </p:cNvPr>
          <p:cNvSpPr txBox="1"/>
          <p:nvPr/>
        </p:nvSpPr>
        <p:spPr>
          <a:xfrm>
            <a:off x="3907572" y="6214370"/>
            <a:ext cx="1019534" cy="381261"/>
          </a:xfrm>
          <a:prstGeom prst="rect">
            <a:avLst/>
          </a:prstGeom>
          <a:solidFill>
            <a:schemeClr val="bg1"/>
          </a:solidFill>
        </p:spPr>
        <p:txBody>
          <a:bodyPr wrap="square" rtlCol="0">
            <a:spAutoFit/>
          </a:bodyPr>
          <a:lstStyle/>
          <a:p>
            <a:endParaRPr lang="en-US"/>
          </a:p>
        </p:txBody>
      </p:sp>
      <p:sp>
        <p:nvSpPr>
          <p:cNvPr id="2" name="TextBox 2">
            <a:extLst>
              <a:ext uri="{FF2B5EF4-FFF2-40B4-BE49-F238E27FC236}">
                <a16:creationId xmlns:a16="http://schemas.microsoft.com/office/drawing/2014/main" id="{EF1FEA24-0246-8AF1-5267-CBDB677C9086}"/>
              </a:ext>
            </a:extLst>
          </p:cNvPr>
          <p:cNvSpPr txBox="1"/>
          <p:nvPr/>
        </p:nvSpPr>
        <p:spPr>
          <a:xfrm>
            <a:off x="-3368" y="75815"/>
            <a:ext cx="13102833" cy="76944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Dr. John H. </a:t>
            </a:r>
            <a:r>
              <a:rPr lang="en-US" sz="4400" dirty="0" err="1">
                <a:solidFill>
                  <a:schemeClr val="bg1"/>
                </a:solidFill>
                <a:effectLst>
                  <a:outerShdw blurRad="38100" dist="38100" dir="2700000" algn="tl">
                    <a:srgbClr val="000000">
                      <a:alpha val="43137"/>
                    </a:srgbClr>
                  </a:outerShdw>
                </a:effectLst>
                <a:latin typeface="Trade Gothic Next HvyCd" panose="020B0906040303020004" pitchFamily="34" charset="0"/>
              </a:rPr>
              <a:t>Heard’s</a:t>
            </a:r>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 Science Georgia Milestones Data</a:t>
            </a:r>
          </a:p>
        </p:txBody>
      </p:sp>
    </p:spTree>
    <p:extLst>
      <p:ext uri="{BB962C8B-B14F-4D97-AF65-F5344CB8AC3E}">
        <p14:creationId xmlns:p14="http://schemas.microsoft.com/office/powerpoint/2010/main" val="335137573"/>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1000"/>
                                        <p:tgtEl>
                                          <p:spTgt spid="21"/>
                                        </p:tgtEl>
                                      </p:cBhvr>
                                    </p:animEffect>
                                    <p:anim calcmode="lin" valueType="num">
                                      <p:cBhvr>
                                        <p:cTn id="14" dur="1000" fill="hold"/>
                                        <p:tgtEl>
                                          <p:spTgt spid="21"/>
                                        </p:tgtEl>
                                        <p:attrNameLst>
                                          <p:attrName>ppt_x</p:attrName>
                                        </p:attrNameLst>
                                      </p:cBhvr>
                                      <p:tavLst>
                                        <p:tav tm="0">
                                          <p:val>
                                            <p:strVal val="#ppt_x"/>
                                          </p:val>
                                        </p:tav>
                                        <p:tav tm="100000">
                                          <p:val>
                                            <p:strVal val="#ppt_x"/>
                                          </p:val>
                                        </p:tav>
                                      </p:tavLst>
                                    </p:anim>
                                    <p:anim calcmode="lin" valueType="num">
                                      <p:cBhvr>
                                        <p:cTn id="15"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fade">
                                      <p:cBhvr>
                                        <p:cTn id="20" dur="1000"/>
                                        <p:tgtEl>
                                          <p:spTgt spid="33"/>
                                        </p:tgtEl>
                                      </p:cBhvr>
                                    </p:animEffect>
                                    <p:anim calcmode="lin" valueType="num">
                                      <p:cBhvr>
                                        <p:cTn id="21" dur="1000" fill="hold"/>
                                        <p:tgtEl>
                                          <p:spTgt spid="33"/>
                                        </p:tgtEl>
                                        <p:attrNameLst>
                                          <p:attrName>ppt_x</p:attrName>
                                        </p:attrNameLst>
                                      </p:cBhvr>
                                      <p:tavLst>
                                        <p:tav tm="0">
                                          <p:val>
                                            <p:strVal val="#ppt_x"/>
                                          </p:val>
                                        </p:tav>
                                        <p:tav tm="100000">
                                          <p:val>
                                            <p:strVal val="#ppt_x"/>
                                          </p:val>
                                        </p:tav>
                                      </p:tavLst>
                                    </p:anim>
                                    <p:anim calcmode="lin" valueType="num">
                                      <p:cBhvr>
                                        <p:cTn id="22" dur="1000" fill="hold"/>
                                        <p:tgtEl>
                                          <p:spTgt spid="33"/>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42" presetClass="entr" presetSubtype="0" fill="hold" grpId="0" nodeType="after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fade">
                                      <p:cBhvr>
                                        <p:cTn id="26" dur="1000"/>
                                        <p:tgtEl>
                                          <p:spTgt spid="39"/>
                                        </p:tgtEl>
                                      </p:cBhvr>
                                    </p:animEffect>
                                    <p:anim calcmode="lin" valueType="num">
                                      <p:cBhvr>
                                        <p:cTn id="27" dur="1000" fill="hold"/>
                                        <p:tgtEl>
                                          <p:spTgt spid="39"/>
                                        </p:tgtEl>
                                        <p:attrNameLst>
                                          <p:attrName>ppt_x</p:attrName>
                                        </p:attrNameLst>
                                      </p:cBhvr>
                                      <p:tavLst>
                                        <p:tav tm="0">
                                          <p:val>
                                            <p:strVal val="#ppt_x"/>
                                          </p:val>
                                        </p:tav>
                                        <p:tav tm="100000">
                                          <p:val>
                                            <p:strVal val="#ppt_x"/>
                                          </p:val>
                                        </p:tav>
                                      </p:tavLst>
                                    </p:anim>
                                    <p:anim calcmode="lin" valueType="num">
                                      <p:cBhvr>
                                        <p:cTn id="28"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3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graph&#10;&#10;Description automatically generated">
            <a:extLst>
              <a:ext uri="{FF2B5EF4-FFF2-40B4-BE49-F238E27FC236}">
                <a16:creationId xmlns:a16="http://schemas.microsoft.com/office/drawing/2014/main" id="{A01A932E-8070-2937-AF3D-A3D772DE1136}"/>
              </a:ext>
            </a:extLst>
          </p:cNvPr>
          <p:cNvPicPr>
            <a:picLocks noChangeAspect="1"/>
          </p:cNvPicPr>
          <p:nvPr/>
        </p:nvPicPr>
        <p:blipFill rotWithShape="1">
          <a:blip r:embed="rId3">
            <a:extLst>
              <a:ext uri="{28A0092B-C50C-407E-A947-70E740481C1C}">
                <a14:useLocalDpi xmlns:a14="http://schemas.microsoft.com/office/drawing/2010/main" val="0"/>
              </a:ext>
            </a:extLst>
          </a:blip>
          <a:srcRect t="39565" r="55056"/>
          <a:stretch/>
        </p:blipFill>
        <p:spPr>
          <a:xfrm>
            <a:off x="4088230" y="1159091"/>
            <a:ext cx="7861599" cy="5698619"/>
          </a:xfrm>
          <a:prstGeom prst="rect">
            <a:avLst/>
          </a:prstGeom>
        </p:spPr>
      </p:pic>
      <p:sp>
        <p:nvSpPr>
          <p:cNvPr id="3" name="Rectangle 2">
            <a:extLst>
              <a:ext uri="{FF2B5EF4-FFF2-40B4-BE49-F238E27FC236}">
                <a16:creationId xmlns:a16="http://schemas.microsoft.com/office/drawing/2014/main" id="{5CED5A45-F39A-FB1E-451E-860C74F2EFAA}"/>
              </a:ext>
            </a:extLst>
          </p:cNvPr>
          <p:cNvSpPr/>
          <p:nvPr/>
        </p:nvSpPr>
        <p:spPr>
          <a:xfrm>
            <a:off x="-3368" y="86946"/>
            <a:ext cx="12192000" cy="704237"/>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4"/>
          <a:stretch>
            <a:fillRect/>
          </a:stretch>
        </p:blipFill>
        <p:spPr>
          <a:xfrm>
            <a:off x="10789316" y="-90710"/>
            <a:ext cx="1391675" cy="1386174"/>
          </a:xfrm>
          <a:prstGeom prst="rect">
            <a:avLst/>
          </a:prstGeom>
        </p:spPr>
      </p:pic>
      <p:graphicFrame>
        <p:nvGraphicFramePr>
          <p:cNvPr id="13" name="Table 12">
            <a:extLst>
              <a:ext uri="{FF2B5EF4-FFF2-40B4-BE49-F238E27FC236}">
                <a16:creationId xmlns:a16="http://schemas.microsoft.com/office/drawing/2014/main" id="{2105D332-E432-DFC6-E7A9-6D044668230E}"/>
              </a:ext>
            </a:extLst>
          </p:cNvPr>
          <p:cNvGraphicFramePr>
            <a:graphicFrameLocks noGrp="1"/>
          </p:cNvGraphicFramePr>
          <p:nvPr>
            <p:extLst>
              <p:ext uri="{D42A27DB-BD31-4B8C-83A1-F6EECF244321}">
                <p14:modId xmlns:p14="http://schemas.microsoft.com/office/powerpoint/2010/main" val="3494792821"/>
              </p:ext>
            </p:extLst>
          </p:nvPr>
        </p:nvGraphicFramePr>
        <p:xfrm>
          <a:off x="599419" y="1334805"/>
          <a:ext cx="3087145" cy="2433311"/>
        </p:xfrm>
        <a:graphic>
          <a:graphicData uri="http://schemas.openxmlformats.org/drawingml/2006/table">
            <a:tbl>
              <a:tblPr firstRow="1" bandRow="1">
                <a:tableStyleId>{5C22544A-7EE6-4342-B048-85BDC9FD1C3A}</a:tableStyleId>
              </a:tblPr>
              <a:tblGrid>
                <a:gridCol w="1319533">
                  <a:extLst>
                    <a:ext uri="{9D8B030D-6E8A-4147-A177-3AD203B41FA5}">
                      <a16:colId xmlns:a16="http://schemas.microsoft.com/office/drawing/2014/main" val="2194474904"/>
                    </a:ext>
                  </a:extLst>
                </a:gridCol>
                <a:gridCol w="1767612">
                  <a:extLst>
                    <a:ext uri="{9D8B030D-6E8A-4147-A177-3AD203B41FA5}">
                      <a16:colId xmlns:a16="http://schemas.microsoft.com/office/drawing/2014/main" val="2890344230"/>
                    </a:ext>
                  </a:extLst>
                </a:gridCol>
              </a:tblGrid>
              <a:tr h="370838">
                <a:tc gridSpan="2">
                  <a:txBody>
                    <a:bodyPr/>
                    <a:lstStyle/>
                    <a:p>
                      <a:pPr lvl="0" algn="ctr">
                        <a:buNone/>
                      </a:pPr>
                      <a:r>
                        <a:rPr lang="en-US" sz="1600" b="1" dirty="0">
                          <a:solidFill>
                            <a:schemeClr val="tx1"/>
                          </a:solidFill>
                          <a:latin typeface="Calibri Light"/>
                        </a:rPr>
                        <a:t>Proficient and Distinguished Learners (at Heard):</a:t>
                      </a:r>
                    </a:p>
                  </a:txBody>
                  <a:tcPr anchor="ctr">
                    <a:lnL w="12700">
                      <a:solidFill>
                        <a:schemeClr val="tx1"/>
                      </a:solidFill>
                    </a:lnL>
                    <a:lnR w="12700">
                      <a:solidFill>
                        <a:schemeClr val="tx1"/>
                      </a:solidFill>
                    </a:lnR>
                    <a:lnT w="12700" cap="flat" cmpd="sng" algn="ctr">
                      <a:solidFill>
                        <a:schemeClr val="tx1"/>
                      </a:solidFill>
                      <a:prstDash val="solid"/>
                      <a:round/>
                      <a:headEnd type="none" w="med" len="med"/>
                      <a:tailEnd type="none" w="med" len="med"/>
                    </a:lnT>
                    <a:lnB w="12700">
                      <a:solidFill>
                        <a:schemeClr val="tx1"/>
                      </a:solidFill>
                    </a:lnB>
                    <a:solidFill>
                      <a:schemeClr val="bg1">
                        <a:lumMod val="95000"/>
                      </a:schemeClr>
                    </a:solidFill>
                  </a:tcPr>
                </a:tc>
                <a:tc hMerge="1">
                  <a:txBody>
                    <a:bodyPr/>
                    <a:lstStyle/>
                    <a:p>
                      <a:endParaRPr lang="en-US"/>
                    </a:p>
                  </a:txBody>
                  <a:tcPr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362298893"/>
                  </a:ext>
                </a:extLst>
              </a:tr>
              <a:tr h="370839">
                <a:tc>
                  <a:txBody>
                    <a:bodyPr/>
                    <a:lstStyle/>
                    <a:p>
                      <a:pPr lvl="0" algn="ctr">
                        <a:buNone/>
                      </a:pPr>
                      <a:r>
                        <a:rPr lang="en-US" sz="1600" b="1">
                          <a:solidFill>
                            <a:srgbClr val="FF0000"/>
                          </a:solidFill>
                          <a:latin typeface="Calibri Light"/>
                        </a:rPr>
                        <a:t>2017-2018</a:t>
                      </a:r>
                    </a:p>
                  </a:txBody>
                  <a:tcPr anchor="ctr">
                    <a:lnL w="12700">
                      <a:solidFill>
                        <a:schemeClr val="tx1"/>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sz="1600" b="1">
                          <a:solidFill>
                            <a:schemeClr val="tx1"/>
                          </a:solidFill>
                          <a:latin typeface="Calibri Light"/>
                        </a:rPr>
                        <a:t>38.1% of students</a:t>
                      </a:r>
                    </a:p>
                  </a:txBody>
                  <a:tcPr anchor="ctr">
                    <a:lnL w="12700" cap="flat" cmpd="sng" algn="ctr">
                      <a:solidFill>
                        <a:schemeClr val="tx1"/>
                      </a:solidFill>
                      <a:prstDash val="solid"/>
                      <a:round/>
                      <a:headEnd type="none" w="med" len="med"/>
                      <a:tailEnd type="none" w="med" len="med"/>
                    </a:lnL>
                    <a:lnR w="12700">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39936383"/>
                  </a:ext>
                </a:extLst>
              </a:tr>
              <a:tr h="370838">
                <a:tc>
                  <a:txBody>
                    <a:bodyPr/>
                    <a:lstStyle/>
                    <a:p>
                      <a:pPr lvl="0" algn="ctr">
                        <a:buNone/>
                      </a:pPr>
                      <a:r>
                        <a:rPr lang="en-US" sz="1600" b="1">
                          <a:solidFill>
                            <a:srgbClr val="FFC000"/>
                          </a:solidFill>
                          <a:latin typeface="Calibri Light"/>
                        </a:rPr>
                        <a:t>2018-2019</a:t>
                      </a:r>
                    </a:p>
                  </a:txBody>
                  <a:tcPr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sz="1600" b="1">
                          <a:solidFill>
                            <a:schemeClr val="tx1"/>
                          </a:solidFill>
                          <a:latin typeface="Calibri Light"/>
                        </a:rPr>
                        <a:t> 41.2% of students</a:t>
                      </a:r>
                    </a:p>
                  </a:txBody>
                  <a:tcPr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94906049"/>
                  </a:ext>
                </a:extLst>
              </a:tr>
              <a:tr h="370838">
                <a:tc>
                  <a:txBody>
                    <a:bodyPr/>
                    <a:lstStyle/>
                    <a:p>
                      <a:pPr lvl="0" algn="ctr">
                        <a:buNone/>
                      </a:pPr>
                      <a:r>
                        <a:rPr lang="en-US" sz="1600" b="1">
                          <a:solidFill>
                            <a:srgbClr val="39B378"/>
                          </a:solidFill>
                          <a:latin typeface="Calibri Light"/>
                        </a:rPr>
                        <a:t>2020-2021</a:t>
                      </a:r>
                    </a:p>
                  </a:txBody>
                  <a:tcPr anchor="ctr">
                    <a:lnL w="12700">
                      <a:solidFill>
                        <a:schemeClr val="tx1"/>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sz="1600" b="1">
                          <a:solidFill>
                            <a:schemeClr val="tx1"/>
                          </a:solidFill>
                          <a:latin typeface="Calibri Light"/>
                        </a:rPr>
                        <a:t>23.3% of students</a:t>
                      </a:r>
                    </a:p>
                  </a:txBody>
                  <a:tcPr anchor="ctr">
                    <a:lnL w="12700" cap="flat" cmpd="sng" algn="ctr">
                      <a:solidFill>
                        <a:schemeClr val="tx1"/>
                      </a:solidFill>
                      <a:prstDash val="solid"/>
                      <a:round/>
                      <a:headEnd type="none" w="med" len="med"/>
                      <a:tailEnd type="none" w="med" len="med"/>
                    </a:lnL>
                    <a:lnR w="12700">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07102923"/>
                  </a:ext>
                </a:extLst>
              </a:tr>
              <a:tr h="370838">
                <a:tc>
                  <a:txBody>
                    <a:bodyPr/>
                    <a:lstStyle/>
                    <a:p>
                      <a:pPr lvl="0" algn="ctr">
                        <a:buNone/>
                      </a:pPr>
                      <a:r>
                        <a:rPr lang="en-US" sz="1600" b="1">
                          <a:solidFill>
                            <a:schemeClr val="accent6"/>
                          </a:solidFill>
                          <a:latin typeface="Calibri Light"/>
                        </a:rPr>
                        <a:t>2021-2022</a:t>
                      </a:r>
                    </a:p>
                  </a:txBody>
                  <a:tcPr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sz="1600" b="1">
                          <a:solidFill>
                            <a:schemeClr val="tx1"/>
                          </a:solidFill>
                          <a:latin typeface="Calibri Light"/>
                        </a:rPr>
                        <a:t>29.6% of students</a:t>
                      </a:r>
                    </a:p>
                  </a:txBody>
                  <a:tcPr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11741649"/>
                  </a:ext>
                </a:extLst>
              </a:tr>
              <a:tr h="370838">
                <a:tc>
                  <a:txBody>
                    <a:bodyPr/>
                    <a:lstStyle/>
                    <a:p>
                      <a:pPr lvl="0" algn="ctr">
                        <a:buNone/>
                      </a:pPr>
                      <a:r>
                        <a:rPr lang="en-US" sz="1600" b="1">
                          <a:solidFill>
                            <a:schemeClr val="accent1"/>
                          </a:solidFill>
                          <a:latin typeface="Calibri Light"/>
                        </a:rPr>
                        <a:t>2022-2023</a:t>
                      </a:r>
                    </a:p>
                  </a:txBody>
                  <a:tcPr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lvl="0" algn="ctr">
                        <a:buNone/>
                      </a:pPr>
                      <a:r>
                        <a:rPr lang="en-US" sz="1600" b="1" dirty="0">
                          <a:solidFill>
                            <a:schemeClr val="tx1"/>
                          </a:solidFill>
                          <a:latin typeface="Calibri Light"/>
                        </a:rPr>
                        <a:t>32.7% of students</a:t>
                      </a:r>
                    </a:p>
                  </a:txBody>
                  <a:tcPr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969288215"/>
                  </a:ext>
                </a:extLst>
              </a:tr>
            </a:tbl>
          </a:graphicData>
        </a:graphic>
      </p:graphicFrame>
      <p:sp>
        <p:nvSpPr>
          <p:cNvPr id="21" name="Star: 5 Points 20">
            <a:extLst>
              <a:ext uri="{FF2B5EF4-FFF2-40B4-BE49-F238E27FC236}">
                <a16:creationId xmlns:a16="http://schemas.microsoft.com/office/drawing/2014/main" id="{8F67D0ED-01A1-BC40-1969-6AD464DE526C}"/>
              </a:ext>
            </a:extLst>
          </p:cNvPr>
          <p:cNvSpPr/>
          <p:nvPr/>
        </p:nvSpPr>
        <p:spPr>
          <a:xfrm rot="1140000">
            <a:off x="3567215" y="3449155"/>
            <a:ext cx="310444" cy="296333"/>
          </a:xfrm>
          <a:prstGeom prst="star5">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33" name="Table 32">
            <a:extLst>
              <a:ext uri="{FF2B5EF4-FFF2-40B4-BE49-F238E27FC236}">
                <a16:creationId xmlns:a16="http://schemas.microsoft.com/office/drawing/2014/main" id="{E392F341-C925-8AD0-7931-9A8349285392}"/>
              </a:ext>
            </a:extLst>
          </p:cNvPr>
          <p:cNvGraphicFramePr>
            <a:graphicFrameLocks noGrp="1"/>
          </p:cNvGraphicFramePr>
          <p:nvPr>
            <p:extLst>
              <p:ext uri="{D42A27DB-BD31-4B8C-83A1-F6EECF244321}">
                <p14:modId xmlns:p14="http://schemas.microsoft.com/office/powerpoint/2010/main" val="3802582489"/>
              </p:ext>
            </p:extLst>
          </p:nvPr>
        </p:nvGraphicFramePr>
        <p:xfrm>
          <a:off x="599418" y="4061964"/>
          <a:ext cx="3087145" cy="2433311"/>
        </p:xfrm>
        <a:graphic>
          <a:graphicData uri="http://schemas.openxmlformats.org/drawingml/2006/table">
            <a:tbl>
              <a:tblPr firstRow="1" bandRow="1">
                <a:tableStyleId>{5C22544A-7EE6-4342-B048-85BDC9FD1C3A}</a:tableStyleId>
              </a:tblPr>
              <a:tblGrid>
                <a:gridCol w="1280897">
                  <a:extLst>
                    <a:ext uri="{9D8B030D-6E8A-4147-A177-3AD203B41FA5}">
                      <a16:colId xmlns:a16="http://schemas.microsoft.com/office/drawing/2014/main" val="2194474904"/>
                    </a:ext>
                  </a:extLst>
                </a:gridCol>
                <a:gridCol w="1806248">
                  <a:extLst>
                    <a:ext uri="{9D8B030D-6E8A-4147-A177-3AD203B41FA5}">
                      <a16:colId xmlns:a16="http://schemas.microsoft.com/office/drawing/2014/main" val="2890344230"/>
                    </a:ext>
                  </a:extLst>
                </a:gridCol>
              </a:tblGrid>
              <a:tr h="370838">
                <a:tc gridSpan="2">
                  <a:txBody>
                    <a:bodyPr/>
                    <a:lstStyle/>
                    <a:p>
                      <a:pPr lvl="0" algn="ctr">
                        <a:buNone/>
                      </a:pPr>
                      <a:r>
                        <a:rPr lang="en-US" sz="1600" b="1">
                          <a:solidFill>
                            <a:schemeClr val="tx1"/>
                          </a:solidFill>
                          <a:latin typeface="Calibri Light"/>
                        </a:rPr>
                        <a:t>Proficient and Distinguished Learners (district)</a:t>
                      </a:r>
                    </a:p>
                  </a:txBody>
                  <a:tcPr anchor="ctr">
                    <a:lnL w="12700">
                      <a:solidFill>
                        <a:schemeClr val="tx1"/>
                      </a:solidFill>
                    </a:lnL>
                    <a:lnR w="12700">
                      <a:solidFill>
                        <a:schemeClr val="tx1"/>
                      </a:solidFill>
                    </a:lnR>
                    <a:lnT w="12700" cap="flat" cmpd="sng" algn="ctr">
                      <a:solidFill>
                        <a:schemeClr val="tx1"/>
                      </a:solidFill>
                      <a:prstDash val="solid"/>
                      <a:round/>
                      <a:headEnd type="none" w="med" len="med"/>
                      <a:tailEnd type="none" w="med" len="med"/>
                    </a:lnT>
                    <a:lnB w="12700">
                      <a:solidFill>
                        <a:schemeClr val="tx1"/>
                      </a:solidFill>
                    </a:lnB>
                    <a:solidFill>
                      <a:schemeClr val="bg1">
                        <a:lumMod val="95000"/>
                      </a:schemeClr>
                    </a:solidFill>
                  </a:tcPr>
                </a:tc>
                <a:tc hMerge="1">
                  <a:txBody>
                    <a:bodyPr/>
                    <a:lstStyle/>
                    <a:p>
                      <a:endParaRPr lang="en-US"/>
                    </a:p>
                  </a:txBody>
                  <a:tcPr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362298893"/>
                  </a:ext>
                </a:extLst>
              </a:tr>
              <a:tr h="370839">
                <a:tc>
                  <a:txBody>
                    <a:bodyPr/>
                    <a:lstStyle/>
                    <a:p>
                      <a:pPr lvl="0" algn="ctr">
                        <a:buNone/>
                      </a:pPr>
                      <a:r>
                        <a:rPr lang="en-US" sz="1600" b="1">
                          <a:solidFill>
                            <a:srgbClr val="FF0000"/>
                          </a:solidFill>
                          <a:latin typeface="Calibri Light"/>
                        </a:rPr>
                        <a:t>2017-2018</a:t>
                      </a:r>
                    </a:p>
                  </a:txBody>
                  <a:tcPr anchor="ctr">
                    <a:lnL w="12700">
                      <a:solidFill>
                        <a:schemeClr val="tx1"/>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sz="1600" b="1">
                          <a:solidFill>
                            <a:schemeClr val="tx1"/>
                          </a:solidFill>
                          <a:latin typeface="Calibri Light"/>
                        </a:rPr>
                        <a:t>25.6% of students</a:t>
                      </a:r>
                    </a:p>
                  </a:txBody>
                  <a:tcPr anchor="ctr">
                    <a:lnL w="12700" cap="flat" cmpd="sng" algn="ctr">
                      <a:solidFill>
                        <a:schemeClr val="tx1"/>
                      </a:solidFill>
                      <a:prstDash val="solid"/>
                      <a:round/>
                      <a:headEnd type="none" w="med" len="med"/>
                      <a:tailEnd type="none" w="med" len="med"/>
                    </a:lnL>
                    <a:lnR w="12700">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39936383"/>
                  </a:ext>
                </a:extLst>
              </a:tr>
              <a:tr h="370838">
                <a:tc>
                  <a:txBody>
                    <a:bodyPr/>
                    <a:lstStyle/>
                    <a:p>
                      <a:pPr lvl="0" algn="ctr">
                        <a:buNone/>
                      </a:pPr>
                      <a:r>
                        <a:rPr lang="en-US" sz="1600" b="1">
                          <a:solidFill>
                            <a:srgbClr val="FFC000"/>
                          </a:solidFill>
                          <a:latin typeface="Calibri Light"/>
                        </a:rPr>
                        <a:t>2018-2019</a:t>
                      </a:r>
                    </a:p>
                  </a:txBody>
                  <a:tcPr anchor="ct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sz="1600" b="1">
                          <a:solidFill>
                            <a:schemeClr val="tx1"/>
                          </a:solidFill>
                          <a:latin typeface="Calibri Light"/>
                        </a:rPr>
                        <a:t> 27%  of students</a:t>
                      </a:r>
                    </a:p>
                  </a:txBody>
                  <a:tcPr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94906049"/>
                  </a:ext>
                </a:extLst>
              </a:tr>
              <a:tr h="370838">
                <a:tc>
                  <a:txBody>
                    <a:bodyPr/>
                    <a:lstStyle/>
                    <a:p>
                      <a:pPr lvl="0" algn="ctr">
                        <a:buNone/>
                      </a:pPr>
                      <a:r>
                        <a:rPr lang="en-US" sz="1600" b="1">
                          <a:solidFill>
                            <a:srgbClr val="39B378"/>
                          </a:solidFill>
                          <a:latin typeface="Calibri Light"/>
                        </a:rPr>
                        <a:t>2020-2021</a:t>
                      </a:r>
                    </a:p>
                  </a:txBody>
                  <a:tcPr anchor="ctr">
                    <a:lnL w="12700">
                      <a:solidFill>
                        <a:schemeClr val="tx1"/>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sz="1600" b="1">
                          <a:solidFill>
                            <a:schemeClr val="tx1"/>
                          </a:solidFill>
                          <a:latin typeface="Calibri Light"/>
                        </a:rPr>
                        <a:t>12% of students</a:t>
                      </a:r>
                    </a:p>
                  </a:txBody>
                  <a:tcPr anchor="ctr">
                    <a:lnL w="12700" cap="flat" cmpd="sng" algn="ctr">
                      <a:solidFill>
                        <a:schemeClr val="tx1"/>
                      </a:solidFill>
                      <a:prstDash val="solid"/>
                      <a:round/>
                      <a:headEnd type="none" w="med" len="med"/>
                      <a:tailEnd type="none" w="med" len="med"/>
                    </a:lnL>
                    <a:lnR w="12700">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90525478"/>
                  </a:ext>
                </a:extLst>
              </a:tr>
              <a:tr h="370838">
                <a:tc>
                  <a:txBody>
                    <a:bodyPr/>
                    <a:lstStyle/>
                    <a:p>
                      <a:pPr lvl="0" algn="ctr">
                        <a:buNone/>
                      </a:pPr>
                      <a:r>
                        <a:rPr lang="en-US" sz="1600" b="1">
                          <a:solidFill>
                            <a:schemeClr val="accent6"/>
                          </a:solidFill>
                          <a:latin typeface="Calibri Light"/>
                        </a:rPr>
                        <a:t>2021-2022</a:t>
                      </a:r>
                    </a:p>
                  </a:txBody>
                  <a:tcPr anchor="ct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sz="1600" b="1">
                          <a:solidFill>
                            <a:schemeClr val="tx1"/>
                          </a:solidFill>
                          <a:latin typeface="Calibri Light"/>
                        </a:rPr>
                        <a:t>21.7% of students</a:t>
                      </a:r>
                    </a:p>
                  </a:txBody>
                  <a:tcPr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11741649"/>
                  </a:ext>
                </a:extLst>
              </a:tr>
              <a:tr h="370838">
                <a:tc>
                  <a:txBody>
                    <a:bodyPr/>
                    <a:lstStyle/>
                    <a:p>
                      <a:pPr lvl="0" algn="ctr">
                        <a:buNone/>
                      </a:pPr>
                      <a:r>
                        <a:rPr lang="en-US" sz="1600" b="1">
                          <a:solidFill>
                            <a:schemeClr val="accent1"/>
                          </a:solidFill>
                          <a:latin typeface="Calibri Light"/>
                        </a:rPr>
                        <a:t>2022-2023</a:t>
                      </a:r>
                    </a:p>
                  </a:txBody>
                  <a:tcPr anchor="ct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bg1"/>
                    </a:solidFill>
                  </a:tcPr>
                </a:tc>
                <a:tc>
                  <a:txBody>
                    <a:bodyPr/>
                    <a:lstStyle/>
                    <a:p>
                      <a:pPr lvl="0" algn="ctr">
                        <a:buNone/>
                      </a:pPr>
                      <a:r>
                        <a:rPr lang="en-US" sz="1600" b="1">
                          <a:solidFill>
                            <a:schemeClr val="tx1"/>
                          </a:solidFill>
                          <a:latin typeface="Calibri Light"/>
                        </a:rPr>
                        <a:t>21.8% of students</a:t>
                      </a:r>
                    </a:p>
                  </a:txBody>
                  <a:tcPr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969288215"/>
                  </a:ext>
                </a:extLst>
              </a:tr>
            </a:tbl>
          </a:graphicData>
        </a:graphic>
      </p:graphicFrame>
      <p:sp>
        <p:nvSpPr>
          <p:cNvPr id="34" name="Left Bracket 33">
            <a:extLst>
              <a:ext uri="{FF2B5EF4-FFF2-40B4-BE49-F238E27FC236}">
                <a16:creationId xmlns:a16="http://schemas.microsoft.com/office/drawing/2014/main" id="{E0B5C91C-EFBB-2881-0378-92D6BA290AFB}"/>
              </a:ext>
            </a:extLst>
          </p:cNvPr>
          <p:cNvSpPr/>
          <p:nvPr/>
        </p:nvSpPr>
        <p:spPr>
          <a:xfrm rot="10800000">
            <a:off x="11725369" y="1540912"/>
            <a:ext cx="128874" cy="851634"/>
          </a:xfrm>
          <a:prstGeom prst="leftBracket">
            <a:avLst/>
          </a:prstGeom>
          <a:ln w="571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Left Bracket 34">
            <a:extLst>
              <a:ext uri="{FF2B5EF4-FFF2-40B4-BE49-F238E27FC236}">
                <a16:creationId xmlns:a16="http://schemas.microsoft.com/office/drawing/2014/main" id="{DD32C6DE-4208-82E8-8AD7-DE3BA526D425}"/>
              </a:ext>
            </a:extLst>
          </p:cNvPr>
          <p:cNvSpPr/>
          <p:nvPr/>
        </p:nvSpPr>
        <p:spPr>
          <a:xfrm rot="10800000">
            <a:off x="10312810" y="1536927"/>
            <a:ext cx="149802" cy="704237"/>
          </a:xfrm>
          <a:prstGeom prst="leftBracket">
            <a:avLst/>
          </a:prstGeom>
          <a:ln w="571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Left Bracket 35">
            <a:extLst>
              <a:ext uri="{FF2B5EF4-FFF2-40B4-BE49-F238E27FC236}">
                <a16:creationId xmlns:a16="http://schemas.microsoft.com/office/drawing/2014/main" id="{27702086-6D09-0E69-08F7-18FCC2E167AC}"/>
              </a:ext>
            </a:extLst>
          </p:cNvPr>
          <p:cNvSpPr/>
          <p:nvPr/>
        </p:nvSpPr>
        <p:spPr>
          <a:xfrm rot="10800000">
            <a:off x="8921179" y="1397631"/>
            <a:ext cx="128874" cy="494249"/>
          </a:xfrm>
          <a:prstGeom prst="leftBracket">
            <a:avLst/>
          </a:prstGeom>
          <a:ln w="571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Left Bracket 36">
            <a:extLst>
              <a:ext uri="{FF2B5EF4-FFF2-40B4-BE49-F238E27FC236}">
                <a16:creationId xmlns:a16="http://schemas.microsoft.com/office/drawing/2014/main" id="{33058C03-280B-E5D1-21C1-52043CA80D39}"/>
              </a:ext>
            </a:extLst>
          </p:cNvPr>
          <p:cNvSpPr/>
          <p:nvPr/>
        </p:nvSpPr>
        <p:spPr>
          <a:xfrm rot="10800000">
            <a:off x="7594471" y="1582474"/>
            <a:ext cx="200104" cy="996528"/>
          </a:xfrm>
          <a:prstGeom prst="leftBracket">
            <a:avLst/>
          </a:prstGeom>
          <a:ln w="571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Left Bracket 37">
            <a:extLst>
              <a:ext uri="{FF2B5EF4-FFF2-40B4-BE49-F238E27FC236}">
                <a16:creationId xmlns:a16="http://schemas.microsoft.com/office/drawing/2014/main" id="{9851D369-3AC7-8251-B537-A146EE052F3F}"/>
              </a:ext>
            </a:extLst>
          </p:cNvPr>
          <p:cNvSpPr/>
          <p:nvPr/>
        </p:nvSpPr>
        <p:spPr>
          <a:xfrm rot="10800000">
            <a:off x="6206247" y="1574939"/>
            <a:ext cx="121796" cy="851634"/>
          </a:xfrm>
          <a:prstGeom prst="leftBracket">
            <a:avLst/>
          </a:prstGeom>
          <a:ln w="571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Star: 5 Points 38">
            <a:extLst>
              <a:ext uri="{FF2B5EF4-FFF2-40B4-BE49-F238E27FC236}">
                <a16:creationId xmlns:a16="http://schemas.microsoft.com/office/drawing/2014/main" id="{D457E4C1-AA1F-47C2-2090-9438DBE2BF98}"/>
              </a:ext>
            </a:extLst>
          </p:cNvPr>
          <p:cNvSpPr/>
          <p:nvPr/>
        </p:nvSpPr>
        <p:spPr>
          <a:xfrm rot="1140000">
            <a:off x="3530072" y="6152462"/>
            <a:ext cx="310444" cy="296333"/>
          </a:xfrm>
          <a:prstGeom prst="star5">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2">
            <a:extLst>
              <a:ext uri="{FF2B5EF4-FFF2-40B4-BE49-F238E27FC236}">
                <a16:creationId xmlns:a16="http://schemas.microsoft.com/office/drawing/2014/main" id="{8ED9A88B-42A1-ED60-68BD-F37547AF2A83}"/>
              </a:ext>
            </a:extLst>
          </p:cNvPr>
          <p:cNvSpPr txBox="1"/>
          <p:nvPr/>
        </p:nvSpPr>
        <p:spPr>
          <a:xfrm>
            <a:off x="-3368" y="75815"/>
            <a:ext cx="13102833" cy="76944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Dr. John H. </a:t>
            </a:r>
            <a:r>
              <a:rPr lang="en-US" sz="4400" dirty="0" err="1">
                <a:solidFill>
                  <a:schemeClr val="bg1"/>
                </a:solidFill>
                <a:effectLst>
                  <a:outerShdw blurRad="38100" dist="38100" dir="2700000" algn="tl">
                    <a:srgbClr val="000000">
                      <a:alpha val="43137"/>
                    </a:srgbClr>
                  </a:outerShdw>
                </a:effectLst>
                <a:latin typeface="Trade Gothic Next HvyCd" panose="020B0906040303020004" pitchFamily="34" charset="0"/>
              </a:rPr>
              <a:t>Heard’s</a:t>
            </a:r>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 Math Georgia Milestones Data</a:t>
            </a:r>
          </a:p>
        </p:txBody>
      </p:sp>
    </p:spTree>
    <p:extLst>
      <p:ext uri="{BB962C8B-B14F-4D97-AF65-F5344CB8AC3E}">
        <p14:creationId xmlns:p14="http://schemas.microsoft.com/office/powerpoint/2010/main" val="2118855954"/>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1000"/>
                                        <p:tgtEl>
                                          <p:spTgt spid="21"/>
                                        </p:tgtEl>
                                      </p:cBhvr>
                                    </p:animEffect>
                                    <p:anim calcmode="lin" valueType="num">
                                      <p:cBhvr>
                                        <p:cTn id="14" dur="1000" fill="hold"/>
                                        <p:tgtEl>
                                          <p:spTgt spid="21"/>
                                        </p:tgtEl>
                                        <p:attrNameLst>
                                          <p:attrName>ppt_x</p:attrName>
                                        </p:attrNameLst>
                                      </p:cBhvr>
                                      <p:tavLst>
                                        <p:tav tm="0">
                                          <p:val>
                                            <p:strVal val="#ppt_x"/>
                                          </p:val>
                                        </p:tav>
                                        <p:tav tm="100000">
                                          <p:val>
                                            <p:strVal val="#ppt_x"/>
                                          </p:val>
                                        </p:tav>
                                      </p:tavLst>
                                    </p:anim>
                                    <p:anim calcmode="lin" valueType="num">
                                      <p:cBhvr>
                                        <p:cTn id="15"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fade">
                                      <p:cBhvr>
                                        <p:cTn id="20" dur="1000"/>
                                        <p:tgtEl>
                                          <p:spTgt spid="33"/>
                                        </p:tgtEl>
                                      </p:cBhvr>
                                    </p:animEffect>
                                    <p:anim calcmode="lin" valueType="num">
                                      <p:cBhvr>
                                        <p:cTn id="21" dur="1000" fill="hold"/>
                                        <p:tgtEl>
                                          <p:spTgt spid="33"/>
                                        </p:tgtEl>
                                        <p:attrNameLst>
                                          <p:attrName>ppt_x</p:attrName>
                                        </p:attrNameLst>
                                      </p:cBhvr>
                                      <p:tavLst>
                                        <p:tav tm="0">
                                          <p:val>
                                            <p:strVal val="#ppt_x"/>
                                          </p:val>
                                        </p:tav>
                                        <p:tav tm="100000">
                                          <p:val>
                                            <p:strVal val="#ppt_x"/>
                                          </p:val>
                                        </p:tav>
                                      </p:tavLst>
                                    </p:anim>
                                    <p:anim calcmode="lin" valueType="num">
                                      <p:cBhvr>
                                        <p:cTn id="22" dur="1000" fill="hold"/>
                                        <p:tgtEl>
                                          <p:spTgt spid="33"/>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42" presetClass="entr" presetSubtype="0" fill="hold" grpId="0" nodeType="after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fade">
                                      <p:cBhvr>
                                        <p:cTn id="26" dur="1000"/>
                                        <p:tgtEl>
                                          <p:spTgt spid="39"/>
                                        </p:tgtEl>
                                      </p:cBhvr>
                                    </p:animEffect>
                                    <p:anim calcmode="lin" valueType="num">
                                      <p:cBhvr>
                                        <p:cTn id="27" dur="1000" fill="hold"/>
                                        <p:tgtEl>
                                          <p:spTgt spid="39"/>
                                        </p:tgtEl>
                                        <p:attrNameLst>
                                          <p:attrName>ppt_x</p:attrName>
                                        </p:attrNameLst>
                                      </p:cBhvr>
                                      <p:tavLst>
                                        <p:tav tm="0">
                                          <p:val>
                                            <p:strVal val="#ppt_x"/>
                                          </p:val>
                                        </p:tav>
                                        <p:tav tm="100000">
                                          <p:val>
                                            <p:strVal val="#ppt_x"/>
                                          </p:val>
                                        </p:tav>
                                      </p:tavLst>
                                    </p:anim>
                                    <p:anim calcmode="lin" valueType="num">
                                      <p:cBhvr>
                                        <p:cTn id="28"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3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1"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5" name="Rectangle 2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67765" y="0"/>
            <a:ext cx="530023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itle 1">
            <a:extLst>
              <a:ext uri="{FF2B5EF4-FFF2-40B4-BE49-F238E27FC236}">
                <a16:creationId xmlns:a16="http://schemas.microsoft.com/office/drawing/2014/main" id="{FC9BDD50-ED43-E2E2-EE87-A2E84A46A6E4}"/>
              </a:ext>
            </a:extLst>
          </p:cNvPr>
          <p:cNvSpPr>
            <a:spLocks noGrp="1"/>
          </p:cNvSpPr>
          <p:nvPr>
            <p:ph type="title"/>
          </p:nvPr>
        </p:nvSpPr>
        <p:spPr>
          <a:xfrm>
            <a:off x="117986" y="187924"/>
            <a:ext cx="11946193" cy="824480"/>
          </a:xfrm>
        </p:spPr>
        <p:style>
          <a:lnRef idx="1">
            <a:schemeClr val="dk1"/>
          </a:lnRef>
          <a:fillRef idx="3">
            <a:schemeClr val="dk1"/>
          </a:fillRef>
          <a:effectRef idx="2">
            <a:schemeClr val="dk1"/>
          </a:effectRef>
          <a:fontRef idx="minor">
            <a:schemeClr val="lt1"/>
          </a:fontRef>
        </p:style>
        <p:txBody>
          <a:bodyPr>
            <a:normAutofit/>
          </a:bodyPr>
          <a:lstStyle/>
          <a:p>
            <a:r>
              <a:rPr lang="en-US" dirty="0">
                <a:effectLst>
                  <a:outerShdw blurRad="38100" dist="38100" dir="2700000" algn="tl">
                    <a:srgbClr val="000000">
                      <a:alpha val="43137"/>
                    </a:srgbClr>
                  </a:outerShdw>
                </a:effectLst>
                <a:latin typeface="Trade Gothic Next HvyCd"/>
              </a:rPr>
              <a:t>STEM/STEAM Across the District </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800325" y="-92923"/>
            <a:ext cx="1391675" cy="1386174"/>
          </a:xfrm>
          <a:prstGeom prst="rect">
            <a:avLst/>
          </a:prstGeom>
        </p:spPr>
      </p:pic>
      <p:graphicFrame>
        <p:nvGraphicFramePr>
          <p:cNvPr id="7" name="Table 6">
            <a:extLst>
              <a:ext uri="{FF2B5EF4-FFF2-40B4-BE49-F238E27FC236}">
                <a16:creationId xmlns:a16="http://schemas.microsoft.com/office/drawing/2014/main" id="{B36F83F4-5A5D-A3B6-C44E-88CF6822578A}"/>
              </a:ext>
            </a:extLst>
          </p:cNvPr>
          <p:cNvGraphicFramePr>
            <a:graphicFrameLocks noGrp="1"/>
          </p:cNvGraphicFramePr>
          <p:nvPr>
            <p:extLst>
              <p:ext uri="{D42A27DB-BD31-4B8C-83A1-F6EECF244321}">
                <p14:modId xmlns:p14="http://schemas.microsoft.com/office/powerpoint/2010/main" val="1701445555"/>
              </p:ext>
            </p:extLst>
          </p:nvPr>
        </p:nvGraphicFramePr>
        <p:xfrm>
          <a:off x="117987" y="1077702"/>
          <a:ext cx="11946192" cy="5821008"/>
        </p:xfrm>
        <a:graphic>
          <a:graphicData uri="http://schemas.openxmlformats.org/drawingml/2006/table">
            <a:tbl>
              <a:tblPr firstRow="1" bandRow="1">
                <a:tableStyleId>{073A0DAA-6AF3-43AB-8588-CEC1D06C72B9}</a:tableStyleId>
              </a:tblPr>
              <a:tblGrid>
                <a:gridCol w="3982064">
                  <a:extLst>
                    <a:ext uri="{9D8B030D-6E8A-4147-A177-3AD203B41FA5}">
                      <a16:colId xmlns:a16="http://schemas.microsoft.com/office/drawing/2014/main" val="743415944"/>
                    </a:ext>
                  </a:extLst>
                </a:gridCol>
                <a:gridCol w="3982064">
                  <a:extLst>
                    <a:ext uri="{9D8B030D-6E8A-4147-A177-3AD203B41FA5}">
                      <a16:colId xmlns:a16="http://schemas.microsoft.com/office/drawing/2014/main" val="2409050563"/>
                    </a:ext>
                  </a:extLst>
                </a:gridCol>
                <a:gridCol w="3982064">
                  <a:extLst>
                    <a:ext uri="{9D8B030D-6E8A-4147-A177-3AD203B41FA5}">
                      <a16:colId xmlns:a16="http://schemas.microsoft.com/office/drawing/2014/main" val="3501236304"/>
                    </a:ext>
                  </a:extLst>
                </a:gridCol>
              </a:tblGrid>
              <a:tr h="414716">
                <a:tc>
                  <a:txBody>
                    <a:bodyPr/>
                    <a:lstStyle/>
                    <a:p>
                      <a:pPr algn="ctr"/>
                      <a:r>
                        <a:rPr lang="en-US" sz="2200"/>
                        <a:t>Elementary Schools </a:t>
                      </a:r>
                    </a:p>
                  </a:txBody>
                  <a:tcPr>
                    <a:solidFill>
                      <a:schemeClr val="accent1">
                        <a:lumMod val="40000"/>
                        <a:lumOff val="60000"/>
                      </a:schemeClr>
                    </a:solidFill>
                  </a:tcPr>
                </a:tc>
                <a:tc>
                  <a:txBody>
                    <a:bodyPr/>
                    <a:lstStyle/>
                    <a:p>
                      <a:pPr algn="ctr"/>
                      <a:r>
                        <a:rPr lang="en-US" sz="2200"/>
                        <a:t>Middle Schools</a:t>
                      </a:r>
                    </a:p>
                  </a:txBody>
                  <a:tcPr>
                    <a:solidFill>
                      <a:schemeClr val="accent1">
                        <a:lumMod val="40000"/>
                        <a:lumOff val="60000"/>
                      </a:schemeClr>
                    </a:solidFill>
                  </a:tcPr>
                </a:tc>
                <a:tc>
                  <a:txBody>
                    <a:bodyPr/>
                    <a:lstStyle/>
                    <a:p>
                      <a:pPr algn="ctr"/>
                      <a:r>
                        <a:rPr lang="en-US" sz="2200"/>
                        <a:t>High Schools</a:t>
                      </a:r>
                    </a:p>
                  </a:txBody>
                  <a:tcPr>
                    <a:solidFill>
                      <a:schemeClr val="accent1">
                        <a:lumMod val="40000"/>
                        <a:lumOff val="60000"/>
                      </a:schemeClr>
                    </a:solidFill>
                  </a:tcPr>
                </a:tc>
                <a:extLst>
                  <a:ext uri="{0D108BD9-81ED-4DB2-BD59-A6C34878D82A}">
                    <a16:rowId xmlns:a16="http://schemas.microsoft.com/office/drawing/2014/main" val="397905119"/>
                  </a:ext>
                </a:extLst>
              </a:tr>
              <a:tr h="891611">
                <a:tc>
                  <a:txBody>
                    <a:bodyPr/>
                    <a:lstStyle/>
                    <a:p>
                      <a:r>
                        <a:rPr lang="en-US" sz="1500" b="1" dirty="0"/>
                        <a:t>Alexander II Magnet School </a:t>
                      </a:r>
                    </a:p>
                    <a:p>
                      <a:r>
                        <a:rPr lang="en-US" sz="1400" dirty="0"/>
                        <a:t>-1 of 23 GaDOE STEM Certified Schools</a:t>
                      </a:r>
                    </a:p>
                    <a:p>
                      <a:r>
                        <a:rPr lang="en-US" sz="1400" dirty="0"/>
                        <a:t>-Math and Science Lab</a:t>
                      </a:r>
                    </a:p>
                    <a:p>
                      <a:r>
                        <a:rPr lang="en-US" sz="1400" dirty="0"/>
                        <a:t>-First Lego League Team</a:t>
                      </a:r>
                    </a:p>
                  </a:txBody>
                  <a:tcPr/>
                </a:tc>
                <a:tc>
                  <a:txBody>
                    <a:bodyPr/>
                    <a:lstStyle/>
                    <a:p>
                      <a:r>
                        <a:rPr lang="en-US" sz="1500" b="1"/>
                        <a:t>Miller Fine Arts Magnet School </a:t>
                      </a:r>
                    </a:p>
                    <a:p>
                      <a:r>
                        <a:rPr lang="en-US" sz="1400"/>
                        <a:t>-PAIR training to integrate Arts into content areas</a:t>
                      </a:r>
                    </a:p>
                    <a:p>
                      <a:r>
                        <a:rPr lang="en-US" sz="1400"/>
                        <a:t>-Beginning GaDOE STEAM Certification</a:t>
                      </a:r>
                    </a:p>
                  </a:txBody>
                  <a:tcPr/>
                </a:tc>
                <a:tc>
                  <a:txBody>
                    <a:bodyPr/>
                    <a:lstStyle/>
                    <a:p>
                      <a:endParaRPr lang="en-US" sz="1400"/>
                    </a:p>
                  </a:txBody>
                  <a:tcPr/>
                </a:tc>
                <a:extLst>
                  <a:ext uri="{0D108BD9-81ED-4DB2-BD59-A6C34878D82A}">
                    <a16:rowId xmlns:a16="http://schemas.microsoft.com/office/drawing/2014/main" val="3465677383"/>
                  </a:ext>
                </a:extLst>
              </a:tr>
              <a:tr h="769167">
                <a:tc>
                  <a:txBody>
                    <a:bodyPr/>
                    <a:lstStyle/>
                    <a:p>
                      <a:r>
                        <a:rPr lang="en-US" sz="1500" b="1" dirty="0"/>
                        <a:t>Dr. John H. Heard Elementary</a:t>
                      </a:r>
                    </a:p>
                    <a:p>
                      <a:r>
                        <a:rPr lang="en-US" sz="1400" dirty="0"/>
                        <a:t>-Seeking GaDOE STEAM Certification</a:t>
                      </a:r>
                    </a:p>
                    <a:p>
                      <a:r>
                        <a:rPr lang="en-US" sz="1400" dirty="0"/>
                        <a:t>-Elementary Agriculture Teacher</a:t>
                      </a:r>
                    </a:p>
                    <a:p>
                      <a:r>
                        <a:rPr lang="en-US" sz="1400" dirty="0"/>
                        <a:t>-Future First Lego Robotics Team</a:t>
                      </a:r>
                    </a:p>
                  </a:txBody>
                  <a:tcPr/>
                </a:tc>
                <a:tc>
                  <a:txBody>
                    <a:bodyPr/>
                    <a:lstStyle/>
                    <a:p>
                      <a:r>
                        <a:rPr lang="en-US" sz="1500" b="1" dirty="0"/>
                        <a:t>Rutland Middle School </a:t>
                      </a:r>
                    </a:p>
                    <a:p>
                      <a:r>
                        <a:rPr lang="en-US" sz="1400" b="0" dirty="0"/>
                        <a:t>-Interdisciplinary teaching in Science and Agriculture</a:t>
                      </a:r>
                    </a:p>
                    <a:p>
                      <a:r>
                        <a:rPr lang="en-US" sz="1400" b="0" dirty="0"/>
                        <a:t>-Starbase 2.0 (Robotics Team)</a:t>
                      </a:r>
                    </a:p>
                  </a:txBody>
                  <a:tcPr/>
                </a:tc>
                <a:tc>
                  <a:txBody>
                    <a:bodyPr/>
                    <a:lstStyle/>
                    <a:p>
                      <a:r>
                        <a:rPr lang="en-US" sz="1500" b="1"/>
                        <a:t>Rutland High School </a:t>
                      </a:r>
                    </a:p>
                    <a:p>
                      <a:r>
                        <a:rPr lang="en-US" sz="1400" b="0"/>
                        <a:t>STEM Academy: </a:t>
                      </a:r>
                      <a:r>
                        <a:rPr lang="en-US" sz="1400"/>
                        <a:t>CTAE Aligned STEM Pathways that lead into taking AP Courses in STEM areas.</a:t>
                      </a:r>
                    </a:p>
                  </a:txBody>
                  <a:tcPr/>
                </a:tc>
                <a:extLst>
                  <a:ext uri="{0D108BD9-81ED-4DB2-BD59-A6C34878D82A}">
                    <a16:rowId xmlns:a16="http://schemas.microsoft.com/office/drawing/2014/main" val="714341878"/>
                  </a:ext>
                </a:extLst>
              </a:tr>
              <a:tr h="543042">
                <a:tc>
                  <a:txBody>
                    <a:bodyPr/>
                    <a:lstStyle/>
                    <a:p>
                      <a:r>
                        <a:rPr lang="en-US" sz="1500" b="1"/>
                        <a:t>Sonny Carter Elementary </a:t>
                      </a:r>
                    </a:p>
                    <a:p>
                      <a:r>
                        <a:rPr lang="en-US" sz="1400" b="0"/>
                        <a:t>-STEM Lab Specials Rotation</a:t>
                      </a:r>
                    </a:p>
                    <a:p>
                      <a:r>
                        <a:rPr lang="en-US" sz="1400" b="0"/>
                        <a:t>-Received Computer Science Grant Money</a:t>
                      </a:r>
                    </a:p>
                    <a:p>
                      <a:r>
                        <a:rPr lang="en-US" sz="1400"/>
                        <a:t>-Future First Lego Robotics Team</a:t>
                      </a:r>
                    </a:p>
                  </a:txBody>
                  <a:tcPr/>
                </a:tc>
                <a:tc>
                  <a:txBody>
                    <a:bodyPr/>
                    <a:lstStyle/>
                    <a:p>
                      <a:r>
                        <a:rPr lang="en-US" sz="1500" b="1"/>
                        <a:t>Howard Middle School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a:t>-Computer Science Specials Rotation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a:t>-Esports Team</a:t>
                      </a:r>
                    </a:p>
                    <a:p>
                      <a:endParaRPr lang="en-US" sz="1400"/>
                    </a:p>
                  </a:txBody>
                  <a:tcPr/>
                </a:tc>
                <a:tc>
                  <a:txBody>
                    <a:bodyPr/>
                    <a:lstStyle/>
                    <a:p>
                      <a:r>
                        <a:rPr lang="en-US" sz="1500" b="1"/>
                        <a:t>Howard High School </a:t>
                      </a:r>
                    </a:p>
                    <a:p>
                      <a:r>
                        <a:rPr lang="en-US" sz="1400" b="0"/>
                        <a:t>2022-2023 AP STEM School: AP Physics, AP Calculus, AP Biology, AP Chemistry, AP Computer Science</a:t>
                      </a:r>
                    </a:p>
                  </a:txBody>
                  <a:tcPr/>
                </a:tc>
                <a:extLst>
                  <a:ext uri="{0D108BD9-81ED-4DB2-BD59-A6C34878D82A}">
                    <a16:rowId xmlns:a16="http://schemas.microsoft.com/office/drawing/2014/main" val="3352428655"/>
                  </a:ext>
                </a:extLst>
              </a:tr>
              <a:tr h="573421">
                <a:tc>
                  <a:txBody>
                    <a:bodyPr/>
                    <a:lstStyle/>
                    <a:p>
                      <a:r>
                        <a:rPr lang="en-US" sz="1500" b="1"/>
                        <a:t>John R. Lewis Elementary </a:t>
                      </a:r>
                    </a:p>
                    <a:p>
                      <a:r>
                        <a:rPr lang="en-US" sz="1400" b="0"/>
                        <a:t>-STEAM Lab Specials Rotation</a:t>
                      </a:r>
                    </a:p>
                    <a:p>
                      <a:r>
                        <a:rPr lang="en-US" sz="1400" b="0"/>
                        <a:t>-Received GaDOE Computer Science Grant Money</a:t>
                      </a:r>
                    </a:p>
                  </a:txBody>
                  <a:tcPr/>
                </a:tc>
                <a:tc>
                  <a:txBody>
                    <a:bodyPr/>
                    <a:lstStyle/>
                    <a:p>
                      <a:r>
                        <a:rPr lang="en-US" sz="1500" b="1" dirty="0"/>
                        <a:t>Weaver Middle School </a:t>
                      </a:r>
                    </a:p>
                    <a:p>
                      <a:r>
                        <a:rPr lang="en-US" sz="1400" b="0" dirty="0"/>
                        <a:t>-Engineering Lab Connections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dirty="0"/>
                        <a:t>-Starbase 2.0 (Robotics Team)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t>Westside High School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a:t>Engineering Concepts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a:t>Foundations of Engineering &amp; Technology</a:t>
                      </a:r>
                      <a:endParaRPr lang="en-US" sz="1400" b="1"/>
                    </a:p>
                    <a:p>
                      <a:endParaRPr lang="en-US" sz="1400"/>
                    </a:p>
                  </a:txBody>
                  <a:tcPr/>
                </a:tc>
                <a:extLst>
                  <a:ext uri="{0D108BD9-81ED-4DB2-BD59-A6C34878D82A}">
                    <a16:rowId xmlns:a16="http://schemas.microsoft.com/office/drawing/2014/main" val="4143542032"/>
                  </a:ext>
                </a:extLst>
              </a:tr>
              <a:tr h="376749">
                <a:tc>
                  <a:txBody>
                    <a:bodyPr/>
                    <a:lstStyle/>
                    <a:p>
                      <a:r>
                        <a:rPr lang="en-US" sz="1500" b="1"/>
                        <a:t>Southfield Elementary </a:t>
                      </a:r>
                    </a:p>
                    <a:p>
                      <a:r>
                        <a:rPr lang="en-US" sz="1400"/>
                        <a:t>-STEM Lab Specials Rotation</a:t>
                      </a:r>
                    </a:p>
                    <a:p>
                      <a:r>
                        <a:rPr lang="en-US" sz="1400"/>
                        <a:t>-Received Flint Energies grant money to purchase resources</a:t>
                      </a:r>
                    </a:p>
                  </a:txBody>
                  <a:tcPr/>
                </a:tc>
                <a:tc>
                  <a:txBody>
                    <a:bodyPr/>
                    <a:lstStyle/>
                    <a:p>
                      <a:r>
                        <a:rPr lang="en-US" sz="1500" b="1" dirty="0"/>
                        <a:t>Ballard-Hudson Middle School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t>-</a:t>
                      </a:r>
                      <a:r>
                        <a:rPr lang="en-US" sz="1400" b="0" dirty="0"/>
                        <a:t>Starbase 2.0 (Robotics Team)</a:t>
                      </a:r>
                    </a:p>
                  </a:txBody>
                  <a:tcPr/>
                </a:tc>
                <a:tc>
                  <a:txBody>
                    <a:bodyPr/>
                    <a:lstStyle/>
                    <a:p>
                      <a:endParaRPr lang="en-US" sz="1400"/>
                    </a:p>
                  </a:txBody>
                  <a:tcPr/>
                </a:tc>
                <a:extLst>
                  <a:ext uri="{0D108BD9-81ED-4DB2-BD59-A6C34878D82A}">
                    <a16:rowId xmlns:a16="http://schemas.microsoft.com/office/drawing/2014/main" val="3880651384"/>
                  </a:ext>
                </a:extLst>
              </a:tr>
              <a:tr h="608928">
                <a:tc>
                  <a:txBody>
                    <a:bodyPr/>
                    <a:lstStyle/>
                    <a:p>
                      <a:r>
                        <a:rPr lang="en-US" sz="1500" b="1" dirty="0"/>
                        <a:t>Burdell-Hunt</a:t>
                      </a:r>
                    </a:p>
                    <a:p>
                      <a:r>
                        <a:rPr lang="en-US" sz="1400" b="0" dirty="0"/>
                        <a:t>-Future First Lego Robotics Team</a:t>
                      </a:r>
                    </a:p>
                  </a:txBody>
                  <a:tcPr/>
                </a:tc>
                <a:tc>
                  <a:txBody>
                    <a:bodyPr/>
                    <a:lstStyle/>
                    <a:p>
                      <a:r>
                        <a:rPr lang="en-US" sz="1500" b="1" dirty="0"/>
                        <a:t>Appling Middle School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dirty="0"/>
                        <a:t>-Starbase 2.0 (Robotics Team)</a:t>
                      </a:r>
                    </a:p>
                  </a:txBody>
                  <a:tcPr/>
                </a:tc>
                <a:tc>
                  <a:txBody>
                    <a:bodyPr/>
                    <a:lstStyle/>
                    <a:p>
                      <a:endParaRPr lang="en-US" sz="1400" dirty="0"/>
                    </a:p>
                  </a:txBody>
                  <a:tcPr/>
                </a:tc>
                <a:extLst>
                  <a:ext uri="{0D108BD9-81ED-4DB2-BD59-A6C34878D82A}">
                    <a16:rowId xmlns:a16="http://schemas.microsoft.com/office/drawing/2014/main" val="379484347"/>
                  </a:ext>
                </a:extLst>
              </a:tr>
            </a:tbl>
          </a:graphicData>
        </a:graphic>
      </p:graphicFrame>
      <p:pic>
        <p:nvPicPr>
          <p:cNvPr id="3" name="Graphic 2" descr="Robot with solid fill">
            <a:extLst>
              <a:ext uri="{FF2B5EF4-FFF2-40B4-BE49-F238E27FC236}">
                <a16:creationId xmlns:a16="http://schemas.microsoft.com/office/drawing/2014/main" id="{1173F5D4-FC5E-9EFE-7DC2-1594F4A0286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335430" y="4714242"/>
            <a:ext cx="2424605" cy="2424605"/>
          </a:xfrm>
          <a:prstGeom prst="rect">
            <a:avLst/>
          </a:prstGeom>
        </p:spPr>
      </p:pic>
    </p:spTree>
    <p:extLst>
      <p:ext uri="{BB962C8B-B14F-4D97-AF65-F5344CB8AC3E}">
        <p14:creationId xmlns:p14="http://schemas.microsoft.com/office/powerpoint/2010/main" val="2876276131"/>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FC9BDD50-ED43-E2E2-EE87-A2E84A46A6E4}"/>
              </a:ext>
            </a:extLst>
          </p:cNvPr>
          <p:cNvSpPr>
            <a:spLocks noGrp="1"/>
          </p:cNvSpPr>
          <p:nvPr>
            <p:ph type="title"/>
          </p:nvPr>
        </p:nvSpPr>
        <p:spPr>
          <a:xfrm>
            <a:off x="0" y="131375"/>
            <a:ext cx="12188677" cy="824480"/>
          </a:xfrm>
        </p:spPr>
        <p:style>
          <a:lnRef idx="1">
            <a:schemeClr val="dk1"/>
          </a:lnRef>
          <a:fillRef idx="3">
            <a:schemeClr val="dk1"/>
          </a:fillRef>
          <a:effectRef idx="2">
            <a:schemeClr val="dk1"/>
          </a:effectRef>
          <a:fontRef idx="minor">
            <a:schemeClr val="lt1"/>
          </a:fontRef>
        </p:style>
        <p:txBody>
          <a:bodyPr>
            <a:normAutofit/>
          </a:bodyPr>
          <a:lstStyle/>
          <a:p>
            <a:r>
              <a:rPr lang="en-US">
                <a:effectLst>
                  <a:outerShdw blurRad="38100" dist="38100" dir="2700000" algn="tl">
                    <a:srgbClr val="000000">
                      <a:alpha val="43137"/>
                    </a:srgbClr>
                  </a:outerShdw>
                </a:effectLst>
                <a:latin typeface="Trade Gothic Next HvyCd"/>
              </a:rPr>
              <a:t> Robotics in our District</a:t>
            </a:r>
            <a:endParaRPr lang="en-US" cap="all" dirty="0">
              <a:effectLst>
                <a:outerShdw blurRad="38100" dist="38100" dir="2700000" algn="tl">
                  <a:srgbClr val="000000">
                    <a:alpha val="43137"/>
                  </a:srgbClr>
                </a:outerShdw>
              </a:effectLst>
              <a:latin typeface="Trade Gothic Next HvyCd" panose="020B0906040303020004" pitchFamily="34" charset="0"/>
            </a:endParaRPr>
          </a:p>
        </p:txBody>
      </p:sp>
      <p:sp>
        <p:nvSpPr>
          <p:cNvPr id="3" name="TextBox 2">
            <a:extLst>
              <a:ext uri="{FF2B5EF4-FFF2-40B4-BE49-F238E27FC236}">
                <a16:creationId xmlns:a16="http://schemas.microsoft.com/office/drawing/2014/main" id="{5E7349A0-47AA-6F31-A728-26D05D3DF47C}"/>
              </a:ext>
            </a:extLst>
          </p:cNvPr>
          <p:cNvSpPr txBox="1"/>
          <p:nvPr/>
        </p:nvSpPr>
        <p:spPr>
          <a:xfrm>
            <a:off x="93171" y="1652832"/>
            <a:ext cx="6376386" cy="4031873"/>
          </a:xfrm>
          <a:prstGeom prst="rect">
            <a:avLst/>
          </a:prstGeom>
          <a:noFill/>
        </p:spPr>
        <p:txBody>
          <a:bodyPr wrap="square">
            <a:spAutoFit/>
          </a:bodyPr>
          <a:lstStyle/>
          <a:p>
            <a:r>
              <a:rPr lang="en-US" sz="2800" b="1" u="sng" dirty="0">
                <a:ea typeface="Calibri"/>
                <a:cs typeface="Calibri"/>
              </a:rPr>
              <a:t>Elementary Schools</a:t>
            </a:r>
          </a:p>
          <a:p>
            <a:r>
              <a:rPr lang="en-US" sz="2800" b="1" dirty="0">
                <a:ea typeface="Calibri"/>
                <a:cs typeface="Calibri"/>
              </a:rPr>
              <a:t>First Lego League Robotics Team: </a:t>
            </a:r>
            <a:r>
              <a:rPr lang="en-US" sz="2800" dirty="0">
                <a:ea typeface="Calibri"/>
                <a:cs typeface="Calibri"/>
              </a:rPr>
              <a:t>Alexander II Magnet School</a:t>
            </a:r>
          </a:p>
          <a:p>
            <a:endParaRPr lang="en-US" sz="2800" b="1" u="sng" dirty="0">
              <a:ea typeface="Calibri"/>
              <a:cs typeface="Calibri"/>
            </a:endParaRPr>
          </a:p>
          <a:p>
            <a:r>
              <a:rPr lang="en-US" sz="2800" b="1" u="sng" dirty="0">
                <a:ea typeface="Calibri"/>
                <a:cs typeface="Calibri"/>
              </a:rPr>
              <a:t>Middle Schools</a:t>
            </a:r>
          </a:p>
          <a:p>
            <a:r>
              <a:rPr lang="en-US" sz="2800" b="1" dirty="0">
                <a:ea typeface="Calibri"/>
                <a:cs typeface="Calibri"/>
              </a:rPr>
              <a:t>Starbase Robins 2.0 Robotics </a:t>
            </a:r>
          </a:p>
          <a:p>
            <a:r>
              <a:rPr lang="en-US" sz="2800" b="1" dirty="0">
                <a:ea typeface="Calibri"/>
                <a:cs typeface="Calibri"/>
              </a:rPr>
              <a:t>Program: </a:t>
            </a:r>
            <a:r>
              <a:rPr lang="en-US" sz="2800" dirty="0">
                <a:ea typeface="Calibri"/>
                <a:cs typeface="Calibri"/>
              </a:rPr>
              <a:t>Appling, Ballard-Hudson, Rutland, and Weaver. </a:t>
            </a:r>
          </a:p>
          <a:p>
            <a:endParaRPr lang="en-US" sz="3200" dirty="0">
              <a:ea typeface="Calibri"/>
              <a:cs typeface="Calibri"/>
            </a:endParaRPr>
          </a:p>
        </p:txBody>
      </p:sp>
      <p:pic>
        <p:nvPicPr>
          <p:cNvPr id="5" name="Picture 4">
            <a:extLst>
              <a:ext uri="{FF2B5EF4-FFF2-40B4-BE49-F238E27FC236}">
                <a16:creationId xmlns:a16="http://schemas.microsoft.com/office/drawing/2014/main" id="{65F57961-7DCF-1D69-C2C0-4BA851BF2F1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335" t="11224" r="10172" b="1200"/>
          <a:stretch/>
        </p:blipFill>
        <p:spPr bwMode="auto">
          <a:xfrm>
            <a:off x="8818814" y="1436469"/>
            <a:ext cx="3280015" cy="485625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Loading indicator">
            <a:extLst>
              <a:ext uri="{FF2B5EF4-FFF2-40B4-BE49-F238E27FC236}">
                <a16:creationId xmlns:a16="http://schemas.microsoft.com/office/drawing/2014/main" id="{7D4F465D-23D2-605D-16FB-E5E0A739D83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3889" y="2438762"/>
            <a:ext cx="3280015" cy="24600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0844532"/>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FC9BDD50-ED43-E2E2-EE87-A2E84A46A6E4}"/>
              </a:ext>
            </a:extLst>
          </p:cNvPr>
          <p:cNvSpPr>
            <a:spLocks noGrp="1"/>
          </p:cNvSpPr>
          <p:nvPr>
            <p:ph type="title"/>
          </p:nvPr>
        </p:nvSpPr>
        <p:spPr>
          <a:xfrm>
            <a:off x="0" y="145774"/>
            <a:ext cx="12192000" cy="824480"/>
          </a:xfrm>
        </p:spPr>
        <p:style>
          <a:lnRef idx="1">
            <a:schemeClr val="dk1"/>
          </a:lnRef>
          <a:fillRef idx="3">
            <a:schemeClr val="dk1"/>
          </a:fillRef>
          <a:effectRef idx="2">
            <a:schemeClr val="dk1"/>
          </a:effectRef>
          <a:fontRef idx="minor">
            <a:schemeClr val="lt1"/>
          </a:fontRef>
        </p:style>
        <p:txBody>
          <a:bodyPr>
            <a:normAutofit/>
          </a:bodyPr>
          <a:lstStyle/>
          <a:p>
            <a:r>
              <a:rPr lang="en-US" sz="3700" cap="all" dirty="0">
                <a:effectLst>
                  <a:outerShdw blurRad="38100" dist="38100" dir="2700000" algn="tl">
                    <a:srgbClr val="000000">
                      <a:alpha val="43137"/>
                    </a:srgbClr>
                  </a:outerShdw>
                </a:effectLst>
                <a:latin typeface="Trade Gothic Next HvyCd"/>
              </a:rPr>
              <a:t> STEM/STEAM Resources-Elementary </a:t>
            </a:r>
            <a:endParaRPr lang="en-US" dirty="0"/>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860133" y="-100298"/>
            <a:ext cx="1391675" cy="1386174"/>
          </a:xfrm>
          <a:prstGeom prst="rect">
            <a:avLst/>
          </a:prstGeom>
        </p:spPr>
      </p:pic>
      <p:sp>
        <p:nvSpPr>
          <p:cNvPr id="5" name="TextBox 4">
            <a:extLst>
              <a:ext uri="{FF2B5EF4-FFF2-40B4-BE49-F238E27FC236}">
                <a16:creationId xmlns:a16="http://schemas.microsoft.com/office/drawing/2014/main" id="{F01127E1-F1E4-3808-74BF-D8AB4809F3FD}"/>
              </a:ext>
            </a:extLst>
          </p:cNvPr>
          <p:cNvSpPr txBox="1"/>
          <p:nvPr/>
        </p:nvSpPr>
        <p:spPr>
          <a:xfrm>
            <a:off x="245058" y="1141285"/>
            <a:ext cx="7504435" cy="3416320"/>
          </a:xfrm>
          <a:prstGeom prst="rect">
            <a:avLst/>
          </a:prstGeom>
          <a:noFill/>
        </p:spPr>
        <p:txBody>
          <a:bodyPr wrap="square" lIns="91440" tIns="45720" rIns="91440" bIns="45720" anchor="t">
            <a:spAutoFit/>
          </a:bodyPr>
          <a:lstStyle/>
          <a:p>
            <a:r>
              <a:rPr lang="en-US" sz="2400" b="1" i="1" dirty="0">
                <a:ea typeface="Calibri"/>
                <a:cs typeface="Calibri"/>
              </a:rPr>
              <a:t>Picture Perfect STEM Lessons </a:t>
            </a:r>
            <a:r>
              <a:rPr lang="en-US" sz="2400" i="1" dirty="0">
                <a:latin typeface="Calibri"/>
                <a:ea typeface="Calibri"/>
                <a:cs typeface="Calibri"/>
              </a:rPr>
              <a:t>are </a:t>
            </a:r>
            <a:r>
              <a:rPr lang="en-US" sz="2400" dirty="0">
                <a:latin typeface="Calibri"/>
                <a:ea typeface="Calibri"/>
                <a:cs typeface="Calibri"/>
              </a:rPr>
              <a:t>r</a:t>
            </a:r>
            <a:r>
              <a:rPr lang="en-US" sz="2400" i="0" dirty="0">
                <a:effectLst/>
                <a:latin typeface="Calibri"/>
                <a:ea typeface="Calibri Light"/>
                <a:cs typeface="Calibri Light"/>
              </a:rPr>
              <a:t>eady-to-use standards based interdisciplinary lessons containing engagement activities, hands-on explorations, student pages, and opportunities for STEM education outside of school.</a:t>
            </a:r>
            <a:r>
              <a:rPr lang="en-US" sz="2400" dirty="0">
                <a:latin typeface="Calibri"/>
                <a:ea typeface="Calibri Light"/>
                <a:cs typeface="Calibri Light"/>
              </a:rPr>
              <a:t> </a:t>
            </a:r>
            <a:r>
              <a:rPr lang="en-US" sz="2400" i="0" dirty="0">
                <a:effectLst/>
                <a:latin typeface="Calibri"/>
                <a:ea typeface="Calibri Light"/>
                <a:cs typeface="Calibri Light"/>
              </a:rPr>
              <a:t> Lessons are heavily tied into the literacy skills of reading and writing while strengthening student’s foundations</a:t>
            </a:r>
            <a:r>
              <a:rPr lang="en-US" sz="2400" dirty="0">
                <a:latin typeface="Calibri"/>
                <a:ea typeface="Calibri Light"/>
                <a:cs typeface="Calibri Light"/>
              </a:rPr>
              <a:t> in science. </a:t>
            </a:r>
            <a:br>
              <a:rPr lang="en-US" sz="2400" dirty="0"/>
            </a:br>
            <a:br>
              <a:rPr lang="en-US" sz="2400" dirty="0"/>
            </a:br>
            <a:endParaRPr lang="en-US" sz="2400" b="0" i="0" dirty="0">
              <a:effectLst/>
              <a:latin typeface="Calibri"/>
              <a:ea typeface="Calibri"/>
              <a:cs typeface="Calibri"/>
            </a:endParaRPr>
          </a:p>
        </p:txBody>
      </p:sp>
      <p:sp>
        <p:nvSpPr>
          <p:cNvPr id="6" name="TextBox 5">
            <a:extLst>
              <a:ext uri="{FF2B5EF4-FFF2-40B4-BE49-F238E27FC236}">
                <a16:creationId xmlns:a16="http://schemas.microsoft.com/office/drawing/2014/main" id="{B5B1CDA1-8F56-5B27-C705-53123EB60D99}"/>
              </a:ext>
            </a:extLst>
          </p:cNvPr>
          <p:cNvSpPr txBox="1"/>
          <p:nvPr/>
        </p:nvSpPr>
        <p:spPr>
          <a:xfrm>
            <a:off x="3766627" y="4056411"/>
            <a:ext cx="7789343" cy="2308324"/>
          </a:xfrm>
          <a:prstGeom prst="rect">
            <a:avLst/>
          </a:prstGeom>
          <a:noFill/>
        </p:spPr>
        <p:txBody>
          <a:bodyPr wrap="square" lIns="91440" tIns="45720" rIns="91440" bIns="45720" anchor="t">
            <a:spAutoFit/>
          </a:bodyPr>
          <a:lstStyle/>
          <a:p>
            <a:r>
              <a:rPr lang="en-US" sz="2400" b="1" i="1" dirty="0" err="1">
                <a:latin typeface="Calibri"/>
                <a:ea typeface="Calibri"/>
                <a:cs typeface="Calibri"/>
              </a:rPr>
              <a:t>Ozobots</a:t>
            </a:r>
            <a:r>
              <a:rPr lang="en-US" sz="2400" b="1" i="1" dirty="0">
                <a:latin typeface="Calibri"/>
                <a:ea typeface="Calibri"/>
                <a:cs typeface="Calibri"/>
              </a:rPr>
              <a:t> </a:t>
            </a:r>
            <a:r>
              <a:rPr lang="en-US" sz="2400" dirty="0">
                <a:latin typeface="Calibri"/>
                <a:ea typeface="Calibri"/>
                <a:cs typeface="Calibri"/>
              </a:rPr>
              <a:t>are desk-friendly robots that can be color coded, or block coded for students to use in grades K-12. The </a:t>
            </a:r>
            <a:r>
              <a:rPr lang="en-US" sz="2400" dirty="0" err="1">
                <a:latin typeface="Calibri"/>
                <a:ea typeface="Calibri"/>
                <a:cs typeface="Calibri"/>
              </a:rPr>
              <a:t>Ozobots</a:t>
            </a:r>
            <a:r>
              <a:rPr lang="en-US" sz="2400" dirty="0">
                <a:latin typeface="Calibri"/>
                <a:ea typeface="Calibri"/>
                <a:cs typeface="Calibri"/>
              </a:rPr>
              <a:t> come with created lessons that tie into ELA, Math, Science, and Social Studies standards. Teachers at all schools use these to help teach basic computer science skills while solidifying the curriculum standards.</a:t>
            </a:r>
            <a:endParaRPr lang="en-US" sz="2400" dirty="0">
              <a:solidFill>
                <a:srgbClr val="4D5156"/>
              </a:solidFill>
              <a:latin typeface="Roboto" panose="020F0502020204030204" pitchFamily="2" charset="0"/>
              <a:ea typeface="Calibri"/>
              <a:cs typeface="Calibri"/>
            </a:endParaRPr>
          </a:p>
        </p:txBody>
      </p:sp>
      <p:pic>
        <p:nvPicPr>
          <p:cNvPr id="2050" name="Picture 2" descr="Picture-Perfect STEM Lessons, K–2: Using Children's Books to ...">
            <a:extLst>
              <a:ext uri="{FF2B5EF4-FFF2-40B4-BE49-F238E27FC236}">
                <a16:creationId xmlns:a16="http://schemas.microsoft.com/office/drawing/2014/main" id="{65F4862C-31CC-952A-91E2-42B26A7720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23627" y="1294232"/>
            <a:ext cx="1670752" cy="213476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Picture-Perfect STEM Lessons, 3-5: Using Children's Books to ...">
            <a:extLst>
              <a:ext uri="{FF2B5EF4-FFF2-40B4-BE49-F238E27FC236}">
                <a16:creationId xmlns:a16="http://schemas.microsoft.com/office/drawing/2014/main" id="{7420B340-E116-6FC6-13E4-5C519C9E10D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68513" y="1285876"/>
            <a:ext cx="1670752" cy="213476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Irving, Naheelah (Technology Coordinator) / Ozobots">
            <a:extLst>
              <a:ext uri="{FF2B5EF4-FFF2-40B4-BE49-F238E27FC236}">
                <a16:creationId xmlns:a16="http://schemas.microsoft.com/office/drawing/2014/main" id="{7669531E-8084-F288-E942-B2E13F74B28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2563" y="4316218"/>
            <a:ext cx="3179930" cy="17887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973226"/>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FC9BDD50-ED43-E2E2-EE87-A2E84A46A6E4}"/>
              </a:ext>
            </a:extLst>
          </p:cNvPr>
          <p:cNvSpPr>
            <a:spLocks noGrp="1"/>
          </p:cNvSpPr>
          <p:nvPr>
            <p:ph type="title"/>
          </p:nvPr>
        </p:nvSpPr>
        <p:spPr>
          <a:xfrm>
            <a:off x="0" y="145774"/>
            <a:ext cx="12192000" cy="824480"/>
          </a:xfrm>
        </p:spPr>
        <p:style>
          <a:lnRef idx="1">
            <a:schemeClr val="dk1"/>
          </a:lnRef>
          <a:fillRef idx="3">
            <a:schemeClr val="dk1"/>
          </a:fillRef>
          <a:effectRef idx="2">
            <a:schemeClr val="dk1"/>
          </a:effectRef>
          <a:fontRef idx="minor">
            <a:schemeClr val="lt1"/>
          </a:fontRef>
        </p:style>
        <p:txBody>
          <a:bodyPr>
            <a:normAutofit/>
          </a:bodyPr>
          <a:lstStyle/>
          <a:p>
            <a:r>
              <a:rPr lang="en-US" sz="3700" cap="all">
                <a:effectLst>
                  <a:outerShdw blurRad="38100" dist="38100" dir="2700000" algn="tl">
                    <a:srgbClr val="000000">
                      <a:alpha val="43137"/>
                    </a:srgbClr>
                  </a:outerShdw>
                </a:effectLst>
                <a:latin typeface="Trade Gothic Next HvyCd"/>
              </a:rPr>
              <a:t> STEM/STEAM Resources</a:t>
            </a:r>
            <a:endParaRPr lang="en-US"/>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860133" y="-100298"/>
            <a:ext cx="1391675" cy="1386174"/>
          </a:xfrm>
          <a:prstGeom prst="rect">
            <a:avLst/>
          </a:prstGeom>
        </p:spPr>
      </p:pic>
      <p:sp>
        <p:nvSpPr>
          <p:cNvPr id="5" name="TextBox 4">
            <a:extLst>
              <a:ext uri="{FF2B5EF4-FFF2-40B4-BE49-F238E27FC236}">
                <a16:creationId xmlns:a16="http://schemas.microsoft.com/office/drawing/2014/main" id="{F01127E1-F1E4-3808-74BF-D8AB4809F3FD}"/>
              </a:ext>
            </a:extLst>
          </p:cNvPr>
          <p:cNvSpPr txBox="1"/>
          <p:nvPr/>
        </p:nvSpPr>
        <p:spPr>
          <a:xfrm>
            <a:off x="4193602" y="3664791"/>
            <a:ext cx="7732045" cy="4154984"/>
          </a:xfrm>
          <a:prstGeom prst="rect">
            <a:avLst/>
          </a:prstGeom>
          <a:noFill/>
        </p:spPr>
        <p:txBody>
          <a:bodyPr wrap="square" lIns="91440" tIns="45720" rIns="91440" bIns="45720" anchor="t">
            <a:spAutoFit/>
          </a:bodyPr>
          <a:lstStyle/>
          <a:p>
            <a:r>
              <a:rPr lang="en-US" sz="2400" b="1" i="1">
                <a:latin typeface="Calibri"/>
                <a:cs typeface="Calibri"/>
              </a:rPr>
              <a:t>Teach Engineering</a:t>
            </a:r>
            <a:r>
              <a:rPr lang="en-US" sz="2400" i="1">
                <a:latin typeface="Calibri"/>
                <a:cs typeface="Calibri"/>
              </a:rPr>
              <a:t> </a:t>
            </a:r>
            <a:r>
              <a:rPr lang="en-US" sz="2400">
                <a:ea typeface="+mn-lt"/>
                <a:cs typeface="+mn-lt"/>
              </a:rPr>
              <a:t>Free, K-12, NGSS standards-aligned STEM lessons and hands-on activities for teaching elementary, middle and high school science, engineering design and math.</a:t>
            </a:r>
            <a:endParaRPr lang="en-US" sz="2400">
              <a:latin typeface="Calibri"/>
              <a:cs typeface="Calibri"/>
            </a:endParaRPr>
          </a:p>
          <a:p>
            <a:r>
              <a:rPr lang="en-US" sz="2400" b="1" i="1"/>
              <a:t>Try Engineering </a:t>
            </a:r>
            <a:r>
              <a:rPr lang="en-US" sz="2400">
                <a:solidFill>
                  <a:schemeClr val="tx1">
                    <a:lumMod val="95000"/>
                    <a:lumOff val="5000"/>
                  </a:schemeClr>
                </a:solidFill>
                <a:ea typeface="+mn-lt"/>
                <a:cs typeface="+mn-lt"/>
              </a:rPr>
              <a:t>Try Engineering empowers educators to foster the next generation of technology innovators. This site provide educators with resources, lesson plans, and activities that engage and inspire. </a:t>
            </a:r>
            <a:br>
              <a:rPr lang="en-US"/>
            </a:br>
            <a:br>
              <a:rPr lang="en-US" sz="2400"/>
            </a:br>
            <a:br>
              <a:rPr lang="en-US" sz="2400"/>
            </a:br>
            <a:endParaRPr lang="en-US" sz="2400" b="0" i="0">
              <a:effectLst/>
              <a:latin typeface="Calibri"/>
              <a:ea typeface="Calibri"/>
              <a:cs typeface="Calibri"/>
            </a:endParaRPr>
          </a:p>
        </p:txBody>
      </p:sp>
      <p:sp>
        <p:nvSpPr>
          <p:cNvPr id="6" name="TextBox 5">
            <a:extLst>
              <a:ext uri="{FF2B5EF4-FFF2-40B4-BE49-F238E27FC236}">
                <a16:creationId xmlns:a16="http://schemas.microsoft.com/office/drawing/2014/main" id="{B5B1CDA1-8F56-5B27-C705-53123EB60D99}"/>
              </a:ext>
            </a:extLst>
          </p:cNvPr>
          <p:cNvSpPr txBox="1"/>
          <p:nvPr/>
        </p:nvSpPr>
        <p:spPr>
          <a:xfrm>
            <a:off x="327583" y="1433860"/>
            <a:ext cx="7789343" cy="1938992"/>
          </a:xfrm>
          <a:prstGeom prst="rect">
            <a:avLst/>
          </a:prstGeom>
          <a:noFill/>
        </p:spPr>
        <p:txBody>
          <a:bodyPr wrap="square" lIns="91440" tIns="45720" rIns="91440" bIns="45720" anchor="t">
            <a:spAutoFit/>
          </a:bodyPr>
          <a:lstStyle/>
          <a:p>
            <a:r>
              <a:rPr lang="en-US" sz="2400" b="1" i="1">
                <a:latin typeface="Calibri"/>
                <a:ea typeface="Calibri"/>
                <a:cs typeface="Calibri"/>
              </a:rPr>
              <a:t>GaDOE Inspire Math Lessons </a:t>
            </a:r>
            <a:r>
              <a:rPr lang="en-US" sz="2400">
                <a:latin typeface="Calibri"/>
                <a:ea typeface="Calibri"/>
                <a:cs typeface="Calibri"/>
              </a:rPr>
              <a:t>share interdisciplinary activities that go along with each math unit in grades K-12 along with suggestions of STEM/STEAM careers that could be introduced to students based off the topic that this being covered in the standard. </a:t>
            </a:r>
            <a:endParaRPr lang="en-US" sz="2400">
              <a:solidFill>
                <a:srgbClr val="000000"/>
              </a:solidFill>
              <a:latin typeface="Calibri"/>
              <a:ea typeface="Calibri"/>
              <a:cs typeface="Calibri"/>
            </a:endParaRPr>
          </a:p>
        </p:txBody>
      </p:sp>
      <p:pic>
        <p:nvPicPr>
          <p:cNvPr id="2" name="Picture 1" descr="Professional Development Workshops for PK-12 STEM ...">
            <a:extLst>
              <a:ext uri="{FF2B5EF4-FFF2-40B4-BE49-F238E27FC236}">
                <a16:creationId xmlns:a16="http://schemas.microsoft.com/office/drawing/2014/main" id="{16108BA2-0BA3-77C5-0706-170BADA6AF2B}"/>
              </a:ext>
            </a:extLst>
          </p:cNvPr>
          <p:cNvPicPr>
            <a:picLocks noChangeAspect="1"/>
          </p:cNvPicPr>
          <p:nvPr/>
        </p:nvPicPr>
        <p:blipFill>
          <a:blip r:embed="rId4"/>
          <a:stretch>
            <a:fillRect/>
          </a:stretch>
        </p:blipFill>
        <p:spPr>
          <a:xfrm>
            <a:off x="326157" y="3619006"/>
            <a:ext cx="3673547" cy="1092319"/>
          </a:xfrm>
          <a:prstGeom prst="rect">
            <a:avLst/>
          </a:prstGeom>
        </p:spPr>
      </p:pic>
      <p:pic>
        <p:nvPicPr>
          <p:cNvPr id="3" name="Picture 2" descr="Home - TryEngineering.org Powered by IEEE">
            <a:extLst>
              <a:ext uri="{FF2B5EF4-FFF2-40B4-BE49-F238E27FC236}">
                <a16:creationId xmlns:a16="http://schemas.microsoft.com/office/drawing/2014/main" id="{F120FEFD-1747-F237-0AB3-3351262619AB}"/>
              </a:ext>
            </a:extLst>
          </p:cNvPr>
          <p:cNvPicPr>
            <a:picLocks noChangeAspect="1"/>
          </p:cNvPicPr>
          <p:nvPr/>
        </p:nvPicPr>
        <p:blipFill>
          <a:blip r:embed="rId4"/>
          <a:stretch>
            <a:fillRect/>
          </a:stretch>
        </p:blipFill>
        <p:spPr>
          <a:xfrm>
            <a:off x="327768" y="4460484"/>
            <a:ext cx="3753293" cy="1486856"/>
          </a:xfrm>
          <a:prstGeom prst="rect">
            <a:avLst/>
          </a:prstGeom>
        </p:spPr>
      </p:pic>
      <p:pic>
        <p:nvPicPr>
          <p:cNvPr id="4" name="Picture 3" descr="GaDOE recognized for school improvement, workforce ...">
            <a:extLst>
              <a:ext uri="{FF2B5EF4-FFF2-40B4-BE49-F238E27FC236}">
                <a16:creationId xmlns:a16="http://schemas.microsoft.com/office/drawing/2014/main" id="{DFE4B0B1-97FE-FF16-C5F0-D07BF5DADFDC}"/>
              </a:ext>
            </a:extLst>
          </p:cNvPr>
          <p:cNvPicPr>
            <a:picLocks noChangeAspect="1"/>
          </p:cNvPicPr>
          <p:nvPr/>
        </p:nvPicPr>
        <p:blipFill>
          <a:blip r:embed="rId5"/>
          <a:stretch>
            <a:fillRect/>
          </a:stretch>
        </p:blipFill>
        <p:spPr>
          <a:xfrm>
            <a:off x="8445335" y="1327068"/>
            <a:ext cx="2921329" cy="1937657"/>
          </a:xfrm>
          <a:prstGeom prst="rect">
            <a:avLst/>
          </a:prstGeom>
        </p:spPr>
      </p:pic>
    </p:spTree>
    <p:extLst>
      <p:ext uri="{BB962C8B-B14F-4D97-AF65-F5344CB8AC3E}">
        <p14:creationId xmlns:p14="http://schemas.microsoft.com/office/powerpoint/2010/main" val="1381431185"/>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16654" y="232034"/>
            <a:ext cx="10666878" cy="769441"/>
          </a:xfrm>
          <a:prstGeom prst="rect">
            <a:avLst/>
          </a:prstGeom>
          <a:noFill/>
        </p:spPr>
        <p:txBody>
          <a:bodyPr wrap="square" lIns="91440" tIns="45720" rIns="91440" bIns="45720" rtlCol="0" anchor="t">
            <a:spAutoFit/>
          </a:bodyPr>
          <a:lstStyle/>
          <a:p>
            <a:r>
              <a:rPr lang="en-US" sz="4400">
                <a:solidFill>
                  <a:schemeClr val="bg1"/>
                </a:solidFill>
                <a:effectLst>
                  <a:outerShdw blurRad="38100" dist="38100" dir="2700000" algn="tl">
                    <a:srgbClr val="000000">
                      <a:alpha val="43137"/>
                    </a:srgbClr>
                  </a:outerShdw>
                </a:effectLst>
                <a:latin typeface="Trade Gothic Next HvyCd"/>
              </a:rPr>
              <a:t> </a:t>
            </a:r>
            <a:endPar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TextBox 2">
            <a:extLst>
              <a:ext uri="{FF2B5EF4-FFF2-40B4-BE49-F238E27FC236}">
                <a16:creationId xmlns:a16="http://schemas.microsoft.com/office/drawing/2014/main" id="{515028B0-83DF-F741-F00A-63741CF9F050}"/>
              </a:ext>
            </a:extLst>
          </p:cNvPr>
          <p:cNvSpPr txBox="1"/>
          <p:nvPr/>
        </p:nvSpPr>
        <p:spPr>
          <a:xfrm>
            <a:off x="17422" y="110097"/>
            <a:ext cx="10627939" cy="76944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NEXT STEPS</a:t>
            </a:r>
          </a:p>
        </p:txBody>
      </p:sp>
      <p:pic>
        <p:nvPicPr>
          <p:cNvPr id="6" name="Picture 5">
            <a:extLst>
              <a:ext uri="{FF2B5EF4-FFF2-40B4-BE49-F238E27FC236}">
                <a16:creationId xmlns:a16="http://schemas.microsoft.com/office/drawing/2014/main" id="{6D86E228-1D55-9E64-CF10-08DF8E5F9E78}"/>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10" name="TextBox 9">
            <a:extLst>
              <a:ext uri="{FF2B5EF4-FFF2-40B4-BE49-F238E27FC236}">
                <a16:creationId xmlns:a16="http://schemas.microsoft.com/office/drawing/2014/main" id="{F861CBAB-FC1E-F66F-980D-4952B986AB5F}"/>
              </a:ext>
            </a:extLst>
          </p:cNvPr>
          <p:cNvSpPr txBox="1"/>
          <p:nvPr/>
        </p:nvSpPr>
        <p:spPr>
          <a:xfrm>
            <a:off x="216654" y="1309842"/>
            <a:ext cx="11964337" cy="52629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ea typeface="Cambria"/>
              </a:rPr>
              <a:t>Continue Professional Learning Opportunities &amp; Provision of Supports:</a:t>
            </a:r>
          </a:p>
          <a:p>
            <a:pPr marL="171450" indent="-171450">
              <a:buFont typeface="Wingdings" panose="05000000000000000000" pitchFamily="2" charset="2"/>
              <a:buChar char="Ø"/>
            </a:pPr>
            <a:endParaRPr lang="en-US" sz="1200"/>
          </a:p>
          <a:p>
            <a:r>
              <a:rPr lang="en-US" sz="2200" b="1">
                <a:ea typeface="Cambria"/>
              </a:rPr>
              <a:t>Monthly STEM Collaborative Planning Sessions with all grade levels-Alexander II &amp; Heard</a:t>
            </a:r>
          </a:p>
          <a:p>
            <a:pPr marL="342900" indent="-342900">
              <a:buFont typeface="Wingdings" panose="05000000000000000000" pitchFamily="2" charset="2"/>
              <a:buChar char="Ø"/>
            </a:pPr>
            <a:r>
              <a:rPr lang="en-US" sz="2200">
                <a:ea typeface="Cambria"/>
              </a:rPr>
              <a:t>Periodic Reviews of Instructional Practices, Lesson Planning, and Journaling in classrooms to Gauge PL Needs &amp; Solicit Feedback</a:t>
            </a:r>
          </a:p>
          <a:p>
            <a:endParaRPr lang="en-US" sz="1200">
              <a:ea typeface="Calibri" panose="020F0502020204030204"/>
              <a:cs typeface="Calibri" panose="020F0502020204030204"/>
            </a:endParaRPr>
          </a:p>
          <a:p>
            <a:r>
              <a:rPr lang="en-US" sz="2200" b="1">
                <a:ea typeface="Cambria"/>
              </a:rPr>
              <a:t>Staff GaDOE Certified STEM/STEAM School Site Visits</a:t>
            </a:r>
            <a:endParaRPr lang="en-US" sz="2200" b="1">
              <a:ea typeface="Cambria"/>
              <a:cs typeface="Calibri"/>
            </a:endParaRPr>
          </a:p>
          <a:p>
            <a:pPr marL="342900" indent="-342900">
              <a:buFont typeface="Wingdings" panose="05000000000000000000" pitchFamily="2" charset="2"/>
              <a:buChar char="Ø"/>
            </a:pPr>
            <a:r>
              <a:rPr lang="en-US" sz="2200">
                <a:ea typeface="Cambria"/>
              </a:rPr>
              <a:t>Continue yearly GaDOE STEM/STEAM certified school visits for new and veteran teachers. </a:t>
            </a:r>
          </a:p>
          <a:p>
            <a:pPr marL="171450" indent="-171450">
              <a:buFont typeface="Wingdings" panose="05000000000000000000" pitchFamily="2" charset="2"/>
              <a:buChar char="Ø"/>
            </a:pPr>
            <a:endParaRPr lang="en-US" sz="1200">
              <a:ea typeface="Calibri" panose="020F0502020204030204"/>
              <a:cs typeface="Calibri" panose="020F0502020204030204"/>
            </a:endParaRPr>
          </a:p>
          <a:p>
            <a:r>
              <a:rPr lang="en-US" sz="2200" b="1">
                <a:ea typeface="Cambria"/>
              </a:rPr>
              <a:t>Provide introduction to STEM/STEAM beginning of year mini-sessions for new teachers</a:t>
            </a:r>
          </a:p>
          <a:p>
            <a:pPr marL="342900" indent="-342900">
              <a:buFont typeface="Wingdings" panose="05000000000000000000" pitchFamily="2" charset="2"/>
              <a:buChar char="Ø"/>
            </a:pPr>
            <a:r>
              <a:rPr lang="en-US" sz="2200">
                <a:ea typeface="Cambria"/>
              </a:rPr>
              <a:t>Data Analysis to Identify Teacher Needs &amp; Target Specific STEM Best Practice Deficits</a:t>
            </a:r>
          </a:p>
          <a:p>
            <a:pPr marL="342900" indent="-342900">
              <a:buFont typeface="Wingdings" panose="05000000000000000000" pitchFamily="2" charset="2"/>
              <a:buChar char="Ø"/>
            </a:pPr>
            <a:r>
              <a:rPr lang="en-US" sz="2200">
                <a:ea typeface="Cambria"/>
              </a:rPr>
              <a:t>Continued Training on Implementation of STEM/STEAM Strategies</a:t>
            </a:r>
          </a:p>
          <a:p>
            <a:pPr marL="800100" lvl="1" indent="-342900">
              <a:buFont typeface="Wingdings" panose="05000000000000000000" pitchFamily="2" charset="2"/>
              <a:buChar char="Ø"/>
            </a:pPr>
            <a:endParaRPr lang="en-US" sz="1200">
              <a:ea typeface="Calibri" panose="020F0502020204030204"/>
              <a:cs typeface="Calibri" panose="020F0502020204030204"/>
            </a:endParaRPr>
          </a:p>
          <a:p>
            <a:r>
              <a:rPr lang="en-US" sz="2200" b="1">
                <a:ea typeface="Cambria"/>
              </a:rPr>
              <a:t>Continue Support for Robotics and Computer Science</a:t>
            </a:r>
            <a:endParaRPr lang="en-US" sz="1200" b="1">
              <a:ea typeface="Cambria"/>
            </a:endParaRPr>
          </a:p>
          <a:p>
            <a:pPr marL="342900" indent="-342900">
              <a:buFont typeface="Wingdings" panose="05000000000000000000" pitchFamily="2" charset="2"/>
              <a:buChar char="Ø"/>
            </a:pPr>
            <a:r>
              <a:rPr lang="en-US" sz="2200">
                <a:ea typeface="Cambria"/>
              </a:rPr>
              <a:t>Begin First Lego Leagues in 3 additional elementary schools: Carter, Heard, </a:t>
            </a:r>
            <a:r>
              <a:rPr lang="en-US" sz="2200" err="1">
                <a:ea typeface="Cambria"/>
              </a:rPr>
              <a:t>Burdell</a:t>
            </a:r>
            <a:r>
              <a:rPr lang="en-US" sz="2200">
                <a:ea typeface="Cambria"/>
              </a:rPr>
              <a:t>-Hunt</a:t>
            </a:r>
            <a:endParaRPr lang="en-US" sz="1200">
              <a:ea typeface="Calibri" panose="020F0502020204030204"/>
              <a:cs typeface="Calibri" panose="020F0502020204030204"/>
            </a:endParaRPr>
          </a:p>
          <a:p>
            <a:pPr marL="342900" indent="-342900">
              <a:buFont typeface="Wingdings" panose="05000000000000000000" pitchFamily="2" charset="2"/>
              <a:buChar char="Ø"/>
            </a:pPr>
            <a:r>
              <a:rPr lang="en-US" sz="2200">
                <a:ea typeface="Cambria"/>
              </a:rPr>
              <a:t>Encourage Computer Science additions in Middle/High Schools and use of Interdisciplinary Units to teach</a:t>
            </a:r>
          </a:p>
        </p:txBody>
      </p:sp>
    </p:spTree>
    <p:extLst>
      <p:ext uri="{BB962C8B-B14F-4D97-AF65-F5344CB8AC3E}">
        <p14:creationId xmlns:p14="http://schemas.microsoft.com/office/powerpoint/2010/main" val="3719501044"/>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FC9BDD50-ED43-E2E2-EE87-A2E84A46A6E4}"/>
              </a:ext>
            </a:extLst>
          </p:cNvPr>
          <p:cNvSpPr>
            <a:spLocks noGrp="1"/>
          </p:cNvSpPr>
          <p:nvPr>
            <p:ph type="title"/>
          </p:nvPr>
        </p:nvSpPr>
        <p:spPr>
          <a:xfrm>
            <a:off x="0" y="131375"/>
            <a:ext cx="12188677" cy="824480"/>
          </a:xfrm>
        </p:spPr>
        <p:style>
          <a:lnRef idx="1">
            <a:schemeClr val="dk1"/>
          </a:lnRef>
          <a:fillRef idx="3">
            <a:schemeClr val="dk1"/>
          </a:fillRef>
          <a:effectRef idx="2">
            <a:schemeClr val="dk1"/>
          </a:effectRef>
          <a:fontRef idx="minor">
            <a:schemeClr val="lt1"/>
          </a:fontRef>
        </p:style>
        <p:txBody>
          <a:bodyPr>
            <a:normAutofit/>
          </a:bodyPr>
          <a:lstStyle/>
          <a:p>
            <a:r>
              <a:rPr lang="en-US" dirty="0">
                <a:effectLst>
                  <a:outerShdw blurRad="38100" dist="38100" dir="2700000" algn="tl">
                    <a:srgbClr val="000000">
                      <a:alpha val="43137"/>
                    </a:srgbClr>
                  </a:outerShdw>
                </a:effectLst>
                <a:latin typeface="Trade Gothic Next HvyCd" panose="020B0906040303020004" pitchFamily="34" charset="0"/>
              </a:rPr>
              <a:t>District Support for Advanced Academics</a:t>
            </a:r>
          </a:p>
        </p:txBody>
      </p:sp>
      <p:sp>
        <p:nvSpPr>
          <p:cNvPr id="5" name="TextBox 4">
            <a:extLst>
              <a:ext uri="{FF2B5EF4-FFF2-40B4-BE49-F238E27FC236}">
                <a16:creationId xmlns:a16="http://schemas.microsoft.com/office/drawing/2014/main" id="{C7C2B8BD-11F7-3523-A6B6-A83763CB05A4}"/>
              </a:ext>
            </a:extLst>
          </p:cNvPr>
          <p:cNvSpPr txBox="1"/>
          <p:nvPr/>
        </p:nvSpPr>
        <p:spPr>
          <a:xfrm>
            <a:off x="5350623" y="1172979"/>
            <a:ext cx="6571897" cy="6370975"/>
          </a:xfrm>
          <a:prstGeom prst="rect">
            <a:avLst/>
          </a:prstGeom>
          <a:noFill/>
        </p:spPr>
        <p:txBody>
          <a:bodyPr wrap="square">
            <a:spAutoFit/>
          </a:bodyPr>
          <a:lstStyle/>
          <a:p>
            <a:pPr marL="285750" indent="-285750">
              <a:buFont typeface="Arial" panose="020B0604020202020204" pitchFamily="34" charset="0"/>
              <a:buChar char="•"/>
            </a:pPr>
            <a:r>
              <a:rPr lang="en-US" sz="3200" dirty="0"/>
              <a:t>Follows all GaDOE Gifted Identification Procedures for Testing.</a:t>
            </a:r>
          </a:p>
          <a:p>
            <a:pPr marL="285750" indent="-285750">
              <a:buFont typeface="Arial" panose="020B0604020202020204" pitchFamily="34" charset="0"/>
              <a:buChar char="•"/>
            </a:pPr>
            <a:r>
              <a:rPr lang="en-US" sz="3200" dirty="0"/>
              <a:t>Suggests grouping models for students as outlined in the GaDOE Gifted Manual.</a:t>
            </a:r>
          </a:p>
          <a:p>
            <a:pPr marL="285750" indent="-285750">
              <a:buFont typeface="Arial" panose="020B0604020202020204" pitchFamily="34" charset="0"/>
              <a:buChar char="•"/>
            </a:pPr>
            <a:r>
              <a:rPr lang="en-US" sz="3200" dirty="0"/>
              <a:t>Provides GaDOE created extension activities for teachers of middle school advanced learners in all subjects. </a:t>
            </a:r>
          </a:p>
          <a:p>
            <a:pPr marL="285750" indent="-285750">
              <a:buFont typeface="Arial" panose="020B0604020202020204" pitchFamily="34" charset="0"/>
              <a:buChar char="•"/>
            </a:pPr>
            <a:r>
              <a:rPr lang="en-US" sz="3200" dirty="0"/>
              <a:t>Advanced course content is available at the high school level.</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endParaRPr lang="en-US" sz="2800" dirty="0">
              <a:solidFill>
                <a:schemeClr val="tx1"/>
              </a:solidFill>
            </a:endParaRPr>
          </a:p>
        </p:txBody>
      </p:sp>
      <p:pic>
        <p:nvPicPr>
          <p:cNvPr id="3" name="Picture 2">
            <a:extLst>
              <a:ext uri="{FF2B5EF4-FFF2-40B4-BE49-F238E27FC236}">
                <a16:creationId xmlns:a16="http://schemas.microsoft.com/office/drawing/2014/main" id="{4ED6C973-DB39-6E84-216C-6600199B88A6}"/>
              </a:ext>
            </a:extLst>
          </p:cNvPr>
          <p:cNvPicPr>
            <a:picLocks noChangeAspect="1"/>
          </p:cNvPicPr>
          <p:nvPr/>
        </p:nvPicPr>
        <p:blipFill>
          <a:blip r:embed="rId3"/>
          <a:stretch>
            <a:fillRect/>
          </a:stretch>
        </p:blipFill>
        <p:spPr>
          <a:xfrm>
            <a:off x="421869" y="1172979"/>
            <a:ext cx="4928754" cy="4928754"/>
          </a:xfrm>
          <a:prstGeom prst="rect">
            <a:avLst/>
          </a:prstGeom>
        </p:spPr>
      </p:pic>
    </p:spTree>
    <p:extLst>
      <p:ext uri="{BB962C8B-B14F-4D97-AF65-F5344CB8AC3E}">
        <p14:creationId xmlns:p14="http://schemas.microsoft.com/office/powerpoint/2010/main" val="4150659396"/>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16654" y="232034"/>
            <a:ext cx="10666878" cy="769441"/>
          </a:xfrm>
          <a:prstGeom prst="rect">
            <a:avLst/>
          </a:prstGeom>
          <a:noFill/>
        </p:spPr>
        <p:txBody>
          <a:bodyPr wrap="square" lIns="91440" tIns="45720" rIns="91440" bIns="45720" rtlCol="0" anchor="t">
            <a:spAutoFit/>
          </a:bodyPr>
          <a:lstStyle/>
          <a:p>
            <a:r>
              <a:rPr lang="en-US" sz="4400">
                <a:solidFill>
                  <a:schemeClr val="bg1"/>
                </a:solidFill>
                <a:effectLst>
                  <a:outerShdw blurRad="38100" dist="38100" dir="2700000" algn="tl">
                    <a:srgbClr val="000000">
                      <a:alpha val="43137"/>
                    </a:srgbClr>
                  </a:outerShdw>
                </a:effectLst>
                <a:latin typeface="Trade Gothic Next HvyCd"/>
              </a:rPr>
              <a:t> </a:t>
            </a:r>
            <a:endPar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TextBox 2">
            <a:extLst>
              <a:ext uri="{FF2B5EF4-FFF2-40B4-BE49-F238E27FC236}">
                <a16:creationId xmlns:a16="http://schemas.microsoft.com/office/drawing/2014/main" id="{515028B0-83DF-F741-F00A-63741CF9F050}"/>
              </a:ext>
            </a:extLst>
          </p:cNvPr>
          <p:cNvSpPr txBox="1"/>
          <p:nvPr/>
        </p:nvSpPr>
        <p:spPr>
          <a:xfrm>
            <a:off x="86193" y="115701"/>
            <a:ext cx="10627939" cy="76944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Current Gifted Student Overview</a:t>
            </a:r>
          </a:p>
        </p:txBody>
      </p:sp>
      <p:pic>
        <p:nvPicPr>
          <p:cNvPr id="6" name="Picture 5">
            <a:extLst>
              <a:ext uri="{FF2B5EF4-FFF2-40B4-BE49-F238E27FC236}">
                <a16:creationId xmlns:a16="http://schemas.microsoft.com/office/drawing/2014/main" id="{6D86E228-1D55-9E64-CF10-08DF8E5F9E78}"/>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9" name="Table 8">
            <a:extLst>
              <a:ext uri="{FF2B5EF4-FFF2-40B4-BE49-F238E27FC236}">
                <a16:creationId xmlns:a16="http://schemas.microsoft.com/office/drawing/2014/main" id="{92D3C255-5D6B-5B12-56D8-D36C7E0EF997}"/>
              </a:ext>
            </a:extLst>
          </p:cNvPr>
          <p:cNvGraphicFramePr>
            <a:graphicFrameLocks noGrp="1"/>
          </p:cNvGraphicFramePr>
          <p:nvPr>
            <p:extLst>
              <p:ext uri="{D42A27DB-BD31-4B8C-83A1-F6EECF244321}">
                <p14:modId xmlns:p14="http://schemas.microsoft.com/office/powerpoint/2010/main" val="2151125329"/>
              </p:ext>
            </p:extLst>
          </p:nvPr>
        </p:nvGraphicFramePr>
        <p:xfrm>
          <a:off x="1063954" y="2225040"/>
          <a:ext cx="10086109" cy="2346960"/>
        </p:xfrm>
        <a:graphic>
          <a:graphicData uri="http://schemas.openxmlformats.org/drawingml/2006/table">
            <a:tbl>
              <a:tblPr firstRow="1" bandRow="1">
                <a:tableStyleId>{5C22544A-7EE6-4342-B048-85BDC9FD1C3A}</a:tableStyleId>
              </a:tblPr>
              <a:tblGrid>
                <a:gridCol w="2756489">
                  <a:extLst>
                    <a:ext uri="{9D8B030D-6E8A-4147-A177-3AD203B41FA5}">
                      <a16:colId xmlns:a16="http://schemas.microsoft.com/office/drawing/2014/main" val="3341148438"/>
                    </a:ext>
                  </a:extLst>
                </a:gridCol>
                <a:gridCol w="7329620">
                  <a:extLst>
                    <a:ext uri="{9D8B030D-6E8A-4147-A177-3AD203B41FA5}">
                      <a16:colId xmlns:a16="http://schemas.microsoft.com/office/drawing/2014/main" val="629284742"/>
                    </a:ext>
                  </a:extLst>
                </a:gridCol>
              </a:tblGrid>
              <a:tr h="435036">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dirty="0">
                          <a:solidFill>
                            <a:schemeClr val="tx1"/>
                          </a:solidFill>
                        </a:rPr>
                        <a:t>Bibb County Enrolled Gifted Student Numbers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71915389"/>
                  </a:ext>
                </a:extLst>
              </a:tr>
              <a:tr h="423945">
                <a:tc>
                  <a:txBody>
                    <a:bodyPr/>
                    <a:lstStyle/>
                    <a:p>
                      <a:pPr algn="ctr"/>
                      <a:r>
                        <a:rPr lang="en-US" sz="2400" dirty="0"/>
                        <a:t>Elementary Schools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545 students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75965441"/>
                  </a:ext>
                </a:extLst>
              </a:tr>
              <a:tr h="438995">
                <a:tc>
                  <a:txBody>
                    <a:bodyPr/>
                    <a:lstStyle/>
                    <a:p>
                      <a:pPr algn="ctr"/>
                      <a:r>
                        <a:rPr lang="en-US" sz="2400" dirty="0"/>
                        <a:t>Middle Schools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299 students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79810422"/>
                  </a:ext>
                </a:extLst>
              </a:tr>
              <a:tr h="343207">
                <a:tc>
                  <a:txBody>
                    <a:bodyPr/>
                    <a:lstStyle/>
                    <a:p>
                      <a:pPr algn="ctr"/>
                      <a:r>
                        <a:rPr lang="en-US" sz="2400" dirty="0"/>
                        <a:t>High Schools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347 students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32292099"/>
                  </a:ext>
                </a:extLst>
              </a:tr>
              <a:tr h="343207">
                <a:tc>
                  <a:txBody>
                    <a:bodyPr/>
                    <a:lstStyle/>
                    <a:p>
                      <a:pPr algn="ctr"/>
                      <a:r>
                        <a:rPr lang="en-US" sz="2400" dirty="0"/>
                        <a:t>Total District Wide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a:t>1,191 students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47064918"/>
                  </a:ext>
                </a:extLst>
              </a:tr>
            </a:tbl>
          </a:graphicData>
        </a:graphic>
      </p:graphicFrame>
    </p:spTree>
    <p:extLst>
      <p:ext uri="{BB962C8B-B14F-4D97-AF65-F5344CB8AC3E}">
        <p14:creationId xmlns:p14="http://schemas.microsoft.com/office/powerpoint/2010/main" val="2800986203"/>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graph&#10;&#10;Description automatically generated">
            <a:extLst>
              <a:ext uri="{FF2B5EF4-FFF2-40B4-BE49-F238E27FC236}">
                <a16:creationId xmlns:a16="http://schemas.microsoft.com/office/drawing/2014/main" id="{0F86CBB5-B395-90E4-38E2-8CB42BB1F993}"/>
              </a:ext>
            </a:extLst>
          </p:cNvPr>
          <p:cNvPicPr>
            <a:picLocks noChangeAspect="1"/>
          </p:cNvPicPr>
          <p:nvPr/>
        </p:nvPicPr>
        <p:blipFill rotWithShape="1">
          <a:blip r:embed="rId3">
            <a:extLst>
              <a:ext uri="{28A0092B-C50C-407E-A947-70E740481C1C}">
                <a14:useLocalDpi xmlns:a14="http://schemas.microsoft.com/office/drawing/2010/main" val="0"/>
              </a:ext>
            </a:extLst>
          </a:blip>
          <a:srcRect t="42275" r="55222"/>
          <a:stretch/>
        </p:blipFill>
        <p:spPr>
          <a:xfrm>
            <a:off x="4258074" y="1230599"/>
            <a:ext cx="7743554" cy="5408313"/>
          </a:xfrm>
          <a:prstGeom prst="rect">
            <a:avLst/>
          </a:prstGeom>
        </p:spPr>
      </p:pic>
      <p:sp>
        <p:nvSpPr>
          <p:cNvPr id="3" name="Rectangle 2">
            <a:extLst>
              <a:ext uri="{FF2B5EF4-FFF2-40B4-BE49-F238E27FC236}">
                <a16:creationId xmlns:a16="http://schemas.microsoft.com/office/drawing/2014/main" id="{5CED5A45-F39A-FB1E-451E-860C74F2EFAA}"/>
              </a:ext>
            </a:extLst>
          </p:cNvPr>
          <p:cNvSpPr/>
          <p:nvPr/>
        </p:nvSpPr>
        <p:spPr>
          <a:xfrm>
            <a:off x="-3368" y="86946"/>
            <a:ext cx="12192000" cy="704237"/>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13" name="Table 12">
            <a:extLst>
              <a:ext uri="{FF2B5EF4-FFF2-40B4-BE49-F238E27FC236}">
                <a16:creationId xmlns:a16="http://schemas.microsoft.com/office/drawing/2014/main" id="{2105D332-E432-DFC6-E7A9-6D044668230E}"/>
              </a:ext>
            </a:extLst>
          </p:cNvPr>
          <p:cNvGraphicFramePr>
            <a:graphicFrameLocks noGrp="1"/>
          </p:cNvGraphicFramePr>
          <p:nvPr>
            <p:extLst>
              <p:ext uri="{D42A27DB-BD31-4B8C-83A1-F6EECF244321}">
                <p14:modId xmlns:p14="http://schemas.microsoft.com/office/powerpoint/2010/main" val="4002872893"/>
              </p:ext>
            </p:extLst>
          </p:nvPr>
        </p:nvGraphicFramePr>
        <p:xfrm>
          <a:off x="599419" y="1334805"/>
          <a:ext cx="3087145" cy="2433311"/>
        </p:xfrm>
        <a:graphic>
          <a:graphicData uri="http://schemas.openxmlformats.org/drawingml/2006/table">
            <a:tbl>
              <a:tblPr firstRow="1" bandRow="1">
                <a:tableStyleId>{5C22544A-7EE6-4342-B048-85BDC9FD1C3A}</a:tableStyleId>
              </a:tblPr>
              <a:tblGrid>
                <a:gridCol w="1319533">
                  <a:extLst>
                    <a:ext uri="{9D8B030D-6E8A-4147-A177-3AD203B41FA5}">
                      <a16:colId xmlns:a16="http://schemas.microsoft.com/office/drawing/2014/main" val="2194474904"/>
                    </a:ext>
                  </a:extLst>
                </a:gridCol>
                <a:gridCol w="1767612">
                  <a:extLst>
                    <a:ext uri="{9D8B030D-6E8A-4147-A177-3AD203B41FA5}">
                      <a16:colId xmlns:a16="http://schemas.microsoft.com/office/drawing/2014/main" val="2890344230"/>
                    </a:ext>
                  </a:extLst>
                </a:gridCol>
              </a:tblGrid>
              <a:tr h="370838">
                <a:tc gridSpan="2">
                  <a:txBody>
                    <a:bodyPr/>
                    <a:lstStyle/>
                    <a:p>
                      <a:pPr lvl="0" algn="ctr">
                        <a:buNone/>
                      </a:pPr>
                      <a:r>
                        <a:rPr lang="en-US" sz="1600" b="1">
                          <a:solidFill>
                            <a:schemeClr val="tx1"/>
                          </a:solidFill>
                          <a:latin typeface="Calibri Light"/>
                        </a:rPr>
                        <a:t>Proficient and Distinguished Learners:</a:t>
                      </a:r>
                    </a:p>
                  </a:txBody>
                  <a:tcPr anchor="ctr">
                    <a:lnL w="12700">
                      <a:solidFill>
                        <a:schemeClr val="tx1"/>
                      </a:solidFill>
                    </a:lnL>
                    <a:lnR w="12700">
                      <a:solidFill>
                        <a:schemeClr val="tx1"/>
                      </a:solidFill>
                    </a:lnR>
                    <a:lnT w="12700" cap="flat" cmpd="sng" algn="ctr">
                      <a:solidFill>
                        <a:schemeClr val="tx1"/>
                      </a:solidFill>
                      <a:prstDash val="solid"/>
                      <a:round/>
                      <a:headEnd type="none" w="med" len="med"/>
                      <a:tailEnd type="none" w="med" len="med"/>
                    </a:lnT>
                    <a:lnB w="12700">
                      <a:solidFill>
                        <a:schemeClr val="tx1"/>
                      </a:solidFill>
                    </a:lnB>
                    <a:solidFill>
                      <a:schemeClr val="bg1">
                        <a:lumMod val="95000"/>
                      </a:schemeClr>
                    </a:solidFill>
                  </a:tcPr>
                </a:tc>
                <a:tc hMerge="1">
                  <a:txBody>
                    <a:bodyPr/>
                    <a:lstStyle/>
                    <a:p>
                      <a:endParaRPr lang="en-US"/>
                    </a:p>
                  </a:txBody>
                  <a:tcPr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362298893"/>
                  </a:ext>
                </a:extLst>
              </a:tr>
              <a:tr h="370839">
                <a:tc>
                  <a:txBody>
                    <a:bodyPr/>
                    <a:lstStyle/>
                    <a:p>
                      <a:pPr lvl="0" algn="ctr">
                        <a:buNone/>
                      </a:pPr>
                      <a:r>
                        <a:rPr lang="en-US" sz="1600" b="1">
                          <a:solidFill>
                            <a:srgbClr val="FF0000"/>
                          </a:solidFill>
                          <a:latin typeface="Calibri Light"/>
                        </a:rPr>
                        <a:t>2017-2018</a:t>
                      </a:r>
                    </a:p>
                  </a:txBody>
                  <a:tcPr anchor="ctr">
                    <a:lnL w="12700">
                      <a:solidFill>
                        <a:schemeClr val="tx1"/>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sz="1600" b="1">
                          <a:solidFill>
                            <a:schemeClr val="tx1"/>
                          </a:solidFill>
                          <a:latin typeface="Calibri Light"/>
                        </a:rPr>
                        <a:t>82.4% of students</a:t>
                      </a:r>
                    </a:p>
                  </a:txBody>
                  <a:tcPr anchor="ctr">
                    <a:lnL w="12700" cap="flat" cmpd="sng" algn="ctr">
                      <a:solidFill>
                        <a:schemeClr val="tx1"/>
                      </a:solidFill>
                      <a:prstDash val="solid"/>
                      <a:round/>
                      <a:headEnd type="none" w="med" len="med"/>
                      <a:tailEnd type="none" w="med" len="med"/>
                    </a:lnL>
                    <a:lnR w="12700">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39936383"/>
                  </a:ext>
                </a:extLst>
              </a:tr>
              <a:tr h="370838">
                <a:tc>
                  <a:txBody>
                    <a:bodyPr/>
                    <a:lstStyle/>
                    <a:p>
                      <a:pPr lvl="0" algn="ctr">
                        <a:buNone/>
                      </a:pPr>
                      <a:r>
                        <a:rPr lang="en-US" sz="1600" b="1">
                          <a:solidFill>
                            <a:srgbClr val="FFC000"/>
                          </a:solidFill>
                          <a:latin typeface="Calibri Light"/>
                        </a:rPr>
                        <a:t>2018-2019</a:t>
                      </a:r>
                    </a:p>
                  </a:txBody>
                  <a:tcPr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sz="1600" b="1">
                          <a:solidFill>
                            <a:schemeClr val="tx1"/>
                          </a:solidFill>
                          <a:latin typeface="Calibri Light"/>
                        </a:rPr>
                        <a:t> 86.4% of students</a:t>
                      </a:r>
                    </a:p>
                  </a:txBody>
                  <a:tcPr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94906049"/>
                  </a:ext>
                </a:extLst>
              </a:tr>
              <a:tr h="370838">
                <a:tc>
                  <a:txBody>
                    <a:bodyPr/>
                    <a:lstStyle/>
                    <a:p>
                      <a:pPr lvl="0" algn="ctr">
                        <a:buNone/>
                      </a:pPr>
                      <a:r>
                        <a:rPr lang="en-US" sz="1600" b="1">
                          <a:solidFill>
                            <a:srgbClr val="39B378"/>
                          </a:solidFill>
                          <a:latin typeface="Calibri Light"/>
                        </a:rPr>
                        <a:t>2020-2021</a:t>
                      </a:r>
                    </a:p>
                  </a:txBody>
                  <a:tcPr anchor="ctr">
                    <a:lnL w="12700">
                      <a:solidFill>
                        <a:schemeClr val="tx1"/>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sz="1600" b="1">
                          <a:solidFill>
                            <a:schemeClr val="tx1"/>
                          </a:solidFill>
                          <a:latin typeface="Calibri Light"/>
                        </a:rPr>
                        <a:t>82.3% of students</a:t>
                      </a:r>
                    </a:p>
                  </a:txBody>
                  <a:tcPr anchor="ctr">
                    <a:lnL w="12700" cap="flat" cmpd="sng" algn="ctr">
                      <a:solidFill>
                        <a:schemeClr val="tx1"/>
                      </a:solidFill>
                      <a:prstDash val="solid"/>
                      <a:round/>
                      <a:headEnd type="none" w="med" len="med"/>
                      <a:tailEnd type="none" w="med" len="med"/>
                    </a:lnL>
                    <a:lnR w="12700">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07102923"/>
                  </a:ext>
                </a:extLst>
              </a:tr>
              <a:tr h="370838">
                <a:tc>
                  <a:txBody>
                    <a:bodyPr/>
                    <a:lstStyle/>
                    <a:p>
                      <a:pPr lvl="0" algn="ctr">
                        <a:buNone/>
                      </a:pPr>
                      <a:r>
                        <a:rPr lang="en-US" sz="1600" b="1">
                          <a:solidFill>
                            <a:schemeClr val="accent6"/>
                          </a:solidFill>
                          <a:latin typeface="Calibri Light"/>
                        </a:rPr>
                        <a:t>2021-2022</a:t>
                      </a:r>
                    </a:p>
                  </a:txBody>
                  <a:tcPr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sz="1600" b="1">
                          <a:solidFill>
                            <a:schemeClr val="tx1"/>
                          </a:solidFill>
                          <a:latin typeface="Calibri Light"/>
                        </a:rPr>
                        <a:t>80.3% of students</a:t>
                      </a:r>
                    </a:p>
                  </a:txBody>
                  <a:tcPr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11741649"/>
                  </a:ext>
                </a:extLst>
              </a:tr>
              <a:tr h="370838">
                <a:tc>
                  <a:txBody>
                    <a:bodyPr/>
                    <a:lstStyle/>
                    <a:p>
                      <a:pPr lvl="0" algn="ctr">
                        <a:buNone/>
                      </a:pPr>
                      <a:r>
                        <a:rPr lang="en-US" sz="1600" b="1">
                          <a:solidFill>
                            <a:schemeClr val="accent1"/>
                          </a:solidFill>
                          <a:latin typeface="Calibri Light"/>
                        </a:rPr>
                        <a:t>2022-2023</a:t>
                      </a:r>
                    </a:p>
                  </a:txBody>
                  <a:tcPr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lvl="0" algn="ctr">
                        <a:buNone/>
                      </a:pPr>
                      <a:r>
                        <a:rPr lang="en-US" sz="1600" b="1">
                          <a:solidFill>
                            <a:schemeClr val="tx1"/>
                          </a:solidFill>
                          <a:latin typeface="Calibri Light"/>
                        </a:rPr>
                        <a:t>80% of students</a:t>
                      </a:r>
                    </a:p>
                  </a:txBody>
                  <a:tcPr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969288215"/>
                  </a:ext>
                </a:extLst>
              </a:tr>
            </a:tbl>
          </a:graphicData>
        </a:graphic>
      </p:graphicFrame>
      <p:sp>
        <p:nvSpPr>
          <p:cNvPr id="21" name="Star: 5 Points 20">
            <a:extLst>
              <a:ext uri="{FF2B5EF4-FFF2-40B4-BE49-F238E27FC236}">
                <a16:creationId xmlns:a16="http://schemas.microsoft.com/office/drawing/2014/main" id="{8F67D0ED-01A1-BC40-1969-6AD464DE526C}"/>
              </a:ext>
            </a:extLst>
          </p:cNvPr>
          <p:cNvSpPr/>
          <p:nvPr/>
        </p:nvSpPr>
        <p:spPr>
          <a:xfrm rot="1140000">
            <a:off x="3567215" y="3449155"/>
            <a:ext cx="310444" cy="296333"/>
          </a:xfrm>
          <a:prstGeom prst="star5">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33" name="Table 32">
            <a:extLst>
              <a:ext uri="{FF2B5EF4-FFF2-40B4-BE49-F238E27FC236}">
                <a16:creationId xmlns:a16="http://schemas.microsoft.com/office/drawing/2014/main" id="{E392F341-C925-8AD0-7931-9A8349285392}"/>
              </a:ext>
            </a:extLst>
          </p:cNvPr>
          <p:cNvGraphicFramePr>
            <a:graphicFrameLocks noGrp="1"/>
          </p:cNvGraphicFramePr>
          <p:nvPr>
            <p:extLst>
              <p:ext uri="{D42A27DB-BD31-4B8C-83A1-F6EECF244321}">
                <p14:modId xmlns:p14="http://schemas.microsoft.com/office/powerpoint/2010/main" val="1677059342"/>
              </p:ext>
            </p:extLst>
          </p:nvPr>
        </p:nvGraphicFramePr>
        <p:xfrm>
          <a:off x="599418" y="4061964"/>
          <a:ext cx="3087145" cy="2225029"/>
        </p:xfrm>
        <a:graphic>
          <a:graphicData uri="http://schemas.openxmlformats.org/drawingml/2006/table">
            <a:tbl>
              <a:tblPr firstRow="1" bandRow="1">
                <a:tableStyleId>{5C22544A-7EE6-4342-B048-85BDC9FD1C3A}</a:tableStyleId>
              </a:tblPr>
              <a:tblGrid>
                <a:gridCol w="1280897">
                  <a:extLst>
                    <a:ext uri="{9D8B030D-6E8A-4147-A177-3AD203B41FA5}">
                      <a16:colId xmlns:a16="http://schemas.microsoft.com/office/drawing/2014/main" val="2194474904"/>
                    </a:ext>
                  </a:extLst>
                </a:gridCol>
                <a:gridCol w="1806248">
                  <a:extLst>
                    <a:ext uri="{9D8B030D-6E8A-4147-A177-3AD203B41FA5}">
                      <a16:colId xmlns:a16="http://schemas.microsoft.com/office/drawing/2014/main" val="2890344230"/>
                    </a:ext>
                  </a:extLst>
                </a:gridCol>
              </a:tblGrid>
              <a:tr h="370838">
                <a:tc gridSpan="2">
                  <a:txBody>
                    <a:bodyPr/>
                    <a:lstStyle/>
                    <a:p>
                      <a:pPr lvl="0" algn="ctr">
                        <a:buNone/>
                      </a:pPr>
                      <a:r>
                        <a:rPr lang="en-US" sz="1600" b="1">
                          <a:solidFill>
                            <a:schemeClr val="tx1"/>
                          </a:solidFill>
                          <a:latin typeface="Calibri Light"/>
                        </a:rPr>
                        <a:t>Distinguished Learners:</a:t>
                      </a:r>
                    </a:p>
                  </a:txBody>
                  <a:tcPr anchor="ctr">
                    <a:lnL w="12700">
                      <a:solidFill>
                        <a:schemeClr val="tx1"/>
                      </a:solidFill>
                    </a:lnL>
                    <a:lnR w="12700">
                      <a:solidFill>
                        <a:schemeClr val="tx1"/>
                      </a:solidFill>
                    </a:lnR>
                    <a:lnT w="12700" cap="flat" cmpd="sng" algn="ctr">
                      <a:solidFill>
                        <a:schemeClr val="tx1"/>
                      </a:solidFill>
                      <a:prstDash val="solid"/>
                      <a:round/>
                      <a:headEnd type="none" w="med" len="med"/>
                      <a:tailEnd type="none" w="med" len="med"/>
                    </a:lnT>
                    <a:lnB w="12700">
                      <a:solidFill>
                        <a:schemeClr val="tx1"/>
                      </a:solidFill>
                    </a:lnB>
                    <a:solidFill>
                      <a:schemeClr val="bg1">
                        <a:lumMod val="95000"/>
                      </a:schemeClr>
                    </a:solidFill>
                  </a:tcPr>
                </a:tc>
                <a:tc hMerge="1">
                  <a:txBody>
                    <a:bodyPr/>
                    <a:lstStyle/>
                    <a:p>
                      <a:endParaRPr lang="en-US"/>
                    </a:p>
                  </a:txBody>
                  <a:tcPr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362298893"/>
                  </a:ext>
                </a:extLst>
              </a:tr>
              <a:tr h="370839">
                <a:tc>
                  <a:txBody>
                    <a:bodyPr/>
                    <a:lstStyle/>
                    <a:p>
                      <a:pPr lvl="0" algn="ctr">
                        <a:buNone/>
                      </a:pPr>
                      <a:r>
                        <a:rPr lang="en-US" sz="1600" b="1">
                          <a:solidFill>
                            <a:srgbClr val="FF0000"/>
                          </a:solidFill>
                          <a:latin typeface="Calibri Light"/>
                        </a:rPr>
                        <a:t>2017-2018</a:t>
                      </a:r>
                    </a:p>
                  </a:txBody>
                  <a:tcPr anchor="ctr">
                    <a:lnL w="12700">
                      <a:solidFill>
                        <a:schemeClr val="tx1"/>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sz="1600" b="1">
                          <a:solidFill>
                            <a:schemeClr val="tx1"/>
                          </a:solidFill>
                          <a:latin typeface="Calibri Light"/>
                        </a:rPr>
                        <a:t>23.4% of students</a:t>
                      </a:r>
                    </a:p>
                  </a:txBody>
                  <a:tcPr anchor="ctr">
                    <a:lnL w="12700" cap="flat" cmpd="sng" algn="ctr">
                      <a:solidFill>
                        <a:schemeClr val="tx1"/>
                      </a:solidFill>
                      <a:prstDash val="solid"/>
                      <a:round/>
                      <a:headEnd type="none" w="med" len="med"/>
                      <a:tailEnd type="none" w="med" len="med"/>
                    </a:lnL>
                    <a:lnR w="12700">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39936383"/>
                  </a:ext>
                </a:extLst>
              </a:tr>
              <a:tr h="370838">
                <a:tc>
                  <a:txBody>
                    <a:bodyPr/>
                    <a:lstStyle/>
                    <a:p>
                      <a:pPr lvl="0" algn="ctr">
                        <a:buNone/>
                      </a:pPr>
                      <a:r>
                        <a:rPr lang="en-US" sz="1600" b="1">
                          <a:solidFill>
                            <a:srgbClr val="FFC000"/>
                          </a:solidFill>
                          <a:latin typeface="Calibri Light"/>
                        </a:rPr>
                        <a:t>2018-2019</a:t>
                      </a:r>
                    </a:p>
                  </a:txBody>
                  <a:tcPr anchor="ct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sz="1600" b="1">
                          <a:solidFill>
                            <a:schemeClr val="tx1"/>
                          </a:solidFill>
                          <a:latin typeface="Calibri Light"/>
                        </a:rPr>
                        <a:t>35.1% of students</a:t>
                      </a:r>
                    </a:p>
                  </a:txBody>
                  <a:tcPr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94906049"/>
                  </a:ext>
                </a:extLst>
              </a:tr>
              <a:tr h="370838">
                <a:tc>
                  <a:txBody>
                    <a:bodyPr/>
                    <a:lstStyle/>
                    <a:p>
                      <a:pPr lvl="0" algn="ctr">
                        <a:buNone/>
                      </a:pPr>
                      <a:r>
                        <a:rPr lang="en-US" sz="1600" b="1">
                          <a:solidFill>
                            <a:srgbClr val="39B378"/>
                          </a:solidFill>
                          <a:latin typeface="Calibri Light"/>
                        </a:rPr>
                        <a:t>2020-2021</a:t>
                      </a:r>
                    </a:p>
                  </a:txBody>
                  <a:tcPr anchor="ctr">
                    <a:lnL w="12700">
                      <a:solidFill>
                        <a:schemeClr val="tx1"/>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sz="1600" b="1">
                          <a:solidFill>
                            <a:schemeClr val="tx1"/>
                          </a:solidFill>
                          <a:latin typeface="Calibri Light"/>
                        </a:rPr>
                        <a:t>22.5% of students</a:t>
                      </a:r>
                    </a:p>
                  </a:txBody>
                  <a:tcPr anchor="ctr">
                    <a:lnL w="12700" cap="flat" cmpd="sng" algn="ctr">
                      <a:solidFill>
                        <a:schemeClr val="tx1"/>
                      </a:solidFill>
                      <a:prstDash val="solid"/>
                      <a:round/>
                      <a:headEnd type="none" w="med" len="med"/>
                      <a:tailEnd type="none" w="med" len="med"/>
                    </a:lnL>
                    <a:lnR w="12700">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90525478"/>
                  </a:ext>
                </a:extLst>
              </a:tr>
              <a:tr h="370838">
                <a:tc>
                  <a:txBody>
                    <a:bodyPr/>
                    <a:lstStyle/>
                    <a:p>
                      <a:pPr lvl="0" algn="ctr">
                        <a:buNone/>
                      </a:pPr>
                      <a:r>
                        <a:rPr lang="en-US" sz="1600" b="1">
                          <a:solidFill>
                            <a:schemeClr val="accent6"/>
                          </a:solidFill>
                          <a:latin typeface="Calibri Light"/>
                        </a:rPr>
                        <a:t>2021-2022</a:t>
                      </a:r>
                    </a:p>
                  </a:txBody>
                  <a:tcPr anchor="ct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sz="1600" b="1">
                          <a:solidFill>
                            <a:schemeClr val="tx1"/>
                          </a:solidFill>
                          <a:latin typeface="Calibri Light"/>
                        </a:rPr>
                        <a:t>23.3% of students</a:t>
                      </a:r>
                    </a:p>
                  </a:txBody>
                  <a:tcPr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11741649"/>
                  </a:ext>
                </a:extLst>
              </a:tr>
              <a:tr h="370838">
                <a:tc>
                  <a:txBody>
                    <a:bodyPr/>
                    <a:lstStyle/>
                    <a:p>
                      <a:pPr lvl="0" algn="ctr">
                        <a:buNone/>
                      </a:pPr>
                      <a:r>
                        <a:rPr lang="en-US" sz="1600" b="1">
                          <a:solidFill>
                            <a:schemeClr val="accent1"/>
                          </a:solidFill>
                          <a:latin typeface="Calibri Light"/>
                        </a:rPr>
                        <a:t>2022-2023</a:t>
                      </a:r>
                    </a:p>
                  </a:txBody>
                  <a:tcPr anchor="ct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bg1"/>
                    </a:solidFill>
                  </a:tcPr>
                </a:tc>
                <a:tc>
                  <a:txBody>
                    <a:bodyPr/>
                    <a:lstStyle/>
                    <a:p>
                      <a:pPr lvl="0" algn="ctr">
                        <a:buNone/>
                      </a:pPr>
                      <a:r>
                        <a:rPr lang="en-US" sz="1600" b="1">
                          <a:solidFill>
                            <a:schemeClr val="tx1"/>
                          </a:solidFill>
                          <a:latin typeface="Calibri Light"/>
                        </a:rPr>
                        <a:t>25.9% of students</a:t>
                      </a:r>
                    </a:p>
                  </a:txBody>
                  <a:tcPr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969288215"/>
                  </a:ext>
                </a:extLst>
              </a:tr>
            </a:tbl>
          </a:graphicData>
        </a:graphic>
      </p:graphicFrame>
      <p:sp>
        <p:nvSpPr>
          <p:cNvPr id="34" name="Left Bracket 33">
            <a:extLst>
              <a:ext uri="{FF2B5EF4-FFF2-40B4-BE49-F238E27FC236}">
                <a16:creationId xmlns:a16="http://schemas.microsoft.com/office/drawing/2014/main" id="{E0B5C91C-EFBB-2881-0378-92D6BA290AFB}"/>
              </a:ext>
            </a:extLst>
          </p:cNvPr>
          <p:cNvSpPr/>
          <p:nvPr/>
        </p:nvSpPr>
        <p:spPr>
          <a:xfrm rot="10800000">
            <a:off x="11733178" y="1830539"/>
            <a:ext cx="150704" cy="1937577"/>
          </a:xfrm>
          <a:prstGeom prst="leftBracket">
            <a:avLst/>
          </a:prstGeom>
          <a:ln w="571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Left Bracket 34">
            <a:extLst>
              <a:ext uri="{FF2B5EF4-FFF2-40B4-BE49-F238E27FC236}">
                <a16:creationId xmlns:a16="http://schemas.microsoft.com/office/drawing/2014/main" id="{DD32C6DE-4208-82E8-8AD7-DE3BA526D425}"/>
              </a:ext>
            </a:extLst>
          </p:cNvPr>
          <p:cNvSpPr/>
          <p:nvPr/>
        </p:nvSpPr>
        <p:spPr>
          <a:xfrm rot="10800000">
            <a:off x="10341826" y="1847041"/>
            <a:ext cx="132983" cy="1497734"/>
          </a:xfrm>
          <a:prstGeom prst="leftBracket">
            <a:avLst/>
          </a:prstGeom>
          <a:ln w="571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Left Bracket 35">
            <a:extLst>
              <a:ext uri="{FF2B5EF4-FFF2-40B4-BE49-F238E27FC236}">
                <a16:creationId xmlns:a16="http://schemas.microsoft.com/office/drawing/2014/main" id="{27702086-6D09-0E69-08F7-18FCC2E167AC}"/>
              </a:ext>
            </a:extLst>
          </p:cNvPr>
          <p:cNvSpPr/>
          <p:nvPr/>
        </p:nvSpPr>
        <p:spPr>
          <a:xfrm rot="10800000">
            <a:off x="8998462" y="1785127"/>
            <a:ext cx="149802" cy="1621563"/>
          </a:xfrm>
          <a:prstGeom prst="leftBracket">
            <a:avLst/>
          </a:prstGeom>
          <a:ln w="571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Left Bracket 36">
            <a:extLst>
              <a:ext uri="{FF2B5EF4-FFF2-40B4-BE49-F238E27FC236}">
                <a16:creationId xmlns:a16="http://schemas.microsoft.com/office/drawing/2014/main" id="{33058C03-280B-E5D1-21C1-52043CA80D39}"/>
              </a:ext>
            </a:extLst>
          </p:cNvPr>
          <p:cNvSpPr/>
          <p:nvPr/>
        </p:nvSpPr>
        <p:spPr>
          <a:xfrm rot="10800000">
            <a:off x="7640965" y="2024760"/>
            <a:ext cx="149802" cy="1854781"/>
          </a:xfrm>
          <a:prstGeom prst="leftBracket">
            <a:avLst/>
          </a:prstGeom>
          <a:ln w="571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Left Bracket 37">
            <a:extLst>
              <a:ext uri="{FF2B5EF4-FFF2-40B4-BE49-F238E27FC236}">
                <a16:creationId xmlns:a16="http://schemas.microsoft.com/office/drawing/2014/main" id="{9851D369-3AC7-8251-B537-A146EE052F3F}"/>
              </a:ext>
            </a:extLst>
          </p:cNvPr>
          <p:cNvSpPr/>
          <p:nvPr/>
        </p:nvSpPr>
        <p:spPr>
          <a:xfrm rot="10800000">
            <a:off x="6297601" y="1902921"/>
            <a:ext cx="149802" cy="1454634"/>
          </a:xfrm>
          <a:prstGeom prst="leftBracket">
            <a:avLst/>
          </a:prstGeom>
          <a:ln w="571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Star: 5 Points 38">
            <a:extLst>
              <a:ext uri="{FF2B5EF4-FFF2-40B4-BE49-F238E27FC236}">
                <a16:creationId xmlns:a16="http://schemas.microsoft.com/office/drawing/2014/main" id="{D457E4C1-AA1F-47C2-2090-9438DBE2BF98}"/>
              </a:ext>
            </a:extLst>
          </p:cNvPr>
          <p:cNvSpPr/>
          <p:nvPr/>
        </p:nvSpPr>
        <p:spPr>
          <a:xfrm rot="1140000">
            <a:off x="3592095" y="5966392"/>
            <a:ext cx="310444" cy="296333"/>
          </a:xfrm>
          <a:prstGeom prst="star5">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4"/>
          <a:stretch>
            <a:fillRect/>
          </a:stretch>
        </p:blipFill>
        <p:spPr>
          <a:xfrm>
            <a:off x="10789316" y="-90710"/>
            <a:ext cx="1391675" cy="1386174"/>
          </a:xfrm>
          <a:prstGeom prst="rect">
            <a:avLst/>
          </a:prstGeom>
        </p:spPr>
      </p:pic>
      <p:sp>
        <p:nvSpPr>
          <p:cNvPr id="2" name="TextBox 2">
            <a:extLst>
              <a:ext uri="{FF2B5EF4-FFF2-40B4-BE49-F238E27FC236}">
                <a16:creationId xmlns:a16="http://schemas.microsoft.com/office/drawing/2014/main" id="{6140D278-A614-F9D0-BB68-CEBCB5134028}"/>
              </a:ext>
            </a:extLst>
          </p:cNvPr>
          <p:cNvSpPr txBox="1"/>
          <p:nvPr/>
        </p:nvSpPr>
        <p:spPr>
          <a:xfrm>
            <a:off x="17422" y="110097"/>
            <a:ext cx="10627939" cy="76944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Middle School Gifted ELA Data</a:t>
            </a:r>
          </a:p>
        </p:txBody>
      </p:sp>
    </p:spTree>
    <p:extLst>
      <p:ext uri="{BB962C8B-B14F-4D97-AF65-F5344CB8AC3E}">
        <p14:creationId xmlns:p14="http://schemas.microsoft.com/office/powerpoint/2010/main" val="1360933073"/>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1000"/>
                                        <p:tgtEl>
                                          <p:spTgt spid="21"/>
                                        </p:tgtEl>
                                      </p:cBhvr>
                                    </p:animEffect>
                                    <p:anim calcmode="lin" valueType="num">
                                      <p:cBhvr>
                                        <p:cTn id="14" dur="1000" fill="hold"/>
                                        <p:tgtEl>
                                          <p:spTgt spid="21"/>
                                        </p:tgtEl>
                                        <p:attrNameLst>
                                          <p:attrName>ppt_x</p:attrName>
                                        </p:attrNameLst>
                                      </p:cBhvr>
                                      <p:tavLst>
                                        <p:tav tm="0">
                                          <p:val>
                                            <p:strVal val="#ppt_x"/>
                                          </p:val>
                                        </p:tav>
                                        <p:tav tm="100000">
                                          <p:val>
                                            <p:strVal val="#ppt_x"/>
                                          </p:val>
                                        </p:tav>
                                      </p:tavLst>
                                    </p:anim>
                                    <p:anim calcmode="lin" valueType="num">
                                      <p:cBhvr>
                                        <p:cTn id="15"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fade">
                                      <p:cBhvr>
                                        <p:cTn id="20" dur="1000"/>
                                        <p:tgtEl>
                                          <p:spTgt spid="33"/>
                                        </p:tgtEl>
                                      </p:cBhvr>
                                    </p:animEffect>
                                    <p:anim calcmode="lin" valueType="num">
                                      <p:cBhvr>
                                        <p:cTn id="21" dur="1000" fill="hold"/>
                                        <p:tgtEl>
                                          <p:spTgt spid="33"/>
                                        </p:tgtEl>
                                        <p:attrNameLst>
                                          <p:attrName>ppt_x</p:attrName>
                                        </p:attrNameLst>
                                      </p:cBhvr>
                                      <p:tavLst>
                                        <p:tav tm="0">
                                          <p:val>
                                            <p:strVal val="#ppt_x"/>
                                          </p:val>
                                        </p:tav>
                                        <p:tav tm="100000">
                                          <p:val>
                                            <p:strVal val="#ppt_x"/>
                                          </p:val>
                                        </p:tav>
                                      </p:tavLst>
                                    </p:anim>
                                    <p:anim calcmode="lin" valueType="num">
                                      <p:cBhvr>
                                        <p:cTn id="22" dur="1000" fill="hold"/>
                                        <p:tgtEl>
                                          <p:spTgt spid="33"/>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42" presetClass="entr" presetSubtype="0" fill="hold" grpId="0" nodeType="after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fade">
                                      <p:cBhvr>
                                        <p:cTn id="26" dur="1000"/>
                                        <p:tgtEl>
                                          <p:spTgt spid="39"/>
                                        </p:tgtEl>
                                      </p:cBhvr>
                                    </p:animEffect>
                                    <p:anim calcmode="lin" valueType="num">
                                      <p:cBhvr>
                                        <p:cTn id="27" dur="1000" fill="hold"/>
                                        <p:tgtEl>
                                          <p:spTgt spid="39"/>
                                        </p:tgtEl>
                                        <p:attrNameLst>
                                          <p:attrName>ppt_x</p:attrName>
                                        </p:attrNameLst>
                                      </p:cBhvr>
                                      <p:tavLst>
                                        <p:tav tm="0">
                                          <p:val>
                                            <p:strVal val="#ppt_x"/>
                                          </p:val>
                                        </p:tav>
                                        <p:tav tm="100000">
                                          <p:val>
                                            <p:strVal val="#ppt_x"/>
                                          </p:val>
                                        </p:tav>
                                      </p:tavLst>
                                    </p:anim>
                                    <p:anim calcmode="lin" valueType="num">
                                      <p:cBhvr>
                                        <p:cTn id="28"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3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graph&#10;&#10;Description automatically generated">
            <a:extLst>
              <a:ext uri="{FF2B5EF4-FFF2-40B4-BE49-F238E27FC236}">
                <a16:creationId xmlns:a16="http://schemas.microsoft.com/office/drawing/2014/main" id="{EDB4A851-9631-4143-B22A-C83D525749A2}"/>
              </a:ext>
            </a:extLst>
          </p:cNvPr>
          <p:cNvPicPr>
            <a:picLocks noChangeAspect="1"/>
          </p:cNvPicPr>
          <p:nvPr/>
        </p:nvPicPr>
        <p:blipFill rotWithShape="1">
          <a:blip r:embed="rId3">
            <a:extLst>
              <a:ext uri="{28A0092B-C50C-407E-A947-70E740481C1C}">
                <a14:useLocalDpi xmlns:a14="http://schemas.microsoft.com/office/drawing/2010/main" val="0"/>
              </a:ext>
            </a:extLst>
          </a:blip>
          <a:srcRect t="39565" r="54781"/>
          <a:stretch/>
        </p:blipFill>
        <p:spPr>
          <a:xfrm>
            <a:off x="4190328" y="1229072"/>
            <a:ext cx="7733607" cy="5571941"/>
          </a:xfrm>
          <a:prstGeom prst="rect">
            <a:avLst/>
          </a:prstGeom>
        </p:spPr>
      </p:pic>
      <p:sp>
        <p:nvSpPr>
          <p:cNvPr id="3" name="Rectangle 2">
            <a:extLst>
              <a:ext uri="{FF2B5EF4-FFF2-40B4-BE49-F238E27FC236}">
                <a16:creationId xmlns:a16="http://schemas.microsoft.com/office/drawing/2014/main" id="{5CED5A45-F39A-FB1E-451E-860C74F2EFAA}"/>
              </a:ext>
            </a:extLst>
          </p:cNvPr>
          <p:cNvSpPr/>
          <p:nvPr/>
        </p:nvSpPr>
        <p:spPr>
          <a:xfrm>
            <a:off x="-3368" y="86946"/>
            <a:ext cx="12192000" cy="704237"/>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13" name="Table 12">
            <a:extLst>
              <a:ext uri="{FF2B5EF4-FFF2-40B4-BE49-F238E27FC236}">
                <a16:creationId xmlns:a16="http://schemas.microsoft.com/office/drawing/2014/main" id="{2105D332-E432-DFC6-E7A9-6D044668230E}"/>
              </a:ext>
            </a:extLst>
          </p:cNvPr>
          <p:cNvGraphicFramePr>
            <a:graphicFrameLocks noGrp="1"/>
          </p:cNvGraphicFramePr>
          <p:nvPr>
            <p:extLst>
              <p:ext uri="{D42A27DB-BD31-4B8C-83A1-F6EECF244321}">
                <p14:modId xmlns:p14="http://schemas.microsoft.com/office/powerpoint/2010/main" val="234033849"/>
              </p:ext>
            </p:extLst>
          </p:nvPr>
        </p:nvGraphicFramePr>
        <p:xfrm>
          <a:off x="599419" y="1334805"/>
          <a:ext cx="3087145" cy="2433311"/>
        </p:xfrm>
        <a:graphic>
          <a:graphicData uri="http://schemas.openxmlformats.org/drawingml/2006/table">
            <a:tbl>
              <a:tblPr firstRow="1" bandRow="1">
                <a:tableStyleId>{5C22544A-7EE6-4342-B048-85BDC9FD1C3A}</a:tableStyleId>
              </a:tblPr>
              <a:tblGrid>
                <a:gridCol w="1319533">
                  <a:extLst>
                    <a:ext uri="{9D8B030D-6E8A-4147-A177-3AD203B41FA5}">
                      <a16:colId xmlns:a16="http://schemas.microsoft.com/office/drawing/2014/main" val="2194474904"/>
                    </a:ext>
                  </a:extLst>
                </a:gridCol>
                <a:gridCol w="1767612">
                  <a:extLst>
                    <a:ext uri="{9D8B030D-6E8A-4147-A177-3AD203B41FA5}">
                      <a16:colId xmlns:a16="http://schemas.microsoft.com/office/drawing/2014/main" val="2890344230"/>
                    </a:ext>
                  </a:extLst>
                </a:gridCol>
              </a:tblGrid>
              <a:tr h="370838">
                <a:tc gridSpan="2">
                  <a:txBody>
                    <a:bodyPr/>
                    <a:lstStyle/>
                    <a:p>
                      <a:pPr lvl="0" algn="ctr">
                        <a:buNone/>
                      </a:pPr>
                      <a:r>
                        <a:rPr lang="en-US" sz="1600" b="1">
                          <a:solidFill>
                            <a:schemeClr val="tx1"/>
                          </a:solidFill>
                          <a:latin typeface="Calibri Light"/>
                        </a:rPr>
                        <a:t>Proficient and Distinguished Learners:</a:t>
                      </a:r>
                    </a:p>
                  </a:txBody>
                  <a:tcPr anchor="ctr">
                    <a:lnL w="12700">
                      <a:solidFill>
                        <a:schemeClr val="tx1"/>
                      </a:solidFill>
                    </a:lnL>
                    <a:lnR w="12700">
                      <a:solidFill>
                        <a:schemeClr val="tx1"/>
                      </a:solidFill>
                    </a:lnR>
                    <a:lnT w="12700" cap="flat" cmpd="sng" algn="ctr">
                      <a:solidFill>
                        <a:schemeClr val="tx1"/>
                      </a:solidFill>
                      <a:prstDash val="solid"/>
                      <a:round/>
                      <a:headEnd type="none" w="med" len="med"/>
                      <a:tailEnd type="none" w="med" len="med"/>
                    </a:lnT>
                    <a:lnB w="12700">
                      <a:solidFill>
                        <a:schemeClr val="tx1"/>
                      </a:solidFill>
                    </a:lnB>
                    <a:solidFill>
                      <a:schemeClr val="bg1">
                        <a:lumMod val="95000"/>
                      </a:schemeClr>
                    </a:solidFill>
                  </a:tcPr>
                </a:tc>
                <a:tc hMerge="1">
                  <a:txBody>
                    <a:bodyPr/>
                    <a:lstStyle/>
                    <a:p>
                      <a:endParaRPr lang="en-US"/>
                    </a:p>
                  </a:txBody>
                  <a:tcPr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362298893"/>
                  </a:ext>
                </a:extLst>
              </a:tr>
              <a:tr h="370839">
                <a:tc>
                  <a:txBody>
                    <a:bodyPr/>
                    <a:lstStyle/>
                    <a:p>
                      <a:pPr lvl="0" algn="ctr">
                        <a:buNone/>
                      </a:pPr>
                      <a:r>
                        <a:rPr lang="en-US" sz="1600" b="1">
                          <a:solidFill>
                            <a:srgbClr val="FF0000"/>
                          </a:solidFill>
                          <a:latin typeface="Calibri Light"/>
                        </a:rPr>
                        <a:t>2017-2018</a:t>
                      </a:r>
                    </a:p>
                  </a:txBody>
                  <a:tcPr anchor="ctr">
                    <a:lnL w="12700">
                      <a:solidFill>
                        <a:schemeClr val="tx1"/>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sz="1600" b="1">
                          <a:solidFill>
                            <a:schemeClr val="tx1"/>
                          </a:solidFill>
                          <a:latin typeface="Calibri Light"/>
                        </a:rPr>
                        <a:t>74.7% of students</a:t>
                      </a:r>
                    </a:p>
                  </a:txBody>
                  <a:tcPr anchor="ctr">
                    <a:lnL w="12700" cap="flat" cmpd="sng" algn="ctr">
                      <a:solidFill>
                        <a:schemeClr val="tx1"/>
                      </a:solidFill>
                      <a:prstDash val="solid"/>
                      <a:round/>
                      <a:headEnd type="none" w="med" len="med"/>
                      <a:tailEnd type="none" w="med" len="med"/>
                    </a:lnL>
                    <a:lnR w="12700">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39936383"/>
                  </a:ext>
                </a:extLst>
              </a:tr>
              <a:tr h="370838">
                <a:tc>
                  <a:txBody>
                    <a:bodyPr/>
                    <a:lstStyle/>
                    <a:p>
                      <a:pPr lvl="0" algn="ctr">
                        <a:buNone/>
                      </a:pPr>
                      <a:r>
                        <a:rPr lang="en-US" sz="1600" b="1">
                          <a:solidFill>
                            <a:srgbClr val="FFC000"/>
                          </a:solidFill>
                          <a:latin typeface="Calibri Light"/>
                        </a:rPr>
                        <a:t>2018-2019</a:t>
                      </a:r>
                    </a:p>
                  </a:txBody>
                  <a:tcPr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sz="1600" b="1">
                          <a:solidFill>
                            <a:schemeClr val="tx1"/>
                          </a:solidFill>
                          <a:latin typeface="Calibri Light"/>
                        </a:rPr>
                        <a:t> 83.1% of students</a:t>
                      </a:r>
                    </a:p>
                  </a:txBody>
                  <a:tcPr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94906049"/>
                  </a:ext>
                </a:extLst>
              </a:tr>
              <a:tr h="370838">
                <a:tc>
                  <a:txBody>
                    <a:bodyPr/>
                    <a:lstStyle/>
                    <a:p>
                      <a:pPr lvl="0" algn="ctr">
                        <a:buNone/>
                      </a:pPr>
                      <a:r>
                        <a:rPr lang="en-US" sz="1600" b="1">
                          <a:solidFill>
                            <a:srgbClr val="39B378"/>
                          </a:solidFill>
                          <a:latin typeface="Calibri Light"/>
                        </a:rPr>
                        <a:t>2020-2021</a:t>
                      </a:r>
                    </a:p>
                  </a:txBody>
                  <a:tcPr anchor="ctr">
                    <a:lnL w="12700">
                      <a:solidFill>
                        <a:schemeClr val="tx1"/>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sz="1600" b="1">
                          <a:solidFill>
                            <a:schemeClr val="tx1"/>
                          </a:solidFill>
                          <a:latin typeface="Calibri Light"/>
                        </a:rPr>
                        <a:t>50% of students</a:t>
                      </a:r>
                    </a:p>
                  </a:txBody>
                  <a:tcPr anchor="ctr">
                    <a:lnL w="12700" cap="flat" cmpd="sng" algn="ctr">
                      <a:solidFill>
                        <a:schemeClr val="tx1"/>
                      </a:solidFill>
                      <a:prstDash val="solid"/>
                      <a:round/>
                      <a:headEnd type="none" w="med" len="med"/>
                      <a:tailEnd type="none" w="med" len="med"/>
                    </a:lnL>
                    <a:lnR w="12700">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07102923"/>
                  </a:ext>
                </a:extLst>
              </a:tr>
              <a:tr h="370838">
                <a:tc>
                  <a:txBody>
                    <a:bodyPr/>
                    <a:lstStyle/>
                    <a:p>
                      <a:pPr lvl="0" algn="ctr">
                        <a:buNone/>
                      </a:pPr>
                      <a:r>
                        <a:rPr lang="en-US" sz="1600" b="1">
                          <a:solidFill>
                            <a:schemeClr val="accent6"/>
                          </a:solidFill>
                          <a:latin typeface="Calibri Light"/>
                        </a:rPr>
                        <a:t>2021-2022</a:t>
                      </a:r>
                    </a:p>
                  </a:txBody>
                  <a:tcPr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sz="1600" b="1">
                          <a:solidFill>
                            <a:schemeClr val="tx1"/>
                          </a:solidFill>
                          <a:latin typeface="Calibri Light"/>
                        </a:rPr>
                        <a:t>66.9% of students</a:t>
                      </a:r>
                    </a:p>
                  </a:txBody>
                  <a:tcPr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11741649"/>
                  </a:ext>
                </a:extLst>
              </a:tr>
              <a:tr h="370838">
                <a:tc>
                  <a:txBody>
                    <a:bodyPr/>
                    <a:lstStyle/>
                    <a:p>
                      <a:pPr lvl="0" algn="ctr">
                        <a:buNone/>
                      </a:pPr>
                      <a:r>
                        <a:rPr lang="en-US" sz="1600" b="1">
                          <a:solidFill>
                            <a:schemeClr val="accent1"/>
                          </a:solidFill>
                          <a:latin typeface="Calibri Light"/>
                        </a:rPr>
                        <a:t>2022-2023</a:t>
                      </a:r>
                    </a:p>
                  </a:txBody>
                  <a:tcPr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tc>
                  <a:txBody>
                    <a:bodyPr/>
                    <a:lstStyle/>
                    <a:p>
                      <a:pPr lvl="0" algn="ctr">
                        <a:buNone/>
                      </a:pPr>
                      <a:r>
                        <a:rPr lang="en-US" sz="1600" b="1">
                          <a:solidFill>
                            <a:schemeClr val="tx1"/>
                          </a:solidFill>
                          <a:latin typeface="Calibri Light"/>
                        </a:rPr>
                        <a:t>66.2% of students</a:t>
                      </a:r>
                    </a:p>
                  </a:txBody>
                  <a:tcPr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969288215"/>
                  </a:ext>
                </a:extLst>
              </a:tr>
            </a:tbl>
          </a:graphicData>
        </a:graphic>
      </p:graphicFrame>
      <p:sp>
        <p:nvSpPr>
          <p:cNvPr id="21" name="Star: 5 Points 20">
            <a:extLst>
              <a:ext uri="{FF2B5EF4-FFF2-40B4-BE49-F238E27FC236}">
                <a16:creationId xmlns:a16="http://schemas.microsoft.com/office/drawing/2014/main" id="{8F67D0ED-01A1-BC40-1969-6AD464DE526C}"/>
              </a:ext>
            </a:extLst>
          </p:cNvPr>
          <p:cNvSpPr/>
          <p:nvPr/>
        </p:nvSpPr>
        <p:spPr>
          <a:xfrm rot="1140000">
            <a:off x="3567215" y="3449155"/>
            <a:ext cx="310444" cy="296333"/>
          </a:xfrm>
          <a:prstGeom prst="star5">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33" name="Table 32">
            <a:extLst>
              <a:ext uri="{FF2B5EF4-FFF2-40B4-BE49-F238E27FC236}">
                <a16:creationId xmlns:a16="http://schemas.microsoft.com/office/drawing/2014/main" id="{E392F341-C925-8AD0-7931-9A8349285392}"/>
              </a:ext>
            </a:extLst>
          </p:cNvPr>
          <p:cNvGraphicFramePr>
            <a:graphicFrameLocks noGrp="1"/>
          </p:cNvGraphicFramePr>
          <p:nvPr>
            <p:extLst>
              <p:ext uri="{D42A27DB-BD31-4B8C-83A1-F6EECF244321}">
                <p14:modId xmlns:p14="http://schemas.microsoft.com/office/powerpoint/2010/main" val="2645061921"/>
              </p:ext>
            </p:extLst>
          </p:nvPr>
        </p:nvGraphicFramePr>
        <p:xfrm>
          <a:off x="599418" y="4061964"/>
          <a:ext cx="3087145" cy="2225029"/>
        </p:xfrm>
        <a:graphic>
          <a:graphicData uri="http://schemas.openxmlformats.org/drawingml/2006/table">
            <a:tbl>
              <a:tblPr firstRow="1" bandRow="1">
                <a:tableStyleId>{5C22544A-7EE6-4342-B048-85BDC9FD1C3A}</a:tableStyleId>
              </a:tblPr>
              <a:tblGrid>
                <a:gridCol w="1280897">
                  <a:extLst>
                    <a:ext uri="{9D8B030D-6E8A-4147-A177-3AD203B41FA5}">
                      <a16:colId xmlns:a16="http://schemas.microsoft.com/office/drawing/2014/main" val="2194474904"/>
                    </a:ext>
                  </a:extLst>
                </a:gridCol>
                <a:gridCol w="1806248">
                  <a:extLst>
                    <a:ext uri="{9D8B030D-6E8A-4147-A177-3AD203B41FA5}">
                      <a16:colId xmlns:a16="http://schemas.microsoft.com/office/drawing/2014/main" val="2890344230"/>
                    </a:ext>
                  </a:extLst>
                </a:gridCol>
              </a:tblGrid>
              <a:tr h="370838">
                <a:tc gridSpan="2">
                  <a:txBody>
                    <a:bodyPr/>
                    <a:lstStyle/>
                    <a:p>
                      <a:pPr lvl="0" algn="ctr">
                        <a:buNone/>
                      </a:pPr>
                      <a:r>
                        <a:rPr lang="en-US" sz="1600" b="1">
                          <a:solidFill>
                            <a:schemeClr val="tx1"/>
                          </a:solidFill>
                          <a:latin typeface="Calibri Light"/>
                        </a:rPr>
                        <a:t>Distinguished Learners (district)</a:t>
                      </a:r>
                    </a:p>
                  </a:txBody>
                  <a:tcPr anchor="ctr">
                    <a:lnL w="12700">
                      <a:solidFill>
                        <a:schemeClr val="tx1"/>
                      </a:solidFill>
                    </a:lnL>
                    <a:lnR w="12700">
                      <a:solidFill>
                        <a:schemeClr val="tx1"/>
                      </a:solidFill>
                    </a:lnR>
                    <a:lnT w="12700" cap="flat" cmpd="sng" algn="ctr">
                      <a:solidFill>
                        <a:schemeClr val="tx1"/>
                      </a:solidFill>
                      <a:prstDash val="solid"/>
                      <a:round/>
                      <a:headEnd type="none" w="med" len="med"/>
                      <a:tailEnd type="none" w="med" len="med"/>
                    </a:lnT>
                    <a:lnB w="12700">
                      <a:solidFill>
                        <a:schemeClr val="tx1"/>
                      </a:solidFill>
                    </a:lnB>
                    <a:solidFill>
                      <a:schemeClr val="bg1">
                        <a:lumMod val="95000"/>
                      </a:schemeClr>
                    </a:solidFill>
                  </a:tcPr>
                </a:tc>
                <a:tc hMerge="1">
                  <a:txBody>
                    <a:bodyPr/>
                    <a:lstStyle/>
                    <a:p>
                      <a:endParaRPr lang="en-US"/>
                    </a:p>
                  </a:txBody>
                  <a:tcPr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2362298893"/>
                  </a:ext>
                </a:extLst>
              </a:tr>
              <a:tr h="370839">
                <a:tc>
                  <a:txBody>
                    <a:bodyPr/>
                    <a:lstStyle/>
                    <a:p>
                      <a:pPr lvl="0" algn="ctr">
                        <a:buNone/>
                      </a:pPr>
                      <a:r>
                        <a:rPr lang="en-US" sz="1600" b="1">
                          <a:solidFill>
                            <a:srgbClr val="FF0000"/>
                          </a:solidFill>
                          <a:latin typeface="Calibri Light"/>
                        </a:rPr>
                        <a:t>2017-2018</a:t>
                      </a:r>
                    </a:p>
                  </a:txBody>
                  <a:tcPr anchor="ctr">
                    <a:lnL w="12700">
                      <a:solidFill>
                        <a:schemeClr val="tx1"/>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sz="1600" b="1">
                          <a:solidFill>
                            <a:schemeClr val="tx1"/>
                          </a:solidFill>
                          <a:latin typeface="Calibri Light"/>
                        </a:rPr>
                        <a:t>25.4% of students</a:t>
                      </a:r>
                    </a:p>
                  </a:txBody>
                  <a:tcPr anchor="ctr">
                    <a:lnL w="12700" cap="flat" cmpd="sng" algn="ctr">
                      <a:solidFill>
                        <a:schemeClr val="tx1"/>
                      </a:solidFill>
                      <a:prstDash val="solid"/>
                      <a:round/>
                      <a:headEnd type="none" w="med" len="med"/>
                      <a:tailEnd type="none" w="med" len="med"/>
                    </a:lnL>
                    <a:lnR w="12700">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39936383"/>
                  </a:ext>
                </a:extLst>
              </a:tr>
              <a:tr h="370838">
                <a:tc>
                  <a:txBody>
                    <a:bodyPr/>
                    <a:lstStyle/>
                    <a:p>
                      <a:pPr lvl="0" algn="ctr">
                        <a:buNone/>
                      </a:pPr>
                      <a:r>
                        <a:rPr lang="en-US" sz="1600" b="1">
                          <a:solidFill>
                            <a:srgbClr val="FFC000"/>
                          </a:solidFill>
                          <a:latin typeface="Calibri Light"/>
                        </a:rPr>
                        <a:t>2018-2019</a:t>
                      </a:r>
                    </a:p>
                  </a:txBody>
                  <a:tcPr anchor="ct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sz="1600" b="1">
                          <a:solidFill>
                            <a:schemeClr val="tx1"/>
                          </a:solidFill>
                          <a:latin typeface="Calibri Light"/>
                        </a:rPr>
                        <a:t> 30.3%  of students</a:t>
                      </a:r>
                    </a:p>
                  </a:txBody>
                  <a:tcPr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94906049"/>
                  </a:ext>
                </a:extLst>
              </a:tr>
              <a:tr h="370838">
                <a:tc>
                  <a:txBody>
                    <a:bodyPr/>
                    <a:lstStyle/>
                    <a:p>
                      <a:pPr lvl="0" algn="ctr">
                        <a:buNone/>
                      </a:pPr>
                      <a:r>
                        <a:rPr lang="en-US" sz="1600" b="1">
                          <a:solidFill>
                            <a:srgbClr val="39B378"/>
                          </a:solidFill>
                          <a:latin typeface="Calibri Light"/>
                        </a:rPr>
                        <a:t>2020-2021</a:t>
                      </a:r>
                    </a:p>
                  </a:txBody>
                  <a:tcPr anchor="ctr">
                    <a:lnL w="12700">
                      <a:solidFill>
                        <a:schemeClr val="tx1"/>
                      </a:solid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sz="1600" b="1">
                          <a:solidFill>
                            <a:schemeClr val="tx1"/>
                          </a:solidFill>
                          <a:latin typeface="Calibri Light"/>
                        </a:rPr>
                        <a:t>12.7% of students</a:t>
                      </a:r>
                    </a:p>
                  </a:txBody>
                  <a:tcPr anchor="ctr">
                    <a:lnL w="12700" cap="flat" cmpd="sng" algn="ctr">
                      <a:solidFill>
                        <a:schemeClr val="tx1"/>
                      </a:solidFill>
                      <a:prstDash val="solid"/>
                      <a:round/>
                      <a:headEnd type="none" w="med" len="med"/>
                      <a:tailEnd type="none" w="med" len="med"/>
                    </a:lnL>
                    <a:lnR w="12700">
                      <a:solidFill>
                        <a:schemeClr val="tx1"/>
                      </a:solid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90525478"/>
                  </a:ext>
                </a:extLst>
              </a:tr>
              <a:tr h="370838">
                <a:tc>
                  <a:txBody>
                    <a:bodyPr/>
                    <a:lstStyle/>
                    <a:p>
                      <a:pPr lvl="0" algn="ctr">
                        <a:buNone/>
                      </a:pPr>
                      <a:r>
                        <a:rPr lang="en-US" sz="1600" b="1">
                          <a:solidFill>
                            <a:schemeClr val="accent6"/>
                          </a:solidFill>
                          <a:latin typeface="Calibri Light"/>
                        </a:rPr>
                        <a:t>2021-2022</a:t>
                      </a:r>
                    </a:p>
                  </a:txBody>
                  <a:tcPr anchor="ct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r>
                        <a:rPr lang="en-US" sz="1600" b="1">
                          <a:solidFill>
                            <a:schemeClr val="tx1"/>
                          </a:solidFill>
                          <a:latin typeface="Calibri Light"/>
                        </a:rPr>
                        <a:t>21.0% of students</a:t>
                      </a:r>
                    </a:p>
                  </a:txBody>
                  <a:tcPr anchor="ctr">
                    <a:lnL w="12700">
                      <a:solidFill>
                        <a:schemeClr val="tx1"/>
                      </a:solidFill>
                    </a:lnL>
                    <a:lnR w="12700">
                      <a:solidFill>
                        <a:schemeClr val="tx1"/>
                      </a:solidFill>
                    </a:lnR>
                    <a:lnT w="12700">
                      <a:solidFill>
                        <a:schemeClr val="tx1"/>
                      </a:solidFill>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11741649"/>
                  </a:ext>
                </a:extLst>
              </a:tr>
              <a:tr h="370838">
                <a:tc>
                  <a:txBody>
                    <a:bodyPr/>
                    <a:lstStyle/>
                    <a:p>
                      <a:pPr lvl="0" algn="ctr">
                        <a:buNone/>
                      </a:pPr>
                      <a:r>
                        <a:rPr lang="en-US" sz="1600" b="1">
                          <a:solidFill>
                            <a:schemeClr val="accent1"/>
                          </a:solidFill>
                          <a:latin typeface="Calibri Light"/>
                        </a:rPr>
                        <a:t>2022-2023</a:t>
                      </a:r>
                    </a:p>
                  </a:txBody>
                  <a:tcPr anchor="ctr">
                    <a:lnL w="12700">
                      <a:solidFill>
                        <a:schemeClr val="tx1"/>
                      </a:solidFill>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bg1"/>
                    </a:solidFill>
                  </a:tcPr>
                </a:tc>
                <a:tc>
                  <a:txBody>
                    <a:bodyPr/>
                    <a:lstStyle/>
                    <a:p>
                      <a:pPr lvl="0" algn="ctr">
                        <a:buNone/>
                      </a:pPr>
                      <a:r>
                        <a:rPr lang="en-US" sz="1600" b="1">
                          <a:solidFill>
                            <a:schemeClr val="tx1"/>
                          </a:solidFill>
                          <a:latin typeface="Calibri Light"/>
                        </a:rPr>
                        <a:t>24.2% of students</a:t>
                      </a:r>
                    </a:p>
                  </a:txBody>
                  <a:tcPr anchor="ctr">
                    <a:lnL w="12700">
                      <a:solidFill>
                        <a:schemeClr val="tx1"/>
                      </a:solidFill>
                    </a:lnL>
                    <a:lnR w="12700">
                      <a:solidFill>
                        <a:schemeClr val="tx1"/>
                      </a:solidFill>
                    </a:lnR>
                    <a:lnT w="12700">
                      <a:solidFill>
                        <a:schemeClr val="tx1"/>
                      </a:solidFill>
                    </a:lnT>
                    <a:lnB w="12700">
                      <a:solidFill>
                        <a:schemeClr val="tx1"/>
                      </a:solidFill>
                    </a:lnB>
                    <a:solidFill>
                      <a:schemeClr val="bg1"/>
                    </a:solidFill>
                  </a:tcPr>
                </a:tc>
                <a:extLst>
                  <a:ext uri="{0D108BD9-81ED-4DB2-BD59-A6C34878D82A}">
                    <a16:rowId xmlns:a16="http://schemas.microsoft.com/office/drawing/2014/main" val="3969288215"/>
                  </a:ext>
                </a:extLst>
              </a:tr>
            </a:tbl>
          </a:graphicData>
        </a:graphic>
      </p:graphicFrame>
      <p:sp>
        <p:nvSpPr>
          <p:cNvPr id="34" name="Left Bracket 33">
            <a:extLst>
              <a:ext uri="{FF2B5EF4-FFF2-40B4-BE49-F238E27FC236}">
                <a16:creationId xmlns:a16="http://schemas.microsoft.com/office/drawing/2014/main" id="{E0B5C91C-EFBB-2881-0378-92D6BA290AFB}"/>
              </a:ext>
            </a:extLst>
          </p:cNvPr>
          <p:cNvSpPr/>
          <p:nvPr/>
        </p:nvSpPr>
        <p:spPr>
          <a:xfrm rot="10800000">
            <a:off x="11634909" y="1746783"/>
            <a:ext cx="149804" cy="1777651"/>
          </a:xfrm>
          <a:prstGeom prst="leftBracket">
            <a:avLst/>
          </a:prstGeom>
          <a:ln w="571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5" name="Left Bracket 34">
            <a:extLst>
              <a:ext uri="{FF2B5EF4-FFF2-40B4-BE49-F238E27FC236}">
                <a16:creationId xmlns:a16="http://schemas.microsoft.com/office/drawing/2014/main" id="{DD32C6DE-4208-82E8-8AD7-DE3BA526D425}"/>
              </a:ext>
            </a:extLst>
          </p:cNvPr>
          <p:cNvSpPr/>
          <p:nvPr/>
        </p:nvSpPr>
        <p:spPr>
          <a:xfrm rot="10800000">
            <a:off x="10297363" y="1802593"/>
            <a:ext cx="132983" cy="1497734"/>
          </a:xfrm>
          <a:prstGeom prst="leftBracket">
            <a:avLst/>
          </a:prstGeom>
          <a:ln w="571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Left Bracket 35">
            <a:extLst>
              <a:ext uri="{FF2B5EF4-FFF2-40B4-BE49-F238E27FC236}">
                <a16:creationId xmlns:a16="http://schemas.microsoft.com/office/drawing/2014/main" id="{27702086-6D09-0E69-08F7-18FCC2E167AC}"/>
              </a:ext>
            </a:extLst>
          </p:cNvPr>
          <p:cNvSpPr/>
          <p:nvPr/>
        </p:nvSpPr>
        <p:spPr>
          <a:xfrm rot="10800000">
            <a:off x="8942098" y="1705157"/>
            <a:ext cx="150702" cy="996526"/>
          </a:xfrm>
          <a:prstGeom prst="leftBracket">
            <a:avLst/>
          </a:prstGeom>
          <a:ln w="571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7" name="Left Bracket 36">
            <a:extLst>
              <a:ext uri="{FF2B5EF4-FFF2-40B4-BE49-F238E27FC236}">
                <a16:creationId xmlns:a16="http://schemas.microsoft.com/office/drawing/2014/main" id="{33058C03-280B-E5D1-21C1-52043CA80D39}"/>
              </a:ext>
            </a:extLst>
          </p:cNvPr>
          <p:cNvSpPr/>
          <p:nvPr/>
        </p:nvSpPr>
        <p:spPr>
          <a:xfrm rot="10800000">
            <a:off x="7587733" y="2096205"/>
            <a:ext cx="149802" cy="1863235"/>
          </a:xfrm>
          <a:prstGeom prst="leftBracket">
            <a:avLst/>
          </a:prstGeom>
          <a:ln w="571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8" name="Left Bracket 37">
            <a:extLst>
              <a:ext uri="{FF2B5EF4-FFF2-40B4-BE49-F238E27FC236}">
                <a16:creationId xmlns:a16="http://schemas.microsoft.com/office/drawing/2014/main" id="{9851D369-3AC7-8251-B537-A146EE052F3F}"/>
              </a:ext>
            </a:extLst>
          </p:cNvPr>
          <p:cNvSpPr/>
          <p:nvPr/>
        </p:nvSpPr>
        <p:spPr>
          <a:xfrm rot="10800000">
            <a:off x="6226477" y="1974366"/>
            <a:ext cx="149802" cy="1454634"/>
          </a:xfrm>
          <a:prstGeom prst="leftBracket">
            <a:avLst/>
          </a:prstGeom>
          <a:ln w="571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Star: 5 Points 38">
            <a:extLst>
              <a:ext uri="{FF2B5EF4-FFF2-40B4-BE49-F238E27FC236}">
                <a16:creationId xmlns:a16="http://schemas.microsoft.com/office/drawing/2014/main" id="{D457E4C1-AA1F-47C2-2090-9438DBE2BF98}"/>
              </a:ext>
            </a:extLst>
          </p:cNvPr>
          <p:cNvSpPr/>
          <p:nvPr/>
        </p:nvSpPr>
        <p:spPr>
          <a:xfrm rot="1140000">
            <a:off x="3567215" y="5949350"/>
            <a:ext cx="310444" cy="296333"/>
          </a:xfrm>
          <a:prstGeom prst="star5">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4"/>
          <a:stretch>
            <a:fillRect/>
          </a:stretch>
        </p:blipFill>
        <p:spPr>
          <a:xfrm>
            <a:off x="10930985" y="-90710"/>
            <a:ext cx="1391675" cy="1386174"/>
          </a:xfrm>
          <a:prstGeom prst="rect">
            <a:avLst/>
          </a:prstGeom>
        </p:spPr>
      </p:pic>
      <p:sp>
        <p:nvSpPr>
          <p:cNvPr id="2" name="TextBox 2">
            <a:extLst>
              <a:ext uri="{FF2B5EF4-FFF2-40B4-BE49-F238E27FC236}">
                <a16:creationId xmlns:a16="http://schemas.microsoft.com/office/drawing/2014/main" id="{87F8F677-E58D-242A-ADF6-97608924DA8A}"/>
              </a:ext>
            </a:extLst>
          </p:cNvPr>
          <p:cNvSpPr txBox="1"/>
          <p:nvPr/>
        </p:nvSpPr>
        <p:spPr>
          <a:xfrm>
            <a:off x="17422" y="110097"/>
            <a:ext cx="10627939" cy="76944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Middle School Gifted Math Data</a:t>
            </a:r>
          </a:p>
        </p:txBody>
      </p:sp>
    </p:spTree>
    <p:extLst>
      <p:ext uri="{BB962C8B-B14F-4D97-AF65-F5344CB8AC3E}">
        <p14:creationId xmlns:p14="http://schemas.microsoft.com/office/powerpoint/2010/main" val="1076869043"/>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1000"/>
                                        <p:tgtEl>
                                          <p:spTgt spid="21"/>
                                        </p:tgtEl>
                                      </p:cBhvr>
                                    </p:animEffect>
                                    <p:anim calcmode="lin" valueType="num">
                                      <p:cBhvr>
                                        <p:cTn id="14" dur="1000" fill="hold"/>
                                        <p:tgtEl>
                                          <p:spTgt spid="21"/>
                                        </p:tgtEl>
                                        <p:attrNameLst>
                                          <p:attrName>ppt_x</p:attrName>
                                        </p:attrNameLst>
                                      </p:cBhvr>
                                      <p:tavLst>
                                        <p:tav tm="0">
                                          <p:val>
                                            <p:strVal val="#ppt_x"/>
                                          </p:val>
                                        </p:tav>
                                        <p:tav tm="100000">
                                          <p:val>
                                            <p:strVal val="#ppt_x"/>
                                          </p:val>
                                        </p:tav>
                                      </p:tavLst>
                                    </p:anim>
                                    <p:anim calcmode="lin" valueType="num">
                                      <p:cBhvr>
                                        <p:cTn id="15"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fade">
                                      <p:cBhvr>
                                        <p:cTn id="20" dur="1000"/>
                                        <p:tgtEl>
                                          <p:spTgt spid="33"/>
                                        </p:tgtEl>
                                      </p:cBhvr>
                                    </p:animEffect>
                                    <p:anim calcmode="lin" valueType="num">
                                      <p:cBhvr>
                                        <p:cTn id="21" dur="1000" fill="hold"/>
                                        <p:tgtEl>
                                          <p:spTgt spid="33"/>
                                        </p:tgtEl>
                                        <p:attrNameLst>
                                          <p:attrName>ppt_x</p:attrName>
                                        </p:attrNameLst>
                                      </p:cBhvr>
                                      <p:tavLst>
                                        <p:tav tm="0">
                                          <p:val>
                                            <p:strVal val="#ppt_x"/>
                                          </p:val>
                                        </p:tav>
                                        <p:tav tm="100000">
                                          <p:val>
                                            <p:strVal val="#ppt_x"/>
                                          </p:val>
                                        </p:tav>
                                      </p:tavLst>
                                    </p:anim>
                                    <p:anim calcmode="lin" valueType="num">
                                      <p:cBhvr>
                                        <p:cTn id="22" dur="1000" fill="hold"/>
                                        <p:tgtEl>
                                          <p:spTgt spid="33"/>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42" presetClass="entr" presetSubtype="0" fill="hold" grpId="0" nodeType="after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fade">
                                      <p:cBhvr>
                                        <p:cTn id="26" dur="1000"/>
                                        <p:tgtEl>
                                          <p:spTgt spid="39"/>
                                        </p:tgtEl>
                                      </p:cBhvr>
                                    </p:animEffect>
                                    <p:anim calcmode="lin" valueType="num">
                                      <p:cBhvr>
                                        <p:cTn id="27" dur="1000" fill="hold"/>
                                        <p:tgtEl>
                                          <p:spTgt spid="39"/>
                                        </p:tgtEl>
                                        <p:attrNameLst>
                                          <p:attrName>ppt_x</p:attrName>
                                        </p:attrNameLst>
                                      </p:cBhvr>
                                      <p:tavLst>
                                        <p:tav tm="0">
                                          <p:val>
                                            <p:strVal val="#ppt_x"/>
                                          </p:val>
                                        </p:tav>
                                        <p:tav tm="100000">
                                          <p:val>
                                            <p:strVal val="#ppt_x"/>
                                          </p:val>
                                        </p:tav>
                                      </p:tavLst>
                                    </p:anim>
                                    <p:anim calcmode="lin" valueType="num">
                                      <p:cBhvr>
                                        <p:cTn id="28"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3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3368" y="86946"/>
            <a:ext cx="12192000" cy="704237"/>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930985" y="-90710"/>
            <a:ext cx="1391675" cy="1386174"/>
          </a:xfrm>
          <a:prstGeom prst="rect">
            <a:avLst/>
          </a:prstGeom>
        </p:spPr>
      </p:pic>
      <p:sp>
        <p:nvSpPr>
          <p:cNvPr id="4" name="TextBox 3">
            <a:extLst>
              <a:ext uri="{FF2B5EF4-FFF2-40B4-BE49-F238E27FC236}">
                <a16:creationId xmlns:a16="http://schemas.microsoft.com/office/drawing/2014/main" id="{AEC6A01F-F66A-8108-0971-43C9CEC6807D}"/>
              </a:ext>
            </a:extLst>
          </p:cNvPr>
          <p:cNvSpPr txBox="1"/>
          <p:nvPr/>
        </p:nvSpPr>
        <p:spPr>
          <a:xfrm>
            <a:off x="525123" y="1641827"/>
            <a:ext cx="11412108" cy="4031873"/>
          </a:xfrm>
          <a:prstGeom prst="rect">
            <a:avLst/>
          </a:prstGeom>
          <a:noFill/>
        </p:spPr>
        <p:txBody>
          <a:bodyPr wrap="square">
            <a:spAutoFit/>
          </a:bodyPr>
          <a:lstStyle/>
          <a:p>
            <a:pPr fontAlgn="base"/>
            <a:r>
              <a:rPr lang="en-US" sz="3200" b="0" i="0" dirty="0">
                <a:solidFill>
                  <a:srgbClr val="000000"/>
                </a:solidFill>
                <a:effectLst/>
              </a:rPr>
              <a:t>The Bibb County School District offers several avenues for students to pursue advanced coursework in high school.  </a:t>
            </a:r>
          </a:p>
          <a:p>
            <a:pPr algn="l" rtl="0" fontAlgn="base"/>
            <a:endParaRPr lang="en-US" sz="3200" b="0" i="0" dirty="0">
              <a:solidFill>
                <a:srgbClr val="000000"/>
              </a:solidFill>
              <a:effectLst/>
            </a:endParaRPr>
          </a:p>
          <a:p>
            <a:pPr algn="l" rtl="0" fontAlgn="base"/>
            <a:r>
              <a:rPr lang="en-US" sz="3200" b="0" i="0" dirty="0">
                <a:solidFill>
                  <a:srgbClr val="000000"/>
                </a:solidFill>
                <a:effectLst/>
              </a:rPr>
              <a:t>These offerings include:</a:t>
            </a:r>
          </a:p>
          <a:p>
            <a:pPr marL="342900" indent="-342900" algn="l" rtl="0" fontAlgn="base">
              <a:buFont typeface="Arial" panose="020B0604020202020204" pitchFamily="34" charset="0"/>
              <a:buChar char="•"/>
            </a:pPr>
            <a:r>
              <a:rPr lang="en-US" sz="3200" i="0" dirty="0">
                <a:solidFill>
                  <a:srgbClr val="000000"/>
                </a:solidFill>
                <a:effectLst/>
              </a:rPr>
              <a:t>Advanced Placement (AP) courses</a:t>
            </a:r>
          </a:p>
          <a:p>
            <a:pPr marL="342900" indent="-342900" algn="l" rtl="0" fontAlgn="base">
              <a:buFont typeface="Arial" panose="020B0604020202020204" pitchFamily="34" charset="0"/>
              <a:buChar char="•"/>
            </a:pPr>
            <a:r>
              <a:rPr lang="en-US" sz="3200" i="0" dirty="0">
                <a:solidFill>
                  <a:srgbClr val="000000"/>
                </a:solidFill>
                <a:effectLst/>
              </a:rPr>
              <a:t>Dual Enrollment at Hutchings Career Academy</a:t>
            </a:r>
            <a:endParaRPr lang="en-US" sz="3200" dirty="0">
              <a:solidFill>
                <a:srgbClr val="000000"/>
              </a:solidFill>
            </a:endParaRPr>
          </a:p>
          <a:p>
            <a:pPr marL="342900" indent="-342900" algn="l" rtl="0" fontAlgn="base">
              <a:buFont typeface="Arial" panose="020B0604020202020204" pitchFamily="34" charset="0"/>
              <a:buChar char="•"/>
            </a:pPr>
            <a:r>
              <a:rPr lang="en-US" sz="3200" i="0" dirty="0">
                <a:solidFill>
                  <a:srgbClr val="000000"/>
                </a:solidFill>
                <a:effectLst/>
              </a:rPr>
              <a:t>International Baccalaureate (IB) coursework at Central High School.</a:t>
            </a:r>
          </a:p>
        </p:txBody>
      </p:sp>
      <p:sp>
        <p:nvSpPr>
          <p:cNvPr id="2" name="TextBox 2">
            <a:extLst>
              <a:ext uri="{FF2B5EF4-FFF2-40B4-BE49-F238E27FC236}">
                <a16:creationId xmlns:a16="http://schemas.microsoft.com/office/drawing/2014/main" id="{74E8C79F-44E7-9CA7-AF10-FCD3DE582924}"/>
              </a:ext>
            </a:extLst>
          </p:cNvPr>
          <p:cNvSpPr txBox="1"/>
          <p:nvPr/>
        </p:nvSpPr>
        <p:spPr>
          <a:xfrm>
            <a:off x="169018" y="42228"/>
            <a:ext cx="10627939" cy="76944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Advanced Course Offerings (High School)</a:t>
            </a:r>
          </a:p>
        </p:txBody>
      </p:sp>
    </p:spTree>
    <p:extLst>
      <p:ext uri="{BB962C8B-B14F-4D97-AF65-F5344CB8AC3E}">
        <p14:creationId xmlns:p14="http://schemas.microsoft.com/office/powerpoint/2010/main" val="4716866"/>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66878" cy="769441"/>
          </a:xfrm>
          <a:prstGeom prst="rect">
            <a:avLst/>
          </a:prstGeom>
          <a:noFill/>
        </p:spPr>
        <p:txBody>
          <a:bodyPr wrap="square" lIns="91440" tIns="45720" rIns="91440" bIns="45720" rtlCol="0" anchor="t">
            <a:spAutoFit/>
          </a:bodyPr>
          <a:lstStyle/>
          <a:p>
            <a:r>
              <a:rPr lang="en-US" sz="4400">
                <a:solidFill>
                  <a:schemeClr val="bg1"/>
                </a:solidFill>
                <a:effectLst>
                  <a:outerShdw blurRad="38100" dist="38100" dir="2700000" algn="tl">
                    <a:srgbClr val="000000">
                      <a:alpha val="43137"/>
                    </a:srgbClr>
                  </a:outerShdw>
                </a:effectLst>
                <a:latin typeface="Trade Gothic Next HvyCd"/>
              </a:rPr>
              <a:t> </a:t>
            </a:r>
            <a:endPar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TextBox 2">
            <a:extLst>
              <a:ext uri="{FF2B5EF4-FFF2-40B4-BE49-F238E27FC236}">
                <a16:creationId xmlns:a16="http://schemas.microsoft.com/office/drawing/2014/main" id="{515028B0-83DF-F741-F00A-63741CF9F050}"/>
              </a:ext>
            </a:extLst>
          </p:cNvPr>
          <p:cNvSpPr txBox="1"/>
          <p:nvPr/>
        </p:nvSpPr>
        <p:spPr>
          <a:xfrm>
            <a:off x="17422" y="110097"/>
            <a:ext cx="10627939" cy="76944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NEXT STEPS</a:t>
            </a:r>
          </a:p>
        </p:txBody>
      </p:sp>
      <p:pic>
        <p:nvPicPr>
          <p:cNvPr id="6" name="Picture 5">
            <a:extLst>
              <a:ext uri="{FF2B5EF4-FFF2-40B4-BE49-F238E27FC236}">
                <a16:creationId xmlns:a16="http://schemas.microsoft.com/office/drawing/2014/main" id="{6D86E228-1D55-9E64-CF10-08DF8E5F9E78}"/>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10" name="TextBox 9">
            <a:extLst>
              <a:ext uri="{FF2B5EF4-FFF2-40B4-BE49-F238E27FC236}">
                <a16:creationId xmlns:a16="http://schemas.microsoft.com/office/drawing/2014/main" id="{F861CBAB-FC1E-F66F-980D-4952B986AB5F}"/>
              </a:ext>
            </a:extLst>
          </p:cNvPr>
          <p:cNvSpPr txBox="1"/>
          <p:nvPr/>
        </p:nvSpPr>
        <p:spPr>
          <a:xfrm>
            <a:off x="225240" y="1126989"/>
            <a:ext cx="11736673" cy="532453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ea typeface="Cambria"/>
              </a:rPr>
              <a:t>Continue Professional Learning Opportunities &amp; Provision of Supports:</a:t>
            </a:r>
          </a:p>
          <a:p>
            <a:endParaRPr lang="en-US" sz="2400" b="1" dirty="0">
              <a:ea typeface="Cambria"/>
            </a:endParaRPr>
          </a:p>
          <a:p>
            <a:r>
              <a:rPr lang="en-US" sz="2400" b="1" dirty="0">
                <a:ea typeface="Cambria"/>
              </a:rPr>
              <a:t>Provide support to classroom teachers regarding gifted instruction</a:t>
            </a:r>
            <a:endParaRPr lang="en-US" sz="2400" b="1" dirty="0">
              <a:ea typeface="Cambria"/>
              <a:cs typeface="Calibri"/>
            </a:endParaRPr>
          </a:p>
          <a:p>
            <a:pPr marL="342900" indent="-342900">
              <a:buFont typeface="Wingdings" panose="05000000000000000000" pitchFamily="2" charset="2"/>
              <a:buChar char="Ø"/>
            </a:pPr>
            <a:r>
              <a:rPr lang="en-US" sz="2400" dirty="0">
                <a:ea typeface="Cambria"/>
              </a:rPr>
              <a:t>Meet with individual teachers regarding best practices for gifted instruction.</a:t>
            </a:r>
            <a:endParaRPr lang="en-US" sz="2400" dirty="0">
              <a:ea typeface="Cambria"/>
              <a:cs typeface="Calibri"/>
            </a:endParaRPr>
          </a:p>
          <a:p>
            <a:pPr marL="342900" indent="-342900">
              <a:buFont typeface="Wingdings" panose="05000000000000000000" pitchFamily="2" charset="2"/>
              <a:buChar char="Ø"/>
            </a:pPr>
            <a:r>
              <a:rPr lang="en-US" sz="2400" dirty="0">
                <a:ea typeface="Cambria"/>
              </a:rPr>
              <a:t>Train teachers on best practices during collaborative planning days on demand.</a:t>
            </a:r>
          </a:p>
          <a:p>
            <a:endParaRPr lang="en-US" sz="2400" b="1" dirty="0">
              <a:ea typeface="Cambria"/>
            </a:endParaRPr>
          </a:p>
          <a:p>
            <a:r>
              <a:rPr lang="en-US" sz="2400" b="1" dirty="0">
                <a:ea typeface="Cambria"/>
              </a:rPr>
              <a:t>Gifted Endorsement Courses will be offered in Fall 2024 to all Teachers</a:t>
            </a:r>
            <a:endParaRPr lang="en-US" sz="2400" b="1" dirty="0">
              <a:ea typeface="Cambria"/>
              <a:cs typeface="Calibri"/>
            </a:endParaRPr>
          </a:p>
          <a:p>
            <a:pPr marL="342900" indent="-342900">
              <a:buFont typeface="Wingdings" panose="05000000000000000000" pitchFamily="2" charset="2"/>
              <a:buChar char="Ø"/>
            </a:pPr>
            <a:r>
              <a:rPr lang="en-US" sz="2400" dirty="0">
                <a:ea typeface="Cambria"/>
              </a:rPr>
              <a:t>Continue to offer Gifted Endorsement courses for Bibb County Teachers.</a:t>
            </a:r>
          </a:p>
          <a:p>
            <a:pPr marL="342900" indent="-342900">
              <a:buFont typeface="Wingdings" panose="05000000000000000000" pitchFamily="2" charset="2"/>
              <a:buChar char="Ø"/>
            </a:pPr>
            <a:endParaRPr lang="en-US" sz="2400" dirty="0">
              <a:ea typeface="Cambria"/>
              <a:cs typeface="Calibri"/>
            </a:endParaRPr>
          </a:p>
          <a:p>
            <a:endParaRPr lang="en-US" sz="1200" dirty="0">
              <a:ea typeface="Calibri" panose="020F0502020204030204"/>
              <a:cs typeface="Calibri" panose="020F0502020204030204"/>
            </a:endParaRPr>
          </a:p>
          <a:p>
            <a:r>
              <a:rPr lang="en-US" sz="2200" b="1" dirty="0">
                <a:ea typeface="Cambria"/>
              </a:rPr>
              <a:t>Gifted Endorsement Courses will be offered in Fall 2024 to all Teachers</a:t>
            </a:r>
            <a:endParaRPr lang="en-US" sz="2200" b="1" dirty="0">
              <a:ea typeface="Cambria"/>
              <a:cs typeface="Calibri"/>
            </a:endParaRPr>
          </a:p>
          <a:p>
            <a:pPr marL="342900" indent="-342900">
              <a:buFont typeface="Wingdings" panose="05000000000000000000" pitchFamily="2" charset="2"/>
              <a:buChar char="Ø"/>
            </a:pPr>
            <a:r>
              <a:rPr lang="en-US" sz="2200" dirty="0">
                <a:ea typeface="Cambria"/>
              </a:rPr>
              <a:t>Continue to offer Gifted Endorsement courses for Bibb County Teachers.</a:t>
            </a:r>
            <a:endParaRPr lang="en-US" sz="2200" dirty="0">
              <a:ea typeface="Cambria"/>
              <a:cs typeface="Calibri"/>
            </a:endParaRPr>
          </a:p>
          <a:p>
            <a:endParaRPr lang="en-US" sz="1200" dirty="0">
              <a:ea typeface="Calibri" panose="020F0502020204030204"/>
              <a:cs typeface="Calibri" panose="020F0502020204030204"/>
            </a:endParaRPr>
          </a:p>
          <a:p>
            <a:pPr lvl="1"/>
            <a:endParaRPr lang="en-US" sz="1200" dirty="0">
              <a:ea typeface="Calibri" panose="020F0502020204030204"/>
              <a:cs typeface="Calibri" panose="020F0502020204030204"/>
            </a:endParaRPr>
          </a:p>
          <a:p>
            <a:r>
              <a:rPr lang="en-US" sz="2200" b="1" dirty="0">
                <a:ea typeface="Cambria"/>
              </a:rPr>
              <a:t>Continue Support for Schools with Course Offerings</a:t>
            </a:r>
            <a:endParaRPr lang="en-US" sz="1200" b="1" dirty="0">
              <a:ea typeface="Cambria"/>
            </a:endParaRPr>
          </a:p>
          <a:p>
            <a:pPr marL="342900" indent="-342900">
              <a:buFont typeface="Wingdings" panose="05000000000000000000" pitchFamily="2" charset="2"/>
              <a:buChar char="Ø"/>
            </a:pPr>
            <a:r>
              <a:rPr lang="en-US" sz="2200" dirty="0">
                <a:ea typeface="Cambria"/>
              </a:rPr>
              <a:t>Monitor AP Potential and suggest AP courses to teach at each school.</a:t>
            </a:r>
          </a:p>
        </p:txBody>
      </p:sp>
    </p:spTree>
    <p:extLst>
      <p:ext uri="{BB962C8B-B14F-4D97-AF65-F5344CB8AC3E}">
        <p14:creationId xmlns:p14="http://schemas.microsoft.com/office/powerpoint/2010/main" val="2115584689"/>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Q&amp;A</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yellow question mark in a bubble&#10;&#10;Description automatically generated with low confidence">
            <a:extLst>
              <a:ext uri="{FF2B5EF4-FFF2-40B4-BE49-F238E27FC236}">
                <a16:creationId xmlns:a16="http://schemas.microsoft.com/office/drawing/2014/main" id="{33C66EF9-7B98-2577-311D-497AF00CBBCC}"/>
              </a:ext>
            </a:extLst>
          </p:cNvPr>
          <p:cNvPicPr>
            <a:picLocks noChangeAspect="1"/>
          </p:cNvPicPr>
          <p:nvPr/>
        </p:nvPicPr>
        <p:blipFill rotWithShape="1">
          <a:blip r:embed="rId4">
            <a:extLst>
              <a:ext uri="{28A0092B-C50C-407E-A947-70E740481C1C}">
                <a14:useLocalDpi xmlns:a14="http://schemas.microsoft.com/office/drawing/2010/main" val="0"/>
              </a:ext>
            </a:extLst>
          </a:blip>
          <a:srcRect l="14859" t="14088" r="17703" b="9357"/>
          <a:stretch/>
        </p:blipFill>
        <p:spPr>
          <a:xfrm>
            <a:off x="3049589" y="1624338"/>
            <a:ext cx="5688021" cy="4565178"/>
          </a:xfrm>
          <a:prstGeom prst="rect">
            <a:avLst/>
          </a:prstGeom>
        </p:spPr>
      </p:pic>
    </p:spTree>
    <p:extLst>
      <p:ext uri="{BB962C8B-B14F-4D97-AF65-F5344CB8AC3E}">
        <p14:creationId xmlns:p14="http://schemas.microsoft.com/office/powerpoint/2010/main" val="2204643085"/>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black and yellow logo with a graduation cap&#10;&#10;Description automatically generated with low confidence">
            <a:extLst>
              <a:ext uri="{FF2B5EF4-FFF2-40B4-BE49-F238E27FC236}">
                <a16:creationId xmlns:a16="http://schemas.microsoft.com/office/drawing/2014/main" id="{2C96D13A-50C8-7515-A4F4-A65DB3713D1A}"/>
              </a:ext>
            </a:extLst>
          </p:cNvPr>
          <p:cNvPicPr>
            <a:picLocks noChangeAspect="1"/>
          </p:cNvPicPr>
          <p:nvPr/>
        </p:nvPicPr>
        <p:blipFill rotWithShape="1">
          <a:blip r:embed="rId3">
            <a:extLst>
              <a:ext uri="{28A0092B-C50C-407E-A947-70E740481C1C}">
                <a14:useLocalDpi xmlns:a14="http://schemas.microsoft.com/office/drawing/2010/main" val="0"/>
              </a:ext>
            </a:extLst>
          </a:blip>
          <a:srcRect l="77" r="-128" b="-294"/>
          <a:stretch/>
        </p:blipFill>
        <p:spPr>
          <a:xfrm>
            <a:off x="2192393" y="809582"/>
            <a:ext cx="7866303" cy="3903232"/>
          </a:xfrm>
          <a:prstGeom prst="rect">
            <a:avLst/>
          </a:prstGeom>
        </p:spPr>
      </p:pic>
      <p:sp>
        <p:nvSpPr>
          <p:cNvPr id="2" name="Rectangle 1">
            <a:extLst>
              <a:ext uri="{FF2B5EF4-FFF2-40B4-BE49-F238E27FC236}">
                <a16:creationId xmlns:a16="http://schemas.microsoft.com/office/drawing/2014/main" id="{6E43ECD2-B840-6524-D696-42A5B7DD8535}"/>
              </a:ext>
            </a:extLst>
          </p:cNvPr>
          <p:cNvSpPr/>
          <p:nvPr/>
        </p:nvSpPr>
        <p:spPr>
          <a:xfrm>
            <a:off x="-10450" y="5540413"/>
            <a:ext cx="12197225"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65E18203-ED93-24BE-9F57-00D0DD946266}"/>
              </a:ext>
            </a:extLst>
          </p:cNvPr>
          <p:cNvPicPr>
            <a:picLocks noChangeAspect="1"/>
          </p:cNvPicPr>
          <p:nvPr/>
        </p:nvPicPr>
        <p:blipFill>
          <a:blip r:embed="rId4"/>
          <a:stretch>
            <a:fillRect/>
          </a:stretch>
        </p:blipFill>
        <p:spPr>
          <a:xfrm>
            <a:off x="10795100" y="5540413"/>
            <a:ext cx="1391675" cy="1386174"/>
          </a:xfrm>
          <a:prstGeom prst="rect">
            <a:avLst/>
          </a:prstGeom>
        </p:spPr>
      </p:pic>
    </p:spTree>
    <p:extLst>
      <p:ext uri="{BB962C8B-B14F-4D97-AF65-F5344CB8AC3E}">
        <p14:creationId xmlns:p14="http://schemas.microsoft.com/office/powerpoint/2010/main" val="3337443171"/>
      </p:ext>
    </p:extLst>
  </p:cSld>
  <p:clrMapOvr>
    <a:masterClrMapping/>
  </p:clrMapOvr>
  <mc:AlternateContent xmlns:mc="http://schemas.openxmlformats.org/markup-compatibility/2006" xmlns:p14="http://schemas.microsoft.com/office/powerpoint/2010/main">
    <mc:Choice Requires="p14">
      <p:transition spd="slow" p14:dur="1250">
        <p:wipe dir="r"/>
      </p:transition>
    </mc:Choice>
    <mc:Fallback xmlns="">
      <p:transition spd="slow">
        <p:wipe dir="r"/>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4390</TotalTime>
  <Words>1706</Words>
  <Application>Microsoft Office PowerPoint</Application>
  <PresentationFormat>Widescreen</PresentationFormat>
  <Paragraphs>329</Paragraphs>
  <Slides>23</Slides>
  <Notes>23</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23</vt:i4>
      </vt:variant>
    </vt:vector>
  </HeadingPairs>
  <TitlesOfParts>
    <vt:vector size="36" baseType="lpstr">
      <vt:lpstr>Aptos</vt:lpstr>
      <vt:lpstr>Arial</vt:lpstr>
      <vt:lpstr>Arial Narrow</vt:lpstr>
      <vt:lpstr>Calibri</vt:lpstr>
      <vt:lpstr>Calibri Light</vt:lpstr>
      <vt:lpstr>Cambria</vt:lpstr>
      <vt:lpstr>Roboto</vt:lpstr>
      <vt:lpstr>Segoe UI</vt:lpstr>
      <vt:lpstr>Trade Gothic Next</vt:lpstr>
      <vt:lpstr>Trade Gothic Next Cond</vt:lpstr>
      <vt:lpstr>Trade Gothic Next HvyCd</vt:lpstr>
      <vt:lpstr>Wingdings</vt:lpstr>
      <vt:lpstr>Office Theme</vt:lpstr>
      <vt:lpstr>PowerPoint Presentation</vt:lpstr>
      <vt:lpstr>OUR VISION</vt:lpstr>
      <vt:lpstr>OUR GUIDING PRINCIPLES</vt:lpstr>
      <vt:lpstr>PowerPoint Presentation</vt:lpstr>
      <vt:lpstr>PowerPoint Presentation</vt:lpstr>
      <vt:lpstr>District Support for STEM/STEAM Education</vt:lpstr>
      <vt:lpstr>PowerPoint Presentation</vt:lpstr>
      <vt:lpstr>PowerPoint Presentation</vt:lpstr>
      <vt:lpstr>PowerPoint Presentation</vt:lpstr>
      <vt:lpstr>PowerPoint Presentation</vt:lpstr>
      <vt:lpstr>STEM/STEAM Across the District </vt:lpstr>
      <vt:lpstr> Robotics in our District</vt:lpstr>
      <vt:lpstr> STEM/STEAM Resources-Elementary </vt:lpstr>
      <vt:lpstr> STEM/STEAM Resources</vt:lpstr>
      <vt:lpstr>PowerPoint Presentation</vt:lpstr>
      <vt:lpstr>District Support for Advanced Academics</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Lovett, Katika</dc:creator>
  <cp:lastModifiedBy>Johnson, Cleveland</cp:lastModifiedBy>
  <cp:revision>3</cp:revision>
  <cp:lastPrinted>2024-02-01T14:24:06Z</cp:lastPrinted>
  <dcterms:created xsi:type="dcterms:W3CDTF">2023-05-01T16:02:45Z</dcterms:created>
  <dcterms:modified xsi:type="dcterms:W3CDTF">2024-02-01T14:40:24Z</dcterms:modified>
</cp:coreProperties>
</file>