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92" r:id="rId2"/>
    <p:sldId id="298" r:id="rId3"/>
    <p:sldId id="297" r:id="rId4"/>
    <p:sldId id="300" r:id="rId5"/>
    <p:sldId id="287" r:id="rId6"/>
    <p:sldId id="3264" r:id="rId7"/>
    <p:sldId id="3301" r:id="rId8"/>
    <p:sldId id="3302" r:id="rId9"/>
    <p:sldId id="3303" r:id="rId10"/>
    <p:sldId id="3295" r:id="rId11"/>
    <p:sldId id="3312" r:id="rId12"/>
    <p:sldId id="3273" r:id="rId13"/>
    <p:sldId id="3296" r:id="rId14"/>
    <p:sldId id="3314" r:id="rId15"/>
    <p:sldId id="3316" r:id="rId16"/>
    <p:sldId id="3315" r:id="rId17"/>
    <p:sldId id="3313" r:id="rId18"/>
    <p:sldId id="3317" r:id="rId19"/>
    <p:sldId id="3318" r:id="rId20"/>
    <p:sldId id="3319" r:id="rId21"/>
    <p:sldId id="3321" r:id="rId22"/>
    <p:sldId id="3352" r:id="rId23"/>
    <p:sldId id="3322" r:id="rId24"/>
    <p:sldId id="3323" r:id="rId25"/>
    <p:sldId id="3324" r:id="rId26"/>
    <p:sldId id="3320" r:id="rId27"/>
    <p:sldId id="3325" r:id="rId28"/>
    <p:sldId id="3326" r:id="rId29"/>
    <p:sldId id="3327" r:id="rId30"/>
    <p:sldId id="3332" r:id="rId31"/>
    <p:sldId id="3333" r:id="rId32"/>
    <p:sldId id="3334" r:id="rId33"/>
    <p:sldId id="3335" r:id="rId34"/>
    <p:sldId id="3353" r:id="rId35"/>
    <p:sldId id="3336" r:id="rId36"/>
    <p:sldId id="3328" r:id="rId37"/>
    <p:sldId id="3329" r:id="rId38"/>
    <p:sldId id="3337" r:id="rId39"/>
    <p:sldId id="3330" r:id="rId40"/>
    <p:sldId id="3339" r:id="rId41"/>
    <p:sldId id="3340" r:id="rId42"/>
    <p:sldId id="3341" r:id="rId43"/>
    <p:sldId id="3344" r:id="rId44"/>
    <p:sldId id="3345" r:id="rId45"/>
    <p:sldId id="3346" r:id="rId46"/>
    <p:sldId id="3347" r:id="rId47"/>
    <p:sldId id="3348" r:id="rId48"/>
    <p:sldId id="3349" r:id="rId49"/>
    <p:sldId id="3350" r:id="rId50"/>
    <p:sldId id="3351" r:id="rId51"/>
    <p:sldId id="3245" r:id="rId52"/>
    <p:sldId id="295" r:id="rId53"/>
    <p:sldId id="279" r:id="rId5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0A32A7-18C8-1269-BDF3-CB7B484950BE}" name="Bush, Eric" initials="JB" userId="S::Eric.Bush@bcsdk12.net::7d1af326-05d0-4d04-b9e1-d6f5d2871dff"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305"/>
    <a:srgbClr val="FFC7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h, Eric" userId="7d1af326-05d0-4d04-b9e1-d6f5d2871dff" providerId="ADAL" clId="{BCFB2089-B262-434A-8F10-881E32A75139}"/>
    <pc:docChg chg="modSld">
      <pc:chgData name="Bush, Eric" userId="7d1af326-05d0-4d04-b9e1-d6f5d2871dff" providerId="ADAL" clId="{BCFB2089-B262-434A-8F10-881E32A75139}" dt="2024-05-16T15:46:16.912" v="0" actId="13926"/>
      <pc:docMkLst>
        <pc:docMk/>
      </pc:docMkLst>
      <pc:sldChg chg="modSp mod">
        <pc:chgData name="Bush, Eric" userId="7d1af326-05d0-4d04-b9e1-d6f5d2871dff" providerId="ADAL" clId="{BCFB2089-B262-434A-8F10-881E32A75139}" dt="2024-05-16T15:46:16.912" v="0" actId="13926"/>
        <pc:sldMkLst>
          <pc:docMk/>
          <pc:sldMk cId="4019710212" sldId="3303"/>
        </pc:sldMkLst>
        <pc:spChg chg="mod">
          <ac:chgData name="Bush, Eric" userId="7d1af326-05d0-4d04-b9e1-d6f5d2871dff" providerId="ADAL" clId="{BCFB2089-B262-434A-8F10-881E32A75139}" dt="2024-05-16T15:46:16.912" v="0" actId="13926"/>
          <ac:spMkLst>
            <pc:docMk/>
            <pc:sldMk cId="4019710212" sldId="3303"/>
            <ac:spMk id="5" creationId="{FBF3543B-410D-A002-C4C2-1FDEFE9A47A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5/16/2024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3377277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4183181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a:p>
        </p:txBody>
      </p:sp>
    </p:spTree>
    <p:extLst>
      <p:ext uri="{BB962C8B-B14F-4D97-AF65-F5344CB8AC3E}">
        <p14:creationId xmlns:p14="http://schemas.microsoft.com/office/powerpoint/2010/main" val="280011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3240227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4189898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6807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4019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4300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1023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0418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54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943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5896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9824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0311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1357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2574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920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7569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317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087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18775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2324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9653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1681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1816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24461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67979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99757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4315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0961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673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170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26530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B9B0-5536-D18D-BA18-DDF17075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C7D7E-8CF7-D004-FC36-6B68A8EC412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0EC172-C6BA-1A81-9F67-7A620D6F3D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981696-CA35-9EBC-00F4-CCD0220CEE16}"/>
              </a:ext>
            </a:extLst>
          </p:cNvPr>
          <p:cNvSpPr>
            <a:spLocks noGrp="1"/>
          </p:cNvSpPr>
          <p:nvPr>
            <p:ph type="sldNum" sz="quarter" idx="5"/>
          </p:nvPr>
        </p:nvSpPr>
        <p:spPr/>
        <p:txBody>
          <a:bodyPr/>
          <a:lstStyle/>
          <a:p>
            <a:fld id="{560E63B2-D433-497B-82B7-B837A3F36A27}" type="slidenum">
              <a:rPr lang="en-US" smtClean="0"/>
              <a:t>51</a:t>
            </a:fld>
            <a:endParaRPr lang="en-US"/>
          </a:p>
        </p:txBody>
      </p:sp>
    </p:spTree>
    <p:extLst>
      <p:ext uri="{BB962C8B-B14F-4D97-AF65-F5344CB8AC3E}">
        <p14:creationId xmlns:p14="http://schemas.microsoft.com/office/powerpoint/2010/main" val="19524957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52</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53</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5/16/2024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5/16/2024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5/16/2024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5/16/2024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5/16/2024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5/16/2024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21.emf"/></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4.emf"/><Relationship Id="rId4" Type="http://schemas.openxmlformats.org/officeDocument/2006/relationships/image" Target="../media/image23.emf"/></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image" Target="../media/image25.emf"/></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3.emf"/></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4.emf"/><Relationship Id="rId4" Type="http://schemas.openxmlformats.org/officeDocument/2006/relationships/image" Target="../media/image33.emf"/></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6.emf"/><Relationship Id="rId4" Type="http://schemas.openxmlformats.org/officeDocument/2006/relationships/image" Target="../media/image35.emf"/></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8.emf"/><Relationship Id="rId4" Type="http://schemas.openxmlformats.org/officeDocument/2006/relationships/image" Target="../media/image37.emf"/></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43.emf"/><Relationship Id="rId4" Type="http://schemas.openxmlformats.org/officeDocument/2006/relationships/image" Target="../media/image42.emf"/></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4.emf"/><Relationship Id="rId4" Type="http://schemas.openxmlformats.org/officeDocument/2006/relationships/image" Target="../media/image42.emf"/></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42.emf"/></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1664805" y="2224600"/>
            <a:ext cx="9023297" cy="2677656"/>
          </a:xfrm>
          <a:prstGeom prst="rect">
            <a:avLst/>
          </a:prstGeom>
          <a:noFill/>
        </p:spPr>
        <p:txBody>
          <a:bodyPr wrap="square" lIns="91440" tIns="45720" rIns="91440" bIns="45720" rtlCol="0" anchor="t">
            <a:spAutoFit/>
          </a:bodyPr>
          <a:lstStyle/>
          <a:p>
            <a:pPr algn="ctr" defTabSz="914400"/>
            <a:r>
              <a:rPr lang="en-US" sz="6000" b="1">
                <a:latin typeface="Trade Gothic Next HvyCd"/>
                <a:cs typeface="Arial"/>
              </a:rPr>
              <a:t>Superintendent’s</a:t>
            </a:r>
            <a:endParaRPr lang="en-US"/>
          </a:p>
          <a:p>
            <a:pPr algn="ctr" defTabSz="914400"/>
            <a:r>
              <a:rPr lang="en-US" sz="6000" b="1">
                <a:latin typeface="Trade Gothic Next HvyCd"/>
                <a:cs typeface="Arial"/>
              </a:rPr>
              <a:t>FY 2025 All Fund Budget </a:t>
            </a:r>
            <a:r>
              <a:rPr lang="en-US" sz="4800" b="1">
                <a:latin typeface="Trade Gothic Next HvyCd"/>
                <a:cs typeface="Arial"/>
              </a:rPr>
              <a:t>Tentative Adoption</a:t>
            </a:r>
            <a:endParaRPr lang="en-US"/>
          </a:p>
        </p:txBody>
      </p:sp>
      <p:sp>
        <p:nvSpPr>
          <p:cNvPr id="6" name="TextBox 5">
            <a:extLst>
              <a:ext uri="{FF2B5EF4-FFF2-40B4-BE49-F238E27FC236}">
                <a16:creationId xmlns:a16="http://schemas.microsoft.com/office/drawing/2014/main" id="{025D126C-8D9C-F3D1-9113-4BA6EBA51D3F}"/>
              </a:ext>
            </a:extLst>
          </p:cNvPr>
          <p:cNvSpPr txBox="1"/>
          <p:nvPr/>
        </p:nvSpPr>
        <p:spPr>
          <a:xfrm>
            <a:off x="136471" y="5595755"/>
            <a:ext cx="4444408"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Eric Bush</a:t>
            </a:r>
          </a:p>
          <a:p>
            <a:r>
              <a:rPr lang="en-US" sz="2400" i="1">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May 16,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5B5F4DFD-055A-398B-5AD3-3A9CF56DABD6}"/>
              </a:ext>
            </a:extLst>
          </p:cNvPr>
          <p:cNvSpPr>
            <a:spLocks noGrp="1"/>
          </p:cNvSpPr>
          <p:nvPr>
            <p:ph type="sldNum" sz="quarter" idx="12"/>
          </p:nvPr>
        </p:nvSpPr>
        <p:spPr>
          <a:xfrm>
            <a:off x="9313069" y="6403979"/>
            <a:ext cx="2743200" cy="365125"/>
          </a:xfrm>
        </p:spPr>
        <p:txBody>
          <a:bodyPr/>
          <a:lstStyle/>
          <a:p>
            <a:fld id="{28E6F07D-F62F-4C3B-A21E-2367E9A39921}" type="slidenum">
              <a:rPr lang="en-US" smtClean="0"/>
              <a:t>1</a:t>
            </a:fld>
            <a:endParaRPr lang="en-US"/>
          </a:p>
        </p:txBody>
      </p:sp>
      <p:sp>
        <p:nvSpPr>
          <p:cNvPr id="4" name="TextBox 3">
            <a:extLst>
              <a:ext uri="{FF2B5EF4-FFF2-40B4-BE49-F238E27FC236}">
                <a16:creationId xmlns:a16="http://schemas.microsoft.com/office/drawing/2014/main" id="{155FF451-D5B3-7517-644F-73926E493C84}"/>
              </a:ext>
            </a:extLst>
          </p:cNvPr>
          <p:cNvSpPr txBox="1"/>
          <p:nvPr/>
        </p:nvSpPr>
        <p:spPr>
          <a:xfrm>
            <a:off x="4723567" y="5586425"/>
            <a:ext cx="4444408"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Dr. Dan A. Sims</a:t>
            </a:r>
          </a:p>
          <a:p>
            <a:r>
              <a:rPr lang="en-US" sz="2400" i="1">
                <a:solidFill>
                  <a:schemeClr val="bg1"/>
                </a:solidFill>
                <a:latin typeface="Trade Gothic Next Cond" panose="020B0506040303020004" pitchFamily="34" charset="0"/>
                <a:cs typeface="Arial" panose="020B0604020202020204" pitchFamily="34" charset="0"/>
              </a:rPr>
              <a:t>Superintendent</a:t>
            </a:r>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3AD1ACA7-E949-81F8-8875-B62F689CCD90}"/>
              </a:ext>
            </a:extLst>
          </p:cNvPr>
          <p:cNvSpPr>
            <a:spLocks noGrp="1"/>
          </p:cNvSpPr>
          <p:nvPr>
            <p:ph type="sldNum" sz="quarter" idx="12"/>
          </p:nvPr>
        </p:nvSpPr>
        <p:spPr>
          <a:xfrm>
            <a:off x="9289256" y="6368260"/>
            <a:ext cx="2743200" cy="365125"/>
          </a:xfrm>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5A6D9390-4CB9-8D38-B9D6-A0EA53CDF515}"/>
              </a:ext>
            </a:extLst>
          </p:cNvPr>
          <p:cNvSpPr>
            <a:spLocks noGrp="1"/>
          </p:cNvSpPr>
          <p:nvPr>
            <p:ph type="sldNum" sz="quarter" idx="12"/>
          </p:nvPr>
        </p:nvSpPr>
        <p:spPr>
          <a:xfrm>
            <a:off x="9336881" y="6439698"/>
            <a:ext cx="2743200" cy="365125"/>
          </a:xfrm>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2"/>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1592ED8B-C4F6-60B2-FFD0-296EA3D536CB}"/>
              </a:ext>
            </a:extLst>
          </p:cNvPr>
          <p:cNvSpPr>
            <a:spLocks noGrp="1"/>
          </p:cNvSpPr>
          <p:nvPr>
            <p:ph type="sldNum" sz="quarter" idx="12"/>
          </p:nvPr>
        </p:nvSpPr>
        <p:spPr>
          <a:xfrm>
            <a:off x="9336881" y="6487323"/>
            <a:ext cx="2743200" cy="365125"/>
          </a:xfrm>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9883" y="1083125"/>
            <a:ext cx="11858283" cy="5583244"/>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a:latin typeface="Arial Narrow"/>
              </a:rPr>
              <a:t>The purpose of this presentation is to present the Superintendent’s FY 2025 Recommended Budget for All Funds to the Board for tentative adoption. </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200">
                <a:latin typeface="Arial Narrow"/>
              </a:rPr>
              <a:t>This presentation will cover changes to the FY 2025 Budget since Work Session #3 held on May 7, 2024; present the FY 2025 Recommended Budget for All Funds; and discuss next steps leading to the Board's Final Adoption of the FY 2025 Recommended Budget. </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a:rPr>
              <a:t>Takeaways</a:t>
            </a:r>
          </a:p>
          <a:p>
            <a:pPr marL="0" indent="0">
              <a:lnSpc>
                <a:spcPct val="100000"/>
              </a:lnSpc>
              <a:spcBef>
                <a:spcPts val="0"/>
              </a:spcBef>
              <a:buNone/>
            </a:pPr>
            <a:r>
              <a:rPr lang="en-US" sz="2200">
                <a:latin typeface="Arial Narrow"/>
              </a:rPr>
              <a:t>The Board of Education is being presented with a request to approve the tentative adoption of the Superintendent’s Recommended FY 2025 Budget. Two public hearings are set to be held prior to the final adoption of the FY 2025 Budget scheduled for June 20, 2024.</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18E05F4-7E95-6A6E-C3FD-F8B007C06174}"/>
              </a:ext>
            </a:extLst>
          </p:cNvPr>
          <p:cNvSpPr>
            <a:spLocks noGrp="1"/>
          </p:cNvSpPr>
          <p:nvPr>
            <p:ph type="sldNum" sz="quarter" idx="12"/>
          </p:nvPr>
        </p:nvSpPr>
        <p:spPr>
          <a:xfrm>
            <a:off x="9324975" y="6463510"/>
            <a:ext cx="2743200" cy="365125"/>
          </a:xfrm>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Budget Priorities for FY 25</a:t>
            </a:r>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2FC2B1C8-60F9-B767-65CD-DDAAA118DCF5}"/>
              </a:ext>
            </a:extLst>
          </p:cNvPr>
          <p:cNvSpPr txBox="1"/>
          <p:nvPr/>
        </p:nvSpPr>
        <p:spPr>
          <a:xfrm>
            <a:off x="499621" y="1219209"/>
            <a:ext cx="6221690" cy="3108543"/>
          </a:xfrm>
          <a:prstGeom prst="rect">
            <a:avLst/>
          </a:prstGeom>
          <a:noFill/>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en-US" sz="2800">
                <a:solidFill>
                  <a:prstClr val="black"/>
                </a:solidFill>
                <a:latin typeface="Arial"/>
                <a:cs typeface="Arial"/>
              </a:rPr>
              <a:t>Literacy/Readiness</a:t>
            </a:r>
          </a:p>
          <a:p>
            <a:pPr marL="342900" indent="-342900" defTabSz="914400">
              <a:buFont typeface="Symbol" panose="05050102010706020507" pitchFamily="18" charset="2"/>
              <a:buChar char=""/>
              <a:defRPr/>
            </a:pPr>
            <a:endParaRPr lang="en-US" sz="2800">
              <a:solidFill>
                <a:prstClr val="black"/>
              </a:solidFill>
              <a:latin typeface="Arial"/>
              <a:cs typeface="Arial"/>
            </a:endParaRPr>
          </a:p>
          <a:p>
            <a:pPr marL="342900" indent="-342900" defTabSz="914400">
              <a:buFont typeface="Symbol" panose="05050102010706020507" pitchFamily="18" charset="2"/>
              <a:buChar char=""/>
              <a:defRPr/>
            </a:pPr>
            <a:r>
              <a:rPr lang="en-US" sz="2800">
                <a:solidFill>
                  <a:prstClr val="black"/>
                </a:solidFill>
                <a:latin typeface="Arial"/>
                <a:cs typeface="Arial"/>
              </a:rPr>
              <a:t>Engagement</a:t>
            </a:r>
          </a:p>
          <a:p>
            <a:pPr marL="342900" indent="-342900" defTabSz="914400">
              <a:buFont typeface="Symbol" panose="05050102010706020507" pitchFamily="18" charset="2"/>
              <a:buChar char=""/>
              <a:defRPr/>
            </a:pPr>
            <a:endParaRPr lang="en-US" sz="2800">
              <a:solidFill>
                <a:prstClr val="black"/>
              </a:solidFill>
              <a:latin typeface="Arial"/>
              <a:cs typeface="Arial"/>
            </a:endParaRPr>
          </a:p>
          <a:p>
            <a:pPr marL="342900" indent="-342900" defTabSz="914400">
              <a:buFont typeface="Symbol" panose="05050102010706020507" pitchFamily="18" charset="2"/>
              <a:buChar char=""/>
              <a:defRPr/>
            </a:pPr>
            <a:r>
              <a:rPr lang="en-US" sz="2800">
                <a:solidFill>
                  <a:prstClr val="black"/>
                </a:solidFill>
                <a:latin typeface="Arial"/>
                <a:cs typeface="Arial"/>
              </a:rPr>
              <a:t>Capacity and Retention</a:t>
            </a:r>
          </a:p>
          <a:p>
            <a:pPr marL="342900" indent="-342900" defTabSz="914400">
              <a:buFont typeface="Symbol" panose="05050102010706020507" pitchFamily="18" charset="2"/>
              <a:buChar char=""/>
              <a:defRPr/>
            </a:pPr>
            <a:endParaRPr lang="en-US" sz="2800">
              <a:solidFill>
                <a:prstClr val="black"/>
              </a:solidFill>
              <a:latin typeface="Arial"/>
              <a:cs typeface="Arial"/>
            </a:endParaRPr>
          </a:p>
          <a:p>
            <a:pPr marL="342900" indent="-342900" defTabSz="914400">
              <a:buFont typeface="Symbol" panose="05050102010706020507" pitchFamily="18" charset="2"/>
              <a:buChar char=""/>
              <a:defRPr/>
            </a:pPr>
            <a:r>
              <a:rPr lang="en-US" sz="2800">
                <a:solidFill>
                  <a:prstClr val="black"/>
                </a:solidFill>
                <a:latin typeface="Arial"/>
                <a:cs typeface="Arial"/>
              </a:rPr>
              <a:t>School Improvement</a:t>
            </a:r>
          </a:p>
        </p:txBody>
      </p:sp>
      <p:sp>
        <p:nvSpPr>
          <p:cNvPr id="4" name="Slide Number Placeholder 3">
            <a:extLst>
              <a:ext uri="{FF2B5EF4-FFF2-40B4-BE49-F238E27FC236}">
                <a16:creationId xmlns:a16="http://schemas.microsoft.com/office/drawing/2014/main" id="{2B7515EE-5FA3-4298-2E2F-D426716318FC}"/>
              </a:ext>
            </a:extLst>
          </p:cNvPr>
          <p:cNvSpPr>
            <a:spLocks noGrp="1"/>
          </p:cNvSpPr>
          <p:nvPr>
            <p:ph type="sldNum" sz="quarter" idx="12"/>
          </p:nvPr>
        </p:nvSpPr>
        <p:spPr>
          <a:xfrm>
            <a:off x="9348787" y="6344448"/>
            <a:ext cx="2743200" cy="365125"/>
          </a:xfrm>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1489730701"/>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830997"/>
          </a:xfrm>
          <a:prstGeom prst="rect">
            <a:avLst/>
          </a:prstGeom>
          <a:noFill/>
        </p:spPr>
        <p:txBody>
          <a:bodyPr wrap="square" lIns="91440" tIns="45720" rIns="91440" bIns="45720" rtlCol="0" anchor="t">
            <a:spAutoFit/>
          </a:bodyPr>
          <a:lstStyle/>
          <a:p>
            <a:pPr algn="ctr"/>
            <a:r>
              <a:rPr lang="en-US" sz="2400">
                <a:solidFill>
                  <a:schemeClr val="bg1"/>
                </a:solidFill>
                <a:latin typeface="Arial" panose="020B0604020202020204" pitchFamily="34" charset="0"/>
                <a:cs typeface="Arial" panose="020B0604020202020204" pitchFamily="34" charset="0"/>
              </a:rPr>
              <a:t>Highlights of the Tentative Adoption of the Superintendent’s FY 2025 Recommended Budget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47E5BAE6-DD19-A9C9-06D6-1CBEDC5CA4E3}"/>
              </a:ext>
            </a:extLst>
          </p:cNvPr>
          <p:cNvSpPr>
            <a:spLocks noGrp="1"/>
          </p:cNvSpPr>
          <p:nvPr>
            <p:ph type="sldNum" sz="quarter" idx="12"/>
          </p:nvPr>
        </p:nvSpPr>
        <p:spPr>
          <a:xfrm>
            <a:off x="9348787" y="6368260"/>
            <a:ext cx="2743200" cy="365125"/>
          </a:xfrm>
        </p:spPr>
        <p:txBody>
          <a:bodyPr/>
          <a:lstStyle/>
          <a:p>
            <a:fld id="{28E6F07D-F62F-4C3B-A21E-2367E9A39921}" type="slidenum">
              <a:rPr lang="en-US" smtClean="0"/>
              <a:t>7</a:t>
            </a:fld>
            <a:endParaRPr lang="en-US"/>
          </a:p>
        </p:txBody>
      </p:sp>
      <p:sp>
        <p:nvSpPr>
          <p:cNvPr id="5" name="TextBox 4">
            <a:extLst>
              <a:ext uri="{FF2B5EF4-FFF2-40B4-BE49-F238E27FC236}">
                <a16:creationId xmlns:a16="http://schemas.microsoft.com/office/drawing/2014/main" id="{1E789468-D005-0CB9-1A75-AD5419E3FC21}"/>
              </a:ext>
            </a:extLst>
          </p:cNvPr>
          <p:cNvSpPr txBox="1"/>
          <p:nvPr/>
        </p:nvSpPr>
        <p:spPr>
          <a:xfrm>
            <a:off x="474825" y="965310"/>
            <a:ext cx="11257376" cy="5909310"/>
          </a:xfrm>
          <a:prstGeom prst="rect">
            <a:avLst/>
          </a:prstGeom>
          <a:noFill/>
        </p:spPr>
        <p:txBody>
          <a:bodyPr wrap="square" lIns="91440" tIns="45720" rIns="91440" bIns="45720" rtlCol="0" anchor="t">
            <a:spAutoFit/>
          </a:bodyPr>
          <a:lstStyle/>
          <a:p>
            <a:pPr algn="ctr"/>
            <a:r>
              <a:rPr lang="en-US" b="1">
                <a:latin typeface="Arial"/>
                <a:cs typeface="Arial"/>
              </a:rPr>
              <a:t>General Information</a:t>
            </a:r>
          </a:p>
          <a:p>
            <a:r>
              <a:rPr lang="en-US" sz="1600">
                <a:latin typeface="Arial"/>
                <a:cs typeface="Arial"/>
              </a:rPr>
              <a:t>The Bibb County School District’s Fiscal Year 2025 proposed budget as recommended by Dr. Dan Sims, Superintendent of Schools, is included for your tentative adoption. This budget recommendation is aligned to the mission, vision and core principles of the Bibb County School District.</a:t>
            </a:r>
          </a:p>
          <a:p>
            <a:endParaRPr lang="en-US" sz="1500">
              <a:latin typeface="Arial" panose="020B0604020202020204" pitchFamily="34" charset="0"/>
              <a:cs typeface="Arial" panose="020B0604020202020204" pitchFamily="34" charset="0"/>
            </a:endParaRPr>
          </a:p>
          <a:p>
            <a:r>
              <a:rPr lang="en-US" b="1">
                <a:latin typeface="Arial"/>
                <a:cs typeface="Arial"/>
              </a:rPr>
              <a:t>Highlights of the FY 2025 Superintendent’s Recommended Budget are listed below:</a:t>
            </a:r>
          </a:p>
          <a:p>
            <a:endParaRPr lang="en-US" sz="1000">
              <a:latin typeface="Arial" panose="020B0604020202020204" pitchFamily="34" charset="0"/>
              <a:cs typeface="Arial" panose="020B0604020202020204" pitchFamily="34" charset="0"/>
            </a:endParaRPr>
          </a:p>
          <a:p>
            <a:r>
              <a:rPr lang="en-US" sz="1600" b="1">
                <a:latin typeface="Arial"/>
                <a:cs typeface="Arial"/>
              </a:rPr>
              <a:t>Added Positions in Support of Teaching and Learning:  </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Added 9.0 K-12 teachers</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Added	1.0 AMPEFL teacher (Art, Music, PE, Foreign Language)  </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Added 2.0 Magnet/IB teachers</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Added 6.0 Middle School Connections, and High School Elective Teachers</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Added 1.5 EIP teachers</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Reduced 3.0 REP teachers for a total Increase of 16.50 teachers </a:t>
            </a:r>
          </a:p>
          <a:p>
            <a:pPr lvl="1"/>
            <a:endParaRPr lang="en-US" sz="1400">
              <a:latin typeface="Arial" panose="020B0604020202020204" pitchFamily="34" charset="0"/>
              <a:cs typeface="Arial" panose="020B0604020202020204" pitchFamily="34" charset="0"/>
            </a:endParaRPr>
          </a:p>
          <a:p>
            <a:r>
              <a:rPr lang="en-US" sz="1600" b="1">
                <a:latin typeface="Arial"/>
                <a:cs typeface="Arial"/>
              </a:rPr>
              <a:t>Added/Retained Positions in Support of Schools:</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Added 1.0 Associate Superintendent of Schools</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Retained 1.0 Executive Officer (Added during ARP)</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Retained 2.0 Dean of Students to support Tier 4 schools</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Retained 4.0 Athletic Trainers previously funded with ARP</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Retained 5.5 Project Aware staff to continue mental health support</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Added 1.0 Social Workers/Mental Health Professional</a:t>
            </a:r>
          </a:p>
          <a:p>
            <a:pPr marL="285750" indent="-285750">
              <a:buFont typeface="Arial" panose="020B0604020202020204" pitchFamily="34" charset="0"/>
              <a:buChar char="•"/>
            </a:pPr>
            <a:r>
              <a:rPr lang="en-US" sz="1600">
                <a:latin typeface="Arial"/>
                <a:ea typeface="Bookman Old Style" panose="02050604050505020204" pitchFamily="18" charset="0"/>
                <a:cs typeface="Arial"/>
              </a:rPr>
              <a:t>Retained 1.0 Leave and Absence Management Staff</a:t>
            </a:r>
          </a:p>
          <a:p>
            <a:endParaRPr lang="en-US" sz="1500">
              <a:latin typeface="Arial" panose="020B0604020202020204" pitchFamily="34" charset="0"/>
              <a:ea typeface="Bookman Old Style" panose="02050604050505020204" pitchFamily="18" charset="0"/>
              <a:cs typeface="Arial" panose="020B0604020202020204" pitchFamily="34" charset="0"/>
            </a:endParaRPr>
          </a:p>
        </p:txBody>
      </p:sp>
    </p:spTree>
    <p:extLst>
      <p:ext uri="{BB962C8B-B14F-4D97-AF65-F5344CB8AC3E}">
        <p14:creationId xmlns:p14="http://schemas.microsoft.com/office/powerpoint/2010/main" val="1304095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830997"/>
          </a:xfrm>
          <a:prstGeom prst="rect">
            <a:avLst/>
          </a:prstGeom>
          <a:noFill/>
        </p:spPr>
        <p:txBody>
          <a:bodyPr wrap="square" lIns="91440" tIns="45720" rIns="91440" bIns="45720" rtlCol="0" anchor="t">
            <a:spAutoFit/>
          </a:bodyPr>
          <a:lstStyle/>
          <a:p>
            <a:pPr algn="ctr"/>
            <a:r>
              <a:rPr lang="en-US" sz="2400">
                <a:solidFill>
                  <a:schemeClr val="bg1"/>
                </a:solidFill>
                <a:latin typeface="Arial" panose="020B0604020202020204" pitchFamily="34" charset="0"/>
                <a:cs typeface="Arial" panose="020B0604020202020204" pitchFamily="34" charset="0"/>
              </a:rPr>
              <a:t>Highlights of the Tentative Adoption of the Superintendent’s FY 2025 Recommended Budget - Continued</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47E5BAE6-DD19-A9C9-06D6-1CBEDC5CA4E3}"/>
              </a:ext>
            </a:extLst>
          </p:cNvPr>
          <p:cNvSpPr>
            <a:spLocks noGrp="1"/>
          </p:cNvSpPr>
          <p:nvPr>
            <p:ph type="sldNum" sz="quarter" idx="12"/>
          </p:nvPr>
        </p:nvSpPr>
        <p:spPr>
          <a:xfrm>
            <a:off x="9348787" y="6356354"/>
            <a:ext cx="2743200" cy="365125"/>
          </a:xfrm>
        </p:spPr>
        <p:txBody>
          <a:bodyPr/>
          <a:lstStyle/>
          <a:p>
            <a:fld id="{28E6F07D-F62F-4C3B-A21E-2367E9A39921}" type="slidenum">
              <a:rPr lang="en-US" smtClean="0"/>
              <a:t>8</a:t>
            </a:fld>
            <a:endParaRPr lang="en-US"/>
          </a:p>
        </p:txBody>
      </p:sp>
      <p:sp>
        <p:nvSpPr>
          <p:cNvPr id="5" name="TextBox 4">
            <a:extLst>
              <a:ext uri="{FF2B5EF4-FFF2-40B4-BE49-F238E27FC236}">
                <a16:creationId xmlns:a16="http://schemas.microsoft.com/office/drawing/2014/main" id="{F0604EFB-0FFD-C11E-C6D3-F699BB6CB52A}"/>
              </a:ext>
            </a:extLst>
          </p:cNvPr>
          <p:cNvSpPr txBox="1"/>
          <p:nvPr/>
        </p:nvSpPr>
        <p:spPr>
          <a:xfrm>
            <a:off x="358219" y="1175104"/>
            <a:ext cx="11469233" cy="4862870"/>
          </a:xfrm>
          <a:prstGeom prst="rect">
            <a:avLst/>
          </a:prstGeom>
          <a:noFill/>
        </p:spPr>
        <p:txBody>
          <a:bodyPr wrap="square" lIns="91440" tIns="45720" rIns="91440" bIns="45720" rtlCol="0" anchor="t">
            <a:spAutoFit/>
          </a:bodyPr>
          <a:lstStyle/>
          <a:p>
            <a:pPr algn="ctr"/>
            <a:r>
              <a:rPr lang="en-US" b="1">
                <a:latin typeface="Arial"/>
                <a:cs typeface="Arial"/>
              </a:rPr>
              <a:t>General Information</a:t>
            </a:r>
          </a:p>
          <a:p>
            <a:endParaRPr lang="en-US">
              <a:latin typeface="Arial" panose="020B0604020202020204" pitchFamily="34" charset="0"/>
              <a:cs typeface="Arial" panose="020B0604020202020204" pitchFamily="34" charset="0"/>
            </a:endParaRPr>
          </a:p>
          <a:p>
            <a:r>
              <a:rPr lang="en-US" b="1">
                <a:latin typeface="Arial"/>
                <a:cs typeface="Arial"/>
              </a:rPr>
              <a:t>Highlights of the FY 2025 Superintendent’s Recommended Budget are continued below:</a:t>
            </a:r>
          </a:p>
          <a:p>
            <a:endParaRPr lang="en-US" sz="1600">
              <a:latin typeface="Arial" panose="020B0604020202020204" pitchFamily="34" charset="0"/>
              <a:cs typeface="Arial" panose="020B0604020202020204" pitchFamily="34" charset="0"/>
            </a:endParaRPr>
          </a:p>
          <a:p>
            <a:pPr marR="0" lvl="0">
              <a:spcBef>
                <a:spcPts val="0"/>
              </a:spcBef>
              <a:spcAft>
                <a:spcPts val="0"/>
              </a:spcAft>
            </a:pPr>
            <a:r>
              <a:rPr lang="en-US" sz="1600" b="1">
                <a:latin typeface="Arial"/>
                <a:cs typeface="Arial"/>
              </a:rPr>
              <a:t>Mandated Changes:</a:t>
            </a:r>
          </a:p>
          <a:p>
            <a:pPr marL="285750" marR="0" lvl="0" indent="-285750">
              <a:spcBef>
                <a:spcPts val="0"/>
              </a:spcBef>
              <a:spcAft>
                <a:spcPts val="0"/>
              </a:spcAft>
              <a:buFont typeface="Arial" panose="020B0604020202020204" pitchFamily="34" charset="0"/>
              <a:buChar char="•"/>
            </a:pPr>
            <a:r>
              <a:rPr lang="en-US" sz="1600">
                <a:solidFill>
                  <a:prstClr val="black"/>
                </a:solidFill>
                <a:latin typeface="Arial"/>
                <a:cs typeface="Arial"/>
              </a:rPr>
              <a:t>Increase in salary for certified staff of $2,500.</a:t>
            </a:r>
          </a:p>
          <a:p>
            <a:pPr marL="285750" indent="-285750">
              <a:buFont typeface="Arial" panose="020B0604020202020204" pitchFamily="34" charset="0"/>
              <a:buChar char="•"/>
            </a:pPr>
            <a:r>
              <a:rPr lang="en-US" sz="1600">
                <a:solidFill>
                  <a:prstClr val="black"/>
                </a:solidFill>
                <a:latin typeface="Arial"/>
                <a:cs typeface="Arial"/>
              </a:rPr>
              <a:t>Increase in salary for bus drivers and monitors of 4.1%; District is recommending 10% increase.</a:t>
            </a:r>
          </a:p>
          <a:p>
            <a:pPr marL="285750" indent="-285750">
              <a:buFont typeface="Arial" panose="020B0604020202020204" pitchFamily="34" charset="0"/>
              <a:buChar char="•"/>
            </a:pPr>
            <a:r>
              <a:rPr lang="en-US" sz="1600">
                <a:solidFill>
                  <a:prstClr val="black"/>
                </a:solidFill>
                <a:latin typeface="Arial"/>
                <a:cs typeface="Arial"/>
              </a:rPr>
              <a:t>Increase in salary for school nutrition servers, monitors, cashiers, and nutrition assistants of 4.1%, District is recommending 5 -10% increase for certain SFS positions.</a:t>
            </a:r>
          </a:p>
          <a:p>
            <a:pPr marL="285750" indent="-285750">
              <a:buFont typeface="Arial" panose="020B0604020202020204" pitchFamily="34" charset="0"/>
              <a:buChar char="•"/>
            </a:pPr>
            <a:r>
              <a:rPr lang="en-US" sz="1600">
                <a:solidFill>
                  <a:prstClr val="black"/>
                </a:solidFill>
                <a:latin typeface="Arial"/>
                <a:cs typeface="Arial"/>
              </a:rPr>
              <a:t>Custodial supplement of $1,000 for 2024-2025 school year.</a:t>
            </a:r>
            <a:endParaRPr lang="en-US" sz="1600">
              <a:solidFill>
                <a:prstClr val="black"/>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a:solidFill>
                  <a:prstClr val="black"/>
                </a:solidFill>
                <a:latin typeface="Arial"/>
                <a:cs typeface="Arial"/>
              </a:rPr>
              <a:t>State Health Benefit Plan Insurance for Certified Staff from $18,960 to $21,120 per participating employee per year.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prstClr val="black"/>
                </a:solidFill>
                <a:latin typeface="Arial"/>
                <a:cs typeface="Arial"/>
              </a:rPr>
              <a:t>State Health Benefit Plan Insurance for Classified Staff from $12,840 to $16,650 per participating employee per year.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prstClr val="black"/>
                </a:solidFill>
                <a:latin typeface="Arial"/>
                <a:cs typeface="Arial"/>
              </a:rPr>
              <a:t>Increase in Teacher’s Retirement System contribution rate from 19.98% to 20.78%.</a:t>
            </a:r>
          </a:p>
          <a:p>
            <a:pPr marL="285750" indent="-285750">
              <a:buFont typeface="Arial" panose="020B0604020202020204" pitchFamily="34" charset="0"/>
              <a:buChar char="•"/>
              <a:defRPr/>
            </a:pPr>
            <a:r>
              <a:rPr lang="en-US" sz="1600">
                <a:latin typeface="Arial"/>
                <a:ea typeface="Bookman Old Style" panose="02050604050505020204" pitchFamily="18" charset="0"/>
                <a:cs typeface="Arial"/>
              </a:rPr>
              <a:t>Return of two positions funded in ARP grant for continuity of services (not new positions, but pre-COVID positions) to the General Fund due to ending of the grant. (One Executive Officer and one Time and Absence management staff.)</a:t>
            </a:r>
          </a:p>
          <a:p>
            <a:pPr marL="285750" indent="-285750">
              <a:buFont typeface="Arial" panose="020B0604020202020204" pitchFamily="34" charset="0"/>
              <a:buChar char="•"/>
              <a:defRPr/>
            </a:pPr>
            <a:r>
              <a:rPr lang="en-US" sz="1600">
                <a:solidFill>
                  <a:prstClr val="black"/>
                </a:solidFill>
                <a:latin typeface="Arial"/>
                <a:cs typeface="Arial"/>
              </a:rPr>
              <a:t>Cost of salary increase due to some employees moving to the next step on the salary scale.</a:t>
            </a:r>
          </a:p>
          <a:p>
            <a:pPr marL="285750" indent="-285750">
              <a:buFont typeface="Arial" panose="020B0604020202020204" pitchFamily="34" charset="0"/>
              <a:buChar char="•"/>
              <a:defRPr/>
            </a:pPr>
            <a:r>
              <a:rPr lang="en-US" sz="1600">
                <a:solidFill>
                  <a:prstClr val="black"/>
                </a:solidFill>
                <a:latin typeface="Arial"/>
                <a:cs typeface="Arial"/>
              </a:rPr>
              <a:t>Increase in revenue and expenditures due to receipt of GaDOE School Safety Grant of $45,000 per school. </a:t>
            </a:r>
            <a:endParaRPr lang="en-US" sz="1600">
              <a:solidFill>
                <a:prstClr val="black"/>
              </a:solidFill>
              <a:latin typeface="Arial" panose="020B0604020202020204" pitchFamily="34" charset="0"/>
              <a:cs typeface="Arial" panose="020B0604020202020204" pitchFamily="34" charset="0"/>
            </a:endParaRPr>
          </a:p>
          <a:p>
            <a:pPr lvl="1">
              <a:defRPr/>
            </a:pPr>
            <a:r>
              <a:rPr lang="en-US" sz="1600">
                <a:solidFill>
                  <a:prstClr val="black"/>
                </a:solidFill>
                <a:latin typeface="Arial"/>
                <a:cs typeface="Arial"/>
              </a:rPr>
              <a:t>Safety Grant = $1,620,000 total</a:t>
            </a:r>
          </a:p>
          <a:p>
            <a:pPr marL="285750" indent="-285750">
              <a:buFont typeface="Arial" panose="020B0604020202020204" pitchFamily="34" charset="0"/>
              <a:buChar char="•"/>
              <a:defRPr/>
            </a:pPr>
            <a:r>
              <a:rPr lang="en-US" sz="1600">
                <a:solidFill>
                  <a:prstClr val="black"/>
                </a:solidFill>
                <a:latin typeface="Arial"/>
                <a:cs typeface="Arial"/>
              </a:rPr>
              <a:t>Increase in revenue and expenditures due to receipt of GaDOE Bus replacement grant.</a:t>
            </a:r>
            <a:endParaRPr lang="en-US">
              <a:solidFill>
                <a:prstClr val="black"/>
              </a:solidFill>
            </a:endParaRPr>
          </a:p>
        </p:txBody>
      </p:sp>
    </p:spTree>
    <p:extLst>
      <p:ext uri="{BB962C8B-B14F-4D97-AF65-F5344CB8AC3E}">
        <p14:creationId xmlns:p14="http://schemas.microsoft.com/office/powerpoint/2010/main" val="445785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830997"/>
          </a:xfrm>
          <a:prstGeom prst="rect">
            <a:avLst/>
          </a:prstGeom>
          <a:noFill/>
        </p:spPr>
        <p:txBody>
          <a:bodyPr wrap="square" lIns="91440" tIns="45720" rIns="91440" bIns="45720" rtlCol="0" anchor="t">
            <a:spAutoFit/>
          </a:bodyPr>
          <a:lstStyle/>
          <a:p>
            <a:pPr algn="ctr"/>
            <a:r>
              <a:rPr lang="en-US" sz="2400">
                <a:solidFill>
                  <a:schemeClr val="bg1"/>
                </a:solidFill>
                <a:latin typeface="Arial" panose="020B0604020202020204" pitchFamily="34" charset="0"/>
                <a:cs typeface="Arial" panose="020B0604020202020204" pitchFamily="34" charset="0"/>
              </a:rPr>
              <a:t>Highlights of the Tentative Adoption of the Superintendent’s FY 2025 Recommended Budget - Continued</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47E5BAE6-DD19-A9C9-06D6-1CBEDC5CA4E3}"/>
              </a:ext>
            </a:extLst>
          </p:cNvPr>
          <p:cNvSpPr>
            <a:spLocks noGrp="1"/>
          </p:cNvSpPr>
          <p:nvPr>
            <p:ph type="sldNum" sz="quarter" idx="12"/>
          </p:nvPr>
        </p:nvSpPr>
        <p:spPr>
          <a:xfrm>
            <a:off x="9348787" y="6344448"/>
            <a:ext cx="2743200" cy="365125"/>
          </a:xfrm>
        </p:spPr>
        <p:txBody>
          <a:bodyPr/>
          <a:lstStyle/>
          <a:p>
            <a:fld id="{28E6F07D-F62F-4C3B-A21E-2367E9A39921}" type="slidenum">
              <a:rPr lang="en-US" smtClean="0"/>
              <a:t>9</a:t>
            </a:fld>
            <a:endParaRPr lang="en-US"/>
          </a:p>
        </p:txBody>
      </p:sp>
      <p:sp>
        <p:nvSpPr>
          <p:cNvPr id="5" name="TextBox 4">
            <a:extLst>
              <a:ext uri="{FF2B5EF4-FFF2-40B4-BE49-F238E27FC236}">
                <a16:creationId xmlns:a16="http://schemas.microsoft.com/office/drawing/2014/main" id="{FBF3543B-410D-A002-C4C2-1FDEFE9A47A3}"/>
              </a:ext>
            </a:extLst>
          </p:cNvPr>
          <p:cNvSpPr txBox="1"/>
          <p:nvPr/>
        </p:nvSpPr>
        <p:spPr>
          <a:xfrm>
            <a:off x="365682" y="932723"/>
            <a:ext cx="11726304" cy="5970865"/>
          </a:xfrm>
          <a:prstGeom prst="rect">
            <a:avLst/>
          </a:prstGeom>
          <a:noFill/>
        </p:spPr>
        <p:txBody>
          <a:bodyPr wrap="square" lIns="91440" tIns="45720" rIns="91440" bIns="45720" rtlCol="0" anchor="t">
            <a:spAutoFit/>
          </a:bodyPr>
          <a:lstStyle/>
          <a:p>
            <a:endParaRPr lang="en-US" sz="1000" dirty="0">
              <a:latin typeface="Arial" panose="020B0604020202020204" pitchFamily="34" charset="0"/>
              <a:cs typeface="Arial" panose="020B0604020202020204" pitchFamily="34" charset="0"/>
            </a:endParaRPr>
          </a:p>
          <a:p>
            <a:r>
              <a:rPr lang="en-US" b="1" dirty="0">
                <a:latin typeface="Arial"/>
                <a:cs typeface="Arial"/>
              </a:rPr>
              <a:t>Highlights of the FY 2025 Superintendent’s Recommended Budget are continued below:</a:t>
            </a:r>
          </a:p>
          <a:p>
            <a:endParaRPr lang="en-US" sz="1000" dirty="0">
              <a:latin typeface="Arial" panose="020B0604020202020204" pitchFamily="34" charset="0"/>
              <a:cs typeface="Arial" panose="020B0604020202020204" pitchFamily="34" charset="0"/>
            </a:endParaRPr>
          </a:p>
          <a:p>
            <a:endParaRPr lang="en-US" sz="1000" dirty="0">
              <a:latin typeface="Arial"/>
              <a:cs typeface="Arial"/>
            </a:endParaRPr>
          </a:p>
          <a:p>
            <a:pPr marR="0" lvl="0">
              <a:spcBef>
                <a:spcPts val="0"/>
              </a:spcBef>
              <a:spcAft>
                <a:spcPts val="0"/>
              </a:spcAft>
            </a:pPr>
            <a:r>
              <a:rPr lang="en-US" sz="1600" b="1" dirty="0">
                <a:latin typeface="Arial"/>
                <a:cs typeface="Arial"/>
              </a:rPr>
              <a:t>District Initiatives:</a:t>
            </a:r>
          </a:p>
          <a:p>
            <a:pPr marL="285750" indent="-285750">
              <a:buFont typeface="Arial" panose="020B0604020202020204" pitchFamily="34" charset="0"/>
              <a:buChar char="•"/>
            </a:pPr>
            <a:r>
              <a:rPr lang="en-US" sz="1600" dirty="0">
                <a:latin typeface="Arial"/>
                <a:ea typeface="Bookman Old Style" panose="02050604050505020204" pitchFamily="18" charset="0"/>
                <a:cs typeface="Arial"/>
              </a:rPr>
              <a:t>Increased support in line with State's Literacy Initiative (LETRS training, Literacy Coaches, AI reading supports, tutors, etc.).</a:t>
            </a:r>
            <a:endParaRPr lang="en-US" sz="1600" dirty="0">
              <a:effectLst/>
              <a:latin typeface="Arial" panose="020B0604020202020204" pitchFamily="34" charset="0"/>
              <a:ea typeface="Bookman Old Style" panose="02050604050505020204" pitchFamily="18" charset="0"/>
              <a:cs typeface="Arial" panose="020B0604020202020204" pitchFamily="34" charset="0"/>
            </a:endParaRPr>
          </a:p>
          <a:p>
            <a:pPr marL="285750" indent="-285750">
              <a:buFont typeface="Arial" panose="020B0604020202020204" pitchFamily="34" charset="0"/>
              <a:buChar char="•"/>
            </a:pPr>
            <a:r>
              <a:rPr lang="en-US" sz="1600" dirty="0">
                <a:latin typeface="Arial"/>
                <a:ea typeface="Bookman Old Style" panose="02050604050505020204" pitchFamily="18" charset="0"/>
                <a:cs typeface="Arial"/>
              </a:rPr>
              <a:t>Increased salary for ALL certified staff by 2% in addition to the State increase of $2,500.</a:t>
            </a:r>
            <a:endParaRPr lang="en-US" sz="1600" dirty="0">
              <a:effectLst/>
              <a:latin typeface="Arial"/>
              <a:ea typeface="Bookman Old Style" panose="02050604050505020204" pitchFamily="18" charset="0"/>
              <a:cs typeface="Arial"/>
            </a:endParaRPr>
          </a:p>
          <a:p>
            <a:pPr marL="285750" indent="-285750">
              <a:buFont typeface="Arial" panose="020B0604020202020204" pitchFamily="34" charset="0"/>
              <a:buChar char="•"/>
            </a:pPr>
            <a:r>
              <a:rPr lang="en-US" sz="1600" dirty="0">
                <a:latin typeface="Arial"/>
                <a:ea typeface="Bookman Old Style" panose="02050604050505020204" pitchFamily="18" charset="0"/>
                <a:cs typeface="Arial"/>
              </a:rPr>
              <a:t>Increased salary</a:t>
            </a:r>
            <a:r>
              <a:rPr lang="en-US" sz="1600" dirty="0">
                <a:effectLst/>
                <a:latin typeface="Arial"/>
                <a:ea typeface="Bookman Old Style" panose="02050604050505020204" pitchFamily="18" charset="0"/>
                <a:cs typeface="Arial"/>
              </a:rPr>
              <a:t> for ALL classified staff by 5%.</a:t>
            </a:r>
            <a:endParaRPr lang="en-US" sz="1600" dirty="0">
              <a:latin typeface="Arial"/>
              <a:ea typeface="Bookman Old Style" panose="02050604050505020204" pitchFamily="18" charset="0"/>
              <a:cs typeface="Arial"/>
            </a:endParaRPr>
          </a:p>
          <a:p>
            <a:pPr marL="285750" indent="-285750">
              <a:buFont typeface="Arial" panose="020B0604020202020204" pitchFamily="34" charset="0"/>
              <a:buChar char="•"/>
            </a:pPr>
            <a:r>
              <a:rPr lang="en-US" sz="1600" dirty="0">
                <a:latin typeface="Arial"/>
                <a:ea typeface="Bookman Old Style" panose="02050604050505020204" pitchFamily="18" charset="0"/>
                <a:cs typeface="Arial"/>
              </a:rPr>
              <a:t>Added increases to begin addressing significant salary gaps for identified positions when compared to similar districts.</a:t>
            </a:r>
          </a:p>
          <a:p>
            <a:pPr marL="742950" lvl="1" indent="-285750">
              <a:buFont typeface="Courier New" panose="020B0604020202020204" pitchFamily="34" charset="0"/>
              <a:buChar char="o"/>
            </a:pPr>
            <a:r>
              <a:rPr lang="en-US" sz="1600" dirty="0">
                <a:latin typeface="Arial"/>
                <a:ea typeface="Bookman Old Style" panose="02050604050505020204" pitchFamily="18" charset="0"/>
                <a:cs typeface="Arial"/>
              </a:rPr>
              <a:t>Identified leadership positions (Assistant Principals to Deputy Superintendent) – Additional 2%</a:t>
            </a:r>
          </a:p>
          <a:p>
            <a:pPr marL="742950" lvl="1" indent="-285750">
              <a:buFont typeface="Courier New" panose="020B0604020202020204" pitchFamily="34" charset="0"/>
              <a:buChar char="o"/>
            </a:pPr>
            <a:r>
              <a:rPr lang="en-US" sz="1600" dirty="0">
                <a:latin typeface="Arial"/>
                <a:ea typeface="Bookman Old Style" panose="02050604050505020204" pitchFamily="18" charset="0"/>
                <a:cs typeface="Arial"/>
              </a:rPr>
              <a:t>Paraprofessionals, Bus Drivers, Groundskeepers, School Resource Officers, and School Nutrition Assistants  Additional 5% (Total of 10%)</a:t>
            </a:r>
            <a:endParaRPr lang="en-US" dirty="0"/>
          </a:p>
          <a:p>
            <a:endParaRPr lang="en-US" sz="1500" b="1" dirty="0">
              <a:latin typeface="Arial"/>
              <a:ea typeface="Bookman Old Style" panose="02050604050505020204" pitchFamily="18" charset="0"/>
              <a:cs typeface="Arial" panose="020B0604020202020204" pitchFamily="34" charset="0"/>
            </a:endParaRPr>
          </a:p>
          <a:p>
            <a:r>
              <a:rPr lang="en-US" sz="1500" b="1" dirty="0">
                <a:latin typeface="Arial"/>
                <a:cs typeface="Arial"/>
              </a:rPr>
              <a:t>Other Considerations:</a:t>
            </a:r>
            <a:endParaRPr lang="en-US" sz="1500" b="1" dirty="0">
              <a:latin typeface="Arial"/>
              <a:ea typeface="Calibri"/>
              <a:cs typeface="Arial"/>
            </a:endParaRPr>
          </a:p>
          <a:p>
            <a:pPr marL="285750" indent="-285750">
              <a:buFont typeface="Arial" panose="020B0604020202020204" pitchFamily="34" charset="0"/>
              <a:buChar char="•"/>
            </a:pPr>
            <a:r>
              <a:rPr lang="en-US" sz="1600" dirty="0">
                <a:latin typeface="Arial"/>
                <a:ea typeface="Bookman Old Style" panose="02050604050505020204" pitchFamily="18" charset="0"/>
                <a:cs typeface="Arial"/>
              </a:rPr>
              <a:t>Reallocated needed funding for curricular resources and supplemental materials currently funded by ARP/CARES.</a:t>
            </a:r>
          </a:p>
          <a:p>
            <a:pPr marL="285750" indent="-285750">
              <a:buFont typeface="Arial" panose="020B0604020202020204" pitchFamily="34" charset="0"/>
              <a:buChar char="•"/>
            </a:pPr>
            <a:r>
              <a:rPr lang="en-US" sz="1600" dirty="0">
                <a:latin typeface="Arial"/>
                <a:ea typeface="Bookman Old Style" panose="02050604050505020204" pitchFamily="18" charset="0"/>
                <a:cs typeface="Arial"/>
              </a:rPr>
              <a:t>Reduction of operational expenditures by estimated 10%.</a:t>
            </a:r>
          </a:p>
          <a:p>
            <a:pPr marL="285750" indent="-285750">
              <a:buFont typeface="Arial" panose="020B0604020202020204" pitchFamily="34" charset="0"/>
              <a:buChar char="•"/>
            </a:pPr>
            <a:r>
              <a:rPr lang="en-US" sz="1600" dirty="0">
                <a:latin typeface="Arial"/>
                <a:ea typeface="Bookman Old Style" panose="02050604050505020204" pitchFamily="18" charset="0"/>
                <a:cs typeface="Arial"/>
              </a:rPr>
              <a:t>Included inflationary costs for goods and supplies.</a:t>
            </a:r>
          </a:p>
          <a:p>
            <a:pPr marL="285750" indent="-285750">
              <a:buFont typeface="Arial" panose="020B0604020202020204" pitchFamily="34" charset="0"/>
              <a:buChar char="•"/>
            </a:pPr>
            <a:r>
              <a:rPr lang="en-US" sz="1600" dirty="0">
                <a:latin typeface="Arial"/>
                <a:ea typeface="Bookman Old Style" panose="02050604050505020204" pitchFamily="18" charset="0"/>
                <a:cs typeface="Arial"/>
              </a:rPr>
              <a:t>Included expenditures and revenues for GaDOE safety grants to schools and bus replacement funds.</a:t>
            </a:r>
            <a:endParaRPr lang="en-US" dirty="0"/>
          </a:p>
          <a:p>
            <a:pPr marL="285750" indent="-285750">
              <a:buFont typeface="Arial" panose="020B0604020202020204" pitchFamily="34" charset="0"/>
              <a:buChar char="•"/>
            </a:pPr>
            <a:r>
              <a:rPr lang="en-US" sz="1600" dirty="0">
                <a:effectLst/>
                <a:latin typeface="Arial"/>
                <a:ea typeface="Bookman Old Style" panose="02050604050505020204" pitchFamily="18" charset="0"/>
                <a:cs typeface="Arial"/>
              </a:rPr>
              <a:t>Included increases to QBE revenues for increase in enrollment, certified raises, and certified health insurance </a:t>
            </a:r>
            <a:r>
              <a:rPr lang="en-US" sz="1600" dirty="0">
                <a:latin typeface="Arial"/>
                <a:ea typeface="Bookman Old Style" panose="02050604050505020204" pitchFamily="18" charset="0"/>
                <a:cs typeface="Arial"/>
              </a:rPr>
              <a:t>and other adjustments to QBE funding</a:t>
            </a:r>
            <a:r>
              <a:rPr lang="en-US" sz="1600" dirty="0">
                <a:latin typeface="Arial"/>
                <a:ea typeface="Calibri"/>
                <a:cs typeface="Arial"/>
              </a:rPr>
              <a:t>.</a:t>
            </a:r>
            <a:endParaRPr lang="en-US" sz="1600" dirty="0">
              <a:latin typeface="Arial"/>
              <a:ea typeface="Calibri"/>
              <a:cs typeface="Calibri"/>
            </a:endParaRPr>
          </a:p>
          <a:p>
            <a:pPr marL="285750" indent="-285750">
              <a:buFont typeface="Arial" panose="020B0604020202020204" pitchFamily="34" charset="0"/>
              <a:buChar char="•"/>
            </a:pPr>
            <a:r>
              <a:rPr lang="en-US" sz="1600" dirty="0">
                <a:effectLst/>
                <a:latin typeface="Arial"/>
                <a:ea typeface="Bookman Old Style" panose="02050604050505020204" pitchFamily="18" charset="0"/>
                <a:cs typeface="Arial"/>
              </a:rPr>
              <a:t>Included increased equalization grant from GaDOE</a:t>
            </a:r>
            <a:r>
              <a:rPr lang="en-US" sz="1600" dirty="0">
                <a:latin typeface="Arial"/>
                <a:ea typeface="Bookman Old Style" panose="02050604050505020204" pitchFamily="18" charset="0"/>
                <a:cs typeface="Arial"/>
              </a:rPr>
              <a:t> =</a:t>
            </a:r>
            <a:r>
              <a:rPr lang="en-US" sz="1600" dirty="0">
                <a:effectLst/>
                <a:latin typeface="Arial"/>
                <a:ea typeface="Bookman Old Style" panose="02050604050505020204" pitchFamily="18" charset="0"/>
                <a:cs typeface="Arial"/>
              </a:rPr>
              <a:t> $11,440,649</a:t>
            </a:r>
            <a:r>
              <a:rPr lang="en-US" sz="1600" dirty="0">
                <a:latin typeface="Arial"/>
                <a:ea typeface="Bookman Old Style" panose="02050604050505020204" pitchFamily="18" charset="0"/>
                <a:cs typeface="Arial"/>
              </a:rPr>
              <a:t>.</a:t>
            </a:r>
            <a:endParaRPr lang="en-US" sz="1600" dirty="0">
              <a:effectLst/>
              <a:latin typeface="Arial"/>
              <a:ea typeface="Bookman Old Style" panose="02050604050505020204" pitchFamily="18" charset="0"/>
              <a:cs typeface="Arial"/>
            </a:endParaRPr>
          </a:p>
          <a:p>
            <a:pPr marL="285750" marR="0" lvl="0" indent="-285750">
              <a:spcBef>
                <a:spcPts val="0"/>
              </a:spcBef>
              <a:spcAft>
                <a:spcPts val="0"/>
              </a:spcAft>
              <a:buFont typeface="Arial" panose="020B0604020202020204" pitchFamily="34" charset="0"/>
              <a:buChar char="•"/>
            </a:pPr>
            <a:r>
              <a:rPr lang="en-US" sz="1600" dirty="0">
                <a:latin typeface="Arial"/>
                <a:ea typeface="Bookman Old Style" panose="02050604050505020204" pitchFamily="18" charset="0"/>
                <a:cs typeface="Arial"/>
              </a:rPr>
              <a:t>Included increase in investment income due to rising interest rates and balance of invested funds.</a:t>
            </a:r>
          </a:p>
          <a:p>
            <a:pPr marL="285750" indent="-285750">
              <a:buFont typeface="Arial" panose="020B0604020202020204" pitchFamily="34" charset="0"/>
              <a:buChar char="•"/>
            </a:pPr>
            <a:r>
              <a:rPr lang="en-US" sz="1600" dirty="0">
                <a:latin typeface="Arial"/>
                <a:ea typeface="Bookman Old Style" panose="02050604050505020204" pitchFamily="18" charset="0"/>
                <a:cs typeface="Arial"/>
              </a:rPr>
              <a:t>I</a:t>
            </a:r>
            <a:r>
              <a:rPr lang="en-US" sz="1600" dirty="0">
                <a:effectLst/>
                <a:latin typeface="Arial"/>
                <a:ea typeface="Bookman Old Style" panose="02050604050505020204" pitchFamily="18" charset="0"/>
                <a:cs typeface="Arial"/>
              </a:rPr>
              <a:t>ncluded projected increases in tax digest</a:t>
            </a:r>
            <a:r>
              <a:rPr lang="en-US" sz="1600" dirty="0">
                <a:latin typeface="Arial"/>
                <a:ea typeface="Bookman Old Style" panose="02050604050505020204" pitchFamily="18" charset="0"/>
                <a:cs typeface="Arial"/>
              </a:rPr>
              <a:t>.</a:t>
            </a:r>
            <a:r>
              <a:rPr lang="en-US" sz="1600" dirty="0">
                <a:effectLst/>
                <a:latin typeface="Arial"/>
                <a:ea typeface="Bookman Old Style" panose="02050604050505020204" pitchFamily="18" charset="0"/>
                <a:cs typeface="Arial"/>
              </a:rPr>
              <a:t> (</a:t>
            </a:r>
            <a:r>
              <a:rPr lang="en-US" sz="1600" dirty="0">
                <a:latin typeface="Arial"/>
                <a:ea typeface="Bookman Old Style" panose="02050604050505020204" pitchFamily="18" charset="0"/>
                <a:cs typeface="Arial"/>
              </a:rPr>
              <a:t>The official</a:t>
            </a:r>
            <a:r>
              <a:rPr lang="en-US" sz="1600" dirty="0">
                <a:effectLst/>
                <a:latin typeface="Arial"/>
                <a:ea typeface="Bookman Old Style" panose="02050604050505020204" pitchFamily="18" charset="0"/>
                <a:cs typeface="Arial"/>
              </a:rPr>
              <a:t> tax digest has not been received</a:t>
            </a:r>
            <a:r>
              <a:rPr lang="en-US" sz="1600" dirty="0">
                <a:latin typeface="Arial"/>
                <a:ea typeface="Bookman Old Style" panose="02050604050505020204" pitchFamily="18" charset="0"/>
                <a:cs typeface="Arial"/>
              </a:rPr>
              <a:t>.)</a:t>
            </a:r>
          </a:p>
          <a:p>
            <a:pPr marL="285750" marR="0" lvl="0" indent="-285750">
              <a:spcBef>
                <a:spcPts val="0"/>
              </a:spcBef>
              <a:spcAft>
                <a:spcPts val="0"/>
              </a:spcAft>
              <a:buFont typeface="Arial" panose="020B0604020202020204" pitchFamily="34" charset="0"/>
              <a:buChar char="•"/>
            </a:pPr>
            <a:r>
              <a:rPr lang="en-US" sz="1600" dirty="0">
                <a:effectLst/>
                <a:latin typeface="Arial"/>
                <a:ea typeface="Bookman Old Style" panose="02050604050505020204" pitchFamily="18" charset="0"/>
                <a:cs typeface="Arial"/>
              </a:rPr>
              <a:t>Adjusted estimated beginning July 1, 2024, fund balance based on FY 2024 projected revenues and expenditures.</a:t>
            </a:r>
          </a:p>
          <a:p>
            <a:pPr marL="285750" indent="-285750">
              <a:buFont typeface="Arial" panose="020B0604020202020204" pitchFamily="34" charset="0"/>
              <a:buChar char="•"/>
            </a:pPr>
            <a:r>
              <a:rPr lang="en-US" sz="1600" dirty="0">
                <a:latin typeface="Arial"/>
                <a:ea typeface="Bookman Old Style" panose="02050604050505020204" pitchFamily="18" charset="0"/>
                <a:cs typeface="Arial"/>
              </a:rPr>
              <a:t>Projected increase in student FTE count of 268 students.</a:t>
            </a:r>
            <a:endParaRPr lang="en-US" sz="1600" dirty="0">
              <a:effectLst/>
              <a:latin typeface="Arial"/>
              <a:ea typeface="Bookman Old Style" panose="02050604050505020204" pitchFamily="18" charset="0"/>
              <a:cs typeface="Arial"/>
            </a:endParaRPr>
          </a:p>
        </p:txBody>
      </p:sp>
    </p:spTree>
    <p:extLst>
      <p:ext uri="{BB962C8B-B14F-4D97-AF65-F5344CB8AC3E}">
        <p14:creationId xmlns:p14="http://schemas.microsoft.com/office/powerpoint/2010/main" val="4019710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2400" b="1">
                <a:solidFill>
                  <a:schemeClr val="bg1"/>
                </a:solidFill>
                <a:latin typeface="Trade Gothic Next HvyCd"/>
                <a:cs typeface="Arial"/>
              </a:rPr>
              <a:t>Changes From Work Session #3 to Tentative Recommended </a:t>
            </a:r>
          </a:p>
          <a:p>
            <a:r>
              <a:rPr lang="en-US" sz="2400" b="1">
                <a:solidFill>
                  <a:schemeClr val="bg1"/>
                </a:solidFill>
                <a:latin typeface="Trade Gothic Next HvyCd"/>
                <a:cs typeface="Arial"/>
              </a:rPr>
              <a:t>FY 2025 General Fund Budget Adoption</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415312" y="6488299"/>
            <a:ext cx="2743200" cy="365125"/>
          </a:xfrm>
        </p:spPr>
        <p:txBody>
          <a:bodyPr/>
          <a:lstStyle/>
          <a:p>
            <a:fld id="{28E6F07D-F62F-4C3B-A21E-2367E9A39921}" type="slidenum">
              <a:rPr lang="en-US" smtClean="0"/>
              <a:t>10</a:t>
            </a:fld>
            <a:endParaRPr lang="en-US"/>
          </a:p>
        </p:txBody>
      </p:sp>
      <p:pic>
        <p:nvPicPr>
          <p:cNvPr id="2" name="Picture 1">
            <a:extLst>
              <a:ext uri="{FF2B5EF4-FFF2-40B4-BE49-F238E27FC236}">
                <a16:creationId xmlns:a16="http://schemas.microsoft.com/office/drawing/2014/main" id="{42146875-8131-35DD-7CB2-3FF9A81554DD}"/>
              </a:ext>
            </a:extLst>
          </p:cNvPr>
          <p:cNvPicPr>
            <a:picLocks noChangeAspect="1"/>
          </p:cNvPicPr>
          <p:nvPr/>
        </p:nvPicPr>
        <p:blipFill>
          <a:blip r:embed="rId4"/>
          <a:stretch>
            <a:fillRect/>
          </a:stretch>
        </p:blipFill>
        <p:spPr>
          <a:xfrm>
            <a:off x="221035" y="1124713"/>
            <a:ext cx="11694445" cy="5474050"/>
          </a:xfrm>
          <a:prstGeom prst="rect">
            <a:avLst/>
          </a:prstGeom>
        </p:spPr>
      </p:pic>
    </p:spTree>
    <p:extLst>
      <p:ext uri="{BB962C8B-B14F-4D97-AF65-F5344CB8AC3E}">
        <p14:creationId xmlns:p14="http://schemas.microsoft.com/office/powerpoint/2010/main" val="1198339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64510" y="1056700"/>
            <a:ext cx="10633435" cy="2585323"/>
          </a:xfrm>
          <a:prstGeom prst="rect">
            <a:avLst/>
          </a:prstGeom>
          <a:noFill/>
        </p:spPr>
        <p:txBody>
          <a:bodyPr wrap="square" lIns="91440" tIns="45720" rIns="91440" bIns="45720" rtlCol="0" anchor="t">
            <a:spAutoFit/>
          </a:bodyPr>
          <a:lstStyle/>
          <a:p>
            <a:pPr algn="ctr"/>
            <a:r>
              <a:rPr lang="en-US" sz="5400" b="1">
                <a:latin typeface="Trade Gothic Next HvyCd"/>
                <a:cs typeface="Arial"/>
              </a:rPr>
              <a:t>FY 2025 </a:t>
            </a:r>
          </a:p>
          <a:p>
            <a:pPr algn="ctr"/>
            <a:r>
              <a:rPr lang="en-US" sz="5400" b="1">
                <a:latin typeface="Trade Gothic Next HvyCd"/>
                <a:cs typeface="Arial"/>
              </a:rPr>
              <a:t>General Fund </a:t>
            </a:r>
          </a:p>
          <a:p>
            <a:pPr algn="ctr"/>
            <a:r>
              <a:rPr lang="en-US" sz="5400" b="1">
                <a:latin typeface="Trade Gothic Next HvyCd"/>
                <a:cs typeface="Arial"/>
              </a:rPr>
              <a:t>Summary Budget Adoption</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a:xfrm>
            <a:off x="9313069" y="6392073"/>
            <a:ext cx="2743200" cy="365125"/>
          </a:xfrm>
        </p:spPr>
        <p:txBody>
          <a:bodyPr/>
          <a:lstStyle/>
          <a:p>
            <a:fld id="{28E6F07D-F62F-4C3B-A21E-2367E9A39921}" type="slidenum">
              <a:rPr lang="en-US" smtClean="0"/>
              <a:t>11</a:t>
            </a:fld>
            <a:endParaRPr lang="en-US"/>
          </a:p>
        </p:txBody>
      </p:sp>
    </p:spTree>
    <p:extLst>
      <p:ext uri="{BB962C8B-B14F-4D97-AF65-F5344CB8AC3E}">
        <p14:creationId xmlns:p14="http://schemas.microsoft.com/office/powerpoint/2010/main" val="595047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400" b="1">
                <a:solidFill>
                  <a:schemeClr val="bg1"/>
                </a:solidFill>
                <a:latin typeface="Trade Gothic Next HvyCd"/>
                <a:cs typeface="Arial"/>
              </a:rPr>
              <a:t>FY25 Revised General Fund Preliminary Budget</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13069" y="6392072"/>
            <a:ext cx="2743200" cy="365125"/>
          </a:xfrm>
        </p:spPr>
        <p:txBody>
          <a:bodyPr/>
          <a:lstStyle/>
          <a:p>
            <a:fld id="{28E6F07D-F62F-4C3B-A21E-2367E9A39921}" type="slidenum">
              <a:rPr lang="en-US" smtClean="0"/>
              <a:t>12</a:t>
            </a:fld>
            <a:endParaRPr lang="en-US"/>
          </a:p>
        </p:txBody>
      </p:sp>
      <p:pic>
        <p:nvPicPr>
          <p:cNvPr id="6" name="Picture 5">
            <a:extLst>
              <a:ext uri="{FF2B5EF4-FFF2-40B4-BE49-F238E27FC236}">
                <a16:creationId xmlns:a16="http://schemas.microsoft.com/office/drawing/2014/main" id="{48B57321-486B-66A3-49EC-55273B9F0636}"/>
              </a:ext>
            </a:extLst>
          </p:cNvPr>
          <p:cNvPicPr>
            <a:picLocks noChangeAspect="1"/>
          </p:cNvPicPr>
          <p:nvPr/>
        </p:nvPicPr>
        <p:blipFill>
          <a:blip r:embed="rId4"/>
          <a:stretch>
            <a:fillRect/>
          </a:stretch>
        </p:blipFill>
        <p:spPr>
          <a:xfrm>
            <a:off x="59592" y="1103953"/>
            <a:ext cx="11783220" cy="5216947"/>
          </a:xfrm>
          <a:prstGeom prst="rect">
            <a:avLst/>
          </a:prstGeom>
        </p:spPr>
      </p:pic>
    </p:spTree>
    <p:extLst>
      <p:ext uri="{BB962C8B-B14F-4D97-AF65-F5344CB8AC3E}">
        <p14:creationId xmlns:p14="http://schemas.microsoft.com/office/powerpoint/2010/main" val="2805851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Summary of Revenues, Expenditures and Fund Balance</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4940233-3E39-AE54-696C-592691A887EA}"/>
              </a:ext>
            </a:extLst>
          </p:cNvPr>
          <p:cNvPicPr>
            <a:picLocks noChangeAspect="1"/>
          </p:cNvPicPr>
          <p:nvPr/>
        </p:nvPicPr>
        <p:blipFill>
          <a:blip r:embed="rId4"/>
          <a:stretch>
            <a:fillRect/>
          </a:stretch>
        </p:blipFill>
        <p:spPr>
          <a:xfrm>
            <a:off x="452761" y="1012054"/>
            <a:ext cx="10908104" cy="5657831"/>
          </a:xfrm>
          <a:prstGeom prst="rect">
            <a:avLst/>
          </a:prstGeom>
        </p:spPr>
      </p:pic>
    </p:spTree>
    <p:extLst>
      <p:ext uri="{BB962C8B-B14F-4D97-AF65-F5344CB8AC3E}">
        <p14:creationId xmlns:p14="http://schemas.microsoft.com/office/powerpoint/2010/main" val="389675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64510" y="1056700"/>
            <a:ext cx="10633435" cy="2585323"/>
          </a:xfrm>
          <a:prstGeom prst="rect">
            <a:avLst/>
          </a:prstGeom>
          <a:noFill/>
        </p:spPr>
        <p:txBody>
          <a:bodyPr wrap="square" lIns="91440" tIns="45720" rIns="91440" bIns="45720" rtlCol="0" anchor="t">
            <a:spAutoFit/>
          </a:bodyPr>
          <a:lstStyle/>
          <a:p>
            <a:pPr algn="ctr"/>
            <a:r>
              <a:rPr lang="en-US" sz="5400" b="1">
                <a:latin typeface="Trade Gothic Next HvyCd"/>
                <a:cs typeface="Arial"/>
              </a:rPr>
              <a:t>FY 2025 </a:t>
            </a:r>
          </a:p>
          <a:p>
            <a:pPr algn="ctr"/>
            <a:r>
              <a:rPr lang="en-US" sz="5400" b="1">
                <a:latin typeface="Trade Gothic Next HvyCd"/>
                <a:cs typeface="Arial"/>
              </a:rPr>
              <a:t>General Fund </a:t>
            </a:r>
          </a:p>
          <a:p>
            <a:pPr algn="ctr"/>
            <a:r>
              <a:rPr lang="en-US" sz="5400" b="1">
                <a:latin typeface="Trade Gothic Next HvyCd"/>
                <a:cs typeface="Arial"/>
              </a:rPr>
              <a:t>Revenue Projection Summary</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a:xfrm>
            <a:off x="9313069" y="6392073"/>
            <a:ext cx="2743200" cy="365125"/>
          </a:xfrm>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2711501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General Fund – Revenues and Other Available Sources</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299BA00-C547-4DF7-16D3-4F7913BF04E1}"/>
              </a:ext>
            </a:extLst>
          </p:cNvPr>
          <p:cNvPicPr>
            <a:picLocks noChangeAspect="1"/>
          </p:cNvPicPr>
          <p:nvPr/>
        </p:nvPicPr>
        <p:blipFill>
          <a:blip r:embed="rId4"/>
          <a:stretch>
            <a:fillRect/>
          </a:stretch>
        </p:blipFill>
        <p:spPr>
          <a:xfrm>
            <a:off x="187910" y="1126989"/>
            <a:ext cx="11816179" cy="5087380"/>
          </a:xfrm>
          <a:prstGeom prst="rect">
            <a:avLst/>
          </a:prstGeom>
        </p:spPr>
      </p:pic>
    </p:spTree>
    <p:extLst>
      <p:ext uri="{BB962C8B-B14F-4D97-AF65-F5344CB8AC3E}">
        <p14:creationId xmlns:p14="http://schemas.microsoft.com/office/powerpoint/2010/main" val="3812081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Trade Gothic Next HvyCd"/>
                <a:cs typeface="Arial"/>
              </a:rPr>
              <a:t>General Fund FY 2025 Percentage of Revenue by Source</a:t>
            </a:r>
            <a:endParaRPr lang="en-US" sz="4000" b="1" i="0" u="none" strike="noStrike" kern="1200" cap="none" spc="0" normalizeH="0" baseline="0" noProof="0">
              <a:ln>
                <a:noFill/>
              </a:ln>
              <a:solidFill>
                <a:prstClr val="white"/>
              </a:solidFill>
              <a:effectLst/>
              <a:uLnTx/>
              <a:uFillTx/>
              <a:latin typeface="Trade Gothic Next HvyCd"/>
              <a:cs typeface="Arial"/>
            </a:endParaRP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232C554F-E20B-14FA-77D5-29CBEAF4342F}"/>
              </a:ext>
            </a:extLst>
          </p:cNvPr>
          <p:cNvPicPr>
            <a:picLocks noChangeAspect="1"/>
          </p:cNvPicPr>
          <p:nvPr/>
        </p:nvPicPr>
        <p:blipFill>
          <a:blip r:embed="rId4"/>
          <a:stretch>
            <a:fillRect/>
          </a:stretch>
        </p:blipFill>
        <p:spPr>
          <a:xfrm>
            <a:off x="1312753" y="1134301"/>
            <a:ext cx="9198320" cy="5723699"/>
          </a:xfrm>
          <a:prstGeom prst="rect">
            <a:avLst/>
          </a:prstGeom>
        </p:spPr>
      </p:pic>
    </p:spTree>
    <p:extLst>
      <p:ext uri="{BB962C8B-B14F-4D97-AF65-F5344CB8AC3E}">
        <p14:creationId xmlns:p14="http://schemas.microsoft.com/office/powerpoint/2010/main" val="3499185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64510" y="1056700"/>
            <a:ext cx="10633435" cy="2585323"/>
          </a:xfrm>
          <a:prstGeom prst="rect">
            <a:avLst/>
          </a:prstGeom>
          <a:noFill/>
        </p:spPr>
        <p:txBody>
          <a:bodyPr wrap="square" lIns="91440" tIns="45720" rIns="91440" bIns="45720" rtlCol="0" anchor="t">
            <a:spAutoFit/>
          </a:bodyPr>
          <a:lstStyle/>
          <a:p>
            <a:pPr algn="ctr"/>
            <a:r>
              <a:rPr lang="en-US" sz="5400" b="1">
                <a:latin typeface="Trade Gothic Next HvyCd"/>
                <a:cs typeface="Arial"/>
              </a:rPr>
              <a:t>FY 2025 </a:t>
            </a:r>
          </a:p>
          <a:p>
            <a:pPr algn="ctr"/>
            <a:r>
              <a:rPr lang="en-US" sz="5400" b="1">
                <a:latin typeface="Trade Gothic Next HvyCd"/>
                <a:cs typeface="Arial"/>
              </a:rPr>
              <a:t>General Fund </a:t>
            </a:r>
          </a:p>
          <a:p>
            <a:pPr algn="ctr"/>
            <a:r>
              <a:rPr lang="en-US" sz="5400" b="1">
                <a:latin typeface="Trade Gothic Next HvyCd"/>
                <a:cs typeface="Arial"/>
              </a:rPr>
              <a:t>Local Revenue Projections</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a:xfrm>
            <a:off x="9313069" y="6392073"/>
            <a:ext cx="2743200" cy="365125"/>
          </a:xfrm>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2246824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General Fund – Local Revenues</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AD556BE9-759D-2B55-4C4D-5B57BC175ED8}"/>
              </a:ext>
            </a:extLst>
          </p:cNvPr>
          <p:cNvPicPr>
            <a:picLocks noChangeAspect="1"/>
          </p:cNvPicPr>
          <p:nvPr/>
        </p:nvPicPr>
        <p:blipFill>
          <a:blip r:embed="rId4"/>
          <a:stretch>
            <a:fillRect/>
          </a:stretch>
        </p:blipFill>
        <p:spPr>
          <a:xfrm>
            <a:off x="380861" y="1046883"/>
            <a:ext cx="10884901" cy="5495925"/>
          </a:xfrm>
          <a:prstGeom prst="rect">
            <a:avLst/>
          </a:prstGeom>
        </p:spPr>
      </p:pic>
    </p:spTree>
    <p:extLst>
      <p:ext uri="{BB962C8B-B14F-4D97-AF65-F5344CB8AC3E}">
        <p14:creationId xmlns:p14="http://schemas.microsoft.com/office/powerpoint/2010/main" val="1254323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Millage Rate Ten Year Trend Data</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C4FF8C4-CA56-E1F2-ED34-DF2E2EEA37DD}"/>
              </a:ext>
            </a:extLst>
          </p:cNvPr>
          <p:cNvPicPr>
            <a:picLocks noChangeAspect="1"/>
          </p:cNvPicPr>
          <p:nvPr/>
        </p:nvPicPr>
        <p:blipFill>
          <a:blip r:embed="rId4"/>
          <a:stretch>
            <a:fillRect/>
          </a:stretch>
        </p:blipFill>
        <p:spPr>
          <a:xfrm>
            <a:off x="395295" y="1031833"/>
            <a:ext cx="11401410" cy="5455490"/>
          </a:xfrm>
          <a:prstGeom prst="rect">
            <a:avLst/>
          </a:prstGeom>
        </p:spPr>
      </p:pic>
    </p:spTree>
    <p:extLst>
      <p:ext uri="{BB962C8B-B14F-4D97-AF65-F5344CB8AC3E}">
        <p14:creationId xmlns:p14="http://schemas.microsoft.com/office/powerpoint/2010/main" val="423387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64510" y="1056700"/>
            <a:ext cx="10633435" cy="2585323"/>
          </a:xfrm>
          <a:prstGeom prst="rect">
            <a:avLst/>
          </a:prstGeom>
          <a:noFill/>
        </p:spPr>
        <p:txBody>
          <a:bodyPr wrap="square" lIns="91440" tIns="45720" rIns="91440" bIns="45720" rtlCol="0" anchor="t">
            <a:spAutoFit/>
          </a:bodyPr>
          <a:lstStyle/>
          <a:p>
            <a:pPr algn="ctr"/>
            <a:r>
              <a:rPr lang="en-US" sz="5400" b="1">
                <a:latin typeface="Trade Gothic Next HvyCd"/>
                <a:cs typeface="Arial"/>
              </a:rPr>
              <a:t>FY 2025 </a:t>
            </a:r>
          </a:p>
          <a:p>
            <a:pPr algn="ctr"/>
            <a:r>
              <a:rPr lang="en-US" sz="5400" b="1">
                <a:latin typeface="Trade Gothic Next HvyCd"/>
                <a:cs typeface="Arial"/>
              </a:rPr>
              <a:t>General Fund </a:t>
            </a:r>
          </a:p>
          <a:p>
            <a:pPr algn="ctr"/>
            <a:r>
              <a:rPr lang="en-US" sz="5400" b="1">
                <a:latin typeface="Trade Gothic Next HvyCd"/>
                <a:cs typeface="Arial"/>
              </a:rPr>
              <a:t>State Revenue Projections</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a:xfrm>
            <a:off x="9313069" y="6392073"/>
            <a:ext cx="2743200" cy="365125"/>
          </a:xfrm>
        </p:spPr>
        <p:txBody>
          <a:bodyPr/>
          <a:lstStyle/>
          <a:p>
            <a:fld id="{28E6F07D-F62F-4C3B-A21E-2367E9A39921}" type="slidenum">
              <a:rPr lang="en-US" smtClean="0"/>
              <a:t>20</a:t>
            </a:fld>
            <a:endParaRPr lang="en-US"/>
          </a:p>
        </p:txBody>
      </p:sp>
    </p:spTree>
    <p:extLst>
      <p:ext uri="{BB962C8B-B14F-4D97-AF65-F5344CB8AC3E}">
        <p14:creationId xmlns:p14="http://schemas.microsoft.com/office/powerpoint/2010/main" val="3346053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State Revenue Summary</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2E5BBC3-6B1A-3786-9BD0-26FBC56E4AF6}"/>
              </a:ext>
            </a:extLst>
          </p:cNvPr>
          <p:cNvPicPr>
            <a:picLocks noChangeAspect="1"/>
          </p:cNvPicPr>
          <p:nvPr/>
        </p:nvPicPr>
        <p:blipFill>
          <a:blip r:embed="rId4"/>
          <a:stretch>
            <a:fillRect/>
          </a:stretch>
        </p:blipFill>
        <p:spPr>
          <a:xfrm>
            <a:off x="256527" y="1031694"/>
            <a:ext cx="11284444" cy="5638191"/>
          </a:xfrm>
          <a:prstGeom prst="rect">
            <a:avLst/>
          </a:prstGeom>
        </p:spPr>
      </p:pic>
    </p:spTree>
    <p:extLst>
      <p:ext uri="{BB962C8B-B14F-4D97-AF65-F5344CB8AC3E}">
        <p14:creationId xmlns:p14="http://schemas.microsoft.com/office/powerpoint/2010/main" val="1844838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532369"/>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600" b="1">
                <a:solidFill>
                  <a:prstClr val="white"/>
                </a:solidFill>
                <a:latin typeface="Trade Gothic Next HvyCd"/>
                <a:cs typeface="Arial"/>
              </a:rPr>
              <a:t>FY 2025 Initial QBE Allotment Sheet</a:t>
            </a:r>
            <a:endParaRPr kumimoji="0" lang="en-US" sz="3600" b="1" i="0" u="none" strike="noStrike" kern="1200" cap="none" spc="0" normalizeH="0" baseline="0" noProof="0">
              <a:ln>
                <a:noFill/>
              </a:ln>
              <a:solidFill>
                <a:prstClr val="white"/>
              </a:solidFill>
              <a:effectLst/>
              <a:uLnTx/>
              <a:uFillTx/>
              <a:latin typeface="Trade Gothic Next HvyCd"/>
              <a:cs typeface="Arial"/>
            </a:endParaRP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19206"/>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208B596A-35CC-8845-DC29-51451304BA8C}"/>
              </a:ext>
            </a:extLst>
          </p:cNvPr>
          <p:cNvPicPr>
            <a:picLocks noChangeAspect="1"/>
          </p:cNvPicPr>
          <p:nvPr/>
        </p:nvPicPr>
        <p:blipFill>
          <a:blip r:embed="rId4"/>
          <a:stretch>
            <a:fillRect/>
          </a:stretch>
        </p:blipFill>
        <p:spPr>
          <a:xfrm>
            <a:off x="350888" y="711796"/>
            <a:ext cx="10438428" cy="6140652"/>
          </a:xfrm>
          <a:prstGeom prst="rect">
            <a:avLst/>
          </a:prstGeom>
        </p:spPr>
      </p:pic>
    </p:spTree>
    <p:extLst>
      <p:ext uri="{BB962C8B-B14F-4D97-AF65-F5344CB8AC3E}">
        <p14:creationId xmlns:p14="http://schemas.microsoft.com/office/powerpoint/2010/main" val="3043484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a:solidFill>
                  <a:prstClr val="white"/>
                </a:solidFill>
                <a:latin typeface="Trade Gothic Next HvyCd"/>
                <a:cs typeface="Arial"/>
              </a:rPr>
              <a:t>Ga DOE QBE Allotment Comparisons FY 2025 to FY 2024</a:t>
            </a:r>
            <a:endParaRPr kumimoji="0" lang="en-US" sz="3200" b="1" i="0" u="none" strike="noStrike" kern="1200" cap="none" spc="0" normalizeH="0" baseline="0" noProof="0">
              <a:ln>
                <a:noFill/>
              </a:ln>
              <a:solidFill>
                <a:prstClr val="white"/>
              </a:solidFill>
              <a:effectLst/>
              <a:uLnTx/>
              <a:uFillTx/>
              <a:latin typeface="Trade Gothic Next HvyCd"/>
              <a:cs typeface="Arial"/>
            </a:endParaRP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5ABB1E6E-A16E-1470-B41A-4972941AEB98}"/>
              </a:ext>
            </a:extLst>
          </p:cNvPr>
          <p:cNvPicPr>
            <a:picLocks noChangeAspect="1"/>
          </p:cNvPicPr>
          <p:nvPr/>
        </p:nvPicPr>
        <p:blipFill>
          <a:blip r:embed="rId4"/>
          <a:stretch>
            <a:fillRect/>
          </a:stretch>
        </p:blipFill>
        <p:spPr>
          <a:xfrm>
            <a:off x="138482" y="1126989"/>
            <a:ext cx="11814809" cy="5360334"/>
          </a:xfrm>
          <a:prstGeom prst="rect">
            <a:avLst/>
          </a:prstGeom>
        </p:spPr>
      </p:pic>
    </p:spTree>
    <p:extLst>
      <p:ext uri="{BB962C8B-B14F-4D97-AF65-F5344CB8AC3E}">
        <p14:creationId xmlns:p14="http://schemas.microsoft.com/office/powerpoint/2010/main" val="2876881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600" b="1">
                <a:solidFill>
                  <a:prstClr val="white"/>
                </a:solidFill>
                <a:latin typeface="Trade Gothic Next HvyCd"/>
                <a:cs typeface="Arial"/>
              </a:rPr>
              <a:t>Local Five Mill Share FY 2023 – FY 2025</a:t>
            </a:r>
            <a:endParaRPr kumimoji="0" lang="en-US" sz="3600" b="1" i="0" u="none" strike="noStrike" kern="1200" cap="none" spc="0" normalizeH="0" baseline="0" noProof="0">
              <a:ln>
                <a:noFill/>
              </a:ln>
              <a:solidFill>
                <a:prstClr val="white"/>
              </a:solidFill>
              <a:effectLst/>
              <a:uLnTx/>
              <a:uFillTx/>
              <a:latin typeface="Trade Gothic Next HvyCd"/>
              <a:cs typeface="Arial"/>
            </a:endParaRP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A1E8AA32-3ABA-C0BF-9B60-9141AF33563F}"/>
              </a:ext>
            </a:extLst>
          </p:cNvPr>
          <p:cNvPicPr>
            <a:picLocks noChangeAspect="1"/>
          </p:cNvPicPr>
          <p:nvPr/>
        </p:nvPicPr>
        <p:blipFill>
          <a:blip r:embed="rId4"/>
          <a:stretch>
            <a:fillRect/>
          </a:stretch>
        </p:blipFill>
        <p:spPr>
          <a:xfrm>
            <a:off x="133118" y="1034526"/>
            <a:ext cx="11398975" cy="5632604"/>
          </a:xfrm>
          <a:prstGeom prst="rect">
            <a:avLst/>
          </a:prstGeom>
        </p:spPr>
      </p:pic>
    </p:spTree>
    <p:extLst>
      <p:ext uri="{BB962C8B-B14F-4D97-AF65-F5344CB8AC3E}">
        <p14:creationId xmlns:p14="http://schemas.microsoft.com/office/powerpoint/2010/main" val="3123388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Education Equalization Funding FY 2003 – FY 2024</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3B572B0A-406A-6DEA-282D-274556E1C3D5}"/>
              </a:ext>
            </a:extLst>
          </p:cNvPr>
          <p:cNvPicPr>
            <a:picLocks noChangeAspect="1"/>
          </p:cNvPicPr>
          <p:nvPr/>
        </p:nvPicPr>
        <p:blipFill>
          <a:blip r:embed="rId4"/>
          <a:stretch>
            <a:fillRect/>
          </a:stretch>
        </p:blipFill>
        <p:spPr>
          <a:xfrm>
            <a:off x="132009" y="1035820"/>
            <a:ext cx="11675292" cy="5569165"/>
          </a:xfrm>
          <a:prstGeom prst="rect">
            <a:avLst/>
          </a:prstGeom>
        </p:spPr>
      </p:pic>
    </p:spTree>
    <p:extLst>
      <p:ext uri="{BB962C8B-B14F-4D97-AF65-F5344CB8AC3E}">
        <p14:creationId xmlns:p14="http://schemas.microsoft.com/office/powerpoint/2010/main" val="15351323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64510" y="1056700"/>
            <a:ext cx="10633435" cy="2585323"/>
          </a:xfrm>
          <a:prstGeom prst="rect">
            <a:avLst/>
          </a:prstGeom>
          <a:noFill/>
        </p:spPr>
        <p:txBody>
          <a:bodyPr wrap="square" lIns="91440" tIns="45720" rIns="91440" bIns="45720" rtlCol="0" anchor="t">
            <a:spAutoFit/>
          </a:bodyPr>
          <a:lstStyle/>
          <a:p>
            <a:pPr algn="ctr"/>
            <a:r>
              <a:rPr lang="en-US" sz="5400" b="1">
                <a:latin typeface="Trade Gothic Next HvyCd"/>
                <a:cs typeface="Arial"/>
              </a:rPr>
              <a:t>FY 2025 </a:t>
            </a:r>
          </a:p>
          <a:p>
            <a:pPr algn="ctr"/>
            <a:r>
              <a:rPr lang="en-US" sz="5400" b="1">
                <a:latin typeface="Trade Gothic Next HvyCd"/>
                <a:cs typeface="Arial"/>
              </a:rPr>
              <a:t>General Fund </a:t>
            </a:r>
          </a:p>
          <a:p>
            <a:pPr algn="ctr"/>
            <a:r>
              <a:rPr lang="en-US" sz="5400" b="1">
                <a:latin typeface="Trade Gothic Next HvyCd"/>
                <a:cs typeface="Arial"/>
              </a:rPr>
              <a:t>Federal Revenue Projections</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a:xfrm>
            <a:off x="9313069" y="6392073"/>
            <a:ext cx="2743200" cy="365125"/>
          </a:xfrm>
        </p:spPr>
        <p:txBody>
          <a:bodyPr/>
          <a:lstStyle/>
          <a:p>
            <a:fld id="{28E6F07D-F62F-4C3B-A21E-2367E9A39921}" type="slidenum">
              <a:rPr lang="en-US" smtClean="0"/>
              <a:t>26</a:t>
            </a:fld>
            <a:endParaRPr lang="en-US"/>
          </a:p>
        </p:txBody>
      </p:sp>
    </p:spTree>
    <p:extLst>
      <p:ext uri="{BB962C8B-B14F-4D97-AF65-F5344CB8AC3E}">
        <p14:creationId xmlns:p14="http://schemas.microsoft.com/office/powerpoint/2010/main" val="395941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Federal Revenues</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E17AE27-99D5-5850-F150-92E5B83D0874}"/>
              </a:ext>
            </a:extLst>
          </p:cNvPr>
          <p:cNvPicPr>
            <a:picLocks noChangeAspect="1"/>
          </p:cNvPicPr>
          <p:nvPr/>
        </p:nvPicPr>
        <p:blipFill>
          <a:blip r:embed="rId4"/>
          <a:stretch>
            <a:fillRect/>
          </a:stretch>
        </p:blipFill>
        <p:spPr>
          <a:xfrm>
            <a:off x="891075" y="1126989"/>
            <a:ext cx="9876223" cy="3116537"/>
          </a:xfrm>
          <a:prstGeom prst="rect">
            <a:avLst/>
          </a:prstGeom>
        </p:spPr>
      </p:pic>
    </p:spTree>
    <p:extLst>
      <p:ext uri="{BB962C8B-B14F-4D97-AF65-F5344CB8AC3E}">
        <p14:creationId xmlns:p14="http://schemas.microsoft.com/office/powerpoint/2010/main" val="7357584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64510" y="1056700"/>
            <a:ext cx="10633435" cy="2585323"/>
          </a:xfrm>
          <a:prstGeom prst="rect">
            <a:avLst/>
          </a:prstGeom>
          <a:noFill/>
        </p:spPr>
        <p:txBody>
          <a:bodyPr wrap="square" lIns="91440" tIns="45720" rIns="91440" bIns="45720" rtlCol="0" anchor="t">
            <a:spAutoFit/>
          </a:bodyPr>
          <a:lstStyle/>
          <a:p>
            <a:pPr algn="ctr"/>
            <a:r>
              <a:rPr lang="en-US" sz="5400" b="1">
                <a:latin typeface="Trade Gothic Next HvyCd"/>
                <a:cs typeface="Arial"/>
              </a:rPr>
              <a:t>FY 2025 </a:t>
            </a:r>
          </a:p>
          <a:p>
            <a:pPr algn="ctr"/>
            <a:r>
              <a:rPr lang="en-US" sz="5400" b="1">
                <a:latin typeface="Trade Gothic Next HvyCd"/>
                <a:cs typeface="Arial"/>
              </a:rPr>
              <a:t>General Fund </a:t>
            </a:r>
          </a:p>
          <a:p>
            <a:pPr algn="ctr"/>
            <a:r>
              <a:rPr lang="en-US" sz="5400" b="1">
                <a:latin typeface="Trade Gothic Next HvyCd"/>
                <a:cs typeface="Arial"/>
              </a:rPr>
              <a:t>Expenditure Projections by Function</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a:xfrm>
            <a:off x="9313069" y="6392073"/>
            <a:ext cx="2743200" cy="365125"/>
          </a:xfrm>
        </p:spPr>
        <p:txBody>
          <a:bodyPr/>
          <a:lstStyle/>
          <a:p>
            <a:fld id="{28E6F07D-F62F-4C3B-A21E-2367E9A39921}" type="slidenum">
              <a:rPr lang="en-US" smtClean="0"/>
              <a:t>28</a:t>
            </a:fld>
            <a:endParaRPr lang="en-US"/>
          </a:p>
        </p:txBody>
      </p:sp>
    </p:spTree>
    <p:extLst>
      <p:ext uri="{BB962C8B-B14F-4D97-AF65-F5344CB8AC3E}">
        <p14:creationId xmlns:p14="http://schemas.microsoft.com/office/powerpoint/2010/main" val="33712642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General Fund by Function</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C020F77-5073-1BAA-C2CB-191FAC144927}"/>
              </a:ext>
            </a:extLst>
          </p:cNvPr>
          <p:cNvPicPr>
            <a:picLocks noChangeAspect="1"/>
          </p:cNvPicPr>
          <p:nvPr/>
        </p:nvPicPr>
        <p:blipFill>
          <a:blip r:embed="rId4"/>
          <a:stretch>
            <a:fillRect/>
          </a:stretch>
        </p:blipFill>
        <p:spPr>
          <a:xfrm>
            <a:off x="394775" y="1126989"/>
            <a:ext cx="11139340" cy="1143000"/>
          </a:xfrm>
          <a:prstGeom prst="rect">
            <a:avLst/>
          </a:prstGeom>
        </p:spPr>
      </p:pic>
      <p:pic>
        <p:nvPicPr>
          <p:cNvPr id="9" name="Picture 8">
            <a:extLst>
              <a:ext uri="{FF2B5EF4-FFF2-40B4-BE49-F238E27FC236}">
                <a16:creationId xmlns:a16="http://schemas.microsoft.com/office/drawing/2014/main" id="{F8D01088-77CD-26FD-998B-DCB3766FA2F9}"/>
              </a:ext>
            </a:extLst>
          </p:cNvPr>
          <p:cNvPicPr>
            <a:picLocks noChangeAspect="1"/>
          </p:cNvPicPr>
          <p:nvPr/>
        </p:nvPicPr>
        <p:blipFill>
          <a:blip r:embed="rId5"/>
          <a:stretch>
            <a:fillRect/>
          </a:stretch>
        </p:blipFill>
        <p:spPr>
          <a:xfrm>
            <a:off x="394775" y="2269989"/>
            <a:ext cx="11139340" cy="4472310"/>
          </a:xfrm>
          <a:prstGeom prst="rect">
            <a:avLst/>
          </a:prstGeom>
        </p:spPr>
      </p:pic>
    </p:spTree>
    <p:extLst>
      <p:ext uri="{BB962C8B-B14F-4D97-AF65-F5344CB8AC3E}">
        <p14:creationId xmlns:p14="http://schemas.microsoft.com/office/powerpoint/2010/main" val="3664512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General Fund by Function</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1E990358-02A1-D144-2D87-AE3191229D74}"/>
              </a:ext>
            </a:extLst>
          </p:cNvPr>
          <p:cNvPicPr>
            <a:picLocks noChangeAspect="1"/>
          </p:cNvPicPr>
          <p:nvPr/>
        </p:nvPicPr>
        <p:blipFill>
          <a:blip r:embed="rId4"/>
          <a:stretch>
            <a:fillRect/>
          </a:stretch>
        </p:blipFill>
        <p:spPr>
          <a:xfrm>
            <a:off x="417250" y="1126989"/>
            <a:ext cx="11105966" cy="1143000"/>
          </a:xfrm>
          <a:prstGeom prst="rect">
            <a:avLst/>
          </a:prstGeom>
        </p:spPr>
      </p:pic>
      <p:pic>
        <p:nvPicPr>
          <p:cNvPr id="5" name="Picture 4">
            <a:extLst>
              <a:ext uri="{FF2B5EF4-FFF2-40B4-BE49-F238E27FC236}">
                <a16:creationId xmlns:a16="http://schemas.microsoft.com/office/drawing/2014/main" id="{CEAAC355-1369-33C8-84DA-BD7041D0A1C4}"/>
              </a:ext>
            </a:extLst>
          </p:cNvPr>
          <p:cNvPicPr>
            <a:picLocks noChangeAspect="1"/>
          </p:cNvPicPr>
          <p:nvPr/>
        </p:nvPicPr>
        <p:blipFill>
          <a:blip r:embed="rId5"/>
          <a:stretch>
            <a:fillRect/>
          </a:stretch>
        </p:blipFill>
        <p:spPr>
          <a:xfrm>
            <a:off x="417250" y="2269989"/>
            <a:ext cx="11105966" cy="3838575"/>
          </a:xfrm>
          <a:prstGeom prst="rect">
            <a:avLst/>
          </a:prstGeom>
        </p:spPr>
      </p:pic>
    </p:spTree>
    <p:extLst>
      <p:ext uri="{BB962C8B-B14F-4D97-AF65-F5344CB8AC3E}">
        <p14:creationId xmlns:p14="http://schemas.microsoft.com/office/powerpoint/2010/main" val="1606193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General Fund by Function</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99BB777-DE27-24A6-DFA9-634A27EC2940}"/>
              </a:ext>
            </a:extLst>
          </p:cNvPr>
          <p:cNvPicPr>
            <a:picLocks noChangeAspect="1"/>
          </p:cNvPicPr>
          <p:nvPr/>
        </p:nvPicPr>
        <p:blipFill>
          <a:blip r:embed="rId4"/>
          <a:stretch>
            <a:fillRect/>
          </a:stretch>
        </p:blipFill>
        <p:spPr>
          <a:xfrm>
            <a:off x="426128" y="1126989"/>
            <a:ext cx="11052698" cy="1143000"/>
          </a:xfrm>
          <a:prstGeom prst="rect">
            <a:avLst/>
          </a:prstGeom>
        </p:spPr>
      </p:pic>
      <p:pic>
        <p:nvPicPr>
          <p:cNvPr id="7" name="Picture 6">
            <a:extLst>
              <a:ext uri="{FF2B5EF4-FFF2-40B4-BE49-F238E27FC236}">
                <a16:creationId xmlns:a16="http://schemas.microsoft.com/office/drawing/2014/main" id="{FA184D46-5054-7478-BEB2-446364081BD8}"/>
              </a:ext>
            </a:extLst>
          </p:cNvPr>
          <p:cNvPicPr>
            <a:picLocks noChangeAspect="1"/>
          </p:cNvPicPr>
          <p:nvPr/>
        </p:nvPicPr>
        <p:blipFill>
          <a:blip r:embed="rId5"/>
          <a:stretch>
            <a:fillRect/>
          </a:stretch>
        </p:blipFill>
        <p:spPr>
          <a:xfrm>
            <a:off x="426128" y="2269989"/>
            <a:ext cx="11052698" cy="4042034"/>
          </a:xfrm>
          <a:prstGeom prst="rect">
            <a:avLst/>
          </a:prstGeom>
        </p:spPr>
      </p:pic>
    </p:spTree>
    <p:extLst>
      <p:ext uri="{BB962C8B-B14F-4D97-AF65-F5344CB8AC3E}">
        <p14:creationId xmlns:p14="http://schemas.microsoft.com/office/powerpoint/2010/main" val="2654721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General Fund by Function</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CE6BB9F-3AE7-FBF7-C0A5-D651C8D34CD0}"/>
              </a:ext>
            </a:extLst>
          </p:cNvPr>
          <p:cNvPicPr>
            <a:picLocks noChangeAspect="1"/>
          </p:cNvPicPr>
          <p:nvPr/>
        </p:nvPicPr>
        <p:blipFill>
          <a:blip r:embed="rId4"/>
          <a:stretch>
            <a:fillRect/>
          </a:stretch>
        </p:blipFill>
        <p:spPr>
          <a:xfrm>
            <a:off x="394775" y="1126989"/>
            <a:ext cx="11101808" cy="1143000"/>
          </a:xfrm>
          <a:prstGeom prst="rect">
            <a:avLst/>
          </a:prstGeom>
        </p:spPr>
      </p:pic>
      <p:pic>
        <p:nvPicPr>
          <p:cNvPr id="5" name="Picture 4">
            <a:extLst>
              <a:ext uri="{FF2B5EF4-FFF2-40B4-BE49-F238E27FC236}">
                <a16:creationId xmlns:a16="http://schemas.microsoft.com/office/drawing/2014/main" id="{E79EB95D-3E08-9210-E6E4-ED10BEA9E718}"/>
              </a:ext>
            </a:extLst>
          </p:cNvPr>
          <p:cNvPicPr>
            <a:picLocks noChangeAspect="1"/>
          </p:cNvPicPr>
          <p:nvPr/>
        </p:nvPicPr>
        <p:blipFill>
          <a:blip r:embed="rId5"/>
          <a:stretch>
            <a:fillRect/>
          </a:stretch>
        </p:blipFill>
        <p:spPr>
          <a:xfrm>
            <a:off x="394776" y="2269990"/>
            <a:ext cx="11101808" cy="2068648"/>
          </a:xfrm>
          <a:prstGeom prst="rect">
            <a:avLst/>
          </a:prstGeom>
        </p:spPr>
      </p:pic>
    </p:spTree>
    <p:extLst>
      <p:ext uri="{BB962C8B-B14F-4D97-AF65-F5344CB8AC3E}">
        <p14:creationId xmlns:p14="http://schemas.microsoft.com/office/powerpoint/2010/main" val="3300275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General Fund by Function – FY 2025 to FY 2024 Comparison</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0C051604-3970-8DB7-5408-39F0027003C0}"/>
              </a:ext>
            </a:extLst>
          </p:cNvPr>
          <p:cNvPicPr>
            <a:picLocks noChangeAspect="1"/>
          </p:cNvPicPr>
          <p:nvPr/>
        </p:nvPicPr>
        <p:blipFill>
          <a:blip r:embed="rId4"/>
          <a:stretch>
            <a:fillRect/>
          </a:stretch>
        </p:blipFill>
        <p:spPr>
          <a:xfrm>
            <a:off x="146923" y="1002807"/>
            <a:ext cx="11749155" cy="5562600"/>
          </a:xfrm>
          <a:prstGeom prst="rect">
            <a:avLst/>
          </a:prstGeom>
        </p:spPr>
      </p:pic>
    </p:spTree>
    <p:extLst>
      <p:ext uri="{BB962C8B-B14F-4D97-AF65-F5344CB8AC3E}">
        <p14:creationId xmlns:p14="http://schemas.microsoft.com/office/powerpoint/2010/main" val="26625305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General Fund Expenditures by Function	</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EB84E42F-F99E-73C4-091A-B98329A44F66}"/>
              </a:ext>
            </a:extLst>
          </p:cNvPr>
          <p:cNvPicPr>
            <a:picLocks noChangeAspect="1"/>
          </p:cNvPicPr>
          <p:nvPr/>
        </p:nvPicPr>
        <p:blipFill>
          <a:blip r:embed="rId4"/>
          <a:stretch>
            <a:fillRect/>
          </a:stretch>
        </p:blipFill>
        <p:spPr>
          <a:xfrm>
            <a:off x="1140886" y="1086993"/>
            <a:ext cx="9648430" cy="5582892"/>
          </a:xfrm>
          <a:prstGeom prst="rect">
            <a:avLst/>
          </a:prstGeom>
        </p:spPr>
      </p:pic>
    </p:spTree>
    <p:extLst>
      <p:ext uri="{BB962C8B-B14F-4D97-AF65-F5344CB8AC3E}">
        <p14:creationId xmlns:p14="http://schemas.microsoft.com/office/powerpoint/2010/main" val="28282687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64510" y="1056700"/>
            <a:ext cx="10633435" cy="3416320"/>
          </a:xfrm>
          <a:prstGeom prst="rect">
            <a:avLst/>
          </a:prstGeom>
          <a:noFill/>
        </p:spPr>
        <p:txBody>
          <a:bodyPr wrap="square" lIns="91440" tIns="45720" rIns="91440" bIns="45720" rtlCol="0" anchor="t">
            <a:spAutoFit/>
          </a:bodyPr>
          <a:lstStyle/>
          <a:p>
            <a:pPr algn="ctr"/>
            <a:r>
              <a:rPr lang="en-US" sz="5400" b="1">
                <a:latin typeface="Trade Gothic Next HvyCd"/>
                <a:cs typeface="Arial"/>
              </a:rPr>
              <a:t>FY 2025 </a:t>
            </a:r>
          </a:p>
          <a:p>
            <a:pPr algn="ctr"/>
            <a:r>
              <a:rPr lang="en-US" sz="5400" b="1">
                <a:latin typeface="Trade Gothic Next HvyCd"/>
                <a:cs typeface="Arial"/>
              </a:rPr>
              <a:t>General Fund </a:t>
            </a:r>
          </a:p>
          <a:p>
            <a:pPr algn="ctr"/>
            <a:r>
              <a:rPr lang="en-US" sz="5400" b="1">
                <a:latin typeface="Trade Gothic Next HvyCd"/>
                <a:cs typeface="Arial"/>
              </a:rPr>
              <a:t>Expenditure Projections by Classification</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a:xfrm>
            <a:off x="9313069" y="6392073"/>
            <a:ext cx="2743200" cy="365125"/>
          </a:xfrm>
        </p:spPr>
        <p:txBody>
          <a:bodyPr/>
          <a:lstStyle/>
          <a:p>
            <a:fld id="{28E6F07D-F62F-4C3B-A21E-2367E9A39921}" type="slidenum">
              <a:rPr lang="en-US" smtClean="0"/>
              <a:t>35</a:t>
            </a:fld>
            <a:endParaRPr lang="en-US"/>
          </a:p>
        </p:txBody>
      </p:sp>
    </p:spTree>
    <p:extLst>
      <p:ext uri="{BB962C8B-B14F-4D97-AF65-F5344CB8AC3E}">
        <p14:creationId xmlns:p14="http://schemas.microsoft.com/office/powerpoint/2010/main" val="6961834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Summary of General Fund Expenditures by Classification</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E02CD505-E5D8-D97D-5660-C13E48CC99A8}"/>
              </a:ext>
            </a:extLst>
          </p:cNvPr>
          <p:cNvPicPr>
            <a:picLocks noChangeAspect="1"/>
          </p:cNvPicPr>
          <p:nvPr/>
        </p:nvPicPr>
        <p:blipFill>
          <a:blip r:embed="rId4"/>
          <a:stretch>
            <a:fillRect/>
          </a:stretch>
        </p:blipFill>
        <p:spPr>
          <a:xfrm>
            <a:off x="222265" y="1126989"/>
            <a:ext cx="11540648" cy="5469120"/>
          </a:xfrm>
          <a:prstGeom prst="rect">
            <a:avLst/>
          </a:prstGeom>
        </p:spPr>
      </p:pic>
    </p:spTree>
    <p:extLst>
      <p:ext uri="{BB962C8B-B14F-4D97-AF65-F5344CB8AC3E}">
        <p14:creationId xmlns:p14="http://schemas.microsoft.com/office/powerpoint/2010/main" val="3020052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Federal Revenues</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703F96CA-22FC-4C89-4A72-10BDF6D5E40C}"/>
              </a:ext>
            </a:extLst>
          </p:cNvPr>
          <p:cNvPicPr>
            <a:picLocks noChangeAspect="1"/>
          </p:cNvPicPr>
          <p:nvPr/>
        </p:nvPicPr>
        <p:blipFill>
          <a:blip r:embed="rId4"/>
          <a:stretch>
            <a:fillRect/>
          </a:stretch>
        </p:blipFill>
        <p:spPr>
          <a:xfrm>
            <a:off x="411558" y="1126989"/>
            <a:ext cx="11156045" cy="5360333"/>
          </a:xfrm>
          <a:prstGeom prst="rect">
            <a:avLst/>
          </a:prstGeom>
        </p:spPr>
      </p:pic>
    </p:spTree>
    <p:extLst>
      <p:ext uri="{BB962C8B-B14F-4D97-AF65-F5344CB8AC3E}">
        <p14:creationId xmlns:p14="http://schemas.microsoft.com/office/powerpoint/2010/main" val="3284924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64510" y="1056700"/>
            <a:ext cx="10633435" cy="3416320"/>
          </a:xfrm>
          <a:prstGeom prst="rect">
            <a:avLst/>
          </a:prstGeom>
          <a:noFill/>
        </p:spPr>
        <p:txBody>
          <a:bodyPr wrap="square" lIns="91440" tIns="45720" rIns="91440" bIns="45720" rtlCol="0" anchor="t">
            <a:spAutoFit/>
          </a:bodyPr>
          <a:lstStyle/>
          <a:p>
            <a:pPr algn="ctr"/>
            <a:r>
              <a:rPr lang="en-US" sz="5400" b="1">
                <a:latin typeface="Trade Gothic Next HvyCd"/>
                <a:cs typeface="Arial"/>
              </a:rPr>
              <a:t>FY 2025 </a:t>
            </a:r>
          </a:p>
          <a:p>
            <a:pPr algn="ctr"/>
            <a:r>
              <a:rPr lang="en-US" sz="5400" b="1">
                <a:latin typeface="Trade Gothic Next HvyCd"/>
                <a:cs typeface="Arial"/>
              </a:rPr>
              <a:t>General Fund </a:t>
            </a:r>
          </a:p>
          <a:p>
            <a:pPr algn="ctr"/>
            <a:r>
              <a:rPr lang="en-US" sz="5400" b="1">
                <a:latin typeface="Trade Gothic Next HvyCd"/>
                <a:cs typeface="Arial"/>
              </a:rPr>
              <a:t>Expenditure Projections by </a:t>
            </a:r>
          </a:p>
          <a:p>
            <a:pPr algn="ctr"/>
            <a:r>
              <a:rPr lang="en-US" sz="5400" b="1">
                <a:latin typeface="Trade Gothic Next HvyCd"/>
                <a:cs typeface="Arial"/>
              </a:rPr>
              <a:t>Facility</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a:xfrm>
            <a:off x="9313069" y="6392073"/>
            <a:ext cx="2743200" cy="365125"/>
          </a:xfrm>
        </p:spPr>
        <p:txBody>
          <a:bodyPr/>
          <a:lstStyle/>
          <a:p>
            <a:fld id="{28E6F07D-F62F-4C3B-A21E-2367E9A39921}" type="slidenum">
              <a:rPr lang="en-US" smtClean="0"/>
              <a:t>38</a:t>
            </a:fld>
            <a:endParaRPr lang="en-US"/>
          </a:p>
        </p:txBody>
      </p:sp>
    </p:spTree>
    <p:extLst>
      <p:ext uri="{BB962C8B-B14F-4D97-AF65-F5344CB8AC3E}">
        <p14:creationId xmlns:p14="http://schemas.microsoft.com/office/powerpoint/2010/main" val="2651458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Summary of General Fund Expenditures by Facility</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77C323A-4A4C-8F56-B383-C911D721EF6D}"/>
              </a:ext>
            </a:extLst>
          </p:cNvPr>
          <p:cNvPicPr>
            <a:picLocks noChangeAspect="1"/>
          </p:cNvPicPr>
          <p:nvPr/>
        </p:nvPicPr>
        <p:blipFill>
          <a:blip r:embed="rId4"/>
          <a:stretch>
            <a:fillRect/>
          </a:stretch>
        </p:blipFill>
        <p:spPr>
          <a:xfrm>
            <a:off x="338831" y="1126989"/>
            <a:ext cx="11514338" cy="5360334"/>
          </a:xfrm>
          <a:prstGeom prst="rect">
            <a:avLst/>
          </a:prstGeom>
        </p:spPr>
      </p:pic>
    </p:spTree>
    <p:extLst>
      <p:ext uri="{BB962C8B-B14F-4D97-AF65-F5344CB8AC3E}">
        <p14:creationId xmlns:p14="http://schemas.microsoft.com/office/powerpoint/2010/main" val="36655270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Summary of General Fund Expenditures by Facility</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511EE234-BDF5-CB01-9797-4EC21A8F3503}"/>
              </a:ext>
            </a:extLst>
          </p:cNvPr>
          <p:cNvPicPr>
            <a:picLocks noChangeAspect="1"/>
          </p:cNvPicPr>
          <p:nvPr/>
        </p:nvPicPr>
        <p:blipFill>
          <a:blip r:embed="rId4"/>
          <a:stretch>
            <a:fillRect/>
          </a:stretch>
        </p:blipFill>
        <p:spPr>
          <a:xfrm>
            <a:off x="26193" y="1003723"/>
            <a:ext cx="11834373" cy="547517"/>
          </a:xfrm>
          <a:prstGeom prst="rect">
            <a:avLst/>
          </a:prstGeom>
        </p:spPr>
      </p:pic>
      <p:pic>
        <p:nvPicPr>
          <p:cNvPr id="4" name="Picture 3">
            <a:extLst>
              <a:ext uri="{FF2B5EF4-FFF2-40B4-BE49-F238E27FC236}">
                <a16:creationId xmlns:a16="http://schemas.microsoft.com/office/drawing/2014/main" id="{20F95479-18CD-C991-971F-64118038A7E7}"/>
              </a:ext>
            </a:extLst>
          </p:cNvPr>
          <p:cNvPicPr>
            <a:picLocks noChangeAspect="1"/>
          </p:cNvPicPr>
          <p:nvPr/>
        </p:nvPicPr>
        <p:blipFill>
          <a:blip r:embed="rId5"/>
          <a:stretch>
            <a:fillRect/>
          </a:stretch>
        </p:blipFill>
        <p:spPr>
          <a:xfrm>
            <a:off x="26192" y="1528212"/>
            <a:ext cx="11834373" cy="4959111"/>
          </a:xfrm>
          <a:prstGeom prst="rect">
            <a:avLst/>
          </a:prstGeom>
        </p:spPr>
      </p:pic>
    </p:spTree>
    <p:extLst>
      <p:ext uri="{BB962C8B-B14F-4D97-AF65-F5344CB8AC3E}">
        <p14:creationId xmlns:p14="http://schemas.microsoft.com/office/powerpoint/2010/main" val="50482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Summary of General Fund Expenditures by Facility</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EF73F717-531D-6697-028E-5FB3AE07B28B}"/>
              </a:ext>
            </a:extLst>
          </p:cNvPr>
          <p:cNvPicPr>
            <a:picLocks noChangeAspect="1"/>
          </p:cNvPicPr>
          <p:nvPr/>
        </p:nvPicPr>
        <p:blipFill>
          <a:blip r:embed="rId4"/>
          <a:stretch>
            <a:fillRect/>
          </a:stretch>
        </p:blipFill>
        <p:spPr>
          <a:xfrm>
            <a:off x="75021" y="1020932"/>
            <a:ext cx="12041958" cy="509983"/>
          </a:xfrm>
          <a:prstGeom prst="rect">
            <a:avLst/>
          </a:prstGeom>
        </p:spPr>
      </p:pic>
      <p:pic>
        <p:nvPicPr>
          <p:cNvPr id="4" name="Picture 3">
            <a:extLst>
              <a:ext uri="{FF2B5EF4-FFF2-40B4-BE49-F238E27FC236}">
                <a16:creationId xmlns:a16="http://schemas.microsoft.com/office/drawing/2014/main" id="{D465EE03-D09F-1B29-552E-8191B5AE1C34}"/>
              </a:ext>
            </a:extLst>
          </p:cNvPr>
          <p:cNvPicPr>
            <a:picLocks noChangeAspect="1"/>
          </p:cNvPicPr>
          <p:nvPr/>
        </p:nvPicPr>
        <p:blipFill>
          <a:blip r:embed="rId5"/>
          <a:stretch>
            <a:fillRect/>
          </a:stretch>
        </p:blipFill>
        <p:spPr>
          <a:xfrm>
            <a:off x="75021" y="1530916"/>
            <a:ext cx="12041958" cy="4956408"/>
          </a:xfrm>
          <a:prstGeom prst="rect">
            <a:avLst/>
          </a:prstGeom>
        </p:spPr>
      </p:pic>
    </p:spTree>
    <p:extLst>
      <p:ext uri="{BB962C8B-B14F-4D97-AF65-F5344CB8AC3E}">
        <p14:creationId xmlns:p14="http://schemas.microsoft.com/office/powerpoint/2010/main" val="3183184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Summary of General Fund Expenditures by Facility</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7E6A9EE4-887D-7102-A1BE-E2AE115D0896}"/>
              </a:ext>
            </a:extLst>
          </p:cNvPr>
          <p:cNvPicPr>
            <a:picLocks noChangeAspect="1"/>
          </p:cNvPicPr>
          <p:nvPr/>
        </p:nvPicPr>
        <p:blipFill>
          <a:blip r:embed="rId4"/>
          <a:stretch>
            <a:fillRect/>
          </a:stretch>
        </p:blipFill>
        <p:spPr>
          <a:xfrm>
            <a:off x="74859" y="1074745"/>
            <a:ext cx="12064753" cy="554065"/>
          </a:xfrm>
          <a:prstGeom prst="rect">
            <a:avLst/>
          </a:prstGeom>
        </p:spPr>
      </p:pic>
      <p:pic>
        <p:nvPicPr>
          <p:cNvPr id="4" name="Picture 3">
            <a:extLst>
              <a:ext uri="{FF2B5EF4-FFF2-40B4-BE49-F238E27FC236}">
                <a16:creationId xmlns:a16="http://schemas.microsoft.com/office/drawing/2014/main" id="{E85EC113-6745-3392-215D-88696DC7E675}"/>
              </a:ext>
            </a:extLst>
          </p:cNvPr>
          <p:cNvPicPr>
            <a:picLocks noChangeAspect="1"/>
          </p:cNvPicPr>
          <p:nvPr/>
        </p:nvPicPr>
        <p:blipFill>
          <a:blip r:embed="rId5"/>
          <a:stretch>
            <a:fillRect/>
          </a:stretch>
        </p:blipFill>
        <p:spPr>
          <a:xfrm>
            <a:off x="74859" y="1628811"/>
            <a:ext cx="12064753" cy="4858512"/>
          </a:xfrm>
          <a:prstGeom prst="rect">
            <a:avLst/>
          </a:prstGeom>
        </p:spPr>
      </p:pic>
    </p:spTree>
    <p:extLst>
      <p:ext uri="{BB962C8B-B14F-4D97-AF65-F5344CB8AC3E}">
        <p14:creationId xmlns:p14="http://schemas.microsoft.com/office/powerpoint/2010/main" val="1392086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64510" y="1056700"/>
            <a:ext cx="10633435" cy="2585323"/>
          </a:xfrm>
          <a:prstGeom prst="rect">
            <a:avLst/>
          </a:prstGeom>
          <a:noFill/>
        </p:spPr>
        <p:txBody>
          <a:bodyPr wrap="square" lIns="91440" tIns="45720" rIns="91440" bIns="45720" rtlCol="0" anchor="t">
            <a:spAutoFit/>
          </a:bodyPr>
          <a:lstStyle/>
          <a:p>
            <a:pPr algn="ctr"/>
            <a:r>
              <a:rPr lang="en-US" sz="5400" b="1">
                <a:latin typeface="Trade Gothic Next HvyCd"/>
                <a:cs typeface="Arial"/>
              </a:rPr>
              <a:t>FY 2025 </a:t>
            </a:r>
          </a:p>
          <a:p>
            <a:pPr algn="ctr"/>
            <a:r>
              <a:rPr lang="en-US" sz="5400" b="1">
                <a:latin typeface="Trade Gothic Next HvyCd"/>
                <a:cs typeface="Arial"/>
              </a:rPr>
              <a:t>Tentative Recommended Budget </a:t>
            </a:r>
          </a:p>
          <a:p>
            <a:pPr algn="ctr"/>
            <a:r>
              <a:rPr lang="en-US" sz="5400" b="1">
                <a:latin typeface="Trade Gothic Next HvyCd"/>
                <a:cs typeface="Arial"/>
              </a:rPr>
              <a:t>All Funds</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a:xfrm>
            <a:off x="9313069" y="6392073"/>
            <a:ext cx="2743200" cy="365125"/>
          </a:xfrm>
        </p:spPr>
        <p:txBody>
          <a:bodyPr/>
          <a:lstStyle/>
          <a:p>
            <a:fld id="{28E6F07D-F62F-4C3B-A21E-2367E9A39921}" type="slidenum">
              <a:rPr lang="en-US" smtClean="0"/>
              <a:t>43</a:t>
            </a:fld>
            <a:endParaRPr lang="en-US"/>
          </a:p>
        </p:txBody>
      </p:sp>
    </p:spTree>
    <p:extLst>
      <p:ext uri="{BB962C8B-B14F-4D97-AF65-F5344CB8AC3E}">
        <p14:creationId xmlns:p14="http://schemas.microsoft.com/office/powerpoint/2010/main" val="7497951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FY 2025 Tentative Recommended Budget for All Funds</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6DF1852A-626C-7643-95DF-EAC0655EE133}"/>
              </a:ext>
            </a:extLst>
          </p:cNvPr>
          <p:cNvPicPr>
            <a:picLocks noChangeAspect="1"/>
          </p:cNvPicPr>
          <p:nvPr/>
        </p:nvPicPr>
        <p:blipFill>
          <a:blip r:embed="rId4"/>
          <a:stretch>
            <a:fillRect/>
          </a:stretch>
        </p:blipFill>
        <p:spPr>
          <a:xfrm>
            <a:off x="363985" y="2246050"/>
            <a:ext cx="11230252" cy="4241273"/>
          </a:xfrm>
          <a:prstGeom prst="rect">
            <a:avLst/>
          </a:prstGeom>
        </p:spPr>
      </p:pic>
      <p:sp>
        <p:nvSpPr>
          <p:cNvPr id="5" name="TextBox 4">
            <a:extLst>
              <a:ext uri="{FF2B5EF4-FFF2-40B4-BE49-F238E27FC236}">
                <a16:creationId xmlns:a16="http://schemas.microsoft.com/office/drawing/2014/main" id="{DAB202C5-8FDF-00DF-3631-E7CEE9075CAA}"/>
              </a:ext>
            </a:extLst>
          </p:cNvPr>
          <p:cNvSpPr txBox="1"/>
          <p:nvPr/>
        </p:nvSpPr>
        <p:spPr>
          <a:xfrm>
            <a:off x="363985" y="959806"/>
            <a:ext cx="11715353" cy="2031325"/>
          </a:xfrm>
          <a:prstGeom prst="rect">
            <a:avLst/>
          </a:prstGeom>
          <a:noFill/>
        </p:spPr>
        <p:txBody>
          <a:bodyPr wrap="square" rtlCol="0">
            <a:spAutoFit/>
          </a:bodyPr>
          <a:lstStyle/>
          <a:p>
            <a:pPr marL="0" algn="l" rtl="0" eaLnBrk="1" fontAlgn="b" latinLnBrk="0" hangingPunct="1">
              <a:spcBef>
                <a:spcPts val="0"/>
              </a:spcBef>
              <a:spcAft>
                <a:spcPts val="0"/>
              </a:spcAft>
            </a:pPr>
            <a:r>
              <a:rPr lang="en-US" b="0" i="0" u="none" strike="noStrike">
                <a:solidFill>
                  <a:srgbClr val="000000"/>
                </a:solidFill>
                <a:effectLst/>
                <a:latin typeface="Calibri" panose="020F0502020204030204" pitchFamily="34" charset="0"/>
              </a:rPr>
              <a:t>The total expenditure budget for FY2025 is approximately $388.4 million, representing a $22.3 million or 5.4%  reduction over the FY2024 initial budget Overall, the budget recommendation for FY2025 consists of $378.4 million in operating revenues and transfers in and $388.4 million in operating expenditures and transfers out.  With an estimated beginning fund balance of $126.1 million, the combined ending fund balance for all funds is </a:t>
            </a:r>
            <a:r>
              <a:rPr lang="en-US" b="0" i="0" u="none" strike="noStrike" kern="1200">
                <a:solidFill>
                  <a:srgbClr val="000000"/>
                </a:solidFill>
                <a:effectLst/>
                <a:latin typeface="Calibri" panose="020F0502020204030204" pitchFamily="34" charset="0"/>
              </a:rPr>
              <a:t>approximately $116.0 million.</a:t>
            </a:r>
            <a:endParaRPr lang="en-US" b="0" i="0" u="none" strike="noStrike">
              <a:effectLst/>
              <a:latin typeface="Arial" panose="020B0604020202020204" pitchFamily="34" charset="0"/>
            </a:endParaRPr>
          </a:p>
          <a:p>
            <a:endParaRPr lang="en-US" sz="1800" b="0" i="0" u="none" strike="noStrike">
              <a:solidFill>
                <a:srgbClr val="000000"/>
              </a:solidFill>
              <a:effectLst/>
              <a:latin typeface="Calibri" panose="020F0502020204030204" pitchFamily="34" charset="0"/>
            </a:endParaRPr>
          </a:p>
          <a:p>
            <a:endParaRPr lang="en-US" sz="1800" b="0" i="0" u="none" strike="noStrike">
              <a:solidFill>
                <a:srgbClr val="000000"/>
              </a:solidFill>
              <a:effectLst/>
              <a:latin typeface="Calibri" panose="020F0502020204030204" pitchFamily="34" charset="0"/>
            </a:endParaRPr>
          </a:p>
          <a:p>
            <a:endParaRPr lang="en-US"/>
          </a:p>
        </p:txBody>
      </p:sp>
    </p:spTree>
    <p:extLst>
      <p:ext uri="{BB962C8B-B14F-4D97-AF65-F5344CB8AC3E}">
        <p14:creationId xmlns:p14="http://schemas.microsoft.com/office/powerpoint/2010/main" val="3578247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FY 2025 Tentative Recommended Budget for All Funds</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499D8BE5-D874-D668-E908-36D041C48E6B}"/>
              </a:ext>
            </a:extLst>
          </p:cNvPr>
          <p:cNvPicPr>
            <a:picLocks noChangeAspect="1"/>
          </p:cNvPicPr>
          <p:nvPr/>
        </p:nvPicPr>
        <p:blipFill>
          <a:blip r:embed="rId4"/>
          <a:stretch>
            <a:fillRect/>
          </a:stretch>
        </p:blipFill>
        <p:spPr>
          <a:xfrm>
            <a:off x="186890" y="1029809"/>
            <a:ext cx="11620411" cy="5712489"/>
          </a:xfrm>
          <a:prstGeom prst="rect">
            <a:avLst/>
          </a:prstGeom>
        </p:spPr>
      </p:pic>
    </p:spTree>
    <p:extLst>
      <p:ext uri="{BB962C8B-B14F-4D97-AF65-F5344CB8AC3E}">
        <p14:creationId xmlns:p14="http://schemas.microsoft.com/office/powerpoint/2010/main" val="42451143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FY 2025 Tentative Recommended Budget for All Funds</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FB8DD3E-01F9-19DE-B71F-706DD64319DB}"/>
              </a:ext>
            </a:extLst>
          </p:cNvPr>
          <p:cNvPicPr>
            <a:picLocks noChangeAspect="1"/>
          </p:cNvPicPr>
          <p:nvPr/>
        </p:nvPicPr>
        <p:blipFill>
          <a:blip r:embed="rId4"/>
          <a:stretch>
            <a:fillRect/>
          </a:stretch>
        </p:blipFill>
        <p:spPr>
          <a:xfrm>
            <a:off x="52388" y="1002510"/>
            <a:ext cx="11896725" cy="5667375"/>
          </a:xfrm>
          <a:prstGeom prst="rect">
            <a:avLst/>
          </a:prstGeom>
        </p:spPr>
      </p:pic>
    </p:spTree>
    <p:extLst>
      <p:ext uri="{BB962C8B-B14F-4D97-AF65-F5344CB8AC3E}">
        <p14:creationId xmlns:p14="http://schemas.microsoft.com/office/powerpoint/2010/main" val="8362588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FY 2025 Tentative Recommended Budget for All Funds</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FB143EF5-A73F-237C-F1EE-2620CD55DD62}"/>
              </a:ext>
            </a:extLst>
          </p:cNvPr>
          <p:cNvPicPr>
            <a:picLocks noChangeAspect="1"/>
          </p:cNvPicPr>
          <p:nvPr/>
        </p:nvPicPr>
        <p:blipFill>
          <a:blip r:embed="rId4"/>
          <a:stretch>
            <a:fillRect/>
          </a:stretch>
        </p:blipFill>
        <p:spPr>
          <a:xfrm>
            <a:off x="70925" y="1002510"/>
            <a:ext cx="3552825" cy="5667375"/>
          </a:xfrm>
          <a:prstGeom prst="rect">
            <a:avLst/>
          </a:prstGeom>
        </p:spPr>
      </p:pic>
      <p:pic>
        <p:nvPicPr>
          <p:cNvPr id="5" name="Picture 4">
            <a:extLst>
              <a:ext uri="{FF2B5EF4-FFF2-40B4-BE49-F238E27FC236}">
                <a16:creationId xmlns:a16="http://schemas.microsoft.com/office/drawing/2014/main" id="{1F2A5FE1-2F07-CC62-C1D4-86DB5856E96A}"/>
              </a:ext>
            </a:extLst>
          </p:cNvPr>
          <p:cNvPicPr>
            <a:picLocks noChangeAspect="1"/>
          </p:cNvPicPr>
          <p:nvPr/>
        </p:nvPicPr>
        <p:blipFill>
          <a:blip r:embed="rId5"/>
          <a:stretch>
            <a:fillRect/>
          </a:stretch>
        </p:blipFill>
        <p:spPr>
          <a:xfrm>
            <a:off x="3623750" y="1002510"/>
            <a:ext cx="7953375" cy="5667375"/>
          </a:xfrm>
          <a:prstGeom prst="rect">
            <a:avLst/>
          </a:prstGeom>
        </p:spPr>
      </p:pic>
    </p:spTree>
    <p:extLst>
      <p:ext uri="{BB962C8B-B14F-4D97-AF65-F5344CB8AC3E}">
        <p14:creationId xmlns:p14="http://schemas.microsoft.com/office/powerpoint/2010/main" val="29805035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FY 2025 Tentative Recommended Budget for All Funds</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99446EA-2402-12F8-904C-A9C6BA6A766E}"/>
              </a:ext>
            </a:extLst>
          </p:cNvPr>
          <p:cNvPicPr>
            <a:picLocks noChangeAspect="1"/>
          </p:cNvPicPr>
          <p:nvPr/>
        </p:nvPicPr>
        <p:blipFill>
          <a:blip r:embed="rId4"/>
          <a:stretch>
            <a:fillRect/>
          </a:stretch>
        </p:blipFill>
        <p:spPr>
          <a:xfrm>
            <a:off x="70925" y="1002510"/>
            <a:ext cx="3552825" cy="5667375"/>
          </a:xfrm>
          <a:prstGeom prst="rect">
            <a:avLst/>
          </a:prstGeom>
        </p:spPr>
      </p:pic>
      <p:pic>
        <p:nvPicPr>
          <p:cNvPr id="4" name="Picture 3">
            <a:extLst>
              <a:ext uri="{FF2B5EF4-FFF2-40B4-BE49-F238E27FC236}">
                <a16:creationId xmlns:a16="http://schemas.microsoft.com/office/drawing/2014/main" id="{B9185170-3713-0609-A215-CBDC8C472943}"/>
              </a:ext>
            </a:extLst>
          </p:cNvPr>
          <p:cNvPicPr>
            <a:picLocks noChangeAspect="1"/>
          </p:cNvPicPr>
          <p:nvPr/>
        </p:nvPicPr>
        <p:blipFill>
          <a:blip r:embed="rId5"/>
          <a:stretch>
            <a:fillRect/>
          </a:stretch>
        </p:blipFill>
        <p:spPr>
          <a:xfrm>
            <a:off x="3618370" y="1002510"/>
            <a:ext cx="7408751" cy="5667375"/>
          </a:xfrm>
          <a:prstGeom prst="rect">
            <a:avLst/>
          </a:prstGeom>
        </p:spPr>
      </p:pic>
    </p:spTree>
    <p:extLst>
      <p:ext uri="{BB962C8B-B14F-4D97-AF65-F5344CB8AC3E}">
        <p14:creationId xmlns:p14="http://schemas.microsoft.com/office/powerpoint/2010/main" val="5988726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Trade Gothic Next HvyCd"/>
                <a:cs typeface="Arial"/>
              </a:rPr>
              <a:t>FY 2025 Tentative Recommended Budget for All Funds</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E5B10F0-C832-C01E-1EC9-6344609B146B}"/>
              </a:ext>
            </a:extLst>
          </p:cNvPr>
          <p:cNvPicPr>
            <a:picLocks noChangeAspect="1"/>
          </p:cNvPicPr>
          <p:nvPr/>
        </p:nvPicPr>
        <p:blipFill>
          <a:blip r:embed="rId4"/>
          <a:stretch>
            <a:fillRect/>
          </a:stretch>
        </p:blipFill>
        <p:spPr>
          <a:xfrm>
            <a:off x="70925" y="1002510"/>
            <a:ext cx="3552825" cy="5667375"/>
          </a:xfrm>
          <a:prstGeom prst="rect">
            <a:avLst/>
          </a:prstGeom>
        </p:spPr>
      </p:pic>
      <p:pic>
        <p:nvPicPr>
          <p:cNvPr id="4" name="Picture 3">
            <a:extLst>
              <a:ext uri="{FF2B5EF4-FFF2-40B4-BE49-F238E27FC236}">
                <a16:creationId xmlns:a16="http://schemas.microsoft.com/office/drawing/2014/main" id="{C17F9810-1726-4668-E1E1-8B310E78A77A}"/>
              </a:ext>
            </a:extLst>
          </p:cNvPr>
          <p:cNvPicPr>
            <a:picLocks noChangeAspect="1"/>
          </p:cNvPicPr>
          <p:nvPr/>
        </p:nvPicPr>
        <p:blipFill>
          <a:blip r:embed="rId5"/>
          <a:stretch>
            <a:fillRect/>
          </a:stretch>
        </p:blipFill>
        <p:spPr>
          <a:xfrm>
            <a:off x="3623750" y="1002510"/>
            <a:ext cx="4361406" cy="5667375"/>
          </a:xfrm>
          <a:prstGeom prst="rect">
            <a:avLst/>
          </a:prstGeom>
        </p:spPr>
      </p:pic>
    </p:spTree>
    <p:extLst>
      <p:ext uri="{BB962C8B-B14F-4D97-AF65-F5344CB8AC3E}">
        <p14:creationId xmlns:p14="http://schemas.microsoft.com/office/powerpoint/2010/main" val="29048461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D600-C464-903E-5777-E1BBF92E648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22DEED1-943A-799D-1A33-BD6B76DF55C4}"/>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9416B3F-C05A-5157-0471-5A16E8D401C3}"/>
              </a:ext>
            </a:extLst>
          </p:cNvPr>
          <p:cNvSpPr txBox="1"/>
          <p:nvPr/>
        </p:nvSpPr>
        <p:spPr>
          <a:xfrm>
            <a:off x="564510" y="1056700"/>
            <a:ext cx="10633435" cy="3416320"/>
          </a:xfrm>
          <a:prstGeom prst="rect">
            <a:avLst/>
          </a:prstGeom>
          <a:noFill/>
        </p:spPr>
        <p:txBody>
          <a:bodyPr wrap="square" lIns="91440" tIns="45720" rIns="91440" bIns="45720" rtlCol="0" anchor="t">
            <a:spAutoFit/>
          </a:bodyPr>
          <a:lstStyle/>
          <a:p>
            <a:pPr algn="ctr"/>
            <a:r>
              <a:rPr lang="en-US" sz="5400" b="1">
                <a:latin typeface="Trade Gothic Next HvyCd"/>
                <a:cs typeface="Arial"/>
              </a:rPr>
              <a:t>Important Dates Leading to the Final Adoption of the Superintendent’s Recommended FY 2024 Budget </a:t>
            </a:r>
          </a:p>
          <a:p>
            <a:pPr algn="ctr"/>
            <a:r>
              <a:rPr lang="en-US" sz="5400" b="1">
                <a:latin typeface="Trade Gothic Next HvyCd"/>
                <a:cs typeface="Arial"/>
              </a:rPr>
              <a:t>All Funds</a:t>
            </a:r>
          </a:p>
        </p:txBody>
      </p:sp>
      <p:cxnSp>
        <p:nvCxnSpPr>
          <p:cNvPr id="8" name="Straight Connector 7">
            <a:extLst>
              <a:ext uri="{FF2B5EF4-FFF2-40B4-BE49-F238E27FC236}">
                <a16:creationId xmlns:a16="http://schemas.microsoft.com/office/drawing/2014/main" id="{4122F777-A182-E411-3D20-7C1A86BE4E27}"/>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DF5CA8E9-3B9A-4374-C35C-4A06E651193B}"/>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6C4B5DF-1669-0B56-BB84-688DFE9FC5DD}"/>
              </a:ext>
            </a:extLst>
          </p:cNvPr>
          <p:cNvSpPr>
            <a:spLocks noGrp="1"/>
          </p:cNvSpPr>
          <p:nvPr>
            <p:ph type="sldNum" sz="quarter" idx="12"/>
          </p:nvPr>
        </p:nvSpPr>
        <p:spPr>
          <a:xfrm>
            <a:off x="9313069" y="6392073"/>
            <a:ext cx="2743200" cy="365125"/>
          </a:xfrm>
        </p:spPr>
        <p:txBody>
          <a:bodyPr/>
          <a:lstStyle/>
          <a:p>
            <a:fld id="{28E6F07D-F62F-4C3B-A21E-2367E9A39921}" type="slidenum">
              <a:rPr lang="en-US" smtClean="0"/>
              <a:t>50</a:t>
            </a:fld>
            <a:endParaRPr lang="en-US"/>
          </a:p>
        </p:txBody>
      </p:sp>
    </p:spTree>
    <p:extLst>
      <p:ext uri="{BB962C8B-B14F-4D97-AF65-F5344CB8AC3E}">
        <p14:creationId xmlns:p14="http://schemas.microsoft.com/office/powerpoint/2010/main" val="11024195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36DA-29AB-53CA-CF0C-EB6C3C68A6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7D40B5-7758-67C1-E98A-DD22EECDFBD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400" b="1">
                <a:solidFill>
                  <a:schemeClr val="bg1"/>
                </a:solidFill>
                <a:latin typeface="Trade Gothic Next HvyCd"/>
                <a:cs typeface="Arial"/>
              </a:rPr>
              <a:t>Next Steps – Budget and Millage Rate</a:t>
            </a:r>
          </a:p>
        </p:txBody>
      </p:sp>
      <p:pic>
        <p:nvPicPr>
          <p:cNvPr id="11" name="Picture 10">
            <a:extLst>
              <a:ext uri="{FF2B5EF4-FFF2-40B4-BE49-F238E27FC236}">
                <a16:creationId xmlns:a16="http://schemas.microsoft.com/office/drawing/2014/main" id="{AD1D2E05-24A8-5BC9-860C-C7588CB5284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67EC8F94-DCE5-6958-A7F8-98764113DA10}"/>
              </a:ext>
            </a:extLst>
          </p:cNvPr>
          <p:cNvSpPr>
            <a:spLocks noGrp="1"/>
          </p:cNvSpPr>
          <p:nvPr>
            <p:ph type="sldNum" sz="quarter" idx="12"/>
          </p:nvPr>
        </p:nvSpPr>
        <p:spPr>
          <a:xfrm>
            <a:off x="9363278" y="6532533"/>
            <a:ext cx="2743200" cy="365125"/>
          </a:xfrm>
        </p:spPr>
        <p:txBody>
          <a:bodyPr/>
          <a:lstStyle/>
          <a:p>
            <a:fld id="{28E6F07D-F62F-4C3B-A21E-2367E9A39921}" type="slidenum">
              <a:rPr lang="en-US" smtClean="0"/>
              <a:t>51</a:t>
            </a:fld>
            <a:endParaRPr lang="en-US"/>
          </a:p>
        </p:txBody>
      </p:sp>
      <p:pic>
        <p:nvPicPr>
          <p:cNvPr id="2" name="Picture 1">
            <a:extLst>
              <a:ext uri="{FF2B5EF4-FFF2-40B4-BE49-F238E27FC236}">
                <a16:creationId xmlns:a16="http://schemas.microsoft.com/office/drawing/2014/main" id="{09DE6A6E-B0C3-A2C3-813F-19D29DBB23C4}"/>
              </a:ext>
            </a:extLst>
          </p:cNvPr>
          <p:cNvPicPr>
            <a:picLocks noChangeAspect="1"/>
          </p:cNvPicPr>
          <p:nvPr/>
        </p:nvPicPr>
        <p:blipFill>
          <a:blip r:embed="rId4"/>
          <a:stretch>
            <a:fillRect/>
          </a:stretch>
        </p:blipFill>
        <p:spPr>
          <a:xfrm>
            <a:off x="190868" y="1126989"/>
            <a:ext cx="11564109" cy="5405544"/>
          </a:xfrm>
          <a:prstGeom prst="rect">
            <a:avLst/>
          </a:prstGeom>
        </p:spPr>
      </p:pic>
    </p:spTree>
    <p:extLst>
      <p:ext uri="{BB962C8B-B14F-4D97-AF65-F5344CB8AC3E}">
        <p14:creationId xmlns:p14="http://schemas.microsoft.com/office/powerpoint/2010/main" val="23539162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2BE78F9E-CBFD-1FF3-B9B2-4AC5956D0828}"/>
              </a:ext>
            </a:extLst>
          </p:cNvPr>
          <p:cNvSpPr>
            <a:spLocks noGrp="1"/>
          </p:cNvSpPr>
          <p:nvPr>
            <p:ph type="sldNum" sz="quarter" idx="12"/>
          </p:nvPr>
        </p:nvSpPr>
        <p:spPr>
          <a:xfrm>
            <a:off x="9277350" y="6380166"/>
            <a:ext cx="2743200" cy="365125"/>
          </a:xfrm>
        </p:spPr>
        <p:txBody>
          <a:bodyPr/>
          <a:lstStyle/>
          <a:p>
            <a:fld id="{28E6F07D-F62F-4C3B-A21E-2367E9A39921}" type="slidenum">
              <a:rPr lang="en-US" smtClean="0"/>
              <a:t>52</a:t>
            </a:fld>
            <a:endParaRPr lang="en-US"/>
          </a:p>
        </p:txBody>
      </p:sp>
    </p:spTree>
    <p:extLst>
      <p:ext uri="{BB962C8B-B14F-4D97-AF65-F5344CB8AC3E}">
        <p14:creationId xmlns:p14="http://schemas.microsoft.com/office/powerpoint/2010/main" val="22046430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5C8C986D-9CF8-3FB3-C8C0-82A78B24D49B}"/>
              </a:ext>
            </a:extLst>
          </p:cNvPr>
          <p:cNvSpPr>
            <a:spLocks noGrp="1"/>
          </p:cNvSpPr>
          <p:nvPr>
            <p:ph type="sldNum" sz="quarter" idx="12"/>
          </p:nvPr>
        </p:nvSpPr>
        <p:spPr/>
        <p:txBody>
          <a:bodyPr/>
          <a:lstStyle/>
          <a:p>
            <a:fld id="{28E6F07D-F62F-4C3B-A21E-2367E9A39921}" type="slidenum">
              <a:rPr lang="en-US" smtClean="0"/>
              <a:t>53</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TotalTime>
  <Words>1500</Words>
  <Application>Microsoft Office PowerPoint</Application>
  <PresentationFormat>Widescreen</PresentationFormat>
  <Paragraphs>263</Paragraphs>
  <Slides>53</Slides>
  <Notes>39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Arial</vt:lpstr>
      <vt:lpstr>Arial Narrow</vt:lpstr>
      <vt:lpstr>Calibri</vt:lpstr>
      <vt:lpstr>Calibri Light</vt:lpstr>
      <vt:lpstr>Courier New</vt:lpstr>
      <vt:lpstr>Symbol</vt:lpstr>
      <vt:lpstr>Trade Gothic Next</vt:lpstr>
      <vt:lpstr>Trade Gothic Next Cond</vt:lpstr>
      <vt:lpstr>Trade Gothic Next HvyCd</vt:lpstr>
      <vt:lpstr>Wingdings</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Bush, Eric</cp:lastModifiedBy>
  <cp:revision>2</cp:revision>
  <cp:lastPrinted>2024-05-16T15:33:03Z</cp:lastPrinted>
  <dcterms:created xsi:type="dcterms:W3CDTF">2023-05-01T16:02:45Z</dcterms:created>
  <dcterms:modified xsi:type="dcterms:W3CDTF">2024-05-16T15:46:18Z</dcterms:modified>
</cp:coreProperties>
</file>