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7" r:id="rId15"/>
    <p:sldId id="268" r:id="rId16"/>
    <p:sldId id="269" r:id="rId17"/>
    <p:sldId id="270" r:id="rId18"/>
    <p:sldId id="271" r:id="rId19"/>
    <p:sldId id="272" r:id="rId20"/>
    <p:sldId id="273" r:id="rId21"/>
    <p:sldId id="274" r:id="rId22"/>
    <p:sldId id="287" r:id="rId23"/>
    <p:sldId id="276" r:id="rId24"/>
    <p:sldId id="277" r:id="rId25"/>
    <p:sldId id="266" r:id="rId26"/>
    <p:sldId id="278" r:id="rId27"/>
    <p:sldId id="279" r:id="rId28"/>
    <p:sldId id="280" r:id="rId29"/>
    <p:sldId id="281" r:id="rId30"/>
    <p:sldId id="282" r:id="rId31"/>
    <p:sldId id="283" r:id="rId32"/>
    <p:sldId id="288" r:id="rId33"/>
    <p:sldId id="289" r:id="rId34"/>
    <p:sldId id="286" r:id="rId3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6023D7-A4DC-7784-0A3E-3BE9D5325230}" v="10" dt="2026-03-25T19:27:51.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62" d="100"/>
          <a:sy n="162" d="100"/>
        </p:scale>
        <p:origin x="144" y="162"/>
      </p:cViewPr>
      <p:guideLst/>
    </p:cSldViewPr>
  </p:slideViewPr>
  <p:notesTextViewPr>
    <p:cViewPr>
      <p:scale>
        <a:sx n="1" d="1"/>
        <a:sy n="1" d="1"/>
      </p:scale>
      <p:origin x="0" y="0"/>
    </p:cViewPr>
  </p:notesTextViewPr>
  <p:sorterViewPr>
    <p:cViewPr>
      <p:scale>
        <a:sx n="100" d="100"/>
        <a:sy n="100" d="100"/>
      </p:scale>
      <p:origin x="0" y="-11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Per-Pupil Revenue</c:v>
                </c:pt>
              </c:strCache>
            </c:strRef>
          </c:tx>
          <c:spPr>
            <a:ln w="38100" cap="flat">
              <a:solidFill>
                <a:srgbClr val="4A8C6F"/>
              </a:solidFill>
              <a:prstDash val="solid"/>
              <a:round/>
            </a:ln>
            <a:effectLst/>
          </c:spPr>
          <c:marker>
            <c:symbol val="circle"/>
            <c:size val="6"/>
            <c:spPr>
              <a:solidFill>
                <a:srgbClr val="4A8C6F"/>
              </a:solidFill>
              <a:ln w="9525" cap="flat">
                <a:solidFill>
                  <a:srgbClr val="4A8C6F"/>
                </a:solidFill>
                <a:prstDash val="solid"/>
                <a:round/>
              </a:ln>
              <a:effectLst/>
            </c:spPr>
          </c:marker>
          <c:dLbls>
            <c:dLbl>
              <c:idx val="1"/>
              <c:layout>
                <c:manualLayout>
                  <c:x val="-4.6054442058379018E-2"/>
                  <c:y val="5.51042578011081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5E4-46F0-A9A5-BF36BA8F864A}"/>
                </c:ext>
              </c:extLst>
            </c:dLbl>
            <c:dLbl>
              <c:idx val="2"/>
              <c:layout>
                <c:manualLayout>
                  <c:x val="-5.3630199634136642E-2"/>
                  <c:y val="-4.21179644211140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5E4-46F0-A9A5-BF36BA8F864A}"/>
                </c:ext>
              </c:extLst>
            </c:dLbl>
            <c:numFmt formatCode="#,##0" sourceLinked="0"/>
            <c:spPr>
              <a:noFill/>
              <a:ln>
                <a:noFill/>
              </a:ln>
              <a:effectLst/>
            </c:spPr>
            <c:txPr>
              <a:bodyPr/>
              <a:lstStyle/>
              <a:p>
                <a:pPr>
                  <a:defRPr sz="800" b="0" i="0" u="none" strike="noStrike">
                    <a:solidFill>
                      <a:srgbClr val="333333"/>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SY 19-20</c:v>
                </c:pt>
                <c:pt idx="1">
                  <c:v>SY 22-23</c:v>
                </c:pt>
                <c:pt idx="2">
                  <c:v>SY 23-24</c:v>
                </c:pt>
                <c:pt idx="3">
                  <c:v>SY 24-25</c:v>
                </c:pt>
              </c:strCache>
            </c:strRef>
          </c:cat>
          <c:val>
            <c:numRef>
              <c:f>Sheet1!$B$2:$B$5</c:f>
              <c:numCache>
                <c:formatCode>General</c:formatCode>
                <c:ptCount val="4"/>
                <c:pt idx="0">
                  <c:v>10105</c:v>
                </c:pt>
                <c:pt idx="1">
                  <c:v>10518</c:v>
                </c:pt>
                <c:pt idx="2">
                  <c:v>11784</c:v>
                </c:pt>
                <c:pt idx="3">
                  <c:v>12989</c:v>
                </c:pt>
              </c:numCache>
            </c:numRef>
          </c:val>
          <c:smooth val="0"/>
          <c:extLst>
            <c:ext xmlns:c16="http://schemas.microsoft.com/office/drawing/2014/chart" uri="{C3380CC4-5D6E-409C-BE32-E72D297353CC}">
              <c16:uniqueId val="{00000000-55E4-46F0-A9A5-BF36BA8F864A}"/>
            </c:ext>
          </c:extLst>
        </c:ser>
        <c:ser>
          <c:idx val="1"/>
          <c:order val="1"/>
          <c:tx>
            <c:strRef>
              <c:f>Sheet1!$C$1</c:f>
              <c:strCache>
                <c:ptCount val="1"/>
                <c:pt idx="0">
                  <c:v>Per-Pupil Expenditure</c:v>
                </c:pt>
              </c:strCache>
            </c:strRef>
          </c:tx>
          <c:spPr>
            <a:ln w="38100" cap="flat">
              <a:solidFill>
                <a:srgbClr val="1E2A3A"/>
              </a:solidFill>
              <a:prstDash val="solid"/>
              <a:round/>
            </a:ln>
            <a:effectLst/>
          </c:spPr>
          <c:marker>
            <c:symbol val="circle"/>
            <c:size val="6"/>
            <c:spPr>
              <a:solidFill>
                <a:srgbClr val="1E2A3A"/>
              </a:solidFill>
              <a:ln w="9525" cap="flat">
                <a:solidFill>
                  <a:srgbClr val="1E2A3A"/>
                </a:solidFill>
                <a:prstDash val="solid"/>
                <a:round/>
              </a:ln>
              <a:effectLst/>
            </c:spPr>
          </c:marker>
          <c:dLbls>
            <c:dLbl>
              <c:idx val="0"/>
              <c:layout>
                <c:manualLayout>
                  <c:x val="-4.548616082080649E-2"/>
                  <c:y val="6.43635170603674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5E4-46F0-A9A5-BF36BA8F864A}"/>
                </c:ext>
              </c:extLst>
            </c:dLbl>
            <c:dLbl>
              <c:idx val="2"/>
              <c:layout>
                <c:manualLayout>
                  <c:x val="-5.615545215938917E-2"/>
                  <c:y val="6.43635170603674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E4-46F0-A9A5-BF36BA8F864A}"/>
                </c:ext>
              </c:extLst>
            </c:dLbl>
            <c:dLbl>
              <c:idx val="3"/>
              <c:layout>
                <c:manualLayout>
                  <c:x val="-3.847868448262149E-2"/>
                  <c:y val="7.825240594925633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5E4-46F0-A9A5-BF36BA8F864A}"/>
                </c:ext>
              </c:extLst>
            </c:dLbl>
            <c:numFmt formatCode="#,##0" sourceLinked="0"/>
            <c:spPr>
              <a:noFill/>
              <a:ln>
                <a:noFill/>
              </a:ln>
              <a:effectLst/>
            </c:spPr>
            <c:txPr>
              <a:bodyPr/>
              <a:lstStyle/>
              <a:p>
                <a:pPr>
                  <a:defRPr sz="800" b="0" i="0" u="none" strike="noStrike">
                    <a:solidFill>
                      <a:srgbClr val="333333"/>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SY 19-20</c:v>
                </c:pt>
                <c:pt idx="1">
                  <c:v>SY 22-23</c:v>
                </c:pt>
                <c:pt idx="2">
                  <c:v>SY 23-24</c:v>
                </c:pt>
                <c:pt idx="3">
                  <c:v>SY 24-25</c:v>
                </c:pt>
              </c:strCache>
            </c:strRef>
          </c:cat>
          <c:val>
            <c:numRef>
              <c:f>Sheet1!$C$2:$C$5</c:f>
              <c:numCache>
                <c:formatCode>General</c:formatCode>
                <c:ptCount val="4"/>
                <c:pt idx="0">
                  <c:v>9715</c:v>
                </c:pt>
                <c:pt idx="1">
                  <c:v>10584</c:v>
                </c:pt>
                <c:pt idx="2">
                  <c:v>11682</c:v>
                </c:pt>
                <c:pt idx="3">
                  <c:v>13147</c:v>
                </c:pt>
              </c:numCache>
            </c:numRef>
          </c:val>
          <c:smooth val="0"/>
          <c:extLst>
            <c:ext xmlns:c16="http://schemas.microsoft.com/office/drawing/2014/chart" uri="{C3380CC4-5D6E-409C-BE32-E72D297353CC}">
              <c16:uniqueId val="{00000001-55E4-46F0-A9A5-BF36BA8F864A}"/>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666666"/>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8E8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666666"/>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900">
              <a:solidFill>
                <a:srgbClr val="333333"/>
              </a:solidFill>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113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A3A"/>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C4962A"/>
          </a:solidFill>
          <a:ln/>
        </p:spPr>
        <p:txBody>
          <a:bodyPr/>
          <a:lstStyle/>
          <a:p>
            <a:endParaRPr lang="en-US"/>
          </a:p>
        </p:txBody>
      </p:sp>
      <p:sp>
        <p:nvSpPr>
          <p:cNvPr id="3" name="Text 1"/>
          <p:cNvSpPr/>
          <p:nvPr/>
        </p:nvSpPr>
        <p:spPr>
          <a:xfrm>
            <a:off x="731520" y="731520"/>
            <a:ext cx="7680960" cy="2011680"/>
          </a:xfrm>
          <a:prstGeom prst="rect">
            <a:avLst/>
          </a:prstGeom>
          <a:noFill/>
          <a:ln/>
        </p:spPr>
        <p:txBody>
          <a:bodyPr wrap="square" lIns="0" tIns="0" rIns="0" bIns="0" rtlCol="0" anchor="ctr"/>
          <a:lstStyle/>
          <a:p>
            <a:pPr marL="0" indent="0">
              <a:lnSpc>
                <a:spcPct val="110000"/>
              </a:lnSpc>
              <a:buNone/>
            </a:pPr>
            <a:r>
              <a:rPr lang="en-US" sz="4000" b="1" dirty="0">
                <a:solidFill>
                  <a:srgbClr val="FFFFFF"/>
                </a:solidFill>
                <a:latin typeface="Georgia" pitchFamily="34" charset="0"/>
                <a:ea typeface="Georgia" pitchFamily="34" charset="-122"/>
                <a:cs typeface="Georgia" pitchFamily="34" charset="-120"/>
              </a:rPr>
              <a:t>Organizational Review</a:t>
            </a:r>
            <a:endParaRPr lang="en-US" sz="4000" dirty="0"/>
          </a:p>
          <a:p>
            <a:pPr marL="0" indent="0">
              <a:lnSpc>
                <a:spcPct val="110000"/>
              </a:lnSpc>
              <a:buNone/>
            </a:pPr>
            <a:r>
              <a:rPr lang="en-US" sz="4000" b="1" dirty="0">
                <a:solidFill>
                  <a:srgbClr val="FFFFFF"/>
                </a:solidFill>
                <a:latin typeface="Georgia" pitchFamily="34" charset="0"/>
                <a:ea typeface="Georgia" pitchFamily="34" charset="-122"/>
                <a:cs typeface="Georgia" pitchFamily="34" charset="-120"/>
              </a:rPr>
              <a:t>&amp; Efficiency Study</a:t>
            </a:r>
            <a:endParaRPr lang="en-US" sz="4000" dirty="0"/>
          </a:p>
        </p:txBody>
      </p:sp>
      <p:sp>
        <p:nvSpPr>
          <p:cNvPr id="4" name="Shape 2"/>
          <p:cNvSpPr/>
          <p:nvPr/>
        </p:nvSpPr>
        <p:spPr>
          <a:xfrm>
            <a:off x="731520" y="2880360"/>
            <a:ext cx="1828800" cy="36576"/>
          </a:xfrm>
          <a:prstGeom prst="rect">
            <a:avLst/>
          </a:prstGeom>
          <a:solidFill>
            <a:srgbClr val="C4962A"/>
          </a:solidFill>
          <a:ln/>
        </p:spPr>
        <p:txBody>
          <a:bodyPr/>
          <a:lstStyle/>
          <a:p>
            <a:endParaRPr lang="en-US"/>
          </a:p>
        </p:txBody>
      </p:sp>
      <p:sp>
        <p:nvSpPr>
          <p:cNvPr id="5" name="Text 3"/>
          <p:cNvSpPr/>
          <p:nvPr/>
        </p:nvSpPr>
        <p:spPr>
          <a:xfrm>
            <a:off x="731520" y="3108960"/>
            <a:ext cx="7315200" cy="457200"/>
          </a:xfrm>
          <a:prstGeom prst="rect">
            <a:avLst/>
          </a:prstGeom>
          <a:noFill/>
          <a:ln/>
        </p:spPr>
        <p:txBody>
          <a:bodyPr wrap="square" lIns="0" tIns="0" rIns="0" bIns="0" rtlCol="0" anchor="ctr"/>
          <a:lstStyle/>
          <a:p>
            <a:pPr marL="0" indent="0">
              <a:buNone/>
            </a:pPr>
            <a:r>
              <a:rPr lang="en-US" sz="1800" dirty="0">
                <a:solidFill>
                  <a:srgbClr val="E8D5A3"/>
                </a:solidFill>
                <a:latin typeface="Calibri" pitchFamily="34" charset="0"/>
                <a:ea typeface="Calibri" pitchFamily="34" charset="-122"/>
                <a:cs typeface="Calibri" pitchFamily="34" charset="-120"/>
              </a:rPr>
              <a:t>Board Status Update  |  Phase 3 Findings</a:t>
            </a:r>
            <a:endParaRPr lang="en-US" sz="1800" dirty="0"/>
          </a:p>
        </p:txBody>
      </p:sp>
      <p:sp>
        <p:nvSpPr>
          <p:cNvPr id="6" name="Text 4"/>
          <p:cNvSpPr/>
          <p:nvPr/>
        </p:nvSpPr>
        <p:spPr>
          <a:xfrm>
            <a:off x="731520" y="3840480"/>
            <a:ext cx="4572000" cy="3657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Bibb County School District</a:t>
            </a:r>
            <a:endParaRPr lang="en-US" sz="1400" dirty="0"/>
          </a:p>
        </p:txBody>
      </p:sp>
      <p:sp>
        <p:nvSpPr>
          <p:cNvPr id="7" name="Text 5"/>
          <p:cNvSpPr/>
          <p:nvPr/>
        </p:nvSpPr>
        <p:spPr>
          <a:xfrm>
            <a:off x="731520" y="4160520"/>
            <a:ext cx="4572000" cy="274320"/>
          </a:xfrm>
          <a:prstGeom prst="rect">
            <a:avLst/>
          </a:prstGeom>
          <a:noFill/>
          <a:ln/>
        </p:spPr>
        <p:txBody>
          <a:bodyPr wrap="square" lIns="0" tIns="0" rIns="0" bIns="0" rtlCol="0" anchor="ctr"/>
          <a:lstStyle/>
          <a:p>
            <a:pPr marL="0" indent="0">
              <a:buNone/>
            </a:pPr>
            <a:r>
              <a:rPr lang="en-US" sz="1200" dirty="0">
                <a:solidFill>
                  <a:srgbClr val="999999"/>
                </a:solidFill>
                <a:latin typeface="Calibri" pitchFamily="34" charset="0"/>
                <a:ea typeface="Calibri" pitchFamily="34" charset="-122"/>
                <a:cs typeface="Calibri" pitchFamily="34" charset="-120"/>
              </a:rPr>
              <a:t>March 2026</a:t>
            </a:r>
            <a:endParaRPr lang="en-US" sz="1200" dirty="0"/>
          </a:p>
        </p:txBody>
      </p:sp>
      <p:sp>
        <p:nvSpPr>
          <p:cNvPr id="8" name="Shape 6"/>
          <p:cNvSpPr/>
          <p:nvPr/>
        </p:nvSpPr>
        <p:spPr>
          <a:xfrm>
            <a:off x="0" y="4777740"/>
            <a:ext cx="9144000" cy="365760"/>
          </a:xfrm>
          <a:prstGeom prst="rect">
            <a:avLst/>
          </a:prstGeom>
          <a:solidFill>
            <a:srgbClr val="C4962A"/>
          </a:solidFill>
          <a:ln/>
        </p:spPr>
        <p:txBody>
          <a:bodyPr/>
          <a:lstStyle/>
          <a:p>
            <a:endParaRPr lang="en-US"/>
          </a:p>
        </p:txBody>
      </p:sp>
      <p:sp>
        <p:nvSpPr>
          <p:cNvPr id="9" name="Text 7"/>
          <p:cNvSpPr/>
          <p:nvPr/>
        </p:nvSpPr>
        <p:spPr>
          <a:xfrm>
            <a:off x="731520" y="4777740"/>
            <a:ext cx="4572000" cy="365760"/>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LEAN Frog Consulting  |  www.theleanleap.com</a:t>
            </a:r>
            <a:endParaRPr lang="en-US" sz="1000" dirty="0"/>
          </a:p>
        </p:txBody>
      </p:sp>
      <p:pic>
        <p:nvPicPr>
          <p:cNvPr id="11" name="Picture 10">
            <a:extLst>
              <a:ext uri="{FF2B5EF4-FFF2-40B4-BE49-F238E27FC236}">
                <a16:creationId xmlns:a16="http://schemas.microsoft.com/office/drawing/2014/main" id="{22C585F1-C23F-C9BC-4D53-CBF262022F99}"/>
              </a:ext>
            </a:extLst>
          </p:cNvPr>
          <p:cNvPicPr>
            <a:picLocks noChangeAspect="1"/>
          </p:cNvPicPr>
          <p:nvPr/>
        </p:nvPicPr>
        <p:blipFill>
          <a:blip r:embed="rId3"/>
          <a:stretch>
            <a:fillRect/>
          </a:stretch>
        </p:blipFill>
        <p:spPr>
          <a:xfrm>
            <a:off x="626034" y="204064"/>
            <a:ext cx="2646244" cy="8423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8"/>
        </a:solidFill>
        <a:effectLst/>
      </p:bgPr>
    </p:bg>
    <p:spTree>
      <p:nvGrpSpPr>
        <p:cNvPr id="1" name=""/>
        <p:cNvGrpSpPr/>
        <p:nvPr/>
      </p:nvGrpSpPr>
      <p:grpSpPr>
        <a:xfrm>
          <a:off x="0" y="0"/>
          <a:ext cx="0" cy="0"/>
          <a:chOff x="0" y="0"/>
          <a:chExt cx="0" cy="0"/>
        </a:xfrm>
      </p:grpSpPr>
      <p:sp>
        <p:nvSpPr>
          <p:cNvPr id="2" name="Text 0"/>
          <p:cNvSpPr/>
          <p:nvPr/>
        </p:nvSpPr>
        <p:spPr>
          <a:xfrm>
            <a:off x="548640" y="320040"/>
            <a:ext cx="7315200" cy="548640"/>
          </a:xfrm>
          <a:prstGeom prst="rect">
            <a:avLst/>
          </a:prstGeom>
          <a:noFill/>
          <a:ln/>
        </p:spPr>
        <p:txBody>
          <a:bodyPr wrap="square" lIns="0" tIns="0" rIns="0" bIns="0" rtlCol="0" anchor="ctr"/>
          <a:lstStyle/>
          <a:p>
            <a:pPr marL="0" indent="0">
              <a:buNone/>
            </a:pPr>
            <a:r>
              <a:rPr lang="en-US" sz="3000" b="1" dirty="0">
                <a:solidFill>
                  <a:srgbClr val="1E2A3A"/>
                </a:solidFill>
                <a:latin typeface="Georgia" pitchFamily="34" charset="0"/>
                <a:ea typeface="Georgia" pitchFamily="34" charset="-122"/>
                <a:cs typeface="Georgia" pitchFamily="34" charset="-120"/>
              </a:rPr>
              <a:t>Engagement Overview</a:t>
            </a:r>
            <a:endParaRPr lang="en-US" sz="3000" dirty="0"/>
          </a:p>
        </p:txBody>
      </p:sp>
      <p:sp>
        <p:nvSpPr>
          <p:cNvPr id="3" name="Text 1"/>
          <p:cNvSpPr/>
          <p:nvPr/>
        </p:nvSpPr>
        <p:spPr>
          <a:xfrm>
            <a:off x="548640" y="822960"/>
            <a:ext cx="7772400" cy="320040"/>
          </a:xfrm>
          <a:prstGeom prst="rect">
            <a:avLst/>
          </a:prstGeom>
          <a:noFill/>
          <a:ln/>
        </p:spPr>
        <p:txBody>
          <a:bodyPr wrap="square" lIns="0" tIns="0" rIns="0" bIns="0" rtlCol="0" anchor="ctr"/>
          <a:lstStyle/>
          <a:p>
            <a:pPr marL="0" indent="0">
              <a:buNone/>
            </a:pPr>
            <a:r>
              <a:rPr lang="en-US" sz="1100" i="1" dirty="0">
                <a:solidFill>
                  <a:srgbClr val="666666"/>
                </a:solidFill>
                <a:latin typeface="Calibri" pitchFamily="34" charset="0"/>
                <a:ea typeface="Calibri" pitchFamily="34" charset="-122"/>
                <a:cs typeface="Calibri" pitchFamily="34" charset="-120"/>
              </a:rPr>
              <a:t>Per RFP #25-041: Organizational and Efficiency Study</a:t>
            </a:r>
            <a:endParaRPr lang="en-US" sz="1100" dirty="0"/>
          </a:p>
        </p:txBody>
      </p:sp>
      <p:sp>
        <p:nvSpPr>
          <p:cNvPr id="4" name="Shape 2"/>
          <p:cNvSpPr/>
          <p:nvPr/>
        </p:nvSpPr>
        <p:spPr>
          <a:xfrm>
            <a:off x="548640" y="1371600"/>
            <a:ext cx="1874520" cy="2606040"/>
          </a:xfrm>
          <a:prstGeom prst="rect">
            <a:avLst/>
          </a:prstGeom>
          <a:solidFill>
            <a:srgbClr val="FFFFFF"/>
          </a:solidFill>
          <a:ln w="6350">
            <a:solidFill>
              <a:srgbClr val="E0E0E0"/>
            </a:solidFill>
            <a:prstDash val="solid"/>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1257300" y="1508760"/>
            <a:ext cx="457200" cy="457200"/>
          </a:xfrm>
          <a:prstGeom prst="ellipse">
            <a:avLst/>
          </a:prstGeom>
          <a:solidFill>
            <a:srgbClr val="1E2A3A"/>
          </a:solidFill>
          <a:ln/>
        </p:spPr>
        <p:txBody>
          <a:bodyPr/>
          <a:lstStyle/>
          <a:p>
            <a:endParaRPr lang="en-US"/>
          </a:p>
        </p:txBody>
      </p:sp>
      <p:sp>
        <p:nvSpPr>
          <p:cNvPr id="6" name="Text 4"/>
          <p:cNvSpPr/>
          <p:nvPr/>
        </p:nvSpPr>
        <p:spPr>
          <a:xfrm>
            <a:off x="1257300" y="15087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640080" y="2057400"/>
            <a:ext cx="1691640" cy="594360"/>
          </a:xfrm>
          <a:prstGeom prst="rect">
            <a:avLst/>
          </a:prstGeom>
          <a:noFill/>
          <a:ln/>
        </p:spPr>
        <p:txBody>
          <a:bodyPr wrap="square" lIns="0" tIns="0" rIns="0" bIns="0" rtlCol="0" anchor="t"/>
          <a:lstStyle/>
          <a:p>
            <a:pPr marL="0" indent="0" algn="ctr">
              <a:buNone/>
            </a:pPr>
            <a:r>
              <a:rPr lang="en-US" sz="1100" b="1" dirty="0">
                <a:solidFill>
                  <a:srgbClr val="1E2A3A"/>
                </a:solidFill>
                <a:latin typeface="Calibri" pitchFamily="34" charset="0"/>
                <a:ea typeface="Calibri" pitchFamily="34" charset="-122"/>
                <a:cs typeface="Calibri" pitchFamily="34" charset="-120"/>
              </a:rPr>
              <a:t>Initiation &amp;</a:t>
            </a:r>
            <a:endParaRPr lang="en-US" sz="1100" dirty="0"/>
          </a:p>
          <a:p>
            <a:pPr marL="0" indent="0" algn="ctr">
              <a:buNone/>
            </a:pPr>
            <a:r>
              <a:rPr lang="en-US" sz="1100" b="1" dirty="0">
                <a:solidFill>
                  <a:srgbClr val="1E2A3A"/>
                </a:solidFill>
                <a:latin typeface="Calibri" pitchFamily="34" charset="0"/>
                <a:ea typeface="Calibri" pitchFamily="34" charset="-122"/>
                <a:cs typeface="Calibri" pitchFamily="34" charset="-120"/>
              </a:rPr>
              <a:t>Planning</a:t>
            </a:r>
            <a:endParaRPr lang="en-US" sz="1100" dirty="0"/>
          </a:p>
        </p:txBody>
      </p:sp>
      <p:sp>
        <p:nvSpPr>
          <p:cNvPr id="8" name="Text 6"/>
          <p:cNvSpPr/>
          <p:nvPr/>
        </p:nvSpPr>
        <p:spPr>
          <a:xfrm>
            <a:off x="658368" y="2697480"/>
            <a:ext cx="1655064" cy="777240"/>
          </a:xfrm>
          <a:prstGeom prst="rect">
            <a:avLst/>
          </a:prstGeom>
          <a:noFill/>
          <a:ln/>
        </p:spPr>
        <p:txBody>
          <a:bodyPr wrap="square" lIns="0" tIns="0" rIns="0" bIns="0" rtlCol="0" anchor="t"/>
          <a:lstStyle/>
          <a:p>
            <a:pPr marL="0" indent="0" algn="ctr">
              <a:buNone/>
            </a:pPr>
            <a:r>
              <a:rPr lang="en-US" sz="850" dirty="0">
                <a:solidFill>
                  <a:srgbClr val="666666"/>
                </a:solidFill>
                <a:latin typeface="Calibri" pitchFamily="34" charset="0"/>
                <a:ea typeface="Calibri" pitchFamily="34" charset="-122"/>
                <a:cs typeface="Calibri" pitchFamily="34" charset="-120"/>
              </a:rPr>
              <a:t>Project objectives, communication protocols, data requirements, interview guides</a:t>
            </a:r>
            <a:endParaRPr lang="en-US" sz="850" dirty="0"/>
          </a:p>
        </p:txBody>
      </p:sp>
      <p:sp>
        <p:nvSpPr>
          <p:cNvPr id="9" name="Shape 7"/>
          <p:cNvSpPr/>
          <p:nvPr/>
        </p:nvSpPr>
        <p:spPr>
          <a:xfrm>
            <a:off x="731520" y="3611880"/>
            <a:ext cx="1508760" cy="228600"/>
          </a:xfrm>
          <a:prstGeom prst="rect">
            <a:avLst/>
          </a:prstGeom>
          <a:solidFill>
            <a:srgbClr val="4A8C6F"/>
          </a:solidFill>
          <a:ln/>
        </p:spPr>
        <p:txBody>
          <a:bodyPr/>
          <a:lstStyle/>
          <a:p>
            <a:endParaRPr lang="en-US"/>
          </a:p>
        </p:txBody>
      </p:sp>
      <p:sp>
        <p:nvSpPr>
          <p:cNvPr id="10" name="Text 8"/>
          <p:cNvSpPr/>
          <p:nvPr/>
        </p:nvSpPr>
        <p:spPr>
          <a:xfrm>
            <a:off x="731520" y="3611880"/>
            <a:ext cx="1508760" cy="22860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Complete</a:t>
            </a:r>
            <a:endParaRPr lang="en-US" sz="800" dirty="0"/>
          </a:p>
        </p:txBody>
      </p:sp>
      <p:sp>
        <p:nvSpPr>
          <p:cNvPr id="11" name="Shape 9"/>
          <p:cNvSpPr/>
          <p:nvPr/>
        </p:nvSpPr>
        <p:spPr>
          <a:xfrm>
            <a:off x="2606040" y="1371600"/>
            <a:ext cx="1874520" cy="2606040"/>
          </a:xfrm>
          <a:prstGeom prst="rect">
            <a:avLst/>
          </a:prstGeom>
          <a:solidFill>
            <a:srgbClr val="FFFFFF"/>
          </a:solidFill>
          <a:ln w="6350">
            <a:solidFill>
              <a:srgbClr val="E0E0E0"/>
            </a:solidFill>
            <a:prstDash val="solid"/>
          </a:ln>
          <a:effectLst>
            <a:outerShdw blurRad="50800" dist="12700" dir="8100000" algn="bl" rotWithShape="0">
              <a:srgbClr val="000000">
                <a:alpha val="10000"/>
              </a:srgbClr>
            </a:outerShdw>
          </a:effectLst>
        </p:spPr>
        <p:txBody>
          <a:bodyPr/>
          <a:lstStyle/>
          <a:p>
            <a:endParaRPr lang="en-US"/>
          </a:p>
        </p:txBody>
      </p:sp>
      <p:sp>
        <p:nvSpPr>
          <p:cNvPr id="12" name="Shape 10"/>
          <p:cNvSpPr/>
          <p:nvPr/>
        </p:nvSpPr>
        <p:spPr>
          <a:xfrm>
            <a:off x="3314700" y="1508760"/>
            <a:ext cx="457200" cy="457200"/>
          </a:xfrm>
          <a:prstGeom prst="ellipse">
            <a:avLst/>
          </a:prstGeom>
          <a:solidFill>
            <a:srgbClr val="1E2A3A"/>
          </a:solidFill>
          <a:ln/>
        </p:spPr>
        <p:txBody>
          <a:bodyPr/>
          <a:lstStyle/>
          <a:p>
            <a:endParaRPr lang="en-US"/>
          </a:p>
        </p:txBody>
      </p:sp>
      <p:sp>
        <p:nvSpPr>
          <p:cNvPr id="13" name="Text 11"/>
          <p:cNvSpPr/>
          <p:nvPr/>
        </p:nvSpPr>
        <p:spPr>
          <a:xfrm>
            <a:off x="3314700" y="15087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p:nvPr/>
        </p:nvSpPr>
        <p:spPr>
          <a:xfrm>
            <a:off x="2697480" y="2057400"/>
            <a:ext cx="1691640" cy="594360"/>
          </a:xfrm>
          <a:prstGeom prst="rect">
            <a:avLst/>
          </a:prstGeom>
          <a:noFill/>
          <a:ln/>
        </p:spPr>
        <p:txBody>
          <a:bodyPr wrap="square" lIns="0" tIns="0" rIns="0" bIns="0" rtlCol="0" anchor="t"/>
          <a:lstStyle/>
          <a:p>
            <a:pPr marL="0" indent="0" algn="ctr">
              <a:buNone/>
            </a:pPr>
            <a:r>
              <a:rPr lang="en-US" sz="1100" b="1" dirty="0">
                <a:solidFill>
                  <a:srgbClr val="1E2A3A"/>
                </a:solidFill>
                <a:latin typeface="Calibri" pitchFamily="34" charset="0"/>
                <a:ea typeface="Calibri" pitchFamily="34" charset="-122"/>
                <a:cs typeface="Calibri" pitchFamily="34" charset="-120"/>
              </a:rPr>
              <a:t>Data Collection</a:t>
            </a:r>
            <a:endParaRPr lang="en-US" sz="1100" dirty="0"/>
          </a:p>
          <a:p>
            <a:pPr marL="0" indent="0" algn="ctr">
              <a:buNone/>
            </a:pPr>
            <a:r>
              <a:rPr lang="en-US" sz="1100" b="1" dirty="0">
                <a:solidFill>
                  <a:srgbClr val="1E2A3A"/>
                </a:solidFill>
                <a:latin typeface="Calibri" pitchFamily="34" charset="0"/>
                <a:ea typeface="Calibri" pitchFamily="34" charset="-122"/>
                <a:cs typeface="Calibri" pitchFamily="34" charset="-120"/>
              </a:rPr>
              <a:t>&amp; Engagement</a:t>
            </a:r>
            <a:endParaRPr lang="en-US" sz="1100" dirty="0"/>
          </a:p>
        </p:txBody>
      </p:sp>
      <p:sp>
        <p:nvSpPr>
          <p:cNvPr id="15" name="Text 13"/>
          <p:cNvSpPr/>
          <p:nvPr/>
        </p:nvSpPr>
        <p:spPr>
          <a:xfrm>
            <a:off x="2715768" y="2697480"/>
            <a:ext cx="1655064" cy="777240"/>
          </a:xfrm>
          <a:prstGeom prst="rect">
            <a:avLst/>
          </a:prstGeom>
          <a:noFill/>
          <a:ln/>
        </p:spPr>
        <p:txBody>
          <a:bodyPr wrap="square" lIns="0" tIns="0" rIns="0" bIns="0" rtlCol="0" anchor="t"/>
          <a:lstStyle/>
          <a:p>
            <a:pPr marL="0" indent="0" algn="ctr">
              <a:buNone/>
            </a:pPr>
            <a:r>
              <a:rPr lang="en-US" sz="850" dirty="0">
                <a:solidFill>
                  <a:srgbClr val="666666"/>
                </a:solidFill>
                <a:latin typeface="Calibri" pitchFamily="34" charset="0"/>
                <a:ea typeface="Calibri" pitchFamily="34" charset="-122"/>
                <a:cs typeface="Calibri" pitchFamily="34" charset="-120"/>
              </a:rPr>
              <a:t>Stakeholder interviews, process walkthroughs, PPM Maturity Assessments</a:t>
            </a:r>
            <a:endParaRPr lang="en-US" sz="850" dirty="0"/>
          </a:p>
        </p:txBody>
      </p:sp>
      <p:sp>
        <p:nvSpPr>
          <p:cNvPr id="16" name="Shape 14"/>
          <p:cNvSpPr/>
          <p:nvPr/>
        </p:nvSpPr>
        <p:spPr>
          <a:xfrm>
            <a:off x="2788920" y="3611880"/>
            <a:ext cx="1508760" cy="228600"/>
          </a:xfrm>
          <a:prstGeom prst="rect">
            <a:avLst/>
          </a:prstGeom>
          <a:solidFill>
            <a:srgbClr val="4A8C6F"/>
          </a:solidFill>
          <a:ln/>
        </p:spPr>
        <p:txBody>
          <a:bodyPr/>
          <a:lstStyle/>
          <a:p>
            <a:endParaRPr lang="en-US"/>
          </a:p>
        </p:txBody>
      </p:sp>
      <p:sp>
        <p:nvSpPr>
          <p:cNvPr id="17" name="Text 15"/>
          <p:cNvSpPr/>
          <p:nvPr/>
        </p:nvSpPr>
        <p:spPr>
          <a:xfrm>
            <a:off x="2788920" y="3611880"/>
            <a:ext cx="1508760" cy="22860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Complete</a:t>
            </a:r>
            <a:endParaRPr lang="en-US" sz="800" dirty="0"/>
          </a:p>
        </p:txBody>
      </p:sp>
      <p:sp>
        <p:nvSpPr>
          <p:cNvPr id="18" name="Shape 16"/>
          <p:cNvSpPr/>
          <p:nvPr/>
        </p:nvSpPr>
        <p:spPr>
          <a:xfrm>
            <a:off x="4663440" y="1371600"/>
            <a:ext cx="1874520" cy="2606040"/>
          </a:xfrm>
          <a:prstGeom prst="rect">
            <a:avLst/>
          </a:prstGeom>
          <a:solidFill>
            <a:srgbClr val="FFFFFF"/>
          </a:solidFill>
          <a:ln w="19050">
            <a:solidFill>
              <a:srgbClr val="C4962A"/>
            </a:solidFill>
            <a:prstDash val="solid"/>
          </a:ln>
          <a:effectLst>
            <a:outerShdw blurRad="76200" dist="25400" dir="8100000" algn="bl" rotWithShape="0">
              <a:srgbClr val="000000">
                <a:alpha val="12000"/>
              </a:srgbClr>
            </a:outerShdw>
          </a:effectLst>
        </p:spPr>
        <p:txBody>
          <a:bodyPr/>
          <a:lstStyle/>
          <a:p>
            <a:endParaRPr lang="en-US"/>
          </a:p>
        </p:txBody>
      </p:sp>
      <p:sp>
        <p:nvSpPr>
          <p:cNvPr id="19" name="Shape 17"/>
          <p:cNvSpPr/>
          <p:nvPr/>
        </p:nvSpPr>
        <p:spPr>
          <a:xfrm>
            <a:off x="5372100" y="1508760"/>
            <a:ext cx="457200" cy="457200"/>
          </a:xfrm>
          <a:prstGeom prst="ellipse">
            <a:avLst/>
          </a:prstGeom>
          <a:solidFill>
            <a:srgbClr val="C4962A"/>
          </a:solidFill>
          <a:ln/>
        </p:spPr>
        <p:txBody>
          <a:bodyPr/>
          <a:lstStyle/>
          <a:p>
            <a:endParaRPr lang="en-US"/>
          </a:p>
        </p:txBody>
      </p:sp>
      <p:sp>
        <p:nvSpPr>
          <p:cNvPr id="20" name="Text 18"/>
          <p:cNvSpPr/>
          <p:nvPr/>
        </p:nvSpPr>
        <p:spPr>
          <a:xfrm>
            <a:off x="5372100" y="15087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1" name="Text 19"/>
          <p:cNvSpPr/>
          <p:nvPr/>
        </p:nvSpPr>
        <p:spPr>
          <a:xfrm>
            <a:off x="4754880" y="2057400"/>
            <a:ext cx="1691640" cy="594360"/>
          </a:xfrm>
          <a:prstGeom prst="rect">
            <a:avLst/>
          </a:prstGeom>
          <a:noFill/>
          <a:ln/>
        </p:spPr>
        <p:txBody>
          <a:bodyPr wrap="square" lIns="0" tIns="0" rIns="0" bIns="0" rtlCol="0" anchor="t"/>
          <a:lstStyle/>
          <a:p>
            <a:pPr marL="0" indent="0" algn="ctr">
              <a:buNone/>
            </a:pPr>
            <a:r>
              <a:rPr lang="en-US" sz="1100" b="1" dirty="0">
                <a:solidFill>
                  <a:srgbClr val="1E2A3A"/>
                </a:solidFill>
                <a:latin typeface="Calibri" pitchFamily="34" charset="0"/>
                <a:ea typeface="Calibri" pitchFamily="34" charset="-122"/>
                <a:cs typeface="Calibri" pitchFamily="34" charset="-120"/>
              </a:rPr>
              <a:t>Benchmarking &amp;</a:t>
            </a:r>
            <a:endParaRPr lang="en-US" sz="1100" dirty="0"/>
          </a:p>
          <a:p>
            <a:pPr marL="0" indent="0" algn="ctr">
              <a:buNone/>
            </a:pPr>
            <a:r>
              <a:rPr lang="en-US" sz="1100" b="1" dirty="0">
                <a:solidFill>
                  <a:srgbClr val="1E2A3A"/>
                </a:solidFill>
                <a:latin typeface="Calibri" pitchFamily="34" charset="0"/>
                <a:ea typeface="Calibri" pitchFamily="34" charset="-122"/>
                <a:cs typeface="Calibri" pitchFamily="34" charset="-120"/>
              </a:rPr>
              <a:t>Comparative Analysis</a:t>
            </a:r>
            <a:endParaRPr lang="en-US" sz="1100" dirty="0"/>
          </a:p>
        </p:txBody>
      </p:sp>
      <p:sp>
        <p:nvSpPr>
          <p:cNvPr id="22" name="Text 20"/>
          <p:cNvSpPr/>
          <p:nvPr/>
        </p:nvSpPr>
        <p:spPr>
          <a:xfrm>
            <a:off x="4773168" y="2697480"/>
            <a:ext cx="1655064" cy="777240"/>
          </a:xfrm>
          <a:prstGeom prst="rect">
            <a:avLst/>
          </a:prstGeom>
          <a:noFill/>
          <a:ln/>
        </p:spPr>
        <p:txBody>
          <a:bodyPr wrap="square" lIns="0" tIns="0" rIns="0" bIns="0" rtlCol="0" anchor="t"/>
          <a:lstStyle/>
          <a:p>
            <a:pPr marL="0" indent="0" algn="ctr">
              <a:buNone/>
            </a:pPr>
            <a:r>
              <a:rPr lang="en-US" sz="850" dirty="0">
                <a:solidFill>
                  <a:srgbClr val="666666"/>
                </a:solidFill>
                <a:latin typeface="Calibri" pitchFamily="34" charset="0"/>
                <a:ea typeface="Calibri" pitchFamily="34" charset="-122"/>
                <a:cs typeface="Calibri" pitchFamily="34" charset="-120"/>
              </a:rPr>
              <a:t>Peer comparisons, performance review, efficiency opportunity identification</a:t>
            </a:r>
            <a:endParaRPr lang="en-US" sz="850" dirty="0"/>
          </a:p>
        </p:txBody>
      </p:sp>
      <p:sp>
        <p:nvSpPr>
          <p:cNvPr id="23" name="Shape 21"/>
          <p:cNvSpPr/>
          <p:nvPr/>
        </p:nvSpPr>
        <p:spPr>
          <a:xfrm>
            <a:off x="4846320" y="3611880"/>
            <a:ext cx="1508760" cy="228600"/>
          </a:xfrm>
          <a:prstGeom prst="rect">
            <a:avLst/>
          </a:prstGeom>
          <a:solidFill>
            <a:srgbClr val="C4962A"/>
          </a:solidFill>
          <a:ln/>
        </p:spPr>
        <p:txBody>
          <a:bodyPr/>
          <a:lstStyle/>
          <a:p>
            <a:endParaRPr lang="en-US"/>
          </a:p>
        </p:txBody>
      </p:sp>
      <p:sp>
        <p:nvSpPr>
          <p:cNvPr id="24" name="Text 22"/>
          <p:cNvSpPr/>
          <p:nvPr/>
        </p:nvSpPr>
        <p:spPr>
          <a:xfrm>
            <a:off x="4846320" y="3611880"/>
            <a:ext cx="1508760" cy="22860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Current Phase</a:t>
            </a:r>
            <a:endParaRPr lang="en-US" sz="800" dirty="0"/>
          </a:p>
        </p:txBody>
      </p:sp>
      <p:sp>
        <p:nvSpPr>
          <p:cNvPr id="25" name="Shape 23"/>
          <p:cNvSpPr/>
          <p:nvPr/>
        </p:nvSpPr>
        <p:spPr>
          <a:xfrm>
            <a:off x="6720840" y="1371600"/>
            <a:ext cx="1874520" cy="2606040"/>
          </a:xfrm>
          <a:prstGeom prst="rect">
            <a:avLst/>
          </a:prstGeom>
          <a:solidFill>
            <a:srgbClr val="FFFFFF"/>
          </a:solidFill>
          <a:ln w="6350">
            <a:solidFill>
              <a:srgbClr val="E0E0E0"/>
            </a:solidFill>
            <a:prstDash val="solid"/>
          </a:ln>
          <a:effectLst>
            <a:outerShdw blurRad="50800" dist="12700" dir="8100000" algn="bl" rotWithShape="0">
              <a:srgbClr val="000000">
                <a:alpha val="10000"/>
              </a:srgbClr>
            </a:outerShdw>
          </a:effectLst>
        </p:spPr>
        <p:txBody>
          <a:bodyPr/>
          <a:lstStyle/>
          <a:p>
            <a:endParaRPr lang="en-US"/>
          </a:p>
        </p:txBody>
      </p:sp>
      <p:sp>
        <p:nvSpPr>
          <p:cNvPr id="26" name="Shape 24"/>
          <p:cNvSpPr/>
          <p:nvPr/>
        </p:nvSpPr>
        <p:spPr>
          <a:xfrm>
            <a:off x="7429500" y="1508760"/>
            <a:ext cx="457200" cy="457200"/>
          </a:xfrm>
          <a:prstGeom prst="ellipse">
            <a:avLst/>
          </a:prstGeom>
          <a:solidFill>
            <a:srgbClr val="1E2A3A"/>
          </a:solidFill>
          <a:ln/>
        </p:spPr>
        <p:txBody>
          <a:bodyPr/>
          <a:lstStyle/>
          <a:p>
            <a:endParaRPr lang="en-US"/>
          </a:p>
        </p:txBody>
      </p:sp>
      <p:sp>
        <p:nvSpPr>
          <p:cNvPr id="27" name="Text 25"/>
          <p:cNvSpPr/>
          <p:nvPr/>
        </p:nvSpPr>
        <p:spPr>
          <a:xfrm>
            <a:off x="7429500" y="15087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8" name="Text 26"/>
          <p:cNvSpPr/>
          <p:nvPr/>
        </p:nvSpPr>
        <p:spPr>
          <a:xfrm>
            <a:off x="6812280" y="2057400"/>
            <a:ext cx="1691640" cy="594360"/>
          </a:xfrm>
          <a:prstGeom prst="rect">
            <a:avLst/>
          </a:prstGeom>
          <a:noFill/>
          <a:ln/>
        </p:spPr>
        <p:txBody>
          <a:bodyPr wrap="square" lIns="0" tIns="0" rIns="0" bIns="0" rtlCol="0" anchor="t"/>
          <a:lstStyle/>
          <a:p>
            <a:pPr marL="0" indent="0" algn="ctr">
              <a:buNone/>
            </a:pPr>
            <a:r>
              <a:rPr lang="en-US" sz="1100" b="1" dirty="0">
                <a:solidFill>
                  <a:srgbClr val="1E2A3A"/>
                </a:solidFill>
                <a:latin typeface="Calibri" pitchFamily="34" charset="0"/>
                <a:ea typeface="Calibri" pitchFamily="34" charset="-122"/>
                <a:cs typeface="Calibri" pitchFamily="34" charset="-120"/>
              </a:rPr>
              <a:t>Recommendations</a:t>
            </a:r>
            <a:endParaRPr lang="en-US" sz="1100" dirty="0"/>
          </a:p>
          <a:p>
            <a:pPr marL="0" indent="0" algn="ctr">
              <a:buNone/>
            </a:pPr>
            <a:r>
              <a:rPr lang="en-US" sz="1100" b="1" dirty="0">
                <a:solidFill>
                  <a:srgbClr val="1E2A3A"/>
                </a:solidFill>
                <a:latin typeface="Calibri" pitchFamily="34" charset="0"/>
                <a:ea typeface="Calibri" pitchFamily="34" charset="-122"/>
                <a:cs typeface="Calibri" pitchFamily="34" charset="-120"/>
              </a:rPr>
              <a:t>&amp; Cost Analysis</a:t>
            </a:r>
            <a:endParaRPr lang="en-US" sz="1100" dirty="0"/>
          </a:p>
        </p:txBody>
      </p:sp>
      <p:sp>
        <p:nvSpPr>
          <p:cNvPr id="29" name="Text 27"/>
          <p:cNvSpPr/>
          <p:nvPr/>
        </p:nvSpPr>
        <p:spPr>
          <a:xfrm>
            <a:off x="6830568" y="2697480"/>
            <a:ext cx="1655064" cy="777240"/>
          </a:xfrm>
          <a:prstGeom prst="rect">
            <a:avLst/>
          </a:prstGeom>
          <a:noFill/>
          <a:ln/>
        </p:spPr>
        <p:txBody>
          <a:bodyPr wrap="square" lIns="0" tIns="0" rIns="0" bIns="0" rtlCol="0" anchor="t"/>
          <a:lstStyle/>
          <a:p>
            <a:pPr marL="0" indent="0" algn="ctr">
              <a:buNone/>
            </a:pPr>
            <a:r>
              <a:rPr lang="en-US" sz="850" dirty="0">
                <a:solidFill>
                  <a:srgbClr val="666666"/>
                </a:solidFill>
                <a:latin typeface="Calibri" pitchFamily="34" charset="0"/>
                <a:ea typeface="Calibri" pitchFamily="34" charset="-122"/>
                <a:cs typeface="Calibri" pitchFamily="34" charset="-120"/>
              </a:rPr>
              <a:t>Implementable recommendations, action planning, fiscal impact analysis</a:t>
            </a:r>
            <a:endParaRPr lang="en-US" sz="850" dirty="0"/>
          </a:p>
        </p:txBody>
      </p:sp>
      <p:sp>
        <p:nvSpPr>
          <p:cNvPr id="30" name="Shape 28"/>
          <p:cNvSpPr/>
          <p:nvPr/>
        </p:nvSpPr>
        <p:spPr>
          <a:xfrm>
            <a:off x="6903720" y="3611880"/>
            <a:ext cx="1508760" cy="228600"/>
          </a:xfrm>
          <a:prstGeom prst="rect">
            <a:avLst/>
          </a:prstGeom>
          <a:solidFill>
            <a:srgbClr val="999999"/>
          </a:solidFill>
          <a:ln/>
        </p:spPr>
        <p:txBody>
          <a:bodyPr/>
          <a:lstStyle/>
          <a:p>
            <a:endParaRPr lang="en-US"/>
          </a:p>
        </p:txBody>
      </p:sp>
      <p:sp>
        <p:nvSpPr>
          <p:cNvPr id="31" name="Text 29"/>
          <p:cNvSpPr/>
          <p:nvPr/>
        </p:nvSpPr>
        <p:spPr>
          <a:xfrm>
            <a:off x="6903720" y="3611880"/>
            <a:ext cx="1508760" cy="228600"/>
          </a:xfrm>
          <a:prstGeom prst="rect">
            <a:avLst/>
          </a:prstGeom>
          <a:noFill/>
          <a:ln/>
        </p:spPr>
        <p:txBody>
          <a:bodyPr wrap="square" lIns="0" tIns="0" rIns="0" bIns="0" rtlCol="0" anchor="ctr"/>
          <a:lstStyle/>
          <a:p>
            <a:pPr marL="0" indent="0" algn="ctr">
              <a:buNone/>
            </a:pPr>
            <a:r>
              <a:rPr lang="en-US" sz="800" b="1" dirty="0">
                <a:solidFill>
                  <a:srgbClr val="333333"/>
                </a:solidFill>
                <a:latin typeface="Calibri" pitchFamily="34" charset="0"/>
                <a:ea typeface="Calibri" pitchFamily="34" charset="-122"/>
                <a:cs typeface="Calibri" pitchFamily="34" charset="-120"/>
              </a:rPr>
              <a:t>Upcoming</a:t>
            </a:r>
            <a:endParaRPr lang="en-US" sz="800" dirty="0"/>
          </a:p>
        </p:txBody>
      </p:sp>
      <p:sp>
        <p:nvSpPr>
          <p:cNvPr id="32" name="Text 30"/>
          <p:cNvSpPr/>
          <p:nvPr/>
        </p:nvSpPr>
        <p:spPr>
          <a:xfrm>
            <a:off x="548640" y="4206240"/>
            <a:ext cx="8046720" cy="457200"/>
          </a:xfrm>
          <a:prstGeom prst="rect">
            <a:avLst/>
          </a:prstGeom>
          <a:noFill/>
          <a:ln/>
        </p:spPr>
        <p:txBody>
          <a:bodyPr wrap="square" lIns="0" tIns="0" rIns="0" bIns="0" rtlCol="0" anchor="ctr"/>
          <a:lstStyle/>
          <a:p>
            <a:pPr marL="0" indent="0">
              <a:buNone/>
            </a:pPr>
            <a:r>
              <a:rPr lang="en-US" sz="950" i="1" dirty="0">
                <a:solidFill>
                  <a:srgbClr val="1E2A3A"/>
                </a:solidFill>
                <a:latin typeface="Calibri" pitchFamily="34" charset="0"/>
                <a:ea typeface="Calibri" pitchFamily="34" charset="-122"/>
                <a:cs typeface="Calibri" pitchFamily="34" charset="-120"/>
              </a:rPr>
              <a:t>Current Status: BCSD is in the Phase 3 review point. Current state findings and opportunities are being reviewed prior to development of detailed recommendations in Phase 4.</a:t>
            </a:r>
            <a:endParaRPr lang="en-US" sz="950" dirty="0"/>
          </a:p>
        </p:txBody>
      </p:sp>
      <p:sp>
        <p:nvSpPr>
          <p:cNvPr id="33" name="Shape 31"/>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4" name="Text 32"/>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5" name="Text 33"/>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6" name="Text 34"/>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8"/>
        </a:solidFill>
        <a:effectLst/>
      </p:bgPr>
    </p:bg>
    <p:spTree>
      <p:nvGrpSpPr>
        <p:cNvPr id="1" name=""/>
        <p:cNvGrpSpPr/>
        <p:nvPr/>
      </p:nvGrpSpPr>
      <p:grpSpPr>
        <a:xfrm>
          <a:off x="0" y="0"/>
          <a:ext cx="0" cy="0"/>
          <a:chOff x="0" y="0"/>
          <a:chExt cx="0" cy="0"/>
        </a:xfrm>
      </p:grpSpPr>
      <p:sp>
        <p:nvSpPr>
          <p:cNvPr id="2" name="Text 0"/>
          <p:cNvSpPr/>
          <p:nvPr/>
        </p:nvSpPr>
        <p:spPr>
          <a:xfrm>
            <a:off x="548640" y="320040"/>
            <a:ext cx="7315200" cy="548640"/>
          </a:xfrm>
          <a:prstGeom prst="rect">
            <a:avLst/>
          </a:prstGeom>
          <a:noFill/>
          <a:ln/>
        </p:spPr>
        <p:txBody>
          <a:bodyPr wrap="square" lIns="0" tIns="0" rIns="0" bIns="0" rtlCol="0" anchor="ctr"/>
          <a:lstStyle/>
          <a:p>
            <a:pPr marL="0" indent="0">
              <a:buNone/>
            </a:pPr>
            <a:r>
              <a:rPr lang="en-US" sz="3000" b="1" dirty="0">
                <a:solidFill>
                  <a:srgbClr val="1E2A3A"/>
                </a:solidFill>
                <a:latin typeface="Georgia" pitchFamily="34" charset="0"/>
                <a:ea typeface="Georgia" pitchFamily="34" charset="-122"/>
                <a:cs typeface="Georgia" pitchFamily="34" charset="-120"/>
              </a:rPr>
              <a:t>Project Team &amp; Methodology</a:t>
            </a:r>
            <a:endParaRPr lang="en-US" sz="3000" dirty="0"/>
          </a:p>
        </p:txBody>
      </p:sp>
      <p:sp>
        <p:nvSpPr>
          <p:cNvPr id="3" name="Shape 1"/>
          <p:cNvSpPr/>
          <p:nvPr/>
        </p:nvSpPr>
        <p:spPr>
          <a:xfrm>
            <a:off x="548640" y="1051560"/>
            <a:ext cx="3749040" cy="32918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4" name="Shape 2"/>
          <p:cNvSpPr/>
          <p:nvPr/>
        </p:nvSpPr>
        <p:spPr>
          <a:xfrm>
            <a:off x="548640" y="1051560"/>
            <a:ext cx="54864" cy="3291840"/>
          </a:xfrm>
          <a:prstGeom prst="rect">
            <a:avLst/>
          </a:prstGeom>
          <a:solidFill>
            <a:srgbClr val="C4962A"/>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777240" y="1188720"/>
            <a:ext cx="274320" cy="274320"/>
          </a:xfrm>
          <a:prstGeom prst="rect">
            <a:avLst/>
          </a:prstGeom>
        </p:spPr>
      </p:pic>
      <p:sp>
        <p:nvSpPr>
          <p:cNvPr id="6" name="Text 3"/>
          <p:cNvSpPr/>
          <p:nvPr/>
        </p:nvSpPr>
        <p:spPr>
          <a:xfrm>
            <a:off x="1143000" y="1188720"/>
            <a:ext cx="2743200" cy="274320"/>
          </a:xfrm>
          <a:prstGeom prst="rect">
            <a:avLst/>
          </a:prstGeom>
          <a:noFill/>
          <a:ln/>
        </p:spPr>
        <p:txBody>
          <a:bodyPr wrap="square" lIns="0" tIns="0" rIns="0" bIns="0" rtlCol="0" anchor="ctr"/>
          <a:lstStyle/>
          <a:p>
            <a:pPr marL="0" indent="0">
              <a:buNone/>
            </a:pPr>
            <a:r>
              <a:rPr lang="en-US" sz="1300" b="1" dirty="0">
                <a:solidFill>
                  <a:srgbClr val="1E2A3A"/>
                </a:solidFill>
                <a:latin typeface="Calibri" pitchFamily="34" charset="0"/>
                <a:ea typeface="Calibri" pitchFamily="34" charset="-122"/>
                <a:cs typeface="Calibri" pitchFamily="34" charset="-120"/>
              </a:rPr>
              <a:t>LEAN Frog Project Team</a:t>
            </a:r>
            <a:endParaRPr lang="en-US" sz="1300" dirty="0"/>
          </a:p>
        </p:txBody>
      </p:sp>
      <p:sp>
        <p:nvSpPr>
          <p:cNvPr id="7" name="Text 4"/>
          <p:cNvSpPr/>
          <p:nvPr/>
        </p:nvSpPr>
        <p:spPr>
          <a:xfrm>
            <a:off x="822960" y="1645920"/>
            <a:ext cx="3200400" cy="228600"/>
          </a:xfrm>
          <a:prstGeom prst="rect">
            <a:avLst/>
          </a:prstGeom>
          <a:noFill/>
          <a:ln/>
        </p:spPr>
        <p:txBody>
          <a:bodyPr wrap="square" lIns="0" tIns="0" rIns="0" bIns="0" rtlCol="0" anchor="ctr"/>
          <a:lstStyle/>
          <a:p>
            <a:pPr marL="0" indent="0">
              <a:buNone/>
            </a:pPr>
            <a:r>
              <a:rPr lang="en-US" sz="1100" b="1" dirty="0">
                <a:solidFill>
                  <a:srgbClr val="333333"/>
                </a:solidFill>
                <a:latin typeface="Calibri" pitchFamily="34" charset="0"/>
                <a:ea typeface="Calibri" pitchFamily="34" charset="-122"/>
                <a:cs typeface="Calibri" pitchFamily="34" charset="-120"/>
              </a:rPr>
              <a:t>Byron Headrick, MBB</a:t>
            </a:r>
            <a:endParaRPr lang="en-US" sz="1100" dirty="0"/>
          </a:p>
        </p:txBody>
      </p:sp>
      <p:sp>
        <p:nvSpPr>
          <p:cNvPr id="8" name="Text 5"/>
          <p:cNvSpPr/>
          <p:nvPr/>
        </p:nvSpPr>
        <p:spPr>
          <a:xfrm>
            <a:off x="822960" y="1847088"/>
            <a:ext cx="320040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Principal Consultant</a:t>
            </a:r>
            <a:endParaRPr lang="en-US" sz="900" dirty="0"/>
          </a:p>
        </p:txBody>
      </p:sp>
      <p:sp>
        <p:nvSpPr>
          <p:cNvPr id="9" name="Text 6"/>
          <p:cNvSpPr/>
          <p:nvPr/>
        </p:nvSpPr>
        <p:spPr>
          <a:xfrm>
            <a:off x="822960" y="2148840"/>
            <a:ext cx="3200400" cy="228600"/>
          </a:xfrm>
          <a:prstGeom prst="rect">
            <a:avLst/>
          </a:prstGeom>
          <a:noFill/>
          <a:ln/>
        </p:spPr>
        <p:txBody>
          <a:bodyPr wrap="square" lIns="0" tIns="0" rIns="0" bIns="0" rtlCol="0" anchor="ctr"/>
          <a:lstStyle/>
          <a:p>
            <a:pPr marL="0" indent="0">
              <a:buNone/>
            </a:pPr>
            <a:r>
              <a:rPr lang="en-US" sz="1100" b="1" dirty="0">
                <a:solidFill>
                  <a:srgbClr val="333333"/>
                </a:solidFill>
                <a:latin typeface="Calibri" pitchFamily="34" charset="0"/>
                <a:ea typeface="Calibri" pitchFamily="34" charset="-122"/>
                <a:cs typeface="Calibri" pitchFamily="34" charset="-120"/>
              </a:rPr>
              <a:t>Sherri Headrick, Ph.D.</a:t>
            </a:r>
            <a:endParaRPr lang="en-US" sz="1100" dirty="0"/>
          </a:p>
        </p:txBody>
      </p:sp>
      <p:sp>
        <p:nvSpPr>
          <p:cNvPr id="10" name="Text 7"/>
          <p:cNvSpPr/>
          <p:nvPr/>
        </p:nvSpPr>
        <p:spPr>
          <a:xfrm>
            <a:off x="822960" y="2350008"/>
            <a:ext cx="320040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Principal Consultant</a:t>
            </a:r>
            <a:endParaRPr lang="en-US" sz="900" dirty="0"/>
          </a:p>
        </p:txBody>
      </p:sp>
      <p:sp>
        <p:nvSpPr>
          <p:cNvPr id="11" name="Text 8"/>
          <p:cNvSpPr/>
          <p:nvPr/>
        </p:nvSpPr>
        <p:spPr>
          <a:xfrm>
            <a:off x="822960" y="2651760"/>
            <a:ext cx="3200400" cy="228600"/>
          </a:xfrm>
          <a:prstGeom prst="rect">
            <a:avLst/>
          </a:prstGeom>
          <a:noFill/>
          <a:ln/>
        </p:spPr>
        <p:txBody>
          <a:bodyPr wrap="square" lIns="0" tIns="0" rIns="0" bIns="0" rtlCol="0" anchor="ctr"/>
          <a:lstStyle/>
          <a:p>
            <a:pPr marL="0" indent="0">
              <a:buNone/>
            </a:pPr>
            <a:r>
              <a:rPr lang="en-US" sz="1100" b="1" dirty="0">
                <a:solidFill>
                  <a:srgbClr val="333333"/>
                </a:solidFill>
                <a:latin typeface="Calibri" pitchFamily="34" charset="0"/>
                <a:ea typeface="Calibri" pitchFamily="34" charset="-122"/>
                <a:cs typeface="Calibri" pitchFamily="34" charset="-120"/>
              </a:rPr>
              <a:t>Mary Marquart</a:t>
            </a:r>
            <a:endParaRPr lang="en-US" sz="1100" dirty="0"/>
          </a:p>
        </p:txBody>
      </p:sp>
      <p:sp>
        <p:nvSpPr>
          <p:cNvPr id="12" name="Text 9"/>
          <p:cNvSpPr/>
          <p:nvPr/>
        </p:nvSpPr>
        <p:spPr>
          <a:xfrm>
            <a:off x="822960" y="2852928"/>
            <a:ext cx="320040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Lean Consultant</a:t>
            </a:r>
            <a:endParaRPr lang="en-US" sz="900" dirty="0"/>
          </a:p>
        </p:txBody>
      </p:sp>
      <p:sp>
        <p:nvSpPr>
          <p:cNvPr id="13" name="Text 10"/>
          <p:cNvSpPr/>
          <p:nvPr/>
        </p:nvSpPr>
        <p:spPr>
          <a:xfrm>
            <a:off x="822960" y="3154680"/>
            <a:ext cx="3200400" cy="228600"/>
          </a:xfrm>
          <a:prstGeom prst="rect">
            <a:avLst/>
          </a:prstGeom>
          <a:noFill/>
          <a:ln/>
        </p:spPr>
        <p:txBody>
          <a:bodyPr wrap="square" lIns="0" tIns="0" rIns="0" bIns="0" rtlCol="0" anchor="ctr"/>
          <a:lstStyle/>
          <a:p>
            <a:pPr marL="0" indent="0">
              <a:buNone/>
            </a:pPr>
            <a:r>
              <a:rPr lang="en-US" sz="1100" b="1" dirty="0">
                <a:solidFill>
                  <a:srgbClr val="333333"/>
                </a:solidFill>
                <a:latin typeface="Calibri" pitchFamily="34" charset="0"/>
                <a:ea typeface="Calibri" pitchFamily="34" charset="-122"/>
                <a:cs typeface="Calibri" pitchFamily="34" charset="-120"/>
              </a:rPr>
              <a:t>Beth Stephens</a:t>
            </a:r>
            <a:endParaRPr lang="en-US" sz="1100" dirty="0"/>
          </a:p>
        </p:txBody>
      </p:sp>
      <p:sp>
        <p:nvSpPr>
          <p:cNvPr id="14" name="Text 11"/>
          <p:cNvSpPr/>
          <p:nvPr/>
        </p:nvSpPr>
        <p:spPr>
          <a:xfrm>
            <a:off x="822960" y="3355848"/>
            <a:ext cx="320040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Data Contact</a:t>
            </a:r>
            <a:endParaRPr lang="en-US" sz="900" dirty="0"/>
          </a:p>
        </p:txBody>
      </p:sp>
      <p:sp>
        <p:nvSpPr>
          <p:cNvPr id="15" name="Text 12"/>
          <p:cNvSpPr/>
          <p:nvPr/>
        </p:nvSpPr>
        <p:spPr>
          <a:xfrm>
            <a:off x="822960" y="3657600"/>
            <a:ext cx="3200400" cy="228600"/>
          </a:xfrm>
          <a:prstGeom prst="rect">
            <a:avLst/>
          </a:prstGeom>
          <a:noFill/>
          <a:ln/>
        </p:spPr>
        <p:txBody>
          <a:bodyPr wrap="square" lIns="0" tIns="0" rIns="0" bIns="0" rtlCol="0" anchor="ctr"/>
          <a:lstStyle/>
          <a:p>
            <a:pPr marL="0" indent="0">
              <a:buNone/>
            </a:pPr>
            <a:r>
              <a:rPr lang="en-US" sz="1100" b="1" dirty="0">
                <a:solidFill>
                  <a:srgbClr val="333333"/>
                </a:solidFill>
                <a:latin typeface="Calibri" pitchFamily="34" charset="0"/>
                <a:ea typeface="Calibri" pitchFamily="34" charset="-122"/>
                <a:cs typeface="Calibri" pitchFamily="34" charset="-120"/>
              </a:rPr>
              <a:t>LEAN Frog Data Team</a:t>
            </a:r>
            <a:endParaRPr lang="en-US" sz="1100" dirty="0"/>
          </a:p>
        </p:txBody>
      </p:sp>
      <p:sp>
        <p:nvSpPr>
          <p:cNvPr id="16" name="Text 13"/>
          <p:cNvSpPr/>
          <p:nvPr/>
        </p:nvSpPr>
        <p:spPr>
          <a:xfrm>
            <a:off x="822960" y="3858768"/>
            <a:ext cx="320040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Additional support as needed</a:t>
            </a:r>
            <a:endParaRPr lang="en-US" sz="900" dirty="0"/>
          </a:p>
        </p:txBody>
      </p:sp>
      <p:sp>
        <p:nvSpPr>
          <p:cNvPr id="17" name="Shape 14"/>
          <p:cNvSpPr/>
          <p:nvPr/>
        </p:nvSpPr>
        <p:spPr>
          <a:xfrm>
            <a:off x="4572000" y="1051560"/>
            <a:ext cx="4023360" cy="32918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8" name="Shape 15"/>
          <p:cNvSpPr/>
          <p:nvPr/>
        </p:nvSpPr>
        <p:spPr>
          <a:xfrm>
            <a:off x="4572000" y="1051560"/>
            <a:ext cx="54864" cy="3291840"/>
          </a:xfrm>
          <a:prstGeom prst="rect">
            <a:avLst/>
          </a:prstGeom>
          <a:solidFill>
            <a:srgbClr val="C4962A"/>
          </a:solidFill>
          <a:ln/>
        </p:spPr>
        <p:txBody>
          <a:bodyPr/>
          <a:lstStyle/>
          <a:p>
            <a:endParaRPr lang="en-US"/>
          </a:p>
        </p:txBody>
      </p:sp>
      <p:pic>
        <p:nvPicPr>
          <p:cNvPr id="19" name="Image 1" descr="preencoded.png"/>
          <p:cNvPicPr>
            <a:picLocks noChangeAspect="1"/>
          </p:cNvPicPr>
          <p:nvPr/>
        </p:nvPicPr>
        <p:blipFill>
          <a:blip r:embed="rId4"/>
          <a:stretch>
            <a:fillRect/>
          </a:stretch>
        </p:blipFill>
        <p:spPr>
          <a:xfrm>
            <a:off x="4800600" y="1188720"/>
            <a:ext cx="274320" cy="274320"/>
          </a:xfrm>
          <a:prstGeom prst="rect">
            <a:avLst/>
          </a:prstGeom>
        </p:spPr>
      </p:pic>
      <p:sp>
        <p:nvSpPr>
          <p:cNvPr id="20" name="Text 16"/>
          <p:cNvSpPr/>
          <p:nvPr/>
        </p:nvSpPr>
        <p:spPr>
          <a:xfrm>
            <a:off x="5166360" y="1188720"/>
            <a:ext cx="3200400" cy="274320"/>
          </a:xfrm>
          <a:prstGeom prst="rect">
            <a:avLst/>
          </a:prstGeom>
          <a:noFill/>
          <a:ln/>
        </p:spPr>
        <p:txBody>
          <a:bodyPr wrap="square" lIns="0" tIns="0" rIns="0" bIns="0" rtlCol="0" anchor="ctr"/>
          <a:lstStyle/>
          <a:p>
            <a:pPr marL="0" indent="0">
              <a:buNone/>
            </a:pPr>
            <a:r>
              <a:rPr lang="en-US" sz="1300" b="1" dirty="0">
                <a:solidFill>
                  <a:srgbClr val="1E2A3A"/>
                </a:solidFill>
                <a:latin typeface="Calibri" pitchFamily="34" charset="0"/>
                <a:ea typeface="Calibri" pitchFamily="34" charset="-122"/>
                <a:cs typeface="Calibri" pitchFamily="34" charset="-120"/>
              </a:rPr>
              <a:t>Data Sources &amp; Methods</a:t>
            </a:r>
            <a:endParaRPr lang="en-US" sz="1300" dirty="0"/>
          </a:p>
        </p:txBody>
      </p:sp>
      <p:pic>
        <p:nvPicPr>
          <p:cNvPr id="21" name="Image 2" descr="preencoded.png"/>
          <p:cNvPicPr>
            <a:picLocks noChangeAspect="1"/>
          </p:cNvPicPr>
          <p:nvPr/>
        </p:nvPicPr>
        <p:blipFill>
          <a:blip r:embed="rId5">
            <a:duotone>
              <a:schemeClr val="accent4">
                <a:shade val="45000"/>
                <a:satMod val="135000"/>
              </a:schemeClr>
              <a:prstClr val="white"/>
            </a:duotone>
          </a:blip>
          <a:stretch>
            <a:fillRect/>
          </a:stretch>
        </p:blipFill>
        <p:spPr>
          <a:xfrm>
            <a:off x="4800600" y="2116837"/>
            <a:ext cx="201168" cy="201168"/>
          </a:xfrm>
          <a:prstGeom prst="rect">
            <a:avLst/>
          </a:prstGeom>
        </p:spPr>
      </p:pic>
      <p:sp>
        <p:nvSpPr>
          <p:cNvPr id="22" name="Text 17"/>
          <p:cNvSpPr/>
          <p:nvPr/>
        </p:nvSpPr>
        <p:spPr>
          <a:xfrm>
            <a:off x="5074920" y="2098549"/>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Stakeholder interviews with department leadership and operational staff</a:t>
            </a:r>
            <a:endParaRPr lang="en-US" sz="900" dirty="0"/>
          </a:p>
        </p:txBody>
      </p:sp>
      <p:pic>
        <p:nvPicPr>
          <p:cNvPr id="23" name="Image 3" descr="preencoded.png"/>
          <p:cNvPicPr>
            <a:picLocks noChangeAspect="1"/>
          </p:cNvPicPr>
          <p:nvPr/>
        </p:nvPicPr>
        <p:blipFill>
          <a:blip r:embed="rId6"/>
          <a:stretch>
            <a:fillRect/>
          </a:stretch>
        </p:blipFill>
        <p:spPr>
          <a:xfrm>
            <a:off x="4800600" y="2569466"/>
            <a:ext cx="201168" cy="201168"/>
          </a:xfrm>
          <a:prstGeom prst="rect">
            <a:avLst/>
          </a:prstGeom>
        </p:spPr>
      </p:pic>
      <p:sp>
        <p:nvSpPr>
          <p:cNvPr id="24" name="Text 18"/>
          <p:cNvSpPr/>
          <p:nvPr/>
        </p:nvSpPr>
        <p:spPr>
          <a:xfrm>
            <a:off x="5074920" y="2551178"/>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Process walkthroughs and PPM Maturity Level Assessments across 10 departments</a:t>
            </a:r>
            <a:endParaRPr lang="en-US" sz="900" dirty="0"/>
          </a:p>
        </p:txBody>
      </p:sp>
      <p:pic>
        <p:nvPicPr>
          <p:cNvPr id="25" name="Image 4" descr="preencoded.png"/>
          <p:cNvPicPr>
            <a:picLocks noChangeAspect="1"/>
          </p:cNvPicPr>
          <p:nvPr/>
        </p:nvPicPr>
        <p:blipFill>
          <a:blip r:embed="rId7"/>
          <a:stretch>
            <a:fillRect/>
          </a:stretch>
        </p:blipFill>
        <p:spPr>
          <a:xfrm>
            <a:off x="4828032" y="1632205"/>
            <a:ext cx="201168" cy="201168"/>
          </a:xfrm>
          <a:prstGeom prst="rect">
            <a:avLst/>
          </a:prstGeom>
        </p:spPr>
      </p:pic>
      <p:sp>
        <p:nvSpPr>
          <p:cNvPr id="26" name="Text 19"/>
          <p:cNvSpPr/>
          <p:nvPr/>
        </p:nvSpPr>
        <p:spPr>
          <a:xfrm>
            <a:off x="5102352" y="1613917"/>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3-year financial and staffing trend analysis (SY 22-23 through SY 24-25)</a:t>
            </a:r>
            <a:endParaRPr lang="en-US" sz="900" dirty="0"/>
          </a:p>
        </p:txBody>
      </p:sp>
      <p:pic>
        <p:nvPicPr>
          <p:cNvPr id="27" name="Image 5" descr="preencoded.png"/>
          <p:cNvPicPr>
            <a:picLocks noChangeAspect="1"/>
          </p:cNvPicPr>
          <p:nvPr/>
        </p:nvPicPr>
        <p:blipFill>
          <a:blip r:embed="rId8">
            <a:duotone>
              <a:schemeClr val="accent4">
                <a:shade val="45000"/>
                <a:satMod val="135000"/>
              </a:schemeClr>
              <a:prstClr val="white"/>
            </a:duotone>
          </a:blip>
          <a:stretch>
            <a:fillRect/>
          </a:stretch>
        </p:blipFill>
        <p:spPr>
          <a:xfrm>
            <a:off x="4800600" y="2953512"/>
            <a:ext cx="201168" cy="201168"/>
          </a:xfrm>
          <a:prstGeom prst="rect">
            <a:avLst/>
          </a:prstGeom>
        </p:spPr>
      </p:pic>
      <p:sp>
        <p:nvSpPr>
          <p:cNvPr id="28" name="Text 20"/>
          <p:cNvSpPr/>
          <p:nvPr/>
        </p:nvSpPr>
        <p:spPr>
          <a:xfrm>
            <a:off x="5074920" y="2935224"/>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Review of department performance metrics, cost benchmarks, and operational KPIs against national and regional standards</a:t>
            </a:r>
            <a:endParaRPr lang="en-US" sz="900" dirty="0"/>
          </a:p>
        </p:txBody>
      </p:sp>
      <p:pic>
        <p:nvPicPr>
          <p:cNvPr id="29" name="Image 6" descr="preencoded.png"/>
          <p:cNvPicPr>
            <a:picLocks noChangeAspect="1"/>
          </p:cNvPicPr>
          <p:nvPr/>
        </p:nvPicPr>
        <p:blipFill>
          <a:blip r:embed="rId4"/>
          <a:stretch>
            <a:fillRect/>
          </a:stretch>
        </p:blipFill>
        <p:spPr>
          <a:xfrm>
            <a:off x="4800600" y="3383280"/>
            <a:ext cx="201168" cy="201168"/>
          </a:xfrm>
          <a:prstGeom prst="rect">
            <a:avLst/>
          </a:prstGeom>
        </p:spPr>
      </p:pic>
      <p:sp>
        <p:nvSpPr>
          <p:cNvPr id="30" name="Text 21"/>
          <p:cNvSpPr/>
          <p:nvPr/>
        </p:nvSpPr>
        <p:spPr>
          <a:xfrm>
            <a:off x="5074920" y="3364992"/>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LEAN Frog proprietary database: 155+ school systems for national and regional benchmarking</a:t>
            </a:r>
            <a:endParaRPr lang="en-US" sz="900" dirty="0"/>
          </a:p>
        </p:txBody>
      </p:sp>
      <p:pic>
        <p:nvPicPr>
          <p:cNvPr id="31" name="Image 7" descr="preencoded.png"/>
          <p:cNvPicPr>
            <a:picLocks noChangeAspect="1"/>
          </p:cNvPicPr>
          <p:nvPr/>
        </p:nvPicPr>
        <p:blipFill>
          <a:blip r:embed="rId9">
            <a:duotone>
              <a:schemeClr val="accent4">
                <a:shade val="45000"/>
                <a:satMod val="135000"/>
              </a:schemeClr>
              <a:prstClr val="white"/>
            </a:duotone>
          </a:blip>
          <a:stretch>
            <a:fillRect/>
          </a:stretch>
        </p:blipFill>
        <p:spPr>
          <a:xfrm>
            <a:off x="4800600" y="3813048"/>
            <a:ext cx="201168" cy="201168"/>
          </a:xfrm>
          <a:prstGeom prst="rect">
            <a:avLst/>
          </a:prstGeom>
        </p:spPr>
      </p:pic>
      <p:sp>
        <p:nvSpPr>
          <p:cNvPr id="32" name="Text 22"/>
          <p:cNvSpPr/>
          <p:nvPr/>
        </p:nvSpPr>
        <p:spPr>
          <a:xfrm>
            <a:off x="5074920" y="3794760"/>
            <a:ext cx="3291840" cy="402336"/>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Three peer district groups: size-based, requested, and high-performing Georgia systems</a:t>
            </a:r>
            <a:endParaRPr lang="en-US" sz="900" dirty="0"/>
          </a:p>
        </p:txBody>
      </p:sp>
      <p:sp>
        <p:nvSpPr>
          <p:cNvPr id="33" name="Shape 23"/>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4" name="Text 24"/>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5" name="Text 25"/>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6" name="Text 26"/>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8"/>
        </a:solidFill>
        <a:effectLst/>
      </p:bgPr>
    </p:bg>
    <p:spTree>
      <p:nvGrpSpPr>
        <p:cNvPr id="1" name=""/>
        <p:cNvGrpSpPr/>
        <p:nvPr/>
      </p:nvGrpSpPr>
      <p:grpSpPr>
        <a:xfrm>
          <a:off x="0" y="0"/>
          <a:ext cx="0" cy="0"/>
          <a:chOff x="0" y="0"/>
          <a:chExt cx="0" cy="0"/>
        </a:xfrm>
      </p:grpSpPr>
      <p:sp>
        <p:nvSpPr>
          <p:cNvPr id="2" name="Text 0"/>
          <p:cNvSpPr/>
          <p:nvPr/>
        </p:nvSpPr>
        <p:spPr>
          <a:xfrm>
            <a:off x="548640" y="320040"/>
            <a:ext cx="7315200" cy="548640"/>
          </a:xfrm>
          <a:prstGeom prst="rect">
            <a:avLst/>
          </a:prstGeom>
          <a:noFill/>
          <a:ln/>
        </p:spPr>
        <p:txBody>
          <a:bodyPr wrap="square" lIns="0" tIns="0" rIns="0" bIns="0" rtlCol="0" anchor="ctr"/>
          <a:lstStyle/>
          <a:p>
            <a:pPr marL="0" indent="0">
              <a:buNone/>
            </a:pPr>
            <a:r>
              <a:rPr lang="en-US" sz="3000" b="1" dirty="0">
                <a:solidFill>
                  <a:srgbClr val="1E2A3A"/>
                </a:solidFill>
                <a:latin typeface="Georgia" pitchFamily="34" charset="0"/>
                <a:ea typeface="Georgia" pitchFamily="34" charset="-122"/>
                <a:cs typeface="Georgia" pitchFamily="34" charset="-120"/>
              </a:rPr>
              <a:t>Departments Assessed</a:t>
            </a:r>
            <a:endParaRPr lang="en-US" sz="3000" dirty="0"/>
          </a:p>
        </p:txBody>
      </p:sp>
      <p:sp>
        <p:nvSpPr>
          <p:cNvPr id="3" name="Text 1"/>
          <p:cNvSpPr/>
          <p:nvPr/>
        </p:nvSpPr>
        <p:spPr>
          <a:xfrm>
            <a:off x="548640" y="822960"/>
            <a:ext cx="8046720" cy="274320"/>
          </a:xfrm>
          <a:prstGeom prst="rect">
            <a:avLst/>
          </a:prstGeom>
          <a:noFill/>
          <a:ln/>
        </p:spPr>
        <p:txBody>
          <a:bodyPr wrap="square" lIns="0" tIns="0" rIns="0" bIns="0" rtlCol="0" anchor="ctr"/>
          <a:lstStyle/>
          <a:p>
            <a:pPr marL="0" indent="0">
              <a:buNone/>
            </a:pPr>
            <a:r>
              <a:rPr lang="en-US" sz="1050" dirty="0">
                <a:solidFill>
                  <a:srgbClr val="666666"/>
                </a:solidFill>
                <a:latin typeface="Calibri" pitchFamily="34" charset="0"/>
                <a:ea typeface="Calibri" pitchFamily="34" charset="-122"/>
                <a:cs typeface="Calibri" pitchFamily="34" charset="-120"/>
              </a:rPr>
              <a:t>10 non-instructional departments evaluated across organizational structure, staffing, processes, and performance</a:t>
            </a:r>
            <a:endParaRPr lang="en-US" sz="1050" dirty="0"/>
          </a:p>
        </p:txBody>
      </p:sp>
      <p:sp>
        <p:nvSpPr>
          <p:cNvPr id="4" name="Shape 2"/>
          <p:cNvSpPr/>
          <p:nvPr/>
        </p:nvSpPr>
        <p:spPr>
          <a:xfrm>
            <a:off x="548640" y="1234440"/>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234440"/>
            <a:ext cx="45720" cy="530352"/>
          </a:xfrm>
          <a:prstGeom prst="rect">
            <a:avLst/>
          </a:prstGeom>
          <a:solidFill>
            <a:srgbClr val="C4962A"/>
          </a:solidFill>
          <a:ln/>
        </p:spPr>
        <p:txBody>
          <a:bodyPr/>
          <a:lstStyle/>
          <a:p>
            <a:endParaRPr lang="en-US"/>
          </a:p>
        </p:txBody>
      </p:sp>
      <p:sp>
        <p:nvSpPr>
          <p:cNvPr id="6" name="Text 4"/>
          <p:cNvSpPr/>
          <p:nvPr/>
        </p:nvSpPr>
        <p:spPr>
          <a:xfrm>
            <a:off x="731520" y="1280160"/>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Human Resources</a:t>
            </a:r>
            <a:endParaRPr lang="en-US" sz="1150" dirty="0"/>
          </a:p>
        </p:txBody>
      </p:sp>
      <p:sp>
        <p:nvSpPr>
          <p:cNvPr id="7" name="Text 5"/>
          <p:cNvSpPr/>
          <p:nvPr/>
        </p:nvSpPr>
        <p:spPr>
          <a:xfrm>
            <a:off x="731520" y="1545336"/>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18 positions</a:t>
            </a:r>
            <a:endParaRPr lang="en-US" sz="900" dirty="0"/>
          </a:p>
        </p:txBody>
      </p:sp>
      <p:sp>
        <p:nvSpPr>
          <p:cNvPr id="8" name="Shape 6"/>
          <p:cNvSpPr/>
          <p:nvPr/>
        </p:nvSpPr>
        <p:spPr>
          <a:xfrm>
            <a:off x="548640" y="1837944"/>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837944"/>
            <a:ext cx="45720" cy="530352"/>
          </a:xfrm>
          <a:prstGeom prst="rect">
            <a:avLst/>
          </a:prstGeom>
          <a:solidFill>
            <a:srgbClr val="C4962A"/>
          </a:solidFill>
          <a:ln/>
        </p:spPr>
        <p:txBody>
          <a:bodyPr/>
          <a:lstStyle/>
          <a:p>
            <a:endParaRPr lang="en-US"/>
          </a:p>
        </p:txBody>
      </p:sp>
      <p:sp>
        <p:nvSpPr>
          <p:cNvPr id="10" name="Text 8"/>
          <p:cNvSpPr/>
          <p:nvPr/>
        </p:nvSpPr>
        <p:spPr>
          <a:xfrm>
            <a:off x="731520" y="1883664"/>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Finance</a:t>
            </a:r>
            <a:endParaRPr lang="en-US" sz="1150" dirty="0"/>
          </a:p>
        </p:txBody>
      </p:sp>
      <p:sp>
        <p:nvSpPr>
          <p:cNvPr id="11" name="Text 9"/>
          <p:cNvSpPr/>
          <p:nvPr/>
        </p:nvSpPr>
        <p:spPr>
          <a:xfrm>
            <a:off x="731520" y="2148840"/>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33 positions</a:t>
            </a:r>
            <a:endParaRPr lang="en-US" sz="900" dirty="0"/>
          </a:p>
        </p:txBody>
      </p:sp>
      <p:sp>
        <p:nvSpPr>
          <p:cNvPr id="12" name="Shape 10"/>
          <p:cNvSpPr/>
          <p:nvPr/>
        </p:nvSpPr>
        <p:spPr>
          <a:xfrm>
            <a:off x="548640" y="2441448"/>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41448"/>
            <a:ext cx="45720" cy="530352"/>
          </a:xfrm>
          <a:prstGeom prst="rect">
            <a:avLst/>
          </a:prstGeom>
          <a:solidFill>
            <a:srgbClr val="C4962A"/>
          </a:solidFill>
          <a:ln/>
        </p:spPr>
        <p:txBody>
          <a:bodyPr/>
          <a:lstStyle/>
          <a:p>
            <a:endParaRPr lang="en-US"/>
          </a:p>
        </p:txBody>
      </p:sp>
      <p:sp>
        <p:nvSpPr>
          <p:cNvPr id="14" name="Text 12"/>
          <p:cNvSpPr/>
          <p:nvPr/>
        </p:nvSpPr>
        <p:spPr>
          <a:xfrm>
            <a:off x="731520" y="2487168"/>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Facilities &amp; Maintenance</a:t>
            </a:r>
            <a:endParaRPr lang="en-US" sz="1150" dirty="0"/>
          </a:p>
        </p:txBody>
      </p:sp>
      <p:sp>
        <p:nvSpPr>
          <p:cNvPr id="15" name="Text 13"/>
          <p:cNvSpPr/>
          <p:nvPr/>
        </p:nvSpPr>
        <p:spPr>
          <a:xfrm>
            <a:off x="731520" y="2752344"/>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46 FTE + 169 custodians</a:t>
            </a:r>
            <a:endParaRPr lang="en-US" sz="900" dirty="0"/>
          </a:p>
        </p:txBody>
      </p:sp>
      <p:sp>
        <p:nvSpPr>
          <p:cNvPr id="16" name="Shape 14"/>
          <p:cNvSpPr/>
          <p:nvPr/>
        </p:nvSpPr>
        <p:spPr>
          <a:xfrm>
            <a:off x="548640" y="3044952"/>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548640" y="3044952"/>
            <a:ext cx="45720" cy="530352"/>
          </a:xfrm>
          <a:prstGeom prst="rect">
            <a:avLst/>
          </a:prstGeom>
          <a:solidFill>
            <a:srgbClr val="C4962A"/>
          </a:solidFill>
          <a:ln/>
        </p:spPr>
        <p:txBody>
          <a:bodyPr/>
          <a:lstStyle/>
          <a:p>
            <a:endParaRPr lang="en-US"/>
          </a:p>
        </p:txBody>
      </p:sp>
      <p:sp>
        <p:nvSpPr>
          <p:cNvPr id="18" name="Text 16"/>
          <p:cNvSpPr/>
          <p:nvPr/>
        </p:nvSpPr>
        <p:spPr>
          <a:xfrm>
            <a:off x="731520" y="3090672"/>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Transportation</a:t>
            </a:r>
            <a:endParaRPr lang="en-US" sz="1150" dirty="0"/>
          </a:p>
        </p:txBody>
      </p:sp>
      <p:sp>
        <p:nvSpPr>
          <p:cNvPr id="19" name="Text 17"/>
          <p:cNvSpPr/>
          <p:nvPr/>
        </p:nvSpPr>
        <p:spPr>
          <a:xfrm>
            <a:off x="731520" y="3355848"/>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198 FTE</a:t>
            </a:r>
            <a:endParaRPr lang="en-US" sz="900" dirty="0"/>
          </a:p>
        </p:txBody>
      </p:sp>
      <p:sp>
        <p:nvSpPr>
          <p:cNvPr id="20" name="Shape 18"/>
          <p:cNvSpPr/>
          <p:nvPr/>
        </p:nvSpPr>
        <p:spPr>
          <a:xfrm>
            <a:off x="548640" y="3648456"/>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548640" y="3648456"/>
            <a:ext cx="45720" cy="530352"/>
          </a:xfrm>
          <a:prstGeom prst="rect">
            <a:avLst/>
          </a:prstGeom>
          <a:solidFill>
            <a:srgbClr val="C4962A"/>
          </a:solidFill>
          <a:ln/>
        </p:spPr>
        <p:txBody>
          <a:bodyPr/>
          <a:lstStyle/>
          <a:p>
            <a:endParaRPr lang="en-US"/>
          </a:p>
        </p:txBody>
      </p:sp>
      <p:sp>
        <p:nvSpPr>
          <p:cNvPr id="22" name="Text 20"/>
          <p:cNvSpPr/>
          <p:nvPr/>
        </p:nvSpPr>
        <p:spPr>
          <a:xfrm>
            <a:off x="731520" y="3694176"/>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School Nutrition</a:t>
            </a:r>
            <a:endParaRPr lang="en-US" sz="1150" dirty="0"/>
          </a:p>
        </p:txBody>
      </p:sp>
      <p:sp>
        <p:nvSpPr>
          <p:cNvPr id="23" name="Text 21"/>
          <p:cNvSpPr/>
          <p:nvPr/>
        </p:nvSpPr>
        <p:spPr>
          <a:xfrm>
            <a:off x="731520" y="3959352"/>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Central + site-based</a:t>
            </a:r>
            <a:endParaRPr lang="en-US" sz="900" dirty="0"/>
          </a:p>
        </p:txBody>
      </p:sp>
      <p:sp>
        <p:nvSpPr>
          <p:cNvPr id="24" name="Shape 22"/>
          <p:cNvSpPr/>
          <p:nvPr/>
        </p:nvSpPr>
        <p:spPr>
          <a:xfrm>
            <a:off x="4754880" y="1234440"/>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1234440"/>
            <a:ext cx="45720" cy="530352"/>
          </a:xfrm>
          <a:prstGeom prst="rect">
            <a:avLst/>
          </a:prstGeom>
          <a:solidFill>
            <a:srgbClr val="C4962A"/>
          </a:solidFill>
          <a:ln/>
        </p:spPr>
        <p:txBody>
          <a:bodyPr/>
          <a:lstStyle/>
          <a:p>
            <a:endParaRPr lang="en-US"/>
          </a:p>
        </p:txBody>
      </p:sp>
      <p:sp>
        <p:nvSpPr>
          <p:cNvPr id="26" name="Text 24"/>
          <p:cNvSpPr/>
          <p:nvPr/>
        </p:nvSpPr>
        <p:spPr>
          <a:xfrm>
            <a:off x="4937760" y="1280160"/>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Technology</a:t>
            </a:r>
            <a:endParaRPr lang="en-US" sz="1150" dirty="0"/>
          </a:p>
        </p:txBody>
      </p:sp>
      <p:sp>
        <p:nvSpPr>
          <p:cNvPr id="27" name="Text 25"/>
          <p:cNvSpPr/>
          <p:nvPr/>
        </p:nvSpPr>
        <p:spPr>
          <a:xfrm>
            <a:off x="4937760" y="1545336"/>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82 FTE (incl. media)</a:t>
            </a:r>
            <a:endParaRPr lang="en-US" sz="900" dirty="0"/>
          </a:p>
        </p:txBody>
      </p:sp>
      <p:sp>
        <p:nvSpPr>
          <p:cNvPr id="28" name="Shape 26"/>
          <p:cNvSpPr/>
          <p:nvPr/>
        </p:nvSpPr>
        <p:spPr>
          <a:xfrm>
            <a:off x="4754880" y="1837944"/>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9" name="Shape 27"/>
          <p:cNvSpPr/>
          <p:nvPr/>
        </p:nvSpPr>
        <p:spPr>
          <a:xfrm>
            <a:off x="4754880" y="1837944"/>
            <a:ext cx="45720" cy="530352"/>
          </a:xfrm>
          <a:prstGeom prst="rect">
            <a:avLst/>
          </a:prstGeom>
          <a:solidFill>
            <a:srgbClr val="C4962A"/>
          </a:solidFill>
          <a:ln/>
        </p:spPr>
        <p:txBody>
          <a:bodyPr/>
          <a:lstStyle/>
          <a:p>
            <a:endParaRPr lang="en-US"/>
          </a:p>
        </p:txBody>
      </p:sp>
      <p:sp>
        <p:nvSpPr>
          <p:cNvPr id="30" name="Text 28"/>
          <p:cNvSpPr/>
          <p:nvPr/>
        </p:nvSpPr>
        <p:spPr>
          <a:xfrm>
            <a:off x="4937760" y="1883664"/>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Safety &amp; Risk Mgmt</a:t>
            </a:r>
            <a:endParaRPr lang="en-US" sz="1150" dirty="0"/>
          </a:p>
        </p:txBody>
      </p:sp>
      <p:sp>
        <p:nvSpPr>
          <p:cNvPr id="31" name="Text 29"/>
          <p:cNvSpPr/>
          <p:nvPr/>
        </p:nvSpPr>
        <p:spPr>
          <a:xfrm>
            <a:off x="4937760" y="2148840"/>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2.5 FTE</a:t>
            </a:r>
            <a:endParaRPr lang="en-US" sz="900" dirty="0"/>
          </a:p>
        </p:txBody>
      </p:sp>
      <p:sp>
        <p:nvSpPr>
          <p:cNvPr id="32" name="Shape 30"/>
          <p:cNvSpPr/>
          <p:nvPr/>
        </p:nvSpPr>
        <p:spPr>
          <a:xfrm>
            <a:off x="4754880" y="2441448"/>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33" name="Shape 31"/>
          <p:cNvSpPr/>
          <p:nvPr/>
        </p:nvSpPr>
        <p:spPr>
          <a:xfrm>
            <a:off x="4754880" y="2441448"/>
            <a:ext cx="45720" cy="530352"/>
          </a:xfrm>
          <a:prstGeom prst="rect">
            <a:avLst/>
          </a:prstGeom>
          <a:solidFill>
            <a:srgbClr val="C4962A"/>
          </a:solidFill>
          <a:ln/>
        </p:spPr>
        <p:txBody>
          <a:bodyPr/>
          <a:lstStyle/>
          <a:p>
            <a:endParaRPr lang="en-US"/>
          </a:p>
        </p:txBody>
      </p:sp>
      <p:sp>
        <p:nvSpPr>
          <p:cNvPr id="34" name="Text 32"/>
          <p:cNvSpPr/>
          <p:nvPr/>
        </p:nvSpPr>
        <p:spPr>
          <a:xfrm>
            <a:off x="4937760" y="2487168"/>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Campus Police </a:t>
            </a:r>
            <a:r>
              <a:rPr lang="en-US" sz="800" b="1" dirty="0">
                <a:solidFill>
                  <a:srgbClr val="1E2A3A"/>
                </a:solidFill>
                <a:latin typeface="Calibri" pitchFamily="34" charset="0"/>
                <a:ea typeface="Calibri" pitchFamily="34" charset="-122"/>
                <a:cs typeface="Calibri" pitchFamily="34" charset="-120"/>
              </a:rPr>
              <a:t>(Area Added during Project)</a:t>
            </a:r>
            <a:endParaRPr lang="en-US" sz="800" dirty="0"/>
          </a:p>
        </p:txBody>
      </p:sp>
      <p:sp>
        <p:nvSpPr>
          <p:cNvPr id="35" name="Text 33"/>
          <p:cNvSpPr/>
          <p:nvPr/>
        </p:nvSpPr>
        <p:spPr>
          <a:xfrm>
            <a:off x="4937760" y="2752344"/>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69 positions</a:t>
            </a:r>
            <a:endParaRPr lang="en-US" sz="900" dirty="0"/>
          </a:p>
        </p:txBody>
      </p:sp>
      <p:sp>
        <p:nvSpPr>
          <p:cNvPr id="36" name="Shape 34"/>
          <p:cNvSpPr/>
          <p:nvPr/>
        </p:nvSpPr>
        <p:spPr>
          <a:xfrm>
            <a:off x="4754880" y="3044952"/>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37" name="Shape 35"/>
          <p:cNvSpPr/>
          <p:nvPr/>
        </p:nvSpPr>
        <p:spPr>
          <a:xfrm>
            <a:off x="4754880" y="3044952"/>
            <a:ext cx="45720" cy="530352"/>
          </a:xfrm>
          <a:prstGeom prst="rect">
            <a:avLst/>
          </a:prstGeom>
          <a:solidFill>
            <a:srgbClr val="C4962A"/>
          </a:solidFill>
          <a:ln/>
        </p:spPr>
        <p:txBody>
          <a:bodyPr/>
          <a:lstStyle/>
          <a:p>
            <a:endParaRPr lang="en-US"/>
          </a:p>
        </p:txBody>
      </p:sp>
      <p:sp>
        <p:nvSpPr>
          <p:cNvPr id="38" name="Text 36"/>
          <p:cNvSpPr/>
          <p:nvPr/>
        </p:nvSpPr>
        <p:spPr>
          <a:xfrm>
            <a:off x="4937760" y="3090672"/>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Athletics </a:t>
            </a:r>
            <a:r>
              <a:rPr lang="en-US" sz="800" b="1" dirty="0">
                <a:solidFill>
                  <a:srgbClr val="1E2A3A"/>
                </a:solidFill>
                <a:latin typeface="Calibri" pitchFamily="34" charset="0"/>
                <a:ea typeface="Calibri" pitchFamily="34" charset="-122"/>
                <a:cs typeface="Calibri" pitchFamily="34" charset="-120"/>
              </a:rPr>
              <a:t>(Area Added during Project) </a:t>
            </a:r>
            <a:endParaRPr lang="en-US" sz="800" dirty="0"/>
          </a:p>
        </p:txBody>
      </p:sp>
      <p:sp>
        <p:nvSpPr>
          <p:cNvPr id="39" name="Text 37"/>
          <p:cNvSpPr/>
          <p:nvPr/>
        </p:nvSpPr>
        <p:spPr>
          <a:xfrm>
            <a:off x="4937760" y="3355848"/>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4 central + school-based</a:t>
            </a:r>
            <a:endParaRPr lang="en-US" sz="900" dirty="0"/>
          </a:p>
        </p:txBody>
      </p:sp>
      <p:sp>
        <p:nvSpPr>
          <p:cNvPr id="40" name="Shape 38"/>
          <p:cNvSpPr/>
          <p:nvPr/>
        </p:nvSpPr>
        <p:spPr>
          <a:xfrm>
            <a:off x="4754880" y="3648456"/>
            <a:ext cx="3840480" cy="53035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41" name="Shape 39"/>
          <p:cNvSpPr/>
          <p:nvPr/>
        </p:nvSpPr>
        <p:spPr>
          <a:xfrm>
            <a:off x="4754880" y="3648456"/>
            <a:ext cx="45720" cy="530352"/>
          </a:xfrm>
          <a:prstGeom prst="rect">
            <a:avLst/>
          </a:prstGeom>
          <a:solidFill>
            <a:srgbClr val="C4962A"/>
          </a:solidFill>
          <a:ln/>
        </p:spPr>
        <p:txBody>
          <a:bodyPr/>
          <a:lstStyle/>
          <a:p>
            <a:endParaRPr lang="en-US"/>
          </a:p>
        </p:txBody>
      </p:sp>
      <p:sp>
        <p:nvSpPr>
          <p:cNvPr id="42" name="Text 40"/>
          <p:cNvSpPr/>
          <p:nvPr/>
        </p:nvSpPr>
        <p:spPr>
          <a:xfrm>
            <a:off x="4937760" y="3694176"/>
            <a:ext cx="3474720" cy="274320"/>
          </a:xfrm>
          <a:prstGeom prst="rect">
            <a:avLst/>
          </a:prstGeom>
          <a:noFill/>
          <a:ln/>
        </p:spPr>
        <p:txBody>
          <a:bodyPr wrap="square" lIns="0" tIns="0" rIns="0" bIns="0" rtlCol="0" anchor="ctr"/>
          <a:lstStyle/>
          <a:p>
            <a:pPr marL="0" indent="0">
              <a:buNone/>
            </a:pPr>
            <a:r>
              <a:rPr lang="en-US" sz="1150" b="1" dirty="0">
                <a:solidFill>
                  <a:srgbClr val="1E2A3A"/>
                </a:solidFill>
                <a:latin typeface="Calibri" pitchFamily="34" charset="0"/>
                <a:ea typeface="Calibri" pitchFamily="34" charset="-122"/>
                <a:cs typeface="Calibri" pitchFamily="34" charset="-120"/>
              </a:rPr>
              <a:t>District Effectiveness</a:t>
            </a:r>
            <a:endParaRPr lang="en-US" sz="1150" dirty="0"/>
          </a:p>
          <a:p>
            <a:pPr marL="0" indent="0">
              <a:buNone/>
            </a:pPr>
            <a:r>
              <a:rPr lang="en-US" sz="1150" b="1" dirty="0">
                <a:solidFill>
                  <a:srgbClr val="1E2A3A"/>
                </a:solidFill>
                <a:latin typeface="Calibri" pitchFamily="34" charset="0"/>
                <a:ea typeface="Calibri" pitchFamily="34" charset="-122"/>
                <a:cs typeface="Calibri" pitchFamily="34" charset="-120"/>
              </a:rPr>
              <a:t>&amp; Federal Programs </a:t>
            </a:r>
            <a:r>
              <a:rPr lang="en-US" sz="800" b="1" dirty="0">
                <a:solidFill>
                  <a:srgbClr val="1E2A3A"/>
                </a:solidFill>
                <a:latin typeface="Calibri" pitchFamily="34" charset="0"/>
                <a:ea typeface="Calibri" pitchFamily="34" charset="-122"/>
                <a:cs typeface="Calibri" pitchFamily="34" charset="-120"/>
              </a:rPr>
              <a:t>(Area Added during Project)</a:t>
            </a:r>
            <a:endParaRPr lang="en-US" sz="800" dirty="0"/>
          </a:p>
        </p:txBody>
      </p:sp>
      <p:sp>
        <p:nvSpPr>
          <p:cNvPr id="43" name="Text 41"/>
          <p:cNvSpPr/>
          <p:nvPr/>
        </p:nvSpPr>
        <p:spPr>
          <a:xfrm>
            <a:off x="4937760" y="3959352"/>
            <a:ext cx="3474720" cy="182880"/>
          </a:xfrm>
          <a:prstGeom prst="rect">
            <a:avLst/>
          </a:prstGeom>
          <a:noFill/>
          <a:ln/>
        </p:spPr>
        <p:txBody>
          <a:bodyPr wrap="square" lIns="0" tIns="0" rIns="0" bIns="0" rtlCol="0" anchor="ctr"/>
          <a:lstStyle/>
          <a:p>
            <a:pPr marL="0" indent="0">
              <a:buNone/>
            </a:pPr>
            <a:r>
              <a:rPr lang="en-US" sz="900" dirty="0">
                <a:solidFill>
                  <a:srgbClr val="666666"/>
                </a:solidFill>
                <a:latin typeface="Calibri" pitchFamily="34" charset="0"/>
                <a:ea typeface="Calibri" pitchFamily="34" charset="-122"/>
                <a:cs typeface="Calibri" pitchFamily="34" charset="-120"/>
              </a:rPr>
              <a:t>45 positions</a:t>
            </a:r>
            <a:endParaRPr lang="en-US" sz="900" dirty="0"/>
          </a:p>
        </p:txBody>
      </p:sp>
      <p:sp>
        <p:nvSpPr>
          <p:cNvPr id="44" name="Shape 42"/>
          <p:cNvSpPr/>
          <p:nvPr/>
        </p:nvSpPr>
        <p:spPr>
          <a:xfrm>
            <a:off x="548640" y="4315968"/>
            <a:ext cx="8046720" cy="347472"/>
          </a:xfrm>
          <a:prstGeom prst="rect">
            <a:avLst/>
          </a:prstGeom>
          <a:solidFill>
            <a:srgbClr val="1E2A3A"/>
          </a:solidFill>
          <a:ln/>
        </p:spPr>
        <p:txBody>
          <a:bodyPr/>
          <a:lstStyle/>
          <a:p>
            <a:endParaRPr lang="en-US"/>
          </a:p>
        </p:txBody>
      </p:sp>
      <p:sp>
        <p:nvSpPr>
          <p:cNvPr id="45" name="Text 43"/>
          <p:cNvSpPr/>
          <p:nvPr/>
        </p:nvSpPr>
        <p:spPr>
          <a:xfrm>
            <a:off x="731520" y="4315968"/>
            <a:ext cx="7680960" cy="347472"/>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Each department was evaluated using: Span of Control Analysis  |  PPM Maturity Assessment  |  Peer Benchmarking  |  3-Year Performance and Finical Trend Analysis  |  Process Walkthroughs</a:t>
            </a:r>
            <a:endParaRPr lang="en-US" sz="900" dirty="0"/>
          </a:p>
        </p:txBody>
      </p:sp>
      <p:sp>
        <p:nvSpPr>
          <p:cNvPr id="46" name="Shape 44"/>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47" name="Text 45"/>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48" name="Text 46"/>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49" name="Text 47"/>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8"/>
        </a:solidFill>
        <a:effectLst/>
      </p:bgPr>
    </p:bg>
    <p:spTree>
      <p:nvGrpSpPr>
        <p:cNvPr id="1" name=""/>
        <p:cNvGrpSpPr/>
        <p:nvPr/>
      </p:nvGrpSpPr>
      <p:grpSpPr>
        <a:xfrm>
          <a:off x="0" y="0"/>
          <a:ext cx="0" cy="0"/>
          <a:chOff x="0" y="0"/>
          <a:chExt cx="0" cy="0"/>
        </a:xfrm>
      </p:grpSpPr>
      <p:sp>
        <p:nvSpPr>
          <p:cNvPr id="2" name="Text 0"/>
          <p:cNvSpPr/>
          <p:nvPr/>
        </p:nvSpPr>
        <p:spPr>
          <a:xfrm>
            <a:off x="548640" y="320040"/>
            <a:ext cx="7772400" cy="54864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Peer Districts and Funding Context</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2713794298"/>
              </p:ext>
            </p:extLst>
          </p:nvPr>
        </p:nvGraphicFramePr>
        <p:xfrm>
          <a:off x="548640" y="1051560"/>
          <a:ext cx="8046720" cy="1417320"/>
        </p:xfrm>
        <a:graphic>
          <a:graphicData uri="http://schemas.openxmlformats.org/drawingml/2006/table">
            <a:tbl>
              <a:tblPr/>
              <a:tblGrid>
                <a:gridCol w="1371600">
                  <a:extLst>
                    <a:ext uri="{9D8B030D-6E8A-4147-A177-3AD203B41FA5}">
                      <a16:colId xmlns:a16="http://schemas.microsoft.com/office/drawing/2014/main" val="20000"/>
                    </a:ext>
                  </a:extLst>
                </a:gridCol>
                <a:gridCol w="3291840">
                  <a:extLst>
                    <a:ext uri="{9D8B030D-6E8A-4147-A177-3AD203B41FA5}">
                      <a16:colId xmlns:a16="http://schemas.microsoft.com/office/drawing/2014/main" val="20001"/>
                    </a:ext>
                  </a:extLst>
                </a:gridCol>
                <a:gridCol w="3383280">
                  <a:extLst>
                    <a:ext uri="{9D8B030D-6E8A-4147-A177-3AD203B41FA5}">
                      <a16:colId xmlns:a16="http://schemas.microsoft.com/office/drawing/2014/main" val="20002"/>
                    </a:ext>
                  </a:extLst>
                </a:gridCol>
              </a:tblGrid>
              <a:tr h="320040">
                <a:tc>
                  <a:txBody>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Peer Group</a:t>
                      </a:r>
                      <a:endParaRPr lang="en-US" sz="10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Districts</a:t>
                      </a:r>
                      <a:endParaRPr lang="en-US" sz="10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Selection Basis</a:t>
                      </a:r>
                      <a:endParaRPr lang="en-US" sz="10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365760">
                <a:tc>
                  <a:txBody>
                    <a:bodyPr/>
                    <a:lstStyle/>
                    <a:p>
                      <a:pPr marL="0" indent="0">
                        <a:buNone/>
                      </a:pPr>
                      <a:r>
                        <a:rPr lang="en-US" sz="900" b="1" dirty="0">
                          <a:solidFill>
                            <a:srgbClr val="1E2A3A"/>
                          </a:solidFill>
                          <a:latin typeface="Calibri" pitchFamily="34" charset="0"/>
                          <a:ea typeface="Calibri" pitchFamily="34" charset="-122"/>
                          <a:cs typeface="Calibri" pitchFamily="34" charset="-120"/>
                        </a:rPr>
                        <a:t>Size-Based</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Carroll, Coweta, Douglas, Fayette, Newton</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Similar enrollment and demographics in Georgia</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buNone/>
                      </a:pPr>
                      <a:r>
                        <a:rPr lang="en-US" sz="900" b="1" dirty="0">
                          <a:solidFill>
                            <a:srgbClr val="1E2A3A"/>
                          </a:solidFill>
                          <a:latin typeface="Calibri" pitchFamily="34" charset="0"/>
                          <a:ea typeface="Calibri" pitchFamily="34" charset="-122"/>
                          <a:cs typeface="Calibri" pitchFamily="34" charset="-120"/>
                        </a:rPr>
                        <a:t>Requested</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0EDE6"/>
                    </a:solidFill>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Clayton, Henry, Muscogee, Newton, Richmond,</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0EDE6"/>
                    </a:solidFill>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Requested by BCSD for organizational comparison</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0EDE6"/>
                    </a:solidFill>
                  </a:tcPr>
                </a:tc>
                <a:extLst>
                  <a:ext uri="{0D108BD9-81ED-4DB2-BD59-A6C34878D82A}">
                    <a16:rowId xmlns:a16="http://schemas.microsoft.com/office/drawing/2014/main" val="10002"/>
                  </a:ext>
                </a:extLst>
              </a:tr>
              <a:tr h="365760">
                <a:tc>
                  <a:txBody>
                    <a:bodyPr/>
                    <a:lstStyle/>
                    <a:p>
                      <a:pPr marL="0" indent="0">
                        <a:buNone/>
                      </a:pPr>
                      <a:r>
                        <a:rPr lang="en-US" sz="900" b="1" dirty="0">
                          <a:solidFill>
                            <a:srgbClr val="1E2A3A"/>
                          </a:solidFill>
                          <a:latin typeface="Calibri" pitchFamily="34" charset="0"/>
                          <a:ea typeface="Calibri" pitchFamily="34" charset="-122"/>
                          <a:cs typeface="Calibri" pitchFamily="34" charset="-120"/>
                        </a:rPr>
                        <a:t>High-Performing</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Fayette, Forsyth, Morgan, Lowndes, Oconee</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tc>
                  <a:txBody>
                    <a:bodyPr/>
                    <a:lstStyle/>
                    <a:p>
                      <a:pPr marL="0" indent="0">
                        <a:buNone/>
                      </a:pPr>
                      <a:r>
                        <a:rPr lang="en-US" sz="900" dirty="0">
                          <a:solidFill>
                            <a:srgbClr val="333333"/>
                          </a:solidFill>
                          <a:latin typeface="Calibri" pitchFamily="34" charset="0"/>
                          <a:ea typeface="Calibri" pitchFamily="34" charset="-122"/>
                          <a:cs typeface="Calibri" pitchFamily="34" charset="-120"/>
                        </a:rPr>
                        <a:t>High-performing Georgia county systems</a:t>
                      </a:r>
                      <a:endParaRPr lang="en-US" sz="900" dirty="0">
                        <a:latin typeface="Calibri" charset="0"/>
                        <a:ea typeface="Calibri" charset="0"/>
                        <a:cs typeface="Calibri" charset="0"/>
                      </a:endParaRPr>
                    </a:p>
                  </a:txBody>
                  <a:tcPr marL="76200" marR="762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Shape 1"/>
          <p:cNvSpPr/>
          <p:nvPr/>
        </p:nvSpPr>
        <p:spPr>
          <a:xfrm>
            <a:off x="548640" y="2743200"/>
            <a:ext cx="8046720" cy="1737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2"/>
          <p:cNvSpPr/>
          <p:nvPr/>
        </p:nvSpPr>
        <p:spPr>
          <a:xfrm>
            <a:off x="548640" y="2743200"/>
            <a:ext cx="54864" cy="1737360"/>
          </a:xfrm>
          <a:prstGeom prst="rect">
            <a:avLst/>
          </a:prstGeom>
          <a:solidFill>
            <a:srgbClr val="C4962A"/>
          </a:solidFill>
          <a:ln/>
        </p:spPr>
        <p:txBody>
          <a:bodyPr/>
          <a:lstStyle/>
          <a:p>
            <a:endParaRPr lang="en-US"/>
          </a:p>
        </p:txBody>
      </p:sp>
      <p:pic>
        <p:nvPicPr>
          <p:cNvPr id="3" name="Image 0" descr="preencoded.png"/>
          <p:cNvPicPr>
            <a:picLocks noChangeAspect="1"/>
          </p:cNvPicPr>
          <p:nvPr/>
        </p:nvPicPr>
        <p:blipFill>
          <a:blip r:embed="rId3"/>
          <a:stretch>
            <a:fillRect/>
          </a:stretch>
        </p:blipFill>
        <p:spPr>
          <a:xfrm>
            <a:off x="777240" y="2880360"/>
            <a:ext cx="320040" cy="320040"/>
          </a:xfrm>
          <a:prstGeom prst="rect">
            <a:avLst/>
          </a:prstGeom>
        </p:spPr>
      </p:pic>
      <p:sp>
        <p:nvSpPr>
          <p:cNvPr id="7" name="Shape 3"/>
          <p:cNvSpPr/>
          <p:nvPr/>
        </p:nvSpPr>
        <p:spPr>
          <a:xfrm>
            <a:off x="749808" y="2852928"/>
            <a:ext cx="365760" cy="365760"/>
          </a:xfrm>
          <a:prstGeom prst="ellipse">
            <a:avLst/>
          </a:prstGeom>
          <a:solidFill>
            <a:srgbClr val="C4962A"/>
          </a:solidFill>
          <a:ln/>
        </p:spPr>
        <p:txBody>
          <a:bodyPr/>
          <a:lstStyle/>
          <a:p>
            <a:endParaRPr lang="en-US"/>
          </a:p>
        </p:txBody>
      </p:sp>
      <p:pic>
        <p:nvPicPr>
          <p:cNvPr id="8" name="Image 1" descr="preencoded.png"/>
          <p:cNvPicPr>
            <a:picLocks noChangeAspect="1"/>
          </p:cNvPicPr>
          <p:nvPr/>
        </p:nvPicPr>
        <p:blipFill>
          <a:blip r:embed="rId3"/>
          <a:stretch>
            <a:fillRect/>
          </a:stretch>
        </p:blipFill>
        <p:spPr>
          <a:xfrm>
            <a:off x="786384" y="2889504"/>
            <a:ext cx="292608" cy="292608"/>
          </a:xfrm>
          <a:prstGeom prst="rect">
            <a:avLst/>
          </a:prstGeom>
        </p:spPr>
      </p:pic>
      <p:sp>
        <p:nvSpPr>
          <p:cNvPr id="9" name="Text 4"/>
          <p:cNvSpPr/>
          <p:nvPr/>
        </p:nvSpPr>
        <p:spPr>
          <a:xfrm>
            <a:off x="1234440" y="2852928"/>
            <a:ext cx="3657600" cy="365760"/>
          </a:xfrm>
          <a:prstGeom prst="rect">
            <a:avLst/>
          </a:prstGeom>
          <a:noFill/>
          <a:ln/>
        </p:spPr>
        <p:txBody>
          <a:bodyPr wrap="square" lIns="0" tIns="0" rIns="0" bIns="0" rtlCol="0" anchor="ctr"/>
          <a:lstStyle/>
          <a:p>
            <a:pPr marL="0" indent="0">
              <a:buNone/>
            </a:pPr>
            <a:r>
              <a:rPr lang="en-US" sz="1400" b="1" dirty="0">
                <a:solidFill>
                  <a:srgbClr val="1E2A3A"/>
                </a:solidFill>
                <a:latin typeface="Calibri" pitchFamily="34" charset="0"/>
                <a:ea typeface="Calibri" pitchFamily="34" charset="-122"/>
                <a:cs typeface="Calibri" pitchFamily="34" charset="-120"/>
              </a:rPr>
              <a:t>Why Funding Mix Matters</a:t>
            </a:r>
            <a:endParaRPr lang="en-US" sz="1400" dirty="0"/>
          </a:p>
        </p:txBody>
      </p:sp>
      <p:sp>
        <p:nvSpPr>
          <p:cNvPr id="10" name="Text 5"/>
          <p:cNvSpPr/>
          <p:nvPr/>
        </p:nvSpPr>
        <p:spPr>
          <a:xfrm>
            <a:off x="822960" y="3291840"/>
            <a:ext cx="7498080" cy="347472"/>
          </a:xfrm>
          <a:prstGeom prst="rect">
            <a:avLst/>
          </a:prstGeom>
          <a:noFill/>
          <a:ln/>
        </p:spPr>
        <p:txBody>
          <a:bodyPr wrap="square" lIns="0" tIns="0" rIns="0" bIns="0" rtlCol="0" anchor="t"/>
          <a:lstStyle/>
          <a:p>
            <a:pPr marL="0" indent="0">
              <a:buNone/>
            </a:pPr>
            <a:r>
              <a:rPr lang="en-US" sz="950" b="1" dirty="0">
                <a:solidFill>
                  <a:srgbClr val="1E2A3A"/>
                </a:solidFill>
                <a:latin typeface="Calibri" pitchFamily="34" charset="0"/>
                <a:ea typeface="Calibri" pitchFamily="34" charset="-122"/>
                <a:cs typeface="Calibri" pitchFamily="34" charset="-120"/>
              </a:rPr>
              <a:t>Bibb leads the peer set on federal funding intensity: </a:t>
            </a:r>
            <a:r>
              <a:rPr lang="en-US" sz="950" dirty="0">
                <a:solidFill>
                  <a:srgbClr val="333333"/>
                </a:solidFill>
                <a:latin typeface="Calibri" pitchFamily="34" charset="0"/>
                <a:ea typeface="Calibri" pitchFamily="34" charset="-122"/>
                <a:cs typeface="Calibri" pitchFamily="34" charset="-120"/>
              </a:rPr>
              <a:t>13.9% of total revenue from federal sources and approximately $2,152 per FTE. Most peers range from 2% to 8%.</a:t>
            </a:r>
            <a:endParaRPr lang="en-US" sz="950" dirty="0"/>
          </a:p>
        </p:txBody>
      </p:sp>
      <p:sp>
        <p:nvSpPr>
          <p:cNvPr id="11" name="Text 6"/>
          <p:cNvSpPr/>
          <p:nvPr/>
        </p:nvSpPr>
        <p:spPr>
          <a:xfrm>
            <a:off x="822960" y="3657600"/>
            <a:ext cx="7498080" cy="347472"/>
          </a:xfrm>
          <a:prstGeom prst="rect">
            <a:avLst/>
          </a:prstGeom>
          <a:noFill/>
          <a:ln/>
        </p:spPr>
        <p:txBody>
          <a:bodyPr wrap="square" lIns="0" tIns="0" rIns="0" bIns="0" rtlCol="0" anchor="t"/>
          <a:lstStyle/>
          <a:p>
            <a:pPr marL="0" indent="0">
              <a:buNone/>
            </a:pPr>
            <a:r>
              <a:rPr lang="en-US" sz="950" b="1" dirty="0">
                <a:solidFill>
                  <a:srgbClr val="1E2A3A"/>
                </a:solidFill>
                <a:latin typeface="Calibri" pitchFamily="34" charset="0"/>
                <a:ea typeface="Calibri" pitchFamily="34" charset="-122"/>
                <a:cs typeface="Calibri" pitchFamily="34" charset="-120"/>
              </a:rPr>
              <a:t>Higher federal funding drives denser staffing ratios. </a:t>
            </a:r>
            <a:r>
              <a:rPr lang="en-US" sz="950" dirty="0">
                <a:solidFill>
                  <a:srgbClr val="333333"/>
                </a:solidFill>
                <a:latin typeface="Calibri" pitchFamily="34" charset="0"/>
                <a:ea typeface="Calibri" pitchFamily="34" charset="-122"/>
                <a:cs typeface="Calibri" pitchFamily="34" charset="-120"/>
              </a:rPr>
              <a:t>This is by design. Federal dollars fund additional academic support, intervention, and compliance positions that inflate total headcount relative to low-federal peers.</a:t>
            </a:r>
            <a:endParaRPr lang="en-US" sz="950" dirty="0"/>
          </a:p>
        </p:txBody>
      </p:sp>
      <p:sp>
        <p:nvSpPr>
          <p:cNvPr id="12" name="Text 7"/>
          <p:cNvSpPr/>
          <p:nvPr/>
        </p:nvSpPr>
        <p:spPr>
          <a:xfrm>
            <a:off x="822960" y="4023360"/>
            <a:ext cx="7498080" cy="347472"/>
          </a:xfrm>
          <a:prstGeom prst="rect">
            <a:avLst/>
          </a:prstGeom>
          <a:noFill/>
          <a:ln/>
        </p:spPr>
        <p:txBody>
          <a:bodyPr wrap="square" lIns="0" tIns="0" rIns="0" bIns="0" rtlCol="0" anchor="t"/>
          <a:lstStyle/>
          <a:p>
            <a:pPr marL="0" indent="0">
              <a:buNone/>
            </a:pPr>
            <a:r>
              <a:rPr lang="en-US" sz="950" b="1" dirty="0">
                <a:solidFill>
                  <a:srgbClr val="1E2A3A"/>
                </a:solidFill>
                <a:latin typeface="Calibri" pitchFamily="34" charset="0"/>
                <a:ea typeface="Calibri" pitchFamily="34" charset="-122"/>
                <a:cs typeface="Calibri" pitchFamily="34" charset="-120"/>
              </a:rPr>
              <a:t>Peer comparisons in this report account for this context. </a:t>
            </a:r>
            <a:r>
              <a:rPr lang="en-US" sz="950" dirty="0">
                <a:solidFill>
                  <a:srgbClr val="333333"/>
                </a:solidFill>
                <a:latin typeface="Calibri" pitchFamily="34" charset="0"/>
                <a:ea typeface="Calibri" pitchFamily="34" charset="-122"/>
                <a:cs typeface="Calibri" pitchFamily="34" charset="-120"/>
              </a:rPr>
              <a:t>Comparisons are data-based, not prescriptive. Where funding mix explains a difference, the analysis notes it.</a:t>
            </a:r>
            <a:endParaRPr lang="en-US" sz="950" dirty="0"/>
          </a:p>
        </p:txBody>
      </p:sp>
      <p:sp>
        <p:nvSpPr>
          <p:cNvPr id="13" name="Shape 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14" name="Text 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5" name="Text 1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6" name="Text 1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8"/>
        </a:solidFill>
        <a:effectLst/>
      </p:bgPr>
    </p:bg>
    <p:spTree>
      <p:nvGrpSpPr>
        <p:cNvPr id="1" name=""/>
        <p:cNvGrpSpPr/>
        <p:nvPr/>
      </p:nvGrpSpPr>
      <p:grpSpPr>
        <a:xfrm>
          <a:off x="0" y="0"/>
          <a:ext cx="0" cy="0"/>
          <a:chOff x="0" y="0"/>
          <a:chExt cx="0" cy="0"/>
        </a:xfrm>
      </p:grpSpPr>
      <p:sp>
        <p:nvSpPr>
          <p:cNvPr id="2" name="Text 0"/>
          <p:cNvSpPr/>
          <p:nvPr/>
        </p:nvSpPr>
        <p:spPr>
          <a:xfrm>
            <a:off x="548640" y="320040"/>
            <a:ext cx="7315200" cy="548640"/>
          </a:xfrm>
          <a:prstGeom prst="rect">
            <a:avLst/>
          </a:prstGeom>
          <a:noFill/>
          <a:ln/>
        </p:spPr>
        <p:txBody>
          <a:bodyPr wrap="square" lIns="0" tIns="0" rIns="0" bIns="0" rtlCol="0" anchor="ctr"/>
          <a:lstStyle/>
          <a:p>
            <a:pPr marL="0" indent="0">
              <a:buNone/>
            </a:pPr>
            <a:r>
              <a:rPr lang="en-US" sz="3000" b="1" dirty="0">
                <a:solidFill>
                  <a:srgbClr val="1E2A3A"/>
                </a:solidFill>
                <a:latin typeface="Georgia" pitchFamily="34" charset="0"/>
                <a:ea typeface="Georgia" pitchFamily="34" charset="-122"/>
                <a:cs typeface="Georgia" pitchFamily="34" charset="-120"/>
              </a:rPr>
              <a:t>Key Definitions</a:t>
            </a:r>
            <a:endParaRPr lang="en-US" sz="3000" dirty="0"/>
          </a:p>
        </p:txBody>
      </p:sp>
      <p:sp>
        <p:nvSpPr>
          <p:cNvPr id="3" name="Text 1"/>
          <p:cNvSpPr/>
          <p:nvPr/>
        </p:nvSpPr>
        <p:spPr>
          <a:xfrm>
            <a:off x="548640" y="822960"/>
            <a:ext cx="8046720" cy="274320"/>
          </a:xfrm>
          <a:prstGeom prst="rect">
            <a:avLst/>
          </a:prstGeom>
          <a:noFill/>
          <a:ln/>
        </p:spPr>
        <p:txBody>
          <a:bodyPr wrap="square" lIns="0" tIns="0" rIns="0" bIns="0" rtlCol="0" anchor="ctr"/>
          <a:lstStyle/>
          <a:p>
            <a:pPr marL="0" indent="0">
              <a:buNone/>
            </a:pPr>
            <a:r>
              <a:rPr lang="en-US" sz="1050" dirty="0">
                <a:solidFill>
                  <a:srgbClr val="666666"/>
                </a:solidFill>
                <a:latin typeface="Calibri" pitchFamily="34" charset="0"/>
                <a:ea typeface="Calibri" pitchFamily="34" charset="-122"/>
                <a:cs typeface="Calibri" pitchFamily="34" charset="-120"/>
              </a:rPr>
              <a:t>Terms and frameworks referenced throughout this presentation</a:t>
            </a:r>
            <a:endParaRPr lang="en-US" sz="1050" dirty="0"/>
          </a:p>
        </p:txBody>
      </p:sp>
      <p:sp>
        <p:nvSpPr>
          <p:cNvPr id="4" name="Shape 2"/>
          <p:cNvSpPr/>
          <p:nvPr/>
        </p:nvSpPr>
        <p:spPr>
          <a:xfrm>
            <a:off x="548640" y="1234440"/>
            <a:ext cx="8046720" cy="7772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234440"/>
            <a:ext cx="54864" cy="777240"/>
          </a:xfrm>
          <a:prstGeom prst="rect">
            <a:avLst/>
          </a:prstGeom>
          <a:solidFill>
            <a:srgbClr val="C4962A"/>
          </a:solidFill>
          <a:ln/>
        </p:spPr>
        <p:txBody>
          <a:bodyPr/>
          <a:lstStyle/>
          <a:p>
            <a:endParaRPr lang="en-US"/>
          </a:p>
        </p:txBody>
      </p:sp>
      <p:sp>
        <p:nvSpPr>
          <p:cNvPr id="6" name="Text 4"/>
          <p:cNvSpPr/>
          <p:nvPr/>
        </p:nvSpPr>
        <p:spPr>
          <a:xfrm>
            <a:off x="777240" y="1307592"/>
            <a:ext cx="2286000" cy="640080"/>
          </a:xfrm>
          <a:prstGeom prst="rect">
            <a:avLst/>
          </a:prstGeom>
          <a:noFill/>
          <a:ln/>
        </p:spPr>
        <p:txBody>
          <a:bodyPr wrap="square" lIns="0" tIns="0" rIns="0" bIns="0" rtlCol="0" anchor="t"/>
          <a:lstStyle/>
          <a:p>
            <a:pPr marL="0" indent="0">
              <a:buNone/>
            </a:pPr>
            <a:r>
              <a:rPr lang="en-US" sz="1200" b="1" dirty="0">
                <a:solidFill>
                  <a:srgbClr val="1E2A3A"/>
                </a:solidFill>
                <a:latin typeface="Calibri" pitchFamily="34" charset="0"/>
                <a:ea typeface="Calibri" pitchFamily="34" charset="-122"/>
                <a:cs typeface="Calibri" pitchFamily="34" charset="-120"/>
              </a:rPr>
              <a:t>Span of Control</a:t>
            </a:r>
            <a:endParaRPr lang="en-US" sz="1200" dirty="0"/>
          </a:p>
        </p:txBody>
      </p:sp>
      <p:sp>
        <p:nvSpPr>
          <p:cNvPr id="7" name="Text 5"/>
          <p:cNvSpPr/>
          <p:nvPr/>
        </p:nvSpPr>
        <p:spPr>
          <a:xfrm>
            <a:off x="3108960" y="1307592"/>
            <a:ext cx="5303520" cy="6400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A framework for evaluating supervisory capacity using 8 indicators (experience, mastery, activity type, metrics, routine nature, standardization, leadership focus, and proximity). Not a headcount ratio. It measures how effectively a given structure can manage its workload.</a:t>
            </a:r>
            <a:endParaRPr lang="en-US" sz="950" dirty="0"/>
          </a:p>
        </p:txBody>
      </p:sp>
      <p:sp>
        <p:nvSpPr>
          <p:cNvPr id="8" name="Shape 6"/>
          <p:cNvSpPr/>
          <p:nvPr/>
        </p:nvSpPr>
        <p:spPr>
          <a:xfrm>
            <a:off x="548640" y="2103120"/>
            <a:ext cx="8046720" cy="7772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2103120"/>
            <a:ext cx="54864" cy="777240"/>
          </a:xfrm>
          <a:prstGeom prst="rect">
            <a:avLst/>
          </a:prstGeom>
          <a:solidFill>
            <a:srgbClr val="C4962A"/>
          </a:solidFill>
          <a:ln/>
        </p:spPr>
        <p:txBody>
          <a:bodyPr/>
          <a:lstStyle/>
          <a:p>
            <a:endParaRPr lang="en-US"/>
          </a:p>
        </p:txBody>
      </p:sp>
      <p:sp>
        <p:nvSpPr>
          <p:cNvPr id="10" name="Text 8"/>
          <p:cNvSpPr/>
          <p:nvPr/>
        </p:nvSpPr>
        <p:spPr>
          <a:xfrm>
            <a:off x="777240" y="2176272"/>
            <a:ext cx="2286000" cy="640080"/>
          </a:xfrm>
          <a:prstGeom prst="rect">
            <a:avLst/>
          </a:prstGeom>
          <a:noFill/>
          <a:ln/>
        </p:spPr>
        <p:txBody>
          <a:bodyPr wrap="square" lIns="0" tIns="0" rIns="0" bIns="0" rtlCol="0" anchor="t"/>
          <a:lstStyle/>
          <a:p>
            <a:pPr marL="0" indent="0">
              <a:buNone/>
            </a:pPr>
            <a:r>
              <a:rPr lang="en-US" sz="1200" b="1" dirty="0">
                <a:solidFill>
                  <a:srgbClr val="1E2A3A"/>
                </a:solidFill>
                <a:latin typeface="Calibri" pitchFamily="34" charset="0"/>
                <a:ea typeface="Calibri" pitchFamily="34" charset="-122"/>
                <a:cs typeface="Calibri" pitchFamily="34" charset="-120"/>
              </a:rPr>
              <a:t>PPM Maturity Level</a:t>
            </a:r>
            <a:endParaRPr lang="en-US" sz="1200" dirty="0"/>
          </a:p>
        </p:txBody>
      </p:sp>
      <p:sp>
        <p:nvSpPr>
          <p:cNvPr id="11" name="Text 9"/>
          <p:cNvSpPr/>
          <p:nvPr/>
        </p:nvSpPr>
        <p:spPr>
          <a:xfrm>
            <a:off x="3108960" y="2176272"/>
            <a:ext cx="5303520" cy="6400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Process and Performance Management Maturity. A 5-level scale (Ad Hoc, Fragmented, Defined, Managed, Optimizing) that measures how consistently processes are documented, executed, measured, and improved. Most BCSD departments assessed at Defined (Level 3).</a:t>
            </a:r>
            <a:endParaRPr lang="en-US" sz="950" dirty="0"/>
          </a:p>
        </p:txBody>
      </p:sp>
      <p:sp>
        <p:nvSpPr>
          <p:cNvPr id="12" name="Shape 10"/>
          <p:cNvSpPr/>
          <p:nvPr/>
        </p:nvSpPr>
        <p:spPr>
          <a:xfrm>
            <a:off x="548640" y="2971800"/>
            <a:ext cx="8046720" cy="7772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971800"/>
            <a:ext cx="54864" cy="777240"/>
          </a:xfrm>
          <a:prstGeom prst="rect">
            <a:avLst/>
          </a:prstGeom>
          <a:solidFill>
            <a:srgbClr val="C4962A"/>
          </a:solidFill>
          <a:ln/>
        </p:spPr>
        <p:txBody>
          <a:bodyPr/>
          <a:lstStyle/>
          <a:p>
            <a:endParaRPr lang="en-US"/>
          </a:p>
        </p:txBody>
      </p:sp>
      <p:sp>
        <p:nvSpPr>
          <p:cNvPr id="14" name="Text 12"/>
          <p:cNvSpPr/>
          <p:nvPr/>
        </p:nvSpPr>
        <p:spPr>
          <a:xfrm>
            <a:off x="777240" y="3044952"/>
            <a:ext cx="2286000" cy="640080"/>
          </a:xfrm>
          <a:prstGeom prst="rect">
            <a:avLst/>
          </a:prstGeom>
          <a:noFill/>
          <a:ln/>
        </p:spPr>
        <p:txBody>
          <a:bodyPr wrap="square" lIns="0" tIns="0" rIns="0" bIns="0" rtlCol="0" anchor="t"/>
          <a:lstStyle/>
          <a:p>
            <a:pPr marL="0" indent="0">
              <a:buNone/>
            </a:pPr>
            <a:r>
              <a:rPr lang="en-US" sz="1200" b="1" dirty="0">
                <a:solidFill>
                  <a:srgbClr val="1E2A3A"/>
                </a:solidFill>
                <a:latin typeface="Calibri" pitchFamily="34" charset="0"/>
                <a:ea typeface="Calibri" pitchFamily="34" charset="-122"/>
                <a:cs typeface="Calibri" pitchFamily="34" charset="-120"/>
              </a:rPr>
              <a:t>Peer Benchmarking</a:t>
            </a:r>
            <a:endParaRPr lang="en-US" sz="1200" dirty="0"/>
          </a:p>
        </p:txBody>
      </p:sp>
      <p:sp>
        <p:nvSpPr>
          <p:cNvPr id="15" name="Text 13"/>
          <p:cNvSpPr/>
          <p:nvPr/>
        </p:nvSpPr>
        <p:spPr>
          <a:xfrm>
            <a:off x="3108960" y="3044952"/>
            <a:ext cx="5303520" cy="6400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Data-based comparison of staffing ratios, cost metrics, and performance indicators against comparable districts. Benchmarking identifies where BCSD falls relative to peers. It does not prescribe action without process-level context.</a:t>
            </a:r>
            <a:endParaRPr lang="en-US" sz="950" dirty="0"/>
          </a:p>
        </p:txBody>
      </p:sp>
      <p:sp>
        <p:nvSpPr>
          <p:cNvPr id="16" name="Shape 14"/>
          <p:cNvSpPr/>
          <p:nvPr/>
        </p:nvSpPr>
        <p:spPr>
          <a:xfrm>
            <a:off x="548640" y="3840480"/>
            <a:ext cx="8046720" cy="77724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548640" y="3840480"/>
            <a:ext cx="54864" cy="777240"/>
          </a:xfrm>
          <a:prstGeom prst="rect">
            <a:avLst/>
          </a:prstGeom>
          <a:solidFill>
            <a:srgbClr val="C4962A"/>
          </a:solidFill>
          <a:ln/>
        </p:spPr>
        <p:txBody>
          <a:bodyPr/>
          <a:lstStyle/>
          <a:p>
            <a:endParaRPr lang="en-US"/>
          </a:p>
        </p:txBody>
      </p:sp>
      <p:sp>
        <p:nvSpPr>
          <p:cNvPr id="18" name="Text 16"/>
          <p:cNvSpPr/>
          <p:nvPr/>
        </p:nvSpPr>
        <p:spPr>
          <a:xfrm>
            <a:off x="777240" y="3913632"/>
            <a:ext cx="2286000" cy="640080"/>
          </a:xfrm>
          <a:prstGeom prst="rect">
            <a:avLst/>
          </a:prstGeom>
          <a:noFill/>
          <a:ln/>
        </p:spPr>
        <p:txBody>
          <a:bodyPr wrap="square" lIns="0" tIns="0" rIns="0" bIns="0" rtlCol="0" anchor="t"/>
          <a:lstStyle/>
          <a:p>
            <a:pPr marL="0" indent="0">
              <a:buNone/>
            </a:pPr>
            <a:r>
              <a:rPr lang="en-US" sz="1200" b="1" dirty="0">
                <a:solidFill>
                  <a:srgbClr val="1E2A3A"/>
                </a:solidFill>
                <a:latin typeface="Calibri" pitchFamily="34" charset="0"/>
                <a:ea typeface="Calibri" pitchFamily="34" charset="-122"/>
                <a:cs typeface="Calibri" pitchFamily="34" charset="-120"/>
              </a:rPr>
              <a:t>Process Maturity vs. Cross-Functional Friction</a:t>
            </a:r>
            <a:endParaRPr lang="en-US" sz="1200" dirty="0"/>
          </a:p>
        </p:txBody>
      </p:sp>
      <p:sp>
        <p:nvSpPr>
          <p:cNvPr id="19" name="Text 17"/>
          <p:cNvSpPr/>
          <p:nvPr/>
        </p:nvSpPr>
        <p:spPr>
          <a:xfrm>
            <a:off x="3108960" y="3913632"/>
            <a:ext cx="5303520" cy="6400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A diagnostic that plots each department on two dimensions: how mature its internal processes are, and how much coordination burden it creates for other departments. High-friction departments consume resources across the organization, regardless of their internal discipline.</a:t>
            </a:r>
            <a:endParaRPr lang="en-US" sz="950" dirty="0"/>
          </a:p>
        </p:txBody>
      </p:sp>
      <p:sp>
        <p:nvSpPr>
          <p:cNvPr id="20" name="Shape 1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1" name="Text 1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2" name="Text 2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3" name="Text 2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50292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The Executive Reality</a:t>
            </a:r>
            <a:endParaRPr lang="en-US" sz="2800" dirty="0"/>
          </a:p>
        </p:txBody>
      </p:sp>
      <p:sp>
        <p:nvSpPr>
          <p:cNvPr id="3" name="Text 1"/>
          <p:cNvSpPr/>
          <p:nvPr/>
        </p:nvSpPr>
        <p:spPr>
          <a:xfrm>
            <a:off x="548640" y="731520"/>
            <a:ext cx="7315200" cy="320040"/>
          </a:xfrm>
          <a:prstGeom prst="rect">
            <a:avLst/>
          </a:prstGeom>
          <a:noFill/>
          <a:ln/>
        </p:spPr>
        <p:txBody>
          <a:bodyPr wrap="square" lIns="0" tIns="0" rIns="0" bIns="0" rtlCol="0" anchor="ctr"/>
          <a:lstStyle/>
          <a:p>
            <a:pPr marL="0" indent="0">
              <a:buNone/>
            </a:pPr>
            <a:r>
              <a:rPr lang="en-US" sz="1500" b="1" dirty="0">
                <a:solidFill>
                  <a:srgbClr val="C4962A"/>
                </a:solidFill>
                <a:latin typeface="Calibri" pitchFamily="34" charset="0"/>
                <a:ea typeface="Calibri" pitchFamily="34" charset="-122"/>
                <a:cs typeface="Calibri" pitchFamily="34" charset="-120"/>
              </a:rPr>
              <a:t>People Compensating for System Gaps</a:t>
            </a:r>
            <a:endParaRPr lang="en-US" sz="1500" dirty="0"/>
          </a:p>
        </p:txBody>
      </p:sp>
      <p:sp>
        <p:nvSpPr>
          <p:cNvPr id="4" name="Shape 2"/>
          <p:cNvSpPr/>
          <p:nvPr/>
        </p:nvSpPr>
        <p:spPr>
          <a:xfrm>
            <a:off x="548640" y="1234440"/>
            <a:ext cx="2560320" cy="24688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1577340" y="1371600"/>
            <a:ext cx="502920" cy="502920"/>
          </a:xfrm>
          <a:prstGeom prst="ellipse">
            <a:avLst/>
          </a:prstGeom>
          <a:solidFill>
            <a:srgbClr val="C4962A"/>
          </a:solidFill>
          <a:ln/>
        </p:spPr>
        <p:txBody>
          <a:bodyPr/>
          <a:lstStyle/>
          <a:p>
            <a:endParaRPr lang="en-US"/>
          </a:p>
        </p:txBody>
      </p:sp>
      <p:pic>
        <p:nvPicPr>
          <p:cNvPr id="6" name="Image 0" descr="preencoded.png"/>
          <p:cNvPicPr>
            <a:picLocks noChangeAspect="1"/>
          </p:cNvPicPr>
          <p:nvPr/>
        </p:nvPicPr>
        <p:blipFill>
          <a:blip r:embed="rId3">
            <a:biLevel thresh="75000"/>
          </a:blip>
          <a:stretch>
            <a:fillRect/>
          </a:stretch>
        </p:blipFill>
        <p:spPr>
          <a:xfrm>
            <a:off x="1668780" y="1463040"/>
            <a:ext cx="320040" cy="320040"/>
          </a:xfrm>
          <a:prstGeom prst="rect">
            <a:avLst/>
          </a:prstGeom>
        </p:spPr>
      </p:pic>
      <p:sp>
        <p:nvSpPr>
          <p:cNvPr id="7" name="Text 4"/>
          <p:cNvSpPr/>
          <p:nvPr/>
        </p:nvSpPr>
        <p:spPr>
          <a:xfrm>
            <a:off x="685800" y="1965960"/>
            <a:ext cx="2286000" cy="502920"/>
          </a:xfrm>
          <a:prstGeom prst="rect">
            <a:avLst/>
          </a:prstGeom>
          <a:noFill/>
          <a:ln/>
        </p:spPr>
        <p:txBody>
          <a:bodyPr wrap="square" lIns="0" tIns="0" rIns="0" bIns="0" rtlCol="0" anchor="t"/>
          <a:lstStyle/>
          <a:p>
            <a:pPr marL="0" indent="0" algn="ctr">
              <a:buNone/>
            </a:pPr>
            <a:r>
              <a:rPr lang="en-US" sz="1300" b="1" dirty="0">
                <a:solidFill>
                  <a:srgbClr val="1E2A3A"/>
                </a:solidFill>
                <a:latin typeface="Calibri" pitchFamily="34" charset="0"/>
                <a:ea typeface="Calibri" pitchFamily="34" charset="-122"/>
                <a:cs typeface="Calibri" pitchFamily="34" charset="-120"/>
              </a:rPr>
              <a:t>Fragmented</a:t>
            </a:r>
            <a:endParaRPr lang="en-US" sz="1300" dirty="0"/>
          </a:p>
          <a:p>
            <a:pPr marL="0" indent="0" algn="ctr">
              <a:buNone/>
            </a:pPr>
            <a:r>
              <a:rPr lang="en-US" sz="1300" b="1" dirty="0">
                <a:solidFill>
                  <a:srgbClr val="1E2A3A"/>
                </a:solidFill>
                <a:latin typeface="Calibri" pitchFamily="34" charset="0"/>
                <a:ea typeface="Calibri" pitchFamily="34" charset="-122"/>
                <a:cs typeface="Calibri" pitchFamily="34" charset="-120"/>
              </a:rPr>
              <a:t>Workflows</a:t>
            </a:r>
            <a:endParaRPr lang="en-US" sz="1300" dirty="0"/>
          </a:p>
        </p:txBody>
      </p:sp>
      <p:sp>
        <p:nvSpPr>
          <p:cNvPr id="8" name="Text 5"/>
          <p:cNvSpPr/>
          <p:nvPr/>
        </p:nvSpPr>
        <p:spPr>
          <a:xfrm>
            <a:off x="731520" y="2514600"/>
            <a:ext cx="2194560" cy="1051560"/>
          </a:xfrm>
          <a:prstGeom prst="rect">
            <a:avLst/>
          </a:prstGeom>
          <a:noFill/>
          <a:ln/>
        </p:spPr>
        <p:txBody>
          <a:bodyPr wrap="square" lIns="0" tIns="0" rIns="0" bIns="0" rtlCol="0" anchor="t"/>
          <a:lstStyle/>
          <a:p>
            <a:pPr marL="0" indent="0" algn="ctr">
              <a:buNone/>
            </a:pPr>
            <a:r>
              <a:rPr lang="en-US" sz="900" dirty="0">
                <a:solidFill>
                  <a:srgbClr val="333333"/>
                </a:solidFill>
                <a:latin typeface="Calibri" pitchFamily="34" charset="0"/>
                <a:ea typeface="Calibri" pitchFamily="34" charset="-122"/>
                <a:cs typeface="Calibri" pitchFamily="34" charset="-120"/>
              </a:rPr>
              <a:t>Core support functions operate through fragmented handoffs. Departments work effectively in their own lanes, but enterprise-wide tasks rely on nonstandard, manual coordination.</a:t>
            </a:r>
            <a:endParaRPr lang="en-US" sz="900" dirty="0"/>
          </a:p>
        </p:txBody>
      </p:sp>
      <p:sp>
        <p:nvSpPr>
          <p:cNvPr id="9" name="Shape 6"/>
          <p:cNvSpPr/>
          <p:nvPr/>
        </p:nvSpPr>
        <p:spPr>
          <a:xfrm>
            <a:off x="3383280" y="1234440"/>
            <a:ext cx="2560320" cy="24688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0" name="Shape 7"/>
          <p:cNvSpPr/>
          <p:nvPr/>
        </p:nvSpPr>
        <p:spPr>
          <a:xfrm>
            <a:off x="4411980" y="1371600"/>
            <a:ext cx="502920" cy="502920"/>
          </a:xfrm>
          <a:prstGeom prst="ellipse">
            <a:avLst/>
          </a:prstGeom>
          <a:solidFill>
            <a:srgbClr val="C4962A"/>
          </a:solidFill>
          <a:ln/>
        </p:spPr>
        <p:txBody>
          <a:bodyPr/>
          <a:lstStyle/>
          <a:p>
            <a:endParaRPr lang="en-US"/>
          </a:p>
        </p:txBody>
      </p:sp>
      <p:pic>
        <p:nvPicPr>
          <p:cNvPr id="11" name="Image 1" descr="preencoded.png"/>
          <p:cNvPicPr>
            <a:picLocks noChangeAspect="1"/>
          </p:cNvPicPr>
          <p:nvPr/>
        </p:nvPicPr>
        <p:blipFill>
          <a:blip r:embed="rId4">
            <a:biLevel thresh="75000"/>
          </a:blip>
          <a:stretch>
            <a:fillRect/>
          </a:stretch>
        </p:blipFill>
        <p:spPr>
          <a:xfrm>
            <a:off x="4503420" y="1463040"/>
            <a:ext cx="320040" cy="320040"/>
          </a:xfrm>
          <a:prstGeom prst="rect">
            <a:avLst/>
          </a:prstGeom>
        </p:spPr>
      </p:pic>
      <p:sp>
        <p:nvSpPr>
          <p:cNvPr id="12" name="Text 8"/>
          <p:cNvSpPr/>
          <p:nvPr/>
        </p:nvSpPr>
        <p:spPr>
          <a:xfrm>
            <a:off x="3520440" y="1965960"/>
            <a:ext cx="2286000" cy="502920"/>
          </a:xfrm>
          <a:prstGeom prst="rect">
            <a:avLst/>
          </a:prstGeom>
          <a:noFill/>
          <a:ln/>
        </p:spPr>
        <p:txBody>
          <a:bodyPr wrap="square" lIns="0" tIns="0" rIns="0" bIns="0" rtlCol="0" anchor="t"/>
          <a:lstStyle/>
          <a:p>
            <a:pPr marL="0" indent="0" algn="ctr">
              <a:buNone/>
            </a:pPr>
            <a:r>
              <a:rPr lang="en-US" sz="1300" b="1" dirty="0">
                <a:solidFill>
                  <a:srgbClr val="1E2A3A"/>
                </a:solidFill>
                <a:latin typeface="Calibri" pitchFamily="34" charset="0"/>
                <a:ea typeface="Calibri" pitchFamily="34" charset="-122"/>
                <a:cs typeface="Calibri" pitchFamily="34" charset="-120"/>
              </a:rPr>
              <a:t>Split</a:t>
            </a:r>
            <a:endParaRPr lang="en-US" sz="1300" dirty="0"/>
          </a:p>
          <a:p>
            <a:pPr marL="0" indent="0" algn="ctr">
              <a:buNone/>
            </a:pPr>
            <a:r>
              <a:rPr lang="en-US" sz="1300" b="1" dirty="0">
                <a:solidFill>
                  <a:srgbClr val="1E2A3A"/>
                </a:solidFill>
                <a:latin typeface="Calibri" pitchFamily="34" charset="0"/>
                <a:ea typeface="Calibri" pitchFamily="34" charset="-122"/>
                <a:cs typeface="Calibri" pitchFamily="34" charset="-120"/>
              </a:rPr>
              <a:t>Accountability</a:t>
            </a:r>
            <a:endParaRPr lang="en-US" sz="1300" dirty="0"/>
          </a:p>
        </p:txBody>
      </p:sp>
      <p:sp>
        <p:nvSpPr>
          <p:cNvPr id="13" name="Text 9"/>
          <p:cNvSpPr/>
          <p:nvPr/>
        </p:nvSpPr>
        <p:spPr>
          <a:xfrm>
            <a:off x="3566160" y="2514600"/>
            <a:ext cx="2194560" cy="1051560"/>
          </a:xfrm>
          <a:prstGeom prst="rect">
            <a:avLst/>
          </a:prstGeom>
          <a:noFill/>
          <a:ln/>
        </p:spPr>
        <p:txBody>
          <a:bodyPr wrap="square" lIns="0" tIns="0" rIns="0" bIns="0" rtlCol="0" anchor="t"/>
          <a:lstStyle/>
          <a:p>
            <a:pPr marL="0" indent="0" algn="ctr">
              <a:buNone/>
            </a:pPr>
            <a:r>
              <a:rPr lang="en-US" sz="900" dirty="0">
                <a:solidFill>
                  <a:srgbClr val="333333"/>
                </a:solidFill>
                <a:latin typeface="Calibri" pitchFamily="34" charset="0"/>
                <a:ea typeface="Calibri" pitchFamily="34" charset="-122"/>
                <a:cs typeface="Calibri" pitchFamily="34" charset="-120"/>
              </a:rPr>
              <a:t>Current structural alignment does not consistently support efficient execution. Split authority and function placement create avoidable coordination burdens.</a:t>
            </a:r>
            <a:endParaRPr lang="en-US" sz="900" dirty="0"/>
          </a:p>
        </p:txBody>
      </p:sp>
      <p:sp>
        <p:nvSpPr>
          <p:cNvPr id="14" name="Shape 10"/>
          <p:cNvSpPr/>
          <p:nvPr/>
        </p:nvSpPr>
        <p:spPr>
          <a:xfrm>
            <a:off x="6217920" y="1234440"/>
            <a:ext cx="2560320" cy="24688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5" name="Shape 11"/>
          <p:cNvSpPr/>
          <p:nvPr/>
        </p:nvSpPr>
        <p:spPr>
          <a:xfrm>
            <a:off x="7246620" y="1371600"/>
            <a:ext cx="502920" cy="502920"/>
          </a:xfrm>
          <a:prstGeom prst="ellipse">
            <a:avLst/>
          </a:prstGeom>
          <a:solidFill>
            <a:srgbClr val="C4962A"/>
          </a:solidFill>
          <a:ln/>
        </p:spPr>
        <p:txBody>
          <a:bodyPr/>
          <a:lstStyle/>
          <a:p>
            <a:endParaRPr lang="en-US"/>
          </a:p>
        </p:txBody>
      </p:sp>
      <p:pic>
        <p:nvPicPr>
          <p:cNvPr id="16" name="Image 2" descr="preencoded.png"/>
          <p:cNvPicPr>
            <a:picLocks noChangeAspect="1"/>
          </p:cNvPicPr>
          <p:nvPr/>
        </p:nvPicPr>
        <p:blipFill>
          <a:blip r:embed="rId5">
            <a:biLevel thresh="75000"/>
          </a:blip>
          <a:stretch>
            <a:fillRect/>
          </a:stretch>
        </p:blipFill>
        <p:spPr>
          <a:xfrm>
            <a:off x="7338060" y="1463040"/>
            <a:ext cx="320040" cy="320040"/>
          </a:xfrm>
          <a:prstGeom prst="rect">
            <a:avLst/>
          </a:prstGeom>
        </p:spPr>
      </p:pic>
      <p:sp>
        <p:nvSpPr>
          <p:cNvPr id="17" name="Text 12"/>
          <p:cNvSpPr/>
          <p:nvPr/>
        </p:nvSpPr>
        <p:spPr>
          <a:xfrm>
            <a:off x="6355080" y="1965960"/>
            <a:ext cx="2286000" cy="502920"/>
          </a:xfrm>
          <a:prstGeom prst="rect">
            <a:avLst/>
          </a:prstGeom>
          <a:noFill/>
          <a:ln/>
        </p:spPr>
        <p:txBody>
          <a:bodyPr wrap="square" lIns="0" tIns="0" rIns="0" bIns="0" rtlCol="0" anchor="t"/>
          <a:lstStyle/>
          <a:p>
            <a:pPr marL="0" indent="0" algn="ctr">
              <a:buNone/>
            </a:pPr>
            <a:r>
              <a:rPr lang="en-US" sz="1300" b="1" dirty="0">
                <a:solidFill>
                  <a:srgbClr val="1E2A3A"/>
                </a:solidFill>
                <a:latin typeface="Calibri" pitchFamily="34" charset="0"/>
                <a:ea typeface="Calibri" pitchFamily="34" charset="-122"/>
                <a:cs typeface="Calibri" pitchFamily="34" charset="-120"/>
              </a:rPr>
              <a:t>Uneven Management</a:t>
            </a:r>
            <a:endParaRPr lang="en-US" sz="1300" dirty="0"/>
          </a:p>
          <a:p>
            <a:pPr marL="0" indent="0" algn="ctr">
              <a:buNone/>
            </a:pPr>
            <a:r>
              <a:rPr lang="en-US" sz="1300" b="1" dirty="0">
                <a:solidFill>
                  <a:srgbClr val="1E2A3A"/>
                </a:solidFill>
                <a:latin typeface="Calibri" pitchFamily="34" charset="0"/>
                <a:ea typeface="Calibri" pitchFamily="34" charset="-122"/>
                <a:cs typeface="Calibri" pitchFamily="34" charset="-120"/>
              </a:rPr>
              <a:t>Infrastructure</a:t>
            </a:r>
            <a:endParaRPr lang="en-US" sz="1300" dirty="0"/>
          </a:p>
        </p:txBody>
      </p:sp>
      <p:sp>
        <p:nvSpPr>
          <p:cNvPr id="18" name="Text 13"/>
          <p:cNvSpPr/>
          <p:nvPr/>
        </p:nvSpPr>
        <p:spPr>
          <a:xfrm>
            <a:off x="6400800" y="2514600"/>
            <a:ext cx="2194560" cy="1051560"/>
          </a:xfrm>
          <a:prstGeom prst="rect">
            <a:avLst/>
          </a:prstGeom>
          <a:noFill/>
          <a:ln/>
        </p:spPr>
        <p:txBody>
          <a:bodyPr wrap="square" lIns="0" tIns="0" rIns="0" bIns="0" rtlCol="0" anchor="t"/>
          <a:lstStyle/>
          <a:p>
            <a:pPr marL="0" indent="0" algn="ctr">
              <a:buNone/>
            </a:pPr>
            <a:r>
              <a:rPr lang="en-US" sz="900" dirty="0">
                <a:solidFill>
                  <a:srgbClr val="333333"/>
                </a:solidFill>
                <a:latin typeface="Calibri" pitchFamily="34" charset="0"/>
                <a:ea typeface="Calibri" pitchFamily="34" charset="-122"/>
                <a:cs typeface="Calibri" pitchFamily="34" charset="-120"/>
              </a:rPr>
              <a:t>While some departments exhibit strong process discipline, others remain defined but unmanaged, lacking metrics, standard cycle times, and closed-loop follow-up.</a:t>
            </a:r>
            <a:endParaRPr lang="en-US" sz="900" dirty="0"/>
          </a:p>
        </p:txBody>
      </p:sp>
      <p:sp>
        <p:nvSpPr>
          <p:cNvPr id="19" name="Shape 14"/>
          <p:cNvSpPr/>
          <p:nvPr/>
        </p:nvSpPr>
        <p:spPr>
          <a:xfrm>
            <a:off x="548640" y="3931920"/>
            <a:ext cx="8046720" cy="548640"/>
          </a:xfrm>
          <a:prstGeom prst="rect">
            <a:avLst/>
          </a:prstGeom>
          <a:solidFill>
            <a:srgbClr val="1E2A3A"/>
          </a:solidFill>
          <a:ln/>
        </p:spPr>
        <p:txBody>
          <a:bodyPr/>
          <a:lstStyle/>
          <a:p>
            <a:endParaRPr lang="en-US"/>
          </a:p>
        </p:txBody>
      </p:sp>
      <p:sp>
        <p:nvSpPr>
          <p:cNvPr id="20" name="Text 15"/>
          <p:cNvSpPr/>
          <p:nvPr/>
        </p:nvSpPr>
        <p:spPr>
          <a:xfrm>
            <a:off x="731520" y="3931920"/>
            <a:ext cx="7680960" cy="548640"/>
          </a:xfrm>
          <a:prstGeom prst="rect">
            <a:avLst/>
          </a:prstGeom>
          <a:noFill/>
          <a:ln/>
        </p:spPr>
        <p:txBody>
          <a:bodyPr wrap="square" lIns="0" tIns="0" rIns="0" bIns="0" rtlCol="0" anchor="ctr"/>
          <a:lstStyle/>
          <a:p>
            <a:pPr marL="0" indent="0" algn="ctr">
              <a:buNone/>
            </a:pPr>
            <a:r>
              <a:rPr lang="en-US" sz="1100" i="1" dirty="0">
                <a:solidFill>
                  <a:srgbClr val="FFFFFF"/>
                </a:solidFill>
                <a:latin typeface="Calibri" pitchFamily="34" charset="0"/>
                <a:ea typeface="Calibri" pitchFamily="34" charset="-122"/>
                <a:cs typeface="Calibri" pitchFamily="34" charset="-120"/>
              </a:rPr>
              <a:t>District performance depends too heavily on institutional knowledge and individual effort rather than fully integrated workflows.</a:t>
            </a:r>
            <a:endParaRPr lang="en-US" sz="1100" dirty="0"/>
          </a:p>
        </p:txBody>
      </p:sp>
      <p:sp>
        <p:nvSpPr>
          <p:cNvPr id="21" name="Shape 16"/>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2" name="Text 17"/>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3" name="Text 18"/>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4" name="Text 19"/>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50292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The Cost of Manual Coordination</a:t>
            </a:r>
            <a:endParaRPr lang="en-US" sz="2800" dirty="0"/>
          </a:p>
        </p:txBody>
      </p:sp>
      <p:sp>
        <p:nvSpPr>
          <p:cNvPr id="3" name="Shape 1"/>
          <p:cNvSpPr/>
          <p:nvPr/>
        </p:nvSpPr>
        <p:spPr>
          <a:xfrm>
            <a:off x="548640" y="1005840"/>
            <a:ext cx="3840480" cy="292608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4" name="Shape 2"/>
          <p:cNvSpPr/>
          <p:nvPr/>
        </p:nvSpPr>
        <p:spPr>
          <a:xfrm>
            <a:off x="548640" y="1005840"/>
            <a:ext cx="54864" cy="2926080"/>
          </a:xfrm>
          <a:prstGeom prst="rect">
            <a:avLst/>
          </a:prstGeom>
          <a:solidFill>
            <a:srgbClr val="B94A4A"/>
          </a:solidFill>
          <a:ln/>
        </p:spPr>
        <p:txBody>
          <a:bodyPr/>
          <a:lstStyle/>
          <a:p>
            <a:endParaRPr lang="en-US"/>
          </a:p>
        </p:txBody>
      </p:sp>
      <p:sp>
        <p:nvSpPr>
          <p:cNvPr id="5" name="Text 3"/>
          <p:cNvSpPr/>
          <p:nvPr/>
        </p:nvSpPr>
        <p:spPr>
          <a:xfrm>
            <a:off x="777240" y="1097280"/>
            <a:ext cx="3474720" cy="320040"/>
          </a:xfrm>
          <a:prstGeom prst="rect">
            <a:avLst/>
          </a:prstGeom>
          <a:noFill/>
          <a:ln/>
        </p:spPr>
        <p:txBody>
          <a:bodyPr wrap="square" lIns="0" tIns="0" rIns="0" bIns="0" rtlCol="0" anchor="ctr"/>
          <a:lstStyle/>
          <a:p>
            <a:pPr marL="0" indent="0">
              <a:buNone/>
            </a:pPr>
            <a:r>
              <a:rPr lang="en-US" sz="1200" b="1" dirty="0">
                <a:solidFill>
                  <a:srgbClr val="8B3A3A"/>
                </a:solidFill>
                <a:latin typeface="Calibri" pitchFamily="34" charset="0"/>
                <a:ea typeface="Calibri" pitchFamily="34" charset="-122"/>
                <a:cs typeface="Calibri" pitchFamily="34" charset="-120"/>
              </a:rPr>
              <a:t>What Manual Coordination Looks Like</a:t>
            </a:r>
            <a:endParaRPr lang="en-US" sz="1200" dirty="0"/>
          </a:p>
        </p:txBody>
      </p:sp>
      <p:sp>
        <p:nvSpPr>
          <p:cNvPr id="6" name="Shape 4"/>
          <p:cNvSpPr/>
          <p:nvPr/>
        </p:nvSpPr>
        <p:spPr>
          <a:xfrm>
            <a:off x="822960" y="1563624"/>
            <a:ext cx="109728" cy="109728"/>
          </a:xfrm>
          <a:prstGeom prst="ellipse">
            <a:avLst/>
          </a:prstGeom>
          <a:solidFill>
            <a:srgbClr val="B94A4A"/>
          </a:solidFill>
          <a:ln/>
        </p:spPr>
        <p:txBody>
          <a:bodyPr/>
          <a:lstStyle/>
          <a:p>
            <a:endParaRPr lang="en-US"/>
          </a:p>
        </p:txBody>
      </p:sp>
      <p:sp>
        <p:nvSpPr>
          <p:cNvPr id="7" name="Text 5"/>
          <p:cNvSpPr/>
          <p:nvPr/>
        </p:nvSpPr>
        <p:spPr>
          <a:xfrm>
            <a:off x="1024128" y="1508760"/>
            <a:ext cx="320040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Spreadsheets used as primary workflow tools between departments</a:t>
            </a:r>
            <a:endParaRPr lang="en-US" sz="900" dirty="0"/>
          </a:p>
        </p:txBody>
      </p:sp>
      <p:sp>
        <p:nvSpPr>
          <p:cNvPr id="8" name="Shape 6"/>
          <p:cNvSpPr/>
          <p:nvPr/>
        </p:nvSpPr>
        <p:spPr>
          <a:xfrm>
            <a:off x="822960" y="2002536"/>
            <a:ext cx="109728" cy="109728"/>
          </a:xfrm>
          <a:prstGeom prst="ellipse">
            <a:avLst/>
          </a:prstGeom>
          <a:solidFill>
            <a:srgbClr val="B94A4A"/>
          </a:solidFill>
          <a:ln/>
        </p:spPr>
        <p:txBody>
          <a:bodyPr/>
          <a:lstStyle/>
          <a:p>
            <a:endParaRPr lang="en-US"/>
          </a:p>
        </p:txBody>
      </p:sp>
      <p:sp>
        <p:nvSpPr>
          <p:cNvPr id="9" name="Text 7"/>
          <p:cNvSpPr/>
          <p:nvPr/>
        </p:nvSpPr>
        <p:spPr>
          <a:xfrm>
            <a:off x="1024128" y="1947672"/>
            <a:ext cx="320040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Duplicate data entry across disconnected systems (PowerSchool, Munis, ConApp, Incident IQ)</a:t>
            </a:r>
            <a:endParaRPr lang="en-US" sz="900" dirty="0"/>
          </a:p>
        </p:txBody>
      </p:sp>
      <p:sp>
        <p:nvSpPr>
          <p:cNvPr id="10" name="Shape 8"/>
          <p:cNvSpPr/>
          <p:nvPr/>
        </p:nvSpPr>
        <p:spPr>
          <a:xfrm>
            <a:off x="822960" y="2441448"/>
            <a:ext cx="109728" cy="109728"/>
          </a:xfrm>
          <a:prstGeom prst="ellipse">
            <a:avLst/>
          </a:prstGeom>
          <a:solidFill>
            <a:srgbClr val="B94A4A"/>
          </a:solidFill>
          <a:ln/>
        </p:spPr>
        <p:txBody>
          <a:bodyPr/>
          <a:lstStyle/>
          <a:p>
            <a:endParaRPr lang="en-US"/>
          </a:p>
        </p:txBody>
      </p:sp>
      <p:sp>
        <p:nvSpPr>
          <p:cNvPr id="11" name="Text 9"/>
          <p:cNvSpPr/>
          <p:nvPr/>
        </p:nvSpPr>
        <p:spPr>
          <a:xfrm>
            <a:off x="1024128" y="2386584"/>
            <a:ext cx="320040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Manual verification replacing automated integration</a:t>
            </a:r>
            <a:endParaRPr lang="en-US" sz="900" dirty="0"/>
          </a:p>
        </p:txBody>
      </p:sp>
      <p:sp>
        <p:nvSpPr>
          <p:cNvPr id="12" name="Shape 10"/>
          <p:cNvSpPr/>
          <p:nvPr/>
        </p:nvSpPr>
        <p:spPr>
          <a:xfrm>
            <a:off x="822960" y="2880360"/>
            <a:ext cx="109728" cy="109728"/>
          </a:xfrm>
          <a:prstGeom prst="ellipse">
            <a:avLst/>
          </a:prstGeom>
          <a:solidFill>
            <a:srgbClr val="B94A4A"/>
          </a:solidFill>
          <a:ln/>
        </p:spPr>
        <p:txBody>
          <a:bodyPr/>
          <a:lstStyle/>
          <a:p>
            <a:endParaRPr lang="en-US"/>
          </a:p>
        </p:txBody>
      </p:sp>
      <p:sp>
        <p:nvSpPr>
          <p:cNvPr id="13" name="Text 11"/>
          <p:cNvSpPr/>
          <p:nvPr/>
        </p:nvSpPr>
        <p:spPr>
          <a:xfrm>
            <a:off x="1024128" y="2825496"/>
            <a:ext cx="320040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Undocumented institutional knowledge as the operating system</a:t>
            </a:r>
            <a:endParaRPr lang="en-US" sz="900" dirty="0"/>
          </a:p>
        </p:txBody>
      </p:sp>
      <p:sp>
        <p:nvSpPr>
          <p:cNvPr id="14" name="Shape 12"/>
          <p:cNvSpPr/>
          <p:nvPr/>
        </p:nvSpPr>
        <p:spPr>
          <a:xfrm>
            <a:off x="822960" y="3319272"/>
            <a:ext cx="109728" cy="109728"/>
          </a:xfrm>
          <a:prstGeom prst="ellipse">
            <a:avLst/>
          </a:prstGeom>
          <a:solidFill>
            <a:srgbClr val="B94A4A"/>
          </a:solidFill>
          <a:ln/>
        </p:spPr>
        <p:txBody>
          <a:bodyPr/>
          <a:lstStyle/>
          <a:p>
            <a:endParaRPr lang="en-US"/>
          </a:p>
        </p:txBody>
      </p:sp>
      <p:sp>
        <p:nvSpPr>
          <p:cNvPr id="15" name="Text 13"/>
          <p:cNvSpPr/>
          <p:nvPr/>
        </p:nvSpPr>
        <p:spPr>
          <a:xfrm>
            <a:off x="1024128" y="3264408"/>
            <a:ext cx="320040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Paper-based routing for travel reimbursements, P-Card reconciliation, and timekeeping</a:t>
            </a:r>
            <a:endParaRPr lang="en-US" sz="900" dirty="0"/>
          </a:p>
        </p:txBody>
      </p:sp>
      <p:sp>
        <p:nvSpPr>
          <p:cNvPr id="16" name="Shape 14"/>
          <p:cNvSpPr/>
          <p:nvPr/>
        </p:nvSpPr>
        <p:spPr>
          <a:xfrm>
            <a:off x="4663440" y="1005840"/>
            <a:ext cx="3931920" cy="292608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663440" y="1005840"/>
            <a:ext cx="54864" cy="2926080"/>
          </a:xfrm>
          <a:prstGeom prst="rect">
            <a:avLst/>
          </a:prstGeom>
          <a:solidFill>
            <a:srgbClr val="4A8C6F"/>
          </a:solidFill>
          <a:ln/>
        </p:spPr>
        <p:txBody>
          <a:bodyPr/>
          <a:lstStyle/>
          <a:p>
            <a:endParaRPr lang="en-US"/>
          </a:p>
        </p:txBody>
      </p:sp>
      <p:sp>
        <p:nvSpPr>
          <p:cNvPr id="18" name="Text 16"/>
          <p:cNvSpPr/>
          <p:nvPr/>
        </p:nvSpPr>
        <p:spPr>
          <a:xfrm>
            <a:off x="4892040" y="1097280"/>
            <a:ext cx="3474720" cy="320040"/>
          </a:xfrm>
          <a:prstGeom prst="rect">
            <a:avLst/>
          </a:prstGeom>
          <a:noFill/>
          <a:ln/>
        </p:spPr>
        <p:txBody>
          <a:bodyPr wrap="square" lIns="0" tIns="0" rIns="0" bIns="0" rtlCol="0" anchor="ctr"/>
          <a:lstStyle/>
          <a:p>
            <a:pPr marL="0" indent="0">
              <a:buNone/>
            </a:pPr>
            <a:r>
              <a:rPr lang="en-US" sz="1200" b="1" dirty="0">
                <a:solidFill>
                  <a:srgbClr val="4A8C6F"/>
                </a:solidFill>
                <a:latin typeface="Calibri" pitchFamily="34" charset="0"/>
                <a:ea typeface="Calibri" pitchFamily="34" charset="-122"/>
                <a:cs typeface="Calibri" pitchFamily="34" charset="-120"/>
              </a:rPr>
              <a:t>What Integration Enables</a:t>
            </a:r>
            <a:endParaRPr lang="en-US" sz="1200" dirty="0"/>
          </a:p>
        </p:txBody>
      </p:sp>
      <p:sp>
        <p:nvSpPr>
          <p:cNvPr id="19" name="Shape 17"/>
          <p:cNvSpPr/>
          <p:nvPr/>
        </p:nvSpPr>
        <p:spPr>
          <a:xfrm>
            <a:off x="4937760" y="1563624"/>
            <a:ext cx="109728" cy="109728"/>
          </a:xfrm>
          <a:prstGeom prst="ellipse">
            <a:avLst/>
          </a:prstGeom>
          <a:solidFill>
            <a:srgbClr val="4A8C6F"/>
          </a:solidFill>
          <a:ln/>
        </p:spPr>
        <p:txBody>
          <a:bodyPr/>
          <a:lstStyle/>
          <a:p>
            <a:endParaRPr lang="en-US"/>
          </a:p>
        </p:txBody>
      </p:sp>
      <p:sp>
        <p:nvSpPr>
          <p:cNvPr id="20" name="Text 18"/>
          <p:cNvSpPr/>
          <p:nvPr/>
        </p:nvSpPr>
        <p:spPr>
          <a:xfrm>
            <a:off x="5138928" y="1508760"/>
            <a:ext cx="329184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Standardized workflows reduce rework and eliminate redundant positions over time</a:t>
            </a:r>
            <a:endParaRPr lang="en-US" sz="900" dirty="0"/>
          </a:p>
        </p:txBody>
      </p:sp>
      <p:sp>
        <p:nvSpPr>
          <p:cNvPr id="21" name="Shape 19"/>
          <p:cNvSpPr/>
          <p:nvPr/>
        </p:nvSpPr>
        <p:spPr>
          <a:xfrm>
            <a:off x="4937760" y="2002536"/>
            <a:ext cx="109728" cy="109728"/>
          </a:xfrm>
          <a:prstGeom prst="ellipse">
            <a:avLst/>
          </a:prstGeom>
          <a:solidFill>
            <a:srgbClr val="4A8C6F"/>
          </a:solidFill>
          <a:ln/>
        </p:spPr>
        <p:txBody>
          <a:bodyPr/>
          <a:lstStyle/>
          <a:p>
            <a:endParaRPr lang="en-US"/>
          </a:p>
        </p:txBody>
      </p:sp>
      <p:sp>
        <p:nvSpPr>
          <p:cNvPr id="22" name="Text 20"/>
          <p:cNvSpPr/>
          <p:nvPr/>
        </p:nvSpPr>
        <p:spPr>
          <a:xfrm>
            <a:off x="5138928" y="1947672"/>
            <a:ext cx="329184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Technology handles routine transactions, freeing staff for higher-value work</a:t>
            </a:r>
            <a:endParaRPr lang="en-US" sz="900" dirty="0"/>
          </a:p>
        </p:txBody>
      </p:sp>
      <p:sp>
        <p:nvSpPr>
          <p:cNvPr id="23" name="Shape 21"/>
          <p:cNvSpPr/>
          <p:nvPr/>
        </p:nvSpPr>
        <p:spPr>
          <a:xfrm>
            <a:off x="4937760" y="2441448"/>
            <a:ext cx="109728" cy="109728"/>
          </a:xfrm>
          <a:prstGeom prst="ellipse">
            <a:avLst/>
          </a:prstGeom>
          <a:solidFill>
            <a:srgbClr val="4A8C6F"/>
          </a:solidFill>
          <a:ln/>
        </p:spPr>
        <p:txBody>
          <a:bodyPr/>
          <a:lstStyle/>
          <a:p>
            <a:endParaRPr lang="en-US"/>
          </a:p>
        </p:txBody>
      </p:sp>
      <p:sp>
        <p:nvSpPr>
          <p:cNvPr id="24" name="Text 22"/>
          <p:cNvSpPr/>
          <p:nvPr/>
        </p:nvSpPr>
        <p:spPr>
          <a:xfrm>
            <a:off x="5138928" y="2386584"/>
            <a:ext cx="329184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Data flows between systems without manual re-entry</a:t>
            </a:r>
            <a:endParaRPr lang="en-US" sz="900" dirty="0"/>
          </a:p>
        </p:txBody>
      </p:sp>
      <p:sp>
        <p:nvSpPr>
          <p:cNvPr id="25" name="Shape 23"/>
          <p:cNvSpPr/>
          <p:nvPr/>
        </p:nvSpPr>
        <p:spPr>
          <a:xfrm>
            <a:off x="4937760" y="2880360"/>
            <a:ext cx="109728" cy="109728"/>
          </a:xfrm>
          <a:prstGeom prst="ellipse">
            <a:avLst/>
          </a:prstGeom>
          <a:solidFill>
            <a:srgbClr val="4A8C6F"/>
          </a:solidFill>
          <a:ln/>
        </p:spPr>
        <p:txBody>
          <a:bodyPr/>
          <a:lstStyle/>
          <a:p>
            <a:endParaRPr lang="en-US"/>
          </a:p>
        </p:txBody>
      </p:sp>
      <p:sp>
        <p:nvSpPr>
          <p:cNvPr id="26" name="Text 24"/>
          <p:cNvSpPr/>
          <p:nvPr/>
        </p:nvSpPr>
        <p:spPr>
          <a:xfrm>
            <a:off x="5138928" y="2825496"/>
            <a:ext cx="329184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Processes are documented and transferable, reducing single-point-of-failure risk</a:t>
            </a:r>
            <a:endParaRPr lang="en-US" sz="900" dirty="0"/>
          </a:p>
        </p:txBody>
      </p:sp>
      <p:sp>
        <p:nvSpPr>
          <p:cNvPr id="27" name="Shape 25"/>
          <p:cNvSpPr/>
          <p:nvPr/>
        </p:nvSpPr>
        <p:spPr>
          <a:xfrm>
            <a:off x="4937760" y="3319272"/>
            <a:ext cx="109728" cy="109728"/>
          </a:xfrm>
          <a:prstGeom prst="ellipse">
            <a:avLst/>
          </a:prstGeom>
          <a:solidFill>
            <a:srgbClr val="4A8C6F"/>
          </a:solidFill>
          <a:ln/>
        </p:spPr>
        <p:txBody>
          <a:bodyPr/>
          <a:lstStyle/>
          <a:p>
            <a:endParaRPr lang="en-US"/>
          </a:p>
        </p:txBody>
      </p:sp>
      <p:sp>
        <p:nvSpPr>
          <p:cNvPr id="28" name="Text 26"/>
          <p:cNvSpPr/>
          <p:nvPr/>
        </p:nvSpPr>
        <p:spPr>
          <a:xfrm>
            <a:off x="5138928" y="3264408"/>
            <a:ext cx="3291840" cy="411480"/>
          </a:xfrm>
          <a:prstGeom prst="rect">
            <a:avLst/>
          </a:prstGeom>
          <a:noFill/>
          <a:ln/>
        </p:spPr>
        <p:txBody>
          <a:bodyPr wrap="square" lIns="0" tIns="0" rIns="0" bIns="0" rtlCol="0" anchor="t"/>
          <a:lstStyle/>
          <a:p>
            <a:pPr marL="0" indent="0">
              <a:buNone/>
            </a:pPr>
            <a:r>
              <a:rPr lang="en-US" sz="900" dirty="0">
                <a:solidFill>
                  <a:srgbClr val="333333"/>
                </a:solidFill>
                <a:latin typeface="Calibri" pitchFamily="34" charset="0"/>
                <a:ea typeface="Calibri" pitchFamily="34" charset="-122"/>
                <a:cs typeface="Calibri" pitchFamily="34" charset="-120"/>
              </a:rPr>
              <a:t>Departments share common metrics and accountability frameworks</a:t>
            </a:r>
            <a:endParaRPr lang="en-US" sz="900" dirty="0"/>
          </a:p>
        </p:txBody>
      </p:sp>
      <p:sp>
        <p:nvSpPr>
          <p:cNvPr id="29" name="Shape 27"/>
          <p:cNvSpPr/>
          <p:nvPr/>
        </p:nvSpPr>
        <p:spPr>
          <a:xfrm>
            <a:off x="548640" y="4114800"/>
            <a:ext cx="8046720" cy="457200"/>
          </a:xfrm>
          <a:prstGeom prst="rect">
            <a:avLst/>
          </a:prstGeom>
          <a:solidFill>
            <a:srgbClr val="1E2A3A"/>
          </a:solidFill>
          <a:ln/>
        </p:spPr>
        <p:txBody>
          <a:bodyPr/>
          <a:lstStyle/>
          <a:p>
            <a:endParaRPr lang="en-US"/>
          </a:p>
        </p:txBody>
      </p:sp>
      <p:sp>
        <p:nvSpPr>
          <p:cNvPr id="30" name="Text 28"/>
          <p:cNvSpPr/>
          <p:nvPr/>
        </p:nvSpPr>
        <p:spPr>
          <a:xfrm>
            <a:off x="731520" y="4114800"/>
            <a:ext cx="7680960" cy="457200"/>
          </a:xfrm>
          <a:prstGeom prst="rect">
            <a:avLst/>
          </a:prstGeom>
          <a:noFill/>
          <a:ln/>
        </p:spPr>
        <p:txBody>
          <a:bodyPr wrap="square" lIns="0" tIns="0" rIns="0" bIns="0" rtlCol="0" anchor="ctr"/>
          <a:lstStyle/>
          <a:p>
            <a:pPr marL="0" indent="0" algn="ctr">
              <a:buNone/>
            </a:pPr>
            <a:r>
              <a:rPr lang="en-US" sz="950" dirty="0">
                <a:solidFill>
                  <a:srgbClr val="FFFFFF"/>
                </a:solidFill>
                <a:latin typeface="Calibri" pitchFamily="34" charset="0"/>
                <a:ea typeface="Calibri" pitchFamily="34" charset="-122"/>
                <a:cs typeface="Calibri" pitchFamily="34" charset="-120"/>
              </a:rPr>
              <a:t>Efficiency opportunities are not limited to headcount. A meaningful share of current workload is artificially created by rework and broken systems. Process redesign must precede any broad staffing reductions.</a:t>
            </a:r>
            <a:endParaRPr lang="en-US" sz="950" dirty="0"/>
          </a:p>
        </p:txBody>
      </p:sp>
      <p:sp>
        <p:nvSpPr>
          <p:cNvPr id="31" name="Shape 29"/>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2" name="Text 30"/>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3" name="Text 31"/>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4" name="Text 32"/>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5486400" cy="50292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The Financial Squeeze</a:t>
            </a:r>
            <a:endParaRPr lang="en-US" sz="2800" dirty="0"/>
          </a:p>
        </p:txBody>
      </p:sp>
      <p:sp>
        <p:nvSpPr>
          <p:cNvPr id="3" name="Text 1"/>
          <p:cNvSpPr/>
          <p:nvPr/>
        </p:nvSpPr>
        <p:spPr>
          <a:xfrm>
            <a:off x="548640" y="731520"/>
            <a:ext cx="7315200" cy="320040"/>
          </a:xfrm>
          <a:prstGeom prst="rect">
            <a:avLst/>
          </a:prstGeom>
          <a:noFill/>
          <a:ln/>
        </p:spPr>
        <p:txBody>
          <a:bodyPr wrap="square" lIns="0" tIns="0" rIns="0" bIns="0" rtlCol="0" anchor="ctr"/>
          <a:lstStyle/>
          <a:p>
            <a:pPr marL="0" indent="0">
              <a:buNone/>
            </a:pPr>
            <a:r>
              <a:rPr lang="en-US" sz="1500" b="1" dirty="0">
                <a:solidFill>
                  <a:srgbClr val="B94A4A"/>
                </a:solidFill>
                <a:latin typeface="Calibri" pitchFamily="34" charset="0"/>
                <a:ea typeface="Calibri" pitchFamily="34" charset="-122"/>
                <a:cs typeface="Calibri" pitchFamily="34" charset="-120"/>
              </a:rPr>
              <a:t>The Margin of Error Has Evaporated</a:t>
            </a:r>
            <a:endParaRPr lang="en-US" sz="1500" dirty="0"/>
          </a:p>
        </p:txBody>
      </p:sp>
      <p:graphicFrame>
        <p:nvGraphicFramePr>
          <p:cNvPr id="4" name="Chart 0"/>
          <p:cNvGraphicFramePr/>
          <p:nvPr/>
        </p:nvGraphicFramePr>
        <p:xfrm>
          <a:off x="548640" y="1188720"/>
          <a:ext cx="50292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5943600" y="1188720"/>
            <a:ext cx="2743200" cy="1234440"/>
          </a:xfrm>
          <a:prstGeom prst="rect">
            <a:avLst/>
          </a:prstGeom>
          <a:solidFill>
            <a:srgbClr val="FFFFFF"/>
          </a:solidFill>
          <a:ln w="25400">
            <a:solidFill>
              <a:srgbClr val="B94A4A"/>
            </a:solidFill>
            <a:prstDash val="solid"/>
          </a:ln>
          <a:effectLst>
            <a:outerShdw blurRad="76200" dist="25400" dir="8100000" algn="bl" rotWithShape="0">
              <a:srgbClr val="000000">
                <a:alpha val="12000"/>
              </a:srgbClr>
            </a:outerShdw>
          </a:effectLst>
        </p:spPr>
        <p:txBody>
          <a:bodyPr/>
          <a:lstStyle/>
          <a:p>
            <a:endParaRPr lang="en-US"/>
          </a:p>
        </p:txBody>
      </p:sp>
      <p:sp>
        <p:nvSpPr>
          <p:cNvPr id="6" name="Shape 3"/>
          <p:cNvSpPr/>
          <p:nvPr/>
        </p:nvSpPr>
        <p:spPr>
          <a:xfrm>
            <a:off x="6995160" y="1051560"/>
            <a:ext cx="457200" cy="457200"/>
          </a:xfrm>
          <a:prstGeom prst="ellipse">
            <a:avLst/>
          </a:prstGeom>
          <a:solidFill>
            <a:srgbClr val="B94A4A"/>
          </a:solidFill>
          <a:ln/>
        </p:spPr>
        <p:txBody>
          <a:bodyPr/>
          <a:lstStyle/>
          <a:p>
            <a:endParaRPr lang="en-US"/>
          </a:p>
        </p:txBody>
      </p:sp>
      <p:pic>
        <p:nvPicPr>
          <p:cNvPr id="7" name="Image 0" descr="preencoded.png"/>
          <p:cNvPicPr>
            <a:picLocks noChangeAspect="1"/>
          </p:cNvPicPr>
          <p:nvPr/>
        </p:nvPicPr>
        <p:blipFill>
          <a:blip r:embed="rId4"/>
          <a:stretch>
            <a:fillRect/>
          </a:stretch>
        </p:blipFill>
        <p:spPr>
          <a:xfrm>
            <a:off x="7068312" y="1124712"/>
            <a:ext cx="310896" cy="310896"/>
          </a:xfrm>
          <a:prstGeom prst="rect">
            <a:avLst/>
          </a:prstGeom>
        </p:spPr>
      </p:pic>
      <p:sp>
        <p:nvSpPr>
          <p:cNvPr id="8" name="Text 4"/>
          <p:cNvSpPr/>
          <p:nvPr/>
        </p:nvSpPr>
        <p:spPr>
          <a:xfrm>
            <a:off x="6126480" y="1508760"/>
            <a:ext cx="2377440" cy="411480"/>
          </a:xfrm>
          <a:prstGeom prst="rect">
            <a:avLst/>
          </a:prstGeom>
          <a:noFill/>
          <a:ln/>
        </p:spPr>
        <p:txBody>
          <a:bodyPr wrap="square" lIns="0" tIns="0" rIns="0" bIns="0" rtlCol="0" anchor="ctr"/>
          <a:lstStyle/>
          <a:p>
            <a:pPr marL="0" indent="0" algn="ctr">
              <a:buNone/>
            </a:pPr>
            <a:r>
              <a:rPr lang="en-US" sz="3200" b="1" dirty="0">
                <a:solidFill>
                  <a:srgbClr val="B94A4A"/>
                </a:solidFill>
                <a:latin typeface="Georgia" pitchFamily="34" charset="0"/>
                <a:ea typeface="Georgia" pitchFamily="34" charset="-122"/>
                <a:cs typeface="Georgia" pitchFamily="34" charset="-120"/>
              </a:rPr>
              <a:t>-$158</a:t>
            </a:r>
            <a:endParaRPr lang="en-US" sz="3200" dirty="0"/>
          </a:p>
        </p:txBody>
      </p:sp>
      <p:sp>
        <p:nvSpPr>
          <p:cNvPr id="9" name="Text 5"/>
          <p:cNvSpPr/>
          <p:nvPr/>
        </p:nvSpPr>
        <p:spPr>
          <a:xfrm>
            <a:off x="6126480" y="1920240"/>
            <a:ext cx="2377440" cy="274320"/>
          </a:xfrm>
          <a:prstGeom prst="rect">
            <a:avLst/>
          </a:prstGeom>
          <a:noFill/>
          <a:ln/>
        </p:spPr>
        <p:txBody>
          <a:bodyPr wrap="square" lIns="0" tIns="0" rIns="0" bIns="0" rtlCol="0" anchor="ctr"/>
          <a:lstStyle/>
          <a:p>
            <a:pPr marL="0" indent="0" algn="ctr">
              <a:buNone/>
            </a:pPr>
            <a:r>
              <a:rPr lang="en-US" sz="1000" dirty="0">
                <a:solidFill>
                  <a:srgbClr val="333333"/>
                </a:solidFill>
                <a:latin typeface="Calibri" pitchFamily="34" charset="0"/>
                <a:ea typeface="Calibri" pitchFamily="34" charset="-122"/>
                <a:cs typeface="Calibri" pitchFamily="34" charset="-120"/>
              </a:rPr>
              <a:t>Per Pupil Deficit (SY 24-25)</a:t>
            </a:r>
            <a:endParaRPr lang="en-US" sz="1000" dirty="0"/>
          </a:p>
        </p:txBody>
      </p:sp>
      <p:sp>
        <p:nvSpPr>
          <p:cNvPr id="10" name="Shape 6"/>
          <p:cNvSpPr/>
          <p:nvPr/>
        </p:nvSpPr>
        <p:spPr>
          <a:xfrm>
            <a:off x="5943600" y="2651760"/>
            <a:ext cx="2743200" cy="43891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1" name="Text 7"/>
          <p:cNvSpPr/>
          <p:nvPr/>
        </p:nvSpPr>
        <p:spPr>
          <a:xfrm>
            <a:off x="6035040" y="2651760"/>
            <a:ext cx="822960" cy="438912"/>
          </a:xfrm>
          <a:prstGeom prst="rect">
            <a:avLst/>
          </a:prstGeom>
          <a:noFill/>
          <a:ln/>
        </p:spPr>
        <p:txBody>
          <a:bodyPr wrap="square" lIns="0" tIns="0" rIns="0" bIns="0" rtlCol="0" anchor="ctr"/>
          <a:lstStyle/>
          <a:p>
            <a:pPr marL="0" indent="0" algn="ctr">
              <a:buNone/>
            </a:pPr>
            <a:r>
              <a:rPr lang="en-US" sz="1600" b="1" dirty="0">
                <a:solidFill>
                  <a:srgbClr val="1E2A3A"/>
                </a:solidFill>
                <a:latin typeface="Georgia" pitchFamily="34" charset="0"/>
                <a:ea typeface="Georgia" pitchFamily="34" charset="-122"/>
                <a:cs typeface="Georgia" pitchFamily="34" charset="-120"/>
              </a:rPr>
              <a:t>2.2%</a:t>
            </a:r>
            <a:endParaRPr lang="en-US" sz="1600" dirty="0"/>
          </a:p>
        </p:txBody>
      </p:sp>
      <p:sp>
        <p:nvSpPr>
          <p:cNvPr id="12" name="Text 8"/>
          <p:cNvSpPr/>
          <p:nvPr/>
        </p:nvSpPr>
        <p:spPr>
          <a:xfrm>
            <a:off x="6858000" y="2651760"/>
            <a:ext cx="1737360" cy="438912"/>
          </a:xfrm>
          <a:prstGeom prst="rect">
            <a:avLst/>
          </a:prstGeom>
          <a:noFill/>
          <a:ln/>
        </p:spPr>
        <p:txBody>
          <a:bodyPr wrap="square" lIns="0" tIns="0" rIns="0" bIns="0" rtlCol="0" anchor="ctr"/>
          <a:lstStyle/>
          <a:p>
            <a:pPr marL="0" indent="0">
              <a:buNone/>
            </a:pPr>
            <a:r>
              <a:rPr lang="en-US" sz="900" dirty="0">
                <a:solidFill>
                  <a:srgbClr val="333333"/>
                </a:solidFill>
                <a:latin typeface="Calibri" pitchFamily="34" charset="0"/>
                <a:ea typeface="Calibri" pitchFamily="34" charset="-122"/>
                <a:cs typeface="Calibri" pitchFamily="34" charset="-120"/>
              </a:rPr>
              <a:t>Enrollment decline</a:t>
            </a:r>
            <a:endParaRPr lang="en-US" sz="900" dirty="0"/>
          </a:p>
          <a:p>
            <a:pPr marL="0" indent="0">
              <a:buNone/>
            </a:pPr>
            <a:r>
              <a:rPr lang="en-US" sz="900" dirty="0">
                <a:solidFill>
                  <a:srgbClr val="333333"/>
                </a:solidFill>
                <a:latin typeface="Calibri" pitchFamily="34" charset="0"/>
                <a:ea typeface="Calibri" pitchFamily="34" charset="-122"/>
                <a:cs typeface="Calibri" pitchFamily="34" charset="-120"/>
              </a:rPr>
              <a:t>(5 years)</a:t>
            </a:r>
            <a:endParaRPr lang="en-US" sz="900" dirty="0"/>
          </a:p>
        </p:txBody>
      </p:sp>
      <p:sp>
        <p:nvSpPr>
          <p:cNvPr id="13" name="Shape 9"/>
          <p:cNvSpPr/>
          <p:nvPr/>
        </p:nvSpPr>
        <p:spPr>
          <a:xfrm>
            <a:off x="5943600" y="3154680"/>
            <a:ext cx="2743200" cy="43891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4" name="Text 10"/>
          <p:cNvSpPr/>
          <p:nvPr/>
        </p:nvSpPr>
        <p:spPr>
          <a:xfrm>
            <a:off x="6035040" y="3154680"/>
            <a:ext cx="822960" cy="438912"/>
          </a:xfrm>
          <a:prstGeom prst="rect">
            <a:avLst/>
          </a:prstGeom>
          <a:noFill/>
          <a:ln/>
        </p:spPr>
        <p:txBody>
          <a:bodyPr wrap="square" lIns="0" tIns="0" rIns="0" bIns="0" rtlCol="0" anchor="ctr"/>
          <a:lstStyle/>
          <a:p>
            <a:pPr marL="0" indent="0" algn="ctr">
              <a:buNone/>
            </a:pPr>
            <a:r>
              <a:rPr lang="en-US" sz="1600" b="1" dirty="0">
                <a:solidFill>
                  <a:srgbClr val="1E2A3A"/>
                </a:solidFill>
                <a:latin typeface="Georgia" pitchFamily="34" charset="0"/>
                <a:ea typeface="Georgia" pitchFamily="34" charset="-122"/>
                <a:cs typeface="Georgia" pitchFamily="34" charset="-120"/>
              </a:rPr>
              <a:t>32.4%</a:t>
            </a:r>
            <a:endParaRPr lang="en-US" sz="1600" dirty="0"/>
          </a:p>
        </p:txBody>
      </p:sp>
      <p:sp>
        <p:nvSpPr>
          <p:cNvPr id="15" name="Text 11"/>
          <p:cNvSpPr/>
          <p:nvPr/>
        </p:nvSpPr>
        <p:spPr>
          <a:xfrm>
            <a:off x="6858000" y="3154680"/>
            <a:ext cx="1737360" cy="438912"/>
          </a:xfrm>
          <a:prstGeom prst="rect">
            <a:avLst/>
          </a:prstGeom>
          <a:noFill/>
          <a:ln/>
        </p:spPr>
        <p:txBody>
          <a:bodyPr wrap="square" lIns="0" tIns="0" rIns="0" bIns="0" rtlCol="0" anchor="ctr"/>
          <a:lstStyle/>
          <a:p>
            <a:pPr marL="0" indent="0">
              <a:buNone/>
            </a:pPr>
            <a:r>
              <a:rPr lang="en-US" sz="900" dirty="0">
                <a:solidFill>
                  <a:srgbClr val="333333"/>
                </a:solidFill>
                <a:latin typeface="Calibri" pitchFamily="34" charset="0"/>
                <a:ea typeface="Calibri" pitchFamily="34" charset="-122"/>
                <a:cs typeface="Calibri" pitchFamily="34" charset="-120"/>
              </a:rPr>
              <a:t>Expenditure growth</a:t>
            </a:r>
            <a:endParaRPr lang="en-US" sz="900" dirty="0"/>
          </a:p>
          <a:p>
            <a:pPr marL="0" indent="0">
              <a:buNone/>
            </a:pPr>
            <a:r>
              <a:rPr lang="en-US" sz="900" dirty="0">
                <a:solidFill>
                  <a:srgbClr val="333333"/>
                </a:solidFill>
                <a:latin typeface="Calibri" pitchFamily="34" charset="0"/>
                <a:ea typeface="Calibri" pitchFamily="34" charset="-122"/>
                <a:cs typeface="Calibri" pitchFamily="34" charset="-120"/>
              </a:rPr>
              <a:t>(5 years)</a:t>
            </a:r>
            <a:endParaRPr lang="en-US" sz="900" dirty="0"/>
          </a:p>
        </p:txBody>
      </p:sp>
      <p:sp>
        <p:nvSpPr>
          <p:cNvPr id="16" name="Shape 12"/>
          <p:cNvSpPr/>
          <p:nvPr/>
        </p:nvSpPr>
        <p:spPr>
          <a:xfrm>
            <a:off x="5943600" y="3657600"/>
            <a:ext cx="2743200" cy="43891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Text 13"/>
          <p:cNvSpPr/>
          <p:nvPr/>
        </p:nvSpPr>
        <p:spPr>
          <a:xfrm>
            <a:off x="6035040" y="3657600"/>
            <a:ext cx="822960" cy="438912"/>
          </a:xfrm>
          <a:prstGeom prst="rect">
            <a:avLst/>
          </a:prstGeom>
          <a:noFill/>
          <a:ln/>
        </p:spPr>
        <p:txBody>
          <a:bodyPr wrap="square" lIns="0" tIns="0" rIns="0" bIns="0" rtlCol="0" anchor="ctr"/>
          <a:lstStyle/>
          <a:p>
            <a:pPr marL="0" indent="0" algn="ctr">
              <a:buNone/>
            </a:pPr>
            <a:r>
              <a:rPr lang="en-US" sz="1600" b="1" dirty="0">
                <a:solidFill>
                  <a:srgbClr val="1E2A3A"/>
                </a:solidFill>
                <a:latin typeface="Georgia" pitchFamily="34" charset="0"/>
                <a:ea typeface="Georgia" pitchFamily="34" charset="-122"/>
                <a:cs typeface="Georgia" pitchFamily="34" charset="-120"/>
              </a:rPr>
              <a:t>14.6%</a:t>
            </a:r>
            <a:endParaRPr lang="en-US" sz="1600" dirty="0"/>
          </a:p>
        </p:txBody>
      </p:sp>
      <p:sp>
        <p:nvSpPr>
          <p:cNvPr id="18" name="Text 14"/>
          <p:cNvSpPr/>
          <p:nvPr/>
        </p:nvSpPr>
        <p:spPr>
          <a:xfrm>
            <a:off x="6858000" y="3657600"/>
            <a:ext cx="1737360" cy="438912"/>
          </a:xfrm>
          <a:prstGeom prst="rect">
            <a:avLst/>
          </a:prstGeom>
          <a:noFill/>
          <a:ln/>
        </p:spPr>
        <p:txBody>
          <a:bodyPr wrap="square" lIns="0" tIns="0" rIns="0" bIns="0" rtlCol="0" anchor="ctr"/>
          <a:lstStyle/>
          <a:p>
            <a:pPr marL="0" indent="0">
              <a:buNone/>
            </a:pPr>
            <a:r>
              <a:rPr lang="en-US" sz="900" dirty="0">
                <a:solidFill>
                  <a:srgbClr val="333333"/>
                </a:solidFill>
                <a:latin typeface="Calibri" pitchFamily="34" charset="0"/>
                <a:ea typeface="Calibri" pitchFamily="34" charset="-122"/>
                <a:cs typeface="Calibri" pitchFamily="34" charset="-120"/>
              </a:rPr>
              <a:t>Total staff decline</a:t>
            </a:r>
            <a:endParaRPr lang="en-US" sz="900" dirty="0"/>
          </a:p>
          <a:p>
            <a:pPr marL="0" indent="0">
              <a:buNone/>
            </a:pPr>
            <a:r>
              <a:rPr lang="en-US" sz="900" dirty="0">
                <a:solidFill>
                  <a:srgbClr val="333333"/>
                </a:solidFill>
                <a:latin typeface="Calibri" pitchFamily="34" charset="0"/>
                <a:ea typeface="Calibri" pitchFamily="34" charset="-122"/>
                <a:cs typeface="Calibri" pitchFamily="34" charset="-120"/>
              </a:rPr>
              <a:t>(5 years)</a:t>
            </a:r>
            <a:endParaRPr lang="en-US" sz="900" dirty="0"/>
          </a:p>
        </p:txBody>
      </p:sp>
      <p:sp>
        <p:nvSpPr>
          <p:cNvPr id="19" name="Shape 15"/>
          <p:cNvSpPr/>
          <p:nvPr/>
        </p:nvSpPr>
        <p:spPr>
          <a:xfrm>
            <a:off x="548640" y="4160520"/>
            <a:ext cx="8046720" cy="457200"/>
          </a:xfrm>
          <a:prstGeom prst="rect">
            <a:avLst/>
          </a:prstGeom>
          <a:solidFill>
            <a:srgbClr val="1E2A3A"/>
          </a:solidFill>
          <a:ln/>
        </p:spPr>
        <p:txBody>
          <a:bodyPr/>
          <a:lstStyle/>
          <a:p>
            <a:endParaRPr lang="en-US"/>
          </a:p>
        </p:txBody>
      </p:sp>
      <p:sp>
        <p:nvSpPr>
          <p:cNvPr id="20" name="Text 16"/>
          <p:cNvSpPr/>
          <p:nvPr/>
        </p:nvSpPr>
        <p:spPr>
          <a:xfrm>
            <a:off x="731520" y="4160520"/>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For the first time in the analysis period, per-pupil operating costs have eclipsed per-pupil revenues. Enrollment has declined 2.2% while total staff declined 14.6%, yet expenditures have accelerated by 32.4% overall.</a:t>
            </a:r>
            <a:endParaRPr lang="en-US" sz="900" dirty="0"/>
          </a:p>
        </p:txBody>
      </p:sp>
      <p:sp>
        <p:nvSpPr>
          <p:cNvPr id="21" name="Shape 17"/>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2" name="Text 18"/>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3" name="Text 19"/>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4" name="Text 20"/>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5486400" cy="50292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Acute Continuity Risk</a:t>
            </a:r>
            <a:endParaRPr lang="en-US" sz="2800" dirty="0"/>
          </a:p>
        </p:txBody>
      </p:sp>
      <p:sp>
        <p:nvSpPr>
          <p:cNvPr id="3" name="Text 1"/>
          <p:cNvSpPr/>
          <p:nvPr/>
        </p:nvSpPr>
        <p:spPr>
          <a:xfrm>
            <a:off x="548640" y="731520"/>
            <a:ext cx="7315200" cy="320040"/>
          </a:xfrm>
          <a:prstGeom prst="rect">
            <a:avLst/>
          </a:prstGeom>
          <a:noFill/>
          <a:ln/>
        </p:spPr>
        <p:txBody>
          <a:bodyPr wrap="square" lIns="0" tIns="0" rIns="0" bIns="0" rtlCol="0" anchor="ctr"/>
          <a:lstStyle/>
          <a:p>
            <a:pPr marL="0" indent="0">
              <a:buNone/>
            </a:pPr>
            <a:r>
              <a:rPr lang="en-US" sz="1500" b="1" dirty="0">
                <a:solidFill>
                  <a:srgbClr val="B94A4A"/>
                </a:solidFill>
                <a:latin typeface="Calibri" pitchFamily="34" charset="0"/>
                <a:ea typeface="Calibri" pitchFamily="34" charset="-122"/>
                <a:cs typeface="Calibri" pitchFamily="34" charset="-120"/>
              </a:rPr>
              <a:t>The Impending Retirement Transition</a:t>
            </a:r>
            <a:endParaRPr lang="en-US" sz="1500" dirty="0"/>
          </a:p>
        </p:txBody>
      </p:sp>
      <p:sp>
        <p:nvSpPr>
          <p:cNvPr id="4" name="Shape 2"/>
          <p:cNvSpPr/>
          <p:nvPr/>
        </p:nvSpPr>
        <p:spPr>
          <a:xfrm>
            <a:off x="548640" y="1234440"/>
            <a:ext cx="3200400" cy="256032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1234440" y="1417320"/>
            <a:ext cx="1737360" cy="1737360"/>
          </a:xfrm>
          <a:prstGeom prst="ellipse">
            <a:avLst/>
          </a:prstGeom>
          <a:solidFill>
            <a:srgbClr val="B94A4A"/>
          </a:solidFill>
          <a:ln/>
        </p:spPr>
        <p:txBody>
          <a:bodyPr/>
          <a:lstStyle/>
          <a:p>
            <a:endParaRPr lang="en-US"/>
          </a:p>
        </p:txBody>
      </p:sp>
      <p:sp>
        <p:nvSpPr>
          <p:cNvPr id="6" name="Shape 4"/>
          <p:cNvSpPr/>
          <p:nvPr/>
        </p:nvSpPr>
        <p:spPr>
          <a:xfrm>
            <a:off x="1508760" y="1691640"/>
            <a:ext cx="1188720" cy="1188720"/>
          </a:xfrm>
          <a:prstGeom prst="ellipse">
            <a:avLst/>
          </a:prstGeom>
          <a:solidFill>
            <a:srgbClr val="FFFFFF"/>
          </a:solidFill>
          <a:ln/>
        </p:spPr>
        <p:txBody>
          <a:bodyPr/>
          <a:lstStyle/>
          <a:p>
            <a:endParaRPr lang="en-US"/>
          </a:p>
        </p:txBody>
      </p:sp>
      <p:sp>
        <p:nvSpPr>
          <p:cNvPr id="7" name="Text 5"/>
          <p:cNvSpPr/>
          <p:nvPr/>
        </p:nvSpPr>
        <p:spPr>
          <a:xfrm>
            <a:off x="1508760" y="1783080"/>
            <a:ext cx="1188720" cy="640080"/>
          </a:xfrm>
          <a:prstGeom prst="rect">
            <a:avLst/>
          </a:prstGeom>
          <a:noFill/>
          <a:ln/>
        </p:spPr>
        <p:txBody>
          <a:bodyPr wrap="square" lIns="0" tIns="0" rIns="0" bIns="0" rtlCol="0" anchor="ctr"/>
          <a:lstStyle/>
          <a:p>
            <a:pPr marL="0" indent="0" algn="ctr">
              <a:buNone/>
            </a:pPr>
            <a:r>
              <a:rPr lang="en-US" sz="2800" b="1" dirty="0">
                <a:solidFill>
                  <a:srgbClr val="B94A4A"/>
                </a:solidFill>
                <a:latin typeface="Georgia" pitchFamily="34" charset="0"/>
                <a:ea typeface="Georgia" pitchFamily="34" charset="-122"/>
                <a:cs typeface="Georgia" pitchFamily="34" charset="-120"/>
              </a:rPr>
              <a:t>28%</a:t>
            </a:r>
            <a:endParaRPr lang="en-US" sz="2800" dirty="0"/>
          </a:p>
        </p:txBody>
      </p:sp>
      <p:sp>
        <p:nvSpPr>
          <p:cNvPr id="8" name="Text 6"/>
          <p:cNvSpPr/>
          <p:nvPr/>
        </p:nvSpPr>
        <p:spPr>
          <a:xfrm>
            <a:off x="1508760" y="2331720"/>
            <a:ext cx="1188720" cy="457200"/>
          </a:xfrm>
          <a:prstGeom prst="rect">
            <a:avLst/>
          </a:prstGeom>
          <a:noFill/>
          <a:ln/>
        </p:spPr>
        <p:txBody>
          <a:bodyPr wrap="square" lIns="0" tIns="0" rIns="0" bIns="0" rtlCol="0" anchor="t"/>
          <a:lstStyle/>
          <a:p>
            <a:pPr marL="0" indent="0" algn="ctr">
              <a:buNone/>
            </a:pPr>
            <a:r>
              <a:rPr lang="en-US" sz="900" dirty="0">
                <a:solidFill>
                  <a:srgbClr val="666666"/>
                </a:solidFill>
                <a:latin typeface="Calibri" pitchFamily="34" charset="0"/>
                <a:ea typeface="Calibri" pitchFamily="34" charset="-122"/>
                <a:cs typeface="Calibri" pitchFamily="34" charset="-120"/>
              </a:rPr>
              <a:t>eligible within</a:t>
            </a:r>
            <a:endParaRPr lang="en-US" sz="900" dirty="0"/>
          </a:p>
          <a:p>
            <a:pPr marL="0" indent="0" algn="ctr">
              <a:buNone/>
            </a:pPr>
            <a:r>
              <a:rPr lang="en-US" sz="900" dirty="0">
                <a:solidFill>
                  <a:srgbClr val="666666"/>
                </a:solidFill>
                <a:latin typeface="Calibri" pitchFamily="34" charset="0"/>
                <a:ea typeface="Calibri" pitchFamily="34" charset="-122"/>
                <a:cs typeface="Calibri" pitchFamily="34" charset="-120"/>
              </a:rPr>
              <a:t>5 years</a:t>
            </a:r>
            <a:endParaRPr lang="en-US" sz="900" dirty="0"/>
          </a:p>
        </p:txBody>
      </p:sp>
      <p:sp>
        <p:nvSpPr>
          <p:cNvPr id="9" name="Text 7"/>
          <p:cNvSpPr/>
          <p:nvPr/>
        </p:nvSpPr>
        <p:spPr>
          <a:xfrm>
            <a:off x="731520" y="3246120"/>
            <a:ext cx="2834640" cy="274320"/>
          </a:xfrm>
          <a:prstGeom prst="rect">
            <a:avLst/>
          </a:prstGeom>
          <a:noFill/>
          <a:ln/>
        </p:spPr>
        <p:txBody>
          <a:bodyPr wrap="square" lIns="0" tIns="0" rIns="0" bIns="0" rtlCol="0" anchor="ctr"/>
          <a:lstStyle/>
          <a:p>
            <a:pPr marL="0" indent="0" algn="ctr">
              <a:buNone/>
            </a:pPr>
            <a:r>
              <a:rPr lang="en-US" sz="1100" b="1" dirty="0">
                <a:solidFill>
                  <a:srgbClr val="333333"/>
                </a:solidFill>
                <a:latin typeface="Calibri" pitchFamily="34" charset="0"/>
                <a:ea typeface="Calibri" pitchFamily="34" charset="-122"/>
                <a:cs typeface="Calibri" pitchFamily="34" charset="-120"/>
              </a:rPr>
              <a:t>13% eligible right now</a:t>
            </a:r>
            <a:endParaRPr lang="en-US" sz="1100" dirty="0"/>
          </a:p>
        </p:txBody>
      </p:sp>
      <p:sp>
        <p:nvSpPr>
          <p:cNvPr id="10" name="Text 8"/>
          <p:cNvSpPr/>
          <p:nvPr/>
        </p:nvSpPr>
        <p:spPr>
          <a:xfrm>
            <a:off x="731520" y="3474720"/>
            <a:ext cx="2834640" cy="182880"/>
          </a:xfrm>
          <a:prstGeom prst="rect">
            <a:avLst/>
          </a:prstGeom>
          <a:noFill/>
          <a:ln/>
        </p:spPr>
        <p:txBody>
          <a:bodyPr wrap="square" lIns="0" tIns="0" rIns="0" bIns="0" rtlCol="0" anchor="ctr"/>
          <a:lstStyle/>
          <a:p>
            <a:pPr marL="0" indent="0" algn="ctr">
              <a:buNone/>
            </a:pPr>
            <a:r>
              <a:rPr lang="en-US" sz="900" dirty="0">
                <a:solidFill>
                  <a:srgbClr val="666666"/>
                </a:solidFill>
                <a:latin typeface="Calibri" pitchFamily="34" charset="0"/>
                <a:ea typeface="Calibri" pitchFamily="34" charset="-122"/>
                <a:cs typeface="Calibri" pitchFamily="34" charset="-120"/>
              </a:rPr>
              <a:t>across all departments studied</a:t>
            </a:r>
            <a:endParaRPr lang="en-US" sz="900" dirty="0"/>
          </a:p>
        </p:txBody>
      </p:sp>
      <p:sp>
        <p:nvSpPr>
          <p:cNvPr id="11" name="Shape 9"/>
          <p:cNvSpPr/>
          <p:nvPr/>
        </p:nvSpPr>
        <p:spPr>
          <a:xfrm>
            <a:off x="4023360" y="1234440"/>
            <a:ext cx="4572000" cy="256032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2" name="Text 10"/>
          <p:cNvSpPr/>
          <p:nvPr/>
        </p:nvSpPr>
        <p:spPr>
          <a:xfrm>
            <a:off x="4206240" y="1325880"/>
            <a:ext cx="4206240" cy="320040"/>
          </a:xfrm>
          <a:prstGeom prst="rect">
            <a:avLst/>
          </a:prstGeom>
          <a:noFill/>
          <a:ln/>
        </p:spPr>
        <p:txBody>
          <a:bodyPr wrap="square" lIns="0" tIns="0" rIns="0" bIns="0" rtlCol="0" anchor="ctr"/>
          <a:lstStyle/>
          <a:p>
            <a:pPr marL="0" indent="0">
              <a:buNone/>
            </a:pPr>
            <a:r>
              <a:rPr lang="en-US" sz="1200" b="1" dirty="0">
                <a:solidFill>
                  <a:srgbClr val="1E2A3A"/>
                </a:solidFill>
                <a:latin typeface="Calibri" pitchFamily="34" charset="0"/>
                <a:ea typeface="Calibri" pitchFamily="34" charset="-122"/>
                <a:cs typeface="Calibri" pitchFamily="34" charset="-120"/>
              </a:rPr>
              <a:t>Highest Retirement Exposure by Department</a:t>
            </a:r>
          </a:p>
          <a:p>
            <a:r>
              <a:rPr lang="en-US" sz="900" dirty="0">
                <a:solidFill>
                  <a:srgbClr val="666666"/>
                </a:solidFill>
                <a:latin typeface="Calibri" pitchFamily="34" charset="0"/>
                <a:ea typeface="Calibri" pitchFamily="34" charset="-122"/>
                <a:cs typeface="Calibri" pitchFamily="34" charset="-120"/>
              </a:rPr>
              <a:t>% eligible within 5 years</a:t>
            </a:r>
          </a:p>
        </p:txBody>
      </p:sp>
      <p:sp>
        <p:nvSpPr>
          <p:cNvPr id="13" name="Shape 11"/>
          <p:cNvSpPr/>
          <p:nvPr/>
        </p:nvSpPr>
        <p:spPr>
          <a:xfrm>
            <a:off x="4206240" y="1737360"/>
            <a:ext cx="4206240" cy="384048"/>
          </a:xfrm>
          <a:prstGeom prst="rect">
            <a:avLst/>
          </a:prstGeom>
          <a:solidFill>
            <a:srgbClr val="F5F5F0"/>
          </a:solidFill>
          <a:ln/>
        </p:spPr>
        <p:txBody>
          <a:bodyPr/>
          <a:lstStyle/>
          <a:p>
            <a:endParaRPr lang="en-US"/>
          </a:p>
        </p:txBody>
      </p:sp>
      <p:sp>
        <p:nvSpPr>
          <p:cNvPr id="14" name="Shape 12"/>
          <p:cNvSpPr/>
          <p:nvPr/>
        </p:nvSpPr>
        <p:spPr>
          <a:xfrm>
            <a:off x="4206240" y="1737360"/>
            <a:ext cx="3280867" cy="384048"/>
          </a:xfrm>
          <a:prstGeom prst="rect">
            <a:avLst/>
          </a:prstGeom>
          <a:solidFill>
            <a:srgbClr val="B94A4A"/>
          </a:solidFill>
          <a:ln/>
        </p:spPr>
        <p:txBody>
          <a:bodyPr/>
          <a:lstStyle/>
          <a:p>
            <a:endParaRPr lang="en-US"/>
          </a:p>
        </p:txBody>
      </p:sp>
      <p:sp>
        <p:nvSpPr>
          <p:cNvPr id="15" name="Text 13"/>
          <p:cNvSpPr/>
          <p:nvPr/>
        </p:nvSpPr>
        <p:spPr>
          <a:xfrm>
            <a:off x="4297680" y="1737360"/>
            <a:ext cx="2286000" cy="201168"/>
          </a:xfrm>
          <a:prstGeom prst="rect">
            <a:avLst/>
          </a:prstGeom>
          <a:noFill/>
          <a:ln/>
        </p:spPr>
        <p:txBody>
          <a:bodyPr wrap="square" lIns="0" tIns="0" rIns="0" bIns="0" rtlCol="0" anchor="ctr"/>
          <a:lstStyle/>
          <a:p>
            <a:pPr marL="0" indent="0">
              <a:buNone/>
            </a:pPr>
            <a:r>
              <a:rPr lang="en-US" sz="1000" b="1" dirty="0">
                <a:solidFill>
                  <a:schemeClr val="bg1"/>
                </a:solidFill>
                <a:latin typeface="Calibri" pitchFamily="34" charset="0"/>
                <a:ea typeface="Calibri" pitchFamily="34" charset="-122"/>
                <a:cs typeface="Calibri" pitchFamily="34" charset="-120"/>
              </a:rPr>
              <a:t>Facilities &amp; Maintenance</a:t>
            </a:r>
            <a:endParaRPr lang="en-US" sz="1000" dirty="0">
              <a:solidFill>
                <a:schemeClr val="bg1"/>
              </a:solidFill>
            </a:endParaRPr>
          </a:p>
        </p:txBody>
      </p:sp>
      <p:sp>
        <p:nvSpPr>
          <p:cNvPr id="16" name="Text 14"/>
          <p:cNvSpPr/>
          <p:nvPr/>
        </p:nvSpPr>
        <p:spPr>
          <a:xfrm>
            <a:off x="7589520" y="1737360"/>
            <a:ext cx="640080" cy="201168"/>
          </a:xfrm>
          <a:prstGeom prst="rect">
            <a:avLst/>
          </a:prstGeom>
          <a:noFill/>
          <a:ln/>
        </p:spPr>
        <p:txBody>
          <a:bodyPr wrap="square" lIns="0" tIns="0" rIns="0" bIns="0" rtlCol="0" anchor="ctr"/>
          <a:lstStyle/>
          <a:p>
            <a:pPr marL="0" indent="0" algn="r">
              <a:buNone/>
            </a:pPr>
            <a:r>
              <a:rPr lang="en-US" sz="1100" b="1" dirty="0">
                <a:solidFill>
                  <a:srgbClr val="1E2A3A"/>
                </a:solidFill>
                <a:latin typeface="Calibri" pitchFamily="34" charset="0"/>
                <a:ea typeface="Calibri" pitchFamily="34" charset="-122"/>
                <a:cs typeface="Calibri" pitchFamily="34" charset="-120"/>
              </a:rPr>
              <a:t>38%</a:t>
            </a:r>
            <a:endParaRPr lang="en-US" sz="1100" dirty="0"/>
          </a:p>
        </p:txBody>
      </p:sp>
      <p:sp>
        <p:nvSpPr>
          <p:cNvPr id="17" name="Text 15"/>
          <p:cNvSpPr/>
          <p:nvPr/>
        </p:nvSpPr>
        <p:spPr>
          <a:xfrm>
            <a:off x="4297680" y="1920240"/>
            <a:ext cx="4023360" cy="182880"/>
          </a:xfrm>
          <a:prstGeom prst="rect">
            <a:avLst/>
          </a:prstGeom>
          <a:noFill/>
          <a:ln/>
        </p:spPr>
        <p:txBody>
          <a:bodyPr wrap="square" lIns="0" tIns="0" rIns="0" bIns="0" rtlCol="0" anchor="ctr"/>
          <a:lstStyle/>
          <a:p>
            <a:pPr marL="0" indent="0">
              <a:buNone/>
            </a:pPr>
            <a:r>
              <a:rPr lang="en-US" sz="800" i="1" dirty="0">
                <a:solidFill>
                  <a:schemeClr val="bg1"/>
                </a:solidFill>
                <a:latin typeface="Calibri" pitchFamily="34" charset="0"/>
                <a:ea typeface="Calibri" pitchFamily="34" charset="-122"/>
                <a:cs typeface="Calibri" pitchFamily="34" charset="-120"/>
              </a:rPr>
              <a:t>Specialized trades, 42-year predecessor just replaced</a:t>
            </a:r>
            <a:endParaRPr lang="en-US" sz="800" dirty="0">
              <a:solidFill>
                <a:schemeClr val="bg1"/>
              </a:solidFill>
            </a:endParaRPr>
          </a:p>
        </p:txBody>
      </p:sp>
      <p:sp>
        <p:nvSpPr>
          <p:cNvPr id="18" name="Shape 16"/>
          <p:cNvSpPr/>
          <p:nvPr/>
        </p:nvSpPr>
        <p:spPr>
          <a:xfrm>
            <a:off x="4206240" y="2212848"/>
            <a:ext cx="4206240" cy="384048"/>
          </a:xfrm>
          <a:prstGeom prst="rect">
            <a:avLst/>
          </a:prstGeom>
          <a:solidFill>
            <a:srgbClr val="F5F5F0"/>
          </a:solidFill>
          <a:ln/>
        </p:spPr>
        <p:txBody>
          <a:bodyPr/>
          <a:lstStyle/>
          <a:p>
            <a:endParaRPr lang="en-US"/>
          </a:p>
        </p:txBody>
      </p:sp>
      <p:sp>
        <p:nvSpPr>
          <p:cNvPr id="19" name="Shape 17"/>
          <p:cNvSpPr/>
          <p:nvPr/>
        </p:nvSpPr>
        <p:spPr>
          <a:xfrm>
            <a:off x="4206240" y="2212848"/>
            <a:ext cx="3028493" cy="384048"/>
          </a:xfrm>
          <a:prstGeom prst="rect">
            <a:avLst/>
          </a:prstGeom>
          <a:solidFill>
            <a:srgbClr val="B94A4A"/>
          </a:solidFill>
          <a:ln/>
        </p:spPr>
        <p:txBody>
          <a:bodyPr/>
          <a:lstStyle/>
          <a:p>
            <a:endParaRPr lang="en-US"/>
          </a:p>
        </p:txBody>
      </p:sp>
      <p:sp>
        <p:nvSpPr>
          <p:cNvPr id="20" name="Text 18"/>
          <p:cNvSpPr/>
          <p:nvPr/>
        </p:nvSpPr>
        <p:spPr>
          <a:xfrm>
            <a:off x="4297680" y="2212848"/>
            <a:ext cx="2286000" cy="201168"/>
          </a:xfrm>
          <a:prstGeom prst="rect">
            <a:avLst/>
          </a:prstGeom>
          <a:noFill/>
          <a:ln/>
        </p:spPr>
        <p:txBody>
          <a:bodyPr wrap="square" lIns="0" tIns="0" rIns="0" bIns="0" rtlCol="0" anchor="ctr"/>
          <a:lstStyle/>
          <a:p>
            <a:pPr marL="0" indent="0">
              <a:buNone/>
            </a:pPr>
            <a:r>
              <a:rPr lang="en-US" sz="1000" b="1" dirty="0">
                <a:solidFill>
                  <a:schemeClr val="bg1"/>
                </a:solidFill>
                <a:latin typeface="Calibri" pitchFamily="34" charset="0"/>
                <a:ea typeface="Calibri" pitchFamily="34" charset="-122"/>
                <a:cs typeface="Calibri" pitchFamily="34" charset="-120"/>
              </a:rPr>
              <a:t>Finance</a:t>
            </a:r>
            <a:endParaRPr lang="en-US" sz="1000" dirty="0">
              <a:solidFill>
                <a:schemeClr val="bg1"/>
              </a:solidFill>
            </a:endParaRPr>
          </a:p>
        </p:txBody>
      </p:sp>
      <p:sp>
        <p:nvSpPr>
          <p:cNvPr id="21" name="Text 19"/>
          <p:cNvSpPr/>
          <p:nvPr/>
        </p:nvSpPr>
        <p:spPr>
          <a:xfrm>
            <a:off x="7589520" y="2212848"/>
            <a:ext cx="640080" cy="201168"/>
          </a:xfrm>
          <a:prstGeom prst="rect">
            <a:avLst/>
          </a:prstGeom>
          <a:noFill/>
          <a:ln/>
        </p:spPr>
        <p:txBody>
          <a:bodyPr wrap="square" lIns="0" tIns="0" rIns="0" bIns="0" rtlCol="0" anchor="ctr"/>
          <a:lstStyle/>
          <a:p>
            <a:pPr marL="0" indent="0" algn="r">
              <a:buNone/>
            </a:pPr>
            <a:r>
              <a:rPr lang="en-US" sz="1100" b="1" dirty="0">
                <a:solidFill>
                  <a:srgbClr val="1E2A3A"/>
                </a:solidFill>
                <a:latin typeface="Calibri" pitchFamily="34" charset="0"/>
                <a:ea typeface="Calibri" pitchFamily="34" charset="-122"/>
                <a:cs typeface="Calibri" pitchFamily="34" charset="-120"/>
              </a:rPr>
              <a:t>35%</a:t>
            </a:r>
            <a:endParaRPr lang="en-US" sz="1100" dirty="0"/>
          </a:p>
        </p:txBody>
      </p:sp>
      <p:sp>
        <p:nvSpPr>
          <p:cNvPr id="22" name="Text 20"/>
          <p:cNvSpPr/>
          <p:nvPr/>
        </p:nvSpPr>
        <p:spPr>
          <a:xfrm>
            <a:off x="4297680" y="2395728"/>
            <a:ext cx="4023360" cy="182880"/>
          </a:xfrm>
          <a:prstGeom prst="rect">
            <a:avLst/>
          </a:prstGeom>
          <a:noFill/>
          <a:ln/>
        </p:spPr>
        <p:txBody>
          <a:bodyPr wrap="square" lIns="0" tIns="0" rIns="0" bIns="0" rtlCol="0" anchor="ctr"/>
          <a:lstStyle/>
          <a:p>
            <a:pPr marL="0" indent="0">
              <a:buNone/>
            </a:pPr>
            <a:r>
              <a:rPr lang="en-US" sz="800" i="1" dirty="0">
                <a:solidFill>
                  <a:schemeClr val="bg1"/>
                </a:solidFill>
                <a:latin typeface="Calibri" pitchFamily="34" charset="0"/>
                <a:ea typeface="Calibri" pitchFamily="34" charset="-122"/>
                <a:cs typeface="Calibri" pitchFamily="34" charset="-120"/>
              </a:rPr>
              <a:t>Warehouse and entry-level accounting most exposed</a:t>
            </a:r>
            <a:endParaRPr lang="en-US" sz="800" dirty="0">
              <a:solidFill>
                <a:schemeClr val="bg1"/>
              </a:solidFill>
            </a:endParaRPr>
          </a:p>
        </p:txBody>
      </p:sp>
      <p:sp>
        <p:nvSpPr>
          <p:cNvPr id="23" name="Shape 21"/>
          <p:cNvSpPr/>
          <p:nvPr/>
        </p:nvSpPr>
        <p:spPr>
          <a:xfrm>
            <a:off x="4206240" y="2688336"/>
            <a:ext cx="4206240" cy="384048"/>
          </a:xfrm>
          <a:prstGeom prst="rect">
            <a:avLst/>
          </a:prstGeom>
          <a:solidFill>
            <a:srgbClr val="F5F5F0"/>
          </a:solidFill>
          <a:ln/>
        </p:spPr>
        <p:txBody>
          <a:bodyPr/>
          <a:lstStyle/>
          <a:p>
            <a:endParaRPr lang="en-US"/>
          </a:p>
        </p:txBody>
      </p:sp>
      <p:sp>
        <p:nvSpPr>
          <p:cNvPr id="24" name="Shape 22"/>
          <p:cNvSpPr/>
          <p:nvPr/>
        </p:nvSpPr>
        <p:spPr>
          <a:xfrm>
            <a:off x="4206240" y="2688336"/>
            <a:ext cx="2355494" cy="384048"/>
          </a:xfrm>
          <a:prstGeom prst="rect">
            <a:avLst/>
          </a:prstGeom>
          <a:solidFill>
            <a:srgbClr val="D4842A"/>
          </a:solidFill>
          <a:ln/>
        </p:spPr>
        <p:txBody>
          <a:bodyPr/>
          <a:lstStyle/>
          <a:p>
            <a:endParaRPr lang="en-US"/>
          </a:p>
        </p:txBody>
      </p:sp>
      <p:sp>
        <p:nvSpPr>
          <p:cNvPr id="25" name="Text 23"/>
          <p:cNvSpPr/>
          <p:nvPr/>
        </p:nvSpPr>
        <p:spPr>
          <a:xfrm>
            <a:off x="4297680" y="2688336"/>
            <a:ext cx="2286000" cy="201168"/>
          </a:xfrm>
          <a:prstGeom prst="rect">
            <a:avLst/>
          </a:prstGeom>
          <a:noFill/>
          <a:ln/>
        </p:spPr>
        <p:txBody>
          <a:bodyPr wrap="square" lIns="0" tIns="0" rIns="0" bIns="0" rtlCol="0" anchor="ctr"/>
          <a:lstStyle/>
          <a:p>
            <a:pPr marL="0" indent="0">
              <a:buNone/>
            </a:pPr>
            <a:r>
              <a:rPr lang="en-US" sz="1000" b="1" dirty="0">
                <a:solidFill>
                  <a:schemeClr val="bg1"/>
                </a:solidFill>
                <a:latin typeface="Calibri" pitchFamily="34" charset="0"/>
                <a:ea typeface="Calibri" pitchFamily="34" charset="-122"/>
                <a:cs typeface="Calibri" pitchFamily="34" charset="-120"/>
              </a:rPr>
              <a:t>Transportation</a:t>
            </a:r>
            <a:endParaRPr lang="en-US" sz="1000" dirty="0">
              <a:solidFill>
                <a:schemeClr val="bg1"/>
              </a:solidFill>
            </a:endParaRPr>
          </a:p>
        </p:txBody>
      </p:sp>
      <p:sp>
        <p:nvSpPr>
          <p:cNvPr id="26" name="Text 24"/>
          <p:cNvSpPr/>
          <p:nvPr/>
        </p:nvSpPr>
        <p:spPr>
          <a:xfrm>
            <a:off x="7589520" y="2688336"/>
            <a:ext cx="640080" cy="201168"/>
          </a:xfrm>
          <a:prstGeom prst="rect">
            <a:avLst/>
          </a:prstGeom>
          <a:noFill/>
          <a:ln/>
        </p:spPr>
        <p:txBody>
          <a:bodyPr wrap="square" lIns="0" tIns="0" rIns="0" bIns="0" rtlCol="0" anchor="ctr"/>
          <a:lstStyle/>
          <a:p>
            <a:pPr marL="0" indent="0" algn="r">
              <a:buNone/>
            </a:pPr>
            <a:r>
              <a:rPr lang="en-US" sz="1100" b="1" dirty="0">
                <a:solidFill>
                  <a:srgbClr val="1E2A3A"/>
                </a:solidFill>
                <a:latin typeface="Calibri" pitchFamily="34" charset="0"/>
                <a:ea typeface="Calibri" pitchFamily="34" charset="-122"/>
                <a:cs typeface="Calibri" pitchFamily="34" charset="-120"/>
              </a:rPr>
              <a:t>29%</a:t>
            </a:r>
            <a:endParaRPr lang="en-US" sz="1100" dirty="0"/>
          </a:p>
        </p:txBody>
      </p:sp>
      <p:sp>
        <p:nvSpPr>
          <p:cNvPr id="27" name="Text 25"/>
          <p:cNvSpPr/>
          <p:nvPr/>
        </p:nvSpPr>
        <p:spPr>
          <a:xfrm>
            <a:off x="4297680" y="2871216"/>
            <a:ext cx="2130416" cy="182880"/>
          </a:xfrm>
          <a:prstGeom prst="rect">
            <a:avLst/>
          </a:prstGeom>
          <a:noFill/>
          <a:ln/>
        </p:spPr>
        <p:txBody>
          <a:bodyPr wrap="square" lIns="0" tIns="0" rIns="0" bIns="0" rtlCol="0" anchor="ctr"/>
          <a:lstStyle/>
          <a:p>
            <a:pPr marL="0" indent="0">
              <a:buNone/>
            </a:pPr>
            <a:r>
              <a:rPr lang="en-US" sz="800" i="1" dirty="0">
                <a:solidFill>
                  <a:schemeClr val="bg1"/>
                </a:solidFill>
                <a:latin typeface="Calibri" pitchFamily="34" charset="0"/>
                <a:ea typeface="Calibri" pitchFamily="34" charset="-122"/>
                <a:cs typeface="Calibri" pitchFamily="34" charset="-120"/>
              </a:rPr>
              <a:t>Largest absolute count (56 positions); two of five Route Supervisors eligible</a:t>
            </a:r>
            <a:endParaRPr lang="en-US" sz="800" dirty="0">
              <a:solidFill>
                <a:schemeClr val="bg1"/>
              </a:solidFill>
            </a:endParaRPr>
          </a:p>
        </p:txBody>
      </p:sp>
      <p:sp>
        <p:nvSpPr>
          <p:cNvPr id="28" name="Shape 26"/>
          <p:cNvSpPr/>
          <p:nvPr/>
        </p:nvSpPr>
        <p:spPr>
          <a:xfrm>
            <a:off x="4206240" y="3163824"/>
            <a:ext cx="4206240" cy="384048"/>
          </a:xfrm>
          <a:prstGeom prst="rect">
            <a:avLst/>
          </a:prstGeom>
          <a:solidFill>
            <a:srgbClr val="F5F5F0"/>
          </a:solidFill>
          <a:ln/>
        </p:spPr>
        <p:txBody>
          <a:bodyPr/>
          <a:lstStyle/>
          <a:p>
            <a:endParaRPr lang="en-US"/>
          </a:p>
        </p:txBody>
      </p:sp>
      <p:sp>
        <p:nvSpPr>
          <p:cNvPr id="29" name="Shape 27"/>
          <p:cNvSpPr/>
          <p:nvPr/>
        </p:nvSpPr>
        <p:spPr>
          <a:xfrm>
            <a:off x="4206240" y="3163824"/>
            <a:ext cx="2271370" cy="384048"/>
          </a:xfrm>
          <a:prstGeom prst="rect">
            <a:avLst/>
          </a:prstGeom>
          <a:solidFill>
            <a:srgbClr val="D4842A"/>
          </a:solidFill>
          <a:ln/>
        </p:spPr>
        <p:txBody>
          <a:bodyPr/>
          <a:lstStyle/>
          <a:p>
            <a:endParaRPr lang="en-US"/>
          </a:p>
        </p:txBody>
      </p:sp>
      <p:sp>
        <p:nvSpPr>
          <p:cNvPr id="30" name="Text 28"/>
          <p:cNvSpPr/>
          <p:nvPr/>
        </p:nvSpPr>
        <p:spPr>
          <a:xfrm>
            <a:off x="4297680" y="3163824"/>
            <a:ext cx="2286000" cy="201168"/>
          </a:xfrm>
          <a:prstGeom prst="rect">
            <a:avLst/>
          </a:prstGeom>
          <a:noFill/>
          <a:ln/>
        </p:spPr>
        <p:txBody>
          <a:bodyPr wrap="square" lIns="0" tIns="0" rIns="0" bIns="0" rtlCol="0" anchor="ctr"/>
          <a:lstStyle/>
          <a:p>
            <a:pPr marL="0" indent="0">
              <a:buNone/>
            </a:pPr>
            <a:r>
              <a:rPr lang="en-US" sz="1000" b="1" dirty="0">
                <a:solidFill>
                  <a:schemeClr val="bg1"/>
                </a:solidFill>
                <a:latin typeface="Calibri" pitchFamily="34" charset="0"/>
                <a:ea typeface="Calibri" pitchFamily="34" charset="-122"/>
                <a:cs typeface="Calibri" pitchFamily="34" charset="-120"/>
              </a:rPr>
              <a:t>School Nutrition</a:t>
            </a:r>
            <a:endParaRPr lang="en-US" sz="1000" dirty="0">
              <a:solidFill>
                <a:schemeClr val="bg1"/>
              </a:solidFill>
            </a:endParaRPr>
          </a:p>
        </p:txBody>
      </p:sp>
      <p:sp>
        <p:nvSpPr>
          <p:cNvPr id="31" name="Text 29"/>
          <p:cNvSpPr/>
          <p:nvPr/>
        </p:nvSpPr>
        <p:spPr>
          <a:xfrm>
            <a:off x="7589520" y="3163824"/>
            <a:ext cx="640080" cy="201168"/>
          </a:xfrm>
          <a:prstGeom prst="rect">
            <a:avLst/>
          </a:prstGeom>
          <a:noFill/>
          <a:ln/>
        </p:spPr>
        <p:txBody>
          <a:bodyPr wrap="square" lIns="0" tIns="0" rIns="0" bIns="0" rtlCol="0" anchor="ctr"/>
          <a:lstStyle/>
          <a:p>
            <a:pPr marL="0" indent="0" algn="r">
              <a:buNone/>
            </a:pPr>
            <a:r>
              <a:rPr lang="en-US" sz="1100" b="1" dirty="0">
                <a:solidFill>
                  <a:srgbClr val="1E2A3A"/>
                </a:solidFill>
                <a:latin typeface="Calibri" pitchFamily="34" charset="0"/>
                <a:ea typeface="Calibri" pitchFamily="34" charset="-122"/>
                <a:cs typeface="Calibri" pitchFamily="34" charset="-120"/>
              </a:rPr>
              <a:t>27%</a:t>
            </a:r>
            <a:endParaRPr lang="en-US" sz="1100" dirty="0"/>
          </a:p>
        </p:txBody>
      </p:sp>
      <p:sp>
        <p:nvSpPr>
          <p:cNvPr id="32" name="Text 30"/>
          <p:cNvSpPr/>
          <p:nvPr/>
        </p:nvSpPr>
        <p:spPr>
          <a:xfrm>
            <a:off x="4297680" y="3346704"/>
            <a:ext cx="2062177" cy="182880"/>
          </a:xfrm>
          <a:prstGeom prst="rect">
            <a:avLst/>
          </a:prstGeom>
          <a:noFill/>
          <a:ln/>
        </p:spPr>
        <p:txBody>
          <a:bodyPr wrap="square" lIns="0" tIns="0" rIns="0" bIns="0" rtlCol="0" anchor="ctr"/>
          <a:lstStyle/>
          <a:p>
            <a:pPr marL="0" indent="0">
              <a:buNone/>
            </a:pPr>
            <a:r>
              <a:rPr lang="en-US" sz="800" i="1" dirty="0">
                <a:solidFill>
                  <a:schemeClr val="bg1"/>
                </a:solidFill>
                <a:latin typeface="Calibri" pitchFamily="34" charset="0"/>
                <a:ea typeface="Calibri" pitchFamily="34" charset="-122"/>
                <a:cs typeface="Calibri" pitchFamily="34" charset="-120"/>
              </a:rPr>
              <a:t>Executive Director already vacant; leadership under dual pressure</a:t>
            </a:r>
            <a:endParaRPr lang="en-US" sz="800" dirty="0">
              <a:solidFill>
                <a:schemeClr val="bg1"/>
              </a:solidFill>
            </a:endParaRPr>
          </a:p>
        </p:txBody>
      </p:sp>
      <p:sp>
        <p:nvSpPr>
          <p:cNvPr id="33" name="Shape 31"/>
          <p:cNvSpPr/>
          <p:nvPr/>
        </p:nvSpPr>
        <p:spPr>
          <a:xfrm>
            <a:off x="548640" y="4023360"/>
            <a:ext cx="8046720" cy="548640"/>
          </a:xfrm>
          <a:prstGeom prst="rect">
            <a:avLst/>
          </a:prstGeom>
          <a:solidFill>
            <a:srgbClr val="1E2A3A"/>
          </a:solidFill>
          <a:ln/>
        </p:spPr>
        <p:txBody>
          <a:bodyPr/>
          <a:lstStyle/>
          <a:p>
            <a:endParaRPr lang="en-US"/>
          </a:p>
        </p:txBody>
      </p:sp>
      <p:sp>
        <p:nvSpPr>
          <p:cNvPr id="34" name="Text 32"/>
          <p:cNvSpPr/>
          <p:nvPr/>
        </p:nvSpPr>
        <p:spPr>
          <a:xfrm>
            <a:off x="731520" y="4023360"/>
            <a:ext cx="7680960" cy="548640"/>
          </a:xfrm>
          <a:prstGeom prst="rect">
            <a:avLst/>
          </a:prstGeom>
          <a:noFill/>
          <a:ln/>
        </p:spPr>
        <p:txBody>
          <a:bodyPr wrap="square" lIns="0" tIns="0" rIns="0" bIns="0" rtlCol="0" anchor="ctr"/>
          <a:lstStyle/>
          <a:p>
            <a:pPr marL="0" indent="0" algn="ctr">
              <a:buNone/>
            </a:pPr>
            <a:r>
              <a:rPr lang="en-US" sz="950" dirty="0">
                <a:solidFill>
                  <a:srgbClr val="FFFFFF"/>
                </a:solidFill>
                <a:latin typeface="Calibri" pitchFamily="34" charset="0"/>
                <a:ea typeface="Calibri" pitchFamily="34" charset="-122"/>
                <a:cs typeface="Calibri" pitchFamily="34" charset="-120"/>
              </a:rPr>
              <a:t>The departments with the highest near-term retirement exposure are the same departments identified as most reliant on undocumented institutional knowledge. When these individuals leave, the manual systems will collapse.</a:t>
            </a:r>
            <a:endParaRPr lang="en-US" sz="950" dirty="0"/>
          </a:p>
        </p:txBody>
      </p:sp>
      <p:sp>
        <p:nvSpPr>
          <p:cNvPr id="35" name="Shape 33"/>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6" name="Text 34"/>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7" name="Text 35"/>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8" name="Text 36"/>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10</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84799" y="158081"/>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Departmental Diagnostic</a:t>
            </a:r>
            <a:endParaRPr lang="en-US" sz="2600" dirty="0"/>
          </a:p>
        </p:txBody>
      </p:sp>
      <p:sp>
        <p:nvSpPr>
          <p:cNvPr id="3" name="Text 1"/>
          <p:cNvSpPr/>
          <p:nvPr/>
        </p:nvSpPr>
        <p:spPr>
          <a:xfrm>
            <a:off x="284799" y="569561"/>
            <a:ext cx="7315200" cy="274320"/>
          </a:xfrm>
          <a:prstGeom prst="rect">
            <a:avLst/>
          </a:prstGeom>
          <a:noFill/>
          <a:ln/>
        </p:spPr>
        <p:txBody>
          <a:bodyPr wrap="square" lIns="0" tIns="0" rIns="0" bIns="0" rtlCol="0" anchor="ctr"/>
          <a:lstStyle/>
          <a:p>
            <a:pPr marL="0" indent="0">
              <a:buNone/>
            </a:pPr>
            <a:r>
              <a:rPr lang="en-US" sz="1400" b="1" dirty="0">
                <a:solidFill>
                  <a:srgbClr val="C4962A"/>
                </a:solidFill>
                <a:latin typeface="Calibri" pitchFamily="34" charset="0"/>
                <a:ea typeface="Calibri" pitchFamily="34" charset="-122"/>
                <a:cs typeface="Calibri" pitchFamily="34" charset="-120"/>
              </a:rPr>
              <a:t>Process Maturity vs. Cross-Functional Friction</a:t>
            </a:r>
            <a:endParaRPr lang="en-US" sz="1400" dirty="0"/>
          </a:p>
        </p:txBody>
      </p:sp>
      <p:sp>
        <p:nvSpPr>
          <p:cNvPr id="4" name="Shape 2"/>
          <p:cNvSpPr/>
          <p:nvPr/>
        </p:nvSpPr>
        <p:spPr>
          <a:xfrm>
            <a:off x="972922" y="1143000"/>
            <a:ext cx="3840480" cy="1600200"/>
          </a:xfrm>
          <a:prstGeom prst="rect">
            <a:avLst/>
          </a:prstGeom>
          <a:solidFill>
            <a:srgbClr val="EFF7F1"/>
          </a:solidFill>
          <a:ln/>
        </p:spPr>
        <p:txBody>
          <a:bodyPr/>
          <a:lstStyle/>
          <a:p>
            <a:endParaRPr lang="en-US"/>
          </a:p>
        </p:txBody>
      </p:sp>
      <p:sp>
        <p:nvSpPr>
          <p:cNvPr id="5" name="Shape 3"/>
          <p:cNvSpPr/>
          <p:nvPr/>
        </p:nvSpPr>
        <p:spPr>
          <a:xfrm>
            <a:off x="4813402" y="1143000"/>
            <a:ext cx="3840480" cy="1600200"/>
          </a:xfrm>
          <a:prstGeom prst="rect">
            <a:avLst/>
          </a:prstGeom>
          <a:solidFill>
            <a:srgbClr val="F5F0E8"/>
          </a:solidFill>
          <a:ln/>
        </p:spPr>
        <p:txBody>
          <a:bodyPr/>
          <a:lstStyle/>
          <a:p>
            <a:endParaRPr lang="en-US"/>
          </a:p>
        </p:txBody>
      </p:sp>
      <p:sp>
        <p:nvSpPr>
          <p:cNvPr id="6" name="Shape 4"/>
          <p:cNvSpPr/>
          <p:nvPr/>
        </p:nvSpPr>
        <p:spPr>
          <a:xfrm>
            <a:off x="972922" y="2743200"/>
            <a:ext cx="3840480" cy="1600200"/>
          </a:xfrm>
          <a:prstGeom prst="rect">
            <a:avLst/>
          </a:prstGeom>
          <a:solidFill>
            <a:srgbClr val="F5F5F0"/>
          </a:solidFill>
          <a:ln/>
        </p:spPr>
        <p:txBody>
          <a:bodyPr/>
          <a:lstStyle/>
          <a:p>
            <a:endParaRPr lang="en-US"/>
          </a:p>
        </p:txBody>
      </p:sp>
      <p:sp>
        <p:nvSpPr>
          <p:cNvPr id="7" name="Shape 5"/>
          <p:cNvSpPr/>
          <p:nvPr/>
        </p:nvSpPr>
        <p:spPr>
          <a:xfrm>
            <a:off x="4813402" y="2743200"/>
            <a:ext cx="3840480" cy="1600200"/>
          </a:xfrm>
          <a:prstGeom prst="rect">
            <a:avLst/>
          </a:prstGeom>
          <a:solidFill>
            <a:srgbClr val="F7EDED"/>
          </a:solidFill>
          <a:ln/>
        </p:spPr>
        <p:txBody>
          <a:bodyPr/>
          <a:lstStyle/>
          <a:p>
            <a:endParaRPr lang="en-US"/>
          </a:p>
        </p:txBody>
      </p:sp>
      <p:sp>
        <p:nvSpPr>
          <p:cNvPr id="9" name="Shape 7"/>
          <p:cNvSpPr/>
          <p:nvPr/>
        </p:nvSpPr>
        <p:spPr>
          <a:xfrm>
            <a:off x="4813402" y="1143000"/>
            <a:ext cx="0" cy="3200400"/>
          </a:xfrm>
          <a:prstGeom prst="line">
            <a:avLst/>
          </a:prstGeom>
          <a:noFill/>
          <a:ln w="9525">
            <a:solidFill>
              <a:srgbClr val="CCCCCC"/>
            </a:solidFill>
            <a:prstDash val="dash"/>
          </a:ln>
        </p:spPr>
        <p:txBody>
          <a:bodyPr/>
          <a:lstStyle/>
          <a:p>
            <a:endParaRPr lang="en-US"/>
          </a:p>
        </p:txBody>
      </p:sp>
      <p:sp>
        <p:nvSpPr>
          <p:cNvPr id="10" name="Shape 8"/>
          <p:cNvSpPr/>
          <p:nvPr/>
        </p:nvSpPr>
        <p:spPr>
          <a:xfrm>
            <a:off x="972922" y="2743200"/>
            <a:ext cx="7680960" cy="0"/>
          </a:xfrm>
          <a:prstGeom prst="line">
            <a:avLst/>
          </a:prstGeom>
          <a:noFill/>
          <a:ln w="9525">
            <a:solidFill>
              <a:srgbClr val="CCCCCC"/>
            </a:solidFill>
            <a:prstDash val="dash"/>
          </a:ln>
        </p:spPr>
        <p:txBody>
          <a:bodyPr/>
          <a:lstStyle/>
          <a:p>
            <a:endParaRPr lang="en-US"/>
          </a:p>
        </p:txBody>
      </p:sp>
      <p:sp>
        <p:nvSpPr>
          <p:cNvPr id="11" name="Text 9"/>
          <p:cNvSpPr/>
          <p:nvPr/>
        </p:nvSpPr>
        <p:spPr>
          <a:xfrm>
            <a:off x="304804" y="964692"/>
            <a:ext cx="759558" cy="182880"/>
          </a:xfrm>
          <a:prstGeom prst="rect">
            <a:avLst/>
          </a:prstGeom>
          <a:noFill/>
          <a:ln/>
        </p:spPr>
        <p:txBody>
          <a:bodyPr wrap="square" lIns="0" tIns="0" rIns="0" bIns="0" rtlCol="0" anchor="ctr"/>
          <a:lstStyle/>
          <a:p>
            <a:r>
              <a:rPr lang="en-US" sz="600" b="1" dirty="0">
                <a:solidFill>
                  <a:srgbClr val="666666"/>
                </a:solidFill>
                <a:latin typeface="Calibri" pitchFamily="34" charset="0"/>
                <a:ea typeface="Calibri" pitchFamily="34" charset="-122"/>
                <a:cs typeface="Calibri" pitchFamily="34" charset="-120"/>
              </a:rPr>
              <a:t>Disciplined / Managed</a:t>
            </a:r>
          </a:p>
        </p:txBody>
      </p:sp>
      <p:sp>
        <p:nvSpPr>
          <p:cNvPr id="12" name="Text 10"/>
          <p:cNvSpPr/>
          <p:nvPr/>
        </p:nvSpPr>
        <p:spPr>
          <a:xfrm>
            <a:off x="350523" y="4220253"/>
            <a:ext cx="622398" cy="182880"/>
          </a:xfrm>
          <a:prstGeom prst="rect">
            <a:avLst/>
          </a:prstGeom>
          <a:noFill/>
          <a:ln/>
        </p:spPr>
        <p:txBody>
          <a:bodyPr wrap="square" lIns="0" tIns="0" rIns="0" bIns="0" rtlCol="0" anchor="ctr"/>
          <a:lstStyle/>
          <a:p>
            <a:pPr marL="0" indent="0">
              <a:buNone/>
            </a:pPr>
            <a:r>
              <a:rPr lang="en-US" sz="600" b="1" dirty="0">
                <a:solidFill>
                  <a:srgbClr val="666666"/>
                </a:solidFill>
                <a:latin typeface="Calibri" pitchFamily="34" charset="0"/>
                <a:ea typeface="Calibri" pitchFamily="34" charset="-122"/>
                <a:cs typeface="Calibri" pitchFamily="34" charset="-120"/>
              </a:rPr>
              <a:t>Ad Hoc / Informal</a:t>
            </a:r>
            <a:endParaRPr lang="en-US" sz="600" b="1" dirty="0"/>
          </a:p>
        </p:txBody>
      </p:sp>
      <p:sp>
        <p:nvSpPr>
          <p:cNvPr id="13" name="Text 11"/>
          <p:cNvSpPr/>
          <p:nvPr/>
        </p:nvSpPr>
        <p:spPr>
          <a:xfrm>
            <a:off x="972922" y="4373197"/>
            <a:ext cx="1038140" cy="182880"/>
          </a:xfrm>
          <a:prstGeom prst="rect">
            <a:avLst/>
          </a:prstGeom>
          <a:noFill/>
          <a:ln/>
        </p:spPr>
        <p:txBody>
          <a:bodyPr wrap="square" lIns="0" tIns="0" rIns="0" bIns="0" rtlCol="0" anchor="ctr"/>
          <a:lstStyle/>
          <a:p>
            <a:r>
              <a:rPr lang="en-US" sz="600" b="1" dirty="0">
                <a:solidFill>
                  <a:srgbClr val="666666"/>
                </a:solidFill>
                <a:latin typeface="Calibri" pitchFamily="34" charset="0"/>
                <a:ea typeface="Calibri" pitchFamily="34" charset="-122"/>
                <a:cs typeface="Calibri" pitchFamily="34" charset="-120"/>
              </a:rPr>
              <a:t>Isolated Execution</a:t>
            </a:r>
          </a:p>
        </p:txBody>
      </p:sp>
      <p:sp>
        <p:nvSpPr>
          <p:cNvPr id="14" name="Text 12"/>
          <p:cNvSpPr/>
          <p:nvPr/>
        </p:nvSpPr>
        <p:spPr>
          <a:xfrm>
            <a:off x="7761317" y="4378201"/>
            <a:ext cx="1129125" cy="182880"/>
          </a:xfrm>
          <a:prstGeom prst="rect">
            <a:avLst/>
          </a:prstGeom>
          <a:noFill/>
          <a:ln/>
        </p:spPr>
        <p:txBody>
          <a:bodyPr wrap="square" lIns="0" tIns="0" rIns="0" bIns="0" rtlCol="0" anchor="ctr"/>
          <a:lstStyle/>
          <a:p>
            <a:r>
              <a:rPr lang="en-US" sz="600" b="1" dirty="0">
                <a:solidFill>
                  <a:srgbClr val="666666"/>
                </a:solidFill>
                <a:latin typeface="Calibri" pitchFamily="34" charset="0"/>
                <a:ea typeface="Calibri" pitchFamily="34" charset="-122"/>
                <a:cs typeface="Calibri" pitchFamily="34" charset="-120"/>
              </a:rPr>
              <a:t>Heavy Reliance on Handoffs</a:t>
            </a:r>
          </a:p>
        </p:txBody>
      </p:sp>
      <p:sp>
        <p:nvSpPr>
          <p:cNvPr id="15" name="Text 13"/>
          <p:cNvSpPr/>
          <p:nvPr/>
        </p:nvSpPr>
        <p:spPr>
          <a:xfrm>
            <a:off x="332842" y="2468880"/>
            <a:ext cx="594360" cy="548640"/>
          </a:xfrm>
          <a:prstGeom prst="rect">
            <a:avLst/>
          </a:prstGeom>
          <a:noFill/>
          <a:ln/>
        </p:spPr>
        <p:txBody>
          <a:bodyPr wrap="square" lIns="0" tIns="0" rIns="0" bIns="0" rtlCol="0" anchor="ctr"/>
          <a:lstStyle/>
          <a:p>
            <a:pPr algn="ctr"/>
            <a:r>
              <a:rPr lang="en-US" sz="800" b="1" dirty="0">
                <a:solidFill>
                  <a:srgbClr val="1E2A3A"/>
                </a:solidFill>
                <a:latin typeface="Calibri" pitchFamily="34" charset="0"/>
                <a:ea typeface="Calibri" pitchFamily="34" charset="-122"/>
                <a:cs typeface="Calibri" pitchFamily="34" charset="-120"/>
              </a:rPr>
              <a:t>Process</a:t>
            </a:r>
          </a:p>
          <a:p>
            <a:pPr algn="ctr"/>
            <a:r>
              <a:rPr lang="en-US" sz="800" b="1" dirty="0">
                <a:solidFill>
                  <a:srgbClr val="1E2A3A"/>
                </a:solidFill>
                <a:latin typeface="Calibri" pitchFamily="34" charset="0"/>
                <a:ea typeface="Calibri" pitchFamily="34" charset="-122"/>
                <a:cs typeface="Calibri" pitchFamily="34" charset="-120"/>
              </a:rPr>
              <a:t>Maturity</a:t>
            </a:r>
          </a:p>
        </p:txBody>
      </p:sp>
      <p:sp>
        <p:nvSpPr>
          <p:cNvPr id="16" name="Text 14"/>
          <p:cNvSpPr/>
          <p:nvPr/>
        </p:nvSpPr>
        <p:spPr>
          <a:xfrm>
            <a:off x="3417999" y="4389120"/>
            <a:ext cx="2743200" cy="182880"/>
          </a:xfrm>
          <a:prstGeom prst="rect">
            <a:avLst/>
          </a:prstGeom>
          <a:noFill/>
          <a:ln/>
        </p:spPr>
        <p:txBody>
          <a:bodyPr wrap="square" lIns="0" tIns="0" rIns="0" bIns="0" rtlCol="0" anchor="ctr"/>
          <a:lstStyle/>
          <a:p>
            <a:pPr marL="0" indent="0" algn="ctr">
              <a:buNone/>
            </a:pPr>
            <a:r>
              <a:rPr lang="en-US" sz="800" b="1" dirty="0">
                <a:solidFill>
                  <a:srgbClr val="1E2A3A"/>
                </a:solidFill>
                <a:latin typeface="Calibri" pitchFamily="34" charset="0"/>
                <a:ea typeface="Calibri" pitchFamily="34" charset="-122"/>
                <a:cs typeface="Calibri" pitchFamily="34" charset="-120"/>
              </a:rPr>
              <a:t>Cross-Functional Friction</a:t>
            </a:r>
            <a:endParaRPr lang="en-US" sz="800" dirty="0"/>
          </a:p>
        </p:txBody>
      </p:sp>
      <p:sp>
        <p:nvSpPr>
          <p:cNvPr id="17" name="Shape 15"/>
          <p:cNvSpPr/>
          <p:nvPr/>
        </p:nvSpPr>
        <p:spPr>
          <a:xfrm>
            <a:off x="2072031" y="1339596"/>
            <a:ext cx="566928" cy="566928"/>
          </a:xfrm>
          <a:prstGeom prst="ellipse">
            <a:avLst/>
          </a:prstGeom>
          <a:solidFill>
            <a:srgbClr val="4A8C6F">
              <a:alpha val="80000"/>
            </a:srgbClr>
          </a:solidFill>
          <a:ln w="19050">
            <a:solidFill>
              <a:srgbClr val="4A8C6F"/>
            </a:solidFill>
            <a:prstDash val="solid"/>
          </a:ln>
        </p:spPr>
        <p:txBody>
          <a:bodyPr/>
          <a:lstStyle/>
          <a:p>
            <a:endParaRPr lang="en-US"/>
          </a:p>
        </p:txBody>
      </p:sp>
      <p:sp>
        <p:nvSpPr>
          <p:cNvPr id="18" name="Text 16"/>
          <p:cNvSpPr/>
          <p:nvPr/>
        </p:nvSpPr>
        <p:spPr>
          <a:xfrm>
            <a:off x="2072031" y="1339596"/>
            <a:ext cx="566928" cy="566928"/>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District Eff.</a:t>
            </a:r>
            <a:endParaRPr lang="en-US" sz="750" dirty="0"/>
          </a:p>
          <a:p>
            <a:pPr marL="0" indent="0" algn="ctr">
              <a:buNone/>
            </a:pPr>
            <a:r>
              <a:rPr lang="en-US" sz="750" b="1" dirty="0">
                <a:solidFill>
                  <a:srgbClr val="FFFFFF"/>
                </a:solidFill>
                <a:latin typeface="Calibri" pitchFamily="34" charset="0"/>
                <a:ea typeface="Calibri" pitchFamily="34" charset="-122"/>
                <a:cs typeface="Calibri" pitchFamily="34" charset="-120"/>
              </a:rPr>
              <a:t>&amp; Federal Pgms</a:t>
            </a:r>
            <a:endParaRPr lang="en-US" sz="750" dirty="0"/>
          </a:p>
        </p:txBody>
      </p:sp>
      <p:sp>
        <p:nvSpPr>
          <p:cNvPr id="37" name="Shape 35"/>
          <p:cNvSpPr/>
          <p:nvPr/>
        </p:nvSpPr>
        <p:spPr>
          <a:xfrm>
            <a:off x="5568696" y="692995"/>
            <a:ext cx="3474720" cy="411480"/>
          </a:xfrm>
          <a:prstGeom prst="rect">
            <a:avLst/>
          </a:prstGeom>
          <a:solidFill>
            <a:srgbClr val="C4962A"/>
          </a:solidFill>
          <a:ln/>
          <a:effectLst>
            <a:outerShdw blurRad="50800" dist="12700" dir="8100000" algn="bl" rotWithShape="0">
              <a:srgbClr val="000000">
                <a:alpha val="10000"/>
              </a:srgbClr>
            </a:outerShdw>
          </a:effectLst>
        </p:spPr>
        <p:txBody>
          <a:bodyPr/>
          <a:lstStyle/>
          <a:p>
            <a:endParaRPr lang="en-US"/>
          </a:p>
        </p:txBody>
      </p:sp>
      <p:sp>
        <p:nvSpPr>
          <p:cNvPr id="38" name="Text 36"/>
          <p:cNvSpPr/>
          <p:nvPr/>
        </p:nvSpPr>
        <p:spPr>
          <a:xfrm>
            <a:off x="5660136" y="711283"/>
            <a:ext cx="3291840" cy="411480"/>
          </a:xfrm>
          <a:prstGeom prst="rect">
            <a:avLst/>
          </a:prstGeom>
          <a:noFill/>
          <a:ln/>
        </p:spPr>
        <p:txBody>
          <a:bodyPr wrap="square" lIns="0" tIns="0" rIns="0" bIns="0" rtlCol="0" anchor="ctr"/>
          <a:lstStyle/>
          <a:p>
            <a:pPr marL="0" indent="0">
              <a:buNone/>
            </a:pPr>
            <a:r>
              <a:rPr lang="en-US" sz="800" b="1" dirty="0">
                <a:solidFill>
                  <a:srgbClr val="FFFFFF"/>
                </a:solidFill>
                <a:latin typeface="Calibri" pitchFamily="34" charset="0"/>
                <a:ea typeface="Calibri" pitchFamily="34" charset="-122"/>
                <a:cs typeface="Calibri" pitchFamily="34" charset="-120"/>
              </a:rPr>
              <a:t>Technology is not currently resourced to support the automation, integration, and AI improvements identified across other departments.</a:t>
            </a:r>
            <a:endParaRPr lang="en-US" sz="800" dirty="0"/>
          </a:p>
        </p:txBody>
      </p:sp>
      <p:sp>
        <p:nvSpPr>
          <p:cNvPr id="39" name="Text 37"/>
          <p:cNvSpPr/>
          <p:nvPr/>
        </p:nvSpPr>
        <p:spPr>
          <a:xfrm>
            <a:off x="1064362" y="1188720"/>
            <a:ext cx="1645920" cy="274320"/>
          </a:xfrm>
          <a:prstGeom prst="rect">
            <a:avLst/>
          </a:prstGeom>
          <a:noFill/>
          <a:ln/>
        </p:spPr>
        <p:txBody>
          <a:bodyPr wrap="square" lIns="0" tIns="0" rIns="0" bIns="0" rtlCol="0" anchor="ctr"/>
          <a:lstStyle/>
          <a:p>
            <a:pPr marL="0" indent="0">
              <a:buNone/>
            </a:pPr>
            <a:r>
              <a:rPr lang="en-US" sz="700" i="1" dirty="0">
                <a:solidFill>
                  <a:srgbClr val="4A8C6F"/>
                </a:solidFill>
                <a:latin typeface="Calibri" pitchFamily="34" charset="0"/>
                <a:ea typeface="Calibri" pitchFamily="34" charset="-122"/>
                <a:cs typeface="Calibri" pitchFamily="34" charset="-120"/>
              </a:rPr>
              <a:t>Clear ownership,</a:t>
            </a:r>
            <a:endParaRPr lang="en-US" sz="700" dirty="0"/>
          </a:p>
          <a:p>
            <a:pPr marL="0" indent="0">
              <a:buNone/>
            </a:pPr>
            <a:r>
              <a:rPr lang="en-US" sz="700" i="1" dirty="0">
                <a:solidFill>
                  <a:srgbClr val="4A8C6F"/>
                </a:solidFill>
                <a:latin typeface="Calibri" pitchFamily="34" charset="0"/>
                <a:ea typeface="Calibri" pitchFamily="34" charset="-122"/>
                <a:cs typeface="Calibri" pitchFamily="34" charset="-120"/>
              </a:rPr>
              <a:t>documented processes</a:t>
            </a:r>
            <a:endParaRPr lang="en-US" sz="700" dirty="0"/>
          </a:p>
        </p:txBody>
      </p:sp>
      <p:sp>
        <p:nvSpPr>
          <p:cNvPr id="40" name="Text 38"/>
          <p:cNvSpPr/>
          <p:nvPr/>
        </p:nvSpPr>
        <p:spPr>
          <a:xfrm>
            <a:off x="4904842" y="1188720"/>
            <a:ext cx="3200400" cy="274320"/>
          </a:xfrm>
          <a:prstGeom prst="rect">
            <a:avLst/>
          </a:prstGeom>
          <a:noFill/>
          <a:ln/>
        </p:spPr>
        <p:txBody>
          <a:bodyPr wrap="square" lIns="0" tIns="0" rIns="0" bIns="0" rtlCol="0" anchor="ctr"/>
          <a:lstStyle/>
          <a:p>
            <a:pPr marL="0" indent="0">
              <a:buNone/>
            </a:pPr>
            <a:r>
              <a:rPr lang="en-US" sz="700" i="1" dirty="0">
                <a:solidFill>
                  <a:srgbClr val="D4842A"/>
                </a:solidFill>
                <a:latin typeface="Calibri" pitchFamily="34" charset="0"/>
                <a:ea typeface="Calibri" pitchFamily="34" charset="-122"/>
                <a:cs typeface="Calibri" pitchFamily="34" charset="-120"/>
              </a:rPr>
              <a:t>Strong internal controls, bottlenecked</a:t>
            </a:r>
            <a:endParaRPr lang="en-US" sz="700" dirty="0"/>
          </a:p>
          <a:p>
            <a:pPr marL="0" indent="0">
              <a:buNone/>
            </a:pPr>
            <a:r>
              <a:rPr lang="en-US" sz="700" i="1" dirty="0">
                <a:solidFill>
                  <a:srgbClr val="D4842A"/>
                </a:solidFill>
                <a:latin typeface="Calibri" pitchFamily="34" charset="0"/>
                <a:ea typeface="Calibri" pitchFamily="34" charset="-122"/>
                <a:cs typeface="Calibri" pitchFamily="34" charset="-120"/>
              </a:rPr>
              <a:t>by cross-department integration</a:t>
            </a:r>
            <a:endParaRPr lang="en-US" sz="700" dirty="0"/>
          </a:p>
        </p:txBody>
      </p:sp>
      <p:sp>
        <p:nvSpPr>
          <p:cNvPr id="41" name="Text 39"/>
          <p:cNvSpPr/>
          <p:nvPr/>
        </p:nvSpPr>
        <p:spPr>
          <a:xfrm>
            <a:off x="1064362" y="2788920"/>
            <a:ext cx="2011680" cy="365760"/>
          </a:xfrm>
          <a:prstGeom prst="rect">
            <a:avLst/>
          </a:prstGeom>
          <a:noFill/>
          <a:ln/>
        </p:spPr>
        <p:txBody>
          <a:bodyPr wrap="square" lIns="0" tIns="0" rIns="0" bIns="0" rtlCol="0" anchor="ctr"/>
          <a:lstStyle/>
          <a:p>
            <a:pPr marL="0" indent="0">
              <a:buNone/>
            </a:pPr>
            <a:r>
              <a:rPr lang="en-US" sz="700" i="1" dirty="0">
                <a:solidFill>
                  <a:srgbClr val="666666"/>
                </a:solidFill>
                <a:latin typeface="Calibri" pitchFamily="34" charset="0"/>
                <a:ea typeface="Calibri" pitchFamily="34" charset="-122"/>
                <a:cs typeface="Calibri" pitchFamily="34" charset="-120"/>
              </a:rPr>
              <a:t>Operationally workable through</a:t>
            </a:r>
            <a:endParaRPr lang="en-US" sz="700" dirty="0"/>
          </a:p>
          <a:p>
            <a:pPr marL="0" indent="0">
              <a:buNone/>
            </a:pPr>
            <a:r>
              <a:rPr lang="en-US" sz="700" i="1" dirty="0">
                <a:solidFill>
                  <a:srgbClr val="666666"/>
                </a:solidFill>
                <a:latin typeface="Calibri" pitchFamily="34" charset="0"/>
                <a:ea typeface="Calibri" pitchFamily="34" charset="-122"/>
                <a:cs typeface="Calibri" pitchFamily="34" charset="-120"/>
              </a:rPr>
              <a:t>committed staff, but lacks</a:t>
            </a:r>
            <a:endParaRPr lang="en-US" sz="700" dirty="0"/>
          </a:p>
          <a:p>
            <a:pPr marL="0" indent="0">
              <a:buNone/>
            </a:pPr>
            <a:r>
              <a:rPr lang="en-US" sz="700" i="1" dirty="0">
                <a:solidFill>
                  <a:srgbClr val="666666"/>
                </a:solidFill>
                <a:latin typeface="Calibri" pitchFamily="34" charset="0"/>
                <a:ea typeface="Calibri" pitchFamily="34" charset="-122"/>
                <a:cs typeface="Calibri" pitchFamily="34" charset="-120"/>
              </a:rPr>
              <a:t>data-driven management</a:t>
            </a:r>
            <a:endParaRPr lang="en-US" sz="700" dirty="0"/>
          </a:p>
        </p:txBody>
      </p:sp>
      <p:sp>
        <p:nvSpPr>
          <p:cNvPr id="42" name="Text 40"/>
          <p:cNvSpPr/>
          <p:nvPr/>
        </p:nvSpPr>
        <p:spPr>
          <a:xfrm>
            <a:off x="4904842" y="2788920"/>
            <a:ext cx="2743200" cy="274320"/>
          </a:xfrm>
          <a:prstGeom prst="rect">
            <a:avLst/>
          </a:prstGeom>
          <a:noFill/>
          <a:ln/>
        </p:spPr>
        <p:txBody>
          <a:bodyPr wrap="square" lIns="0" tIns="0" rIns="0" bIns="0" rtlCol="0" anchor="ctr"/>
          <a:lstStyle/>
          <a:p>
            <a:pPr marL="0" indent="0">
              <a:buNone/>
            </a:pPr>
            <a:r>
              <a:rPr lang="en-US" sz="700" i="1" dirty="0">
                <a:solidFill>
                  <a:srgbClr val="8B3A3A"/>
                </a:solidFill>
                <a:latin typeface="Calibri" pitchFamily="34" charset="0"/>
                <a:ea typeface="Calibri" pitchFamily="34" charset="-122"/>
                <a:cs typeface="Calibri" pitchFamily="34" charset="-120"/>
              </a:rPr>
              <a:t>Split authority, manual follow-up,</a:t>
            </a:r>
            <a:endParaRPr lang="en-US" sz="700" dirty="0"/>
          </a:p>
          <a:p>
            <a:pPr marL="0" indent="0">
              <a:buNone/>
            </a:pPr>
            <a:r>
              <a:rPr lang="en-US" sz="700" i="1" dirty="0">
                <a:solidFill>
                  <a:srgbClr val="8B3A3A"/>
                </a:solidFill>
                <a:latin typeface="Calibri" pitchFamily="34" charset="0"/>
                <a:ea typeface="Calibri" pitchFamily="34" charset="-122"/>
                <a:cs typeface="Calibri" pitchFamily="34" charset="-120"/>
              </a:rPr>
              <a:t>structural/financial pressure</a:t>
            </a:r>
            <a:endParaRPr lang="en-US" sz="700" dirty="0"/>
          </a:p>
        </p:txBody>
      </p:sp>
      <p:sp>
        <p:nvSpPr>
          <p:cNvPr id="43" name="Shape 41"/>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44" name="Text 42"/>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45" name="Text 43"/>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46" name="Text 44"/>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12</a:t>
            </a:r>
            <a:endParaRPr lang="en-US" sz="800" dirty="0"/>
          </a:p>
        </p:txBody>
      </p:sp>
      <p:sp>
        <p:nvSpPr>
          <p:cNvPr id="47" name="Arrow: Left 46">
            <a:extLst>
              <a:ext uri="{FF2B5EF4-FFF2-40B4-BE49-F238E27FC236}">
                <a16:creationId xmlns:a16="http://schemas.microsoft.com/office/drawing/2014/main" id="{506FF669-7991-973D-E8A6-DF7290C09CFA}"/>
              </a:ext>
            </a:extLst>
          </p:cNvPr>
          <p:cNvSpPr/>
          <p:nvPr/>
        </p:nvSpPr>
        <p:spPr>
          <a:xfrm rot="5400000">
            <a:off x="-76633" y="1829766"/>
            <a:ext cx="1424179" cy="89506"/>
          </a:xfrm>
          <a:prstGeom prst="leftArrow">
            <a:avLst/>
          </a:prstGeom>
          <a:solidFill>
            <a:srgbClr val="6BA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Left 47">
            <a:extLst>
              <a:ext uri="{FF2B5EF4-FFF2-40B4-BE49-F238E27FC236}">
                <a16:creationId xmlns:a16="http://schemas.microsoft.com/office/drawing/2014/main" id="{47AFCFA2-70C7-DACB-C690-D220F1B52FB9}"/>
              </a:ext>
            </a:extLst>
          </p:cNvPr>
          <p:cNvSpPr/>
          <p:nvPr/>
        </p:nvSpPr>
        <p:spPr>
          <a:xfrm rot="16200000">
            <a:off x="-36460" y="3525812"/>
            <a:ext cx="1338454" cy="84124"/>
          </a:xfrm>
          <a:prstGeom prst="leftArrow">
            <a:avLst/>
          </a:prstGeom>
          <a:solidFill>
            <a:srgbClr val="6BA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rrow: Left 48">
            <a:extLst>
              <a:ext uri="{FF2B5EF4-FFF2-40B4-BE49-F238E27FC236}">
                <a16:creationId xmlns:a16="http://schemas.microsoft.com/office/drawing/2014/main" id="{6859E5F9-B871-4B58-47B9-CB45F43FFBDA}"/>
              </a:ext>
            </a:extLst>
          </p:cNvPr>
          <p:cNvSpPr/>
          <p:nvPr/>
        </p:nvSpPr>
        <p:spPr>
          <a:xfrm>
            <a:off x="1617194" y="4422574"/>
            <a:ext cx="2623002" cy="99129"/>
          </a:xfrm>
          <a:prstGeom prst="leftArrow">
            <a:avLst/>
          </a:prstGeom>
          <a:solidFill>
            <a:srgbClr val="6BA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Left 49">
            <a:extLst>
              <a:ext uri="{FF2B5EF4-FFF2-40B4-BE49-F238E27FC236}">
                <a16:creationId xmlns:a16="http://schemas.microsoft.com/office/drawing/2014/main" id="{B20057A2-74A2-3E86-B21C-7F40E5506749}"/>
              </a:ext>
            </a:extLst>
          </p:cNvPr>
          <p:cNvSpPr/>
          <p:nvPr/>
        </p:nvSpPr>
        <p:spPr>
          <a:xfrm rot="10800000">
            <a:off x="5327468" y="4428851"/>
            <a:ext cx="2417752" cy="92852"/>
          </a:xfrm>
          <a:prstGeom prst="leftArrow">
            <a:avLst/>
          </a:prstGeom>
          <a:solidFill>
            <a:srgbClr val="6BA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Shape 23">
            <a:extLst>
              <a:ext uri="{FF2B5EF4-FFF2-40B4-BE49-F238E27FC236}">
                <a16:creationId xmlns:a16="http://schemas.microsoft.com/office/drawing/2014/main" id="{F063D228-DBC2-58E8-AFE9-2139E163A255}"/>
              </a:ext>
            </a:extLst>
          </p:cNvPr>
          <p:cNvSpPr/>
          <p:nvPr/>
        </p:nvSpPr>
        <p:spPr>
          <a:xfrm>
            <a:off x="3047391" y="2602992"/>
            <a:ext cx="457200" cy="457200"/>
          </a:xfrm>
          <a:prstGeom prst="ellipse">
            <a:avLst/>
          </a:prstGeom>
          <a:solidFill>
            <a:srgbClr val="666666">
              <a:alpha val="80000"/>
            </a:srgbClr>
          </a:solidFill>
          <a:ln w="19050">
            <a:solidFill>
              <a:srgbClr val="666666"/>
            </a:solidFill>
            <a:prstDash val="solid"/>
          </a:ln>
        </p:spPr>
        <p:txBody>
          <a:bodyPr/>
          <a:lstStyle/>
          <a:p>
            <a:endParaRPr lang="en-US"/>
          </a:p>
        </p:txBody>
      </p:sp>
      <p:sp>
        <p:nvSpPr>
          <p:cNvPr id="52" name="Text 24">
            <a:extLst>
              <a:ext uri="{FF2B5EF4-FFF2-40B4-BE49-F238E27FC236}">
                <a16:creationId xmlns:a16="http://schemas.microsoft.com/office/drawing/2014/main" id="{91E86F53-6D1B-D4A5-10A8-D6A5C712FEEA}"/>
              </a:ext>
            </a:extLst>
          </p:cNvPr>
          <p:cNvSpPr/>
          <p:nvPr/>
        </p:nvSpPr>
        <p:spPr>
          <a:xfrm>
            <a:off x="3047391" y="2602992"/>
            <a:ext cx="457200" cy="45720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Transport.</a:t>
            </a:r>
            <a:endParaRPr lang="en-US" sz="750" dirty="0"/>
          </a:p>
        </p:txBody>
      </p:sp>
      <p:sp>
        <p:nvSpPr>
          <p:cNvPr id="53" name="Shape 25">
            <a:extLst>
              <a:ext uri="{FF2B5EF4-FFF2-40B4-BE49-F238E27FC236}">
                <a16:creationId xmlns:a16="http://schemas.microsoft.com/office/drawing/2014/main" id="{5ED8BEB0-B49C-E9BF-0092-0555EB397412}"/>
              </a:ext>
            </a:extLst>
          </p:cNvPr>
          <p:cNvSpPr/>
          <p:nvPr/>
        </p:nvSpPr>
        <p:spPr>
          <a:xfrm>
            <a:off x="3607918" y="3265932"/>
            <a:ext cx="411480" cy="411480"/>
          </a:xfrm>
          <a:prstGeom prst="ellipse">
            <a:avLst/>
          </a:prstGeom>
          <a:solidFill>
            <a:srgbClr val="666666">
              <a:alpha val="80000"/>
            </a:srgbClr>
          </a:solidFill>
          <a:ln w="19050">
            <a:solidFill>
              <a:srgbClr val="666666"/>
            </a:solidFill>
            <a:prstDash val="solid"/>
          </a:ln>
        </p:spPr>
        <p:txBody>
          <a:bodyPr/>
          <a:lstStyle/>
          <a:p>
            <a:endParaRPr lang="en-US"/>
          </a:p>
        </p:txBody>
      </p:sp>
      <p:sp>
        <p:nvSpPr>
          <p:cNvPr id="54" name="Text 26">
            <a:extLst>
              <a:ext uri="{FF2B5EF4-FFF2-40B4-BE49-F238E27FC236}">
                <a16:creationId xmlns:a16="http://schemas.microsoft.com/office/drawing/2014/main" id="{CDE510FC-C5EC-A719-F17A-F82590F7E92E}"/>
              </a:ext>
            </a:extLst>
          </p:cNvPr>
          <p:cNvSpPr/>
          <p:nvPr/>
        </p:nvSpPr>
        <p:spPr>
          <a:xfrm>
            <a:off x="3607918" y="3265932"/>
            <a:ext cx="411480" cy="41148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Athletics</a:t>
            </a:r>
            <a:endParaRPr lang="en-US" sz="750" dirty="0"/>
          </a:p>
        </p:txBody>
      </p:sp>
      <p:sp>
        <p:nvSpPr>
          <p:cNvPr id="55" name="Shape 27">
            <a:extLst>
              <a:ext uri="{FF2B5EF4-FFF2-40B4-BE49-F238E27FC236}">
                <a16:creationId xmlns:a16="http://schemas.microsoft.com/office/drawing/2014/main" id="{16090C44-C7A4-B868-F75A-E7311719647C}"/>
              </a:ext>
            </a:extLst>
          </p:cNvPr>
          <p:cNvSpPr/>
          <p:nvPr/>
        </p:nvSpPr>
        <p:spPr>
          <a:xfrm>
            <a:off x="4122725" y="2987040"/>
            <a:ext cx="457200" cy="457200"/>
          </a:xfrm>
          <a:prstGeom prst="ellipse">
            <a:avLst/>
          </a:prstGeom>
          <a:solidFill>
            <a:srgbClr val="666666">
              <a:alpha val="80000"/>
            </a:srgbClr>
          </a:solidFill>
          <a:ln w="19050">
            <a:solidFill>
              <a:srgbClr val="666666"/>
            </a:solidFill>
            <a:prstDash val="solid"/>
          </a:ln>
        </p:spPr>
        <p:txBody>
          <a:bodyPr/>
          <a:lstStyle/>
          <a:p>
            <a:endParaRPr lang="en-US"/>
          </a:p>
        </p:txBody>
      </p:sp>
      <p:sp>
        <p:nvSpPr>
          <p:cNvPr id="56" name="Text 28">
            <a:extLst>
              <a:ext uri="{FF2B5EF4-FFF2-40B4-BE49-F238E27FC236}">
                <a16:creationId xmlns:a16="http://schemas.microsoft.com/office/drawing/2014/main" id="{5C6A2FF5-B060-DA94-A677-ADDD0C471262}"/>
              </a:ext>
            </a:extLst>
          </p:cNvPr>
          <p:cNvSpPr/>
          <p:nvPr/>
        </p:nvSpPr>
        <p:spPr>
          <a:xfrm>
            <a:off x="4122725" y="2987040"/>
            <a:ext cx="457200" cy="45720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Facilities</a:t>
            </a:r>
            <a:endParaRPr lang="en-US" sz="750" dirty="0"/>
          </a:p>
        </p:txBody>
      </p:sp>
      <p:sp>
        <p:nvSpPr>
          <p:cNvPr id="57" name="Shape 33">
            <a:extLst>
              <a:ext uri="{FF2B5EF4-FFF2-40B4-BE49-F238E27FC236}">
                <a16:creationId xmlns:a16="http://schemas.microsoft.com/office/drawing/2014/main" id="{A89470C7-2510-839B-04CA-04DA5063A373}"/>
              </a:ext>
            </a:extLst>
          </p:cNvPr>
          <p:cNvSpPr/>
          <p:nvPr/>
        </p:nvSpPr>
        <p:spPr>
          <a:xfrm>
            <a:off x="3191866" y="3553968"/>
            <a:ext cx="475488" cy="475488"/>
          </a:xfrm>
          <a:prstGeom prst="ellipse">
            <a:avLst/>
          </a:prstGeom>
          <a:solidFill>
            <a:srgbClr val="B94A4A">
              <a:alpha val="80000"/>
            </a:srgbClr>
          </a:solidFill>
          <a:ln w="19050">
            <a:solidFill>
              <a:srgbClr val="B94A4A"/>
            </a:solidFill>
            <a:prstDash val="solid"/>
          </a:ln>
        </p:spPr>
        <p:txBody>
          <a:bodyPr/>
          <a:lstStyle/>
          <a:p>
            <a:endParaRPr lang="en-US"/>
          </a:p>
        </p:txBody>
      </p:sp>
      <p:sp>
        <p:nvSpPr>
          <p:cNvPr id="58" name="Text 34">
            <a:extLst>
              <a:ext uri="{FF2B5EF4-FFF2-40B4-BE49-F238E27FC236}">
                <a16:creationId xmlns:a16="http://schemas.microsoft.com/office/drawing/2014/main" id="{BF0B4B69-563A-8CF8-A9B0-E6FF4FE1CDB4}"/>
              </a:ext>
            </a:extLst>
          </p:cNvPr>
          <p:cNvSpPr/>
          <p:nvPr/>
        </p:nvSpPr>
        <p:spPr>
          <a:xfrm>
            <a:off x="3191866" y="3553968"/>
            <a:ext cx="475488" cy="475488"/>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School</a:t>
            </a:r>
            <a:endParaRPr lang="en-US" sz="750" dirty="0"/>
          </a:p>
          <a:p>
            <a:pPr marL="0" indent="0" algn="ctr">
              <a:buNone/>
            </a:pPr>
            <a:r>
              <a:rPr lang="en-US" sz="750" b="1" dirty="0">
                <a:solidFill>
                  <a:srgbClr val="FFFFFF"/>
                </a:solidFill>
                <a:latin typeface="Calibri" pitchFamily="34" charset="0"/>
                <a:ea typeface="Calibri" pitchFamily="34" charset="-122"/>
                <a:cs typeface="Calibri" pitchFamily="34" charset="-120"/>
              </a:rPr>
              <a:t>Nutrition</a:t>
            </a:r>
            <a:endParaRPr lang="en-US" sz="750" dirty="0"/>
          </a:p>
        </p:txBody>
      </p:sp>
      <p:sp>
        <p:nvSpPr>
          <p:cNvPr id="60" name="Shape 29">
            <a:extLst>
              <a:ext uri="{FF2B5EF4-FFF2-40B4-BE49-F238E27FC236}">
                <a16:creationId xmlns:a16="http://schemas.microsoft.com/office/drawing/2014/main" id="{2C58BC49-37EB-E082-26C5-D01CCABBA8A9}"/>
              </a:ext>
            </a:extLst>
          </p:cNvPr>
          <p:cNvSpPr/>
          <p:nvPr/>
        </p:nvSpPr>
        <p:spPr>
          <a:xfrm>
            <a:off x="5054804" y="3003804"/>
            <a:ext cx="438912" cy="438912"/>
          </a:xfrm>
          <a:prstGeom prst="ellipse">
            <a:avLst/>
          </a:prstGeom>
          <a:solidFill>
            <a:srgbClr val="B94A4A">
              <a:alpha val="80000"/>
            </a:srgbClr>
          </a:solidFill>
          <a:ln w="19050">
            <a:solidFill>
              <a:srgbClr val="B94A4A"/>
            </a:solidFill>
            <a:prstDash val="solid"/>
          </a:ln>
        </p:spPr>
        <p:txBody>
          <a:bodyPr/>
          <a:lstStyle/>
          <a:p>
            <a:endParaRPr lang="en-US"/>
          </a:p>
        </p:txBody>
      </p:sp>
      <p:sp>
        <p:nvSpPr>
          <p:cNvPr id="61" name="Text 30">
            <a:extLst>
              <a:ext uri="{FF2B5EF4-FFF2-40B4-BE49-F238E27FC236}">
                <a16:creationId xmlns:a16="http://schemas.microsoft.com/office/drawing/2014/main" id="{5F591B93-A72C-AFCF-D141-5A35E6061589}"/>
              </a:ext>
            </a:extLst>
          </p:cNvPr>
          <p:cNvSpPr/>
          <p:nvPr/>
        </p:nvSpPr>
        <p:spPr>
          <a:xfrm>
            <a:off x="5054804" y="3003804"/>
            <a:ext cx="438912" cy="438912"/>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Safety &amp;</a:t>
            </a:r>
            <a:endParaRPr lang="en-US" sz="750" dirty="0"/>
          </a:p>
          <a:p>
            <a:pPr marL="0" indent="0" algn="ctr">
              <a:buNone/>
            </a:pPr>
            <a:r>
              <a:rPr lang="en-US" sz="750" b="1" dirty="0">
                <a:solidFill>
                  <a:srgbClr val="FFFFFF"/>
                </a:solidFill>
                <a:latin typeface="Calibri" pitchFamily="34" charset="0"/>
                <a:ea typeface="Calibri" pitchFamily="34" charset="-122"/>
                <a:cs typeface="Calibri" pitchFamily="34" charset="-120"/>
              </a:rPr>
              <a:t>Risk Mgmt</a:t>
            </a:r>
            <a:endParaRPr lang="en-US" sz="750" dirty="0"/>
          </a:p>
        </p:txBody>
      </p:sp>
      <p:sp>
        <p:nvSpPr>
          <p:cNvPr id="62" name="Shape 31">
            <a:extLst>
              <a:ext uri="{FF2B5EF4-FFF2-40B4-BE49-F238E27FC236}">
                <a16:creationId xmlns:a16="http://schemas.microsoft.com/office/drawing/2014/main" id="{8CC07DBA-AAF8-F60A-20C9-B8475B741ECD}"/>
              </a:ext>
            </a:extLst>
          </p:cNvPr>
          <p:cNvSpPr/>
          <p:nvPr/>
        </p:nvSpPr>
        <p:spPr>
          <a:xfrm>
            <a:off x="6879946" y="3625596"/>
            <a:ext cx="475488" cy="475488"/>
          </a:xfrm>
          <a:prstGeom prst="ellipse">
            <a:avLst/>
          </a:prstGeom>
          <a:solidFill>
            <a:srgbClr val="B94A4A">
              <a:alpha val="80000"/>
            </a:srgbClr>
          </a:solidFill>
          <a:ln w="19050">
            <a:solidFill>
              <a:srgbClr val="B94A4A"/>
            </a:solidFill>
            <a:prstDash val="solid"/>
          </a:ln>
        </p:spPr>
        <p:txBody>
          <a:bodyPr/>
          <a:lstStyle/>
          <a:p>
            <a:endParaRPr lang="en-US"/>
          </a:p>
        </p:txBody>
      </p:sp>
      <p:sp>
        <p:nvSpPr>
          <p:cNvPr id="63" name="Text 32">
            <a:extLst>
              <a:ext uri="{FF2B5EF4-FFF2-40B4-BE49-F238E27FC236}">
                <a16:creationId xmlns:a16="http://schemas.microsoft.com/office/drawing/2014/main" id="{F8F2FE4E-FC17-5E29-B1A8-A0E3F0F38581}"/>
              </a:ext>
            </a:extLst>
          </p:cNvPr>
          <p:cNvSpPr/>
          <p:nvPr/>
        </p:nvSpPr>
        <p:spPr>
          <a:xfrm>
            <a:off x="6879946" y="3625596"/>
            <a:ext cx="475488" cy="475488"/>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Campus</a:t>
            </a:r>
            <a:endParaRPr lang="en-US" sz="750" dirty="0"/>
          </a:p>
          <a:p>
            <a:pPr marL="0" indent="0" algn="ctr">
              <a:buNone/>
            </a:pPr>
            <a:r>
              <a:rPr lang="en-US" sz="750" b="1" dirty="0">
                <a:solidFill>
                  <a:srgbClr val="FFFFFF"/>
                </a:solidFill>
                <a:latin typeface="Calibri" pitchFamily="34" charset="0"/>
                <a:ea typeface="Calibri" pitchFamily="34" charset="-122"/>
                <a:cs typeface="Calibri" pitchFamily="34" charset="-120"/>
              </a:rPr>
              <a:t>Police</a:t>
            </a:r>
            <a:endParaRPr lang="en-US" sz="750" dirty="0"/>
          </a:p>
        </p:txBody>
      </p:sp>
      <p:sp>
        <p:nvSpPr>
          <p:cNvPr id="64" name="Shape 17">
            <a:extLst>
              <a:ext uri="{FF2B5EF4-FFF2-40B4-BE49-F238E27FC236}">
                <a16:creationId xmlns:a16="http://schemas.microsoft.com/office/drawing/2014/main" id="{784F5A50-39BB-BB22-79F2-7EAA222FAD7C}"/>
              </a:ext>
            </a:extLst>
          </p:cNvPr>
          <p:cNvSpPr/>
          <p:nvPr/>
        </p:nvSpPr>
        <p:spPr>
          <a:xfrm>
            <a:off x="5176419" y="1531620"/>
            <a:ext cx="502920" cy="502920"/>
          </a:xfrm>
          <a:prstGeom prst="ellipse">
            <a:avLst/>
          </a:prstGeom>
          <a:solidFill>
            <a:srgbClr val="1E2A3A">
              <a:alpha val="80000"/>
            </a:srgbClr>
          </a:solidFill>
          <a:ln w="31750">
            <a:solidFill>
              <a:srgbClr val="C4962A"/>
            </a:solidFill>
            <a:prstDash val="dash"/>
          </a:ln>
        </p:spPr>
        <p:txBody>
          <a:bodyPr/>
          <a:lstStyle/>
          <a:p>
            <a:endParaRPr lang="en-US"/>
          </a:p>
        </p:txBody>
      </p:sp>
      <p:sp>
        <p:nvSpPr>
          <p:cNvPr id="65" name="Text 18">
            <a:extLst>
              <a:ext uri="{FF2B5EF4-FFF2-40B4-BE49-F238E27FC236}">
                <a16:creationId xmlns:a16="http://schemas.microsoft.com/office/drawing/2014/main" id="{29D9529F-690F-BD80-635D-2B35422C65CD}"/>
              </a:ext>
            </a:extLst>
          </p:cNvPr>
          <p:cNvSpPr/>
          <p:nvPr/>
        </p:nvSpPr>
        <p:spPr>
          <a:xfrm>
            <a:off x="5176419" y="1531620"/>
            <a:ext cx="502920" cy="50292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Technology</a:t>
            </a:r>
            <a:endParaRPr lang="en-US" sz="750" dirty="0"/>
          </a:p>
        </p:txBody>
      </p:sp>
      <p:sp>
        <p:nvSpPr>
          <p:cNvPr id="66" name="Shape 19">
            <a:extLst>
              <a:ext uri="{FF2B5EF4-FFF2-40B4-BE49-F238E27FC236}">
                <a16:creationId xmlns:a16="http://schemas.microsoft.com/office/drawing/2014/main" id="{AD6CCA17-90E0-F94C-99E5-DBAC7FB2D233}"/>
              </a:ext>
            </a:extLst>
          </p:cNvPr>
          <p:cNvSpPr/>
          <p:nvPr/>
        </p:nvSpPr>
        <p:spPr>
          <a:xfrm>
            <a:off x="5352898" y="2258568"/>
            <a:ext cx="457200" cy="457200"/>
          </a:xfrm>
          <a:prstGeom prst="ellipse">
            <a:avLst/>
          </a:prstGeom>
          <a:solidFill>
            <a:srgbClr val="1E2A3A">
              <a:alpha val="80000"/>
            </a:srgbClr>
          </a:solidFill>
          <a:ln w="19050">
            <a:solidFill>
              <a:srgbClr val="1E2A3A"/>
            </a:solidFill>
            <a:prstDash val="solid"/>
          </a:ln>
        </p:spPr>
        <p:txBody>
          <a:bodyPr/>
          <a:lstStyle/>
          <a:p>
            <a:endParaRPr lang="en-US"/>
          </a:p>
        </p:txBody>
      </p:sp>
      <p:sp>
        <p:nvSpPr>
          <p:cNvPr id="67" name="Text 20">
            <a:extLst>
              <a:ext uri="{FF2B5EF4-FFF2-40B4-BE49-F238E27FC236}">
                <a16:creationId xmlns:a16="http://schemas.microsoft.com/office/drawing/2014/main" id="{A11B17BF-B972-121E-83E7-95068B86F1AB}"/>
              </a:ext>
            </a:extLst>
          </p:cNvPr>
          <p:cNvSpPr/>
          <p:nvPr/>
        </p:nvSpPr>
        <p:spPr>
          <a:xfrm>
            <a:off x="5352898" y="2258568"/>
            <a:ext cx="457200" cy="45720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HR</a:t>
            </a:r>
            <a:endParaRPr lang="en-US" sz="750" dirty="0"/>
          </a:p>
        </p:txBody>
      </p:sp>
      <p:sp>
        <p:nvSpPr>
          <p:cNvPr id="68" name="Shape 21">
            <a:extLst>
              <a:ext uri="{FF2B5EF4-FFF2-40B4-BE49-F238E27FC236}">
                <a16:creationId xmlns:a16="http://schemas.microsoft.com/office/drawing/2014/main" id="{DB7860B4-B3BD-4478-041A-D5BA93941950}"/>
              </a:ext>
            </a:extLst>
          </p:cNvPr>
          <p:cNvSpPr/>
          <p:nvPr/>
        </p:nvSpPr>
        <p:spPr>
          <a:xfrm>
            <a:off x="6274613" y="2130552"/>
            <a:ext cx="457200" cy="457200"/>
          </a:xfrm>
          <a:prstGeom prst="ellipse">
            <a:avLst/>
          </a:prstGeom>
          <a:solidFill>
            <a:srgbClr val="1E2A3A">
              <a:alpha val="80000"/>
            </a:srgbClr>
          </a:solidFill>
          <a:ln w="19050">
            <a:solidFill>
              <a:srgbClr val="1E2A3A"/>
            </a:solidFill>
            <a:prstDash val="solid"/>
          </a:ln>
        </p:spPr>
        <p:txBody>
          <a:bodyPr/>
          <a:lstStyle/>
          <a:p>
            <a:endParaRPr lang="en-US"/>
          </a:p>
        </p:txBody>
      </p:sp>
      <p:sp>
        <p:nvSpPr>
          <p:cNvPr id="69" name="Text 22">
            <a:extLst>
              <a:ext uri="{FF2B5EF4-FFF2-40B4-BE49-F238E27FC236}">
                <a16:creationId xmlns:a16="http://schemas.microsoft.com/office/drawing/2014/main" id="{FCF4763D-FF73-55A8-6D6D-FDAC744AA311}"/>
              </a:ext>
            </a:extLst>
          </p:cNvPr>
          <p:cNvSpPr/>
          <p:nvPr/>
        </p:nvSpPr>
        <p:spPr>
          <a:xfrm>
            <a:off x="6274613" y="2130552"/>
            <a:ext cx="457200" cy="457200"/>
          </a:xfrm>
          <a:prstGeom prst="rect">
            <a:avLst/>
          </a:prstGeom>
          <a:noFill/>
          <a:ln/>
        </p:spPr>
        <p:txBody>
          <a:bodyPr wrap="square" lIns="0" tIns="0" rIns="0" bIns="0" rtlCol="0" anchor="ctr"/>
          <a:lstStyle/>
          <a:p>
            <a:pPr marL="0" indent="0" algn="ctr">
              <a:buNone/>
            </a:pPr>
            <a:r>
              <a:rPr lang="en-US" sz="750" b="1" dirty="0">
                <a:solidFill>
                  <a:srgbClr val="FFFFFF"/>
                </a:solidFill>
                <a:latin typeface="Calibri" pitchFamily="34" charset="0"/>
                <a:ea typeface="Calibri" pitchFamily="34" charset="-122"/>
                <a:cs typeface="Calibri" pitchFamily="34" charset="-120"/>
              </a:rPr>
              <a:t>Finance</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Human Resources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Staffing, cost, and performance benchmarks (SY 24-25)</a:t>
            </a:r>
            <a:endParaRPr lang="en-US" sz="1200" dirty="0"/>
          </a:p>
        </p:txBody>
      </p:sp>
      <p:sp>
        <p:nvSpPr>
          <p:cNvPr id="4" name="Shape 2"/>
          <p:cNvSpPr/>
          <p:nvPr/>
        </p:nvSpPr>
        <p:spPr>
          <a:xfrm>
            <a:off x="6858000" y="320040"/>
            <a:ext cx="1737360" cy="502920"/>
          </a:xfrm>
          <a:prstGeom prst="rect">
            <a:avLst/>
          </a:prstGeom>
          <a:solidFill>
            <a:srgbClr val="C4962A"/>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DEFINED</a:t>
            </a:r>
            <a:endParaRPr lang="en-US" sz="700" dirty="0"/>
          </a:p>
        </p:txBody>
      </p:sp>
      <p:graphicFrame>
        <p:nvGraphicFramePr>
          <p:cNvPr id="6" name="Table 0"/>
          <p:cNvGraphicFramePr>
            <a:graphicFrameLocks noGrp="1"/>
          </p:cNvGraphicFramePr>
          <p:nvPr/>
        </p:nvGraphicFramePr>
        <p:xfrm>
          <a:off x="548640" y="1097280"/>
          <a:ext cx="8046720" cy="2075688"/>
        </p:xfrm>
        <a:graphic>
          <a:graphicData uri="http://schemas.openxmlformats.org/drawingml/2006/table">
            <a:tbl>
              <a:tblPr/>
              <a:tblGrid>
                <a:gridCol w="2377440">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gridCol w="1133856">
                  <a:extLst>
                    <a:ext uri="{9D8B030D-6E8A-4147-A177-3AD203B41FA5}">
                      <a16:colId xmlns:a16="http://schemas.microsoft.com/office/drawing/2014/main" val="20003"/>
                    </a:ext>
                  </a:extLst>
                </a:gridCol>
                <a:gridCol w="1133856">
                  <a:extLst>
                    <a:ext uri="{9D8B030D-6E8A-4147-A177-3AD203B41FA5}">
                      <a16:colId xmlns:a16="http://schemas.microsoft.com/office/drawing/2014/main" val="20004"/>
                    </a:ext>
                  </a:extLst>
                </a:gridCol>
                <a:gridCol w="1133856">
                  <a:extLst>
                    <a:ext uri="{9D8B030D-6E8A-4147-A177-3AD203B41FA5}">
                      <a16:colId xmlns:a16="http://schemas.microsoft.com/office/drawing/2014/main" val="20005"/>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Peer Range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Staff per HR Employee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225 (SE avg)</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325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152-469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most peers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HR Cost per District Staff</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$732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$545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$826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Below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Overall Separation Rate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17.0%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16.3%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both</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Teacher Separation Rate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16.8%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15.9%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11.9%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both</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Misconduct per 1K Staff</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19.4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3.4x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HR Cost 3-Year Change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Rising</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bl>
          </a:graphicData>
        </a:graphic>
      </p:graphicFrame>
      <p:sp>
        <p:nvSpPr>
          <p:cNvPr id="7" name="Text 4"/>
          <p:cNvSpPr/>
          <p:nvPr/>
        </p:nvSpPr>
        <p:spPr>
          <a:xfrm>
            <a:off x="548640" y="3225218"/>
            <a:ext cx="8046720" cy="274320"/>
          </a:xfrm>
          <a:prstGeom prst="rect">
            <a:avLst/>
          </a:prstGeom>
          <a:noFill/>
          <a:ln/>
        </p:spPr>
        <p:txBody>
          <a:bodyPr wrap="square" lIns="0" tIns="0" rIns="0" bIns="0" rtlCol="0" anchor="ctr"/>
          <a:lstStyle/>
          <a:p>
            <a:pPr marL="0" indent="0">
              <a:buNone/>
            </a:pPr>
            <a:r>
              <a:rPr lang="en-US" sz="1000" i="1" dirty="0">
                <a:solidFill>
                  <a:srgbClr val="999999"/>
                </a:solidFill>
                <a:latin typeface="Calibri" pitchFamily="34" charset="0"/>
                <a:ea typeface="Calibri" pitchFamily="34" charset="-122"/>
                <a:cs typeface="Calibri" pitchFamily="34" charset="-120"/>
              </a:rPr>
              <a:t>Staffing ratio exceeds peers, but cost per staff is below national. High headcount of lower-paid staff compensating for manual processes.</a:t>
            </a:r>
            <a:endParaRPr lang="en-US" sz="1000" dirty="0"/>
          </a:p>
        </p:txBody>
      </p:sp>
      <p:sp>
        <p:nvSpPr>
          <p:cNvPr id="8" name="Shape 5"/>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9" name="Text 6"/>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0" name="Text 7"/>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1" name="Text 8"/>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13</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Human Resources: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594360"/>
          </a:xfrm>
          <a:prstGeom prst="rect">
            <a:avLst/>
          </a:prstGeom>
          <a:solidFill>
            <a:srgbClr val="C4962A"/>
          </a:solidFill>
          <a:ln/>
        </p:spPr>
        <p:txBody>
          <a:bodyPr/>
          <a:lstStyle/>
          <a:p>
            <a:endParaRPr lang="en-US"/>
          </a:p>
        </p:txBody>
      </p:sp>
      <p:sp>
        <p:nvSpPr>
          <p:cNvPr id="6" name="Text 4"/>
          <p:cNvSpPr/>
          <p:nvPr/>
        </p:nvSpPr>
        <p:spPr>
          <a:xfrm>
            <a:off x="68580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Automate high-volume manual processes</a:t>
            </a:r>
            <a:endParaRPr lang="en-US" sz="1000" dirty="0"/>
          </a:p>
        </p:txBody>
      </p:sp>
      <p:sp>
        <p:nvSpPr>
          <p:cNvPr id="7" name="Text 5"/>
          <p:cNvSpPr/>
          <p:nvPr/>
        </p:nvSpPr>
        <p:spPr>
          <a:xfrm>
            <a:off x="68580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Travel reimbursement, leave management, and athletic supplement processing can be streamlined without system integration.</a:t>
            </a:r>
            <a:endParaRPr lang="en-US" sz="850" dirty="0"/>
          </a:p>
        </p:txBody>
      </p:sp>
      <p:sp>
        <p:nvSpPr>
          <p:cNvPr id="8" name="Shape 6"/>
          <p:cNvSpPr/>
          <p:nvPr/>
        </p:nvSpPr>
        <p:spPr>
          <a:xfrm>
            <a:off x="54864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755648"/>
            <a:ext cx="45720" cy="594360"/>
          </a:xfrm>
          <a:prstGeom prst="rect">
            <a:avLst/>
          </a:prstGeom>
          <a:solidFill>
            <a:srgbClr val="B94A4A"/>
          </a:solidFill>
          <a:ln/>
        </p:spPr>
        <p:txBody>
          <a:bodyPr/>
          <a:lstStyle/>
          <a:p>
            <a:endParaRPr lang="en-US"/>
          </a:p>
        </p:txBody>
      </p:sp>
      <p:sp>
        <p:nvSpPr>
          <p:cNvPr id="10" name="Text 8"/>
          <p:cNvSpPr/>
          <p:nvPr/>
        </p:nvSpPr>
        <p:spPr>
          <a:xfrm>
            <a:off x="685800" y="1801368"/>
            <a:ext cx="3566160" cy="201168"/>
          </a:xfrm>
          <a:prstGeom prst="rect">
            <a:avLst/>
          </a:prstGeom>
          <a:noFill/>
          <a:ln/>
        </p:spPr>
        <p:txBody>
          <a:bodyPr wrap="square" lIns="0" tIns="0" rIns="0" bIns="0" rtlCol="0" anchor="ctr"/>
          <a:lstStyle/>
          <a:p>
            <a:r>
              <a:rPr lang="en-US" sz="1000" b="1">
                <a:solidFill>
                  <a:srgbClr val="1E2A3A"/>
                </a:solidFill>
                <a:latin typeface="Calibri"/>
                <a:ea typeface="Calibri"/>
                <a:cs typeface="Calibri"/>
              </a:rPr>
              <a:t>Address the Compensation Specialist role bottleneck</a:t>
            </a:r>
            <a:endParaRPr lang="en-US" sz="1000">
              <a:latin typeface="Calibri"/>
              <a:ea typeface="Calibri"/>
              <a:cs typeface="Calibri"/>
            </a:endParaRPr>
          </a:p>
        </p:txBody>
      </p:sp>
      <p:sp>
        <p:nvSpPr>
          <p:cNvPr id="11" name="Text 9"/>
          <p:cNvSpPr/>
          <p:nvPr/>
        </p:nvSpPr>
        <p:spPr>
          <a:xfrm>
            <a:off x="68580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Five incumbents since 2021. Role is structurally overloaded managing supplements across 25+ budget codes. Redesign required.</a:t>
            </a:r>
            <a:endParaRPr lang="en-US" sz="850" dirty="0"/>
          </a:p>
        </p:txBody>
      </p:sp>
      <p:sp>
        <p:nvSpPr>
          <p:cNvPr id="12" name="Shape 10"/>
          <p:cNvSpPr/>
          <p:nvPr/>
        </p:nvSpPr>
        <p:spPr>
          <a:xfrm>
            <a:off x="54864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14016"/>
            <a:ext cx="45720" cy="594360"/>
          </a:xfrm>
          <a:prstGeom prst="rect">
            <a:avLst/>
          </a:prstGeom>
          <a:solidFill>
            <a:srgbClr val="B94A4A"/>
          </a:solidFill>
          <a:ln/>
        </p:spPr>
        <p:txBody>
          <a:bodyPr/>
          <a:lstStyle/>
          <a:p>
            <a:endParaRPr lang="en-US"/>
          </a:p>
        </p:txBody>
      </p:sp>
      <p:sp>
        <p:nvSpPr>
          <p:cNvPr id="14" name="Text 12"/>
          <p:cNvSpPr/>
          <p:nvPr/>
        </p:nvSpPr>
        <p:spPr>
          <a:xfrm>
            <a:off x="68580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Build workforce analytics capability</a:t>
            </a:r>
            <a:endParaRPr lang="en-US" sz="1000" dirty="0"/>
          </a:p>
        </p:txBody>
      </p:sp>
      <p:sp>
        <p:nvSpPr>
          <p:cNvPr id="15" name="Text 13"/>
          <p:cNvSpPr/>
          <p:nvPr/>
        </p:nvSpPr>
        <p:spPr>
          <a:xfrm>
            <a:off x="68580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Separation rates exceed all benchmarks and are trending upward. The district cannot diagnose root cause with a 10% exit survey response rate.</a:t>
            </a:r>
            <a:endParaRPr lang="en-US" sz="850" dirty="0"/>
          </a:p>
        </p:txBody>
      </p:sp>
      <p:sp>
        <p:nvSpPr>
          <p:cNvPr id="16" name="Shape 14"/>
          <p:cNvSpPr/>
          <p:nvPr/>
        </p:nvSpPr>
        <p:spPr>
          <a:xfrm>
            <a:off x="4754880" y="1097280"/>
            <a:ext cx="3840480" cy="65836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658368"/>
          </a:xfrm>
          <a:prstGeom prst="rect">
            <a:avLst/>
          </a:prstGeom>
          <a:solidFill>
            <a:srgbClr val="C4962A"/>
          </a:solidFill>
          <a:ln/>
        </p:spPr>
        <p:txBody>
          <a:bodyPr/>
          <a:lstStyle/>
          <a:p>
            <a:endParaRPr lang="en-US"/>
          </a:p>
        </p:txBody>
      </p:sp>
      <p:sp>
        <p:nvSpPr>
          <p:cNvPr id="18" name="Text 16"/>
          <p:cNvSpPr/>
          <p:nvPr/>
        </p:nvSpPr>
        <p:spPr>
          <a:xfrm>
            <a:off x="4892040" y="1143000"/>
            <a:ext cx="3566160" cy="22283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Leverage the leadership transition</a:t>
            </a:r>
            <a:endParaRPr lang="en-US" sz="1000" dirty="0"/>
          </a:p>
        </p:txBody>
      </p:sp>
      <p:sp>
        <p:nvSpPr>
          <p:cNvPr id="19" name="Text 17"/>
          <p:cNvSpPr/>
          <p:nvPr/>
        </p:nvSpPr>
        <p:spPr>
          <a:xfrm>
            <a:off x="4892040" y="1344168"/>
            <a:ext cx="3566160" cy="354506"/>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The pending Asst. Superintendent retirement creates a restructuring window. If the Executive Director assumes the role, the Asst. Supt. line may not need to be refilled.</a:t>
            </a:r>
            <a:endParaRPr lang="en-US" sz="850" dirty="0"/>
          </a:p>
        </p:txBody>
      </p:sp>
      <p:sp>
        <p:nvSpPr>
          <p:cNvPr id="20" name="Shape 18"/>
          <p:cNvSpPr/>
          <p:nvPr/>
        </p:nvSpPr>
        <p:spPr>
          <a:xfrm>
            <a:off x="4754880" y="185503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855036"/>
            <a:ext cx="45720" cy="594360"/>
          </a:xfrm>
          <a:prstGeom prst="rect">
            <a:avLst/>
          </a:prstGeom>
          <a:solidFill>
            <a:srgbClr val="D4842A"/>
          </a:solidFill>
          <a:ln/>
        </p:spPr>
        <p:txBody>
          <a:bodyPr/>
          <a:lstStyle/>
          <a:p>
            <a:endParaRPr lang="en-US"/>
          </a:p>
        </p:txBody>
      </p:sp>
      <p:sp>
        <p:nvSpPr>
          <p:cNvPr id="22" name="Text 20"/>
          <p:cNvSpPr/>
          <p:nvPr/>
        </p:nvSpPr>
        <p:spPr>
          <a:xfrm>
            <a:off x="4892040" y="190075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Standardize principal compliance with HR procedures</a:t>
            </a:r>
            <a:endParaRPr lang="en-US" sz="1000" dirty="0"/>
          </a:p>
        </p:txBody>
      </p:sp>
      <p:sp>
        <p:nvSpPr>
          <p:cNvPr id="23" name="Text 21"/>
          <p:cNvSpPr/>
          <p:nvPr/>
        </p:nvSpPr>
        <p:spPr>
          <a:xfrm>
            <a:off x="4892040" y="210192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Principals are not consistently following required coaching and documentation steps before termination. Being codified in board policy.</a:t>
            </a:r>
            <a:endParaRPr lang="en-US" sz="850" dirty="0"/>
          </a:p>
        </p:txBody>
      </p:sp>
      <p:sp>
        <p:nvSpPr>
          <p:cNvPr id="24" name="Shape 22"/>
          <p:cNvSpPr/>
          <p:nvPr/>
        </p:nvSpPr>
        <p:spPr>
          <a:xfrm>
            <a:off x="4754880" y="2542032"/>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542032"/>
            <a:ext cx="45720" cy="594360"/>
          </a:xfrm>
          <a:prstGeom prst="rect">
            <a:avLst/>
          </a:prstGeom>
          <a:solidFill>
            <a:srgbClr val="D4842A"/>
          </a:solidFill>
          <a:ln/>
        </p:spPr>
        <p:txBody>
          <a:bodyPr/>
          <a:lstStyle/>
          <a:p>
            <a:endParaRPr lang="en-US"/>
          </a:p>
        </p:txBody>
      </p:sp>
      <p:sp>
        <p:nvSpPr>
          <p:cNvPr id="26" name="Text 24"/>
          <p:cNvSpPr/>
          <p:nvPr/>
        </p:nvSpPr>
        <p:spPr>
          <a:xfrm>
            <a:off x="4892040" y="2559124"/>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Resolve split Workers' Comp accountability</a:t>
            </a:r>
            <a:endParaRPr lang="en-US" sz="1000" dirty="0"/>
          </a:p>
        </p:txBody>
      </p:sp>
      <p:sp>
        <p:nvSpPr>
          <p:cNvPr id="27" name="Text 25"/>
          <p:cNvSpPr/>
          <p:nvPr/>
        </p:nvSpPr>
        <p:spPr>
          <a:xfrm>
            <a:off x="4892040" y="2760292"/>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Workers' Comp straddles HR and Safety &amp; Security with unclear ownership. Consolidate under one authority.</a:t>
            </a:r>
            <a:endParaRPr lang="en-US" sz="850" dirty="0"/>
          </a:p>
        </p:txBody>
      </p:sp>
      <p:sp>
        <p:nvSpPr>
          <p:cNvPr id="28" name="Shape 26"/>
          <p:cNvSpPr/>
          <p:nvPr/>
        </p:nvSpPr>
        <p:spPr>
          <a:xfrm>
            <a:off x="548640" y="3209544"/>
            <a:ext cx="8046720" cy="457200"/>
          </a:xfrm>
          <a:prstGeom prst="rect">
            <a:avLst/>
          </a:prstGeom>
          <a:solidFill>
            <a:srgbClr val="1E2A3A"/>
          </a:solidFill>
          <a:ln/>
        </p:spPr>
        <p:txBody>
          <a:bodyPr/>
          <a:lstStyle/>
          <a:p>
            <a:endParaRPr lang="en-US"/>
          </a:p>
        </p:txBody>
      </p:sp>
      <p:sp>
        <p:nvSpPr>
          <p:cNvPr id="29" name="Text 27"/>
          <p:cNvSpPr/>
          <p:nvPr/>
        </p:nvSpPr>
        <p:spPr>
          <a:xfrm>
            <a:off x="731520" y="3209544"/>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HR operates with documented processes but is constrained by system integration gaps and a staffing model built to manage manual work rather than drive strategic improvement.</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14</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Finance</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Staffing, cost, and performance benchmarks (SY 24-25)</a:t>
            </a:r>
            <a:endParaRPr lang="en-US" sz="1200" dirty="0"/>
          </a:p>
        </p:txBody>
      </p:sp>
      <p:sp>
        <p:nvSpPr>
          <p:cNvPr id="4" name="Shape 2"/>
          <p:cNvSpPr/>
          <p:nvPr/>
        </p:nvSpPr>
        <p:spPr>
          <a:xfrm>
            <a:off x="6858000" y="320040"/>
            <a:ext cx="1737360" cy="502920"/>
          </a:xfrm>
          <a:prstGeom prst="rect">
            <a:avLst/>
          </a:prstGeom>
          <a:solidFill>
            <a:srgbClr val="C4962A"/>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DEFINED</a:t>
            </a:r>
            <a:endParaRPr lang="en-US" sz="700" dirty="0"/>
          </a:p>
        </p:txBody>
      </p:sp>
      <p:graphicFrame>
        <p:nvGraphicFramePr>
          <p:cNvPr id="6" name="Table 0"/>
          <p:cNvGraphicFramePr>
            <a:graphicFrameLocks noGrp="1"/>
          </p:cNvGraphicFramePr>
          <p:nvPr/>
        </p:nvGraphicFramePr>
        <p:xfrm>
          <a:off x="548640" y="1097280"/>
          <a:ext cx="8046720" cy="2407920"/>
        </p:xfrm>
        <a:graphic>
          <a:graphicData uri="http://schemas.openxmlformats.org/drawingml/2006/table">
            <a:tbl>
              <a:tblPr/>
              <a:tblGrid>
                <a:gridCol w="2377440">
                  <a:extLst>
                    <a:ext uri="{9D8B030D-6E8A-4147-A177-3AD203B41FA5}">
                      <a16:colId xmlns:a16="http://schemas.microsoft.com/office/drawing/2014/main" val="20000"/>
                    </a:ext>
                  </a:extLst>
                </a:gridCol>
                <a:gridCol w="1133856">
                  <a:extLst>
                    <a:ext uri="{9D8B030D-6E8A-4147-A177-3AD203B41FA5}">
                      <a16:colId xmlns:a16="http://schemas.microsoft.com/office/drawing/2014/main" val="20001"/>
                    </a:ext>
                  </a:extLst>
                </a:gridCol>
                <a:gridCol w="1133856">
                  <a:extLst>
                    <a:ext uri="{9D8B030D-6E8A-4147-A177-3AD203B41FA5}">
                      <a16:colId xmlns:a16="http://schemas.microsoft.com/office/drawing/2014/main" val="20002"/>
                    </a:ext>
                  </a:extLst>
                </a:gridCol>
                <a:gridCol w="1133856">
                  <a:extLst>
                    <a:ext uri="{9D8B030D-6E8A-4147-A177-3AD203B41FA5}">
                      <a16:colId xmlns:a16="http://schemas.microsoft.com/office/drawing/2014/main" val="20003"/>
                    </a:ext>
                  </a:extLst>
                </a:gridCol>
                <a:gridCol w="1133856">
                  <a:extLst>
                    <a:ext uri="{9D8B030D-6E8A-4147-A177-3AD203B41FA5}">
                      <a16:colId xmlns:a16="http://schemas.microsoft.com/office/drawing/2014/main" val="20004"/>
                    </a:ext>
                  </a:extLst>
                </a:gridCol>
                <a:gridCol w="1133856">
                  <a:extLst>
                    <a:ext uri="{9D8B030D-6E8A-4147-A177-3AD203B41FA5}">
                      <a16:colId xmlns:a16="http://schemas.microsoft.com/office/drawing/2014/main" val="20005"/>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Peer Range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Revenue per Finance Staff</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$12.35M</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$16-30M</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Lowest among peers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Procurement Cost per $100K Rev</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$324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$112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$87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3-4x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Cost per Purchase Order</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$104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65% above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Paycheck Error Rate (per 10K)</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9.74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9.8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parity (was 63.5)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Payroll Cost 3-Year Change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Rising faster than rev</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Expenditure Efficiency (Budget/Actual)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97.1%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113.7%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Better than the median of national peers. Minimal budget cushion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bl>
          </a:graphicData>
        </a:graphic>
      </p:graphicFrame>
      <p:sp>
        <p:nvSpPr>
          <p:cNvPr id="7" name="Shape 4"/>
          <p:cNvSpPr/>
          <p:nvPr/>
        </p:nvSpPr>
        <p:spPr>
          <a:xfrm>
            <a:off x="542271" y="3633011"/>
            <a:ext cx="8046720" cy="502920"/>
          </a:xfrm>
          <a:prstGeom prst="rect">
            <a:avLst/>
          </a:prstGeom>
          <a:solidFill>
            <a:srgbClr val="F0EDE6"/>
          </a:solidFill>
          <a:ln/>
          <a:effectLst>
            <a:outerShdw blurRad="50800" dist="12700" dir="8100000" algn="bl" rotWithShape="0">
              <a:srgbClr val="000000">
                <a:alpha val="10000"/>
              </a:srgbClr>
            </a:outerShdw>
          </a:effectLst>
        </p:spPr>
        <p:txBody>
          <a:bodyPr/>
          <a:lstStyle/>
          <a:p>
            <a:endParaRPr lang="en-US"/>
          </a:p>
        </p:txBody>
      </p:sp>
      <p:sp>
        <p:nvSpPr>
          <p:cNvPr id="8" name="Shape 5"/>
          <p:cNvSpPr/>
          <p:nvPr/>
        </p:nvSpPr>
        <p:spPr>
          <a:xfrm>
            <a:off x="542271" y="3633011"/>
            <a:ext cx="45720" cy="502920"/>
          </a:xfrm>
          <a:prstGeom prst="rect">
            <a:avLst/>
          </a:prstGeom>
          <a:solidFill>
            <a:srgbClr val="C4962A"/>
          </a:solidFill>
          <a:ln/>
        </p:spPr>
        <p:txBody>
          <a:bodyPr/>
          <a:lstStyle/>
          <a:p>
            <a:endParaRPr lang="en-US"/>
          </a:p>
        </p:txBody>
      </p:sp>
      <p:sp>
        <p:nvSpPr>
          <p:cNvPr id="9" name="Text 6"/>
          <p:cNvSpPr/>
          <p:nvPr/>
        </p:nvSpPr>
        <p:spPr>
          <a:xfrm>
            <a:off x="725151" y="3633011"/>
            <a:ext cx="7680960" cy="502920"/>
          </a:xfrm>
          <a:prstGeom prst="rect">
            <a:avLst/>
          </a:prstGeom>
          <a:noFill/>
          <a:ln/>
        </p:spPr>
        <p:txBody>
          <a:bodyPr wrap="square" lIns="0" tIns="0" rIns="0" bIns="0" rtlCol="0" anchor="ctr"/>
          <a:lstStyle/>
          <a:p>
            <a:pPr marL="0" indent="0">
              <a:buNone/>
            </a:pPr>
            <a:r>
              <a:rPr lang="en-US" sz="850" dirty="0">
                <a:solidFill>
                  <a:srgbClr val="333333"/>
                </a:solidFill>
                <a:latin typeface="Calibri" pitchFamily="34" charset="0"/>
                <a:ea typeface="Calibri" pitchFamily="34" charset="-122"/>
                <a:cs typeface="Calibri" pitchFamily="34" charset="-120"/>
              </a:rPr>
              <a:t>Note: BCSD is the only peer housing warehouse operations under Finance. Warehouse staff excluded from ratios above, except for Procurement Cost. Grants management placement varies across peers (4 of 10 peers also house grants under Finance) and is not an outlier.</a:t>
            </a:r>
            <a:endParaRPr lang="en-US" sz="850" dirty="0"/>
          </a:p>
        </p:txBody>
      </p:sp>
      <p:sp>
        <p:nvSpPr>
          <p:cNvPr id="10" name="Text 7"/>
          <p:cNvSpPr/>
          <p:nvPr/>
        </p:nvSpPr>
        <p:spPr>
          <a:xfrm>
            <a:off x="548640" y="4193945"/>
            <a:ext cx="8046720" cy="274320"/>
          </a:xfrm>
          <a:prstGeom prst="rect">
            <a:avLst/>
          </a:prstGeom>
          <a:noFill/>
          <a:ln/>
        </p:spPr>
        <p:txBody>
          <a:bodyPr wrap="square" lIns="0" tIns="0" rIns="0" bIns="0" rtlCol="0" anchor="ctr"/>
          <a:lstStyle/>
          <a:p>
            <a:pPr marL="0" indent="0">
              <a:buNone/>
            </a:pPr>
            <a:r>
              <a:rPr lang="en-US" sz="1000" i="1" dirty="0">
                <a:solidFill>
                  <a:srgbClr val="999999"/>
                </a:solidFill>
                <a:latin typeface="Calibri" pitchFamily="34" charset="0"/>
                <a:ea typeface="Calibri" pitchFamily="34" charset="-122"/>
                <a:cs typeface="Calibri" pitchFamily="34" charset="-120"/>
              </a:rPr>
              <a:t>Payroll accuracy improved dramatically: errors dropped from 63.5 to 9.74 per 10K payments over two years.</a:t>
            </a:r>
            <a:endParaRPr lang="en-US" sz="1000" dirty="0"/>
          </a:p>
        </p:txBody>
      </p:sp>
      <p:sp>
        <p:nvSpPr>
          <p:cNvPr id="11" name="Shape 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12" name="Text 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3" name="Text 1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4" name="Text 1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15</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Finance: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594360"/>
          </a:xfrm>
          <a:prstGeom prst="rect">
            <a:avLst/>
          </a:prstGeom>
          <a:solidFill>
            <a:srgbClr val="4A8C6F"/>
          </a:solidFill>
          <a:ln/>
        </p:spPr>
        <p:txBody>
          <a:bodyPr/>
          <a:lstStyle/>
          <a:p>
            <a:endParaRPr lang="en-US"/>
          </a:p>
        </p:txBody>
      </p:sp>
      <p:sp>
        <p:nvSpPr>
          <p:cNvPr id="6" name="Text 4"/>
          <p:cNvSpPr/>
          <p:nvPr/>
        </p:nvSpPr>
        <p:spPr>
          <a:xfrm>
            <a:off x="68580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Digitize travel reimbursement</a:t>
            </a:r>
            <a:endParaRPr lang="en-US" sz="1000" dirty="0"/>
          </a:p>
        </p:txBody>
      </p:sp>
      <p:sp>
        <p:nvSpPr>
          <p:cNvPr id="7" name="Text 5"/>
          <p:cNvSpPr/>
          <p:nvPr/>
        </p:nvSpPr>
        <p:spPr>
          <a:xfrm>
            <a:off x="68580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Entirely paper-based using internal courier. Finance leadership independently identified this as a pain point. Highest-impact quick win.</a:t>
            </a:r>
            <a:endParaRPr lang="en-US" sz="850" dirty="0"/>
          </a:p>
        </p:txBody>
      </p:sp>
      <p:sp>
        <p:nvSpPr>
          <p:cNvPr id="8" name="Shape 6"/>
          <p:cNvSpPr/>
          <p:nvPr/>
        </p:nvSpPr>
        <p:spPr>
          <a:xfrm>
            <a:off x="54864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755648"/>
            <a:ext cx="45720" cy="594360"/>
          </a:xfrm>
          <a:prstGeom prst="rect">
            <a:avLst/>
          </a:prstGeom>
          <a:solidFill>
            <a:srgbClr val="C4962A"/>
          </a:solidFill>
          <a:ln/>
        </p:spPr>
        <p:txBody>
          <a:bodyPr/>
          <a:lstStyle/>
          <a:p>
            <a:endParaRPr lang="en-US"/>
          </a:p>
        </p:txBody>
      </p:sp>
      <p:sp>
        <p:nvSpPr>
          <p:cNvPr id="10" name="Text 8"/>
          <p:cNvSpPr/>
          <p:nvPr/>
        </p:nvSpPr>
        <p:spPr>
          <a:xfrm>
            <a:off x="68580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Eliminate parallel P-Card reconciliation</a:t>
            </a:r>
            <a:endParaRPr lang="en-US" sz="1000" dirty="0"/>
          </a:p>
        </p:txBody>
      </p:sp>
      <p:sp>
        <p:nvSpPr>
          <p:cNvPr id="11" name="Text 9"/>
          <p:cNvSpPr/>
          <p:nvPr/>
        </p:nvSpPr>
        <p:spPr>
          <a:xfrm>
            <a:off x="68580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Paper receipts and digital workflows run in parallel. Consolidating to a single digital process removes redundant verification steps.</a:t>
            </a:r>
            <a:endParaRPr lang="en-US" sz="850" dirty="0"/>
          </a:p>
        </p:txBody>
      </p:sp>
      <p:sp>
        <p:nvSpPr>
          <p:cNvPr id="12" name="Shape 10"/>
          <p:cNvSpPr/>
          <p:nvPr/>
        </p:nvSpPr>
        <p:spPr>
          <a:xfrm>
            <a:off x="548640" y="2414016"/>
            <a:ext cx="3840480" cy="66881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14016"/>
            <a:ext cx="45720" cy="668818"/>
          </a:xfrm>
          <a:prstGeom prst="rect">
            <a:avLst/>
          </a:prstGeom>
          <a:solidFill>
            <a:srgbClr val="B94A4A"/>
          </a:solidFill>
          <a:ln/>
        </p:spPr>
        <p:txBody>
          <a:bodyPr/>
          <a:lstStyle/>
          <a:p>
            <a:endParaRPr lang="en-US"/>
          </a:p>
        </p:txBody>
      </p:sp>
      <p:sp>
        <p:nvSpPr>
          <p:cNvPr id="14" name="Text 12"/>
          <p:cNvSpPr/>
          <p:nvPr/>
        </p:nvSpPr>
        <p:spPr>
          <a:xfrm>
            <a:off x="685800" y="2459735"/>
            <a:ext cx="3566160" cy="22636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Resolve blended-rate timekeeping gap</a:t>
            </a:r>
            <a:endParaRPr lang="en-US" sz="1000" dirty="0"/>
          </a:p>
        </p:txBody>
      </p:sp>
      <p:sp>
        <p:nvSpPr>
          <p:cNvPr id="15" name="Text 13"/>
          <p:cNvSpPr/>
          <p:nvPr/>
        </p:nvSpPr>
        <p:spPr>
          <a:xfrm>
            <a:off x="685800" y="2660903"/>
            <a:ext cx="3566160" cy="360133"/>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Tyler T&amp;A cannot handle multi-funding-source employees. Finance staff physically drive to schools to collect timesheets. System fix or workaround needed.</a:t>
            </a:r>
            <a:endParaRPr lang="en-US" sz="850" dirty="0"/>
          </a:p>
        </p:txBody>
      </p:sp>
      <p:sp>
        <p:nvSpPr>
          <p:cNvPr id="16" name="Shape 14"/>
          <p:cNvSpPr/>
          <p:nvPr/>
        </p:nvSpPr>
        <p:spPr>
          <a:xfrm>
            <a:off x="475488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594360"/>
          </a:xfrm>
          <a:prstGeom prst="rect">
            <a:avLst/>
          </a:prstGeom>
          <a:solidFill>
            <a:srgbClr val="D4842A"/>
          </a:solidFill>
          <a:ln/>
        </p:spPr>
        <p:txBody>
          <a:bodyPr/>
          <a:lstStyle/>
          <a:p>
            <a:endParaRPr lang="en-US"/>
          </a:p>
        </p:txBody>
      </p:sp>
      <p:sp>
        <p:nvSpPr>
          <p:cNvPr id="18" name="Text 16"/>
          <p:cNvSpPr/>
          <p:nvPr/>
        </p:nvSpPr>
        <p:spPr>
          <a:xfrm>
            <a:off x="489204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Reduce cross-system data re-entry</a:t>
            </a:r>
            <a:endParaRPr lang="en-US" sz="1000" dirty="0"/>
          </a:p>
        </p:txBody>
      </p:sp>
      <p:sp>
        <p:nvSpPr>
          <p:cNvPr id="19" name="Text 17"/>
          <p:cNvSpPr/>
          <p:nvPr/>
        </p:nvSpPr>
        <p:spPr>
          <a:xfrm>
            <a:off x="489204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Grant budgets maintained in both Munis and ConApp. Fixed assets in Incident IQ. No data sharing between systems. Each re-entry point is an error risk.</a:t>
            </a:r>
            <a:endParaRPr lang="en-US" sz="850" dirty="0"/>
          </a:p>
        </p:txBody>
      </p:sp>
      <p:sp>
        <p:nvSpPr>
          <p:cNvPr id="20" name="Shape 18"/>
          <p:cNvSpPr/>
          <p:nvPr/>
        </p:nvSpPr>
        <p:spPr>
          <a:xfrm>
            <a:off x="475488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755648"/>
            <a:ext cx="45720" cy="594360"/>
          </a:xfrm>
          <a:prstGeom prst="rect">
            <a:avLst/>
          </a:prstGeom>
          <a:solidFill>
            <a:srgbClr val="C4962A"/>
          </a:solidFill>
          <a:ln/>
        </p:spPr>
        <p:txBody>
          <a:bodyPr/>
          <a:lstStyle/>
          <a:p>
            <a:endParaRPr lang="en-US"/>
          </a:p>
        </p:txBody>
      </p:sp>
      <p:sp>
        <p:nvSpPr>
          <p:cNvPr id="22" name="Text 20"/>
          <p:cNvSpPr/>
          <p:nvPr/>
        </p:nvSpPr>
        <p:spPr>
          <a:xfrm>
            <a:off x="489204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Realign warehouse to Operations</a:t>
            </a:r>
            <a:endParaRPr lang="en-US" sz="1000" dirty="0"/>
          </a:p>
        </p:txBody>
      </p:sp>
      <p:sp>
        <p:nvSpPr>
          <p:cNvPr id="23" name="Text 21"/>
          <p:cNvSpPr/>
          <p:nvPr/>
        </p:nvSpPr>
        <p:spPr>
          <a:xfrm>
            <a:off x="489204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BCSD is the only peer housing warehouse under Finance. Realignment would reduce procurement cost ratios and match peer organizational models.</a:t>
            </a:r>
            <a:endParaRPr lang="en-US" sz="850" dirty="0"/>
          </a:p>
        </p:txBody>
      </p:sp>
      <p:sp>
        <p:nvSpPr>
          <p:cNvPr id="24" name="Shape 22"/>
          <p:cNvSpPr/>
          <p:nvPr/>
        </p:nvSpPr>
        <p:spPr>
          <a:xfrm>
            <a:off x="475488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414016"/>
            <a:ext cx="45720" cy="594360"/>
          </a:xfrm>
          <a:prstGeom prst="rect">
            <a:avLst/>
          </a:prstGeom>
          <a:solidFill>
            <a:srgbClr val="C4962A"/>
          </a:solidFill>
          <a:ln/>
        </p:spPr>
        <p:txBody>
          <a:bodyPr/>
          <a:lstStyle/>
          <a:p>
            <a:endParaRPr lang="en-US"/>
          </a:p>
        </p:txBody>
      </p:sp>
      <p:sp>
        <p:nvSpPr>
          <p:cNvPr id="26" name="Text 24"/>
          <p:cNvSpPr/>
          <p:nvPr/>
        </p:nvSpPr>
        <p:spPr>
          <a:xfrm>
            <a:off x="489204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Use retirement timing for organic restructuring</a:t>
            </a:r>
            <a:endParaRPr lang="en-US" sz="1000" dirty="0"/>
          </a:p>
        </p:txBody>
      </p:sp>
      <p:sp>
        <p:nvSpPr>
          <p:cNvPr id="27" name="Text 25"/>
          <p:cNvSpPr/>
          <p:nvPr/>
        </p:nvSpPr>
        <p:spPr>
          <a:xfrm>
            <a:off x="489204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42% of department (12 eligible + 2 vacancies) will turn over within 5 years, concentrated in roles most affected by automation.</a:t>
            </a:r>
            <a:endParaRPr lang="en-US" sz="850" dirty="0"/>
          </a:p>
        </p:txBody>
      </p:sp>
      <p:sp>
        <p:nvSpPr>
          <p:cNvPr id="28" name="Shape 26"/>
          <p:cNvSpPr/>
          <p:nvPr/>
        </p:nvSpPr>
        <p:spPr>
          <a:xfrm>
            <a:off x="548640" y="3209544"/>
            <a:ext cx="8046720" cy="457200"/>
          </a:xfrm>
          <a:prstGeom prst="rect">
            <a:avLst/>
          </a:prstGeom>
          <a:solidFill>
            <a:srgbClr val="1E2A3A"/>
          </a:solidFill>
          <a:ln/>
        </p:spPr>
        <p:txBody>
          <a:bodyPr/>
          <a:lstStyle/>
          <a:p>
            <a:endParaRPr lang="en-US"/>
          </a:p>
        </p:txBody>
      </p:sp>
      <p:sp>
        <p:nvSpPr>
          <p:cNvPr id="29" name="Text 27"/>
          <p:cNvSpPr/>
          <p:nvPr/>
        </p:nvSpPr>
        <p:spPr>
          <a:xfrm>
            <a:off x="731520" y="3209544"/>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Finance operates with strong controls and improving accuracy but carries the lowest revenue-per-staff ratio among all peers, driven by paper-based workflows.</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16</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Facilities &amp; Maintenance</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Cost, workload, and staffing benchmarks (SY 24-25)</a:t>
            </a:r>
            <a:endParaRPr lang="en-US" sz="1200" dirty="0"/>
          </a:p>
        </p:txBody>
      </p:sp>
      <p:sp>
        <p:nvSpPr>
          <p:cNvPr id="4" name="Shape 2"/>
          <p:cNvSpPr/>
          <p:nvPr/>
        </p:nvSpPr>
        <p:spPr>
          <a:xfrm>
            <a:off x="6858000" y="320040"/>
            <a:ext cx="1737360" cy="502920"/>
          </a:xfrm>
          <a:prstGeom prst="rect">
            <a:avLst/>
          </a:prstGeom>
          <a:solidFill>
            <a:srgbClr val="C4962A"/>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DEFINED</a:t>
            </a:r>
            <a:endParaRPr lang="en-US" sz="700" dirty="0"/>
          </a:p>
        </p:txBody>
      </p:sp>
      <p:graphicFrame>
        <p:nvGraphicFramePr>
          <p:cNvPr id="6" name="Table 0"/>
          <p:cNvGraphicFramePr>
            <a:graphicFrameLocks noGrp="1"/>
          </p:cNvGraphicFramePr>
          <p:nvPr/>
        </p:nvGraphicFramePr>
        <p:xfrm>
          <a:off x="548640" y="1097280"/>
          <a:ext cx="8046720" cy="2368296"/>
        </p:xfrm>
        <a:graphic>
          <a:graphicData uri="http://schemas.openxmlformats.org/drawingml/2006/table">
            <a:tbl>
              <a:tblPr/>
              <a:tblGrid>
                <a:gridCol w="237744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41732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Maintenance Cost / Sq Ft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$0.67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$3.50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$1.35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50% below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Custodial Cost / Sq Ft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$1.64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Between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Utility Cost / Sq Ft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$1.36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Avg Days to Complete WO</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Strong performance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Work Orders per Technician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161.9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206 (median)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Below median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Sq Ft per Custodian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25,660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40,137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24,909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High density vs.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Retirement Eligible (5 yr)</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Highest in study</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7" name="Text 4"/>
          <p:cNvSpPr/>
          <p:nvPr/>
        </p:nvSpPr>
        <p:spPr>
          <a:xfrm>
            <a:off x="548640" y="3602736"/>
            <a:ext cx="8046720" cy="274320"/>
          </a:xfrm>
          <a:prstGeom prst="rect">
            <a:avLst/>
          </a:prstGeom>
          <a:noFill/>
          <a:ln/>
        </p:spPr>
        <p:txBody>
          <a:bodyPr wrap="square" lIns="0" tIns="0" rIns="0" bIns="0" rtlCol="0" anchor="ctr"/>
          <a:lstStyle/>
          <a:p>
            <a:pPr marL="0" indent="0">
              <a:buNone/>
            </a:pPr>
            <a:r>
              <a:rPr lang="en-US" sz="1000" i="1" dirty="0">
                <a:solidFill>
                  <a:srgbClr val="999999"/>
                </a:solidFill>
                <a:latin typeface="Calibri" pitchFamily="34" charset="0"/>
                <a:ea typeface="Calibri" pitchFamily="34" charset="-122"/>
                <a:cs typeface="Calibri" pitchFamily="34" charset="-120"/>
              </a:rPr>
              <a:t>Below-benchmark maintenance costs are a warning signal, not proof of efficiency. Without a facility condition assessment, the district cannot determine whether low spending reflects efficiency or deferred maintenance.</a:t>
            </a:r>
            <a:endParaRPr lang="en-US" sz="1000" dirty="0"/>
          </a:p>
        </p:txBody>
      </p:sp>
      <p:sp>
        <p:nvSpPr>
          <p:cNvPr id="8" name="Shape 5"/>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9" name="Text 6"/>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0" name="Text 7"/>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1" name="Text 8"/>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17</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Facilities &amp; Maintenance: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594360"/>
          </a:xfrm>
          <a:prstGeom prst="rect">
            <a:avLst/>
          </a:prstGeom>
          <a:solidFill>
            <a:srgbClr val="B94A4A"/>
          </a:solidFill>
          <a:ln/>
        </p:spPr>
        <p:txBody>
          <a:bodyPr/>
          <a:lstStyle/>
          <a:p>
            <a:endParaRPr lang="en-US"/>
          </a:p>
        </p:txBody>
      </p:sp>
      <p:sp>
        <p:nvSpPr>
          <p:cNvPr id="6" name="Text 4"/>
          <p:cNvSpPr/>
          <p:nvPr/>
        </p:nvSpPr>
        <p:spPr>
          <a:xfrm>
            <a:off x="68580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Conduct a Facility Condition Assessment</a:t>
            </a:r>
            <a:endParaRPr lang="en-US" sz="1000" dirty="0"/>
          </a:p>
        </p:txBody>
      </p:sp>
      <p:sp>
        <p:nvSpPr>
          <p:cNvPr id="7" name="Text 5"/>
          <p:cNvSpPr/>
          <p:nvPr/>
        </p:nvSpPr>
        <p:spPr>
          <a:xfrm>
            <a:off x="685800" y="1324575"/>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No FCA exists. The district cannot quantify deferred maintenance, prioritize capital, or right-size the workforce without this baseline. Prerequisite to all other decisions.</a:t>
            </a:r>
            <a:endParaRPr lang="en-US" sz="850" dirty="0"/>
          </a:p>
        </p:txBody>
      </p:sp>
      <p:sp>
        <p:nvSpPr>
          <p:cNvPr id="8" name="Shape 6"/>
          <p:cNvSpPr/>
          <p:nvPr/>
        </p:nvSpPr>
        <p:spPr>
          <a:xfrm>
            <a:off x="54864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755648"/>
            <a:ext cx="45720" cy="594360"/>
          </a:xfrm>
          <a:prstGeom prst="rect">
            <a:avLst/>
          </a:prstGeom>
          <a:solidFill>
            <a:srgbClr val="C4962A"/>
          </a:solidFill>
          <a:ln/>
        </p:spPr>
        <p:txBody>
          <a:bodyPr/>
          <a:lstStyle/>
          <a:p>
            <a:endParaRPr lang="en-US"/>
          </a:p>
        </p:txBody>
      </p:sp>
      <p:sp>
        <p:nvSpPr>
          <p:cNvPr id="10" name="Text 8"/>
          <p:cNvSpPr/>
          <p:nvPr/>
        </p:nvSpPr>
        <p:spPr>
          <a:xfrm>
            <a:off x="68580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Complete Incident IQ deployment</a:t>
            </a:r>
            <a:endParaRPr lang="en-US" sz="1000" dirty="0"/>
          </a:p>
        </p:txBody>
      </p:sp>
      <p:sp>
        <p:nvSpPr>
          <p:cNvPr id="11" name="Text 9"/>
          <p:cNvSpPr/>
          <p:nvPr/>
        </p:nvSpPr>
        <p:spPr>
          <a:xfrm>
            <a:off x="68580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Work order system only 5-6 months old. Asset tagging in progress. Labor-hour tracking not yet systematic. Full deployment enables data-driven staffing decisions.</a:t>
            </a:r>
            <a:endParaRPr lang="en-US" sz="850" dirty="0"/>
          </a:p>
        </p:txBody>
      </p:sp>
      <p:sp>
        <p:nvSpPr>
          <p:cNvPr id="12" name="Shape 10"/>
          <p:cNvSpPr/>
          <p:nvPr/>
        </p:nvSpPr>
        <p:spPr>
          <a:xfrm>
            <a:off x="54864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14016"/>
            <a:ext cx="45720" cy="594360"/>
          </a:xfrm>
          <a:prstGeom prst="rect">
            <a:avLst/>
          </a:prstGeom>
          <a:solidFill>
            <a:srgbClr val="C4962A"/>
          </a:solidFill>
          <a:ln/>
        </p:spPr>
        <p:txBody>
          <a:bodyPr/>
          <a:lstStyle/>
          <a:p>
            <a:endParaRPr lang="en-US"/>
          </a:p>
        </p:txBody>
      </p:sp>
      <p:sp>
        <p:nvSpPr>
          <p:cNvPr id="14" name="Text 12"/>
          <p:cNvSpPr/>
          <p:nvPr/>
        </p:nvSpPr>
        <p:spPr>
          <a:xfrm>
            <a:off x="68580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Rebalance custodial staffing across school types</a:t>
            </a:r>
            <a:endParaRPr lang="en-US" sz="1000" dirty="0"/>
          </a:p>
        </p:txBody>
      </p:sp>
      <p:sp>
        <p:nvSpPr>
          <p:cNvPr id="15" name="Text 13"/>
          <p:cNvSpPr/>
          <p:nvPr/>
        </p:nvSpPr>
        <p:spPr>
          <a:xfrm>
            <a:off x="68580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Middle and high schools are overstaffed vs. benchmarks while elementary schools are at or above recommended ranges. Redistribution, not reduction.</a:t>
            </a:r>
            <a:endParaRPr lang="en-US" sz="850" dirty="0"/>
          </a:p>
        </p:txBody>
      </p:sp>
      <p:sp>
        <p:nvSpPr>
          <p:cNvPr id="16" name="Shape 14"/>
          <p:cNvSpPr/>
          <p:nvPr/>
        </p:nvSpPr>
        <p:spPr>
          <a:xfrm>
            <a:off x="475488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594360"/>
          </a:xfrm>
          <a:prstGeom prst="rect">
            <a:avLst/>
          </a:prstGeom>
          <a:solidFill>
            <a:srgbClr val="D4842A"/>
          </a:solidFill>
          <a:ln/>
        </p:spPr>
        <p:txBody>
          <a:bodyPr/>
          <a:lstStyle/>
          <a:p>
            <a:endParaRPr lang="en-US"/>
          </a:p>
        </p:txBody>
      </p:sp>
      <p:sp>
        <p:nvSpPr>
          <p:cNvPr id="18" name="Text 16"/>
          <p:cNvSpPr/>
          <p:nvPr/>
        </p:nvSpPr>
        <p:spPr>
          <a:xfrm>
            <a:off x="489204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Transition supervisors from task execution to management</a:t>
            </a:r>
            <a:endParaRPr lang="en-US" sz="1000" dirty="0"/>
          </a:p>
        </p:txBody>
      </p:sp>
      <p:sp>
        <p:nvSpPr>
          <p:cNvPr id="19" name="Text 17"/>
          <p:cNvSpPr/>
          <p:nvPr/>
        </p:nvSpPr>
        <p:spPr>
          <a:xfrm>
            <a:off x="489204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Supervisors close tickets rather than technicians. Frontline leadership consumed by task-level work instead of managing workflow and quality.</a:t>
            </a:r>
            <a:endParaRPr lang="en-US" sz="850" dirty="0"/>
          </a:p>
        </p:txBody>
      </p:sp>
      <p:sp>
        <p:nvSpPr>
          <p:cNvPr id="20" name="Shape 18"/>
          <p:cNvSpPr/>
          <p:nvPr/>
        </p:nvSpPr>
        <p:spPr>
          <a:xfrm>
            <a:off x="475488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755648"/>
            <a:ext cx="45720" cy="594360"/>
          </a:xfrm>
          <a:prstGeom prst="rect">
            <a:avLst/>
          </a:prstGeom>
          <a:solidFill>
            <a:srgbClr val="D4842A"/>
          </a:solidFill>
          <a:ln/>
        </p:spPr>
        <p:txBody>
          <a:bodyPr/>
          <a:lstStyle/>
          <a:p>
            <a:endParaRPr lang="en-US"/>
          </a:p>
        </p:txBody>
      </p:sp>
      <p:sp>
        <p:nvSpPr>
          <p:cNvPr id="22" name="Text 20"/>
          <p:cNvSpPr/>
          <p:nvPr/>
        </p:nvSpPr>
        <p:spPr>
          <a:xfrm>
            <a:off x="489204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Standardize custodial cleaning frequencies and task-based workloading</a:t>
            </a:r>
            <a:endParaRPr lang="en-US" sz="1000" dirty="0"/>
          </a:p>
        </p:txBody>
      </p:sp>
      <p:sp>
        <p:nvSpPr>
          <p:cNvPr id="23" name="Text 21"/>
          <p:cNvSpPr/>
          <p:nvPr/>
        </p:nvSpPr>
        <p:spPr>
          <a:xfrm>
            <a:off x="4892040" y="206784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No documented cleaning standards by space type. No task-based time standards. Principals redirect custodians to non-cleaning duties.</a:t>
            </a:r>
            <a:endParaRPr lang="en-US" sz="850" dirty="0"/>
          </a:p>
        </p:txBody>
      </p:sp>
      <p:sp>
        <p:nvSpPr>
          <p:cNvPr id="24" name="Shape 22"/>
          <p:cNvSpPr/>
          <p:nvPr/>
        </p:nvSpPr>
        <p:spPr>
          <a:xfrm>
            <a:off x="475488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414016"/>
            <a:ext cx="45720" cy="594360"/>
          </a:xfrm>
          <a:prstGeom prst="rect">
            <a:avLst/>
          </a:prstGeom>
          <a:solidFill>
            <a:srgbClr val="B94A4A"/>
          </a:solidFill>
          <a:ln/>
        </p:spPr>
        <p:txBody>
          <a:bodyPr/>
          <a:lstStyle/>
          <a:p>
            <a:endParaRPr lang="en-US"/>
          </a:p>
        </p:txBody>
      </p:sp>
      <p:sp>
        <p:nvSpPr>
          <p:cNvPr id="26" name="Text 24"/>
          <p:cNvSpPr/>
          <p:nvPr/>
        </p:nvSpPr>
        <p:spPr>
          <a:xfrm>
            <a:off x="489204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Develop succession plans ahead of the 39% retirement cliff</a:t>
            </a:r>
            <a:endParaRPr lang="en-US" sz="1000" dirty="0"/>
          </a:p>
        </p:txBody>
      </p:sp>
      <p:sp>
        <p:nvSpPr>
          <p:cNvPr id="27" name="Text 25"/>
          <p:cNvSpPr/>
          <p:nvPr/>
        </p:nvSpPr>
        <p:spPr>
          <a:xfrm>
            <a:off x="489204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Highest retirement exposure in the study. Specialized trades cannot be cross-trained quickly. Knowledge documentation must precede departures.</a:t>
            </a:r>
            <a:endParaRPr lang="en-US" sz="850" dirty="0"/>
          </a:p>
        </p:txBody>
      </p:sp>
      <p:sp>
        <p:nvSpPr>
          <p:cNvPr id="28" name="Shape 26"/>
          <p:cNvSpPr/>
          <p:nvPr/>
        </p:nvSpPr>
        <p:spPr>
          <a:xfrm>
            <a:off x="548640" y="3209544"/>
            <a:ext cx="8046720" cy="457200"/>
          </a:xfrm>
          <a:prstGeom prst="rect">
            <a:avLst/>
          </a:prstGeom>
          <a:solidFill>
            <a:srgbClr val="1E2A3A"/>
          </a:solidFill>
          <a:ln/>
        </p:spPr>
        <p:txBody>
          <a:bodyPr/>
          <a:lstStyle/>
          <a:p>
            <a:endParaRPr lang="en-US"/>
          </a:p>
        </p:txBody>
      </p:sp>
      <p:sp>
        <p:nvSpPr>
          <p:cNvPr id="29" name="Text 27"/>
          <p:cNvSpPr/>
          <p:nvPr/>
        </p:nvSpPr>
        <p:spPr>
          <a:xfrm>
            <a:off x="731520" y="3209544"/>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Low maintenance spending is a warning signal, not a strength. The FCA is the prerequisite to any staffing, capital, or structural decision in this department.</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18</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Transportation</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Cost, fleet, and operational benchmarks (SY 24-25)</a:t>
            </a:r>
            <a:endParaRPr lang="en-US" sz="1200" dirty="0"/>
          </a:p>
        </p:txBody>
      </p:sp>
      <p:sp>
        <p:nvSpPr>
          <p:cNvPr id="4" name="Shape 2"/>
          <p:cNvSpPr/>
          <p:nvPr/>
        </p:nvSpPr>
        <p:spPr>
          <a:xfrm>
            <a:off x="6858000" y="320040"/>
            <a:ext cx="1737360" cy="502920"/>
          </a:xfrm>
          <a:prstGeom prst="rect">
            <a:avLst/>
          </a:prstGeom>
          <a:solidFill>
            <a:srgbClr val="C4962A"/>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DEFINED</a:t>
            </a:r>
            <a:endParaRPr lang="en-US" sz="700" dirty="0"/>
          </a:p>
        </p:txBody>
      </p:sp>
      <p:graphicFrame>
        <p:nvGraphicFramePr>
          <p:cNvPr id="8" name="Table 0"/>
          <p:cNvGraphicFramePr>
            <a:graphicFrameLocks noGrp="1"/>
          </p:cNvGraphicFramePr>
          <p:nvPr/>
        </p:nvGraphicFramePr>
        <p:xfrm>
          <a:off x="548640" y="1097280"/>
          <a:ext cx="8046720" cy="2368296"/>
        </p:xfrm>
        <a:graphic>
          <a:graphicData uri="http://schemas.openxmlformats.org/drawingml/2006/table">
            <a:tbl>
              <a:tblPr/>
              <a:tblGrid>
                <a:gridCol w="237744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41732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Cost per Bus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$41,308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$77,063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Well below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Cost per Rider</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$808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$1,354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Well below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Cost per Mile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$3.93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$6.42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Well below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Students per Daily Run Bus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74.9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42.2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Strong efficiency</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Spare Bus Ratio</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31.7%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19.0%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(declining from 40%)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Buses per Mechanic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24.9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23.5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30:1 std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Within threshold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Retirement Eligible (5 yr)</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Largest absolute count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7" name="Text 4"/>
          <p:cNvSpPr/>
          <p:nvPr/>
        </p:nvSpPr>
        <p:spPr>
          <a:xfrm>
            <a:off x="548640" y="3511295"/>
            <a:ext cx="8046720" cy="274320"/>
          </a:xfrm>
          <a:prstGeom prst="rect">
            <a:avLst/>
          </a:prstGeom>
          <a:noFill/>
          <a:ln/>
        </p:spPr>
        <p:txBody>
          <a:bodyPr wrap="square" lIns="0" tIns="0" rIns="0" bIns="0" rtlCol="0" anchor="ctr"/>
          <a:lstStyle/>
          <a:p>
            <a:pPr marL="0" indent="0">
              <a:buNone/>
            </a:pPr>
            <a:r>
              <a:rPr lang="en-US" sz="1000" i="1" dirty="0">
                <a:solidFill>
                  <a:srgbClr val="999999"/>
                </a:solidFill>
                <a:latin typeface="Calibri" pitchFamily="34" charset="0"/>
                <a:ea typeface="Calibri" pitchFamily="34" charset="-122"/>
                <a:cs typeface="Calibri" pitchFamily="34" charset="-120"/>
              </a:rPr>
              <a:t>Cost efficiency is sustained by people, not yet by systems. Traversa, Fleet Vision, Fuel Master, and GeoTab are available but significantly underutilized. </a:t>
            </a:r>
            <a:endParaRPr lang="en-US" sz="1000" dirty="0"/>
          </a:p>
        </p:txBody>
      </p:sp>
      <p:sp>
        <p:nvSpPr>
          <p:cNvPr id="6" name="Shape 5"/>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9" name="Text 6"/>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0" name="Text 7"/>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1" name="Text 8"/>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19</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Transportation: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594360"/>
          </a:xfrm>
          <a:prstGeom prst="rect">
            <a:avLst/>
          </a:prstGeom>
          <a:solidFill>
            <a:srgbClr val="C4962A"/>
          </a:solidFill>
          <a:ln/>
        </p:spPr>
        <p:txBody>
          <a:bodyPr/>
          <a:lstStyle/>
          <a:p>
            <a:endParaRPr lang="en-US"/>
          </a:p>
        </p:txBody>
      </p:sp>
      <p:sp>
        <p:nvSpPr>
          <p:cNvPr id="6" name="Text 4"/>
          <p:cNvSpPr/>
          <p:nvPr/>
        </p:nvSpPr>
        <p:spPr>
          <a:xfrm>
            <a:off x="685800" y="1136469"/>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Activate underutilized software systems</a:t>
            </a:r>
            <a:endParaRPr lang="en-US" sz="1000" dirty="0"/>
          </a:p>
        </p:txBody>
      </p:sp>
      <p:sp>
        <p:nvSpPr>
          <p:cNvPr id="7" name="Text 5"/>
          <p:cNvSpPr/>
          <p:nvPr/>
        </p:nvSpPr>
        <p:spPr>
          <a:xfrm>
            <a:off x="685800" y="1324575"/>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Four systems purchased but not fully deployed. Parts and labor not consistently charged in Fleet Vision. Ridership scan data incomplete. Tools exist; usage does not.</a:t>
            </a:r>
            <a:endParaRPr lang="en-US" sz="850" dirty="0"/>
          </a:p>
        </p:txBody>
      </p:sp>
      <p:sp>
        <p:nvSpPr>
          <p:cNvPr id="8" name="Shape 6"/>
          <p:cNvSpPr/>
          <p:nvPr/>
        </p:nvSpPr>
        <p:spPr>
          <a:xfrm>
            <a:off x="54864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755648"/>
            <a:ext cx="45720" cy="594360"/>
          </a:xfrm>
          <a:prstGeom prst="rect">
            <a:avLst/>
          </a:prstGeom>
          <a:solidFill>
            <a:srgbClr val="D4842A"/>
          </a:solidFill>
          <a:ln/>
        </p:spPr>
        <p:txBody>
          <a:bodyPr/>
          <a:lstStyle/>
          <a:p>
            <a:endParaRPr lang="en-US"/>
          </a:p>
        </p:txBody>
      </p:sp>
      <p:sp>
        <p:nvSpPr>
          <p:cNvPr id="10" name="Text 8"/>
          <p:cNvSpPr/>
          <p:nvPr/>
        </p:nvSpPr>
        <p:spPr>
          <a:xfrm>
            <a:off x="685800" y="1768713"/>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Plan for enrollment-driven route optimization</a:t>
            </a:r>
            <a:endParaRPr lang="en-US" sz="1000" dirty="0"/>
          </a:p>
        </p:txBody>
      </p:sp>
      <p:sp>
        <p:nvSpPr>
          <p:cNvPr id="11" name="Text 9"/>
          <p:cNvSpPr/>
          <p:nvPr/>
        </p:nvSpPr>
        <p:spPr>
          <a:xfrm>
            <a:off x="685800" y="1963350"/>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Projected enrollment decline (~890 fewer students for SY 26-27) will reduce ridership and create pressure to consolidate routes. Proactive optimization preserves cost efficiency; reactive cuts risk service disruption.</a:t>
            </a:r>
            <a:endParaRPr lang="en-US" sz="850" dirty="0"/>
          </a:p>
        </p:txBody>
      </p:sp>
      <p:sp>
        <p:nvSpPr>
          <p:cNvPr id="12" name="Shape 10"/>
          <p:cNvSpPr/>
          <p:nvPr/>
        </p:nvSpPr>
        <p:spPr>
          <a:xfrm>
            <a:off x="54864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14016"/>
            <a:ext cx="45720" cy="594360"/>
          </a:xfrm>
          <a:prstGeom prst="rect">
            <a:avLst/>
          </a:prstGeom>
          <a:solidFill>
            <a:srgbClr val="B94A4A"/>
          </a:solidFill>
          <a:ln/>
        </p:spPr>
        <p:txBody>
          <a:bodyPr/>
          <a:lstStyle/>
          <a:p>
            <a:endParaRPr lang="en-US"/>
          </a:p>
        </p:txBody>
      </p:sp>
      <p:sp>
        <p:nvSpPr>
          <p:cNvPr id="14" name="Text 12"/>
          <p:cNvSpPr/>
          <p:nvPr/>
        </p:nvSpPr>
        <p:spPr>
          <a:xfrm>
            <a:off x="68580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Stabilize Fleet Manager position</a:t>
            </a:r>
            <a:endParaRPr lang="en-US" sz="1000" dirty="0"/>
          </a:p>
        </p:txBody>
      </p:sp>
      <p:sp>
        <p:nvSpPr>
          <p:cNvPr id="15" name="Text 13"/>
          <p:cNvSpPr/>
          <p:nvPr/>
        </p:nvSpPr>
        <p:spPr>
          <a:xfrm>
            <a:off x="68580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Three turnovers in 18 months. 4 of 9 mechanics are newer. Leadership instability limits process standardization and long-term fleet planning.</a:t>
            </a:r>
            <a:endParaRPr lang="en-US" sz="850" dirty="0"/>
          </a:p>
        </p:txBody>
      </p:sp>
      <p:sp>
        <p:nvSpPr>
          <p:cNvPr id="16" name="Shape 14"/>
          <p:cNvSpPr/>
          <p:nvPr/>
        </p:nvSpPr>
        <p:spPr>
          <a:xfrm>
            <a:off x="548640" y="3072383"/>
            <a:ext cx="3840480" cy="662553"/>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548640" y="3072383"/>
            <a:ext cx="45720" cy="662553"/>
          </a:xfrm>
          <a:prstGeom prst="rect">
            <a:avLst/>
          </a:prstGeom>
          <a:solidFill>
            <a:srgbClr val="C4962A"/>
          </a:solidFill>
          <a:ln/>
        </p:spPr>
        <p:txBody>
          <a:bodyPr/>
          <a:lstStyle/>
          <a:p>
            <a:endParaRPr lang="en-US"/>
          </a:p>
        </p:txBody>
      </p:sp>
      <p:sp>
        <p:nvSpPr>
          <p:cNvPr id="18" name="Text 16"/>
          <p:cNvSpPr/>
          <p:nvPr/>
        </p:nvSpPr>
        <p:spPr>
          <a:xfrm>
            <a:off x="685800" y="3118103"/>
            <a:ext cx="3566160" cy="22424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Address the split-compound coordination cost</a:t>
            </a:r>
            <a:endParaRPr lang="en-US" sz="1000" dirty="0"/>
          </a:p>
        </p:txBody>
      </p:sp>
      <p:sp>
        <p:nvSpPr>
          <p:cNvPr id="19" name="Text 17"/>
          <p:cNvSpPr/>
          <p:nvPr/>
        </p:nvSpPr>
        <p:spPr>
          <a:xfrm>
            <a:off x="685800" y="3319271"/>
            <a:ext cx="3566160" cy="356759"/>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Drivers at Roff, central staff at Cavalier. Two supervisors and two mechanics travel daily between sites. Shop consolidation is underway and will reduce this friction.</a:t>
            </a:r>
            <a:endParaRPr lang="en-US" sz="850" dirty="0"/>
          </a:p>
        </p:txBody>
      </p:sp>
      <p:sp>
        <p:nvSpPr>
          <p:cNvPr id="20" name="Shape 18"/>
          <p:cNvSpPr/>
          <p:nvPr/>
        </p:nvSpPr>
        <p:spPr>
          <a:xfrm>
            <a:off x="4754882"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2" y="1097280"/>
            <a:ext cx="45720" cy="594360"/>
          </a:xfrm>
          <a:prstGeom prst="rect">
            <a:avLst/>
          </a:prstGeom>
          <a:solidFill>
            <a:srgbClr val="B94A4A"/>
          </a:solidFill>
          <a:ln/>
        </p:spPr>
        <p:txBody>
          <a:bodyPr/>
          <a:lstStyle/>
          <a:p>
            <a:endParaRPr lang="en-US"/>
          </a:p>
        </p:txBody>
      </p:sp>
      <p:sp>
        <p:nvSpPr>
          <p:cNvPr id="22" name="Text 20"/>
          <p:cNvSpPr/>
          <p:nvPr/>
        </p:nvSpPr>
        <p:spPr>
          <a:xfrm>
            <a:off x="4892042"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Build succession plans for retirement-eligible supervisors</a:t>
            </a:r>
            <a:endParaRPr lang="en-US" sz="1000" dirty="0"/>
          </a:p>
        </p:txBody>
      </p:sp>
      <p:sp>
        <p:nvSpPr>
          <p:cNvPr id="23" name="Text 21"/>
          <p:cNvSpPr/>
          <p:nvPr/>
        </p:nvSpPr>
        <p:spPr>
          <a:xfrm>
            <a:off x="4892042"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Two Regular Ed Route Supervisors are retirement-eligible. Institutional knowledge of routes, students, and school relationships is at risk.</a:t>
            </a:r>
            <a:endParaRPr lang="en-US" sz="850" dirty="0"/>
          </a:p>
        </p:txBody>
      </p:sp>
      <p:sp>
        <p:nvSpPr>
          <p:cNvPr id="24" name="Shape 22"/>
          <p:cNvSpPr/>
          <p:nvPr/>
        </p:nvSpPr>
        <p:spPr>
          <a:xfrm>
            <a:off x="4754880" y="2427731"/>
            <a:ext cx="3819099" cy="797689"/>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427731"/>
            <a:ext cx="45719" cy="797689"/>
          </a:xfrm>
          <a:prstGeom prst="rect">
            <a:avLst/>
          </a:prstGeom>
          <a:solidFill>
            <a:srgbClr val="4A8C6F"/>
          </a:solidFill>
          <a:ln/>
        </p:spPr>
        <p:txBody>
          <a:bodyPr/>
          <a:lstStyle/>
          <a:p>
            <a:endParaRPr lang="en-US"/>
          </a:p>
        </p:txBody>
      </p:sp>
      <p:sp>
        <p:nvSpPr>
          <p:cNvPr id="26" name="Text 24"/>
          <p:cNvSpPr/>
          <p:nvPr/>
        </p:nvSpPr>
        <p:spPr>
          <a:xfrm>
            <a:off x="4892040" y="2473451"/>
            <a:ext cx="3546306" cy="269987"/>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Commendation: cost efficiency, full driver allotment, and shop consolidation</a:t>
            </a:r>
            <a:endParaRPr lang="en-US" sz="1000" dirty="0"/>
          </a:p>
        </p:txBody>
      </p:sp>
      <p:sp>
        <p:nvSpPr>
          <p:cNvPr id="27" name="Text 25"/>
          <p:cNvSpPr/>
          <p:nvPr/>
        </p:nvSpPr>
        <p:spPr>
          <a:xfrm>
            <a:off x="4901967" y="2749540"/>
            <a:ext cx="3546306" cy="429524"/>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Cost per bus, rider, and mile are all well below benchmarks. Full driver allotment achieved for the first time in 14 years. The in-progress shop consolidation reflects proactive operational improvement.</a:t>
            </a:r>
            <a:endParaRPr lang="en-US" sz="850" dirty="0"/>
          </a:p>
        </p:txBody>
      </p:sp>
      <p:sp>
        <p:nvSpPr>
          <p:cNvPr id="28" name="Shape 26"/>
          <p:cNvSpPr/>
          <p:nvPr/>
        </p:nvSpPr>
        <p:spPr>
          <a:xfrm>
            <a:off x="527259" y="3817620"/>
            <a:ext cx="8046720" cy="457200"/>
          </a:xfrm>
          <a:prstGeom prst="rect">
            <a:avLst/>
          </a:prstGeom>
          <a:solidFill>
            <a:srgbClr val="1E2A3A"/>
          </a:solidFill>
          <a:ln/>
        </p:spPr>
        <p:txBody>
          <a:bodyPr/>
          <a:lstStyle/>
          <a:p>
            <a:endParaRPr lang="en-US"/>
          </a:p>
        </p:txBody>
      </p:sp>
      <p:sp>
        <p:nvSpPr>
          <p:cNvPr id="29" name="Text 27"/>
          <p:cNvSpPr/>
          <p:nvPr/>
        </p:nvSpPr>
        <p:spPr>
          <a:xfrm>
            <a:off x="710139" y="3817620"/>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Transportation delivers strong cost performance. Declining enrollment will require proactive route optimization to maintain efficiency. The in-progress shop consolidation is a positive step toward reducing operational friction.</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20</a:t>
            </a:r>
            <a:endParaRPr lang="en-US" sz="800" dirty="0"/>
          </a:p>
        </p:txBody>
      </p:sp>
      <p:sp>
        <p:nvSpPr>
          <p:cNvPr id="34" name="Shape 18">
            <a:extLst>
              <a:ext uri="{FF2B5EF4-FFF2-40B4-BE49-F238E27FC236}">
                <a16:creationId xmlns:a16="http://schemas.microsoft.com/office/drawing/2014/main" id="{B209816F-DC40-483F-C92C-F21ADED22311}"/>
              </a:ext>
            </a:extLst>
          </p:cNvPr>
          <p:cNvSpPr/>
          <p:nvPr/>
        </p:nvSpPr>
        <p:spPr>
          <a:xfrm>
            <a:off x="475488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35" name="Shape 19">
            <a:extLst>
              <a:ext uri="{FF2B5EF4-FFF2-40B4-BE49-F238E27FC236}">
                <a16:creationId xmlns:a16="http://schemas.microsoft.com/office/drawing/2014/main" id="{80EEEC07-E098-9059-AC31-0AA416EDDCDE}"/>
              </a:ext>
            </a:extLst>
          </p:cNvPr>
          <p:cNvSpPr/>
          <p:nvPr/>
        </p:nvSpPr>
        <p:spPr>
          <a:xfrm>
            <a:off x="4754880" y="1755648"/>
            <a:ext cx="45720" cy="594360"/>
          </a:xfrm>
          <a:prstGeom prst="rect">
            <a:avLst/>
          </a:prstGeom>
          <a:solidFill>
            <a:srgbClr val="4A8C6F"/>
          </a:solidFill>
          <a:ln/>
        </p:spPr>
        <p:txBody>
          <a:bodyPr/>
          <a:lstStyle/>
          <a:p>
            <a:endParaRPr lang="en-US"/>
          </a:p>
        </p:txBody>
      </p:sp>
      <p:sp>
        <p:nvSpPr>
          <p:cNvPr id="36" name="Text 20">
            <a:extLst>
              <a:ext uri="{FF2B5EF4-FFF2-40B4-BE49-F238E27FC236}">
                <a16:creationId xmlns:a16="http://schemas.microsoft.com/office/drawing/2014/main" id="{CBF0152B-47AA-AB01-C4E0-5DC12C73DD97}"/>
              </a:ext>
            </a:extLst>
          </p:cNvPr>
          <p:cNvSpPr/>
          <p:nvPr/>
        </p:nvSpPr>
        <p:spPr>
          <a:xfrm>
            <a:off x="489204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Continue fleet right-sizing through planned scrapping</a:t>
            </a:r>
            <a:endParaRPr lang="en-US" sz="1000" dirty="0"/>
          </a:p>
        </p:txBody>
      </p:sp>
      <p:sp>
        <p:nvSpPr>
          <p:cNvPr id="37" name="Text 21">
            <a:extLst>
              <a:ext uri="{FF2B5EF4-FFF2-40B4-BE49-F238E27FC236}">
                <a16:creationId xmlns:a16="http://schemas.microsoft.com/office/drawing/2014/main" id="{705F158F-21DB-43A3-8D5A-2BD5340DAF41}"/>
              </a:ext>
            </a:extLst>
          </p:cNvPr>
          <p:cNvSpPr/>
          <p:nvPr/>
        </p:nvSpPr>
        <p:spPr>
          <a:xfrm>
            <a:off x="489204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Spare ratio (31.7%) declining from 40.1% as buses are scrapped. Continue to target industry-standard 15-20% spare ratio.</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School Nutrition</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Financial performance and operational benchmarks (SY 24-25)</a:t>
            </a:r>
            <a:endParaRPr lang="en-US" sz="1200" dirty="0"/>
          </a:p>
        </p:txBody>
      </p:sp>
      <p:sp>
        <p:nvSpPr>
          <p:cNvPr id="4" name="Shape 2"/>
          <p:cNvSpPr/>
          <p:nvPr/>
        </p:nvSpPr>
        <p:spPr>
          <a:xfrm>
            <a:off x="6858000" y="320040"/>
            <a:ext cx="1737360" cy="502920"/>
          </a:xfrm>
          <a:prstGeom prst="rect">
            <a:avLst/>
          </a:prstGeom>
          <a:solidFill>
            <a:srgbClr val="C4962A"/>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DEFINED</a:t>
            </a:r>
            <a:endParaRPr lang="en-US" sz="700" dirty="0"/>
          </a:p>
        </p:txBody>
      </p:sp>
      <p:graphicFrame>
        <p:nvGraphicFramePr>
          <p:cNvPr id="10" name="Table 0"/>
          <p:cNvGraphicFramePr>
            <a:graphicFrameLocks noGrp="1"/>
          </p:cNvGraphicFramePr>
          <p:nvPr/>
        </p:nvGraphicFramePr>
        <p:xfrm>
          <a:off x="548640" y="1097280"/>
          <a:ext cx="8046720" cy="2368296"/>
        </p:xfrm>
        <a:graphic>
          <a:graphicData uri="http://schemas.openxmlformats.org/drawingml/2006/table">
            <a:tbl>
              <a:tblPr/>
              <a:tblGrid>
                <a:gridCol w="237744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41732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Fund Balance (% of Revenue)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41.1%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29.3%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Below both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Fund Balance 2-Year Change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Rapid erosion</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Food Cost (% of Revenue)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75.3%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34.6%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42.3%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Critical outlier</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Total Cost per Meal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$6.51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$4.35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$4.86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both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Labor Cost (% of Revenue)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47.5%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39.4%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45.6%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both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District-wide MPLH</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17.03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17.6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Competitive overall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Elementary MPLH Range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13.5 - 27.1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2x site-level variance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7" name="Text 4"/>
          <p:cNvSpPr/>
          <p:nvPr/>
        </p:nvSpPr>
        <p:spPr>
          <a:xfrm>
            <a:off x="548640" y="3530889"/>
            <a:ext cx="8046720" cy="274320"/>
          </a:xfrm>
          <a:prstGeom prst="rect">
            <a:avLst/>
          </a:prstGeom>
          <a:noFill/>
          <a:ln/>
        </p:spPr>
        <p:txBody>
          <a:bodyPr wrap="square" lIns="0" tIns="0" rIns="0" bIns="0" rtlCol="0" anchor="ctr"/>
          <a:lstStyle/>
          <a:p>
            <a:pPr marL="0" indent="0">
              <a:buNone/>
            </a:pPr>
            <a:r>
              <a:rPr lang="en-US" sz="1000" i="1" dirty="0">
                <a:solidFill>
                  <a:srgbClr val="999999"/>
                </a:solidFill>
                <a:latin typeface="Calibri" pitchFamily="34" charset="0"/>
                <a:ea typeface="Calibri" pitchFamily="34" charset="-122"/>
                <a:cs typeface="Calibri" pitchFamily="34" charset="-120"/>
              </a:rPr>
              <a:t>Food costs rose from 50.8% to 75.3% of revenue in two years, the primary driver of fund balance erosion. Three critical leadership positions are currently vacant.</a:t>
            </a:r>
            <a:endParaRPr lang="en-US" sz="1000" dirty="0"/>
          </a:p>
        </p:txBody>
      </p:sp>
      <p:sp>
        <p:nvSpPr>
          <p:cNvPr id="8" name="Shape 5"/>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9" name="Text 6"/>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6" name="Text 7"/>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1" name="Text 8"/>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21</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School Nutrition: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594360"/>
          </a:xfrm>
          <a:prstGeom prst="rect">
            <a:avLst/>
          </a:prstGeom>
          <a:solidFill>
            <a:srgbClr val="C4962A"/>
          </a:solidFill>
          <a:ln/>
        </p:spPr>
        <p:txBody>
          <a:bodyPr/>
          <a:lstStyle/>
          <a:p>
            <a:endParaRPr lang="en-US"/>
          </a:p>
        </p:txBody>
      </p:sp>
      <p:sp>
        <p:nvSpPr>
          <p:cNvPr id="6" name="Text 4"/>
          <p:cNvSpPr/>
          <p:nvPr/>
        </p:nvSpPr>
        <p:spPr>
          <a:xfrm>
            <a:off x="68580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Stabilize inventory controls (in progress)</a:t>
            </a:r>
            <a:endParaRPr lang="en-US" sz="1000" dirty="0"/>
          </a:p>
        </p:txBody>
      </p:sp>
      <p:sp>
        <p:nvSpPr>
          <p:cNvPr id="7" name="Text 5"/>
          <p:cNvSpPr/>
          <p:nvPr/>
        </p:nvSpPr>
        <p:spPr>
          <a:xfrm>
            <a:off x="68580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Biweekly ordering, discard reports, and cycle counts recently implemented. Not yet mature. Inventory loss was not consistently documented historically.</a:t>
            </a:r>
            <a:endParaRPr lang="en-US" sz="850" dirty="0"/>
          </a:p>
        </p:txBody>
      </p:sp>
      <p:sp>
        <p:nvSpPr>
          <p:cNvPr id="8" name="Shape 6"/>
          <p:cNvSpPr/>
          <p:nvPr/>
        </p:nvSpPr>
        <p:spPr>
          <a:xfrm>
            <a:off x="54864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755648"/>
            <a:ext cx="45720" cy="594360"/>
          </a:xfrm>
          <a:prstGeom prst="rect">
            <a:avLst/>
          </a:prstGeom>
          <a:solidFill>
            <a:srgbClr val="D4842A"/>
          </a:solidFill>
          <a:ln/>
        </p:spPr>
        <p:txBody>
          <a:bodyPr/>
          <a:lstStyle/>
          <a:p>
            <a:endParaRPr lang="en-US"/>
          </a:p>
        </p:txBody>
      </p:sp>
      <p:sp>
        <p:nvSpPr>
          <p:cNvPr id="10" name="Text 8"/>
          <p:cNvSpPr/>
          <p:nvPr/>
        </p:nvSpPr>
        <p:spPr>
          <a:xfrm>
            <a:off x="685800" y="178830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Conduct site-level MPLH optimization review</a:t>
            </a:r>
            <a:endParaRPr lang="en-US" sz="1000" dirty="0"/>
          </a:p>
        </p:txBody>
      </p:sp>
      <p:sp>
        <p:nvSpPr>
          <p:cNvPr id="11" name="Text 9"/>
          <p:cNvSpPr/>
          <p:nvPr/>
        </p:nvSpPr>
        <p:spPr>
          <a:xfrm>
            <a:off x="685800" y="1982943"/>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Elementary MPLH ranges from 13.5 to 27.1 across 21 schools. Variation does not correlate with enrollment or participation. Labor hours may not be aligned to meal volume.</a:t>
            </a:r>
            <a:endParaRPr lang="en-US" sz="850" dirty="0"/>
          </a:p>
        </p:txBody>
      </p:sp>
      <p:sp>
        <p:nvSpPr>
          <p:cNvPr id="12" name="Shape 10"/>
          <p:cNvSpPr/>
          <p:nvPr/>
        </p:nvSpPr>
        <p:spPr>
          <a:xfrm>
            <a:off x="548640" y="24140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414016"/>
            <a:ext cx="45720" cy="594360"/>
          </a:xfrm>
          <a:prstGeom prst="rect">
            <a:avLst/>
          </a:prstGeom>
          <a:solidFill>
            <a:srgbClr val="D4842A"/>
          </a:solidFill>
          <a:ln/>
        </p:spPr>
        <p:txBody>
          <a:bodyPr/>
          <a:lstStyle/>
          <a:p>
            <a:endParaRPr lang="en-US"/>
          </a:p>
        </p:txBody>
      </p:sp>
      <p:sp>
        <p:nvSpPr>
          <p:cNvPr id="14" name="Text 12"/>
          <p:cNvSpPr/>
          <p:nvPr/>
        </p:nvSpPr>
        <p:spPr>
          <a:xfrm>
            <a:off x="685800" y="24597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Address competitive food revenue leakage</a:t>
            </a:r>
            <a:endParaRPr lang="en-US" sz="1000" dirty="0"/>
          </a:p>
        </p:txBody>
      </p:sp>
      <p:sp>
        <p:nvSpPr>
          <p:cNvPr id="15" name="Text 13"/>
          <p:cNvSpPr/>
          <p:nvPr/>
        </p:nvSpPr>
        <p:spPr>
          <a:xfrm>
            <a:off x="685800" y="26609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School-level competitive food sales reduce cafeteria participation and federal reimbursement revenue. Each student diverted is lost USDA reimbursement.</a:t>
            </a:r>
            <a:endParaRPr lang="en-US" sz="850" dirty="0"/>
          </a:p>
        </p:txBody>
      </p:sp>
      <p:sp>
        <p:nvSpPr>
          <p:cNvPr id="16" name="Shape 14"/>
          <p:cNvSpPr/>
          <p:nvPr/>
        </p:nvSpPr>
        <p:spPr>
          <a:xfrm>
            <a:off x="4754880" y="1097279"/>
            <a:ext cx="3840480" cy="676657"/>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79"/>
            <a:ext cx="45720" cy="676657"/>
          </a:xfrm>
          <a:prstGeom prst="rect">
            <a:avLst/>
          </a:prstGeom>
          <a:solidFill>
            <a:srgbClr val="B94A4A"/>
          </a:solidFill>
          <a:ln/>
        </p:spPr>
        <p:txBody>
          <a:bodyPr/>
          <a:lstStyle/>
          <a:p>
            <a:endParaRPr lang="en-US"/>
          </a:p>
        </p:txBody>
      </p:sp>
      <p:sp>
        <p:nvSpPr>
          <p:cNvPr id="18" name="Text 16"/>
          <p:cNvSpPr/>
          <p:nvPr/>
        </p:nvSpPr>
        <p:spPr>
          <a:xfrm>
            <a:off x="4892040" y="1143000"/>
            <a:ext cx="3566160" cy="22902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Fill critical leadership vacancies</a:t>
            </a:r>
            <a:endParaRPr lang="en-US" sz="1000" dirty="0"/>
          </a:p>
        </p:txBody>
      </p:sp>
      <p:sp>
        <p:nvSpPr>
          <p:cNvPr id="19" name="Text 17"/>
          <p:cNvSpPr/>
          <p:nvPr/>
        </p:nvSpPr>
        <p:spPr>
          <a:xfrm>
            <a:off x="4892040" y="1344168"/>
            <a:ext cx="3566160" cy="364354"/>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Executive Director, Training Specialist, and Nutrition Site Support-Technology Services are all vacant. Budget Manager serving dual roles. Department cannot execute improvement under this structure.</a:t>
            </a:r>
            <a:endParaRPr lang="en-US" sz="850" dirty="0"/>
          </a:p>
        </p:txBody>
      </p:sp>
      <p:sp>
        <p:nvSpPr>
          <p:cNvPr id="20" name="Shape 18"/>
          <p:cNvSpPr/>
          <p:nvPr/>
        </p:nvSpPr>
        <p:spPr>
          <a:xfrm>
            <a:off x="4754880" y="1847089"/>
            <a:ext cx="3840480" cy="65836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847089"/>
            <a:ext cx="45720" cy="658368"/>
          </a:xfrm>
          <a:prstGeom prst="rect">
            <a:avLst/>
          </a:prstGeom>
          <a:solidFill>
            <a:srgbClr val="C4962A"/>
          </a:solidFill>
          <a:ln/>
        </p:spPr>
        <p:txBody>
          <a:bodyPr/>
          <a:lstStyle/>
          <a:p>
            <a:endParaRPr lang="en-US"/>
          </a:p>
        </p:txBody>
      </p:sp>
      <p:sp>
        <p:nvSpPr>
          <p:cNvPr id="22" name="Text 20"/>
          <p:cNvSpPr/>
          <p:nvPr/>
        </p:nvSpPr>
        <p:spPr>
          <a:xfrm>
            <a:off x="4892040" y="1892809"/>
            <a:ext cx="3566160" cy="22283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Fully leverage LINQ system capabilities</a:t>
            </a:r>
            <a:endParaRPr lang="en-US" sz="1000" dirty="0"/>
          </a:p>
        </p:txBody>
      </p:sp>
      <p:sp>
        <p:nvSpPr>
          <p:cNvPr id="23" name="Text 21"/>
          <p:cNvSpPr/>
          <p:nvPr/>
        </p:nvSpPr>
        <p:spPr>
          <a:xfrm>
            <a:off x="4892040" y="2093977"/>
            <a:ext cx="3566160" cy="354506"/>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LINQ supports POS, inventory, menu management, and ordering, but manual processes remain common. Master departmental schedule not consistently followed.</a:t>
            </a:r>
            <a:endParaRPr lang="en-US" sz="850" dirty="0"/>
          </a:p>
        </p:txBody>
      </p:sp>
      <p:sp>
        <p:nvSpPr>
          <p:cNvPr id="24" name="Shape 22"/>
          <p:cNvSpPr/>
          <p:nvPr/>
        </p:nvSpPr>
        <p:spPr>
          <a:xfrm>
            <a:off x="4754880" y="2560321"/>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560321"/>
            <a:ext cx="45720" cy="594360"/>
          </a:xfrm>
          <a:prstGeom prst="rect">
            <a:avLst/>
          </a:prstGeom>
          <a:solidFill>
            <a:srgbClr val="C4962A"/>
          </a:solidFill>
          <a:ln/>
        </p:spPr>
        <p:txBody>
          <a:bodyPr/>
          <a:lstStyle/>
          <a:p>
            <a:endParaRPr lang="en-US"/>
          </a:p>
        </p:txBody>
      </p:sp>
      <p:sp>
        <p:nvSpPr>
          <p:cNvPr id="26" name="Text 24"/>
          <p:cNvSpPr/>
          <p:nvPr/>
        </p:nvSpPr>
        <p:spPr>
          <a:xfrm>
            <a:off x="4892040" y="2606041"/>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Eliminate off-site commercial freezer dependency</a:t>
            </a:r>
            <a:endParaRPr lang="en-US" sz="1000" dirty="0"/>
          </a:p>
        </p:txBody>
      </p:sp>
      <p:sp>
        <p:nvSpPr>
          <p:cNvPr id="27" name="Text 25"/>
          <p:cNvSpPr/>
          <p:nvPr/>
        </p:nvSpPr>
        <p:spPr>
          <a:xfrm>
            <a:off x="4892040" y="2807209"/>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Limited on-site capacity requires external storage adding cost and logistics complexity. Vendor delivery schedule adjustments underway.</a:t>
            </a:r>
            <a:endParaRPr lang="en-US" sz="850" dirty="0"/>
          </a:p>
        </p:txBody>
      </p:sp>
      <p:sp>
        <p:nvSpPr>
          <p:cNvPr id="28" name="Shape 26"/>
          <p:cNvSpPr/>
          <p:nvPr/>
        </p:nvSpPr>
        <p:spPr>
          <a:xfrm>
            <a:off x="548640" y="3209544"/>
            <a:ext cx="8046720" cy="457200"/>
          </a:xfrm>
          <a:prstGeom prst="rect">
            <a:avLst/>
          </a:prstGeom>
          <a:solidFill>
            <a:srgbClr val="1E2A3A"/>
          </a:solidFill>
          <a:ln/>
        </p:spPr>
        <p:txBody>
          <a:bodyPr/>
          <a:lstStyle/>
          <a:p>
            <a:endParaRPr lang="en-US"/>
          </a:p>
        </p:txBody>
      </p:sp>
      <p:sp>
        <p:nvSpPr>
          <p:cNvPr id="29" name="Text 27"/>
          <p:cNvSpPr/>
          <p:nvPr/>
        </p:nvSpPr>
        <p:spPr>
          <a:xfrm>
            <a:off x="731520" y="3209544"/>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School Nutrition is in financial distress driven by food cost escalation and inventory control gaps. Stabilization is underway, but recovery requires addressing food costs, labor alignment, and leadership vacancies.</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22</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64008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Technology</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dirty="0">
                <a:solidFill>
                  <a:srgbClr val="666666"/>
                </a:solidFill>
                <a:latin typeface="Calibri" pitchFamily="34" charset="0"/>
                <a:ea typeface="Calibri" pitchFamily="34" charset="-122"/>
                <a:cs typeface="Calibri" pitchFamily="34" charset="-120"/>
              </a:rPr>
              <a:t>Infrastructure, staffing, and investment benchmarks (SY 24-25)</a:t>
            </a:r>
            <a:endParaRPr lang="en-US" sz="1200" dirty="0"/>
          </a:p>
        </p:txBody>
      </p:sp>
      <p:sp>
        <p:nvSpPr>
          <p:cNvPr id="4" name="Shape 2"/>
          <p:cNvSpPr/>
          <p:nvPr/>
        </p:nvSpPr>
        <p:spPr>
          <a:xfrm>
            <a:off x="6858000" y="320040"/>
            <a:ext cx="1737360" cy="502920"/>
          </a:xfrm>
          <a:prstGeom prst="rect">
            <a:avLst/>
          </a:prstGeom>
          <a:solidFill>
            <a:srgbClr val="4A8C6F"/>
          </a:solidFill>
          <a:ln/>
        </p:spPr>
        <p:txBody>
          <a:bodyPr/>
          <a:lstStyle/>
          <a:p>
            <a:endParaRPr lang="en-US"/>
          </a:p>
        </p:txBody>
      </p:sp>
      <p:sp>
        <p:nvSpPr>
          <p:cNvPr id="5" name="Text 3"/>
          <p:cNvSpPr/>
          <p:nvPr/>
        </p:nvSpPr>
        <p:spPr>
          <a:xfrm>
            <a:off x="6858000" y="320040"/>
            <a:ext cx="17373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PPM Maturity
</a:t>
            </a:r>
            <a:r>
              <a:rPr lang="en-US" sz="1200" b="1" dirty="0">
                <a:solidFill>
                  <a:srgbClr val="FFFFFF"/>
                </a:solidFill>
                <a:latin typeface="Calibri" pitchFamily="34" charset="0"/>
                <a:ea typeface="Calibri" pitchFamily="34" charset="-122"/>
                <a:cs typeface="Calibri" pitchFamily="34" charset="-120"/>
              </a:rPr>
              <a:t>MANAGED</a:t>
            </a:r>
            <a:endParaRPr lang="en-US" sz="700" dirty="0"/>
          </a:p>
        </p:txBody>
      </p:sp>
      <p:graphicFrame>
        <p:nvGraphicFramePr>
          <p:cNvPr id="12" name="Table 0"/>
          <p:cNvGraphicFramePr>
            <a:graphicFrameLocks noGrp="1"/>
          </p:cNvGraphicFramePr>
          <p:nvPr/>
        </p:nvGraphicFramePr>
        <p:xfrm>
          <a:off x="548640" y="1097280"/>
          <a:ext cx="8046720" cy="2075688"/>
        </p:xfrm>
        <a:graphic>
          <a:graphicData uri="http://schemas.openxmlformats.org/drawingml/2006/table">
            <a:tbl>
              <a:tblPr/>
              <a:tblGrid>
                <a:gridCol w="2377440">
                  <a:extLst>
                    <a:ext uri="{9D8B030D-6E8A-4147-A177-3AD203B41FA5}">
                      <a16:colId xmlns:a16="http://schemas.microsoft.com/office/drawing/2014/main" val="20000"/>
                    </a:ext>
                  </a:extLst>
                </a:gridCol>
                <a:gridCol w="1417320">
                  <a:extLst>
                    <a:ext uri="{9D8B030D-6E8A-4147-A177-3AD203B41FA5}">
                      <a16:colId xmlns:a16="http://schemas.microsoft.com/office/drawing/2014/main" val="20001"/>
                    </a:ext>
                  </a:extLst>
                </a:gridCol>
                <a:gridCol w="1417320">
                  <a:extLst>
                    <a:ext uri="{9D8B030D-6E8A-4147-A177-3AD203B41FA5}">
                      <a16:colId xmlns:a16="http://schemas.microsoft.com/office/drawing/2014/main" val="20002"/>
                    </a:ext>
                  </a:extLst>
                </a:gridCol>
                <a:gridCol w="141732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320040">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SE Regional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Network Bandwidth (Mbit/s/student)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1.87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577.4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248.4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Critical gap</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Devices per Student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1.75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benchmark</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IT Spend per Student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$363</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$528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$349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Between benchmarks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Capital IT Spend (3-Yr Change)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-82%</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$10M to $1.8M</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Devices Managed (3-Yr Change)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+10.8%</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Fleet growing</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92608">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Days Network &gt; 75% Capacity</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5.0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2x national average</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bl>
          </a:graphicData>
        </a:graphic>
      </p:graphicFrame>
      <p:sp>
        <p:nvSpPr>
          <p:cNvPr id="7" name="Text 4"/>
          <p:cNvSpPr/>
          <p:nvPr/>
        </p:nvSpPr>
        <p:spPr>
          <a:xfrm>
            <a:off x="548640" y="4434840"/>
            <a:ext cx="8046720" cy="274320"/>
          </a:xfrm>
          <a:prstGeom prst="rect">
            <a:avLst/>
          </a:prstGeom>
          <a:noFill/>
          <a:ln/>
        </p:spPr>
        <p:txBody>
          <a:bodyPr wrap="square" lIns="0" tIns="0" rIns="0" bIns="0" rtlCol="0" anchor="ctr"/>
          <a:lstStyle/>
          <a:p>
            <a:pPr marL="0" indent="0">
              <a:buNone/>
            </a:pPr>
            <a:r>
              <a:rPr lang="en-US" sz="800" i="1" dirty="0">
                <a:solidFill>
                  <a:srgbClr val="999999"/>
                </a:solidFill>
                <a:latin typeface="Calibri" pitchFamily="34" charset="0"/>
                <a:ea typeface="Calibri" pitchFamily="34" charset="-122"/>
                <a:cs typeface="Calibri" pitchFamily="34" charset="-120"/>
              </a:rPr>
              <a:t>Technology is the only department rated at Managed maturity. The critical infrastructure gap is network bandwidth. Capital spending decline may be building a device refresh cliff.</a:t>
            </a:r>
            <a:endParaRPr lang="en-US" sz="800" dirty="0"/>
          </a:p>
        </p:txBody>
      </p:sp>
      <p:sp>
        <p:nvSpPr>
          <p:cNvPr id="8" name="Shape 5"/>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9" name="Text 6"/>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0" name="Text 7"/>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11" name="Text 8"/>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23</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Technology: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64008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640080"/>
          </a:xfrm>
          <a:prstGeom prst="rect">
            <a:avLst/>
          </a:prstGeom>
          <a:solidFill>
            <a:srgbClr val="B94A4A"/>
          </a:solidFill>
          <a:ln/>
        </p:spPr>
        <p:txBody>
          <a:bodyPr/>
          <a:lstStyle/>
          <a:p>
            <a:endParaRPr lang="en-US"/>
          </a:p>
        </p:txBody>
      </p:sp>
      <p:sp>
        <p:nvSpPr>
          <p:cNvPr id="6" name="Text 4"/>
          <p:cNvSpPr/>
          <p:nvPr/>
        </p:nvSpPr>
        <p:spPr>
          <a:xfrm>
            <a:off x="685800" y="1143000"/>
            <a:ext cx="3566160" cy="21664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Address the network bandwidth gap</a:t>
            </a:r>
            <a:endParaRPr lang="en-US" sz="1000" dirty="0"/>
          </a:p>
        </p:txBody>
      </p:sp>
      <p:sp>
        <p:nvSpPr>
          <p:cNvPr id="7" name="Text 5"/>
          <p:cNvSpPr/>
          <p:nvPr/>
        </p:nvSpPr>
        <p:spPr>
          <a:xfrm>
            <a:off x="685800" y="1344168"/>
            <a:ext cx="3566160" cy="344658"/>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At 1.87 Mbit/s per student vs. 248.4 nationally, this is the largest infrastructure gap in the study. Bandwidth limits the return on every device and software investment.</a:t>
            </a:r>
            <a:endParaRPr lang="en-US" sz="850" dirty="0"/>
          </a:p>
        </p:txBody>
      </p:sp>
      <p:sp>
        <p:nvSpPr>
          <p:cNvPr id="8" name="Shape 6"/>
          <p:cNvSpPr/>
          <p:nvPr/>
        </p:nvSpPr>
        <p:spPr>
          <a:xfrm>
            <a:off x="548640" y="1812102"/>
            <a:ext cx="3840480" cy="676656"/>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812102"/>
            <a:ext cx="46300" cy="676656"/>
          </a:xfrm>
          <a:prstGeom prst="rect">
            <a:avLst/>
          </a:prstGeom>
          <a:solidFill>
            <a:srgbClr val="B94A4A"/>
          </a:solidFill>
          <a:ln/>
        </p:spPr>
        <p:txBody>
          <a:bodyPr/>
          <a:lstStyle/>
          <a:p>
            <a:endParaRPr lang="en-US"/>
          </a:p>
        </p:txBody>
      </p:sp>
      <p:sp>
        <p:nvSpPr>
          <p:cNvPr id="10" name="Text 8"/>
          <p:cNvSpPr/>
          <p:nvPr/>
        </p:nvSpPr>
        <p:spPr>
          <a:xfrm>
            <a:off x="685799" y="1857822"/>
            <a:ext cx="3611383" cy="22902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Resource the department for internal business system integration</a:t>
            </a:r>
            <a:endParaRPr lang="en-US" sz="1000" dirty="0"/>
          </a:p>
        </p:txBody>
      </p:sp>
      <p:sp>
        <p:nvSpPr>
          <p:cNvPr id="11" name="Text 9"/>
          <p:cNvSpPr/>
          <p:nvPr/>
        </p:nvSpPr>
        <p:spPr>
          <a:xfrm>
            <a:off x="685799" y="2058989"/>
            <a:ext cx="3611383" cy="364353"/>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Technology is oriented toward student-facing device management. The automation, integration, and AI improvements identified across other departments require internal IT capacity that does not currently exist.</a:t>
            </a:r>
            <a:endParaRPr lang="en-US" sz="850" dirty="0"/>
          </a:p>
        </p:txBody>
      </p:sp>
      <p:sp>
        <p:nvSpPr>
          <p:cNvPr id="12" name="Shape 10"/>
          <p:cNvSpPr/>
          <p:nvPr/>
        </p:nvSpPr>
        <p:spPr>
          <a:xfrm>
            <a:off x="548640" y="2589342"/>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589342"/>
            <a:ext cx="45720" cy="594360"/>
          </a:xfrm>
          <a:prstGeom prst="rect">
            <a:avLst/>
          </a:prstGeom>
          <a:solidFill>
            <a:srgbClr val="D4842A"/>
          </a:solidFill>
          <a:ln/>
        </p:spPr>
        <p:txBody>
          <a:bodyPr/>
          <a:lstStyle/>
          <a:p>
            <a:endParaRPr lang="en-US"/>
          </a:p>
        </p:txBody>
      </p:sp>
      <p:sp>
        <p:nvSpPr>
          <p:cNvPr id="14" name="Text 12"/>
          <p:cNvSpPr/>
          <p:nvPr/>
        </p:nvSpPr>
        <p:spPr>
          <a:xfrm>
            <a:off x="685800" y="2635062"/>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Evaluate the capital spending trajectory</a:t>
            </a:r>
            <a:endParaRPr lang="en-US" sz="1000" dirty="0"/>
          </a:p>
        </p:txBody>
      </p:sp>
      <p:sp>
        <p:nvSpPr>
          <p:cNvPr id="15" name="Text 13"/>
          <p:cNvSpPr/>
          <p:nvPr/>
        </p:nvSpPr>
        <p:spPr>
          <a:xfrm>
            <a:off x="685800" y="2836230"/>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Capital IT dropped 82% over 3 years while devices grew 10.8%. If this reflects deferred investment rather than ESSER completion, a refresh cliff is forming.</a:t>
            </a:r>
            <a:endParaRPr lang="en-US" sz="850" dirty="0"/>
          </a:p>
        </p:txBody>
      </p:sp>
      <p:sp>
        <p:nvSpPr>
          <p:cNvPr id="16" name="Shape 14"/>
          <p:cNvSpPr/>
          <p:nvPr/>
        </p:nvSpPr>
        <p:spPr>
          <a:xfrm>
            <a:off x="475488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594360"/>
          </a:xfrm>
          <a:prstGeom prst="rect">
            <a:avLst/>
          </a:prstGeom>
          <a:solidFill>
            <a:srgbClr val="C4962A"/>
          </a:solidFill>
          <a:ln/>
        </p:spPr>
        <p:txBody>
          <a:bodyPr/>
          <a:lstStyle/>
          <a:p>
            <a:endParaRPr lang="en-US"/>
          </a:p>
        </p:txBody>
      </p:sp>
      <p:sp>
        <p:nvSpPr>
          <p:cNvPr id="18" name="Text 16"/>
          <p:cNvSpPr/>
          <p:nvPr/>
        </p:nvSpPr>
        <p:spPr>
          <a:xfrm>
            <a:off x="489204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Centralize device imaging and deployment</a:t>
            </a:r>
            <a:endParaRPr lang="en-US" sz="1000" dirty="0"/>
          </a:p>
        </p:txBody>
      </p:sp>
      <p:sp>
        <p:nvSpPr>
          <p:cNvPr id="19" name="Text 17"/>
          <p:cNvSpPr/>
          <p:nvPr/>
        </p:nvSpPr>
        <p:spPr>
          <a:xfrm>
            <a:off x="489204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Technicians image devices at individual schools with no centralized staging. This increases variability, extends timelines, and adds to technician workload.</a:t>
            </a:r>
            <a:endParaRPr lang="en-US" sz="850" dirty="0"/>
          </a:p>
        </p:txBody>
      </p:sp>
      <p:sp>
        <p:nvSpPr>
          <p:cNvPr id="20" name="Shape 18"/>
          <p:cNvSpPr/>
          <p:nvPr/>
        </p:nvSpPr>
        <p:spPr>
          <a:xfrm>
            <a:off x="4754880" y="1812102"/>
            <a:ext cx="3840480" cy="676656"/>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812102"/>
            <a:ext cx="46300" cy="676656"/>
          </a:xfrm>
          <a:prstGeom prst="rect">
            <a:avLst/>
          </a:prstGeom>
          <a:solidFill>
            <a:srgbClr val="D4842A"/>
          </a:solidFill>
          <a:ln/>
        </p:spPr>
        <p:txBody>
          <a:bodyPr/>
          <a:lstStyle/>
          <a:p>
            <a:endParaRPr lang="en-US"/>
          </a:p>
        </p:txBody>
      </p:sp>
      <p:sp>
        <p:nvSpPr>
          <p:cNvPr id="22" name="Text 20"/>
          <p:cNvSpPr/>
          <p:nvPr/>
        </p:nvSpPr>
        <p:spPr>
          <a:xfrm>
            <a:off x="4892039" y="1857822"/>
            <a:ext cx="3611383" cy="22902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Reduce CIO operational stretch</a:t>
            </a:r>
            <a:endParaRPr lang="en-US" sz="1000" dirty="0"/>
          </a:p>
        </p:txBody>
      </p:sp>
      <p:sp>
        <p:nvSpPr>
          <p:cNvPr id="23" name="Text 21"/>
          <p:cNvSpPr/>
          <p:nvPr/>
        </p:nvSpPr>
        <p:spPr>
          <a:xfrm>
            <a:off x="4892039" y="2058989"/>
            <a:ext cx="3611383" cy="364353"/>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CIO directly manages four functional areas and is personally involved in acquisition decisions. Senior Analyst is the sole Tableau resource, creating a single point of failure.</a:t>
            </a:r>
            <a:endParaRPr lang="en-US" sz="850" dirty="0"/>
          </a:p>
        </p:txBody>
      </p:sp>
      <p:sp>
        <p:nvSpPr>
          <p:cNvPr id="24" name="Shape 22"/>
          <p:cNvSpPr/>
          <p:nvPr/>
        </p:nvSpPr>
        <p:spPr>
          <a:xfrm>
            <a:off x="4754880" y="2589342"/>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589342"/>
            <a:ext cx="45720" cy="594360"/>
          </a:xfrm>
          <a:prstGeom prst="rect">
            <a:avLst/>
          </a:prstGeom>
          <a:solidFill>
            <a:srgbClr val="C4962A"/>
          </a:solidFill>
          <a:ln/>
        </p:spPr>
        <p:txBody>
          <a:bodyPr/>
          <a:lstStyle/>
          <a:p>
            <a:endParaRPr lang="en-US"/>
          </a:p>
        </p:txBody>
      </p:sp>
      <p:sp>
        <p:nvSpPr>
          <p:cNvPr id="26" name="Text 24"/>
          <p:cNvSpPr/>
          <p:nvPr/>
        </p:nvSpPr>
        <p:spPr>
          <a:xfrm>
            <a:off x="4892040" y="2635062"/>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Standardize school-level support request processes</a:t>
            </a:r>
            <a:endParaRPr lang="en-US" sz="1000" dirty="0"/>
          </a:p>
        </p:txBody>
      </p:sp>
      <p:sp>
        <p:nvSpPr>
          <p:cNvPr id="27" name="Text 25"/>
          <p:cNvSpPr/>
          <p:nvPr/>
        </p:nvSpPr>
        <p:spPr>
          <a:xfrm>
            <a:off x="4892040" y="2836230"/>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Schools vary in how they initiate tickets. Some bypass Incident IQ entirely. Inconsistent intake reduces visibility and prevents workload analysis.</a:t>
            </a:r>
            <a:endParaRPr lang="en-US" sz="850" dirty="0"/>
          </a:p>
        </p:txBody>
      </p:sp>
      <p:sp>
        <p:nvSpPr>
          <p:cNvPr id="28" name="Shape 26"/>
          <p:cNvSpPr/>
          <p:nvPr/>
        </p:nvSpPr>
        <p:spPr>
          <a:xfrm>
            <a:off x="548640" y="3354258"/>
            <a:ext cx="8046720" cy="457200"/>
          </a:xfrm>
          <a:prstGeom prst="rect">
            <a:avLst/>
          </a:prstGeom>
          <a:solidFill>
            <a:srgbClr val="1E2A3A"/>
          </a:solidFill>
          <a:ln/>
        </p:spPr>
        <p:txBody>
          <a:bodyPr/>
          <a:lstStyle/>
          <a:p>
            <a:endParaRPr lang="en-US"/>
          </a:p>
        </p:txBody>
      </p:sp>
      <p:sp>
        <p:nvSpPr>
          <p:cNvPr id="29" name="Text 27"/>
          <p:cNvSpPr/>
          <p:nvPr/>
        </p:nvSpPr>
        <p:spPr>
          <a:xfrm>
            <a:off x="731520" y="3354258"/>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Technology demonstrates strong governance and maturity. The critical risks are bandwidth infrastructure, capital spending trajectory, and the gap between current staffing and the district's cross-department integration needs.</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24</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5669280" cy="457200"/>
          </a:xfrm>
          <a:prstGeom prst="rect">
            <a:avLst/>
          </a:prstGeom>
          <a:noFill/>
          <a:ln/>
        </p:spPr>
        <p:txBody>
          <a:bodyPr wrap="square" lIns="0" tIns="0" rIns="0" bIns="0" rtlCol="0" anchor="ctr"/>
          <a:lstStyle/>
          <a:p>
            <a:pPr marL="0" indent="0">
              <a:buNone/>
            </a:pPr>
            <a:r>
              <a:rPr lang="en-US" sz="2400" b="1" dirty="0">
                <a:solidFill>
                  <a:srgbClr val="1E2A3A"/>
                </a:solidFill>
                <a:latin typeface="Georgia" pitchFamily="34" charset="0"/>
                <a:ea typeface="Georgia" pitchFamily="34" charset="-122"/>
                <a:cs typeface="Georgia" pitchFamily="34" charset="-120"/>
              </a:rPr>
              <a:t>Safety &amp; Security / Campus Police</a:t>
            </a:r>
            <a:endParaRPr lang="en-US" sz="2400" dirty="0"/>
          </a:p>
        </p:txBody>
      </p:sp>
      <p:sp>
        <p:nvSpPr>
          <p:cNvPr id="3" name="Text 1"/>
          <p:cNvSpPr/>
          <p:nvPr/>
        </p:nvSpPr>
        <p:spPr>
          <a:xfrm>
            <a:off x="548640" y="685800"/>
            <a:ext cx="5486400" cy="274320"/>
          </a:xfrm>
          <a:prstGeom prst="rect">
            <a:avLst/>
          </a:prstGeom>
          <a:noFill/>
          <a:ln/>
        </p:spPr>
        <p:txBody>
          <a:bodyPr wrap="square" lIns="0" tIns="0" rIns="0" bIns="0" rtlCol="0" anchor="ctr"/>
          <a:lstStyle/>
          <a:p>
            <a:pPr marL="0" indent="0">
              <a:buNone/>
            </a:pPr>
            <a:r>
              <a:rPr lang="en-US" sz="1200" b="1" dirty="0">
                <a:solidFill>
                  <a:srgbClr val="B94A4A"/>
                </a:solidFill>
                <a:latin typeface="Calibri" pitchFamily="34" charset="0"/>
                <a:ea typeface="Calibri" pitchFamily="34" charset="-122"/>
                <a:cs typeface="Calibri" pitchFamily="34" charset="-120"/>
              </a:rPr>
              <a:t>The Split Authority Challenge</a:t>
            </a:r>
            <a:endParaRPr lang="en-US" sz="1200" dirty="0"/>
          </a:p>
        </p:txBody>
      </p:sp>
      <p:sp>
        <p:nvSpPr>
          <p:cNvPr id="4" name="Shape 2"/>
          <p:cNvSpPr/>
          <p:nvPr/>
        </p:nvSpPr>
        <p:spPr>
          <a:xfrm>
            <a:off x="6400800" y="320040"/>
            <a:ext cx="1051560" cy="502920"/>
          </a:xfrm>
          <a:prstGeom prst="rect">
            <a:avLst/>
          </a:prstGeom>
          <a:solidFill>
            <a:srgbClr val="C4962A"/>
          </a:solidFill>
          <a:ln/>
        </p:spPr>
        <p:txBody>
          <a:bodyPr/>
          <a:lstStyle/>
          <a:p>
            <a:endParaRPr lang="en-US"/>
          </a:p>
        </p:txBody>
      </p:sp>
      <p:sp>
        <p:nvSpPr>
          <p:cNvPr id="5" name="Text 3"/>
          <p:cNvSpPr/>
          <p:nvPr/>
        </p:nvSpPr>
        <p:spPr>
          <a:xfrm>
            <a:off x="6400800" y="274320"/>
            <a:ext cx="10515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Safety &amp; Security PPM
</a:t>
            </a:r>
            <a:r>
              <a:rPr lang="en-US" sz="1000" b="1" dirty="0">
                <a:solidFill>
                  <a:srgbClr val="FFFFFF"/>
                </a:solidFill>
                <a:latin typeface="Calibri" pitchFamily="34" charset="0"/>
                <a:ea typeface="Calibri" pitchFamily="34" charset="-122"/>
                <a:cs typeface="Calibri" pitchFamily="34" charset="-120"/>
              </a:rPr>
              <a:t>DEFINED</a:t>
            </a:r>
            <a:endParaRPr lang="en-US" sz="700" dirty="0"/>
          </a:p>
        </p:txBody>
      </p:sp>
      <p:sp>
        <p:nvSpPr>
          <p:cNvPr id="6" name="Shape 4"/>
          <p:cNvSpPr/>
          <p:nvPr/>
        </p:nvSpPr>
        <p:spPr>
          <a:xfrm>
            <a:off x="7543800" y="320040"/>
            <a:ext cx="1051560" cy="502920"/>
          </a:xfrm>
          <a:prstGeom prst="rect">
            <a:avLst/>
          </a:prstGeom>
          <a:solidFill>
            <a:srgbClr val="B94A4A"/>
          </a:solidFill>
          <a:ln/>
        </p:spPr>
        <p:txBody>
          <a:bodyPr/>
          <a:lstStyle/>
          <a:p>
            <a:endParaRPr lang="en-US"/>
          </a:p>
        </p:txBody>
      </p:sp>
      <p:sp>
        <p:nvSpPr>
          <p:cNvPr id="7" name="Text 5"/>
          <p:cNvSpPr/>
          <p:nvPr/>
        </p:nvSpPr>
        <p:spPr>
          <a:xfrm>
            <a:off x="7543800" y="320040"/>
            <a:ext cx="1051560" cy="502920"/>
          </a:xfrm>
          <a:prstGeom prst="rect">
            <a:avLst/>
          </a:prstGeom>
          <a:noFill/>
          <a:ln/>
        </p:spPr>
        <p:txBody>
          <a:bodyPr wrap="square" lIns="0" tIns="0" rIns="0" bIns="0" rtlCol="0" anchor="ctr"/>
          <a:lstStyle/>
          <a:p>
            <a:pPr marL="0" indent="0" algn="ctr">
              <a:buNone/>
            </a:pPr>
            <a:r>
              <a:rPr lang="en-US" sz="700" dirty="0">
                <a:solidFill>
                  <a:srgbClr val="FFFFFF"/>
                </a:solidFill>
                <a:latin typeface="Calibri" pitchFamily="34" charset="0"/>
                <a:ea typeface="Calibri" pitchFamily="34" charset="-122"/>
                <a:cs typeface="Calibri" pitchFamily="34" charset="-120"/>
              </a:rPr>
              <a:t>Police PPM
</a:t>
            </a:r>
            <a:r>
              <a:rPr lang="en-US" sz="900" b="1" dirty="0">
                <a:solidFill>
                  <a:srgbClr val="FFFFFF"/>
                </a:solidFill>
                <a:latin typeface="Calibri" pitchFamily="34" charset="0"/>
                <a:ea typeface="Calibri" pitchFamily="34" charset="-122"/>
                <a:cs typeface="Calibri" pitchFamily="34" charset="-120"/>
              </a:rPr>
              <a:t>FRAGMENTED</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2169670241"/>
              </p:ext>
            </p:extLst>
          </p:nvPr>
        </p:nvGraphicFramePr>
        <p:xfrm>
          <a:off x="548640" y="1051560"/>
          <a:ext cx="8046720" cy="2212848"/>
        </p:xfrm>
        <a:graphic>
          <a:graphicData uri="http://schemas.openxmlformats.org/drawingml/2006/table">
            <a:tbl>
              <a:tblPr/>
              <a:tblGrid>
                <a:gridCol w="25603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292608">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Metric</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BCSD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National Avg</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tc>
                  <a:txBody>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Signal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E2A3A"/>
                    </a:solidFill>
                  </a:tcPr>
                </a:tc>
                <a:extLst>
                  <a:ext uri="{0D108BD9-81ED-4DB2-BD59-A6C34878D82A}">
                    <a16:rowId xmlns:a16="http://schemas.microsoft.com/office/drawing/2014/main" val="10000"/>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Combined Staff per 1K Students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3.26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1.70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Nearly 2x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Patrol Officers (3-Yr Growth)</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10 to 27</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Tripled</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2"/>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Assault/Battery per 1K Students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6.61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4.60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44% above national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Bullying/Harassment per 1K</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0.05</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2.30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lvl="0" algn="ctr">
                        <a:lnSpc>
                          <a:spcPct val="100000"/>
                        </a:lnSpc>
                        <a:spcBef>
                          <a:spcPts val="0"/>
                        </a:spcBef>
                        <a:spcAft>
                          <a:spcPts val="0"/>
                        </a:spcAft>
                        <a:buNone/>
                      </a:pPr>
                      <a:r>
                        <a:rPr lang="en-US" sz="900" b="0" i="0" u="none" strike="noStrike" noProof="0" dirty="0">
                          <a:solidFill>
                            <a:srgbClr val="333333"/>
                          </a:solidFill>
                          <a:latin typeface="Calibri"/>
                          <a:ea typeface="Calibri"/>
                          <a:cs typeface="Calibri"/>
                        </a:rPr>
                        <a:t>Possible classification variance</a:t>
                      </a:r>
                      <a:endParaRPr lang="en-US" dirty="0"/>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4"/>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Alarm-Equipped Sites</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99%</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Largest infrastructure gap</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Drills per Crisis Team</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19.36</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9.60</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Double benchmark</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0"/>
                    </a:solidFill>
                  </a:tcPr>
                </a:tc>
                <a:extLst>
                  <a:ext uri="{0D108BD9-81ED-4DB2-BD59-A6C34878D82A}">
                    <a16:rowId xmlns:a16="http://schemas.microsoft.com/office/drawing/2014/main" val="10006"/>
                  </a:ext>
                </a:extLst>
              </a:tr>
              <a:tr h="274320">
                <a:tc>
                  <a:txBody>
                    <a:bodyPr/>
                    <a:lstStyle/>
                    <a:p>
                      <a:pPr marL="0" indent="0" algn="l">
                        <a:buNone/>
                      </a:pPr>
                      <a:r>
                        <a:rPr lang="en-US" sz="900" b="1" dirty="0">
                          <a:solidFill>
                            <a:srgbClr val="1E2A3A"/>
                          </a:solidFill>
                          <a:latin typeface="Calibri" pitchFamily="34" charset="0"/>
                          <a:ea typeface="Calibri" pitchFamily="34" charset="-122"/>
                          <a:cs typeface="Calibri" pitchFamily="34" charset="-120"/>
                        </a:rPr>
                        <a:t>Training Hours per Personnel</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38.4</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31.1</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900" dirty="0">
                          <a:solidFill>
                            <a:srgbClr val="333333"/>
                          </a:solidFill>
                          <a:latin typeface="Calibri" pitchFamily="34" charset="0"/>
                          <a:ea typeface="Calibri" pitchFamily="34" charset="-122"/>
                          <a:cs typeface="Calibri" pitchFamily="34" charset="-120"/>
                        </a:rPr>
                        <a:t>Above benchmark</a:t>
                      </a:r>
                      <a:endParaRPr lang="en-US" sz="900" dirty="0">
                        <a:latin typeface="Calibri" charset="0"/>
                        <a:ea typeface="Calibri" charset="0"/>
                        <a:cs typeface="Calibri" charset="0"/>
                      </a:endParaRPr>
                    </a:p>
                  </a:txBody>
                  <a:tcPr marL="63500" marR="63500" marT="38100" marB="38100"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9" name="Shape 6"/>
          <p:cNvSpPr/>
          <p:nvPr/>
        </p:nvSpPr>
        <p:spPr>
          <a:xfrm>
            <a:off x="548640" y="3478099"/>
            <a:ext cx="8046720" cy="777240"/>
          </a:xfrm>
          <a:prstGeom prst="rect">
            <a:avLst/>
          </a:prstGeom>
          <a:solidFill>
            <a:srgbClr val="1E2A3A"/>
          </a:solidFill>
          <a:ln/>
        </p:spPr>
        <p:txBody>
          <a:bodyPr/>
          <a:lstStyle/>
          <a:p>
            <a:endParaRPr lang="en-US"/>
          </a:p>
        </p:txBody>
      </p:sp>
      <p:sp>
        <p:nvSpPr>
          <p:cNvPr id="10" name="Text 7"/>
          <p:cNvSpPr/>
          <p:nvPr/>
        </p:nvSpPr>
        <p:spPr>
          <a:xfrm>
            <a:off x="731520" y="3478099"/>
            <a:ext cx="7680960" cy="77724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Campus Police is the only department rated at Fragmented maturity. Patrol staffing tripled in three years, but no department-level KPIs, trend analysis, or standardized incident response protocols exist. Incident engagement varies by school. The staffing investment lacks systems to measure its impact.</a:t>
            </a:r>
            <a:endParaRPr lang="en-US" sz="900" dirty="0"/>
          </a:p>
        </p:txBody>
      </p:sp>
      <p:sp>
        <p:nvSpPr>
          <p:cNvPr id="11" name="Shape 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12" name="Text 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13" name="Text 1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8" name="Text 1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25</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Safety &amp; Campus Police: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79"/>
            <a:ext cx="3884212" cy="678047"/>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39" y="1097279"/>
            <a:ext cx="46241" cy="678047"/>
          </a:xfrm>
          <a:prstGeom prst="rect">
            <a:avLst/>
          </a:prstGeom>
          <a:solidFill>
            <a:srgbClr val="B94A4A"/>
          </a:solidFill>
          <a:ln/>
        </p:spPr>
        <p:txBody>
          <a:bodyPr/>
          <a:lstStyle/>
          <a:p>
            <a:endParaRPr lang="en-US"/>
          </a:p>
        </p:txBody>
      </p:sp>
      <p:sp>
        <p:nvSpPr>
          <p:cNvPr id="6" name="Text 4"/>
          <p:cNvSpPr/>
          <p:nvPr/>
        </p:nvSpPr>
        <p:spPr>
          <a:xfrm>
            <a:off x="685800" y="1109705"/>
            <a:ext cx="3606768" cy="229493"/>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Establish unified safety governance structure</a:t>
            </a:r>
            <a:endParaRPr lang="en-US" sz="1000" dirty="0"/>
          </a:p>
        </p:txBody>
      </p:sp>
      <p:sp>
        <p:nvSpPr>
          <p:cNvPr id="7" name="Text 5"/>
          <p:cNvSpPr/>
          <p:nvPr/>
        </p:nvSpPr>
        <p:spPr>
          <a:xfrm>
            <a:off x="685800" y="1344168"/>
            <a:ext cx="3606768" cy="365102"/>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Campus Police, Safety &amp; Risk Management, and Student Affairs operate with overlapping authority and no shared accountability framework. Define decision rights and reporting relationships.</a:t>
            </a:r>
            <a:endParaRPr lang="en-US" sz="850" dirty="0"/>
          </a:p>
        </p:txBody>
      </p:sp>
      <p:sp>
        <p:nvSpPr>
          <p:cNvPr id="8" name="Shape 6"/>
          <p:cNvSpPr/>
          <p:nvPr/>
        </p:nvSpPr>
        <p:spPr>
          <a:xfrm>
            <a:off x="548640" y="1848280"/>
            <a:ext cx="3840480" cy="678047"/>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848280"/>
            <a:ext cx="45720" cy="678047"/>
          </a:xfrm>
          <a:prstGeom prst="rect">
            <a:avLst/>
          </a:prstGeom>
          <a:solidFill>
            <a:srgbClr val="B94A4A"/>
          </a:solidFill>
          <a:ln/>
        </p:spPr>
        <p:txBody>
          <a:bodyPr/>
          <a:lstStyle/>
          <a:p>
            <a:endParaRPr lang="en-US"/>
          </a:p>
        </p:txBody>
      </p:sp>
      <p:sp>
        <p:nvSpPr>
          <p:cNvPr id="10" name="Text 8"/>
          <p:cNvSpPr/>
          <p:nvPr/>
        </p:nvSpPr>
        <p:spPr>
          <a:xfrm>
            <a:off x="685800" y="1894000"/>
            <a:ext cx="3566160" cy="229493"/>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Standardize incident response protocols district-wide</a:t>
            </a:r>
            <a:endParaRPr lang="en-US" sz="1000" dirty="0"/>
          </a:p>
        </p:txBody>
      </p:sp>
      <p:sp>
        <p:nvSpPr>
          <p:cNvPr id="11" name="Text 9"/>
          <p:cNvSpPr/>
          <p:nvPr/>
        </p:nvSpPr>
        <p:spPr>
          <a:xfrm>
            <a:off x="685800" y="2095169"/>
            <a:ext cx="3566160" cy="365102"/>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When and how Campus Police is engaged varies by administrator. Identical student behavior produces different outcomes by school. Creates equity and legal risk.</a:t>
            </a:r>
            <a:endParaRPr lang="en-US" sz="850" dirty="0"/>
          </a:p>
        </p:txBody>
      </p:sp>
      <p:sp>
        <p:nvSpPr>
          <p:cNvPr id="12" name="Shape 10"/>
          <p:cNvSpPr/>
          <p:nvPr/>
        </p:nvSpPr>
        <p:spPr>
          <a:xfrm>
            <a:off x="548640" y="2607828"/>
            <a:ext cx="3884212" cy="706872"/>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39" y="2607828"/>
            <a:ext cx="46241" cy="706872"/>
          </a:xfrm>
          <a:prstGeom prst="rect">
            <a:avLst/>
          </a:prstGeom>
          <a:solidFill>
            <a:srgbClr val="D4842A"/>
          </a:solidFill>
          <a:ln/>
        </p:spPr>
        <p:txBody>
          <a:bodyPr/>
          <a:lstStyle/>
          <a:p>
            <a:endParaRPr lang="en-US"/>
          </a:p>
        </p:txBody>
      </p:sp>
      <p:sp>
        <p:nvSpPr>
          <p:cNvPr id="14" name="Text 12"/>
          <p:cNvSpPr/>
          <p:nvPr/>
        </p:nvSpPr>
        <p:spPr>
          <a:xfrm>
            <a:off x="685800" y="2653547"/>
            <a:ext cx="3606768" cy="23924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Build a shared data and analytics platform</a:t>
            </a:r>
            <a:endParaRPr lang="en-US" sz="1000" dirty="0"/>
          </a:p>
        </p:txBody>
      </p:sp>
      <p:sp>
        <p:nvSpPr>
          <p:cNvPr id="15" name="Text 13"/>
          <p:cNvSpPr/>
          <p:nvPr/>
        </p:nvSpPr>
        <p:spPr>
          <a:xfrm>
            <a:off x="685800" y="2854715"/>
            <a:ext cx="3606768" cy="380623"/>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Incident data split across RMS/CAD, Infinite Campus, and other systems. No aggregation, no dashboard, no trend analysis. Cannot measure whether the staffing investment is working.</a:t>
            </a:r>
            <a:endParaRPr lang="en-US" sz="850" dirty="0"/>
          </a:p>
        </p:txBody>
      </p:sp>
      <p:sp>
        <p:nvSpPr>
          <p:cNvPr id="16" name="Shape 14"/>
          <p:cNvSpPr/>
          <p:nvPr/>
        </p:nvSpPr>
        <p:spPr>
          <a:xfrm>
            <a:off x="4754880" y="1097280"/>
            <a:ext cx="3840480" cy="678046"/>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678046"/>
          </a:xfrm>
          <a:prstGeom prst="rect">
            <a:avLst/>
          </a:prstGeom>
          <a:solidFill>
            <a:srgbClr val="D4842A"/>
          </a:solidFill>
          <a:ln/>
        </p:spPr>
        <p:txBody>
          <a:bodyPr/>
          <a:lstStyle/>
          <a:p>
            <a:endParaRPr lang="en-US"/>
          </a:p>
        </p:txBody>
      </p:sp>
      <p:sp>
        <p:nvSpPr>
          <p:cNvPr id="18" name="Text 16"/>
          <p:cNvSpPr/>
          <p:nvPr/>
        </p:nvSpPr>
        <p:spPr>
          <a:xfrm>
            <a:off x="4892040" y="1143000"/>
            <a:ext cx="3566160" cy="22949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Address the physical security infrastructure gap</a:t>
            </a:r>
            <a:endParaRPr lang="en-US" sz="1000" dirty="0"/>
          </a:p>
        </p:txBody>
      </p:sp>
      <p:sp>
        <p:nvSpPr>
          <p:cNvPr id="19" name="Text 17"/>
          <p:cNvSpPr/>
          <p:nvPr/>
        </p:nvSpPr>
        <p:spPr>
          <a:xfrm>
            <a:off x="4892040" y="1344168"/>
            <a:ext cx="3566160" cy="365102"/>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Only 14% of sites have alarm systems vs. 99% nationally. Zero intrusions is a positive outcome, but technology investment could reduce reliance on personnel-based coverage.</a:t>
            </a:r>
            <a:endParaRPr lang="en-US" sz="850" dirty="0"/>
          </a:p>
        </p:txBody>
      </p:sp>
      <p:sp>
        <p:nvSpPr>
          <p:cNvPr id="20" name="Shape 18"/>
          <p:cNvSpPr/>
          <p:nvPr/>
        </p:nvSpPr>
        <p:spPr>
          <a:xfrm>
            <a:off x="4754880" y="1848281"/>
            <a:ext cx="3840480" cy="678046"/>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848281"/>
            <a:ext cx="45720" cy="678046"/>
          </a:xfrm>
          <a:prstGeom prst="rect">
            <a:avLst/>
          </a:prstGeom>
          <a:solidFill>
            <a:srgbClr val="C4962A"/>
          </a:solidFill>
          <a:ln/>
        </p:spPr>
        <p:txBody>
          <a:bodyPr/>
          <a:lstStyle/>
          <a:p>
            <a:endParaRPr lang="en-US"/>
          </a:p>
        </p:txBody>
      </p:sp>
      <p:sp>
        <p:nvSpPr>
          <p:cNvPr id="22" name="Text 20"/>
          <p:cNvSpPr/>
          <p:nvPr/>
        </p:nvSpPr>
        <p:spPr>
          <a:xfrm>
            <a:off x="4892040" y="1894001"/>
            <a:ext cx="3566160" cy="22949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Connect safety to student services and behavior intervention</a:t>
            </a:r>
            <a:endParaRPr lang="en-US" sz="1000" dirty="0"/>
          </a:p>
        </p:txBody>
      </p:sp>
      <p:sp>
        <p:nvSpPr>
          <p:cNvPr id="23" name="Text 21"/>
          <p:cNvSpPr/>
          <p:nvPr/>
        </p:nvSpPr>
        <p:spPr>
          <a:xfrm>
            <a:off x="4892040" y="2095169"/>
            <a:ext cx="3566160" cy="365102"/>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The current model is reactive. Connecting campus police deployment to restorative practices and early intervention would shift from response to prevention.</a:t>
            </a:r>
            <a:endParaRPr lang="en-US" sz="850" dirty="0"/>
          </a:p>
        </p:txBody>
      </p:sp>
      <p:sp>
        <p:nvSpPr>
          <p:cNvPr id="24" name="Shape 22"/>
          <p:cNvSpPr/>
          <p:nvPr/>
        </p:nvSpPr>
        <p:spPr>
          <a:xfrm>
            <a:off x="4754880" y="260782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5" name="Shape 23"/>
          <p:cNvSpPr/>
          <p:nvPr/>
        </p:nvSpPr>
        <p:spPr>
          <a:xfrm>
            <a:off x="4754880" y="2607828"/>
            <a:ext cx="45720" cy="594360"/>
          </a:xfrm>
          <a:prstGeom prst="rect">
            <a:avLst/>
          </a:prstGeom>
          <a:solidFill>
            <a:srgbClr val="B94A4A"/>
          </a:solidFill>
          <a:ln/>
        </p:spPr>
        <p:txBody>
          <a:bodyPr/>
          <a:lstStyle/>
          <a:p>
            <a:endParaRPr lang="en-US"/>
          </a:p>
        </p:txBody>
      </p:sp>
      <p:sp>
        <p:nvSpPr>
          <p:cNvPr id="26" name="Text 24"/>
          <p:cNvSpPr/>
          <p:nvPr/>
        </p:nvSpPr>
        <p:spPr>
          <a:xfrm>
            <a:off x="4892040" y="265354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Develop process documentation before retirement losses</a:t>
            </a:r>
            <a:endParaRPr lang="en-US" sz="1000" dirty="0"/>
          </a:p>
        </p:txBody>
      </p:sp>
      <p:sp>
        <p:nvSpPr>
          <p:cNvPr id="27" name="Text 25"/>
          <p:cNvSpPr/>
          <p:nvPr/>
        </p:nvSpPr>
        <p:spPr>
          <a:xfrm>
            <a:off x="4892040" y="285471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Campus Police at Fragmented maturity means knowledge lives in people. 21% retirement eligible within 5 years. Processes must be captured now.</a:t>
            </a:r>
            <a:endParaRPr lang="en-US" sz="850" dirty="0"/>
          </a:p>
        </p:txBody>
      </p:sp>
      <p:sp>
        <p:nvSpPr>
          <p:cNvPr id="28" name="Shape 26"/>
          <p:cNvSpPr/>
          <p:nvPr/>
        </p:nvSpPr>
        <p:spPr>
          <a:xfrm>
            <a:off x="548640" y="3543300"/>
            <a:ext cx="8046720" cy="457200"/>
          </a:xfrm>
          <a:prstGeom prst="rect">
            <a:avLst/>
          </a:prstGeom>
          <a:solidFill>
            <a:srgbClr val="1E2A3A"/>
          </a:solidFill>
          <a:ln/>
        </p:spPr>
        <p:txBody>
          <a:bodyPr/>
          <a:lstStyle/>
          <a:p>
            <a:endParaRPr lang="en-US"/>
          </a:p>
        </p:txBody>
      </p:sp>
      <p:sp>
        <p:nvSpPr>
          <p:cNvPr id="29" name="Text 27"/>
          <p:cNvSpPr/>
          <p:nvPr/>
        </p:nvSpPr>
        <p:spPr>
          <a:xfrm>
            <a:off x="731520" y="3543300"/>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The primary issue is not staffing presence but role clarity and decision consistency. Avoidable burden is created across the district because authority lanes overlap without clear end-to-end accountability.</a:t>
            </a:r>
            <a:endParaRPr lang="en-US" sz="900" dirty="0"/>
          </a:p>
        </p:txBody>
      </p:sp>
      <p:sp>
        <p:nvSpPr>
          <p:cNvPr id="30" name="Shape 28"/>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1" name="Text 29"/>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2" name="Text 30"/>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3" name="Text 31"/>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26</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Athletics: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68122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681228"/>
          </a:xfrm>
          <a:prstGeom prst="rect">
            <a:avLst/>
          </a:prstGeom>
          <a:solidFill>
            <a:srgbClr val="B94A4A"/>
          </a:solidFill>
          <a:ln/>
        </p:spPr>
        <p:txBody>
          <a:bodyPr/>
          <a:lstStyle/>
          <a:p>
            <a:endParaRPr lang="en-US"/>
          </a:p>
        </p:txBody>
      </p:sp>
      <p:sp>
        <p:nvSpPr>
          <p:cNvPr id="6" name="Text 4"/>
          <p:cNvSpPr/>
          <p:nvPr/>
        </p:nvSpPr>
        <p:spPr>
          <a:xfrm>
            <a:off x="685800" y="1142999"/>
            <a:ext cx="3566160" cy="23056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Update coaching supplement rates (frozen since 1997)</a:t>
            </a:r>
            <a:endParaRPr lang="en-US" sz="1000" dirty="0"/>
          </a:p>
        </p:txBody>
      </p:sp>
      <p:sp>
        <p:nvSpPr>
          <p:cNvPr id="7" name="Text 5"/>
          <p:cNvSpPr/>
          <p:nvPr/>
        </p:nvSpPr>
        <p:spPr>
          <a:xfrm>
            <a:off x="685800" y="1344167"/>
            <a:ext cx="3566160" cy="366815"/>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Nearly 30-year-old rate structure creates manual complexity across Athletics, HR, and Finance. Classified employees receive lump-sum payments requiring separate processing.</a:t>
            </a:r>
            <a:endParaRPr lang="en-US" sz="850" dirty="0"/>
          </a:p>
        </p:txBody>
      </p:sp>
      <p:sp>
        <p:nvSpPr>
          <p:cNvPr id="8" name="Shape 6"/>
          <p:cNvSpPr/>
          <p:nvPr/>
        </p:nvSpPr>
        <p:spPr>
          <a:xfrm>
            <a:off x="548640" y="1842516"/>
            <a:ext cx="3840480" cy="68122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842516"/>
            <a:ext cx="45720" cy="681228"/>
          </a:xfrm>
          <a:prstGeom prst="rect">
            <a:avLst/>
          </a:prstGeom>
          <a:solidFill>
            <a:srgbClr val="D4842A"/>
          </a:solidFill>
          <a:ln/>
        </p:spPr>
        <p:txBody>
          <a:bodyPr/>
          <a:lstStyle/>
          <a:p>
            <a:endParaRPr lang="en-US"/>
          </a:p>
        </p:txBody>
      </p:sp>
      <p:sp>
        <p:nvSpPr>
          <p:cNvPr id="10" name="Text 8"/>
          <p:cNvSpPr/>
          <p:nvPr/>
        </p:nvSpPr>
        <p:spPr>
          <a:xfrm>
            <a:off x="685800" y="1888235"/>
            <a:ext cx="3566160" cy="23056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Reduce single-person operational dependencies</a:t>
            </a:r>
            <a:endParaRPr lang="en-US" sz="1000" dirty="0"/>
          </a:p>
        </p:txBody>
      </p:sp>
      <p:sp>
        <p:nvSpPr>
          <p:cNvPr id="11" name="Text 9"/>
          <p:cNvSpPr/>
          <p:nvPr/>
        </p:nvSpPr>
        <p:spPr>
          <a:xfrm>
            <a:off x="685800" y="2089403"/>
            <a:ext cx="3566160" cy="366815"/>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With 4 central FTE (effectively 3 with Wellness Center vacant), multiple workflows depend on one person. Work distribution and documentation needed.</a:t>
            </a:r>
            <a:endParaRPr lang="en-US" sz="850" dirty="0"/>
          </a:p>
        </p:txBody>
      </p:sp>
      <p:sp>
        <p:nvSpPr>
          <p:cNvPr id="12" name="Shape 10"/>
          <p:cNvSpPr/>
          <p:nvPr/>
        </p:nvSpPr>
        <p:spPr>
          <a:xfrm>
            <a:off x="548640" y="2638044"/>
            <a:ext cx="3840480" cy="67771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638044"/>
            <a:ext cx="45720" cy="677710"/>
          </a:xfrm>
          <a:prstGeom prst="rect">
            <a:avLst/>
          </a:prstGeom>
          <a:solidFill>
            <a:srgbClr val="C4962A"/>
          </a:solidFill>
          <a:ln/>
        </p:spPr>
        <p:txBody>
          <a:bodyPr/>
          <a:lstStyle/>
          <a:p>
            <a:endParaRPr lang="en-US"/>
          </a:p>
        </p:txBody>
      </p:sp>
      <p:sp>
        <p:nvSpPr>
          <p:cNvPr id="14" name="Text 12"/>
          <p:cNvSpPr/>
          <p:nvPr/>
        </p:nvSpPr>
        <p:spPr>
          <a:xfrm>
            <a:off x="685800" y="2683763"/>
            <a:ext cx="3566160" cy="229379"/>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Standardize middle school eligibility documentation</a:t>
            </a:r>
            <a:endParaRPr lang="en-US" sz="1000" dirty="0"/>
          </a:p>
        </p:txBody>
      </p:sp>
      <p:sp>
        <p:nvSpPr>
          <p:cNvPr id="15" name="Text 13"/>
          <p:cNvSpPr/>
          <p:nvPr/>
        </p:nvSpPr>
        <p:spPr>
          <a:xfrm>
            <a:off x="685800" y="2884931"/>
            <a:ext cx="3566160" cy="364921"/>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High school eligibility managed through GHSA portals. Middle school eligibility uses district criteria with varying documentation practices. Not centrally audited.</a:t>
            </a:r>
            <a:endParaRPr lang="en-US" sz="850" dirty="0"/>
          </a:p>
        </p:txBody>
      </p:sp>
      <p:sp>
        <p:nvSpPr>
          <p:cNvPr id="16" name="Shape 14"/>
          <p:cNvSpPr/>
          <p:nvPr/>
        </p:nvSpPr>
        <p:spPr>
          <a:xfrm>
            <a:off x="475488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594360"/>
          </a:xfrm>
          <a:prstGeom prst="rect">
            <a:avLst/>
          </a:prstGeom>
          <a:solidFill>
            <a:srgbClr val="C4962A"/>
          </a:solidFill>
          <a:ln/>
        </p:spPr>
        <p:txBody>
          <a:bodyPr/>
          <a:lstStyle/>
          <a:p>
            <a:endParaRPr lang="en-US"/>
          </a:p>
        </p:txBody>
      </p:sp>
      <p:sp>
        <p:nvSpPr>
          <p:cNvPr id="18" name="Text 16"/>
          <p:cNvSpPr/>
          <p:nvPr/>
        </p:nvSpPr>
        <p:spPr>
          <a:xfrm>
            <a:off x="489204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Evaluate athletics maintenance alignment with Facilities</a:t>
            </a:r>
            <a:endParaRPr lang="en-US" sz="1000" dirty="0"/>
          </a:p>
        </p:txBody>
      </p:sp>
      <p:sp>
        <p:nvSpPr>
          <p:cNvPr id="19" name="Text 17"/>
          <p:cNvSpPr/>
          <p:nvPr/>
        </p:nvSpPr>
        <p:spPr>
          <a:xfrm>
            <a:off x="489204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Separate maintenance supervisor, grounds crew, and work order system. Consolidating under Facilities could improve coordination and resource sharing.</a:t>
            </a:r>
            <a:endParaRPr lang="en-US" sz="850" dirty="0"/>
          </a:p>
        </p:txBody>
      </p:sp>
      <p:sp>
        <p:nvSpPr>
          <p:cNvPr id="20" name="Shape 18"/>
          <p:cNvSpPr/>
          <p:nvPr/>
        </p:nvSpPr>
        <p:spPr>
          <a:xfrm>
            <a:off x="4754880" y="1842516"/>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842516"/>
            <a:ext cx="45720" cy="594360"/>
          </a:xfrm>
          <a:prstGeom prst="rect">
            <a:avLst/>
          </a:prstGeom>
          <a:solidFill>
            <a:srgbClr val="C4962A"/>
          </a:solidFill>
          <a:ln/>
        </p:spPr>
        <p:txBody>
          <a:bodyPr/>
          <a:lstStyle/>
          <a:p>
            <a:endParaRPr lang="en-US"/>
          </a:p>
        </p:txBody>
      </p:sp>
      <p:sp>
        <p:nvSpPr>
          <p:cNvPr id="22" name="Text 20"/>
          <p:cNvSpPr/>
          <p:nvPr/>
        </p:nvSpPr>
        <p:spPr>
          <a:xfrm>
            <a:off x="4892040" y="1888236"/>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Establish department KPIs and service-level standards</a:t>
            </a:r>
            <a:endParaRPr lang="en-US" sz="1000" dirty="0"/>
          </a:p>
        </p:txBody>
      </p:sp>
      <p:sp>
        <p:nvSpPr>
          <p:cNvPr id="23" name="Text 21"/>
          <p:cNvSpPr/>
          <p:nvPr/>
        </p:nvSpPr>
        <p:spPr>
          <a:xfrm>
            <a:off x="4892040" y="2089404"/>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No formal athletic KPIs exist. Performance inferred from operational outcomes. Define turnaround expectations and measurable service standards.</a:t>
            </a:r>
            <a:endParaRPr lang="en-US" sz="850" dirty="0"/>
          </a:p>
        </p:txBody>
      </p:sp>
      <p:sp>
        <p:nvSpPr>
          <p:cNvPr id="24" name="Shape 22"/>
          <p:cNvSpPr/>
          <p:nvPr/>
        </p:nvSpPr>
        <p:spPr>
          <a:xfrm>
            <a:off x="548640" y="3383280"/>
            <a:ext cx="8046720" cy="457200"/>
          </a:xfrm>
          <a:prstGeom prst="rect">
            <a:avLst/>
          </a:prstGeom>
          <a:solidFill>
            <a:srgbClr val="1E2A3A"/>
          </a:solidFill>
          <a:ln/>
        </p:spPr>
        <p:txBody>
          <a:bodyPr/>
          <a:lstStyle/>
          <a:p>
            <a:endParaRPr lang="en-US"/>
          </a:p>
        </p:txBody>
      </p:sp>
      <p:sp>
        <p:nvSpPr>
          <p:cNvPr id="25" name="Text 23"/>
          <p:cNvSpPr/>
          <p:nvPr/>
        </p:nvSpPr>
        <p:spPr>
          <a:xfrm>
            <a:off x="731520" y="3383280"/>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Athletics operates with experienced, committed staff but lacks documented processes, performance metrics, and modern supplement structures. Costs are stable at 0.6% of district expenditures.</a:t>
            </a:r>
            <a:endParaRPr lang="en-US" sz="900" dirty="0"/>
          </a:p>
        </p:txBody>
      </p:sp>
      <p:sp>
        <p:nvSpPr>
          <p:cNvPr id="26" name="Shape 24"/>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7" name="Text 25"/>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8" name="Text 26"/>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9" name="Text 27"/>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27</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600" b="1" dirty="0">
                <a:solidFill>
                  <a:srgbClr val="1E2A3A"/>
                </a:solidFill>
                <a:latin typeface="Georgia" pitchFamily="34" charset="0"/>
                <a:ea typeface="Georgia" pitchFamily="34" charset="-122"/>
                <a:cs typeface="Georgia" pitchFamily="34" charset="-120"/>
              </a:rPr>
              <a:t>District Effectiveness: Opportunities</a:t>
            </a:r>
            <a:endParaRPr lang="en-US" sz="26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200" b="1" dirty="0">
                <a:solidFill>
                  <a:srgbClr val="C4962A"/>
                </a:solidFill>
                <a:latin typeface="Calibri" pitchFamily="34" charset="0"/>
                <a:ea typeface="Calibri" pitchFamily="34" charset="-122"/>
                <a:cs typeface="Calibri" pitchFamily="34" charset="-120"/>
              </a:rPr>
              <a:t>Key Opportunities Identified</a:t>
            </a:r>
            <a:endParaRPr lang="en-US" sz="1200" dirty="0"/>
          </a:p>
        </p:txBody>
      </p:sp>
      <p:sp>
        <p:nvSpPr>
          <p:cNvPr id="4" name="Shape 2"/>
          <p:cNvSpPr/>
          <p:nvPr/>
        </p:nvSpPr>
        <p:spPr>
          <a:xfrm>
            <a:off x="548640" y="1097280"/>
            <a:ext cx="3840480" cy="658368"/>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5" name="Shape 3"/>
          <p:cNvSpPr/>
          <p:nvPr/>
        </p:nvSpPr>
        <p:spPr>
          <a:xfrm>
            <a:off x="548640" y="1097280"/>
            <a:ext cx="45720" cy="658368"/>
          </a:xfrm>
          <a:prstGeom prst="rect">
            <a:avLst/>
          </a:prstGeom>
          <a:solidFill>
            <a:srgbClr val="D4842A"/>
          </a:solidFill>
          <a:ln/>
        </p:spPr>
        <p:txBody>
          <a:bodyPr/>
          <a:lstStyle/>
          <a:p>
            <a:endParaRPr lang="en-US"/>
          </a:p>
        </p:txBody>
      </p:sp>
      <p:sp>
        <p:nvSpPr>
          <p:cNvPr id="6" name="Text 4"/>
          <p:cNvSpPr/>
          <p:nvPr/>
        </p:nvSpPr>
        <p:spPr>
          <a:xfrm>
            <a:off x="685800" y="1143000"/>
            <a:ext cx="3566160" cy="222832"/>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Document processes before institutional knowledge is lost</a:t>
            </a:r>
            <a:endParaRPr lang="en-US" sz="1000" dirty="0"/>
          </a:p>
        </p:txBody>
      </p:sp>
      <p:sp>
        <p:nvSpPr>
          <p:cNvPr id="7" name="Text 5"/>
          <p:cNvSpPr/>
          <p:nvPr/>
        </p:nvSpPr>
        <p:spPr>
          <a:xfrm>
            <a:off x="685800" y="1344168"/>
            <a:ext cx="3566160" cy="354506"/>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~60% of team assumed current roles within 2 years. Managed maturity is sustained by senior leadership knowledge, not yet by formalized documentation.</a:t>
            </a:r>
            <a:endParaRPr lang="en-US" sz="850" dirty="0"/>
          </a:p>
        </p:txBody>
      </p:sp>
      <p:sp>
        <p:nvSpPr>
          <p:cNvPr id="8" name="Shape 6"/>
          <p:cNvSpPr/>
          <p:nvPr/>
        </p:nvSpPr>
        <p:spPr>
          <a:xfrm>
            <a:off x="548640" y="184708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9" name="Shape 7"/>
          <p:cNvSpPr/>
          <p:nvPr/>
        </p:nvSpPr>
        <p:spPr>
          <a:xfrm>
            <a:off x="548640" y="1847088"/>
            <a:ext cx="45720" cy="594360"/>
          </a:xfrm>
          <a:prstGeom prst="rect">
            <a:avLst/>
          </a:prstGeom>
          <a:solidFill>
            <a:srgbClr val="B94A4A"/>
          </a:solidFill>
          <a:ln/>
        </p:spPr>
        <p:txBody>
          <a:bodyPr/>
          <a:lstStyle/>
          <a:p>
            <a:endParaRPr lang="en-US"/>
          </a:p>
        </p:txBody>
      </p:sp>
      <p:sp>
        <p:nvSpPr>
          <p:cNvPr id="10" name="Text 8"/>
          <p:cNvSpPr/>
          <p:nvPr/>
        </p:nvSpPr>
        <p:spPr>
          <a:xfrm>
            <a:off x="685800" y="189280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Plan for the ESSER funding cliff</a:t>
            </a:r>
            <a:endParaRPr lang="en-US" sz="1000" dirty="0"/>
          </a:p>
        </p:txBody>
      </p:sp>
      <p:sp>
        <p:nvSpPr>
          <p:cNvPr id="11" name="Text 9"/>
          <p:cNvSpPr/>
          <p:nvPr/>
        </p:nvSpPr>
        <p:spPr>
          <a:xfrm>
            <a:off x="685800" y="209397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Grant-funded staff grew from 3.1% to 15.1% of district FTEs. 490 positions need to be sustained, reduced, or eliminated as pandemic-era funding expires.</a:t>
            </a:r>
            <a:endParaRPr lang="en-US" sz="850" dirty="0"/>
          </a:p>
        </p:txBody>
      </p:sp>
      <p:sp>
        <p:nvSpPr>
          <p:cNvPr id="12" name="Shape 10"/>
          <p:cNvSpPr/>
          <p:nvPr/>
        </p:nvSpPr>
        <p:spPr>
          <a:xfrm>
            <a:off x="548640" y="2554952"/>
            <a:ext cx="3840480" cy="690173"/>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3" name="Shape 11"/>
          <p:cNvSpPr/>
          <p:nvPr/>
        </p:nvSpPr>
        <p:spPr>
          <a:xfrm>
            <a:off x="548640" y="2554952"/>
            <a:ext cx="45720" cy="690173"/>
          </a:xfrm>
          <a:prstGeom prst="rect">
            <a:avLst/>
          </a:prstGeom>
          <a:solidFill>
            <a:srgbClr val="C4962A"/>
          </a:solidFill>
          <a:ln/>
        </p:spPr>
        <p:txBody>
          <a:bodyPr/>
          <a:lstStyle/>
          <a:p>
            <a:endParaRPr lang="en-US"/>
          </a:p>
        </p:txBody>
      </p:sp>
      <p:sp>
        <p:nvSpPr>
          <p:cNvPr id="14" name="Text 12"/>
          <p:cNvSpPr/>
          <p:nvPr/>
        </p:nvSpPr>
        <p:spPr>
          <a:xfrm>
            <a:off x="685800" y="2600672"/>
            <a:ext cx="3566160" cy="233597"/>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Shift from compliance-driven to outcome-driven measurement</a:t>
            </a:r>
            <a:endParaRPr lang="en-US" sz="1000" dirty="0"/>
          </a:p>
        </p:txBody>
      </p:sp>
      <p:sp>
        <p:nvSpPr>
          <p:cNvPr id="15" name="Text 13"/>
          <p:cNvSpPr/>
          <p:nvPr/>
        </p:nvSpPr>
        <p:spPr>
          <a:xfrm>
            <a:off x="685800" y="2801841"/>
            <a:ext cx="3611880" cy="371632"/>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The department tracks budgets, compliance, and reimbursements systematically. Outcome evidence exists (e.g., program examples, recognitions,  individual success stories, etc.) but systematic measures remain underdeveloped.</a:t>
            </a:r>
            <a:endParaRPr lang="en-US" sz="850" dirty="0"/>
          </a:p>
        </p:txBody>
      </p:sp>
      <p:sp>
        <p:nvSpPr>
          <p:cNvPr id="16" name="Shape 14"/>
          <p:cNvSpPr/>
          <p:nvPr/>
        </p:nvSpPr>
        <p:spPr>
          <a:xfrm>
            <a:off x="4754880" y="1097280"/>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17" name="Shape 15"/>
          <p:cNvSpPr/>
          <p:nvPr/>
        </p:nvSpPr>
        <p:spPr>
          <a:xfrm>
            <a:off x="4754880" y="1097280"/>
            <a:ext cx="45720" cy="594360"/>
          </a:xfrm>
          <a:prstGeom prst="rect">
            <a:avLst/>
          </a:prstGeom>
          <a:solidFill>
            <a:srgbClr val="C4962A"/>
          </a:solidFill>
          <a:ln/>
        </p:spPr>
        <p:txBody>
          <a:bodyPr/>
          <a:lstStyle/>
          <a:p>
            <a:endParaRPr lang="en-US"/>
          </a:p>
        </p:txBody>
      </p:sp>
      <p:sp>
        <p:nvSpPr>
          <p:cNvPr id="18" name="Text 16"/>
          <p:cNvSpPr/>
          <p:nvPr/>
        </p:nvSpPr>
        <p:spPr>
          <a:xfrm>
            <a:off x="4892040" y="1143000"/>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Monitor declining competitive grant capacity</a:t>
            </a:r>
            <a:endParaRPr lang="en-US" sz="1000" dirty="0"/>
          </a:p>
        </p:txBody>
      </p:sp>
      <p:sp>
        <p:nvSpPr>
          <p:cNvPr id="19" name="Text 17"/>
          <p:cNvSpPr/>
          <p:nvPr/>
        </p:nvSpPr>
        <p:spPr>
          <a:xfrm>
            <a:off x="4892040" y="1344168"/>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Competitive grants dropped 14.7% year-over-year. As formula ESSER funds expire, competitive grant-writing becomes more critical to sustaining programs.</a:t>
            </a:r>
            <a:endParaRPr lang="en-US" sz="850" dirty="0"/>
          </a:p>
        </p:txBody>
      </p:sp>
      <p:sp>
        <p:nvSpPr>
          <p:cNvPr id="20" name="Shape 18"/>
          <p:cNvSpPr/>
          <p:nvPr/>
        </p:nvSpPr>
        <p:spPr>
          <a:xfrm>
            <a:off x="4754880" y="1755648"/>
            <a:ext cx="3840480" cy="594360"/>
          </a:xfrm>
          <a:prstGeom prst="rect">
            <a:avLst/>
          </a:prstGeom>
          <a:solidFill>
            <a:srgbClr val="FFFFFF"/>
          </a:solidFill>
          <a:ln/>
          <a:effectLst>
            <a:outerShdw blurRad="50800" dist="12700" dir="8100000" algn="bl" rotWithShape="0">
              <a:srgbClr val="000000">
                <a:alpha val="10000"/>
              </a:srgbClr>
            </a:outerShdw>
          </a:effectLst>
        </p:spPr>
        <p:txBody>
          <a:bodyPr/>
          <a:lstStyle/>
          <a:p>
            <a:endParaRPr lang="en-US"/>
          </a:p>
        </p:txBody>
      </p:sp>
      <p:sp>
        <p:nvSpPr>
          <p:cNvPr id="21" name="Shape 19"/>
          <p:cNvSpPr/>
          <p:nvPr/>
        </p:nvSpPr>
        <p:spPr>
          <a:xfrm>
            <a:off x="4754880" y="1755648"/>
            <a:ext cx="45720" cy="594360"/>
          </a:xfrm>
          <a:prstGeom prst="rect">
            <a:avLst/>
          </a:prstGeom>
          <a:solidFill>
            <a:srgbClr val="4A8C6F"/>
          </a:solidFill>
          <a:ln/>
        </p:spPr>
        <p:txBody>
          <a:bodyPr/>
          <a:lstStyle/>
          <a:p>
            <a:endParaRPr lang="en-US"/>
          </a:p>
        </p:txBody>
      </p:sp>
      <p:sp>
        <p:nvSpPr>
          <p:cNvPr id="22" name="Text 20"/>
          <p:cNvSpPr/>
          <p:nvPr/>
        </p:nvSpPr>
        <p:spPr>
          <a:xfrm>
            <a:off x="4892040" y="1801368"/>
            <a:ext cx="3566160" cy="201168"/>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Commendation: 99.75% grant utilization rate</a:t>
            </a:r>
            <a:endParaRPr lang="en-US" sz="1000" dirty="0"/>
          </a:p>
        </p:txBody>
      </p:sp>
      <p:sp>
        <p:nvSpPr>
          <p:cNvPr id="23" name="Text 21"/>
          <p:cNvSpPr/>
          <p:nvPr/>
        </p:nvSpPr>
        <p:spPr>
          <a:xfrm>
            <a:off x="4892040" y="2002536"/>
            <a:ext cx="3566160" cy="320040"/>
          </a:xfrm>
          <a:prstGeom prst="rect">
            <a:avLst/>
          </a:prstGeom>
          <a:noFill/>
          <a:ln/>
        </p:spPr>
        <p:txBody>
          <a:bodyPr wrap="square" lIns="0" tIns="0" rIns="0" bIns="0" rtlCol="0" anchor="t"/>
          <a:lstStyle/>
          <a:p>
            <a:pPr marL="0" indent="0">
              <a:buNone/>
            </a:pPr>
            <a:r>
              <a:rPr lang="en-US" sz="850" dirty="0">
                <a:solidFill>
                  <a:srgbClr val="333333"/>
                </a:solidFill>
                <a:latin typeface="Calibri" pitchFamily="34" charset="0"/>
                <a:ea typeface="Calibri" pitchFamily="34" charset="-122"/>
                <a:cs typeface="Calibri" pitchFamily="34" charset="-120"/>
              </a:rPr>
              <a:t>Only $117K of $47M returned in SY 24-25. This reflects exceptional fiscal management and compliance discipline. Strongest department in the study.</a:t>
            </a:r>
            <a:endParaRPr lang="en-US" sz="850" dirty="0"/>
          </a:p>
        </p:txBody>
      </p:sp>
      <p:sp>
        <p:nvSpPr>
          <p:cNvPr id="24" name="Shape 22"/>
          <p:cNvSpPr/>
          <p:nvPr/>
        </p:nvSpPr>
        <p:spPr>
          <a:xfrm>
            <a:off x="548640" y="3350481"/>
            <a:ext cx="8046720" cy="457200"/>
          </a:xfrm>
          <a:prstGeom prst="rect">
            <a:avLst/>
          </a:prstGeom>
          <a:solidFill>
            <a:srgbClr val="1E2A3A"/>
          </a:solidFill>
          <a:ln/>
        </p:spPr>
        <p:txBody>
          <a:bodyPr/>
          <a:lstStyle/>
          <a:p>
            <a:endParaRPr lang="en-US"/>
          </a:p>
        </p:txBody>
      </p:sp>
      <p:sp>
        <p:nvSpPr>
          <p:cNvPr id="25" name="Text 23"/>
          <p:cNvSpPr/>
          <p:nvPr/>
        </p:nvSpPr>
        <p:spPr>
          <a:xfrm>
            <a:off x="731520" y="3350481"/>
            <a:ext cx="7680960" cy="457200"/>
          </a:xfrm>
          <a:prstGeom prst="rect">
            <a:avLst/>
          </a:prstGeom>
          <a:noFill/>
          <a:ln/>
        </p:spPr>
        <p:txBody>
          <a:bodyPr wrap="square" lIns="0" tIns="0" rIns="0" bIns="0" rtlCol="0" anchor="ctr"/>
          <a:lstStyle/>
          <a:p>
            <a:pPr marL="0" indent="0" algn="ctr">
              <a:buNone/>
            </a:pPr>
            <a:r>
              <a:rPr lang="en-US" sz="900" dirty="0">
                <a:solidFill>
                  <a:srgbClr val="FFFFFF"/>
                </a:solidFill>
                <a:latin typeface="Calibri" pitchFamily="34" charset="0"/>
                <a:ea typeface="Calibri" pitchFamily="34" charset="-122"/>
                <a:cs typeface="Calibri" pitchFamily="34" charset="-120"/>
              </a:rPr>
              <a:t>District Effectiveness is the highest-performing department in this study. The risks are succession, the ESSER cliff, and the transition from compliance-driven to outcome-driven management.</a:t>
            </a:r>
            <a:endParaRPr lang="en-US" sz="900" dirty="0"/>
          </a:p>
        </p:txBody>
      </p:sp>
      <p:sp>
        <p:nvSpPr>
          <p:cNvPr id="26" name="Shape 24"/>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7" name="Text 25"/>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8" name="Text 26"/>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9" name="Text 27"/>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28</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The Strategic Reality</a:t>
            </a:r>
            <a:endParaRPr lang="en-US" sz="2800" dirty="0"/>
          </a:p>
        </p:txBody>
      </p:sp>
      <p:sp>
        <p:nvSpPr>
          <p:cNvPr id="3" name="Text 1"/>
          <p:cNvSpPr/>
          <p:nvPr/>
        </p:nvSpPr>
        <p:spPr>
          <a:xfrm>
            <a:off x="548640" y="685800"/>
            <a:ext cx="7315200" cy="320040"/>
          </a:xfrm>
          <a:prstGeom prst="rect">
            <a:avLst/>
          </a:prstGeom>
          <a:noFill/>
          <a:ln/>
        </p:spPr>
        <p:txBody>
          <a:bodyPr wrap="square" lIns="0" tIns="0" rIns="0" bIns="0" rtlCol="0" anchor="ctr"/>
          <a:lstStyle/>
          <a:p>
            <a:pPr marL="0" indent="0">
              <a:buNone/>
            </a:pPr>
            <a:r>
              <a:rPr lang="en-US" sz="1500" b="1" dirty="0">
                <a:solidFill>
                  <a:srgbClr val="B94A4A"/>
                </a:solidFill>
                <a:latin typeface="Calibri" pitchFamily="34" charset="0"/>
                <a:ea typeface="Calibri" pitchFamily="34" charset="-122"/>
                <a:cs typeface="Calibri" pitchFamily="34" charset="-120"/>
              </a:rPr>
              <a:t>You Cannot Right-Size a Fragmented System</a:t>
            </a:r>
            <a:endParaRPr lang="en-US" sz="1500" dirty="0"/>
          </a:p>
        </p:txBody>
      </p:sp>
      <p:sp>
        <p:nvSpPr>
          <p:cNvPr id="4" name="Shape 2"/>
          <p:cNvSpPr/>
          <p:nvPr/>
        </p:nvSpPr>
        <p:spPr>
          <a:xfrm>
            <a:off x="548640" y="1234440"/>
            <a:ext cx="2377440" cy="1005840"/>
          </a:xfrm>
          <a:prstGeom prst="rect">
            <a:avLst/>
          </a:prstGeom>
          <a:solidFill>
            <a:srgbClr val="1E2A3A"/>
          </a:solidFill>
          <a:ln/>
          <a:effectLst>
            <a:outerShdw blurRad="76200" dist="25400" dir="8100000" algn="bl" rotWithShape="0">
              <a:srgbClr val="000000">
                <a:alpha val="12000"/>
              </a:srgbClr>
            </a:outerShdw>
          </a:effectLst>
        </p:spPr>
        <p:txBody>
          <a:bodyPr/>
          <a:lstStyle/>
          <a:p>
            <a:endParaRPr lang="en-US"/>
          </a:p>
        </p:txBody>
      </p:sp>
      <p:sp>
        <p:nvSpPr>
          <p:cNvPr id="5" name="Text 3"/>
          <p:cNvSpPr/>
          <p:nvPr/>
        </p:nvSpPr>
        <p:spPr>
          <a:xfrm>
            <a:off x="548640" y="1234440"/>
            <a:ext cx="2377440" cy="10058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Financial</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Squeeze</a:t>
            </a:r>
            <a:endParaRPr lang="en-US" sz="1600" dirty="0"/>
          </a:p>
        </p:txBody>
      </p:sp>
      <p:sp>
        <p:nvSpPr>
          <p:cNvPr id="6" name="Text 4"/>
          <p:cNvSpPr/>
          <p:nvPr/>
        </p:nvSpPr>
        <p:spPr>
          <a:xfrm>
            <a:off x="2926080" y="1234440"/>
            <a:ext cx="457200" cy="1005840"/>
          </a:xfrm>
          <a:prstGeom prst="rect">
            <a:avLst/>
          </a:prstGeom>
          <a:noFill/>
          <a:ln/>
        </p:spPr>
        <p:txBody>
          <a:bodyPr wrap="square" lIns="0" tIns="0" rIns="0" bIns="0" rtlCol="0" anchor="ctr"/>
          <a:lstStyle/>
          <a:p>
            <a:pPr marL="0" indent="0" algn="ctr">
              <a:buNone/>
            </a:pPr>
            <a:r>
              <a:rPr lang="en-US" sz="2800" b="1" dirty="0">
                <a:solidFill>
                  <a:srgbClr val="1E2A3A"/>
                </a:solidFill>
                <a:latin typeface="Georgia" pitchFamily="34" charset="0"/>
                <a:ea typeface="Georgia" pitchFamily="34" charset="-122"/>
                <a:cs typeface="Georgia" pitchFamily="34" charset="-120"/>
              </a:rPr>
              <a:t>+</a:t>
            </a:r>
            <a:endParaRPr lang="en-US" sz="2800" dirty="0"/>
          </a:p>
        </p:txBody>
      </p:sp>
      <p:sp>
        <p:nvSpPr>
          <p:cNvPr id="7" name="Shape 5"/>
          <p:cNvSpPr/>
          <p:nvPr/>
        </p:nvSpPr>
        <p:spPr>
          <a:xfrm>
            <a:off x="3383280" y="1234440"/>
            <a:ext cx="2377440" cy="1005840"/>
          </a:xfrm>
          <a:prstGeom prst="rect">
            <a:avLst/>
          </a:prstGeom>
          <a:solidFill>
            <a:srgbClr val="1E2A3A"/>
          </a:solidFill>
          <a:ln/>
          <a:effectLst>
            <a:outerShdw blurRad="76200" dist="25400" dir="8100000" algn="bl" rotWithShape="0">
              <a:srgbClr val="000000">
                <a:alpha val="12000"/>
              </a:srgbClr>
            </a:outerShdw>
          </a:effectLst>
        </p:spPr>
        <p:txBody>
          <a:bodyPr/>
          <a:lstStyle/>
          <a:p>
            <a:endParaRPr lang="en-US"/>
          </a:p>
        </p:txBody>
      </p:sp>
      <p:sp>
        <p:nvSpPr>
          <p:cNvPr id="8" name="Text 6"/>
          <p:cNvSpPr/>
          <p:nvPr/>
        </p:nvSpPr>
        <p:spPr>
          <a:xfrm>
            <a:off x="3383280" y="1234440"/>
            <a:ext cx="2377440" cy="100584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Fragmented</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Workflows</a:t>
            </a:r>
            <a:endParaRPr lang="en-US" sz="1600" dirty="0"/>
          </a:p>
        </p:txBody>
      </p:sp>
      <p:sp>
        <p:nvSpPr>
          <p:cNvPr id="9" name="Text 7"/>
          <p:cNvSpPr/>
          <p:nvPr/>
        </p:nvSpPr>
        <p:spPr>
          <a:xfrm>
            <a:off x="5760720" y="1234440"/>
            <a:ext cx="457200" cy="1005840"/>
          </a:xfrm>
          <a:prstGeom prst="rect">
            <a:avLst/>
          </a:prstGeom>
          <a:noFill/>
          <a:ln/>
        </p:spPr>
        <p:txBody>
          <a:bodyPr wrap="square" lIns="0" tIns="0" rIns="0" bIns="0" rtlCol="0" anchor="ctr"/>
          <a:lstStyle/>
          <a:p>
            <a:pPr marL="0" indent="0" algn="ctr">
              <a:buNone/>
            </a:pPr>
            <a:r>
              <a:rPr lang="en-US" sz="2800" b="1" dirty="0">
                <a:solidFill>
                  <a:srgbClr val="1E2A3A"/>
                </a:solidFill>
                <a:latin typeface="Georgia" pitchFamily="34" charset="0"/>
                <a:ea typeface="Georgia" pitchFamily="34" charset="-122"/>
                <a:cs typeface="Georgia" pitchFamily="34" charset="-120"/>
              </a:rPr>
              <a:t>=</a:t>
            </a:r>
            <a:endParaRPr lang="en-US" sz="2800" dirty="0"/>
          </a:p>
        </p:txBody>
      </p:sp>
      <p:sp>
        <p:nvSpPr>
          <p:cNvPr id="10" name="Shape 8"/>
          <p:cNvSpPr/>
          <p:nvPr/>
        </p:nvSpPr>
        <p:spPr>
          <a:xfrm>
            <a:off x="6217920" y="1234440"/>
            <a:ext cx="2377440" cy="1005840"/>
          </a:xfrm>
          <a:prstGeom prst="rect">
            <a:avLst/>
          </a:prstGeom>
          <a:solidFill>
            <a:srgbClr val="FFFFFF"/>
          </a:solidFill>
          <a:ln w="38100">
            <a:solidFill>
              <a:srgbClr val="B94A4A"/>
            </a:solidFill>
            <a:prstDash val="solid"/>
          </a:ln>
          <a:effectLst>
            <a:outerShdw blurRad="76200" dist="25400" dir="8100000" algn="bl" rotWithShape="0">
              <a:srgbClr val="000000">
                <a:alpha val="12000"/>
              </a:srgbClr>
            </a:outerShdw>
          </a:effectLst>
        </p:spPr>
        <p:txBody>
          <a:bodyPr/>
          <a:lstStyle/>
          <a:p>
            <a:endParaRPr lang="en-US"/>
          </a:p>
        </p:txBody>
      </p:sp>
      <p:sp>
        <p:nvSpPr>
          <p:cNvPr id="11" name="Text 9"/>
          <p:cNvSpPr/>
          <p:nvPr/>
        </p:nvSpPr>
        <p:spPr>
          <a:xfrm>
            <a:off x="6217920" y="1234440"/>
            <a:ext cx="2377440" cy="1005840"/>
          </a:xfrm>
          <a:prstGeom prst="rect">
            <a:avLst/>
          </a:prstGeom>
          <a:noFill/>
          <a:ln/>
        </p:spPr>
        <p:txBody>
          <a:bodyPr wrap="square" lIns="0" tIns="0" rIns="0" bIns="0" rtlCol="0" anchor="ctr"/>
          <a:lstStyle/>
          <a:p>
            <a:pPr marL="0" indent="0" algn="ctr">
              <a:buNone/>
            </a:pPr>
            <a:r>
              <a:rPr lang="en-US" sz="1600" b="1" dirty="0">
                <a:solidFill>
                  <a:srgbClr val="B94A4A"/>
                </a:solidFill>
                <a:latin typeface="Calibri" pitchFamily="34" charset="0"/>
                <a:ea typeface="Calibri" pitchFamily="34" charset="-122"/>
                <a:cs typeface="Calibri" pitchFamily="34" charset="-120"/>
              </a:rPr>
              <a:t>System</a:t>
            </a:r>
            <a:endParaRPr lang="en-US" sz="1600" dirty="0"/>
          </a:p>
          <a:p>
            <a:pPr marL="0" indent="0" algn="ctr">
              <a:buNone/>
            </a:pPr>
            <a:r>
              <a:rPr lang="en-US" sz="1600" b="1" dirty="0">
                <a:solidFill>
                  <a:srgbClr val="B94A4A"/>
                </a:solidFill>
                <a:latin typeface="Calibri" pitchFamily="34" charset="0"/>
                <a:ea typeface="Calibri" pitchFamily="34" charset="-122"/>
                <a:cs typeface="Calibri" pitchFamily="34" charset="-120"/>
              </a:rPr>
              <a:t>Failure</a:t>
            </a:r>
            <a:endParaRPr lang="en-US" sz="1600" dirty="0"/>
          </a:p>
        </p:txBody>
      </p:sp>
      <p:sp>
        <p:nvSpPr>
          <p:cNvPr id="12" name="Text 10"/>
          <p:cNvSpPr/>
          <p:nvPr/>
        </p:nvSpPr>
        <p:spPr>
          <a:xfrm>
            <a:off x="548640" y="2423160"/>
            <a:ext cx="8046720" cy="502920"/>
          </a:xfrm>
          <a:prstGeom prst="rect">
            <a:avLst/>
          </a:prstGeom>
          <a:noFill/>
          <a:ln/>
        </p:spPr>
        <p:txBody>
          <a:bodyPr wrap="square" lIns="0" tIns="0" rIns="0" bIns="0" rtlCol="0" anchor="t"/>
          <a:lstStyle/>
          <a:p>
            <a:pPr marL="0" indent="0">
              <a:buNone/>
            </a:pPr>
            <a:r>
              <a:rPr lang="en-US" sz="1000" dirty="0">
                <a:solidFill>
                  <a:srgbClr val="333333"/>
                </a:solidFill>
                <a:latin typeface="Calibri" pitchFamily="34" charset="0"/>
                <a:ea typeface="Calibri" pitchFamily="34" charset="-122"/>
                <a:cs typeface="Calibri" pitchFamily="34" charset="-120"/>
              </a:rPr>
              <a:t>The district's high operating costs are a symptom of inefficient workflows, not just overstaffing. Attempting broad headcount reductions disconnected from workflow changes will break the manual systems holding the district together.</a:t>
            </a:r>
            <a:endParaRPr lang="en-US" sz="1000" dirty="0"/>
          </a:p>
        </p:txBody>
      </p:sp>
      <p:sp>
        <p:nvSpPr>
          <p:cNvPr id="13" name="Text 11"/>
          <p:cNvSpPr/>
          <p:nvPr/>
        </p:nvSpPr>
        <p:spPr>
          <a:xfrm>
            <a:off x="548640" y="3017520"/>
            <a:ext cx="3657600" cy="274320"/>
          </a:xfrm>
          <a:prstGeom prst="rect">
            <a:avLst/>
          </a:prstGeom>
          <a:noFill/>
          <a:ln/>
        </p:spPr>
        <p:txBody>
          <a:bodyPr wrap="square" lIns="0" tIns="0" rIns="0" bIns="0" rtlCol="0" anchor="ctr"/>
          <a:lstStyle/>
          <a:p>
            <a:pPr marL="0" indent="0">
              <a:buNone/>
            </a:pPr>
            <a:r>
              <a:rPr lang="en-US" sz="1300" b="1" dirty="0">
                <a:solidFill>
                  <a:srgbClr val="1E2A3A"/>
                </a:solidFill>
                <a:latin typeface="Calibri" pitchFamily="34" charset="0"/>
                <a:ea typeface="Calibri" pitchFamily="34" charset="-122"/>
                <a:cs typeface="Calibri" pitchFamily="34" charset="-120"/>
              </a:rPr>
              <a:t>The Required Sequence</a:t>
            </a:r>
            <a:endParaRPr lang="en-US" sz="1300" dirty="0"/>
          </a:p>
        </p:txBody>
      </p:sp>
      <p:sp>
        <p:nvSpPr>
          <p:cNvPr id="14" name="Shape 12"/>
          <p:cNvSpPr/>
          <p:nvPr/>
        </p:nvSpPr>
        <p:spPr>
          <a:xfrm>
            <a:off x="548640" y="3383280"/>
            <a:ext cx="2468880" cy="640080"/>
          </a:xfrm>
          <a:prstGeom prst="rect">
            <a:avLst/>
          </a:prstGeom>
          <a:solidFill>
            <a:srgbClr val="1E2A3A"/>
          </a:solidFill>
          <a:ln/>
          <a:effectLst>
            <a:outerShdw blurRad="50800" dist="12700" dir="8100000" algn="bl" rotWithShape="0">
              <a:srgbClr val="000000">
                <a:alpha val="10000"/>
              </a:srgbClr>
            </a:outerShdw>
          </a:effectLst>
        </p:spPr>
        <p:txBody>
          <a:bodyPr/>
          <a:lstStyle/>
          <a:p>
            <a:endParaRPr lang="en-US"/>
          </a:p>
        </p:txBody>
      </p:sp>
      <p:sp>
        <p:nvSpPr>
          <p:cNvPr id="15" name="Text 13"/>
          <p:cNvSpPr/>
          <p:nvPr/>
        </p:nvSpPr>
        <p:spPr>
          <a:xfrm>
            <a:off x="548640" y="3383280"/>
            <a:ext cx="246888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Stabilize Current</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Operations</a:t>
            </a:r>
            <a:endParaRPr lang="en-US" sz="1100" dirty="0"/>
          </a:p>
        </p:txBody>
      </p:sp>
      <p:sp>
        <p:nvSpPr>
          <p:cNvPr id="16" name="Text 14"/>
          <p:cNvSpPr/>
          <p:nvPr/>
        </p:nvSpPr>
        <p:spPr>
          <a:xfrm>
            <a:off x="3017520" y="3383280"/>
            <a:ext cx="502920" cy="640080"/>
          </a:xfrm>
          <a:prstGeom prst="rect">
            <a:avLst/>
          </a:prstGeom>
          <a:noFill/>
          <a:ln/>
        </p:spPr>
        <p:txBody>
          <a:bodyPr wrap="square" lIns="0" tIns="0" rIns="0" bIns="0" rtlCol="0" anchor="ctr"/>
          <a:lstStyle/>
          <a:p>
            <a:pPr marL="0" indent="0" algn="ctr">
              <a:buNone/>
            </a:pPr>
            <a:r>
              <a:rPr lang="en-US" sz="1400" b="1" dirty="0">
                <a:solidFill>
                  <a:srgbClr val="C4962A"/>
                </a:solidFill>
                <a:latin typeface="Calibri" pitchFamily="34" charset="0"/>
                <a:ea typeface="Calibri" pitchFamily="34" charset="-122"/>
                <a:cs typeface="Calibri" pitchFamily="34" charset="-120"/>
              </a:rPr>
              <a:t>&gt;&gt;&gt;</a:t>
            </a:r>
            <a:endParaRPr lang="en-US" sz="1400" dirty="0"/>
          </a:p>
        </p:txBody>
      </p:sp>
      <p:sp>
        <p:nvSpPr>
          <p:cNvPr id="17" name="Shape 15"/>
          <p:cNvSpPr/>
          <p:nvPr/>
        </p:nvSpPr>
        <p:spPr>
          <a:xfrm>
            <a:off x="3520440" y="3383280"/>
            <a:ext cx="2468880" cy="640080"/>
          </a:xfrm>
          <a:prstGeom prst="rect">
            <a:avLst/>
          </a:prstGeom>
          <a:solidFill>
            <a:srgbClr val="4A8C6F"/>
          </a:solidFill>
          <a:ln/>
          <a:effectLst>
            <a:outerShdw blurRad="50800" dist="12700" dir="8100000" algn="bl" rotWithShape="0">
              <a:srgbClr val="000000">
                <a:alpha val="10000"/>
              </a:srgbClr>
            </a:outerShdw>
          </a:effectLst>
        </p:spPr>
        <p:txBody>
          <a:bodyPr/>
          <a:lstStyle/>
          <a:p>
            <a:endParaRPr lang="en-US"/>
          </a:p>
        </p:txBody>
      </p:sp>
      <p:sp>
        <p:nvSpPr>
          <p:cNvPr id="18" name="Text 16"/>
          <p:cNvSpPr/>
          <p:nvPr/>
        </p:nvSpPr>
        <p:spPr>
          <a:xfrm>
            <a:off x="3520440" y="3383280"/>
            <a:ext cx="246888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Process</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Redesign</a:t>
            </a:r>
            <a:endParaRPr lang="en-US" sz="1100" dirty="0"/>
          </a:p>
        </p:txBody>
      </p:sp>
      <p:sp>
        <p:nvSpPr>
          <p:cNvPr id="19" name="Text 17"/>
          <p:cNvSpPr/>
          <p:nvPr/>
        </p:nvSpPr>
        <p:spPr>
          <a:xfrm>
            <a:off x="5989320" y="3383280"/>
            <a:ext cx="502920" cy="640080"/>
          </a:xfrm>
          <a:prstGeom prst="rect">
            <a:avLst/>
          </a:prstGeom>
          <a:noFill/>
          <a:ln/>
        </p:spPr>
        <p:txBody>
          <a:bodyPr wrap="square" lIns="0" tIns="0" rIns="0" bIns="0" rtlCol="0" anchor="ctr"/>
          <a:lstStyle/>
          <a:p>
            <a:pPr marL="0" indent="0" algn="ctr">
              <a:buNone/>
            </a:pPr>
            <a:r>
              <a:rPr lang="en-US" sz="1400" b="1" dirty="0">
                <a:solidFill>
                  <a:srgbClr val="C4962A"/>
                </a:solidFill>
                <a:latin typeface="Calibri" pitchFamily="34" charset="0"/>
                <a:ea typeface="Calibri" pitchFamily="34" charset="-122"/>
                <a:cs typeface="Calibri" pitchFamily="34" charset="-120"/>
              </a:rPr>
              <a:t>&gt;&gt;&gt;</a:t>
            </a:r>
            <a:endParaRPr lang="en-US" sz="1400" dirty="0"/>
          </a:p>
        </p:txBody>
      </p:sp>
      <p:sp>
        <p:nvSpPr>
          <p:cNvPr id="20" name="Shape 18"/>
          <p:cNvSpPr/>
          <p:nvPr/>
        </p:nvSpPr>
        <p:spPr>
          <a:xfrm>
            <a:off x="6492240" y="3383280"/>
            <a:ext cx="2103120" cy="640080"/>
          </a:xfrm>
          <a:prstGeom prst="rect">
            <a:avLst/>
          </a:prstGeom>
          <a:solidFill>
            <a:srgbClr val="1E2A3A"/>
          </a:solidFill>
          <a:ln/>
          <a:effectLst>
            <a:outerShdw blurRad="50800" dist="12700" dir="8100000" algn="bl" rotWithShape="0">
              <a:srgbClr val="000000">
                <a:alpha val="10000"/>
              </a:srgbClr>
            </a:outerShdw>
          </a:effectLst>
        </p:spPr>
        <p:txBody>
          <a:bodyPr/>
          <a:lstStyle/>
          <a:p>
            <a:endParaRPr lang="en-US"/>
          </a:p>
        </p:txBody>
      </p:sp>
      <p:sp>
        <p:nvSpPr>
          <p:cNvPr id="21" name="Text 19"/>
          <p:cNvSpPr/>
          <p:nvPr/>
        </p:nvSpPr>
        <p:spPr>
          <a:xfrm>
            <a:off x="6492240" y="3383280"/>
            <a:ext cx="2103120" cy="6400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Right-Size for</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Fiscal Reality</a:t>
            </a:r>
            <a:endParaRPr lang="en-US" sz="1100" dirty="0"/>
          </a:p>
        </p:txBody>
      </p:sp>
      <p:sp>
        <p:nvSpPr>
          <p:cNvPr id="22" name="Shape 20"/>
          <p:cNvSpPr/>
          <p:nvPr/>
        </p:nvSpPr>
        <p:spPr>
          <a:xfrm>
            <a:off x="548640" y="4206240"/>
            <a:ext cx="8046720" cy="411480"/>
          </a:xfrm>
          <a:prstGeom prst="rect">
            <a:avLst/>
          </a:prstGeom>
          <a:solidFill>
            <a:srgbClr val="1E2A3A"/>
          </a:solidFill>
          <a:ln/>
        </p:spPr>
        <p:txBody>
          <a:bodyPr/>
          <a:lstStyle/>
          <a:p>
            <a:endParaRPr lang="en-US"/>
          </a:p>
        </p:txBody>
      </p:sp>
      <p:sp>
        <p:nvSpPr>
          <p:cNvPr id="23" name="Text 21"/>
          <p:cNvSpPr/>
          <p:nvPr/>
        </p:nvSpPr>
        <p:spPr>
          <a:xfrm>
            <a:off x="731520" y="4206240"/>
            <a:ext cx="768096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Takeaway: Process redesign must precede or accompany any staffing decisions.</a:t>
            </a:r>
            <a:endParaRPr lang="en-US" sz="1100" dirty="0"/>
          </a:p>
        </p:txBody>
      </p:sp>
      <p:sp>
        <p:nvSpPr>
          <p:cNvPr id="24" name="Shape 22"/>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25" name="Text 23"/>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6" name="Text 24"/>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7" name="Text 25"/>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29</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The Architecture of Reform</a:t>
            </a:r>
            <a:endParaRPr lang="en-US" sz="28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400" b="1" dirty="0">
                <a:solidFill>
                  <a:srgbClr val="C4962A"/>
                </a:solidFill>
                <a:latin typeface="Calibri" pitchFamily="34" charset="0"/>
                <a:ea typeface="Calibri" pitchFamily="34" charset="-122"/>
                <a:cs typeface="Calibri" pitchFamily="34" charset="-120"/>
              </a:rPr>
              <a:t>A Three-Phase Sequence</a:t>
            </a:r>
            <a:endParaRPr lang="en-US" sz="1400" dirty="0"/>
          </a:p>
        </p:txBody>
      </p:sp>
      <p:sp>
        <p:nvSpPr>
          <p:cNvPr id="4" name="Shape 2"/>
          <p:cNvSpPr/>
          <p:nvPr/>
        </p:nvSpPr>
        <p:spPr>
          <a:xfrm>
            <a:off x="548640" y="1143000"/>
            <a:ext cx="8046720" cy="82296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548640" y="1143000"/>
            <a:ext cx="54864" cy="822960"/>
          </a:xfrm>
          <a:prstGeom prst="rect">
            <a:avLst/>
          </a:prstGeom>
          <a:solidFill>
            <a:srgbClr val="1E2A3A"/>
          </a:solidFill>
          <a:ln/>
        </p:spPr>
        <p:txBody>
          <a:bodyPr/>
          <a:lstStyle/>
          <a:p>
            <a:endParaRPr lang="en-US"/>
          </a:p>
        </p:txBody>
      </p:sp>
      <p:sp>
        <p:nvSpPr>
          <p:cNvPr id="6" name="Shape 4"/>
          <p:cNvSpPr/>
          <p:nvPr/>
        </p:nvSpPr>
        <p:spPr>
          <a:xfrm>
            <a:off x="731520" y="1298448"/>
            <a:ext cx="502920" cy="502920"/>
          </a:xfrm>
          <a:prstGeom prst="ellipse">
            <a:avLst/>
          </a:prstGeom>
          <a:solidFill>
            <a:srgbClr val="1E2A3A"/>
          </a:solidFill>
          <a:ln/>
        </p:spPr>
        <p:txBody>
          <a:bodyPr/>
          <a:lstStyle/>
          <a:p>
            <a:endParaRPr lang="en-US"/>
          </a:p>
        </p:txBody>
      </p:sp>
      <p:sp>
        <p:nvSpPr>
          <p:cNvPr id="7" name="Text 5"/>
          <p:cNvSpPr/>
          <p:nvPr/>
        </p:nvSpPr>
        <p:spPr>
          <a:xfrm>
            <a:off x="731520" y="129844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1371600" y="1216152"/>
            <a:ext cx="7040880" cy="274320"/>
          </a:xfrm>
          <a:prstGeom prst="rect">
            <a:avLst/>
          </a:prstGeom>
          <a:noFill/>
          <a:ln/>
        </p:spPr>
        <p:txBody>
          <a:bodyPr wrap="square" lIns="0" tIns="0" rIns="0" bIns="0" rtlCol="0" anchor="ctr"/>
          <a:lstStyle/>
          <a:p>
            <a:pPr marL="0" indent="0">
              <a:buNone/>
            </a:pPr>
            <a:r>
              <a:rPr lang="en-US" sz="1400" b="1" dirty="0">
                <a:solidFill>
                  <a:srgbClr val="1E2A3A"/>
                </a:solidFill>
                <a:latin typeface="Calibri" pitchFamily="34" charset="0"/>
                <a:ea typeface="Calibri" pitchFamily="34" charset="-122"/>
                <a:cs typeface="Calibri" pitchFamily="34" charset="-120"/>
              </a:rPr>
              <a:t>Phase 1: Clarify &amp; Stabilize</a:t>
            </a:r>
            <a:endParaRPr lang="en-US" sz="1400" dirty="0"/>
          </a:p>
        </p:txBody>
      </p:sp>
      <p:sp>
        <p:nvSpPr>
          <p:cNvPr id="9" name="Text 7"/>
          <p:cNvSpPr/>
          <p:nvPr/>
        </p:nvSpPr>
        <p:spPr>
          <a:xfrm>
            <a:off x="1371600" y="1508760"/>
            <a:ext cx="7040880" cy="4114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Clarify ownership and stabilize least mature areas. Use current vacancies and near-term retirements as natural entry points for structural refinement. Document workflows during transitions, then redesign roles to match improved processes rather than backfilling as-is.</a:t>
            </a:r>
            <a:endParaRPr lang="en-US" sz="950" dirty="0"/>
          </a:p>
        </p:txBody>
      </p:sp>
      <p:sp>
        <p:nvSpPr>
          <p:cNvPr id="10" name="Shape 8"/>
          <p:cNvSpPr/>
          <p:nvPr/>
        </p:nvSpPr>
        <p:spPr>
          <a:xfrm>
            <a:off x="1280160" y="2103120"/>
            <a:ext cx="7315200" cy="82296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1" name="Shape 9"/>
          <p:cNvSpPr/>
          <p:nvPr/>
        </p:nvSpPr>
        <p:spPr>
          <a:xfrm>
            <a:off x="1280160" y="2103120"/>
            <a:ext cx="54864" cy="822960"/>
          </a:xfrm>
          <a:prstGeom prst="rect">
            <a:avLst/>
          </a:prstGeom>
          <a:solidFill>
            <a:srgbClr val="4A8C6F"/>
          </a:solidFill>
          <a:ln/>
        </p:spPr>
        <p:txBody>
          <a:bodyPr/>
          <a:lstStyle/>
          <a:p>
            <a:endParaRPr lang="en-US"/>
          </a:p>
        </p:txBody>
      </p:sp>
      <p:sp>
        <p:nvSpPr>
          <p:cNvPr id="12" name="Shape 10"/>
          <p:cNvSpPr/>
          <p:nvPr/>
        </p:nvSpPr>
        <p:spPr>
          <a:xfrm>
            <a:off x="1463040" y="2258568"/>
            <a:ext cx="502920" cy="502920"/>
          </a:xfrm>
          <a:prstGeom prst="ellipse">
            <a:avLst/>
          </a:prstGeom>
          <a:solidFill>
            <a:srgbClr val="4A8C6F"/>
          </a:solidFill>
          <a:ln/>
        </p:spPr>
        <p:txBody>
          <a:bodyPr/>
          <a:lstStyle/>
          <a:p>
            <a:endParaRPr lang="en-US"/>
          </a:p>
        </p:txBody>
      </p:sp>
      <p:sp>
        <p:nvSpPr>
          <p:cNvPr id="13" name="Text 11"/>
          <p:cNvSpPr/>
          <p:nvPr/>
        </p:nvSpPr>
        <p:spPr>
          <a:xfrm>
            <a:off x="1463040" y="225856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Text 12"/>
          <p:cNvSpPr/>
          <p:nvPr/>
        </p:nvSpPr>
        <p:spPr>
          <a:xfrm>
            <a:off x="2103120" y="2176272"/>
            <a:ext cx="6309360" cy="274320"/>
          </a:xfrm>
          <a:prstGeom prst="rect">
            <a:avLst/>
          </a:prstGeom>
          <a:noFill/>
          <a:ln/>
        </p:spPr>
        <p:txBody>
          <a:bodyPr wrap="square" lIns="0" tIns="0" rIns="0" bIns="0" rtlCol="0" anchor="ctr"/>
          <a:lstStyle/>
          <a:p>
            <a:pPr marL="0" indent="0">
              <a:buNone/>
            </a:pPr>
            <a:r>
              <a:rPr lang="en-US" sz="1400" b="1" dirty="0">
                <a:solidFill>
                  <a:srgbClr val="4A8C6F"/>
                </a:solidFill>
                <a:latin typeface="Calibri" pitchFamily="34" charset="0"/>
                <a:ea typeface="Calibri" pitchFamily="34" charset="-122"/>
                <a:cs typeface="Calibri" pitchFamily="34" charset="-120"/>
              </a:rPr>
              <a:t>Phase 2: Simplify &amp; Align</a:t>
            </a:r>
            <a:endParaRPr lang="en-US" sz="1400" dirty="0"/>
          </a:p>
        </p:txBody>
      </p:sp>
      <p:sp>
        <p:nvSpPr>
          <p:cNvPr id="15" name="Text 13"/>
          <p:cNvSpPr/>
          <p:nvPr/>
        </p:nvSpPr>
        <p:spPr>
          <a:xfrm>
            <a:off x="2103120" y="2468880"/>
            <a:ext cx="6309360" cy="4114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Redesign cross-department workflows, automate highest-friction manual processes, and align restructured roles with redesigned work. Strengthen KPIs and build shared data infrastructure to support ongoing management.</a:t>
            </a:r>
            <a:endParaRPr lang="en-US" sz="950" dirty="0"/>
          </a:p>
        </p:txBody>
      </p:sp>
      <p:sp>
        <p:nvSpPr>
          <p:cNvPr id="16" name="Shape 14"/>
          <p:cNvSpPr/>
          <p:nvPr/>
        </p:nvSpPr>
        <p:spPr>
          <a:xfrm>
            <a:off x="2011680" y="3063240"/>
            <a:ext cx="6583680" cy="82296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7" name="Shape 15"/>
          <p:cNvSpPr/>
          <p:nvPr/>
        </p:nvSpPr>
        <p:spPr>
          <a:xfrm>
            <a:off x="2011680" y="3063240"/>
            <a:ext cx="54864" cy="822960"/>
          </a:xfrm>
          <a:prstGeom prst="rect">
            <a:avLst/>
          </a:prstGeom>
          <a:solidFill>
            <a:srgbClr val="2C3E50"/>
          </a:solidFill>
          <a:ln/>
        </p:spPr>
        <p:txBody>
          <a:bodyPr/>
          <a:lstStyle/>
          <a:p>
            <a:endParaRPr lang="en-US"/>
          </a:p>
        </p:txBody>
      </p:sp>
      <p:sp>
        <p:nvSpPr>
          <p:cNvPr id="18" name="Shape 16"/>
          <p:cNvSpPr/>
          <p:nvPr/>
        </p:nvSpPr>
        <p:spPr>
          <a:xfrm>
            <a:off x="2194560" y="3218688"/>
            <a:ext cx="502920" cy="502920"/>
          </a:xfrm>
          <a:prstGeom prst="ellipse">
            <a:avLst/>
          </a:prstGeom>
          <a:solidFill>
            <a:srgbClr val="2C3E50"/>
          </a:solidFill>
          <a:ln/>
        </p:spPr>
        <p:txBody>
          <a:bodyPr/>
          <a:lstStyle/>
          <a:p>
            <a:endParaRPr lang="en-US"/>
          </a:p>
        </p:txBody>
      </p:sp>
      <p:sp>
        <p:nvSpPr>
          <p:cNvPr id="19" name="Text 17"/>
          <p:cNvSpPr/>
          <p:nvPr/>
        </p:nvSpPr>
        <p:spPr>
          <a:xfrm>
            <a:off x="2194560" y="321868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0" name="Text 18"/>
          <p:cNvSpPr/>
          <p:nvPr/>
        </p:nvSpPr>
        <p:spPr>
          <a:xfrm>
            <a:off x="2834640" y="3136392"/>
            <a:ext cx="5577840" cy="274320"/>
          </a:xfrm>
          <a:prstGeom prst="rect">
            <a:avLst/>
          </a:prstGeom>
          <a:noFill/>
          <a:ln/>
        </p:spPr>
        <p:txBody>
          <a:bodyPr wrap="square" lIns="0" tIns="0" rIns="0" bIns="0" rtlCol="0" anchor="ctr"/>
          <a:lstStyle/>
          <a:p>
            <a:pPr marL="0" indent="0">
              <a:buNone/>
            </a:pPr>
            <a:r>
              <a:rPr lang="en-US" sz="1400" b="1" dirty="0">
                <a:solidFill>
                  <a:srgbClr val="2C3E50"/>
                </a:solidFill>
                <a:latin typeface="Calibri" pitchFamily="34" charset="0"/>
                <a:ea typeface="Calibri" pitchFamily="34" charset="-122"/>
                <a:cs typeface="Calibri" pitchFamily="34" charset="-120"/>
              </a:rPr>
              <a:t>Phase 3: Right-Size &amp; Sustain</a:t>
            </a:r>
            <a:endParaRPr lang="en-US" sz="1400" dirty="0"/>
          </a:p>
        </p:txBody>
      </p:sp>
      <p:sp>
        <p:nvSpPr>
          <p:cNvPr id="21" name="Text 19"/>
          <p:cNvSpPr/>
          <p:nvPr/>
        </p:nvSpPr>
        <p:spPr>
          <a:xfrm>
            <a:off x="2834640" y="3429000"/>
            <a:ext cx="5577840" cy="411480"/>
          </a:xfrm>
          <a:prstGeom prst="rect">
            <a:avLst/>
          </a:prstGeom>
          <a:noFill/>
          <a:ln/>
        </p:spPr>
        <p:txBody>
          <a:bodyPr wrap="square" lIns="0" tIns="0" rIns="0" bIns="0" rtlCol="0" anchor="t"/>
          <a:lstStyle/>
          <a:p>
            <a:pPr marL="0" indent="0">
              <a:buNone/>
            </a:pPr>
            <a:r>
              <a:rPr lang="en-US" sz="950" dirty="0">
                <a:solidFill>
                  <a:srgbClr val="333333"/>
                </a:solidFill>
                <a:latin typeface="Calibri" pitchFamily="34" charset="0"/>
                <a:ea typeface="Calibri" pitchFamily="34" charset="-122"/>
                <a:cs typeface="Calibri" pitchFamily="34" charset="-120"/>
              </a:rPr>
              <a:t>Evaluate staffing alignment post-redesign, leverage automation and continued natural attrition, and confirm impact with data before making structural changes permanent. Sustainability is the measure, not speed.</a:t>
            </a:r>
            <a:endParaRPr lang="en-US" sz="950" dirty="0"/>
          </a:p>
        </p:txBody>
      </p:sp>
      <p:sp>
        <p:nvSpPr>
          <p:cNvPr id="22" name="Text 20"/>
          <p:cNvSpPr/>
          <p:nvPr/>
        </p:nvSpPr>
        <p:spPr>
          <a:xfrm>
            <a:off x="548640" y="3657600"/>
            <a:ext cx="2743200" cy="274320"/>
          </a:xfrm>
          <a:prstGeom prst="rect">
            <a:avLst/>
          </a:prstGeom>
          <a:noFill/>
          <a:ln/>
        </p:spPr>
        <p:txBody>
          <a:bodyPr wrap="square" lIns="0" tIns="0" rIns="0" bIns="0" rtlCol="0" anchor="ctr"/>
          <a:lstStyle/>
          <a:p>
            <a:pPr marL="0" indent="0">
              <a:buNone/>
            </a:pPr>
            <a:r>
              <a:rPr lang="en-US" sz="1200" b="1" dirty="0">
                <a:solidFill>
                  <a:srgbClr val="1E2A3A"/>
                </a:solidFill>
                <a:latin typeface="Calibri" pitchFamily="34" charset="0"/>
                <a:ea typeface="Calibri" pitchFamily="34" charset="-122"/>
                <a:cs typeface="Calibri" pitchFamily="34" charset="-120"/>
              </a:rPr>
              <a:t>Guiding Principles</a:t>
            </a:r>
            <a:endParaRPr lang="en-US" sz="1200" dirty="0"/>
          </a:p>
        </p:txBody>
      </p:sp>
      <p:sp>
        <p:nvSpPr>
          <p:cNvPr id="23" name="Shape 21"/>
          <p:cNvSpPr/>
          <p:nvPr/>
        </p:nvSpPr>
        <p:spPr>
          <a:xfrm>
            <a:off x="548640" y="3977640"/>
            <a:ext cx="2560320" cy="411480"/>
          </a:xfrm>
          <a:prstGeom prst="rect">
            <a:avLst/>
          </a:prstGeom>
          <a:solidFill>
            <a:srgbClr val="1E2A3A"/>
          </a:solidFill>
          <a:ln/>
        </p:spPr>
        <p:txBody>
          <a:bodyPr/>
          <a:lstStyle/>
          <a:p>
            <a:endParaRPr lang="en-US"/>
          </a:p>
        </p:txBody>
      </p:sp>
      <p:sp>
        <p:nvSpPr>
          <p:cNvPr id="24" name="Text 22"/>
          <p:cNvSpPr/>
          <p:nvPr/>
        </p:nvSpPr>
        <p:spPr>
          <a:xfrm>
            <a:off x="640080" y="3977640"/>
            <a:ext cx="237744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Simplify work before reducing capacity</a:t>
            </a:r>
            <a:endParaRPr lang="en-US" sz="900" dirty="0"/>
          </a:p>
        </p:txBody>
      </p:sp>
      <p:sp>
        <p:nvSpPr>
          <p:cNvPr id="25" name="Shape 23"/>
          <p:cNvSpPr/>
          <p:nvPr/>
        </p:nvSpPr>
        <p:spPr>
          <a:xfrm>
            <a:off x="3291840" y="3977640"/>
            <a:ext cx="2560320" cy="411480"/>
          </a:xfrm>
          <a:prstGeom prst="rect">
            <a:avLst/>
          </a:prstGeom>
          <a:solidFill>
            <a:srgbClr val="1E2A3A"/>
          </a:solidFill>
          <a:ln/>
        </p:spPr>
        <p:txBody>
          <a:bodyPr/>
          <a:lstStyle/>
          <a:p>
            <a:endParaRPr lang="en-US"/>
          </a:p>
        </p:txBody>
      </p:sp>
      <p:sp>
        <p:nvSpPr>
          <p:cNvPr id="26" name="Text 24"/>
          <p:cNvSpPr/>
          <p:nvPr/>
        </p:nvSpPr>
        <p:spPr>
          <a:xfrm>
            <a:off x="3383280" y="3977640"/>
            <a:ext cx="237744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Clarify accountability before redesigning structure</a:t>
            </a:r>
            <a:endParaRPr lang="en-US" sz="900" dirty="0"/>
          </a:p>
        </p:txBody>
      </p:sp>
      <p:sp>
        <p:nvSpPr>
          <p:cNvPr id="27" name="Shape 25"/>
          <p:cNvSpPr/>
          <p:nvPr/>
        </p:nvSpPr>
        <p:spPr>
          <a:xfrm>
            <a:off x="6035040" y="3977640"/>
            <a:ext cx="2560320" cy="411480"/>
          </a:xfrm>
          <a:prstGeom prst="rect">
            <a:avLst/>
          </a:prstGeom>
          <a:solidFill>
            <a:srgbClr val="1E2A3A"/>
          </a:solidFill>
          <a:ln/>
        </p:spPr>
        <p:txBody>
          <a:bodyPr/>
          <a:lstStyle/>
          <a:p>
            <a:endParaRPr lang="en-US"/>
          </a:p>
        </p:txBody>
      </p:sp>
      <p:sp>
        <p:nvSpPr>
          <p:cNvPr id="28" name="Text 26"/>
          <p:cNvSpPr/>
          <p:nvPr/>
        </p:nvSpPr>
        <p:spPr>
          <a:xfrm>
            <a:off x="6126480" y="3977640"/>
            <a:ext cx="2377440" cy="411480"/>
          </a:xfrm>
          <a:prstGeom prst="rect">
            <a:avLst/>
          </a:prstGeom>
          <a:noFill/>
          <a:ln/>
        </p:spPr>
        <p:txBody>
          <a:bodyPr wrap="square" lIns="0" tIns="0" rIns="0" bIns="0" rtlCol="0" anchor="ctr"/>
          <a:lstStyle/>
          <a:p>
            <a:pPr marL="0" indent="0" algn="ctr">
              <a:buNone/>
            </a:pPr>
            <a:r>
              <a:rPr lang="en-US" sz="900" b="1" dirty="0">
                <a:solidFill>
                  <a:srgbClr val="FFFFFF"/>
                </a:solidFill>
                <a:latin typeface="Calibri" pitchFamily="34" charset="0"/>
                <a:ea typeface="Calibri" pitchFamily="34" charset="-122"/>
                <a:cs typeface="Calibri" pitchFamily="34" charset="-120"/>
              </a:rPr>
              <a:t>Use data to confirm impact</a:t>
            </a:r>
            <a:endParaRPr lang="en-US" sz="900" dirty="0"/>
          </a:p>
        </p:txBody>
      </p:sp>
      <p:sp>
        <p:nvSpPr>
          <p:cNvPr id="29" name="Shape 27"/>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30" name="Text 28"/>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31" name="Text 29"/>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32" name="Text 30"/>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30</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274320"/>
            <a:ext cx="7315200" cy="457200"/>
          </a:xfrm>
          <a:prstGeom prst="rect">
            <a:avLst/>
          </a:prstGeom>
          <a:noFill/>
          <a:ln/>
        </p:spPr>
        <p:txBody>
          <a:bodyPr wrap="square" lIns="0" tIns="0" rIns="0" bIns="0" rtlCol="0" anchor="ctr"/>
          <a:lstStyle/>
          <a:p>
            <a:pPr marL="0" indent="0">
              <a:buNone/>
            </a:pPr>
            <a:r>
              <a:rPr lang="en-US" sz="2800" b="1" dirty="0">
                <a:solidFill>
                  <a:srgbClr val="1E2A3A"/>
                </a:solidFill>
                <a:latin typeface="Georgia" pitchFamily="34" charset="0"/>
                <a:ea typeface="Georgia" pitchFamily="34" charset="-122"/>
                <a:cs typeface="Georgia" pitchFamily="34" charset="-120"/>
              </a:rPr>
              <a:t>Immediate Priorities</a:t>
            </a:r>
            <a:endParaRPr lang="en-US" sz="2800" dirty="0"/>
          </a:p>
        </p:txBody>
      </p:sp>
      <p:sp>
        <p:nvSpPr>
          <p:cNvPr id="3" name="Text 1"/>
          <p:cNvSpPr/>
          <p:nvPr/>
        </p:nvSpPr>
        <p:spPr>
          <a:xfrm>
            <a:off x="548640" y="685800"/>
            <a:ext cx="7315200" cy="274320"/>
          </a:xfrm>
          <a:prstGeom prst="rect">
            <a:avLst/>
          </a:prstGeom>
          <a:noFill/>
          <a:ln/>
        </p:spPr>
        <p:txBody>
          <a:bodyPr wrap="square" lIns="0" tIns="0" rIns="0" bIns="0" rtlCol="0" anchor="ctr"/>
          <a:lstStyle/>
          <a:p>
            <a:pPr marL="0" indent="0">
              <a:buNone/>
            </a:pPr>
            <a:r>
              <a:rPr lang="en-US" sz="1400" b="1" dirty="0">
                <a:solidFill>
                  <a:srgbClr val="C4962A"/>
                </a:solidFill>
                <a:latin typeface="Calibri" pitchFamily="34" charset="0"/>
                <a:ea typeface="Calibri" pitchFamily="34" charset="-122"/>
                <a:cs typeface="Calibri" pitchFamily="34" charset="-120"/>
              </a:rPr>
              <a:t>Executing Phase 1: Stabilize</a:t>
            </a:r>
            <a:endParaRPr lang="en-US" sz="1400" dirty="0"/>
          </a:p>
        </p:txBody>
      </p:sp>
      <p:sp>
        <p:nvSpPr>
          <p:cNvPr id="4" name="Shape 2"/>
          <p:cNvSpPr/>
          <p:nvPr/>
        </p:nvSpPr>
        <p:spPr>
          <a:xfrm>
            <a:off x="548640" y="1143000"/>
            <a:ext cx="8046720" cy="8686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5" name="Shape 3"/>
          <p:cNvSpPr/>
          <p:nvPr/>
        </p:nvSpPr>
        <p:spPr>
          <a:xfrm>
            <a:off x="548640" y="1143000"/>
            <a:ext cx="54864" cy="868680"/>
          </a:xfrm>
          <a:prstGeom prst="rect">
            <a:avLst/>
          </a:prstGeom>
          <a:solidFill>
            <a:srgbClr val="C4962A"/>
          </a:solidFill>
          <a:ln/>
        </p:spPr>
        <p:txBody>
          <a:bodyPr/>
          <a:lstStyle/>
          <a:p>
            <a:endParaRPr lang="en-US"/>
          </a:p>
        </p:txBody>
      </p:sp>
      <p:sp>
        <p:nvSpPr>
          <p:cNvPr id="6" name="Text 4"/>
          <p:cNvSpPr/>
          <p:nvPr/>
        </p:nvSpPr>
        <p:spPr>
          <a:xfrm>
            <a:off x="777240" y="1216152"/>
            <a:ext cx="2286000" cy="731520"/>
          </a:xfrm>
          <a:prstGeom prst="rect">
            <a:avLst/>
          </a:prstGeom>
          <a:noFill/>
          <a:ln/>
        </p:spPr>
        <p:txBody>
          <a:bodyPr wrap="square" lIns="0" tIns="0" rIns="0" bIns="0" rtlCol="0" anchor="ctr"/>
          <a:lstStyle/>
          <a:p>
            <a:pPr marL="0" indent="0">
              <a:buNone/>
            </a:pPr>
            <a:r>
              <a:rPr lang="en-US" sz="1400" b="1" dirty="0">
                <a:solidFill>
                  <a:srgbClr val="1E2A3A"/>
                </a:solidFill>
                <a:latin typeface="Calibri" pitchFamily="34" charset="0"/>
                <a:ea typeface="Calibri" pitchFamily="34" charset="-122"/>
                <a:cs typeface="Calibri" pitchFamily="34" charset="-120"/>
              </a:rPr>
              <a:t>Use the Retirement Window</a:t>
            </a:r>
            <a:endParaRPr lang="en-US" sz="1400" dirty="0"/>
          </a:p>
          <a:p>
            <a:pPr marL="0" indent="0">
              <a:buNone/>
            </a:pPr>
            <a:r>
              <a:rPr lang="en-US" sz="1400" b="1" dirty="0">
                <a:solidFill>
                  <a:srgbClr val="1E2A3A"/>
                </a:solidFill>
                <a:latin typeface="Calibri" pitchFamily="34" charset="0"/>
                <a:ea typeface="Calibri" pitchFamily="34" charset="-122"/>
                <a:cs typeface="Calibri" pitchFamily="34" charset="-120"/>
              </a:rPr>
              <a:t>for Structural Refinement</a:t>
            </a:r>
            <a:endParaRPr lang="en-US" sz="1400" dirty="0"/>
          </a:p>
        </p:txBody>
      </p:sp>
      <p:sp>
        <p:nvSpPr>
          <p:cNvPr id="7" name="Text 5"/>
          <p:cNvSpPr/>
          <p:nvPr/>
        </p:nvSpPr>
        <p:spPr>
          <a:xfrm>
            <a:off x="3108960" y="1216152"/>
            <a:ext cx="5303520" cy="731520"/>
          </a:xfrm>
          <a:prstGeom prst="rect">
            <a:avLst/>
          </a:prstGeom>
          <a:noFill/>
          <a:ln/>
        </p:spPr>
        <p:txBody>
          <a:bodyPr wrap="square" lIns="0" tIns="0" rIns="0" bIns="0" rtlCol="0" anchor="ctr"/>
          <a:lstStyle/>
          <a:p>
            <a:pPr marL="0" indent="0">
              <a:buNone/>
            </a:pPr>
            <a:r>
              <a:rPr lang="en-US" sz="950" dirty="0">
                <a:solidFill>
                  <a:srgbClr val="333333"/>
                </a:solidFill>
                <a:latin typeface="Calibri" pitchFamily="34" charset="0"/>
                <a:ea typeface="Calibri" pitchFamily="34" charset="-122"/>
                <a:cs typeface="Calibri" pitchFamily="34" charset="-120"/>
              </a:rPr>
              <a:t>The 28-39% retirement exposure in Facilities, Transportation, and Finance creates a natural restructuring window. Rather than backfilling positions as they stand, redesign roles and workflows first, then staff to the improved model. Document institutional knowledge as part of the redesign process.</a:t>
            </a:r>
            <a:endParaRPr lang="en-US" sz="950" dirty="0"/>
          </a:p>
        </p:txBody>
      </p:sp>
      <p:sp>
        <p:nvSpPr>
          <p:cNvPr id="8" name="Shape 6"/>
          <p:cNvSpPr/>
          <p:nvPr/>
        </p:nvSpPr>
        <p:spPr>
          <a:xfrm>
            <a:off x="548640" y="2103120"/>
            <a:ext cx="8046720" cy="8686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9" name="Shape 7"/>
          <p:cNvSpPr/>
          <p:nvPr/>
        </p:nvSpPr>
        <p:spPr>
          <a:xfrm>
            <a:off x="548640" y="2103120"/>
            <a:ext cx="54864" cy="868680"/>
          </a:xfrm>
          <a:prstGeom prst="rect">
            <a:avLst/>
          </a:prstGeom>
          <a:solidFill>
            <a:srgbClr val="1E2A3A"/>
          </a:solidFill>
          <a:ln/>
        </p:spPr>
        <p:txBody>
          <a:bodyPr/>
          <a:lstStyle/>
          <a:p>
            <a:endParaRPr lang="en-US"/>
          </a:p>
        </p:txBody>
      </p:sp>
      <p:sp>
        <p:nvSpPr>
          <p:cNvPr id="10" name="Text 8"/>
          <p:cNvSpPr/>
          <p:nvPr/>
        </p:nvSpPr>
        <p:spPr>
          <a:xfrm>
            <a:off x="777240" y="2176272"/>
            <a:ext cx="2286000" cy="731520"/>
          </a:xfrm>
          <a:prstGeom prst="rect">
            <a:avLst/>
          </a:prstGeom>
          <a:noFill/>
          <a:ln/>
        </p:spPr>
        <p:txBody>
          <a:bodyPr wrap="square" lIns="0" tIns="0" rIns="0" bIns="0" rtlCol="0" anchor="ctr"/>
          <a:lstStyle/>
          <a:p>
            <a:pPr marL="0" indent="0">
              <a:buNone/>
            </a:pPr>
            <a:r>
              <a:rPr lang="en-US" sz="1400" b="1" dirty="0">
                <a:solidFill>
                  <a:srgbClr val="1E2A3A"/>
                </a:solidFill>
                <a:latin typeface="Calibri" pitchFamily="34" charset="0"/>
                <a:ea typeface="Calibri" pitchFamily="34" charset="-122"/>
                <a:cs typeface="Calibri" pitchFamily="34" charset="-120"/>
              </a:rPr>
              <a:t>Untangle the Handoffs</a:t>
            </a:r>
            <a:endParaRPr lang="en-US" sz="1400" dirty="0"/>
          </a:p>
        </p:txBody>
      </p:sp>
      <p:sp>
        <p:nvSpPr>
          <p:cNvPr id="11" name="Text 9"/>
          <p:cNvSpPr/>
          <p:nvPr/>
        </p:nvSpPr>
        <p:spPr>
          <a:xfrm>
            <a:off x="3108960" y="2176272"/>
            <a:ext cx="5303520" cy="731520"/>
          </a:xfrm>
          <a:prstGeom prst="rect">
            <a:avLst/>
          </a:prstGeom>
          <a:noFill/>
          <a:ln/>
        </p:spPr>
        <p:txBody>
          <a:bodyPr wrap="square" lIns="0" tIns="0" rIns="0" bIns="0" rtlCol="0" anchor="ctr"/>
          <a:lstStyle/>
          <a:p>
            <a:pPr marL="0" indent="0">
              <a:buNone/>
            </a:pPr>
            <a:r>
              <a:rPr lang="en-US" sz="950" dirty="0">
                <a:solidFill>
                  <a:srgbClr val="333333"/>
                </a:solidFill>
                <a:latin typeface="Calibri" pitchFamily="34" charset="0"/>
                <a:ea typeface="Calibri" pitchFamily="34" charset="-122"/>
                <a:cs typeface="Calibri" pitchFamily="34" charset="-120"/>
              </a:rPr>
              <a:t>Target the HR and Finance chasm. Standardize the highest-friction workflows that create manual transaction burden and duplicate entry. Begin with travel reimbursement, supplement processing, and leave management as early-impact improvements that demonstrate the redesign-before-reduction approach.</a:t>
            </a:r>
            <a:endParaRPr lang="en-US" sz="950" dirty="0"/>
          </a:p>
        </p:txBody>
      </p:sp>
      <p:sp>
        <p:nvSpPr>
          <p:cNvPr id="12" name="Shape 10"/>
          <p:cNvSpPr/>
          <p:nvPr/>
        </p:nvSpPr>
        <p:spPr>
          <a:xfrm>
            <a:off x="548640" y="3063240"/>
            <a:ext cx="8046720" cy="868680"/>
          </a:xfrm>
          <a:prstGeom prst="rect">
            <a:avLst/>
          </a:prstGeom>
          <a:solidFill>
            <a:srgbClr val="FFFFFF"/>
          </a:solidFill>
          <a:ln/>
          <a:effectLst>
            <a:outerShdw blurRad="76200" dist="25400" dir="8100000" algn="bl" rotWithShape="0">
              <a:srgbClr val="000000">
                <a:alpha val="12000"/>
              </a:srgbClr>
            </a:outerShdw>
          </a:effectLst>
        </p:spPr>
        <p:txBody>
          <a:bodyPr/>
          <a:lstStyle/>
          <a:p>
            <a:endParaRPr lang="en-US"/>
          </a:p>
        </p:txBody>
      </p:sp>
      <p:sp>
        <p:nvSpPr>
          <p:cNvPr id="13" name="Shape 11"/>
          <p:cNvSpPr/>
          <p:nvPr/>
        </p:nvSpPr>
        <p:spPr>
          <a:xfrm>
            <a:off x="548640" y="3063240"/>
            <a:ext cx="54864" cy="868680"/>
          </a:xfrm>
          <a:prstGeom prst="rect">
            <a:avLst/>
          </a:prstGeom>
          <a:solidFill>
            <a:srgbClr val="B94A4A"/>
          </a:solidFill>
          <a:ln/>
        </p:spPr>
        <p:txBody>
          <a:bodyPr/>
          <a:lstStyle/>
          <a:p>
            <a:endParaRPr lang="en-US"/>
          </a:p>
        </p:txBody>
      </p:sp>
      <p:sp>
        <p:nvSpPr>
          <p:cNvPr id="14" name="Text 12"/>
          <p:cNvSpPr/>
          <p:nvPr/>
        </p:nvSpPr>
        <p:spPr>
          <a:xfrm>
            <a:off x="777240" y="3136392"/>
            <a:ext cx="2286000" cy="731520"/>
          </a:xfrm>
          <a:prstGeom prst="rect">
            <a:avLst/>
          </a:prstGeom>
          <a:noFill/>
          <a:ln/>
        </p:spPr>
        <p:txBody>
          <a:bodyPr wrap="square" lIns="0" tIns="0" rIns="0" bIns="0" rtlCol="0" anchor="ctr"/>
          <a:lstStyle/>
          <a:p>
            <a:pPr marL="0" indent="0">
              <a:buNone/>
            </a:pPr>
            <a:r>
              <a:rPr lang="en-US" sz="1400" b="1" dirty="0">
                <a:solidFill>
                  <a:srgbClr val="1E2A3A"/>
                </a:solidFill>
                <a:latin typeface="Calibri" pitchFamily="34" charset="0"/>
                <a:ea typeface="Calibri" pitchFamily="34" charset="-122"/>
                <a:cs typeface="Calibri" pitchFamily="34" charset="-120"/>
              </a:rPr>
              <a:t>Clarify Safety Ownership</a:t>
            </a:r>
            <a:endParaRPr lang="en-US" sz="1400" dirty="0"/>
          </a:p>
        </p:txBody>
      </p:sp>
      <p:sp>
        <p:nvSpPr>
          <p:cNvPr id="15" name="Text 13"/>
          <p:cNvSpPr/>
          <p:nvPr/>
        </p:nvSpPr>
        <p:spPr>
          <a:xfrm>
            <a:off x="3108960" y="3136392"/>
            <a:ext cx="5303520" cy="731520"/>
          </a:xfrm>
          <a:prstGeom prst="rect">
            <a:avLst/>
          </a:prstGeom>
          <a:noFill/>
          <a:ln/>
        </p:spPr>
        <p:txBody>
          <a:bodyPr wrap="square" lIns="0" tIns="0" rIns="0" bIns="0" rtlCol="0" anchor="ctr"/>
          <a:lstStyle/>
          <a:p>
            <a:pPr marL="0" indent="0">
              <a:buNone/>
            </a:pPr>
            <a:r>
              <a:rPr lang="en-US" sz="950" dirty="0">
                <a:solidFill>
                  <a:srgbClr val="333333"/>
                </a:solidFill>
                <a:latin typeface="Calibri" pitchFamily="34" charset="0"/>
                <a:ea typeface="Calibri" pitchFamily="34" charset="-122"/>
                <a:cs typeface="Calibri" pitchFamily="34" charset="-120"/>
              </a:rPr>
              <a:t>Establish clean, linear reporting relationships and definitive decision rights across Campus Police, Safety, and Student Affairs to eliminate the split authority trap. Build shared data and a unified improvement cycle connecting security presence to student behavior intervention.</a:t>
            </a:r>
            <a:endParaRPr lang="en-US" sz="950" dirty="0"/>
          </a:p>
        </p:txBody>
      </p:sp>
      <p:sp>
        <p:nvSpPr>
          <p:cNvPr id="16" name="Shape 14"/>
          <p:cNvSpPr/>
          <p:nvPr/>
        </p:nvSpPr>
        <p:spPr>
          <a:xfrm>
            <a:off x="548640" y="4160520"/>
            <a:ext cx="8046720" cy="457200"/>
          </a:xfrm>
          <a:prstGeom prst="rect">
            <a:avLst/>
          </a:prstGeom>
          <a:solidFill>
            <a:srgbClr val="4A8C6F"/>
          </a:solidFill>
          <a:ln/>
        </p:spPr>
        <p:txBody>
          <a:bodyPr/>
          <a:lstStyle/>
          <a:p>
            <a:endParaRPr lang="en-US"/>
          </a:p>
        </p:txBody>
      </p:sp>
      <p:sp>
        <p:nvSpPr>
          <p:cNvPr id="17" name="Text 15"/>
          <p:cNvSpPr/>
          <p:nvPr/>
        </p:nvSpPr>
        <p:spPr>
          <a:xfrm>
            <a:off x="731520" y="4160520"/>
            <a:ext cx="7680960"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The window for proactive restructuring is open, but narrowing. Execution must begin with stabilizing the core.</a:t>
            </a:r>
            <a:endParaRPr lang="en-US" sz="1100" dirty="0"/>
          </a:p>
        </p:txBody>
      </p:sp>
      <p:sp>
        <p:nvSpPr>
          <p:cNvPr id="18" name="Shape 16"/>
          <p:cNvSpPr/>
          <p:nvPr/>
        </p:nvSpPr>
        <p:spPr>
          <a:xfrm>
            <a:off x="457200" y="4800600"/>
            <a:ext cx="8229600" cy="0"/>
          </a:xfrm>
          <a:prstGeom prst="line">
            <a:avLst/>
          </a:prstGeom>
          <a:noFill/>
          <a:ln w="9525">
            <a:solidFill>
              <a:srgbClr val="C4962A"/>
            </a:solidFill>
            <a:prstDash val="solid"/>
          </a:ln>
        </p:spPr>
        <p:txBody>
          <a:bodyPr/>
          <a:lstStyle/>
          <a:p>
            <a:endParaRPr lang="en-US"/>
          </a:p>
        </p:txBody>
      </p:sp>
      <p:sp>
        <p:nvSpPr>
          <p:cNvPr id="19" name="Text 17"/>
          <p:cNvSpPr/>
          <p:nvPr/>
        </p:nvSpPr>
        <p:spPr>
          <a:xfrm>
            <a:off x="457200" y="4846320"/>
            <a:ext cx="6400800" cy="228600"/>
          </a:xfrm>
          <a:prstGeom prst="rect">
            <a:avLst/>
          </a:prstGeom>
          <a:noFill/>
          <a:ln/>
        </p:spPr>
        <p:txBody>
          <a:bodyPr wrap="square" rtlCol="0" anchor="ctr"/>
          <a:lstStyle/>
          <a:p>
            <a:pPr marL="0" indent="0">
              <a:buNone/>
            </a:pPr>
            <a:r>
              <a:rPr lang="en-US" sz="800" dirty="0">
                <a:solidFill>
                  <a:srgbClr val="999999"/>
                </a:solidFill>
                <a:latin typeface="Calibri" pitchFamily="34" charset="0"/>
                <a:ea typeface="Calibri" pitchFamily="34" charset="-122"/>
                <a:cs typeface="Calibri" pitchFamily="34" charset="-120"/>
              </a:rPr>
              <a:t>LEAN Frog Consulting  |  www.theleanleap.com</a:t>
            </a:r>
            <a:endParaRPr lang="en-US" sz="800" dirty="0"/>
          </a:p>
        </p:txBody>
      </p:sp>
      <p:sp>
        <p:nvSpPr>
          <p:cNvPr id="20" name="Text 18"/>
          <p:cNvSpPr/>
          <p:nvPr/>
        </p:nvSpPr>
        <p:spPr>
          <a:xfrm>
            <a:off x="5029200" y="4846320"/>
            <a:ext cx="365760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Bibb County School District  |  Board Status Update  |  March 2026</a:t>
            </a:r>
            <a:endParaRPr lang="en-US" sz="800" dirty="0"/>
          </a:p>
        </p:txBody>
      </p:sp>
      <p:sp>
        <p:nvSpPr>
          <p:cNvPr id="21" name="Text 19"/>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31</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C4962A"/>
          </a:solidFill>
          <a:ln/>
        </p:spPr>
        <p:txBody>
          <a:bodyPr/>
          <a:lstStyle/>
          <a:p>
            <a:endParaRPr lang="en-US"/>
          </a:p>
        </p:txBody>
      </p:sp>
      <p:sp>
        <p:nvSpPr>
          <p:cNvPr id="3" name="Text 1"/>
          <p:cNvSpPr/>
          <p:nvPr/>
        </p:nvSpPr>
        <p:spPr>
          <a:xfrm>
            <a:off x="731520" y="365760"/>
            <a:ext cx="7315200" cy="548640"/>
          </a:xfrm>
          <a:prstGeom prst="rect">
            <a:avLst/>
          </a:prstGeom>
          <a:noFill/>
          <a:ln/>
        </p:spPr>
        <p:txBody>
          <a:bodyPr wrap="square" lIns="0" tIns="0" rIns="0" bIns="0" rtlCol="0" anchor="ctr"/>
          <a:lstStyle/>
          <a:p>
            <a:pPr marL="0" indent="0">
              <a:buNone/>
            </a:pPr>
            <a:r>
              <a:rPr lang="en-US" sz="3200" b="1" dirty="0">
                <a:solidFill>
                  <a:srgbClr val="FFFFFF"/>
                </a:solidFill>
                <a:latin typeface="Georgia" pitchFamily="34" charset="0"/>
                <a:ea typeface="Georgia" pitchFamily="34" charset="-122"/>
                <a:cs typeface="Georgia" pitchFamily="34" charset="-120"/>
              </a:rPr>
              <a:t>Next Steps</a:t>
            </a:r>
            <a:endParaRPr lang="en-US" sz="3200" dirty="0"/>
          </a:p>
        </p:txBody>
      </p:sp>
      <p:sp>
        <p:nvSpPr>
          <p:cNvPr id="4" name="Text 2"/>
          <p:cNvSpPr/>
          <p:nvPr/>
        </p:nvSpPr>
        <p:spPr>
          <a:xfrm>
            <a:off x="731520" y="868680"/>
            <a:ext cx="7315200" cy="320040"/>
          </a:xfrm>
          <a:prstGeom prst="rect">
            <a:avLst/>
          </a:prstGeom>
          <a:noFill/>
          <a:ln/>
        </p:spPr>
        <p:txBody>
          <a:bodyPr wrap="square" lIns="0" tIns="0" rIns="0" bIns="0" rtlCol="0" anchor="ctr"/>
          <a:lstStyle/>
          <a:p>
            <a:pPr marL="0" indent="0">
              <a:buNone/>
            </a:pPr>
            <a:r>
              <a:rPr lang="en-US" sz="1400" dirty="0">
                <a:solidFill>
                  <a:srgbClr val="E8D5A3"/>
                </a:solidFill>
                <a:latin typeface="Calibri" pitchFamily="34" charset="0"/>
                <a:ea typeface="Calibri" pitchFamily="34" charset="-122"/>
                <a:cs typeface="Calibri" pitchFamily="34" charset="-120"/>
              </a:rPr>
              <a:t>Moving from Findings to Recommendations</a:t>
            </a:r>
            <a:endParaRPr lang="en-US" sz="1400" dirty="0"/>
          </a:p>
        </p:txBody>
      </p:sp>
      <p:sp>
        <p:nvSpPr>
          <p:cNvPr id="5" name="Shape 3"/>
          <p:cNvSpPr/>
          <p:nvPr/>
        </p:nvSpPr>
        <p:spPr>
          <a:xfrm>
            <a:off x="731520" y="1243238"/>
            <a:ext cx="7680960" cy="658368"/>
          </a:xfrm>
          <a:prstGeom prst="rect">
            <a:avLst/>
          </a:prstGeom>
          <a:solidFill>
            <a:srgbClr val="2C3E50"/>
          </a:solidFill>
          <a:ln/>
          <a:effectLst>
            <a:outerShdw blurRad="50800" dist="12700" dir="8100000" algn="bl" rotWithShape="0">
              <a:srgbClr val="000000">
                <a:alpha val="10000"/>
              </a:srgbClr>
            </a:outerShdw>
          </a:effectLst>
        </p:spPr>
        <p:txBody>
          <a:bodyPr/>
          <a:lstStyle/>
          <a:p>
            <a:endParaRPr lang="en-US"/>
          </a:p>
        </p:txBody>
      </p:sp>
      <p:sp>
        <p:nvSpPr>
          <p:cNvPr id="6" name="Shape 4"/>
          <p:cNvSpPr/>
          <p:nvPr/>
        </p:nvSpPr>
        <p:spPr>
          <a:xfrm>
            <a:off x="731520" y="1243238"/>
            <a:ext cx="45720" cy="658368"/>
          </a:xfrm>
          <a:prstGeom prst="rect">
            <a:avLst/>
          </a:prstGeom>
          <a:solidFill>
            <a:srgbClr val="C4962A"/>
          </a:solidFill>
          <a:ln/>
        </p:spPr>
        <p:txBody>
          <a:bodyPr/>
          <a:lstStyle/>
          <a:p>
            <a:endParaRPr lang="en-US"/>
          </a:p>
        </p:txBody>
      </p:sp>
      <p:sp>
        <p:nvSpPr>
          <p:cNvPr id="7" name="Shape 5"/>
          <p:cNvSpPr/>
          <p:nvPr/>
        </p:nvSpPr>
        <p:spPr>
          <a:xfrm>
            <a:off x="960120" y="1343822"/>
            <a:ext cx="457200" cy="457200"/>
          </a:xfrm>
          <a:prstGeom prst="ellipse">
            <a:avLst/>
          </a:prstGeom>
          <a:solidFill>
            <a:srgbClr val="C4962A"/>
          </a:solidFill>
          <a:ln/>
        </p:spPr>
        <p:txBody>
          <a:bodyPr/>
          <a:lstStyle/>
          <a:p>
            <a:endParaRPr lang="en-US"/>
          </a:p>
        </p:txBody>
      </p:sp>
      <p:sp>
        <p:nvSpPr>
          <p:cNvPr id="8" name="Text 6"/>
          <p:cNvSpPr/>
          <p:nvPr/>
        </p:nvSpPr>
        <p:spPr>
          <a:xfrm>
            <a:off x="960120" y="1343822"/>
            <a:ext cx="457200" cy="457200"/>
          </a:xfrm>
          <a:prstGeom prst="rect">
            <a:avLst/>
          </a:prstGeom>
          <a:noFill/>
          <a:ln/>
        </p:spPr>
        <p:txBody>
          <a:bodyPr wrap="square" lIns="0" tIns="0" rIns="0" bIns="0" rtlCol="0" anchor="ctr"/>
          <a:lstStyle/>
          <a:p>
            <a:pPr marL="0" indent="0" algn="ctr">
              <a:buNone/>
            </a:pPr>
            <a:r>
              <a:rPr lang="en-US" sz="1600" b="1" dirty="0">
                <a:solidFill>
                  <a:srgbClr val="1E2A3A"/>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600200" y="1288958"/>
            <a:ext cx="2011680" cy="56692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Gather Board Input</a:t>
            </a:r>
            <a:endParaRPr lang="en-US" sz="1300" dirty="0"/>
          </a:p>
        </p:txBody>
      </p:sp>
      <p:sp>
        <p:nvSpPr>
          <p:cNvPr id="10" name="Text 8"/>
          <p:cNvSpPr/>
          <p:nvPr/>
        </p:nvSpPr>
        <p:spPr>
          <a:xfrm>
            <a:off x="3657600" y="1288958"/>
            <a:ext cx="4572000" cy="566928"/>
          </a:xfrm>
          <a:prstGeom prst="rect">
            <a:avLst/>
          </a:prstGeom>
          <a:noFill/>
          <a:ln/>
        </p:spPr>
        <p:txBody>
          <a:bodyPr wrap="square" lIns="0" tIns="0" rIns="0" bIns="0" rtlCol="0" anchor="ctr"/>
          <a:lstStyle/>
          <a:p>
            <a:pPr marL="0" indent="0">
              <a:buNone/>
            </a:pPr>
            <a:r>
              <a:rPr lang="en-US" sz="900" dirty="0">
                <a:solidFill>
                  <a:srgbClr val="E8D5A3"/>
                </a:solidFill>
                <a:latin typeface="Calibri" pitchFamily="34" charset="0"/>
                <a:ea typeface="Calibri" pitchFamily="34" charset="-122"/>
                <a:cs typeface="Calibri" pitchFamily="34" charset="-120"/>
              </a:rPr>
              <a:t>Today's presentation provides the status of Phase 3 findings and identified opportunities. The Board's questions, priorities, and concerns will inform how recommendations are developed.</a:t>
            </a:r>
            <a:endParaRPr lang="en-US" sz="900" dirty="0"/>
          </a:p>
        </p:txBody>
      </p:sp>
      <p:sp>
        <p:nvSpPr>
          <p:cNvPr id="11" name="Shape 9"/>
          <p:cNvSpPr/>
          <p:nvPr/>
        </p:nvSpPr>
        <p:spPr>
          <a:xfrm>
            <a:off x="731520" y="1993046"/>
            <a:ext cx="7680960" cy="658368"/>
          </a:xfrm>
          <a:prstGeom prst="rect">
            <a:avLst/>
          </a:prstGeom>
          <a:solidFill>
            <a:srgbClr val="2C3E50"/>
          </a:solidFill>
          <a:ln/>
          <a:effectLst>
            <a:outerShdw blurRad="50800" dist="12700" dir="8100000" algn="bl" rotWithShape="0">
              <a:srgbClr val="000000">
                <a:alpha val="10000"/>
              </a:srgbClr>
            </a:outerShdw>
          </a:effectLst>
        </p:spPr>
        <p:txBody>
          <a:bodyPr/>
          <a:lstStyle/>
          <a:p>
            <a:endParaRPr lang="en-US"/>
          </a:p>
        </p:txBody>
      </p:sp>
      <p:sp>
        <p:nvSpPr>
          <p:cNvPr id="12" name="Shape 10"/>
          <p:cNvSpPr/>
          <p:nvPr/>
        </p:nvSpPr>
        <p:spPr>
          <a:xfrm>
            <a:off x="731520" y="1993046"/>
            <a:ext cx="45720" cy="658368"/>
          </a:xfrm>
          <a:prstGeom prst="rect">
            <a:avLst/>
          </a:prstGeom>
          <a:solidFill>
            <a:srgbClr val="C4962A"/>
          </a:solidFill>
          <a:ln/>
        </p:spPr>
        <p:txBody>
          <a:bodyPr/>
          <a:lstStyle/>
          <a:p>
            <a:endParaRPr lang="en-US"/>
          </a:p>
        </p:txBody>
      </p:sp>
      <p:sp>
        <p:nvSpPr>
          <p:cNvPr id="13" name="Shape 11"/>
          <p:cNvSpPr/>
          <p:nvPr/>
        </p:nvSpPr>
        <p:spPr>
          <a:xfrm>
            <a:off x="960120" y="2093630"/>
            <a:ext cx="457200" cy="457200"/>
          </a:xfrm>
          <a:prstGeom prst="ellipse">
            <a:avLst/>
          </a:prstGeom>
          <a:solidFill>
            <a:srgbClr val="C4962A"/>
          </a:solidFill>
          <a:ln/>
        </p:spPr>
        <p:txBody>
          <a:bodyPr/>
          <a:lstStyle/>
          <a:p>
            <a:endParaRPr lang="en-US"/>
          </a:p>
        </p:txBody>
      </p:sp>
      <p:sp>
        <p:nvSpPr>
          <p:cNvPr id="14" name="Text 12"/>
          <p:cNvSpPr/>
          <p:nvPr/>
        </p:nvSpPr>
        <p:spPr>
          <a:xfrm>
            <a:off x="960120" y="2093630"/>
            <a:ext cx="457200" cy="457200"/>
          </a:xfrm>
          <a:prstGeom prst="rect">
            <a:avLst/>
          </a:prstGeom>
          <a:noFill/>
          <a:ln/>
        </p:spPr>
        <p:txBody>
          <a:bodyPr wrap="square" lIns="0" tIns="0" rIns="0" bIns="0" rtlCol="0" anchor="ctr"/>
          <a:lstStyle/>
          <a:p>
            <a:pPr marL="0" indent="0" algn="ctr">
              <a:buNone/>
            </a:pPr>
            <a:r>
              <a:rPr lang="en-US" sz="1600" b="1" dirty="0">
                <a:solidFill>
                  <a:srgbClr val="1E2A3A"/>
                </a:solidFill>
                <a:latin typeface="Calibri" pitchFamily="34" charset="0"/>
                <a:ea typeface="Calibri" pitchFamily="34" charset="-122"/>
                <a:cs typeface="Calibri" pitchFamily="34" charset="-120"/>
              </a:rPr>
              <a:t>2</a:t>
            </a:r>
            <a:endParaRPr lang="en-US" sz="1600" dirty="0"/>
          </a:p>
        </p:txBody>
      </p:sp>
      <p:sp>
        <p:nvSpPr>
          <p:cNvPr id="15" name="Text 13"/>
          <p:cNvSpPr/>
          <p:nvPr/>
        </p:nvSpPr>
        <p:spPr>
          <a:xfrm>
            <a:off x="1600200" y="2038766"/>
            <a:ext cx="2011680" cy="56692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Engage District Leadership</a:t>
            </a:r>
            <a:endParaRPr lang="en-US" sz="1300" dirty="0"/>
          </a:p>
        </p:txBody>
      </p:sp>
      <p:sp>
        <p:nvSpPr>
          <p:cNvPr id="16" name="Text 14"/>
          <p:cNvSpPr/>
          <p:nvPr/>
        </p:nvSpPr>
        <p:spPr>
          <a:xfrm>
            <a:off x="3657600" y="2038766"/>
            <a:ext cx="4572000" cy="566928"/>
          </a:xfrm>
          <a:prstGeom prst="rect">
            <a:avLst/>
          </a:prstGeom>
          <a:noFill/>
          <a:ln/>
        </p:spPr>
        <p:txBody>
          <a:bodyPr wrap="square" lIns="0" tIns="0" rIns="0" bIns="0" rtlCol="0" anchor="ctr"/>
          <a:lstStyle/>
          <a:p>
            <a:pPr marL="0" indent="0">
              <a:buNone/>
            </a:pPr>
            <a:r>
              <a:rPr lang="en-US" sz="900" dirty="0">
                <a:solidFill>
                  <a:srgbClr val="E8D5A3"/>
                </a:solidFill>
                <a:latin typeface="Calibri" pitchFamily="34" charset="0"/>
                <a:ea typeface="Calibri" pitchFamily="34" charset="-122"/>
                <a:cs typeface="Calibri" pitchFamily="34" charset="-120"/>
              </a:rPr>
              <a:t>Work with the Superintendent's team to review findings, validate observations, and align on which opportunities are most impactful and implementable for Bibb County.</a:t>
            </a:r>
            <a:endParaRPr lang="en-US" sz="900" dirty="0"/>
          </a:p>
        </p:txBody>
      </p:sp>
      <p:sp>
        <p:nvSpPr>
          <p:cNvPr id="17" name="Shape 15"/>
          <p:cNvSpPr/>
          <p:nvPr/>
        </p:nvSpPr>
        <p:spPr>
          <a:xfrm>
            <a:off x="731520" y="2742854"/>
            <a:ext cx="7680960" cy="658368"/>
          </a:xfrm>
          <a:prstGeom prst="rect">
            <a:avLst/>
          </a:prstGeom>
          <a:solidFill>
            <a:srgbClr val="2C3E50"/>
          </a:solidFill>
          <a:ln/>
          <a:effectLst>
            <a:outerShdw blurRad="50800" dist="12700" dir="8100000" algn="bl" rotWithShape="0">
              <a:srgbClr val="000000">
                <a:alpha val="10000"/>
              </a:srgbClr>
            </a:outerShdw>
          </a:effectLst>
        </p:spPr>
        <p:txBody>
          <a:bodyPr/>
          <a:lstStyle/>
          <a:p>
            <a:endParaRPr lang="en-US"/>
          </a:p>
        </p:txBody>
      </p:sp>
      <p:sp>
        <p:nvSpPr>
          <p:cNvPr id="18" name="Shape 16"/>
          <p:cNvSpPr/>
          <p:nvPr/>
        </p:nvSpPr>
        <p:spPr>
          <a:xfrm>
            <a:off x="731520" y="2742854"/>
            <a:ext cx="45720" cy="658368"/>
          </a:xfrm>
          <a:prstGeom prst="rect">
            <a:avLst/>
          </a:prstGeom>
          <a:solidFill>
            <a:srgbClr val="C4962A"/>
          </a:solidFill>
          <a:ln/>
        </p:spPr>
        <p:txBody>
          <a:bodyPr/>
          <a:lstStyle/>
          <a:p>
            <a:endParaRPr lang="en-US"/>
          </a:p>
        </p:txBody>
      </p:sp>
      <p:sp>
        <p:nvSpPr>
          <p:cNvPr id="19" name="Shape 17"/>
          <p:cNvSpPr/>
          <p:nvPr/>
        </p:nvSpPr>
        <p:spPr>
          <a:xfrm>
            <a:off x="960120" y="2843438"/>
            <a:ext cx="457200" cy="457200"/>
          </a:xfrm>
          <a:prstGeom prst="ellipse">
            <a:avLst/>
          </a:prstGeom>
          <a:solidFill>
            <a:srgbClr val="C4962A"/>
          </a:solidFill>
          <a:ln/>
        </p:spPr>
        <p:txBody>
          <a:bodyPr/>
          <a:lstStyle/>
          <a:p>
            <a:endParaRPr lang="en-US"/>
          </a:p>
        </p:txBody>
      </p:sp>
      <p:sp>
        <p:nvSpPr>
          <p:cNvPr id="20" name="Text 18"/>
          <p:cNvSpPr/>
          <p:nvPr/>
        </p:nvSpPr>
        <p:spPr>
          <a:xfrm>
            <a:off x="960120" y="2843438"/>
            <a:ext cx="457200" cy="457200"/>
          </a:xfrm>
          <a:prstGeom prst="rect">
            <a:avLst/>
          </a:prstGeom>
          <a:noFill/>
          <a:ln/>
        </p:spPr>
        <p:txBody>
          <a:bodyPr wrap="square" lIns="0" tIns="0" rIns="0" bIns="0" rtlCol="0" anchor="ctr"/>
          <a:lstStyle/>
          <a:p>
            <a:pPr marL="0" indent="0" algn="ctr">
              <a:buNone/>
            </a:pPr>
            <a:r>
              <a:rPr lang="en-US" sz="1600" b="1" dirty="0">
                <a:solidFill>
                  <a:srgbClr val="1E2A3A"/>
                </a:solidFill>
                <a:latin typeface="Calibri" pitchFamily="34" charset="0"/>
                <a:ea typeface="Calibri" pitchFamily="34" charset="-122"/>
                <a:cs typeface="Calibri" pitchFamily="34" charset="-120"/>
              </a:rPr>
              <a:t>3</a:t>
            </a:r>
            <a:endParaRPr lang="en-US" sz="1600" dirty="0"/>
          </a:p>
        </p:txBody>
      </p:sp>
      <p:sp>
        <p:nvSpPr>
          <p:cNvPr id="21" name="Text 19"/>
          <p:cNvSpPr/>
          <p:nvPr/>
        </p:nvSpPr>
        <p:spPr>
          <a:xfrm>
            <a:off x="1600200" y="2788574"/>
            <a:ext cx="2011680" cy="56692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Collaborate with Department Teams</a:t>
            </a:r>
            <a:endParaRPr lang="en-US" sz="1300" dirty="0"/>
          </a:p>
        </p:txBody>
      </p:sp>
      <p:sp>
        <p:nvSpPr>
          <p:cNvPr id="22" name="Text 20"/>
          <p:cNvSpPr/>
          <p:nvPr/>
        </p:nvSpPr>
        <p:spPr>
          <a:xfrm>
            <a:off x="3657600" y="2788574"/>
            <a:ext cx="4572000" cy="566928"/>
          </a:xfrm>
          <a:prstGeom prst="rect">
            <a:avLst/>
          </a:prstGeom>
          <a:noFill/>
          <a:ln/>
        </p:spPr>
        <p:txBody>
          <a:bodyPr wrap="square" lIns="0" tIns="0" rIns="0" bIns="0" rtlCol="0" anchor="ctr"/>
          <a:lstStyle/>
          <a:p>
            <a:pPr marL="0" indent="0">
              <a:buNone/>
            </a:pPr>
            <a:r>
              <a:rPr lang="en-US" sz="900" dirty="0">
                <a:solidFill>
                  <a:srgbClr val="E8D5A3"/>
                </a:solidFill>
                <a:latin typeface="Calibri" pitchFamily="34" charset="0"/>
                <a:ea typeface="Calibri" pitchFamily="34" charset="-122"/>
                <a:cs typeface="Calibri" pitchFamily="34" charset="-120"/>
              </a:rPr>
              <a:t>The people in operational roles hold detailed knowledge of how work is actually done. Recommendations must reflect their input to ensure they can be implemented and sustained.</a:t>
            </a:r>
            <a:endParaRPr lang="en-US" sz="900" dirty="0"/>
          </a:p>
        </p:txBody>
      </p:sp>
      <p:sp>
        <p:nvSpPr>
          <p:cNvPr id="23" name="Shape 21"/>
          <p:cNvSpPr/>
          <p:nvPr/>
        </p:nvSpPr>
        <p:spPr>
          <a:xfrm>
            <a:off x="731520" y="3492662"/>
            <a:ext cx="7680960" cy="658368"/>
          </a:xfrm>
          <a:prstGeom prst="rect">
            <a:avLst/>
          </a:prstGeom>
          <a:solidFill>
            <a:srgbClr val="2C3E50"/>
          </a:solidFill>
          <a:ln/>
          <a:effectLst>
            <a:outerShdw blurRad="50800" dist="12700" dir="8100000" algn="bl" rotWithShape="0">
              <a:srgbClr val="000000">
                <a:alpha val="10000"/>
              </a:srgbClr>
            </a:outerShdw>
          </a:effectLst>
        </p:spPr>
        <p:txBody>
          <a:bodyPr/>
          <a:lstStyle/>
          <a:p>
            <a:endParaRPr lang="en-US"/>
          </a:p>
        </p:txBody>
      </p:sp>
      <p:sp>
        <p:nvSpPr>
          <p:cNvPr id="24" name="Shape 22"/>
          <p:cNvSpPr/>
          <p:nvPr/>
        </p:nvSpPr>
        <p:spPr>
          <a:xfrm>
            <a:off x="731520" y="3492662"/>
            <a:ext cx="45720" cy="658368"/>
          </a:xfrm>
          <a:prstGeom prst="rect">
            <a:avLst/>
          </a:prstGeom>
          <a:solidFill>
            <a:srgbClr val="C4962A"/>
          </a:solidFill>
          <a:ln/>
        </p:spPr>
        <p:txBody>
          <a:bodyPr/>
          <a:lstStyle/>
          <a:p>
            <a:endParaRPr lang="en-US"/>
          </a:p>
        </p:txBody>
      </p:sp>
      <p:sp>
        <p:nvSpPr>
          <p:cNvPr id="25" name="Shape 23"/>
          <p:cNvSpPr/>
          <p:nvPr/>
        </p:nvSpPr>
        <p:spPr>
          <a:xfrm>
            <a:off x="960120" y="3593246"/>
            <a:ext cx="457200" cy="457200"/>
          </a:xfrm>
          <a:prstGeom prst="ellipse">
            <a:avLst/>
          </a:prstGeom>
          <a:solidFill>
            <a:srgbClr val="C4962A"/>
          </a:solidFill>
          <a:ln/>
        </p:spPr>
        <p:txBody>
          <a:bodyPr/>
          <a:lstStyle/>
          <a:p>
            <a:endParaRPr lang="en-US"/>
          </a:p>
        </p:txBody>
      </p:sp>
      <p:sp>
        <p:nvSpPr>
          <p:cNvPr id="26" name="Text 24"/>
          <p:cNvSpPr/>
          <p:nvPr/>
        </p:nvSpPr>
        <p:spPr>
          <a:xfrm>
            <a:off x="960120" y="3593246"/>
            <a:ext cx="457200" cy="457200"/>
          </a:xfrm>
          <a:prstGeom prst="rect">
            <a:avLst/>
          </a:prstGeom>
          <a:noFill/>
          <a:ln/>
        </p:spPr>
        <p:txBody>
          <a:bodyPr wrap="square" lIns="0" tIns="0" rIns="0" bIns="0" rtlCol="0" anchor="ctr"/>
          <a:lstStyle/>
          <a:p>
            <a:pPr marL="0" indent="0" algn="ctr">
              <a:buNone/>
            </a:pPr>
            <a:r>
              <a:rPr lang="en-US" sz="1600" b="1" dirty="0">
                <a:solidFill>
                  <a:srgbClr val="1E2A3A"/>
                </a:solidFill>
                <a:latin typeface="Calibri" pitchFamily="34" charset="0"/>
                <a:ea typeface="Calibri" pitchFamily="34" charset="-122"/>
                <a:cs typeface="Calibri" pitchFamily="34" charset="-120"/>
              </a:rPr>
              <a:t>4</a:t>
            </a:r>
            <a:endParaRPr lang="en-US" sz="1600" dirty="0"/>
          </a:p>
        </p:txBody>
      </p:sp>
      <p:sp>
        <p:nvSpPr>
          <p:cNvPr id="27" name="Text 25"/>
          <p:cNvSpPr/>
          <p:nvPr/>
        </p:nvSpPr>
        <p:spPr>
          <a:xfrm>
            <a:off x="1600200" y="3538382"/>
            <a:ext cx="2011680" cy="56692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Develop Detailed Recommendations</a:t>
            </a:r>
            <a:endParaRPr lang="en-US" sz="1300" dirty="0"/>
          </a:p>
        </p:txBody>
      </p:sp>
      <p:sp>
        <p:nvSpPr>
          <p:cNvPr id="28" name="Text 26"/>
          <p:cNvSpPr/>
          <p:nvPr/>
        </p:nvSpPr>
        <p:spPr>
          <a:xfrm>
            <a:off x="3657600" y="3538382"/>
            <a:ext cx="4572000" cy="566928"/>
          </a:xfrm>
          <a:prstGeom prst="rect">
            <a:avLst/>
          </a:prstGeom>
          <a:noFill/>
          <a:ln/>
        </p:spPr>
        <p:txBody>
          <a:bodyPr wrap="square" lIns="0" tIns="0" rIns="0" bIns="0" rtlCol="0" anchor="ctr"/>
          <a:lstStyle/>
          <a:p>
            <a:pPr marL="0" indent="0">
              <a:buNone/>
            </a:pPr>
            <a:r>
              <a:rPr lang="en-US" sz="900" dirty="0">
                <a:solidFill>
                  <a:srgbClr val="E8D5A3"/>
                </a:solidFill>
                <a:latin typeface="Calibri" pitchFamily="34" charset="0"/>
                <a:ea typeface="Calibri" pitchFamily="34" charset="-122"/>
                <a:cs typeface="Calibri" pitchFamily="34" charset="-120"/>
              </a:rPr>
              <a:t>Phase 4 will translate findings into implementable recommendations with action plans, sequencing, and fiscal impact analysis. The goal is not just what to change, but how to change it in a way the district can execute and sustain.</a:t>
            </a:r>
            <a:endParaRPr lang="en-US" sz="900" dirty="0"/>
          </a:p>
        </p:txBody>
      </p:sp>
      <p:sp>
        <p:nvSpPr>
          <p:cNvPr id="29" name="Text 27"/>
          <p:cNvSpPr/>
          <p:nvPr/>
        </p:nvSpPr>
        <p:spPr>
          <a:xfrm>
            <a:off x="731520" y="4320540"/>
            <a:ext cx="7680960" cy="274320"/>
          </a:xfrm>
          <a:prstGeom prst="rect">
            <a:avLst/>
          </a:prstGeom>
          <a:noFill/>
          <a:ln/>
        </p:spPr>
        <p:txBody>
          <a:bodyPr wrap="square" lIns="0" tIns="0" rIns="0" bIns="0" rtlCol="0" anchor="ctr"/>
          <a:lstStyle/>
          <a:p>
            <a:r>
              <a:rPr lang="en-US" sz="1100" dirty="0">
                <a:solidFill>
                  <a:srgbClr val="E8D5A3"/>
                </a:solidFill>
                <a:latin typeface="Calibri" pitchFamily="34" charset="0"/>
                <a:ea typeface="Calibri" pitchFamily="34" charset="-122"/>
                <a:cs typeface="Calibri" pitchFamily="34" charset="-120"/>
              </a:rPr>
              <a:t>This presentation represents Phase 3 findings and identified opportunities. It is not a final report. Detailed recommendations will be developed in Phase 4 in collaboration with district leadership.</a:t>
            </a:r>
          </a:p>
        </p:txBody>
      </p:sp>
      <p:sp>
        <p:nvSpPr>
          <p:cNvPr id="30" name="Shape 28"/>
          <p:cNvSpPr/>
          <p:nvPr/>
        </p:nvSpPr>
        <p:spPr>
          <a:xfrm>
            <a:off x="0" y="4777740"/>
            <a:ext cx="9144000" cy="365760"/>
          </a:xfrm>
          <a:prstGeom prst="rect">
            <a:avLst/>
          </a:prstGeom>
          <a:solidFill>
            <a:srgbClr val="C4962A"/>
          </a:solidFill>
          <a:ln/>
        </p:spPr>
        <p:txBody>
          <a:bodyPr/>
          <a:lstStyle/>
          <a:p>
            <a:endParaRPr lang="en-US"/>
          </a:p>
        </p:txBody>
      </p:sp>
      <p:sp>
        <p:nvSpPr>
          <p:cNvPr id="31" name="Text 29"/>
          <p:cNvSpPr/>
          <p:nvPr/>
        </p:nvSpPr>
        <p:spPr>
          <a:xfrm>
            <a:off x="731520" y="4777740"/>
            <a:ext cx="4572000" cy="365760"/>
          </a:xfrm>
          <a:prstGeom prst="rect">
            <a:avLst/>
          </a:prstGeom>
          <a:noFill/>
          <a:ln/>
        </p:spPr>
        <p:txBody>
          <a:bodyPr wrap="square" lIns="0" tIns="0" rIns="0" bIns="0" rtlCol="0" anchor="ctr"/>
          <a:lstStyle/>
          <a:p>
            <a:pPr marL="0" indent="0">
              <a:buNone/>
            </a:pPr>
            <a:r>
              <a:rPr lang="en-US" sz="1000" b="1" dirty="0">
                <a:solidFill>
                  <a:srgbClr val="1E2A3A"/>
                </a:solidFill>
                <a:latin typeface="Calibri" pitchFamily="34" charset="0"/>
                <a:ea typeface="Calibri" pitchFamily="34" charset="-122"/>
                <a:cs typeface="Calibri" pitchFamily="34" charset="-120"/>
              </a:rPr>
              <a:t>LEAN Frog Consulting  |  www.theleanleap.com</a:t>
            </a:r>
            <a:endParaRPr lang="en-US" sz="1000" dirty="0"/>
          </a:p>
        </p:txBody>
      </p:sp>
      <p:sp>
        <p:nvSpPr>
          <p:cNvPr id="32" name="Text 30"/>
          <p:cNvSpPr/>
          <p:nvPr/>
        </p:nvSpPr>
        <p:spPr>
          <a:xfrm>
            <a:off x="8503920" y="4846320"/>
            <a:ext cx="365760" cy="228600"/>
          </a:xfrm>
          <a:prstGeom prst="rect">
            <a:avLst/>
          </a:prstGeom>
          <a:noFill/>
          <a:ln/>
        </p:spPr>
        <p:txBody>
          <a:bodyPr wrap="square" rtlCol="0" anchor="ctr"/>
          <a:lstStyle/>
          <a:p>
            <a:pPr marL="0" indent="0" algn="r">
              <a:buNone/>
            </a:pPr>
            <a:r>
              <a:rPr lang="en-US" sz="800" dirty="0">
                <a:solidFill>
                  <a:srgbClr val="999999"/>
                </a:solidFill>
                <a:latin typeface="Calibri" pitchFamily="34" charset="0"/>
                <a:ea typeface="Calibri" pitchFamily="34" charset="-122"/>
                <a:cs typeface="Calibri" pitchFamily="34" charset="-120"/>
              </a:rPr>
              <a:t>32</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5CCF8ACA81F041A9DC078BD290C535" ma:contentTypeVersion="19" ma:contentTypeDescription="Create a new document." ma:contentTypeScope="" ma:versionID="a4e6eac1ac0a2ab0a850293e52078b26">
  <xsd:schema xmlns:xsd="http://www.w3.org/2001/XMLSchema" xmlns:xs="http://www.w3.org/2001/XMLSchema" xmlns:p="http://schemas.microsoft.com/office/2006/metadata/properties" xmlns:ns2="ae04b4ab-16e7-4d58-8b61-51dc9077f60e" xmlns:ns3="8118c33a-3276-4d1d-a257-c272e25a00de" targetNamespace="http://schemas.microsoft.com/office/2006/metadata/properties" ma:root="true" ma:fieldsID="1cfdae6f8dc7e3c2e1682e1fea191062" ns2:_="" ns3:_="">
    <xsd:import namespace="ae04b4ab-16e7-4d58-8b61-51dc9077f60e"/>
    <xsd:import namespace="8118c33a-3276-4d1d-a257-c272e25a00d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04b4ab-16e7-4d58-8b61-51dc9077f6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137e496-f561-42a7-92f3-accb9914716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18c33a-3276-4d1d-a257-c272e25a00d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f1f5664-2887-4d87-925b-a56be6f1d70b}" ma:internalName="TaxCatchAll" ma:showField="CatchAllData" ma:web="8118c33a-3276-4d1d-a257-c272e25a00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118c33a-3276-4d1d-a257-c272e25a00de" xsi:nil="true"/>
    <lcf76f155ced4ddcb4097134ff3c332f xmlns="ae04b4ab-16e7-4d58-8b61-51dc9077f60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C25C0F-C969-4FF5-9141-028F2CC641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04b4ab-16e7-4d58-8b61-51dc9077f60e"/>
    <ds:schemaRef ds:uri="8118c33a-3276-4d1d-a257-c272e25a00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4BBA8D-A280-433B-BE44-885A7B34CA15}">
  <ds:schemaRefs>
    <ds:schemaRef ds:uri="http://www.w3.org/XML/1998/namespace"/>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terms/"/>
    <ds:schemaRef ds:uri="http://schemas.openxmlformats.org/package/2006/metadata/core-properties"/>
    <ds:schemaRef ds:uri="8118c33a-3276-4d1d-a257-c272e25a00de"/>
    <ds:schemaRef ds:uri="ae04b4ab-16e7-4d58-8b61-51dc9077f60e"/>
    <ds:schemaRef ds:uri="http://purl.org/dc/elements/1.1/"/>
  </ds:schemaRefs>
</ds:datastoreItem>
</file>

<file path=customXml/itemProps3.xml><?xml version="1.0" encoding="utf-8"?>
<ds:datastoreItem xmlns:ds="http://schemas.openxmlformats.org/officeDocument/2006/customXml" ds:itemID="{B48B7D17-9E11-477E-9B65-E903FAA3B6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150</TotalTime>
  <Words>5416</Words>
  <Application>Microsoft Office PowerPoint</Application>
  <PresentationFormat>On-screen Show (16:9)</PresentationFormat>
  <Paragraphs>809</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Bibb County School District - Organizational Review &amp; Efficiency Study - Board Summary</dc:title>
  <dc:subject>PptxGenJS Presentation</dc:subject>
  <dc:creator>LEAN Frog Consulting</dc:creator>
  <cp:lastModifiedBy>Sims, Dan</cp:lastModifiedBy>
  <cp:revision>12</cp:revision>
  <dcterms:created xsi:type="dcterms:W3CDTF">2026-03-24T17:29:44Z</dcterms:created>
  <dcterms:modified xsi:type="dcterms:W3CDTF">2026-03-25T20:17:46Z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0x010100EB5CCF8ACA81F041A9DC078BD290C535</vt:lpwstr>
  </property>
  <property fmtid="{D5CDD505-2E9C-101B-9397-08002B2CF9AE}" pid="3" name="MediaServiceImageTags">
    <vt:lpwstr/>
  </property>
</Properties>
</file>