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2.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4.xml" ContentType="application/vnd.openxmlformats-officedocument.drawingml.chart+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9"/>
  </p:notesMasterIdLst>
  <p:handoutMasterIdLst>
    <p:handoutMasterId r:id="rId100"/>
  </p:handoutMasterIdLst>
  <p:sldIdLst>
    <p:sldId id="262" r:id="rId2"/>
    <p:sldId id="265" r:id="rId3"/>
    <p:sldId id="258" r:id="rId4"/>
    <p:sldId id="263" r:id="rId5"/>
    <p:sldId id="3196" r:id="rId6"/>
    <p:sldId id="366" r:id="rId7"/>
    <p:sldId id="3223" r:id="rId8"/>
    <p:sldId id="3237" r:id="rId9"/>
    <p:sldId id="555" r:id="rId10"/>
    <p:sldId id="323" r:id="rId11"/>
    <p:sldId id="3301" r:id="rId12"/>
    <p:sldId id="3239" r:id="rId13"/>
    <p:sldId id="309" r:id="rId14"/>
    <p:sldId id="3241" r:id="rId15"/>
    <p:sldId id="3242" r:id="rId16"/>
    <p:sldId id="3243" r:id="rId17"/>
    <p:sldId id="3244" r:id="rId18"/>
    <p:sldId id="3245" r:id="rId19"/>
    <p:sldId id="577" r:id="rId20"/>
    <p:sldId id="3246" r:id="rId21"/>
    <p:sldId id="3247" r:id="rId22"/>
    <p:sldId id="3238" r:id="rId23"/>
    <p:sldId id="3221" r:id="rId24"/>
    <p:sldId id="3222" r:id="rId25"/>
    <p:sldId id="3198" r:id="rId26"/>
    <p:sldId id="3224" r:id="rId27"/>
    <p:sldId id="572" r:id="rId28"/>
    <p:sldId id="558" r:id="rId29"/>
    <p:sldId id="559" r:id="rId30"/>
    <p:sldId id="556" r:id="rId31"/>
    <p:sldId id="3199" r:id="rId32"/>
    <p:sldId id="583" r:id="rId33"/>
    <p:sldId id="560" r:id="rId34"/>
    <p:sldId id="562" r:id="rId35"/>
    <p:sldId id="292" r:id="rId36"/>
    <p:sldId id="561" r:id="rId37"/>
    <p:sldId id="563" r:id="rId38"/>
    <p:sldId id="564" r:id="rId39"/>
    <p:sldId id="365" r:id="rId40"/>
    <p:sldId id="3200" r:id="rId41"/>
    <p:sldId id="565" r:id="rId42"/>
    <p:sldId id="566" r:id="rId43"/>
    <p:sldId id="567" r:id="rId44"/>
    <p:sldId id="3248" r:id="rId45"/>
    <p:sldId id="552" r:id="rId46"/>
    <p:sldId id="553" r:id="rId47"/>
    <p:sldId id="554" r:id="rId48"/>
    <p:sldId id="568" r:id="rId49"/>
    <p:sldId id="3225" r:id="rId50"/>
    <p:sldId id="3302" r:id="rId51"/>
    <p:sldId id="569" r:id="rId52"/>
    <p:sldId id="573" r:id="rId53"/>
    <p:sldId id="574" r:id="rId54"/>
    <p:sldId id="3203" r:id="rId55"/>
    <p:sldId id="571" r:id="rId56"/>
    <p:sldId id="584" r:id="rId57"/>
    <p:sldId id="586" r:id="rId58"/>
    <p:sldId id="3201" r:id="rId59"/>
    <p:sldId id="3202" r:id="rId60"/>
    <p:sldId id="3206" r:id="rId61"/>
    <p:sldId id="3208" r:id="rId62"/>
    <p:sldId id="3215" r:id="rId63"/>
    <p:sldId id="3214" r:id="rId64"/>
    <p:sldId id="3216" r:id="rId65"/>
    <p:sldId id="3272" r:id="rId66"/>
    <p:sldId id="3207" r:id="rId67"/>
    <p:sldId id="3209" r:id="rId68"/>
    <p:sldId id="3217" r:id="rId69"/>
    <p:sldId id="3273" r:id="rId70"/>
    <p:sldId id="596" r:id="rId71"/>
    <p:sldId id="593" r:id="rId72"/>
    <p:sldId id="3226" r:id="rId73"/>
    <p:sldId id="3249" r:id="rId74"/>
    <p:sldId id="3229" r:id="rId75"/>
    <p:sldId id="3235" r:id="rId76"/>
    <p:sldId id="604" r:id="rId77"/>
    <p:sldId id="3228" r:id="rId78"/>
    <p:sldId id="3230" r:id="rId79"/>
    <p:sldId id="3231" r:id="rId80"/>
    <p:sldId id="3232" r:id="rId81"/>
    <p:sldId id="3234" r:id="rId82"/>
    <p:sldId id="3227" r:id="rId83"/>
    <p:sldId id="372" r:id="rId84"/>
    <p:sldId id="3218" r:id="rId85"/>
    <p:sldId id="3204" r:id="rId86"/>
    <p:sldId id="3213" r:id="rId87"/>
    <p:sldId id="3205" r:id="rId88"/>
    <p:sldId id="3210" r:id="rId89"/>
    <p:sldId id="3300" r:id="rId90"/>
    <p:sldId id="3251" r:id="rId91"/>
    <p:sldId id="3252" r:id="rId92"/>
    <p:sldId id="557" r:id="rId93"/>
    <p:sldId id="3296" r:id="rId94"/>
    <p:sldId id="3297" r:id="rId95"/>
    <p:sldId id="3298" r:id="rId96"/>
    <p:sldId id="3299" r:id="rId97"/>
    <p:sldId id="272" r:id="rId9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berts, Sharon" initials="RS" lastIdx="1" clrIdx="0">
    <p:extLst>
      <p:ext uri="{19B8F6BF-5375-455C-9EA6-DF929625EA0E}">
        <p15:presenceInfo xmlns:p15="http://schemas.microsoft.com/office/powerpoint/2012/main" userId="S::sharon.roberts@BCSDK12.NET::c267ab64-3408-4239-9b21-81378d8aa80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EB5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234650-1D0F-4760-8247-E1001ED336D0}" v="26" dt="2023-06-02T15:33:11.06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8" d="100"/>
          <a:sy n="118" d="100"/>
        </p:scale>
        <p:origin x="27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microsoft.com/office/2015/10/relationships/revisionInfo" Target="revisionInfo.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microsoft.com/office/2016/11/relationships/changesInfo" Target="changesInfos/changesInfo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notesMaster" Target="notesMasters/notesMaster1.xml"/><Relationship Id="rId10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handoutMaster" Target="handoutMasters/handoutMaster1.xml"/><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erts, Sharon" userId="c267ab64-3408-4239-9b21-81378d8aa80a" providerId="ADAL" clId="{62234650-1D0F-4760-8247-E1001ED336D0}"/>
    <pc:docChg chg="undo custSel addSld delSld modSld sldOrd">
      <pc:chgData name="Roberts, Sharon" userId="c267ab64-3408-4239-9b21-81378d8aa80a" providerId="ADAL" clId="{62234650-1D0F-4760-8247-E1001ED336D0}" dt="2023-06-02T15:33:31.602" v="412" actId="400"/>
      <pc:docMkLst>
        <pc:docMk/>
      </pc:docMkLst>
      <pc:sldChg chg="modSp mod">
        <pc:chgData name="Roberts, Sharon" userId="c267ab64-3408-4239-9b21-81378d8aa80a" providerId="ADAL" clId="{62234650-1D0F-4760-8247-E1001ED336D0}" dt="2023-06-02T12:01:12.216" v="23" actId="20577"/>
        <pc:sldMkLst>
          <pc:docMk/>
          <pc:sldMk cId="390009446" sldId="262"/>
        </pc:sldMkLst>
        <pc:spChg chg="mod">
          <ac:chgData name="Roberts, Sharon" userId="c267ab64-3408-4239-9b21-81378d8aa80a" providerId="ADAL" clId="{62234650-1D0F-4760-8247-E1001ED336D0}" dt="2023-06-02T12:01:05.202" v="20" actId="6549"/>
          <ac:spMkLst>
            <pc:docMk/>
            <pc:sldMk cId="390009446" sldId="262"/>
            <ac:spMk id="5" creationId="{99982389-2625-4ABF-8AF6-FA4D5A16091A}"/>
          </ac:spMkLst>
        </pc:spChg>
        <pc:spChg chg="mod">
          <ac:chgData name="Roberts, Sharon" userId="c267ab64-3408-4239-9b21-81378d8aa80a" providerId="ADAL" clId="{62234650-1D0F-4760-8247-E1001ED336D0}" dt="2023-06-02T12:01:12.216" v="23" actId="20577"/>
          <ac:spMkLst>
            <pc:docMk/>
            <pc:sldMk cId="390009446" sldId="262"/>
            <ac:spMk id="9" creationId="{2FAC44B8-E111-4BBD-B763-794D6866DCEC}"/>
          </ac:spMkLst>
        </pc:spChg>
        <pc:cxnChg chg="mod">
          <ac:chgData name="Roberts, Sharon" userId="c267ab64-3408-4239-9b21-81378d8aa80a" providerId="ADAL" clId="{62234650-1D0F-4760-8247-E1001ED336D0}" dt="2023-06-02T12:00:59.520" v="19" actId="1076"/>
          <ac:cxnSpMkLst>
            <pc:docMk/>
            <pc:sldMk cId="390009446" sldId="262"/>
            <ac:cxnSpMk id="6" creationId="{F1A1B8DC-CE16-4098-920A-BF94DA555DB4}"/>
          </ac:cxnSpMkLst>
        </pc:cxnChg>
      </pc:sldChg>
      <pc:sldChg chg="delSp modSp mod">
        <pc:chgData name="Roberts, Sharon" userId="c267ab64-3408-4239-9b21-81378d8aa80a" providerId="ADAL" clId="{62234650-1D0F-4760-8247-E1001ED336D0}" dt="2023-06-02T14:41:35.961" v="312" actId="20577"/>
        <pc:sldMkLst>
          <pc:docMk/>
          <pc:sldMk cId="2934387003" sldId="323"/>
        </pc:sldMkLst>
        <pc:spChg chg="mod">
          <ac:chgData name="Roberts, Sharon" userId="c267ab64-3408-4239-9b21-81378d8aa80a" providerId="ADAL" clId="{62234650-1D0F-4760-8247-E1001ED336D0}" dt="2023-06-02T14:41:35.961" v="312" actId="20577"/>
          <ac:spMkLst>
            <pc:docMk/>
            <pc:sldMk cId="2934387003" sldId="323"/>
            <ac:spMk id="4" creationId="{4F118F4E-4B5A-6EAC-5D61-DD0E0B14D322}"/>
          </ac:spMkLst>
        </pc:spChg>
        <pc:spChg chg="del">
          <ac:chgData name="Roberts, Sharon" userId="c267ab64-3408-4239-9b21-81378d8aa80a" providerId="ADAL" clId="{62234650-1D0F-4760-8247-E1001ED336D0}" dt="2023-06-02T14:41:06.511" v="309" actId="21"/>
          <ac:spMkLst>
            <pc:docMk/>
            <pc:sldMk cId="2934387003" sldId="323"/>
            <ac:spMk id="7" creationId="{A1E87095-6819-5812-6F5C-3A6DB253FB9A}"/>
          </ac:spMkLst>
        </pc:spChg>
        <pc:spChg chg="del">
          <ac:chgData name="Roberts, Sharon" userId="c267ab64-3408-4239-9b21-81378d8aa80a" providerId="ADAL" clId="{62234650-1D0F-4760-8247-E1001ED336D0}" dt="2023-06-02T14:41:10.744" v="310" actId="21"/>
          <ac:spMkLst>
            <pc:docMk/>
            <pc:sldMk cId="2934387003" sldId="323"/>
            <ac:spMk id="8" creationId="{EDB87A11-C4BA-94A9-3952-D8CF83BAB891}"/>
          </ac:spMkLst>
        </pc:spChg>
        <pc:spChg chg="del">
          <ac:chgData name="Roberts, Sharon" userId="c267ab64-3408-4239-9b21-81378d8aa80a" providerId="ADAL" clId="{62234650-1D0F-4760-8247-E1001ED336D0}" dt="2023-06-02T14:41:21.478" v="311" actId="21"/>
          <ac:spMkLst>
            <pc:docMk/>
            <pc:sldMk cId="2934387003" sldId="323"/>
            <ac:spMk id="11" creationId="{2977F2B5-4346-21F4-3349-8987A42BC042}"/>
          </ac:spMkLst>
        </pc:spChg>
      </pc:sldChg>
      <pc:sldChg chg="modSp mod">
        <pc:chgData name="Roberts, Sharon" userId="c267ab64-3408-4239-9b21-81378d8aa80a" providerId="ADAL" clId="{62234650-1D0F-4760-8247-E1001ED336D0}" dt="2023-06-02T14:39:42.526" v="308" actId="20577"/>
        <pc:sldMkLst>
          <pc:docMk/>
          <pc:sldMk cId="1860119499" sldId="366"/>
        </pc:sldMkLst>
        <pc:spChg chg="mod">
          <ac:chgData name="Roberts, Sharon" userId="c267ab64-3408-4239-9b21-81378d8aa80a" providerId="ADAL" clId="{62234650-1D0F-4760-8247-E1001ED336D0}" dt="2023-06-02T14:39:42.526" v="308" actId="20577"/>
          <ac:spMkLst>
            <pc:docMk/>
            <pc:sldMk cId="1860119499" sldId="366"/>
            <ac:spMk id="5" creationId="{99982389-2625-4ABF-8AF6-FA4D5A16091A}"/>
          </ac:spMkLst>
        </pc:spChg>
      </pc:sldChg>
      <pc:sldChg chg="del">
        <pc:chgData name="Roberts, Sharon" userId="c267ab64-3408-4239-9b21-81378d8aa80a" providerId="ADAL" clId="{62234650-1D0F-4760-8247-E1001ED336D0}" dt="2023-06-02T12:10:15.567" v="153" actId="2696"/>
        <pc:sldMkLst>
          <pc:docMk/>
          <pc:sldMk cId="1802490811" sldId="515"/>
        </pc:sldMkLst>
      </pc:sldChg>
      <pc:sldChg chg="del">
        <pc:chgData name="Roberts, Sharon" userId="c267ab64-3408-4239-9b21-81378d8aa80a" providerId="ADAL" clId="{62234650-1D0F-4760-8247-E1001ED336D0}" dt="2023-06-02T12:10:19.852" v="154" actId="2696"/>
        <pc:sldMkLst>
          <pc:docMk/>
          <pc:sldMk cId="3908808126" sldId="531"/>
        </pc:sldMkLst>
      </pc:sldChg>
      <pc:sldChg chg="del">
        <pc:chgData name="Roberts, Sharon" userId="c267ab64-3408-4239-9b21-81378d8aa80a" providerId="ADAL" clId="{62234650-1D0F-4760-8247-E1001ED336D0}" dt="2023-06-02T12:10:22.663" v="155" actId="2696"/>
        <pc:sldMkLst>
          <pc:docMk/>
          <pc:sldMk cId="1768270131" sldId="532"/>
        </pc:sldMkLst>
      </pc:sldChg>
      <pc:sldChg chg="ord">
        <pc:chgData name="Roberts, Sharon" userId="c267ab64-3408-4239-9b21-81378d8aa80a" providerId="ADAL" clId="{62234650-1D0F-4760-8247-E1001ED336D0}" dt="2023-06-02T12:32:38.147" v="301"/>
        <pc:sldMkLst>
          <pc:docMk/>
          <pc:sldMk cId="732195352" sldId="554"/>
        </pc:sldMkLst>
      </pc:sldChg>
      <pc:sldChg chg="addSp delSp modSp mod ord">
        <pc:chgData name="Roberts, Sharon" userId="c267ab64-3408-4239-9b21-81378d8aa80a" providerId="ADAL" clId="{62234650-1D0F-4760-8247-E1001ED336D0}" dt="2023-06-02T15:33:31.602" v="412" actId="400"/>
        <pc:sldMkLst>
          <pc:docMk/>
          <pc:sldMk cId="2306977452" sldId="557"/>
        </pc:sldMkLst>
        <pc:graphicFrameChg chg="del mod modGraphic">
          <ac:chgData name="Roberts, Sharon" userId="c267ab64-3408-4239-9b21-81378d8aa80a" providerId="ADAL" clId="{62234650-1D0F-4760-8247-E1001ED336D0}" dt="2023-06-02T14:55:51.223" v="388" actId="21"/>
          <ac:graphicFrameMkLst>
            <pc:docMk/>
            <pc:sldMk cId="2306977452" sldId="557"/>
            <ac:graphicFrameMk id="2" creationId="{A0F0EFC0-FDFA-86DE-BE0B-C865F2E14A68}"/>
          </ac:graphicFrameMkLst>
        </pc:graphicFrameChg>
        <pc:graphicFrameChg chg="add mod modGraphic">
          <ac:chgData name="Roberts, Sharon" userId="c267ab64-3408-4239-9b21-81378d8aa80a" providerId="ADAL" clId="{62234650-1D0F-4760-8247-E1001ED336D0}" dt="2023-06-02T15:33:31.602" v="412" actId="400"/>
          <ac:graphicFrameMkLst>
            <pc:docMk/>
            <pc:sldMk cId="2306977452" sldId="557"/>
            <ac:graphicFrameMk id="8" creationId="{F4B4267A-2C60-AF27-BA3B-77E6891A5BA8}"/>
          </ac:graphicFrameMkLst>
        </pc:graphicFrameChg>
        <pc:picChg chg="add del mod">
          <ac:chgData name="Roberts, Sharon" userId="c267ab64-3408-4239-9b21-81378d8aa80a" providerId="ADAL" clId="{62234650-1D0F-4760-8247-E1001ED336D0}" dt="2023-06-02T15:33:00.523" v="410" actId="21"/>
          <ac:picMkLst>
            <pc:docMk/>
            <pc:sldMk cId="2306977452" sldId="557"/>
            <ac:picMk id="7" creationId="{141F0661-B24E-9C96-65B8-3D00A84FCC07}"/>
          </ac:picMkLst>
        </pc:picChg>
      </pc:sldChg>
      <pc:sldChg chg="addSp delSp modSp mod">
        <pc:chgData name="Roberts, Sharon" userId="c267ab64-3408-4239-9b21-81378d8aa80a" providerId="ADAL" clId="{62234650-1D0F-4760-8247-E1001ED336D0}" dt="2023-06-02T14:45:36.633" v="329" actId="1076"/>
        <pc:sldMkLst>
          <pc:docMk/>
          <pc:sldMk cId="2701742579" sldId="558"/>
        </pc:sldMkLst>
        <pc:picChg chg="del">
          <ac:chgData name="Roberts, Sharon" userId="c267ab64-3408-4239-9b21-81378d8aa80a" providerId="ADAL" clId="{62234650-1D0F-4760-8247-E1001ED336D0}" dt="2023-06-02T14:44:24.312" v="324" actId="21"/>
          <ac:picMkLst>
            <pc:docMk/>
            <pc:sldMk cId="2701742579" sldId="558"/>
            <ac:picMk id="3" creationId="{0B4A405E-C749-4E7F-803B-4064A9928BBB}"/>
          </ac:picMkLst>
        </pc:picChg>
        <pc:picChg chg="add del">
          <ac:chgData name="Roberts, Sharon" userId="c267ab64-3408-4239-9b21-81378d8aa80a" providerId="ADAL" clId="{62234650-1D0F-4760-8247-E1001ED336D0}" dt="2023-06-02T14:44:15.801" v="323"/>
          <ac:picMkLst>
            <pc:docMk/>
            <pc:sldMk cId="2701742579" sldId="558"/>
            <ac:picMk id="7" creationId="{88C918C9-1EB3-562B-BF65-40B0E915A9CB}"/>
          </ac:picMkLst>
        </pc:picChg>
        <pc:picChg chg="add del">
          <ac:chgData name="Roberts, Sharon" userId="c267ab64-3408-4239-9b21-81378d8aa80a" providerId="ADAL" clId="{62234650-1D0F-4760-8247-E1001ED336D0}" dt="2023-06-02T14:44:40.961" v="326"/>
          <ac:picMkLst>
            <pc:docMk/>
            <pc:sldMk cId="2701742579" sldId="558"/>
            <ac:picMk id="8" creationId="{A26D6B1F-EF88-8BBC-D983-0F2E4BF92225}"/>
          </ac:picMkLst>
        </pc:picChg>
        <pc:picChg chg="add mod">
          <ac:chgData name="Roberts, Sharon" userId="c267ab64-3408-4239-9b21-81378d8aa80a" providerId="ADAL" clId="{62234650-1D0F-4760-8247-E1001ED336D0}" dt="2023-06-02T14:45:36.633" v="329" actId="1076"/>
          <ac:picMkLst>
            <pc:docMk/>
            <pc:sldMk cId="2701742579" sldId="558"/>
            <ac:picMk id="9" creationId="{B017DB67-0B23-3DA6-2A5C-398052939635}"/>
          </ac:picMkLst>
        </pc:picChg>
      </pc:sldChg>
      <pc:sldChg chg="addSp delSp modSp mod">
        <pc:chgData name="Roberts, Sharon" userId="c267ab64-3408-4239-9b21-81378d8aa80a" providerId="ADAL" clId="{62234650-1D0F-4760-8247-E1001ED336D0}" dt="2023-06-02T15:03:27.715" v="400" actId="1076"/>
        <pc:sldMkLst>
          <pc:docMk/>
          <pc:sldMk cId="860526780" sldId="562"/>
        </pc:sldMkLst>
        <pc:picChg chg="add del mod">
          <ac:chgData name="Roberts, Sharon" userId="c267ab64-3408-4239-9b21-81378d8aa80a" providerId="ADAL" clId="{62234650-1D0F-4760-8247-E1001ED336D0}" dt="2023-06-02T15:03:11.547" v="398"/>
          <ac:picMkLst>
            <pc:docMk/>
            <pc:sldMk cId="860526780" sldId="562"/>
            <ac:picMk id="3" creationId="{89E825CD-E3B5-A333-F7D7-C88A29BB8C67}"/>
          </ac:picMkLst>
        </pc:picChg>
        <pc:picChg chg="add mod">
          <ac:chgData name="Roberts, Sharon" userId="c267ab64-3408-4239-9b21-81378d8aa80a" providerId="ADAL" clId="{62234650-1D0F-4760-8247-E1001ED336D0}" dt="2023-06-02T15:03:27.715" v="400" actId="1076"/>
          <ac:picMkLst>
            <pc:docMk/>
            <pc:sldMk cId="860526780" sldId="562"/>
            <ac:picMk id="7" creationId="{5102C0BE-045F-5EBE-2ACF-DE1C4F8D7FCA}"/>
          </ac:picMkLst>
        </pc:picChg>
        <pc:picChg chg="del">
          <ac:chgData name="Roberts, Sharon" userId="c267ab64-3408-4239-9b21-81378d8aa80a" providerId="ADAL" clId="{62234650-1D0F-4760-8247-E1001ED336D0}" dt="2023-06-02T15:03:01.225" v="396" actId="21"/>
          <ac:picMkLst>
            <pc:docMk/>
            <pc:sldMk cId="860526780" sldId="562"/>
            <ac:picMk id="9" creationId="{03F90FC7-0952-B6CA-43C5-CD710805B4CB}"/>
          </ac:picMkLst>
        </pc:picChg>
      </pc:sldChg>
      <pc:sldChg chg="addSp delSp modSp mod">
        <pc:chgData name="Roberts, Sharon" userId="c267ab64-3408-4239-9b21-81378d8aa80a" providerId="ADAL" clId="{62234650-1D0F-4760-8247-E1001ED336D0}" dt="2023-06-02T14:47:14.329" v="335" actId="1076"/>
        <pc:sldMkLst>
          <pc:docMk/>
          <pc:sldMk cId="3928708280" sldId="569"/>
        </pc:sldMkLst>
        <pc:picChg chg="add mod">
          <ac:chgData name="Roberts, Sharon" userId="c267ab64-3408-4239-9b21-81378d8aa80a" providerId="ADAL" clId="{62234650-1D0F-4760-8247-E1001ED336D0}" dt="2023-06-02T14:47:14.329" v="335" actId="1076"/>
          <ac:picMkLst>
            <pc:docMk/>
            <pc:sldMk cId="3928708280" sldId="569"/>
            <ac:picMk id="3" creationId="{D1D92537-48DC-0E21-D02A-68717CF5CE4C}"/>
          </ac:picMkLst>
        </pc:picChg>
        <pc:picChg chg="del">
          <ac:chgData name="Roberts, Sharon" userId="c267ab64-3408-4239-9b21-81378d8aa80a" providerId="ADAL" clId="{62234650-1D0F-4760-8247-E1001ED336D0}" dt="2023-06-02T14:47:00.402" v="333" actId="21"/>
          <ac:picMkLst>
            <pc:docMk/>
            <pc:sldMk cId="3928708280" sldId="569"/>
            <ac:picMk id="8" creationId="{2C9532FE-B049-7D39-6925-CE89CF4CF0A0}"/>
          </ac:picMkLst>
        </pc:picChg>
      </pc:sldChg>
      <pc:sldChg chg="addSp delSp modSp del mod">
        <pc:chgData name="Roberts, Sharon" userId="c267ab64-3408-4239-9b21-81378d8aa80a" providerId="ADAL" clId="{62234650-1D0F-4760-8247-E1001ED336D0}" dt="2023-06-02T15:09:54.832" v="409" actId="2696"/>
        <pc:sldMkLst>
          <pc:docMk/>
          <pc:sldMk cId="3438105476" sldId="570"/>
        </pc:sldMkLst>
        <pc:spChg chg="mod">
          <ac:chgData name="Roberts, Sharon" userId="c267ab64-3408-4239-9b21-81378d8aa80a" providerId="ADAL" clId="{62234650-1D0F-4760-8247-E1001ED336D0}" dt="2023-06-02T15:09:26.032" v="407" actId="1076"/>
          <ac:spMkLst>
            <pc:docMk/>
            <pc:sldMk cId="3438105476" sldId="570"/>
            <ac:spMk id="3" creationId="{EBE66343-7FBD-B199-1BD3-8F214C803D5B}"/>
          </ac:spMkLst>
        </pc:spChg>
        <pc:graphicFrameChg chg="del mod">
          <ac:chgData name="Roberts, Sharon" userId="c267ab64-3408-4239-9b21-81378d8aa80a" providerId="ADAL" clId="{62234650-1D0F-4760-8247-E1001ED336D0}" dt="2023-06-02T15:08:53.043" v="402" actId="21"/>
          <ac:graphicFrameMkLst>
            <pc:docMk/>
            <pc:sldMk cId="3438105476" sldId="570"/>
            <ac:graphicFrameMk id="2" creationId="{75906A91-1615-45F2-9E0E-E7A649065497}"/>
          </ac:graphicFrameMkLst>
        </pc:graphicFrameChg>
        <pc:picChg chg="ord">
          <ac:chgData name="Roberts, Sharon" userId="c267ab64-3408-4239-9b21-81378d8aa80a" providerId="ADAL" clId="{62234650-1D0F-4760-8247-E1001ED336D0}" dt="2023-06-02T15:09:22.906" v="406" actId="166"/>
          <ac:picMkLst>
            <pc:docMk/>
            <pc:sldMk cId="3438105476" sldId="570"/>
            <ac:picMk id="4" creationId="{CE831FC6-48B7-4BC3-89CA-D304B5C78E69}"/>
          </ac:picMkLst>
        </pc:picChg>
        <pc:picChg chg="add mod">
          <ac:chgData name="Roberts, Sharon" userId="c267ab64-3408-4239-9b21-81378d8aa80a" providerId="ADAL" clId="{62234650-1D0F-4760-8247-E1001ED336D0}" dt="2023-06-02T15:09:04.242" v="404" actId="1076"/>
          <ac:picMkLst>
            <pc:docMk/>
            <pc:sldMk cId="3438105476" sldId="570"/>
            <ac:picMk id="9" creationId="{8DC9C65F-B5A4-CC94-8AD3-19A747BB63F0}"/>
          </ac:picMkLst>
        </pc:picChg>
      </pc:sldChg>
      <pc:sldChg chg="addSp delSp modSp mod">
        <pc:chgData name="Roberts, Sharon" userId="c267ab64-3408-4239-9b21-81378d8aa80a" providerId="ADAL" clId="{62234650-1D0F-4760-8247-E1001ED336D0}" dt="2023-06-02T14:48:52.752" v="347" actId="1076"/>
        <pc:sldMkLst>
          <pc:docMk/>
          <pc:sldMk cId="3075929725" sldId="571"/>
        </pc:sldMkLst>
        <pc:picChg chg="add mod">
          <ac:chgData name="Roberts, Sharon" userId="c267ab64-3408-4239-9b21-81378d8aa80a" providerId="ADAL" clId="{62234650-1D0F-4760-8247-E1001ED336D0}" dt="2023-06-02T14:48:52.752" v="347" actId="1076"/>
          <ac:picMkLst>
            <pc:docMk/>
            <pc:sldMk cId="3075929725" sldId="571"/>
            <ac:picMk id="3" creationId="{8F0DC192-F4F1-7442-09C9-85211421B7DD}"/>
          </ac:picMkLst>
        </pc:picChg>
        <pc:picChg chg="del">
          <ac:chgData name="Roberts, Sharon" userId="c267ab64-3408-4239-9b21-81378d8aa80a" providerId="ADAL" clId="{62234650-1D0F-4760-8247-E1001ED336D0}" dt="2023-06-02T14:48:40.975" v="345" actId="21"/>
          <ac:picMkLst>
            <pc:docMk/>
            <pc:sldMk cId="3075929725" sldId="571"/>
            <ac:picMk id="8" creationId="{14FCC934-5B91-97A4-14EA-F720FB9462F0}"/>
          </ac:picMkLst>
        </pc:picChg>
      </pc:sldChg>
      <pc:sldChg chg="delSp">
        <pc:chgData name="Roberts, Sharon" userId="c267ab64-3408-4239-9b21-81378d8aa80a" providerId="ADAL" clId="{62234650-1D0F-4760-8247-E1001ED336D0}" dt="2023-06-02T14:45:21.641" v="327"/>
        <pc:sldMkLst>
          <pc:docMk/>
          <pc:sldMk cId="2777802941" sldId="572"/>
        </pc:sldMkLst>
        <pc:picChg chg="del">
          <ac:chgData name="Roberts, Sharon" userId="c267ab64-3408-4239-9b21-81378d8aa80a" providerId="ADAL" clId="{62234650-1D0F-4760-8247-E1001ED336D0}" dt="2023-06-02T14:45:21.641" v="327"/>
          <ac:picMkLst>
            <pc:docMk/>
            <pc:sldMk cId="2777802941" sldId="572"/>
            <ac:picMk id="8" creationId="{A918AB66-D410-E67C-C976-171E7247726D}"/>
          </ac:picMkLst>
        </pc:picChg>
      </pc:sldChg>
      <pc:sldChg chg="addSp delSp modSp mod">
        <pc:chgData name="Roberts, Sharon" userId="c267ab64-3408-4239-9b21-81378d8aa80a" providerId="ADAL" clId="{62234650-1D0F-4760-8247-E1001ED336D0}" dt="2023-06-02T14:47:35.457" v="338" actId="1076"/>
        <pc:sldMkLst>
          <pc:docMk/>
          <pc:sldMk cId="1950964700" sldId="573"/>
        </pc:sldMkLst>
        <pc:picChg chg="del">
          <ac:chgData name="Roberts, Sharon" userId="c267ab64-3408-4239-9b21-81378d8aa80a" providerId="ADAL" clId="{62234650-1D0F-4760-8247-E1001ED336D0}" dt="2023-06-02T14:47:22.455" v="336" actId="21"/>
          <ac:picMkLst>
            <pc:docMk/>
            <pc:sldMk cId="1950964700" sldId="573"/>
            <ac:picMk id="3" creationId="{9EAE46E4-2AF3-5753-ECB3-D0C2C93BAC17}"/>
          </ac:picMkLst>
        </pc:picChg>
        <pc:picChg chg="add mod">
          <ac:chgData name="Roberts, Sharon" userId="c267ab64-3408-4239-9b21-81378d8aa80a" providerId="ADAL" clId="{62234650-1D0F-4760-8247-E1001ED336D0}" dt="2023-06-02T14:47:35.457" v="338" actId="1076"/>
          <ac:picMkLst>
            <pc:docMk/>
            <pc:sldMk cId="1950964700" sldId="573"/>
            <ac:picMk id="7" creationId="{490D0577-1978-1DF5-D611-BA7FDBD79A02}"/>
          </ac:picMkLst>
        </pc:picChg>
      </pc:sldChg>
      <pc:sldChg chg="addSp delSp modSp mod">
        <pc:chgData name="Roberts, Sharon" userId="c267ab64-3408-4239-9b21-81378d8aa80a" providerId="ADAL" clId="{62234650-1D0F-4760-8247-E1001ED336D0}" dt="2023-06-02T14:48:01.873" v="341" actId="1076"/>
        <pc:sldMkLst>
          <pc:docMk/>
          <pc:sldMk cId="1748862997" sldId="574"/>
        </pc:sldMkLst>
        <pc:picChg chg="del">
          <ac:chgData name="Roberts, Sharon" userId="c267ab64-3408-4239-9b21-81378d8aa80a" providerId="ADAL" clId="{62234650-1D0F-4760-8247-E1001ED336D0}" dt="2023-06-02T14:47:52.078" v="339" actId="21"/>
          <ac:picMkLst>
            <pc:docMk/>
            <pc:sldMk cId="1748862997" sldId="574"/>
            <ac:picMk id="2" creationId="{D13AA55D-E489-7898-834E-C7921E1FD57A}"/>
          </ac:picMkLst>
        </pc:picChg>
        <pc:picChg chg="add mod">
          <ac:chgData name="Roberts, Sharon" userId="c267ab64-3408-4239-9b21-81378d8aa80a" providerId="ADAL" clId="{62234650-1D0F-4760-8247-E1001ED336D0}" dt="2023-06-02T14:48:01.873" v="341" actId="1076"/>
          <ac:picMkLst>
            <pc:docMk/>
            <pc:sldMk cId="1748862997" sldId="574"/>
            <ac:picMk id="7" creationId="{7C578B01-BCC6-C01C-3FD9-39B554C478D9}"/>
          </ac:picMkLst>
        </pc:picChg>
      </pc:sldChg>
      <pc:sldChg chg="del">
        <pc:chgData name="Roberts, Sharon" userId="c267ab64-3408-4239-9b21-81378d8aa80a" providerId="ADAL" clId="{62234650-1D0F-4760-8247-E1001ED336D0}" dt="2023-06-02T12:10:39.287" v="161" actId="2696"/>
        <pc:sldMkLst>
          <pc:docMk/>
          <pc:sldMk cId="158850546" sldId="3187"/>
        </pc:sldMkLst>
      </pc:sldChg>
      <pc:sldChg chg="del">
        <pc:chgData name="Roberts, Sharon" userId="c267ab64-3408-4239-9b21-81378d8aa80a" providerId="ADAL" clId="{62234650-1D0F-4760-8247-E1001ED336D0}" dt="2023-06-02T12:10:41.648" v="162" actId="2696"/>
        <pc:sldMkLst>
          <pc:docMk/>
          <pc:sldMk cId="2574665620" sldId="3189"/>
        </pc:sldMkLst>
      </pc:sldChg>
      <pc:sldChg chg="del">
        <pc:chgData name="Roberts, Sharon" userId="c267ab64-3408-4239-9b21-81378d8aa80a" providerId="ADAL" clId="{62234650-1D0F-4760-8247-E1001ED336D0}" dt="2023-06-02T12:10:30.543" v="158" actId="2696"/>
        <pc:sldMkLst>
          <pc:docMk/>
          <pc:sldMk cId="3540406356" sldId="3191"/>
        </pc:sldMkLst>
      </pc:sldChg>
      <pc:sldChg chg="del">
        <pc:chgData name="Roberts, Sharon" userId="c267ab64-3408-4239-9b21-81378d8aa80a" providerId="ADAL" clId="{62234650-1D0F-4760-8247-E1001ED336D0}" dt="2023-06-02T12:10:28.085" v="157" actId="2696"/>
        <pc:sldMkLst>
          <pc:docMk/>
          <pc:sldMk cId="1775750537" sldId="3192"/>
        </pc:sldMkLst>
      </pc:sldChg>
      <pc:sldChg chg="del">
        <pc:chgData name="Roberts, Sharon" userId="c267ab64-3408-4239-9b21-81378d8aa80a" providerId="ADAL" clId="{62234650-1D0F-4760-8247-E1001ED336D0}" dt="2023-06-02T12:10:33.421" v="159" actId="2696"/>
        <pc:sldMkLst>
          <pc:docMk/>
          <pc:sldMk cId="1443248761" sldId="3193"/>
        </pc:sldMkLst>
      </pc:sldChg>
      <pc:sldChg chg="del">
        <pc:chgData name="Roberts, Sharon" userId="c267ab64-3408-4239-9b21-81378d8aa80a" providerId="ADAL" clId="{62234650-1D0F-4760-8247-E1001ED336D0}" dt="2023-06-02T12:10:36.446" v="160" actId="2696"/>
        <pc:sldMkLst>
          <pc:docMk/>
          <pc:sldMk cId="9240183" sldId="3194"/>
        </pc:sldMkLst>
      </pc:sldChg>
      <pc:sldChg chg="del">
        <pc:chgData name="Roberts, Sharon" userId="c267ab64-3408-4239-9b21-81378d8aa80a" providerId="ADAL" clId="{62234650-1D0F-4760-8247-E1001ED336D0}" dt="2023-06-02T12:10:12.635" v="152" actId="2696"/>
        <pc:sldMkLst>
          <pc:docMk/>
          <pc:sldMk cId="3925343997" sldId="3195"/>
        </pc:sldMkLst>
      </pc:sldChg>
      <pc:sldChg chg="modSp mod">
        <pc:chgData name="Roberts, Sharon" userId="c267ab64-3408-4239-9b21-81378d8aa80a" providerId="ADAL" clId="{62234650-1D0F-4760-8247-E1001ED336D0}" dt="2023-06-02T14:39:17.387" v="305" actId="5793"/>
        <pc:sldMkLst>
          <pc:docMk/>
          <pc:sldMk cId="3664257648" sldId="3196"/>
        </pc:sldMkLst>
        <pc:spChg chg="mod">
          <ac:chgData name="Roberts, Sharon" userId="c267ab64-3408-4239-9b21-81378d8aa80a" providerId="ADAL" clId="{62234650-1D0F-4760-8247-E1001ED336D0}" dt="2023-06-02T14:39:17.387" v="305" actId="5793"/>
          <ac:spMkLst>
            <pc:docMk/>
            <pc:sldMk cId="3664257648" sldId="3196"/>
            <ac:spMk id="10" creationId="{C7ADEA5B-5526-45EB-877D-D18DB29A2268}"/>
          </ac:spMkLst>
        </pc:spChg>
      </pc:sldChg>
      <pc:sldChg chg="addSp delSp modSp mod">
        <pc:chgData name="Roberts, Sharon" userId="c267ab64-3408-4239-9b21-81378d8aa80a" providerId="ADAL" clId="{62234650-1D0F-4760-8247-E1001ED336D0}" dt="2023-06-02T14:46:25.025" v="332" actId="1076"/>
        <pc:sldMkLst>
          <pc:docMk/>
          <pc:sldMk cId="1580357936" sldId="3199"/>
        </pc:sldMkLst>
        <pc:picChg chg="add mod">
          <ac:chgData name="Roberts, Sharon" userId="c267ab64-3408-4239-9b21-81378d8aa80a" providerId="ADAL" clId="{62234650-1D0F-4760-8247-E1001ED336D0}" dt="2023-06-02T14:46:25.025" v="332" actId="1076"/>
          <ac:picMkLst>
            <pc:docMk/>
            <pc:sldMk cId="1580357936" sldId="3199"/>
            <ac:picMk id="3" creationId="{5BA57013-076B-6013-6E81-3D081FAB5BCC}"/>
          </ac:picMkLst>
        </pc:picChg>
        <pc:picChg chg="del">
          <ac:chgData name="Roberts, Sharon" userId="c267ab64-3408-4239-9b21-81378d8aa80a" providerId="ADAL" clId="{62234650-1D0F-4760-8247-E1001ED336D0}" dt="2023-06-02T14:46:09.173" v="330" actId="21"/>
          <ac:picMkLst>
            <pc:docMk/>
            <pc:sldMk cId="1580357936" sldId="3199"/>
            <ac:picMk id="7" creationId="{B7064ABD-04E0-0939-13E2-5064A57B0320}"/>
          </ac:picMkLst>
        </pc:picChg>
      </pc:sldChg>
      <pc:sldChg chg="addSp delSp modSp mod">
        <pc:chgData name="Roberts, Sharon" userId="c267ab64-3408-4239-9b21-81378d8aa80a" providerId="ADAL" clId="{62234650-1D0F-4760-8247-E1001ED336D0}" dt="2023-06-02T14:48:23.298" v="344" actId="1076"/>
        <pc:sldMkLst>
          <pc:docMk/>
          <pc:sldMk cId="2085561956" sldId="3203"/>
        </pc:sldMkLst>
        <pc:picChg chg="del">
          <ac:chgData name="Roberts, Sharon" userId="c267ab64-3408-4239-9b21-81378d8aa80a" providerId="ADAL" clId="{62234650-1D0F-4760-8247-E1001ED336D0}" dt="2023-06-02T14:48:12.450" v="342" actId="21"/>
          <ac:picMkLst>
            <pc:docMk/>
            <pc:sldMk cId="2085561956" sldId="3203"/>
            <ac:picMk id="2" creationId="{8AB934A8-770B-AE90-C867-D71B790DA135}"/>
          </ac:picMkLst>
        </pc:picChg>
        <pc:picChg chg="add mod">
          <ac:chgData name="Roberts, Sharon" userId="c267ab64-3408-4239-9b21-81378d8aa80a" providerId="ADAL" clId="{62234650-1D0F-4760-8247-E1001ED336D0}" dt="2023-06-02T14:48:23.298" v="344" actId="1076"/>
          <ac:picMkLst>
            <pc:docMk/>
            <pc:sldMk cId="2085561956" sldId="3203"/>
            <ac:picMk id="7" creationId="{E3426894-8C26-5B10-C9F9-B33ADA0F2ED8}"/>
          </ac:picMkLst>
        </pc:picChg>
      </pc:sldChg>
      <pc:sldChg chg="addSp delSp modSp mod">
        <pc:chgData name="Roberts, Sharon" userId="c267ab64-3408-4239-9b21-81378d8aa80a" providerId="ADAL" clId="{62234650-1D0F-4760-8247-E1001ED336D0}" dt="2023-06-02T14:52:17.729" v="373" actId="1076"/>
        <pc:sldMkLst>
          <pc:docMk/>
          <pc:sldMk cId="2053893142" sldId="3204"/>
        </pc:sldMkLst>
        <pc:picChg chg="add mod">
          <ac:chgData name="Roberts, Sharon" userId="c267ab64-3408-4239-9b21-81378d8aa80a" providerId="ADAL" clId="{62234650-1D0F-4760-8247-E1001ED336D0}" dt="2023-06-02T14:52:17.729" v="373" actId="1076"/>
          <ac:picMkLst>
            <pc:docMk/>
            <pc:sldMk cId="2053893142" sldId="3204"/>
            <ac:picMk id="7" creationId="{9FECF5A1-FD71-25D0-053E-446830324B32}"/>
          </ac:picMkLst>
        </pc:picChg>
        <pc:picChg chg="del mod">
          <ac:chgData name="Roberts, Sharon" userId="c267ab64-3408-4239-9b21-81378d8aa80a" providerId="ADAL" clId="{62234650-1D0F-4760-8247-E1001ED336D0}" dt="2023-06-02T14:52:03.748" v="371" actId="21"/>
          <ac:picMkLst>
            <pc:docMk/>
            <pc:sldMk cId="2053893142" sldId="3204"/>
            <ac:picMk id="11" creationId="{14A4D87F-FD80-11E8-86FA-A9F967F8E247}"/>
          </ac:picMkLst>
        </pc:picChg>
      </pc:sldChg>
      <pc:sldChg chg="addSp delSp modSp mod">
        <pc:chgData name="Roberts, Sharon" userId="c267ab64-3408-4239-9b21-81378d8aa80a" providerId="ADAL" clId="{62234650-1D0F-4760-8247-E1001ED336D0}" dt="2023-06-02T14:53:52.391" v="383" actId="1076"/>
        <pc:sldMkLst>
          <pc:docMk/>
          <pc:sldMk cId="3698669719" sldId="3205"/>
        </pc:sldMkLst>
        <pc:spChg chg="mod">
          <ac:chgData name="Roberts, Sharon" userId="c267ab64-3408-4239-9b21-81378d8aa80a" providerId="ADAL" clId="{62234650-1D0F-4760-8247-E1001ED336D0}" dt="2023-06-02T14:53:25.744" v="380" actId="6549"/>
          <ac:spMkLst>
            <pc:docMk/>
            <pc:sldMk cId="3698669719" sldId="3205"/>
            <ac:spMk id="6" creationId="{0590901C-16B1-4167-A625-EB2CEF74B0C3}"/>
          </ac:spMkLst>
        </pc:spChg>
        <pc:picChg chg="add mod">
          <ac:chgData name="Roberts, Sharon" userId="c267ab64-3408-4239-9b21-81378d8aa80a" providerId="ADAL" clId="{62234650-1D0F-4760-8247-E1001ED336D0}" dt="2023-06-02T14:53:52.391" v="383" actId="1076"/>
          <ac:picMkLst>
            <pc:docMk/>
            <pc:sldMk cId="3698669719" sldId="3205"/>
            <ac:picMk id="7" creationId="{11620D01-9BD2-8889-64D2-8F6FD445D178}"/>
          </ac:picMkLst>
        </pc:picChg>
        <pc:picChg chg="del">
          <ac:chgData name="Roberts, Sharon" userId="c267ab64-3408-4239-9b21-81378d8aa80a" providerId="ADAL" clId="{62234650-1D0F-4760-8247-E1001ED336D0}" dt="2023-06-02T14:53:31.549" v="381" actId="21"/>
          <ac:picMkLst>
            <pc:docMk/>
            <pc:sldMk cId="3698669719" sldId="3205"/>
            <ac:picMk id="8" creationId="{811BEE71-A9F4-CD29-30BD-A6C1AD0FA2FC}"/>
          </ac:picMkLst>
        </pc:picChg>
      </pc:sldChg>
      <pc:sldChg chg="modSp mod">
        <pc:chgData name="Roberts, Sharon" userId="c267ab64-3408-4239-9b21-81378d8aa80a" providerId="ADAL" clId="{62234650-1D0F-4760-8247-E1001ED336D0}" dt="2023-06-02T14:49:39.427" v="359" actId="122"/>
        <pc:sldMkLst>
          <pc:docMk/>
          <pc:sldMk cId="2637089133" sldId="3208"/>
        </pc:sldMkLst>
        <pc:spChg chg="mod">
          <ac:chgData name="Roberts, Sharon" userId="c267ab64-3408-4239-9b21-81378d8aa80a" providerId="ADAL" clId="{62234650-1D0F-4760-8247-E1001ED336D0}" dt="2023-06-02T14:49:39.427" v="359" actId="122"/>
          <ac:spMkLst>
            <pc:docMk/>
            <pc:sldMk cId="2637089133" sldId="3208"/>
            <ac:spMk id="6" creationId="{0590901C-16B1-4167-A625-EB2CEF74B0C3}"/>
          </ac:spMkLst>
        </pc:spChg>
      </pc:sldChg>
      <pc:sldChg chg="addSp delSp modSp mod">
        <pc:chgData name="Roberts, Sharon" userId="c267ab64-3408-4239-9b21-81378d8aa80a" providerId="ADAL" clId="{62234650-1D0F-4760-8247-E1001ED336D0}" dt="2023-06-02T14:54:32.327" v="387" actId="1076"/>
        <pc:sldMkLst>
          <pc:docMk/>
          <pc:sldMk cId="530390684" sldId="3210"/>
        </pc:sldMkLst>
        <pc:spChg chg="mod">
          <ac:chgData name="Roberts, Sharon" userId="c267ab64-3408-4239-9b21-81378d8aa80a" providerId="ADAL" clId="{62234650-1D0F-4760-8247-E1001ED336D0}" dt="2023-06-02T14:54:13.120" v="384" actId="122"/>
          <ac:spMkLst>
            <pc:docMk/>
            <pc:sldMk cId="530390684" sldId="3210"/>
            <ac:spMk id="6" creationId="{0590901C-16B1-4167-A625-EB2CEF74B0C3}"/>
          </ac:spMkLst>
        </pc:spChg>
        <pc:picChg chg="del">
          <ac:chgData name="Roberts, Sharon" userId="c267ab64-3408-4239-9b21-81378d8aa80a" providerId="ADAL" clId="{62234650-1D0F-4760-8247-E1001ED336D0}" dt="2023-06-02T14:54:16.886" v="385" actId="21"/>
          <ac:picMkLst>
            <pc:docMk/>
            <pc:sldMk cId="530390684" sldId="3210"/>
            <ac:picMk id="3" creationId="{8A173F20-EBAC-7C8E-C606-C59EBFFFFF62}"/>
          </ac:picMkLst>
        </pc:picChg>
        <pc:picChg chg="add mod">
          <ac:chgData name="Roberts, Sharon" userId="c267ab64-3408-4239-9b21-81378d8aa80a" providerId="ADAL" clId="{62234650-1D0F-4760-8247-E1001ED336D0}" dt="2023-06-02T14:54:32.327" v="387" actId="1076"/>
          <ac:picMkLst>
            <pc:docMk/>
            <pc:sldMk cId="530390684" sldId="3210"/>
            <ac:picMk id="8" creationId="{FE24A628-45D0-2BD6-B950-8E321100E09A}"/>
          </ac:picMkLst>
        </pc:picChg>
      </pc:sldChg>
      <pc:sldChg chg="addSp delSp modSp mod">
        <pc:chgData name="Roberts, Sharon" userId="c267ab64-3408-4239-9b21-81378d8aa80a" providerId="ADAL" clId="{62234650-1D0F-4760-8247-E1001ED336D0}" dt="2023-06-02T14:53:01.248" v="378" actId="1076"/>
        <pc:sldMkLst>
          <pc:docMk/>
          <pc:sldMk cId="3530682210" sldId="3213"/>
        </pc:sldMkLst>
        <pc:spChg chg="mod">
          <ac:chgData name="Roberts, Sharon" userId="c267ab64-3408-4239-9b21-81378d8aa80a" providerId="ADAL" clId="{62234650-1D0F-4760-8247-E1001ED336D0}" dt="2023-06-02T14:52:44.653" v="376" actId="122"/>
          <ac:spMkLst>
            <pc:docMk/>
            <pc:sldMk cId="3530682210" sldId="3213"/>
            <ac:spMk id="6" creationId="{0590901C-16B1-4167-A625-EB2CEF74B0C3}"/>
          </ac:spMkLst>
        </pc:spChg>
        <pc:picChg chg="del mod">
          <ac:chgData name="Roberts, Sharon" userId="c267ab64-3408-4239-9b21-81378d8aa80a" providerId="ADAL" clId="{62234650-1D0F-4760-8247-E1001ED336D0}" dt="2023-06-02T14:52:35.031" v="375" actId="21"/>
          <ac:picMkLst>
            <pc:docMk/>
            <pc:sldMk cId="3530682210" sldId="3213"/>
            <ac:picMk id="3" creationId="{2D5713CD-25C8-CAC2-2589-C416F257B6D5}"/>
          </ac:picMkLst>
        </pc:picChg>
        <pc:picChg chg="add mod">
          <ac:chgData name="Roberts, Sharon" userId="c267ab64-3408-4239-9b21-81378d8aa80a" providerId="ADAL" clId="{62234650-1D0F-4760-8247-E1001ED336D0}" dt="2023-06-02T14:53:01.248" v="378" actId="1076"/>
          <ac:picMkLst>
            <pc:docMk/>
            <pc:sldMk cId="3530682210" sldId="3213"/>
            <ac:picMk id="8" creationId="{22B90557-F065-2D16-D058-D7C6A7DD6072}"/>
          </ac:picMkLst>
        </pc:picChg>
      </pc:sldChg>
      <pc:sldChg chg="modSp mod">
        <pc:chgData name="Roberts, Sharon" userId="c267ab64-3408-4239-9b21-81378d8aa80a" providerId="ADAL" clId="{62234650-1D0F-4760-8247-E1001ED336D0}" dt="2023-06-02T14:50:08.313" v="363" actId="122"/>
        <pc:sldMkLst>
          <pc:docMk/>
          <pc:sldMk cId="2944691886" sldId="3214"/>
        </pc:sldMkLst>
        <pc:spChg chg="mod">
          <ac:chgData name="Roberts, Sharon" userId="c267ab64-3408-4239-9b21-81378d8aa80a" providerId="ADAL" clId="{62234650-1D0F-4760-8247-E1001ED336D0}" dt="2023-06-02T14:50:08.313" v="363" actId="122"/>
          <ac:spMkLst>
            <pc:docMk/>
            <pc:sldMk cId="2944691886" sldId="3214"/>
            <ac:spMk id="6" creationId="{0590901C-16B1-4167-A625-EB2CEF74B0C3}"/>
          </ac:spMkLst>
        </pc:spChg>
      </pc:sldChg>
      <pc:sldChg chg="modSp mod">
        <pc:chgData name="Roberts, Sharon" userId="c267ab64-3408-4239-9b21-81378d8aa80a" providerId="ADAL" clId="{62234650-1D0F-4760-8247-E1001ED336D0}" dt="2023-06-02T14:49:53.416" v="361" actId="122"/>
        <pc:sldMkLst>
          <pc:docMk/>
          <pc:sldMk cId="1809702645" sldId="3215"/>
        </pc:sldMkLst>
        <pc:spChg chg="mod">
          <ac:chgData name="Roberts, Sharon" userId="c267ab64-3408-4239-9b21-81378d8aa80a" providerId="ADAL" clId="{62234650-1D0F-4760-8247-E1001ED336D0}" dt="2023-06-02T14:49:53.416" v="361" actId="122"/>
          <ac:spMkLst>
            <pc:docMk/>
            <pc:sldMk cId="1809702645" sldId="3215"/>
            <ac:spMk id="6" creationId="{0590901C-16B1-4167-A625-EB2CEF74B0C3}"/>
          </ac:spMkLst>
        </pc:spChg>
      </pc:sldChg>
      <pc:sldChg chg="addSp delSp modSp mod">
        <pc:chgData name="Roberts, Sharon" userId="c267ab64-3408-4239-9b21-81378d8aa80a" providerId="ADAL" clId="{62234650-1D0F-4760-8247-E1001ED336D0}" dt="2023-06-02T14:51:04.379" v="369" actId="14100"/>
        <pc:sldMkLst>
          <pc:docMk/>
          <pc:sldMk cId="1056230689" sldId="3216"/>
        </pc:sldMkLst>
        <pc:spChg chg="mod">
          <ac:chgData name="Roberts, Sharon" userId="c267ab64-3408-4239-9b21-81378d8aa80a" providerId="ADAL" clId="{62234650-1D0F-4760-8247-E1001ED336D0}" dt="2023-06-02T14:50:25.239" v="365" actId="122"/>
          <ac:spMkLst>
            <pc:docMk/>
            <pc:sldMk cId="1056230689" sldId="3216"/>
            <ac:spMk id="6" creationId="{0590901C-16B1-4167-A625-EB2CEF74B0C3}"/>
          </ac:spMkLst>
        </pc:spChg>
        <pc:picChg chg="del">
          <ac:chgData name="Roberts, Sharon" userId="c267ab64-3408-4239-9b21-81378d8aa80a" providerId="ADAL" clId="{62234650-1D0F-4760-8247-E1001ED336D0}" dt="2023-06-02T14:50:34.994" v="366" actId="21"/>
          <ac:picMkLst>
            <pc:docMk/>
            <pc:sldMk cId="1056230689" sldId="3216"/>
            <ac:picMk id="3" creationId="{9F51A3F9-041D-1232-7ED5-D2CD30AB597B}"/>
          </ac:picMkLst>
        </pc:picChg>
        <pc:picChg chg="add mod">
          <ac:chgData name="Roberts, Sharon" userId="c267ab64-3408-4239-9b21-81378d8aa80a" providerId="ADAL" clId="{62234650-1D0F-4760-8247-E1001ED336D0}" dt="2023-06-02T14:51:04.379" v="369" actId="14100"/>
          <ac:picMkLst>
            <pc:docMk/>
            <pc:sldMk cId="1056230689" sldId="3216"/>
            <ac:picMk id="8" creationId="{B2A2C263-2BBE-9B54-55F5-0C37C855DEBA}"/>
          </ac:picMkLst>
        </pc:picChg>
      </pc:sldChg>
      <pc:sldChg chg="del">
        <pc:chgData name="Roberts, Sharon" userId="c267ab64-3408-4239-9b21-81378d8aa80a" providerId="ADAL" clId="{62234650-1D0F-4760-8247-E1001ED336D0}" dt="2023-06-02T12:12:15.955" v="169" actId="2696"/>
        <pc:sldMkLst>
          <pc:docMk/>
          <pc:sldMk cId="442513851" sldId="3219"/>
        </pc:sldMkLst>
      </pc:sldChg>
      <pc:sldChg chg="modSp mod">
        <pc:chgData name="Roberts, Sharon" userId="c267ab64-3408-4239-9b21-81378d8aa80a" providerId="ADAL" clId="{62234650-1D0F-4760-8247-E1001ED336D0}" dt="2023-06-02T14:59:52.877" v="395" actId="20577"/>
        <pc:sldMkLst>
          <pc:docMk/>
          <pc:sldMk cId="1853990432" sldId="3221"/>
        </pc:sldMkLst>
        <pc:spChg chg="mod">
          <ac:chgData name="Roberts, Sharon" userId="c267ab64-3408-4239-9b21-81378d8aa80a" providerId="ADAL" clId="{62234650-1D0F-4760-8247-E1001ED336D0}" dt="2023-06-02T14:59:52.877" v="395" actId="20577"/>
          <ac:spMkLst>
            <pc:docMk/>
            <pc:sldMk cId="1853990432" sldId="3221"/>
            <ac:spMk id="2" creationId="{538A4A37-30D2-AAD7-873A-F2DE13FAB18E}"/>
          </ac:spMkLst>
        </pc:spChg>
      </pc:sldChg>
      <pc:sldChg chg="del">
        <pc:chgData name="Roberts, Sharon" userId="c267ab64-3408-4239-9b21-81378d8aa80a" providerId="ADAL" clId="{62234650-1D0F-4760-8247-E1001ED336D0}" dt="2023-06-02T12:01:25.706" v="24" actId="2696"/>
        <pc:sldMkLst>
          <pc:docMk/>
          <pc:sldMk cId="2693570488" sldId="3236"/>
        </pc:sldMkLst>
      </pc:sldChg>
      <pc:sldChg chg="modSp mod">
        <pc:chgData name="Roberts, Sharon" userId="c267ab64-3408-4239-9b21-81378d8aa80a" providerId="ADAL" clId="{62234650-1D0F-4760-8247-E1001ED336D0}" dt="2023-06-02T12:16:20.787" v="217" actId="1076"/>
        <pc:sldMkLst>
          <pc:docMk/>
          <pc:sldMk cId="933722229" sldId="3239"/>
        </pc:sldMkLst>
        <pc:spChg chg="mod">
          <ac:chgData name="Roberts, Sharon" userId="c267ab64-3408-4239-9b21-81378d8aa80a" providerId="ADAL" clId="{62234650-1D0F-4760-8247-E1001ED336D0}" dt="2023-06-02T12:16:17.234" v="216" actId="1076"/>
          <ac:spMkLst>
            <pc:docMk/>
            <pc:sldMk cId="933722229" sldId="3239"/>
            <ac:spMk id="4" creationId="{D05BAA7C-EAE7-91C6-D070-9FE04E958967}"/>
          </ac:spMkLst>
        </pc:spChg>
        <pc:spChg chg="mod">
          <ac:chgData name="Roberts, Sharon" userId="c267ab64-3408-4239-9b21-81378d8aa80a" providerId="ADAL" clId="{62234650-1D0F-4760-8247-E1001ED336D0}" dt="2023-06-02T12:15:49.429" v="214" actId="20577"/>
          <ac:spMkLst>
            <pc:docMk/>
            <pc:sldMk cId="933722229" sldId="3239"/>
            <ac:spMk id="5" creationId="{99982389-2625-4ABF-8AF6-FA4D5A16091A}"/>
          </ac:spMkLst>
        </pc:spChg>
        <pc:picChg chg="mod">
          <ac:chgData name="Roberts, Sharon" userId="c267ab64-3408-4239-9b21-81378d8aa80a" providerId="ADAL" clId="{62234650-1D0F-4760-8247-E1001ED336D0}" dt="2023-06-02T12:16:20.787" v="217" actId="1076"/>
          <ac:picMkLst>
            <pc:docMk/>
            <pc:sldMk cId="933722229" sldId="3239"/>
            <ac:picMk id="3" creationId="{2AD9DEC6-B3CA-4C4F-9C22-0D644D9CE18C}"/>
          </ac:picMkLst>
        </pc:picChg>
      </pc:sldChg>
      <pc:sldChg chg="delSp del mod">
        <pc:chgData name="Roberts, Sharon" userId="c267ab64-3408-4239-9b21-81378d8aa80a" providerId="ADAL" clId="{62234650-1D0F-4760-8247-E1001ED336D0}" dt="2023-06-02T14:42:42.091" v="321" actId="2696"/>
        <pc:sldMkLst>
          <pc:docMk/>
          <pc:sldMk cId="1903905581" sldId="3240"/>
        </pc:sldMkLst>
        <pc:spChg chg="del">
          <ac:chgData name="Roberts, Sharon" userId="c267ab64-3408-4239-9b21-81378d8aa80a" providerId="ADAL" clId="{62234650-1D0F-4760-8247-E1001ED336D0}" dt="2023-06-02T14:42:05.775" v="315" actId="21"/>
          <ac:spMkLst>
            <pc:docMk/>
            <pc:sldMk cId="1903905581" sldId="3240"/>
            <ac:spMk id="2" creationId="{D7CD2F90-C5BF-C623-52B2-ED2A686EDCA4}"/>
          </ac:spMkLst>
        </pc:spChg>
        <pc:spChg chg="del">
          <ac:chgData name="Roberts, Sharon" userId="c267ab64-3408-4239-9b21-81378d8aa80a" providerId="ADAL" clId="{62234650-1D0F-4760-8247-E1001ED336D0}" dt="2023-06-02T14:42:14.768" v="317" actId="21"/>
          <ac:spMkLst>
            <pc:docMk/>
            <pc:sldMk cId="1903905581" sldId="3240"/>
            <ac:spMk id="7" creationId="{850F1245-E845-5347-A043-F883C8843308}"/>
          </ac:spMkLst>
        </pc:spChg>
        <pc:spChg chg="del">
          <ac:chgData name="Roberts, Sharon" userId="c267ab64-3408-4239-9b21-81378d8aa80a" providerId="ADAL" clId="{62234650-1D0F-4760-8247-E1001ED336D0}" dt="2023-06-02T14:42:24.440" v="319" actId="21"/>
          <ac:spMkLst>
            <pc:docMk/>
            <pc:sldMk cId="1903905581" sldId="3240"/>
            <ac:spMk id="8" creationId="{3B8F4E82-E723-495B-2B67-F74A91F66263}"/>
          </ac:spMkLst>
        </pc:spChg>
        <pc:spChg chg="del">
          <ac:chgData name="Roberts, Sharon" userId="c267ab64-3408-4239-9b21-81378d8aa80a" providerId="ADAL" clId="{62234650-1D0F-4760-8247-E1001ED336D0}" dt="2023-06-02T14:42:02.862" v="314" actId="21"/>
          <ac:spMkLst>
            <pc:docMk/>
            <pc:sldMk cId="1903905581" sldId="3240"/>
            <ac:spMk id="11" creationId="{F16F78EB-3DE9-BF9B-007F-BA4A7F5A88A7}"/>
          </ac:spMkLst>
        </pc:spChg>
        <pc:spChg chg="del">
          <ac:chgData name="Roberts, Sharon" userId="c267ab64-3408-4239-9b21-81378d8aa80a" providerId="ADAL" clId="{62234650-1D0F-4760-8247-E1001ED336D0}" dt="2023-06-02T14:42:09.799" v="316" actId="21"/>
          <ac:spMkLst>
            <pc:docMk/>
            <pc:sldMk cId="1903905581" sldId="3240"/>
            <ac:spMk id="12" creationId="{21943AFE-A4F4-A01A-EBF3-FAA861611C8C}"/>
          </ac:spMkLst>
        </pc:spChg>
        <pc:picChg chg="del">
          <ac:chgData name="Roberts, Sharon" userId="c267ab64-3408-4239-9b21-81378d8aa80a" providerId="ADAL" clId="{62234650-1D0F-4760-8247-E1001ED336D0}" dt="2023-06-02T14:42:20.417" v="318" actId="21"/>
          <ac:picMkLst>
            <pc:docMk/>
            <pc:sldMk cId="1903905581" sldId="3240"/>
            <ac:picMk id="9" creationId="{B18CEEF7-1B2F-BB28-779C-833B99364B3D}"/>
          </ac:picMkLst>
        </pc:picChg>
        <pc:picChg chg="del">
          <ac:chgData name="Roberts, Sharon" userId="c267ab64-3408-4239-9b21-81378d8aa80a" providerId="ADAL" clId="{62234650-1D0F-4760-8247-E1001ED336D0}" dt="2023-06-02T14:41:58.882" v="313" actId="21"/>
          <ac:picMkLst>
            <pc:docMk/>
            <pc:sldMk cId="1903905581" sldId="3240"/>
            <ac:picMk id="16" creationId="{73EF3E6D-CA58-7C3C-359D-176121A2648F}"/>
          </ac:picMkLst>
        </pc:picChg>
      </pc:sldChg>
      <pc:sldChg chg="del">
        <pc:chgData name="Roberts, Sharon" userId="c267ab64-3408-4239-9b21-81378d8aa80a" providerId="ADAL" clId="{62234650-1D0F-4760-8247-E1001ED336D0}" dt="2023-06-02T12:10:06.166" v="151" actId="2696"/>
        <pc:sldMkLst>
          <pc:docMk/>
          <pc:sldMk cId="3573998910" sldId="3250"/>
        </pc:sldMkLst>
      </pc:sldChg>
      <pc:sldChg chg="modSp mod ord">
        <pc:chgData name="Roberts, Sharon" userId="c267ab64-3408-4239-9b21-81378d8aa80a" providerId="ADAL" clId="{62234650-1D0F-4760-8247-E1001ED336D0}" dt="2023-06-02T12:26:44.893" v="299"/>
        <pc:sldMkLst>
          <pc:docMk/>
          <pc:sldMk cId="2451821389" sldId="3251"/>
        </pc:sldMkLst>
        <pc:spChg chg="mod">
          <ac:chgData name="Roberts, Sharon" userId="c267ab64-3408-4239-9b21-81378d8aa80a" providerId="ADAL" clId="{62234650-1D0F-4760-8247-E1001ED336D0}" dt="2023-06-02T12:23:53.510" v="225" actId="6549"/>
          <ac:spMkLst>
            <pc:docMk/>
            <pc:sldMk cId="2451821389" sldId="3251"/>
            <ac:spMk id="6" creationId="{2B1FE7A1-9334-4EE1-A0AF-72E566F30726}"/>
          </ac:spMkLst>
        </pc:spChg>
      </pc:sldChg>
      <pc:sldChg chg="ord">
        <pc:chgData name="Roberts, Sharon" userId="c267ab64-3408-4239-9b21-81378d8aa80a" providerId="ADAL" clId="{62234650-1D0F-4760-8247-E1001ED336D0}" dt="2023-06-02T12:09:07.204" v="143"/>
        <pc:sldMkLst>
          <pc:docMk/>
          <pc:sldMk cId="3191058691" sldId="3252"/>
        </pc:sldMkLst>
      </pc:sldChg>
      <pc:sldChg chg="del">
        <pc:chgData name="Roberts, Sharon" userId="c267ab64-3408-4239-9b21-81378d8aa80a" providerId="ADAL" clId="{62234650-1D0F-4760-8247-E1001ED336D0}" dt="2023-06-02T12:10:25.355" v="156" actId="2696"/>
        <pc:sldMkLst>
          <pc:docMk/>
          <pc:sldMk cId="2540647314" sldId="3253"/>
        </pc:sldMkLst>
      </pc:sldChg>
      <pc:sldChg chg="del">
        <pc:chgData name="Roberts, Sharon" userId="c267ab64-3408-4239-9b21-81378d8aa80a" providerId="ADAL" clId="{62234650-1D0F-4760-8247-E1001ED336D0}" dt="2023-06-02T12:10:44.634" v="163" actId="2696"/>
        <pc:sldMkLst>
          <pc:docMk/>
          <pc:sldMk cId="746027819" sldId="3254"/>
        </pc:sldMkLst>
      </pc:sldChg>
      <pc:sldChg chg="del">
        <pc:chgData name="Roberts, Sharon" userId="c267ab64-3408-4239-9b21-81378d8aa80a" providerId="ADAL" clId="{62234650-1D0F-4760-8247-E1001ED336D0}" dt="2023-06-02T12:10:47.195" v="164" actId="2696"/>
        <pc:sldMkLst>
          <pc:docMk/>
          <pc:sldMk cId="2808179278" sldId="3255"/>
        </pc:sldMkLst>
      </pc:sldChg>
      <pc:sldChg chg="del">
        <pc:chgData name="Roberts, Sharon" userId="c267ab64-3408-4239-9b21-81378d8aa80a" providerId="ADAL" clId="{62234650-1D0F-4760-8247-E1001ED336D0}" dt="2023-06-02T12:10:50.244" v="165" actId="2696"/>
        <pc:sldMkLst>
          <pc:docMk/>
          <pc:sldMk cId="3835240846" sldId="3256"/>
        </pc:sldMkLst>
      </pc:sldChg>
      <pc:sldChg chg="del">
        <pc:chgData name="Roberts, Sharon" userId="c267ab64-3408-4239-9b21-81378d8aa80a" providerId="ADAL" clId="{62234650-1D0F-4760-8247-E1001ED336D0}" dt="2023-06-02T12:10:53.393" v="166" actId="2696"/>
        <pc:sldMkLst>
          <pc:docMk/>
          <pc:sldMk cId="766668949" sldId="3257"/>
        </pc:sldMkLst>
      </pc:sldChg>
      <pc:sldChg chg="del">
        <pc:chgData name="Roberts, Sharon" userId="c267ab64-3408-4239-9b21-81378d8aa80a" providerId="ADAL" clId="{62234650-1D0F-4760-8247-E1001ED336D0}" dt="2023-06-02T12:10:56.599" v="167" actId="2696"/>
        <pc:sldMkLst>
          <pc:docMk/>
          <pc:sldMk cId="2069171734" sldId="3258"/>
        </pc:sldMkLst>
      </pc:sldChg>
      <pc:sldChg chg="del">
        <pc:chgData name="Roberts, Sharon" userId="c267ab64-3408-4239-9b21-81378d8aa80a" providerId="ADAL" clId="{62234650-1D0F-4760-8247-E1001ED336D0}" dt="2023-06-02T12:09:42.048" v="146" actId="2696"/>
        <pc:sldMkLst>
          <pc:docMk/>
          <pc:sldMk cId="3533405541" sldId="3264"/>
        </pc:sldMkLst>
      </pc:sldChg>
      <pc:sldChg chg="del">
        <pc:chgData name="Roberts, Sharon" userId="c267ab64-3408-4239-9b21-81378d8aa80a" providerId="ADAL" clId="{62234650-1D0F-4760-8247-E1001ED336D0}" dt="2023-06-02T12:09:45.937" v="147" actId="2696"/>
        <pc:sldMkLst>
          <pc:docMk/>
          <pc:sldMk cId="2902534521" sldId="3269"/>
        </pc:sldMkLst>
      </pc:sldChg>
      <pc:sldChg chg="del">
        <pc:chgData name="Roberts, Sharon" userId="c267ab64-3408-4239-9b21-81378d8aa80a" providerId="ADAL" clId="{62234650-1D0F-4760-8247-E1001ED336D0}" dt="2023-06-02T12:09:37.958" v="145" actId="2696"/>
        <pc:sldMkLst>
          <pc:docMk/>
          <pc:sldMk cId="1080111618" sldId="3270"/>
        </pc:sldMkLst>
      </pc:sldChg>
      <pc:sldChg chg="del">
        <pc:chgData name="Roberts, Sharon" userId="c267ab64-3408-4239-9b21-81378d8aa80a" providerId="ADAL" clId="{62234650-1D0F-4760-8247-E1001ED336D0}" dt="2023-06-02T12:10:59.370" v="168" actId="2696"/>
        <pc:sldMkLst>
          <pc:docMk/>
          <pc:sldMk cId="3888986397" sldId="3271"/>
        </pc:sldMkLst>
      </pc:sldChg>
      <pc:sldChg chg="del">
        <pc:chgData name="Roberts, Sharon" userId="c267ab64-3408-4239-9b21-81378d8aa80a" providerId="ADAL" clId="{62234650-1D0F-4760-8247-E1001ED336D0}" dt="2023-06-02T12:01:25.706" v="24" actId="2696"/>
        <pc:sldMkLst>
          <pc:docMk/>
          <pc:sldMk cId="1489441348" sldId="3274"/>
        </pc:sldMkLst>
      </pc:sldChg>
      <pc:sldChg chg="del">
        <pc:chgData name="Roberts, Sharon" userId="c267ab64-3408-4239-9b21-81378d8aa80a" providerId="ADAL" clId="{62234650-1D0F-4760-8247-E1001ED336D0}" dt="2023-06-02T12:09:22.788" v="144" actId="2696"/>
        <pc:sldMkLst>
          <pc:docMk/>
          <pc:sldMk cId="171832445" sldId="3287"/>
        </pc:sldMkLst>
      </pc:sldChg>
      <pc:sldChg chg="del">
        <pc:chgData name="Roberts, Sharon" userId="c267ab64-3408-4239-9b21-81378d8aa80a" providerId="ADAL" clId="{62234650-1D0F-4760-8247-E1001ED336D0}" dt="2023-06-02T12:09:22.788" v="144" actId="2696"/>
        <pc:sldMkLst>
          <pc:docMk/>
          <pc:sldMk cId="3253112119" sldId="3288"/>
        </pc:sldMkLst>
      </pc:sldChg>
      <pc:sldChg chg="del">
        <pc:chgData name="Roberts, Sharon" userId="c267ab64-3408-4239-9b21-81378d8aa80a" providerId="ADAL" clId="{62234650-1D0F-4760-8247-E1001ED336D0}" dt="2023-06-02T12:09:22.788" v="144" actId="2696"/>
        <pc:sldMkLst>
          <pc:docMk/>
          <pc:sldMk cId="1847230713" sldId="3289"/>
        </pc:sldMkLst>
      </pc:sldChg>
      <pc:sldChg chg="del">
        <pc:chgData name="Roberts, Sharon" userId="c267ab64-3408-4239-9b21-81378d8aa80a" providerId="ADAL" clId="{62234650-1D0F-4760-8247-E1001ED336D0}" dt="2023-06-02T12:09:50.938" v="148" actId="2696"/>
        <pc:sldMkLst>
          <pc:docMk/>
          <pc:sldMk cId="778022668" sldId="3290"/>
        </pc:sldMkLst>
      </pc:sldChg>
      <pc:sldChg chg="del">
        <pc:chgData name="Roberts, Sharon" userId="c267ab64-3408-4239-9b21-81378d8aa80a" providerId="ADAL" clId="{62234650-1D0F-4760-8247-E1001ED336D0}" dt="2023-06-02T12:09:56.723" v="149" actId="2696"/>
        <pc:sldMkLst>
          <pc:docMk/>
          <pc:sldMk cId="123808866" sldId="3291"/>
        </pc:sldMkLst>
      </pc:sldChg>
      <pc:sldChg chg="del">
        <pc:chgData name="Roberts, Sharon" userId="c267ab64-3408-4239-9b21-81378d8aa80a" providerId="ADAL" clId="{62234650-1D0F-4760-8247-E1001ED336D0}" dt="2023-06-02T12:10:00.481" v="150" actId="2696"/>
        <pc:sldMkLst>
          <pc:docMk/>
          <pc:sldMk cId="3113181018" sldId="3292"/>
        </pc:sldMkLst>
      </pc:sldChg>
      <pc:sldChg chg="del">
        <pc:chgData name="Roberts, Sharon" userId="c267ab64-3408-4239-9b21-81378d8aa80a" providerId="ADAL" clId="{62234650-1D0F-4760-8247-E1001ED336D0}" dt="2023-06-02T12:09:22.788" v="144" actId="2696"/>
        <pc:sldMkLst>
          <pc:docMk/>
          <pc:sldMk cId="598371970" sldId="3293"/>
        </pc:sldMkLst>
      </pc:sldChg>
      <pc:sldChg chg="del">
        <pc:chgData name="Roberts, Sharon" userId="c267ab64-3408-4239-9b21-81378d8aa80a" providerId="ADAL" clId="{62234650-1D0F-4760-8247-E1001ED336D0}" dt="2023-06-02T12:01:25.706" v="24" actId="2696"/>
        <pc:sldMkLst>
          <pc:docMk/>
          <pc:sldMk cId="1459065565" sldId="3295"/>
        </pc:sldMkLst>
      </pc:sldChg>
      <pc:sldChg chg="modSp add mod ord">
        <pc:chgData name="Roberts, Sharon" userId="c267ab64-3408-4239-9b21-81378d8aa80a" providerId="ADAL" clId="{62234650-1D0F-4760-8247-E1001ED336D0}" dt="2023-06-02T12:25:39.742" v="295" actId="20577"/>
        <pc:sldMkLst>
          <pc:docMk/>
          <pc:sldMk cId="3415855261" sldId="3300"/>
        </pc:sldMkLst>
        <pc:spChg chg="mod">
          <ac:chgData name="Roberts, Sharon" userId="c267ab64-3408-4239-9b21-81378d8aa80a" providerId="ADAL" clId="{62234650-1D0F-4760-8247-E1001ED336D0}" dt="2023-06-02T12:25:39.742" v="295" actId="20577"/>
          <ac:spMkLst>
            <pc:docMk/>
            <pc:sldMk cId="3415855261" sldId="3300"/>
            <ac:spMk id="5" creationId="{99982389-2625-4ABF-8AF6-FA4D5A16091A}"/>
          </ac:spMkLst>
        </pc:spChg>
      </pc:sldChg>
      <pc:sldChg chg="add">
        <pc:chgData name="Roberts, Sharon" userId="c267ab64-3408-4239-9b21-81378d8aa80a" providerId="ADAL" clId="{62234650-1D0F-4760-8247-E1001ED336D0}" dt="2023-06-02T14:42:36.604" v="320"/>
        <pc:sldMkLst>
          <pc:docMk/>
          <pc:sldMk cId="2407854343" sldId="3301"/>
        </pc:sldMkLst>
      </pc:sldChg>
      <pc:sldChg chg="add">
        <pc:chgData name="Roberts, Sharon" userId="c267ab64-3408-4239-9b21-81378d8aa80a" providerId="ADAL" clId="{62234650-1D0F-4760-8247-E1001ED336D0}" dt="2023-06-02T15:09:49.007" v="408"/>
        <pc:sldMkLst>
          <pc:docMk/>
          <pc:sldMk cId="540140405" sldId="3302"/>
        </pc:sldMkLst>
      </pc:sldChg>
      <pc:sldMasterChg chg="delSldLayout">
        <pc:chgData name="Roberts, Sharon" userId="c267ab64-3408-4239-9b21-81378d8aa80a" providerId="ADAL" clId="{62234650-1D0F-4760-8247-E1001ED336D0}" dt="2023-06-02T12:10:41.648" v="162" actId="2696"/>
        <pc:sldMasterMkLst>
          <pc:docMk/>
          <pc:sldMasterMk cId="207954940" sldId="2147483648"/>
        </pc:sldMasterMkLst>
        <pc:sldLayoutChg chg="del">
          <pc:chgData name="Roberts, Sharon" userId="c267ab64-3408-4239-9b21-81378d8aa80a" providerId="ADAL" clId="{62234650-1D0F-4760-8247-E1001ED336D0}" dt="2023-06-02T12:10:41.648" v="162" actId="2696"/>
          <pc:sldLayoutMkLst>
            <pc:docMk/>
            <pc:sldMasterMk cId="207954940" sldId="2147483648"/>
            <pc:sldLayoutMk cId="3926867318" sldId="2147483660"/>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https://bibbcountyschools-my.sharepoint.com/personal/tina_smith_bcsdk12_net/Documents/FY2024%20Budgets/Presentations/FY2024%20Budget%20Presentation%20Schedules%20FINAL.xlsx" TargetMode="External"/><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cap="all" baseline="0">
                <a:solidFill>
                  <a:schemeClr val="tx1">
                    <a:lumMod val="65000"/>
                    <a:lumOff val="35000"/>
                  </a:schemeClr>
                </a:solidFill>
                <a:latin typeface="+mn-lt"/>
                <a:ea typeface="+mn-ea"/>
                <a:cs typeface="+mn-cs"/>
              </a:defRPr>
            </a:pPr>
            <a:r>
              <a:rPr lang="en-US" dirty="0"/>
              <a:t>General Fund FY 2024 Recommended</a:t>
            </a:r>
            <a:r>
              <a:rPr lang="en-US" baseline="0" dirty="0"/>
              <a:t> Budget</a:t>
            </a:r>
          </a:p>
          <a:p>
            <a:pPr>
              <a:defRPr/>
            </a:pPr>
            <a:r>
              <a:rPr lang="en-US" dirty="0"/>
              <a:t>Sources</a:t>
            </a:r>
            <a:r>
              <a:rPr lang="en-US" baseline="0" dirty="0"/>
              <a:t> Used to Cover expenditures </a:t>
            </a:r>
            <a:endParaRPr lang="en-US" i="1" u="sng" dirty="0">
              <a:solidFill>
                <a:srgbClr val="FF0000"/>
              </a:solidFill>
            </a:endParaRPr>
          </a:p>
        </c:rich>
      </c:tx>
      <c:overlay val="0"/>
      <c:spPr>
        <a:noFill/>
        <a:ln>
          <a:noFill/>
        </a:ln>
        <a:effectLst/>
      </c:spPr>
      <c:txPr>
        <a:bodyPr rot="0" spcFirstLastPara="1" vertOverflow="ellipsis" vert="horz" wrap="square" anchor="ctr" anchorCtr="1"/>
        <a:lstStyle/>
        <a:p>
          <a:pPr>
            <a:defRPr sz="2200" b="1" i="0" u="none" strike="noStrike" kern="1200" cap="all" baseline="0">
              <a:solidFill>
                <a:schemeClr val="tx1">
                  <a:lumMod val="65000"/>
                  <a:lumOff val="35000"/>
                </a:schemeClr>
              </a:solidFill>
              <a:latin typeface="+mn-lt"/>
              <a:ea typeface="+mn-ea"/>
              <a:cs typeface="+mn-cs"/>
            </a:defRPr>
          </a:pPr>
          <a:endParaRPr lang="en-US"/>
        </a:p>
      </c:txPr>
    </c:title>
    <c:autoTitleDeleted val="0"/>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2210209461696502E-2"/>
          <c:y val="0.15472930654817652"/>
          <c:w val="0.97428291536014089"/>
          <c:h val="0.82687730078330424"/>
        </c:manualLayout>
      </c:layout>
      <c:pie3DChart>
        <c:varyColors val="1"/>
        <c:ser>
          <c:idx val="0"/>
          <c:order val="0"/>
          <c:tx>
            <c:strRef>
              <c:f>Sheet1!$B$1</c:f>
              <c:strCache>
                <c:ptCount val="1"/>
                <c:pt idx="0">
                  <c:v>Amount of Revenue</c:v>
                </c:pt>
              </c:strCache>
            </c:strRef>
          </c:tx>
          <c:dPt>
            <c:idx val="0"/>
            <c:bubble3D val="0"/>
            <c:spPr>
              <a:solidFill>
                <a:schemeClr val="accent1">
                  <a:alpha val="90000"/>
                </a:schemeClr>
              </a:solidFill>
              <a:ln w="19050">
                <a:solidFill>
                  <a:schemeClr val="accent1">
                    <a:lumMod val="75000"/>
                  </a:schemeClr>
                </a:solidFill>
              </a:ln>
              <a:effectLst>
                <a:innerShdw blurRad="114300">
                  <a:schemeClr val="accent1">
                    <a:lumMod val="75000"/>
                  </a:schemeClr>
                </a:innerShdw>
              </a:effectLst>
              <a:scene3d>
                <a:camera prst="orthographicFront"/>
                <a:lightRig rig="threePt" dir="t"/>
              </a:scene3d>
              <a:sp3d contourW="19050" prstMaterial="flat">
                <a:contourClr>
                  <a:schemeClr val="accent1">
                    <a:lumMod val="75000"/>
                  </a:schemeClr>
                </a:contourClr>
              </a:sp3d>
            </c:spPr>
            <c:extLst>
              <c:ext xmlns:c16="http://schemas.microsoft.com/office/drawing/2014/chart" uri="{C3380CC4-5D6E-409C-BE32-E72D297353CC}">
                <c16:uniqueId val="{00000009-5338-4105-B97D-0902326C1A50}"/>
              </c:ext>
            </c:extLst>
          </c:dPt>
          <c:dPt>
            <c:idx val="1"/>
            <c:bubble3D val="0"/>
            <c:spPr>
              <a:solidFill>
                <a:schemeClr val="accent2">
                  <a:alpha val="90000"/>
                </a:schemeClr>
              </a:solidFill>
              <a:ln w="19050">
                <a:solidFill>
                  <a:schemeClr val="accent2">
                    <a:lumMod val="75000"/>
                  </a:schemeClr>
                </a:solidFill>
              </a:ln>
              <a:effectLst>
                <a:innerShdw blurRad="114300">
                  <a:schemeClr val="accent2">
                    <a:lumMod val="75000"/>
                  </a:schemeClr>
                </a:innerShdw>
              </a:effectLst>
              <a:scene3d>
                <a:camera prst="orthographicFront"/>
                <a:lightRig rig="threePt" dir="t"/>
              </a:scene3d>
              <a:sp3d contourW="19050" prstMaterial="flat">
                <a:contourClr>
                  <a:schemeClr val="accent2">
                    <a:lumMod val="75000"/>
                  </a:schemeClr>
                </a:contourClr>
              </a:sp3d>
            </c:spPr>
            <c:extLst>
              <c:ext xmlns:c16="http://schemas.microsoft.com/office/drawing/2014/chart" uri="{C3380CC4-5D6E-409C-BE32-E72D297353CC}">
                <c16:uniqueId val="{00000007-5338-4105-B97D-0902326C1A50}"/>
              </c:ext>
            </c:extLst>
          </c:dPt>
          <c:dPt>
            <c:idx val="2"/>
            <c:bubble3D val="0"/>
            <c:spPr>
              <a:solidFill>
                <a:schemeClr val="accent3">
                  <a:alpha val="90000"/>
                </a:schemeClr>
              </a:solidFill>
              <a:ln w="19050">
                <a:solidFill>
                  <a:schemeClr val="accent3">
                    <a:lumMod val="75000"/>
                  </a:schemeClr>
                </a:solidFill>
              </a:ln>
              <a:effectLst>
                <a:innerShdw blurRad="114300">
                  <a:schemeClr val="accent3">
                    <a:lumMod val="75000"/>
                  </a:schemeClr>
                </a:innerShdw>
              </a:effectLst>
              <a:scene3d>
                <a:camera prst="orthographicFront"/>
                <a:lightRig rig="threePt" dir="t"/>
              </a:scene3d>
              <a:sp3d contourW="19050" prstMaterial="flat">
                <a:contourClr>
                  <a:schemeClr val="accent3">
                    <a:lumMod val="75000"/>
                  </a:schemeClr>
                </a:contourClr>
              </a:sp3d>
            </c:spPr>
            <c:extLst>
              <c:ext xmlns:c16="http://schemas.microsoft.com/office/drawing/2014/chart" uri="{C3380CC4-5D6E-409C-BE32-E72D297353CC}">
                <c16:uniqueId val="{00000006-5338-4105-B97D-0902326C1A50}"/>
              </c:ext>
            </c:extLst>
          </c:dPt>
          <c:dPt>
            <c:idx val="3"/>
            <c:bubble3D val="0"/>
            <c:spPr>
              <a:solidFill>
                <a:schemeClr val="accent4">
                  <a:alpha val="90000"/>
                </a:schemeClr>
              </a:solidFill>
              <a:ln w="19050">
                <a:solidFill>
                  <a:schemeClr val="accent4">
                    <a:lumMod val="75000"/>
                  </a:schemeClr>
                </a:solidFill>
              </a:ln>
              <a:effectLst>
                <a:innerShdw blurRad="114300">
                  <a:schemeClr val="accent4">
                    <a:lumMod val="75000"/>
                  </a:schemeClr>
                </a:innerShdw>
              </a:effectLst>
              <a:scene3d>
                <a:camera prst="orthographicFront"/>
                <a:lightRig rig="threePt" dir="t"/>
              </a:scene3d>
              <a:sp3d contourW="19050" prstMaterial="flat">
                <a:contourClr>
                  <a:schemeClr val="accent4">
                    <a:lumMod val="75000"/>
                  </a:schemeClr>
                </a:contourClr>
              </a:sp3d>
            </c:spPr>
            <c:extLst>
              <c:ext xmlns:c16="http://schemas.microsoft.com/office/drawing/2014/chart" uri="{C3380CC4-5D6E-409C-BE32-E72D297353CC}">
                <c16:uniqueId val="{00000004-5338-4105-B97D-0902326C1A50}"/>
              </c:ext>
            </c:extLst>
          </c:dPt>
          <c:dPt>
            <c:idx val="4"/>
            <c:bubble3D val="0"/>
            <c:spPr>
              <a:solidFill>
                <a:schemeClr val="accent3">
                  <a:lumMod val="60000"/>
                  <a:alpha val="90000"/>
                </a:schemeClr>
              </a:solidFill>
              <a:ln w="19050">
                <a:solidFill>
                  <a:schemeClr val="accent3">
                    <a:lumMod val="60000"/>
                    <a:lumMod val="75000"/>
                  </a:schemeClr>
                </a:solidFill>
              </a:ln>
              <a:effectLst>
                <a:innerShdw blurRad="114300">
                  <a:schemeClr val="accent3">
                    <a:lumMod val="60000"/>
                    <a:lumMod val="75000"/>
                  </a:schemeClr>
                </a:innerShdw>
              </a:effectLst>
              <a:scene3d>
                <a:camera prst="orthographicFront"/>
                <a:lightRig rig="threePt" dir="t"/>
              </a:scene3d>
              <a:sp3d contourW="19050" prstMaterial="flat">
                <a:contourClr>
                  <a:schemeClr val="accent3">
                    <a:lumMod val="60000"/>
                    <a:lumMod val="75000"/>
                  </a:schemeClr>
                </a:contourClr>
              </a:sp3d>
            </c:spPr>
            <c:extLst>
              <c:ext xmlns:c16="http://schemas.microsoft.com/office/drawing/2014/chart" uri="{C3380CC4-5D6E-409C-BE32-E72D297353CC}">
                <c16:uniqueId val="{00000005-5338-4105-B97D-0902326C1A50}"/>
              </c:ext>
            </c:extLst>
          </c:dPt>
          <c:dPt>
            <c:idx val="5"/>
            <c:bubble3D val="0"/>
            <c:spPr>
              <a:solidFill>
                <a:schemeClr val="accent4">
                  <a:lumMod val="60000"/>
                  <a:alpha val="90000"/>
                </a:schemeClr>
              </a:solidFill>
              <a:ln w="19050">
                <a:solidFill>
                  <a:schemeClr val="accent4">
                    <a:lumMod val="60000"/>
                    <a:lumMod val="75000"/>
                  </a:schemeClr>
                </a:solidFill>
              </a:ln>
              <a:effectLst>
                <a:innerShdw blurRad="114300">
                  <a:schemeClr val="accent4">
                    <a:lumMod val="60000"/>
                    <a:lumMod val="75000"/>
                  </a:schemeClr>
                </a:innerShdw>
              </a:effectLst>
              <a:scene3d>
                <a:camera prst="orthographicFront"/>
                <a:lightRig rig="threePt" dir="t"/>
              </a:scene3d>
              <a:sp3d contourW="19050" prstMaterial="flat">
                <a:contourClr>
                  <a:schemeClr val="accent4">
                    <a:lumMod val="60000"/>
                    <a:lumMod val="75000"/>
                  </a:schemeClr>
                </a:contourClr>
              </a:sp3d>
            </c:spPr>
            <c:extLst>
              <c:ext xmlns:c16="http://schemas.microsoft.com/office/drawing/2014/chart" uri="{C3380CC4-5D6E-409C-BE32-E72D297353CC}">
                <c16:uniqueId val="{00000008-5338-4105-B97D-0902326C1A50}"/>
              </c:ext>
            </c:extLst>
          </c:dPt>
          <c:dLbls>
            <c:dLbl>
              <c:idx val="0"/>
              <c:layout>
                <c:manualLayout>
                  <c:x val="-0.21691282240071616"/>
                  <c:y val="0.10498652438580873"/>
                </c:manualLayout>
              </c:layout>
              <c:tx>
                <c:rich>
                  <a:bodyPr rot="0" spcFirstLastPara="1" vertOverflow="clip" horzOverflow="clip" vert="horz" wrap="square" lIns="38100" tIns="19050" rIns="38100" bIns="19050" anchor="ctr" anchorCtr="1">
                    <a:spAutoFit/>
                  </a:bodyPr>
                  <a:lstStyle/>
                  <a:p>
                    <a:pPr>
                      <a:defRPr sz="1330" b="0" i="0" u="none" strike="noStrike" kern="1200" baseline="0">
                        <a:solidFill>
                          <a:schemeClr val="tx1"/>
                        </a:solidFill>
                        <a:effectLst/>
                        <a:latin typeface="+mn-lt"/>
                        <a:ea typeface="+mn-ea"/>
                        <a:cs typeface="+mn-cs"/>
                      </a:defRPr>
                    </a:pPr>
                    <a:fld id="{0CAFDD6E-3F61-404D-9F2B-1DEF92EF1A35}" type="CATEGORYNAME">
                      <a:rPr lang="en-US" sz="2000" baseline="0">
                        <a:solidFill>
                          <a:schemeClr val="tx1"/>
                        </a:solidFill>
                      </a:rPr>
                      <a:pPr>
                        <a:defRPr baseline="0">
                          <a:solidFill>
                            <a:schemeClr val="tx1"/>
                          </a:solidFill>
                        </a:defRPr>
                      </a:pPr>
                      <a:t>[CATEGORY NAME]</a:t>
                    </a:fld>
                    <a:r>
                      <a:rPr lang="en-US" sz="2000" baseline="0" dirty="0">
                        <a:solidFill>
                          <a:schemeClr val="tx1"/>
                        </a:solidFill>
                      </a:rPr>
                      <a:t>, </a:t>
                    </a:r>
                    <a:fld id="{8133E05A-CA9C-4DF3-8B8F-C36FE0E4E4E9}" type="VALUE">
                      <a:rPr lang="en-US" sz="2000" baseline="0">
                        <a:solidFill>
                          <a:schemeClr val="tx1"/>
                        </a:solidFill>
                      </a:rPr>
                      <a:pPr>
                        <a:defRPr baseline="0">
                          <a:solidFill>
                            <a:schemeClr val="tx1"/>
                          </a:solidFill>
                        </a:defRPr>
                      </a:pPr>
                      <a:t>[VALUE]</a:t>
                    </a:fld>
                    <a:r>
                      <a:rPr lang="en-US" sz="2000" baseline="0" dirty="0">
                        <a:solidFill>
                          <a:schemeClr val="tx1"/>
                        </a:solidFill>
                      </a:rPr>
                      <a:t>, </a:t>
                    </a:r>
                    <a:fld id="{335EFCF4-4ADA-40A7-8927-842546AFACB8}" type="PERCENTAGE">
                      <a:rPr lang="en-US" sz="2000" baseline="0">
                        <a:solidFill>
                          <a:schemeClr val="tx1"/>
                        </a:solidFill>
                      </a:rPr>
                      <a:pPr>
                        <a:defRPr baseline="0">
                          <a:solidFill>
                            <a:schemeClr val="tx1"/>
                          </a:solidFill>
                        </a:defRPr>
                      </a:pPr>
                      <a:t>[PERCENTAGE]</a:t>
                    </a:fld>
                    <a:endParaRPr lang="en-US" sz="2000" baseline="0" dirty="0">
                      <a:solidFill>
                        <a:schemeClr val="tx1"/>
                      </a:solidFill>
                    </a:endParaRPr>
                  </a:p>
                </c:rich>
              </c:tx>
              <c:spPr>
                <a:solidFill>
                  <a:schemeClr val="accent6">
                    <a:lumMod val="20000"/>
                    <a:lumOff val="80000"/>
                    <a:alpha val="90000"/>
                  </a:schemeClr>
                </a:solidFill>
                <a:ln w="12700" cap="flat" cmpd="sng" algn="ctr">
                  <a:solidFill>
                    <a:schemeClr val="accent1"/>
                  </a:solidFill>
                  <a:round/>
                </a:ln>
                <a:effectLst>
                  <a:outerShdw blurRad="50800" dist="38100" dir="2700000" algn="tl" rotWithShape="0">
                    <a:schemeClr val="accent1">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tx1"/>
                      </a:solidFill>
                      <a:effectLst/>
                      <a:latin typeface="+mn-lt"/>
                      <a:ea typeface="+mn-ea"/>
                      <a:cs typeface="+mn-cs"/>
                    </a:defRPr>
                  </a:pPr>
                  <a:endParaRPr lang="en-US"/>
                </a:p>
              </c:txPr>
              <c:dLblPos val="bestFit"/>
              <c:showLegendKey val="0"/>
              <c:showVal val="1"/>
              <c:showCatName val="1"/>
              <c:showSerName val="0"/>
              <c:showPercent val="1"/>
              <c:showBubbleSize val="0"/>
              <c:extLst>
                <c:ext xmlns:c15="http://schemas.microsoft.com/office/drawing/2012/chart" uri="{CE6537A1-D6FC-4f65-9D91-7224C49458BB}">
                  <c15:layout>
                    <c:manualLayout>
                      <c:w val="0.18550043723644019"/>
                      <c:h val="0.20197988860330585"/>
                    </c:manualLayout>
                  </c15:layout>
                  <c15:dlblFieldTable/>
                  <c15:showDataLabelsRange val="0"/>
                </c:ext>
                <c:ext xmlns:c16="http://schemas.microsoft.com/office/drawing/2014/chart" uri="{C3380CC4-5D6E-409C-BE32-E72D297353CC}">
                  <c16:uniqueId val="{00000009-5338-4105-B97D-0902326C1A50}"/>
                </c:ext>
              </c:extLst>
            </c:dLbl>
            <c:dLbl>
              <c:idx val="1"/>
              <c:layout>
                <c:manualLayout>
                  <c:x val="0.14127693506002517"/>
                  <c:y val="-0.14292707808455488"/>
                </c:manualLayout>
              </c:layout>
              <c:tx>
                <c:rich>
                  <a:bodyPr rot="0" spcFirstLastPara="1" vertOverflow="clip" horzOverflow="clip" vert="horz" wrap="square" lIns="38100" tIns="19050" rIns="38100" bIns="19050" anchor="ctr" anchorCtr="1">
                    <a:spAutoFit/>
                  </a:bodyPr>
                  <a:lstStyle/>
                  <a:p>
                    <a:pPr>
                      <a:defRPr sz="1330" b="0" i="0" u="none" strike="noStrike" kern="1200" baseline="0">
                        <a:solidFill>
                          <a:schemeClr val="tx1"/>
                        </a:solidFill>
                        <a:effectLst/>
                        <a:latin typeface="+mn-lt"/>
                        <a:ea typeface="+mn-ea"/>
                        <a:cs typeface="+mn-cs"/>
                      </a:defRPr>
                    </a:pPr>
                    <a:fld id="{6B5B33F2-FB5F-4F42-8042-50D8B4F1ACDB}" type="CATEGORYNAME">
                      <a:rPr lang="en-US" sz="1400" b="1" baseline="0">
                        <a:solidFill>
                          <a:schemeClr val="tx1"/>
                        </a:solidFill>
                      </a:rPr>
                      <a:pPr>
                        <a:defRPr baseline="0">
                          <a:solidFill>
                            <a:schemeClr val="tx1"/>
                          </a:solidFill>
                        </a:defRPr>
                      </a:pPr>
                      <a:t>[CATEGORY NAME]</a:t>
                    </a:fld>
                    <a:r>
                      <a:rPr lang="en-US" sz="1400" b="1" baseline="0" dirty="0">
                        <a:solidFill>
                          <a:schemeClr val="tx1"/>
                        </a:solidFill>
                      </a:rPr>
                      <a:t>, </a:t>
                    </a:r>
                    <a:fld id="{99927C84-91A7-4E56-A3AC-780D63B29D06}" type="VALUE">
                      <a:rPr lang="en-US" sz="1400" b="1" baseline="0">
                        <a:solidFill>
                          <a:schemeClr val="tx1"/>
                        </a:solidFill>
                      </a:rPr>
                      <a:pPr>
                        <a:defRPr baseline="0">
                          <a:solidFill>
                            <a:schemeClr val="tx1"/>
                          </a:solidFill>
                        </a:defRPr>
                      </a:pPr>
                      <a:t>[VALUE]</a:t>
                    </a:fld>
                    <a:r>
                      <a:rPr lang="en-US" sz="1400" b="1" baseline="0" dirty="0">
                        <a:solidFill>
                          <a:schemeClr val="tx1"/>
                        </a:solidFill>
                      </a:rPr>
                      <a:t>, </a:t>
                    </a:r>
                    <a:fld id="{F08B7279-3E58-4794-9B85-4CEC8A46CFAC}" type="PERCENTAGE">
                      <a:rPr lang="en-US" sz="1400" b="1" baseline="0">
                        <a:solidFill>
                          <a:schemeClr val="tx1"/>
                        </a:solidFill>
                      </a:rPr>
                      <a:pPr>
                        <a:defRPr baseline="0">
                          <a:solidFill>
                            <a:schemeClr val="tx1"/>
                          </a:solidFill>
                        </a:defRPr>
                      </a:pPr>
                      <a:t>[PERCENTAGE]</a:t>
                    </a:fld>
                    <a:endParaRPr lang="en-US" sz="1400" b="1" baseline="0" dirty="0">
                      <a:solidFill>
                        <a:schemeClr val="tx1"/>
                      </a:solidFill>
                    </a:endParaRPr>
                  </a:p>
                </c:rich>
              </c:tx>
              <c:spPr>
                <a:solidFill>
                  <a:schemeClr val="accent6">
                    <a:lumMod val="20000"/>
                    <a:lumOff val="80000"/>
                    <a:alpha val="90000"/>
                  </a:schemeClr>
                </a:solidFill>
                <a:ln w="12700" cap="flat" cmpd="sng" algn="ctr">
                  <a:solidFill>
                    <a:schemeClr val="accent2"/>
                  </a:solidFill>
                  <a:round/>
                </a:ln>
                <a:effectLst>
                  <a:outerShdw blurRad="50800" dist="38100" dir="2700000" algn="tl" rotWithShape="0">
                    <a:schemeClr val="accent2">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tx1"/>
                      </a:solidFill>
                      <a:effectLst/>
                      <a:latin typeface="+mn-lt"/>
                      <a:ea typeface="+mn-ea"/>
                      <a:cs typeface="+mn-cs"/>
                    </a:defRPr>
                  </a:pPr>
                  <a:endParaRPr lang="en-US"/>
                </a:p>
              </c:tx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5338-4105-B97D-0902326C1A50}"/>
                </c:ext>
              </c:extLst>
            </c:dLbl>
            <c:dLbl>
              <c:idx val="2"/>
              <c:layout>
                <c:manualLayout>
                  <c:x val="0.22086240058069892"/>
                  <c:y val="-4.3380996110833348E-2"/>
                </c:manualLayout>
              </c:layout>
              <c:tx>
                <c:rich>
                  <a:bodyPr rot="0" spcFirstLastPara="1" vertOverflow="clip" horzOverflow="clip" vert="horz" wrap="square" lIns="38100" tIns="19050" rIns="38100" bIns="19050" anchor="ctr" anchorCtr="1">
                    <a:spAutoFit/>
                  </a:bodyPr>
                  <a:lstStyle/>
                  <a:p>
                    <a:pPr>
                      <a:defRPr sz="1330" b="0" i="0" u="none" strike="noStrike" kern="1200" baseline="0">
                        <a:solidFill>
                          <a:schemeClr val="tx1"/>
                        </a:solidFill>
                        <a:effectLst/>
                        <a:latin typeface="+mn-lt"/>
                        <a:ea typeface="+mn-ea"/>
                        <a:cs typeface="+mn-cs"/>
                      </a:defRPr>
                    </a:pPr>
                    <a:fld id="{5C7701D1-63A9-437B-92AE-8031180F6E67}" type="CATEGORYNAME">
                      <a:rPr lang="en-US" sz="1400" b="1" baseline="0">
                        <a:solidFill>
                          <a:schemeClr val="tx1"/>
                        </a:solidFill>
                      </a:rPr>
                      <a:pPr>
                        <a:defRPr baseline="0">
                          <a:solidFill>
                            <a:schemeClr val="tx1"/>
                          </a:solidFill>
                        </a:defRPr>
                      </a:pPr>
                      <a:t>[CATEGORY NAME]</a:t>
                    </a:fld>
                    <a:r>
                      <a:rPr lang="en-US" sz="1400" b="1" baseline="0" dirty="0">
                        <a:solidFill>
                          <a:schemeClr val="tx1"/>
                        </a:solidFill>
                      </a:rPr>
                      <a:t>, </a:t>
                    </a:r>
                    <a:fld id="{981BAA7E-2F3D-4489-967A-8F4C9488C4AD}" type="VALUE">
                      <a:rPr lang="en-US" sz="1400" b="1" baseline="0">
                        <a:solidFill>
                          <a:schemeClr val="tx1"/>
                        </a:solidFill>
                      </a:rPr>
                      <a:pPr>
                        <a:defRPr baseline="0">
                          <a:solidFill>
                            <a:schemeClr val="tx1"/>
                          </a:solidFill>
                        </a:defRPr>
                      </a:pPr>
                      <a:t>[VALUE]</a:t>
                    </a:fld>
                    <a:r>
                      <a:rPr lang="en-US" sz="1400" b="1" baseline="0" dirty="0">
                        <a:solidFill>
                          <a:schemeClr val="tx1"/>
                        </a:solidFill>
                      </a:rPr>
                      <a:t>, </a:t>
                    </a:r>
                    <a:fld id="{130BCD79-F528-4B35-8A18-D70944A05DE5}" type="PERCENTAGE">
                      <a:rPr lang="en-US" sz="1400" b="1" baseline="0">
                        <a:solidFill>
                          <a:schemeClr val="tx1"/>
                        </a:solidFill>
                      </a:rPr>
                      <a:pPr>
                        <a:defRPr baseline="0">
                          <a:solidFill>
                            <a:schemeClr val="tx1"/>
                          </a:solidFill>
                        </a:defRPr>
                      </a:pPr>
                      <a:t>[PERCENTAGE]</a:t>
                    </a:fld>
                    <a:endParaRPr lang="en-US" sz="1400" b="1" baseline="0" dirty="0">
                      <a:solidFill>
                        <a:schemeClr val="tx1"/>
                      </a:solidFill>
                    </a:endParaRPr>
                  </a:p>
                </c:rich>
              </c:tx>
              <c:spPr>
                <a:solidFill>
                  <a:schemeClr val="accent6">
                    <a:lumMod val="20000"/>
                    <a:lumOff val="80000"/>
                    <a:alpha val="90000"/>
                  </a:schemeClr>
                </a:solidFill>
                <a:ln w="12700" cap="flat" cmpd="sng" algn="ctr">
                  <a:solidFill>
                    <a:schemeClr val="accent3"/>
                  </a:solidFill>
                  <a:round/>
                </a:ln>
                <a:effectLst>
                  <a:outerShdw blurRad="50800" dist="38100" dir="2700000" algn="tl" rotWithShape="0">
                    <a:schemeClr val="accent3">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tx1"/>
                      </a:solidFill>
                      <a:effectLst/>
                      <a:latin typeface="+mn-lt"/>
                      <a:ea typeface="+mn-ea"/>
                      <a:cs typeface="+mn-cs"/>
                    </a:defRPr>
                  </a:pPr>
                  <a:endParaRPr lang="en-US"/>
                </a:p>
              </c:tx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5338-4105-B97D-0902326C1A50}"/>
                </c:ext>
              </c:extLst>
            </c:dLbl>
            <c:dLbl>
              <c:idx val="3"/>
              <c:layout>
                <c:manualLayout>
                  <c:x val="0.22982484162207104"/>
                  <c:y val="-0.14368686087092722"/>
                </c:manualLayout>
              </c:layout>
              <c:tx>
                <c:rich>
                  <a:bodyPr rot="0" spcFirstLastPara="1" vertOverflow="clip" horzOverflow="clip" vert="horz" wrap="square" lIns="38100" tIns="19050" rIns="38100" bIns="19050" anchor="ctr" anchorCtr="1">
                    <a:spAutoFit/>
                  </a:bodyPr>
                  <a:lstStyle/>
                  <a:p>
                    <a:pPr>
                      <a:defRPr sz="1330" b="0" i="0" u="none" strike="noStrike" kern="1200" baseline="0">
                        <a:solidFill>
                          <a:schemeClr val="tx1"/>
                        </a:solidFill>
                        <a:effectLst/>
                        <a:latin typeface="+mn-lt"/>
                        <a:ea typeface="+mn-ea"/>
                        <a:cs typeface="+mn-cs"/>
                      </a:defRPr>
                    </a:pPr>
                    <a:fld id="{4041DFE9-7282-4FBE-9DF7-D0BAFB25FB89}" type="CATEGORYNAME">
                      <a:rPr lang="en-US" sz="2000" baseline="0">
                        <a:solidFill>
                          <a:schemeClr val="tx1"/>
                        </a:solidFill>
                      </a:rPr>
                      <a:pPr>
                        <a:defRPr baseline="0">
                          <a:solidFill>
                            <a:schemeClr val="tx1"/>
                          </a:solidFill>
                        </a:defRPr>
                      </a:pPr>
                      <a:t>[CATEGORY NAME]</a:t>
                    </a:fld>
                    <a:r>
                      <a:rPr lang="en-US" sz="2000" baseline="0" dirty="0">
                        <a:solidFill>
                          <a:schemeClr val="tx1"/>
                        </a:solidFill>
                      </a:rPr>
                      <a:t>, </a:t>
                    </a:r>
                    <a:fld id="{C87FB388-91C4-4CDC-BC79-4CA1FCD35205}" type="VALUE">
                      <a:rPr lang="en-US" sz="2000" baseline="0">
                        <a:solidFill>
                          <a:schemeClr val="tx1"/>
                        </a:solidFill>
                      </a:rPr>
                      <a:pPr>
                        <a:defRPr baseline="0">
                          <a:solidFill>
                            <a:schemeClr val="tx1"/>
                          </a:solidFill>
                        </a:defRPr>
                      </a:pPr>
                      <a:t>[VALUE]</a:t>
                    </a:fld>
                    <a:r>
                      <a:rPr lang="en-US" sz="2000" baseline="0" dirty="0">
                        <a:solidFill>
                          <a:schemeClr val="tx1"/>
                        </a:solidFill>
                      </a:rPr>
                      <a:t>, </a:t>
                    </a:r>
                    <a:fld id="{DF8E43DE-53C5-4A02-971A-2AA41D617FEA}" type="PERCENTAGE">
                      <a:rPr lang="en-US" sz="2000" baseline="0">
                        <a:solidFill>
                          <a:schemeClr val="tx1"/>
                        </a:solidFill>
                      </a:rPr>
                      <a:pPr>
                        <a:defRPr baseline="0">
                          <a:solidFill>
                            <a:schemeClr val="tx1"/>
                          </a:solidFill>
                        </a:defRPr>
                      </a:pPr>
                      <a:t>[PERCENTAGE]</a:t>
                    </a:fld>
                    <a:endParaRPr lang="en-US" sz="2000" baseline="0" dirty="0">
                      <a:solidFill>
                        <a:schemeClr val="tx1"/>
                      </a:solidFill>
                    </a:endParaRPr>
                  </a:p>
                </c:rich>
              </c:tx>
              <c:spPr>
                <a:solidFill>
                  <a:schemeClr val="accent6">
                    <a:lumMod val="20000"/>
                    <a:lumOff val="80000"/>
                    <a:alpha val="90000"/>
                  </a:schemeClr>
                </a:solidFill>
                <a:ln w="12700" cap="flat" cmpd="sng" algn="ctr">
                  <a:solidFill>
                    <a:schemeClr val="accent4"/>
                  </a:solidFill>
                  <a:round/>
                </a:ln>
                <a:effectLst>
                  <a:outerShdw blurRad="50800" dist="38100" dir="2700000" algn="tl" rotWithShape="0">
                    <a:schemeClr val="accent4">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tx1"/>
                      </a:solidFill>
                      <a:effectLst/>
                      <a:latin typeface="+mn-lt"/>
                      <a:ea typeface="+mn-ea"/>
                      <a:cs typeface="+mn-cs"/>
                    </a:defRPr>
                  </a:pPr>
                  <a:endParaRPr lang="en-US"/>
                </a:p>
              </c:tx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5338-4105-B97D-0902326C1A50}"/>
                </c:ext>
              </c:extLst>
            </c:dLbl>
            <c:dLbl>
              <c:idx val="4"/>
              <c:layout>
                <c:manualLayout>
                  <c:x val="-0.33625873498059705"/>
                  <c:y val="4.3239921289796833E-2"/>
                </c:manualLayout>
              </c:layout>
              <c:tx>
                <c:rich>
                  <a:bodyPr rot="0" spcFirstLastPara="1" vertOverflow="clip" horzOverflow="clip" vert="horz" wrap="square" lIns="38100" tIns="19050" rIns="38100" bIns="19050" anchor="ctr" anchorCtr="1">
                    <a:spAutoFit/>
                  </a:bodyPr>
                  <a:lstStyle/>
                  <a:p>
                    <a:pPr>
                      <a:defRPr sz="1330" b="0" i="0" u="none" strike="noStrike" kern="1200" baseline="0">
                        <a:solidFill>
                          <a:schemeClr val="tx1"/>
                        </a:solidFill>
                        <a:effectLst/>
                        <a:latin typeface="+mn-lt"/>
                        <a:ea typeface="+mn-ea"/>
                        <a:cs typeface="+mn-cs"/>
                      </a:defRPr>
                    </a:pPr>
                    <a:fld id="{4AF23E10-A8F0-4B90-BD9D-03B12F4CFFD6}" type="CATEGORYNAME">
                      <a:rPr lang="en-US" sz="1400" b="1" baseline="0">
                        <a:solidFill>
                          <a:schemeClr val="tx1"/>
                        </a:solidFill>
                      </a:rPr>
                      <a:pPr>
                        <a:defRPr baseline="0">
                          <a:solidFill>
                            <a:schemeClr val="tx1"/>
                          </a:solidFill>
                        </a:defRPr>
                      </a:pPr>
                      <a:t>[CATEGORY NAME]</a:t>
                    </a:fld>
                    <a:r>
                      <a:rPr lang="en-US" sz="1400" b="1" baseline="0" dirty="0">
                        <a:solidFill>
                          <a:schemeClr val="tx1"/>
                        </a:solidFill>
                      </a:rPr>
                      <a:t>, </a:t>
                    </a:r>
                    <a:fld id="{6F72BF6C-8DE0-42A5-B918-80D60BE6F5D3}" type="VALUE">
                      <a:rPr lang="en-US" sz="1400" b="1" baseline="0">
                        <a:solidFill>
                          <a:schemeClr val="tx1"/>
                        </a:solidFill>
                      </a:rPr>
                      <a:pPr>
                        <a:defRPr baseline="0">
                          <a:solidFill>
                            <a:schemeClr val="tx1"/>
                          </a:solidFill>
                        </a:defRPr>
                      </a:pPr>
                      <a:t>[VALUE]</a:t>
                    </a:fld>
                    <a:r>
                      <a:rPr lang="en-US" sz="1400" b="1" baseline="0" dirty="0">
                        <a:solidFill>
                          <a:schemeClr val="tx1"/>
                        </a:solidFill>
                      </a:rPr>
                      <a:t>, </a:t>
                    </a:r>
                    <a:fld id="{501D35F6-2725-4178-A320-D093AD4A8F0A}" type="PERCENTAGE">
                      <a:rPr lang="en-US" sz="1400" b="1" baseline="0">
                        <a:solidFill>
                          <a:schemeClr val="tx1"/>
                        </a:solidFill>
                      </a:rPr>
                      <a:pPr>
                        <a:defRPr baseline="0">
                          <a:solidFill>
                            <a:schemeClr val="tx1"/>
                          </a:solidFill>
                        </a:defRPr>
                      </a:pPr>
                      <a:t>[PERCENTAGE]</a:t>
                    </a:fld>
                    <a:endParaRPr lang="en-US" sz="1400" b="1" baseline="0" dirty="0">
                      <a:solidFill>
                        <a:schemeClr val="tx1"/>
                      </a:solidFill>
                    </a:endParaRPr>
                  </a:p>
                </c:rich>
              </c:tx>
              <c:spPr>
                <a:solidFill>
                  <a:schemeClr val="accent6">
                    <a:lumMod val="20000"/>
                    <a:lumOff val="80000"/>
                    <a:alpha val="90000"/>
                  </a:schemeClr>
                </a:solidFill>
                <a:ln w="12700" cap="flat" cmpd="sng" algn="ctr">
                  <a:solidFill>
                    <a:srgbClr val="4472C4"/>
                  </a:solidFill>
                  <a:round/>
                </a:ln>
                <a:effectLst>
                  <a:outerShdw blurRad="50800" dist="38100" dir="2700000" algn="tl" rotWithShape="0">
                    <a:srgbClr val="4472C4">
                      <a:lumMod val="75000"/>
                      <a:alpha val="40000"/>
                    </a:srgb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tx1"/>
                      </a:solidFill>
                      <a:effectLst/>
                      <a:latin typeface="+mn-lt"/>
                      <a:ea typeface="+mn-ea"/>
                      <a:cs typeface="+mn-cs"/>
                    </a:defRPr>
                  </a:pPr>
                  <a:endParaRPr lang="en-US"/>
                </a:p>
              </c:tx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5338-4105-B97D-0902326C1A50}"/>
                </c:ext>
              </c:extLst>
            </c:dLbl>
            <c:dLbl>
              <c:idx val="5"/>
              <c:layout>
                <c:manualLayout>
                  <c:x val="0.38886062300390783"/>
                  <c:y val="0.22847425922743242"/>
                </c:manualLayout>
              </c:layout>
              <c:tx>
                <c:rich>
                  <a:bodyPr rot="0" spcFirstLastPara="1" vertOverflow="clip" horzOverflow="clip" vert="horz" wrap="square" lIns="38100" tIns="19050" rIns="38100" bIns="19050" anchor="ctr" anchorCtr="1">
                    <a:spAutoFit/>
                  </a:bodyPr>
                  <a:lstStyle/>
                  <a:p>
                    <a:pPr>
                      <a:defRPr sz="1330" b="0" i="0" u="none" strike="noStrike" kern="1200" baseline="0">
                        <a:solidFill>
                          <a:schemeClr val="tx1"/>
                        </a:solidFill>
                        <a:effectLst/>
                        <a:latin typeface="+mn-lt"/>
                        <a:ea typeface="+mn-ea"/>
                        <a:cs typeface="+mn-cs"/>
                      </a:defRPr>
                    </a:pPr>
                    <a:fld id="{44C0EA53-C3CA-49E8-B6C6-24247849E3FD}" type="CATEGORYNAME">
                      <a:rPr lang="en-US" sz="1400" b="1" baseline="0">
                        <a:solidFill>
                          <a:schemeClr val="tx1"/>
                        </a:solidFill>
                      </a:rPr>
                      <a:pPr>
                        <a:defRPr baseline="0">
                          <a:solidFill>
                            <a:schemeClr val="tx1"/>
                          </a:solidFill>
                        </a:defRPr>
                      </a:pPr>
                      <a:t>[CATEGORY NAME]</a:t>
                    </a:fld>
                    <a:r>
                      <a:rPr lang="en-US" sz="1400" b="1" baseline="0" dirty="0">
                        <a:solidFill>
                          <a:schemeClr val="tx1"/>
                        </a:solidFill>
                      </a:rPr>
                      <a:t>, </a:t>
                    </a:r>
                    <a:fld id="{1E876C37-C613-41BB-BF66-4E705DEE21F2}" type="VALUE">
                      <a:rPr lang="en-US" sz="1400" b="1" baseline="0">
                        <a:solidFill>
                          <a:schemeClr val="tx1"/>
                        </a:solidFill>
                      </a:rPr>
                      <a:pPr>
                        <a:defRPr baseline="0">
                          <a:solidFill>
                            <a:schemeClr val="tx1"/>
                          </a:solidFill>
                        </a:defRPr>
                      </a:pPr>
                      <a:t>[VALUE]</a:t>
                    </a:fld>
                    <a:r>
                      <a:rPr lang="en-US" sz="1400" b="1" baseline="0" dirty="0">
                        <a:solidFill>
                          <a:schemeClr val="tx1"/>
                        </a:solidFill>
                      </a:rPr>
                      <a:t>, </a:t>
                    </a:r>
                    <a:fld id="{AD857F7B-AA41-4B60-9479-4E7046C1E459}" type="PERCENTAGE">
                      <a:rPr lang="en-US" sz="1400" b="1" baseline="0">
                        <a:solidFill>
                          <a:schemeClr val="tx1"/>
                        </a:solidFill>
                      </a:rPr>
                      <a:pPr>
                        <a:defRPr baseline="0">
                          <a:solidFill>
                            <a:schemeClr val="tx1"/>
                          </a:solidFill>
                        </a:defRPr>
                      </a:pPr>
                      <a:t>[PERCENTAGE]</a:t>
                    </a:fld>
                    <a:endParaRPr lang="en-US" sz="1400" b="1" baseline="0" dirty="0">
                      <a:solidFill>
                        <a:schemeClr val="tx1"/>
                      </a:solidFill>
                    </a:endParaRPr>
                  </a:p>
                </c:rich>
              </c:tx>
              <c:spPr>
                <a:solidFill>
                  <a:schemeClr val="accent6">
                    <a:lumMod val="20000"/>
                    <a:lumOff val="80000"/>
                    <a:alpha val="90000"/>
                  </a:schemeClr>
                </a:solidFill>
                <a:ln w="12700" cap="flat" cmpd="sng" algn="ctr">
                  <a:solidFill>
                    <a:schemeClr val="accent4">
                      <a:lumMod val="60000"/>
                    </a:schemeClr>
                  </a:solidFill>
                  <a:round/>
                </a:ln>
                <a:effectLst>
                  <a:outerShdw blurRad="50800" dist="38100" dir="2700000" algn="tl" rotWithShape="0">
                    <a:schemeClr val="accent4">
                      <a:lumMod val="6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tx1"/>
                      </a:solidFill>
                      <a:effectLst/>
                      <a:latin typeface="+mn-lt"/>
                      <a:ea typeface="+mn-ea"/>
                      <a:cs typeface="+mn-cs"/>
                    </a:defRPr>
                  </a:pPr>
                  <a:endParaRPr lang="en-US"/>
                </a:p>
              </c:tx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5338-4105-B97D-0902326C1A50}"/>
                </c:ext>
              </c:extLst>
            </c:dLbl>
            <c:spPr>
              <a:solidFill>
                <a:schemeClr val="accent6">
                  <a:lumMod val="20000"/>
                  <a:lumOff val="80000"/>
                  <a:alpha val="90000"/>
                </a:schemeClr>
              </a:solidFill>
              <a:ln w="12700" cap="flat" cmpd="sng" algn="ctr">
                <a:solidFill>
                  <a:srgbClr val="4472C4"/>
                </a:solidFill>
                <a:round/>
              </a:ln>
              <a:effectLst>
                <a:outerShdw blurRad="50800" dist="38100" dir="2700000" algn="tl" rotWithShape="0">
                  <a:srgbClr val="4472C4">
                    <a:lumMod val="75000"/>
                    <a:alpha val="40000"/>
                  </a:srgb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tx1"/>
                    </a:solidFill>
                    <a:effectLst/>
                    <a:latin typeface="+mn-lt"/>
                    <a:ea typeface="+mn-ea"/>
                    <a:cs typeface="+mn-cs"/>
                  </a:defRPr>
                </a:pPr>
                <a:endParaRPr lang="en-US"/>
              </a:p>
            </c:txPr>
            <c:dLblPos val="inEnd"/>
            <c:showLegendKey val="0"/>
            <c:showVal val="1"/>
            <c:showCatName val="1"/>
            <c:showSerName val="0"/>
            <c:showPercent val="1"/>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Sheet1!$A$2:$A$7</c:f>
              <c:strCache>
                <c:ptCount val="6"/>
                <c:pt idx="0">
                  <c:v>Property and Other Taxes</c:v>
                </c:pt>
                <c:pt idx="1">
                  <c:v>Federal Revenue</c:v>
                </c:pt>
                <c:pt idx="2">
                  <c:v>Other Local Revenue</c:v>
                </c:pt>
                <c:pt idx="3">
                  <c:v>State Revenue</c:v>
                </c:pt>
                <c:pt idx="4">
                  <c:v>Use of Fund Balance</c:v>
                </c:pt>
                <c:pt idx="5">
                  <c:v>Transfers In</c:v>
                </c:pt>
              </c:strCache>
            </c:strRef>
          </c:cat>
          <c:val>
            <c:numRef>
              <c:f>Sheet1!$B$2:$B$7</c:f>
              <c:numCache>
                <c:formatCode>"$"#,##0</c:formatCode>
                <c:ptCount val="6"/>
                <c:pt idx="0">
                  <c:v>90853018</c:v>
                </c:pt>
                <c:pt idx="1">
                  <c:v>3041547</c:v>
                </c:pt>
                <c:pt idx="2">
                  <c:v>8014880</c:v>
                </c:pt>
                <c:pt idx="3">
                  <c:v>138807989</c:v>
                </c:pt>
                <c:pt idx="4">
                  <c:v>9323965</c:v>
                </c:pt>
                <c:pt idx="5">
                  <c:v>0</c:v>
                </c:pt>
              </c:numCache>
            </c:numRef>
          </c:val>
          <c:extLst>
            <c:ext xmlns:c16="http://schemas.microsoft.com/office/drawing/2014/chart" uri="{C3380CC4-5D6E-409C-BE32-E72D297353CC}">
              <c16:uniqueId val="{00000000-5338-4105-B97D-0902326C1A50}"/>
            </c:ext>
          </c:extLst>
        </c:ser>
        <c:dLbls>
          <c:dLblPos val="inEnd"/>
          <c:showLegendKey val="0"/>
          <c:showVal val="0"/>
          <c:showCatName val="0"/>
          <c:showSerName val="0"/>
          <c:showPercent val="1"/>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40"/>
      <c:rotY val="220"/>
      <c:rAngAx val="0"/>
    </c:view3D>
    <c:floor>
      <c:thickness val="0"/>
    </c:floor>
    <c:sideWall>
      <c:thickness val="0"/>
    </c:sideWall>
    <c:backWall>
      <c:thickness val="0"/>
    </c:backWall>
    <c:plotArea>
      <c:layout>
        <c:manualLayout>
          <c:layoutTarget val="inner"/>
          <c:xMode val="edge"/>
          <c:yMode val="edge"/>
          <c:x val="6.9389537899783554E-2"/>
          <c:y val="0.1390096286429485"/>
          <c:w val="0.86015863466761389"/>
          <c:h val="0.85003380799867578"/>
        </c:manualLayout>
      </c:layout>
      <c:pie3DChart>
        <c:varyColors val="1"/>
        <c:ser>
          <c:idx val="0"/>
          <c:order val="0"/>
          <c:explosion val="7"/>
          <c:dPt>
            <c:idx val="0"/>
            <c:bubble3D val="0"/>
            <c:explosion val="27"/>
            <c:extLst>
              <c:ext xmlns:c16="http://schemas.microsoft.com/office/drawing/2014/chart" uri="{C3380CC4-5D6E-409C-BE32-E72D297353CC}">
                <c16:uniqueId val="{00000001-206D-4CEC-A733-0EF79EB2D6BD}"/>
              </c:ext>
            </c:extLst>
          </c:dPt>
          <c:dLbls>
            <c:dLbl>
              <c:idx val="0"/>
              <c:layout>
                <c:manualLayout>
                  <c:x val="0.15978295244657553"/>
                  <c:y val="0.18703777648087866"/>
                </c:manualLayout>
              </c:layout>
              <c:tx>
                <c:rich>
                  <a:bodyPr/>
                  <a:lstStyle/>
                  <a:p>
                    <a:r>
                      <a:rPr lang="en-US" sz="2000" dirty="0"/>
                      <a:t>Instruction 
60.60%</a:t>
                    </a:r>
                  </a:p>
                </c:rich>
              </c:tx>
              <c:showLegendKey val="0"/>
              <c:showVal val="0"/>
              <c:showCatName val="1"/>
              <c:showSerName val="0"/>
              <c:showPercent val="1"/>
              <c:showBubbleSize val="0"/>
              <c:extLst>
                <c:ext xmlns:c15="http://schemas.microsoft.com/office/drawing/2012/chart" uri="{CE6537A1-D6FC-4f65-9D91-7224C49458BB}">
                  <c15:layout>
                    <c:manualLayout>
                      <c:w val="0.1758216497458123"/>
                      <c:h val="0.1610717789892398"/>
                    </c:manualLayout>
                  </c15:layout>
                  <c15:showDataLabelsRange val="0"/>
                </c:ext>
                <c:ext xmlns:c16="http://schemas.microsoft.com/office/drawing/2014/chart" uri="{C3380CC4-5D6E-409C-BE32-E72D297353CC}">
                  <c16:uniqueId val="{00000001-206D-4CEC-A733-0EF79EB2D6BD}"/>
                </c:ext>
              </c:extLst>
            </c:dLbl>
            <c:dLbl>
              <c:idx val="1"/>
              <c:layout>
                <c:manualLayout>
                  <c:x val="8.0437050165425693E-3"/>
                  <c:y val="-0.16748876840505889"/>
                </c:manualLayout>
              </c:layout>
              <c:tx>
                <c:rich>
                  <a:bodyPr/>
                  <a:lstStyle/>
                  <a:p>
                    <a:pPr>
                      <a:defRPr sz="1100" b="1">
                        <a:solidFill>
                          <a:schemeClr val="bg1"/>
                        </a:solidFill>
                      </a:defRPr>
                    </a:pPr>
                    <a:r>
                      <a:rPr lang="en-US" dirty="0"/>
                      <a:t>Student Services  
3.15%</a:t>
                    </a:r>
                  </a:p>
                </c:rich>
              </c:tx>
              <c:spPr>
                <a:solidFill>
                  <a:srgbClr val="860000"/>
                </a:solidFill>
                <a:ln>
                  <a:solidFill>
                    <a:schemeClr val="accent1"/>
                  </a:solidFill>
                </a:ln>
              </c:spPr>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2-206D-4CEC-A733-0EF79EB2D6BD}"/>
                </c:ext>
              </c:extLst>
            </c:dLbl>
            <c:dLbl>
              <c:idx val="2"/>
              <c:layout>
                <c:manualLayout>
                  <c:x val="3.5665620227203224E-2"/>
                  <c:y val="-3.5690594150139414E-2"/>
                </c:manualLayout>
              </c:layout>
              <c:tx>
                <c:rich>
                  <a:bodyPr/>
                  <a:lstStyle/>
                  <a:p>
                    <a:pPr>
                      <a:defRPr sz="1100" b="1">
                        <a:solidFill>
                          <a:schemeClr val="bg1"/>
                        </a:solidFill>
                      </a:defRPr>
                    </a:pPr>
                    <a:r>
                      <a:rPr lang="en-US" dirty="0"/>
                      <a:t>Improvement of </a:t>
                    </a:r>
                  </a:p>
                  <a:p>
                    <a:pPr>
                      <a:defRPr sz="1100" b="1">
                        <a:solidFill>
                          <a:schemeClr val="bg1"/>
                        </a:solidFill>
                      </a:defRPr>
                    </a:pPr>
                    <a:r>
                      <a:rPr lang="en-US" dirty="0"/>
                      <a:t>Instruction   
3.32%</a:t>
                    </a:r>
                  </a:p>
                </c:rich>
              </c:tx>
              <c:spPr>
                <a:solidFill>
                  <a:schemeClr val="accent3">
                    <a:lumMod val="75000"/>
                  </a:schemeClr>
                </a:solidFill>
                <a:ln>
                  <a:solidFill>
                    <a:schemeClr val="accent1"/>
                  </a:solidFill>
                </a:ln>
              </c:spPr>
              <c:showLegendKey val="0"/>
              <c:showVal val="0"/>
              <c:showCatName val="1"/>
              <c:showSerName val="0"/>
              <c:showPercent val="1"/>
              <c:showBubbleSize val="0"/>
              <c:extLst>
                <c:ext xmlns:c15="http://schemas.microsoft.com/office/drawing/2012/chart" uri="{CE6537A1-D6FC-4f65-9D91-7224C49458BB}">
                  <c15:layout>
                    <c:manualLayout>
                      <c:w val="0.15785929872666152"/>
                      <c:h val="0.11353416950221822"/>
                    </c:manualLayout>
                  </c15:layout>
                  <c15:showDataLabelsRange val="0"/>
                </c:ext>
                <c:ext xmlns:c16="http://schemas.microsoft.com/office/drawing/2014/chart" uri="{C3380CC4-5D6E-409C-BE32-E72D297353CC}">
                  <c16:uniqueId val="{00000003-206D-4CEC-A733-0EF79EB2D6BD}"/>
                </c:ext>
              </c:extLst>
            </c:dLbl>
            <c:dLbl>
              <c:idx val="3"/>
              <c:layout>
                <c:manualLayout>
                  <c:x val="1.8285195431652124E-2"/>
                  <c:y val="-5.8477829160243987E-2"/>
                </c:manualLayout>
              </c:layout>
              <c:tx>
                <c:rich>
                  <a:bodyPr/>
                  <a:lstStyle/>
                  <a:p>
                    <a:pPr>
                      <a:defRPr sz="1100" b="1">
                        <a:solidFill>
                          <a:schemeClr val="bg1"/>
                        </a:solidFill>
                      </a:defRPr>
                    </a:pPr>
                    <a:r>
                      <a:rPr lang="en-US" dirty="0"/>
                      <a:t> Media </a:t>
                    </a:r>
                  </a:p>
                  <a:p>
                    <a:pPr>
                      <a:defRPr sz="1100" b="1">
                        <a:solidFill>
                          <a:schemeClr val="bg1"/>
                        </a:solidFill>
                      </a:defRPr>
                    </a:pPr>
                    <a:r>
                      <a:rPr lang="en-US" dirty="0"/>
                      <a:t>Services 
2.04%</a:t>
                    </a:r>
                  </a:p>
                </c:rich>
              </c:tx>
              <c:spPr>
                <a:solidFill>
                  <a:schemeClr val="accent4">
                    <a:lumMod val="75000"/>
                  </a:schemeClr>
                </a:solidFill>
                <a:ln>
                  <a:solidFill>
                    <a:schemeClr val="accent1"/>
                  </a:solidFill>
                </a:ln>
              </c:spPr>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4-206D-4CEC-A733-0EF79EB2D6BD}"/>
                </c:ext>
              </c:extLst>
            </c:dLbl>
            <c:dLbl>
              <c:idx val="4"/>
              <c:delete val="1"/>
              <c:extLst>
                <c:ext xmlns:c15="http://schemas.microsoft.com/office/drawing/2012/chart" uri="{CE6537A1-D6FC-4f65-9D91-7224C49458BB}"/>
                <c:ext xmlns:c16="http://schemas.microsoft.com/office/drawing/2014/chart" uri="{C3380CC4-5D6E-409C-BE32-E72D297353CC}">
                  <c16:uniqueId val="{00000005-206D-4CEC-A733-0EF79EB2D6BD}"/>
                </c:ext>
              </c:extLst>
            </c:dLbl>
            <c:dLbl>
              <c:idx val="5"/>
              <c:layout>
                <c:manualLayout>
                  <c:x val="0"/>
                  <c:y val="1.7710286214223222E-3"/>
                </c:manualLayout>
              </c:layout>
              <c:tx>
                <c:rich>
                  <a:bodyPr/>
                  <a:lstStyle/>
                  <a:p>
                    <a:pPr>
                      <a:defRPr sz="1100" b="1">
                        <a:solidFill>
                          <a:schemeClr val="bg1"/>
                        </a:solidFill>
                      </a:defRPr>
                    </a:pPr>
                    <a:r>
                      <a:rPr lang="en-US" dirty="0">
                        <a:solidFill>
                          <a:schemeClr val="bg1"/>
                        </a:solidFill>
                      </a:rPr>
                      <a:t>Grant Administration 
0.01%</a:t>
                    </a:r>
                  </a:p>
                </c:rich>
              </c:tx>
              <c:spPr>
                <a:solidFill>
                  <a:schemeClr val="tx2">
                    <a:lumMod val="60000"/>
                    <a:lumOff val="40000"/>
                  </a:schemeClr>
                </a:solidFill>
                <a:ln>
                  <a:solidFill>
                    <a:schemeClr val="accent1"/>
                  </a:solidFill>
                </a:ln>
              </c:spPr>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6-206D-4CEC-A733-0EF79EB2D6BD}"/>
                </c:ext>
              </c:extLst>
            </c:dLbl>
            <c:dLbl>
              <c:idx val="6"/>
              <c:layout>
                <c:manualLayout>
                  <c:x val="6.339419865241229E-2"/>
                  <c:y val="6.7306416024210586E-2"/>
                </c:manualLayout>
              </c:layout>
              <c:tx>
                <c:rich>
                  <a:bodyPr/>
                  <a:lstStyle/>
                  <a:p>
                    <a:r>
                      <a:rPr lang="en-US" dirty="0"/>
                      <a:t>General Administration  
1.08%</a:t>
                    </a:r>
                  </a:p>
                </c:rich>
              </c:tx>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7-206D-4CEC-A733-0EF79EB2D6BD}"/>
                </c:ext>
              </c:extLst>
            </c:dLbl>
            <c:dLbl>
              <c:idx val="7"/>
              <c:layout>
                <c:manualLayout>
                  <c:x val="0.13195760908472026"/>
                  <c:y val="0.16979610293378777"/>
                </c:manualLayout>
              </c:layout>
              <c:tx>
                <c:rich>
                  <a:bodyPr/>
                  <a:lstStyle/>
                  <a:p>
                    <a:pPr>
                      <a:defRPr sz="1100" b="1">
                        <a:solidFill>
                          <a:schemeClr val="bg1"/>
                        </a:solidFill>
                      </a:defRPr>
                    </a:pPr>
                    <a:r>
                      <a:rPr lang="en-US" dirty="0"/>
                      <a:t>School</a:t>
                    </a:r>
                  </a:p>
                  <a:p>
                    <a:pPr>
                      <a:defRPr sz="1100" b="1">
                        <a:solidFill>
                          <a:schemeClr val="bg1"/>
                        </a:solidFill>
                      </a:defRPr>
                    </a:pPr>
                    <a:r>
                      <a:rPr lang="en-US" dirty="0"/>
                      <a:t> Administration
7.62%</a:t>
                    </a:r>
                  </a:p>
                </c:rich>
              </c:tx>
              <c:spPr>
                <a:solidFill>
                  <a:srgbClr val="D24D32"/>
                </a:solidFill>
                <a:ln>
                  <a:solidFill>
                    <a:schemeClr val="accent1"/>
                  </a:solidFill>
                </a:ln>
              </c:spPr>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8-206D-4CEC-A733-0EF79EB2D6BD}"/>
                </c:ext>
              </c:extLst>
            </c:dLbl>
            <c:dLbl>
              <c:idx val="8"/>
              <c:layout>
                <c:manualLayout>
                  <c:x val="7.1255827279215853E-2"/>
                  <c:y val="0.16668266548152894"/>
                </c:manualLayout>
              </c:layout>
              <c:tx>
                <c:rich>
                  <a:bodyPr/>
                  <a:lstStyle/>
                  <a:p>
                    <a:pPr>
                      <a:defRPr sz="1100" b="1">
                        <a:solidFill>
                          <a:schemeClr val="bg1"/>
                        </a:solidFill>
                      </a:defRPr>
                    </a:pPr>
                    <a:r>
                      <a:rPr lang="en-US" dirty="0">
                        <a:solidFill>
                          <a:schemeClr val="tx1"/>
                        </a:solidFill>
                      </a:rPr>
                      <a:t>Business Services  
1.15%</a:t>
                    </a:r>
                  </a:p>
                </c:rich>
              </c:tx>
              <c:spPr>
                <a:solidFill>
                  <a:srgbClr val="A0BF61"/>
                </a:solidFill>
                <a:ln>
                  <a:solidFill>
                    <a:schemeClr val="accent1"/>
                  </a:solidFill>
                </a:ln>
              </c:spPr>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9-206D-4CEC-A733-0EF79EB2D6BD}"/>
                </c:ext>
              </c:extLst>
            </c:dLbl>
            <c:dLbl>
              <c:idx val="9"/>
              <c:layout>
                <c:manualLayout>
                  <c:x val="-0.15497733542206177"/>
                  <c:y val="-0.14914915579359986"/>
                </c:manualLayout>
              </c:layout>
              <c:tx>
                <c:rich>
                  <a:bodyPr/>
                  <a:lstStyle/>
                  <a:p>
                    <a:pPr>
                      <a:defRPr sz="1100" b="1">
                        <a:solidFill>
                          <a:schemeClr val="bg1"/>
                        </a:solidFill>
                      </a:defRPr>
                    </a:pPr>
                    <a:r>
                      <a:rPr lang="en-US" dirty="0"/>
                      <a:t>Facility M&amp;O  
9.93%</a:t>
                    </a:r>
                  </a:p>
                </c:rich>
              </c:tx>
              <c:spPr>
                <a:solidFill>
                  <a:schemeClr val="accent4">
                    <a:lumMod val="75000"/>
                  </a:schemeClr>
                </a:solidFill>
                <a:ln>
                  <a:solidFill>
                    <a:schemeClr val="accent1"/>
                  </a:solidFill>
                </a:ln>
              </c:spPr>
              <c:showLegendKey val="0"/>
              <c:showVal val="0"/>
              <c:showCatName val="1"/>
              <c:showSerName val="0"/>
              <c:showPercent val="1"/>
              <c:showBubbleSize val="0"/>
              <c:extLst>
                <c:ext xmlns:c15="http://schemas.microsoft.com/office/drawing/2012/chart" uri="{CE6537A1-D6FC-4f65-9D91-7224C49458BB}">
                  <c15:layout>
                    <c:manualLayout>
                      <c:w val="0.13101599369116149"/>
                      <c:h val="0.10643644174327471"/>
                    </c:manualLayout>
                  </c15:layout>
                  <c15:showDataLabelsRange val="0"/>
                </c:ext>
                <c:ext xmlns:c16="http://schemas.microsoft.com/office/drawing/2014/chart" uri="{C3380CC4-5D6E-409C-BE32-E72D297353CC}">
                  <c16:uniqueId val="{0000000A-206D-4CEC-A733-0EF79EB2D6BD}"/>
                </c:ext>
              </c:extLst>
            </c:dLbl>
            <c:dLbl>
              <c:idx val="10"/>
              <c:layout>
                <c:manualLayout>
                  <c:x val="1.8488359225366995E-2"/>
                  <c:y val="2.2692441222624822E-2"/>
                </c:manualLayout>
              </c:layout>
              <c:tx>
                <c:rich>
                  <a:bodyPr/>
                  <a:lstStyle/>
                  <a:p>
                    <a:pPr>
                      <a:defRPr sz="1100" b="1">
                        <a:solidFill>
                          <a:schemeClr val="bg1"/>
                        </a:solidFill>
                      </a:defRPr>
                    </a:pPr>
                    <a:r>
                      <a:rPr lang="en-US" dirty="0"/>
                      <a:t>Student </a:t>
                    </a:r>
                  </a:p>
                  <a:p>
                    <a:pPr>
                      <a:defRPr sz="1100" b="1">
                        <a:solidFill>
                          <a:schemeClr val="bg1"/>
                        </a:solidFill>
                      </a:defRPr>
                    </a:pPr>
                    <a:r>
                      <a:rPr lang="en-US" dirty="0"/>
                      <a:t>Transportation  
4.92%</a:t>
                    </a:r>
                  </a:p>
                </c:rich>
              </c:tx>
              <c:spPr>
                <a:solidFill>
                  <a:schemeClr val="accent5">
                    <a:lumMod val="75000"/>
                  </a:schemeClr>
                </a:solidFill>
                <a:ln>
                  <a:solidFill>
                    <a:schemeClr val="accent1"/>
                  </a:solidFill>
                </a:ln>
              </c:spPr>
              <c:dLblPos val="bestFit"/>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B-206D-4CEC-A733-0EF79EB2D6BD}"/>
                </c:ext>
              </c:extLst>
            </c:dLbl>
            <c:dLbl>
              <c:idx val="11"/>
              <c:layout>
                <c:manualLayout>
                  <c:x val="6.559380430438369E-2"/>
                  <c:y val="-3.1191956577812721E-3"/>
                </c:manualLayout>
              </c:layout>
              <c:tx>
                <c:rich>
                  <a:bodyPr/>
                  <a:lstStyle/>
                  <a:p>
                    <a:pPr>
                      <a:defRPr sz="1100" b="1">
                        <a:solidFill>
                          <a:schemeClr val="bg1"/>
                        </a:solidFill>
                      </a:defRPr>
                    </a:pPr>
                    <a:r>
                      <a:rPr lang="en-US" dirty="0">
                        <a:solidFill>
                          <a:schemeClr val="bg1"/>
                        </a:solidFill>
                      </a:rPr>
                      <a:t>Central Support Services 
5.01%</a:t>
                    </a:r>
                  </a:p>
                </c:rich>
              </c:tx>
              <c:spPr>
                <a:solidFill>
                  <a:srgbClr val="F68D36"/>
                </a:solidFill>
                <a:ln>
                  <a:solidFill>
                    <a:schemeClr val="accent1"/>
                  </a:solidFill>
                </a:ln>
              </c:spPr>
              <c:showLegendKey val="0"/>
              <c:showVal val="0"/>
              <c:showCatName val="1"/>
              <c:showSerName val="0"/>
              <c:showPercent val="1"/>
              <c:showBubbleSize val="0"/>
              <c:extLst>
                <c:ext xmlns:c15="http://schemas.microsoft.com/office/drawing/2012/chart" uri="{CE6537A1-D6FC-4f65-9D91-7224C49458BB}">
                  <c15:layout>
                    <c:manualLayout>
                      <c:w val="0.15228023807330549"/>
                      <c:h val="9.7508759861737557E-2"/>
                    </c:manualLayout>
                  </c15:layout>
                  <c15:showDataLabelsRange val="0"/>
                </c:ext>
                <c:ext xmlns:c16="http://schemas.microsoft.com/office/drawing/2014/chart" uri="{C3380CC4-5D6E-409C-BE32-E72D297353CC}">
                  <c16:uniqueId val="{0000000C-206D-4CEC-A733-0EF79EB2D6BD}"/>
                </c:ext>
              </c:extLst>
            </c:dLbl>
            <c:dLbl>
              <c:idx val="12"/>
              <c:layout>
                <c:manualLayout>
                  <c:x val="-1.3300973505258856E-2"/>
                  <c:y val="1.9483710711861141E-2"/>
                </c:manualLayout>
              </c:layout>
              <c:tx>
                <c:rich>
                  <a:bodyPr/>
                  <a:lstStyle/>
                  <a:p>
                    <a:pPr>
                      <a:defRPr sz="1100" b="1">
                        <a:solidFill>
                          <a:schemeClr val="bg1"/>
                        </a:solidFill>
                      </a:defRPr>
                    </a:pPr>
                    <a:r>
                      <a:rPr lang="en-US" dirty="0">
                        <a:solidFill>
                          <a:schemeClr val="tx1"/>
                        </a:solidFill>
                      </a:rPr>
                      <a:t>Other Support</a:t>
                    </a:r>
                  </a:p>
                  <a:p>
                    <a:pPr>
                      <a:defRPr sz="1100" b="1">
                        <a:solidFill>
                          <a:schemeClr val="bg1"/>
                        </a:solidFill>
                      </a:defRPr>
                    </a:pPr>
                    <a:r>
                      <a:rPr lang="en-US" dirty="0">
                        <a:solidFill>
                          <a:schemeClr val="tx1"/>
                        </a:solidFill>
                      </a:rPr>
                      <a:t> Services  
0.42%</a:t>
                    </a:r>
                  </a:p>
                </c:rich>
              </c:tx>
              <c:spPr>
                <a:solidFill>
                  <a:schemeClr val="accent5">
                    <a:lumMod val="20000"/>
                    <a:lumOff val="80000"/>
                  </a:schemeClr>
                </a:solidFill>
                <a:ln>
                  <a:solidFill>
                    <a:schemeClr val="accent1"/>
                  </a:solidFill>
                </a:ln>
              </c:spPr>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D-206D-4CEC-A733-0EF79EB2D6BD}"/>
                </c:ext>
              </c:extLst>
            </c:dLbl>
            <c:dLbl>
              <c:idx val="13"/>
              <c:layout>
                <c:manualLayout>
                  <c:x val="-0.18322993544272048"/>
                  <c:y val="2.6726258507625007E-2"/>
                </c:manualLayout>
              </c:layout>
              <c:tx>
                <c:rich>
                  <a:bodyPr/>
                  <a:lstStyle/>
                  <a:p>
                    <a:pPr>
                      <a:defRPr sz="1100" b="1">
                        <a:solidFill>
                          <a:schemeClr val="bg1"/>
                        </a:solidFill>
                      </a:defRPr>
                    </a:pPr>
                    <a:r>
                      <a:rPr lang="en-US" sz="1100" dirty="0">
                        <a:solidFill>
                          <a:schemeClr val="tx1"/>
                        </a:solidFill>
                      </a:rPr>
                      <a:t>Enterprise </a:t>
                    </a:r>
                  </a:p>
                  <a:p>
                    <a:pPr>
                      <a:defRPr sz="1100" b="1">
                        <a:solidFill>
                          <a:schemeClr val="bg1"/>
                        </a:solidFill>
                      </a:defRPr>
                    </a:pPr>
                    <a:r>
                      <a:rPr lang="en-US" sz="1100" dirty="0">
                        <a:solidFill>
                          <a:schemeClr val="tx1"/>
                        </a:solidFill>
                      </a:rPr>
                      <a:t>Operations  
0.04%</a:t>
                    </a:r>
                  </a:p>
                </c:rich>
              </c:tx>
              <c:spPr>
                <a:solidFill>
                  <a:schemeClr val="bg1">
                    <a:lumMod val="85000"/>
                  </a:schemeClr>
                </a:solidFill>
                <a:ln>
                  <a:solidFill>
                    <a:schemeClr val="accent1"/>
                  </a:solidFill>
                </a:ln>
              </c:spPr>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E-206D-4CEC-A733-0EF79EB2D6BD}"/>
                </c:ext>
              </c:extLst>
            </c:dLbl>
            <c:dLbl>
              <c:idx val="14"/>
              <c:layout>
                <c:manualLayout>
                  <c:x val="-0.12324841657184089"/>
                  <c:y val="-5.5895229684432661E-2"/>
                </c:manualLayout>
              </c:layout>
              <c:tx>
                <c:rich>
                  <a:bodyPr/>
                  <a:lstStyle/>
                  <a:p>
                    <a:pPr>
                      <a:defRPr sz="1100" b="1">
                        <a:solidFill>
                          <a:schemeClr val="bg1"/>
                        </a:solidFill>
                      </a:defRPr>
                    </a:pPr>
                    <a:r>
                      <a:rPr lang="en-US" sz="1200" dirty="0">
                        <a:solidFill>
                          <a:schemeClr val="tx1"/>
                        </a:solidFill>
                      </a:rPr>
                      <a:t>Debt Service  
0.00%</a:t>
                    </a:r>
                  </a:p>
                </c:rich>
              </c:tx>
              <c:spPr>
                <a:solidFill>
                  <a:schemeClr val="accent3">
                    <a:lumMod val="20000"/>
                    <a:lumOff val="80000"/>
                  </a:schemeClr>
                </a:solidFill>
                <a:ln>
                  <a:solidFill>
                    <a:schemeClr val="accent1"/>
                  </a:solidFill>
                </a:ln>
              </c:spPr>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F-206D-4CEC-A733-0EF79EB2D6BD}"/>
                </c:ext>
              </c:extLst>
            </c:dLbl>
            <c:dLbl>
              <c:idx val="15"/>
              <c:layout>
                <c:manualLayout>
                  <c:x val="-3.4798325884940057E-2"/>
                  <c:y val="-0.14133052812842839"/>
                </c:manualLayout>
              </c:layout>
              <c:tx>
                <c:rich>
                  <a:bodyPr/>
                  <a:lstStyle/>
                  <a:p>
                    <a:pPr>
                      <a:defRPr sz="1100" b="1">
                        <a:solidFill>
                          <a:schemeClr val="bg1"/>
                        </a:solidFill>
                      </a:defRPr>
                    </a:pPr>
                    <a:r>
                      <a:rPr lang="en-US" sz="1200" dirty="0">
                        <a:solidFill>
                          <a:schemeClr val="tx1"/>
                        </a:solidFill>
                      </a:rPr>
                      <a:t>Transfers  
0.65%</a:t>
                    </a:r>
                  </a:p>
                </c:rich>
              </c:tx>
              <c:spPr>
                <a:solidFill>
                  <a:schemeClr val="accent2">
                    <a:lumMod val="40000"/>
                    <a:lumOff val="60000"/>
                  </a:schemeClr>
                </a:solidFill>
                <a:ln>
                  <a:solidFill>
                    <a:schemeClr val="accent1"/>
                  </a:solidFill>
                </a:ln>
              </c:spPr>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10-206D-4CEC-A733-0EF79EB2D6BD}"/>
                </c:ext>
              </c:extLst>
            </c:dLbl>
            <c:dLbl>
              <c:idx val="16"/>
              <c:layout>
                <c:manualLayout>
                  <c:x val="-0.18182280078801402"/>
                  <c:y val="-0.16302737880591381"/>
                </c:manualLayout>
              </c:layout>
              <c:tx>
                <c:rich>
                  <a:bodyPr/>
                  <a:lstStyle/>
                  <a:p>
                    <a:r>
                      <a:rPr lang="en-US" dirty="0"/>
                      <a:t>Instructional Staff Training </a:t>
                    </a:r>
                  </a:p>
                  <a:p>
                    <a:r>
                      <a:rPr lang="en-US" dirty="0"/>
                      <a:t>.06%</a:t>
                    </a:r>
                  </a:p>
                </c:rich>
              </c:tx>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11-206D-4CEC-A733-0EF79EB2D6BD}"/>
                </c:ext>
              </c:extLst>
            </c:dLbl>
            <c:spPr>
              <a:solidFill>
                <a:srgbClr val="16345E"/>
              </a:solidFill>
              <a:ln>
                <a:solidFill>
                  <a:schemeClr val="accent1"/>
                </a:solidFill>
              </a:ln>
            </c:spPr>
            <c:txPr>
              <a:bodyPr/>
              <a:lstStyle/>
              <a:p>
                <a:pPr>
                  <a:defRPr sz="1100" b="1">
                    <a:solidFill>
                      <a:schemeClr val="bg1"/>
                    </a:solidFill>
                  </a:defRPr>
                </a:pPr>
                <a:endParaRPr lang="en-US"/>
              </a:p>
            </c:txPr>
            <c:showLegendKey val="0"/>
            <c:showVal val="0"/>
            <c:showCatName val="1"/>
            <c:showSerName val="0"/>
            <c:showPercent val="1"/>
            <c:showBubbleSize val="0"/>
            <c:showLeaderLines val="1"/>
            <c:extLst>
              <c:ext xmlns:c15="http://schemas.microsoft.com/office/drawing/2012/chart" uri="{CE6537A1-D6FC-4f65-9D91-7224C49458BB}"/>
            </c:extLst>
          </c:dLbls>
          <c:cat>
            <c:strRef>
              <c:f>'FY24 Exp by Funct Graph '!$B$6:$B$22</c:f>
              <c:strCache>
                <c:ptCount val="17"/>
                <c:pt idx="0">
                  <c:v>Instruction</c:v>
                </c:pt>
                <c:pt idx="1">
                  <c:v>Charter Schools</c:v>
                </c:pt>
                <c:pt idx="2">
                  <c:v>Student Services</c:v>
                </c:pt>
                <c:pt idx="3">
                  <c:v>Improvement of Instruction</c:v>
                </c:pt>
                <c:pt idx="4">
                  <c:v>Instructional Staff Training</c:v>
                </c:pt>
                <c:pt idx="5">
                  <c:v>Educational Media Services</c:v>
                </c:pt>
                <c:pt idx="6">
                  <c:v>Grant Administration</c:v>
                </c:pt>
                <c:pt idx="7">
                  <c:v>General Administration</c:v>
                </c:pt>
                <c:pt idx="8">
                  <c:v>School Administration</c:v>
                </c:pt>
                <c:pt idx="9">
                  <c:v>Business Services</c:v>
                </c:pt>
                <c:pt idx="10">
                  <c:v>Facility M&amp;O</c:v>
                </c:pt>
                <c:pt idx="11">
                  <c:v>Student Transportation</c:v>
                </c:pt>
                <c:pt idx="12">
                  <c:v>Central Support Services</c:v>
                </c:pt>
                <c:pt idx="13">
                  <c:v>Other Support Services</c:v>
                </c:pt>
                <c:pt idx="14">
                  <c:v>Enterprise Operations</c:v>
                </c:pt>
                <c:pt idx="15">
                  <c:v>Debt Service</c:v>
                </c:pt>
                <c:pt idx="16">
                  <c:v>Transfers</c:v>
                </c:pt>
              </c:strCache>
            </c:strRef>
          </c:cat>
          <c:val>
            <c:numRef>
              <c:f>'FY24 Exp by Funct Graph '!$C$6:$C$22</c:f>
              <c:numCache>
                <c:formatCode>_(* #,##0_);_(* \(#,##0\);_(* "-"??_);_(@_)</c:formatCode>
                <c:ptCount val="17"/>
                <c:pt idx="0">
                  <c:v>151456305</c:v>
                </c:pt>
                <c:pt idx="1">
                  <c:v>0</c:v>
                </c:pt>
                <c:pt idx="2">
                  <c:v>7877522</c:v>
                </c:pt>
                <c:pt idx="3">
                  <c:v>8300052</c:v>
                </c:pt>
                <c:pt idx="4">
                  <c:v>159684</c:v>
                </c:pt>
                <c:pt idx="5">
                  <c:v>5097926</c:v>
                </c:pt>
                <c:pt idx="6">
                  <c:v>36500</c:v>
                </c:pt>
                <c:pt idx="7">
                  <c:v>2711706</c:v>
                </c:pt>
                <c:pt idx="8">
                  <c:v>19058718</c:v>
                </c:pt>
                <c:pt idx="9">
                  <c:v>2867486</c:v>
                </c:pt>
                <c:pt idx="10">
                  <c:v>24824908</c:v>
                </c:pt>
                <c:pt idx="11">
                  <c:v>12297266</c:v>
                </c:pt>
                <c:pt idx="12">
                  <c:v>12538370</c:v>
                </c:pt>
                <c:pt idx="13">
                  <c:v>1062340</c:v>
                </c:pt>
                <c:pt idx="14">
                  <c:v>91664</c:v>
                </c:pt>
                <c:pt idx="15">
                  <c:v>0</c:v>
                </c:pt>
                <c:pt idx="16">
                  <c:v>1660952</c:v>
                </c:pt>
              </c:numCache>
            </c:numRef>
          </c:val>
          <c:extLst>
            <c:ext xmlns:c16="http://schemas.microsoft.com/office/drawing/2014/chart" uri="{C3380CC4-5D6E-409C-BE32-E72D297353CC}">
              <c16:uniqueId val="{00000012-206D-4CEC-A733-0EF79EB2D6BD}"/>
            </c:ext>
          </c:extLst>
        </c:ser>
        <c:ser>
          <c:idx val="1"/>
          <c:order val="1"/>
          <c:explosion val="25"/>
          <c:dLbls>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extLst>
          </c:dLbls>
          <c:cat>
            <c:strRef>
              <c:f>'FY24 Exp by Funct Graph '!$B$6:$B$22</c:f>
              <c:strCache>
                <c:ptCount val="17"/>
                <c:pt idx="0">
                  <c:v>Instruction</c:v>
                </c:pt>
                <c:pt idx="1">
                  <c:v>Charter Schools</c:v>
                </c:pt>
                <c:pt idx="2">
                  <c:v>Student Services</c:v>
                </c:pt>
                <c:pt idx="3">
                  <c:v>Improvement of Instruction</c:v>
                </c:pt>
                <c:pt idx="4">
                  <c:v>Instructional Staff Training</c:v>
                </c:pt>
                <c:pt idx="5">
                  <c:v>Educational Media Services</c:v>
                </c:pt>
                <c:pt idx="6">
                  <c:v>Grant Administration</c:v>
                </c:pt>
                <c:pt idx="7">
                  <c:v>General Administration</c:v>
                </c:pt>
                <c:pt idx="8">
                  <c:v>School Administration</c:v>
                </c:pt>
                <c:pt idx="9">
                  <c:v>Business Services</c:v>
                </c:pt>
                <c:pt idx="10">
                  <c:v>Facility M&amp;O</c:v>
                </c:pt>
                <c:pt idx="11">
                  <c:v>Student Transportation</c:v>
                </c:pt>
                <c:pt idx="12">
                  <c:v>Central Support Services</c:v>
                </c:pt>
                <c:pt idx="13">
                  <c:v>Other Support Services</c:v>
                </c:pt>
                <c:pt idx="14">
                  <c:v>Enterprise Operations</c:v>
                </c:pt>
                <c:pt idx="15">
                  <c:v>Debt Service</c:v>
                </c:pt>
                <c:pt idx="16">
                  <c:v>Transfers</c:v>
                </c:pt>
              </c:strCache>
            </c:strRef>
          </c:cat>
          <c:val>
            <c:numRef>
              <c:f>'FY24 Exp by Funct Graph '!$D$6:$D$22</c:f>
              <c:numCache>
                <c:formatCode>0.00%</c:formatCode>
                <c:ptCount val="17"/>
                <c:pt idx="0">
                  <c:v>0.60602491437707873</c:v>
                </c:pt>
                <c:pt idx="1">
                  <c:v>0</c:v>
                </c:pt>
                <c:pt idx="2">
                  <c:v>3.1504870919395231E-2</c:v>
                </c:pt>
                <c:pt idx="3">
                  <c:v>3.3194711088622569E-2</c:v>
                </c:pt>
                <c:pt idx="4">
                  <c:v>6.3863024538588506E-4</c:v>
                </c:pt>
                <c:pt idx="5">
                  <c:v>2.0388327774473858E-2</c:v>
                </c:pt>
                <c:pt idx="6">
                  <c:v>1.4597582698695427E-4</c:v>
                </c:pt>
                <c:pt idx="7">
                  <c:v>1.0845028106725638E-2</c:v>
                </c:pt>
                <c:pt idx="8">
                  <c:v>7.6222249900305503E-2</c:v>
                </c:pt>
                <c:pt idx="9">
                  <c:v>1.1468044937630508E-2</c:v>
                </c:pt>
                <c:pt idx="10">
                  <c:v>9.9283191100686494E-2</c:v>
                </c:pt>
                <c:pt idx="11">
                  <c:v>4.9180919836398773E-2</c:v>
                </c:pt>
                <c:pt idx="12">
                  <c:v>5.0145176159408708E-2</c:v>
                </c:pt>
                <c:pt idx="13">
                  <c:v>4.2486564394882461E-3</c:v>
                </c:pt>
                <c:pt idx="14">
                  <c:v>3.6659529328581306E-4</c:v>
                </c:pt>
                <c:pt idx="15">
                  <c:v>0</c:v>
                </c:pt>
                <c:pt idx="16">
                  <c:v>6.5427079941270047E-3</c:v>
                </c:pt>
              </c:numCache>
            </c:numRef>
          </c:val>
          <c:extLst>
            <c:ext xmlns:c16="http://schemas.microsoft.com/office/drawing/2014/chart" uri="{C3380CC4-5D6E-409C-BE32-E72D297353CC}">
              <c16:uniqueId val="{00000013-206D-4CEC-A733-0EF79EB2D6BD}"/>
            </c:ext>
          </c:extLst>
        </c:ser>
        <c:dLbls>
          <c:showLegendKey val="0"/>
          <c:showVal val="0"/>
          <c:showCatName val="1"/>
          <c:showSerName val="0"/>
          <c:showPercent val="1"/>
          <c:showBubbleSize val="0"/>
          <c:showLeaderLines val="1"/>
        </c:dLbls>
      </c:pie3DChart>
    </c:plotArea>
    <c:plotVisOnly val="1"/>
    <c:dispBlanksAs val="gap"/>
    <c:showDLblsOverMax val="0"/>
  </c:chart>
  <c:spPr>
    <a:gradFill>
      <a:gsLst>
        <a:gs pos="0">
          <a:srgbClr val="4472C4">
            <a:lumMod val="5000"/>
            <a:lumOff val="95000"/>
          </a:srgbClr>
        </a:gs>
        <a:gs pos="74000">
          <a:srgbClr val="4472C4">
            <a:lumMod val="45000"/>
            <a:lumOff val="55000"/>
          </a:srgbClr>
        </a:gs>
        <a:gs pos="83000">
          <a:srgbClr val="4472C4">
            <a:lumMod val="45000"/>
            <a:lumOff val="55000"/>
          </a:srgbClr>
        </a:gs>
        <a:gs pos="100000">
          <a:srgbClr val="4472C4">
            <a:lumMod val="30000"/>
            <a:lumOff val="70000"/>
          </a:srgbClr>
        </a:gs>
      </a:gsLst>
      <a:lin ang="5400000" scaled="1"/>
    </a:gradFill>
  </c:spPr>
  <c:externalData r:id="rId2">
    <c:autoUpdate val="0"/>
  </c:externalData>
  <c:userShapes r:id="rId3"/>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Expenditures</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A964-4754-842D-4758B5BD7DC8}"/>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2-A964-4754-842D-4758B5BD7DC8}"/>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1-A964-4754-842D-4758B5BD7DC8}"/>
              </c:ext>
            </c:extLst>
          </c:dPt>
          <c:dPt>
            <c:idx val="4"/>
            <c:bubble3D val="0"/>
            <c:spPr>
              <a:solidFill>
                <a:schemeClr val="accent5"/>
              </a:solidFill>
              <a:ln w="25400">
                <a:solidFill>
                  <a:schemeClr val="lt1"/>
                </a:solidFill>
              </a:ln>
              <a:effectLst/>
              <a:sp3d contourW="25400">
                <a:contourClr>
                  <a:schemeClr val="lt1"/>
                </a:contourClr>
              </a:sp3d>
            </c:spPr>
          </c:dPt>
          <c:dLbls>
            <c:dLbl>
              <c:idx val="1"/>
              <c:layout>
                <c:manualLayout>
                  <c:x val="-0.1250798845458575"/>
                  <c:y val="-0.35557475097838481"/>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A964-4754-842D-4758B5BD7DC8}"/>
                </c:ext>
              </c:extLst>
            </c:dLbl>
            <c:dLbl>
              <c:idx val="2"/>
              <c:layout>
                <c:manualLayout>
                  <c:x val="0.16907783087229314"/>
                  <c:y val="-0.31561181127097776"/>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A964-4754-842D-4758B5BD7DC8}"/>
                </c:ext>
              </c:extLst>
            </c:dLbl>
            <c:dLbl>
              <c:idx val="3"/>
              <c:layout>
                <c:manualLayout>
                  <c:x val="-1.7384038800380273E-2"/>
                  <c:y val="-0.24942934744043485"/>
                </c:manualLayout>
              </c:layout>
              <c:spPr>
                <a:noFill/>
                <a:ln>
                  <a:noFill/>
                </a:ln>
                <a:effectLst/>
              </c:spPr>
              <c:txPr>
                <a:bodyPr rot="0" spcFirstLastPara="1" vertOverflow="ellipsis" vert="horz" wrap="square" lIns="38100" tIns="19050" rIns="38100" bIns="19050" anchor="ctr" anchorCtr="1">
                  <a:noAutofit/>
                </a:bodyPr>
                <a:lstStyle/>
                <a:p>
                  <a:pPr>
                    <a:defRPr sz="2000" b="1" i="0" u="none" strike="noStrike" kern="1200" baseline="0">
                      <a:solidFill>
                        <a:schemeClr val="tx1"/>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layout>
                    <c:manualLayout>
                      <c:w val="0.1372167578877807"/>
                      <c:h val="0.24802261360598335"/>
                    </c:manualLayout>
                  </c15:layout>
                </c:ext>
                <c:ext xmlns:c16="http://schemas.microsoft.com/office/drawing/2014/chart" uri="{C3380CC4-5D6E-409C-BE32-E72D297353CC}">
                  <c16:uniqueId val="{00000001-A964-4754-842D-4758B5BD7DC8}"/>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Elementary Schools</c:v>
                </c:pt>
                <c:pt idx="1">
                  <c:v>Middle Schools</c:v>
                </c:pt>
                <c:pt idx="2">
                  <c:v>High Schools</c:v>
                </c:pt>
                <c:pt idx="3">
                  <c:v>Specialty Schools</c:v>
                </c:pt>
                <c:pt idx="4">
                  <c:v>System Level</c:v>
                </c:pt>
              </c:strCache>
            </c:strRef>
          </c:cat>
          <c:val>
            <c:numRef>
              <c:f>Sheet1!$B$2:$B$6</c:f>
              <c:numCache>
                <c:formatCode>General</c:formatCode>
                <c:ptCount val="5"/>
                <c:pt idx="0">
                  <c:v>93210475</c:v>
                </c:pt>
                <c:pt idx="1">
                  <c:v>37924833</c:v>
                </c:pt>
                <c:pt idx="2">
                  <c:v>46257461</c:v>
                </c:pt>
                <c:pt idx="3">
                  <c:v>8532650</c:v>
                </c:pt>
                <c:pt idx="4">
                  <c:v>64115980</c:v>
                </c:pt>
              </c:numCache>
            </c:numRef>
          </c:val>
          <c:extLst>
            <c:ext xmlns:c16="http://schemas.microsoft.com/office/drawing/2014/chart" uri="{C3380CC4-5D6E-409C-BE32-E72D297353CC}">
              <c16:uniqueId val="{00000000-A964-4754-842D-4758B5BD7DC8}"/>
            </c:ext>
          </c:extLst>
        </c:ser>
        <c:dLbls>
          <c:showLegendKey val="0"/>
          <c:showVal val="0"/>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Sales</c:v>
                </c:pt>
              </c:strCache>
            </c:strRef>
          </c:tx>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3-6D16-43D9-887B-1FF94276EC76}"/>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1-6D16-43D9-887B-1FF94276EC76}"/>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4-6D16-43D9-887B-1FF94276EC76}"/>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2-6D16-43D9-887B-1FF94276EC76}"/>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5-6D16-43D9-887B-1FF94276EC76}"/>
              </c:ext>
            </c:extLst>
          </c:dPt>
          <c:dLbls>
            <c:dLbl>
              <c:idx val="0"/>
              <c:layout>
                <c:manualLayout>
                  <c:x val="-0.2979616756889763"/>
                  <c:y val="-0.1255055902125006"/>
                </c:manualLayout>
              </c:layout>
              <c:tx>
                <c:rich>
                  <a:bodyPr/>
                  <a:lstStyle/>
                  <a:p>
                    <a:fld id="{7F2FA383-BB5E-485F-94DD-71D7EB4D9BFF}" type="CATEGORYNAME">
                      <a:rPr lang="en-US" sz="2000" b="1">
                        <a:solidFill>
                          <a:schemeClr val="bg1"/>
                        </a:solidFill>
                      </a:rPr>
                      <a:pPr/>
                      <a:t>[CATEGORY NAME]</a:t>
                    </a:fld>
                    <a:r>
                      <a:rPr lang="en-US" sz="2000" b="1" baseline="0" dirty="0">
                        <a:solidFill>
                          <a:schemeClr val="bg1"/>
                        </a:solidFill>
                      </a:rPr>
                      <a:t>
</a:t>
                    </a:r>
                    <a:fld id="{6686877A-A428-4510-AA17-2B952AC9F71C}" type="PERCENTAGE">
                      <a:rPr lang="en-US" sz="2000" b="1" baseline="0">
                        <a:solidFill>
                          <a:schemeClr val="bg1"/>
                        </a:solidFill>
                      </a:rPr>
                      <a:pPr/>
                      <a:t>[PERCENTAGE]</a:t>
                    </a:fld>
                    <a:endParaRPr lang="en-US" sz="2000" b="1" baseline="0" dirty="0">
                      <a:solidFill>
                        <a:schemeClr val="bg1"/>
                      </a:solidFill>
                    </a:endParaRPr>
                  </a:p>
                </c:rich>
              </c:tx>
              <c:showLegendKey val="1"/>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6D16-43D9-887B-1FF94276EC76}"/>
                </c:ext>
              </c:extLst>
            </c:dLbl>
            <c:dLbl>
              <c:idx val="1"/>
              <c:layout>
                <c:manualLayout>
                  <c:x val="0.18177109235051062"/>
                  <c:y val="-0.21881250386119541"/>
                </c:manualLayout>
              </c:layout>
              <c:tx>
                <c:rich>
                  <a:bodyPr/>
                  <a:lstStyle/>
                  <a:p>
                    <a:fld id="{F3F1A30B-C36A-4C97-B933-61EFF5D2E320}" type="CATEGORYNAME">
                      <a:rPr lang="en-US" sz="2000" b="1" dirty="0">
                        <a:solidFill>
                          <a:schemeClr val="bg1"/>
                        </a:solidFill>
                      </a:rPr>
                      <a:pPr/>
                      <a:t>[CATEGORY NAME]</a:t>
                    </a:fld>
                    <a:r>
                      <a:rPr lang="en-US" sz="2000" b="1" baseline="0" dirty="0">
                        <a:solidFill>
                          <a:schemeClr val="bg1"/>
                        </a:solidFill>
                      </a:rPr>
                      <a:t>
</a:t>
                    </a:r>
                    <a:fld id="{D0D9E59E-801D-4895-8D8A-7B091F708AF1}" type="PERCENTAGE">
                      <a:rPr lang="en-US" sz="2000" b="1" baseline="0" dirty="0">
                        <a:solidFill>
                          <a:schemeClr val="bg1"/>
                        </a:solidFill>
                      </a:rPr>
                      <a:pPr/>
                      <a:t>[PERCENTAGE]</a:t>
                    </a:fld>
                    <a:endParaRPr lang="en-US" sz="2000" b="1" baseline="0" dirty="0">
                      <a:solidFill>
                        <a:schemeClr val="bg1"/>
                      </a:solidFill>
                    </a:endParaRPr>
                  </a:p>
                </c:rich>
              </c:tx>
              <c:showLegendKey val="1"/>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6D16-43D9-887B-1FF94276EC76}"/>
                </c:ext>
              </c:extLst>
            </c:dLbl>
            <c:dLbl>
              <c:idx val="2"/>
              <c:layout>
                <c:manualLayout>
                  <c:x val="0.19869051427165355"/>
                  <c:y val="7.9442970014581074E-2"/>
                </c:manualLayout>
              </c:layout>
              <c:tx>
                <c:rich>
                  <a:bodyPr/>
                  <a:lstStyle/>
                  <a:p>
                    <a:fld id="{C8D47D9E-A8D3-4CB5-8DE3-A127A0049CED}" type="CATEGORYNAME">
                      <a:rPr lang="en-US" sz="2000" b="1">
                        <a:solidFill>
                          <a:schemeClr val="bg1"/>
                        </a:solidFill>
                      </a:rPr>
                      <a:pPr/>
                      <a:t>[CATEGORY NAME]</a:t>
                    </a:fld>
                    <a:r>
                      <a:rPr lang="en-US" sz="2000" b="1" baseline="0" dirty="0">
                        <a:solidFill>
                          <a:schemeClr val="bg1"/>
                        </a:solidFill>
                      </a:rPr>
                      <a:t>
</a:t>
                    </a:r>
                    <a:fld id="{2460CF18-0B80-44A1-8E9F-E588DC687EA2}" type="PERCENTAGE">
                      <a:rPr lang="en-US" sz="2000" b="1" baseline="0">
                        <a:solidFill>
                          <a:schemeClr val="bg1"/>
                        </a:solidFill>
                      </a:rPr>
                      <a:pPr/>
                      <a:t>[PERCENTAGE]</a:t>
                    </a:fld>
                    <a:endParaRPr lang="en-US" sz="2000" b="1" baseline="0" dirty="0">
                      <a:solidFill>
                        <a:schemeClr val="bg1"/>
                      </a:solidFill>
                    </a:endParaRPr>
                  </a:p>
                </c:rich>
              </c:tx>
              <c:showLegendKey val="1"/>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6D16-43D9-887B-1FF94276EC76}"/>
                </c:ext>
              </c:extLst>
            </c:dLbl>
            <c:dLbl>
              <c:idx val="3"/>
              <c:tx>
                <c:rich>
                  <a:bodyPr rot="0" spcFirstLastPara="1" vertOverflow="ellipsis" vert="horz" wrap="non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fld id="{4ADF0CE2-17E3-486C-AF83-292922A1FA16}" type="CATEGORYNAME">
                      <a:rPr lang="en-US" sz="2000" b="1"/>
                      <a:pPr>
                        <a:defRPr sz="1197" b="0" i="0" u="none" strike="noStrike" kern="1200" baseline="0">
                          <a:solidFill>
                            <a:schemeClr val="tx1">
                              <a:lumMod val="75000"/>
                              <a:lumOff val="25000"/>
                            </a:schemeClr>
                          </a:solidFill>
                          <a:latin typeface="+mn-lt"/>
                          <a:ea typeface="+mn-ea"/>
                          <a:cs typeface="+mn-cs"/>
                        </a:defRPr>
                      </a:pPr>
                      <a:t>[CATEGORY NAME]</a:t>
                    </a:fld>
                    <a:r>
                      <a:rPr lang="en-US" sz="2000" b="1" baseline="0" dirty="0"/>
                      <a:t>
</a:t>
                    </a:r>
                    <a:fld id="{93491A72-09DE-41AD-A4EE-2C5EA63CD9DA}" type="PERCENTAGE">
                      <a:rPr lang="en-US" sz="2000" b="1" baseline="0"/>
                      <a:pPr>
                        <a:defRPr sz="1197" b="0" i="0" u="none" strike="noStrike" kern="1200" baseline="0">
                          <a:solidFill>
                            <a:schemeClr val="tx1">
                              <a:lumMod val="75000"/>
                              <a:lumOff val="25000"/>
                            </a:schemeClr>
                          </a:solidFill>
                          <a:latin typeface="+mn-lt"/>
                          <a:ea typeface="+mn-ea"/>
                          <a:cs typeface="+mn-cs"/>
                        </a:defRPr>
                      </a:pPr>
                      <a:t>[PERCENTAGE]</a:t>
                    </a:fld>
                    <a:endParaRPr lang="en-US" sz="2000" b="1" baseline="0" dirty="0"/>
                  </a:p>
                </c:rich>
              </c:tx>
              <c:spPr>
                <a:noFill/>
                <a:ln>
                  <a:noFill/>
                </a:ln>
                <a:effectLst/>
              </c:spPr>
              <c:showLegendKey val="1"/>
              <c:showVal val="0"/>
              <c:showCatName val="1"/>
              <c:showSerName val="0"/>
              <c:showPercent val="1"/>
              <c:showBubbleSize val="0"/>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2-6D16-43D9-887B-1FF94276EC76}"/>
                </c:ext>
              </c:extLst>
            </c:dLbl>
            <c:dLbl>
              <c:idx val="4"/>
              <c:layout>
                <c:manualLayout>
                  <c:x val="0.27879429133858269"/>
                  <c:y val="-3.6669535145820919E-3"/>
                </c:manualLayout>
              </c:layout>
              <c:tx>
                <c:rich>
                  <a:bodyPr/>
                  <a:lstStyle/>
                  <a:p>
                    <a:fld id="{892116A4-775D-4256-8955-509298F51500}" type="CATEGORYNAME">
                      <a:rPr lang="en-US" sz="2000" b="1"/>
                      <a:pPr/>
                      <a:t>[CATEGORY NAME]</a:t>
                    </a:fld>
                    <a:r>
                      <a:rPr lang="en-US" sz="2000" b="1" baseline="0" dirty="0"/>
                      <a:t>
</a:t>
                    </a:r>
                    <a:fld id="{D74A9385-9BCC-4D12-9E76-86AE652E3259}" type="PERCENTAGE">
                      <a:rPr lang="en-US" sz="2000" b="1" baseline="0"/>
                      <a:pPr/>
                      <a:t>[PERCENTAGE]</a:t>
                    </a:fld>
                    <a:endParaRPr lang="en-US" sz="2000" b="1" baseline="0" dirty="0"/>
                  </a:p>
                </c:rich>
              </c:tx>
              <c:showLegendKey val="1"/>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6D16-43D9-887B-1FF94276EC76}"/>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1"/>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General Fund</c:v>
                </c:pt>
                <c:pt idx="1">
                  <c:v>Capital Projects</c:v>
                </c:pt>
                <c:pt idx="2">
                  <c:v>Special Revenues</c:v>
                </c:pt>
                <c:pt idx="3">
                  <c:v>School Nutrition</c:v>
                </c:pt>
                <c:pt idx="4">
                  <c:v>Other Funds</c:v>
                </c:pt>
              </c:strCache>
            </c:strRef>
          </c:cat>
          <c:val>
            <c:numRef>
              <c:f>Sheet1!$B$2:$B$6</c:f>
              <c:numCache>
                <c:formatCode>General</c:formatCode>
                <c:ptCount val="5"/>
                <c:pt idx="0">
                  <c:v>250041399</c:v>
                </c:pt>
                <c:pt idx="1">
                  <c:v>51181031</c:v>
                </c:pt>
                <c:pt idx="2">
                  <c:v>84783248</c:v>
                </c:pt>
                <c:pt idx="3">
                  <c:v>21522314</c:v>
                </c:pt>
                <c:pt idx="4">
                  <c:v>3154836</c:v>
                </c:pt>
              </c:numCache>
            </c:numRef>
          </c:val>
          <c:extLst>
            <c:ext xmlns:c16="http://schemas.microsoft.com/office/drawing/2014/chart" uri="{C3380CC4-5D6E-409C-BE32-E72D297353CC}">
              <c16:uniqueId val="{00000000-6D16-43D9-887B-1FF94276EC76}"/>
            </c:ext>
          </c:extLst>
        </c:ser>
        <c:dLbls>
          <c:showLegendKey val="0"/>
          <c:showVal val="0"/>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3">
  <cs:axisTitle>
    <cs:lnRef idx="0"/>
    <cs:fillRef idx="0"/>
    <cs:effectRef idx="0"/>
    <cs:fontRef idx="minor">
      <a:schemeClr val="tx1">
        <a:lumMod val="50000"/>
        <a:lumOff val="50000"/>
      </a:schemeClr>
    </cs:fontRef>
    <cs:defRPr sz="1197" kern="1200"/>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styleClr val="auto"/>
    </cs:lnRef>
    <cs:fillRef idx="0"/>
    <cs:effectRef idx="0">
      <cs:styleClr val="auto"/>
    </cs:effectRef>
    <cs:fontRef idx="minor">
      <cs:styleClr val="auto"/>
    </cs:fontRef>
    <cs:spPr>
      <a:solidFill>
        <a:schemeClr val="lt1">
          <a:alpha val="90000"/>
        </a:schemeClr>
      </a:solidFill>
      <a:ln w="12700" cap="flat" cmpd="sng" algn="ctr">
        <a:solidFill>
          <a:schemeClr val="phClr"/>
        </a:solidFill>
        <a:round/>
      </a:ln>
      <a:effectLst>
        <a:outerShdw blurRad="50800" dist="38100" dir="2700000" algn="tl" rotWithShape="0">
          <a:schemeClr val="phClr">
            <a:lumMod val="75000"/>
            <a:alpha val="40000"/>
          </a:schemeClr>
        </a:outerShdw>
      </a:effectLst>
    </cs:spPr>
    <cs:defRPr sz="1330" b="0" i="0" u="none" strike="noStrike" kern="1200" baseline="0">
      <a:effectLst/>
    </cs:defRPr>
    <cs:bodyPr rot="0" spcFirstLastPara="1" vertOverflow="clip" horzOverflow="clip" vert="horz" wrap="square" lIns="38100" tIns="19050" rIns="38100" bIns="19050" anchor="ctr" anchorCtr="1">
      <a:spAutoFit/>
    </cs:bodyPr>
  </cs:dataLabel>
  <cs:dataLabelCallout>
    <cs:lnRef idx="0">
      <cs:styleClr val="auto"/>
    </cs:lnRef>
    <cs:fillRef idx="0"/>
    <cs:effectRef idx="0">
      <cs:styleClr val="auto"/>
    </cs:effectRef>
    <cs:fontRef idx="minor">
      <cs:styleClr val="auto"/>
    </cs:fontRef>
    <cs:spPr>
      <a:solidFill>
        <a:schemeClr val="lt1">
          <a:alpha val="90000"/>
        </a:schemeClr>
      </a:solidFill>
      <a:ln w="12700" cap="flat" cmpd="sng" algn="ctr">
        <a:solidFill>
          <a:schemeClr val="phClr"/>
        </a:solidFill>
        <a:round/>
      </a:ln>
      <a:effectLst>
        <a:outerShdw blurRad="50800" dist="38100" dir="2700000" algn="tl" rotWithShape="0">
          <a:schemeClr val="phClr">
            <a:lumMod val="75000"/>
            <a:alpha val="40000"/>
          </a:schemeClr>
        </a:outerShdw>
      </a:effectLst>
    </cs:spPr>
    <cs:defRPr sz="1330" b="0" i="0" u="none" strike="noStrike" kern="1200" baseline="0">
      <a:effectLst/>
    </cs:defRPr>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alpha val="70000"/>
        </a:schemeClr>
      </a:solidFill>
    </cs:spPr>
  </cs:dataPoint>
  <cs:dataPoint3D>
    <cs:lnRef idx="0">
      <cs:styleClr val="auto"/>
    </cs:lnRef>
    <cs:fillRef idx="0">
      <cs:styleClr val="auto"/>
    </cs:fillRef>
    <cs:effectRef idx="0">
      <cs:styleClr val="auto"/>
    </cs:effectRef>
    <cs:fontRef idx="minor">
      <a:schemeClr val="tx1"/>
    </cs:fontRef>
    <cs:spPr>
      <a:solidFill>
        <a:schemeClr val="phClr">
          <a:alpha val="90000"/>
        </a:schemeClr>
      </a:solidFill>
      <a:ln w="19050">
        <a:solidFill>
          <a:schemeClr val="phClr">
            <a:lumMod val="75000"/>
          </a:schemeClr>
        </a:solidFill>
      </a:ln>
      <a:effectLst>
        <a:innerShdw blurRad="114300">
          <a:schemeClr val="phClr">
            <a:lumMod val="75000"/>
          </a:schemeClr>
        </a:innerShdw>
      </a:effectLst>
      <a:scene3d>
        <a:camera prst="orthographicFront"/>
        <a:lightRig rig="threePt" dir="t"/>
      </a:scene3d>
      <a:sp3d contourW="19050" prstMaterial="flat">
        <a:contourClr>
          <a:schemeClr val="accent4">
            <a:lumMod val="75000"/>
          </a:schemeClr>
        </a:contourClr>
      </a:sp3d>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spc="20" baseline="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0.44714</cdr:x>
      <cdr:y>0.1971</cdr:y>
    </cdr:from>
    <cdr:to>
      <cdr:x>0.67511</cdr:x>
      <cdr:y>0.32464</cdr:y>
    </cdr:to>
    <cdr:sp macro="" textlink="">
      <cdr:nvSpPr>
        <cdr:cNvPr id="2" name="TextBox 1"/>
        <cdr:cNvSpPr txBox="1"/>
      </cdr:nvSpPr>
      <cdr:spPr>
        <a:xfrm xmlns:a="http://schemas.openxmlformats.org/drawingml/2006/main">
          <a:off x="3867150" y="1295401"/>
          <a:ext cx="1971675" cy="8382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0.40865</cdr:x>
      <cdr:y>0.2791</cdr:y>
    </cdr:from>
    <cdr:to>
      <cdr:x>0.62487</cdr:x>
      <cdr:y>0.37698</cdr:y>
    </cdr:to>
    <cdr:sp macro="" textlink="">
      <cdr:nvSpPr>
        <cdr:cNvPr id="3" name="TextBox 2"/>
        <cdr:cNvSpPr txBox="1"/>
      </cdr:nvSpPr>
      <cdr:spPr>
        <a:xfrm xmlns:a="http://schemas.openxmlformats.org/drawingml/2006/main">
          <a:off x="3600452" y="2009775"/>
          <a:ext cx="1905000" cy="70485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800" b="1" baseline="0" dirty="0">
            <a:solidFill>
              <a:schemeClr val="bg1"/>
            </a:solidFill>
          </a:endParaRPr>
        </a:p>
      </cdr:txBody>
    </cdr:sp>
  </cdr:relSizeAnchor>
  <cdr:relSizeAnchor xmlns:cdr="http://schemas.openxmlformats.org/drawingml/2006/chartDrawing">
    <cdr:from>
      <cdr:x>0.02863</cdr:x>
      <cdr:y>0.03188</cdr:y>
    </cdr:from>
    <cdr:to>
      <cdr:x>0.54075</cdr:x>
      <cdr:y>0.23913</cdr:y>
    </cdr:to>
    <cdr:sp macro="" textlink="">
      <cdr:nvSpPr>
        <cdr:cNvPr id="4" name="TextBox 3"/>
        <cdr:cNvSpPr txBox="1"/>
      </cdr:nvSpPr>
      <cdr:spPr>
        <a:xfrm xmlns:a="http://schemas.openxmlformats.org/drawingml/2006/main">
          <a:off x="247649" y="209550"/>
          <a:ext cx="4429125" cy="136207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0.12335</cdr:x>
      <cdr:y>0.08261</cdr:y>
    </cdr:from>
    <cdr:to>
      <cdr:x>0.22907</cdr:x>
      <cdr:y>0.22174</cdr:y>
    </cdr:to>
    <cdr:sp macro="" textlink="">
      <cdr:nvSpPr>
        <cdr:cNvPr id="5" name="TextBox 4"/>
        <cdr:cNvSpPr txBox="1"/>
      </cdr:nvSpPr>
      <cdr:spPr>
        <a:xfrm xmlns:a="http://schemas.openxmlformats.org/drawingml/2006/main">
          <a:off x="1066800" y="542925"/>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0.11271</cdr:x>
      <cdr:y>0.04124</cdr:y>
    </cdr:from>
    <cdr:to>
      <cdr:x>0.94963</cdr:x>
      <cdr:y>0.16557</cdr:y>
    </cdr:to>
    <cdr:sp macro="" textlink="">
      <cdr:nvSpPr>
        <cdr:cNvPr id="6" name="TextBox 5"/>
        <cdr:cNvSpPr txBox="1"/>
      </cdr:nvSpPr>
      <cdr:spPr>
        <a:xfrm xmlns:a="http://schemas.openxmlformats.org/drawingml/2006/main">
          <a:off x="993026" y="287162"/>
          <a:ext cx="7373789" cy="865681"/>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en-US" sz="2400" b="1" dirty="0">
              <a:solidFill>
                <a:srgbClr val="16345E"/>
              </a:solidFill>
            </a:rPr>
            <a:t>FY2024 GENERAL FUND </a:t>
          </a:r>
        </a:p>
        <a:p xmlns:a="http://schemas.openxmlformats.org/drawingml/2006/main">
          <a:pPr algn="ctr"/>
          <a:r>
            <a:rPr lang="en-US" sz="2400" b="1" dirty="0">
              <a:solidFill>
                <a:srgbClr val="16345E"/>
              </a:solidFill>
            </a:rPr>
            <a:t>EXPENDITURES</a:t>
          </a:r>
          <a:r>
            <a:rPr lang="en-US" sz="2400" b="1" baseline="0" dirty="0">
              <a:solidFill>
                <a:srgbClr val="16345E"/>
              </a:solidFill>
            </a:rPr>
            <a:t> BY FUNCTION</a:t>
          </a:r>
          <a:endParaRPr lang="en-US" sz="2400" b="1" dirty="0">
            <a:solidFill>
              <a:srgbClr val="16345E"/>
            </a:solidFill>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94DD662-644D-6574-C89D-AD4BBB146756}"/>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8F49AB7-1532-3D11-81BE-D3153EC01F5C}"/>
              </a:ext>
            </a:extLst>
          </p:cNvPr>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73459E3C-C120-457A-A05D-3E87A0734F23}" type="datetimeFigureOut">
              <a:rPr lang="en-US" smtClean="0"/>
              <a:t>6/1/2023</a:t>
            </a:fld>
            <a:endParaRPr lang="en-US"/>
          </a:p>
        </p:txBody>
      </p:sp>
      <p:sp>
        <p:nvSpPr>
          <p:cNvPr id="4" name="Footer Placeholder 3">
            <a:extLst>
              <a:ext uri="{FF2B5EF4-FFF2-40B4-BE49-F238E27FC236}">
                <a16:creationId xmlns:a16="http://schemas.microsoft.com/office/drawing/2014/main" id="{92F41B97-AA86-83E3-D002-773D562499B5}"/>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DF5B2E9-DD77-E67D-119A-4E607478B0E1}"/>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5E668B8B-6663-45A1-9AFE-9D6D8E31ADC4}" type="slidenum">
              <a:rPr lang="en-US" smtClean="0"/>
              <a:t>‹#›</a:t>
            </a:fld>
            <a:endParaRPr lang="en-US"/>
          </a:p>
        </p:txBody>
      </p:sp>
    </p:spTree>
    <p:extLst>
      <p:ext uri="{BB962C8B-B14F-4D97-AF65-F5344CB8AC3E}">
        <p14:creationId xmlns:p14="http://schemas.microsoft.com/office/powerpoint/2010/main" val="400823988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3038475" cy="466725"/>
          </a:xfrm>
          <a:prstGeom prst="rect">
            <a:avLst/>
          </a:prstGeom>
        </p:spPr>
        <p:txBody>
          <a:bodyPr vert="horz" lIns="91416" tIns="45709" rIns="91416" bIns="45709" rtlCol="0"/>
          <a:lstStyle>
            <a:lvl1pPr algn="l">
              <a:defRPr sz="1200"/>
            </a:lvl1pPr>
          </a:lstStyle>
          <a:p>
            <a:endParaRPr lang="en-US" dirty="0"/>
          </a:p>
        </p:txBody>
      </p:sp>
      <p:sp>
        <p:nvSpPr>
          <p:cNvPr id="3" name="Date Placeholder 2"/>
          <p:cNvSpPr>
            <a:spLocks noGrp="1"/>
          </p:cNvSpPr>
          <p:nvPr>
            <p:ph type="dt" idx="1"/>
          </p:nvPr>
        </p:nvSpPr>
        <p:spPr>
          <a:xfrm>
            <a:off x="3970340" y="2"/>
            <a:ext cx="3038475" cy="466725"/>
          </a:xfrm>
          <a:prstGeom prst="rect">
            <a:avLst/>
          </a:prstGeom>
        </p:spPr>
        <p:txBody>
          <a:bodyPr vert="horz" lIns="91416" tIns="45709" rIns="91416" bIns="45709" rtlCol="0"/>
          <a:lstStyle>
            <a:lvl1pPr algn="r">
              <a:defRPr sz="1200"/>
            </a:lvl1pPr>
          </a:lstStyle>
          <a:p>
            <a:fld id="{90BF5B3A-7A4D-4334-A03E-A5464C172EC0}" type="datetimeFigureOut">
              <a:rPr lang="en-US" smtClean="0"/>
              <a:t>5/24/2023</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16" tIns="45709" rIns="91416" bIns="45709" rtlCol="0" anchor="ctr"/>
          <a:lstStyle/>
          <a:p>
            <a:endParaRPr lang="en-US" dirty="0"/>
          </a:p>
        </p:txBody>
      </p:sp>
      <p:sp>
        <p:nvSpPr>
          <p:cNvPr id="5" name="Notes Placeholder 4"/>
          <p:cNvSpPr>
            <a:spLocks noGrp="1"/>
          </p:cNvSpPr>
          <p:nvPr>
            <p:ph type="body" sz="quarter" idx="3"/>
          </p:nvPr>
        </p:nvSpPr>
        <p:spPr>
          <a:xfrm>
            <a:off x="701676" y="4473576"/>
            <a:ext cx="5607050" cy="3660775"/>
          </a:xfrm>
          <a:prstGeom prst="rect">
            <a:avLst/>
          </a:prstGeom>
        </p:spPr>
        <p:txBody>
          <a:bodyPr vert="horz" lIns="91416" tIns="45709" rIns="91416" bIns="4570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2" y="8829677"/>
            <a:ext cx="3038475" cy="466725"/>
          </a:xfrm>
          <a:prstGeom prst="rect">
            <a:avLst/>
          </a:prstGeom>
        </p:spPr>
        <p:txBody>
          <a:bodyPr vert="horz" lIns="91416" tIns="45709" rIns="91416" bIns="4570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340" y="8829677"/>
            <a:ext cx="3038475" cy="466725"/>
          </a:xfrm>
          <a:prstGeom prst="rect">
            <a:avLst/>
          </a:prstGeom>
        </p:spPr>
        <p:txBody>
          <a:bodyPr vert="horz" lIns="91416" tIns="45709" rIns="91416" bIns="45709" rtlCol="0" anchor="b"/>
          <a:lstStyle>
            <a:lvl1pPr algn="r">
              <a:defRPr sz="1200"/>
            </a:lvl1pPr>
          </a:lstStyle>
          <a:p>
            <a:fld id="{7F0FCF59-A5A3-4B58-831F-FBDDFA5B6BF1}" type="slidenum">
              <a:rPr lang="en-US" smtClean="0"/>
              <a:t>‹#›</a:t>
            </a:fld>
            <a:endParaRPr lang="en-US" dirty="0"/>
          </a:p>
        </p:txBody>
      </p:sp>
    </p:spTree>
    <p:extLst>
      <p:ext uri="{BB962C8B-B14F-4D97-AF65-F5344CB8AC3E}">
        <p14:creationId xmlns:p14="http://schemas.microsoft.com/office/powerpoint/2010/main" val="306622153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0FCF59-A5A3-4B58-831F-FBDDFA5B6BF1}" type="slidenum">
              <a:rPr lang="en-US" smtClean="0"/>
              <a:t>7</a:t>
            </a:fld>
            <a:endParaRPr lang="en-US" dirty="0"/>
          </a:p>
        </p:txBody>
      </p:sp>
    </p:spTree>
    <p:extLst>
      <p:ext uri="{BB962C8B-B14F-4D97-AF65-F5344CB8AC3E}">
        <p14:creationId xmlns:p14="http://schemas.microsoft.com/office/powerpoint/2010/main" val="28827934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0FCF59-A5A3-4B58-831F-FBDDFA5B6BF1}" type="slidenum">
              <a:rPr lang="en-US" smtClean="0"/>
              <a:t>10</a:t>
            </a:fld>
            <a:endParaRPr lang="en-US" dirty="0"/>
          </a:p>
        </p:txBody>
      </p:sp>
    </p:spTree>
    <p:extLst>
      <p:ext uri="{BB962C8B-B14F-4D97-AF65-F5344CB8AC3E}">
        <p14:creationId xmlns:p14="http://schemas.microsoft.com/office/powerpoint/2010/main" val="24220865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0FCF59-A5A3-4B58-831F-FBDDFA5B6BF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2479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0FCF59-A5A3-4B58-831F-FBDDFA5B6BF1}" type="slidenum">
              <a:rPr lang="en-US" smtClean="0"/>
              <a:t>14</a:t>
            </a:fld>
            <a:endParaRPr lang="en-US" dirty="0"/>
          </a:p>
        </p:txBody>
      </p:sp>
    </p:spTree>
    <p:extLst>
      <p:ext uri="{BB962C8B-B14F-4D97-AF65-F5344CB8AC3E}">
        <p14:creationId xmlns:p14="http://schemas.microsoft.com/office/powerpoint/2010/main" val="37740777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0FCF59-A5A3-4B58-831F-FBDDFA5B6BF1}" type="slidenum">
              <a:rPr lang="en-US" smtClean="0"/>
              <a:t>15</a:t>
            </a:fld>
            <a:endParaRPr lang="en-US" dirty="0"/>
          </a:p>
        </p:txBody>
      </p:sp>
    </p:spTree>
    <p:extLst>
      <p:ext uri="{BB962C8B-B14F-4D97-AF65-F5344CB8AC3E}">
        <p14:creationId xmlns:p14="http://schemas.microsoft.com/office/powerpoint/2010/main" val="7188101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0FCF59-A5A3-4B58-831F-FBDDFA5B6BF1}" type="slidenum">
              <a:rPr lang="en-US" smtClean="0"/>
              <a:t>16</a:t>
            </a:fld>
            <a:endParaRPr lang="en-US" dirty="0"/>
          </a:p>
        </p:txBody>
      </p:sp>
    </p:spTree>
    <p:extLst>
      <p:ext uri="{BB962C8B-B14F-4D97-AF65-F5344CB8AC3E}">
        <p14:creationId xmlns:p14="http://schemas.microsoft.com/office/powerpoint/2010/main" val="38264279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0FCF59-A5A3-4B58-831F-FBDDFA5B6BF1}" type="slidenum">
              <a:rPr lang="en-US" smtClean="0"/>
              <a:t>17</a:t>
            </a:fld>
            <a:endParaRPr lang="en-US" dirty="0"/>
          </a:p>
        </p:txBody>
      </p:sp>
    </p:spTree>
    <p:extLst>
      <p:ext uri="{BB962C8B-B14F-4D97-AF65-F5344CB8AC3E}">
        <p14:creationId xmlns:p14="http://schemas.microsoft.com/office/powerpoint/2010/main" val="42394366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0FCF59-A5A3-4B58-831F-FBDDFA5B6BF1}" type="slidenum">
              <a:rPr lang="en-US" smtClean="0"/>
              <a:t>18</a:t>
            </a:fld>
            <a:endParaRPr lang="en-US" dirty="0"/>
          </a:p>
        </p:txBody>
      </p:sp>
    </p:spTree>
    <p:extLst>
      <p:ext uri="{BB962C8B-B14F-4D97-AF65-F5344CB8AC3E}">
        <p14:creationId xmlns:p14="http://schemas.microsoft.com/office/powerpoint/2010/main" val="8564963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0FCF59-A5A3-4B58-831F-FBDDFA5B6BF1}" type="slidenum">
              <a:rPr lang="en-US" smtClean="0"/>
              <a:t>19</a:t>
            </a:fld>
            <a:endParaRPr lang="en-US" dirty="0"/>
          </a:p>
        </p:txBody>
      </p:sp>
    </p:spTree>
    <p:extLst>
      <p:ext uri="{BB962C8B-B14F-4D97-AF65-F5344CB8AC3E}">
        <p14:creationId xmlns:p14="http://schemas.microsoft.com/office/powerpoint/2010/main" val="6000161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0FCF59-A5A3-4B58-831F-FBDDFA5B6BF1}" type="slidenum">
              <a:rPr lang="en-US" smtClean="0"/>
              <a:t>20</a:t>
            </a:fld>
            <a:endParaRPr lang="en-US" dirty="0"/>
          </a:p>
        </p:txBody>
      </p:sp>
    </p:spTree>
    <p:extLst>
      <p:ext uri="{BB962C8B-B14F-4D97-AF65-F5344CB8AC3E}">
        <p14:creationId xmlns:p14="http://schemas.microsoft.com/office/powerpoint/2010/main" val="5764008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0FCF59-A5A3-4B58-831F-FBDDFA5B6BF1}" type="slidenum">
              <a:rPr lang="en-US" smtClean="0"/>
              <a:t>21</a:t>
            </a:fld>
            <a:endParaRPr lang="en-US" dirty="0"/>
          </a:p>
        </p:txBody>
      </p:sp>
    </p:spTree>
    <p:extLst>
      <p:ext uri="{BB962C8B-B14F-4D97-AF65-F5344CB8AC3E}">
        <p14:creationId xmlns:p14="http://schemas.microsoft.com/office/powerpoint/2010/main" val="31444593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0FCF59-A5A3-4B58-831F-FBDDFA5B6BF1}" type="slidenum">
              <a:rPr lang="en-US" smtClean="0"/>
              <a:t>34</a:t>
            </a:fld>
            <a:endParaRPr lang="en-US" dirty="0"/>
          </a:p>
        </p:txBody>
      </p:sp>
    </p:spTree>
    <p:extLst>
      <p:ext uri="{BB962C8B-B14F-4D97-AF65-F5344CB8AC3E}">
        <p14:creationId xmlns:p14="http://schemas.microsoft.com/office/powerpoint/2010/main" val="23028483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0FCF59-A5A3-4B58-831F-FBDDFA5B6BF1}" type="slidenum">
              <a:rPr lang="en-US" smtClean="0"/>
              <a:t>72</a:t>
            </a:fld>
            <a:endParaRPr lang="en-US" dirty="0"/>
          </a:p>
        </p:txBody>
      </p:sp>
    </p:spTree>
    <p:extLst>
      <p:ext uri="{BB962C8B-B14F-4D97-AF65-F5344CB8AC3E}">
        <p14:creationId xmlns:p14="http://schemas.microsoft.com/office/powerpoint/2010/main" val="28133478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0FCF59-A5A3-4B58-831F-FBDDFA5B6BF1}" type="slidenum">
              <a:rPr lang="en-US" smtClean="0"/>
              <a:t>73</a:t>
            </a:fld>
            <a:endParaRPr lang="en-US" dirty="0"/>
          </a:p>
        </p:txBody>
      </p:sp>
    </p:spTree>
    <p:extLst>
      <p:ext uri="{BB962C8B-B14F-4D97-AF65-F5344CB8AC3E}">
        <p14:creationId xmlns:p14="http://schemas.microsoft.com/office/powerpoint/2010/main" val="6382040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0FCF59-A5A3-4B58-831F-FBDDFA5B6BF1}" type="slidenum">
              <a:rPr lang="en-US" smtClean="0"/>
              <a:t>75</a:t>
            </a:fld>
            <a:endParaRPr lang="en-US" dirty="0"/>
          </a:p>
        </p:txBody>
      </p:sp>
    </p:spTree>
    <p:extLst>
      <p:ext uri="{BB962C8B-B14F-4D97-AF65-F5344CB8AC3E}">
        <p14:creationId xmlns:p14="http://schemas.microsoft.com/office/powerpoint/2010/main" val="27353584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0FCF59-A5A3-4B58-831F-FBDDFA5B6BF1}" type="slidenum">
              <a:rPr lang="en-US" smtClean="0"/>
              <a:t>81</a:t>
            </a:fld>
            <a:endParaRPr lang="en-US" dirty="0"/>
          </a:p>
        </p:txBody>
      </p:sp>
    </p:spTree>
    <p:extLst>
      <p:ext uri="{BB962C8B-B14F-4D97-AF65-F5344CB8AC3E}">
        <p14:creationId xmlns:p14="http://schemas.microsoft.com/office/powerpoint/2010/main" val="10241152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0FCF59-A5A3-4B58-831F-FBDDFA5B6BF1}" type="slidenum">
              <a:rPr lang="en-US" smtClean="0"/>
              <a:t>86</a:t>
            </a:fld>
            <a:endParaRPr lang="en-US" dirty="0"/>
          </a:p>
        </p:txBody>
      </p:sp>
    </p:spTree>
    <p:extLst>
      <p:ext uri="{BB962C8B-B14F-4D97-AF65-F5344CB8AC3E}">
        <p14:creationId xmlns:p14="http://schemas.microsoft.com/office/powerpoint/2010/main" val="15030068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16CA3-6433-40DD-A5D9-C1B905BC574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6F87022-95B8-483B-88FA-133A074B248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3D25520-D755-46CC-B70F-4E984E3452CC}"/>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ACEBD2B7-50C0-44CE-88D5-D2941498D1F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431B2AB-1DDC-4EEE-A8D5-7E32BA0B7E39}"/>
              </a:ext>
            </a:extLst>
          </p:cNvPr>
          <p:cNvSpPr>
            <a:spLocks noGrp="1"/>
          </p:cNvSpPr>
          <p:nvPr>
            <p:ph type="sldNum" sz="quarter" idx="12"/>
          </p:nvPr>
        </p:nvSpPr>
        <p:spPr/>
        <p:txBody>
          <a:bodyPr/>
          <a:lstStyle/>
          <a:p>
            <a:fld id="{F5429E20-6135-4A01-AE1B-F6BE31181CEC}" type="slidenum">
              <a:rPr lang="en-US" smtClean="0"/>
              <a:t>‹#›</a:t>
            </a:fld>
            <a:endParaRPr lang="en-US" dirty="0"/>
          </a:p>
        </p:txBody>
      </p:sp>
    </p:spTree>
    <p:extLst>
      <p:ext uri="{BB962C8B-B14F-4D97-AF65-F5344CB8AC3E}">
        <p14:creationId xmlns:p14="http://schemas.microsoft.com/office/powerpoint/2010/main" val="11727501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BB33F-4ABB-4932-9686-18CCA9CC90B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7F15C5-C383-4FB8-9CB4-732F01B2E9F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647838-60E7-417B-9CE7-D577EDD7BA77}"/>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54219766-685A-4A17-BC0B-0FE866CFB6E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F4EFF1F-1B63-4BD3-9683-4298A4A74788}"/>
              </a:ext>
            </a:extLst>
          </p:cNvPr>
          <p:cNvSpPr>
            <a:spLocks noGrp="1"/>
          </p:cNvSpPr>
          <p:nvPr>
            <p:ph type="sldNum" sz="quarter" idx="12"/>
          </p:nvPr>
        </p:nvSpPr>
        <p:spPr/>
        <p:txBody>
          <a:bodyPr/>
          <a:lstStyle/>
          <a:p>
            <a:fld id="{F5429E20-6135-4A01-AE1B-F6BE31181CEC}" type="slidenum">
              <a:rPr lang="en-US" smtClean="0"/>
              <a:t>‹#›</a:t>
            </a:fld>
            <a:endParaRPr lang="en-US" dirty="0"/>
          </a:p>
        </p:txBody>
      </p:sp>
    </p:spTree>
    <p:extLst>
      <p:ext uri="{BB962C8B-B14F-4D97-AF65-F5344CB8AC3E}">
        <p14:creationId xmlns:p14="http://schemas.microsoft.com/office/powerpoint/2010/main" val="1857592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24DC6-AC68-4A1D-B22E-23F3B25BD63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385801D-56E1-4E22-9B8F-FE71639AD24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F0A54A3-4625-4B0E-8184-E5D097E96B23}"/>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392D7841-8EDA-4C8C-82D4-EE3473D180C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5AE757A-DE74-4B2E-886B-4D54731A39E9}"/>
              </a:ext>
            </a:extLst>
          </p:cNvPr>
          <p:cNvSpPr>
            <a:spLocks noGrp="1"/>
          </p:cNvSpPr>
          <p:nvPr>
            <p:ph type="sldNum" sz="quarter" idx="12"/>
          </p:nvPr>
        </p:nvSpPr>
        <p:spPr/>
        <p:txBody>
          <a:bodyPr/>
          <a:lstStyle/>
          <a:p>
            <a:fld id="{F5429E20-6135-4A01-AE1B-F6BE31181CEC}" type="slidenum">
              <a:rPr lang="en-US" smtClean="0"/>
              <a:t>‹#›</a:t>
            </a:fld>
            <a:endParaRPr lang="en-US" dirty="0"/>
          </a:p>
        </p:txBody>
      </p:sp>
    </p:spTree>
    <p:extLst>
      <p:ext uri="{BB962C8B-B14F-4D97-AF65-F5344CB8AC3E}">
        <p14:creationId xmlns:p14="http://schemas.microsoft.com/office/powerpoint/2010/main" val="488497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E9F77-3C9D-496B-B735-76EE9773327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6A050F9-E324-4D71-AF6C-1F13A75358E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7C54E6F-FD7D-451F-A6AB-807BD6E46A8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565B043-8DC2-430E-AC67-DA641344EF5B}"/>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2CD88C2E-830A-488F-91F9-FE985DDD454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6614AFC-89D3-4BAD-81E2-B49B3FB17AFA}"/>
              </a:ext>
            </a:extLst>
          </p:cNvPr>
          <p:cNvSpPr>
            <a:spLocks noGrp="1"/>
          </p:cNvSpPr>
          <p:nvPr>
            <p:ph type="sldNum" sz="quarter" idx="12"/>
          </p:nvPr>
        </p:nvSpPr>
        <p:spPr/>
        <p:txBody>
          <a:bodyPr/>
          <a:lstStyle/>
          <a:p>
            <a:fld id="{F5429E20-6135-4A01-AE1B-F6BE31181CEC}" type="slidenum">
              <a:rPr lang="en-US" smtClean="0"/>
              <a:t>‹#›</a:t>
            </a:fld>
            <a:endParaRPr lang="en-US" dirty="0"/>
          </a:p>
        </p:txBody>
      </p:sp>
    </p:spTree>
    <p:extLst>
      <p:ext uri="{BB962C8B-B14F-4D97-AF65-F5344CB8AC3E}">
        <p14:creationId xmlns:p14="http://schemas.microsoft.com/office/powerpoint/2010/main" val="512176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6B116-D900-4D89-B6C2-74388E03597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B8CDAFB-4361-450C-971F-C083148826C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F74C1D3-45CC-4E16-B86B-D261598BE5C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98A32CE-7D29-4E74-934F-6407DA4E2A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241314-B338-4340-B587-8F754389260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8D48EF1-9366-44B0-8699-1E6DA274C333}"/>
              </a:ext>
            </a:extLst>
          </p:cNvPr>
          <p:cNvSpPr>
            <a:spLocks noGrp="1"/>
          </p:cNvSpPr>
          <p:nvPr>
            <p:ph type="dt" sz="half" idx="10"/>
          </p:nvPr>
        </p:nvSpPr>
        <p:spPr/>
        <p:txBody>
          <a:bodyPr/>
          <a:lstStyle/>
          <a:p>
            <a:endParaRPr lang="en-US" dirty="0"/>
          </a:p>
        </p:txBody>
      </p:sp>
      <p:sp>
        <p:nvSpPr>
          <p:cNvPr id="8" name="Footer Placeholder 7">
            <a:extLst>
              <a:ext uri="{FF2B5EF4-FFF2-40B4-BE49-F238E27FC236}">
                <a16:creationId xmlns:a16="http://schemas.microsoft.com/office/drawing/2014/main" id="{A2A96C1C-CFAF-41EB-831F-BC4A70A61F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36E97193-E8EE-4675-BA67-BBFC89C431F3}"/>
              </a:ext>
            </a:extLst>
          </p:cNvPr>
          <p:cNvSpPr>
            <a:spLocks noGrp="1"/>
          </p:cNvSpPr>
          <p:nvPr>
            <p:ph type="sldNum" sz="quarter" idx="12"/>
          </p:nvPr>
        </p:nvSpPr>
        <p:spPr/>
        <p:txBody>
          <a:bodyPr/>
          <a:lstStyle/>
          <a:p>
            <a:fld id="{F5429E20-6135-4A01-AE1B-F6BE31181CEC}" type="slidenum">
              <a:rPr lang="en-US" smtClean="0"/>
              <a:t>‹#›</a:t>
            </a:fld>
            <a:endParaRPr lang="en-US" dirty="0"/>
          </a:p>
        </p:txBody>
      </p:sp>
    </p:spTree>
    <p:extLst>
      <p:ext uri="{BB962C8B-B14F-4D97-AF65-F5344CB8AC3E}">
        <p14:creationId xmlns:p14="http://schemas.microsoft.com/office/powerpoint/2010/main" val="24718011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54855-22B8-41E8-8514-3317D1200D6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51CEFAB-21CF-4A3F-B8E4-0D71DE6138F9}"/>
              </a:ext>
            </a:extLst>
          </p:cNvPr>
          <p:cNvSpPr>
            <a:spLocks noGrp="1"/>
          </p:cNvSpPr>
          <p:nvPr>
            <p:ph type="dt" sz="half" idx="10"/>
          </p:nvPr>
        </p:nvSpPr>
        <p:spPr/>
        <p:txBody>
          <a:bodyPr/>
          <a:lstStyle/>
          <a:p>
            <a:endParaRPr lang="en-US" dirty="0"/>
          </a:p>
        </p:txBody>
      </p:sp>
      <p:sp>
        <p:nvSpPr>
          <p:cNvPr id="4" name="Footer Placeholder 3">
            <a:extLst>
              <a:ext uri="{FF2B5EF4-FFF2-40B4-BE49-F238E27FC236}">
                <a16:creationId xmlns:a16="http://schemas.microsoft.com/office/drawing/2014/main" id="{1533D5E1-0099-440F-AF3D-87F3E76A10E0}"/>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26FE578-7C9B-4A7E-B8C6-6D66816ADE7B}"/>
              </a:ext>
            </a:extLst>
          </p:cNvPr>
          <p:cNvSpPr>
            <a:spLocks noGrp="1"/>
          </p:cNvSpPr>
          <p:nvPr>
            <p:ph type="sldNum" sz="quarter" idx="12"/>
          </p:nvPr>
        </p:nvSpPr>
        <p:spPr/>
        <p:txBody>
          <a:bodyPr/>
          <a:lstStyle/>
          <a:p>
            <a:fld id="{F5429E20-6135-4A01-AE1B-F6BE31181CEC}" type="slidenum">
              <a:rPr lang="en-US" smtClean="0"/>
              <a:t>‹#›</a:t>
            </a:fld>
            <a:endParaRPr lang="en-US" dirty="0"/>
          </a:p>
        </p:txBody>
      </p:sp>
    </p:spTree>
    <p:extLst>
      <p:ext uri="{BB962C8B-B14F-4D97-AF65-F5344CB8AC3E}">
        <p14:creationId xmlns:p14="http://schemas.microsoft.com/office/powerpoint/2010/main" val="29680454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532F67C-6C47-4F9B-BB93-EF8E241CF5A9}"/>
              </a:ext>
            </a:extLst>
          </p:cNvPr>
          <p:cNvSpPr>
            <a:spLocks noGrp="1"/>
          </p:cNvSpPr>
          <p:nvPr>
            <p:ph type="dt" sz="half" idx="10"/>
          </p:nvPr>
        </p:nvSpPr>
        <p:spPr/>
        <p:txBody>
          <a:bodyPr/>
          <a:lstStyle/>
          <a:p>
            <a:endParaRPr lang="en-US" dirty="0"/>
          </a:p>
        </p:txBody>
      </p:sp>
      <p:sp>
        <p:nvSpPr>
          <p:cNvPr id="3" name="Footer Placeholder 2">
            <a:extLst>
              <a:ext uri="{FF2B5EF4-FFF2-40B4-BE49-F238E27FC236}">
                <a16:creationId xmlns:a16="http://schemas.microsoft.com/office/drawing/2014/main" id="{B6179E35-1A34-497E-90BF-229F9CFB9A1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BA23C05-3F41-491C-9A1D-DA222AD18C86}"/>
              </a:ext>
            </a:extLst>
          </p:cNvPr>
          <p:cNvSpPr>
            <a:spLocks noGrp="1"/>
          </p:cNvSpPr>
          <p:nvPr>
            <p:ph type="sldNum" sz="quarter" idx="12"/>
          </p:nvPr>
        </p:nvSpPr>
        <p:spPr/>
        <p:txBody>
          <a:bodyPr/>
          <a:lstStyle/>
          <a:p>
            <a:fld id="{F5429E20-6135-4A01-AE1B-F6BE31181CEC}" type="slidenum">
              <a:rPr lang="en-US" smtClean="0"/>
              <a:t>‹#›</a:t>
            </a:fld>
            <a:endParaRPr lang="en-US" dirty="0"/>
          </a:p>
        </p:txBody>
      </p:sp>
    </p:spTree>
    <p:extLst>
      <p:ext uri="{BB962C8B-B14F-4D97-AF65-F5344CB8AC3E}">
        <p14:creationId xmlns:p14="http://schemas.microsoft.com/office/powerpoint/2010/main" val="3359953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39A89-C5D0-4085-A42C-2CE2ABE878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81E898C-84CA-4472-B178-A0083FB7E31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B3E043A-1E02-495F-BE81-E7C6ECEB20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002E15-8889-4CFB-8BCD-3D23D68FFBE5}"/>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81050E53-0330-4A3E-8389-DD928B29D78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1966C50-C173-4969-84C6-E480BBF3DB3C}"/>
              </a:ext>
            </a:extLst>
          </p:cNvPr>
          <p:cNvSpPr>
            <a:spLocks noGrp="1"/>
          </p:cNvSpPr>
          <p:nvPr>
            <p:ph type="sldNum" sz="quarter" idx="12"/>
          </p:nvPr>
        </p:nvSpPr>
        <p:spPr/>
        <p:txBody>
          <a:bodyPr/>
          <a:lstStyle/>
          <a:p>
            <a:fld id="{F5429E20-6135-4A01-AE1B-F6BE31181CEC}" type="slidenum">
              <a:rPr lang="en-US" smtClean="0"/>
              <a:t>‹#›</a:t>
            </a:fld>
            <a:endParaRPr lang="en-US" dirty="0"/>
          </a:p>
        </p:txBody>
      </p:sp>
    </p:spTree>
    <p:extLst>
      <p:ext uri="{BB962C8B-B14F-4D97-AF65-F5344CB8AC3E}">
        <p14:creationId xmlns:p14="http://schemas.microsoft.com/office/powerpoint/2010/main" val="20120594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D033C-74E9-46EE-9249-E347AFF231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F077B34-3220-4A35-AC74-6EDAC3D70D8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4435542E-C628-4019-A93B-66BC26D8C1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981CBA-4D82-4578-A6FD-CF8521AA3795}"/>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0F7B27C8-1FB3-4599-93EE-87367D08387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196C49B-BE8B-4727-888C-111423E4D5D4}"/>
              </a:ext>
            </a:extLst>
          </p:cNvPr>
          <p:cNvSpPr>
            <a:spLocks noGrp="1"/>
          </p:cNvSpPr>
          <p:nvPr>
            <p:ph type="sldNum" sz="quarter" idx="12"/>
          </p:nvPr>
        </p:nvSpPr>
        <p:spPr/>
        <p:txBody>
          <a:bodyPr/>
          <a:lstStyle/>
          <a:p>
            <a:fld id="{F5429E20-6135-4A01-AE1B-F6BE31181CEC}" type="slidenum">
              <a:rPr lang="en-US" smtClean="0"/>
              <a:t>‹#›</a:t>
            </a:fld>
            <a:endParaRPr lang="en-US" dirty="0"/>
          </a:p>
        </p:txBody>
      </p:sp>
    </p:spTree>
    <p:extLst>
      <p:ext uri="{BB962C8B-B14F-4D97-AF65-F5344CB8AC3E}">
        <p14:creationId xmlns:p14="http://schemas.microsoft.com/office/powerpoint/2010/main" val="398360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DF00E-FA9F-40DF-8672-DBCB50FE2F6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AC73C7B-E4CF-469C-B902-003D126D2DE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5A6548-B911-43CA-94AD-C1552085852E}"/>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EBBABE08-3230-4A6C-A249-330DB88DDC2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79F9863-3078-47DD-93AB-272270E00FDB}"/>
              </a:ext>
            </a:extLst>
          </p:cNvPr>
          <p:cNvSpPr>
            <a:spLocks noGrp="1"/>
          </p:cNvSpPr>
          <p:nvPr>
            <p:ph type="sldNum" sz="quarter" idx="12"/>
          </p:nvPr>
        </p:nvSpPr>
        <p:spPr/>
        <p:txBody>
          <a:bodyPr/>
          <a:lstStyle/>
          <a:p>
            <a:fld id="{F5429E20-6135-4A01-AE1B-F6BE31181CEC}" type="slidenum">
              <a:rPr lang="en-US" smtClean="0"/>
              <a:t>‹#›</a:t>
            </a:fld>
            <a:endParaRPr lang="en-US" dirty="0"/>
          </a:p>
        </p:txBody>
      </p:sp>
    </p:spTree>
    <p:extLst>
      <p:ext uri="{BB962C8B-B14F-4D97-AF65-F5344CB8AC3E}">
        <p14:creationId xmlns:p14="http://schemas.microsoft.com/office/powerpoint/2010/main" val="19758660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EBEEE56-0120-430F-9260-C8F7B93A767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E7C2871-1F4B-4253-8573-4376D87701E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BA8D64-621A-491E-B0E5-8DABA341C8BF}"/>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2BDF4174-DAF6-484D-8C45-FB01C7C1A30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2C650E3-FBC3-4793-A816-53A0EACD06B1}"/>
              </a:ext>
            </a:extLst>
          </p:cNvPr>
          <p:cNvSpPr>
            <a:spLocks noGrp="1"/>
          </p:cNvSpPr>
          <p:nvPr>
            <p:ph type="sldNum" sz="quarter" idx="12"/>
          </p:nvPr>
        </p:nvSpPr>
        <p:spPr/>
        <p:txBody>
          <a:bodyPr/>
          <a:lstStyle/>
          <a:p>
            <a:fld id="{F5429E20-6135-4A01-AE1B-F6BE31181CEC}" type="slidenum">
              <a:rPr lang="en-US" smtClean="0"/>
              <a:t>‹#›</a:t>
            </a:fld>
            <a:endParaRPr lang="en-US" dirty="0"/>
          </a:p>
        </p:txBody>
      </p:sp>
    </p:spTree>
    <p:extLst>
      <p:ext uri="{BB962C8B-B14F-4D97-AF65-F5344CB8AC3E}">
        <p14:creationId xmlns:p14="http://schemas.microsoft.com/office/powerpoint/2010/main" val="18198501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83667F-FF6A-4841-9381-1820E8362A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CAB2772-445D-40D7-9F77-EEF0A48532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197690-2AB5-4973-BAA0-1AFC65A157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AAB3FCAD-07B6-4E81-9529-9794C43106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DE69FDC9-02B5-4FE7-9171-DD461D8A07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429E20-6135-4A01-AE1B-F6BE31181CEC}" type="slidenum">
              <a:rPr lang="en-US" smtClean="0"/>
              <a:t>‹#›</a:t>
            </a:fld>
            <a:endParaRPr lang="en-US" dirty="0"/>
          </a:p>
        </p:txBody>
      </p:sp>
    </p:spTree>
    <p:extLst>
      <p:ext uri="{BB962C8B-B14F-4D97-AF65-F5344CB8AC3E}">
        <p14:creationId xmlns:p14="http://schemas.microsoft.com/office/powerpoint/2010/main" val="2079549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4.emf"/></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5.emf"/></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7.emf"/></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8.emf"/></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9.emf"/></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0.emf"/></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1.emf"/></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2.emf"/></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3.emf"/></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4.emf"/></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8" Type="http://schemas.openxmlformats.org/officeDocument/2006/relationships/image" Target="../media/image31.jpg"/><Relationship Id="rId3" Type="http://schemas.openxmlformats.org/officeDocument/2006/relationships/image" Target="../media/image27.png"/><Relationship Id="rId7" Type="http://schemas.openxmlformats.org/officeDocument/2006/relationships/hyperlink" Target="https://www.pexels.com/photo/white-heavy-equipment-3906736/" TargetMode="External"/><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30.jpg"/><Relationship Id="rId5" Type="http://schemas.openxmlformats.org/officeDocument/2006/relationships/image" Target="../media/image29.jpeg"/><Relationship Id="rId4" Type="http://schemas.openxmlformats.org/officeDocument/2006/relationships/image" Target="../media/image28.svg"/><Relationship Id="rId9" Type="http://schemas.openxmlformats.org/officeDocument/2006/relationships/hyperlink" Target="https://www.familyvacationcritic.com/free-things-to-do-in-atlanta-with-kids/art/"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41.jpg"/><Relationship Id="rId5" Type="http://schemas.openxmlformats.org/officeDocument/2006/relationships/image" Target="../media/image40.jpeg"/><Relationship Id="rId4" Type="http://schemas.openxmlformats.org/officeDocument/2006/relationships/image" Target="../media/image39.jpeg"/></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hyperlink" Target="https://www.pngall.com/gold-dollar-png" TargetMode="External"/><Relationship Id="rId4" Type="http://schemas.openxmlformats.org/officeDocument/2006/relationships/image" Target="../media/image43.png"/></Relationships>
</file>

<file path=ppt/slides/_rels/slide4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58.emf"/></Relationships>
</file>

<file path=ppt/slides/_rels/slide7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59.emf"/></Relationships>
</file>

<file path=ppt/slides/_rels/slide7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60.PNG"/></Relationships>
</file>

<file path=ppt/slides/_rels/slide7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65.PNG"/></Relationships>
</file>

<file path=ppt/slides/_rels/slide8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68.png"/></Relationships>
</file>

<file path=ppt/slides/_rels/slide8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hyperlink" Target="https://pixabay.com/en/approved-stamp-approval-quality-29149/" TargetMode="External"/><Relationship Id="rId4" Type="http://schemas.openxmlformats.org/officeDocument/2006/relationships/image" Target="../media/image72.png"/></Relationships>
</file>

<file path=ppt/slides/_rels/slide9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3.emf"/><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73.emf"/><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73.emf"/><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 rectangle&#10;&#10;Description automatically generated">
            <a:extLst>
              <a:ext uri="{FF2B5EF4-FFF2-40B4-BE49-F238E27FC236}">
                <a16:creationId xmlns:a16="http://schemas.microsoft.com/office/drawing/2014/main" id="{2AD9DEC6-B3CA-4C4F-9C22-0D644D9CE1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953" y="-154937"/>
            <a:ext cx="12279906" cy="6994525"/>
          </a:xfrm>
          <a:prstGeom prst="rect">
            <a:avLst/>
          </a:prstGeom>
        </p:spPr>
      </p:pic>
      <p:sp>
        <p:nvSpPr>
          <p:cNvPr id="4" name="TextBox 3">
            <a:extLst>
              <a:ext uri="{FF2B5EF4-FFF2-40B4-BE49-F238E27FC236}">
                <a16:creationId xmlns:a16="http://schemas.microsoft.com/office/drawing/2014/main" id="{53FF923D-D964-47FF-B103-1B78A9B101D8}"/>
              </a:ext>
            </a:extLst>
          </p:cNvPr>
          <p:cNvSpPr txBox="1"/>
          <p:nvPr/>
        </p:nvSpPr>
        <p:spPr>
          <a:xfrm>
            <a:off x="75501" y="5708059"/>
            <a:ext cx="9447190" cy="830997"/>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Dr. Dan A. Sims			</a:t>
            </a:r>
            <a:r>
              <a:rPr lang="en-US" sz="2000" b="1" dirty="0">
                <a:latin typeface="Arial" panose="020B0604020202020204" pitchFamily="34" charset="0"/>
                <a:cs typeface="Arial" panose="020B0604020202020204" pitchFamily="34" charset="0"/>
              </a:rPr>
              <a:t>Sharon Roberts, CPA</a:t>
            </a:r>
          </a:p>
          <a:p>
            <a:r>
              <a:rPr lang="en-US" sz="2200" i="1" dirty="0">
                <a:latin typeface="Arial" panose="020B0604020202020204" pitchFamily="34" charset="0"/>
                <a:cs typeface="Arial" panose="020B0604020202020204" pitchFamily="34" charset="0"/>
              </a:rPr>
              <a:t>Superintendent			</a:t>
            </a:r>
            <a:r>
              <a:rPr lang="en-US" sz="2000" i="1" dirty="0">
                <a:latin typeface="Arial" panose="020B0604020202020204" pitchFamily="34" charset="0"/>
                <a:cs typeface="Arial" panose="020B0604020202020204" pitchFamily="34" charset="0"/>
              </a:rPr>
              <a:t>Chief Financial Officer</a:t>
            </a:r>
          </a:p>
        </p:txBody>
      </p:sp>
      <p:sp>
        <p:nvSpPr>
          <p:cNvPr id="5" name="TextBox 4">
            <a:extLst>
              <a:ext uri="{FF2B5EF4-FFF2-40B4-BE49-F238E27FC236}">
                <a16:creationId xmlns:a16="http://schemas.microsoft.com/office/drawing/2014/main" id="{99982389-2625-4ABF-8AF6-FA4D5A16091A}"/>
              </a:ext>
            </a:extLst>
          </p:cNvPr>
          <p:cNvSpPr txBox="1"/>
          <p:nvPr/>
        </p:nvSpPr>
        <p:spPr>
          <a:xfrm>
            <a:off x="307571" y="96029"/>
            <a:ext cx="11488189" cy="2831544"/>
          </a:xfrm>
          <a:prstGeom prst="rect">
            <a:avLst/>
          </a:prstGeom>
          <a:noFill/>
        </p:spPr>
        <p:txBody>
          <a:bodyPr wrap="square" rtlCol="0">
            <a:spAutoFit/>
          </a:bodyPr>
          <a:lstStyle/>
          <a:p>
            <a:pPr algn="ctr"/>
            <a:r>
              <a:rPr lang="en-US" sz="4200" b="1" dirty="0">
                <a:solidFill>
                  <a:schemeClr val="bg1"/>
                </a:solidFill>
                <a:latin typeface="Arial" panose="020B0604020202020204" pitchFamily="34" charset="0"/>
                <a:cs typeface="Arial" panose="020B0604020202020204" pitchFamily="34" charset="0"/>
              </a:rPr>
              <a:t>FY 2024 </a:t>
            </a:r>
          </a:p>
          <a:p>
            <a:pPr algn="ctr"/>
            <a:r>
              <a:rPr lang="en-US" sz="4200" b="1" dirty="0">
                <a:solidFill>
                  <a:schemeClr val="bg1"/>
                </a:solidFill>
                <a:latin typeface="Arial" panose="020B0604020202020204" pitchFamily="34" charset="0"/>
                <a:cs typeface="Arial" panose="020B0604020202020204" pitchFamily="34" charset="0"/>
              </a:rPr>
              <a:t>Superintendent’s </a:t>
            </a:r>
          </a:p>
          <a:p>
            <a:pPr algn="ctr"/>
            <a:r>
              <a:rPr lang="en-US" sz="4200" b="1" dirty="0">
                <a:solidFill>
                  <a:schemeClr val="bg1"/>
                </a:solidFill>
                <a:latin typeface="Arial" panose="020B0604020202020204" pitchFamily="34" charset="0"/>
                <a:cs typeface="Arial" panose="020B0604020202020204" pitchFamily="34" charset="0"/>
              </a:rPr>
              <a:t>Recommended Budget - All Funds</a:t>
            </a:r>
          </a:p>
          <a:p>
            <a:pPr algn="ctr"/>
            <a:endParaRPr lang="en-US" sz="1000" b="1" dirty="0">
              <a:solidFill>
                <a:schemeClr val="bg1"/>
              </a:solidFill>
              <a:latin typeface="Arial" panose="020B0604020202020204" pitchFamily="34" charset="0"/>
              <a:cs typeface="Arial" panose="020B0604020202020204" pitchFamily="34" charset="0"/>
            </a:endParaRPr>
          </a:p>
          <a:p>
            <a:pPr algn="ctr"/>
            <a:r>
              <a:rPr lang="en-US" sz="4200" b="1" dirty="0">
                <a:solidFill>
                  <a:schemeClr val="bg1"/>
                </a:solidFill>
                <a:latin typeface="Arial" panose="020B0604020202020204" pitchFamily="34" charset="0"/>
                <a:cs typeface="Arial" panose="020B0604020202020204" pitchFamily="34" charset="0"/>
              </a:rPr>
              <a:t>Public Hearing #1</a:t>
            </a:r>
          </a:p>
        </p:txBody>
      </p:sp>
      <p:cxnSp>
        <p:nvCxnSpPr>
          <p:cNvPr id="6" name="Straight Connector 5">
            <a:extLst>
              <a:ext uri="{FF2B5EF4-FFF2-40B4-BE49-F238E27FC236}">
                <a16:creationId xmlns:a16="http://schemas.microsoft.com/office/drawing/2014/main" id="{F1A1B8DC-CE16-4098-920A-BF94DA555DB4}"/>
              </a:ext>
            </a:extLst>
          </p:cNvPr>
          <p:cNvCxnSpPr/>
          <p:nvPr/>
        </p:nvCxnSpPr>
        <p:spPr>
          <a:xfrm>
            <a:off x="1981199" y="3192731"/>
            <a:ext cx="8229600" cy="0"/>
          </a:xfrm>
          <a:prstGeom prst="line">
            <a:avLst/>
          </a:prstGeom>
          <a:ln w="31750">
            <a:solidFill>
              <a:srgbClr val="CC9900"/>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9C3E691B-FE91-4416-A06B-FA002FBAD498}"/>
              </a:ext>
            </a:extLst>
          </p:cNvPr>
          <p:cNvSpPr txBox="1"/>
          <p:nvPr/>
        </p:nvSpPr>
        <p:spPr>
          <a:xfrm>
            <a:off x="2067033" y="3209464"/>
            <a:ext cx="8233747" cy="646331"/>
          </a:xfrm>
          <a:prstGeom prst="rect">
            <a:avLst/>
          </a:prstGeom>
          <a:noFill/>
        </p:spPr>
        <p:txBody>
          <a:bodyPr wrap="square" rtlCol="0">
            <a:spAutoFit/>
          </a:bodyPr>
          <a:lstStyle/>
          <a:p>
            <a:pPr algn="ctr"/>
            <a:r>
              <a:rPr lang="en-US" sz="3600" dirty="0">
                <a:solidFill>
                  <a:prstClr val="white"/>
                </a:solidFill>
                <a:latin typeface="Arial" panose="020B0604020202020204" pitchFamily="34" charset="0"/>
                <a:cs typeface="Arial" panose="020B0604020202020204" pitchFamily="34" charset="0"/>
              </a:rPr>
              <a:t>BIBB COUNTY SCHOOL DISTRICT</a:t>
            </a:r>
          </a:p>
        </p:txBody>
      </p:sp>
      <p:sp>
        <p:nvSpPr>
          <p:cNvPr id="8" name="TextBox 7">
            <a:extLst>
              <a:ext uri="{FF2B5EF4-FFF2-40B4-BE49-F238E27FC236}">
                <a16:creationId xmlns:a16="http://schemas.microsoft.com/office/drawing/2014/main" id="{3E97BECB-643A-478D-817F-A3C459F63784}"/>
              </a:ext>
            </a:extLst>
          </p:cNvPr>
          <p:cNvSpPr txBox="1"/>
          <p:nvPr/>
        </p:nvSpPr>
        <p:spPr>
          <a:xfrm>
            <a:off x="3196050" y="3763662"/>
            <a:ext cx="5975715" cy="461665"/>
          </a:xfrm>
          <a:prstGeom prst="rect">
            <a:avLst/>
          </a:prstGeom>
          <a:noFill/>
        </p:spPr>
        <p:txBody>
          <a:bodyPr wrap="square" rtlCol="0">
            <a:spAutoFit/>
          </a:bodyPr>
          <a:lstStyle/>
          <a:p>
            <a:pPr algn="ctr"/>
            <a:r>
              <a:rPr lang="en-US" sz="2400" b="1" i="1" dirty="0">
                <a:solidFill>
                  <a:srgbClr val="CC9900"/>
                </a:solidFill>
                <a:latin typeface="Arial Narrow" panose="020B0606020202030204" pitchFamily="34" charset="0"/>
                <a:cs typeface="Arial" panose="020B0604020202020204" pitchFamily="34" charset="0"/>
              </a:rPr>
              <a:t>Leadership. Scholarship. Citizenship.</a:t>
            </a:r>
          </a:p>
        </p:txBody>
      </p:sp>
      <p:sp>
        <p:nvSpPr>
          <p:cNvPr id="9" name="TextBox 8">
            <a:extLst>
              <a:ext uri="{FF2B5EF4-FFF2-40B4-BE49-F238E27FC236}">
                <a16:creationId xmlns:a16="http://schemas.microsoft.com/office/drawing/2014/main" id="{2FAC44B8-E111-4BBD-B763-794D6866DCEC}"/>
              </a:ext>
            </a:extLst>
          </p:cNvPr>
          <p:cNvSpPr txBox="1"/>
          <p:nvPr/>
        </p:nvSpPr>
        <p:spPr>
          <a:xfrm>
            <a:off x="75501" y="6470256"/>
            <a:ext cx="5975715" cy="369332"/>
          </a:xfrm>
          <a:prstGeom prst="rect">
            <a:avLst/>
          </a:prstGeom>
          <a:noFill/>
        </p:spPr>
        <p:txBody>
          <a:bodyPr wrap="square" rtlCol="0">
            <a:spAutoFit/>
          </a:bodyPr>
          <a:lstStyle/>
          <a:p>
            <a:r>
              <a:rPr lang="en-US" b="1" i="1" dirty="0">
                <a:solidFill>
                  <a:srgbClr val="CC9900"/>
                </a:solidFill>
                <a:latin typeface="Arial Narrow" panose="020B0606020202030204" pitchFamily="34" charset="0"/>
                <a:cs typeface="Arial" panose="020B0604020202020204" pitchFamily="34" charset="0"/>
              </a:rPr>
              <a:t>June 6, 2023</a:t>
            </a:r>
          </a:p>
        </p:txBody>
      </p:sp>
      <p:sp>
        <p:nvSpPr>
          <p:cNvPr id="11" name="Slide Number Placeholder 10">
            <a:extLst>
              <a:ext uri="{FF2B5EF4-FFF2-40B4-BE49-F238E27FC236}">
                <a16:creationId xmlns:a16="http://schemas.microsoft.com/office/drawing/2014/main" id="{215A24E4-352C-80C4-C276-7113DC95BA72}"/>
              </a:ext>
            </a:extLst>
          </p:cNvPr>
          <p:cNvSpPr>
            <a:spLocks noGrp="1"/>
          </p:cNvSpPr>
          <p:nvPr>
            <p:ph type="sldNum" sz="quarter" idx="12"/>
          </p:nvPr>
        </p:nvSpPr>
        <p:spPr/>
        <p:txBody>
          <a:bodyPr/>
          <a:lstStyle/>
          <a:p>
            <a:fld id="{F5429E20-6135-4A01-AE1B-F6BE31181CEC}" type="slidenum">
              <a:rPr lang="en-US" smtClean="0"/>
              <a:t>1</a:t>
            </a:fld>
            <a:endParaRPr lang="en-US" dirty="0"/>
          </a:p>
        </p:txBody>
      </p:sp>
    </p:spTree>
    <p:extLst>
      <p:ext uri="{BB962C8B-B14F-4D97-AF65-F5344CB8AC3E}">
        <p14:creationId xmlns:p14="http://schemas.microsoft.com/office/powerpoint/2010/main" val="390009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Shape, rectangle&#10;&#10;Description automatically generated">
            <a:extLst>
              <a:ext uri="{FF2B5EF4-FFF2-40B4-BE49-F238E27FC236}">
                <a16:creationId xmlns:a16="http://schemas.microsoft.com/office/drawing/2014/main" id="{79FAF955-3CF5-484E-9208-F921FBC17D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9D2A059B-293F-454E-A4ED-E7CDD286A8AF}"/>
              </a:ext>
            </a:extLst>
          </p:cNvPr>
          <p:cNvSpPr/>
          <p:nvPr/>
        </p:nvSpPr>
        <p:spPr>
          <a:xfrm>
            <a:off x="772000" y="2217776"/>
            <a:ext cx="3350029" cy="427274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384B688D-CAA3-4F97-8E31-23DB7448AAAE}"/>
              </a:ext>
            </a:extLst>
          </p:cNvPr>
          <p:cNvSpPr/>
          <p:nvPr/>
        </p:nvSpPr>
        <p:spPr>
          <a:xfrm>
            <a:off x="4622547" y="2217776"/>
            <a:ext cx="3350029" cy="4272741"/>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D02C3AFF-E166-4CAA-A6E7-6EEB472B5239}"/>
              </a:ext>
            </a:extLst>
          </p:cNvPr>
          <p:cNvSpPr/>
          <p:nvPr/>
        </p:nvSpPr>
        <p:spPr>
          <a:xfrm>
            <a:off x="8473094" y="2217776"/>
            <a:ext cx="3350029" cy="4272741"/>
          </a:xfrm>
          <a:prstGeom prst="rect">
            <a:avLst/>
          </a:prstGeom>
          <a:solidFill>
            <a:srgbClr val="EEB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2CBCD1EF-28F9-4677-8727-E88D6EDB89A4}"/>
              </a:ext>
            </a:extLst>
          </p:cNvPr>
          <p:cNvSpPr/>
          <p:nvPr/>
        </p:nvSpPr>
        <p:spPr>
          <a:xfrm>
            <a:off x="942410" y="2569042"/>
            <a:ext cx="3009207" cy="3570208"/>
          </a:xfrm>
          <a:prstGeom prst="rect">
            <a:avLst/>
          </a:prstGeom>
        </p:spPr>
        <p:txBody>
          <a:bodyPr wrap="square">
            <a:spAutoFit/>
          </a:bodyPr>
          <a:lstStyle/>
          <a:p>
            <a:pPr algn="ctr"/>
            <a:r>
              <a:rPr lang="en-US" sz="3600" b="1" dirty="0">
                <a:solidFill>
                  <a:schemeClr val="bg1"/>
                </a:solidFill>
                <a:latin typeface="Franklin Gothic Medium" panose="020B0603020102020204" pitchFamily="34" charset="0"/>
              </a:rPr>
              <a:t>VISION</a:t>
            </a:r>
          </a:p>
          <a:p>
            <a:pPr algn="ctr"/>
            <a:endParaRPr lang="en-US" b="1" dirty="0">
              <a:solidFill>
                <a:schemeClr val="bg1"/>
              </a:solidFill>
              <a:latin typeface="Franklin Gothic Medium" panose="020B0603020102020204" pitchFamily="34" charset="0"/>
            </a:endParaRPr>
          </a:p>
          <a:p>
            <a:pPr lvl="0" algn="ctr">
              <a:lnSpc>
                <a:spcPct val="100000"/>
              </a:lnSpc>
              <a:spcBef>
                <a:spcPts val="0"/>
              </a:spcBef>
              <a:buNone/>
              <a:defRPr/>
            </a:pPr>
            <a:r>
              <a:rPr lang="en-US" sz="2800" dirty="0">
                <a:solidFill>
                  <a:schemeClr val="bg1"/>
                </a:solidFill>
                <a:latin typeface="Franklin Gothic Book" panose="020B0503020102020204" pitchFamily="34" charset="0"/>
                <a:cs typeface="Arial" panose="020B0604020202020204" pitchFamily="34" charset="0"/>
              </a:rPr>
              <a:t>Each student will demonstrate</a:t>
            </a:r>
          </a:p>
          <a:p>
            <a:pPr lvl="0" algn="ctr">
              <a:lnSpc>
                <a:spcPct val="100000"/>
              </a:lnSpc>
              <a:spcBef>
                <a:spcPts val="0"/>
              </a:spcBef>
              <a:buNone/>
              <a:defRPr/>
            </a:pPr>
            <a:r>
              <a:rPr lang="en-US" sz="2800" dirty="0">
                <a:solidFill>
                  <a:schemeClr val="bg1"/>
                </a:solidFill>
                <a:latin typeface="Franklin Gothic Book" panose="020B0503020102020204" pitchFamily="34" charset="0"/>
                <a:cs typeface="Arial" panose="020B0604020202020204" pitchFamily="34" charset="0"/>
              </a:rPr>
              <a:t>strength of character and will be college or career ready.</a:t>
            </a:r>
          </a:p>
        </p:txBody>
      </p:sp>
      <p:sp>
        <p:nvSpPr>
          <p:cNvPr id="8" name="TextBox 7">
            <a:extLst>
              <a:ext uri="{FF2B5EF4-FFF2-40B4-BE49-F238E27FC236}">
                <a16:creationId xmlns:a16="http://schemas.microsoft.com/office/drawing/2014/main" id="{A84CEC64-E108-4763-BF7F-BB4B2A72A754}"/>
              </a:ext>
            </a:extLst>
          </p:cNvPr>
          <p:cNvSpPr txBox="1"/>
          <p:nvPr/>
        </p:nvSpPr>
        <p:spPr>
          <a:xfrm>
            <a:off x="4894029" y="2569042"/>
            <a:ext cx="2890681" cy="3908762"/>
          </a:xfrm>
          <a:prstGeom prst="rect">
            <a:avLst/>
          </a:prstGeom>
          <a:noFill/>
        </p:spPr>
        <p:txBody>
          <a:bodyPr wrap="square" rtlCol="0">
            <a:spAutoFit/>
          </a:bodyPr>
          <a:lstStyle/>
          <a:p>
            <a:pPr algn="ctr"/>
            <a:r>
              <a:rPr lang="en-US" sz="3600" b="1" dirty="0">
                <a:solidFill>
                  <a:schemeClr val="bg1"/>
                </a:solidFill>
                <a:latin typeface="Franklin Gothic Medium" panose="020B0603020102020204" pitchFamily="34" charset="0"/>
              </a:rPr>
              <a:t>MISSION</a:t>
            </a:r>
          </a:p>
          <a:p>
            <a:pPr algn="ctr"/>
            <a:endParaRPr lang="en-US" b="1" dirty="0">
              <a:solidFill>
                <a:schemeClr val="bg1"/>
              </a:solidFill>
              <a:latin typeface="Franklin Gothic Medium" panose="020B0603020102020204" pitchFamily="34" charset="0"/>
            </a:endParaRPr>
          </a:p>
          <a:p>
            <a:pPr lvl="0" algn="ctr">
              <a:lnSpc>
                <a:spcPct val="100000"/>
              </a:lnSpc>
              <a:spcBef>
                <a:spcPct val="0"/>
              </a:spcBef>
              <a:buNone/>
              <a:defRPr/>
            </a:pPr>
            <a:r>
              <a:rPr lang="en-US" altLang="en-US" sz="2200" dirty="0">
                <a:solidFill>
                  <a:schemeClr val="bg1"/>
                </a:solidFill>
                <a:latin typeface="Franklin Gothic Book" panose="020B0503020102020204" pitchFamily="34" charset="0"/>
                <a:cs typeface="Arial" panose="020B0604020202020204" pitchFamily="34" charset="0"/>
              </a:rPr>
              <a:t>The Bibb County School District develops a highly trained staff and an engaged community dedicated to educating each student for a 21</a:t>
            </a:r>
            <a:r>
              <a:rPr lang="en-US" altLang="en-US" sz="2200" baseline="30000" dirty="0">
                <a:solidFill>
                  <a:schemeClr val="bg1"/>
                </a:solidFill>
                <a:latin typeface="Franklin Gothic Book" panose="020B0503020102020204" pitchFamily="34" charset="0"/>
                <a:cs typeface="Arial" panose="020B0604020202020204" pitchFamily="34" charset="0"/>
              </a:rPr>
              <a:t>st</a:t>
            </a:r>
            <a:r>
              <a:rPr lang="en-US" altLang="en-US" sz="2200" dirty="0">
                <a:solidFill>
                  <a:schemeClr val="bg1"/>
                </a:solidFill>
                <a:latin typeface="Franklin Gothic Book" panose="020B0503020102020204" pitchFamily="34" charset="0"/>
                <a:cs typeface="Arial" panose="020B0604020202020204" pitchFamily="34" charset="0"/>
              </a:rPr>
              <a:t> century global society.</a:t>
            </a:r>
            <a:endParaRPr lang="en-US" sz="2200" dirty="0">
              <a:solidFill>
                <a:schemeClr val="bg1"/>
              </a:solidFill>
              <a:latin typeface="Franklin Gothic Book" panose="020B0503020102020204" pitchFamily="34" charset="0"/>
            </a:endParaRPr>
          </a:p>
          <a:p>
            <a:endParaRPr lang="en-US" dirty="0">
              <a:latin typeface="Franklin Gothic Book" panose="020B0503020102020204" pitchFamily="34" charset="0"/>
            </a:endParaRPr>
          </a:p>
        </p:txBody>
      </p:sp>
      <p:sp>
        <p:nvSpPr>
          <p:cNvPr id="9" name="TextBox 8">
            <a:extLst>
              <a:ext uri="{FF2B5EF4-FFF2-40B4-BE49-F238E27FC236}">
                <a16:creationId xmlns:a16="http://schemas.microsoft.com/office/drawing/2014/main" id="{8850FF93-5CCC-4123-9BF6-C1A907D20193}"/>
              </a:ext>
            </a:extLst>
          </p:cNvPr>
          <p:cNvSpPr txBox="1"/>
          <p:nvPr/>
        </p:nvSpPr>
        <p:spPr>
          <a:xfrm>
            <a:off x="8702767" y="2470640"/>
            <a:ext cx="2890681" cy="3939540"/>
          </a:xfrm>
          <a:prstGeom prst="rect">
            <a:avLst/>
          </a:prstGeom>
          <a:noFill/>
        </p:spPr>
        <p:txBody>
          <a:bodyPr wrap="square" rtlCol="0">
            <a:spAutoFit/>
          </a:bodyPr>
          <a:lstStyle/>
          <a:p>
            <a:pPr algn="ctr"/>
            <a:r>
              <a:rPr lang="en-US" sz="3600" b="1" dirty="0">
                <a:solidFill>
                  <a:schemeClr val="bg1"/>
                </a:solidFill>
                <a:latin typeface="Franklin Gothic Medium" panose="020B0603020102020204" pitchFamily="34" charset="0"/>
              </a:rPr>
              <a:t>VALUES</a:t>
            </a:r>
          </a:p>
          <a:p>
            <a:pPr algn="ctr"/>
            <a:endParaRPr lang="en-US" b="1" dirty="0">
              <a:solidFill>
                <a:schemeClr val="bg1"/>
              </a:solidFill>
              <a:latin typeface="Franklin Gothic Medium" panose="020B0603020102020204" pitchFamily="34" charset="0"/>
            </a:endParaRPr>
          </a:p>
          <a:p>
            <a:pPr marL="285750" indent="-285750">
              <a:buFont typeface="Arial" panose="020B0604020202020204" pitchFamily="34" charset="0"/>
              <a:buChar char="•"/>
            </a:pPr>
            <a:r>
              <a:rPr lang="en-US" sz="2800" dirty="0">
                <a:solidFill>
                  <a:schemeClr val="bg1"/>
                </a:solidFill>
                <a:latin typeface="Franklin Gothic Book" panose="020B0503020102020204" pitchFamily="34" charset="0"/>
              </a:rPr>
              <a:t>Competence</a:t>
            </a:r>
          </a:p>
          <a:p>
            <a:pPr marL="285750" indent="-285750">
              <a:buFont typeface="Arial" panose="020B0604020202020204" pitchFamily="34" charset="0"/>
              <a:buChar char="•"/>
            </a:pPr>
            <a:r>
              <a:rPr lang="en-US" sz="2800" dirty="0">
                <a:solidFill>
                  <a:schemeClr val="bg1"/>
                </a:solidFill>
                <a:latin typeface="Franklin Gothic Book" panose="020B0503020102020204" pitchFamily="34" charset="0"/>
              </a:rPr>
              <a:t>Loyalty</a:t>
            </a:r>
          </a:p>
          <a:p>
            <a:pPr marL="285750" indent="-285750">
              <a:buFont typeface="Arial" panose="020B0604020202020204" pitchFamily="34" charset="0"/>
              <a:buChar char="•"/>
            </a:pPr>
            <a:r>
              <a:rPr lang="en-US" sz="2800" dirty="0">
                <a:solidFill>
                  <a:schemeClr val="bg1"/>
                </a:solidFill>
                <a:latin typeface="Franklin Gothic Book" panose="020B0503020102020204" pitchFamily="34" charset="0"/>
              </a:rPr>
              <a:t>Open Communication</a:t>
            </a:r>
          </a:p>
          <a:p>
            <a:pPr marL="285750" indent="-285750">
              <a:buFont typeface="Arial" panose="020B0604020202020204" pitchFamily="34" charset="0"/>
              <a:buChar char="•"/>
            </a:pPr>
            <a:r>
              <a:rPr lang="en-US" sz="2800" dirty="0">
                <a:solidFill>
                  <a:schemeClr val="bg1"/>
                </a:solidFill>
                <a:latin typeface="Franklin Gothic Book" panose="020B0503020102020204" pitchFamily="34" charset="0"/>
              </a:rPr>
              <a:t>Defined Autonomy</a:t>
            </a:r>
          </a:p>
          <a:p>
            <a:pPr marL="285750" indent="-285750">
              <a:buFont typeface="Arial" panose="020B0604020202020204" pitchFamily="34" charset="0"/>
              <a:buChar char="•"/>
            </a:pPr>
            <a:r>
              <a:rPr lang="en-US" sz="2800" dirty="0">
                <a:solidFill>
                  <a:schemeClr val="bg1"/>
                </a:solidFill>
                <a:latin typeface="Franklin Gothic Book" panose="020B0503020102020204" pitchFamily="34" charset="0"/>
              </a:rPr>
              <a:t>Honor</a:t>
            </a:r>
          </a:p>
        </p:txBody>
      </p:sp>
      <p:sp>
        <p:nvSpPr>
          <p:cNvPr id="10" name="TextBox 9">
            <a:extLst>
              <a:ext uri="{FF2B5EF4-FFF2-40B4-BE49-F238E27FC236}">
                <a16:creationId xmlns:a16="http://schemas.microsoft.com/office/drawing/2014/main" id="{C7ADEA5B-5526-45EB-877D-D18DB29A2268}"/>
              </a:ext>
            </a:extLst>
          </p:cNvPr>
          <p:cNvSpPr txBox="1"/>
          <p:nvPr/>
        </p:nvSpPr>
        <p:spPr>
          <a:xfrm>
            <a:off x="660033" y="367434"/>
            <a:ext cx="9253252" cy="769441"/>
          </a:xfrm>
          <a:prstGeom prst="rect">
            <a:avLst/>
          </a:prstGeom>
          <a:noFill/>
        </p:spPr>
        <p:txBody>
          <a:bodyPr wrap="square" rtlCol="0">
            <a:spAutoFit/>
          </a:bodyPr>
          <a:lstStyle/>
          <a:p>
            <a:r>
              <a:rPr lang="en-US" sz="4400" b="1" dirty="0">
                <a:solidFill>
                  <a:schemeClr val="bg1"/>
                </a:solidFill>
                <a:latin typeface="Franklin Gothic Medium" panose="020B0603020102020204" pitchFamily="34" charset="0"/>
                <a:cs typeface="Arial" panose="020B0604020202020204" pitchFamily="34" charset="0"/>
              </a:rPr>
              <a:t>WHAT WE BELIEVE – CURRENT PLAN</a:t>
            </a:r>
          </a:p>
        </p:txBody>
      </p:sp>
      <p:pic>
        <p:nvPicPr>
          <p:cNvPr id="14" name="Picture 13">
            <a:extLst>
              <a:ext uri="{FF2B5EF4-FFF2-40B4-BE49-F238E27FC236}">
                <a16:creationId xmlns:a16="http://schemas.microsoft.com/office/drawing/2014/main" id="{B59D0A43-DFB6-481E-BA9D-D317043BDF13}"/>
              </a:ext>
            </a:extLst>
          </p:cNvPr>
          <p:cNvPicPr>
            <a:picLocks noChangeAspect="1"/>
          </p:cNvPicPr>
          <p:nvPr/>
        </p:nvPicPr>
        <p:blipFill>
          <a:blip r:embed="rId3"/>
          <a:stretch>
            <a:fillRect/>
          </a:stretch>
        </p:blipFill>
        <p:spPr>
          <a:xfrm>
            <a:off x="2021429" y="1300594"/>
            <a:ext cx="851172" cy="851172"/>
          </a:xfrm>
          <a:prstGeom prst="rect">
            <a:avLst/>
          </a:prstGeom>
        </p:spPr>
      </p:pic>
      <p:pic>
        <p:nvPicPr>
          <p:cNvPr id="15" name="Picture 6" descr="Image result for bullseye icon">
            <a:extLst>
              <a:ext uri="{FF2B5EF4-FFF2-40B4-BE49-F238E27FC236}">
                <a16:creationId xmlns:a16="http://schemas.microsoft.com/office/drawing/2014/main" id="{C4DAD4BE-769A-485A-A078-9E9B43BCD25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71975" y="1286267"/>
            <a:ext cx="851172" cy="85291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Related image">
            <a:extLst>
              <a:ext uri="{FF2B5EF4-FFF2-40B4-BE49-F238E27FC236}">
                <a16:creationId xmlns:a16="http://schemas.microsoft.com/office/drawing/2014/main" id="{A2DCBC38-C422-4415-A736-3908EE6BAFC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722521" y="1286267"/>
            <a:ext cx="851172" cy="851172"/>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9FD792C0-E508-A7AC-FFB1-BF653191CEE3}"/>
              </a:ext>
            </a:extLst>
          </p:cNvPr>
          <p:cNvSpPr>
            <a:spLocks noGrp="1"/>
          </p:cNvSpPr>
          <p:nvPr>
            <p:ph type="sldNum" sz="quarter" idx="12"/>
          </p:nvPr>
        </p:nvSpPr>
        <p:spPr/>
        <p:txBody>
          <a:bodyPr/>
          <a:lstStyle/>
          <a:p>
            <a:fld id="{F5429E20-6135-4A01-AE1B-F6BE31181CEC}" type="slidenum">
              <a:rPr lang="en-US" smtClean="0"/>
              <a:t>2</a:t>
            </a:fld>
            <a:endParaRPr lang="en-US" dirty="0"/>
          </a:p>
        </p:txBody>
      </p:sp>
    </p:spTree>
    <p:extLst>
      <p:ext uri="{BB962C8B-B14F-4D97-AF65-F5344CB8AC3E}">
        <p14:creationId xmlns:p14="http://schemas.microsoft.com/office/powerpoint/2010/main" val="22375044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Shape, rectangle&#10;&#10;Description automatically generated">
            <a:extLst>
              <a:ext uri="{FF2B5EF4-FFF2-40B4-BE49-F238E27FC236}">
                <a16:creationId xmlns:a16="http://schemas.microsoft.com/office/drawing/2014/main" id="{7108370D-628D-4257-9652-428424F83F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2D5838B4-3C1E-4C35-8896-51836238440A}"/>
              </a:ext>
            </a:extLst>
          </p:cNvPr>
          <p:cNvSpPr txBox="1"/>
          <p:nvPr/>
        </p:nvSpPr>
        <p:spPr>
          <a:xfrm>
            <a:off x="498194" y="326402"/>
            <a:ext cx="9253252" cy="769441"/>
          </a:xfrm>
          <a:prstGeom prst="rect">
            <a:avLst/>
          </a:prstGeom>
          <a:noFill/>
        </p:spPr>
        <p:txBody>
          <a:bodyPr wrap="square" rtlCol="0">
            <a:spAutoFit/>
          </a:bodyPr>
          <a:lstStyle/>
          <a:p>
            <a:r>
              <a:rPr lang="en-US" sz="4400" b="1" dirty="0">
                <a:solidFill>
                  <a:schemeClr val="bg1"/>
                </a:solidFill>
                <a:latin typeface="Franklin Gothic Medium" panose="020B0603020102020204" pitchFamily="34" charset="0"/>
                <a:cs typeface="Arial" panose="020B0604020202020204" pitchFamily="34" charset="0"/>
              </a:rPr>
              <a:t>HOW WE MAINTAIN ACCOUNTABILITY</a:t>
            </a:r>
          </a:p>
        </p:txBody>
      </p:sp>
      <p:pic>
        <p:nvPicPr>
          <p:cNvPr id="7" name="Picture 6">
            <a:extLst>
              <a:ext uri="{FF2B5EF4-FFF2-40B4-BE49-F238E27FC236}">
                <a16:creationId xmlns:a16="http://schemas.microsoft.com/office/drawing/2014/main" id="{A00C24B3-FC44-47AF-8C8D-F057FDC3E5F4}"/>
              </a:ext>
            </a:extLst>
          </p:cNvPr>
          <p:cNvPicPr>
            <a:picLocks noChangeAspect="1"/>
          </p:cNvPicPr>
          <p:nvPr/>
        </p:nvPicPr>
        <p:blipFill rotWithShape="1">
          <a:blip r:embed="rId3">
            <a:clrChange>
              <a:clrFrom>
                <a:srgbClr val="FFFFFF"/>
              </a:clrFrom>
              <a:clrTo>
                <a:srgbClr val="FFFFFF">
                  <a:alpha val="0"/>
                </a:srgbClr>
              </a:clrTo>
            </a:clrChange>
          </a:blip>
          <a:srcRect l="21142" t="2901"/>
          <a:stretch/>
        </p:blipFill>
        <p:spPr>
          <a:xfrm>
            <a:off x="1209491" y="3571527"/>
            <a:ext cx="2726265" cy="2680187"/>
          </a:xfrm>
          <a:prstGeom prst="rect">
            <a:avLst/>
          </a:prstGeom>
        </p:spPr>
      </p:pic>
      <p:pic>
        <p:nvPicPr>
          <p:cNvPr id="3" name="Picture 2" descr="Logo, company name&#10;&#10;Description automatically generated">
            <a:extLst>
              <a:ext uri="{FF2B5EF4-FFF2-40B4-BE49-F238E27FC236}">
                <a16:creationId xmlns:a16="http://schemas.microsoft.com/office/drawing/2014/main" id="{8D4E55D8-03CB-4CFA-A20C-9AC32F0958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45160" y="1500747"/>
            <a:ext cx="2136972" cy="2136972"/>
          </a:xfrm>
          <a:prstGeom prst="rect">
            <a:avLst/>
          </a:prstGeom>
        </p:spPr>
      </p:pic>
      <p:sp>
        <p:nvSpPr>
          <p:cNvPr id="11" name="TextBox 10">
            <a:extLst>
              <a:ext uri="{FF2B5EF4-FFF2-40B4-BE49-F238E27FC236}">
                <a16:creationId xmlns:a16="http://schemas.microsoft.com/office/drawing/2014/main" id="{C0A9AB16-29FF-43EC-B978-435366E62359}"/>
              </a:ext>
            </a:extLst>
          </p:cNvPr>
          <p:cNvSpPr txBox="1"/>
          <p:nvPr/>
        </p:nvSpPr>
        <p:spPr>
          <a:xfrm>
            <a:off x="8349211" y="3637719"/>
            <a:ext cx="3489465" cy="2831544"/>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TIER 1 STRONG</a:t>
            </a:r>
          </a:p>
          <a:p>
            <a:pPr marL="285750" lvl="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Ensuring all students perform on or above grade-level</a:t>
            </a:r>
          </a:p>
          <a:p>
            <a:pPr marL="285750" lvl="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Teaching and reinforcing positive academic and social behaviors</a:t>
            </a:r>
          </a:p>
          <a:p>
            <a:pPr marL="285750" lvl="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Consistently implementing evidence-based strategies</a:t>
            </a:r>
          </a:p>
          <a:p>
            <a:pPr marL="285750" lvl="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Continually collaborating to improve student outcomes</a:t>
            </a:r>
          </a:p>
          <a:p>
            <a:r>
              <a:rPr lang="en-US" sz="1600" i="1" dirty="0">
                <a:latin typeface="Arial" panose="020B0604020202020204" pitchFamily="34" charset="0"/>
                <a:cs typeface="Arial" panose="020B0604020202020204" pitchFamily="34" charset="0"/>
              </a:rPr>
              <a:t>All departments and employees play a part in us being Tier 1 Strong! </a:t>
            </a:r>
            <a:endParaRPr lang="en-US" sz="1600"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1FC74258-F18C-4B0E-9EC6-43244AB5422F}"/>
              </a:ext>
            </a:extLst>
          </p:cNvPr>
          <p:cNvSpPr txBox="1"/>
          <p:nvPr/>
        </p:nvSpPr>
        <p:spPr>
          <a:xfrm>
            <a:off x="788747" y="1642699"/>
            <a:ext cx="2963269" cy="1107996"/>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NON-NEGOTIABLES</a:t>
            </a:r>
          </a:p>
          <a:p>
            <a:pPr marL="342900" marR="0" lvl="0" indent="-3429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MTSS</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(RtI &amp; PBIS)</a:t>
            </a:r>
          </a:p>
          <a:p>
            <a:pPr marL="342900" marR="0" lvl="0" indent="-3429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Personalized Learning</a:t>
            </a:r>
          </a:p>
          <a:p>
            <a:pPr marL="342900" marR="0" lvl="0" indent="-3429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Leader in Me</a:t>
            </a:r>
          </a:p>
        </p:txBody>
      </p:sp>
      <p:cxnSp>
        <p:nvCxnSpPr>
          <p:cNvPr id="14" name="Straight Connector 13">
            <a:extLst>
              <a:ext uri="{FF2B5EF4-FFF2-40B4-BE49-F238E27FC236}">
                <a16:creationId xmlns:a16="http://schemas.microsoft.com/office/drawing/2014/main" id="{8269AA3C-C8D3-43FE-B91F-FF0056CAB2D9}"/>
              </a:ext>
            </a:extLst>
          </p:cNvPr>
          <p:cNvCxnSpPr>
            <a:cxnSpLocks/>
          </p:cNvCxnSpPr>
          <p:nvPr/>
        </p:nvCxnSpPr>
        <p:spPr>
          <a:xfrm>
            <a:off x="1209491" y="3129181"/>
            <a:ext cx="2368596" cy="0"/>
          </a:xfrm>
          <a:prstGeom prst="line">
            <a:avLst/>
          </a:prstGeom>
          <a:ln w="28575"/>
        </p:spPr>
        <p:style>
          <a:lnRef idx="1">
            <a:schemeClr val="dk1"/>
          </a:lnRef>
          <a:fillRef idx="0">
            <a:schemeClr val="dk1"/>
          </a:fillRef>
          <a:effectRef idx="0">
            <a:schemeClr val="dk1"/>
          </a:effectRef>
          <a:fontRef idx="minor">
            <a:schemeClr val="tx1"/>
          </a:fontRef>
        </p:style>
      </p:cxnSp>
      <p:pic>
        <p:nvPicPr>
          <p:cNvPr id="13" name="Picture 12">
            <a:extLst>
              <a:ext uri="{FF2B5EF4-FFF2-40B4-BE49-F238E27FC236}">
                <a16:creationId xmlns:a16="http://schemas.microsoft.com/office/drawing/2014/main" id="{1E229A8A-E2E2-4966-803C-5EAD120FE9B3}"/>
              </a:ext>
            </a:extLst>
          </p:cNvPr>
          <p:cNvPicPr>
            <a:picLocks noChangeAspect="1"/>
          </p:cNvPicPr>
          <p:nvPr/>
        </p:nvPicPr>
        <p:blipFill>
          <a:blip r:embed="rId5"/>
          <a:stretch>
            <a:fillRect/>
          </a:stretch>
        </p:blipFill>
        <p:spPr>
          <a:xfrm>
            <a:off x="4425801" y="1697365"/>
            <a:ext cx="3251634" cy="4698466"/>
          </a:xfrm>
          <a:prstGeom prst="rect">
            <a:avLst/>
          </a:prstGeom>
        </p:spPr>
      </p:pic>
      <p:sp>
        <p:nvSpPr>
          <p:cNvPr id="6" name="Slide Number Placeholder 5">
            <a:extLst>
              <a:ext uri="{FF2B5EF4-FFF2-40B4-BE49-F238E27FC236}">
                <a16:creationId xmlns:a16="http://schemas.microsoft.com/office/drawing/2014/main" id="{FD7567C6-C79F-EEA6-4D32-3EC83752093F}"/>
              </a:ext>
            </a:extLst>
          </p:cNvPr>
          <p:cNvSpPr>
            <a:spLocks noGrp="1"/>
          </p:cNvSpPr>
          <p:nvPr>
            <p:ph type="sldNum" sz="quarter" idx="12"/>
          </p:nvPr>
        </p:nvSpPr>
        <p:spPr/>
        <p:txBody>
          <a:bodyPr/>
          <a:lstStyle/>
          <a:p>
            <a:fld id="{F5429E20-6135-4A01-AE1B-F6BE31181CEC}" type="slidenum">
              <a:rPr lang="en-US" smtClean="0"/>
              <a:t>3</a:t>
            </a:fld>
            <a:endParaRPr lang="en-US" dirty="0"/>
          </a:p>
        </p:txBody>
      </p:sp>
    </p:spTree>
    <p:extLst>
      <p:ext uri="{BB962C8B-B14F-4D97-AF65-F5344CB8AC3E}">
        <p14:creationId xmlns:p14="http://schemas.microsoft.com/office/powerpoint/2010/main" val="39453809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10;&#10;Description automatically generated with low confidence">
            <a:extLst>
              <a:ext uri="{FF2B5EF4-FFF2-40B4-BE49-F238E27FC236}">
                <a16:creationId xmlns:a16="http://schemas.microsoft.com/office/drawing/2014/main" id="{543E512C-9190-4F3E-B090-090EC3CB07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28" y="16928"/>
            <a:ext cx="12192000" cy="6858000"/>
          </a:xfrm>
          <a:prstGeom prst="rect">
            <a:avLst/>
          </a:prstGeom>
        </p:spPr>
      </p:pic>
      <p:grpSp>
        <p:nvGrpSpPr>
          <p:cNvPr id="4" name="Group 55">
            <a:extLst>
              <a:ext uri="{FF2B5EF4-FFF2-40B4-BE49-F238E27FC236}">
                <a16:creationId xmlns:a16="http://schemas.microsoft.com/office/drawing/2014/main" id="{09D1A0DD-33C4-4071-BA12-54EF5253432B}"/>
              </a:ext>
            </a:extLst>
          </p:cNvPr>
          <p:cNvGrpSpPr>
            <a:grpSpLocks/>
          </p:cNvGrpSpPr>
          <p:nvPr/>
        </p:nvGrpSpPr>
        <p:grpSpPr bwMode="auto">
          <a:xfrm>
            <a:off x="818185" y="1187223"/>
            <a:ext cx="9140103" cy="4950153"/>
            <a:chOff x="576" y="626"/>
            <a:chExt cx="6553" cy="3423"/>
          </a:xfrm>
        </p:grpSpPr>
        <p:sp>
          <p:nvSpPr>
            <p:cNvPr id="5" name="Rectangle 48">
              <a:extLst>
                <a:ext uri="{FF2B5EF4-FFF2-40B4-BE49-F238E27FC236}">
                  <a16:creationId xmlns:a16="http://schemas.microsoft.com/office/drawing/2014/main" id="{A863A1C1-CD1F-4869-93E9-F86C7A6C6E43}"/>
                </a:ext>
              </a:extLst>
            </p:cNvPr>
            <p:cNvSpPr>
              <a:spLocks noChangeArrowheads="1"/>
            </p:cNvSpPr>
            <p:nvPr/>
          </p:nvSpPr>
          <p:spPr bwMode="auto">
            <a:xfrm>
              <a:off x="748" y="1949"/>
              <a:ext cx="6268" cy="1504"/>
            </a:xfrm>
            <a:prstGeom prst="rect">
              <a:avLst/>
            </a:prstGeom>
            <a:solidFill>
              <a:srgbClr val="FFC000">
                <a:lumMod val="60000"/>
                <a:lumOff val="40000"/>
              </a:srgbClr>
            </a:solidFill>
            <a:ln w="38100" cap="flat" cmpd="sng" algn="ctr">
              <a:solidFill>
                <a:sysClr val="window" lastClr="FFFFFF"/>
              </a:solidFill>
              <a:prstDash val="solid"/>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 name="AutoShape 53">
              <a:extLst>
                <a:ext uri="{FF2B5EF4-FFF2-40B4-BE49-F238E27FC236}">
                  <a16:creationId xmlns:a16="http://schemas.microsoft.com/office/drawing/2014/main" id="{34F0222B-009F-41D9-9EBA-7439EDCBB1D9}"/>
                </a:ext>
              </a:extLst>
            </p:cNvPr>
            <p:cNvSpPr>
              <a:spLocks noChangeArrowheads="1"/>
            </p:cNvSpPr>
            <p:nvPr/>
          </p:nvSpPr>
          <p:spPr bwMode="auto">
            <a:xfrm>
              <a:off x="804" y="3534"/>
              <a:ext cx="6154" cy="515"/>
            </a:xfrm>
            <a:prstGeom prst="roundRect">
              <a:avLst>
                <a:gd name="adj" fmla="val 16667"/>
              </a:avLst>
            </a:prstGeom>
            <a:solidFill>
              <a:srgbClr val="E7E6E6">
                <a:lumMod val="75000"/>
              </a:srgbClr>
            </a:solidFill>
            <a:ln w="9525" cap="rnd">
              <a:solidFill>
                <a:sysClr val="windowText" lastClr="000000"/>
              </a:solidFill>
              <a:prstDash val="sysDot"/>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en-US" sz="1800" b="0" i="0" u="none" strike="noStrike" kern="0" cap="none" spc="0" normalizeH="0" baseline="0" noProof="0" dirty="0">
                <a:ln>
                  <a:noFill/>
                </a:ln>
                <a:solidFill>
                  <a:prstClr val="black"/>
                </a:solidFill>
                <a:effectLst/>
                <a:uLnTx/>
                <a:uFillTx/>
                <a:latin typeface="Calibri" panose="020F0502020204030204" pitchFamily="34" charset="0"/>
              </a:endParaRPr>
            </a:p>
          </p:txBody>
        </p:sp>
        <p:sp>
          <p:nvSpPr>
            <p:cNvPr id="7" name="Text Box 54">
              <a:extLst>
                <a:ext uri="{FF2B5EF4-FFF2-40B4-BE49-F238E27FC236}">
                  <a16:creationId xmlns:a16="http://schemas.microsoft.com/office/drawing/2014/main" id="{1BD6F637-7F31-412F-9074-79E37F60EF58}"/>
                </a:ext>
              </a:extLst>
            </p:cNvPr>
            <p:cNvSpPr txBox="1">
              <a:spLocks noChangeArrowheads="1"/>
            </p:cNvSpPr>
            <p:nvPr/>
          </p:nvSpPr>
          <p:spPr bwMode="auto">
            <a:xfrm>
              <a:off x="3137" y="3546"/>
              <a:ext cx="151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defTabSz="914400" eaLnBrk="1" fontAlgn="auto" latinLnBrk="0" hangingPunct="1">
                <a:lnSpc>
                  <a:spcPct val="100000"/>
                </a:lnSpc>
                <a:spcBef>
                  <a:spcPct val="0"/>
                </a:spcBef>
                <a:spcAft>
                  <a:spcPts val="0"/>
                </a:spcAft>
                <a:buClrTx/>
                <a:buSzTx/>
                <a:buFontTx/>
                <a:buNone/>
                <a:tabLst/>
                <a:defRPr/>
              </a:pPr>
              <a:r>
                <a:rPr kumimoji="0" lang="en-US" altLang="en-US" sz="1400" b="1" i="0" u="none" strike="noStrike" kern="0" cap="none" spc="0" normalizeH="0" baseline="0" noProof="0" dirty="0">
                  <a:ln>
                    <a:noFill/>
                  </a:ln>
                  <a:solidFill>
                    <a:prstClr val="black"/>
                  </a:solidFill>
                  <a:effectLst/>
                  <a:uLnTx/>
                  <a:uFillTx/>
                  <a:latin typeface="Arial" panose="020B0604020202020204" pitchFamily="34" charset="0"/>
                </a:rPr>
                <a:t>LEARNING AND GROWTH</a:t>
              </a:r>
            </a:p>
          </p:txBody>
        </p:sp>
        <p:sp>
          <p:nvSpPr>
            <p:cNvPr id="8" name="AutoShape 55">
              <a:extLst>
                <a:ext uri="{FF2B5EF4-FFF2-40B4-BE49-F238E27FC236}">
                  <a16:creationId xmlns:a16="http://schemas.microsoft.com/office/drawing/2014/main" id="{41D65BCF-00B7-4C3B-912E-6FB6E84643D0}"/>
                </a:ext>
              </a:extLst>
            </p:cNvPr>
            <p:cNvSpPr>
              <a:spLocks noChangeArrowheads="1"/>
            </p:cNvSpPr>
            <p:nvPr/>
          </p:nvSpPr>
          <p:spPr bwMode="auto">
            <a:xfrm>
              <a:off x="918" y="3752"/>
              <a:ext cx="1538" cy="257"/>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en-US" sz="1800" b="1" i="0" u="none" strike="noStrike" kern="0" cap="none" spc="0" normalizeH="0" baseline="0" noProof="0" dirty="0">
                <a:ln>
                  <a:noFill/>
                </a:ln>
                <a:solidFill>
                  <a:prstClr val="black"/>
                </a:solidFill>
                <a:effectLst/>
                <a:uLnTx/>
                <a:uFillTx/>
                <a:latin typeface="Arial" panose="020B0604020202020204" pitchFamily="34" charset="0"/>
              </a:endParaRPr>
            </a:p>
          </p:txBody>
        </p:sp>
        <p:sp>
          <p:nvSpPr>
            <p:cNvPr id="9" name="AutoShape 59">
              <a:extLst>
                <a:ext uri="{FF2B5EF4-FFF2-40B4-BE49-F238E27FC236}">
                  <a16:creationId xmlns:a16="http://schemas.microsoft.com/office/drawing/2014/main" id="{8510F4C2-358E-4F6D-A0C1-944E98C328E7}"/>
                </a:ext>
              </a:extLst>
            </p:cNvPr>
            <p:cNvSpPr>
              <a:spLocks noChangeArrowheads="1"/>
            </p:cNvSpPr>
            <p:nvPr/>
          </p:nvSpPr>
          <p:spPr bwMode="auto">
            <a:xfrm>
              <a:off x="5249" y="3751"/>
              <a:ext cx="1590" cy="257"/>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en-US" sz="1800" b="1" i="0" u="none" strike="noStrike" kern="0" cap="none" spc="0" normalizeH="0" baseline="0" noProof="0" dirty="0">
                <a:ln>
                  <a:noFill/>
                </a:ln>
                <a:solidFill>
                  <a:prstClr val="black"/>
                </a:solidFill>
                <a:effectLst/>
                <a:uLnTx/>
                <a:uFillTx/>
                <a:latin typeface="Arial" panose="020B0604020202020204" pitchFamily="34" charset="0"/>
              </a:endParaRPr>
            </a:p>
          </p:txBody>
        </p:sp>
        <p:sp>
          <p:nvSpPr>
            <p:cNvPr id="10" name="AutoShape 64">
              <a:extLst>
                <a:ext uri="{FF2B5EF4-FFF2-40B4-BE49-F238E27FC236}">
                  <a16:creationId xmlns:a16="http://schemas.microsoft.com/office/drawing/2014/main" id="{86DC1C1A-1F26-495F-AA93-2CD0168A0977}"/>
                </a:ext>
              </a:extLst>
            </p:cNvPr>
            <p:cNvSpPr>
              <a:spLocks noChangeArrowheads="1"/>
            </p:cNvSpPr>
            <p:nvPr/>
          </p:nvSpPr>
          <p:spPr bwMode="auto">
            <a:xfrm>
              <a:off x="3086" y="3751"/>
              <a:ext cx="1710" cy="257"/>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en-US" sz="1200" b="1" i="0" u="none" strike="noStrike" kern="0" cap="none" spc="0" normalizeH="0" baseline="0" noProof="0" dirty="0">
                <a:ln>
                  <a:noFill/>
                </a:ln>
                <a:solidFill>
                  <a:prstClr val="black"/>
                </a:solidFill>
                <a:effectLst/>
                <a:uLnTx/>
                <a:uFillTx/>
                <a:latin typeface="Arial" panose="020B0604020202020204" pitchFamily="34" charset="0"/>
              </a:endParaRPr>
            </a:p>
          </p:txBody>
        </p:sp>
        <p:sp>
          <p:nvSpPr>
            <p:cNvPr id="11" name="Rectangle 66">
              <a:extLst>
                <a:ext uri="{FF2B5EF4-FFF2-40B4-BE49-F238E27FC236}">
                  <a16:creationId xmlns:a16="http://schemas.microsoft.com/office/drawing/2014/main" id="{D5E1C09A-3206-4DCC-8406-D089544927CC}"/>
                </a:ext>
              </a:extLst>
            </p:cNvPr>
            <p:cNvSpPr>
              <a:spLocks noChangeArrowheads="1"/>
            </p:cNvSpPr>
            <p:nvPr/>
          </p:nvSpPr>
          <p:spPr bwMode="auto">
            <a:xfrm>
              <a:off x="975" y="3736"/>
              <a:ext cx="142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Recruit and Retain</a:t>
              </a:r>
            </a:p>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The Right People</a:t>
              </a:r>
            </a:p>
          </p:txBody>
        </p:sp>
        <p:sp>
          <p:nvSpPr>
            <p:cNvPr id="12" name="AutoShape 53">
              <a:extLst>
                <a:ext uri="{FF2B5EF4-FFF2-40B4-BE49-F238E27FC236}">
                  <a16:creationId xmlns:a16="http://schemas.microsoft.com/office/drawing/2014/main" id="{94E43A95-9B4D-422D-B670-94956AE97715}"/>
                </a:ext>
              </a:extLst>
            </p:cNvPr>
            <p:cNvSpPr>
              <a:spLocks noChangeArrowheads="1"/>
            </p:cNvSpPr>
            <p:nvPr/>
          </p:nvSpPr>
          <p:spPr bwMode="auto">
            <a:xfrm>
              <a:off x="804" y="2803"/>
              <a:ext cx="6154" cy="523"/>
            </a:xfrm>
            <a:prstGeom prst="roundRect">
              <a:avLst>
                <a:gd name="adj" fmla="val 16667"/>
              </a:avLst>
            </a:prstGeom>
            <a:solidFill>
              <a:srgbClr val="E7E6E6">
                <a:lumMod val="75000"/>
              </a:srgbClr>
            </a:solidFill>
            <a:ln w="9525" cap="rnd">
              <a:solidFill>
                <a:sysClr val="windowText" lastClr="000000"/>
              </a:solidFill>
              <a:prstDash val="sysDot"/>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en-US" sz="1800" b="0" i="0" u="none" strike="noStrike" kern="0" cap="none" spc="0" normalizeH="0" baseline="0" noProof="0" dirty="0">
                <a:ln>
                  <a:noFill/>
                </a:ln>
                <a:solidFill>
                  <a:prstClr val="black"/>
                </a:solidFill>
                <a:effectLst/>
                <a:uLnTx/>
                <a:uFillTx/>
                <a:latin typeface="Calibri" panose="020F0502020204030204" pitchFamily="34" charset="0"/>
              </a:endParaRPr>
            </a:p>
          </p:txBody>
        </p:sp>
        <p:sp>
          <p:nvSpPr>
            <p:cNvPr id="13" name="Text Box 54">
              <a:extLst>
                <a:ext uri="{FF2B5EF4-FFF2-40B4-BE49-F238E27FC236}">
                  <a16:creationId xmlns:a16="http://schemas.microsoft.com/office/drawing/2014/main" id="{BFD8F20B-9046-4C6E-A57B-F0E8686EA672}"/>
                </a:ext>
              </a:extLst>
            </p:cNvPr>
            <p:cNvSpPr txBox="1">
              <a:spLocks noChangeArrowheads="1"/>
            </p:cNvSpPr>
            <p:nvPr/>
          </p:nvSpPr>
          <p:spPr bwMode="auto">
            <a:xfrm>
              <a:off x="2794" y="2806"/>
              <a:ext cx="2382"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400" b="1" i="0" u="none" strike="noStrike" kern="0" cap="none" spc="0" normalizeH="0" baseline="0" noProof="0" dirty="0">
                  <a:ln>
                    <a:noFill/>
                  </a:ln>
                  <a:solidFill>
                    <a:prstClr val="black"/>
                  </a:solidFill>
                  <a:effectLst/>
                  <a:uLnTx/>
                  <a:uFillTx/>
                  <a:latin typeface="Arial" panose="020B0604020202020204" pitchFamily="34" charset="0"/>
                </a:rPr>
                <a:t>RELIABLE  ORGANIZATION</a:t>
              </a:r>
            </a:p>
          </p:txBody>
        </p:sp>
        <p:sp>
          <p:nvSpPr>
            <p:cNvPr id="14" name="Rectangle 66">
              <a:extLst>
                <a:ext uri="{FF2B5EF4-FFF2-40B4-BE49-F238E27FC236}">
                  <a16:creationId xmlns:a16="http://schemas.microsoft.com/office/drawing/2014/main" id="{6470D96A-D271-4ECD-8BC9-FDE946EC88AE}"/>
                </a:ext>
              </a:extLst>
            </p:cNvPr>
            <p:cNvSpPr>
              <a:spLocks noChangeArrowheads="1"/>
            </p:cNvSpPr>
            <p:nvPr/>
          </p:nvSpPr>
          <p:spPr bwMode="auto">
            <a:xfrm>
              <a:off x="3177" y="3736"/>
              <a:ext cx="1538"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Respect</a:t>
              </a:r>
            </a:p>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BCSD Values and Culture</a:t>
              </a:r>
            </a:p>
          </p:txBody>
        </p:sp>
        <p:sp>
          <p:nvSpPr>
            <p:cNvPr id="15" name="AutoShape 53">
              <a:extLst>
                <a:ext uri="{FF2B5EF4-FFF2-40B4-BE49-F238E27FC236}">
                  <a16:creationId xmlns:a16="http://schemas.microsoft.com/office/drawing/2014/main" id="{B3946FD9-60BF-40BC-B1DF-FB94E4B346D9}"/>
                </a:ext>
              </a:extLst>
            </p:cNvPr>
            <p:cNvSpPr>
              <a:spLocks noChangeArrowheads="1"/>
            </p:cNvSpPr>
            <p:nvPr/>
          </p:nvSpPr>
          <p:spPr bwMode="auto">
            <a:xfrm>
              <a:off x="804" y="2035"/>
              <a:ext cx="6154" cy="529"/>
            </a:xfrm>
            <a:prstGeom prst="roundRect">
              <a:avLst>
                <a:gd name="adj" fmla="val 16667"/>
              </a:avLst>
            </a:prstGeom>
            <a:solidFill>
              <a:srgbClr val="E7E6E6">
                <a:lumMod val="75000"/>
              </a:srgbClr>
            </a:solidFill>
            <a:ln w="9525" cap="rnd">
              <a:solidFill>
                <a:sysClr val="windowText" lastClr="000000"/>
              </a:solidFill>
              <a:prstDash val="sysDot"/>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en-US" sz="1800" b="0" i="0" u="none" strike="noStrike" kern="0" cap="none" spc="0" normalizeH="0" baseline="0" noProof="0" dirty="0">
                <a:ln>
                  <a:noFill/>
                </a:ln>
                <a:solidFill>
                  <a:prstClr val="black"/>
                </a:solidFill>
                <a:effectLst/>
                <a:uLnTx/>
                <a:uFillTx/>
                <a:latin typeface="Calibri" panose="020F0502020204030204" pitchFamily="34" charset="0"/>
              </a:endParaRPr>
            </a:p>
          </p:txBody>
        </p:sp>
        <p:sp>
          <p:nvSpPr>
            <p:cNvPr id="16" name="AutoShape 53">
              <a:extLst>
                <a:ext uri="{FF2B5EF4-FFF2-40B4-BE49-F238E27FC236}">
                  <a16:creationId xmlns:a16="http://schemas.microsoft.com/office/drawing/2014/main" id="{AEA83AFD-58D3-446A-964B-E06B66D06036}"/>
                </a:ext>
              </a:extLst>
            </p:cNvPr>
            <p:cNvSpPr>
              <a:spLocks noChangeArrowheads="1"/>
            </p:cNvSpPr>
            <p:nvPr/>
          </p:nvSpPr>
          <p:spPr bwMode="auto">
            <a:xfrm>
              <a:off x="804" y="1348"/>
              <a:ext cx="6154" cy="536"/>
            </a:xfrm>
            <a:prstGeom prst="roundRect">
              <a:avLst>
                <a:gd name="adj" fmla="val 16667"/>
              </a:avLst>
            </a:prstGeom>
            <a:solidFill>
              <a:srgbClr val="E7E6E6">
                <a:lumMod val="75000"/>
              </a:srgbClr>
            </a:solidFill>
            <a:ln w="9525" cap="rnd">
              <a:solidFill>
                <a:sysClr val="windowText" lastClr="000000"/>
              </a:solidFill>
              <a:prstDash val="sysDot"/>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en-US" sz="1800" b="0" i="0" u="none" strike="noStrike" kern="0" cap="none" spc="0" normalizeH="0" baseline="0" noProof="0" dirty="0">
                <a:ln>
                  <a:noFill/>
                </a:ln>
                <a:solidFill>
                  <a:prstClr val="black"/>
                </a:solidFill>
                <a:effectLst/>
                <a:uLnTx/>
                <a:uFillTx/>
                <a:latin typeface="Calibri" panose="020F0502020204030204" pitchFamily="34" charset="0"/>
              </a:endParaRPr>
            </a:p>
          </p:txBody>
        </p:sp>
        <p:sp>
          <p:nvSpPr>
            <p:cNvPr id="17" name="AutoShape 53">
              <a:extLst>
                <a:ext uri="{FF2B5EF4-FFF2-40B4-BE49-F238E27FC236}">
                  <a16:creationId xmlns:a16="http://schemas.microsoft.com/office/drawing/2014/main" id="{BDD1F3E9-0170-43D0-B51B-C1B996E462F9}"/>
                </a:ext>
              </a:extLst>
            </p:cNvPr>
            <p:cNvSpPr>
              <a:spLocks noChangeArrowheads="1"/>
            </p:cNvSpPr>
            <p:nvPr/>
          </p:nvSpPr>
          <p:spPr bwMode="auto">
            <a:xfrm>
              <a:off x="804" y="626"/>
              <a:ext cx="6154" cy="576"/>
            </a:xfrm>
            <a:prstGeom prst="roundRect">
              <a:avLst>
                <a:gd name="adj" fmla="val 16667"/>
              </a:avLst>
            </a:prstGeom>
            <a:solidFill>
              <a:srgbClr val="E7E6E6">
                <a:lumMod val="75000"/>
              </a:srgbClr>
            </a:solidFill>
            <a:ln w="9525" cap="rnd">
              <a:solidFill>
                <a:sysClr val="windowText" lastClr="000000"/>
              </a:solidFill>
              <a:prstDash val="sysDot"/>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en-US" sz="1800" b="0" i="0" u="none" strike="noStrike" kern="0" cap="none" spc="0" normalizeH="0" baseline="0" noProof="0" dirty="0">
                <a:ln>
                  <a:noFill/>
                </a:ln>
                <a:solidFill>
                  <a:prstClr val="black"/>
                </a:solidFill>
                <a:effectLst/>
                <a:uLnTx/>
                <a:uFillTx/>
                <a:latin typeface="Calibri" panose="020F0502020204030204" pitchFamily="34" charset="0"/>
              </a:endParaRPr>
            </a:p>
          </p:txBody>
        </p:sp>
        <p:sp>
          <p:nvSpPr>
            <p:cNvPr id="18" name="Text Box 54">
              <a:extLst>
                <a:ext uri="{FF2B5EF4-FFF2-40B4-BE49-F238E27FC236}">
                  <a16:creationId xmlns:a16="http://schemas.microsoft.com/office/drawing/2014/main" id="{015B000F-C6E1-4D17-85FC-497D9B91BCF4}"/>
                </a:ext>
              </a:extLst>
            </p:cNvPr>
            <p:cNvSpPr txBox="1">
              <a:spLocks noChangeArrowheads="1"/>
            </p:cNvSpPr>
            <p:nvPr/>
          </p:nvSpPr>
          <p:spPr bwMode="auto">
            <a:xfrm>
              <a:off x="3234" y="647"/>
              <a:ext cx="149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400" b="1" i="0" u="none" strike="noStrike" kern="0" cap="none" spc="0" normalizeH="0" baseline="0" noProof="0" dirty="0">
                  <a:ln>
                    <a:noFill/>
                  </a:ln>
                  <a:solidFill>
                    <a:prstClr val="black"/>
                  </a:solidFill>
                  <a:effectLst/>
                  <a:uLnTx/>
                  <a:uFillTx/>
                  <a:latin typeface="Arial" panose="020B0604020202020204" pitchFamily="34" charset="0"/>
                </a:rPr>
                <a:t>STUDENT ACHIEVEMENT</a:t>
              </a:r>
            </a:p>
          </p:txBody>
        </p:sp>
        <p:sp>
          <p:nvSpPr>
            <p:cNvPr id="19" name="AutoShape 55">
              <a:extLst>
                <a:ext uri="{FF2B5EF4-FFF2-40B4-BE49-F238E27FC236}">
                  <a16:creationId xmlns:a16="http://schemas.microsoft.com/office/drawing/2014/main" id="{AF737762-4AEF-4916-A3F0-91C4F56E7DC3}"/>
                </a:ext>
              </a:extLst>
            </p:cNvPr>
            <p:cNvSpPr>
              <a:spLocks noChangeArrowheads="1"/>
            </p:cNvSpPr>
            <p:nvPr/>
          </p:nvSpPr>
          <p:spPr bwMode="auto">
            <a:xfrm>
              <a:off x="918" y="834"/>
              <a:ext cx="1538" cy="257"/>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en-US" sz="1800" b="1" i="0" u="none" strike="noStrike" kern="0" cap="none" spc="0" normalizeH="0" baseline="0" noProof="0" dirty="0">
                <a:ln>
                  <a:noFill/>
                </a:ln>
                <a:solidFill>
                  <a:prstClr val="black"/>
                </a:solidFill>
                <a:effectLst/>
                <a:uLnTx/>
                <a:uFillTx/>
                <a:latin typeface="Arial" panose="020B0604020202020204" pitchFamily="34" charset="0"/>
              </a:endParaRPr>
            </a:p>
          </p:txBody>
        </p:sp>
        <p:sp>
          <p:nvSpPr>
            <p:cNvPr id="20" name="Text Box 56">
              <a:extLst>
                <a:ext uri="{FF2B5EF4-FFF2-40B4-BE49-F238E27FC236}">
                  <a16:creationId xmlns:a16="http://schemas.microsoft.com/office/drawing/2014/main" id="{ED7B7138-0720-4424-B2FF-4F521124BFFE}"/>
                </a:ext>
              </a:extLst>
            </p:cNvPr>
            <p:cNvSpPr txBox="1">
              <a:spLocks noChangeArrowheads="1"/>
            </p:cNvSpPr>
            <p:nvPr/>
          </p:nvSpPr>
          <p:spPr bwMode="auto">
            <a:xfrm>
              <a:off x="918" y="817"/>
              <a:ext cx="148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Increase </a:t>
              </a:r>
            </a:p>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Content Mastery</a:t>
              </a:r>
            </a:p>
          </p:txBody>
        </p:sp>
        <p:sp>
          <p:nvSpPr>
            <p:cNvPr id="21" name="AutoShape 59">
              <a:extLst>
                <a:ext uri="{FF2B5EF4-FFF2-40B4-BE49-F238E27FC236}">
                  <a16:creationId xmlns:a16="http://schemas.microsoft.com/office/drawing/2014/main" id="{489B8427-10BB-47DC-A192-94C7ABE9166C}"/>
                </a:ext>
              </a:extLst>
            </p:cNvPr>
            <p:cNvSpPr>
              <a:spLocks noChangeArrowheads="1"/>
            </p:cNvSpPr>
            <p:nvPr/>
          </p:nvSpPr>
          <p:spPr bwMode="auto">
            <a:xfrm>
              <a:off x="5249" y="839"/>
              <a:ext cx="1588" cy="257"/>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en-US" sz="1800" b="1" i="0" u="none" strike="noStrike" kern="0" cap="none" spc="0" normalizeH="0" baseline="0" noProof="0" dirty="0">
                <a:ln>
                  <a:noFill/>
                </a:ln>
                <a:solidFill>
                  <a:prstClr val="black"/>
                </a:solidFill>
                <a:effectLst/>
                <a:uLnTx/>
                <a:uFillTx/>
                <a:latin typeface="Arial" panose="020B0604020202020204" pitchFamily="34" charset="0"/>
              </a:endParaRPr>
            </a:p>
          </p:txBody>
        </p:sp>
        <p:sp>
          <p:nvSpPr>
            <p:cNvPr id="22" name="Text Box 60">
              <a:extLst>
                <a:ext uri="{FF2B5EF4-FFF2-40B4-BE49-F238E27FC236}">
                  <a16:creationId xmlns:a16="http://schemas.microsoft.com/office/drawing/2014/main" id="{10FC2428-D453-4254-B6C3-A356BE1752A5}"/>
                </a:ext>
              </a:extLst>
            </p:cNvPr>
            <p:cNvSpPr txBox="1">
              <a:spLocks noChangeArrowheads="1"/>
            </p:cNvSpPr>
            <p:nvPr/>
          </p:nvSpPr>
          <p:spPr bwMode="auto">
            <a:xfrm>
              <a:off x="5363" y="829"/>
              <a:ext cx="1367"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Increase Grad Rate and Post Secondary Options</a:t>
              </a:r>
            </a:p>
          </p:txBody>
        </p:sp>
        <p:sp>
          <p:nvSpPr>
            <p:cNvPr id="23" name="AutoShape 64">
              <a:extLst>
                <a:ext uri="{FF2B5EF4-FFF2-40B4-BE49-F238E27FC236}">
                  <a16:creationId xmlns:a16="http://schemas.microsoft.com/office/drawing/2014/main" id="{E579C369-FFD2-42C1-BED9-EBACB40DD98C}"/>
                </a:ext>
              </a:extLst>
            </p:cNvPr>
            <p:cNvSpPr>
              <a:spLocks noChangeArrowheads="1"/>
            </p:cNvSpPr>
            <p:nvPr/>
          </p:nvSpPr>
          <p:spPr bwMode="auto">
            <a:xfrm>
              <a:off x="3134" y="839"/>
              <a:ext cx="1710" cy="257"/>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en-US" sz="1200" b="1" i="0" u="none" strike="noStrike" kern="0" cap="none" spc="0" normalizeH="0" baseline="0" noProof="0" dirty="0">
                <a:ln>
                  <a:noFill/>
                </a:ln>
                <a:solidFill>
                  <a:prstClr val="black"/>
                </a:solidFill>
                <a:effectLst/>
                <a:uLnTx/>
                <a:uFillTx/>
                <a:latin typeface="Arial" panose="020B0604020202020204" pitchFamily="34" charset="0"/>
              </a:endParaRPr>
            </a:p>
          </p:txBody>
        </p:sp>
        <p:sp>
          <p:nvSpPr>
            <p:cNvPr id="24" name="Rectangle 66">
              <a:extLst>
                <a:ext uri="{FF2B5EF4-FFF2-40B4-BE49-F238E27FC236}">
                  <a16:creationId xmlns:a16="http://schemas.microsoft.com/office/drawing/2014/main" id="{73DBA4AF-57FC-4DDC-9845-12B540719D67}"/>
                </a:ext>
              </a:extLst>
            </p:cNvPr>
            <p:cNvSpPr>
              <a:spLocks noChangeArrowheads="1"/>
            </p:cNvSpPr>
            <p:nvPr/>
          </p:nvSpPr>
          <p:spPr bwMode="auto">
            <a:xfrm>
              <a:off x="3219" y="829"/>
              <a:ext cx="1577"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Increase Post School</a:t>
              </a:r>
            </a:p>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Readiness</a:t>
              </a:r>
            </a:p>
          </p:txBody>
        </p:sp>
        <p:sp>
          <p:nvSpPr>
            <p:cNvPr id="25" name="Text Box 54">
              <a:extLst>
                <a:ext uri="{FF2B5EF4-FFF2-40B4-BE49-F238E27FC236}">
                  <a16:creationId xmlns:a16="http://schemas.microsoft.com/office/drawing/2014/main" id="{97A77BEE-327C-4B9B-8160-F36A3F9A9768}"/>
                </a:ext>
              </a:extLst>
            </p:cNvPr>
            <p:cNvSpPr txBox="1">
              <a:spLocks noChangeArrowheads="1"/>
            </p:cNvSpPr>
            <p:nvPr/>
          </p:nvSpPr>
          <p:spPr bwMode="auto">
            <a:xfrm>
              <a:off x="2592" y="2049"/>
              <a:ext cx="2783"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400" b="1" i="0" u="none" strike="noStrike" kern="0" cap="none" spc="0" normalizeH="0" baseline="0" noProof="0" dirty="0">
                  <a:ln>
                    <a:noFill/>
                  </a:ln>
                  <a:solidFill>
                    <a:prstClr val="black"/>
                  </a:solidFill>
                  <a:effectLst/>
                  <a:uLnTx/>
                  <a:uFillTx/>
                  <a:latin typeface="Arial" panose="020B0604020202020204" pitchFamily="34" charset="0"/>
                </a:rPr>
                <a:t>LEADER AND TEACHER  EFFECTIVENESS</a:t>
              </a:r>
            </a:p>
          </p:txBody>
        </p:sp>
        <p:sp>
          <p:nvSpPr>
            <p:cNvPr id="26" name="AutoShape 55">
              <a:extLst>
                <a:ext uri="{FF2B5EF4-FFF2-40B4-BE49-F238E27FC236}">
                  <a16:creationId xmlns:a16="http://schemas.microsoft.com/office/drawing/2014/main" id="{3AB9FA23-D77B-4B98-BD47-3FB8D494164B}"/>
                </a:ext>
              </a:extLst>
            </p:cNvPr>
            <p:cNvSpPr>
              <a:spLocks noChangeArrowheads="1"/>
            </p:cNvSpPr>
            <p:nvPr/>
          </p:nvSpPr>
          <p:spPr bwMode="auto">
            <a:xfrm>
              <a:off x="3026" y="2249"/>
              <a:ext cx="1938" cy="258"/>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en-US" sz="1800" b="1" i="0" u="none" strike="noStrike" kern="0" cap="none" spc="0" normalizeH="0" baseline="0" noProof="0" dirty="0">
                <a:ln>
                  <a:noFill/>
                </a:ln>
                <a:solidFill>
                  <a:prstClr val="black"/>
                </a:solidFill>
                <a:effectLst/>
                <a:uLnTx/>
                <a:uFillTx/>
                <a:latin typeface="Arial" panose="020B0604020202020204" pitchFamily="34" charset="0"/>
              </a:endParaRPr>
            </a:p>
          </p:txBody>
        </p:sp>
        <p:sp>
          <p:nvSpPr>
            <p:cNvPr id="27" name="Text Box 60">
              <a:extLst>
                <a:ext uri="{FF2B5EF4-FFF2-40B4-BE49-F238E27FC236}">
                  <a16:creationId xmlns:a16="http://schemas.microsoft.com/office/drawing/2014/main" id="{A5A48346-ABF2-4DC3-9E67-26F73687A010}"/>
                </a:ext>
              </a:extLst>
            </p:cNvPr>
            <p:cNvSpPr txBox="1">
              <a:spLocks noChangeArrowheads="1"/>
            </p:cNvSpPr>
            <p:nvPr/>
          </p:nvSpPr>
          <p:spPr bwMode="auto">
            <a:xfrm>
              <a:off x="5306" y="3736"/>
              <a:ext cx="147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Grow</a:t>
              </a:r>
            </a:p>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From Evaluations</a:t>
              </a:r>
            </a:p>
          </p:txBody>
        </p:sp>
        <p:sp>
          <p:nvSpPr>
            <p:cNvPr id="28" name="AutoShape 64">
              <a:extLst>
                <a:ext uri="{FF2B5EF4-FFF2-40B4-BE49-F238E27FC236}">
                  <a16:creationId xmlns:a16="http://schemas.microsoft.com/office/drawing/2014/main" id="{71F8B602-8AAC-497F-96C7-2464818271D7}"/>
                </a:ext>
              </a:extLst>
            </p:cNvPr>
            <p:cNvSpPr>
              <a:spLocks noChangeArrowheads="1"/>
            </p:cNvSpPr>
            <p:nvPr/>
          </p:nvSpPr>
          <p:spPr bwMode="auto">
            <a:xfrm>
              <a:off x="5249" y="2249"/>
              <a:ext cx="1588" cy="258"/>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en-US" sz="1200" b="1" i="0" u="none" strike="noStrike" kern="0" cap="none" spc="0" normalizeH="0" baseline="0" noProof="0" dirty="0">
                <a:ln>
                  <a:noFill/>
                </a:ln>
                <a:solidFill>
                  <a:prstClr val="black"/>
                </a:solidFill>
                <a:effectLst/>
                <a:uLnTx/>
                <a:uFillTx/>
                <a:latin typeface="Arial" panose="020B0604020202020204" pitchFamily="34" charset="0"/>
              </a:endParaRPr>
            </a:p>
          </p:txBody>
        </p:sp>
        <p:sp>
          <p:nvSpPr>
            <p:cNvPr id="29" name="Rectangle 66">
              <a:extLst>
                <a:ext uri="{FF2B5EF4-FFF2-40B4-BE49-F238E27FC236}">
                  <a16:creationId xmlns:a16="http://schemas.microsoft.com/office/drawing/2014/main" id="{D4783D93-7E62-45C1-B73F-7C5763FDC2F2}"/>
                </a:ext>
              </a:extLst>
            </p:cNvPr>
            <p:cNvSpPr>
              <a:spLocks noChangeArrowheads="1"/>
            </p:cNvSpPr>
            <p:nvPr/>
          </p:nvSpPr>
          <p:spPr bwMode="auto">
            <a:xfrm>
              <a:off x="5256" y="2228"/>
              <a:ext cx="1587"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Do </a:t>
              </a:r>
            </a:p>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Standards-Based Classrooms</a:t>
              </a:r>
            </a:p>
          </p:txBody>
        </p:sp>
        <p:sp>
          <p:nvSpPr>
            <p:cNvPr id="30" name="Text Box 54">
              <a:extLst>
                <a:ext uri="{FF2B5EF4-FFF2-40B4-BE49-F238E27FC236}">
                  <a16:creationId xmlns:a16="http://schemas.microsoft.com/office/drawing/2014/main" id="{4CFDA78F-C5CC-403F-BB7D-A9453D279DE8}"/>
                </a:ext>
              </a:extLst>
            </p:cNvPr>
            <p:cNvSpPr txBox="1">
              <a:spLocks noChangeArrowheads="1"/>
            </p:cNvSpPr>
            <p:nvPr/>
          </p:nvSpPr>
          <p:spPr bwMode="auto">
            <a:xfrm>
              <a:off x="2513" y="1348"/>
              <a:ext cx="3395"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defTabSz="914400" eaLnBrk="1" fontAlgn="auto" latinLnBrk="0" hangingPunct="1">
                <a:lnSpc>
                  <a:spcPct val="100000"/>
                </a:lnSpc>
                <a:spcBef>
                  <a:spcPct val="0"/>
                </a:spcBef>
                <a:spcAft>
                  <a:spcPts val="0"/>
                </a:spcAft>
                <a:buClrTx/>
                <a:buSzTx/>
                <a:buFontTx/>
                <a:buNone/>
                <a:tabLst/>
                <a:defRPr/>
              </a:pPr>
              <a:r>
                <a:rPr kumimoji="0" lang="en-US" altLang="en-US" sz="1400" b="1" i="0" u="none" strike="noStrike" kern="0" cap="none" spc="0" normalizeH="0" baseline="0" noProof="0" dirty="0">
                  <a:ln>
                    <a:noFill/>
                  </a:ln>
                  <a:solidFill>
                    <a:prstClr val="black"/>
                  </a:solidFill>
                  <a:effectLst/>
                  <a:uLnTx/>
                  <a:uFillTx/>
                  <a:latin typeface="Arial" panose="020B0604020202020204" pitchFamily="34" charset="0"/>
                </a:rPr>
                <a:t>STUDENT AND STAKEHOLDER ENGAGEMENT</a:t>
              </a:r>
            </a:p>
          </p:txBody>
        </p:sp>
        <p:sp>
          <p:nvSpPr>
            <p:cNvPr id="31" name="AutoShape 59">
              <a:extLst>
                <a:ext uri="{FF2B5EF4-FFF2-40B4-BE49-F238E27FC236}">
                  <a16:creationId xmlns:a16="http://schemas.microsoft.com/office/drawing/2014/main" id="{F47227FA-A5A3-488C-8DED-85AD68F8A549}"/>
                </a:ext>
              </a:extLst>
            </p:cNvPr>
            <p:cNvSpPr>
              <a:spLocks noChangeArrowheads="1"/>
            </p:cNvSpPr>
            <p:nvPr/>
          </p:nvSpPr>
          <p:spPr bwMode="auto">
            <a:xfrm>
              <a:off x="918" y="2249"/>
              <a:ext cx="1538" cy="258"/>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en-US" sz="1800" b="1" i="0" u="none" strike="noStrike" kern="0" cap="none" spc="0" normalizeH="0" baseline="0" noProof="0" dirty="0">
                <a:ln>
                  <a:noFill/>
                </a:ln>
                <a:solidFill>
                  <a:prstClr val="black"/>
                </a:solidFill>
                <a:effectLst/>
                <a:uLnTx/>
                <a:uFillTx/>
                <a:latin typeface="Arial" panose="020B0604020202020204" pitchFamily="34" charset="0"/>
              </a:endParaRPr>
            </a:p>
          </p:txBody>
        </p:sp>
        <p:sp>
          <p:nvSpPr>
            <p:cNvPr id="32" name="Text Box 56">
              <a:extLst>
                <a:ext uri="{FF2B5EF4-FFF2-40B4-BE49-F238E27FC236}">
                  <a16:creationId xmlns:a16="http://schemas.microsoft.com/office/drawing/2014/main" id="{5D9806ED-B5E6-40C2-8A0E-A2005BAE57E4}"/>
                </a:ext>
              </a:extLst>
            </p:cNvPr>
            <p:cNvSpPr txBox="1">
              <a:spLocks noChangeArrowheads="1"/>
            </p:cNvSpPr>
            <p:nvPr/>
          </p:nvSpPr>
          <p:spPr bwMode="auto">
            <a:xfrm>
              <a:off x="1156" y="2228"/>
              <a:ext cx="102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Be </a:t>
              </a:r>
            </a:p>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A PLC</a:t>
              </a:r>
            </a:p>
          </p:txBody>
        </p:sp>
        <p:sp>
          <p:nvSpPr>
            <p:cNvPr id="33" name="AutoShape 55">
              <a:extLst>
                <a:ext uri="{FF2B5EF4-FFF2-40B4-BE49-F238E27FC236}">
                  <a16:creationId xmlns:a16="http://schemas.microsoft.com/office/drawing/2014/main" id="{9A6F0CB6-801A-494F-A92B-693D5173380B}"/>
                </a:ext>
              </a:extLst>
            </p:cNvPr>
            <p:cNvSpPr>
              <a:spLocks noChangeArrowheads="1"/>
            </p:cNvSpPr>
            <p:nvPr/>
          </p:nvSpPr>
          <p:spPr bwMode="auto">
            <a:xfrm flipH="1" flipV="1">
              <a:off x="576" y="2833"/>
              <a:ext cx="228" cy="918"/>
            </a:xfrm>
            <a:prstGeom prst="curvedLeftArrow">
              <a:avLst>
                <a:gd name="adj1" fmla="val 44383"/>
                <a:gd name="adj2" fmla="val 278207"/>
                <a:gd name="adj3" fmla="val 50000"/>
              </a:avLst>
            </a:prstGeom>
            <a:solidFill>
              <a:sysClr val="windowText" lastClr="000000"/>
            </a:solidFill>
            <a:ln w="9525">
              <a:solidFill>
                <a:sysClr val="windowText" lastClr="000000"/>
              </a:solidFill>
              <a:miter lim="800000"/>
              <a:headEnd/>
              <a:tailEnd/>
            </a:ln>
          </p:spPr>
          <p:txBody>
            <a:bodyPr rot="10800000"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defTabSz="914400" eaLnBrk="1" fontAlgn="auto" latinLnBrk="0" hangingPunct="1">
                <a:lnSpc>
                  <a:spcPct val="100000"/>
                </a:lnSpc>
                <a:spcBef>
                  <a:spcPct val="0"/>
                </a:spcBef>
                <a:spcAft>
                  <a:spcPts val="0"/>
                </a:spcAft>
                <a:buClrTx/>
                <a:buSzTx/>
                <a:buFontTx/>
                <a:buNone/>
                <a:tabLst/>
                <a:defRPr/>
              </a:pPr>
              <a:endParaRPr kumimoji="0" lang="en-US" altLang="en-US" sz="1800" b="0" i="0" u="none" strike="noStrike" kern="0" cap="none" spc="0" normalizeH="0" baseline="0" noProof="0" dirty="0">
                <a:ln>
                  <a:noFill/>
                </a:ln>
                <a:solidFill>
                  <a:prstClr val="black"/>
                </a:solidFill>
                <a:effectLst/>
                <a:uLnTx/>
                <a:uFillTx/>
                <a:latin typeface="Calibri" panose="020F0502020204030204" pitchFamily="34" charset="0"/>
              </a:endParaRPr>
            </a:p>
          </p:txBody>
        </p:sp>
        <p:sp>
          <p:nvSpPr>
            <p:cNvPr id="34" name="AutoShape 56">
              <a:extLst>
                <a:ext uri="{FF2B5EF4-FFF2-40B4-BE49-F238E27FC236}">
                  <a16:creationId xmlns:a16="http://schemas.microsoft.com/office/drawing/2014/main" id="{390AEB5A-439D-441F-B3F1-7650ADA0B6FE}"/>
                </a:ext>
              </a:extLst>
            </p:cNvPr>
            <p:cNvSpPr>
              <a:spLocks noChangeArrowheads="1"/>
            </p:cNvSpPr>
            <p:nvPr/>
          </p:nvSpPr>
          <p:spPr bwMode="auto">
            <a:xfrm flipV="1">
              <a:off x="6901" y="2764"/>
              <a:ext cx="228" cy="987"/>
            </a:xfrm>
            <a:prstGeom prst="curvedLeftArrow">
              <a:avLst>
                <a:gd name="adj1" fmla="val 44372"/>
                <a:gd name="adj2" fmla="val 278135"/>
                <a:gd name="adj3" fmla="val 50000"/>
              </a:avLst>
            </a:prstGeom>
            <a:solidFill>
              <a:sysClr val="windowText" lastClr="000000"/>
            </a:solidFill>
            <a:ln w="9525">
              <a:solidFill>
                <a:sysClr val="windowText" lastClr="000000"/>
              </a:solidFill>
              <a:miter lim="800000"/>
              <a:headEnd/>
              <a:tailEnd/>
            </a:ln>
          </p:spPr>
          <p:txBody>
            <a:bodyPr rot="10800000"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defTabSz="914400" eaLnBrk="1" fontAlgn="auto" latinLnBrk="0" hangingPunct="1">
                <a:lnSpc>
                  <a:spcPct val="100000"/>
                </a:lnSpc>
                <a:spcBef>
                  <a:spcPct val="0"/>
                </a:spcBef>
                <a:spcAft>
                  <a:spcPts val="0"/>
                </a:spcAft>
                <a:buClrTx/>
                <a:buSzTx/>
                <a:buFontTx/>
                <a:buNone/>
                <a:tabLst/>
                <a:defRPr/>
              </a:pPr>
              <a:endParaRPr kumimoji="0" lang="en-US" altLang="en-US" sz="1800" b="1" i="0" u="none" strike="noStrike" kern="0" cap="none" spc="0" normalizeH="0" baseline="0" noProof="0" dirty="0">
                <a:ln>
                  <a:noFill/>
                </a:ln>
                <a:solidFill>
                  <a:prstClr val="black"/>
                </a:solidFill>
                <a:effectLst/>
                <a:uLnTx/>
                <a:uFillTx/>
                <a:latin typeface="Arial" panose="020B0604020202020204" pitchFamily="34" charset="0"/>
              </a:endParaRPr>
            </a:p>
          </p:txBody>
        </p:sp>
        <p:sp>
          <p:nvSpPr>
            <p:cNvPr id="35" name="AutoShape 57">
              <a:extLst>
                <a:ext uri="{FF2B5EF4-FFF2-40B4-BE49-F238E27FC236}">
                  <a16:creationId xmlns:a16="http://schemas.microsoft.com/office/drawing/2014/main" id="{F6659DF8-131D-4629-A1CC-5DFA07A3FDF1}"/>
                </a:ext>
              </a:extLst>
            </p:cNvPr>
            <p:cNvSpPr>
              <a:spLocks noChangeArrowheads="1"/>
            </p:cNvSpPr>
            <p:nvPr/>
          </p:nvSpPr>
          <p:spPr bwMode="auto">
            <a:xfrm flipH="1" flipV="1">
              <a:off x="576" y="1477"/>
              <a:ext cx="228" cy="844"/>
            </a:xfrm>
            <a:prstGeom prst="curvedLeftArrow">
              <a:avLst>
                <a:gd name="adj1" fmla="val 44353"/>
                <a:gd name="adj2" fmla="val 278146"/>
                <a:gd name="adj3" fmla="val 50000"/>
              </a:avLst>
            </a:prstGeom>
            <a:solidFill>
              <a:sysClr val="windowText" lastClr="000000"/>
            </a:solidFill>
            <a:ln w="9525">
              <a:solidFill>
                <a:sysClr val="windowText" lastClr="000000"/>
              </a:solidFill>
              <a:miter lim="800000"/>
              <a:headEnd/>
              <a:tailEnd/>
            </a:ln>
          </p:spPr>
          <p:txBody>
            <a:bodyPr rot="10800000"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defTabSz="914400" eaLnBrk="1" fontAlgn="auto" latinLnBrk="0" hangingPunct="1">
                <a:lnSpc>
                  <a:spcPct val="100000"/>
                </a:lnSpc>
                <a:spcBef>
                  <a:spcPct val="0"/>
                </a:spcBef>
                <a:spcAft>
                  <a:spcPts val="0"/>
                </a:spcAft>
                <a:buClrTx/>
                <a:buSzTx/>
                <a:buFontTx/>
                <a:buNone/>
                <a:tabLst/>
                <a:defRPr/>
              </a:pPr>
              <a:endParaRPr kumimoji="0" lang="en-US" altLang="en-US" sz="1800" b="0" i="0" u="none" strike="noStrike" kern="0" cap="none" spc="0" normalizeH="0" baseline="0" noProof="0" dirty="0">
                <a:ln>
                  <a:noFill/>
                </a:ln>
                <a:solidFill>
                  <a:prstClr val="black"/>
                </a:solidFill>
                <a:effectLst/>
                <a:uLnTx/>
                <a:uFillTx/>
                <a:latin typeface="Calibri" panose="020F0502020204030204" pitchFamily="34" charset="0"/>
              </a:endParaRPr>
            </a:p>
          </p:txBody>
        </p:sp>
        <p:sp>
          <p:nvSpPr>
            <p:cNvPr id="36" name="AutoShape 58">
              <a:extLst>
                <a:ext uri="{FF2B5EF4-FFF2-40B4-BE49-F238E27FC236}">
                  <a16:creationId xmlns:a16="http://schemas.microsoft.com/office/drawing/2014/main" id="{C00CE6C3-B85C-4EF3-ADF2-A2BE446C86DF}"/>
                </a:ext>
              </a:extLst>
            </p:cNvPr>
            <p:cNvSpPr>
              <a:spLocks noChangeArrowheads="1"/>
            </p:cNvSpPr>
            <p:nvPr/>
          </p:nvSpPr>
          <p:spPr bwMode="auto">
            <a:xfrm flipV="1">
              <a:off x="6958" y="1477"/>
              <a:ext cx="171" cy="844"/>
            </a:xfrm>
            <a:prstGeom prst="curvedLeftArrow">
              <a:avLst>
                <a:gd name="adj1" fmla="val 44353"/>
                <a:gd name="adj2" fmla="val 278157"/>
                <a:gd name="adj3" fmla="val 50000"/>
              </a:avLst>
            </a:prstGeom>
            <a:solidFill>
              <a:sysClr val="windowText" lastClr="000000"/>
            </a:solidFill>
            <a:ln w="9525">
              <a:solidFill>
                <a:sysClr val="windowText" lastClr="000000"/>
              </a:solidFill>
              <a:miter lim="800000"/>
              <a:headEnd/>
              <a:tailEnd/>
            </a:ln>
          </p:spPr>
          <p:txBody>
            <a:bodyPr rot="10800000"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defTabSz="914400" eaLnBrk="1" fontAlgn="auto" latinLnBrk="0" hangingPunct="1">
                <a:lnSpc>
                  <a:spcPct val="100000"/>
                </a:lnSpc>
                <a:spcBef>
                  <a:spcPct val="0"/>
                </a:spcBef>
                <a:spcAft>
                  <a:spcPts val="0"/>
                </a:spcAft>
                <a:buClrTx/>
                <a:buSzTx/>
                <a:buFontTx/>
                <a:buNone/>
                <a:tabLst/>
                <a:defRPr/>
              </a:pPr>
              <a:endParaRPr kumimoji="0" lang="en-US" altLang="en-US" sz="1800" b="1" i="0" u="none" strike="noStrike" kern="0" cap="none" spc="0" normalizeH="0" baseline="0" noProof="0" dirty="0">
                <a:ln>
                  <a:noFill/>
                </a:ln>
                <a:solidFill>
                  <a:prstClr val="black"/>
                </a:solidFill>
                <a:effectLst/>
                <a:uLnTx/>
                <a:uFillTx/>
                <a:latin typeface="Arial" panose="020B0604020202020204" pitchFamily="34" charset="0"/>
              </a:endParaRPr>
            </a:p>
          </p:txBody>
        </p:sp>
        <p:sp>
          <p:nvSpPr>
            <p:cNvPr id="37" name="Text Box 48">
              <a:extLst>
                <a:ext uri="{FF2B5EF4-FFF2-40B4-BE49-F238E27FC236}">
                  <a16:creationId xmlns:a16="http://schemas.microsoft.com/office/drawing/2014/main" id="{B343F2A1-6388-4177-89D2-502ADAE8A556}"/>
                </a:ext>
              </a:extLst>
            </p:cNvPr>
            <p:cNvSpPr txBox="1">
              <a:spLocks noChangeArrowheads="1"/>
            </p:cNvSpPr>
            <p:nvPr/>
          </p:nvSpPr>
          <p:spPr bwMode="auto">
            <a:xfrm>
              <a:off x="747" y="2563"/>
              <a:ext cx="6268" cy="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US" altLang="en-US" sz="1600" b="1" i="1" u="none" strike="noStrike" kern="0" cap="none" spc="0" normalizeH="0" baseline="0" noProof="0" dirty="0">
                  <a:ln>
                    <a:noFill/>
                  </a:ln>
                  <a:solidFill>
                    <a:prstClr val="black"/>
                  </a:solidFill>
                  <a:effectLst/>
                  <a:uLnTx/>
                  <a:uFillTx/>
                  <a:latin typeface="Arial Narrow" panose="020B0606020202030204" pitchFamily="34" charset="0"/>
                </a:rPr>
                <a:t>INTERNAL PROCESSES</a:t>
              </a:r>
            </a:p>
          </p:txBody>
        </p:sp>
        <p:sp>
          <p:nvSpPr>
            <p:cNvPr id="38" name="AutoShape 57">
              <a:extLst>
                <a:ext uri="{FF2B5EF4-FFF2-40B4-BE49-F238E27FC236}">
                  <a16:creationId xmlns:a16="http://schemas.microsoft.com/office/drawing/2014/main" id="{EEC7EDE2-B4E3-40BC-9814-A8C34EB2180B}"/>
                </a:ext>
              </a:extLst>
            </p:cNvPr>
            <p:cNvSpPr>
              <a:spLocks noChangeArrowheads="1"/>
            </p:cNvSpPr>
            <p:nvPr/>
          </p:nvSpPr>
          <p:spPr bwMode="auto">
            <a:xfrm flipH="1" flipV="1">
              <a:off x="576" y="748"/>
              <a:ext cx="228" cy="729"/>
            </a:xfrm>
            <a:prstGeom prst="curvedLeftArrow">
              <a:avLst>
                <a:gd name="adj1" fmla="val 23551"/>
                <a:gd name="adj2" fmla="val 147656"/>
                <a:gd name="adj3" fmla="val 50000"/>
              </a:avLst>
            </a:prstGeom>
            <a:solidFill>
              <a:sysClr val="windowText" lastClr="000000"/>
            </a:solidFill>
            <a:ln w="9525">
              <a:solidFill>
                <a:sysClr val="windowText" lastClr="000000"/>
              </a:solidFill>
              <a:miter lim="800000"/>
              <a:headEnd/>
              <a:tailEnd/>
            </a:ln>
          </p:spPr>
          <p:txBody>
            <a:bodyPr rot="10800000"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defTabSz="914400" eaLnBrk="1" fontAlgn="auto" latinLnBrk="0" hangingPunct="1">
                <a:lnSpc>
                  <a:spcPct val="100000"/>
                </a:lnSpc>
                <a:spcBef>
                  <a:spcPct val="0"/>
                </a:spcBef>
                <a:spcAft>
                  <a:spcPts val="0"/>
                </a:spcAft>
                <a:buClrTx/>
                <a:buSzTx/>
                <a:buFontTx/>
                <a:buNone/>
                <a:tabLst/>
                <a:defRPr/>
              </a:pPr>
              <a:endParaRPr kumimoji="0" lang="en-US" altLang="en-US" sz="1800" b="0" i="0" u="none" strike="noStrike" kern="0" cap="none" spc="0" normalizeH="0" baseline="0" noProof="0" dirty="0">
                <a:ln>
                  <a:noFill/>
                </a:ln>
                <a:solidFill>
                  <a:prstClr val="black"/>
                </a:solidFill>
                <a:effectLst/>
                <a:uLnTx/>
                <a:uFillTx/>
                <a:latin typeface="Calibri" panose="020F0502020204030204" pitchFamily="34" charset="0"/>
              </a:endParaRPr>
            </a:p>
          </p:txBody>
        </p:sp>
        <p:sp>
          <p:nvSpPr>
            <p:cNvPr id="39" name="AutoShape 57">
              <a:extLst>
                <a:ext uri="{FF2B5EF4-FFF2-40B4-BE49-F238E27FC236}">
                  <a16:creationId xmlns:a16="http://schemas.microsoft.com/office/drawing/2014/main" id="{FE3182D6-1801-4F51-B35D-10E5193B23DE}"/>
                </a:ext>
              </a:extLst>
            </p:cNvPr>
            <p:cNvSpPr>
              <a:spLocks noChangeArrowheads="1"/>
            </p:cNvSpPr>
            <p:nvPr/>
          </p:nvSpPr>
          <p:spPr bwMode="auto">
            <a:xfrm flipV="1">
              <a:off x="6901" y="726"/>
              <a:ext cx="228" cy="730"/>
            </a:xfrm>
            <a:prstGeom prst="curvedLeftArrow">
              <a:avLst>
                <a:gd name="adj1" fmla="val 23583"/>
                <a:gd name="adj2" fmla="val 147859"/>
                <a:gd name="adj3" fmla="val 50000"/>
              </a:avLst>
            </a:prstGeom>
            <a:solidFill>
              <a:sysClr val="windowText" lastClr="000000"/>
            </a:solidFill>
            <a:ln w="9525">
              <a:solidFill>
                <a:sysClr val="windowText" lastClr="000000"/>
              </a:solidFill>
              <a:miter lim="800000"/>
              <a:headEnd/>
              <a:tailEnd/>
            </a:ln>
          </p:spPr>
          <p:txBody>
            <a:bodyPr rot="10800000"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defTabSz="914400" eaLnBrk="1" fontAlgn="auto" latinLnBrk="0" hangingPunct="1">
                <a:lnSpc>
                  <a:spcPct val="100000"/>
                </a:lnSpc>
                <a:spcBef>
                  <a:spcPct val="0"/>
                </a:spcBef>
                <a:spcAft>
                  <a:spcPts val="0"/>
                </a:spcAft>
                <a:buClrTx/>
                <a:buSzTx/>
                <a:buFontTx/>
                <a:buNone/>
                <a:tabLst/>
                <a:defRPr/>
              </a:pPr>
              <a:endParaRPr kumimoji="0" lang="en-US" altLang="en-US" sz="1800" b="1" i="0" u="none" strike="noStrike" kern="0" cap="none" spc="0" normalizeH="0" baseline="0" noProof="0" dirty="0">
                <a:ln>
                  <a:noFill/>
                </a:ln>
                <a:solidFill>
                  <a:prstClr val="black"/>
                </a:solidFill>
                <a:effectLst/>
                <a:uLnTx/>
                <a:uFillTx/>
                <a:latin typeface="Arial" panose="020B0604020202020204" pitchFamily="34" charset="0"/>
              </a:endParaRPr>
            </a:p>
          </p:txBody>
        </p:sp>
        <p:sp>
          <p:nvSpPr>
            <p:cNvPr id="40" name="Text Box 56">
              <a:extLst>
                <a:ext uri="{FF2B5EF4-FFF2-40B4-BE49-F238E27FC236}">
                  <a16:creationId xmlns:a16="http://schemas.microsoft.com/office/drawing/2014/main" id="{B07CD075-8CB6-4B0A-9DDA-2F0687637021}"/>
                </a:ext>
              </a:extLst>
            </p:cNvPr>
            <p:cNvSpPr txBox="1">
              <a:spLocks noChangeArrowheads="1"/>
            </p:cNvSpPr>
            <p:nvPr/>
          </p:nvSpPr>
          <p:spPr bwMode="auto">
            <a:xfrm>
              <a:off x="3026" y="2228"/>
              <a:ext cx="193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Know </a:t>
              </a:r>
            </a:p>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Technology</a:t>
              </a:r>
            </a:p>
          </p:txBody>
        </p:sp>
        <p:sp>
          <p:nvSpPr>
            <p:cNvPr id="41" name="AutoShape 55">
              <a:extLst>
                <a:ext uri="{FF2B5EF4-FFF2-40B4-BE49-F238E27FC236}">
                  <a16:creationId xmlns:a16="http://schemas.microsoft.com/office/drawing/2014/main" id="{590319DF-29EA-453C-AADC-4A09B46D24C4}"/>
                </a:ext>
              </a:extLst>
            </p:cNvPr>
            <p:cNvSpPr>
              <a:spLocks noChangeArrowheads="1"/>
            </p:cNvSpPr>
            <p:nvPr/>
          </p:nvSpPr>
          <p:spPr bwMode="auto">
            <a:xfrm>
              <a:off x="918" y="1540"/>
              <a:ext cx="1538" cy="257"/>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en-US" sz="1800" b="1" i="0" u="none" strike="noStrike" kern="0" cap="none" spc="0" normalizeH="0" baseline="0" noProof="0" dirty="0">
                <a:ln>
                  <a:noFill/>
                </a:ln>
                <a:solidFill>
                  <a:prstClr val="black"/>
                </a:solidFill>
                <a:effectLst/>
                <a:uLnTx/>
                <a:uFillTx/>
                <a:latin typeface="Arial" panose="020B0604020202020204" pitchFamily="34" charset="0"/>
              </a:endParaRPr>
            </a:p>
          </p:txBody>
        </p:sp>
        <p:sp>
          <p:nvSpPr>
            <p:cNvPr id="42" name="Text Box 56">
              <a:extLst>
                <a:ext uri="{FF2B5EF4-FFF2-40B4-BE49-F238E27FC236}">
                  <a16:creationId xmlns:a16="http://schemas.microsoft.com/office/drawing/2014/main" id="{838BD2C0-FE0E-4BCA-B564-B102C7EE714A}"/>
                </a:ext>
              </a:extLst>
            </p:cNvPr>
            <p:cNvSpPr txBox="1">
              <a:spLocks noChangeArrowheads="1"/>
            </p:cNvSpPr>
            <p:nvPr/>
          </p:nvSpPr>
          <p:spPr bwMode="auto">
            <a:xfrm>
              <a:off x="918" y="1525"/>
              <a:ext cx="148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Partner </a:t>
              </a:r>
            </a:p>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with Students</a:t>
              </a:r>
            </a:p>
          </p:txBody>
        </p:sp>
        <p:sp>
          <p:nvSpPr>
            <p:cNvPr id="43" name="AutoShape 59">
              <a:extLst>
                <a:ext uri="{FF2B5EF4-FFF2-40B4-BE49-F238E27FC236}">
                  <a16:creationId xmlns:a16="http://schemas.microsoft.com/office/drawing/2014/main" id="{64EFCEB9-4D34-4E35-8805-EE58A5D7D572}"/>
                </a:ext>
              </a:extLst>
            </p:cNvPr>
            <p:cNvSpPr>
              <a:spLocks noChangeArrowheads="1"/>
            </p:cNvSpPr>
            <p:nvPr/>
          </p:nvSpPr>
          <p:spPr bwMode="auto">
            <a:xfrm>
              <a:off x="3140" y="1540"/>
              <a:ext cx="1710" cy="257"/>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en-US" sz="1800" b="1" i="0" u="none" strike="noStrike" kern="0" cap="none" spc="0" normalizeH="0" baseline="0" noProof="0" dirty="0">
                <a:ln>
                  <a:noFill/>
                </a:ln>
                <a:solidFill>
                  <a:prstClr val="black"/>
                </a:solidFill>
                <a:effectLst/>
                <a:uLnTx/>
                <a:uFillTx/>
                <a:latin typeface="Arial" panose="020B0604020202020204" pitchFamily="34" charset="0"/>
              </a:endParaRPr>
            </a:p>
          </p:txBody>
        </p:sp>
        <p:sp>
          <p:nvSpPr>
            <p:cNvPr id="44" name="Text Box 60">
              <a:extLst>
                <a:ext uri="{FF2B5EF4-FFF2-40B4-BE49-F238E27FC236}">
                  <a16:creationId xmlns:a16="http://schemas.microsoft.com/office/drawing/2014/main" id="{3DC2DF29-CD90-48ED-AB11-6753F13A490A}"/>
                </a:ext>
              </a:extLst>
            </p:cNvPr>
            <p:cNvSpPr txBox="1">
              <a:spLocks noChangeArrowheads="1"/>
            </p:cNvSpPr>
            <p:nvPr/>
          </p:nvSpPr>
          <p:spPr bwMode="auto">
            <a:xfrm>
              <a:off x="3288" y="1525"/>
              <a:ext cx="141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Partner </a:t>
              </a:r>
            </a:p>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with Parents</a:t>
              </a:r>
            </a:p>
          </p:txBody>
        </p:sp>
        <p:sp>
          <p:nvSpPr>
            <p:cNvPr id="45" name="AutoShape 64">
              <a:extLst>
                <a:ext uri="{FF2B5EF4-FFF2-40B4-BE49-F238E27FC236}">
                  <a16:creationId xmlns:a16="http://schemas.microsoft.com/office/drawing/2014/main" id="{80D68AA0-3112-4B8F-8C8F-C75405F32163}"/>
                </a:ext>
              </a:extLst>
            </p:cNvPr>
            <p:cNvSpPr>
              <a:spLocks noChangeArrowheads="1"/>
            </p:cNvSpPr>
            <p:nvPr/>
          </p:nvSpPr>
          <p:spPr bwMode="auto">
            <a:xfrm>
              <a:off x="5249" y="1540"/>
              <a:ext cx="1588" cy="257"/>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en-US" sz="1200" b="1" i="0" u="none" strike="noStrike" kern="0" cap="none" spc="0" normalizeH="0" baseline="0" noProof="0" dirty="0">
                <a:ln>
                  <a:noFill/>
                </a:ln>
                <a:solidFill>
                  <a:prstClr val="black"/>
                </a:solidFill>
                <a:effectLst/>
                <a:uLnTx/>
                <a:uFillTx/>
                <a:latin typeface="Arial" panose="020B0604020202020204" pitchFamily="34" charset="0"/>
              </a:endParaRPr>
            </a:p>
          </p:txBody>
        </p:sp>
        <p:sp>
          <p:nvSpPr>
            <p:cNvPr id="46" name="Rectangle 66">
              <a:extLst>
                <a:ext uri="{FF2B5EF4-FFF2-40B4-BE49-F238E27FC236}">
                  <a16:creationId xmlns:a16="http://schemas.microsoft.com/office/drawing/2014/main" id="{8E0B9DF9-906A-400F-ACDE-13F87D233753}"/>
                </a:ext>
              </a:extLst>
            </p:cNvPr>
            <p:cNvSpPr>
              <a:spLocks noChangeArrowheads="1"/>
            </p:cNvSpPr>
            <p:nvPr/>
          </p:nvSpPr>
          <p:spPr bwMode="auto">
            <a:xfrm>
              <a:off x="5420" y="1525"/>
              <a:ext cx="1253" cy="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Partner </a:t>
              </a:r>
            </a:p>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with the Community</a:t>
              </a:r>
            </a:p>
          </p:txBody>
        </p:sp>
        <p:sp>
          <p:nvSpPr>
            <p:cNvPr id="47" name="AutoShape 55">
              <a:extLst>
                <a:ext uri="{FF2B5EF4-FFF2-40B4-BE49-F238E27FC236}">
                  <a16:creationId xmlns:a16="http://schemas.microsoft.com/office/drawing/2014/main" id="{CD0904D1-3A19-48DA-B3F6-882D7BAFAF97}"/>
                </a:ext>
              </a:extLst>
            </p:cNvPr>
            <p:cNvSpPr>
              <a:spLocks noChangeArrowheads="1"/>
            </p:cNvSpPr>
            <p:nvPr/>
          </p:nvSpPr>
          <p:spPr bwMode="auto">
            <a:xfrm>
              <a:off x="918" y="2994"/>
              <a:ext cx="1481" cy="257"/>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en-US" sz="1800" b="1" i="0" u="none" strike="noStrike" kern="0" cap="none" spc="0" normalizeH="0" baseline="0" noProof="0" dirty="0">
                <a:ln>
                  <a:noFill/>
                </a:ln>
                <a:solidFill>
                  <a:prstClr val="black"/>
                </a:solidFill>
                <a:effectLst/>
                <a:uLnTx/>
                <a:uFillTx/>
                <a:latin typeface="Arial" panose="020B0604020202020204" pitchFamily="34" charset="0"/>
              </a:endParaRPr>
            </a:p>
          </p:txBody>
        </p:sp>
        <p:sp>
          <p:nvSpPr>
            <p:cNvPr id="48" name="AutoShape 55">
              <a:extLst>
                <a:ext uri="{FF2B5EF4-FFF2-40B4-BE49-F238E27FC236}">
                  <a16:creationId xmlns:a16="http://schemas.microsoft.com/office/drawing/2014/main" id="{A0021905-978C-4292-8A19-27C3EAE6EB47}"/>
                </a:ext>
              </a:extLst>
            </p:cNvPr>
            <p:cNvSpPr>
              <a:spLocks noChangeArrowheads="1"/>
            </p:cNvSpPr>
            <p:nvPr/>
          </p:nvSpPr>
          <p:spPr bwMode="auto">
            <a:xfrm>
              <a:off x="2560" y="2994"/>
              <a:ext cx="1326" cy="257"/>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en-US" sz="1800" b="1" i="0" u="none" strike="noStrike" kern="0" cap="none" spc="0" normalizeH="0" baseline="0" noProof="0" dirty="0">
                <a:ln>
                  <a:noFill/>
                </a:ln>
                <a:solidFill>
                  <a:prstClr val="black"/>
                </a:solidFill>
                <a:effectLst/>
                <a:uLnTx/>
                <a:uFillTx/>
                <a:latin typeface="Arial" panose="020B0604020202020204" pitchFamily="34" charset="0"/>
              </a:endParaRPr>
            </a:p>
          </p:txBody>
        </p:sp>
        <p:sp>
          <p:nvSpPr>
            <p:cNvPr id="49" name="AutoShape 55">
              <a:extLst>
                <a:ext uri="{FF2B5EF4-FFF2-40B4-BE49-F238E27FC236}">
                  <a16:creationId xmlns:a16="http://schemas.microsoft.com/office/drawing/2014/main" id="{1DEB9918-0785-440E-B825-76421B918B54}"/>
                </a:ext>
              </a:extLst>
            </p:cNvPr>
            <p:cNvSpPr>
              <a:spLocks noChangeArrowheads="1"/>
            </p:cNvSpPr>
            <p:nvPr/>
          </p:nvSpPr>
          <p:spPr bwMode="auto">
            <a:xfrm>
              <a:off x="4044" y="2994"/>
              <a:ext cx="1317" cy="257"/>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en-US" sz="1800" b="1" i="0" u="none" strike="noStrike" kern="0" cap="none" spc="0" normalizeH="0" baseline="0" noProof="0" dirty="0">
                <a:ln>
                  <a:noFill/>
                </a:ln>
                <a:solidFill>
                  <a:prstClr val="black"/>
                </a:solidFill>
                <a:effectLst/>
                <a:uLnTx/>
                <a:uFillTx/>
                <a:latin typeface="Arial" panose="020B0604020202020204" pitchFamily="34" charset="0"/>
              </a:endParaRPr>
            </a:p>
          </p:txBody>
        </p:sp>
        <p:sp>
          <p:nvSpPr>
            <p:cNvPr id="50" name="AutoShape 55">
              <a:extLst>
                <a:ext uri="{FF2B5EF4-FFF2-40B4-BE49-F238E27FC236}">
                  <a16:creationId xmlns:a16="http://schemas.microsoft.com/office/drawing/2014/main" id="{037E0D98-5930-4644-A5C9-6006825C78C9}"/>
                </a:ext>
              </a:extLst>
            </p:cNvPr>
            <p:cNvSpPr>
              <a:spLocks noChangeArrowheads="1"/>
            </p:cNvSpPr>
            <p:nvPr/>
          </p:nvSpPr>
          <p:spPr bwMode="auto">
            <a:xfrm>
              <a:off x="5526" y="2994"/>
              <a:ext cx="1275" cy="257"/>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en-US" sz="1800" b="1" i="0" u="none" strike="noStrike" kern="0" cap="none" spc="0" normalizeH="0" baseline="0" noProof="0" dirty="0">
                <a:ln>
                  <a:noFill/>
                </a:ln>
                <a:solidFill>
                  <a:prstClr val="black"/>
                </a:solidFill>
                <a:effectLst/>
                <a:uLnTx/>
                <a:uFillTx/>
                <a:latin typeface="Arial" panose="020B0604020202020204" pitchFamily="34" charset="0"/>
              </a:endParaRPr>
            </a:p>
          </p:txBody>
        </p:sp>
        <p:sp>
          <p:nvSpPr>
            <p:cNvPr id="51" name="Rectangle 66">
              <a:extLst>
                <a:ext uri="{FF2B5EF4-FFF2-40B4-BE49-F238E27FC236}">
                  <a16:creationId xmlns:a16="http://schemas.microsoft.com/office/drawing/2014/main" id="{6FACE5F0-3422-4F33-A46D-3F3F6D942C98}"/>
                </a:ext>
              </a:extLst>
            </p:cNvPr>
            <p:cNvSpPr>
              <a:spLocks noChangeArrowheads="1"/>
            </p:cNvSpPr>
            <p:nvPr/>
          </p:nvSpPr>
          <p:spPr bwMode="auto">
            <a:xfrm>
              <a:off x="2570" y="2977"/>
              <a:ext cx="131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Manage</a:t>
              </a:r>
            </a:p>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Finances and Personnel</a:t>
              </a:r>
            </a:p>
          </p:txBody>
        </p:sp>
        <p:sp>
          <p:nvSpPr>
            <p:cNvPr id="52" name="Rectangle 66">
              <a:extLst>
                <a:ext uri="{FF2B5EF4-FFF2-40B4-BE49-F238E27FC236}">
                  <a16:creationId xmlns:a16="http://schemas.microsoft.com/office/drawing/2014/main" id="{6299B671-4C7F-4006-80DA-576209C01EF8}"/>
                </a:ext>
              </a:extLst>
            </p:cNvPr>
            <p:cNvSpPr>
              <a:spLocks noChangeArrowheads="1"/>
            </p:cNvSpPr>
            <p:nvPr/>
          </p:nvSpPr>
          <p:spPr bwMode="auto">
            <a:xfrm>
              <a:off x="4121" y="2977"/>
              <a:ext cx="117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Manage </a:t>
              </a:r>
            </a:p>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Perceptions</a:t>
              </a:r>
            </a:p>
          </p:txBody>
        </p:sp>
        <p:sp>
          <p:nvSpPr>
            <p:cNvPr id="53" name="Text Box 60">
              <a:extLst>
                <a:ext uri="{FF2B5EF4-FFF2-40B4-BE49-F238E27FC236}">
                  <a16:creationId xmlns:a16="http://schemas.microsoft.com/office/drawing/2014/main" id="{8DC2B1F7-A339-4CDD-A203-3528ABE1AB57}"/>
                </a:ext>
              </a:extLst>
            </p:cNvPr>
            <p:cNvSpPr txBox="1">
              <a:spLocks noChangeArrowheads="1"/>
            </p:cNvSpPr>
            <p:nvPr/>
          </p:nvSpPr>
          <p:spPr bwMode="auto">
            <a:xfrm>
              <a:off x="5532" y="2977"/>
              <a:ext cx="1269" cy="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Maintain a Safe Learning Environment</a:t>
              </a:r>
            </a:p>
          </p:txBody>
        </p:sp>
        <p:sp>
          <p:nvSpPr>
            <p:cNvPr id="54" name="Text Box 65">
              <a:extLst>
                <a:ext uri="{FF2B5EF4-FFF2-40B4-BE49-F238E27FC236}">
                  <a16:creationId xmlns:a16="http://schemas.microsoft.com/office/drawing/2014/main" id="{CAFFCEA5-412D-4DD0-BCF8-0C8A3A21CE03}"/>
                </a:ext>
              </a:extLst>
            </p:cNvPr>
            <p:cNvSpPr txBox="1">
              <a:spLocks noChangeArrowheads="1"/>
            </p:cNvSpPr>
            <p:nvPr/>
          </p:nvSpPr>
          <p:spPr bwMode="auto">
            <a:xfrm>
              <a:off x="918" y="2977"/>
              <a:ext cx="143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Manage</a:t>
              </a:r>
            </a:p>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Processes and Projects</a:t>
              </a:r>
            </a:p>
          </p:txBody>
        </p:sp>
      </p:grpSp>
      <p:sp>
        <p:nvSpPr>
          <p:cNvPr id="56" name="TextBox 1">
            <a:extLst>
              <a:ext uri="{FF2B5EF4-FFF2-40B4-BE49-F238E27FC236}">
                <a16:creationId xmlns:a16="http://schemas.microsoft.com/office/drawing/2014/main" id="{F40475C9-1E48-43F3-8B99-E93F0280EF13}"/>
              </a:ext>
            </a:extLst>
          </p:cNvPr>
          <p:cNvSpPr txBox="1">
            <a:spLocks noChangeArrowheads="1"/>
          </p:cNvSpPr>
          <p:nvPr/>
        </p:nvSpPr>
        <p:spPr bwMode="auto">
          <a:xfrm>
            <a:off x="10147407" y="862806"/>
            <a:ext cx="1809750" cy="513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n-US" altLang="en-US" sz="1500" b="1" dirty="0"/>
              <a:t>STRATEGIC PRIORITIES</a:t>
            </a:r>
          </a:p>
          <a:p>
            <a:pPr>
              <a:defRPr/>
            </a:pPr>
            <a:endParaRPr lang="en-US" altLang="en-US" sz="1200" dirty="0"/>
          </a:p>
          <a:p>
            <a:pPr>
              <a:defRPr/>
            </a:pPr>
            <a:r>
              <a:rPr lang="en-US" altLang="en-US" sz="1250" b="1" dirty="0"/>
              <a:t>Priority 1: </a:t>
            </a:r>
            <a:r>
              <a:rPr lang="en-US" altLang="en-US" sz="1250" dirty="0"/>
              <a:t>Get students reading on grade level.</a:t>
            </a:r>
          </a:p>
          <a:p>
            <a:pPr>
              <a:defRPr/>
            </a:pPr>
            <a:endParaRPr lang="en-US" altLang="en-US" sz="1250" dirty="0"/>
          </a:p>
          <a:p>
            <a:pPr>
              <a:defRPr/>
            </a:pPr>
            <a:r>
              <a:rPr lang="en-US" altLang="en-US" sz="1250" b="1" dirty="0"/>
              <a:t>Priority 2: </a:t>
            </a:r>
            <a:r>
              <a:rPr lang="en-US" altLang="en-US" sz="1250" dirty="0"/>
              <a:t>Be successful on the Georgia Milestones.</a:t>
            </a:r>
          </a:p>
          <a:p>
            <a:pPr>
              <a:defRPr/>
            </a:pPr>
            <a:endParaRPr lang="en-US" altLang="en-US" sz="1250" dirty="0"/>
          </a:p>
          <a:p>
            <a:pPr>
              <a:defRPr/>
            </a:pPr>
            <a:r>
              <a:rPr lang="en-US" altLang="en-US" sz="1250" b="1" dirty="0"/>
              <a:t>Priority 3: </a:t>
            </a:r>
            <a:r>
              <a:rPr lang="en-US" altLang="en-US" sz="1250" dirty="0"/>
              <a:t>Increase the number of students in school every day.</a:t>
            </a:r>
          </a:p>
          <a:p>
            <a:pPr>
              <a:defRPr/>
            </a:pPr>
            <a:endParaRPr lang="en-US" altLang="en-US" sz="1250" dirty="0"/>
          </a:p>
          <a:p>
            <a:pPr>
              <a:defRPr/>
            </a:pPr>
            <a:r>
              <a:rPr lang="en-US" altLang="en-US" sz="1250" b="1" dirty="0"/>
              <a:t>Priority 4: </a:t>
            </a:r>
            <a:r>
              <a:rPr lang="en-US" altLang="en-US" sz="1250" dirty="0"/>
              <a:t>Close the knowing-doing gap.</a:t>
            </a:r>
          </a:p>
          <a:p>
            <a:pPr>
              <a:defRPr/>
            </a:pPr>
            <a:endParaRPr lang="en-US" altLang="en-US" sz="1250" dirty="0"/>
          </a:p>
          <a:p>
            <a:pPr>
              <a:defRPr/>
            </a:pPr>
            <a:r>
              <a:rPr lang="en-US" altLang="en-US" sz="1250" b="1" dirty="0"/>
              <a:t>Priority 5: </a:t>
            </a:r>
            <a:r>
              <a:rPr lang="en-US" altLang="en-US" sz="1250" dirty="0"/>
              <a:t>Work hard to support schools.</a:t>
            </a:r>
          </a:p>
          <a:p>
            <a:pPr>
              <a:defRPr/>
            </a:pPr>
            <a:endParaRPr lang="en-US" altLang="en-US" sz="1250" dirty="0"/>
          </a:p>
          <a:p>
            <a:pPr>
              <a:defRPr/>
            </a:pPr>
            <a:r>
              <a:rPr lang="en-US" altLang="en-US" sz="1250" b="1" dirty="0"/>
              <a:t>Priority 6: </a:t>
            </a:r>
            <a:r>
              <a:rPr lang="en-US" altLang="en-US" sz="1250" dirty="0"/>
              <a:t>Establish   a culture of accountability for everyone.</a:t>
            </a:r>
          </a:p>
        </p:txBody>
      </p:sp>
      <p:sp>
        <p:nvSpPr>
          <p:cNvPr id="57" name="TextBox 4">
            <a:extLst>
              <a:ext uri="{FF2B5EF4-FFF2-40B4-BE49-F238E27FC236}">
                <a16:creationId xmlns:a16="http://schemas.microsoft.com/office/drawing/2014/main" id="{146E8A6F-32D3-4FD0-8366-2A2241B6020E}"/>
              </a:ext>
            </a:extLst>
          </p:cNvPr>
          <p:cNvSpPr txBox="1">
            <a:spLocks noChangeArrowheads="1"/>
          </p:cNvSpPr>
          <p:nvPr/>
        </p:nvSpPr>
        <p:spPr bwMode="auto">
          <a:xfrm>
            <a:off x="3120322" y="779286"/>
            <a:ext cx="45497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US" altLang="en-US" sz="1800" b="1" i="1" dirty="0">
                <a:latin typeface="Arial Narrow" panose="020B0606020202030204" pitchFamily="34" charset="0"/>
              </a:rPr>
              <a:t>Overriding Objective = CCRPI &gt; 70</a:t>
            </a:r>
          </a:p>
        </p:txBody>
      </p:sp>
      <p:sp>
        <p:nvSpPr>
          <p:cNvPr id="58" name="TextBox 57">
            <a:extLst>
              <a:ext uri="{FF2B5EF4-FFF2-40B4-BE49-F238E27FC236}">
                <a16:creationId xmlns:a16="http://schemas.microsoft.com/office/drawing/2014/main" id="{8233F430-FC65-4BF7-977B-36BCD90CEFCF}"/>
              </a:ext>
            </a:extLst>
          </p:cNvPr>
          <p:cNvSpPr txBox="1"/>
          <p:nvPr/>
        </p:nvSpPr>
        <p:spPr>
          <a:xfrm>
            <a:off x="705036" y="46288"/>
            <a:ext cx="9253252" cy="769441"/>
          </a:xfrm>
          <a:prstGeom prst="rect">
            <a:avLst/>
          </a:prstGeom>
          <a:noFill/>
        </p:spPr>
        <p:txBody>
          <a:bodyPr wrap="square" rtlCol="0">
            <a:spAutoFit/>
          </a:bodyPr>
          <a:lstStyle/>
          <a:p>
            <a:r>
              <a:rPr lang="en-US" sz="4400" b="1" dirty="0">
                <a:latin typeface="Franklin Gothic Medium" panose="020B0603020102020204" pitchFamily="34" charset="0"/>
                <a:cs typeface="Arial" panose="020B0604020202020204" pitchFamily="34" charset="0"/>
              </a:rPr>
              <a:t>VICTORY IN OUR SCHOOLS</a:t>
            </a:r>
          </a:p>
        </p:txBody>
      </p:sp>
      <p:sp>
        <p:nvSpPr>
          <p:cNvPr id="2" name="Slide Number Placeholder 1">
            <a:extLst>
              <a:ext uri="{FF2B5EF4-FFF2-40B4-BE49-F238E27FC236}">
                <a16:creationId xmlns:a16="http://schemas.microsoft.com/office/drawing/2014/main" id="{760F05C9-253B-3B22-466D-596F84B3AF0A}"/>
              </a:ext>
            </a:extLst>
          </p:cNvPr>
          <p:cNvSpPr>
            <a:spLocks noGrp="1"/>
          </p:cNvSpPr>
          <p:nvPr>
            <p:ph type="sldNum" sz="quarter" idx="12"/>
          </p:nvPr>
        </p:nvSpPr>
        <p:spPr/>
        <p:txBody>
          <a:bodyPr/>
          <a:lstStyle/>
          <a:p>
            <a:fld id="{F5429E20-6135-4A01-AE1B-F6BE31181CEC}" type="slidenum">
              <a:rPr lang="en-US" smtClean="0"/>
              <a:t>4</a:t>
            </a:fld>
            <a:endParaRPr lang="en-US" dirty="0"/>
          </a:p>
        </p:txBody>
      </p:sp>
    </p:spTree>
    <p:extLst>
      <p:ext uri="{BB962C8B-B14F-4D97-AF65-F5344CB8AC3E}">
        <p14:creationId xmlns:p14="http://schemas.microsoft.com/office/powerpoint/2010/main" val="3963339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Shape, rectangle&#10;&#10;Description automatically generated">
            <a:extLst>
              <a:ext uri="{FF2B5EF4-FFF2-40B4-BE49-F238E27FC236}">
                <a16:creationId xmlns:a16="http://schemas.microsoft.com/office/drawing/2014/main" id="{79FAF955-3CF5-484E-9208-F921FBC17D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9D2A059B-293F-454E-A4ED-E7CDD286A8AF}"/>
              </a:ext>
            </a:extLst>
          </p:cNvPr>
          <p:cNvSpPr/>
          <p:nvPr/>
        </p:nvSpPr>
        <p:spPr>
          <a:xfrm>
            <a:off x="772000" y="2217776"/>
            <a:ext cx="3350029" cy="427274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384B688D-CAA3-4F97-8E31-23DB7448AAAE}"/>
              </a:ext>
            </a:extLst>
          </p:cNvPr>
          <p:cNvSpPr/>
          <p:nvPr/>
        </p:nvSpPr>
        <p:spPr>
          <a:xfrm>
            <a:off x="4622547" y="2217776"/>
            <a:ext cx="3350029" cy="4272741"/>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D02C3AFF-E166-4CAA-A6E7-6EEB472B5239}"/>
              </a:ext>
            </a:extLst>
          </p:cNvPr>
          <p:cNvSpPr/>
          <p:nvPr/>
        </p:nvSpPr>
        <p:spPr>
          <a:xfrm>
            <a:off x="8473094" y="2217776"/>
            <a:ext cx="3350029" cy="4272741"/>
          </a:xfrm>
          <a:prstGeom prst="rect">
            <a:avLst/>
          </a:prstGeom>
          <a:solidFill>
            <a:srgbClr val="EEB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2CBCD1EF-28F9-4677-8727-E88D6EDB89A4}"/>
              </a:ext>
            </a:extLst>
          </p:cNvPr>
          <p:cNvSpPr/>
          <p:nvPr/>
        </p:nvSpPr>
        <p:spPr>
          <a:xfrm>
            <a:off x="942410" y="2569042"/>
            <a:ext cx="3009207" cy="3662541"/>
          </a:xfrm>
          <a:prstGeom prst="rect">
            <a:avLst/>
          </a:prstGeom>
        </p:spPr>
        <p:txBody>
          <a:bodyPr wrap="square">
            <a:spAutoFit/>
          </a:bodyPr>
          <a:lstStyle/>
          <a:p>
            <a:pPr algn="ctr"/>
            <a:r>
              <a:rPr lang="en-US" sz="3000" b="1" dirty="0">
                <a:solidFill>
                  <a:schemeClr val="bg1"/>
                </a:solidFill>
                <a:latin typeface="Franklin Gothic Medium" panose="020B0603020102020204" pitchFamily="34" charset="0"/>
              </a:rPr>
              <a:t>Student Achievement</a:t>
            </a:r>
          </a:p>
          <a:p>
            <a:pPr algn="ctr"/>
            <a:endParaRPr lang="en-US" b="1" dirty="0">
              <a:solidFill>
                <a:schemeClr val="bg1"/>
              </a:solidFill>
              <a:latin typeface="Franklin Gothic Medium" panose="020B0603020102020204" pitchFamily="34" charset="0"/>
            </a:endParaRPr>
          </a:p>
          <a:p>
            <a:pPr lvl="0" algn="ctr">
              <a:lnSpc>
                <a:spcPct val="100000"/>
              </a:lnSpc>
              <a:spcBef>
                <a:spcPts val="0"/>
              </a:spcBef>
              <a:buNone/>
              <a:defRPr/>
            </a:pPr>
            <a:r>
              <a:rPr lang="en-US" sz="2200" dirty="0">
                <a:solidFill>
                  <a:schemeClr val="bg1"/>
                </a:solidFill>
                <a:latin typeface="Franklin Gothic Book" panose="020B0503020102020204" pitchFamily="34" charset="0"/>
                <a:cs typeface="Arial" panose="020B0604020202020204" pitchFamily="34" charset="0"/>
              </a:rPr>
              <a:t>All students will continually demonstrate high academic and social-emotional growth preparing them for life, college, and careers.</a:t>
            </a:r>
          </a:p>
        </p:txBody>
      </p:sp>
      <p:sp>
        <p:nvSpPr>
          <p:cNvPr id="8" name="TextBox 7">
            <a:extLst>
              <a:ext uri="{FF2B5EF4-FFF2-40B4-BE49-F238E27FC236}">
                <a16:creationId xmlns:a16="http://schemas.microsoft.com/office/drawing/2014/main" id="{A84CEC64-E108-4763-BF7F-BB4B2A72A754}"/>
              </a:ext>
            </a:extLst>
          </p:cNvPr>
          <p:cNvSpPr txBox="1"/>
          <p:nvPr/>
        </p:nvSpPr>
        <p:spPr>
          <a:xfrm>
            <a:off x="4894029" y="2569042"/>
            <a:ext cx="2890681" cy="3262432"/>
          </a:xfrm>
          <a:prstGeom prst="rect">
            <a:avLst/>
          </a:prstGeom>
          <a:noFill/>
        </p:spPr>
        <p:txBody>
          <a:bodyPr wrap="square" rtlCol="0">
            <a:spAutoFit/>
          </a:bodyPr>
          <a:lstStyle/>
          <a:p>
            <a:pPr algn="ctr"/>
            <a:r>
              <a:rPr lang="en-US" sz="3000" b="1" dirty="0">
                <a:solidFill>
                  <a:schemeClr val="bg1"/>
                </a:solidFill>
                <a:latin typeface="Franklin Gothic Medium" panose="020B0603020102020204" pitchFamily="34" charset="0"/>
              </a:rPr>
              <a:t>Staff Effectiveness</a:t>
            </a:r>
          </a:p>
          <a:p>
            <a:pPr algn="ctr"/>
            <a:endParaRPr lang="en-US" b="1" dirty="0">
              <a:solidFill>
                <a:schemeClr val="bg1"/>
              </a:solidFill>
              <a:latin typeface="Franklin Gothic Medium" panose="020B0603020102020204" pitchFamily="34" charset="0"/>
            </a:endParaRPr>
          </a:p>
          <a:p>
            <a:pPr lvl="0" algn="ctr">
              <a:lnSpc>
                <a:spcPct val="100000"/>
              </a:lnSpc>
              <a:spcBef>
                <a:spcPct val="0"/>
              </a:spcBef>
              <a:buNone/>
              <a:defRPr/>
            </a:pPr>
            <a:r>
              <a:rPr lang="en-US" altLang="en-US" sz="2200" dirty="0">
                <a:solidFill>
                  <a:schemeClr val="bg1"/>
                </a:solidFill>
                <a:latin typeface="Franklin Gothic Book" panose="020B0503020102020204" pitchFamily="34" charset="0"/>
                <a:cs typeface="Arial" panose="020B0604020202020204" pitchFamily="34" charset="0"/>
              </a:rPr>
              <a:t>All employees will excel daily in the performance of their roles to ensure our District thrives.</a:t>
            </a:r>
            <a:endParaRPr lang="en-US" sz="2200" dirty="0">
              <a:solidFill>
                <a:schemeClr val="bg1"/>
              </a:solidFill>
              <a:latin typeface="Franklin Gothic Book" panose="020B0503020102020204" pitchFamily="34" charset="0"/>
            </a:endParaRPr>
          </a:p>
          <a:p>
            <a:endParaRPr lang="en-US" dirty="0">
              <a:latin typeface="Franklin Gothic Book" panose="020B0503020102020204" pitchFamily="34" charset="0"/>
            </a:endParaRPr>
          </a:p>
        </p:txBody>
      </p:sp>
      <p:sp>
        <p:nvSpPr>
          <p:cNvPr id="9" name="TextBox 8">
            <a:extLst>
              <a:ext uri="{FF2B5EF4-FFF2-40B4-BE49-F238E27FC236}">
                <a16:creationId xmlns:a16="http://schemas.microsoft.com/office/drawing/2014/main" id="{8850FF93-5CCC-4123-9BF6-C1A907D20193}"/>
              </a:ext>
            </a:extLst>
          </p:cNvPr>
          <p:cNvSpPr txBox="1"/>
          <p:nvPr/>
        </p:nvSpPr>
        <p:spPr>
          <a:xfrm>
            <a:off x="8702767" y="2470640"/>
            <a:ext cx="2890681" cy="3662541"/>
          </a:xfrm>
          <a:prstGeom prst="rect">
            <a:avLst/>
          </a:prstGeom>
          <a:noFill/>
        </p:spPr>
        <p:txBody>
          <a:bodyPr wrap="square" rtlCol="0">
            <a:spAutoFit/>
          </a:bodyPr>
          <a:lstStyle/>
          <a:p>
            <a:pPr algn="ctr"/>
            <a:endParaRPr lang="en-US" sz="3000" b="1" dirty="0">
              <a:solidFill>
                <a:schemeClr val="bg1"/>
              </a:solidFill>
              <a:latin typeface="Franklin Gothic Medium" panose="020B0603020102020204" pitchFamily="34" charset="0"/>
            </a:endParaRPr>
          </a:p>
          <a:p>
            <a:pPr algn="ctr"/>
            <a:r>
              <a:rPr lang="en-US" sz="3000" b="1" dirty="0">
                <a:solidFill>
                  <a:schemeClr val="bg1"/>
                </a:solidFill>
                <a:latin typeface="Franklin Gothic Medium" panose="020B0603020102020204" pitchFamily="34" charset="0"/>
              </a:rPr>
              <a:t>Engagement</a:t>
            </a:r>
          </a:p>
          <a:p>
            <a:pPr algn="ctr"/>
            <a:endParaRPr lang="en-US" b="1" dirty="0">
              <a:solidFill>
                <a:schemeClr val="bg1"/>
              </a:solidFill>
              <a:latin typeface="Franklin Gothic Medium" panose="020B0603020102020204" pitchFamily="34" charset="0"/>
            </a:endParaRPr>
          </a:p>
          <a:p>
            <a:pPr algn="ctr"/>
            <a:r>
              <a:rPr lang="en-US" sz="2200" dirty="0">
                <a:solidFill>
                  <a:schemeClr val="bg1"/>
                </a:solidFill>
                <a:latin typeface="Franklin Gothic Book" panose="020B0503020102020204" pitchFamily="34" charset="0"/>
                <a:cs typeface="Arial" panose="020B0604020202020204" pitchFamily="34" charset="0"/>
              </a:rPr>
              <a:t>We will build collective ownership and active engagement amongst ALL stakeholders to maximize students’ overall learning experiences.</a:t>
            </a:r>
          </a:p>
        </p:txBody>
      </p:sp>
      <p:sp>
        <p:nvSpPr>
          <p:cNvPr id="10" name="TextBox 9">
            <a:extLst>
              <a:ext uri="{FF2B5EF4-FFF2-40B4-BE49-F238E27FC236}">
                <a16:creationId xmlns:a16="http://schemas.microsoft.com/office/drawing/2014/main" id="{C7ADEA5B-5526-45EB-877D-D18DB29A2268}"/>
              </a:ext>
            </a:extLst>
          </p:cNvPr>
          <p:cNvSpPr txBox="1"/>
          <p:nvPr/>
        </p:nvSpPr>
        <p:spPr>
          <a:xfrm>
            <a:off x="601134" y="255459"/>
            <a:ext cx="10992314" cy="938719"/>
          </a:xfrm>
          <a:prstGeom prst="rect">
            <a:avLst/>
          </a:prstGeom>
          <a:noFill/>
        </p:spPr>
        <p:txBody>
          <a:bodyPr wrap="square" rtlCol="0">
            <a:spAutoFit/>
          </a:bodyPr>
          <a:lstStyle/>
          <a:p>
            <a:pPr algn="ctr"/>
            <a:r>
              <a:rPr lang="en-US" sz="3500" b="1" dirty="0">
                <a:solidFill>
                  <a:schemeClr val="bg1"/>
                </a:solidFill>
                <a:latin typeface="Franklin Gothic Medium" panose="020B0603020102020204" pitchFamily="34" charset="0"/>
                <a:cs typeface="Arial" panose="020B0604020202020204" pitchFamily="34" charset="0"/>
              </a:rPr>
              <a:t>Goals – New MVP Strategic Plan FY 2024 – FY 2028 </a:t>
            </a:r>
            <a:r>
              <a:rPr lang="en-US" sz="2000" b="1" dirty="0">
                <a:solidFill>
                  <a:schemeClr val="bg1"/>
                </a:solidFill>
                <a:latin typeface="Franklin Gothic Medium" panose="020B0603020102020204" pitchFamily="34" charset="0"/>
                <a:cs typeface="Arial" panose="020B0604020202020204" pitchFamily="34" charset="0"/>
              </a:rPr>
              <a:t>(effective July 1, 2023)</a:t>
            </a:r>
          </a:p>
        </p:txBody>
      </p:sp>
      <p:sp>
        <p:nvSpPr>
          <p:cNvPr id="3" name="TextBox 2">
            <a:extLst>
              <a:ext uri="{FF2B5EF4-FFF2-40B4-BE49-F238E27FC236}">
                <a16:creationId xmlns:a16="http://schemas.microsoft.com/office/drawing/2014/main" id="{9733A17B-1780-C060-72CB-237217CE2D4D}"/>
              </a:ext>
            </a:extLst>
          </p:cNvPr>
          <p:cNvSpPr txBox="1"/>
          <p:nvPr/>
        </p:nvSpPr>
        <p:spPr>
          <a:xfrm>
            <a:off x="1618307" y="1476227"/>
            <a:ext cx="1915507" cy="707886"/>
          </a:xfrm>
          <a:prstGeom prst="rect">
            <a:avLst/>
          </a:prstGeom>
          <a:noFill/>
        </p:spPr>
        <p:txBody>
          <a:bodyPr wrap="square" rtlCol="0">
            <a:spAutoFit/>
          </a:bodyPr>
          <a:lstStyle/>
          <a:p>
            <a:r>
              <a:rPr lang="en-US" sz="4000" b="1" dirty="0">
                <a:solidFill>
                  <a:srgbClr val="EEB500"/>
                </a:solidFill>
              </a:rPr>
              <a:t>GOAL 1</a:t>
            </a:r>
          </a:p>
        </p:txBody>
      </p:sp>
      <p:sp>
        <p:nvSpPr>
          <p:cNvPr id="11" name="TextBox 10">
            <a:extLst>
              <a:ext uri="{FF2B5EF4-FFF2-40B4-BE49-F238E27FC236}">
                <a16:creationId xmlns:a16="http://schemas.microsoft.com/office/drawing/2014/main" id="{EE63FD14-9E3B-2562-C0B0-E7DCABDA8DAD}"/>
              </a:ext>
            </a:extLst>
          </p:cNvPr>
          <p:cNvSpPr txBox="1"/>
          <p:nvPr/>
        </p:nvSpPr>
        <p:spPr>
          <a:xfrm>
            <a:off x="5381615" y="1476227"/>
            <a:ext cx="1915507" cy="707886"/>
          </a:xfrm>
          <a:prstGeom prst="rect">
            <a:avLst/>
          </a:prstGeom>
          <a:noFill/>
        </p:spPr>
        <p:txBody>
          <a:bodyPr wrap="square" rtlCol="0">
            <a:spAutoFit/>
          </a:bodyPr>
          <a:lstStyle/>
          <a:p>
            <a:r>
              <a:rPr lang="en-US" sz="4000" b="1" dirty="0">
                <a:solidFill>
                  <a:srgbClr val="EEB500"/>
                </a:solidFill>
              </a:rPr>
              <a:t>GOAL 2</a:t>
            </a:r>
          </a:p>
        </p:txBody>
      </p:sp>
      <p:sp>
        <p:nvSpPr>
          <p:cNvPr id="12" name="TextBox 11">
            <a:extLst>
              <a:ext uri="{FF2B5EF4-FFF2-40B4-BE49-F238E27FC236}">
                <a16:creationId xmlns:a16="http://schemas.microsoft.com/office/drawing/2014/main" id="{B939AEDF-4809-18E5-8568-FA185A063131}"/>
              </a:ext>
            </a:extLst>
          </p:cNvPr>
          <p:cNvSpPr txBox="1"/>
          <p:nvPr/>
        </p:nvSpPr>
        <p:spPr>
          <a:xfrm>
            <a:off x="9290247" y="1476227"/>
            <a:ext cx="1915507" cy="707886"/>
          </a:xfrm>
          <a:prstGeom prst="rect">
            <a:avLst/>
          </a:prstGeom>
          <a:noFill/>
        </p:spPr>
        <p:txBody>
          <a:bodyPr wrap="square" rtlCol="0">
            <a:spAutoFit/>
          </a:bodyPr>
          <a:lstStyle/>
          <a:p>
            <a:r>
              <a:rPr lang="en-US" sz="4000" b="1" dirty="0">
                <a:solidFill>
                  <a:srgbClr val="EEB500"/>
                </a:solidFill>
              </a:rPr>
              <a:t>GOAL 3</a:t>
            </a:r>
          </a:p>
        </p:txBody>
      </p:sp>
      <p:sp>
        <p:nvSpPr>
          <p:cNvPr id="14" name="Slide Number Placeholder 13">
            <a:extLst>
              <a:ext uri="{FF2B5EF4-FFF2-40B4-BE49-F238E27FC236}">
                <a16:creationId xmlns:a16="http://schemas.microsoft.com/office/drawing/2014/main" id="{9B1E0557-3C12-103C-7CE7-B8F165E63C7C}"/>
              </a:ext>
            </a:extLst>
          </p:cNvPr>
          <p:cNvSpPr>
            <a:spLocks noGrp="1"/>
          </p:cNvSpPr>
          <p:nvPr>
            <p:ph type="sldNum" sz="quarter" idx="12"/>
          </p:nvPr>
        </p:nvSpPr>
        <p:spPr/>
        <p:txBody>
          <a:bodyPr/>
          <a:lstStyle/>
          <a:p>
            <a:fld id="{F5429E20-6135-4A01-AE1B-F6BE31181CEC}" type="slidenum">
              <a:rPr lang="en-US" smtClean="0"/>
              <a:t>5</a:t>
            </a:fld>
            <a:endParaRPr lang="en-US" dirty="0"/>
          </a:p>
        </p:txBody>
      </p:sp>
    </p:spTree>
    <p:extLst>
      <p:ext uri="{BB962C8B-B14F-4D97-AF65-F5344CB8AC3E}">
        <p14:creationId xmlns:p14="http://schemas.microsoft.com/office/powerpoint/2010/main" val="36642576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 rectangle&#10;&#10;Description automatically generated">
            <a:extLst>
              <a:ext uri="{FF2B5EF4-FFF2-40B4-BE49-F238E27FC236}">
                <a16:creationId xmlns:a16="http://schemas.microsoft.com/office/drawing/2014/main" id="{2AD9DEC6-B3CA-4C4F-9C22-0D644D9CE1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99982389-2625-4ABF-8AF6-FA4D5A16091A}"/>
              </a:ext>
            </a:extLst>
          </p:cNvPr>
          <p:cNvSpPr txBox="1"/>
          <p:nvPr/>
        </p:nvSpPr>
        <p:spPr>
          <a:xfrm>
            <a:off x="141316" y="514090"/>
            <a:ext cx="11513127" cy="412420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Superintendent’s Recommended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FY 2024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All Funds Budget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b="1" dirty="0">
              <a:solidFill>
                <a:prstClr val="white"/>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(Tentative adoption on May 23, 2023 and Published in The Telegraph May 26, 2023</a:t>
            </a:r>
            <a:r>
              <a:rPr lang="en-US" sz="2000" b="1" dirty="0">
                <a:solidFill>
                  <a:prstClr val="white"/>
                </a:solidFill>
                <a:latin typeface="Arial" panose="020B0604020202020204" pitchFamily="34" charset="0"/>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prstClr val="white"/>
                </a:solidFill>
                <a:latin typeface="Arial" panose="020B0604020202020204" pitchFamily="34" charset="0"/>
                <a:cs typeface="Arial" panose="020B0604020202020204" pitchFamily="34" charset="0"/>
              </a:rPr>
              <a:t>Final Adoption will be sought on June 15, 2023</a:t>
            </a:r>
            <a:r>
              <a:rPr kumimoji="0" lang="en-US"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a:r>
          </a:p>
        </p:txBody>
      </p:sp>
      <p:cxnSp>
        <p:nvCxnSpPr>
          <p:cNvPr id="6" name="Straight Connector 5">
            <a:extLst>
              <a:ext uri="{FF2B5EF4-FFF2-40B4-BE49-F238E27FC236}">
                <a16:creationId xmlns:a16="http://schemas.microsoft.com/office/drawing/2014/main" id="{F1A1B8DC-CE16-4098-920A-BF94DA555DB4}"/>
              </a:ext>
            </a:extLst>
          </p:cNvPr>
          <p:cNvCxnSpPr/>
          <p:nvPr/>
        </p:nvCxnSpPr>
        <p:spPr>
          <a:xfrm>
            <a:off x="1702083" y="4774821"/>
            <a:ext cx="8229600" cy="0"/>
          </a:xfrm>
          <a:prstGeom prst="line">
            <a:avLst/>
          </a:prstGeom>
          <a:ln w="31750">
            <a:solidFill>
              <a:srgbClr val="CC9900"/>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6CC2DAB9-90C9-380E-0ADE-7CDCCF71D209}"/>
              </a:ext>
            </a:extLst>
          </p:cNvPr>
          <p:cNvSpPr>
            <a:spLocks noGrp="1"/>
          </p:cNvSpPr>
          <p:nvPr>
            <p:ph type="sldNum" sz="quarter" idx="12"/>
          </p:nvPr>
        </p:nvSpPr>
        <p:spPr/>
        <p:txBody>
          <a:bodyPr/>
          <a:lstStyle/>
          <a:p>
            <a:fld id="{F5429E20-6135-4A01-AE1B-F6BE31181CEC}" type="slidenum">
              <a:rPr lang="en-US" smtClean="0"/>
              <a:t>6</a:t>
            </a:fld>
            <a:endParaRPr lang="en-US" dirty="0"/>
          </a:p>
        </p:txBody>
      </p:sp>
    </p:spTree>
    <p:extLst>
      <p:ext uri="{BB962C8B-B14F-4D97-AF65-F5344CB8AC3E}">
        <p14:creationId xmlns:p14="http://schemas.microsoft.com/office/powerpoint/2010/main" val="18601194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hape&#10;&#10;Description automatically generated with medium confidence">
            <a:extLst>
              <a:ext uri="{FF2B5EF4-FFF2-40B4-BE49-F238E27FC236}">
                <a16:creationId xmlns:a16="http://schemas.microsoft.com/office/drawing/2014/main" id="{2D0E6353-DFAE-4C7F-989F-C1371F7E8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5693"/>
            <a:ext cx="12192000" cy="6858000"/>
          </a:xfrm>
          <a:prstGeom prst="rect">
            <a:avLst/>
          </a:prstGeom>
        </p:spPr>
      </p:pic>
      <p:sp>
        <p:nvSpPr>
          <p:cNvPr id="8" name="TextBox 7">
            <a:extLst>
              <a:ext uri="{FF2B5EF4-FFF2-40B4-BE49-F238E27FC236}">
                <a16:creationId xmlns:a16="http://schemas.microsoft.com/office/drawing/2014/main" id="{E801E724-2004-40DA-A03B-D9F2A40B4297}"/>
              </a:ext>
            </a:extLst>
          </p:cNvPr>
          <p:cNvSpPr txBox="1"/>
          <p:nvPr/>
        </p:nvSpPr>
        <p:spPr>
          <a:xfrm>
            <a:off x="967409" y="751768"/>
            <a:ext cx="10522226" cy="584775"/>
          </a:xfrm>
          <a:prstGeom prst="rect">
            <a:avLst/>
          </a:prstGeom>
          <a:noFill/>
        </p:spPr>
        <p:txBody>
          <a:bodyPr wrap="square">
            <a:spAutoFit/>
          </a:bodyPr>
          <a:lstStyle/>
          <a:p>
            <a:r>
              <a:rPr lang="en-US" sz="3200" dirty="0">
                <a:latin typeface="Arial" panose="020B0604020202020204" pitchFamily="34" charset="0"/>
                <a:cs typeface="Arial" panose="020B0604020202020204" pitchFamily="34" charset="0"/>
              </a:rPr>
              <a:t> </a:t>
            </a:r>
          </a:p>
        </p:txBody>
      </p:sp>
      <p:pic>
        <p:nvPicPr>
          <p:cNvPr id="4" name="Picture 3" descr="A picture containing text, screenshot, number, font">
            <a:extLst>
              <a:ext uri="{FF2B5EF4-FFF2-40B4-BE49-F238E27FC236}">
                <a16:creationId xmlns:a16="http://schemas.microsoft.com/office/drawing/2014/main" id="{EF945251-818E-75E7-7A54-D3560D993C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2366" y="0"/>
            <a:ext cx="10902030" cy="6397182"/>
          </a:xfrm>
          <a:prstGeom prst="rect">
            <a:avLst/>
          </a:prstGeom>
        </p:spPr>
      </p:pic>
      <p:sp>
        <p:nvSpPr>
          <p:cNvPr id="5" name="Slide Number Placeholder 4">
            <a:extLst>
              <a:ext uri="{FF2B5EF4-FFF2-40B4-BE49-F238E27FC236}">
                <a16:creationId xmlns:a16="http://schemas.microsoft.com/office/drawing/2014/main" id="{EBBE4BA0-F6E1-3032-8DF4-6D4A32D31D10}"/>
              </a:ext>
            </a:extLst>
          </p:cNvPr>
          <p:cNvSpPr>
            <a:spLocks noGrp="1"/>
          </p:cNvSpPr>
          <p:nvPr>
            <p:ph type="sldNum" sz="quarter" idx="12"/>
          </p:nvPr>
        </p:nvSpPr>
        <p:spPr/>
        <p:txBody>
          <a:bodyPr/>
          <a:lstStyle/>
          <a:p>
            <a:fld id="{F5429E20-6135-4A01-AE1B-F6BE31181CEC}" type="slidenum">
              <a:rPr lang="en-US" smtClean="0"/>
              <a:t>7</a:t>
            </a:fld>
            <a:endParaRPr lang="en-US" dirty="0"/>
          </a:p>
        </p:txBody>
      </p:sp>
    </p:spTree>
    <p:extLst>
      <p:ext uri="{BB962C8B-B14F-4D97-AF65-F5344CB8AC3E}">
        <p14:creationId xmlns:p14="http://schemas.microsoft.com/office/powerpoint/2010/main" val="28822519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 rectangle&#10;&#10;Description automatically generated">
            <a:extLst>
              <a:ext uri="{FF2B5EF4-FFF2-40B4-BE49-F238E27FC236}">
                <a16:creationId xmlns:a16="http://schemas.microsoft.com/office/drawing/2014/main" id="{2AD9DEC6-B3CA-4C4F-9C22-0D644D9CE1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115"/>
            <a:ext cx="12192000" cy="6858000"/>
          </a:xfrm>
          <a:prstGeom prst="rect">
            <a:avLst/>
          </a:prstGeom>
        </p:spPr>
      </p:pic>
      <p:sp>
        <p:nvSpPr>
          <p:cNvPr id="5" name="TextBox 4">
            <a:extLst>
              <a:ext uri="{FF2B5EF4-FFF2-40B4-BE49-F238E27FC236}">
                <a16:creationId xmlns:a16="http://schemas.microsoft.com/office/drawing/2014/main" id="{99982389-2625-4ABF-8AF6-FA4D5A16091A}"/>
              </a:ext>
            </a:extLst>
          </p:cNvPr>
          <p:cNvSpPr txBox="1"/>
          <p:nvPr/>
        </p:nvSpPr>
        <p:spPr>
          <a:xfrm>
            <a:off x="862170" y="607408"/>
            <a:ext cx="10467657" cy="2585323"/>
          </a:xfrm>
          <a:prstGeom prst="rect">
            <a:avLst/>
          </a:prstGeom>
          <a:noFill/>
        </p:spPr>
        <p:txBody>
          <a:bodyPr wrap="square" rtlCol="0">
            <a:spAutoFit/>
          </a:bodyPr>
          <a:lstStyle/>
          <a:p>
            <a:pPr algn="ctr"/>
            <a:r>
              <a:rPr lang="en-US" sz="5400" b="1" dirty="0">
                <a:solidFill>
                  <a:schemeClr val="bg1"/>
                </a:solidFill>
                <a:latin typeface="Arial" panose="020B0604020202020204" pitchFamily="34" charset="0"/>
                <a:cs typeface="Arial" panose="020B0604020202020204" pitchFamily="34" charset="0"/>
              </a:rPr>
              <a:t>FY 2024</a:t>
            </a:r>
          </a:p>
          <a:p>
            <a:pPr algn="ctr"/>
            <a:r>
              <a:rPr lang="en-US" sz="5400" b="1" dirty="0">
                <a:solidFill>
                  <a:schemeClr val="bg1"/>
                </a:solidFill>
                <a:latin typeface="Arial" panose="020B0604020202020204" pitchFamily="34" charset="0"/>
                <a:cs typeface="Arial" panose="020B0604020202020204" pitchFamily="34" charset="0"/>
              </a:rPr>
              <a:t>Projected</a:t>
            </a:r>
          </a:p>
          <a:p>
            <a:pPr algn="ctr"/>
            <a:r>
              <a:rPr lang="en-US" sz="5400" b="1" dirty="0">
                <a:solidFill>
                  <a:schemeClr val="bg1"/>
                </a:solidFill>
                <a:latin typeface="Arial" panose="020B0604020202020204" pitchFamily="34" charset="0"/>
                <a:cs typeface="Arial" panose="020B0604020202020204" pitchFamily="34" charset="0"/>
              </a:rPr>
              <a:t>Student Enrollment</a:t>
            </a:r>
          </a:p>
        </p:txBody>
      </p:sp>
      <p:cxnSp>
        <p:nvCxnSpPr>
          <p:cNvPr id="6" name="Straight Connector 5">
            <a:extLst>
              <a:ext uri="{FF2B5EF4-FFF2-40B4-BE49-F238E27FC236}">
                <a16:creationId xmlns:a16="http://schemas.microsoft.com/office/drawing/2014/main" id="{F1A1B8DC-CE16-4098-920A-BF94DA555DB4}"/>
              </a:ext>
            </a:extLst>
          </p:cNvPr>
          <p:cNvCxnSpPr/>
          <p:nvPr/>
        </p:nvCxnSpPr>
        <p:spPr>
          <a:xfrm>
            <a:off x="1981199" y="3192731"/>
            <a:ext cx="8229600" cy="0"/>
          </a:xfrm>
          <a:prstGeom prst="line">
            <a:avLst/>
          </a:prstGeom>
          <a:ln w="31750">
            <a:solidFill>
              <a:srgbClr val="CC9900"/>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4EA571A4-77D5-C8FE-F996-CA1C7C3E6CC5}"/>
              </a:ext>
            </a:extLst>
          </p:cNvPr>
          <p:cNvSpPr>
            <a:spLocks noGrp="1"/>
          </p:cNvSpPr>
          <p:nvPr>
            <p:ph type="sldNum" sz="quarter" idx="12"/>
          </p:nvPr>
        </p:nvSpPr>
        <p:spPr/>
        <p:txBody>
          <a:bodyPr/>
          <a:lstStyle/>
          <a:p>
            <a:fld id="{F5429E20-6135-4A01-AE1B-F6BE31181CEC}" type="slidenum">
              <a:rPr lang="en-US" smtClean="0"/>
              <a:t>8</a:t>
            </a:fld>
            <a:endParaRPr lang="en-US" dirty="0"/>
          </a:p>
        </p:txBody>
      </p:sp>
    </p:spTree>
    <p:extLst>
      <p:ext uri="{BB962C8B-B14F-4D97-AF65-F5344CB8AC3E}">
        <p14:creationId xmlns:p14="http://schemas.microsoft.com/office/powerpoint/2010/main" val="32336138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5720"/>
            <a:ext cx="12192000" cy="6858000"/>
          </a:xfrm>
          <a:prstGeom prst="rect">
            <a:avLst/>
          </a:prstGeom>
        </p:spPr>
      </p:pic>
      <p:sp>
        <p:nvSpPr>
          <p:cNvPr id="3" name="TextBox 2">
            <a:extLst>
              <a:ext uri="{FF2B5EF4-FFF2-40B4-BE49-F238E27FC236}">
                <a16:creationId xmlns:a16="http://schemas.microsoft.com/office/drawing/2014/main" id="{3C21622B-60F1-4931-A55B-FA5AFA35929E}"/>
              </a:ext>
            </a:extLst>
          </p:cNvPr>
          <p:cNvSpPr txBox="1"/>
          <p:nvPr/>
        </p:nvSpPr>
        <p:spPr>
          <a:xfrm>
            <a:off x="496957" y="461394"/>
            <a:ext cx="10882969" cy="584775"/>
          </a:xfrm>
          <a:prstGeom prst="rect">
            <a:avLst/>
          </a:prstGeom>
          <a:noFill/>
        </p:spPr>
        <p:txBody>
          <a:bodyPr wrap="square" rtlCol="0">
            <a:spAutoFit/>
          </a:bodyPr>
          <a:lstStyle/>
          <a:p>
            <a:r>
              <a:rPr lang="en-US" sz="3200" b="1" dirty="0">
                <a:solidFill>
                  <a:schemeClr val="bg1"/>
                </a:solidFill>
                <a:latin typeface="Arial" panose="020B0604020202020204" pitchFamily="34" charset="0"/>
                <a:cs typeface="Arial" panose="020B0604020202020204" pitchFamily="34" charset="0"/>
              </a:rPr>
              <a:t>Budget Process</a:t>
            </a:r>
          </a:p>
        </p:txBody>
      </p:sp>
      <p:sp>
        <p:nvSpPr>
          <p:cNvPr id="6" name="TextBox 5">
            <a:extLst>
              <a:ext uri="{FF2B5EF4-FFF2-40B4-BE49-F238E27FC236}">
                <a16:creationId xmlns:a16="http://schemas.microsoft.com/office/drawing/2014/main" id="{2B1FE7A1-9334-4EE1-A0AF-72E566F30726}"/>
              </a:ext>
            </a:extLst>
          </p:cNvPr>
          <p:cNvSpPr txBox="1"/>
          <p:nvPr/>
        </p:nvSpPr>
        <p:spPr>
          <a:xfrm>
            <a:off x="4738255" y="1568450"/>
            <a:ext cx="6941227" cy="4924425"/>
          </a:xfrm>
          <a:prstGeom prst="rect">
            <a:avLst/>
          </a:prstGeom>
          <a:noFill/>
        </p:spPr>
        <p:txBody>
          <a:bodyPr wrap="square" rtlCol="0">
            <a:spAutoFit/>
          </a:bodyPr>
          <a:lstStyle/>
          <a:p>
            <a:pPr algn="just"/>
            <a:r>
              <a:rPr lang="en-US" sz="2600" dirty="0">
                <a:latin typeface="Arial" panose="020B0604020202020204" pitchFamily="34" charset="0"/>
                <a:cs typeface="Arial" panose="020B0604020202020204" pitchFamily="34" charset="0"/>
              </a:rPr>
              <a:t>Bibb County School District uses forecasted enrollment data to develop school staffing allotments based on predetermined staffing allocation formulas.  The process begins with the Director of the Research Evaluation Assessment and Accountability Department (REAA) providing these projections by school, by grade level, and by program based on mathematical formula and census data to the Chief Financial Officer and the Assistant Superintendent of Human Resources. </a:t>
            </a:r>
          </a:p>
          <a:p>
            <a:pPr algn="just"/>
            <a:endParaRPr lang="en-US" sz="2800" dirty="0">
              <a:latin typeface="Arial" panose="020B0604020202020204" pitchFamily="34" charset="0"/>
              <a:cs typeface="Arial" panose="020B0604020202020204" pitchFamily="34" charset="0"/>
            </a:endParaRPr>
          </a:p>
        </p:txBody>
      </p:sp>
      <p:pic>
        <p:nvPicPr>
          <p:cNvPr id="10" name="Picture 9" descr="School girls enjoying a science experiment">
            <a:extLst>
              <a:ext uri="{FF2B5EF4-FFF2-40B4-BE49-F238E27FC236}">
                <a16:creationId xmlns:a16="http://schemas.microsoft.com/office/drawing/2014/main" id="{EB551064-4D84-164D-B4BE-E998F9165B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1396" y="1553283"/>
            <a:ext cx="3333404" cy="2719459"/>
          </a:xfrm>
          <a:prstGeom prst="rect">
            <a:avLst/>
          </a:prstGeom>
        </p:spPr>
      </p:pic>
      <p:sp>
        <p:nvSpPr>
          <p:cNvPr id="11" name="TextBox 10">
            <a:extLst>
              <a:ext uri="{FF2B5EF4-FFF2-40B4-BE49-F238E27FC236}">
                <a16:creationId xmlns:a16="http://schemas.microsoft.com/office/drawing/2014/main" id="{461F4A7B-9324-787F-1D34-B8A0DADA8F7F}"/>
              </a:ext>
            </a:extLst>
          </p:cNvPr>
          <p:cNvSpPr txBox="1"/>
          <p:nvPr/>
        </p:nvSpPr>
        <p:spPr>
          <a:xfrm>
            <a:off x="779318" y="4342150"/>
            <a:ext cx="2431473" cy="2492990"/>
          </a:xfrm>
          <a:prstGeom prst="rect">
            <a:avLst/>
          </a:prstGeom>
          <a:noFill/>
        </p:spPr>
        <p:txBody>
          <a:bodyPr wrap="square" rtlCol="0">
            <a:spAutoFit/>
          </a:bodyPr>
          <a:lstStyle/>
          <a:p>
            <a:pPr marL="457200" indent="-457200" algn="r">
              <a:buAutoNum type="arabicPeriod"/>
            </a:pPr>
            <a:r>
              <a:rPr lang="en-US" sz="2600" b="1" dirty="0">
                <a:solidFill>
                  <a:srgbClr val="EEB500"/>
                </a:solidFill>
                <a:latin typeface="Arial" panose="020B0604020202020204" pitchFamily="34" charset="0"/>
                <a:cs typeface="Arial" panose="020B0604020202020204" pitchFamily="34" charset="0"/>
              </a:rPr>
              <a:t>Project Enrollment for Upcoming School Year</a:t>
            </a:r>
          </a:p>
        </p:txBody>
      </p:sp>
      <p:sp>
        <p:nvSpPr>
          <p:cNvPr id="5" name="Slide Number Placeholder 4">
            <a:extLst>
              <a:ext uri="{FF2B5EF4-FFF2-40B4-BE49-F238E27FC236}">
                <a16:creationId xmlns:a16="http://schemas.microsoft.com/office/drawing/2014/main" id="{977DA1F6-F212-E35D-5004-48F5E8EE5B5F}"/>
              </a:ext>
            </a:extLst>
          </p:cNvPr>
          <p:cNvSpPr>
            <a:spLocks noGrp="1"/>
          </p:cNvSpPr>
          <p:nvPr>
            <p:ph type="sldNum" sz="quarter" idx="12"/>
          </p:nvPr>
        </p:nvSpPr>
        <p:spPr/>
        <p:txBody>
          <a:bodyPr/>
          <a:lstStyle/>
          <a:p>
            <a:fld id="{F5429E20-6135-4A01-AE1B-F6BE31181CEC}" type="slidenum">
              <a:rPr lang="en-US" smtClean="0"/>
              <a:t>9</a:t>
            </a:fld>
            <a:endParaRPr lang="en-US" dirty="0"/>
          </a:p>
        </p:txBody>
      </p:sp>
    </p:spTree>
    <p:extLst>
      <p:ext uri="{BB962C8B-B14F-4D97-AF65-F5344CB8AC3E}">
        <p14:creationId xmlns:p14="http://schemas.microsoft.com/office/powerpoint/2010/main" val="12386887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hape&#10;&#10;Description automatically generated with medium confidence">
            <a:extLst>
              <a:ext uri="{FF2B5EF4-FFF2-40B4-BE49-F238E27FC236}">
                <a16:creationId xmlns:a16="http://schemas.microsoft.com/office/drawing/2014/main" id="{2D0E6353-DFAE-4C7F-989F-C1371F7E8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5693"/>
            <a:ext cx="12192000" cy="6858000"/>
          </a:xfrm>
          <a:prstGeom prst="rect">
            <a:avLst/>
          </a:prstGeom>
        </p:spPr>
      </p:pic>
      <p:sp>
        <p:nvSpPr>
          <p:cNvPr id="5" name="TextBox 4">
            <a:extLst>
              <a:ext uri="{FF2B5EF4-FFF2-40B4-BE49-F238E27FC236}">
                <a16:creationId xmlns:a16="http://schemas.microsoft.com/office/drawing/2014/main" id="{7469A2B6-CCC5-4783-99D5-02573B3771AF}"/>
              </a:ext>
            </a:extLst>
          </p:cNvPr>
          <p:cNvSpPr txBox="1"/>
          <p:nvPr/>
        </p:nvSpPr>
        <p:spPr>
          <a:xfrm>
            <a:off x="3796748" y="3136611"/>
            <a:ext cx="3150704" cy="584775"/>
          </a:xfrm>
          <a:prstGeom prst="rect">
            <a:avLst/>
          </a:prstGeom>
          <a:noFill/>
        </p:spPr>
        <p:txBody>
          <a:bodyPr wrap="square" rtlCol="0">
            <a:spAutoFit/>
          </a:bodyPr>
          <a:lstStyle/>
          <a:p>
            <a:r>
              <a:rPr lang="en-US" sz="3200" dirty="0">
                <a:solidFill>
                  <a:schemeClr val="bg1"/>
                </a:solidFill>
                <a:latin typeface="Arial" panose="020B0604020202020204" pitchFamily="34" charset="0"/>
                <a:cs typeface="Arial" panose="020B0604020202020204" pitchFamily="34" charset="0"/>
              </a:rPr>
              <a:t>Student FTE</a:t>
            </a:r>
          </a:p>
        </p:txBody>
      </p:sp>
      <p:sp>
        <p:nvSpPr>
          <p:cNvPr id="10" name="TextBox 9">
            <a:extLst>
              <a:ext uri="{FF2B5EF4-FFF2-40B4-BE49-F238E27FC236}">
                <a16:creationId xmlns:a16="http://schemas.microsoft.com/office/drawing/2014/main" id="{74442E0E-A61C-46DB-A232-4681AD49F767}"/>
              </a:ext>
            </a:extLst>
          </p:cNvPr>
          <p:cNvSpPr txBox="1"/>
          <p:nvPr/>
        </p:nvSpPr>
        <p:spPr>
          <a:xfrm>
            <a:off x="3631984" y="2699555"/>
            <a:ext cx="11817626" cy="1077218"/>
          </a:xfrm>
          <a:prstGeom prst="rect">
            <a:avLst/>
          </a:prstGeom>
          <a:noFill/>
        </p:spPr>
        <p:txBody>
          <a:bodyPr wrap="square">
            <a:spAutoFit/>
          </a:bodyPr>
          <a:lstStyle/>
          <a:p>
            <a:r>
              <a:rPr lang="en-US" sz="3200" b="0" i="0" u="none" strike="noStrike" baseline="0" dirty="0">
                <a:solidFill>
                  <a:srgbClr val="FFFFFF"/>
                </a:solidFill>
                <a:latin typeface="Arial" panose="020B0604020202020204" pitchFamily="34" charset="0"/>
                <a:cs typeface="Arial" panose="020B0604020202020204" pitchFamily="34" charset="0"/>
              </a:rPr>
              <a:t>Enrollment Trends for K-12 Students</a:t>
            </a:r>
          </a:p>
          <a:p>
            <a:r>
              <a:rPr lang="en-US" sz="3200" b="0" i="0" u="none" strike="noStrike" baseline="0" dirty="0">
                <a:solidFill>
                  <a:srgbClr val="FFFFFF"/>
                </a:solidFill>
                <a:latin typeface="Arial" panose="020B0604020202020204" pitchFamily="34" charset="0"/>
                <a:cs typeface="Arial" panose="020B0604020202020204" pitchFamily="34" charset="0"/>
              </a:rPr>
              <a:t> </a:t>
            </a:r>
          </a:p>
        </p:txBody>
      </p:sp>
      <p:sp>
        <p:nvSpPr>
          <p:cNvPr id="21" name="TextBox 20">
            <a:extLst>
              <a:ext uri="{FF2B5EF4-FFF2-40B4-BE49-F238E27FC236}">
                <a16:creationId xmlns:a16="http://schemas.microsoft.com/office/drawing/2014/main" id="{78ACEEA7-2BBC-42CA-81BC-31CF58D3562E}"/>
              </a:ext>
            </a:extLst>
          </p:cNvPr>
          <p:cNvSpPr txBox="1"/>
          <p:nvPr/>
        </p:nvSpPr>
        <p:spPr>
          <a:xfrm>
            <a:off x="1705510" y="2842591"/>
            <a:ext cx="491038" cy="923330"/>
          </a:xfrm>
          <a:prstGeom prst="rect">
            <a:avLst/>
          </a:prstGeom>
          <a:noFill/>
        </p:spPr>
        <p:txBody>
          <a:bodyPr wrap="square" rtlCol="0">
            <a:spAutoFit/>
          </a:bodyPr>
          <a:lstStyle/>
          <a:p>
            <a:r>
              <a:rPr lang="en-US" b="1" dirty="0">
                <a:solidFill>
                  <a:schemeClr val="bg1"/>
                </a:solidFill>
              </a:rPr>
              <a:t>F Y  2013</a:t>
            </a:r>
          </a:p>
        </p:txBody>
      </p:sp>
      <p:pic>
        <p:nvPicPr>
          <p:cNvPr id="2" name="Picture 1">
            <a:extLst>
              <a:ext uri="{FF2B5EF4-FFF2-40B4-BE49-F238E27FC236}">
                <a16:creationId xmlns:a16="http://schemas.microsoft.com/office/drawing/2014/main" id="{28767998-352C-049B-1ADA-EA91FCFAFB96}"/>
              </a:ext>
            </a:extLst>
          </p:cNvPr>
          <p:cNvPicPr>
            <a:picLocks noChangeAspect="1"/>
          </p:cNvPicPr>
          <p:nvPr/>
        </p:nvPicPr>
        <p:blipFill>
          <a:blip r:embed="rId4"/>
          <a:stretch>
            <a:fillRect/>
          </a:stretch>
        </p:blipFill>
        <p:spPr>
          <a:xfrm>
            <a:off x="702129" y="55585"/>
            <a:ext cx="11246549" cy="6162051"/>
          </a:xfrm>
          <a:prstGeom prst="rect">
            <a:avLst/>
          </a:prstGeom>
        </p:spPr>
      </p:pic>
      <p:sp>
        <p:nvSpPr>
          <p:cNvPr id="4" name="TextBox 3">
            <a:extLst>
              <a:ext uri="{FF2B5EF4-FFF2-40B4-BE49-F238E27FC236}">
                <a16:creationId xmlns:a16="http://schemas.microsoft.com/office/drawing/2014/main" id="{4F118F4E-4B5A-6EAC-5D61-DD0E0B14D322}"/>
              </a:ext>
            </a:extLst>
          </p:cNvPr>
          <p:cNvSpPr txBox="1"/>
          <p:nvPr/>
        </p:nvSpPr>
        <p:spPr>
          <a:xfrm>
            <a:off x="566058" y="6534121"/>
            <a:ext cx="11518692" cy="338554"/>
          </a:xfrm>
          <a:prstGeom prst="rect">
            <a:avLst/>
          </a:prstGeom>
          <a:noFill/>
        </p:spPr>
        <p:txBody>
          <a:bodyPr wrap="square" rtlCol="0">
            <a:spAutoFit/>
          </a:bodyPr>
          <a:lstStyle/>
          <a:p>
            <a:r>
              <a:rPr lang="en-US" sz="1600" b="1" dirty="0">
                <a:solidFill>
                  <a:srgbClr val="EEB500"/>
                </a:solidFill>
              </a:rPr>
              <a:t>Reminder:  QBE ONLY funds K-12 students.  PreK is funded through the Ga Lottery and is supplemented by local tax dollars.</a:t>
            </a:r>
          </a:p>
        </p:txBody>
      </p:sp>
      <p:sp>
        <p:nvSpPr>
          <p:cNvPr id="9" name="Slide Number Placeholder 8">
            <a:extLst>
              <a:ext uri="{FF2B5EF4-FFF2-40B4-BE49-F238E27FC236}">
                <a16:creationId xmlns:a16="http://schemas.microsoft.com/office/drawing/2014/main" id="{189486A8-D2B7-9102-66F9-9A1B34D0FE43}"/>
              </a:ext>
            </a:extLst>
          </p:cNvPr>
          <p:cNvSpPr>
            <a:spLocks noGrp="1"/>
          </p:cNvSpPr>
          <p:nvPr>
            <p:ph type="sldNum" sz="quarter" idx="12"/>
          </p:nvPr>
        </p:nvSpPr>
        <p:spPr/>
        <p:txBody>
          <a:bodyPr/>
          <a:lstStyle/>
          <a:p>
            <a:fld id="{F5429E20-6135-4A01-AE1B-F6BE31181CEC}" type="slidenum">
              <a:rPr lang="en-US" smtClean="0"/>
              <a:t>10</a:t>
            </a:fld>
            <a:endParaRPr lang="en-US" dirty="0"/>
          </a:p>
        </p:txBody>
      </p:sp>
    </p:spTree>
    <p:extLst>
      <p:ext uri="{BB962C8B-B14F-4D97-AF65-F5344CB8AC3E}">
        <p14:creationId xmlns:p14="http://schemas.microsoft.com/office/powerpoint/2010/main" val="29343870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hape&#10;&#10;Description automatically generated with medium confidence">
            <a:extLst>
              <a:ext uri="{FF2B5EF4-FFF2-40B4-BE49-F238E27FC236}">
                <a16:creationId xmlns:a16="http://schemas.microsoft.com/office/drawing/2014/main" id="{2D0E6353-DFAE-4C7F-989F-C1371F7E8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744"/>
            <a:ext cx="12192000" cy="6858000"/>
          </a:xfrm>
          <a:prstGeom prst="rect">
            <a:avLst/>
          </a:prstGeom>
        </p:spPr>
      </p:pic>
      <p:sp>
        <p:nvSpPr>
          <p:cNvPr id="5" name="TextBox 4">
            <a:extLst>
              <a:ext uri="{FF2B5EF4-FFF2-40B4-BE49-F238E27FC236}">
                <a16:creationId xmlns:a16="http://schemas.microsoft.com/office/drawing/2014/main" id="{7469A2B6-CCC5-4783-99D5-02573B3771AF}"/>
              </a:ext>
            </a:extLst>
          </p:cNvPr>
          <p:cNvSpPr txBox="1"/>
          <p:nvPr/>
        </p:nvSpPr>
        <p:spPr>
          <a:xfrm>
            <a:off x="3796748" y="3136611"/>
            <a:ext cx="3150704"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Student FTE</a:t>
            </a:r>
          </a:p>
        </p:txBody>
      </p:sp>
      <p:sp>
        <p:nvSpPr>
          <p:cNvPr id="10" name="TextBox 9">
            <a:extLst>
              <a:ext uri="{FF2B5EF4-FFF2-40B4-BE49-F238E27FC236}">
                <a16:creationId xmlns:a16="http://schemas.microsoft.com/office/drawing/2014/main" id="{74442E0E-A61C-46DB-A232-4681AD49F767}"/>
              </a:ext>
            </a:extLst>
          </p:cNvPr>
          <p:cNvSpPr txBox="1"/>
          <p:nvPr/>
        </p:nvSpPr>
        <p:spPr>
          <a:xfrm>
            <a:off x="3631984" y="2699555"/>
            <a:ext cx="11817626"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Enrollment Trends for K-12 Students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a:t>
            </a:r>
          </a:p>
        </p:txBody>
      </p:sp>
      <p:sp>
        <p:nvSpPr>
          <p:cNvPr id="21" name="TextBox 20">
            <a:extLst>
              <a:ext uri="{FF2B5EF4-FFF2-40B4-BE49-F238E27FC236}">
                <a16:creationId xmlns:a16="http://schemas.microsoft.com/office/drawing/2014/main" id="{78ACEEA7-2BBC-42CA-81BC-31CF58D3562E}"/>
              </a:ext>
            </a:extLst>
          </p:cNvPr>
          <p:cNvSpPr txBox="1"/>
          <p:nvPr/>
        </p:nvSpPr>
        <p:spPr>
          <a:xfrm>
            <a:off x="1705510" y="2842591"/>
            <a:ext cx="491038"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F Y  2013</a:t>
            </a:r>
          </a:p>
        </p:txBody>
      </p:sp>
      <p:sp>
        <p:nvSpPr>
          <p:cNvPr id="4" name="Slide Number Placeholder 3">
            <a:extLst>
              <a:ext uri="{FF2B5EF4-FFF2-40B4-BE49-F238E27FC236}">
                <a16:creationId xmlns:a16="http://schemas.microsoft.com/office/drawing/2014/main" id="{D014E3E8-CC31-7CD5-6911-0F59025C732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429E20-6135-4A01-AE1B-F6BE31181CE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BEEAB5E4-7A0C-F189-C8D6-76C7786C532F}"/>
              </a:ext>
            </a:extLst>
          </p:cNvPr>
          <p:cNvPicPr>
            <a:picLocks noChangeAspect="1"/>
          </p:cNvPicPr>
          <p:nvPr/>
        </p:nvPicPr>
        <p:blipFill>
          <a:blip r:embed="rId4"/>
          <a:stretch>
            <a:fillRect/>
          </a:stretch>
        </p:blipFill>
        <p:spPr>
          <a:xfrm>
            <a:off x="1466491" y="-124744"/>
            <a:ext cx="9514935" cy="6481094"/>
          </a:xfrm>
          <a:prstGeom prst="rect">
            <a:avLst/>
          </a:prstGeom>
        </p:spPr>
      </p:pic>
    </p:spTree>
    <p:extLst>
      <p:ext uri="{BB962C8B-B14F-4D97-AF65-F5344CB8AC3E}">
        <p14:creationId xmlns:p14="http://schemas.microsoft.com/office/powerpoint/2010/main" val="24078543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 rectangle&#10;&#10;Description automatically generated">
            <a:extLst>
              <a:ext uri="{FF2B5EF4-FFF2-40B4-BE49-F238E27FC236}">
                <a16:creationId xmlns:a16="http://schemas.microsoft.com/office/drawing/2014/main" id="{2AD9DEC6-B3CA-4C4F-9C22-0D644D9CE1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1781"/>
            <a:ext cx="12192000" cy="6858000"/>
          </a:xfrm>
          <a:prstGeom prst="rect">
            <a:avLst/>
          </a:prstGeom>
        </p:spPr>
      </p:pic>
      <p:sp>
        <p:nvSpPr>
          <p:cNvPr id="5" name="TextBox 4">
            <a:extLst>
              <a:ext uri="{FF2B5EF4-FFF2-40B4-BE49-F238E27FC236}">
                <a16:creationId xmlns:a16="http://schemas.microsoft.com/office/drawing/2014/main" id="{99982389-2625-4ABF-8AF6-FA4D5A16091A}"/>
              </a:ext>
            </a:extLst>
          </p:cNvPr>
          <p:cNvSpPr txBox="1"/>
          <p:nvPr/>
        </p:nvSpPr>
        <p:spPr>
          <a:xfrm>
            <a:off x="862170" y="607408"/>
            <a:ext cx="10467657" cy="2585323"/>
          </a:xfrm>
          <a:prstGeom prst="rect">
            <a:avLst/>
          </a:prstGeom>
          <a:noFill/>
        </p:spPr>
        <p:txBody>
          <a:bodyPr wrap="square" rtlCol="0">
            <a:spAutoFit/>
          </a:bodyPr>
          <a:lstStyle/>
          <a:p>
            <a:pPr algn="ctr"/>
            <a:r>
              <a:rPr lang="en-US" sz="5400" b="1" dirty="0">
                <a:solidFill>
                  <a:schemeClr val="bg1"/>
                </a:solidFill>
                <a:latin typeface="Arial" panose="020B0604020202020204" pitchFamily="34" charset="0"/>
                <a:cs typeface="Arial" panose="020B0604020202020204" pitchFamily="34" charset="0"/>
              </a:rPr>
              <a:t>FY 2024</a:t>
            </a:r>
          </a:p>
          <a:p>
            <a:pPr algn="ctr"/>
            <a:r>
              <a:rPr lang="en-US" sz="5400" b="1" dirty="0">
                <a:solidFill>
                  <a:schemeClr val="bg1"/>
                </a:solidFill>
                <a:latin typeface="Arial" panose="020B0604020202020204" pitchFamily="34" charset="0"/>
                <a:cs typeface="Arial" panose="020B0604020202020204" pitchFamily="34" charset="0"/>
              </a:rPr>
              <a:t>General Fund School Staff                 Allocation Formulas</a:t>
            </a:r>
          </a:p>
        </p:txBody>
      </p:sp>
      <p:cxnSp>
        <p:nvCxnSpPr>
          <p:cNvPr id="6" name="Straight Connector 5">
            <a:extLst>
              <a:ext uri="{FF2B5EF4-FFF2-40B4-BE49-F238E27FC236}">
                <a16:creationId xmlns:a16="http://schemas.microsoft.com/office/drawing/2014/main" id="{F1A1B8DC-CE16-4098-920A-BF94DA555DB4}"/>
              </a:ext>
            </a:extLst>
          </p:cNvPr>
          <p:cNvCxnSpPr/>
          <p:nvPr/>
        </p:nvCxnSpPr>
        <p:spPr>
          <a:xfrm>
            <a:off x="1981199" y="3192731"/>
            <a:ext cx="8229600" cy="0"/>
          </a:xfrm>
          <a:prstGeom prst="line">
            <a:avLst/>
          </a:prstGeom>
          <a:ln w="31750">
            <a:solidFill>
              <a:srgbClr val="CC9900"/>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D05BAA7C-EAE7-91C6-D070-9FE04E958967}"/>
              </a:ext>
            </a:extLst>
          </p:cNvPr>
          <p:cNvSpPr>
            <a:spLocks noGrp="1"/>
          </p:cNvSpPr>
          <p:nvPr>
            <p:ph type="sldNum" sz="quarter" idx="12"/>
          </p:nvPr>
        </p:nvSpPr>
        <p:spPr>
          <a:xfrm>
            <a:off x="3883325" y="6275153"/>
            <a:ext cx="2743200" cy="365125"/>
          </a:xfrm>
        </p:spPr>
        <p:txBody>
          <a:bodyPr/>
          <a:lstStyle/>
          <a:p>
            <a:fld id="{F5429E20-6135-4A01-AE1B-F6BE31181CEC}" type="slidenum">
              <a:rPr lang="en-US" smtClean="0"/>
              <a:t>12</a:t>
            </a:fld>
            <a:endParaRPr lang="en-US" dirty="0"/>
          </a:p>
        </p:txBody>
      </p:sp>
    </p:spTree>
    <p:extLst>
      <p:ext uri="{BB962C8B-B14F-4D97-AF65-F5344CB8AC3E}">
        <p14:creationId xmlns:p14="http://schemas.microsoft.com/office/powerpoint/2010/main" val="9337222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3C21622B-60F1-4931-A55B-FA5AFA35929E}"/>
              </a:ext>
            </a:extLst>
          </p:cNvPr>
          <p:cNvSpPr txBox="1"/>
          <p:nvPr/>
        </p:nvSpPr>
        <p:spPr>
          <a:xfrm>
            <a:off x="610764" y="449751"/>
            <a:ext cx="10882969" cy="584775"/>
          </a:xfrm>
          <a:prstGeom prst="rect">
            <a:avLst/>
          </a:prstGeom>
          <a:noFill/>
        </p:spPr>
        <p:txBody>
          <a:bodyPr wrap="square" rtlCol="0">
            <a:spAutoFit/>
          </a:bodyPr>
          <a:lstStyle/>
          <a:p>
            <a:r>
              <a:rPr lang="en-US" sz="3200" b="1" dirty="0">
                <a:solidFill>
                  <a:schemeClr val="bg1"/>
                </a:solidFill>
                <a:latin typeface="Arial" panose="020B0604020202020204" pitchFamily="34" charset="0"/>
                <a:cs typeface="Arial" panose="020B0604020202020204" pitchFamily="34" charset="0"/>
              </a:rPr>
              <a:t>Budget Process</a:t>
            </a:r>
          </a:p>
        </p:txBody>
      </p:sp>
      <p:sp>
        <p:nvSpPr>
          <p:cNvPr id="6" name="TextBox 5">
            <a:extLst>
              <a:ext uri="{FF2B5EF4-FFF2-40B4-BE49-F238E27FC236}">
                <a16:creationId xmlns:a16="http://schemas.microsoft.com/office/drawing/2014/main" id="{2B1FE7A1-9334-4EE1-A0AF-72E566F30726}"/>
              </a:ext>
            </a:extLst>
          </p:cNvPr>
          <p:cNvSpPr txBox="1"/>
          <p:nvPr/>
        </p:nvSpPr>
        <p:spPr>
          <a:xfrm>
            <a:off x="4436224" y="1429821"/>
            <a:ext cx="6882939" cy="5109091"/>
          </a:xfrm>
          <a:prstGeom prst="rect">
            <a:avLst/>
          </a:prstGeom>
          <a:noFill/>
        </p:spPr>
        <p:txBody>
          <a:bodyPr wrap="square" rtlCol="0">
            <a:spAutoFit/>
          </a:bodyPr>
          <a:lstStyle/>
          <a:p>
            <a:pPr lvl="1" algn="just"/>
            <a:r>
              <a:rPr lang="en-US" sz="2500" dirty="0">
                <a:latin typeface="Arial" panose="020B0604020202020204" pitchFamily="34" charset="0"/>
                <a:cs typeface="Arial" panose="020B0604020202020204" pitchFamily="34" charset="0"/>
              </a:rPr>
              <a:t>These enrollment projections are entered into each individual school’s allotment sheet which calculates the number of staff that is earned to support the students attending that school.  The CFO and Asst. Supt. of HR review calculations for reasonableness.  Principals and Directors of Educational Programs review their allotment sheets and send any concerns to the Asst. Supt. of HR for input.  If determined that changes are warranted, they are made.  </a:t>
            </a:r>
          </a:p>
          <a:p>
            <a:pPr lvl="1" algn="just"/>
            <a:r>
              <a:rPr lang="en-US" sz="2500" dirty="0">
                <a:latin typeface="Arial" panose="020B0604020202020204" pitchFamily="34" charset="0"/>
                <a:cs typeface="Arial" panose="020B0604020202020204" pitchFamily="34" charset="0"/>
              </a:rPr>
              <a:t>Senior Cabinet approves any changes to the allocation formulas</a:t>
            </a:r>
            <a:r>
              <a:rPr lang="en-US" sz="2600" dirty="0">
                <a:latin typeface="Arial" panose="020B0604020202020204" pitchFamily="34" charset="0"/>
                <a:cs typeface="Arial" panose="020B0604020202020204" pitchFamily="34" charset="0"/>
              </a:rPr>
              <a:t>.</a:t>
            </a:r>
          </a:p>
        </p:txBody>
      </p:sp>
      <p:sp>
        <p:nvSpPr>
          <p:cNvPr id="11" name="TextBox 10">
            <a:extLst>
              <a:ext uri="{FF2B5EF4-FFF2-40B4-BE49-F238E27FC236}">
                <a16:creationId xmlns:a16="http://schemas.microsoft.com/office/drawing/2014/main" id="{461F4A7B-9324-787F-1D34-B8A0DADA8F7F}"/>
              </a:ext>
            </a:extLst>
          </p:cNvPr>
          <p:cNvSpPr txBox="1"/>
          <p:nvPr/>
        </p:nvSpPr>
        <p:spPr>
          <a:xfrm>
            <a:off x="872837" y="4247580"/>
            <a:ext cx="2285999" cy="2092881"/>
          </a:xfrm>
          <a:prstGeom prst="rect">
            <a:avLst/>
          </a:prstGeom>
          <a:noFill/>
        </p:spPr>
        <p:txBody>
          <a:bodyPr wrap="square" rtlCol="0">
            <a:spAutoFit/>
          </a:bodyPr>
          <a:lstStyle/>
          <a:p>
            <a:pPr algn="r"/>
            <a:r>
              <a:rPr lang="en-US" sz="2400" b="1" dirty="0">
                <a:solidFill>
                  <a:srgbClr val="EEB500"/>
                </a:solidFill>
                <a:latin typeface="Arial" panose="020B0604020202020204" pitchFamily="34" charset="0"/>
                <a:cs typeface="Arial" panose="020B0604020202020204" pitchFamily="34" charset="0"/>
              </a:rPr>
              <a:t>2.  </a:t>
            </a:r>
            <a:r>
              <a:rPr lang="en-US" sz="2600" b="1" dirty="0">
                <a:solidFill>
                  <a:srgbClr val="EEB500"/>
                </a:solidFill>
                <a:latin typeface="Arial" panose="020B0604020202020204" pitchFamily="34" charset="0"/>
                <a:cs typeface="Arial" panose="020B0604020202020204" pitchFamily="34" charset="0"/>
              </a:rPr>
              <a:t>Determine         staffing requirements at individual schools</a:t>
            </a:r>
          </a:p>
        </p:txBody>
      </p:sp>
      <p:pic>
        <p:nvPicPr>
          <p:cNvPr id="13" name="Picture 12" descr="Teacher pointing to whiteboard">
            <a:extLst>
              <a:ext uri="{FF2B5EF4-FFF2-40B4-BE49-F238E27FC236}">
                <a16:creationId xmlns:a16="http://schemas.microsoft.com/office/drawing/2014/main" id="{7A4A3682-CA28-DC37-55DB-6EA4CCBF93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4771" y="1563979"/>
            <a:ext cx="3399905" cy="2449881"/>
          </a:xfrm>
          <a:prstGeom prst="rect">
            <a:avLst/>
          </a:prstGeom>
        </p:spPr>
      </p:pic>
      <p:sp>
        <p:nvSpPr>
          <p:cNvPr id="5" name="Slide Number Placeholder 4">
            <a:extLst>
              <a:ext uri="{FF2B5EF4-FFF2-40B4-BE49-F238E27FC236}">
                <a16:creationId xmlns:a16="http://schemas.microsoft.com/office/drawing/2014/main" id="{2CC0290F-336B-6068-44F7-A71A38A099C3}"/>
              </a:ext>
            </a:extLst>
          </p:cNvPr>
          <p:cNvSpPr>
            <a:spLocks noGrp="1"/>
          </p:cNvSpPr>
          <p:nvPr>
            <p:ph type="sldNum" sz="quarter" idx="12"/>
          </p:nvPr>
        </p:nvSpPr>
        <p:spPr/>
        <p:txBody>
          <a:bodyPr/>
          <a:lstStyle/>
          <a:p>
            <a:fld id="{F5429E20-6135-4A01-AE1B-F6BE31181CEC}" type="slidenum">
              <a:rPr lang="en-US" smtClean="0"/>
              <a:t>13</a:t>
            </a:fld>
            <a:endParaRPr lang="en-US" dirty="0"/>
          </a:p>
        </p:txBody>
      </p:sp>
    </p:spTree>
    <p:extLst>
      <p:ext uri="{BB962C8B-B14F-4D97-AF65-F5344CB8AC3E}">
        <p14:creationId xmlns:p14="http://schemas.microsoft.com/office/powerpoint/2010/main" val="37164546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hape&#10;&#10;Description automatically generated with medium confidence">
            <a:extLst>
              <a:ext uri="{FF2B5EF4-FFF2-40B4-BE49-F238E27FC236}">
                <a16:creationId xmlns:a16="http://schemas.microsoft.com/office/drawing/2014/main" id="{2D0E6353-DFAE-4C7F-989F-C1371F7E8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5693"/>
            <a:ext cx="12192000" cy="6858000"/>
          </a:xfrm>
          <a:prstGeom prst="rect">
            <a:avLst/>
          </a:prstGeom>
        </p:spPr>
      </p:pic>
      <p:sp>
        <p:nvSpPr>
          <p:cNvPr id="5" name="TextBox 4">
            <a:extLst>
              <a:ext uri="{FF2B5EF4-FFF2-40B4-BE49-F238E27FC236}">
                <a16:creationId xmlns:a16="http://schemas.microsoft.com/office/drawing/2014/main" id="{7469A2B6-CCC5-4783-99D5-02573B3771AF}"/>
              </a:ext>
            </a:extLst>
          </p:cNvPr>
          <p:cNvSpPr txBox="1"/>
          <p:nvPr/>
        </p:nvSpPr>
        <p:spPr>
          <a:xfrm>
            <a:off x="3796748" y="3136611"/>
            <a:ext cx="3150704" cy="584775"/>
          </a:xfrm>
          <a:prstGeom prst="rect">
            <a:avLst/>
          </a:prstGeom>
          <a:noFill/>
        </p:spPr>
        <p:txBody>
          <a:bodyPr wrap="square" rtlCol="0">
            <a:spAutoFit/>
          </a:bodyPr>
          <a:lstStyle/>
          <a:p>
            <a:r>
              <a:rPr lang="en-US" sz="3200" dirty="0">
                <a:solidFill>
                  <a:schemeClr val="bg1"/>
                </a:solidFill>
                <a:latin typeface="Arial" panose="020B0604020202020204" pitchFamily="34" charset="0"/>
                <a:cs typeface="Arial" panose="020B0604020202020204" pitchFamily="34" charset="0"/>
              </a:rPr>
              <a:t>Student FTE</a:t>
            </a:r>
          </a:p>
        </p:txBody>
      </p:sp>
      <p:sp>
        <p:nvSpPr>
          <p:cNvPr id="10" name="TextBox 9">
            <a:extLst>
              <a:ext uri="{FF2B5EF4-FFF2-40B4-BE49-F238E27FC236}">
                <a16:creationId xmlns:a16="http://schemas.microsoft.com/office/drawing/2014/main" id="{74442E0E-A61C-46DB-A232-4681AD49F767}"/>
              </a:ext>
            </a:extLst>
          </p:cNvPr>
          <p:cNvSpPr txBox="1"/>
          <p:nvPr/>
        </p:nvSpPr>
        <p:spPr>
          <a:xfrm>
            <a:off x="3631984" y="2699555"/>
            <a:ext cx="11817626" cy="1077218"/>
          </a:xfrm>
          <a:prstGeom prst="rect">
            <a:avLst/>
          </a:prstGeom>
          <a:noFill/>
        </p:spPr>
        <p:txBody>
          <a:bodyPr wrap="square">
            <a:spAutoFit/>
          </a:bodyPr>
          <a:lstStyle/>
          <a:p>
            <a:r>
              <a:rPr lang="en-US" sz="3200" b="0" i="0" u="none" strike="noStrike" baseline="0" dirty="0">
                <a:solidFill>
                  <a:srgbClr val="FFFFFF"/>
                </a:solidFill>
                <a:latin typeface="Arial" panose="020B0604020202020204" pitchFamily="34" charset="0"/>
                <a:cs typeface="Arial" panose="020B0604020202020204" pitchFamily="34" charset="0"/>
              </a:rPr>
              <a:t>Enrollment Trends for K-12 Students</a:t>
            </a:r>
          </a:p>
          <a:p>
            <a:r>
              <a:rPr lang="en-US" sz="3200" b="0" i="0" u="none" strike="noStrike" baseline="0" dirty="0">
                <a:solidFill>
                  <a:srgbClr val="FFFFFF"/>
                </a:solidFill>
                <a:latin typeface="Arial" panose="020B0604020202020204" pitchFamily="34" charset="0"/>
                <a:cs typeface="Arial" panose="020B0604020202020204" pitchFamily="34" charset="0"/>
              </a:rPr>
              <a:t> </a:t>
            </a:r>
          </a:p>
        </p:txBody>
      </p:sp>
      <p:sp>
        <p:nvSpPr>
          <p:cNvPr id="21" name="TextBox 20">
            <a:extLst>
              <a:ext uri="{FF2B5EF4-FFF2-40B4-BE49-F238E27FC236}">
                <a16:creationId xmlns:a16="http://schemas.microsoft.com/office/drawing/2014/main" id="{78ACEEA7-2BBC-42CA-81BC-31CF58D3562E}"/>
              </a:ext>
            </a:extLst>
          </p:cNvPr>
          <p:cNvSpPr txBox="1"/>
          <p:nvPr/>
        </p:nvSpPr>
        <p:spPr>
          <a:xfrm>
            <a:off x="1705510" y="2842591"/>
            <a:ext cx="491038" cy="923330"/>
          </a:xfrm>
          <a:prstGeom prst="rect">
            <a:avLst/>
          </a:prstGeom>
          <a:noFill/>
        </p:spPr>
        <p:txBody>
          <a:bodyPr wrap="square" rtlCol="0">
            <a:spAutoFit/>
          </a:bodyPr>
          <a:lstStyle/>
          <a:p>
            <a:r>
              <a:rPr lang="en-US" b="1" dirty="0">
                <a:solidFill>
                  <a:schemeClr val="bg1"/>
                </a:solidFill>
              </a:rPr>
              <a:t>F Y  2013</a:t>
            </a:r>
          </a:p>
        </p:txBody>
      </p:sp>
      <p:pic>
        <p:nvPicPr>
          <p:cNvPr id="2" name="Picture 1">
            <a:extLst>
              <a:ext uri="{FF2B5EF4-FFF2-40B4-BE49-F238E27FC236}">
                <a16:creationId xmlns:a16="http://schemas.microsoft.com/office/drawing/2014/main" id="{02499004-E5FD-C672-CFE0-33FA9142908E}"/>
              </a:ext>
            </a:extLst>
          </p:cNvPr>
          <p:cNvPicPr>
            <a:picLocks noChangeAspect="1"/>
          </p:cNvPicPr>
          <p:nvPr/>
        </p:nvPicPr>
        <p:blipFill>
          <a:blip r:embed="rId4"/>
          <a:stretch>
            <a:fillRect/>
          </a:stretch>
        </p:blipFill>
        <p:spPr>
          <a:xfrm>
            <a:off x="890452" y="25500"/>
            <a:ext cx="11214462" cy="6371682"/>
          </a:xfrm>
          <a:prstGeom prst="rect">
            <a:avLst/>
          </a:prstGeom>
        </p:spPr>
      </p:pic>
      <p:sp>
        <p:nvSpPr>
          <p:cNvPr id="4" name="Slide Number Placeholder 3">
            <a:extLst>
              <a:ext uri="{FF2B5EF4-FFF2-40B4-BE49-F238E27FC236}">
                <a16:creationId xmlns:a16="http://schemas.microsoft.com/office/drawing/2014/main" id="{D24E6742-C356-D051-9B52-62811ECBC790}"/>
              </a:ext>
            </a:extLst>
          </p:cNvPr>
          <p:cNvSpPr>
            <a:spLocks noGrp="1"/>
          </p:cNvSpPr>
          <p:nvPr>
            <p:ph type="sldNum" sz="quarter" idx="12"/>
          </p:nvPr>
        </p:nvSpPr>
        <p:spPr/>
        <p:txBody>
          <a:bodyPr/>
          <a:lstStyle/>
          <a:p>
            <a:fld id="{F5429E20-6135-4A01-AE1B-F6BE31181CEC}" type="slidenum">
              <a:rPr lang="en-US" smtClean="0"/>
              <a:t>14</a:t>
            </a:fld>
            <a:endParaRPr lang="en-US" dirty="0"/>
          </a:p>
        </p:txBody>
      </p:sp>
    </p:spTree>
    <p:extLst>
      <p:ext uri="{BB962C8B-B14F-4D97-AF65-F5344CB8AC3E}">
        <p14:creationId xmlns:p14="http://schemas.microsoft.com/office/powerpoint/2010/main" val="41402961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hape&#10;&#10;Description automatically generated with medium confidence">
            <a:extLst>
              <a:ext uri="{FF2B5EF4-FFF2-40B4-BE49-F238E27FC236}">
                <a16:creationId xmlns:a16="http://schemas.microsoft.com/office/drawing/2014/main" id="{2D0E6353-DFAE-4C7F-989F-C1371F7E8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5693"/>
            <a:ext cx="12192000" cy="6858000"/>
          </a:xfrm>
          <a:prstGeom prst="rect">
            <a:avLst/>
          </a:prstGeom>
        </p:spPr>
      </p:pic>
      <p:sp>
        <p:nvSpPr>
          <p:cNvPr id="5" name="TextBox 4">
            <a:extLst>
              <a:ext uri="{FF2B5EF4-FFF2-40B4-BE49-F238E27FC236}">
                <a16:creationId xmlns:a16="http://schemas.microsoft.com/office/drawing/2014/main" id="{7469A2B6-CCC5-4783-99D5-02573B3771AF}"/>
              </a:ext>
            </a:extLst>
          </p:cNvPr>
          <p:cNvSpPr txBox="1"/>
          <p:nvPr/>
        </p:nvSpPr>
        <p:spPr>
          <a:xfrm>
            <a:off x="3796748" y="3136611"/>
            <a:ext cx="3150704" cy="584775"/>
          </a:xfrm>
          <a:prstGeom prst="rect">
            <a:avLst/>
          </a:prstGeom>
          <a:noFill/>
        </p:spPr>
        <p:txBody>
          <a:bodyPr wrap="square" rtlCol="0">
            <a:spAutoFit/>
          </a:bodyPr>
          <a:lstStyle/>
          <a:p>
            <a:r>
              <a:rPr lang="en-US" sz="3200" dirty="0">
                <a:solidFill>
                  <a:schemeClr val="bg1"/>
                </a:solidFill>
                <a:latin typeface="Arial" panose="020B0604020202020204" pitchFamily="34" charset="0"/>
                <a:cs typeface="Arial" panose="020B0604020202020204" pitchFamily="34" charset="0"/>
              </a:rPr>
              <a:t>Student FTE</a:t>
            </a:r>
          </a:p>
        </p:txBody>
      </p:sp>
      <p:sp>
        <p:nvSpPr>
          <p:cNvPr id="10" name="TextBox 9">
            <a:extLst>
              <a:ext uri="{FF2B5EF4-FFF2-40B4-BE49-F238E27FC236}">
                <a16:creationId xmlns:a16="http://schemas.microsoft.com/office/drawing/2014/main" id="{74442E0E-A61C-46DB-A232-4681AD49F767}"/>
              </a:ext>
            </a:extLst>
          </p:cNvPr>
          <p:cNvSpPr txBox="1"/>
          <p:nvPr/>
        </p:nvSpPr>
        <p:spPr>
          <a:xfrm>
            <a:off x="3631984" y="2699555"/>
            <a:ext cx="11817626" cy="1077218"/>
          </a:xfrm>
          <a:prstGeom prst="rect">
            <a:avLst/>
          </a:prstGeom>
          <a:noFill/>
        </p:spPr>
        <p:txBody>
          <a:bodyPr wrap="square">
            <a:spAutoFit/>
          </a:bodyPr>
          <a:lstStyle/>
          <a:p>
            <a:r>
              <a:rPr lang="en-US" sz="3200" b="0" i="0" u="none" strike="noStrike" baseline="0" dirty="0">
                <a:solidFill>
                  <a:srgbClr val="FFFFFF"/>
                </a:solidFill>
                <a:latin typeface="Arial" panose="020B0604020202020204" pitchFamily="34" charset="0"/>
                <a:cs typeface="Arial" panose="020B0604020202020204" pitchFamily="34" charset="0"/>
              </a:rPr>
              <a:t>Enrollment Trends for K-12 Students</a:t>
            </a:r>
          </a:p>
          <a:p>
            <a:r>
              <a:rPr lang="en-US" sz="3200" b="0" i="0" u="none" strike="noStrike" baseline="0" dirty="0">
                <a:solidFill>
                  <a:srgbClr val="FFFFFF"/>
                </a:solidFill>
                <a:latin typeface="Arial" panose="020B0604020202020204" pitchFamily="34" charset="0"/>
                <a:cs typeface="Arial" panose="020B0604020202020204" pitchFamily="34" charset="0"/>
              </a:rPr>
              <a:t> </a:t>
            </a:r>
          </a:p>
        </p:txBody>
      </p:sp>
      <p:sp>
        <p:nvSpPr>
          <p:cNvPr id="21" name="TextBox 20">
            <a:extLst>
              <a:ext uri="{FF2B5EF4-FFF2-40B4-BE49-F238E27FC236}">
                <a16:creationId xmlns:a16="http://schemas.microsoft.com/office/drawing/2014/main" id="{78ACEEA7-2BBC-42CA-81BC-31CF58D3562E}"/>
              </a:ext>
            </a:extLst>
          </p:cNvPr>
          <p:cNvSpPr txBox="1"/>
          <p:nvPr/>
        </p:nvSpPr>
        <p:spPr>
          <a:xfrm>
            <a:off x="1705510" y="2842591"/>
            <a:ext cx="491038" cy="923330"/>
          </a:xfrm>
          <a:prstGeom prst="rect">
            <a:avLst/>
          </a:prstGeom>
          <a:noFill/>
        </p:spPr>
        <p:txBody>
          <a:bodyPr wrap="square" rtlCol="0">
            <a:spAutoFit/>
          </a:bodyPr>
          <a:lstStyle/>
          <a:p>
            <a:r>
              <a:rPr lang="en-US" b="1" dirty="0">
                <a:solidFill>
                  <a:schemeClr val="bg1"/>
                </a:solidFill>
              </a:rPr>
              <a:t>F Y  2013</a:t>
            </a:r>
          </a:p>
        </p:txBody>
      </p:sp>
      <p:pic>
        <p:nvPicPr>
          <p:cNvPr id="7" name="Picture 6">
            <a:extLst>
              <a:ext uri="{FF2B5EF4-FFF2-40B4-BE49-F238E27FC236}">
                <a16:creationId xmlns:a16="http://schemas.microsoft.com/office/drawing/2014/main" id="{101AE9E2-9C70-1D09-A509-EB8F39DB0AB6}"/>
              </a:ext>
            </a:extLst>
          </p:cNvPr>
          <p:cNvPicPr>
            <a:picLocks noChangeAspect="1"/>
          </p:cNvPicPr>
          <p:nvPr/>
        </p:nvPicPr>
        <p:blipFill>
          <a:blip r:embed="rId4"/>
          <a:stretch>
            <a:fillRect/>
          </a:stretch>
        </p:blipFill>
        <p:spPr>
          <a:xfrm>
            <a:off x="1088571" y="0"/>
            <a:ext cx="10049692" cy="6397182"/>
          </a:xfrm>
          <a:prstGeom prst="rect">
            <a:avLst/>
          </a:prstGeom>
        </p:spPr>
      </p:pic>
      <p:sp>
        <p:nvSpPr>
          <p:cNvPr id="2" name="Slide Number Placeholder 1">
            <a:extLst>
              <a:ext uri="{FF2B5EF4-FFF2-40B4-BE49-F238E27FC236}">
                <a16:creationId xmlns:a16="http://schemas.microsoft.com/office/drawing/2014/main" id="{1C77E2B7-C3E4-C02F-D3C1-9B9F14608F58}"/>
              </a:ext>
            </a:extLst>
          </p:cNvPr>
          <p:cNvSpPr>
            <a:spLocks noGrp="1"/>
          </p:cNvSpPr>
          <p:nvPr>
            <p:ph type="sldNum" sz="quarter" idx="12"/>
          </p:nvPr>
        </p:nvSpPr>
        <p:spPr/>
        <p:txBody>
          <a:bodyPr/>
          <a:lstStyle/>
          <a:p>
            <a:fld id="{F5429E20-6135-4A01-AE1B-F6BE31181CEC}" type="slidenum">
              <a:rPr lang="en-US" smtClean="0"/>
              <a:t>15</a:t>
            </a:fld>
            <a:endParaRPr lang="en-US" dirty="0"/>
          </a:p>
        </p:txBody>
      </p:sp>
    </p:spTree>
    <p:extLst>
      <p:ext uri="{BB962C8B-B14F-4D97-AF65-F5344CB8AC3E}">
        <p14:creationId xmlns:p14="http://schemas.microsoft.com/office/powerpoint/2010/main" val="29999510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hape&#10;&#10;Description automatically generated with medium confidence">
            <a:extLst>
              <a:ext uri="{FF2B5EF4-FFF2-40B4-BE49-F238E27FC236}">
                <a16:creationId xmlns:a16="http://schemas.microsoft.com/office/drawing/2014/main" id="{2D0E6353-DFAE-4C7F-989F-C1371F7E8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5693"/>
            <a:ext cx="12192000" cy="6858000"/>
          </a:xfrm>
          <a:prstGeom prst="rect">
            <a:avLst/>
          </a:prstGeom>
        </p:spPr>
      </p:pic>
      <p:sp>
        <p:nvSpPr>
          <p:cNvPr id="5" name="TextBox 4">
            <a:extLst>
              <a:ext uri="{FF2B5EF4-FFF2-40B4-BE49-F238E27FC236}">
                <a16:creationId xmlns:a16="http://schemas.microsoft.com/office/drawing/2014/main" id="{7469A2B6-CCC5-4783-99D5-02573B3771AF}"/>
              </a:ext>
            </a:extLst>
          </p:cNvPr>
          <p:cNvSpPr txBox="1"/>
          <p:nvPr/>
        </p:nvSpPr>
        <p:spPr>
          <a:xfrm>
            <a:off x="3796748" y="3136611"/>
            <a:ext cx="3150704" cy="584775"/>
          </a:xfrm>
          <a:prstGeom prst="rect">
            <a:avLst/>
          </a:prstGeom>
          <a:noFill/>
        </p:spPr>
        <p:txBody>
          <a:bodyPr wrap="square" rtlCol="0">
            <a:spAutoFit/>
          </a:bodyPr>
          <a:lstStyle/>
          <a:p>
            <a:r>
              <a:rPr lang="en-US" sz="3200" dirty="0">
                <a:solidFill>
                  <a:schemeClr val="bg1"/>
                </a:solidFill>
                <a:latin typeface="Arial" panose="020B0604020202020204" pitchFamily="34" charset="0"/>
                <a:cs typeface="Arial" panose="020B0604020202020204" pitchFamily="34" charset="0"/>
              </a:rPr>
              <a:t>Student FTE</a:t>
            </a:r>
          </a:p>
        </p:txBody>
      </p:sp>
      <p:sp>
        <p:nvSpPr>
          <p:cNvPr id="10" name="TextBox 9">
            <a:extLst>
              <a:ext uri="{FF2B5EF4-FFF2-40B4-BE49-F238E27FC236}">
                <a16:creationId xmlns:a16="http://schemas.microsoft.com/office/drawing/2014/main" id="{74442E0E-A61C-46DB-A232-4681AD49F767}"/>
              </a:ext>
            </a:extLst>
          </p:cNvPr>
          <p:cNvSpPr txBox="1"/>
          <p:nvPr/>
        </p:nvSpPr>
        <p:spPr>
          <a:xfrm>
            <a:off x="3631984" y="2699555"/>
            <a:ext cx="11817626" cy="1077218"/>
          </a:xfrm>
          <a:prstGeom prst="rect">
            <a:avLst/>
          </a:prstGeom>
          <a:noFill/>
        </p:spPr>
        <p:txBody>
          <a:bodyPr wrap="square">
            <a:spAutoFit/>
          </a:bodyPr>
          <a:lstStyle/>
          <a:p>
            <a:r>
              <a:rPr lang="en-US" sz="3200" b="0" i="0" u="none" strike="noStrike" baseline="0" dirty="0">
                <a:solidFill>
                  <a:srgbClr val="FFFFFF"/>
                </a:solidFill>
                <a:latin typeface="Arial" panose="020B0604020202020204" pitchFamily="34" charset="0"/>
                <a:cs typeface="Arial" panose="020B0604020202020204" pitchFamily="34" charset="0"/>
              </a:rPr>
              <a:t>Enrollment Trends for K-12 Students</a:t>
            </a:r>
          </a:p>
          <a:p>
            <a:r>
              <a:rPr lang="en-US" sz="3200" b="0" i="0" u="none" strike="noStrike" baseline="0" dirty="0">
                <a:solidFill>
                  <a:srgbClr val="FFFFFF"/>
                </a:solidFill>
                <a:latin typeface="Arial" panose="020B0604020202020204" pitchFamily="34" charset="0"/>
                <a:cs typeface="Arial" panose="020B0604020202020204" pitchFamily="34" charset="0"/>
              </a:rPr>
              <a:t> </a:t>
            </a:r>
          </a:p>
        </p:txBody>
      </p:sp>
      <p:sp>
        <p:nvSpPr>
          <p:cNvPr id="21" name="TextBox 20">
            <a:extLst>
              <a:ext uri="{FF2B5EF4-FFF2-40B4-BE49-F238E27FC236}">
                <a16:creationId xmlns:a16="http://schemas.microsoft.com/office/drawing/2014/main" id="{78ACEEA7-2BBC-42CA-81BC-31CF58D3562E}"/>
              </a:ext>
            </a:extLst>
          </p:cNvPr>
          <p:cNvSpPr txBox="1"/>
          <p:nvPr/>
        </p:nvSpPr>
        <p:spPr>
          <a:xfrm>
            <a:off x="1705510" y="2842591"/>
            <a:ext cx="491038" cy="923330"/>
          </a:xfrm>
          <a:prstGeom prst="rect">
            <a:avLst/>
          </a:prstGeom>
          <a:noFill/>
        </p:spPr>
        <p:txBody>
          <a:bodyPr wrap="square" rtlCol="0">
            <a:spAutoFit/>
          </a:bodyPr>
          <a:lstStyle/>
          <a:p>
            <a:r>
              <a:rPr lang="en-US" b="1" dirty="0">
                <a:solidFill>
                  <a:schemeClr val="bg1"/>
                </a:solidFill>
              </a:rPr>
              <a:t>F Y  2013</a:t>
            </a:r>
          </a:p>
        </p:txBody>
      </p:sp>
      <p:pic>
        <p:nvPicPr>
          <p:cNvPr id="2" name="Picture 1">
            <a:extLst>
              <a:ext uri="{FF2B5EF4-FFF2-40B4-BE49-F238E27FC236}">
                <a16:creationId xmlns:a16="http://schemas.microsoft.com/office/drawing/2014/main" id="{9E94B6B2-CC7D-4167-49F0-15A28F76E9A6}"/>
              </a:ext>
            </a:extLst>
          </p:cNvPr>
          <p:cNvPicPr>
            <a:picLocks noChangeAspect="1"/>
          </p:cNvPicPr>
          <p:nvPr/>
        </p:nvPicPr>
        <p:blipFill>
          <a:blip r:embed="rId4"/>
          <a:stretch>
            <a:fillRect/>
          </a:stretch>
        </p:blipFill>
        <p:spPr>
          <a:xfrm>
            <a:off x="888274" y="0"/>
            <a:ext cx="10465526" cy="6397182"/>
          </a:xfrm>
          <a:prstGeom prst="rect">
            <a:avLst/>
          </a:prstGeom>
        </p:spPr>
      </p:pic>
      <p:sp>
        <p:nvSpPr>
          <p:cNvPr id="4" name="Slide Number Placeholder 3">
            <a:extLst>
              <a:ext uri="{FF2B5EF4-FFF2-40B4-BE49-F238E27FC236}">
                <a16:creationId xmlns:a16="http://schemas.microsoft.com/office/drawing/2014/main" id="{5EEAD898-4A05-5AC8-0879-D416AD43D60C}"/>
              </a:ext>
            </a:extLst>
          </p:cNvPr>
          <p:cNvSpPr>
            <a:spLocks noGrp="1"/>
          </p:cNvSpPr>
          <p:nvPr>
            <p:ph type="sldNum" sz="quarter" idx="12"/>
          </p:nvPr>
        </p:nvSpPr>
        <p:spPr/>
        <p:txBody>
          <a:bodyPr/>
          <a:lstStyle/>
          <a:p>
            <a:fld id="{F5429E20-6135-4A01-AE1B-F6BE31181CEC}" type="slidenum">
              <a:rPr lang="en-US" smtClean="0"/>
              <a:t>16</a:t>
            </a:fld>
            <a:endParaRPr lang="en-US" dirty="0"/>
          </a:p>
        </p:txBody>
      </p:sp>
    </p:spTree>
    <p:extLst>
      <p:ext uri="{BB962C8B-B14F-4D97-AF65-F5344CB8AC3E}">
        <p14:creationId xmlns:p14="http://schemas.microsoft.com/office/powerpoint/2010/main" val="8660657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hape&#10;&#10;Description automatically generated with medium confidence">
            <a:extLst>
              <a:ext uri="{FF2B5EF4-FFF2-40B4-BE49-F238E27FC236}">
                <a16:creationId xmlns:a16="http://schemas.microsoft.com/office/drawing/2014/main" id="{2D0E6353-DFAE-4C7F-989F-C1371F7E8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5693"/>
            <a:ext cx="12192000" cy="6858000"/>
          </a:xfrm>
          <a:prstGeom prst="rect">
            <a:avLst/>
          </a:prstGeom>
        </p:spPr>
      </p:pic>
      <p:sp>
        <p:nvSpPr>
          <p:cNvPr id="5" name="TextBox 4">
            <a:extLst>
              <a:ext uri="{FF2B5EF4-FFF2-40B4-BE49-F238E27FC236}">
                <a16:creationId xmlns:a16="http://schemas.microsoft.com/office/drawing/2014/main" id="{7469A2B6-CCC5-4783-99D5-02573B3771AF}"/>
              </a:ext>
            </a:extLst>
          </p:cNvPr>
          <p:cNvSpPr txBox="1"/>
          <p:nvPr/>
        </p:nvSpPr>
        <p:spPr>
          <a:xfrm>
            <a:off x="3796748" y="3136611"/>
            <a:ext cx="3150704" cy="584775"/>
          </a:xfrm>
          <a:prstGeom prst="rect">
            <a:avLst/>
          </a:prstGeom>
          <a:noFill/>
        </p:spPr>
        <p:txBody>
          <a:bodyPr wrap="square" rtlCol="0">
            <a:spAutoFit/>
          </a:bodyPr>
          <a:lstStyle/>
          <a:p>
            <a:r>
              <a:rPr lang="en-US" sz="3200" dirty="0">
                <a:solidFill>
                  <a:schemeClr val="bg1"/>
                </a:solidFill>
                <a:latin typeface="Arial" panose="020B0604020202020204" pitchFamily="34" charset="0"/>
                <a:cs typeface="Arial" panose="020B0604020202020204" pitchFamily="34" charset="0"/>
              </a:rPr>
              <a:t>Student FTE</a:t>
            </a:r>
          </a:p>
        </p:txBody>
      </p:sp>
      <p:sp>
        <p:nvSpPr>
          <p:cNvPr id="10" name="TextBox 9">
            <a:extLst>
              <a:ext uri="{FF2B5EF4-FFF2-40B4-BE49-F238E27FC236}">
                <a16:creationId xmlns:a16="http://schemas.microsoft.com/office/drawing/2014/main" id="{74442E0E-A61C-46DB-A232-4681AD49F767}"/>
              </a:ext>
            </a:extLst>
          </p:cNvPr>
          <p:cNvSpPr txBox="1"/>
          <p:nvPr/>
        </p:nvSpPr>
        <p:spPr>
          <a:xfrm>
            <a:off x="3631984" y="2699555"/>
            <a:ext cx="11817626" cy="1077218"/>
          </a:xfrm>
          <a:prstGeom prst="rect">
            <a:avLst/>
          </a:prstGeom>
          <a:noFill/>
        </p:spPr>
        <p:txBody>
          <a:bodyPr wrap="square">
            <a:spAutoFit/>
          </a:bodyPr>
          <a:lstStyle/>
          <a:p>
            <a:r>
              <a:rPr lang="en-US" sz="3200" b="0" i="0" u="none" strike="noStrike" baseline="0" dirty="0">
                <a:solidFill>
                  <a:srgbClr val="FFFFFF"/>
                </a:solidFill>
                <a:latin typeface="Arial" panose="020B0604020202020204" pitchFamily="34" charset="0"/>
                <a:cs typeface="Arial" panose="020B0604020202020204" pitchFamily="34" charset="0"/>
              </a:rPr>
              <a:t>Enrollment Trends for K-12 Students</a:t>
            </a:r>
          </a:p>
          <a:p>
            <a:r>
              <a:rPr lang="en-US" sz="3200" b="0" i="0" u="none" strike="noStrike" baseline="0" dirty="0">
                <a:solidFill>
                  <a:srgbClr val="FFFFFF"/>
                </a:solidFill>
                <a:latin typeface="Arial" panose="020B0604020202020204" pitchFamily="34" charset="0"/>
                <a:cs typeface="Arial" panose="020B0604020202020204" pitchFamily="34" charset="0"/>
              </a:rPr>
              <a:t> </a:t>
            </a:r>
          </a:p>
        </p:txBody>
      </p:sp>
      <p:sp>
        <p:nvSpPr>
          <p:cNvPr id="21" name="TextBox 20">
            <a:extLst>
              <a:ext uri="{FF2B5EF4-FFF2-40B4-BE49-F238E27FC236}">
                <a16:creationId xmlns:a16="http://schemas.microsoft.com/office/drawing/2014/main" id="{78ACEEA7-2BBC-42CA-81BC-31CF58D3562E}"/>
              </a:ext>
            </a:extLst>
          </p:cNvPr>
          <p:cNvSpPr txBox="1"/>
          <p:nvPr/>
        </p:nvSpPr>
        <p:spPr>
          <a:xfrm>
            <a:off x="1705510" y="2842591"/>
            <a:ext cx="491038" cy="923330"/>
          </a:xfrm>
          <a:prstGeom prst="rect">
            <a:avLst/>
          </a:prstGeom>
          <a:noFill/>
        </p:spPr>
        <p:txBody>
          <a:bodyPr wrap="square" rtlCol="0">
            <a:spAutoFit/>
          </a:bodyPr>
          <a:lstStyle/>
          <a:p>
            <a:r>
              <a:rPr lang="en-US" b="1" dirty="0">
                <a:solidFill>
                  <a:schemeClr val="bg1"/>
                </a:solidFill>
              </a:rPr>
              <a:t>F Y  2013</a:t>
            </a:r>
          </a:p>
        </p:txBody>
      </p:sp>
      <p:pic>
        <p:nvPicPr>
          <p:cNvPr id="4" name="Picture 3">
            <a:extLst>
              <a:ext uri="{FF2B5EF4-FFF2-40B4-BE49-F238E27FC236}">
                <a16:creationId xmlns:a16="http://schemas.microsoft.com/office/drawing/2014/main" id="{1855E664-CB11-1318-D189-22A04C6B5E97}"/>
              </a:ext>
            </a:extLst>
          </p:cNvPr>
          <p:cNvPicPr>
            <a:picLocks noChangeAspect="1"/>
          </p:cNvPicPr>
          <p:nvPr/>
        </p:nvPicPr>
        <p:blipFill>
          <a:blip r:embed="rId4"/>
          <a:stretch>
            <a:fillRect/>
          </a:stretch>
        </p:blipFill>
        <p:spPr>
          <a:xfrm>
            <a:off x="774789" y="248498"/>
            <a:ext cx="10363473" cy="3809695"/>
          </a:xfrm>
          <a:prstGeom prst="rect">
            <a:avLst/>
          </a:prstGeom>
        </p:spPr>
      </p:pic>
      <p:sp>
        <p:nvSpPr>
          <p:cNvPr id="2" name="Slide Number Placeholder 1">
            <a:extLst>
              <a:ext uri="{FF2B5EF4-FFF2-40B4-BE49-F238E27FC236}">
                <a16:creationId xmlns:a16="http://schemas.microsoft.com/office/drawing/2014/main" id="{BB172659-EDF9-F6D1-E9D4-4ED86C00495E}"/>
              </a:ext>
            </a:extLst>
          </p:cNvPr>
          <p:cNvSpPr>
            <a:spLocks noGrp="1"/>
          </p:cNvSpPr>
          <p:nvPr>
            <p:ph type="sldNum" sz="quarter" idx="12"/>
          </p:nvPr>
        </p:nvSpPr>
        <p:spPr/>
        <p:txBody>
          <a:bodyPr/>
          <a:lstStyle/>
          <a:p>
            <a:fld id="{F5429E20-6135-4A01-AE1B-F6BE31181CEC}" type="slidenum">
              <a:rPr lang="en-US" smtClean="0"/>
              <a:t>17</a:t>
            </a:fld>
            <a:endParaRPr lang="en-US" dirty="0"/>
          </a:p>
        </p:txBody>
      </p:sp>
    </p:spTree>
    <p:extLst>
      <p:ext uri="{BB962C8B-B14F-4D97-AF65-F5344CB8AC3E}">
        <p14:creationId xmlns:p14="http://schemas.microsoft.com/office/powerpoint/2010/main" val="9188600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hape&#10;&#10;Description automatically generated with medium confidence">
            <a:extLst>
              <a:ext uri="{FF2B5EF4-FFF2-40B4-BE49-F238E27FC236}">
                <a16:creationId xmlns:a16="http://schemas.microsoft.com/office/drawing/2014/main" id="{2D0E6353-DFAE-4C7F-989F-C1371F7E8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7469A2B6-CCC5-4783-99D5-02573B3771AF}"/>
              </a:ext>
            </a:extLst>
          </p:cNvPr>
          <p:cNvSpPr txBox="1"/>
          <p:nvPr/>
        </p:nvSpPr>
        <p:spPr>
          <a:xfrm>
            <a:off x="3796748" y="3136611"/>
            <a:ext cx="3150704" cy="584775"/>
          </a:xfrm>
          <a:prstGeom prst="rect">
            <a:avLst/>
          </a:prstGeom>
          <a:noFill/>
        </p:spPr>
        <p:txBody>
          <a:bodyPr wrap="square" rtlCol="0">
            <a:spAutoFit/>
          </a:bodyPr>
          <a:lstStyle/>
          <a:p>
            <a:r>
              <a:rPr lang="en-US" sz="3200" dirty="0">
                <a:solidFill>
                  <a:schemeClr val="bg1"/>
                </a:solidFill>
                <a:latin typeface="Arial" panose="020B0604020202020204" pitchFamily="34" charset="0"/>
                <a:cs typeface="Arial" panose="020B0604020202020204" pitchFamily="34" charset="0"/>
              </a:rPr>
              <a:t>Student FTE</a:t>
            </a:r>
          </a:p>
        </p:txBody>
      </p:sp>
      <p:sp>
        <p:nvSpPr>
          <p:cNvPr id="10" name="TextBox 9">
            <a:extLst>
              <a:ext uri="{FF2B5EF4-FFF2-40B4-BE49-F238E27FC236}">
                <a16:creationId xmlns:a16="http://schemas.microsoft.com/office/drawing/2014/main" id="{74442E0E-A61C-46DB-A232-4681AD49F767}"/>
              </a:ext>
            </a:extLst>
          </p:cNvPr>
          <p:cNvSpPr txBox="1"/>
          <p:nvPr/>
        </p:nvSpPr>
        <p:spPr>
          <a:xfrm>
            <a:off x="3631984" y="2699555"/>
            <a:ext cx="11817626" cy="1077218"/>
          </a:xfrm>
          <a:prstGeom prst="rect">
            <a:avLst/>
          </a:prstGeom>
          <a:noFill/>
        </p:spPr>
        <p:txBody>
          <a:bodyPr wrap="square">
            <a:spAutoFit/>
          </a:bodyPr>
          <a:lstStyle/>
          <a:p>
            <a:r>
              <a:rPr lang="en-US" sz="3200" b="0" i="0" u="none" strike="noStrike" baseline="0" dirty="0">
                <a:solidFill>
                  <a:srgbClr val="FFFFFF"/>
                </a:solidFill>
                <a:latin typeface="Arial" panose="020B0604020202020204" pitchFamily="34" charset="0"/>
                <a:cs typeface="Arial" panose="020B0604020202020204" pitchFamily="34" charset="0"/>
              </a:rPr>
              <a:t>Enrollment Trends for K-12 Students</a:t>
            </a:r>
          </a:p>
          <a:p>
            <a:r>
              <a:rPr lang="en-US" sz="3200" b="0" i="0" u="none" strike="noStrike" baseline="0" dirty="0">
                <a:solidFill>
                  <a:srgbClr val="FFFFFF"/>
                </a:solidFill>
                <a:latin typeface="Arial" panose="020B0604020202020204" pitchFamily="34" charset="0"/>
                <a:cs typeface="Arial" panose="020B0604020202020204" pitchFamily="34" charset="0"/>
              </a:rPr>
              <a:t> </a:t>
            </a:r>
          </a:p>
        </p:txBody>
      </p:sp>
      <p:sp>
        <p:nvSpPr>
          <p:cNvPr id="21" name="TextBox 20">
            <a:extLst>
              <a:ext uri="{FF2B5EF4-FFF2-40B4-BE49-F238E27FC236}">
                <a16:creationId xmlns:a16="http://schemas.microsoft.com/office/drawing/2014/main" id="{78ACEEA7-2BBC-42CA-81BC-31CF58D3562E}"/>
              </a:ext>
            </a:extLst>
          </p:cNvPr>
          <p:cNvSpPr txBox="1"/>
          <p:nvPr/>
        </p:nvSpPr>
        <p:spPr>
          <a:xfrm>
            <a:off x="1705510" y="2842591"/>
            <a:ext cx="491038" cy="923330"/>
          </a:xfrm>
          <a:prstGeom prst="rect">
            <a:avLst/>
          </a:prstGeom>
          <a:noFill/>
        </p:spPr>
        <p:txBody>
          <a:bodyPr wrap="square" rtlCol="0">
            <a:spAutoFit/>
          </a:bodyPr>
          <a:lstStyle/>
          <a:p>
            <a:r>
              <a:rPr lang="en-US" b="1" dirty="0">
                <a:solidFill>
                  <a:schemeClr val="bg1"/>
                </a:solidFill>
              </a:rPr>
              <a:t>F Y  2013</a:t>
            </a:r>
          </a:p>
        </p:txBody>
      </p:sp>
      <p:sp>
        <p:nvSpPr>
          <p:cNvPr id="7" name="Slide Number Placeholder 6">
            <a:extLst>
              <a:ext uri="{FF2B5EF4-FFF2-40B4-BE49-F238E27FC236}">
                <a16:creationId xmlns:a16="http://schemas.microsoft.com/office/drawing/2014/main" id="{3E2C75A3-8418-9104-79B0-43EE90583169}"/>
              </a:ext>
            </a:extLst>
          </p:cNvPr>
          <p:cNvSpPr>
            <a:spLocks noGrp="1"/>
          </p:cNvSpPr>
          <p:nvPr>
            <p:ph type="sldNum" sz="quarter" idx="12"/>
          </p:nvPr>
        </p:nvSpPr>
        <p:spPr>
          <a:xfrm>
            <a:off x="8584721" y="6517347"/>
            <a:ext cx="2743200" cy="365125"/>
          </a:xfrm>
        </p:spPr>
        <p:txBody>
          <a:bodyPr/>
          <a:lstStyle/>
          <a:p>
            <a:fld id="{F5429E20-6135-4A01-AE1B-F6BE31181CEC}" type="slidenum">
              <a:rPr lang="en-US" smtClean="0"/>
              <a:t>18</a:t>
            </a:fld>
            <a:endParaRPr lang="en-US" dirty="0"/>
          </a:p>
        </p:txBody>
      </p:sp>
      <p:pic>
        <p:nvPicPr>
          <p:cNvPr id="8" name="Picture 7">
            <a:extLst>
              <a:ext uri="{FF2B5EF4-FFF2-40B4-BE49-F238E27FC236}">
                <a16:creationId xmlns:a16="http://schemas.microsoft.com/office/drawing/2014/main" id="{38087158-68F8-AE5D-DEDD-DE6D65EABBC0}"/>
              </a:ext>
            </a:extLst>
          </p:cNvPr>
          <p:cNvPicPr>
            <a:picLocks noChangeAspect="1"/>
          </p:cNvPicPr>
          <p:nvPr/>
        </p:nvPicPr>
        <p:blipFill>
          <a:blip r:embed="rId4"/>
          <a:stretch>
            <a:fillRect/>
          </a:stretch>
        </p:blipFill>
        <p:spPr>
          <a:xfrm>
            <a:off x="1705510" y="163902"/>
            <a:ext cx="8145856" cy="6280029"/>
          </a:xfrm>
          <a:prstGeom prst="rect">
            <a:avLst/>
          </a:prstGeom>
        </p:spPr>
      </p:pic>
    </p:spTree>
    <p:extLst>
      <p:ext uri="{BB962C8B-B14F-4D97-AF65-F5344CB8AC3E}">
        <p14:creationId xmlns:p14="http://schemas.microsoft.com/office/powerpoint/2010/main" val="15920065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hape&#10;&#10;Description automatically generated with medium confidence">
            <a:extLst>
              <a:ext uri="{FF2B5EF4-FFF2-40B4-BE49-F238E27FC236}">
                <a16:creationId xmlns:a16="http://schemas.microsoft.com/office/drawing/2014/main" id="{2D0E6353-DFAE-4C7F-989F-C1371F7E8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1058" y="-95693"/>
            <a:ext cx="12192000" cy="6858000"/>
          </a:xfrm>
          <a:prstGeom prst="rect">
            <a:avLst/>
          </a:prstGeom>
        </p:spPr>
      </p:pic>
      <p:sp>
        <p:nvSpPr>
          <p:cNvPr id="5" name="TextBox 4">
            <a:extLst>
              <a:ext uri="{FF2B5EF4-FFF2-40B4-BE49-F238E27FC236}">
                <a16:creationId xmlns:a16="http://schemas.microsoft.com/office/drawing/2014/main" id="{7469A2B6-CCC5-4783-99D5-02573B3771AF}"/>
              </a:ext>
            </a:extLst>
          </p:cNvPr>
          <p:cNvSpPr txBox="1"/>
          <p:nvPr/>
        </p:nvSpPr>
        <p:spPr>
          <a:xfrm>
            <a:off x="3796748" y="3136611"/>
            <a:ext cx="3150704" cy="584775"/>
          </a:xfrm>
          <a:prstGeom prst="rect">
            <a:avLst/>
          </a:prstGeom>
          <a:noFill/>
        </p:spPr>
        <p:txBody>
          <a:bodyPr wrap="square" rtlCol="0">
            <a:spAutoFit/>
          </a:bodyPr>
          <a:lstStyle/>
          <a:p>
            <a:r>
              <a:rPr lang="en-US" sz="3200" dirty="0">
                <a:solidFill>
                  <a:schemeClr val="bg1"/>
                </a:solidFill>
                <a:latin typeface="Arial" panose="020B0604020202020204" pitchFamily="34" charset="0"/>
                <a:cs typeface="Arial" panose="020B0604020202020204" pitchFamily="34" charset="0"/>
              </a:rPr>
              <a:t>Student FTE</a:t>
            </a:r>
          </a:p>
        </p:txBody>
      </p:sp>
      <p:sp>
        <p:nvSpPr>
          <p:cNvPr id="10" name="TextBox 9">
            <a:extLst>
              <a:ext uri="{FF2B5EF4-FFF2-40B4-BE49-F238E27FC236}">
                <a16:creationId xmlns:a16="http://schemas.microsoft.com/office/drawing/2014/main" id="{74442E0E-A61C-46DB-A232-4681AD49F767}"/>
              </a:ext>
            </a:extLst>
          </p:cNvPr>
          <p:cNvSpPr txBox="1"/>
          <p:nvPr/>
        </p:nvSpPr>
        <p:spPr>
          <a:xfrm>
            <a:off x="3631984" y="2699555"/>
            <a:ext cx="11817626" cy="1077218"/>
          </a:xfrm>
          <a:prstGeom prst="rect">
            <a:avLst/>
          </a:prstGeom>
          <a:noFill/>
        </p:spPr>
        <p:txBody>
          <a:bodyPr wrap="square">
            <a:spAutoFit/>
          </a:bodyPr>
          <a:lstStyle/>
          <a:p>
            <a:r>
              <a:rPr lang="en-US" sz="3200" b="0" i="0" u="none" strike="noStrike" baseline="0" dirty="0">
                <a:solidFill>
                  <a:srgbClr val="FFFFFF"/>
                </a:solidFill>
                <a:latin typeface="Arial" panose="020B0604020202020204" pitchFamily="34" charset="0"/>
                <a:cs typeface="Arial" panose="020B0604020202020204" pitchFamily="34" charset="0"/>
              </a:rPr>
              <a:t>Enrollment Trends for K-12 Students</a:t>
            </a:r>
          </a:p>
          <a:p>
            <a:r>
              <a:rPr lang="en-US" sz="3200" b="0" i="0" u="none" strike="noStrike" baseline="0" dirty="0">
                <a:solidFill>
                  <a:srgbClr val="FFFFFF"/>
                </a:solidFill>
                <a:latin typeface="Arial" panose="020B0604020202020204" pitchFamily="34" charset="0"/>
                <a:cs typeface="Arial" panose="020B0604020202020204" pitchFamily="34" charset="0"/>
              </a:rPr>
              <a:t> </a:t>
            </a:r>
          </a:p>
        </p:txBody>
      </p:sp>
      <p:sp>
        <p:nvSpPr>
          <p:cNvPr id="21" name="TextBox 20">
            <a:extLst>
              <a:ext uri="{FF2B5EF4-FFF2-40B4-BE49-F238E27FC236}">
                <a16:creationId xmlns:a16="http://schemas.microsoft.com/office/drawing/2014/main" id="{78ACEEA7-2BBC-42CA-81BC-31CF58D3562E}"/>
              </a:ext>
            </a:extLst>
          </p:cNvPr>
          <p:cNvSpPr txBox="1"/>
          <p:nvPr/>
        </p:nvSpPr>
        <p:spPr>
          <a:xfrm>
            <a:off x="1705510" y="2842591"/>
            <a:ext cx="491038" cy="923330"/>
          </a:xfrm>
          <a:prstGeom prst="rect">
            <a:avLst/>
          </a:prstGeom>
          <a:noFill/>
        </p:spPr>
        <p:txBody>
          <a:bodyPr wrap="square" rtlCol="0">
            <a:spAutoFit/>
          </a:bodyPr>
          <a:lstStyle/>
          <a:p>
            <a:r>
              <a:rPr lang="en-US" b="1" dirty="0">
                <a:solidFill>
                  <a:schemeClr val="bg1"/>
                </a:solidFill>
              </a:rPr>
              <a:t>F Y  2013</a:t>
            </a:r>
          </a:p>
        </p:txBody>
      </p:sp>
      <p:pic>
        <p:nvPicPr>
          <p:cNvPr id="2" name="Picture 1">
            <a:extLst>
              <a:ext uri="{FF2B5EF4-FFF2-40B4-BE49-F238E27FC236}">
                <a16:creationId xmlns:a16="http://schemas.microsoft.com/office/drawing/2014/main" id="{131F3840-5069-7668-55AB-38D48F275842}"/>
              </a:ext>
            </a:extLst>
          </p:cNvPr>
          <p:cNvPicPr>
            <a:picLocks noChangeAspect="1"/>
          </p:cNvPicPr>
          <p:nvPr/>
        </p:nvPicPr>
        <p:blipFill>
          <a:blip r:embed="rId4"/>
          <a:stretch>
            <a:fillRect/>
          </a:stretch>
        </p:blipFill>
        <p:spPr>
          <a:xfrm>
            <a:off x="2490980" y="95693"/>
            <a:ext cx="7852646" cy="6271347"/>
          </a:xfrm>
          <a:prstGeom prst="rect">
            <a:avLst/>
          </a:prstGeom>
        </p:spPr>
      </p:pic>
      <p:sp>
        <p:nvSpPr>
          <p:cNvPr id="4" name="Slide Number Placeholder 3">
            <a:extLst>
              <a:ext uri="{FF2B5EF4-FFF2-40B4-BE49-F238E27FC236}">
                <a16:creationId xmlns:a16="http://schemas.microsoft.com/office/drawing/2014/main" id="{77DF9D1B-105B-48E9-CE6F-45A170238E83}"/>
              </a:ext>
            </a:extLst>
          </p:cNvPr>
          <p:cNvSpPr>
            <a:spLocks noGrp="1"/>
          </p:cNvSpPr>
          <p:nvPr>
            <p:ph type="sldNum" sz="quarter" idx="12"/>
          </p:nvPr>
        </p:nvSpPr>
        <p:spPr/>
        <p:txBody>
          <a:bodyPr/>
          <a:lstStyle/>
          <a:p>
            <a:fld id="{F5429E20-6135-4A01-AE1B-F6BE31181CEC}" type="slidenum">
              <a:rPr lang="en-US" smtClean="0"/>
              <a:t>19</a:t>
            </a:fld>
            <a:endParaRPr lang="en-US" dirty="0"/>
          </a:p>
        </p:txBody>
      </p:sp>
    </p:spTree>
    <p:extLst>
      <p:ext uri="{BB962C8B-B14F-4D97-AF65-F5344CB8AC3E}">
        <p14:creationId xmlns:p14="http://schemas.microsoft.com/office/powerpoint/2010/main" val="5148287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hape&#10;&#10;Description automatically generated with medium confidence">
            <a:extLst>
              <a:ext uri="{FF2B5EF4-FFF2-40B4-BE49-F238E27FC236}">
                <a16:creationId xmlns:a16="http://schemas.microsoft.com/office/drawing/2014/main" id="{2D0E6353-DFAE-4C7F-989F-C1371F7E8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7469A2B6-CCC5-4783-99D5-02573B3771AF}"/>
              </a:ext>
            </a:extLst>
          </p:cNvPr>
          <p:cNvSpPr txBox="1"/>
          <p:nvPr/>
        </p:nvSpPr>
        <p:spPr>
          <a:xfrm>
            <a:off x="3796748" y="3136611"/>
            <a:ext cx="3150704" cy="584775"/>
          </a:xfrm>
          <a:prstGeom prst="rect">
            <a:avLst/>
          </a:prstGeom>
          <a:noFill/>
        </p:spPr>
        <p:txBody>
          <a:bodyPr wrap="square" rtlCol="0">
            <a:spAutoFit/>
          </a:bodyPr>
          <a:lstStyle/>
          <a:p>
            <a:r>
              <a:rPr lang="en-US" sz="3200" dirty="0">
                <a:solidFill>
                  <a:schemeClr val="bg1"/>
                </a:solidFill>
                <a:latin typeface="Arial" panose="020B0604020202020204" pitchFamily="34" charset="0"/>
                <a:cs typeface="Arial" panose="020B0604020202020204" pitchFamily="34" charset="0"/>
              </a:rPr>
              <a:t>Student FTE</a:t>
            </a:r>
          </a:p>
        </p:txBody>
      </p:sp>
      <p:sp>
        <p:nvSpPr>
          <p:cNvPr id="10" name="TextBox 9">
            <a:extLst>
              <a:ext uri="{FF2B5EF4-FFF2-40B4-BE49-F238E27FC236}">
                <a16:creationId xmlns:a16="http://schemas.microsoft.com/office/drawing/2014/main" id="{74442E0E-A61C-46DB-A232-4681AD49F767}"/>
              </a:ext>
            </a:extLst>
          </p:cNvPr>
          <p:cNvSpPr txBox="1"/>
          <p:nvPr/>
        </p:nvSpPr>
        <p:spPr>
          <a:xfrm>
            <a:off x="3631984" y="2699555"/>
            <a:ext cx="11817626" cy="1077218"/>
          </a:xfrm>
          <a:prstGeom prst="rect">
            <a:avLst/>
          </a:prstGeom>
          <a:noFill/>
        </p:spPr>
        <p:txBody>
          <a:bodyPr wrap="square">
            <a:spAutoFit/>
          </a:bodyPr>
          <a:lstStyle/>
          <a:p>
            <a:r>
              <a:rPr lang="en-US" sz="3200" b="0" i="0" u="none" strike="noStrike" baseline="0" dirty="0">
                <a:solidFill>
                  <a:srgbClr val="FFFFFF"/>
                </a:solidFill>
                <a:latin typeface="Arial" panose="020B0604020202020204" pitchFamily="34" charset="0"/>
                <a:cs typeface="Arial" panose="020B0604020202020204" pitchFamily="34" charset="0"/>
              </a:rPr>
              <a:t>Enrollment Trends for K-12 Students</a:t>
            </a:r>
          </a:p>
          <a:p>
            <a:r>
              <a:rPr lang="en-US" sz="3200" b="0" i="0" u="none" strike="noStrike" baseline="0" dirty="0">
                <a:solidFill>
                  <a:srgbClr val="FFFFFF"/>
                </a:solidFill>
                <a:latin typeface="Arial" panose="020B0604020202020204" pitchFamily="34" charset="0"/>
                <a:cs typeface="Arial" panose="020B0604020202020204" pitchFamily="34" charset="0"/>
              </a:rPr>
              <a:t> </a:t>
            </a:r>
          </a:p>
        </p:txBody>
      </p:sp>
      <p:sp>
        <p:nvSpPr>
          <p:cNvPr id="21" name="TextBox 20">
            <a:extLst>
              <a:ext uri="{FF2B5EF4-FFF2-40B4-BE49-F238E27FC236}">
                <a16:creationId xmlns:a16="http://schemas.microsoft.com/office/drawing/2014/main" id="{78ACEEA7-2BBC-42CA-81BC-31CF58D3562E}"/>
              </a:ext>
            </a:extLst>
          </p:cNvPr>
          <p:cNvSpPr txBox="1"/>
          <p:nvPr/>
        </p:nvSpPr>
        <p:spPr>
          <a:xfrm>
            <a:off x="1705510" y="2842591"/>
            <a:ext cx="491038" cy="923330"/>
          </a:xfrm>
          <a:prstGeom prst="rect">
            <a:avLst/>
          </a:prstGeom>
          <a:noFill/>
        </p:spPr>
        <p:txBody>
          <a:bodyPr wrap="square" rtlCol="0">
            <a:spAutoFit/>
          </a:bodyPr>
          <a:lstStyle/>
          <a:p>
            <a:r>
              <a:rPr lang="en-US" b="1" dirty="0">
                <a:solidFill>
                  <a:schemeClr val="bg1"/>
                </a:solidFill>
              </a:rPr>
              <a:t>F Y  2013</a:t>
            </a:r>
          </a:p>
        </p:txBody>
      </p:sp>
      <p:sp>
        <p:nvSpPr>
          <p:cNvPr id="9" name="TextBox 8">
            <a:extLst>
              <a:ext uri="{FF2B5EF4-FFF2-40B4-BE49-F238E27FC236}">
                <a16:creationId xmlns:a16="http://schemas.microsoft.com/office/drawing/2014/main" id="{D53CEDE0-D181-6F1D-51F4-51EB2CB930FD}"/>
              </a:ext>
            </a:extLst>
          </p:cNvPr>
          <p:cNvSpPr txBox="1"/>
          <p:nvPr/>
        </p:nvSpPr>
        <p:spPr>
          <a:xfrm>
            <a:off x="10125552" y="1100884"/>
            <a:ext cx="1778923" cy="2031325"/>
          </a:xfrm>
          <a:prstGeom prst="rect">
            <a:avLst/>
          </a:prstGeom>
          <a:noFill/>
        </p:spPr>
        <p:txBody>
          <a:bodyPr wrap="square" rtlCol="0">
            <a:spAutoFit/>
          </a:bodyPr>
          <a:lstStyle/>
          <a:p>
            <a:r>
              <a:rPr lang="en-US" dirty="0"/>
              <a:t>20.0 K-12 </a:t>
            </a:r>
          </a:p>
          <a:p>
            <a:r>
              <a:rPr lang="en-US" dirty="0"/>
              <a:t>16.0 SPED</a:t>
            </a:r>
          </a:p>
          <a:p>
            <a:r>
              <a:rPr lang="en-US" dirty="0"/>
              <a:t>4.75 Gifted</a:t>
            </a:r>
          </a:p>
          <a:p>
            <a:r>
              <a:rPr lang="en-US" dirty="0"/>
              <a:t>3.0  ESOL</a:t>
            </a:r>
          </a:p>
          <a:p>
            <a:r>
              <a:rPr lang="en-US" dirty="0"/>
              <a:t>0.5  EIP</a:t>
            </a:r>
          </a:p>
          <a:p>
            <a:r>
              <a:rPr lang="en-US" u="sng" dirty="0"/>
              <a:t>3.0 REP   </a:t>
            </a:r>
          </a:p>
          <a:p>
            <a:r>
              <a:rPr lang="en-US" b="1" u="sng" dirty="0"/>
              <a:t>47.25</a:t>
            </a:r>
            <a:r>
              <a:rPr lang="en-US" dirty="0"/>
              <a:t> Teachers</a:t>
            </a:r>
          </a:p>
        </p:txBody>
      </p:sp>
      <p:cxnSp>
        <p:nvCxnSpPr>
          <p:cNvPr id="12" name="Straight Arrow Connector 11">
            <a:extLst>
              <a:ext uri="{FF2B5EF4-FFF2-40B4-BE49-F238E27FC236}">
                <a16:creationId xmlns:a16="http://schemas.microsoft.com/office/drawing/2014/main" id="{3B497C4B-C60A-92D9-0A7C-A77E16C4781B}"/>
              </a:ext>
            </a:extLst>
          </p:cNvPr>
          <p:cNvCxnSpPr>
            <a:cxnSpLocks/>
          </p:cNvCxnSpPr>
          <p:nvPr/>
        </p:nvCxnSpPr>
        <p:spPr>
          <a:xfrm flipH="1">
            <a:off x="9395435" y="2967487"/>
            <a:ext cx="586765" cy="7327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CB48279E-5D96-9308-E0FB-06DB6FB5F327}"/>
              </a:ext>
            </a:extLst>
          </p:cNvPr>
          <p:cNvPicPr>
            <a:picLocks noChangeAspect="1"/>
          </p:cNvPicPr>
          <p:nvPr/>
        </p:nvPicPr>
        <p:blipFill>
          <a:blip r:embed="rId4"/>
          <a:stretch>
            <a:fillRect/>
          </a:stretch>
        </p:blipFill>
        <p:spPr>
          <a:xfrm>
            <a:off x="2066448" y="129396"/>
            <a:ext cx="7263290" cy="6150634"/>
          </a:xfrm>
          <a:prstGeom prst="rect">
            <a:avLst/>
          </a:prstGeom>
        </p:spPr>
      </p:pic>
      <p:sp>
        <p:nvSpPr>
          <p:cNvPr id="16" name="Slide Number Placeholder 15">
            <a:extLst>
              <a:ext uri="{FF2B5EF4-FFF2-40B4-BE49-F238E27FC236}">
                <a16:creationId xmlns:a16="http://schemas.microsoft.com/office/drawing/2014/main" id="{5532249F-FA07-AAC7-AEA1-999A27CFBB0D}"/>
              </a:ext>
            </a:extLst>
          </p:cNvPr>
          <p:cNvSpPr>
            <a:spLocks noGrp="1"/>
          </p:cNvSpPr>
          <p:nvPr>
            <p:ph type="sldNum" sz="quarter" idx="12"/>
          </p:nvPr>
        </p:nvSpPr>
        <p:spPr/>
        <p:txBody>
          <a:bodyPr/>
          <a:lstStyle/>
          <a:p>
            <a:fld id="{F5429E20-6135-4A01-AE1B-F6BE31181CEC}" type="slidenum">
              <a:rPr lang="en-US" smtClean="0"/>
              <a:t>20</a:t>
            </a:fld>
            <a:endParaRPr lang="en-US" dirty="0"/>
          </a:p>
        </p:txBody>
      </p:sp>
    </p:spTree>
    <p:extLst>
      <p:ext uri="{BB962C8B-B14F-4D97-AF65-F5344CB8AC3E}">
        <p14:creationId xmlns:p14="http://schemas.microsoft.com/office/powerpoint/2010/main" val="35556034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hape&#10;&#10;Description automatically generated with medium confidence">
            <a:extLst>
              <a:ext uri="{FF2B5EF4-FFF2-40B4-BE49-F238E27FC236}">
                <a16:creationId xmlns:a16="http://schemas.microsoft.com/office/drawing/2014/main" id="{2D0E6353-DFAE-4C7F-989F-C1371F7E8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755"/>
            <a:ext cx="12192000" cy="6858000"/>
          </a:xfrm>
          <a:prstGeom prst="rect">
            <a:avLst/>
          </a:prstGeom>
        </p:spPr>
      </p:pic>
      <p:sp>
        <p:nvSpPr>
          <p:cNvPr id="5" name="TextBox 4">
            <a:extLst>
              <a:ext uri="{FF2B5EF4-FFF2-40B4-BE49-F238E27FC236}">
                <a16:creationId xmlns:a16="http://schemas.microsoft.com/office/drawing/2014/main" id="{7469A2B6-CCC5-4783-99D5-02573B3771AF}"/>
              </a:ext>
            </a:extLst>
          </p:cNvPr>
          <p:cNvSpPr txBox="1"/>
          <p:nvPr/>
        </p:nvSpPr>
        <p:spPr>
          <a:xfrm>
            <a:off x="3796748" y="3136611"/>
            <a:ext cx="3150704" cy="584775"/>
          </a:xfrm>
          <a:prstGeom prst="rect">
            <a:avLst/>
          </a:prstGeom>
          <a:noFill/>
        </p:spPr>
        <p:txBody>
          <a:bodyPr wrap="square" rtlCol="0">
            <a:spAutoFit/>
          </a:bodyPr>
          <a:lstStyle/>
          <a:p>
            <a:r>
              <a:rPr lang="en-US" sz="3200" dirty="0">
                <a:solidFill>
                  <a:schemeClr val="bg1"/>
                </a:solidFill>
                <a:latin typeface="Arial" panose="020B0604020202020204" pitchFamily="34" charset="0"/>
                <a:cs typeface="Arial" panose="020B0604020202020204" pitchFamily="34" charset="0"/>
              </a:rPr>
              <a:t>Student FTE</a:t>
            </a:r>
          </a:p>
        </p:txBody>
      </p:sp>
      <p:sp>
        <p:nvSpPr>
          <p:cNvPr id="10" name="TextBox 9">
            <a:extLst>
              <a:ext uri="{FF2B5EF4-FFF2-40B4-BE49-F238E27FC236}">
                <a16:creationId xmlns:a16="http://schemas.microsoft.com/office/drawing/2014/main" id="{74442E0E-A61C-46DB-A232-4681AD49F767}"/>
              </a:ext>
            </a:extLst>
          </p:cNvPr>
          <p:cNvSpPr txBox="1"/>
          <p:nvPr/>
        </p:nvSpPr>
        <p:spPr>
          <a:xfrm>
            <a:off x="3631984" y="2699555"/>
            <a:ext cx="11817626" cy="1077218"/>
          </a:xfrm>
          <a:prstGeom prst="rect">
            <a:avLst/>
          </a:prstGeom>
          <a:noFill/>
        </p:spPr>
        <p:txBody>
          <a:bodyPr wrap="square">
            <a:spAutoFit/>
          </a:bodyPr>
          <a:lstStyle/>
          <a:p>
            <a:r>
              <a:rPr lang="en-US" sz="3200" b="0" i="0" u="none" strike="noStrike" baseline="0" dirty="0">
                <a:solidFill>
                  <a:srgbClr val="FFFFFF"/>
                </a:solidFill>
                <a:latin typeface="Arial" panose="020B0604020202020204" pitchFamily="34" charset="0"/>
                <a:cs typeface="Arial" panose="020B0604020202020204" pitchFamily="34" charset="0"/>
              </a:rPr>
              <a:t>Enrollment Trends for K-12 Students</a:t>
            </a:r>
          </a:p>
          <a:p>
            <a:r>
              <a:rPr lang="en-US" sz="3200" b="0" i="0" u="none" strike="noStrike" baseline="0" dirty="0">
                <a:solidFill>
                  <a:srgbClr val="FFFFFF"/>
                </a:solidFill>
                <a:latin typeface="Arial" panose="020B0604020202020204" pitchFamily="34" charset="0"/>
                <a:cs typeface="Arial" panose="020B0604020202020204" pitchFamily="34" charset="0"/>
              </a:rPr>
              <a:t> </a:t>
            </a:r>
          </a:p>
        </p:txBody>
      </p:sp>
      <p:sp>
        <p:nvSpPr>
          <p:cNvPr id="21" name="TextBox 20">
            <a:extLst>
              <a:ext uri="{FF2B5EF4-FFF2-40B4-BE49-F238E27FC236}">
                <a16:creationId xmlns:a16="http://schemas.microsoft.com/office/drawing/2014/main" id="{78ACEEA7-2BBC-42CA-81BC-31CF58D3562E}"/>
              </a:ext>
            </a:extLst>
          </p:cNvPr>
          <p:cNvSpPr txBox="1"/>
          <p:nvPr/>
        </p:nvSpPr>
        <p:spPr>
          <a:xfrm>
            <a:off x="1705510" y="2842591"/>
            <a:ext cx="491038" cy="923330"/>
          </a:xfrm>
          <a:prstGeom prst="rect">
            <a:avLst/>
          </a:prstGeom>
          <a:noFill/>
        </p:spPr>
        <p:txBody>
          <a:bodyPr wrap="square" rtlCol="0">
            <a:spAutoFit/>
          </a:bodyPr>
          <a:lstStyle/>
          <a:p>
            <a:r>
              <a:rPr lang="en-US" b="1" dirty="0">
                <a:solidFill>
                  <a:schemeClr val="bg1"/>
                </a:solidFill>
              </a:rPr>
              <a:t>F Y  2013</a:t>
            </a:r>
          </a:p>
        </p:txBody>
      </p:sp>
      <p:sp>
        <p:nvSpPr>
          <p:cNvPr id="7" name="Slide Number Placeholder 6">
            <a:extLst>
              <a:ext uri="{FF2B5EF4-FFF2-40B4-BE49-F238E27FC236}">
                <a16:creationId xmlns:a16="http://schemas.microsoft.com/office/drawing/2014/main" id="{4D957C5B-F078-0E41-B4C8-C5A87CDC339D}"/>
              </a:ext>
            </a:extLst>
          </p:cNvPr>
          <p:cNvSpPr>
            <a:spLocks noGrp="1"/>
          </p:cNvSpPr>
          <p:nvPr>
            <p:ph type="sldNum" sz="quarter" idx="12"/>
          </p:nvPr>
        </p:nvSpPr>
        <p:spPr>
          <a:xfrm>
            <a:off x="8653732" y="6189542"/>
            <a:ext cx="2743200" cy="365125"/>
          </a:xfrm>
        </p:spPr>
        <p:txBody>
          <a:bodyPr/>
          <a:lstStyle/>
          <a:p>
            <a:fld id="{F5429E20-6135-4A01-AE1B-F6BE31181CEC}" type="slidenum">
              <a:rPr lang="en-US" smtClean="0"/>
              <a:t>21</a:t>
            </a:fld>
            <a:endParaRPr lang="en-US" dirty="0"/>
          </a:p>
        </p:txBody>
      </p:sp>
      <p:pic>
        <p:nvPicPr>
          <p:cNvPr id="9" name="Picture 8">
            <a:extLst>
              <a:ext uri="{FF2B5EF4-FFF2-40B4-BE49-F238E27FC236}">
                <a16:creationId xmlns:a16="http://schemas.microsoft.com/office/drawing/2014/main" id="{EAB08024-1C47-7EAE-C1FE-23593414C98E}"/>
              </a:ext>
            </a:extLst>
          </p:cNvPr>
          <p:cNvPicPr>
            <a:picLocks noChangeAspect="1"/>
          </p:cNvPicPr>
          <p:nvPr/>
        </p:nvPicPr>
        <p:blipFill>
          <a:blip r:embed="rId4"/>
          <a:stretch>
            <a:fillRect/>
          </a:stretch>
        </p:blipFill>
        <p:spPr>
          <a:xfrm>
            <a:off x="1728432" y="126081"/>
            <a:ext cx="7498875" cy="6356350"/>
          </a:xfrm>
          <a:prstGeom prst="rect">
            <a:avLst/>
          </a:prstGeom>
        </p:spPr>
      </p:pic>
      <p:sp>
        <p:nvSpPr>
          <p:cNvPr id="11" name="TextBox 10">
            <a:extLst>
              <a:ext uri="{FF2B5EF4-FFF2-40B4-BE49-F238E27FC236}">
                <a16:creationId xmlns:a16="http://schemas.microsoft.com/office/drawing/2014/main" id="{E2322A66-47EE-F50C-44F9-0738AE08EF64}"/>
              </a:ext>
            </a:extLst>
          </p:cNvPr>
          <p:cNvSpPr txBox="1"/>
          <p:nvPr/>
        </p:nvSpPr>
        <p:spPr>
          <a:xfrm>
            <a:off x="9401997" y="5748308"/>
            <a:ext cx="1754189" cy="400110"/>
          </a:xfrm>
          <a:prstGeom prst="rect">
            <a:avLst/>
          </a:prstGeom>
          <a:noFill/>
        </p:spPr>
        <p:txBody>
          <a:bodyPr wrap="square" rtlCol="0">
            <a:spAutoFit/>
          </a:bodyPr>
          <a:lstStyle/>
          <a:p>
            <a:r>
              <a:rPr lang="en-US" sz="1000" dirty="0"/>
              <a:t>Specialty Schools includes 15 students at Price Academy</a:t>
            </a:r>
          </a:p>
        </p:txBody>
      </p:sp>
    </p:spTree>
    <p:extLst>
      <p:ext uri="{BB962C8B-B14F-4D97-AF65-F5344CB8AC3E}">
        <p14:creationId xmlns:p14="http://schemas.microsoft.com/office/powerpoint/2010/main" val="15127326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 rectangle&#10;&#10;Description automatically generated">
            <a:extLst>
              <a:ext uri="{FF2B5EF4-FFF2-40B4-BE49-F238E27FC236}">
                <a16:creationId xmlns:a16="http://schemas.microsoft.com/office/drawing/2014/main" id="{2AD9DEC6-B3CA-4C4F-9C22-0D644D9CE1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115"/>
            <a:ext cx="12192000" cy="6858000"/>
          </a:xfrm>
          <a:prstGeom prst="rect">
            <a:avLst/>
          </a:prstGeom>
        </p:spPr>
      </p:pic>
      <p:sp>
        <p:nvSpPr>
          <p:cNvPr id="5" name="TextBox 4">
            <a:extLst>
              <a:ext uri="{FF2B5EF4-FFF2-40B4-BE49-F238E27FC236}">
                <a16:creationId xmlns:a16="http://schemas.microsoft.com/office/drawing/2014/main" id="{99982389-2625-4ABF-8AF6-FA4D5A16091A}"/>
              </a:ext>
            </a:extLst>
          </p:cNvPr>
          <p:cNvSpPr txBox="1"/>
          <p:nvPr/>
        </p:nvSpPr>
        <p:spPr>
          <a:xfrm>
            <a:off x="862170" y="607408"/>
            <a:ext cx="10467657" cy="3416320"/>
          </a:xfrm>
          <a:prstGeom prst="rect">
            <a:avLst/>
          </a:prstGeom>
          <a:noFill/>
        </p:spPr>
        <p:txBody>
          <a:bodyPr wrap="square" rtlCol="0">
            <a:spAutoFit/>
          </a:bodyPr>
          <a:lstStyle/>
          <a:p>
            <a:pPr algn="ctr"/>
            <a:r>
              <a:rPr lang="en-US" sz="5400" b="1" dirty="0">
                <a:solidFill>
                  <a:schemeClr val="bg1"/>
                </a:solidFill>
                <a:latin typeface="Arial" panose="020B0604020202020204" pitchFamily="34" charset="0"/>
                <a:cs typeface="Arial" panose="020B0604020202020204" pitchFamily="34" charset="0"/>
              </a:rPr>
              <a:t>Highlights of the FY 2024</a:t>
            </a:r>
          </a:p>
          <a:p>
            <a:pPr algn="ctr"/>
            <a:r>
              <a:rPr lang="en-US" sz="5400" b="1" dirty="0">
                <a:solidFill>
                  <a:schemeClr val="bg1"/>
                </a:solidFill>
                <a:latin typeface="Arial" panose="020B0604020202020204" pitchFamily="34" charset="0"/>
                <a:cs typeface="Arial" panose="020B0604020202020204" pitchFamily="34" charset="0"/>
              </a:rPr>
              <a:t>Superintendent’s</a:t>
            </a:r>
          </a:p>
          <a:p>
            <a:pPr algn="ctr"/>
            <a:r>
              <a:rPr lang="en-US" sz="5400" b="1" dirty="0">
                <a:solidFill>
                  <a:schemeClr val="bg1"/>
                </a:solidFill>
                <a:latin typeface="Arial" panose="020B0604020202020204" pitchFamily="34" charset="0"/>
                <a:cs typeface="Arial" panose="020B0604020202020204" pitchFamily="34" charset="0"/>
              </a:rPr>
              <a:t>Recommended General Fund Budget</a:t>
            </a:r>
          </a:p>
        </p:txBody>
      </p:sp>
      <p:cxnSp>
        <p:nvCxnSpPr>
          <p:cNvPr id="6" name="Straight Connector 5">
            <a:extLst>
              <a:ext uri="{FF2B5EF4-FFF2-40B4-BE49-F238E27FC236}">
                <a16:creationId xmlns:a16="http://schemas.microsoft.com/office/drawing/2014/main" id="{F1A1B8DC-CE16-4098-920A-BF94DA555DB4}"/>
              </a:ext>
            </a:extLst>
          </p:cNvPr>
          <p:cNvCxnSpPr/>
          <p:nvPr/>
        </p:nvCxnSpPr>
        <p:spPr>
          <a:xfrm>
            <a:off x="1981199" y="3192731"/>
            <a:ext cx="8229600" cy="0"/>
          </a:xfrm>
          <a:prstGeom prst="line">
            <a:avLst/>
          </a:prstGeom>
          <a:ln w="31750">
            <a:solidFill>
              <a:srgbClr val="CC9900"/>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25E4DDD8-0EC5-7553-3864-BA4C027EE068}"/>
              </a:ext>
            </a:extLst>
          </p:cNvPr>
          <p:cNvSpPr>
            <a:spLocks noGrp="1"/>
          </p:cNvSpPr>
          <p:nvPr>
            <p:ph type="sldNum" sz="quarter" idx="12"/>
          </p:nvPr>
        </p:nvSpPr>
        <p:spPr/>
        <p:txBody>
          <a:bodyPr/>
          <a:lstStyle/>
          <a:p>
            <a:fld id="{F5429E20-6135-4A01-AE1B-F6BE31181CEC}" type="slidenum">
              <a:rPr lang="en-US" smtClean="0"/>
              <a:t>22</a:t>
            </a:fld>
            <a:endParaRPr lang="en-US" dirty="0"/>
          </a:p>
        </p:txBody>
      </p:sp>
    </p:spTree>
    <p:extLst>
      <p:ext uri="{BB962C8B-B14F-4D97-AF65-F5344CB8AC3E}">
        <p14:creationId xmlns:p14="http://schemas.microsoft.com/office/powerpoint/2010/main" val="22443494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E4A860B3-47AD-470F-9360-F6F6D1F92BA4}"/>
              </a:ext>
            </a:extLst>
          </p:cNvPr>
          <p:cNvSpPr txBox="1"/>
          <p:nvPr/>
        </p:nvSpPr>
        <p:spPr>
          <a:xfrm>
            <a:off x="461473" y="345610"/>
            <a:ext cx="11066877" cy="830997"/>
          </a:xfrm>
          <a:prstGeom prst="rect">
            <a:avLst/>
          </a:prstGeom>
          <a:noFill/>
        </p:spPr>
        <p:txBody>
          <a:bodyPr wrap="square" rtlCol="0">
            <a:spAutoFit/>
          </a:bodyPr>
          <a:lstStyle/>
          <a:p>
            <a:pPr algn="ctr"/>
            <a:r>
              <a:rPr lang="en-US" sz="2400" dirty="0">
                <a:solidFill>
                  <a:schemeClr val="bg1"/>
                </a:solidFill>
                <a:latin typeface="Arial" panose="020B0604020202020204" pitchFamily="34" charset="0"/>
                <a:cs typeface="Arial" panose="020B0604020202020204" pitchFamily="34" charset="0"/>
              </a:rPr>
              <a:t>Highlights of the Tentative Adoption of the Superintendent’s FY 2024 Recommended Budget</a:t>
            </a:r>
          </a:p>
        </p:txBody>
      </p:sp>
      <p:sp>
        <p:nvSpPr>
          <p:cNvPr id="2" name="TextBox 1">
            <a:extLst>
              <a:ext uri="{FF2B5EF4-FFF2-40B4-BE49-F238E27FC236}">
                <a16:creationId xmlns:a16="http://schemas.microsoft.com/office/drawing/2014/main" id="{538A4A37-30D2-AAD7-873A-F2DE13FAB18E}"/>
              </a:ext>
            </a:extLst>
          </p:cNvPr>
          <p:cNvSpPr txBox="1"/>
          <p:nvPr/>
        </p:nvSpPr>
        <p:spPr>
          <a:xfrm>
            <a:off x="760575" y="1313132"/>
            <a:ext cx="11066877" cy="6709529"/>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General Information</a:t>
            </a:r>
          </a:p>
          <a:p>
            <a:r>
              <a:rPr lang="en-US" sz="1500" dirty="0">
                <a:latin typeface="Arial" panose="020B0604020202020204" pitchFamily="34" charset="0"/>
                <a:cs typeface="Arial" panose="020B0604020202020204" pitchFamily="34" charset="0"/>
              </a:rPr>
              <a:t>The Bibb County School District’s Fiscal Year 2024 proposed budget as recommended by Dr. Dan Sims, Superintendent of Schools, is included for your tentative adoption.  This budget recommendation is aligned to the mission, vision and core principles of the Bibb County School District.</a:t>
            </a:r>
          </a:p>
          <a:p>
            <a:endParaRPr lang="en-US" sz="1000"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Highlights of the FY 2024 Superintendent’s Recommended Budget are listed below:</a:t>
            </a:r>
          </a:p>
          <a:p>
            <a:endParaRPr lang="en-US" sz="1000" dirty="0">
              <a:latin typeface="Arial" panose="020B0604020202020204" pitchFamily="34" charset="0"/>
              <a:cs typeface="Arial" panose="020B0604020202020204" pitchFamily="34" charset="0"/>
            </a:endParaRPr>
          </a:p>
          <a:p>
            <a:pPr marR="0" lvl="0">
              <a:spcBef>
                <a:spcPts val="0"/>
              </a:spcBef>
              <a:spcAft>
                <a:spcPts val="0"/>
              </a:spcAft>
            </a:pPr>
            <a:r>
              <a:rPr lang="en-US" sz="1600" b="1" dirty="0"/>
              <a:t>Added Positions in Support of Teaching and Learning:</a:t>
            </a:r>
          </a:p>
          <a:p>
            <a:pPr marL="285750" indent="-285750">
              <a:buFont typeface="Arial" panose="020B0604020202020204" pitchFamily="34" charset="0"/>
              <a:buChar char="•"/>
            </a:pPr>
            <a:r>
              <a:rPr lang="en-US" sz="1500" dirty="0">
                <a:latin typeface="Arial" panose="020B0604020202020204" pitchFamily="34" charset="0"/>
                <a:ea typeface="Bookman Old Style" panose="02050604050505020204" pitchFamily="18" charset="0"/>
                <a:cs typeface="Arial" panose="020B0604020202020204" pitchFamily="34" charset="0"/>
              </a:rPr>
              <a:t>Added 20.0 K-12 teachers</a:t>
            </a:r>
          </a:p>
          <a:p>
            <a:pPr marL="285750" indent="-285750">
              <a:buFont typeface="Arial" panose="020B0604020202020204" pitchFamily="34" charset="0"/>
              <a:buChar char="•"/>
            </a:pPr>
            <a:r>
              <a:rPr lang="en-US" sz="1500" dirty="0">
                <a:latin typeface="Arial" panose="020B0604020202020204" pitchFamily="34" charset="0"/>
                <a:ea typeface="Bookman Old Style" panose="02050604050505020204" pitchFamily="18" charset="0"/>
                <a:cs typeface="Arial" panose="020B0604020202020204" pitchFamily="34" charset="0"/>
              </a:rPr>
              <a:t>Added 16.0 SPED teachers</a:t>
            </a:r>
          </a:p>
          <a:p>
            <a:pPr marL="285750" indent="-285750">
              <a:buFont typeface="Arial" panose="020B0604020202020204" pitchFamily="34" charset="0"/>
              <a:buChar char="•"/>
            </a:pPr>
            <a:r>
              <a:rPr lang="en-US" sz="1500" dirty="0">
                <a:latin typeface="Arial" panose="020B0604020202020204" pitchFamily="34" charset="0"/>
                <a:ea typeface="Bookman Old Style" panose="02050604050505020204" pitchFamily="18" charset="0"/>
                <a:cs typeface="Arial" panose="020B0604020202020204" pitchFamily="34" charset="0"/>
              </a:rPr>
              <a:t>Added  4.75 Gifted teachers</a:t>
            </a:r>
          </a:p>
          <a:p>
            <a:pPr marL="285750" indent="-285750">
              <a:buFont typeface="Arial" panose="020B0604020202020204" pitchFamily="34" charset="0"/>
              <a:buChar char="•"/>
            </a:pPr>
            <a:r>
              <a:rPr lang="en-US" sz="1500" dirty="0">
                <a:latin typeface="Arial" panose="020B0604020202020204" pitchFamily="34" charset="0"/>
                <a:ea typeface="Bookman Old Style" panose="02050604050505020204" pitchFamily="18" charset="0"/>
                <a:cs typeface="Arial" panose="020B0604020202020204" pitchFamily="34" charset="0"/>
              </a:rPr>
              <a:t>Added  3.0 ESOL teachers</a:t>
            </a:r>
          </a:p>
          <a:p>
            <a:pPr marL="285750" indent="-285750">
              <a:buFont typeface="Arial" panose="020B0604020202020204" pitchFamily="34" charset="0"/>
              <a:buChar char="•"/>
            </a:pPr>
            <a:r>
              <a:rPr lang="en-US" sz="1500" dirty="0">
                <a:latin typeface="Arial" panose="020B0604020202020204" pitchFamily="34" charset="0"/>
                <a:ea typeface="Bookman Old Style" panose="02050604050505020204" pitchFamily="18" charset="0"/>
                <a:cs typeface="Arial" panose="020B0604020202020204" pitchFamily="34" charset="0"/>
              </a:rPr>
              <a:t>Added  0.5 EIP teachers</a:t>
            </a:r>
          </a:p>
          <a:p>
            <a:pPr marL="285750" indent="-285750">
              <a:buFont typeface="Arial" panose="020B0604020202020204" pitchFamily="34" charset="0"/>
              <a:buChar char="•"/>
            </a:pPr>
            <a:r>
              <a:rPr lang="en-US" sz="1500" dirty="0">
                <a:latin typeface="Arial" panose="020B0604020202020204" pitchFamily="34" charset="0"/>
                <a:ea typeface="Bookman Old Style" panose="02050604050505020204" pitchFamily="18" charset="0"/>
                <a:cs typeface="Arial" panose="020B0604020202020204" pitchFamily="34" charset="0"/>
              </a:rPr>
              <a:t>Added  3.0 REP teachers for a total increase of 47.25 teachers.</a:t>
            </a:r>
          </a:p>
          <a:p>
            <a:pPr marL="285750" indent="-285750">
              <a:buFont typeface="Arial" panose="020B0604020202020204" pitchFamily="34" charset="0"/>
              <a:buChar char="•"/>
            </a:pPr>
            <a:r>
              <a:rPr lang="en-US" sz="1500" dirty="0">
                <a:latin typeface="Arial" panose="020B0604020202020204" pitchFamily="34" charset="0"/>
                <a:ea typeface="Bookman Old Style" panose="02050604050505020204" pitchFamily="18" charset="0"/>
                <a:cs typeface="Arial" panose="020B0604020202020204" pitchFamily="34" charset="0"/>
              </a:rPr>
              <a:t>Reduction of 4.0 paraprofessionals.</a:t>
            </a:r>
          </a:p>
          <a:p>
            <a:pPr marR="0" lvl="0">
              <a:spcBef>
                <a:spcPts val="0"/>
              </a:spcBef>
              <a:spcAft>
                <a:spcPts val="0"/>
              </a:spcAft>
            </a:pPr>
            <a:endParaRPr lang="en-US" sz="1400" dirty="0">
              <a:latin typeface="Arial" panose="020B0604020202020204" pitchFamily="34" charset="0"/>
              <a:cs typeface="Arial" panose="020B0604020202020204" pitchFamily="34" charset="0"/>
            </a:endParaRPr>
          </a:p>
          <a:p>
            <a:pPr marR="0" lvl="0">
              <a:spcBef>
                <a:spcPts val="0"/>
              </a:spcBef>
              <a:spcAft>
                <a:spcPts val="0"/>
              </a:spcAft>
            </a:pPr>
            <a:endParaRPr lang="en-US" sz="1400" dirty="0">
              <a:latin typeface="Arial" panose="020B0604020202020204" pitchFamily="34" charset="0"/>
              <a:cs typeface="Arial" panose="020B0604020202020204" pitchFamily="34" charset="0"/>
            </a:endParaRPr>
          </a:p>
          <a:p>
            <a:pPr marR="0" lvl="0">
              <a:spcBef>
                <a:spcPts val="0"/>
              </a:spcBef>
              <a:spcAft>
                <a:spcPts val="0"/>
              </a:spcAft>
            </a:pPr>
            <a:r>
              <a:rPr lang="en-US" sz="1600" b="1" dirty="0"/>
              <a:t>Added Positions in Support of Schools:</a:t>
            </a:r>
          </a:p>
          <a:p>
            <a:pPr marL="285750" indent="-285750">
              <a:buFont typeface="Arial" panose="020B0604020202020204" pitchFamily="34" charset="0"/>
              <a:buChar char="•"/>
            </a:pPr>
            <a:r>
              <a:rPr lang="en-US" sz="1500" dirty="0">
                <a:latin typeface="Arial" panose="020B0604020202020204" pitchFamily="34" charset="0"/>
                <a:ea typeface="Bookman Old Style" panose="02050604050505020204" pitchFamily="18" charset="0"/>
                <a:cs typeface="Arial" panose="020B0604020202020204" pitchFamily="34" charset="0"/>
              </a:rPr>
              <a:t>Added 2.0 Counselors.</a:t>
            </a:r>
          </a:p>
          <a:p>
            <a:pPr marL="285750" indent="-285750">
              <a:buFont typeface="Arial" panose="020B0604020202020204" pitchFamily="34" charset="0"/>
              <a:buChar char="•"/>
            </a:pPr>
            <a:r>
              <a:rPr lang="en-US" sz="1500" dirty="0">
                <a:latin typeface="Arial" panose="020B0604020202020204" pitchFamily="34" charset="0"/>
                <a:ea typeface="Bookman Old Style" panose="02050604050505020204" pitchFamily="18" charset="0"/>
                <a:cs typeface="Arial" panose="020B0604020202020204" pitchFamily="34" charset="0"/>
              </a:rPr>
              <a:t>Added 6.0 Assistant Principals to support High Schools and Tier 4 schools.</a:t>
            </a:r>
          </a:p>
          <a:p>
            <a:pPr marL="285750" indent="-285750">
              <a:buFont typeface="Arial" panose="020B0604020202020204" pitchFamily="34" charset="0"/>
              <a:buChar char="•"/>
            </a:pPr>
            <a:r>
              <a:rPr lang="en-US" sz="1500" dirty="0">
                <a:latin typeface="Arial" panose="020B0604020202020204" pitchFamily="34" charset="0"/>
                <a:ea typeface="Bookman Old Style" panose="02050604050505020204" pitchFamily="18" charset="0"/>
                <a:cs typeface="Arial" panose="020B0604020202020204" pitchFamily="34" charset="0"/>
              </a:rPr>
              <a:t>Added 2.0 School Clerks.</a:t>
            </a:r>
          </a:p>
          <a:p>
            <a:pPr marL="285750" indent="-285750">
              <a:buFont typeface="Arial" panose="020B0604020202020204" pitchFamily="34" charset="0"/>
              <a:buChar char="•"/>
            </a:pPr>
            <a:r>
              <a:rPr lang="en-US" sz="1500" dirty="0">
                <a:effectLst/>
                <a:latin typeface="Arial" panose="020B0604020202020204" pitchFamily="34" charset="0"/>
                <a:ea typeface="Bookman Old Style" panose="02050604050505020204" pitchFamily="18" charset="0"/>
                <a:cs typeface="Arial" panose="020B0604020202020204" pitchFamily="34" charset="0"/>
              </a:rPr>
              <a:t>Added 2.0 </a:t>
            </a:r>
            <a:r>
              <a:rPr lang="en-US" sz="1500" dirty="0">
                <a:latin typeface="Arial" panose="020B0604020202020204" pitchFamily="34" charset="0"/>
                <a:ea typeface="Bookman Old Style" panose="02050604050505020204" pitchFamily="18" charset="0"/>
                <a:cs typeface="Arial" panose="020B0604020202020204" pitchFamily="34" charset="0"/>
              </a:rPr>
              <a:t>C</a:t>
            </a:r>
            <a:r>
              <a:rPr lang="en-US" sz="1500" dirty="0">
                <a:effectLst/>
                <a:latin typeface="Arial" panose="020B0604020202020204" pitchFamily="34" charset="0"/>
                <a:ea typeface="Bookman Old Style" panose="02050604050505020204" pitchFamily="18" charset="0"/>
                <a:cs typeface="Arial" panose="020B0604020202020204" pitchFamily="34" charset="0"/>
              </a:rPr>
              <a:t>rossing Guards.</a:t>
            </a:r>
          </a:p>
          <a:p>
            <a:pPr marL="285750" indent="-285750">
              <a:buFont typeface="Arial" panose="020B0604020202020204" pitchFamily="34" charset="0"/>
              <a:buChar char="•"/>
            </a:pPr>
            <a:r>
              <a:rPr lang="en-US" sz="1500" dirty="0">
                <a:latin typeface="Arial" panose="020B0604020202020204" pitchFamily="34" charset="0"/>
                <a:ea typeface="Bookman Old Style" panose="02050604050505020204" pitchFamily="18" charset="0"/>
                <a:cs typeface="Arial" panose="020B0604020202020204" pitchFamily="34" charset="0"/>
              </a:rPr>
              <a:t>Added 2.0 Technology Technicians and discontinued insurance for repairing student computers.</a:t>
            </a:r>
          </a:p>
          <a:p>
            <a:endParaRPr lang="en-US" sz="1400" dirty="0">
              <a:latin typeface="Arial" panose="020B0604020202020204" pitchFamily="34" charset="0"/>
              <a:ea typeface="Bookman Old Style" panose="02050604050505020204" pitchFamily="18" charset="0"/>
              <a:cs typeface="Arial" panose="020B0604020202020204" pitchFamily="34" charset="0"/>
            </a:endParaRPr>
          </a:p>
          <a:p>
            <a:pPr marL="285750" marR="0" lvl="0" indent="-285750">
              <a:spcBef>
                <a:spcPts val="0"/>
              </a:spcBef>
              <a:spcAft>
                <a:spcPts val="0"/>
              </a:spcAft>
              <a:buFont typeface="Arial" panose="020B0604020202020204" pitchFamily="34" charset="0"/>
              <a:buChar char="•"/>
            </a:pPr>
            <a:endParaRPr lang="en-US" sz="1500" b="1" dirty="0"/>
          </a:p>
          <a:p>
            <a:pPr marR="0" lvl="0">
              <a:spcBef>
                <a:spcPts val="0"/>
              </a:spcBef>
              <a:spcAft>
                <a:spcPts val="0"/>
              </a:spcAft>
            </a:pPr>
            <a:endParaRPr lang="en-US" sz="1500" b="1" dirty="0"/>
          </a:p>
          <a:p>
            <a:pPr marR="0" lvl="0">
              <a:spcBef>
                <a:spcPts val="0"/>
              </a:spcBef>
              <a:spcAft>
                <a:spcPts val="0"/>
              </a:spcAft>
            </a:pPr>
            <a:endParaRPr lang="en-US" sz="1500" b="1" dirty="0"/>
          </a:p>
          <a:p>
            <a:pPr marR="0" lvl="0">
              <a:spcBef>
                <a:spcPts val="0"/>
              </a:spcBef>
              <a:spcAft>
                <a:spcPts val="0"/>
              </a:spcAft>
            </a:pPr>
            <a:endParaRPr lang="en-US" sz="1500" b="1" dirty="0"/>
          </a:p>
          <a:p>
            <a:pPr marR="0" lvl="0">
              <a:spcBef>
                <a:spcPts val="0"/>
              </a:spcBef>
              <a:spcAft>
                <a:spcPts val="0"/>
              </a:spcAft>
            </a:pPr>
            <a:endParaRPr lang="en-US" sz="1500" b="1" dirty="0"/>
          </a:p>
        </p:txBody>
      </p:sp>
      <p:sp>
        <p:nvSpPr>
          <p:cNvPr id="3" name="Slide Number Placeholder 2">
            <a:extLst>
              <a:ext uri="{FF2B5EF4-FFF2-40B4-BE49-F238E27FC236}">
                <a16:creationId xmlns:a16="http://schemas.microsoft.com/office/drawing/2014/main" id="{FF64D41F-D065-19B5-5C85-A8C14AEB0D28}"/>
              </a:ext>
            </a:extLst>
          </p:cNvPr>
          <p:cNvSpPr>
            <a:spLocks noGrp="1"/>
          </p:cNvSpPr>
          <p:nvPr>
            <p:ph type="sldNum" sz="quarter" idx="12"/>
          </p:nvPr>
        </p:nvSpPr>
        <p:spPr/>
        <p:txBody>
          <a:bodyPr/>
          <a:lstStyle/>
          <a:p>
            <a:fld id="{F5429E20-6135-4A01-AE1B-F6BE31181CEC}" type="slidenum">
              <a:rPr lang="en-US" smtClean="0"/>
              <a:t>23</a:t>
            </a:fld>
            <a:endParaRPr lang="en-US" dirty="0"/>
          </a:p>
        </p:txBody>
      </p:sp>
    </p:spTree>
    <p:extLst>
      <p:ext uri="{BB962C8B-B14F-4D97-AF65-F5344CB8AC3E}">
        <p14:creationId xmlns:p14="http://schemas.microsoft.com/office/powerpoint/2010/main" val="18539904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E4A860B3-47AD-470F-9360-F6F6D1F92BA4}"/>
              </a:ext>
            </a:extLst>
          </p:cNvPr>
          <p:cNvSpPr txBox="1"/>
          <p:nvPr/>
        </p:nvSpPr>
        <p:spPr>
          <a:xfrm>
            <a:off x="461473" y="345610"/>
            <a:ext cx="11066877" cy="830997"/>
          </a:xfrm>
          <a:prstGeom prst="rect">
            <a:avLst/>
          </a:prstGeom>
          <a:noFill/>
        </p:spPr>
        <p:txBody>
          <a:bodyPr wrap="square" rtlCol="0">
            <a:spAutoFit/>
          </a:bodyPr>
          <a:lstStyle/>
          <a:p>
            <a:pPr algn="ctr"/>
            <a:r>
              <a:rPr lang="en-US" sz="2400" dirty="0">
                <a:solidFill>
                  <a:schemeClr val="bg1"/>
                </a:solidFill>
                <a:latin typeface="Arial" panose="020B0604020202020204" pitchFamily="34" charset="0"/>
                <a:cs typeface="Arial" panose="020B0604020202020204" pitchFamily="34" charset="0"/>
              </a:rPr>
              <a:t>Highlights of the Tentative Adoption of the Superintendent’s FY 2024 Recommended Budget - Continued</a:t>
            </a:r>
          </a:p>
        </p:txBody>
      </p:sp>
      <p:sp>
        <p:nvSpPr>
          <p:cNvPr id="2" name="TextBox 1">
            <a:extLst>
              <a:ext uri="{FF2B5EF4-FFF2-40B4-BE49-F238E27FC236}">
                <a16:creationId xmlns:a16="http://schemas.microsoft.com/office/drawing/2014/main" id="{538A4A37-30D2-AAD7-873A-F2DE13FAB18E}"/>
              </a:ext>
            </a:extLst>
          </p:cNvPr>
          <p:cNvSpPr txBox="1"/>
          <p:nvPr/>
        </p:nvSpPr>
        <p:spPr>
          <a:xfrm>
            <a:off x="760575" y="1313132"/>
            <a:ext cx="11066877" cy="4893647"/>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General Information</a:t>
            </a:r>
          </a:p>
          <a:p>
            <a:endParaRPr lang="en-US" sz="1000"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Highlights of the FY 2024 Superintendent’s Recommended Budget are continued below:</a:t>
            </a:r>
          </a:p>
          <a:p>
            <a:endParaRPr lang="en-US" sz="1000" dirty="0">
              <a:latin typeface="Arial" panose="020B0604020202020204" pitchFamily="34" charset="0"/>
              <a:cs typeface="Arial" panose="020B0604020202020204" pitchFamily="34" charset="0"/>
            </a:endParaRPr>
          </a:p>
          <a:p>
            <a:pPr marR="0" lvl="0">
              <a:spcBef>
                <a:spcPts val="0"/>
              </a:spcBef>
              <a:spcAft>
                <a:spcPts val="0"/>
              </a:spcAft>
            </a:pPr>
            <a:r>
              <a:rPr lang="en-US" sz="1600" b="1" dirty="0"/>
              <a:t>Mandated Changes:</a:t>
            </a:r>
          </a:p>
          <a:p>
            <a:pPr marL="285750" marR="0" lvl="0" indent="-285750">
              <a:spcBef>
                <a:spcPts val="0"/>
              </a:spcBef>
              <a:spcAft>
                <a:spcPts val="0"/>
              </a:spcAft>
              <a:buFont typeface="Arial" panose="020B0604020202020204" pitchFamily="34" charset="0"/>
              <a:buChar char="•"/>
            </a:pPr>
            <a:r>
              <a:rPr lang="en-US" sz="1500" dirty="0">
                <a:solidFill>
                  <a:prstClr val="black"/>
                </a:solidFill>
                <a:latin typeface="Arial" panose="020B0604020202020204" pitchFamily="34" charset="0"/>
                <a:cs typeface="Arial" panose="020B0604020202020204" pitchFamily="34" charset="0"/>
              </a:rPr>
              <a:t>Increase in salary for certified staff of $2,000.</a:t>
            </a:r>
          </a:p>
          <a:p>
            <a:pPr marL="285750" marR="0" lvl="0" indent="-285750">
              <a:spcBef>
                <a:spcPts val="0"/>
              </a:spcBef>
              <a:spcAft>
                <a:spcPts val="0"/>
              </a:spcAft>
              <a:buFont typeface="Arial" panose="020B0604020202020204" pitchFamily="34" charset="0"/>
              <a:buChar char="•"/>
            </a:pPr>
            <a:r>
              <a:rPr lang="en-US" sz="1500" dirty="0">
                <a:solidFill>
                  <a:prstClr val="black"/>
                </a:solidFill>
                <a:latin typeface="Arial" panose="020B0604020202020204" pitchFamily="34" charset="0"/>
                <a:cs typeface="Arial" panose="020B0604020202020204" pitchFamily="34" charset="0"/>
              </a:rPr>
              <a:t>Increase in custodian salary of $1,000.</a:t>
            </a:r>
          </a:p>
          <a:p>
            <a:pPr marL="285750" indent="-285750">
              <a:buFont typeface="Arial" panose="020B0604020202020204" pitchFamily="34" charset="0"/>
              <a:buChar char="•"/>
            </a:pPr>
            <a:r>
              <a:rPr lang="en-US" sz="1500" dirty="0">
                <a:solidFill>
                  <a:prstClr val="black"/>
                </a:solidFill>
                <a:latin typeface="Arial" panose="020B0604020202020204" pitchFamily="34" charset="0"/>
                <a:cs typeface="Arial" panose="020B0604020202020204" pitchFamily="34" charset="0"/>
              </a:rPr>
              <a:t>Increase in bus drivers and monitors salary of 5.1%.</a:t>
            </a:r>
          </a:p>
          <a:p>
            <a:pPr marL="285750" indent="-285750">
              <a:buFont typeface="Arial" panose="020B0604020202020204" pitchFamily="34" charset="0"/>
              <a:buChar char="•"/>
            </a:pPr>
            <a:r>
              <a:rPr lang="en-US" sz="1500" dirty="0">
                <a:solidFill>
                  <a:prstClr val="black"/>
                </a:solidFill>
                <a:latin typeface="Arial" panose="020B0604020202020204" pitchFamily="34" charset="0"/>
                <a:cs typeface="Arial" panose="020B0604020202020204" pitchFamily="34" charset="0"/>
              </a:rPr>
              <a:t>Increase in school nutrition servers, monitors, cashiers, and nutrition assistants' salary of 5.1%.</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500" dirty="0">
                <a:solidFill>
                  <a:prstClr val="black"/>
                </a:solidFill>
                <a:latin typeface="Arial" panose="020B0604020202020204" pitchFamily="34" charset="0"/>
                <a:cs typeface="Arial" panose="020B0604020202020204" pitchFamily="34" charset="0"/>
              </a:rPr>
              <a:t>Increase in State Health Benefit Plan Insurance for Certified Staff from $11,340 to $18,960 per participating employee per year.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500" dirty="0">
                <a:solidFill>
                  <a:prstClr val="black"/>
                </a:solidFill>
                <a:latin typeface="Arial" panose="020B0604020202020204" pitchFamily="34" charset="0"/>
                <a:cs typeface="Arial" panose="020B0604020202020204" pitchFamily="34" charset="0"/>
              </a:rPr>
              <a:t>Increase in State Health Benefit Plan Insurance for Classified Staff from $11,340 to $12,840 per participating employee per year.</a:t>
            </a:r>
          </a:p>
          <a:p>
            <a:pPr marL="285750" indent="-285750">
              <a:buFont typeface="Arial" panose="020B0604020202020204" pitchFamily="34" charset="0"/>
              <a:buChar char="•"/>
              <a:defRPr/>
            </a:pPr>
            <a:r>
              <a:rPr lang="en-US" sz="1500" dirty="0">
                <a:latin typeface="Arial" panose="020B0604020202020204" pitchFamily="34" charset="0"/>
                <a:ea typeface="Bookman Old Style" panose="02050604050505020204" pitchFamily="18" charset="0"/>
                <a:cs typeface="Arial" panose="020B0604020202020204" pitchFamily="34" charset="0"/>
              </a:rPr>
              <a:t>Return of nine positions funded in CARES grant for continuity of services (not new positions but pre-COVID positions) to the General Fund due to ending of the grant.</a:t>
            </a:r>
          </a:p>
          <a:p>
            <a:pPr marL="285750" indent="-285750">
              <a:buFont typeface="Arial" panose="020B0604020202020204" pitchFamily="34" charset="0"/>
              <a:buChar char="•"/>
              <a:defRPr/>
            </a:pPr>
            <a:r>
              <a:rPr lang="en-US" sz="1500" dirty="0">
                <a:solidFill>
                  <a:prstClr val="black"/>
                </a:solidFill>
                <a:latin typeface="Arial" panose="020B0604020202020204" pitchFamily="34" charset="0"/>
                <a:cs typeface="Arial" panose="020B0604020202020204" pitchFamily="34" charset="0"/>
              </a:rPr>
              <a:t>Increase in life insurance rate.</a:t>
            </a:r>
          </a:p>
          <a:p>
            <a:pPr marL="285750" indent="-285750">
              <a:buFont typeface="Arial" panose="020B0604020202020204" pitchFamily="34" charset="0"/>
              <a:buChar char="•"/>
              <a:defRPr/>
            </a:pPr>
            <a:r>
              <a:rPr lang="en-US" sz="1500" dirty="0">
                <a:solidFill>
                  <a:prstClr val="black"/>
                </a:solidFill>
                <a:latin typeface="Arial" panose="020B0604020202020204" pitchFamily="34" charset="0"/>
                <a:cs typeface="Arial" panose="020B0604020202020204" pitchFamily="34" charset="0"/>
              </a:rPr>
              <a:t>Cost of salary increase due to employees moving to next step on salary scale.</a:t>
            </a:r>
          </a:p>
          <a:p>
            <a:pPr marL="285750" indent="-285750">
              <a:buFont typeface="Arial" panose="020B0604020202020204" pitchFamily="34" charset="0"/>
              <a:buChar char="•"/>
              <a:defRPr/>
            </a:pPr>
            <a:r>
              <a:rPr lang="en-US" sz="1500" dirty="0">
                <a:solidFill>
                  <a:prstClr val="black"/>
                </a:solidFill>
                <a:latin typeface="Arial" panose="020B0604020202020204" pitchFamily="34" charset="0"/>
                <a:cs typeface="Arial" panose="020B0604020202020204" pitchFamily="34" charset="0"/>
              </a:rPr>
              <a:t>Increase in revenue and expenditures due to receipt of GaDOE School Safety Grant of $50,000 per school.</a:t>
            </a:r>
          </a:p>
          <a:p>
            <a:pPr marL="285750" indent="-285750">
              <a:buFont typeface="Arial" panose="020B0604020202020204" pitchFamily="34" charset="0"/>
              <a:buChar char="•"/>
              <a:defRPr/>
            </a:pPr>
            <a:r>
              <a:rPr lang="en-US" sz="1500" dirty="0">
                <a:solidFill>
                  <a:prstClr val="black"/>
                </a:solidFill>
                <a:latin typeface="Arial" panose="020B0604020202020204" pitchFamily="34" charset="0"/>
                <a:cs typeface="Arial" panose="020B0604020202020204" pitchFamily="34" charset="0"/>
              </a:rPr>
              <a:t>Increase in revenue and expenditures due to receipt of GaDOE Bus replacement grant.</a:t>
            </a:r>
          </a:p>
          <a:p>
            <a:pPr marR="0" lvl="0">
              <a:spcBef>
                <a:spcPts val="0"/>
              </a:spcBef>
              <a:spcAft>
                <a:spcPts val="0"/>
              </a:spcAft>
            </a:pPr>
            <a:endParaRPr lang="en-US" sz="1500" b="1" dirty="0"/>
          </a:p>
          <a:p>
            <a:pPr marR="0" lvl="0">
              <a:spcBef>
                <a:spcPts val="0"/>
              </a:spcBef>
              <a:spcAft>
                <a:spcPts val="0"/>
              </a:spcAft>
            </a:pPr>
            <a:endParaRPr lang="en-US" sz="1500" b="1" dirty="0"/>
          </a:p>
        </p:txBody>
      </p:sp>
      <p:sp>
        <p:nvSpPr>
          <p:cNvPr id="3" name="Slide Number Placeholder 2">
            <a:extLst>
              <a:ext uri="{FF2B5EF4-FFF2-40B4-BE49-F238E27FC236}">
                <a16:creationId xmlns:a16="http://schemas.microsoft.com/office/drawing/2014/main" id="{B47F6EA8-5101-616B-30FE-A46A806F18BA}"/>
              </a:ext>
            </a:extLst>
          </p:cNvPr>
          <p:cNvSpPr>
            <a:spLocks noGrp="1"/>
          </p:cNvSpPr>
          <p:nvPr>
            <p:ph type="sldNum" sz="quarter" idx="12"/>
          </p:nvPr>
        </p:nvSpPr>
        <p:spPr/>
        <p:txBody>
          <a:bodyPr/>
          <a:lstStyle/>
          <a:p>
            <a:fld id="{F5429E20-6135-4A01-AE1B-F6BE31181CEC}" type="slidenum">
              <a:rPr lang="en-US" smtClean="0"/>
              <a:t>24</a:t>
            </a:fld>
            <a:endParaRPr lang="en-US" dirty="0"/>
          </a:p>
        </p:txBody>
      </p:sp>
    </p:spTree>
    <p:extLst>
      <p:ext uri="{BB962C8B-B14F-4D97-AF65-F5344CB8AC3E}">
        <p14:creationId xmlns:p14="http://schemas.microsoft.com/office/powerpoint/2010/main" val="30190435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538A4A37-30D2-AAD7-873A-F2DE13FAB18E}"/>
              </a:ext>
            </a:extLst>
          </p:cNvPr>
          <p:cNvSpPr txBox="1"/>
          <p:nvPr/>
        </p:nvSpPr>
        <p:spPr>
          <a:xfrm>
            <a:off x="694073" y="1404572"/>
            <a:ext cx="11066877" cy="4847481"/>
          </a:xfrm>
          <a:prstGeom prst="rect">
            <a:avLst/>
          </a:prstGeom>
          <a:noFill/>
        </p:spPr>
        <p:txBody>
          <a:bodyPr wrap="square" rtlCol="0">
            <a:spAutoFit/>
          </a:bodyPr>
          <a:lstStyle/>
          <a:p>
            <a:endParaRPr lang="en-US" sz="1000"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Highlights of the FY 2024 Superintendent’s Recommended Budget are continued below:</a:t>
            </a:r>
          </a:p>
          <a:p>
            <a:endParaRPr lang="en-US" sz="1000" dirty="0">
              <a:latin typeface="Arial" panose="020B0604020202020204" pitchFamily="34" charset="0"/>
              <a:cs typeface="Arial" panose="020B0604020202020204" pitchFamily="34" charset="0"/>
            </a:endParaRPr>
          </a:p>
          <a:p>
            <a:pPr marR="0" lvl="0">
              <a:spcBef>
                <a:spcPts val="0"/>
              </a:spcBef>
              <a:spcAft>
                <a:spcPts val="0"/>
              </a:spcAft>
            </a:pPr>
            <a:r>
              <a:rPr lang="en-US" sz="1600" b="1" dirty="0"/>
              <a:t>District Initiatives:</a:t>
            </a:r>
          </a:p>
          <a:p>
            <a:pPr marL="285750" marR="0" lvl="0" indent="-285750">
              <a:spcBef>
                <a:spcPts val="0"/>
              </a:spcBef>
              <a:spcAft>
                <a:spcPts val="0"/>
              </a:spcAft>
              <a:buFont typeface="Arial" panose="020B0604020202020204" pitchFamily="34" charset="0"/>
              <a:buChar char="•"/>
            </a:pPr>
            <a:r>
              <a:rPr lang="en-US" sz="1500" dirty="0">
                <a:latin typeface="Arial" panose="020B0604020202020204" pitchFamily="34" charset="0"/>
                <a:ea typeface="Bookman Old Style" panose="02050604050505020204" pitchFamily="18" charset="0"/>
                <a:cs typeface="Arial" panose="020B0604020202020204" pitchFamily="34" charset="0"/>
              </a:rPr>
              <a:t>Increased salary</a:t>
            </a:r>
            <a:r>
              <a:rPr lang="en-US" sz="1500" dirty="0">
                <a:effectLst/>
                <a:latin typeface="Arial" panose="020B0604020202020204" pitchFamily="34" charset="0"/>
                <a:ea typeface="Bookman Old Style" panose="02050604050505020204" pitchFamily="18" charset="0"/>
                <a:cs typeface="Arial" panose="020B0604020202020204" pitchFamily="34" charset="0"/>
              </a:rPr>
              <a:t> for most classified staff by 2%.</a:t>
            </a:r>
          </a:p>
          <a:p>
            <a:pPr marL="285750" marR="0" lvl="0" indent="-285750">
              <a:spcBef>
                <a:spcPts val="0"/>
              </a:spcBef>
              <a:spcAft>
                <a:spcPts val="0"/>
              </a:spcAft>
              <a:buFont typeface="Arial" panose="020B0604020202020204" pitchFamily="34" charset="0"/>
              <a:buChar char="•"/>
            </a:pPr>
            <a:r>
              <a:rPr lang="en-US" sz="1500" dirty="0">
                <a:latin typeface="Arial" panose="020B0604020202020204" pitchFamily="34" charset="0"/>
                <a:ea typeface="Bookman Old Style" panose="02050604050505020204" pitchFamily="18" charset="0"/>
                <a:cs typeface="Arial" panose="020B0604020202020204" pitchFamily="34" charset="0"/>
              </a:rPr>
              <a:t>Added Director of PPE (Partnerships Projects Engagement) approved in FY 2023 amendment – vacant position.</a:t>
            </a:r>
          </a:p>
          <a:p>
            <a:pPr marL="285750" marR="0" lvl="0" indent="-285750">
              <a:spcBef>
                <a:spcPts val="0"/>
              </a:spcBef>
              <a:spcAft>
                <a:spcPts val="0"/>
              </a:spcAft>
              <a:buFont typeface="Arial" panose="020B0604020202020204" pitchFamily="34" charset="0"/>
              <a:buChar char="•"/>
            </a:pPr>
            <a:r>
              <a:rPr lang="en-US" sz="1500" dirty="0">
                <a:latin typeface="Arial" panose="020B0604020202020204" pitchFamily="34" charset="0"/>
                <a:ea typeface="Bookman Old Style" panose="02050604050505020204" pitchFamily="18" charset="0"/>
                <a:cs typeface="Arial" panose="020B0604020202020204" pitchFamily="34" charset="0"/>
              </a:rPr>
              <a:t>Added 0.4 Assistant Superintendent of Operations – approved in FY 2023 amendment - filled.</a:t>
            </a:r>
          </a:p>
          <a:p>
            <a:pPr marL="285750" marR="0" lvl="0" indent="-285750">
              <a:spcBef>
                <a:spcPts val="0"/>
              </a:spcBef>
              <a:spcAft>
                <a:spcPts val="0"/>
              </a:spcAft>
              <a:buFont typeface="Arial" panose="020B0604020202020204" pitchFamily="34" charset="0"/>
              <a:buChar char="•"/>
            </a:pPr>
            <a:r>
              <a:rPr lang="en-US" sz="1500" dirty="0">
                <a:latin typeface="Arial" panose="020B0604020202020204" pitchFamily="34" charset="0"/>
                <a:ea typeface="Bookman Old Style" panose="02050604050505020204" pitchFamily="18" charset="0"/>
                <a:cs typeface="Arial" panose="020B0604020202020204" pitchFamily="34" charset="0"/>
              </a:rPr>
              <a:t>Added Director of Employee Relations to Human Resources Division</a:t>
            </a:r>
            <a:r>
              <a:rPr lang="en-US" sz="1400" dirty="0">
                <a:latin typeface="Arial" panose="020B0604020202020204" pitchFamily="34" charset="0"/>
                <a:ea typeface="Bookman Old Style" panose="02050604050505020204" pitchFamily="18" charset="0"/>
                <a:cs typeface="Arial" panose="020B0604020202020204" pitchFamily="34" charset="0"/>
              </a:rPr>
              <a:t>.</a:t>
            </a:r>
          </a:p>
          <a:p>
            <a:pPr marR="0" lvl="0">
              <a:spcBef>
                <a:spcPts val="0"/>
              </a:spcBef>
              <a:spcAft>
                <a:spcPts val="0"/>
              </a:spcAft>
            </a:pPr>
            <a:endParaRPr lang="en-US" sz="1500" b="1" dirty="0">
              <a:cs typeface="Arial" panose="020B0604020202020204" pitchFamily="34" charset="0"/>
            </a:endParaRPr>
          </a:p>
          <a:p>
            <a:pPr marR="0" lvl="0">
              <a:spcBef>
                <a:spcPts val="0"/>
              </a:spcBef>
              <a:spcAft>
                <a:spcPts val="0"/>
              </a:spcAft>
            </a:pPr>
            <a:endParaRPr lang="en-US" sz="1500" b="1" dirty="0">
              <a:cs typeface="Arial" panose="020B0604020202020204" pitchFamily="34" charset="0"/>
            </a:endParaRPr>
          </a:p>
          <a:p>
            <a:r>
              <a:rPr lang="en-US" sz="1500" b="1" dirty="0">
                <a:cs typeface="Arial" panose="020B0604020202020204" pitchFamily="34" charset="0"/>
              </a:rPr>
              <a:t>Other Changes:</a:t>
            </a:r>
          </a:p>
          <a:p>
            <a:pPr marL="285750" marR="0" lvl="0" indent="-285750">
              <a:spcBef>
                <a:spcPts val="0"/>
              </a:spcBef>
              <a:spcAft>
                <a:spcPts val="0"/>
              </a:spcAft>
              <a:buFont typeface="Arial" panose="020B0604020202020204" pitchFamily="34" charset="0"/>
              <a:buChar char="•"/>
            </a:pPr>
            <a:r>
              <a:rPr lang="en-US" sz="1500" dirty="0">
                <a:effectLst/>
                <a:latin typeface="Arial" panose="020B0604020202020204" pitchFamily="34" charset="0"/>
                <a:ea typeface="Bookman Old Style" panose="02050604050505020204" pitchFamily="18" charset="0"/>
                <a:cs typeface="Arial" panose="020B0604020202020204" pitchFamily="34" charset="0"/>
              </a:rPr>
              <a:t>Included inflationary costs for goods and supplies.</a:t>
            </a:r>
          </a:p>
          <a:p>
            <a:pPr marL="285750" marR="0" lvl="0" indent="-285750">
              <a:spcBef>
                <a:spcPts val="0"/>
              </a:spcBef>
              <a:spcAft>
                <a:spcPts val="0"/>
              </a:spcAft>
              <a:buFont typeface="Arial" panose="020B0604020202020204" pitchFamily="34" charset="0"/>
              <a:buChar char="•"/>
            </a:pPr>
            <a:r>
              <a:rPr lang="en-US" sz="1500" dirty="0">
                <a:latin typeface="Arial" panose="020B0604020202020204" pitchFamily="34" charset="0"/>
                <a:ea typeface="Bookman Old Style" panose="02050604050505020204" pitchFamily="18" charset="0"/>
                <a:cs typeface="Arial" panose="020B0604020202020204" pitchFamily="34" charset="0"/>
              </a:rPr>
              <a:t>Included expenditures and revenues for GaDOE safety grants to schools and bus replacement funds.</a:t>
            </a:r>
          </a:p>
          <a:p>
            <a:pPr marL="285750" marR="0" lvl="0" indent="-285750">
              <a:spcBef>
                <a:spcPts val="0"/>
              </a:spcBef>
              <a:spcAft>
                <a:spcPts val="0"/>
              </a:spcAft>
              <a:buFont typeface="Arial" panose="020B0604020202020204" pitchFamily="34" charset="0"/>
              <a:buChar char="•"/>
            </a:pPr>
            <a:r>
              <a:rPr lang="en-US" sz="1500" dirty="0">
                <a:effectLst/>
                <a:latin typeface="Arial" panose="020B0604020202020204" pitchFamily="34" charset="0"/>
                <a:ea typeface="Bookman Old Style" panose="02050604050505020204" pitchFamily="18" charset="0"/>
                <a:cs typeface="Arial" panose="020B0604020202020204" pitchFamily="34" charset="0"/>
              </a:rPr>
              <a:t>Included increases to QBE revenues for increase in enrollment, certified raises, and certified health insurance </a:t>
            </a:r>
            <a:r>
              <a:rPr lang="en-US" sz="1500" dirty="0">
                <a:latin typeface="Arial" panose="020B0604020202020204" pitchFamily="34" charset="0"/>
                <a:ea typeface="Bookman Old Style" panose="02050604050505020204" pitchFamily="18" charset="0"/>
                <a:cs typeface="Arial" panose="020B0604020202020204" pitchFamily="34" charset="0"/>
              </a:rPr>
              <a:t>and other adjustments to QBE funding.</a:t>
            </a:r>
          </a:p>
          <a:p>
            <a:pPr marL="285750" marR="0" lvl="0" indent="-285750">
              <a:spcBef>
                <a:spcPts val="0"/>
              </a:spcBef>
              <a:spcAft>
                <a:spcPts val="0"/>
              </a:spcAft>
              <a:buFont typeface="Arial" panose="020B0604020202020204" pitchFamily="34" charset="0"/>
              <a:buChar char="•"/>
            </a:pPr>
            <a:r>
              <a:rPr lang="en-US" sz="1500" dirty="0">
                <a:effectLst/>
                <a:latin typeface="Arial" panose="020B0604020202020204" pitchFamily="34" charset="0"/>
                <a:ea typeface="Bookman Old Style" panose="02050604050505020204" pitchFamily="18" charset="0"/>
                <a:cs typeface="Arial" panose="020B0604020202020204" pitchFamily="34" charset="0"/>
              </a:rPr>
              <a:t>Included increased equalization grant from GaDOE.</a:t>
            </a:r>
          </a:p>
          <a:p>
            <a:pPr marL="285750" marR="0" lvl="0" indent="-285750">
              <a:spcBef>
                <a:spcPts val="0"/>
              </a:spcBef>
              <a:spcAft>
                <a:spcPts val="0"/>
              </a:spcAft>
              <a:buFont typeface="Arial" panose="020B0604020202020204" pitchFamily="34" charset="0"/>
              <a:buChar char="•"/>
            </a:pPr>
            <a:r>
              <a:rPr lang="en-US" sz="1500" dirty="0">
                <a:latin typeface="Arial" panose="020B0604020202020204" pitchFamily="34" charset="0"/>
                <a:ea typeface="Bookman Old Style" panose="02050604050505020204" pitchFamily="18" charset="0"/>
                <a:cs typeface="Arial" panose="020B0604020202020204" pitchFamily="34" charset="0"/>
              </a:rPr>
              <a:t>Included increase in investment income due to rising interest rates and balance of invested funds.</a:t>
            </a:r>
          </a:p>
          <a:p>
            <a:pPr marL="285750" marR="0" lvl="0" indent="-285750">
              <a:spcBef>
                <a:spcPts val="0"/>
              </a:spcBef>
              <a:spcAft>
                <a:spcPts val="0"/>
              </a:spcAft>
              <a:buFont typeface="Arial" panose="020B0604020202020204" pitchFamily="34" charset="0"/>
              <a:buChar char="•"/>
            </a:pPr>
            <a:r>
              <a:rPr lang="en-US" sz="1500" dirty="0">
                <a:latin typeface="Arial" panose="020B0604020202020204" pitchFamily="34" charset="0"/>
                <a:ea typeface="Bookman Old Style" panose="02050604050505020204" pitchFamily="18" charset="0"/>
                <a:cs typeface="Arial" panose="020B0604020202020204" pitchFamily="34" charset="0"/>
              </a:rPr>
              <a:t>I</a:t>
            </a:r>
            <a:r>
              <a:rPr lang="en-US" sz="1500" dirty="0">
                <a:effectLst/>
                <a:latin typeface="Arial" panose="020B0604020202020204" pitchFamily="34" charset="0"/>
                <a:ea typeface="Bookman Old Style" panose="02050604050505020204" pitchFamily="18" charset="0"/>
                <a:cs typeface="Arial" panose="020B0604020202020204" pitchFamily="34" charset="0"/>
              </a:rPr>
              <a:t>ncluded projected increases in tax digest (official tax digest has not been received</a:t>
            </a:r>
            <a:r>
              <a:rPr lang="en-US" sz="1500" dirty="0">
                <a:latin typeface="Arial" panose="020B0604020202020204" pitchFamily="34" charset="0"/>
                <a:ea typeface="Bookman Old Style" panose="02050604050505020204" pitchFamily="18" charset="0"/>
                <a:cs typeface="Arial" panose="020B0604020202020204" pitchFamily="34" charset="0"/>
              </a:rPr>
              <a:t>).</a:t>
            </a:r>
          </a:p>
          <a:p>
            <a:pPr marL="285750" marR="0" lvl="0" indent="-285750">
              <a:spcBef>
                <a:spcPts val="0"/>
              </a:spcBef>
              <a:spcAft>
                <a:spcPts val="0"/>
              </a:spcAft>
              <a:buFont typeface="Arial" panose="020B0604020202020204" pitchFamily="34" charset="0"/>
              <a:buChar char="•"/>
            </a:pPr>
            <a:r>
              <a:rPr lang="en-US" sz="1500" dirty="0">
                <a:effectLst/>
                <a:latin typeface="Arial" panose="020B0604020202020204" pitchFamily="34" charset="0"/>
                <a:ea typeface="Bookman Old Style" panose="02050604050505020204" pitchFamily="18" charset="0"/>
                <a:cs typeface="Arial" panose="020B0604020202020204" pitchFamily="34" charset="0"/>
              </a:rPr>
              <a:t>Adjusted estimated beginning July 1, 2023, fund balance based on FY 2023 projected revenues and expenditures.</a:t>
            </a:r>
          </a:p>
          <a:p>
            <a:pPr marL="285750" marR="0" lvl="0" indent="-285750">
              <a:spcBef>
                <a:spcPts val="0"/>
              </a:spcBef>
              <a:spcAft>
                <a:spcPts val="0"/>
              </a:spcAft>
              <a:buFont typeface="Arial" panose="020B0604020202020204" pitchFamily="34" charset="0"/>
              <a:buChar char="•"/>
            </a:pPr>
            <a:r>
              <a:rPr lang="en-US" sz="1500" dirty="0">
                <a:latin typeface="Arial" panose="020B0604020202020204" pitchFamily="34" charset="0"/>
                <a:ea typeface="Bookman Old Style" panose="02050604050505020204" pitchFamily="18" charset="0"/>
                <a:cs typeface="Arial" panose="020B0604020202020204" pitchFamily="34" charset="0"/>
              </a:rPr>
              <a:t>Projected increase in student FTE count of 268 students.</a:t>
            </a:r>
            <a:endParaRPr lang="en-US" sz="1500" dirty="0">
              <a:effectLst/>
              <a:latin typeface="Arial" panose="020B0604020202020204" pitchFamily="34" charset="0"/>
              <a:ea typeface="Bookman Old Style" panose="02050604050505020204" pitchFamily="18" charset="0"/>
              <a:cs typeface="Arial" panose="020B0604020202020204" pitchFamily="34" charset="0"/>
            </a:endParaRPr>
          </a:p>
          <a:p>
            <a:pPr marL="342900" marR="0" lvl="0" indent="-342900">
              <a:spcBef>
                <a:spcPts val="0"/>
              </a:spcBef>
              <a:spcAft>
                <a:spcPts val="0"/>
              </a:spcAft>
              <a:buFont typeface="Symbol" panose="05050102010706020507" pitchFamily="18" charset="2"/>
              <a:buChar char=""/>
            </a:pPr>
            <a:endParaRPr lang="en-US" sz="1500" dirty="0"/>
          </a:p>
        </p:txBody>
      </p:sp>
      <p:sp>
        <p:nvSpPr>
          <p:cNvPr id="12" name="TextBox 11">
            <a:extLst>
              <a:ext uri="{FF2B5EF4-FFF2-40B4-BE49-F238E27FC236}">
                <a16:creationId xmlns:a16="http://schemas.microsoft.com/office/drawing/2014/main" id="{1BFA5E69-76C2-DBF9-56CA-B69CC352DD03}"/>
              </a:ext>
            </a:extLst>
          </p:cNvPr>
          <p:cNvSpPr txBox="1"/>
          <p:nvPr/>
        </p:nvSpPr>
        <p:spPr>
          <a:xfrm>
            <a:off x="461473" y="345610"/>
            <a:ext cx="11066877" cy="830997"/>
          </a:xfrm>
          <a:prstGeom prst="rect">
            <a:avLst/>
          </a:prstGeom>
          <a:noFill/>
        </p:spPr>
        <p:txBody>
          <a:bodyPr wrap="square" rtlCol="0">
            <a:spAutoFit/>
          </a:bodyPr>
          <a:lstStyle/>
          <a:p>
            <a:pPr algn="ctr"/>
            <a:r>
              <a:rPr lang="en-US" sz="2400" dirty="0">
                <a:solidFill>
                  <a:schemeClr val="bg1"/>
                </a:solidFill>
                <a:latin typeface="Arial" panose="020B0604020202020204" pitchFamily="34" charset="0"/>
                <a:cs typeface="Arial" panose="020B0604020202020204" pitchFamily="34" charset="0"/>
              </a:rPr>
              <a:t>Highlights of the Tentative Adoption of the Superintendent’s FY 2024 Recommended Budget - Continued</a:t>
            </a:r>
          </a:p>
        </p:txBody>
      </p:sp>
      <p:sp>
        <p:nvSpPr>
          <p:cNvPr id="3" name="Slide Number Placeholder 2">
            <a:extLst>
              <a:ext uri="{FF2B5EF4-FFF2-40B4-BE49-F238E27FC236}">
                <a16:creationId xmlns:a16="http://schemas.microsoft.com/office/drawing/2014/main" id="{3D250BBE-FAAF-BA01-F7A0-F3F47E7F90A0}"/>
              </a:ext>
            </a:extLst>
          </p:cNvPr>
          <p:cNvSpPr>
            <a:spLocks noGrp="1"/>
          </p:cNvSpPr>
          <p:nvPr>
            <p:ph type="sldNum" sz="quarter" idx="12"/>
          </p:nvPr>
        </p:nvSpPr>
        <p:spPr/>
        <p:txBody>
          <a:bodyPr/>
          <a:lstStyle/>
          <a:p>
            <a:fld id="{F5429E20-6135-4A01-AE1B-F6BE31181CEC}" type="slidenum">
              <a:rPr lang="en-US" smtClean="0"/>
              <a:t>25</a:t>
            </a:fld>
            <a:endParaRPr lang="en-US" dirty="0"/>
          </a:p>
        </p:txBody>
      </p:sp>
    </p:spTree>
    <p:extLst>
      <p:ext uri="{BB962C8B-B14F-4D97-AF65-F5344CB8AC3E}">
        <p14:creationId xmlns:p14="http://schemas.microsoft.com/office/powerpoint/2010/main" val="16145638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 rectangle&#10;&#10;Description automatically generated">
            <a:extLst>
              <a:ext uri="{FF2B5EF4-FFF2-40B4-BE49-F238E27FC236}">
                <a16:creationId xmlns:a16="http://schemas.microsoft.com/office/drawing/2014/main" id="{2AD9DEC6-B3CA-4C4F-9C22-0D644D9CE1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99982389-2625-4ABF-8AF6-FA4D5A16091A}"/>
              </a:ext>
            </a:extLst>
          </p:cNvPr>
          <p:cNvSpPr txBox="1"/>
          <p:nvPr/>
        </p:nvSpPr>
        <p:spPr>
          <a:xfrm>
            <a:off x="862170" y="607408"/>
            <a:ext cx="10467657" cy="2585323"/>
          </a:xfrm>
          <a:prstGeom prst="rect">
            <a:avLst/>
          </a:prstGeom>
          <a:noFill/>
        </p:spPr>
        <p:txBody>
          <a:bodyPr wrap="square" rtlCol="0">
            <a:spAutoFit/>
          </a:bodyPr>
          <a:lstStyle/>
          <a:p>
            <a:pPr algn="ctr"/>
            <a:r>
              <a:rPr lang="en-US" sz="5400" b="1" dirty="0">
                <a:solidFill>
                  <a:schemeClr val="bg1"/>
                </a:solidFill>
                <a:latin typeface="Arial" panose="020B0604020202020204" pitchFamily="34" charset="0"/>
                <a:cs typeface="Arial" panose="020B0604020202020204" pitchFamily="34" charset="0"/>
              </a:rPr>
              <a:t>FY 2024</a:t>
            </a:r>
          </a:p>
          <a:p>
            <a:pPr algn="ctr"/>
            <a:r>
              <a:rPr lang="en-US" sz="5400" b="1" dirty="0">
                <a:solidFill>
                  <a:schemeClr val="bg1"/>
                </a:solidFill>
                <a:latin typeface="Arial" panose="020B0604020202020204" pitchFamily="34" charset="0"/>
                <a:cs typeface="Arial" panose="020B0604020202020204" pitchFamily="34" charset="0"/>
              </a:rPr>
              <a:t>General Fund</a:t>
            </a:r>
          </a:p>
          <a:p>
            <a:pPr algn="ctr"/>
            <a:r>
              <a:rPr lang="en-US" sz="5400" b="1" dirty="0">
                <a:solidFill>
                  <a:schemeClr val="bg1"/>
                </a:solidFill>
                <a:latin typeface="Arial" panose="020B0604020202020204" pitchFamily="34" charset="0"/>
                <a:cs typeface="Arial" panose="020B0604020202020204" pitchFamily="34" charset="0"/>
              </a:rPr>
              <a:t>Summary Budget Projections</a:t>
            </a:r>
          </a:p>
        </p:txBody>
      </p:sp>
      <p:cxnSp>
        <p:nvCxnSpPr>
          <p:cNvPr id="6" name="Straight Connector 5">
            <a:extLst>
              <a:ext uri="{FF2B5EF4-FFF2-40B4-BE49-F238E27FC236}">
                <a16:creationId xmlns:a16="http://schemas.microsoft.com/office/drawing/2014/main" id="{F1A1B8DC-CE16-4098-920A-BF94DA555DB4}"/>
              </a:ext>
            </a:extLst>
          </p:cNvPr>
          <p:cNvCxnSpPr/>
          <p:nvPr/>
        </p:nvCxnSpPr>
        <p:spPr>
          <a:xfrm>
            <a:off x="1981199" y="3192731"/>
            <a:ext cx="8229600" cy="0"/>
          </a:xfrm>
          <a:prstGeom prst="line">
            <a:avLst/>
          </a:prstGeom>
          <a:ln w="31750">
            <a:solidFill>
              <a:srgbClr val="CC9900"/>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84A16BAD-2E42-C531-1586-340B9EED8E64}"/>
              </a:ext>
            </a:extLst>
          </p:cNvPr>
          <p:cNvSpPr>
            <a:spLocks noGrp="1"/>
          </p:cNvSpPr>
          <p:nvPr>
            <p:ph type="sldNum" sz="quarter" idx="12"/>
          </p:nvPr>
        </p:nvSpPr>
        <p:spPr/>
        <p:txBody>
          <a:bodyPr/>
          <a:lstStyle/>
          <a:p>
            <a:fld id="{F5429E20-6135-4A01-AE1B-F6BE31181CEC}" type="slidenum">
              <a:rPr lang="en-US" smtClean="0"/>
              <a:t>26</a:t>
            </a:fld>
            <a:endParaRPr lang="en-US" dirty="0"/>
          </a:p>
        </p:txBody>
      </p:sp>
    </p:spTree>
    <p:extLst>
      <p:ext uri="{BB962C8B-B14F-4D97-AF65-F5344CB8AC3E}">
        <p14:creationId xmlns:p14="http://schemas.microsoft.com/office/powerpoint/2010/main" val="18511847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187" y="0"/>
            <a:ext cx="12192000" cy="6858000"/>
          </a:xfrm>
          <a:prstGeom prst="rect">
            <a:avLst/>
          </a:prstGeom>
        </p:spPr>
      </p:pic>
      <p:sp>
        <p:nvSpPr>
          <p:cNvPr id="6" name="TextBox 5">
            <a:extLst>
              <a:ext uri="{FF2B5EF4-FFF2-40B4-BE49-F238E27FC236}">
                <a16:creationId xmlns:a16="http://schemas.microsoft.com/office/drawing/2014/main" id="{E4A860B3-47AD-470F-9360-F6F6D1F92BA4}"/>
              </a:ext>
            </a:extLst>
          </p:cNvPr>
          <p:cNvSpPr txBox="1"/>
          <p:nvPr/>
        </p:nvSpPr>
        <p:spPr>
          <a:xfrm>
            <a:off x="489099" y="346728"/>
            <a:ext cx="10864701" cy="1569660"/>
          </a:xfrm>
          <a:prstGeom prst="rect">
            <a:avLst/>
          </a:prstGeom>
          <a:noFill/>
        </p:spPr>
        <p:txBody>
          <a:bodyPr wrap="square" rtlCol="0">
            <a:spAutoFit/>
          </a:bodyPr>
          <a:lstStyle/>
          <a:p>
            <a:pPr algn="ctr"/>
            <a:r>
              <a:rPr lang="en-US" sz="3200" dirty="0">
                <a:solidFill>
                  <a:schemeClr val="bg1"/>
                </a:solidFill>
                <a:latin typeface="Arial" panose="020B0604020202020204" pitchFamily="34" charset="0"/>
                <a:cs typeface="Arial" panose="020B0604020202020204" pitchFamily="34" charset="0"/>
              </a:rPr>
              <a:t>General Fund FY 24  Recommended Budget</a:t>
            </a:r>
          </a:p>
          <a:p>
            <a:pPr algn="ctr"/>
            <a:endParaRPr lang="en-US" sz="3200" dirty="0">
              <a:solidFill>
                <a:schemeClr val="bg1"/>
              </a:solidFill>
              <a:latin typeface="Arial" panose="020B0604020202020204" pitchFamily="34" charset="0"/>
              <a:cs typeface="Arial" panose="020B0604020202020204" pitchFamily="34" charset="0"/>
            </a:endParaRPr>
          </a:p>
          <a:p>
            <a:pPr algn="ctr"/>
            <a:r>
              <a:rPr lang="en-US" sz="3200" dirty="0">
                <a:solidFill>
                  <a:schemeClr val="bg1"/>
                </a:solidFill>
                <a:latin typeface="Arial" panose="020B0604020202020204" pitchFamily="34" charset="0"/>
                <a:cs typeface="Arial" panose="020B0604020202020204" pitchFamily="34" charset="0"/>
              </a:rPr>
              <a:t> </a:t>
            </a:r>
            <a:endParaRPr lang="en-US" sz="3200" dirty="0">
              <a:solidFill>
                <a:srgbClr val="FF0000"/>
              </a:solidFill>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19D763EB-83CF-CECA-575C-29D6DC90926D}"/>
              </a:ext>
            </a:extLst>
          </p:cNvPr>
          <p:cNvSpPr>
            <a:spLocks noGrp="1"/>
          </p:cNvSpPr>
          <p:nvPr>
            <p:ph type="sldNum" sz="quarter" idx="12"/>
          </p:nvPr>
        </p:nvSpPr>
        <p:spPr>
          <a:xfrm>
            <a:off x="8610600" y="6146147"/>
            <a:ext cx="2743200" cy="365125"/>
          </a:xfrm>
        </p:spPr>
        <p:txBody>
          <a:bodyPr/>
          <a:lstStyle/>
          <a:p>
            <a:fld id="{F5429E20-6135-4A01-AE1B-F6BE31181CEC}" type="slidenum">
              <a:rPr lang="en-US" smtClean="0"/>
              <a:t>27</a:t>
            </a:fld>
            <a:endParaRPr lang="en-US" dirty="0"/>
          </a:p>
        </p:txBody>
      </p:sp>
      <p:pic>
        <p:nvPicPr>
          <p:cNvPr id="7" name="Picture 6">
            <a:extLst>
              <a:ext uri="{FF2B5EF4-FFF2-40B4-BE49-F238E27FC236}">
                <a16:creationId xmlns:a16="http://schemas.microsoft.com/office/drawing/2014/main" id="{A1964D8A-5D38-4760-DCA1-35F1AADD264B}"/>
              </a:ext>
            </a:extLst>
          </p:cNvPr>
          <p:cNvPicPr>
            <a:picLocks noChangeAspect="1"/>
          </p:cNvPicPr>
          <p:nvPr/>
        </p:nvPicPr>
        <p:blipFill>
          <a:blip r:embed="rId3"/>
          <a:stretch>
            <a:fillRect/>
          </a:stretch>
        </p:blipFill>
        <p:spPr>
          <a:xfrm>
            <a:off x="838200" y="1408753"/>
            <a:ext cx="10864702" cy="5102519"/>
          </a:xfrm>
          <a:prstGeom prst="rect">
            <a:avLst/>
          </a:prstGeom>
        </p:spPr>
      </p:pic>
    </p:spTree>
    <p:extLst>
      <p:ext uri="{BB962C8B-B14F-4D97-AF65-F5344CB8AC3E}">
        <p14:creationId xmlns:p14="http://schemas.microsoft.com/office/powerpoint/2010/main" val="27778029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
        <p:nvSpPr>
          <p:cNvPr id="6" name="TextBox 5">
            <a:extLst>
              <a:ext uri="{FF2B5EF4-FFF2-40B4-BE49-F238E27FC236}">
                <a16:creationId xmlns:a16="http://schemas.microsoft.com/office/drawing/2014/main" id="{E4A860B3-47AD-470F-9360-F6F6D1F92BA4}"/>
              </a:ext>
            </a:extLst>
          </p:cNvPr>
          <p:cNvSpPr txBox="1"/>
          <p:nvPr/>
        </p:nvSpPr>
        <p:spPr>
          <a:xfrm>
            <a:off x="663649" y="400676"/>
            <a:ext cx="10864701" cy="584775"/>
          </a:xfrm>
          <a:prstGeom prst="rect">
            <a:avLst/>
          </a:prstGeom>
          <a:noFill/>
        </p:spPr>
        <p:txBody>
          <a:bodyPr wrap="square" rtlCol="0">
            <a:spAutoFit/>
          </a:bodyPr>
          <a:lstStyle/>
          <a:p>
            <a:pPr algn="ctr"/>
            <a:r>
              <a:rPr lang="en-US" sz="3200" dirty="0">
                <a:solidFill>
                  <a:schemeClr val="bg1"/>
                </a:solidFill>
                <a:latin typeface="Arial" panose="020B0604020202020204" pitchFamily="34" charset="0"/>
                <a:cs typeface="Arial" panose="020B0604020202020204" pitchFamily="34" charset="0"/>
              </a:rPr>
              <a:t>Summary of Revenues, Expenditures and Fund Balance</a:t>
            </a:r>
            <a:endParaRPr lang="en-US" sz="3400" dirty="0">
              <a:solidFill>
                <a:schemeClr val="bg1"/>
              </a:solidFill>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797330FE-01BC-395E-42AC-A38D560AEB55}"/>
              </a:ext>
            </a:extLst>
          </p:cNvPr>
          <p:cNvSpPr>
            <a:spLocks noGrp="1"/>
          </p:cNvSpPr>
          <p:nvPr>
            <p:ph type="sldNum" sz="quarter" idx="12"/>
          </p:nvPr>
        </p:nvSpPr>
        <p:spPr/>
        <p:txBody>
          <a:bodyPr/>
          <a:lstStyle/>
          <a:p>
            <a:fld id="{F5429E20-6135-4A01-AE1B-F6BE31181CEC}" type="slidenum">
              <a:rPr lang="en-US" smtClean="0"/>
              <a:t>28</a:t>
            </a:fld>
            <a:endParaRPr lang="en-US" dirty="0"/>
          </a:p>
        </p:txBody>
      </p:sp>
      <p:pic>
        <p:nvPicPr>
          <p:cNvPr id="9" name="Picture 8">
            <a:extLst>
              <a:ext uri="{FF2B5EF4-FFF2-40B4-BE49-F238E27FC236}">
                <a16:creationId xmlns:a16="http://schemas.microsoft.com/office/drawing/2014/main" id="{B017DB67-0B23-3DA6-2A5C-398052939635}"/>
              </a:ext>
            </a:extLst>
          </p:cNvPr>
          <p:cNvPicPr>
            <a:picLocks noChangeAspect="1"/>
          </p:cNvPicPr>
          <p:nvPr/>
        </p:nvPicPr>
        <p:blipFill>
          <a:blip r:embed="rId3"/>
          <a:stretch>
            <a:fillRect/>
          </a:stretch>
        </p:blipFill>
        <p:spPr>
          <a:xfrm>
            <a:off x="1623371" y="1404421"/>
            <a:ext cx="8779001" cy="4956478"/>
          </a:xfrm>
          <a:prstGeom prst="rect">
            <a:avLst/>
          </a:prstGeom>
        </p:spPr>
      </p:pic>
    </p:spTree>
    <p:extLst>
      <p:ext uri="{BB962C8B-B14F-4D97-AF65-F5344CB8AC3E}">
        <p14:creationId xmlns:p14="http://schemas.microsoft.com/office/powerpoint/2010/main" val="27017425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 rectangle&#10;&#10;Description automatically generated">
            <a:extLst>
              <a:ext uri="{FF2B5EF4-FFF2-40B4-BE49-F238E27FC236}">
                <a16:creationId xmlns:a16="http://schemas.microsoft.com/office/drawing/2014/main" id="{2AD9DEC6-B3CA-4C4F-9C22-0D644D9CE1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99982389-2625-4ABF-8AF6-FA4D5A16091A}"/>
              </a:ext>
            </a:extLst>
          </p:cNvPr>
          <p:cNvSpPr txBox="1"/>
          <p:nvPr/>
        </p:nvSpPr>
        <p:spPr>
          <a:xfrm>
            <a:off x="862170" y="607408"/>
            <a:ext cx="10467657" cy="2585323"/>
          </a:xfrm>
          <a:prstGeom prst="rect">
            <a:avLst/>
          </a:prstGeom>
          <a:noFill/>
        </p:spPr>
        <p:txBody>
          <a:bodyPr wrap="square" rtlCol="0">
            <a:spAutoFit/>
          </a:bodyPr>
          <a:lstStyle/>
          <a:p>
            <a:pPr algn="ctr"/>
            <a:r>
              <a:rPr lang="en-US" sz="5400" b="1" dirty="0">
                <a:solidFill>
                  <a:schemeClr val="bg1"/>
                </a:solidFill>
                <a:latin typeface="Arial" panose="020B0604020202020204" pitchFamily="34" charset="0"/>
                <a:cs typeface="Arial" panose="020B0604020202020204" pitchFamily="34" charset="0"/>
              </a:rPr>
              <a:t>FY 2024</a:t>
            </a:r>
          </a:p>
          <a:p>
            <a:pPr algn="ctr"/>
            <a:r>
              <a:rPr lang="en-US" sz="5400" b="1" dirty="0">
                <a:solidFill>
                  <a:schemeClr val="bg1"/>
                </a:solidFill>
                <a:latin typeface="Arial" panose="020B0604020202020204" pitchFamily="34" charset="0"/>
                <a:cs typeface="Arial" panose="020B0604020202020204" pitchFamily="34" charset="0"/>
              </a:rPr>
              <a:t>General Fund</a:t>
            </a:r>
          </a:p>
          <a:p>
            <a:pPr algn="ctr"/>
            <a:r>
              <a:rPr lang="en-US" sz="5400" b="1" dirty="0">
                <a:solidFill>
                  <a:schemeClr val="bg1"/>
                </a:solidFill>
                <a:latin typeface="Arial" panose="020B0604020202020204" pitchFamily="34" charset="0"/>
                <a:cs typeface="Arial" panose="020B0604020202020204" pitchFamily="34" charset="0"/>
              </a:rPr>
              <a:t>Revenue Projections</a:t>
            </a:r>
          </a:p>
        </p:txBody>
      </p:sp>
      <p:cxnSp>
        <p:nvCxnSpPr>
          <p:cNvPr id="6" name="Straight Connector 5">
            <a:extLst>
              <a:ext uri="{FF2B5EF4-FFF2-40B4-BE49-F238E27FC236}">
                <a16:creationId xmlns:a16="http://schemas.microsoft.com/office/drawing/2014/main" id="{F1A1B8DC-CE16-4098-920A-BF94DA555DB4}"/>
              </a:ext>
            </a:extLst>
          </p:cNvPr>
          <p:cNvCxnSpPr/>
          <p:nvPr/>
        </p:nvCxnSpPr>
        <p:spPr>
          <a:xfrm>
            <a:off x="1981199" y="3192731"/>
            <a:ext cx="8229600" cy="0"/>
          </a:xfrm>
          <a:prstGeom prst="line">
            <a:avLst/>
          </a:prstGeom>
          <a:ln w="31750">
            <a:solidFill>
              <a:srgbClr val="CC9900"/>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B72C8A58-310C-E61D-F6DF-60AD6A1033E9}"/>
              </a:ext>
            </a:extLst>
          </p:cNvPr>
          <p:cNvSpPr>
            <a:spLocks noGrp="1"/>
          </p:cNvSpPr>
          <p:nvPr>
            <p:ph type="sldNum" sz="quarter" idx="12"/>
          </p:nvPr>
        </p:nvSpPr>
        <p:spPr/>
        <p:txBody>
          <a:bodyPr/>
          <a:lstStyle/>
          <a:p>
            <a:fld id="{F5429E20-6135-4A01-AE1B-F6BE31181CEC}" type="slidenum">
              <a:rPr lang="en-US" smtClean="0"/>
              <a:t>29</a:t>
            </a:fld>
            <a:endParaRPr lang="en-US" dirty="0"/>
          </a:p>
        </p:txBody>
      </p:sp>
    </p:spTree>
    <p:extLst>
      <p:ext uri="{BB962C8B-B14F-4D97-AF65-F5344CB8AC3E}">
        <p14:creationId xmlns:p14="http://schemas.microsoft.com/office/powerpoint/2010/main" val="32524157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5720"/>
            <a:ext cx="12192000" cy="6858000"/>
          </a:xfrm>
          <a:prstGeom prst="rect">
            <a:avLst/>
          </a:prstGeom>
        </p:spPr>
      </p:pic>
      <p:sp>
        <p:nvSpPr>
          <p:cNvPr id="3" name="TextBox 2">
            <a:extLst>
              <a:ext uri="{FF2B5EF4-FFF2-40B4-BE49-F238E27FC236}">
                <a16:creationId xmlns:a16="http://schemas.microsoft.com/office/drawing/2014/main" id="{3C21622B-60F1-4931-A55B-FA5AFA35929E}"/>
              </a:ext>
            </a:extLst>
          </p:cNvPr>
          <p:cNvSpPr txBox="1"/>
          <p:nvPr/>
        </p:nvSpPr>
        <p:spPr>
          <a:xfrm>
            <a:off x="496957" y="461394"/>
            <a:ext cx="10882969" cy="584775"/>
          </a:xfrm>
          <a:prstGeom prst="rect">
            <a:avLst/>
          </a:prstGeom>
          <a:noFill/>
        </p:spPr>
        <p:txBody>
          <a:bodyPr wrap="square" rtlCol="0">
            <a:spAutoFit/>
          </a:bodyPr>
          <a:lstStyle/>
          <a:p>
            <a:r>
              <a:rPr lang="en-US" sz="3200" b="1" dirty="0">
                <a:solidFill>
                  <a:schemeClr val="bg1"/>
                </a:solidFill>
                <a:latin typeface="Arial" panose="020B0604020202020204" pitchFamily="34" charset="0"/>
                <a:cs typeface="Arial" panose="020B0604020202020204" pitchFamily="34" charset="0"/>
              </a:rPr>
              <a:t>Budgeting Process</a:t>
            </a:r>
          </a:p>
        </p:txBody>
      </p:sp>
      <p:sp>
        <p:nvSpPr>
          <p:cNvPr id="6" name="TextBox 5">
            <a:extLst>
              <a:ext uri="{FF2B5EF4-FFF2-40B4-BE49-F238E27FC236}">
                <a16:creationId xmlns:a16="http://schemas.microsoft.com/office/drawing/2014/main" id="{2B1FE7A1-9334-4EE1-A0AF-72E566F30726}"/>
              </a:ext>
            </a:extLst>
          </p:cNvPr>
          <p:cNvSpPr txBox="1"/>
          <p:nvPr/>
        </p:nvSpPr>
        <p:spPr>
          <a:xfrm>
            <a:off x="4594036" y="1280298"/>
            <a:ext cx="7049193" cy="5693866"/>
          </a:xfrm>
          <a:prstGeom prst="rect">
            <a:avLst/>
          </a:prstGeom>
          <a:noFill/>
        </p:spPr>
        <p:txBody>
          <a:bodyPr wrap="square" rtlCol="0">
            <a:spAutoFit/>
          </a:bodyPr>
          <a:lstStyle/>
          <a:p>
            <a:pPr algn="just"/>
            <a:r>
              <a:rPr lang="en-US" sz="2800" dirty="0">
                <a:latin typeface="Arial" panose="020B0604020202020204" pitchFamily="34" charset="0"/>
                <a:cs typeface="Arial" panose="020B0604020202020204" pitchFamily="34" charset="0"/>
              </a:rPr>
              <a:t>Preliminary revenues are projected prior to receiving preliminary revenue information from GaDOE or the Tax Commissioner’s Office.  These revenues are compared to projected expenditures to determine the net surplus or deficit for the year.  Adjustments are made as more information is received.  </a:t>
            </a:r>
          </a:p>
          <a:p>
            <a:pPr algn="just"/>
            <a:endParaRPr lang="en-US" sz="2800" dirty="0">
              <a:latin typeface="Arial" panose="020B0604020202020204" pitchFamily="34" charset="0"/>
              <a:cs typeface="Arial" panose="020B0604020202020204" pitchFamily="34" charset="0"/>
            </a:endParaRPr>
          </a:p>
          <a:p>
            <a:pPr algn="just"/>
            <a:r>
              <a:rPr lang="en-US" sz="2800" dirty="0">
                <a:latin typeface="Arial" panose="020B0604020202020204" pitchFamily="34" charset="0"/>
                <a:cs typeface="Arial" panose="020B0604020202020204" pitchFamily="34" charset="0"/>
              </a:rPr>
              <a:t>Fund balance may be used to balance a budget or expenditures must be cut if fund balance is not available to cover the entire deficit.</a:t>
            </a:r>
          </a:p>
        </p:txBody>
      </p:sp>
      <p:sp>
        <p:nvSpPr>
          <p:cNvPr id="8" name="TextBox 7">
            <a:extLst>
              <a:ext uri="{FF2B5EF4-FFF2-40B4-BE49-F238E27FC236}">
                <a16:creationId xmlns:a16="http://schemas.microsoft.com/office/drawing/2014/main" id="{40E17751-ABC5-4194-E062-BC79A62398E4}"/>
              </a:ext>
            </a:extLst>
          </p:cNvPr>
          <p:cNvSpPr txBox="1"/>
          <p:nvPr/>
        </p:nvSpPr>
        <p:spPr>
          <a:xfrm>
            <a:off x="890714" y="4611208"/>
            <a:ext cx="2443940" cy="892552"/>
          </a:xfrm>
          <a:prstGeom prst="rect">
            <a:avLst/>
          </a:prstGeom>
          <a:noFill/>
        </p:spPr>
        <p:txBody>
          <a:bodyPr wrap="square" rtlCol="0">
            <a:spAutoFit/>
          </a:bodyPr>
          <a:lstStyle/>
          <a:p>
            <a:pPr algn="r"/>
            <a:r>
              <a:rPr lang="en-US" sz="2400" b="1" dirty="0">
                <a:solidFill>
                  <a:srgbClr val="EEB500"/>
                </a:solidFill>
                <a:latin typeface="Arial" panose="020B0604020202020204" pitchFamily="34" charset="0"/>
                <a:cs typeface="Arial" panose="020B0604020202020204" pitchFamily="34" charset="0"/>
              </a:rPr>
              <a:t>3.  </a:t>
            </a:r>
            <a:r>
              <a:rPr lang="en-US" sz="2600" b="1" dirty="0">
                <a:solidFill>
                  <a:srgbClr val="EEB500"/>
                </a:solidFill>
                <a:latin typeface="Arial" panose="020B0604020202020204" pitchFamily="34" charset="0"/>
                <a:cs typeface="Arial" panose="020B0604020202020204" pitchFamily="34" charset="0"/>
              </a:rPr>
              <a:t>Revenues are estimated.</a:t>
            </a:r>
          </a:p>
        </p:txBody>
      </p:sp>
      <p:pic>
        <p:nvPicPr>
          <p:cNvPr id="7" name="Graphic 6" descr="Mortgage with solid fill">
            <a:extLst>
              <a:ext uri="{FF2B5EF4-FFF2-40B4-BE49-F238E27FC236}">
                <a16:creationId xmlns:a16="http://schemas.microsoft.com/office/drawing/2014/main" id="{9817F552-8957-7EBB-E234-1D34AA189C2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10244" y="1553283"/>
            <a:ext cx="914400" cy="914400"/>
          </a:xfrm>
          <a:prstGeom prst="rect">
            <a:avLst/>
          </a:prstGeom>
        </p:spPr>
      </p:pic>
      <p:pic>
        <p:nvPicPr>
          <p:cNvPr id="11" name="Picture 10" descr="Racecar speeding on racetrack">
            <a:extLst>
              <a:ext uri="{FF2B5EF4-FFF2-40B4-BE49-F238E27FC236}">
                <a16:creationId xmlns:a16="http://schemas.microsoft.com/office/drawing/2014/main" id="{0B703CC2-E1E5-01D2-3361-B0318E55AE8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57400" y="1616476"/>
            <a:ext cx="914400" cy="788013"/>
          </a:xfrm>
          <a:prstGeom prst="rect">
            <a:avLst/>
          </a:prstGeom>
        </p:spPr>
      </p:pic>
      <p:pic>
        <p:nvPicPr>
          <p:cNvPr id="13" name="Picture 12" descr="A picture containing outdoor, sky, ground, transport&#10;&#10;Description automatically generated">
            <a:extLst>
              <a:ext uri="{FF2B5EF4-FFF2-40B4-BE49-F238E27FC236}">
                <a16:creationId xmlns:a16="http://schemas.microsoft.com/office/drawing/2014/main" id="{C24C9DB8-1DCB-D1DB-70BC-21258448F620}"/>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811745" y="2562017"/>
            <a:ext cx="1012900" cy="914400"/>
          </a:xfrm>
          <a:prstGeom prst="rect">
            <a:avLst/>
          </a:prstGeom>
        </p:spPr>
      </p:pic>
      <p:pic>
        <p:nvPicPr>
          <p:cNvPr id="25" name="Picture 24" descr="A building with a gold domed roof">
            <a:extLst>
              <a:ext uri="{FF2B5EF4-FFF2-40B4-BE49-F238E27FC236}">
                <a16:creationId xmlns:a16="http://schemas.microsoft.com/office/drawing/2014/main" id="{A553ACFA-E4D9-FAF2-0D64-A523F5FD224F}"/>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2112684" y="2467683"/>
            <a:ext cx="914401" cy="1008734"/>
          </a:xfrm>
          <a:prstGeom prst="rect">
            <a:avLst/>
          </a:prstGeom>
        </p:spPr>
      </p:pic>
      <p:sp>
        <p:nvSpPr>
          <p:cNvPr id="26" name="TextBox 25">
            <a:extLst>
              <a:ext uri="{FF2B5EF4-FFF2-40B4-BE49-F238E27FC236}">
                <a16:creationId xmlns:a16="http://schemas.microsoft.com/office/drawing/2014/main" id="{601337D6-0E9F-F31A-24C4-9871588F54BB}"/>
              </a:ext>
            </a:extLst>
          </p:cNvPr>
          <p:cNvSpPr txBox="1"/>
          <p:nvPr/>
        </p:nvSpPr>
        <p:spPr>
          <a:xfrm>
            <a:off x="706582" y="3699164"/>
            <a:ext cx="3075709" cy="369332"/>
          </a:xfrm>
          <a:prstGeom prst="rect">
            <a:avLst/>
          </a:prstGeom>
          <a:noFill/>
        </p:spPr>
        <p:txBody>
          <a:bodyPr wrap="square" rtlCol="0">
            <a:spAutoFit/>
          </a:bodyPr>
          <a:lstStyle/>
          <a:p>
            <a:r>
              <a:rPr lang="en-US" dirty="0"/>
              <a:t>State, Local, Federal Revenues</a:t>
            </a:r>
          </a:p>
        </p:txBody>
      </p:sp>
      <p:sp>
        <p:nvSpPr>
          <p:cNvPr id="5" name="Slide Number Placeholder 4">
            <a:extLst>
              <a:ext uri="{FF2B5EF4-FFF2-40B4-BE49-F238E27FC236}">
                <a16:creationId xmlns:a16="http://schemas.microsoft.com/office/drawing/2014/main" id="{A2C0DC2D-9915-F4A7-B8AA-9960B2116AA3}"/>
              </a:ext>
            </a:extLst>
          </p:cNvPr>
          <p:cNvSpPr>
            <a:spLocks noGrp="1"/>
          </p:cNvSpPr>
          <p:nvPr>
            <p:ph type="sldNum" sz="quarter" idx="12"/>
          </p:nvPr>
        </p:nvSpPr>
        <p:spPr/>
        <p:txBody>
          <a:bodyPr/>
          <a:lstStyle/>
          <a:p>
            <a:fld id="{F5429E20-6135-4A01-AE1B-F6BE31181CEC}" type="slidenum">
              <a:rPr lang="en-US" smtClean="0"/>
              <a:t>30</a:t>
            </a:fld>
            <a:endParaRPr lang="en-US" dirty="0"/>
          </a:p>
        </p:txBody>
      </p:sp>
    </p:spTree>
    <p:extLst>
      <p:ext uri="{BB962C8B-B14F-4D97-AF65-F5344CB8AC3E}">
        <p14:creationId xmlns:p14="http://schemas.microsoft.com/office/powerpoint/2010/main" val="9455133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
        <p:nvSpPr>
          <p:cNvPr id="6" name="TextBox 5">
            <a:extLst>
              <a:ext uri="{FF2B5EF4-FFF2-40B4-BE49-F238E27FC236}">
                <a16:creationId xmlns:a16="http://schemas.microsoft.com/office/drawing/2014/main" id="{E4A860B3-47AD-470F-9360-F6F6D1F92BA4}"/>
              </a:ext>
            </a:extLst>
          </p:cNvPr>
          <p:cNvSpPr txBox="1"/>
          <p:nvPr/>
        </p:nvSpPr>
        <p:spPr>
          <a:xfrm>
            <a:off x="663649" y="267672"/>
            <a:ext cx="10864701" cy="1107996"/>
          </a:xfrm>
          <a:prstGeom prst="rect">
            <a:avLst/>
          </a:prstGeom>
          <a:noFill/>
        </p:spPr>
        <p:txBody>
          <a:bodyPr wrap="square" rtlCol="0">
            <a:spAutoFit/>
          </a:bodyPr>
          <a:lstStyle/>
          <a:p>
            <a:pPr algn="ctr"/>
            <a:r>
              <a:rPr lang="en-US" sz="3200" dirty="0">
                <a:solidFill>
                  <a:schemeClr val="bg1"/>
                </a:solidFill>
                <a:latin typeface="Arial" panose="020B0604020202020204" pitchFamily="34" charset="0"/>
                <a:cs typeface="Arial" panose="020B0604020202020204" pitchFamily="34" charset="0"/>
              </a:rPr>
              <a:t>General Fund</a:t>
            </a:r>
          </a:p>
          <a:p>
            <a:pPr algn="ctr"/>
            <a:r>
              <a:rPr lang="en-US" sz="3200" dirty="0">
                <a:solidFill>
                  <a:schemeClr val="bg1"/>
                </a:solidFill>
                <a:latin typeface="Arial" panose="020B0604020202020204" pitchFamily="34" charset="0"/>
                <a:cs typeface="Arial" panose="020B0604020202020204" pitchFamily="34" charset="0"/>
              </a:rPr>
              <a:t>Revenues and Other Available Sources</a:t>
            </a:r>
            <a:endParaRPr lang="en-US" sz="3400" dirty="0">
              <a:solidFill>
                <a:schemeClr val="bg1"/>
              </a:solidFill>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B5652EED-D033-B641-696C-DA9BAA71FB51}"/>
              </a:ext>
            </a:extLst>
          </p:cNvPr>
          <p:cNvSpPr>
            <a:spLocks noGrp="1"/>
          </p:cNvSpPr>
          <p:nvPr>
            <p:ph type="sldNum" sz="quarter" idx="12"/>
          </p:nvPr>
        </p:nvSpPr>
        <p:spPr/>
        <p:txBody>
          <a:bodyPr/>
          <a:lstStyle/>
          <a:p>
            <a:fld id="{F5429E20-6135-4A01-AE1B-F6BE31181CEC}" type="slidenum">
              <a:rPr lang="en-US" smtClean="0"/>
              <a:t>31</a:t>
            </a:fld>
            <a:endParaRPr lang="en-US" dirty="0"/>
          </a:p>
        </p:txBody>
      </p:sp>
      <p:pic>
        <p:nvPicPr>
          <p:cNvPr id="3" name="Picture 2">
            <a:extLst>
              <a:ext uri="{FF2B5EF4-FFF2-40B4-BE49-F238E27FC236}">
                <a16:creationId xmlns:a16="http://schemas.microsoft.com/office/drawing/2014/main" id="{5BA57013-076B-6013-6E81-3D081FAB5BCC}"/>
              </a:ext>
            </a:extLst>
          </p:cNvPr>
          <p:cNvPicPr>
            <a:picLocks noChangeAspect="1"/>
          </p:cNvPicPr>
          <p:nvPr/>
        </p:nvPicPr>
        <p:blipFill>
          <a:blip r:embed="rId3"/>
          <a:stretch>
            <a:fillRect/>
          </a:stretch>
        </p:blipFill>
        <p:spPr>
          <a:xfrm>
            <a:off x="663649" y="1451784"/>
            <a:ext cx="11156647" cy="4828450"/>
          </a:xfrm>
          <a:prstGeom prst="rect">
            <a:avLst/>
          </a:prstGeom>
        </p:spPr>
      </p:pic>
    </p:spTree>
    <p:extLst>
      <p:ext uri="{BB962C8B-B14F-4D97-AF65-F5344CB8AC3E}">
        <p14:creationId xmlns:p14="http://schemas.microsoft.com/office/powerpoint/2010/main" val="15803579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hape&#10;&#10;Description automatically generated with medium confidence">
            <a:extLst>
              <a:ext uri="{FF2B5EF4-FFF2-40B4-BE49-F238E27FC236}">
                <a16:creationId xmlns:a16="http://schemas.microsoft.com/office/drawing/2014/main" id="{2D0E6353-DFAE-4C7F-989F-C1371F7E8E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5693"/>
            <a:ext cx="12192000" cy="6858000"/>
          </a:xfrm>
          <a:prstGeom prst="rect">
            <a:avLst/>
          </a:prstGeom>
        </p:spPr>
      </p:pic>
      <p:sp>
        <p:nvSpPr>
          <p:cNvPr id="8" name="TextBox 7">
            <a:extLst>
              <a:ext uri="{FF2B5EF4-FFF2-40B4-BE49-F238E27FC236}">
                <a16:creationId xmlns:a16="http://schemas.microsoft.com/office/drawing/2014/main" id="{E801E724-2004-40DA-A03B-D9F2A40B4297}"/>
              </a:ext>
            </a:extLst>
          </p:cNvPr>
          <p:cNvSpPr txBox="1"/>
          <p:nvPr/>
        </p:nvSpPr>
        <p:spPr>
          <a:xfrm>
            <a:off x="967409" y="751768"/>
            <a:ext cx="10522226" cy="584775"/>
          </a:xfrm>
          <a:prstGeom prst="rect">
            <a:avLst/>
          </a:prstGeom>
          <a:noFill/>
        </p:spPr>
        <p:txBody>
          <a:bodyPr wrap="square">
            <a:spAutoFit/>
          </a:bodyPr>
          <a:lstStyle/>
          <a:p>
            <a:r>
              <a:rPr lang="en-US" sz="3200" dirty="0">
                <a:latin typeface="Arial" panose="020B0604020202020204" pitchFamily="34" charset="0"/>
                <a:cs typeface="Arial" panose="020B0604020202020204" pitchFamily="34" charset="0"/>
              </a:rPr>
              <a:t> </a:t>
            </a:r>
          </a:p>
        </p:txBody>
      </p:sp>
      <p:graphicFrame>
        <p:nvGraphicFramePr>
          <p:cNvPr id="7" name="Chart 6">
            <a:extLst>
              <a:ext uri="{FF2B5EF4-FFF2-40B4-BE49-F238E27FC236}">
                <a16:creationId xmlns:a16="http://schemas.microsoft.com/office/drawing/2014/main" id="{EDCF2519-5EA2-45FD-9773-B985C829DF15}"/>
              </a:ext>
            </a:extLst>
          </p:cNvPr>
          <p:cNvGraphicFramePr/>
          <p:nvPr>
            <p:extLst>
              <p:ext uri="{D42A27DB-BD31-4B8C-83A1-F6EECF244321}">
                <p14:modId xmlns:p14="http://schemas.microsoft.com/office/powerpoint/2010/main" val="797080311"/>
              </p:ext>
            </p:extLst>
          </p:nvPr>
        </p:nvGraphicFramePr>
        <p:xfrm>
          <a:off x="702365" y="0"/>
          <a:ext cx="11175107" cy="6214188"/>
        </p:xfrm>
        <a:graphic>
          <a:graphicData uri="http://schemas.openxmlformats.org/drawingml/2006/chart">
            <c:chart xmlns:c="http://schemas.openxmlformats.org/drawingml/2006/chart" xmlns:r="http://schemas.openxmlformats.org/officeDocument/2006/relationships" r:id="rId3"/>
          </a:graphicData>
        </a:graphic>
      </p:graphicFrame>
      <p:sp>
        <p:nvSpPr>
          <p:cNvPr id="2" name="Slide Number Placeholder 1">
            <a:extLst>
              <a:ext uri="{FF2B5EF4-FFF2-40B4-BE49-F238E27FC236}">
                <a16:creationId xmlns:a16="http://schemas.microsoft.com/office/drawing/2014/main" id="{98DA739A-0687-8155-9C4B-FBD045D5EFA5}"/>
              </a:ext>
            </a:extLst>
          </p:cNvPr>
          <p:cNvSpPr>
            <a:spLocks noGrp="1"/>
          </p:cNvSpPr>
          <p:nvPr>
            <p:ph type="sldNum" sz="quarter" idx="12"/>
          </p:nvPr>
        </p:nvSpPr>
        <p:spPr/>
        <p:txBody>
          <a:bodyPr/>
          <a:lstStyle/>
          <a:p>
            <a:fld id="{F5429E20-6135-4A01-AE1B-F6BE31181CEC}" type="slidenum">
              <a:rPr lang="en-US" smtClean="0"/>
              <a:t>32</a:t>
            </a:fld>
            <a:endParaRPr lang="en-US" dirty="0"/>
          </a:p>
        </p:txBody>
      </p:sp>
    </p:spTree>
    <p:extLst>
      <p:ext uri="{BB962C8B-B14F-4D97-AF65-F5344CB8AC3E}">
        <p14:creationId xmlns:p14="http://schemas.microsoft.com/office/powerpoint/2010/main" val="37249662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 rectangle&#10;&#10;Description automatically generated">
            <a:extLst>
              <a:ext uri="{FF2B5EF4-FFF2-40B4-BE49-F238E27FC236}">
                <a16:creationId xmlns:a16="http://schemas.microsoft.com/office/drawing/2014/main" id="{2AD9DEC6-B3CA-4C4F-9C22-0D644D9CE1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99982389-2625-4ABF-8AF6-FA4D5A16091A}"/>
              </a:ext>
            </a:extLst>
          </p:cNvPr>
          <p:cNvSpPr txBox="1"/>
          <p:nvPr/>
        </p:nvSpPr>
        <p:spPr>
          <a:xfrm>
            <a:off x="862170" y="607408"/>
            <a:ext cx="10467657" cy="2585323"/>
          </a:xfrm>
          <a:prstGeom prst="rect">
            <a:avLst/>
          </a:prstGeom>
          <a:noFill/>
        </p:spPr>
        <p:txBody>
          <a:bodyPr wrap="square" rtlCol="0">
            <a:spAutoFit/>
          </a:bodyPr>
          <a:lstStyle/>
          <a:p>
            <a:pPr algn="ctr"/>
            <a:r>
              <a:rPr lang="en-US" sz="5400" b="1" dirty="0">
                <a:solidFill>
                  <a:schemeClr val="bg1"/>
                </a:solidFill>
                <a:latin typeface="Arial" panose="020B0604020202020204" pitchFamily="34" charset="0"/>
                <a:cs typeface="Arial" panose="020B0604020202020204" pitchFamily="34" charset="0"/>
              </a:rPr>
              <a:t>FY 2024</a:t>
            </a:r>
          </a:p>
          <a:p>
            <a:pPr algn="ctr"/>
            <a:r>
              <a:rPr lang="en-US" sz="5400" b="1" dirty="0">
                <a:solidFill>
                  <a:schemeClr val="bg1"/>
                </a:solidFill>
                <a:latin typeface="Arial" panose="020B0604020202020204" pitchFamily="34" charset="0"/>
                <a:cs typeface="Arial" panose="020B0604020202020204" pitchFamily="34" charset="0"/>
              </a:rPr>
              <a:t>General Fund</a:t>
            </a:r>
          </a:p>
          <a:p>
            <a:pPr algn="ctr"/>
            <a:r>
              <a:rPr lang="en-US" sz="5400" b="1" dirty="0">
                <a:solidFill>
                  <a:schemeClr val="bg1"/>
                </a:solidFill>
                <a:latin typeface="Arial" panose="020B0604020202020204" pitchFamily="34" charset="0"/>
                <a:cs typeface="Arial" panose="020B0604020202020204" pitchFamily="34" charset="0"/>
              </a:rPr>
              <a:t>Local Revenue Projections</a:t>
            </a:r>
          </a:p>
        </p:txBody>
      </p:sp>
      <p:cxnSp>
        <p:nvCxnSpPr>
          <p:cNvPr id="6" name="Straight Connector 5">
            <a:extLst>
              <a:ext uri="{FF2B5EF4-FFF2-40B4-BE49-F238E27FC236}">
                <a16:creationId xmlns:a16="http://schemas.microsoft.com/office/drawing/2014/main" id="{F1A1B8DC-CE16-4098-920A-BF94DA555DB4}"/>
              </a:ext>
            </a:extLst>
          </p:cNvPr>
          <p:cNvCxnSpPr/>
          <p:nvPr/>
        </p:nvCxnSpPr>
        <p:spPr>
          <a:xfrm>
            <a:off x="1981199" y="3192731"/>
            <a:ext cx="8229600" cy="0"/>
          </a:xfrm>
          <a:prstGeom prst="line">
            <a:avLst/>
          </a:prstGeom>
          <a:ln w="31750">
            <a:solidFill>
              <a:srgbClr val="CC9900"/>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78BE37A1-973E-625D-E857-42421290D41C}"/>
              </a:ext>
            </a:extLst>
          </p:cNvPr>
          <p:cNvSpPr>
            <a:spLocks noGrp="1"/>
          </p:cNvSpPr>
          <p:nvPr>
            <p:ph type="sldNum" sz="quarter" idx="12"/>
          </p:nvPr>
        </p:nvSpPr>
        <p:spPr/>
        <p:txBody>
          <a:bodyPr/>
          <a:lstStyle/>
          <a:p>
            <a:fld id="{F5429E20-6135-4A01-AE1B-F6BE31181CEC}" type="slidenum">
              <a:rPr lang="en-US" smtClean="0"/>
              <a:t>33</a:t>
            </a:fld>
            <a:endParaRPr lang="en-US" dirty="0"/>
          </a:p>
        </p:txBody>
      </p:sp>
    </p:spTree>
    <p:extLst>
      <p:ext uri="{BB962C8B-B14F-4D97-AF65-F5344CB8AC3E}">
        <p14:creationId xmlns:p14="http://schemas.microsoft.com/office/powerpoint/2010/main" val="23607610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E4A860B3-47AD-470F-9360-F6F6D1F92BA4}"/>
              </a:ext>
            </a:extLst>
          </p:cNvPr>
          <p:cNvSpPr txBox="1"/>
          <p:nvPr/>
        </p:nvSpPr>
        <p:spPr>
          <a:xfrm>
            <a:off x="663649" y="419809"/>
            <a:ext cx="10864701" cy="584775"/>
          </a:xfrm>
          <a:prstGeom prst="rect">
            <a:avLst/>
          </a:prstGeom>
          <a:noFill/>
        </p:spPr>
        <p:txBody>
          <a:bodyPr wrap="square" rtlCol="0">
            <a:spAutoFit/>
          </a:bodyPr>
          <a:lstStyle/>
          <a:p>
            <a:pPr algn="ctr"/>
            <a:r>
              <a:rPr lang="en-US" sz="3200" dirty="0">
                <a:solidFill>
                  <a:schemeClr val="bg1"/>
                </a:solidFill>
                <a:latin typeface="Arial" panose="020B0604020202020204" pitchFamily="34" charset="0"/>
                <a:cs typeface="Arial" panose="020B0604020202020204" pitchFamily="34" charset="0"/>
              </a:rPr>
              <a:t>Local Revenues</a:t>
            </a:r>
            <a:endParaRPr lang="en-US" sz="3400" dirty="0">
              <a:solidFill>
                <a:schemeClr val="bg1"/>
              </a:solidFill>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B1F613DD-2AAF-EEA0-1B78-F51F7D6EB8E1}"/>
              </a:ext>
            </a:extLst>
          </p:cNvPr>
          <p:cNvSpPr>
            <a:spLocks noGrp="1"/>
          </p:cNvSpPr>
          <p:nvPr>
            <p:ph type="sldNum" sz="quarter" idx="12"/>
          </p:nvPr>
        </p:nvSpPr>
        <p:spPr/>
        <p:txBody>
          <a:bodyPr/>
          <a:lstStyle/>
          <a:p>
            <a:fld id="{F5429E20-6135-4A01-AE1B-F6BE31181CEC}" type="slidenum">
              <a:rPr lang="en-US" smtClean="0"/>
              <a:t>34</a:t>
            </a:fld>
            <a:endParaRPr lang="en-US" dirty="0"/>
          </a:p>
        </p:txBody>
      </p:sp>
      <p:pic>
        <p:nvPicPr>
          <p:cNvPr id="7" name="Picture 6">
            <a:extLst>
              <a:ext uri="{FF2B5EF4-FFF2-40B4-BE49-F238E27FC236}">
                <a16:creationId xmlns:a16="http://schemas.microsoft.com/office/drawing/2014/main" id="{5102C0BE-045F-5EBE-2ACF-DE1C4F8D7FCA}"/>
              </a:ext>
            </a:extLst>
          </p:cNvPr>
          <p:cNvPicPr>
            <a:picLocks noChangeAspect="1"/>
          </p:cNvPicPr>
          <p:nvPr/>
        </p:nvPicPr>
        <p:blipFill>
          <a:blip r:embed="rId4"/>
          <a:stretch>
            <a:fillRect/>
          </a:stretch>
        </p:blipFill>
        <p:spPr>
          <a:xfrm>
            <a:off x="1163907" y="1424393"/>
            <a:ext cx="9864183" cy="4932091"/>
          </a:xfrm>
          <a:prstGeom prst="rect">
            <a:avLst/>
          </a:prstGeom>
        </p:spPr>
      </p:pic>
    </p:spTree>
    <p:extLst>
      <p:ext uri="{BB962C8B-B14F-4D97-AF65-F5344CB8AC3E}">
        <p14:creationId xmlns:p14="http://schemas.microsoft.com/office/powerpoint/2010/main" val="8605267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9DEED1BE-0F6F-461E-9048-8B90CBFF0087}"/>
              </a:ext>
            </a:extLst>
          </p:cNvPr>
          <p:cNvSpPr txBox="1"/>
          <p:nvPr/>
        </p:nvSpPr>
        <p:spPr>
          <a:xfrm>
            <a:off x="1166069" y="310393"/>
            <a:ext cx="9219501" cy="584775"/>
          </a:xfrm>
          <a:prstGeom prst="rect">
            <a:avLst/>
          </a:prstGeom>
          <a:noFill/>
        </p:spPr>
        <p:txBody>
          <a:bodyPr wrap="square" rtlCol="0">
            <a:spAutoFit/>
          </a:bodyPr>
          <a:lstStyle/>
          <a:p>
            <a:pPr algn="ctr"/>
            <a:r>
              <a:rPr lang="en-US" sz="3200" dirty="0">
                <a:solidFill>
                  <a:schemeClr val="bg1"/>
                </a:solidFill>
                <a:latin typeface="Arial" panose="020B0604020202020204" pitchFamily="34" charset="0"/>
                <a:cs typeface="Arial" panose="020B0604020202020204" pitchFamily="34" charset="0"/>
              </a:rPr>
              <a:t>Millage Rate Ten Year Trend Data</a:t>
            </a:r>
          </a:p>
        </p:txBody>
      </p:sp>
      <p:graphicFrame>
        <p:nvGraphicFramePr>
          <p:cNvPr id="2" name="Table 1">
            <a:extLst>
              <a:ext uri="{FF2B5EF4-FFF2-40B4-BE49-F238E27FC236}">
                <a16:creationId xmlns:a16="http://schemas.microsoft.com/office/drawing/2014/main" id="{11E5536A-1779-4591-9F05-FE3DE23054D4}"/>
              </a:ext>
            </a:extLst>
          </p:cNvPr>
          <p:cNvGraphicFramePr>
            <a:graphicFrameLocks noGrp="1"/>
          </p:cNvGraphicFramePr>
          <p:nvPr>
            <p:extLst>
              <p:ext uri="{D42A27DB-BD31-4B8C-83A1-F6EECF244321}">
                <p14:modId xmlns:p14="http://schemas.microsoft.com/office/powerpoint/2010/main" val="2730123225"/>
              </p:ext>
            </p:extLst>
          </p:nvPr>
        </p:nvGraphicFramePr>
        <p:xfrm>
          <a:off x="802640" y="1276374"/>
          <a:ext cx="10767064" cy="5445603"/>
        </p:xfrm>
        <a:graphic>
          <a:graphicData uri="http://schemas.openxmlformats.org/drawingml/2006/table">
            <a:tbl>
              <a:tblPr/>
              <a:tblGrid>
                <a:gridCol w="929852">
                  <a:extLst>
                    <a:ext uri="{9D8B030D-6E8A-4147-A177-3AD203B41FA5}">
                      <a16:colId xmlns:a16="http://schemas.microsoft.com/office/drawing/2014/main" val="1256421216"/>
                    </a:ext>
                  </a:extLst>
                </a:gridCol>
                <a:gridCol w="894292">
                  <a:extLst>
                    <a:ext uri="{9D8B030D-6E8A-4147-A177-3AD203B41FA5}">
                      <a16:colId xmlns:a16="http://schemas.microsoft.com/office/drawing/2014/main" val="1617157067"/>
                    </a:ext>
                  </a:extLst>
                </a:gridCol>
                <a:gridCol w="894292">
                  <a:extLst>
                    <a:ext uri="{9D8B030D-6E8A-4147-A177-3AD203B41FA5}">
                      <a16:colId xmlns:a16="http://schemas.microsoft.com/office/drawing/2014/main" val="913411256"/>
                    </a:ext>
                  </a:extLst>
                </a:gridCol>
                <a:gridCol w="894292">
                  <a:extLst>
                    <a:ext uri="{9D8B030D-6E8A-4147-A177-3AD203B41FA5}">
                      <a16:colId xmlns:a16="http://schemas.microsoft.com/office/drawing/2014/main" val="527733255"/>
                    </a:ext>
                  </a:extLst>
                </a:gridCol>
                <a:gridCol w="894292">
                  <a:extLst>
                    <a:ext uri="{9D8B030D-6E8A-4147-A177-3AD203B41FA5}">
                      <a16:colId xmlns:a16="http://schemas.microsoft.com/office/drawing/2014/main" val="2491040655"/>
                    </a:ext>
                  </a:extLst>
                </a:gridCol>
                <a:gridCol w="894292">
                  <a:extLst>
                    <a:ext uri="{9D8B030D-6E8A-4147-A177-3AD203B41FA5}">
                      <a16:colId xmlns:a16="http://schemas.microsoft.com/office/drawing/2014/main" val="2300825251"/>
                    </a:ext>
                  </a:extLst>
                </a:gridCol>
                <a:gridCol w="894292">
                  <a:extLst>
                    <a:ext uri="{9D8B030D-6E8A-4147-A177-3AD203B41FA5}">
                      <a16:colId xmlns:a16="http://schemas.microsoft.com/office/drawing/2014/main" val="1105547931"/>
                    </a:ext>
                  </a:extLst>
                </a:gridCol>
                <a:gridCol w="894292">
                  <a:extLst>
                    <a:ext uri="{9D8B030D-6E8A-4147-A177-3AD203B41FA5}">
                      <a16:colId xmlns:a16="http://schemas.microsoft.com/office/drawing/2014/main" val="1891703009"/>
                    </a:ext>
                  </a:extLst>
                </a:gridCol>
                <a:gridCol w="894292">
                  <a:extLst>
                    <a:ext uri="{9D8B030D-6E8A-4147-A177-3AD203B41FA5}">
                      <a16:colId xmlns:a16="http://schemas.microsoft.com/office/drawing/2014/main" val="3783039657"/>
                    </a:ext>
                  </a:extLst>
                </a:gridCol>
                <a:gridCol w="894292">
                  <a:extLst>
                    <a:ext uri="{9D8B030D-6E8A-4147-A177-3AD203B41FA5}">
                      <a16:colId xmlns:a16="http://schemas.microsoft.com/office/drawing/2014/main" val="2570310001"/>
                    </a:ext>
                  </a:extLst>
                </a:gridCol>
                <a:gridCol w="894292">
                  <a:extLst>
                    <a:ext uri="{9D8B030D-6E8A-4147-A177-3AD203B41FA5}">
                      <a16:colId xmlns:a16="http://schemas.microsoft.com/office/drawing/2014/main" val="1456361089"/>
                    </a:ext>
                  </a:extLst>
                </a:gridCol>
                <a:gridCol w="894292">
                  <a:extLst>
                    <a:ext uri="{9D8B030D-6E8A-4147-A177-3AD203B41FA5}">
                      <a16:colId xmlns:a16="http://schemas.microsoft.com/office/drawing/2014/main" val="2466843431"/>
                    </a:ext>
                  </a:extLst>
                </a:gridCol>
              </a:tblGrid>
              <a:tr h="829475">
                <a:tc>
                  <a:txBody>
                    <a:bodyPr/>
                    <a:lstStyle/>
                    <a:p>
                      <a:pPr algn="l" fontAlgn="b"/>
                      <a:endParaRPr lang="en-US" sz="1100" b="1"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ctr" fontAlgn="b"/>
                      <a:endParaRPr lang="en-US" sz="1100" b="1"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ctr" fontAlgn="b"/>
                      <a:endParaRPr lang="en-US" sz="1100" b="1"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ctr" fontAlgn="b"/>
                      <a:endParaRPr lang="en-US" sz="1100" b="1"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ctr" fontAlgn="b"/>
                      <a:endParaRPr lang="en-US" sz="1100" b="1"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ctr" fontAlgn="b"/>
                      <a:endParaRPr lang="en-US" sz="1100" b="1"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ctr" fontAlgn="b"/>
                      <a:endParaRPr lang="en-US" sz="1100" b="1"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ctr" fontAlgn="b"/>
                      <a:endParaRPr lang="en-US" sz="1100" b="1"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ctr" fontAlgn="b"/>
                      <a:endParaRPr lang="en-US" sz="1100" b="1"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ctr" fontAlgn="b"/>
                      <a:endParaRPr lang="en-US" sz="1100" b="1"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ctr" fontAlgn="b"/>
                      <a:endParaRPr lang="en-US" sz="1100" b="1"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ctr" fontAlgn="b"/>
                      <a:endParaRPr lang="en-US" sz="1100" b="1"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extLst>
                  <a:ext uri="{0D108BD9-81ED-4DB2-BD59-A6C34878D82A}">
                    <a16:rowId xmlns:a16="http://schemas.microsoft.com/office/drawing/2014/main" val="2296418611"/>
                  </a:ext>
                </a:extLst>
              </a:tr>
              <a:tr h="139018">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extLst>
                  <a:ext uri="{0D108BD9-81ED-4DB2-BD59-A6C34878D82A}">
                    <a16:rowId xmlns:a16="http://schemas.microsoft.com/office/drawing/2014/main" val="4115592588"/>
                  </a:ext>
                </a:extLst>
              </a:tr>
              <a:tr h="139018">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extLst>
                  <a:ext uri="{0D108BD9-81ED-4DB2-BD59-A6C34878D82A}">
                    <a16:rowId xmlns:a16="http://schemas.microsoft.com/office/drawing/2014/main" val="3936000142"/>
                  </a:ext>
                </a:extLst>
              </a:tr>
              <a:tr h="139018">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extLst>
                  <a:ext uri="{0D108BD9-81ED-4DB2-BD59-A6C34878D82A}">
                    <a16:rowId xmlns:a16="http://schemas.microsoft.com/office/drawing/2014/main" val="2187836710"/>
                  </a:ext>
                </a:extLst>
              </a:tr>
              <a:tr h="139018">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extLst>
                  <a:ext uri="{0D108BD9-81ED-4DB2-BD59-A6C34878D82A}">
                    <a16:rowId xmlns:a16="http://schemas.microsoft.com/office/drawing/2014/main" val="466683781"/>
                  </a:ext>
                </a:extLst>
              </a:tr>
              <a:tr h="139018">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extLst>
                  <a:ext uri="{0D108BD9-81ED-4DB2-BD59-A6C34878D82A}">
                    <a16:rowId xmlns:a16="http://schemas.microsoft.com/office/drawing/2014/main" val="985585284"/>
                  </a:ext>
                </a:extLst>
              </a:tr>
              <a:tr h="139018">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extLst>
                  <a:ext uri="{0D108BD9-81ED-4DB2-BD59-A6C34878D82A}">
                    <a16:rowId xmlns:a16="http://schemas.microsoft.com/office/drawing/2014/main" val="2481566223"/>
                  </a:ext>
                </a:extLst>
              </a:tr>
              <a:tr h="139018">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extLst>
                  <a:ext uri="{0D108BD9-81ED-4DB2-BD59-A6C34878D82A}">
                    <a16:rowId xmlns:a16="http://schemas.microsoft.com/office/drawing/2014/main" val="3523309609"/>
                  </a:ext>
                </a:extLst>
              </a:tr>
              <a:tr h="139018">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extLst>
                  <a:ext uri="{0D108BD9-81ED-4DB2-BD59-A6C34878D82A}">
                    <a16:rowId xmlns:a16="http://schemas.microsoft.com/office/drawing/2014/main" val="2297647823"/>
                  </a:ext>
                </a:extLst>
              </a:tr>
              <a:tr h="139018">
                <a:tc>
                  <a:txBody>
                    <a:bodyPr/>
                    <a:lstStyle/>
                    <a:p>
                      <a:pPr algn="l" fontAlgn="b"/>
                      <a:endParaRPr lang="en-US" sz="1100" b="0" i="0" u="none" strike="noStrike" dirty="0">
                        <a:solidFill>
                          <a:srgbClr val="000000"/>
                        </a:solidFill>
                        <a:effectLst/>
                        <a:highlight>
                          <a:srgbClr val="FFFF00"/>
                        </a:highligh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highlight>
                          <a:srgbClr val="FFFF00"/>
                        </a:highligh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highlight>
                          <a:srgbClr val="FFFF00"/>
                        </a:highligh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highlight>
                          <a:srgbClr val="FFFF00"/>
                        </a:highligh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highlight>
                          <a:srgbClr val="FFFF00"/>
                        </a:highligh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highlight>
                          <a:srgbClr val="FFFF00"/>
                        </a:highligh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highlight>
                          <a:srgbClr val="FFFF00"/>
                        </a:highligh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highlight>
                          <a:srgbClr val="FFFF00"/>
                        </a:highligh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highlight>
                          <a:srgbClr val="FFFF00"/>
                        </a:highligh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highlight>
                          <a:srgbClr val="FFFF00"/>
                        </a:highligh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highlight>
                          <a:srgbClr val="FFFF00"/>
                        </a:highligh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highlight>
                          <a:srgbClr val="FFFF00"/>
                        </a:highlight>
                        <a:latin typeface="Times New Roman" panose="02020603050405020304" pitchFamily="18" charset="0"/>
                      </a:endParaRPr>
                    </a:p>
                  </a:txBody>
                  <a:tcPr marL="4270" marR="4270" marT="4270" marB="0" anchor="b">
                    <a:lnL>
                      <a:noFill/>
                    </a:lnL>
                    <a:lnR>
                      <a:noFill/>
                    </a:lnR>
                    <a:lnT>
                      <a:noFill/>
                    </a:lnT>
                    <a:lnB>
                      <a:noFill/>
                    </a:lnB>
                  </a:tcPr>
                </a:tc>
                <a:extLst>
                  <a:ext uri="{0D108BD9-81ED-4DB2-BD59-A6C34878D82A}">
                    <a16:rowId xmlns:a16="http://schemas.microsoft.com/office/drawing/2014/main" val="557249762"/>
                  </a:ext>
                </a:extLst>
              </a:tr>
              <a:tr h="139018">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extLst>
                  <a:ext uri="{0D108BD9-81ED-4DB2-BD59-A6C34878D82A}">
                    <a16:rowId xmlns:a16="http://schemas.microsoft.com/office/drawing/2014/main" val="1573061762"/>
                  </a:ext>
                </a:extLst>
              </a:tr>
              <a:tr h="139018">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extLst>
                  <a:ext uri="{0D108BD9-81ED-4DB2-BD59-A6C34878D82A}">
                    <a16:rowId xmlns:a16="http://schemas.microsoft.com/office/drawing/2014/main" val="320459561"/>
                  </a:ext>
                </a:extLst>
              </a:tr>
              <a:tr h="139018">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extLst>
                  <a:ext uri="{0D108BD9-81ED-4DB2-BD59-A6C34878D82A}">
                    <a16:rowId xmlns:a16="http://schemas.microsoft.com/office/drawing/2014/main" val="4061500067"/>
                  </a:ext>
                </a:extLst>
              </a:tr>
              <a:tr h="139018">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extLst>
                  <a:ext uri="{0D108BD9-81ED-4DB2-BD59-A6C34878D82A}">
                    <a16:rowId xmlns:a16="http://schemas.microsoft.com/office/drawing/2014/main" val="1968943608"/>
                  </a:ext>
                </a:extLst>
              </a:tr>
              <a:tr h="139018">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extLst>
                  <a:ext uri="{0D108BD9-81ED-4DB2-BD59-A6C34878D82A}">
                    <a16:rowId xmlns:a16="http://schemas.microsoft.com/office/drawing/2014/main" val="300565590"/>
                  </a:ext>
                </a:extLst>
              </a:tr>
              <a:tr h="139018">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extLst>
                  <a:ext uri="{0D108BD9-81ED-4DB2-BD59-A6C34878D82A}">
                    <a16:rowId xmlns:a16="http://schemas.microsoft.com/office/drawing/2014/main" val="2621875853"/>
                  </a:ext>
                </a:extLst>
              </a:tr>
              <a:tr h="139018">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extLst>
                  <a:ext uri="{0D108BD9-81ED-4DB2-BD59-A6C34878D82A}">
                    <a16:rowId xmlns:a16="http://schemas.microsoft.com/office/drawing/2014/main" val="2796697995"/>
                  </a:ext>
                </a:extLst>
              </a:tr>
              <a:tr h="139018">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extLst>
                  <a:ext uri="{0D108BD9-81ED-4DB2-BD59-A6C34878D82A}">
                    <a16:rowId xmlns:a16="http://schemas.microsoft.com/office/drawing/2014/main" val="3891428808"/>
                  </a:ext>
                </a:extLst>
              </a:tr>
              <a:tr h="139018">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extLst>
                  <a:ext uri="{0D108BD9-81ED-4DB2-BD59-A6C34878D82A}">
                    <a16:rowId xmlns:a16="http://schemas.microsoft.com/office/drawing/2014/main" val="3257750271"/>
                  </a:ext>
                </a:extLst>
              </a:tr>
              <a:tr h="278036">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extLst>
                  <a:ext uri="{0D108BD9-81ED-4DB2-BD59-A6C34878D82A}">
                    <a16:rowId xmlns:a16="http://schemas.microsoft.com/office/drawing/2014/main" val="2628028262"/>
                  </a:ext>
                </a:extLst>
              </a:tr>
              <a:tr h="139018">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extLst>
                  <a:ext uri="{0D108BD9-81ED-4DB2-BD59-A6C34878D82A}">
                    <a16:rowId xmlns:a16="http://schemas.microsoft.com/office/drawing/2014/main" val="3350523210"/>
                  </a:ext>
                </a:extLst>
              </a:tr>
              <a:tr h="139018">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extLst>
                  <a:ext uri="{0D108BD9-81ED-4DB2-BD59-A6C34878D82A}">
                    <a16:rowId xmlns:a16="http://schemas.microsoft.com/office/drawing/2014/main" val="2179958537"/>
                  </a:ext>
                </a:extLst>
              </a:tr>
              <a:tr h="139018">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extLst>
                  <a:ext uri="{0D108BD9-81ED-4DB2-BD59-A6C34878D82A}">
                    <a16:rowId xmlns:a16="http://schemas.microsoft.com/office/drawing/2014/main" val="544607742"/>
                  </a:ext>
                </a:extLst>
              </a:tr>
              <a:tr h="139018">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l"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extLst>
                  <a:ext uri="{0D108BD9-81ED-4DB2-BD59-A6C34878D82A}">
                    <a16:rowId xmlns:a16="http://schemas.microsoft.com/office/drawing/2014/main" val="3048643211"/>
                  </a:ext>
                </a:extLst>
              </a:tr>
              <a:tr h="278036">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l"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extLst>
                  <a:ext uri="{0D108BD9-81ED-4DB2-BD59-A6C34878D82A}">
                    <a16:rowId xmlns:a16="http://schemas.microsoft.com/office/drawing/2014/main" val="4188484138"/>
                  </a:ext>
                </a:extLst>
              </a:tr>
              <a:tr h="278036">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l"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extLst>
                  <a:ext uri="{0D108BD9-81ED-4DB2-BD59-A6C34878D82A}">
                    <a16:rowId xmlns:a16="http://schemas.microsoft.com/office/drawing/2014/main" val="2825763451"/>
                  </a:ext>
                </a:extLst>
              </a:tr>
            </a:tbl>
          </a:graphicData>
        </a:graphic>
      </p:graphicFrame>
      <p:graphicFrame>
        <p:nvGraphicFramePr>
          <p:cNvPr id="5" name="Table 5">
            <a:extLst>
              <a:ext uri="{FF2B5EF4-FFF2-40B4-BE49-F238E27FC236}">
                <a16:creationId xmlns:a16="http://schemas.microsoft.com/office/drawing/2014/main" id="{500E0030-6236-4DAE-B099-5A3AD23D863F}"/>
              </a:ext>
            </a:extLst>
          </p:cNvPr>
          <p:cNvGraphicFramePr>
            <a:graphicFrameLocks noGrp="1"/>
          </p:cNvGraphicFramePr>
          <p:nvPr>
            <p:extLst>
              <p:ext uri="{D42A27DB-BD31-4B8C-83A1-F6EECF244321}">
                <p14:modId xmlns:p14="http://schemas.microsoft.com/office/powerpoint/2010/main" val="3601650562"/>
              </p:ext>
            </p:extLst>
          </p:nvPr>
        </p:nvGraphicFramePr>
        <p:xfrm>
          <a:off x="1859280" y="1361439"/>
          <a:ext cx="8249919" cy="5131434"/>
        </p:xfrm>
        <a:graphic>
          <a:graphicData uri="http://schemas.openxmlformats.org/drawingml/2006/table">
            <a:tbl>
              <a:tblPr firstRow="1" bandRow="1">
                <a:tableStyleId>{073A0DAA-6AF3-43AB-8588-CEC1D06C72B9}</a:tableStyleId>
              </a:tblPr>
              <a:tblGrid>
                <a:gridCol w="2749973">
                  <a:extLst>
                    <a:ext uri="{9D8B030D-6E8A-4147-A177-3AD203B41FA5}">
                      <a16:colId xmlns:a16="http://schemas.microsoft.com/office/drawing/2014/main" val="2205351036"/>
                    </a:ext>
                  </a:extLst>
                </a:gridCol>
                <a:gridCol w="2749973">
                  <a:extLst>
                    <a:ext uri="{9D8B030D-6E8A-4147-A177-3AD203B41FA5}">
                      <a16:colId xmlns:a16="http://schemas.microsoft.com/office/drawing/2014/main" val="308813179"/>
                    </a:ext>
                  </a:extLst>
                </a:gridCol>
                <a:gridCol w="2749973">
                  <a:extLst>
                    <a:ext uri="{9D8B030D-6E8A-4147-A177-3AD203B41FA5}">
                      <a16:colId xmlns:a16="http://schemas.microsoft.com/office/drawing/2014/main" val="608079632"/>
                    </a:ext>
                  </a:extLst>
                </a:gridCol>
              </a:tblGrid>
              <a:tr h="466494">
                <a:tc>
                  <a:txBody>
                    <a:bodyPr/>
                    <a:lstStyle/>
                    <a:p>
                      <a:pPr algn="ctr"/>
                      <a:r>
                        <a:rPr lang="en-US" sz="2400" dirty="0"/>
                        <a:t>Tax Year</a:t>
                      </a: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a:t>Millage Rate</a:t>
                      </a: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a:t>Variance</a:t>
                      </a:r>
                      <a:endParaRPr lang="en-US" sz="2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233043795"/>
                  </a:ext>
                </a:extLst>
              </a:tr>
              <a:tr h="466494">
                <a:tc>
                  <a:txBody>
                    <a:bodyPr/>
                    <a:lstStyle/>
                    <a:p>
                      <a:pPr algn="ctr"/>
                      <a:r>
                        <a:rPr lang="en-US" sz="2400" dirty="0"/>
                        <a:t>2013</a:t>
                      </a:r>
                      <a:endParaRPr lang="en-US" sz="2400" dirty="0">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17.945</a:t>
                      </a: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a:t>0</a:t>
                      </a:r>
                      <a:endParaRPr lang="en-US" sz="2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677122823"/>
                  </a:ext>
                </a:extLst>
              </a:tr>
              <a:tr h="466494">
                <a:tc>
                  <a:txBody>
                    <a:bodyPr/>
                    <a:lstStyle/>
                    <a:p>
                      <a:pPr algn="ctr"/>
                      <a:r>
                        <a:rPr lang="en-US" sz="2400" dirty="0"/>
                        <a:t>2014</a:t>
                      </a:r>
                      <a:endParaRPr lang="en-US" sz="2400" dirty="0">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u="none" strike="noStrike" kern="1200" cap="none" spc="0" normalizeH="0" baseline="0" noProof="0" dirty="0">
                          <a:ln>
                            <a:noFill/>
                          </a:ln>
                          <a:solidFill>
                            <a:prstClr val="black"/>
                          </a:solidFill>
                          <a:effectLst/>
                          <a:uLnTx/>
                          <a:uFillTx/>
                        </a:rPr>
                        <a:t>17.945</a:t>
                      </a: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a:tc>
                <a:tc>
                  <a:txBody>
                    <a:bodyPr/>
                    <a:lstStyle/>
                    <a:p>
                      <a:pPr algn="ctr"/>
                      <a:r>
                        <a:rPr lang="en-US" sz="2400" dirty="0"/>
                        <a:t>0</a:t>
                      </a:r>
                      <a:endParaRPr lang="en-US" sz="2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712536302"/>
                  </a:ext>
                </a:extLst>
              </a:tr>
              <a:tr h="466494">
                <a:tc>
                  <a:txBody>
                    <a:bodyPr/>
                    <a:lstStyle/>
                    <a:p>
                      <a:pPr algn="ctr"/>
                      <a:r>
                        <a:rPr lang="en-US" sz="2400" dirty="0"/>
                        <a:t>2015</a:t>
                      </a:r>
                      <a:endParaRPr lang="en-US" sz="2400" dirty="0">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u="none" strike="noStrike" kern="1200" cap="none" spc="0" normalizeH="0" baseline="0" noProof="0" dirty="0">
                          <a:ln>
                            <a:noFill/>
                          </a:ln>
                          <a:solidFill>
                            <a:prstClr val="black"/>
                          </a:solidFill>
                          <a:effectLst/>
                          <a:uLnTx/>
                          <a:uFillTx/>
                        </a:rPr>
                        <a:t>17.945</a:t>
                      </a: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a:tc>
                <a:tc>
                  <a:txBody>
                    <a:bodyPr/>
                    <a:lstStyle/>
                    <a:p>
                      <a:pPr algn="ctr"/>
                      <a:r>
                        <a:rPr lang="en-US" sz="2400" dirty="0"/>
                        <a:t>0</a:t>
                      </a:r>
                      <a:endParaRPr lang="en-US" sz="2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560322835"/>
                  </a:ext>
                </a:extLst>
              </a:tr>
              <a:tr h="466494">
                <a:tc>
                  <a:txBody>
                    <a:bodyPr/>
                    <a:lstStyle/>
                    <a:p>
                      <a:pPr algn="ctr"/>
                      <a:r>
                        <a:rPr lang="en-US" sz="2400" dirty="0"/>
                        <a:t>2016</a:t>
                      </a:r>
                      <a:endParaRPr lang="en-US" sz="2400" dirty="0">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u="none" strike="noStrike" kern="1200" cap="none" spc="0" normalizeH="0" baseline="0" noProof="0" dirty="0">
                          <a:ln>
                            <a:noFill/>
                          </a:ln>
                          <a:solidFill>
                            <a:prstClr val="black"/>
                          </a:solidFill>
                          <a:effectLst/>
                          <a:uLnTx/>
                          <a:uFillTx/>
                        </a:rPr>
                        <a:t>19.945</a:t>
                      </a: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a:tc>
                <a:tc>
                  <a:txBody>
                    <a:bodyPr/>
                    <a:lstStyle/>
                    <a:p>
                      <a:pPr algn="ctr"/>
                      <a:r>
                        <a:rPr lang="en-US" sz="2400" dirty="0"/>
                        <a:t>2.000</a:t>
                      </a:r>
                      <a:endParaRPr lang="en-US" sz="2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944699929"/>
                  </a:ext>
                </a:extLst>
              </a:tr>
              <a:tr h="466494">
                <a:tc>
                  <a:txBody>
                    <a:bodyPr/>
                    <a:lstStyle/>
                    <a:p>
                      <a:pPr algn="ctr"/>
                      <a:r>
                        <a:rPr lang="en-US" sz="2400" dirty="0"/>
                        <a:t>2017</a:t>
                      </a: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a:t>19.814</a:t>
                      </a: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a:solidFill>
                            <a:srgbClr val="FF0000"/>
                          </a:solidFill>
                        </a:rPr>
                        <a:t>-0.131</a:t>
                      </a:r>
                      <a:endParaRPr lang="en-US" sz="2400" dirty="0">
                        <a:solidFill>
                          <a:srgbClr val="FF000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636335699"/>
                  </a:ext>
                </a:extLst>
              </a:tr>
              <a:tr h="466494">
                <a:tc>
                  <a:txBody>
                    <a:bodyPr/>
                    <a:lstStyle/>
                    <a:p>
                      <a:pPr algn="ctr"/>
                      <a:r>
                        <a:rPr lang="en-US" sz="2400" dirty="0"/>
                        <a:t>2018</a:t>
                      </a: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a:t>19.314</a:t>
                      </a: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a:solidFill>
                            <a:srgbClr val="FF0000"/>
                          </a:solidFill>
                        </a:rPr>
                        <a:t>-0.500</a:t>
                      </a:r>
                      <a:endParaRPr lang="en-US" sz="2400" dirty="0">
                        <a:solidFill>
                          <a:srgbClr val="FF000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274511563"/>
                  </a:ext>
                </a:extLst>
              </a:tr>
              <a:tr h="466494">
                <a:tc>
                  <a:txBody>
                    <a:bodyPr/>
                    <a:lstStyle/>
                    <a:p>
                      <a:pPr algn="ctr"/>
                      <a:r>
                        <a:rPr lang="en-US" sz="2400" dirty="0"/>
                        <a:t>2019</a:t>
                      </a: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a:t>18.814</a:t>
                      </a: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a:solidFill>
                            <a:srgbClr val="FF0000"/>
                          </a:solidFill>
                        </a:rPr>
                        <a:t>-0.500</a:t>
                      </a:r>
                      <a:endParaRPr lang="en-US" sz="2400" dirty="0">
                        <a:solidFill>
                          <a:srgbClr val="FF000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49265049"/>
                  </a:ext>
                </a:extLst>
              </a:tr>
              <a:tr h="466494">
                <a:tc>
                  <a:txBody>
                    <a:bodyPr/>
                    <a:lstStyle/>
                    <a:p>
                      <a:pPr algn="ctr"/>
                      <a:r>
                        <a:rPr lang="en-US" sz="2400" dirty="0"/>
                        <a:t>2020</a:t>
                      </a: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a:t>18.493</a:t>
                      </a: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a:solidFill>
                            <a:srgbClr val="FF0000"/>
                          </a:solidFill>
                        </a:rPr>
                        <a:t>-0.321</a:t>
                      </a:r>
                      <a:endParaRPr lang="en-US" sz="2400" dirty="0">
                        <a:solidFill>
                          <a:srgbClr val="FF000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826886925"/>
                  </a:ext>
                </a:extLst>
              </a:tr>
              <a:tr h="466494">
                <a:tc>
                  <a:txBody>
                    <a:bodyPr/>
                    <a:lstStyle/>
                    <a:p>
                      <a:pPr algn="ctr"/>
                      <a:r>
                        <a:rPr lang="en-US" sz="2400" dirty="0"/>
                        <a:t>2021</a:t>
                      </a: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a:t>18.099</a:t>
                      </a: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a:solidFill>
                            <a:srgbClr val="FF0000"/>
                          </a:solidFill>
                        </a:rPr>
                        <a:t>-0.394</a:t>
                      </a:r>
                      <a:endParaRPr lang="en-US" sz="2400" dirty="0">
                        <a:solidFill>
                          <a:srgbClr val="FF000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693682790"/>
                  </a:ext>
                </a:extLst>
              </a:tr>
              <a:tr h="466494">
                <a:tc>
                  <a:txBody>
                    <a:bodyPr/>
                    <a:lstStyle/>
                    <a:p>
                      <a:pPr algn="ctr"/>
                      <a:r>
                        <a:rPr lang="en-US" sz="2400" dirty="0"/>
                        <a:t>2022</a:t>
                      </a: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a:t>16.720</a:t>
                      </a: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a:solidFill>
                            <a:srgbClr val="FF0000"/>
                          </a:solidFill>
                        </a:rPr>
                        <a:t>-1.379</a:t>
                      </a:r>
                      <a:endParaRPr lang="en-US" sz="2400" dirty="0">
                        <a:solidFill>
                          <a:srgbClr val="FF000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278323735"/>
                  </a:ext>
                </a:extLst>
              </a:tr>
            </a:tbl>
          </a:graphicData>
        </a:graphic>
      </p:graphicFrame>
      <p:sp>
        <p:nvSpPr>
          <p:cNvPr id="7" name="Slide Number Placeholder 6">
            <a:extLst>
              <a:ext uri="{FF2B5EF4-FFF2-40B4-BE49-F238E27FC236}">
                <a16:creationId xmlns:a16="http://schemas.microsoft.com/office/drawing/2014/main" id="{4D216391-150D-5EFA-CE5B-E8472BA40F14}"/>
              </a:ext>
            </a:extLst>
          </p:cNvPr>
          <p:cNvSpPr>
            <a:spLocks noGrp="1"/>
          </p:cNvSpPr>
          <p:nvPr>
            <p:ph type="sldNum" sz="quarter" idx="12"/>
          </p:nvPr>
        </p:nvSpPr>
        <p:spPr/>
        <p:txBody>
          <a:bodyPr/>
          <a:lstStyle/>
          <a:p>
            <a:fld id="{F5429E20-6135-4A01-AE1B-F6BE31181CEC}" type="slidenum">
              <a:rPr lang="en-US" smtClean="0"/>
              <a:t>35</a:t>
            </a:fld>
            <a:endParaRPr lang="en-US" dirty="0"/>
          </a:p>
        </p:txBody>
      </p:sp>
    </p:spTree>
    <p:extLst>
      <p:ext uri="{BB962C8B-B14F-4D97-AF65-F5344CB8AC3E}">
        <p14:creationId xmlns:p14="http://schemas.microsoft.com/office/powerpoint/2010/main" val="33674551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 rectangle&#10;&#10;Description automatically generated">
            <a:extLst>
              <a:ext uri="{FF2B5EF4-FFF2-40B4-BE49-F238E27FC236}">
                <a16:creationId xmlns:a16="http://schemas.microsoft.com/office/drawing/2014/main" id="{2AD9DEC6-B3CA-4C4F-9C22-0D644D9CE1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0"/>
            <a:ext cx="12192000" cy="6858000"/>
          </a:xfrm>
          <a:prstGeom prst="rect">
            <a:avLst/>
          </a:prstGeom>
        </p:spPr>
      </p:pic>
      <p:sp>
        <p:nvSpPr>
          <p:cNvPr id="5" name="TextBox 4">
            <a:extLst>
              <a:ext uri="{FF2B5EF4-FFF2-40B4-BE49-F238E27FC236}">
                <a16:creationId xmlns:a16="http://schemas.microsoft.com/office/drawing/2014/main" id="{99982389-2625-4ABF-8AF6-FA4D5A16091A}"/>
              </a:ext>
            </a:extLst>
          </p:cNvPr>
          <p:cNvSpPr txBox="1"/>
          <p:nvPr/>
        </p:nvSpPr>
        <p:spPr>
          <a:xfrm>
            <a:off x="862170" y="607408"/>
            <a:ext cx="10467657" cy="2585323"/>
          </a:xfrm>
          <a:prstGeom prst="rect">
            <a:avLst/>
          </a:prstGeom>
          <a:noFill/>
        </p:spPr>
        <p:txBody>
          <a:bodyPr wrap="square" rtlCol="0">
            <a:spAutoFit/>
          </a:bodyPr>
          <a:lstStyle/>
          <a:p>
            <a:pPr algn="ctr"/>
            <a:r>
              <a:rPr lang="en-US" sz="5400" b="1" dirty="0">
                <a:solidFill>
                  <a:schemeClr val="bg1"/>
                </a:solidFill>
                <a:latin typeface="Arial" panose="020B0604020202020204" pitchFamily="34" charset="0"/>
                <a:cs typeface="Arial" panose="020B0604020202020204" pitchFamily="34" charset="0"/>
              </a:rPr>
              <a:t>FY 2024</a:t>
            </a:r>
          </a:p>
          <a:p>
            <a:pPr algn="ctr"/>
            <a:r>
              <a:rPr lang="en-US" sz="5400" b="1" dirty="0">
                <a:solidFill>
                  <a:schemeClr val="bg1"/>
                </a:solidFill>
                <a:latin typeface="Arial" panose="020B0604020202020204" pitchFamily="34" charset="0"/>
                <a:cs typeface="Arial" panose="020B0604020202020204" pitchFamily="34" charset="0"/>
              </a:rPr>
              <a:t>General Fund</a:t>
            </a:r>
          </a:p>
          <a:p>
            <a:pPr algn="ctr"/>
            <a:r>
              <a:rPr lang="en-US" sz="5400" b="1" dirty="0">
                <a:solidFill>
                  <a:schemeClr val="bg1"/>
                </a:solidFill>
                <a:latin typeface="Arial" panose="020B0604020202020204" pitchFamily="34" charset="0"/>
                <a:cs typeface="Arial" panose="020B0604020202020204" pitchFamily="34" charset="0"/>
              </a:rPr>
              <a:t>State Revenue Projections</a:t>
            </a:r>
          </a:p>
        </p:txBody>
      </p:sp>
      <p:cxnSp>
        <p:nvCxnSpPr>
          <p:cNvPr id="6" name="Straight Connector 5">
            <a:extLst>
              <a:ext uri="{FF2B5EF4-FFF2-40B4-BE49-F238E27FC236}">
                <a16:creationId xmlns:a16="http://schemas.microsoft.com/office/drawing/2014/main" id="{F1A1B8DC-CE16-4098-920A-BF94DA555DB4}"/>
              </a:ext>
            </a:extLst>
          </p:cNvPr>
          <p:cNvCxnSpPr/>
          <p:nvPr/>
        </p:nvCxnSpPr>
        <p:spPr>
          <a:xfrm>
            <a:off x="1981199" y="3192731"/>
            <a:ext cx="8229600" cy="0"/>
          </a:xfrm>
          <a:prstGeom prst="line">
            <a:avLst/>
          </a:prstGeom>
          <a:ln w="31750">
            <a:solidFill>
              <a:srgbClr val="CC9900"/>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90AF45AC-395F-CD08-5049-720AA1A3F43A}"/>
              </a:ext>
            </a:extLst>
          </p:cNvPr>
          <p:cNvSpPr>
            <a:spLocks noGrp="1"/>
          </p:cNvSpPr>
          <p:nvPr>
            <p:ph type="sldNum" sz="quarter" idx="12"/>
          </p:nvPr>
        </p:nvSpPr>
        <p:spPr/>
        <p:txBody>
          <a:bodyPr/>
          <a:lstStyle/>
          <a:p>
            <a:fld id="{F5429E20-6135-4A01-AE1B-F6BE31181CEC}" type="slidenum">
              <a:rPr lang="en-US" smtClean="0"/>
              <a:t>36</a:t>
            </a:fld>
            <a:endParaRPr lang="en-US" dirty="0"/>
          </a:p>
        </p:txBody>
      </p:sp>
    </p:spTree>
    <p:extLst>
      <p:ext uri="{BB962C8B-B14F-4D97-AF65-F5344CB8AC3E}">
        <p14:creationId xmlns:p14="http://schemas.microsoft.com/office/powerpoint/2010/main" val="6953126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E4A860B3-47AD-470F-9360-F6F6D1F92BA4}"/>
              </a:ext>
            </a:extLst>
          </p:cNvPr>
          <p:cNvSpPr txBox="1"/>
          <p:nvPr/>
        </p:nvSpPr>
        <p:spPr>
          <a:xfrm>
            <a:off x="663649" y="419809"/>
            <a:ext cx="10864701" cy="584775"/>
          </a:xfrm>
          <a:prstGeom prst="rect">
            <a:avLst/>
          </a:prstGeom>
          <a:noFill/>
        </p:spPr>
        <p:txBody>
          <a:bodyPr wrap="square" rtlCol="0">
            <a:spAutoFit/>
          </a:bodyPr>
          <a:lstStyle/>
          <a:p>
            <a:pPr algn="ctr"/>
            <a:r>
              <a:rPr lang="en-US" sz="3200" dirty="0">
                <a:solidFill>
                  <a:schemeClr val="bg1"/>
                </a:solidFill>
                <a:latin typeface="Arial" panose="020B0604020202020204" pitchFamily="34" charset="0"/>
                <a:cs typeface="Arial" panose="020B0604020202020204" pitchFamily="34" charset="0"/>
              </a:rPr>
              <a:t>State Revenues</a:t>
            </a:r>
            <a:endParaRPr lang="en-US" sz="3400" dirty="0">
              <a:solidFill>
                <a:schemeClr val="bg1"/>
              </a:solidFill>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22DF2274-7BAB-F389-F096-9F5C218BF230}"/>
              </a:ext>
            </a:extLst>
          </p:cNvPr>
          <p:cNvPicPr>
            <a:picLocks noChangeAspect="1"/>
          </p:cNvPicPr>
          <p:nvPr/>
        </p:nvPicPr>
        <p:blipFill>
          <a:blip r:embed="rId3"/>
          <a:stretch>
            <a:fillRect/>
          </a:stretch>
        </p:blipFill>
        <p:spPr>
          <a:xfrm>
            <a:off x="2009774" y="1341877"/>
            <a:ext cx="8172450" cy="5178829"/>
          </a:xfrm>
          <a:prstGeom prst="rect">
            <a:avLst/>
          </a:prstGeom>
        </p:spPr>
      </p:pic>
      <p:sp>
        <p:nvSpPr>
          <p:cNvPr id="2" name="Slide Number Placeholder 1">
            <a:extLst>
              <a:ext uri="{FF2B5EF4-FFF2-40B4-BE49-F238E27FC236}">
                <a16:creationId xmlns:a16="http://schemas.microsoft.com/office/drawing/2014/main" id="{7EEEA16E-66BC-C8D0-0DB6-AC6352B9DF0A}"/>
              </a:ext>
            </a:extLst>
          </p:cNvPr>
          <p:cNvSpPr>
            <a:spLocks noGrp="1"/>
          </p:cNvSpPr>
          <p:nvPr>
            <p:ph type="sldNum" sz="quarter" idx="12"/>
          </p:nvPr>
        </p:nvSpPr>
        <p:spPr/>
        <p:txBody>
          <a:bodyPr/>
          <a:lstStyle/>
          <a:p>
            <a:fld id="{F5429E20-6135-4A01-AE1B-F6BE31181CEC}" type="slidenum">
              <a:rPr lang="en-US" smtClean="0"/>
              <a:t>37</a:t>
            </a:fld>
            <a:endParaRPr lang="en-US" dirty="0"/>
          </a:p>
        </p:txBody>
      </p:sp>
    </p:spTree>
    <p:extLst>
      <p:ext uri="{BB962C8B-B14F-4D97-AF65-F5344CB8AC3E}">
        <p14:creationId xmlns:p14="http://schemas.microsoft.com/office/powerpoint/2010/main" val="41643688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BD02E99-1C77-07A2-711C-9D3DD5F984F4}"/>
              </a:ext>
            </a:extLst>
          </p:cNvPr>
          <p:cNvPicPr>
            <a:picLocks noChangeAspect="1"/>
          </p:cNvPicPr>
          <p:nvPr/>
        </p:nvPicPr>
        <p:blipFill>
          <a:blip r:embed="rId2"/>
          <a:stretch>
            <a:fillRect/>
          </a:stretch>
        </p:blipFill>
        <p:spPr>
          <a:xfrm>
            <a:off x="315884" y="74814"/>
            <a:ext cx="11596254" cy="6646661"/>
          </a:xfrm>
          <a:prstGeom prst="rect">
            <a:avLst/>
          </a:prstGeom>
        </p:spPr>
      </p:pic>
      <p:sp>
        <p:nvSpPr>
          <p:cNvPr id="3" name="Slide Number Placeholder 2">
            <a:extLst>
              <a:ext uri="{FF2B5EF4-FFF2-40B4-BE49-F238E27FC236}">
                <a16:creationId xmlns:a16="http://schemas.microsoft.com/office/drawing/2014/main" id="{F3FB5597-D803-07D4-98BF-25AB97DD8314}"/>
              </a:ext>
            </a:extLst>
          </p:cNvPr>
          <p:cNvSpPr>
            <a:spLocks noGrp="1"/>
          </p:cNvSpPr>
          <p:nvPr>
            <p:ph type="sldNum" sz="quarter" idx="12"/>
          </p:nvPr>
        </p:nvSpPr>
        <p:spPr/>
        <p:txBody>
          <a:bodyPr/>
          <a:lstStyle/>
          <a:p>
            <a:fld id="{F5429E20-6135-4A01-AE1B-F6BE31181CEC}" type="slidenum">
              <a:rPr lang="en-US" smtClean="0"/>
              <a:t>38</a:t>
            </a:fld>
            <a:endParaRPr lang="en-US" dirty="0"/>
          </a:p>
        </p:txBody>
      </p:sp>
    </p:spTree>
    <p:extLst>
      <p:ext uri="{BB962C8B-B14F-4D97-AF65-F5344CB8AC3E}">
        <p14:creationId xmlns:p14="http://schemas.microsoft.com/office/powerpoint/2010/main" val="42560879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E4A860B3-47AD-470F-9360-F6F6D1F92BA4}"/>
              </a:ext>
            </a:extLst>
          </p:cNvPr>
          <p:cNvSpPr txBox="1"/>
          <p:nvPr/>
        </p:nvSpPr>
        <p:spPr>
          <a:xfrm>
            <a:off x="489098" y="510363"/>
            <a:ext cx="10864701" cy="584775"/>
          </a:xfrm>
          <a:prstGeom prst="rect">
            <a:avLst/>
          </a:prstGeom>
          <a:noFill/>
        </p:spPr>
        <p:txBody>
          <a:bodyPr wrap="square" rtlCol="0">
            <a:spAutoFit/>
          </a:bodyPr>
          <a:lstStyle/>
          <a:p>
            <a:r>
              <a:rPr lang="en-US" sz="3200" dirty="0">
                <a:solidFill>
                  <a:schemeClr val="bg1"/>
                </a:solidFill>
                <a:latin typeface="Arial" panose="020B0604020202020204" pitchFamily="34" charset="0"/>
                <a:cs typeface="Arial" panose="020B0604020202020204" pitchFamily="34" charset="0"/>
              </a:rPr>
              <a:t>GaDOE QBE Allotment Comparisons FY 2024 to FY 2023</a:t>
            </a:r>
          </a:p>
        </p:txBody>
      </p:sp>
      <p:pic>
        <p:nvPicPr>
          <p:cNvPr id="2" name="Picture 1">
            <a:extLst>
              <a:ext uri="{FF2B5EF4-FFF2-40B4-BE49-F238E27FC236}">
                <a16:creationId xmlns:a16="http://schemas.microsoft.com/office/drawing/2014/main" id="{DAD095FE-F442-DF99-A5FB-DC0F44AA9235}"/>
              </a:ext>
            </a:extLst>
          </p:cNvPr>
          <p:cNvPicPr>
            <a:picLocks noChangeAspect="1"/>
          </p:cNvPicPr>
          <p:nvPr/>
        </p:nvPicPr>
        <p:blipFill>
          <a:blip r:embed="rId3"/>
          <a:stretch>
            <a:fillRect/>
          </a:stretch>
        </p:blipFill>
        <p:spPr>
          <a:xfrm>
            <a:off x="931026" y="1456222"/>
            <a:ext cx="10199716" cy="4819650"/>
          </a:xfrm>
          <a:prstGeom prst="rect">
            <a:avLst/>
          </a:prstGeom>
        </p:spPr>
      </p:pic>
      <p:sp>
        <p:nvSpPr>
          <p:cNvPr id="3" name="Slide Number Placeholder 2">
            <a:extLst>
              <a:ext uri="{FF2B5EF4-FFF2-40B4-BE49-F238E27FC236}">
                <a16:creationId xmlns:a16="http://schemas.microsoft.com/office/drawing/2014/main" id="{0973C045-A8F1-ADF0-B6A0-7A2FEB574CD8}"/>
              </a:ext>
            </a:extLst>
          </p:cNvPr>
          <p:cNvSpPr>
            <a:spLocks noGrp="1"/>
          </p:cNvSpPr>
          <p:nvPr>
            <p:ph type="sldNum" sz="quarter" idx="12"/>
          </p:nvPr>
        </p:nvSpPr>
        <p:spPr/>
        <p:txBody>
          <a:bodyPr/>
          <a:lstStyle/>
          <a:p>
            <a:fld id="{F5429E20-6135-4A01-AE1B-F6BE31181CEC}" type="slidenum">
              <a:rPr lang="en-US" smtClean="0"/>
              <a:t>39</a:t>
            </a:fld>
            <a:endParaRPr lang="en-US" dirty="0"/>
          </a:p>
        </p:txBody>
      </p:sp>
    </p:spTree>
    <p:extLst>
      <p:ext uri="{BB962C8B-B14F-4D97-AF65-F5344CB8AC3E}">
        <p14:creationId xmlns:p14="http://schemas.microsoft.com/office/powerpoint/2010/main" val="13996295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E4A860B3-47AD-470F-9360-F6F6D1F92BA4}"/>
              </a:ext>
            </a:extLst>
          </p:cNvPr>
          <p:cNvSpPr txBox="1"/>
          <p:nvPr/>
        </p:nvSpPr>
        <p:spPr>
          <a:xfrm>
            <a:off x="489098" y="510363"/>
            <a:ext cx="10864701" cy="584775"/>
          </a:xfrm>
          <a:prstGeom prst="rect">
            <a:avLst/>
          </a:prstGeom>
          <a:noFill/>
        </p:spPr>
        <p:txBody>
          <a:bodyPr wrap="square" rtlCol="0">
            <a:spAutoFit/>
          </a:bodyPr>
          <a:lstStyle/>
          <a:p>
            <a:r>
              <a:rPr lang="en-US" sz="3200" dirty="0">
                <a:solidFill>
                  <a:schemeClr val="bg1"/>
                </a:solidFill>
                <a:latin typeface="Arial" panose="020B0604020202020204" pitchFamily="34" charset="0"/>
                <a:cs typeface="Arial" panose="020B0604020202020204" pitchFamily="34" charset="0"/>
              </a:rPr>
              <a:t>Local Five Mill Share FY 2003 – FY 2024</a:t>
            </a:r>
          </a:p>
        </p:txBody>
      </p:sp>
      <p:graphicFrame>
        <p:nvGraphicFramePr>
          <p:cNvPr id="3" name="Table 6">
            <a:extLst>
              <a:ext uri="{FF2B5EF4-FFF2-40B4-BE49-F238E27FC236}">
                <a16:creationId xmlns:a16="http://schemas.microsoft.com/office/drawing/2014/main" id="{09783E42-C336-4032-83B5-E5AEE55A3603}"/>
              </a:ext>
            </a:extLst>
          </p:cNvPr>
          <p:cNvGraphicFramePr>
            <a:graphicFrameLocks noGrp="1"/>
          </p:cNvGraphicFramePr>
          <p:nvPr>
            <p:extLst>
              <p:ext uri="{D42A27DB-BD31-4B8C-83A1-F6EECF244321}">
                <p14:modId xmlns:p14="http://schemas.microsoft.com/office/powerpoint/2010/main" val="4140952096"/>
              </p:ext>
            </p:extLst>
          </p:nvPr>
        </p:nvGraphicFramePr>
        <p:xfrm>
          <a:off x="1005840" y="1371600"/>
          <a:ext cx="10541003" cy="5425440"/>
        </p:xfrm>
        <a:graphic>
          <a:graphicData uri="http://schemas.openxmlformats.org/drawingml/2006/table">
            <a:tbl>
              <a:tblPr firstRow="1" bandRow="1">
                <a:tableStyleId>{073A0DAA-6AF3-43AB-8588-CEC1D06C72B9}</a:tableStyleId>
              </a:tblPr>
              <a:tblGrid>
                <a:gridCol w="1299089">
                  <a:extLst>
                    <a:ext uri="{9D8B030D-6E8A-4147-A177-3AD203B41FA5}">
                      <a16:colId xmlns:a16="http://schemas.microsoft.com/office/drawing/2014/main" val="3996562093"/>
                    </a:ext>
                  </a:extLst>
                </a:gridCol>
                <a:gridCol w="2151920">
                  <a:extLst>
                    <a:ext uri="{9D8B030D-6E8A-4147-A177-3AD203B41FA5}">
                      <a16:colId xmlns:a16="http://schemas.microsoft.com/office/drawing/2014/main" val="238892588"/>
                    </a:ext>
                  </a:extLst>
                </a:gridCol>
                <a:gridCol w="1671752">
                  <a:extLst>
                    <a:ext uri="{9D8B030D-6E8A-4147-A177-3AD203B41FA5}">
                      <a16:colId xmlns:a16="http://schemas.microsoft.com/office/drawing/2014/main" val="3656668504"/>
                    </a:ext>
                  </a:extLst>
                </a:gridCol>
                <a:gridCol w="457777">
                  <a:extLst>
                    <a:ext uri="{9D8B030D-6E8A-4147-A177-3AD203B41FA5}">
                      <a16:colId xmlns:a16="http://schemas.microsoft.com/office/drawing/2014/main" val="3429632042"/>
                    </a:ext>
                  </a:extLst>
                </a:gridCol>
                <a:gridCol w="1326191">
                  <a:extLst>
                    <a:ext uri="{9D8B030D-6E8A-4147-A177-3AD203B41FA5}">
                      <a16:colId xmlns:a16="http://schemas.microsoft.com/office/drawing/2014/main" val="528211392"/>
                    </a:ext>
                  </a:extLst>
                </a:gridCol>
                <a:gridCol w="1925528">
                  <a:extLst>
                    <a:ext uri="{9D8B030D-6E8A-4147-A177-3AD203B41FA5}">
                      <a16:colId xmlns:a16="http://schemas.microsoft.com/office/drawing/2014/main" val="3299395725"/>
                    </a:ext>
                  </a:extLst>
                </a:gridCol>
                <a:gridCol w="1708746">
                  <a:extLst>
                    <a:ext uri="{9D8B030D-6E8A-4147-A177-3AD203B41FA5}">
                      <a16:colId xmlns:a16="http://schemas.microsoft.com/office/drawing/2014/main" val="2469704439"/>
                    </a:ext>
                  </a:extLst>
                </a:gridCol>
              </a:tblGrid>
              <a:tr h="624152">
                <a:tc>
                  <a:txBody>
                    <a:bodyPr/>
                    <a:lstStyle/>
                    <a:p>
                      <a:pPr algn="ctr"/>
                      <a:r>
                        <a:rPr lang="en-US" sz="1800" dirty="0"/>
                        <a:t>Fiscal Year</a:t>
                      </a:r>
                      <a:endParaRPr lang="en-US" sz="1800" dirty="0">
                        <a:latin typeface="Arial" panose="020B0604020202020204" pitchFamily="34" charset="0"/>
                        <a:cs typeface="Arial" panose="020B0604020202020204" pitchFamily="34" charset="0"/>
                      </a:endParaRPr>
                    </a:p>
                  </a:txBody>
                  <a:tcPr/>
                </a:tc>
                <a:tc>
                  <a:txBody>
                    <a:bodyPr/>
                    <a:lstStyle/>
                    <a:p>
                      <a:pPr algn="ctr"/>
                      <a:r>
                        <a:rPr lang="en-US" sz="1800" dirty="0"/>
                        <a:t>Local Five Mill Share</a:t>
                      </a:r>
                      <a:endParaRPr lang="en-US" sz="1800" dirty="0">
                        <a:latin typeface="Arial" panose="020B0604020202020204" pitchFamily="34" charset="0"/>
                        <a:cs typeface="Arial" panose="020B0604020202020204" pitchFamily="34" charset="0"/>
                      </a:endParaRPr>
                    </a:p>
                  </a:txBody>
                  <a:tcPr/>
                </a:tc>
                <a:tc>
                  <a:txBody>
                    <a:bodyPr/>
                    <a:lstStyle/>
                    <a:p>
                      <a:pPr algn="ctr"/>
                      <a:r>
                        <a:rPr lang="en-US" sz="1800" dirty="0"/>
                        <a:t>Change</a:t>
                      </a:r>
                      <a:endParaRPr lang="en-US" sz="1800" dirty="0">
                        <a:latin typeface="Arial" panose="020B0604020202020204" pitchFamily="34" charset="0"/>
                        <a:cs typeface="Arial" panose="020B0604020202020204" pitchFamily="34" charset="0"/>
                      </a:endParaRPr>
                    </a:p>
                  </a:txBody>
                  <a:tcPr/>
                </a:tc>
                <a:tc>
                  <a:txBody>
                    <a:bodyPr/>
                    <a:lstStyle/>
                    <a:p>
                      <a:pPr algn="ctr"/>
                      <a:endParaRPr lang="en-US" sz="1800" dirty="0">
                        <a:latin typeface="Arial" panose="020B0604020202020204" pitchFamily="34" charset="0"/>
                        <a:cs typeface="Arial" panose="020B0604020202020204" pitchFamily="34" charset="0"/>
                      </a:endParaRPr>
                    </a:p>
                  </a:txBody>
                  <a:tcPr/>
                </a:tc>
                <a:tc>
                  <a:txBody>
                    <a:bodyPr/>
                    <a:lstStyle/>
                    <a:p>
                      <a:pPr algn="ctr"/>
                      <a:r>
                        <a:rPr lang="en-US" sz="1800" dirty="0"/>
                        <a:t>Fiscal Year</a:t>
                      </a:r>
                      <a:endParaRPr lang="en-US" sz="1800" dirty="0">
                        <a:latin typeface="Arial" panose="020B0604020202020204" pitchFamily="34" charset="0"/>
                        <a:cs typeface="Arial" panose="020B0604020202020204" pitchFamily="34" charset="0"/>
                      </a:endParaRPr>
                    </a:p>
                  </a:txBody>
                  <a:tcPr/>
                </a:tc>
                <a:tc>
                  <a:txBody>
                    <a:bodyPr/>
                    <a:lstStyle/>
                    <a:p>
                      <a:pPr algn="ctr"/>
                      <a:r>
                        <a:rPr lang="en-US" sz="1800" dirty="0"/>
                        <a:t>Local Five Mill Share</a:t>
                      </a:r>
                      <a:endParaRPr lang="en-US" sz="1800" dirty="0">
                        <a:latin typeface="Arial" panose="020B0604020202020204" pitchFamily="34" charset="0"/>
                        <a:cs typeface="Arial" panose="020B0604020202020204" pitchFamily="34" charset="0"/>
                      </a:endParaRPr>
                    </a:p>
                  </a:txBody>
                  <a:tcPr/>
                </a:tc>
                <a:tc>
                  <a:txBody>
                    <a:bodyPr/>
                    <a:lstStyle/>
                    <a:p>
                      <a:pPr algn="ctr"/>
                      <a:r>
                        <a:rPr lang="en-US" sz="1800" dirty="0"/>
                        <a:t>Change</a:t>
                      </a:r>
                      <a:endParaRPr lang="en-US"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953743689"/>
                  </a:ext>
                </a:extLst>
              </a:tr>
              <a:tr h="361612">
                <a:tc>
                  <a:txBody>
                    <a:bodyPr/>
                    <a:lstStyle/>
                    <a:p>
                      <a:pPr algn="r"/>
                      <a:r>
                        <a:rPr lang="en-US" sz="1800" dirty="0"/>
                        <a:t>2003</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18,676,594</a:t>
                      </a:r>
                      <a:endParaRPr lang="en-US" sz="1800" dirty="0">
                        <a:latin typeface="Arial" panose="020B0604020202020204" pitchFamily="34" charset="0"/>
                        <a:cs typeface="Arial" panose="020B0604020202020204" pitchFamily="34" charset="0"/>
                      </a:endParaRPr>
                    </a:p>
                  </a:txBody>
                  <a:tcPr/>
                </a:tc>
                <a:tc>
                  <a:txBody>
                    <a:bodyPr/>
                    <a:lstStyle/>
                    <a:p>
                      <a:pPr algn="r"/>
                      <a:endParaRPr lang="en-US" sz="1800" dirty="0">
                        <a:latin typeface="Arial" panose="020B0604020202020204" pitchFamily="34" charset="0"/>
                        <a:cs typeface="Arial" panose="020B0604020202020204" pitchFamily="34" charset="0"/>
                      </a:endParaRPr>
                    </a:p>
                  </a:txBody>
                  <a:tcPr/>
                </a:tc>
                <a:tc>
                  <a:txBody>
                    <a:bodyPr/>
                    <a:lstStyle/>
                    <a:p>
                      <a:pPr algn="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2016</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20,865,007</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solidFill>
                            <a:schemeClr val="tx1"/>
                          </a:solidFill>
                        </a:rPr>
                        <a:t>87,572</a:t>
                      </a:r>
                      <a:endParaRPr lang="en-US" sz="1800"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704845705"/>
                  </a:ext>
                </a:extLst>
              </a:tr>
              <a:tr h="361612">
                <a:tc>
                  <a:txBody>
                    <a:bodyPr/>
                    <a:lstStyle/>
                    <a:p>
                      <a:pPr algn="r"/>
                      <a:r>
                        <a:rPr lang="en-US" sz="1800" dirty="0"/>
                        <a:t>2004</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19,003,828</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solidFill>
                            <a:schemeClr val="tx1"/>
                          </a:solidFill>
                        </a:rPr>
                        <a:t>327,234</a:t>
                      </a:r>
                      <a:endParaRPr lang="en-US" sz="1800" dirty="0">
                        <a:solidFill>
                          <a:schemeClr val="tx1"/>
                        </a:solidFill>
                        <a:latin typeface="Arial" panose="020B0604020202020204" pitchFamily="34" charset="0"/>
                        <a:cs typeface="Arial" panose="020B0604020202020204" pitchFamily="34" charset="0"/>
                      </a:endParaRPr>
                    </a:p>
                  </a:txBody>
                  <a:tcPr/>
                </a:tc>
                <a:tc>
                  <a:txBody>
                    <a:bodyPr/>
                    <a:lstStyle/>
                    <a:p>
                      <a:pPr algn="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2017</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21,210,365</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solidFill>
                            <a:schemeClr val="tx1"/>
                          </a:solidFill>
                        </a:rPr>
                        <a:t>345,358</a:t>
                      </a:r>
                      <a:endParaRPr lang="en-US" sz="1800"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39150669"/>
                  </a:ext>
                </a:extLst>
              </a:tr>
              <a:tr h="361612">
                <a:tc>
                  <a:txBody>
                    <a:bodyPr/>
                    <a:lstStyle/>
                    <a:p>
                      <a:pPr algn="r"/>
                      <a:r>
                        <a:rPr lang="en-US" sz="1800" dirty="0"/>
                        <a:t>2005</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19,044,891</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solidFill>
                            <a:schemeClr val="tx1"/>
                          </a:solidFill>
                        </a:rPr>
                        <a:t>41,063</a:t>
                      </a:r>
                      <a:endParaRPr lang="en-US" sz="1800" dirty="0">
                        <a:solidFill>
                          <a:schemeClr val="tx1"/>
                        </a:solidFill>
                        <a:latin typeface="Arial" panose="020B0604020202020204" pitchFamily="34" charset="0"/>
                        <a:cs typeface="Arial" panose="020B0604020202020204" pitchFamily="34" charset="0"/>
                      </a:endParaRPr>
                    </a:p>
                  </a:txBody>
                  <a:tcPr/>
                </a:tc>
                <a:tc>
                  <a:txBody>
                    <a:bodyPr/>
                    <a:lstStyle/>
                    <a:p>
                      <a:pPr algn="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2018</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20,151,566</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solidFill>
                            <a:schemeClr val="tx1"/>
                          </a:solidFill>
                        </a:rPr>
                        <a:t>(1,058,799)</a:t>
                      </a:r>
                      <a:endParaRPr lang="en-US" sz="1800"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702150988"/>
                  </a:ext>
                </a:extLst>
              </a:tr>
              <a:tr h="361612">
                <a:tc>
                  <a:txBody>
                    <a:bodyPr/>
                    <a:lstStyle/>
                    <a:p>
                      <a:pPr algn="r"/>
                      <a:r>
                        <a:rPr lang="en-US" sz="1800" dirty="0"/>
                        <a:t>2006</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19,483,763</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solidFill>
                            <a:schemeClr val="tx1"/>
                          </a:solidFill>
                        </a:rPr>
                        <a:t>438,872</a:t>
                      </a:r>
                      <a:endParaRPr lang="en-US" sz="1800" dirty="0">
                        <a:solidFill>
                          <a:schemeClr val="tx1"/>
                        </a:solidFill>
                        <a:latin typeface="Arial" panose="020B0604020202020204" pitchFamily="34" charset="0"/>
                        <a:cs typeface="Arial" panose="020B0604020202020204" pitchFamily="34" charset="0"/>
                      </a:endParaRPr>
                    </a:p>
                  </a:txBody>
                  <a:tcPr/>
                </a:tc>
                <a:tc>
                  <a:txBody>
                    <a:bodyPr/>
                    <a:lstStyle/>
                    <a:p>
                      <a:pPr algn="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2019</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20,390,809</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solidFill>
                            <a:schemeClr val="tx1"/>
                          </a:solidFill>
                        </a:rPr>
                        <a:t>239,243</a:t>
                      </a:r>
                      <a:endParaRPr lang="en-US" sz="1800"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623748382"/>
                  </a:ext>
                </a:extLst>
              </a:tr>
              <a:tr h="361612">
                <a:tc>
                  <a:txBody>
                    <a:bodyPr/>
                    <a:lstStyle/>
                    <a:p>
                      <a:pPr algn="r"/>
                      <a:r>
                        <a:rPr lang="en-US" sz="1800" dirty="0"/>
                        <a:t>2007</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21,143,714</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solidFill>
                            <a:schemeClr val="tx1"/>
                          </a:solidFill>
                        </a:rPr>
                        <a:t>1,659,951</a:t>
                      </a:r>
                      <a:endParaRPr lang="en-US" sz="1800" dirty="0">
                        <a:solidFill>
                          <a:schemeClr val="tx1"/>
                        </a:solidFill>
                        <a:latin typeface="Arial" panose="020B0604020202020204" pitchFamily="34" charset="0"/>
                        <a:cs typeface="Arial" panose="020B0604020202020204" pitchFamily="34" charset="0"/>
                      </a:endParaRPr>
                    </a:p>
                  </a:txBody>
                  <a:tcPr/>
                </a:tc>
                <a:tc>
                  <a:txBody>
                    <a:bodyPr/>
                    <a:lstStyle/>
                    <a:p>
                      <a:pPr algn="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2020</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20,537,205</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solidFill>
                            <a:schemeClr val="tx1"/>
                          </a:solidFill>
                        </a:rPr>
                        <a:t>146,396</a:t>
                      </a:r>
                      <a:endParaRPr lang="en-US" sz="1800"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853113596"/>
                  </a:ext>
                </a:extLst>
              </a:tr>
              <a:tr h="361612">
                <a:tc>
                  <a:txBody>
                    <a:bodyPr/>
                    <a:lstStyle/>
                    <a:p>
                      <a:pPr algn="r"/>
                      <a:r>
                        <a:rPr lang="en-US" sz="1800" dirty="0"/>
                        <a:t>2008</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21,732,290</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solidFill>
                            <a:schemeClr val="tx1"/>
                          </a:solidFill>
                        </a:rPr>
                        <a:t>588,576</a:t>
                      </a:r>
                      <a:endParaRPr lang="en-US" sz="1800" dirty="0">
                        <a:solidFill>
                          <a:schemeClr val="tx1"/>
                        </a:solidFill>
                        <a:latin typeface="Arial" panose="020B0604020202020204" pitchFamily="34" charset="0"/>
                        <a:cs typeface="Arial" panose="020B0604020202020204" pitchFamily="34" charset="0"/>
                      </a:endParaRPr>
                    </a:p>
                  </a:txBody>
                  <a:tcPr/>
                </a:tc>
                <a:tc>
                  <a:txBody>
                    <a:bodyPr/>
                    <a:lstStyle/>
                    <a:p>
                      <a:pPr algn="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2021</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20,676,593</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solidFill>
                            <a:schemeClr val="tx1"/>
                          </a:solidFill>
                        </a:rPr>
                        <a:t>139,388</a:t>
                      </a:r>
                      <a:endParaRPr lang="en-US" sz="1800"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754608734"/>
                  </a:ext>
                </a:extLst>
              </a:tr>
              <a:tr h="361612">
                <a:tc>
                  <a:txBody>
                    <a:bodyPr/>
                    <a:lstStyle/>
                    <a:p>
                      <a:pPr algn="r"/>
                      <a:r>
                        <a:rPr lang="en-US" sz="1800" dirty="0"/>
                        <a:t>2009</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23,305,412</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solidFill>
                            <a:schemeClr val="tx1"/>
                          </a:solidFill>
                        </a:rPr>
                        <a:t>1,573,122</a:t>
                      </a:r>
                      <a:endParaRPr lang="en-US" sz="1800" dirty="0">
                        <a:solidFill>
                          <a:schemeClr val="tx1"/>
                        </a:solidFill>
                        <a:latin typeface="Arial" panose="020B0604020202020204" pitchFamily="34" charset="0"/>
                        <a:cs typeface="Arial" panose="020B0604020202020204" pitchFamily="34" charset="0"/>
                      </a:endParaRPr>
                    </a:p>
                  </a:txBody>
                  <a:tcPr/>
                </a:tc>
                <a:tc>
                  <a:txBody>
                    <a:bodyPr/>
                    <a:lstStyle/>
                    <a:p>
                      <a:pPr algn="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2022</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20,834,191</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solidFill>
                            <a:schemeClr val="tx1"/>
                          </a:solidFill>
                        </a:rPr>
                        <a:t>157,598</a:t>
                      </a:r>
                      <a:endParaRPr lang="en-US" sz="1800"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798414316"/>
                  </a:ext>
                </a:extLst>
              </a:tr>
              <a:tr h="361612">
                <a:tc>
                  <a:txBody>
                    <a:bodyPr/>
                    <a:lstStyle/>
                    <a:p>
                      <a:pPr algn="r"/>
                      <a:r>
                        <a:rPr lang="en-US" sz="1800" dirty="0"/>
                        <a:t>2010</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21,186,871</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solidFill>
                            <a:schemeClr val="tx1"/>
                          </a:solidFill>
                        </a:rPr>
                        <a:t>(2,118,541)</a:t>
                      </a:r>
                      <a:endParaRPr lang="en-US" sz="1800" dirty="0">
                        <a:solidFill>
                          <a:schemeClr val="tx1"/>
                        </a:solidFill>
                        <a:latin typeface="Arial" panose="020B0604020202020204" pitchFamily="34" charset="0"/>
                        <a:cs typeface="Arial" panose="020B0604020202020204" pitchFamily="34" charset="0"/>
                      </a:endParaRPr>
                    </a:p>
                  </a:txBody>
                  <a:tcPr/>
                </a:tc>
                <a:tc>
                  <a:txBody>
                    <a:bodyPr/>
                    <a:lstStyle/>
                    <a:p>
                      <a:pPr algn="r"/>
                      <a:endParaRPr lang="en-US" sz="1800" dirty="0">
                        <a:latin typeface="Arial" panose="020B0604020202020204" pitchFamily="34" charset="0"/>
                        <a:cs typeface="Arial" panose="020B0604020202020204" pitchFamily="34" charset="0"/>
                      </a:endParaRPr>
                    </a:p>
                  </a:txBody>
                  <a:tcPr/>
                </a:tc>
                <a:tc>
                  <a:txBody>
                    <a:bodyPr/>
                    <a:lstStyle/>
                    <a:p>
                      <a:pPr algn="r"/>
                      <a:r>
                        <a:rPr lang="en-US" sz="1800" b="0" dirty="0"/>
                        <a:t>2023</a:t>
                      </a:r>
                      <a:endParaRPr lang="en-US" sz="1800" b="0" dirty="0">
                        <a:latin typeface="Arial" panose="020B0604020202020204" pitchFamily="34" charset="0"/>
                        <a:cs typeface="Arial" panose="020B0604020202020204" pitchFamily="34" charset="0"/>
                      </a:endParaRPr>
                    </a:p>
                  </a:txBody>
                  <a:tcPr/>
                </a:tc>
                <a:tc>
                  <a:txBody>
                    <a:bodyPr/>
                    <a:lstStyle/>
                    <a:p>
                      <a:pPr algn="r"/>
                      <a:r>
                        <a:rPr lang="en-US" sz="1800" b="0" dirty="0"/>
                        <a:t>21,648,545</a:t>
                      </a:r>
                      <a:endParaRPr lang="en-US" sz="1800" b="0" dirty="0">
                        <a:latin typeface="Arial" panose="020B0604020202020204" pitchFamily="34" charset="0"/>
                        <a:cs typeface="Arial" panose="020B0604020202020204" pitchFamily="34" charset="0"/>
                      </a:endParaRPr>
                    </a:p>
                  </a:txBody>
                  <a:tcPr/>
                </a:tc>
                <a:tc>
                  <a:txBody>
                    <a:bodyPr/>
                    <a:lstStyle/>
                    <a:p>
                      <a:pPr algn="r"/>
                      <a:r>
                        <a:rPr lang="en-US" sz="1800" b="0" dirty="0">
                          <a:solidFill>
                            <a:schemeClr val="tx1"/>
                          </a:solidFill>
                        </a:rPr>
                        <a:t>814,354</a:t>
                      </a:r>
                      <a:endParaRPr lang="en-US" sz="1800" b="0"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586927660"/>
                  </a:ext>
                </a:extLst>
              </a:tr>
              <a:tr h="386380">
                <a:tc>
                  <a:txBody>
                    <a:bodyPr/>
                    <a:lstStyle/>
                    <a:p>
                      <a:pPr algn="r"/>
                      <a:r>
                        <a:rPr lang="en-US" sz="1800" dirty="0"/>
                        <a:t>2011</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21,913,238</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solidFill>
                            <a:schemeClr val="tx1"/>
                          </a:solidFill>
                        </a:rPr>
                        <a:t>726,367</a:t>
                      </a:r>
                      <a:endParaRPr lang="en-US" sz="1800" dirty="0">
                        <a:solidFill>
                          <a:schemeClr val="tx1"/>
                        </a:solidFill>
                        <a:latin typeface="Arial" panose="020B0604020202020204" pitchFamily="34" charset="0"/>
                        <a:cs typeface="Arial" panose="020B0604020202020204" pitchFamily="34" charset="0"/>
                      </a:endParaRPr>
                    </a:p>
                  </a:txBody>
                  <a:tcPr/>
                </a:tc>
                <a:tc>
                  <a:txBody>
                    <a:bodyPr/>
                    <a:lstStyle/>
                    <a:p>
                      <a:pPr algn="r"/>
                      <a:endParaRPr lang="en-US" sz="1800" dirty="0">
                        <a:latin typeface="Arial" panose="020B0604020202020204" pitchFamily="34" charset="0"/>
                        <a:cs typeface="Arial" panose="020B0604020202020204" pitchFamily="34" charset="0"/>
                      </a:endParaRPr>
                    </a:p>
                  </a:txBody>
                  <a:tcPr/>
                </a:tc>
                <a:tc>
                  <a:txBody>
                    <a:bodyPr/>
                    <a:lstStyle/>
                    <a:p>
                      <a:pPr algn="r"/>
                      <a:r>
                        <a:rPr lang="en-US" sz="2000" b="1" dirty="0"/>
                        <a:t>2024</a:t>
                      </a:r>
                      <a:endParaRPr lang="en-US" sz="2000" b="1" dirty="0">
                        <a:latin typeface="Arial" panose="020B0604020202020204" pitchFamily="34" charset="0"/>
                        <a:cs typeface="Arial" panose="020B0604020202020204" pitchFamily="34" charset="0"/>
                      </a:endParaRPr>
                    </a:p>
                  </a:txBody>
                  <a:tcPr/>
                </a:tc>
                <a:tc>
                  <a:txBody>
                    <a:bodyPr/>
                    <a:lstStyle/>
                    <a:p>
                      <a:pPr algn="r"/>
                      <a:r>
                        <a:rPr lang="en-US" sz="2000" b="1" dirty="0"/>
                        <a:t>22,512,962</a:t>
                      </a:r>
                      <a:endParaRPr lang="en-US" sz="2000" b="1" dirty="0">
                        <a:latin typeface="Arial" panose="020B0604020202020204" pitchFamily="34" charset="0"/>
                        <a:cs typeface="Arial" panose="020B0604020202020204" pitchFamily="34" charset="0"/>
                      </a:endParaRPr>
                    </a:p>
                  </a:txBody>
                  <a:tcPr/>
                </a:tc>
                <a:tc>
                  <a:txBody>
                    <a:bodyPr/>
                    <a:lstStyle/>
                    <a:p>
                      <a:pPr algn="r"/>
                      <a:r>
                        <a:rPr lang="en-US" sz="2000" b="1" dirty="0"/>
                        <a:t>864,417</a:t>
                      </a:r>
                      <a:endParaRPr lang="en-US" sz="20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823579831"/>
                  </a:ext>
                </a:extLst>
              </a:tr>
              <a:tr h="361612">
                <a:tc>
                  <a:txBody>
                    <a:bodyPr/>
                    <a:lstStyle/>
                    <a:p>
                      <a:pPr algn="r"/>
                      <a:r>
                        <a:rPr lang="en-US" sz="1800" dirty="0"/>
                        <a:t>2012</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20,996,689</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solidFill>
                            <a:schemeClr val="tx1"/>
                          </a:solidFill>
                        </a:rPr>
                        <a:t>(916,549)</a:t>
                      </a:r>
                      <a:endParaRPr lang="en-US" sz="1800" dirty="0">
                        <a:solidFill>
                          <a:schemeClr val="tx1"/>
                        </a:solidFill>
                        <a:latin typeface="Arial" panose="020B0604020202020204" pitchFamily="34" charset="0"/>
                        <a:cs typeface="Arial" panose="020B0604020202020204" pitchFamily="34" charset="0"/>
                      </a:endParaRPr>
                    </a:p>
                  </a:txBody>
                  <a:tcPr/>
                </a:tc>
                <a:tc>
                  <a:txBody>
                    <a:bodyPr/>
                    <a:lstStyle/>
                    <a:p>
                      <a:pPr algn="r"/>
                      <a:endParaRPr lang="en-US" sz="1800" dirty="0">
                        <a:latin typeface="Arial" panose="020B0604020202020204" pitchFamily="34" charset="0"/>
                        <a:cs typeface="Arial" panose="020B0604020202020204" pitchFamily="34" charset="0"/>
                      </a:endParaRPr>
                    </a:p>
                  </a:txBody>
                  <a:tcPr/>
                </a:tc>
                <a:tc>
                  <a:txBody>
                    <a:bodyPr/>
                    <a:lstStyle/>
                    <a:p>
                      <a:pPr algn="r"/>
                      <a:endParaRPr lang="en-US" sz="1800" dirty="0">
                        <a:latin typeface="Arial" panose="020B0604020202020204" pitchFamily="34" charset="0"/>
                        <a:cs typeface="Arial" panose="020B0604020202020204" pitchFamily="34" charset="0"/>
                      </a:endParaRPr>
                    </a:p>
                  </a:txBody>
                  <a:tcPr/>
                </a:tc>
                <a:tc>
                  <a:txBody>
                    <a:bodyPr/>
                    <a:lstStyle/>
                    <a:p>
                      <a:pPr algn="r"/>
                      <a:endParaRPr lang="en-US" sz="1800" dirty="0">
                        <a:latin typeface="Arial" panose="020B0604020202020204" pitchFamily="34" charset="0"/>
                        <a:cs typeface="Arial" panose="020B0604020202020204" pitchFamily="34" charset="0"/>
                      </a:endParaRPr>
                    </a:p>
                  </a:txBody>
                  <a:tcPr/>
                </a:tc>
                <a:tc>
                  <a:txBody>
                    <a:bodyPr/>
                    <a:lstStyle/>
                    <a:p>
                      <a:pPr algn="r"/>
                      <a:endParaRPr lang="en-US"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806686621"/>
                  </a:ext>
                </a:extLst>
              </a:tr>
              <a:tr h="361612">
                <a:tc>
                  <a:txBody>
                    <a:bodyPr/>
                    <a:lstStyle/>
                    <a:p>
                      <a:pPr algn="r"/>
                      <a:r>
                        <a:rPr lang="en-US" sz="1800" dirty="0"/>
                        <a:t>2013</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21,276,732</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solidFill>
                            <a:schemeClr val="tx1"/>
                          </a:solidFill>
                        </a:rPr>
                        <a:t>280,043</a:t>
                      </a:r>
                      <a:endParaRPr lang="en-US" sz="1800" dirty="0">
                        <a:solidFill>
                          <a:schemeClr val="tx1"/>
                        </a:solidFill>
                        <a:latin typeface="Arial" panose="020B0604020202020204" pitchFamily="34" charset="0"/>
                        <a:cs typeface="Arial" panose="020B0604020202020204" pitchFamily="34" charset="0"/>
                      </a:endParaRPr>
                    </a:p>
                  </a:txBody>
                  <a:tcPr/>
                </a:tc>
                <a:tc>
                  <a:txBody>
                    <a:bodyPr/>
                    <a:lstStyle/>
                    <a:p>
                      <a:pPr algn="r"/>
                      <a:endParaRPr lang="en-US" sz="1800" dirty="0">
                        <a:latin typeface="Arial" panose="020B0604020202020204" pitchFamily="34" charset="0"/>
                        <a:cs typeface="Arial" panose="020B0604020202020204" pitchFamily="34" charset="0"/>
                      </a:endParaRPr>
                    </a:p>
                  </a:txBody>
                  <a:tcPr/>
                </a:tc>
                <a:tc>
                  <a:txBody>
                    <a:bodyPr/>
                    <a:lstStyle/>
                    <a:p>
                      <a:pPr algn="r"/>
                      <a:endParaRPr lang="en-US" sz="1800" dirty="0">
                        <a:latin typeface="Arial" panose="020B0604020202020204" pitchFamily="34" charset="0"/>
                        <a:cs typeface="Arial" panose="020B0604020202020204" pitchFamily="34" charset="0"/>
                      </a:endParaRPr>
                    </a:p>
                  </a:txBody>
                  <a:tcPr/>
                </a:tc>
                <a:tc>
                  <a:txBody>
                    <a:bodyPr/>
                    <a:lstStyle/>
                    <a:p>
                      <a:pPr algn="r"/>
                      <a:endParaRPr lang="en-US" sz="1800" dirty="0">
                        <a:latin typeface="Arial" panose="020B0604020202020204" pitchFamily="34" charset="0"/>
                        <a:cs typeface="Arial" panose="020B0604020202020204" pitchFamily="34" charset="0"/>
                      </a:endParaRPr>
                    </a:p>
                  </a:txBody>
                  <a:tcPr/>
                </a:tc>
                <a:tc>
                  <a:txBody>
                    <a:bodyPr/>
                    <a:lstStyle/>
                    <a:p>
                      <a:pPr algn="r"/>
                      <a:endParaRPr lang="en-US"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592731042"/>
                  </a:ext>
                </a:extLst>
              </a:tr>
              <a:tr h="361612">
                <a:tc>
                  <a:txBody>
                    <a:bodyPr/>
                    <a:lstStyle/>
                    <a:p>
                      <a:pPr algn="r"/>
                      <a:r>
                        <a:rPr lang="en-US" sz="1800" dirty="0"/>
                        <a:t>2014</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22,196,287</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solidFill>
                            <a:schemeClr val="tx1"/>
                          </a:solidFill>
                        </a:rPr>
                        <a:t>919,555</a:t>
                      </a:r>
                      <a:endParaRPr lang="en-US" sz="1800" dirty="0">
                        <a:solidFill>
                          <a:schemeClr val="tx1"/>
                        </a:solidFill>
                        <a:latin typeface="Arial" panose="020B0604020202020204" pitchFamily="34" charset="0"/>
                        <a:cs typeface="Arial" panose="020B0604020202020204" pitchFamily="34" charset="0"/>
                      </a:endParaRPr>
                    </a:p>
                  </a:txBody>
                  <a:tcPr/>
                </a:tc>
                <a:tc>
                  <a:txBody>
                    <a:bodyPr/>
                    <a:lstStyle/>
                    <a:p>
                      <a:pPr algn="r"/>
                      <a:endParaRPr lang="en-US" sz="1800" dirty="0">
                        <a:latin typeface="Arial" panose="020B0604020202020204" pitchFamily="34" charset="0"/>
                        <a:cs typeface="Arial" panose="020B0604020202020204" pitchFamily="34" charset="0"/>
                      </a:endParaRPr>
                    </a:p>
                  </a:txBody>
                  <a:tcPr/>
                </a:tc>
                <a:tc>
                  <a:txBody>
                    <a:bodyPr/>
                    <a:lstStyle/>
                    <a:p>
                      <a:pPr algn="r"/>
                      <a:endParaRPr lang="en-US" sz="1800" dirty="0">
                        <a:latin typeface="Arial" panose="020B0604020202020204" pitchFamily="34" charset="0"/>
                        <a:cs typeface="Arial" panose="020B0604020202020204" pitchFamily="34" charset="0"/>
                      </a:endParaRPr>
                    </a:p>
                  </a:txBody>
                  <a:tcPr/>
                </a:tc>
                <a:tc>
                  <a:txBody>
                    <a:bodyPr/>
                    <a:lstStyle/>
                    <a:p>
                      <a:pPr algn="r"/>
                      <a:endParaRPr lang="en-US" sz="1800" dirty="0">
                        <a:latin typeface="Arial" panose="020B0604020202020204" pitchFamily="34" charset="0"/>
                        <a:cs typeface="Arial" panose="020B0604020202020204" pitchFamily="34" charset="0"/>
                      </a:endParaRPr>
                    </a:p>
                  </a:txBody>
                  <a:tcPr/>
                </a:tc>
                <a:tc>
                  <a:txBody>
                    <a:bodyPr/>
                    <a:lstStyle/>
                    <a:p>
                      <a:pPr algn="r"/>
                      <a:endParaRPr lang="en-US"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085619549"/>
                  </a:ext>
                </a:extLst>
              </a:tr>
              <a:tr h="361612">
                <a:tc>
                  <a:txBody>
                    <a:bodyPr/>
                    <a:lstStyle/>
                    <a:p>
                      <a:pPr algn="r"/>
                      <a:r>
                        <a:rPr lang="en-US" sz="1800" dirty="0"/>
                        <a:t>2015</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20,777,435</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solidFill>
                            <a:schemeClr val="tx1"/>
                          </a:solidFill>
                        </a:rPr>
                        <a:t>(1,418,852)</a:t>
                      </a:r>
                      <a:endParaRPr lang="en-US" sz="1800" dirty="0">
                        <a:solidFill>
                          <a:schemeClr val="tx1"/>
                        </a:solidFill>
                        <a:latin typeface="Arial" panose="020B0604020202020204" pitchFamily="34" charset="0"/>
                        <a:cs typeface="Arial" panose="020B0604020202020204" pitchFamily="34" charset="0"/>
                      </a:endParaRPr>
                    </a:p>
                  </a:txBody>
                  <a:tcPr/>
                </a:tc>
                <a:tc>
                  <a:txBody>
                    <a:bodyPr/>
                    <a:lstStyle/>
                    <a:p>
                      <a:pPr algn="r"/>
                      <a:endParaRPr lang="en-US" sz="1800" dirty="0">
                        <a:latin typeface="Arial" panose="020B0604020202020204" pitchFamily="34" charset="0"/>
                        <a:cs typeface="Arial" panose="020B0604020202020204" pitchFamily="34" charset="0"/>
                      </a:endParaRPr>
                    </a:p>
                  </a:txBody>
                  <a:tcPr/>
                </a:tc>
                <a:tc>
                  <a:txBody>
                    <a:bodyPr/>
                    <a:lstStyle/>
                    <a:p>
                      <a:pPr algn="r"/>
                      <a:endParaRPr lang="en-US" sz="1800" dirty="0">
                        <a:latin typeface="Arial" panose="020B0604020202020204" pitchFamily="34" charset="0"/>
                        <a:cs typeface="Arial" panose="020B0604020202020204" pitchFamily="34" charset="0"/>
                      </a:endParaRPr>
                    </a:p>
                  </a:txBody>
                  <a:tcPr/>
                </a:tc>
                <a:tc>
                  <a:txBody>
                    <a:bodyPr/>
                    <a:lstStyle/>
                    <a:p>
                      <a:pPr algn="r"/>
                      <a:endParaRPr lang="en-US" sz="1800" dirty="0">
                        <a:latin typeface="Arial" panose="020B0604020202020204" pitchFamily="34" charset="0"/>
                        <a:cs typeface="Arial" panose="020B0604020202020204" pitchFamily="34" charset="0"/>
                      </a:endParaRPr>
                    </a:p>
                  </a:txBody>
                  <a:tcPr/>
                </a:tc>
                <a:tc>
                  <a:txBody>
                    <a:bodyPr/>
                    <a:lstStyle/>
                    <a:p>
                      <a:pPr algn="r"/>
                      <a:endParaRPr lang="en-US"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24912672"/>
                  </a:ext>
                </a:extLst>
              </a:tr>
            </a:tbl>
          </a:graphicData>
        </a:graphic>
      </p:graphicFrame>
      <p:sp>
        <p:nvSpPr>
          <p:cNvPr id="2" name="Slide Number Placeholder 1">
            <a:extLst>
              <a:ext uri="{FF2B5EF4-FFF2-40B4-BE49-F238E27FC236}">
                <a16:creationId xmlns:a16="http://schemas.microsoft.com/office/drawing/2014/main" id="{22CE0E8E-20F6-73FB-2285-94CFDC1B9052}"/>
              </a:ext>
            </a:extLst>
          </p:cNvPr>
          <p:cNvSpPr>
            <a:spLocks noGrp="1"/>
          </p:cNvSpPr>
          <p:nvPr>
            <p:ph type="sldNum" sz="quarter" idx="12"/>
          </p:nvPr>
        </p:nvSpPr>
        <p:spPr/>
        <p:txBody>
          <a:bodyPr/>
          <a:lstStyle/>
          <a:p>
            <a:fld id="{F5429E20-6135-4A01-AE1B-F6BE31181CEC}" type="slidenum">
              <a:rPr lang="en-US" smtClean="0"/>
              <a:t>40</a:t>
            </a:fld>
            <a:endParaRPr lang="en-US" dirty="0"/>
          </a:p>
        </p:txBody>
      </p:sp>
    </p:spTree>
    <p:extLst>
      <p:ext uri="{BB962C8B-B14F-4D97-AF65-F5344CB8AC3E}">
        <p14:creationId xmlns:p14="http://schemas.microsoft.com/office/powerpoint/2010/main" val="26253035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E4A860B3-47AD-470F-9360-F6F6D1F92BA4}"/>
              </a:ext>
            </a:extLst>
          </p:cNvPr>
          <p:cNvSpPr txBox="1"/>
          <p:nvPr/>
        </p:nvSpPr>
        <p:spPr>
          <a:xfrm>
            <a:off x="489098" y="510363"/>
            <a:ext cx="10864701" cy="584775"/>
          </a:xfrm>
          <a:prstGeom prst="rect">
            <a:avLst/>
          </a:prstGeom>
          <a:noFill/>
        </p:spPr>
        <p:txBody>
          <a:bodyPr wrap="square" rtlCol="0">
            <a:spAutoFit/>
          </a:bodyPr>
          <a:lstStyle/>
          <a:p>
            <a:r>
              <a:rPr lang="en-US" sz="3200" dirty="0">
                <a:solidFill>
                  <a:schemeClr val="bg1"/>
                </a:solidFill>
                <a:latin typeface="Arial" panose="020B0604020202020204" pitchFamily="34" charset="0"/>
                <a:cs typeface="Arial" panose="020B0604020202020204" pitchFamily="34" charset="0"/>
              </a:rPr>
              <a:t>Education Equalization Funding FY 2003 – FY 2024</a:t>
            </a:r>
          </a:p>
        </p:txBody>
      </p:sp>
      <p:graphicFrame>
        <p:nvGraphicFramePr>
          <p:cNvPr id="3" name="Table 6">
            <a:extLst>
              <a:ext uri="{FF2B5EF4-FFF2-40B4-BE49-F238E27FC236}">
                <a16:creationId xmlns:a16="http://schemas.microsoft.com/office/drawing/2014/main" id="{09783E42-C336-4032-83B5-E5AEE55A3603}"/>
              </a:ext>
            </a:extLst>
          </p:cNvPr>
          <p:cNvGraphicFramePr>
            <a:graphicFrameLocks noGrp="1"/>
          </p:cNvGraphicFramePr>
          <p:nvPr>
            <p:extLst>
              <p:ext uri="{D42A27DB-BD31-4B8C-83A1-F6EECF244321}">
                <p14:modId xmlns:p14="http://schemas.microsoft.com/office/powerpoint/2010/main" val="1023153795"/>
              </p:ext>
            </p:extLst>
          </p:nvPr>
        </p:nvGraphicFramePr>
        <p:xfrm>
          <a:off x="696440" y="1373306"/>
          <a:ext cx="10799119" cy="5410200"/>
        </p:xfrm>
        <a:graphic>
          <a:graphicData uri="http://schemas.openxmlformats.org/drawingml/2006/table">
            <a:tbl>
              <a:tblPr firstRow="1" bandRow="1">
                <a:tableStyleId>{073A0DAA-6AF3-43AB-8588-CEC1D06C72B9}</a:tableStyleId>
              </a:tblPr>
              <a:tblGrid>
                <a:gridCol w="1026371">
                  <a:extLst>
                    <a:ext uri="{9D8B030D-6E8A-4147-A177-3AD203B41FA5}">
                      <a16:colId xmlns:a16="http://schemas.microsoft.com/office/drawing/2014/main" val="3996562093"/>
                    </a:ext>
                  </a:extLst>
                </a:gridCol>
                <a:gridCol w="1700167">
                  <a:extLst>
                    <a:ext uri="{9D8B030D-6E8A-4147-A177-3AD203B41FA5}">
                      <a16:colId xmlns:a16="http://schemas.microsoft.com/office/drawing/2014/main" val="238892588"/>
                    </a:ext>
                  </a:extLst>
                </a:gridCol>
                <a:gridCol w="1320800">
                  <a:extLst>
                    <a:ext uri="{9D8B030D-6E8A-4147-A177-3AD203B41FA5}">
                      <a16:colId xmlns:a16="http://schemas.microsoft.com/office/drawing/2014/main" val="3656668504"/>
                    </a:ext>
                  </a:extLst>
                </a:gridCol>
                <a:gridCol w="1270996">
                  <a:extLst>
                    <a:ext uri="{9D8B030D-6E8A-4147-A177-3AD203B41FA5}">
                      <a16:colId xmlns:a16="http://schemas.microsoft.com/office/drawing/2014/main" val="986186637"/>
                    </a:ext>
                  </a:extLst>
                </a:gridCol>
                <a:gridCol w="208280">
                  <a:extLst>
                    <a:ext uri="{9D8B030D-6E8A-4147-A177-3AD203B41FA5}">
                      <a16:colId xmlns:a16="http://schemas.microsoft.com/office/drawing/2014/main" val="3429632042"/>
                    </a:ext>
                  </a:extLst>
                </a:gridCol>
                <a:gridCol w="1047784">
                  <a:extLst>
                    <a:ext uri="{9D8B030D-6E8A-4147-A177-3AD203B41FA5}">
                      <a16:colId xmlns:a16="http://schemas.microsoft.com/office/drawing/2014/main" val="528211392"/>
                    </a:ext>
                  </a:extLst>
                </a:gridCol>
                <a:gridCol w="1521302">
                  <a:extLst>
                    <a:ext uri="{9D8B030D-6E8A-4147-A177-3AD203B41FA5}">
                      <a16:colId xmlns:a16="http://schemas.microsoft.com/office/drawing/2014/main" val="3299395725"/>
                    </a:ext>
                  </a:extLst>
                </a:gridCol>
                <a:gridCol w="1350029">
                  <a:extLst>
                    <a:ext uri="{9D8B030D-6E8A-4147-A177-3AD203B41FA5}">
                      <a16:colId xmlns:a16="http://schemas.microsoft.com/office/drawing/2014/main" val="2469704439"/>
                    </a:ext>
                  </a:extLst>
                </a:gridCol>
                <a:gridCol w="1353390">
                  <a:extLst>
                    <a:ext uri="{9D8B030D-6E8A-4147-A177-3AD203B41FA5}">
                      <a16:colId xmlns:a16="http://schemas.microsoft.com/office/drawing/2014/main" val="2612304223"/>
                    </a:ext>
                  </a:extLst>
                </a:gridCol>
              </a:tblGrid>
              <a:tr h="598558">
                <a:tc>
                  <a:txBody>
                    <a:bodyPr/>
                    <a:lstStyle/>
                    <a:p>
                      <a:pPr algn="ctr"/>
                      <a:r>
                        <a:rPr lang="en-US" dirty="0"/>
                        <a:t>Fiscal Year</a:t>
                      </a:r>
                    </a:p>
                  </a:txBody>
                  <a:tcPr/>
                </a:tc>
                <a:tc>
                  <a:txBody>
                    <a:bodyPr/>
                    <a:lstStyle/>
                    <a:p>
                      <a:pPr algn="ctr"/>
                      <a:r>
                        <a:rPr lang="en-US" dirty="0"/>
                        <a:t>Equalization Funding</a:t>
                      </a:r>
                    </a:p>
                  </a:txBody>
                  <a:tcPr/>
                </a:tc>
                <a:tc>
                  <a:txBody>
                    <a:bodyPr/>
                    <a:lstStyle/>
                    <a:p>
                      <a:pPr algn="ctr"/>
                      <a:r>
                        <a:rPr lang="en-US" dirty="0"/>
                        <a:t>Change</a:t>
                      </a:r>
                    </a:p>
                  </a:txBody>
                  <a:tcPr/>
                </a:tc>
                <a:tc>
                  <a:txBody>
                    <a:bodyPr/>
                    <a:lstStyle/>
                    <a:p>
                      <a:pPr algn="ctr"/>
                      <a:r>
                        <a:rPr lang="en-US" dirty="0"/>
                        <a:t>%  Change</a:t>
                      </a:r>
                    </a:p>
                  </a:txBody>
                  <a:tcPr/>
                </a:tc>
                <a:tc>
                  <a:txBody>
                    <a:bodyPr/>
                    <a:lstStyle/>
                    <a:p>
                      <a:pPr algn="ctr"/>
                      <a:endParaRPr lang="en-US" dirty="0"/>
                    </a:p>
                  </a:txBody>
                  <a:tcPr/>
                </a:tc>
                <a:tc>
                  <a:txBody>
                    <a:bodyPr/>
                    <a:lstStyle/>
                    <a:p>
                      <a:pPr algn="ctr"/>
                      <a:r>
                        <a:rPr lang="en-US" dirty="0"/>
                        <a:t>Fiscal Year</a:t>
                      </a:r>
                    </a:p>
                  </a:txBody>
                  <a:tcPr/>
                </a:tc>
                <a:tc>
                  <a:txBody>
                    <a:bodyPr/>
                    <a:lstStyle/>
                    <a:p>
                      <a:pPr algn="ctr"/>
                      <a:r>
                        <a:rPr lang="en-US" dirty="0"/>
                        <a:t>Equalization Funding</a:t>
                      </a:r>
                    </a:p>
                  </a:txBody>
                  <a:tcPr/>
                </a:tc>
                <a:tc>
                  <a:txBody>
                    <a:bodyPr/>
                    <a:lstStyle/>
                    <a:p>
                      <a:pPr algn="ctr"/>
                      <a:r>
                        <a:rPr lang="en-US" dirty="0"/>
                        <a:t>Change</a:t>
                      </a:r>
                    </a:p>
                  </a:txBody>
                  <a:tcPr/>
                </a:tc>
                <a:tc>
                  <a:txBody>
                    <a:bodyPr/>
                    <a:lstStyle/>
                    <a:p>
                      <a:pPr algn="ctr"/>
                      <a:r>
                        <a:rPr lang="en-US" dirty="0"/>
                        <a:t>%      Change</a:t>
                      </a:r>
                    </a:p>
                  </a:txBody>
                  <a:tcPr/>
                </a:tc>
                <a:extLst>
                  <a:ext uri="{0D108BD9-81ED-4DB2-BD59-A6C34878D82A}">
                    <a16:rowId xmlns:a16="http://schemas.microsoft.com/office/drawing/2014/main" val="1953743689"/>
                  </a:ext>
                </a:extLst>
              </a:tr>
              <a:tr h="342033">
                <a:tc>
                  <a:txBody>
                    <a:bodyPr/>
                    <a:lstStyle/>
                    <a:p>
                      <a:pPr algn="r"/>
                      <a:r>
                        <a:rPr lang="en-US" dirty="0"/>
                        <a:t>2003</a:t>
                      </a:r>
                    </a:p>
                  </a:txBody>
                  <a:tcPr/>
                </a:tc>
                <a:tc>
                  <a:txBody>
                    <a:bodyPr/>
                    <a:lstStyle/>
                    <a:p>
                      <a:pPr algn="r"/>
                      <a:r>
                        <a:rPr lang="en-US" dirty="0"/>
                        <a:t>1,511,912</a:t>
                      </a:r>
                    </a:p>
                  </a:txBody>
                  <a:tcPr/>
                </a:tc>
                <a:tc>
                  <a:txBody>
                    <a:bodyPr/>
                    <a:lstStyle/>
                    <a:p>
                      <a:pPr algn="r"/>
                      <a:endParaRPr lang="en-US" dirty="0"/>
                    </a:p>
                  </a:txBody>
                  <a:tcPr/>
                </a:tc>
                <a:tc>
                  <a:txBody>
                    <a:bodyPr/>
                    <a:lstStyle/>
                    <a:p>
                      <a:pPr algn="r"/>
                      <a:endParaRPr lang="en-US" dirty="0"/>
                    </a:p>
                  </a:txBody>
                  <a:tcPr/>
                </a:tc>
                <a:tc>
                  <a:txBody>
                    <a:bodyPr/>
                    <a:lstStyle/>
                    <a:p>
                      <a:pPr algn="r"/>
                      <a:endParaRPr lang="en-US" dirty="0"/>
                    </a:p>
                  </a:txBody>
                  <a:tcPr/>
                </a:tc>
                <a:tc>
                  <a:txBody>
                    <a:bodyPr/>
                    <a:lstStyle/>
                    <a:p>
                      <a:pPr algn="r"/>
                      <a:r>
                        <a:rPr lang="en-US" dirty="0"/>
                        <a:t>2016</a:t>
                      </a:r>
                    </a:p>
                  </a:txBody>
                  <a:tcPr/>
                </a:tc>
                <a:tc>
                  <a:txBody>
                    <a:bodyPr/>
                    <a:lstStyle/>
                    <a:p>
                      <a:pPr algn="r"/>
                      <a:r>
                        <a:rPr lang="en-US" dirty="0"/>
                        <a:t>1,731,235</a:t>
                      </a:r>
                    </a:p>
                  </a:txBody>
                  <a:tcPr/>
                </a:tc>
                <a:tc>
                  <a:txBody>
                    <a:bodyPr/>
                    <a:lstStyle/>
                    <a:p>
                      <a:pPr algn="r"/>
                      <a:r>
                        <a:rPr lang="en-US" dirty="0">
                          <a:solidFill>
                            <a:srgbClr val="FF0000"/>
                          </a:solidFill>
                        </a:rPr>
                        <a:t>(1,244,049)</a:t>
                      </a:r>
                    </a:p>
                  </a:txBody>
                  <a:tcPr/>
                </a:tc>
                <a:tc>
                  <a:txBody>
                    <a:bodyPr/>
                    <a:lstStyle/>
                    <a:p>
                      <a:pPr algn="r"/>
                      <a:r>
                        <a:rPr lang="en-US" dirty="0">
                          <a:solidFill>
                            <a:srgbClr val="FF0000"/>
                          </a:solidFill>
                        </a:rPr>
                        <a:t>(41.81%)</a:t>
                      </a:r>
                    </a:p>
                  </a:txBody>
                  <a:tcPr/>
                </a:tc>
                <a:extLst>
                  <a:ext uri="{0D108BD9-81ED-4DB2-BD59-A6C34878D82A}">
                    <a16:rowId xmlns:a16="http://schemas.microsoft.com/office/drawing/2014/main" val="704845705"/>
                  </a:ext>
                </a:extLst>
              </a:tr>
              <a:tr h="342033">
                <a:tc>
                  <a:txBody>
                    <a:bodyPr/>
                    <a:lstStyle/>
                    <a:p>
                      <a:pPr algn="r"/>
                      <a:r>
                        <a:rPr lang="en-US" dirty="0"/>
                        <a:t>2004</a:t>
                      </a:r>
                    </a:p>
                  </a:txBody>
                  <a:tcPr/>
                </a:tc>
                <a:tc>
                  <a:txBody>
                    <a:bodyPr/>
                    <a:lstStyle/>
                    <a:p>
                      <a:pPr algn="r"/>
                      <a:r>
                        <a:rPr lang="en-US" dirty="0"/>
                        <a:t>1,167,402</a:t>
                      </a:r>
                    </a:p>
                  </a:txBody>
                  <a:tcPr/>
                </a:tc>
                <a:tc>
                  <a:txBody>
                    <a:bodyPr/>
                    <a:lstStyle/>
                    <a:p>
                      <a:pPr algn="r"/>
                      <a:r>
                        <a:rPr lang="en-US" dirty="0">
                          <a:solidFill>
                            <a:srgbClr val="FF0000"/>
                          </a:solidFill>
                        </a:rPr>
                        <a:t>(344,510)</a:t>
                      </a:r>
                    </a:p>
                  </a:txBody>
                  <a:tcPr/>
                </a:tc>
                <a:tc>
                  <a:txBody>
                    <a:bodyPr/>
                    <a:lstStyle/>
                    <a:p>
                      <a:pPr algn="r"/>
                      <a:r>
                        <a:rPr lang="en-US" dirty="0">
                          <a:solidFill>
                            <a:srgbClr val="FF0000"/>
                          </a:solidFill>
                        </a:rPr>
                        <a:t>(22.79%)</a:t>
                      </a:r>
                    </a:p>
                  </a:txBody>
                  <a:tcPr/>
                </a:tc>
                <a:tc>
                  <a:txBody>
                    <a:bodyPr/>
                    <a:lstStyle/>
                    <a:p>
                      <a:pPr algn="r"/>
                      <a:endParaRPr lang="en-US" dirty="0"/>
                    </a:p>
                  </a:txBody>
                  <a:tcPr/>
                </a:tc>
                <a:tc>
                  <a:txBody>
                    <a:bodyPr/>
                    <a:lstStyle/>
                    <a:p>
                      <a:pPr algn="r"/>
                      <a:r>
                        <a:rPr lang="en-US" dirty="0"/>
                        <a:t>2017</a:t>
                      </a:r>
                    </a:p>
                  </a:txBody>
                  <a:tcPr/>
                </a:tc>
                <a:tc>
                  <a:txBody>
                    <a:bodyPr/>
                    <a:lstStyle/>
                    <a:p>
                      <a:pPr algn="r"/>
                      <a:r>
                        <a:rPr lang="en-US" dirty="0"/>
                        <a:t>1,695,974</a:t>
                      </a:r>
                    </a:p>
                  </a:txBody>
                  <a:tcPr/>
                </a:tc>
                <a:tc>
                  <a:txBody>
                    <a:bodyPr/>
                    <a:lstStyle/>
                    <a:p>
                      <a:pPr algn="r"/>
                      <a:r>
                        <a:rPr lang="en-US" dirty="0">
                          <a:solidFill>
                            <a:srgbClr val="FF0000"/>
                          </a:solidFill>
                        </a:rPr>
                        <a:t>(35,261)</a:t>
                      </a:r>
                    </a:p>
                  </a:txBody>
                  <a:tcPr/>
                </a:tc>
                <a:tc>
                  <a:txBody>
                    <a:bodyPr/>
                    <a:lstStyle/>
                    <a:p>
                      <a:pPr algn="r"/>
                      <a:r>
                        <a:rPr lang="en-US" dirty="0">
                          <a:solidFill>
                            <a:srgbClr val="FF0000"/>
                          </a:solidFill>
                        </a:rPr>
                        <a:t>(2.04%)</a:t>
                      </a:r>
                    </a:p>
                  </a:txBody>
                  <a:tcPr/>
                </a:tc>
                <a:extLst>
                  <a:ext uri="{0D108BD9-81ED-4DB2-BD59-A6C34878D82A}">
                    <a16:rowId xmlns:a16="http://schemas.microsoft.com/office/drawing/2014/main" val="139150669"/>
                  </a:ext>
                </a:extLst>
              </a:tr>
              <a:tr h="342033">
                <a:tc>
                  <a:txBody>
                    <a:bodyPr/>
                    <a:lstStyle/>
                    <a:p>
                      <a:pPr algn="r"/>
                      <a:r>
                        <a:rPr lang="en-US" dirty="0"/>
                        <a:t>2005</a:t>
                      </a:r>
                    </a:p>
                  </a:txBody>
                  <a:tcPr/>
                </a:tc>
                <a:tc>
                  <a:txBody>
                    <a:bodyPr/>
                    <a:lstStyle/>
                    <a:p>
                      <a:pPr algn="r"/>
                      <a:r>
                        <a:rPr lang="en-US" dirty="0"/>
                        <a:t>1,596,917</a:t>
                      </a:r>
                    </a:p>
                  </a:txBody>
                  <a:tcPr/>
                </a:tc>
                <a:tc>
                  <a:txBody>
                    <a:bodyPr/>
                    <a:lstStyle/>
                    <a:p>
                      <a:pPr algn="r"/>
                      <a:r>
                        <a:rPr lang="en-US" dirty="0"/>
                        <a:t>429,515</a:t>
                      </a:r>
                    </a:p>
                  </a:txBody>
                  <a:tcPr/>
                </a:tc>
                <a:tc>
                  <a:txBody>
                    <a:bodyPr/>
                    <a:lstStyle/>
                    <a:p>
                      <a:pPr algn="r"/>
                      <a:r>
                        <a:rPr lang="en-US" dirty="0"/>
                        <a:t>36.79%</a:t>
                      </a:r>
                    </a:p>
                  </a:txBody>
                  <a:tcPr/>
                </a:tc>
                <a:tc>
                  <a:txBody>
                    <a:bodyPr/>
                    <a:lstStyle/>
                    <a:p>
                      <a:pPr algn="r"/>
                      <a:endParaRPr lang="en-US" dirty="0"/>
                    </a:p>
                  </a:txBody>
                  <a:tcPr/>
                </a:tc>
                <a:tc>
                  <a:txBody>
                    <a:bodyPr/>
                    <a:lstStyle/>
                    <a:p>
                      <a:pPr algn="r"/>
                      <a:r>
                        <a:rPr lang="en-US" dirty="0"/>
                        <a:t>2018</a:t>
                      </a:r>
                    </a:p>
                  </a:txBody>
                  <a:tcPr/>
                </a:tc>
                <a:tc>
                  <a:txBody>
                    <a:bodyPr/>
                    <a:lstStyle/>
                    <a:p>
                      <a:pPr algn="r"/>
                      <a:r>
                        <a:rPr lang="en-US" dirty="0"/>
                        <a:t>7,881,481</a:t>
                      </a:r>
                    </a:p>
                  </a:txBody>
                  <a:tcPr/>
                </a:tc>
                <a:tc>
                  <a:txBody>
                    <a:bodyPr/>
                    <a:lstStyle/>
                    <a:p>
                      <a:pPr algn="r"/>
                      <a:r>
                        <a:rPr lang="en-US" dirty="0"/>
                        <a:t>6,185,507</a:t>
                      </a:r>
                    </a:p>
                  </a:txBody>
                  <a:tcPr/>
                </a:tc>
                <a:tc>
                  <a:txBody>
                    <a:bodyPr/>
                    <a:lstStyle/>
                    <a:p>
                      <a:pPr algn="r"/>
                      <a:r>
                        <a:rPr lang="en-US" dirty="0"/>
                        <a:t>364.72%</a:t>
                      </a:r>
                    </a:p>
                  </a:txBody>
                  <a:tcPr/>
                </a:tc>
                <a:extLst>
                  <a:ext uri="{0D108BD9-81ED-4DB2-BD59-A6C34878D82A}">
                    <a16:rowId xmlns:a16="http://schemas.microsoft.com/office/drawing/2014/main" val="3702150988"/>
                  </a:ext>
                </a:extLst>
              </a:tr>
              <a:tr h="342033">
                <a:tc>
                  <a:txBody>
                    <a:bodyPr/>
                    <a:lstStyle/>
                    <a:p>
                      <a:pPr algn="r"/>
                      <a:r>
                        <a:rPr lang="en-US" dirty="0"/>
                        <a:t>2006</a:t>
                      </a:r>
                    </a:p>
                  </a:txBody>
                  <a:tcPr/>
                </a:tc>
                <a:tc>
                  <a:txBody>
                    <a:bodyPr/>
                    <a:lstStyle/>
                    <a:p>
                      <a:pPr algn="r"/>
                      <a:r>
                        <a:rPr lang="en-US" dirty="0"/>
                        <a:t>1,928,994</a:t>
                      </a:r>
                    </a:p>
                  </a:txBody>
                  <a:tcPr/>
                </a:tc>
                <a:tc>
                  <a:txBody>
                    <a:bodyPr/>
                    <a:lstStyle/>
                    <a:p>
                      <a:pPr algn="r"/>
                      <a:r>
                        <a:rPr lang="en-US" dirty="0"/>
                        <a:t>332,077</a:t>
                      </a:r>
                    </a:p>
                  </a:txBody>
                  <a:tcPr/>
                </a:tc>
                <a:tc>
                  <a:txBody>
                    <a:bodyPr/>
                    <a:lstStyle/>
                    <a:p>
                      <a:pPr algn="r"/>
                      <a:r>
                        <a:rPr lang="en-US" dirty="0"/>
                        <a:t>20.79%</a:t>
                      </a:r>
                    </a:p>
                  </a:txBody>
                  <a:tcPr/>
                </a:tc>
                <a:tc>
                  <a:txBody>
                    <a:bodyPr/>
                    <a:lstStyle/>
                    <a:p>
                      <a:pPr algn="r"/>
                      <a:endParaRPr lang="en-US" dirty="0"/>
                    </a:p>
                  </a:txBody>
                  <a:tcPr/>
                </a:tc>
                <a:tc>
                  <a:txBody>
                    <a:bodyPr/>
                    <a:lstStyle/>
                    <a:p>
                      <a:pPr algn="r"/>
                      <a:r>
                        <a:rPr lang="en-US" dirty="0"/>
                        <a:t>2019</a:t>
                      </a:r>
                    </a:p>
                  </a:txBody>
                  <a:tcPr/>
                </a:tc>
                <a:tc>
                  <a:txBody>
                    <a:bodyPr/>
                    <a:lstStyle/>
                    <a:p>
                      <a:pPr algn="r"/>
                      <a:r>
                        <a:rPr lang="en-US" dirty="0"/>
                        <a:t>8,403,645</a:t>
                      </a:r>
                    </a:p>
                  </a:txBody>
                  <a:tcPr/>
                </a:tc>
                <a:tc>
                  <a:txBody>
                    <a:bodyPr/>
                    <a:lstStyle/>
                    <a:p>
                      <a:pPr algn="r"/>
                      <a:r>
                        <a:rPr lang="en-US" dirty="0"/>
                        <a:t>522,164</a:t>
                      </a:r>
                    </a:p>
                  </a:txBody>
                  <a:tcPr/>
                </a:tc>
                <a:tc>
                  <a:txBody>
                    <a:bodyPr/>
                    <a:lstStyle/>
                    <a:p>
                      <a:pPr algn="r"/>
                      <a:r>
                        <a:rPr lang="en-US" dirty="0"/>
                        <a:t>6.63%</a:t>
                      </a:r>
                    </a:p>
                  </a:txBody>
                  <a:tcPr/>
                </a:tc>
                <a:extLst>
                  <a:ext uri="{0D108BD9-81ED-4DB2-BD59-A6C34878D82A}">
                    <a16:rowId xmlns:a16="http://schemas.microsoft.com/office/drawing/2014/main" val="623748382"/>
                  </a:ext>
                </a:extLst>
              </a:tr>
              <a:tr h="342033">
                <a:tc>
                  <a:txBody>
                    <a:bodyPr/>
                    <a:lstStyle/>
                    <a:p>
                      <a:pPr algn="r"/>
                      <a:r>
                        <a:rPr lang="en-US" dirty="0"/>
                        <a:t>2007</a:t>
                      </a:r>
                    </a:p>
                  </a:txBody>
                  <a:tcPr/>
                </a:tc>
                <a:tc>
                  <a:txBody>
                    <a:bodyPr/>
                    <a:lstStyle/>
                    <a:p>
                      <a:pPr algn="r"/>
                      <a:r>
                        <a:rPr lang="en-US" dirty="0"/>
                        <a:t>968,598</a:t>
                      </a:r>
                    </a:p>
                  </a:txBody>
                  <a:tcPr/>
                </a:tc>
                <a:tc>
                  <a:txBody>
                    <a:bodyPr/>
                    <a:lstStyle/>
                    <a:p>
                      <a:pPr algn="r"/>
                      <a:r>
                        <a:rPr lang="en-US" dirty="0">
                          <a:solidFill>
                            <a:srgbClr val="FF0000"/>
                          </a:solidFill>
                        </a:rPr>
                        <a:t>(960,396)</a:t>
                      </a:r>
                    </a:p>
                  </a:txBody>
                  <a:tcPr/>
                </a:tc>
                <a:tc>
                  <a:txBody>
                    <a:bodyPr/>
                    <a:lstStyle/>
                    <a:p>
                      <a:pPr algn="r"/>
                      <a:r>
                        <a:rPr lang="en-US" dirty="0">
                          <a:solidFill>
                            <a:srgbClr val="FF0000"/>
                          </a:solidFill>
                        </a:rPr>
                        <a:t>(49.79%)</a:t>
                      </a:r>
                    </a:p>
                  </a:txBody>
                  <a:tcPr/>
                </a:tc>
                <a:tc>
                  <a:txBody>
                    <a:bodyPr/>
                    <a:lstStyle/>
                    <a:p>
                      <a:pPr algn="r"/>
                      <a:endParaRPr lang="en-US" dirty="0"/>
                    </a:p>
                  </a:txBody>
                  <a:tcPr/>
                </a:tc>
                <a:tc>
                  <a:txBody>
                    <a:bodyPr/>
                    <a:lstStyle/>
                    <a:p>
                      <a:pPr algn="r"/>
                      <a:r>
                        <a:rPr lang="en-US" dirty="0"/>
                        <a:t>2020</a:t>
                      </a:r>
                    </a:p>
                  </a:txBody>
                  <a:tcPr/>
                </a:tc>
                <a:tc>
                  <a:txBody>
                    <a:bodyPr/>
                    <a:lstStyle/>
                    <a:p>
                      <a:pPr algn="r"/>
                      <a:r>
                        <a:rPr lang="en-US" dirty="0"/>
                        <a:t>11,971,919</a:t>
                      </a:r>
                    </a:p>
                  </a:txBody>
                  <a:tcPr/>
                </a:tc>
                <a:tc>
                  <a:txBody>
                    <a:bodyPr/>
                    <a:lstStyle/>
                    <a:p>
                      <a:pPr algn="r"/>
                      <a:r>
                        <a:rPr lang="en-US" dirty="0"/>
                        <a:t>3,568,274</a:t>
                      </a:r>
                    </a:p>
                  </a:txBody>
                  <a:tcPr/>
                </a:tc>
                <a:tc>
                  <a:txBody>
                    <a:bodyPr/>
                    <a:lstStyle/>
                    <a:p>
                      <a:pPr algn="r"/>
                      <a:r>
                        <a:rPr lang="en-US" dirty="0"/>
                        <a:t>42.46%</a:t>
                      </a:r>
                    </a:p>
                  </a:txBody>
                  <a:tcPr/>
                </a:tc>
                <a:extLst>
                  <a:ext uri="{0D108BD9-81ED-4DB2-BD59-A6C34878D82A}">
                    <a16:rowId xmlns:a16="http://schemas.microsoft.com/office/drawing/2014/main" val="3853113596"/>
                  </a:ext>
                </a:extLst>
              </a:tr>
              <a:tr h="342033">
                <a:tc>
                  <a:txBody>
                    <a:bodyPr/>
                    <a:lstStyle/>
                    <a:p>
                      <a:pPr algn="r"/>
                      <a:r>
                        <a:rPr lang="en-US" dirty="0"/>
                        <a:t>2008</a:t>
                      </a:r>
                    </a:p>
                  </a:txBody>
                  <a:tcPr/>
                </a:tc>
                <a:tc>
                  <a:txBody>
                    <a:bodyPr/>
                    <a:lstStyle/>
                    <a:p>
                      <a:pPr algn="r"/>
                      <a:r>
                        <a:rPr lang="en-US" dirty="0"/>
                        <a:t>2,636,424</a:t>
                      </a:r>
                    </a:p>
                  </a:txBody>
                  <a:tcPr/>
                </a:tc>
                <a:tc>
                  <a:txBody>
                    <a:bodyPr/>
                    <a:lstStyle/>
                    <a:p>
                      <a:pPr algn="r"/>
                      <a:r>
                        <a:rPr lang="en-US" dirty="0"/>
                        <a:t>1,667,826</a:t>
                      </a:r>
                    </a:p>
                  </a:txBody>
                  <a:tcPr/>
                </a:tc>
                <a:tc>
                  <a:txBody>
                    <a:bodyPr/>
                    <a:lstStyle/>
                    <a:p>
                      <a:pPr algn="r"/>
                      <a:r>
                        <a:rPr lang="en-US" dirty="0"/>
                        <a:t>172.19%</a:t>
                      </a:r>
                    </a:p>
                  </a:txBody>
                  <a:tcPr/>
                </a:tc>
                <a:tc>
                  <a:txBody>
                    <a:bodyPr/>
                    <a:lstStyle/>
                    <a:p>
                      <a:pPr algn="r"/>
                      <a:endParaRPr lang="en-US" dirty="0"/>
                    </a:p>
                  </a:txBody>
                  <a:tcPr/>
                </a:tc>
                <a:tc>
                  <a:txBody>
                    <a:bodyPr/>
                    <a:lstStyle/>
                    <a:p>
                      <a:pPr algn="r"/>
                      <a:r>
                        <a:rPr lang="en-US" dirty="0"/>
                        <a:t>2021</a:t>
                      </a:r>
                    </a:p>
                  </a:txBody>
                  <a:tcPr/>
                </a:tc>
                <a:tc>
                  <a:txBody>
                    <a:bodyPr/>
                    <a:lstStyle/>
                    <a:p>
                      <a:pPr algn="r"/>
                      <a:r>
                        <a:rPr lang="en-US" dirty="0"/>
                        <a:t>10,477,797</a:t>
                      </a:r>
                    </a:p>
                  </a:txBody>
                  <a:tcPr/>
                </a:tc>
                <a:tc>
                  <a:txBody>
                    <a:bodyPr/>
                    <a:lstStyle/>
                    <a:p>
                      <a:pPr algn="r"/>
                      <a:r>
                        <a:rPr lang="en-US" dirty="0">
                          <a:solidFill>
                            <a:srgbClr val="FF0000"/>
                          </a:solidFill>
                        </a:rPr>
                        <a:t>(1,494,125)</a:t>
                      </a:r>
                    </a:p>
                  </a:txBody>
                  <a:tcPr/>
                </a:tc>
                <a:tc>
                  <a:txBody>
                    <a:bodyPr/>
                    <a:lstStyle/>
                    <a:p>
                      <a:pPr algn="r"/>
                      <a:r>
                        <a:rPr lang="en-US" dirty="0">
                          <a:solidFill>
                            <a:srgbClr val="FF0000"/>
                          </a:solidFill>
                        </a:rPr>
                        <a:t>(12.48%)</a:t>
                      </a:r>
                    </a:p>
                  </a:txBody>
                  <a:tcPr/>
                </a:tc>
                <a:extLst>
                  <a:ext uri="{0D108BD9-81ED-4DB2-BD59-A6C34878D82A}">
                    <a16:rowId xmlns:a16="http://schemas.microsoft.com/office/drawing/2014/main" val="2754608734"/>
                  </a:ext>
                </a:extLst>
              </a:tr>
              <a:tr h="342033">
                <a:tc>
                  <a:txBody>
                    <a:bodyPr/>
                    <a:lstStyle/>
                    <a:p>
                      <a:pPr algn="r"/>
                      <a:r>
                        <a:rPr lang="en-US" dirty="0"/>
                        <a:t>2009</a:t>
                      </a:r>
                    </a:p>
                  </a:txBody>
                  <a:tcPr/>
                </a:tc>
                <a:tc>
                  <a:txBody>
                    <a:bodyPr/>
                    <a:lstStyle/>
                    <a:p>
                      <a:pPr algn="r"/>
                      <a:r>
                        <a:rPr lang="en-US" dirty="0"/>
                        <a:t>2,741,896</a:t>
                      </a:r>
                    </a:p>
                  </a:txBody>
                  <a:tcPr/>
                </a:tc>
                <a:tc>
                  <a:txBody>
                    <a:bodyPr/>
                    <a:lstStyle/>
                    <a:p>
                      <a:pPr algn="r"/>
                      <a:r>
                        <a:rPr lang="en-US" dirty="0"/>
                        <a:t>105,472</a:t>
                      </a:r>
                    </a:p>
                  </a:txBody>
                  <a:tcPr/>
                </a:tc>
                <a:tc>
                  <a:txBody>
                    <a:bodyPr/>
                    <a:lstStyle/>
                    <a:p>
                      <a:pPr algn="r"/>
                      <a:r>
                        <a:rPr lang="en-US" dirty="0"/>
                        <a:t>4.00%</a:t>
                      </a:r>
                    </a:p>
                  </a:txBody>
                  <a:tcPr/>
                </a:tc>
                <a:tc>
                  <a:txBody>
                    <a:bodyPr/>
                    <a:lstStyle/>
                    <a:p>
                      <a:pPr algn="r"/>
                      <a:endParaRPr lang="en-US" dirty="0"/>
                    </a:p>
                  </a:txBody>
                  <a:tcPr/>
                </a:tc>
                <a:tc>
                  <a:txBody>
                    <a:bodyPr/>
                    <a:lstStyle/>
                    <a:p>
                      <a:pPr algn="r"/>
                      <a:r>
                        <a:rPr lang="en-US" dirty="0"/>
                        <a:t>2022</a:t>
                      </a:r>
                    </a:p>
                  </a:txBody>
                  <a:tcPr/>
                </a:tc>
                <a:tc>
                  <a:txBody>
                    <a:bodyPr/>
                    <a:lstStyle/>
                    <a:p>
                      <a:pPr algn="r"/>
                      <a:r>
                        <a:rPr lang="en-US" dirty="0"/>
                        <a:t>7,549,928</a:t>
                      </a:r>
                    </a:p>
                  </a:txBody>
                  <a:tcPr/>
                </a:tc>
                <a:tc>
                  <a:txBody>
                    <a:bodyPr/>
                    <a:lstStyle/>
                    <a:p>
                      <a:pPr algn="r"/>
                      <a:r>
                        <a:rPr lang="en-US" dirty="0">
                          <a:solidFill>
                            <a:srgbClr val="FF0000"/>
                          </a:solidFill>
                        </a:rPr>
                        <a:t>(2,927,866)</a:t>
                      </a:r>
                    </a:p>
                  </a:txBody>
                  <a:tcPr/>
                </a:tc>
                <a:tc>
                  <a:txBody>
                    <a:bodyPr/>
                    <a:lstStyle/>
                    <a:p>
                      <a:pPr algn="r"/>
                      <a:r>
                        <a:rPr lang="en-US" dirty="0">
                          <a:solidFill>
                            <a:srgbClr val="FF0000"/>
                          </a:solidFill>
                        </a:rPr>
                        <a:t>(27.94%)</a:t>
                      </a:r>
                    </a:p>
                  </a:txBody>
                  <a:tcPr/>
                </a:tc>
                <a:extLst>
                  <a:ext uri="{0D108BD9-81ED-4DB2-BD59-A6C34878D82A}">
                    <a16:rowId xmlns:a16="http://schemas.microsoft.com/office/drawing/2014/main" val="3798414316"/>
                  </a:ext>
                </a:extLst>
              </a:tr>
              <a:tr h="342033">
                <a:tc>
                  <a:txBody>
                    <a:bodyPr/>
                    <a:lstStyle/>
                    <a:p>
                      <a:pPr algn="r"/>
                      <a:r>
                        <a:rPr lang="en-US" dirty="0"/>
                        <a:t>2010</a:t>
                      </a:r>
                    </a:p>
                  </a:txBody>
                  <a:tcPr/>
                </a:tc>
                <a:tc>
                  <a:txBody>
                    <a:bodyPr/>
                    <a:lstStyle/>
                    <a:p>
                      <a:pPr algn="r"/>
                      <a:r>
                        <a:rPr lang="en-US" dirty="0"/>
                        <a:t>6,679,391</a:t>
                      </a:r>
                    </a:p>
                  </a:txBody>
                  <a:tcPr/>
                </a:tc>
                <a:tc>
                  <a:txBody>
                    <a:bodyPr/>
                    <a:lstStyle/>
                    <a:p>
                      <a:pPr algn="r"/>
                      <a:r>
                        <a:rPr lang="en-US" dirty="0"/>
                        <a:t>3,937,495</a:t>
                      </a:r>
                    </a:p>
                  </a:txBody>
                  <a:tcPr/>
                </a:tc>
                <a:tc>
                  <a:txBody>
                    <a:bodyPr/>
                    <a:lstStyle/>
                    <a:p>
                      <a:pPr algn="r"/>
                      <a:r>
                        <a:rPr lang="en-US" dirty="0"/>
                        <a:t>143.60%</a:t>
                      </a:r>
                    </a:p>
                  </a:txBody>
                  <a:tcPr/>
                </a:tc>
                <a:tc>
                  <a:txBody>
                    <a:bodyPr/>
                    <a:lstStyle/>
                    <a:p>
                      <a:pPr algn="r"/>
                      <a:endParaRPr lang="en-US" dirty="0"/>
                    </a:p>
                  </a:txBody>
                  <a:tcPr/>
                </a:tc>
                <a:tc>
                  <a:txBody>
                    <a:bodyPr/>
                    <a:lstStyle/>
                    <a:p>
                      <a:pPr algn="r"/>
                      <a:r>
                        <a:rPr lang="en-US" sz="1700" b="0" dirty="0"/>
                        <a:t>2023</a:t>
                      </a:r>
                      <a:endParaRPr lang="en-US" sz="1700" b="0" dirty="0">
                        <a:latin typeface="Arial" panose="020B0604020202020204" pitchFamily="34" charset="0"/>
                        <a:cs typeface="Arial" panose="020B0604020202020204" pitchFamily="34" charset="0"/>
                      </a:endParaRPr>
                    </a:p>
                  </a:txBody>
                  <a:tcPr/>
                </a:tc>
                <a:tc>
                  <a:txBody>
                    <a:bodyPr/>
                    <a:lstStyle/>
                    <a:p>
                      <a:pPr algn="r"/>
                      <a:r>
                        <a:rPr lang="en-US" sz="1700" b="0" dirty="0"/>
                        <a:t>4,429,515</a:t>
                      </a:r>
                      <a:endParaRPr lang="en-US" sz="1700" b="0" dirty="0">
                        <a:latin typeface="Arial" panose="020B0604020202020204" pitchFamily="34" charset="0"/>
                        <a:cs typeface="Arial" panose="020B0604020202020204" pitchFamily="34" charset="0"/>
                      </a:endParaRPr>
                    </a:p>
                  </a:txBody>
                  <a:tcPr/>
                </a:tc>
                <a:tc>
                  <a:txBody>
                    <a:bodyPr/>
                    <a:lstStyle/>
                    <a:p>
                      <a:pPr algn="r"/>
                      <a:r>
                        <a:rPr lang="en-US" sz="1700" b="0" dirty="0">
                          <a:solidFill>
                            <a:srgbClr val="FF0000"/>
                          </a:solidFill>
                        </a:rPr>
                        <a:t>(3,120,413)</a:t>
                      </a:r>
                      <a:endParaRPr lang="en-US" sz="1700" b="0" dirty="0">
                        <a:solidFill>
                          <a:srgbClr val="FF0000"/>
                        </a:solidFill>
                        <a:latin typeface="Arial" panose="020B0604020202020204" pitchFamily="34" charset="0"/>
                        <a:cs typeface="Arial" panose="020B0604020202020204" pitchFamily="34" charset="0"/>
                      </a:endParaRPr>
                    </a:p>
                  </a:txBody>
                  <a:tcPr/>
                </a:tc>
                <a:tc>
                  <a:txBody>
                    <a:bodyPr/>
                    <a:lstStyle/>
                    <a:p>
                      <a:pPr algn="r"/>
                      <a:r>
                        <a:rPr lang="en-US" sz="1700" b="0" dirty="0">
                          <a:solidFill>
                            <a:srgbClr val="FF0000"/>
                          </a:solidFill>
                        </a:rPr>
                        <a:t>(41.33%)</a:t>
                      </a:r>
                      <a:endParaRPr lang="en-US" sz="1700" b="0" dirty="0">
                        <a:solidFill>
                          <a:srgbClr val="FF000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586927660"/>
                  </a:ext>
                </a:extLst>
              </a:tr>
              <a:tr h="356285">
                <a:tc>
                  <a:txBody>
                    <a:bodyPr/>
                    <a:lstStyle/>
                    <a:p>
                      <a:pPr algn="r"/>
                      <a:r>
                        <a:rPr lang="en-US" dirty="0"/>
                        <a:t>2011</a:t>
                      </a:r>
                    </a:p>
                  </a:txBody>
                  <a:tcPr/>
                </a:tc>
                <a:tc>
                  <a:txBody>
                    <a:bodyPr/>
                    <a:lstStyle/>
                    <a:p>
                      <a:pPr algn="r"/>
                      <a:r>
                        <a:rPr lang="en-US" dirty="0"/>
                        <a:t>4,678,040</a:t>
                      </a:r>
                    </a:p>
                  </a:txBody>
                  <a:tcPr/>
                </a:tc>
                <a:tc>
                  <a:txBody>
                    <a:bodyPr/>
                    <a:lstStyle/>
                    <a:p>
                      <a:pPr algn="r"/>
                      <a:r>
                        <a:rPr lang="en-US" dirty="0">
                          <a:solidFill>
                            <a:srgbClr val="FF0000"/>
                          </a:solidFill>
                        </a:rPr>
                        <a:t>(2,001,351)</a:t>
                      </a:r>
                    </a:p>
                  </a:txBody>
                  <a:tcPr/>
                </a:tc>
                <a:tc>
                  <a:txBody>
                    <a:bodyPr/>
                    <a:lstStyle/>
                    <a:p>
                      <a:pPr algn="r"/>
                      <a:r>
                        <a:rPr lang="en-US" dirty="0">
                          <a:solidFill>
                            <a:srgbClr val="FF0000"/>
                          </a:solidFill>
                        </a:rPr>
                        <a:t>(29.96%)</a:t>
                      </a:r>
                    </a:p>
                  </a:txBody>
                  <a:tcPr/>
                </a:tc>
                <a:tc>
                  <a:txBody>
                    <a:bodyPr/>
                    <a:lstStyle/>
                    <a:p>
                      <a:pPr algn="r"/>
                      <a:endParaRPr lang="en-US" dirty="0"/>
                    </a:p>
                  </a:txBody>
                  <a:tcPr/>
                </a:tc>
                <a:tc>
                  <a:txBody>
                    <a:bodyPr/>
                    <a:lstStyle/>
                    <a:p>
                      <a:pPr algn="r"/>
                      <a:r>
                        <a:rPr lang="en-US" sz="1900" b="1" dirty="0"/>
                        <a:t>2024</a:t>
                      </a:r>
                    </a:p>
                  </a:txBody>
                  <a:tcPr/>
                </a:tc>
                <a:tc>
                  <a:txBody>
                    <a:bodyPr/>
                    <a:lstStyle/>
                    <a:p>
                      <a:pPr algn="r"/>
                      <a:r>
                        <a:rPr lang="en-US" sz="1900" b="1" dirty="0"/>
                        <a:t>11,751,583</a:t>
                      </a:r>
                    </a:p>
                  </a:txBody>
                  <a:tcPr/>
                </a:tc>
                <a:tc>
                  <a:txBody>
                    <a:bodyPr/>
                    <a:lstStyle/>
                    <a:p>
                      <a:pPr algn="r"/>
                      <a:r>
                        <a:rPr lang="en-US" sz="1900" b="1" dirty="0"/>
                        <a:t>7,322,068</a:t>
                      </a:r>
                    </a:p>
                  </a:txBody>
                  <a:tcPr/>
                </a:tc>
                <a:tc>
                  <a:txBody>
                    <a:bodyPr/>
                    <a:lstStyle/>
                    <a:p>
                      <a:pPr algn="r"/>
                      <a:r>
                        <a:rPr lang="en-US" sz="1900" b="1" dirty="0"/>
                        <a:t>165.30%</a:t>
                      </a:r>
                    </a:p>
                  </a:txBody>
                  <a:tcPr/>
                </a:tc>
                <a:extLst>
                  <a:ext uri="{0D108BD9-81ED-4DB2-BD59-A6C34878D82A}">
                    <a16:rowId xmlns:a16="http://schemas.microsoft.com/office/drawing/2014/main" val="3823579831"/>
                  </a:ext>
                </a:extLst>
              </a:tr>
              <a:tr h="342033">
                <a:tc>
                  <a:txBody>
                    <a:bodyPr/>
                    <a:lstStyle/>
                    <a:p>
                      <a:pPr algn="r"/>
                      <a:r>
                        <a:rPr lang="en-US" dirty="0"/>
                        <a:t>2012</a:t>
                      </a:r>
                    </a:p>
                  </a:txBody>
                  <a:tcPr/>
                </a:tc>
                <a:tc>
                  <a:txBody>
                    <a:bodyPr/>
                    <a:lstStyle/>
                    <a:p>
                      <a:pPr algn="r"/>
                      <a:r>
                        <a:rPr lang="en-US" dirty="0"/>
                        <a:t>6,330,399</a:t>
                      </a:r>
                    </a:p>
                  </a:txBody>
                  <a:tcPr/>
                </a:tc>
                <a:tc>
                  <a:txBody>
                    <a:bodyPr/>
                    <a:lstStyle/>
                    <a:p>
                      <a:pPr algn="r"/>
                      <a:r>
                        <a:rPr lang="en-US" dirty="0"/>
                        <a:t>1,652,359</a:t>
                      </a:r>
                    </a:p>
                  </a:txBody>
                  <a:tcPr/>
                </a:tc>
                <a:tc>
                  <a:txBody>
                    <a:bodyPr/>
                    <a:lstStyle/>
                    <a:p>
                      <a:pPr algn="r"/>
                      <a:r>
                        <a:rPr lang="en-US" dirty="0"/>
                        <a:t>35.32%</a:t>
                      </a:r>
                    </a:p>
                  </a:txBody>
                  <a:tcPr/>
                </a:tc>
                <a:tc>
                  <a:txBody>
                    <a:bodyPr/>
                    <a:lstStyle/>
                    <a:p>
                      <a:pPr algn="r"/>
                      <a:endParaRPr lang="en-US" dirty="0"/>
                    </a:p>
                  </a:txBody>
                  <a:tcPr/>
                </a:tc>
                <a:tc>
                  <a:txBody>
                    <a:bodyPr/>
                    <a:lstStyle/>
                    <a:p>
                      <a:pPr algn="r"/>
                      <a:endParaRPr lang="en-US" dirty="0"/>
                    </a:p>
                  </a:txBody>
                  <a:tcPr/>
                </a:tc>
                <a:tc>
                  <a:txBody>
                    <a:bodyPr/>
                    <a:lstStyle/>
                    <a:p>
                      <a:pPr algn="r"/>
                      <a:endParaRPr lang="en-US" dirty="0"/>
                    </a:p>
                  </a:txBody>
                  <a:tcPr/>
                </a:tc>
                <a:tc>
                  <a:txBody>
                    <a:bodyPr/>
                    <a:lstStyle/>
                    <a:p>
                      <a:pPr algn="r"/>
                      <a:endParaRPr lang="en-US" dirty="0"/>
                    </a:p>
                  </a:txBody>
                  <a:tcPr/>
                </a:tc>
                <a:tc>
                  <a:txBody>
                    <a:bodyPr/>
                    <a:lstStyle/>
                    <a:p>
                      <a:pPr algn="r"/>
                      <a:endParaRPr lang="en-US" dirty="0"/>
                    </a:p>
                  </a:txBody>
                  <a:tcPr/>
                </a:tc>
                <a:extLst>
                  <a:ext uri="{0D108BD9-81ED-4DB2-BD59-A6C34878D82A}">
                    <a16:rowId xmlns:a16="http://schemas.microsoft.com/office/drawing/2014/main" val="3806686621"/>
                  </a:ext>
                </a:extLst>
              </a:tr>
              <a:tr h="342033">
                <a:tc>
                  <a:txBody>
                    <a:bodyPr/>
                    <a:lstStyle/>
                    <a:p>
                      <a:pPr algn="r"/>
                      <a:r>
                        <a:rPr lang="en-US" dirty="0"/>
                        <a:t>2013</a:t>
                      </a:r>
                    </a:p>
                  </a:txBody>
                  <a:tcPr/>
                </a:tc>
                <a:tc>
                  <a:txBody>
                    <a:bodyPr/>
                    <a:lstStyle/>
                    <a:p>
                      <a:pPr algn="r"/>
                      <a:r>
                        <a:rPr lang="en-US" dirty="0"/>
                        <a:t>4,307,244</a:t>
                      </a:r>
                    </a:p>
                  </a:txBody>
                  <a:tcPr/>
                </a:tc>
                <a:tc>
                  <a:txBody>
                    <a:bodyPr/>
                    <a:lstStyle/>
                    <a:p>
                      <a:pPr algn="r"/>
                      <a:r>
                        <a:rPr lang="en-US" dirty="0">
                          <a:solidFill>
                            <a:srgbClr val="FF0000"/>
                          </a:solidFill>
                        </a:rPr>
                        <a:t>(2,023,155)</a:t>
                      </a:r>
                    </a:p>
                  </a:txBody>
                  <a:tcPr/>
                </a:tc>
                <a:tc>
                  <a:txBody>
                    <a:bodyPr/>
                    <a:lstStyle/>
                    <a:p>
                      <a:pPr algn="r"/>
                      <a:r>
                        <a:rPr lang="en-US" dirty="0">
                          <a:solidFill>
                            <a:srgbClr val="FF0000"/>
                          </a:solidFill>
                        </a:rPr>
                        <a:t>(31.96%)</a:t>
                      </a:r>
                    </a:p>
                  </a:txBody>
                  <a:tcPr/>
                </a:tc>
                <a:tc>
                  <a:txBody>
                    <a:bodyPr/>
                    <a:lstStyle/>
                    <a:p>
                      <a:pPr algn="r"/>
                      <a:endParaRPr lang="en-US" dirty="0"/>
                    </a:p>
                  </a:txBody>
                  <a:tcPr/>
                </a:tc>
                <a:tc>
                  <a:txBody>
                    <a:bodyPr/>
                    <a:lstStyle/>
                    <a:p>
                      <a:pPr algn="r"/>
                      <a:endParaRPr lang="en-US" dirty="0"/>
                    </a:p>
                  </a:txBody>
                  <a:tcPr/>
                </a:tc>
                <a:tc>
                  <a:txBody>
                    <a:bodyPr/>
                    <a:lstStyle/>
                    <a:p>
                      <a:pPr algn="r"/>
                      <a:endParaRPr lang="en-US" dirty="0"/>
                    </a:p>
                  </a:txBody>
                  <a:tcPr/>
                </a:tc>
                <a:tc>
                  <a:txBody>
                    <a:bodyPr/>
                    <a:lstStyle/>
                    <a:p>
                      <a:pPr algn="r"/>
                      <a:endParaRPr lang="en-US" dirty="0"/>
                    </a:p>
                  </a:txBody>
                  <a:tcPr/>
                </a:tc>
                <a:tc>
                  <a:txBody>
                    <a:bodyPr/>
                    <a:lstStyle/>
                    <a:p>
                      <a:pPr algn="r"/>
                      <a:endParaRPr lang="en-US" dirty="0"/>
                    </a:p>
                  </a:txBody>
                  <a:tcPr/>
                </a:tc>
                <a:extLst>
                  <a:ext uri="{0D108BD9-81ED-4DB2-BD59-A6C34878D82A}">
                    <a16:rowId xmlns:a16="http://schemas.microsoft.com/office/drawing/2014/main" val="3592731042"/>
                  </a:ext>
                </a:extLst>
              </a:tr>
              <a:tr h="342033">
                <a:tc>
                  <a:txBody>
                    <a:bodyPr/>
                    <a:lstStyle/>
                    <a:p>
                      <a:pPr algn="r"/>
                      <a:r>
                        <a:rPr lang="en-US" dirty="0"/>
                        <a:t>2014</a:t>
                      </a:r>
                    </a:p>
                  </a:txBody>
                  <a:tcPr/>
                </a:tc>
                <a:tc>
                  <a:txBody>
                    <a:bodyPr/>
                    <a:lstStyle/>
                    <a:p>
                      <a:pPr algn="r"/>
                      <a:r>
                        <a:rPr lang="en-US" dirty="0"/>
                        <a:t>1,415,938</a:t>
                      </a:r>
                    </a:p>
                  </a:txBody>
                  <a:tcPr/>
                </a:tc>
                <a:tc>
                  <a:txBody>
                    <a:bodyPr/>
                    <a:lstStyle/>
                    <a:p>
                      <a:pPr algn="r"/>
                      <a:r>
                        <a:rPr lang="en-US" dirty="0">
                          <a:solidFill>
                            <a:srgbClr val="FF0000"/>
                          </a:solidFill>
                        </a:rPr>
                        <a:t>(2,891,312)</a:t>
                      </a:r>
                    </a:p>
                  </a:txBody>
                  <a:tcPr/>
                </a:tc>
                <a:tc>
                  <a:txBody>
                    <a:bodyPr/>
                    <a:lstStyle/>
                    <a:p>
                      <a:pPr algn="r"/>
                      <a:r>
                        <a:rPr lang="en-US" dirty="0">
                          <a:solidFill>
                            <a:srgbClr val="FF0000"/>
                          </a:solidFill>
                        </a:rPr>
                        <a:t>(67.13%)</a:t>
                      </a:r>
                    </a:p>
                  </a:txBody>
                  <a:tcPr/>
                </a:tc>
                <a:tc>
                  <a:txBody>
                    <a:bodyPr/>
                    <a:lstStyle/>
                    <a:p>
                      <a:pPr algn="r"/>
                      <a:endParaRPr lang="en-US" dirty="0"/>
                    </a:p>
                  </a:txBody>
                  <a:tcPr/>
                </a:tc>
                <a:tc>
                  <a:txBody>
                    <a:bodyPr/>
                    <a:lstStyle/>
                    <a:p>
                      <a:pPr algn="r"/>
                      <a:endParaRPr lang="en-US" dirty="0"/>
                    </a:p>
                  </a:txBody>
                  <a:tcPr/>
                </a:tc>
                <a:tc>
                  <a:txBody>
                    <a:bodyPr/>
                    <a:lstStyle/>
                    <a:p>
                      <a:pPr algn="r"/>
                      <a:endParaRPr lang="en-US" dirty="0"/>
                    </a:p>
                  </a:txBody>
                  <a:tcPr/>
                </a:tc>
                <a:tc>
                  <a:txBody>
                    <a:bodyPr/>
                    <a:lstStyle/>
                    <a:p>
                      <a:pPr algn="r"/>
                      <a:endParaRPr lang="en-US" dirty="0"/>
                    </a:p>
                  </a:txBody>
                  <a:tcPr/>
                </a:tc>
                <a:tc>
                  <a:txBody>
                    <a:bodyPr/>
                    <a:lstStyle/>
                    <a:p>
                      <a:pPr algn="r"/>
                      <a:endParaRPr lang="en-US" dirty="0"/>
                    </a:p>
                  </a:txBody>
                  <a:tcPr/>
                </a:tc>
                <a:extLst>
                  <a:ext uri="{0D108BD9-81ED-4DB2-BD59-A6C34878D82A}">
                    <a16:rowId xmlns:a16="http://schemas.microsoft.com/office/drawing/2014/main" val="2085619549"/>
                  </a:ext>
                </a:extLst>
              </a:tr>
              <a:tr h="342033">
                <a:tc>
                  <a:txBody>
                    <a:bodyPr/>
                    <a:lstStyle/>
                    <a:p>
                      <a:pPr algn="r"/>
                      <a:r>
                        <a:rPr lang="en-US" dirty="0"/>
                        <a:t>2015</a:t>
                      </a:r>
                    </a:p>
                  </a:txBody>
                  <a:tcPr/>
                </a:tc>
                <a:tc>
                  <a:txBody>
                    <a:bodyPr/>
                    <a:lstStyle/>
                    <a:p>
                      <a:pPr algn="r"/>
                      <a:r>
                        <a:rPr lang="en-US" dirty="0"/>
                        <a:t>2,975,284</a:t>
                      </a:r>
                    </a:p>
                  </a:txBody>
                  <a:tcPr/>
                </a:tc>
                <a:tc>
                  <a:txBody>
                    <a:bodyPr/>
                    <a:lstStyle/>
                    <a:p>
                      <a:pPr algn="r"/>
                      <a:r>
                        <a:rPr lang="en-US" dirty="0"/>
                        <a:t>1,559,352</a:t>
                      </a:r>
                    </a:p>
                  </a:txBody>
                  <a:tcPr/>
                </a:tc>
                <a:tc>
                  <a:txBody>
                    <a:bodyPr/>
                    <a:lstStyle/>
                    <a:p>
                      <a:pPr algn="r"/>
                      <a:r>
                        <a:rPr lang="en-US" dirty="0"/>
                        <a:t>110.13%</a:t>
                      </a:r>
                    </a:p>
                  </a:txBody>
                  <a:tcPr/>
                </a:tc>
                <a:tc>
                  <a:txBody>
                    <a:bodyPr/>
                    <a:lstStyle/>
                    <a:p>
                      <a:pPr algn="r"/>
                      <a:endParaRPr lang="en-US" dirty="0"/>
                    </a:p>
                  </a:txBody>
                  <a:tcPr/>
                </a:tc>
                <a:tc>
                  <a:txBody>
                    <a:bodyPr/>
                    <a:lstStyle/>
                    <a:p>
                      <a:pPr algn="r"/>
                      <a:endParaRPr lang="en-US" dirty="0"/>
                    </a:p>
                  </a:txBody>
                  <a:tcPr/>
                </a:tc>
                <a:tc>
                  <a:txBody>
                    <a:bodyPr/>
                    <a:lstStyle/>
                    <a:p>
                      <a:pPr algn="r"/>
                      <a:endParaRPr lang="en-US" dirty="0"/>
                    </a:p>
                  </a:txBody>
                  <a:tcPr/>
                </a:tc>
                <a:tc>
                  <a:txBody>
                    <a:bodyPr/>
                    <a:lstStyle/>
                    <a:p>
                      <a:pPr algn="r"/>
                      <a:endParaRPr lang="en-US" dirty="0"/>
                    </a:p>
                  </a:txBody>
                  <a:tcPr/>
                </a:tc>
                <a:tc>
                  <a:txBody>
                    <a:bodyPr/>
                    <a:lstStyle/>
                    <a:p>
                      <a:pPr algn="r"/>
                      <a:endParaRPr lang="en-US" dirty="0"/>
                    </a:p>
                  </a:txBody>
                  <a:tcPr/>
                </a:tc>
                <a:extLst>
                  <a:ext uri="{0D108BD9-81ED-4DB2-BD59-A6C34878D82A}">
                    <a16:rowId xmlns:a16="http://schemas.microsoft.com/office/drawing/2014/main" val="124912672"/>
                  </a:ext>
                </a:extLst>
              </a:tr>
            </a:tbl>
          </a:graphicData>
        </a:graphic>
      </p:graphicFrame>
      <p:sp>
        <p:nvSpPr>
          <p:cNvPr id="2" name="Slide Number Placeholder 1">
            <a:extLst>
              <a:ext uri="{FF2B5EF4-FFF2-40B4-BE49-F238E27FC236}">
                <a16:creationId xmlns:a16="http://schemas.microsoft.com/office/drawing/2014/main" id="{4A660067-FCCE-1FFF-EE99-BF38EFA9DD38}"/>
              </a:ext>
            </a:extLst>
          </p:cNvPr>
          <p:cNvSpPr>
            <a:spLocks noGrp="1"/>
          </p:cNvSpPr>
          <p:nvPr>
            <p:ph type="sldNum" sz="quarter" idx="12"/>
          </p:nvPr>
        </p:nvSpPr>
        <p:spPr/>
        <p:txBody>
          <a:bodyPr/>
          <a:lstStyle/>
          <a:p>
            <a:fld id="{F5429E20-6135-4A01-AE1B-F6BE31181CEC}" type="slidenum">
              <a:rPr lang="en-US" smtClean="0"/>
              <a:t>41</a:t>
            </a:fld>
            <a:endParaRPr lang="en-US" dirty="0"/>
          </a:p>
        </p:txBody>
      </p:sp>
    </p:spTree>
    <p:extLst>
      <p:ext uri="{BB962C8B-B14F-4D97-AF65-F5344CB8AC3E}">
        <p14:creationId xmlns:p14="http://schemas.microsoft.com/office/powerpoint/2010/main" val="15383242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 rectangle&#10;&#10;Description automatically generated">
            <a:extLst>
              <a:ext uri="{FF2B5EF4-FFF2-40B4-BE49-F238E27FC236}">
                <a16:creationId xmlns:a16="http://schemas.microsoft.com/office/drawing/2014/main" id="{2AD9DEC6-B3CA-4C4F-9C22-0D644D9CE1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99982389-2625-4ABF-8AF6-FA4D5A16091A}"/>
              </a:ext>
            </a:extLst>
          </p:cNvPr>
          <p:cNvSpPr txBox="1"/>
          <p:nvPr/>
        </p:nvSpPr>
        <p:spPr>
          <a:xfrm>
            <a:off x="862170" y="607408"/>
            <a:ext cx="10467657" cy="2585323"/>
          </a:xfrm>
          <a:prstGeom prst="rect">
            <a:avLst/>
          </a:prstGeom>
          <a:noFill/>
        </p:spPr>
        <p:txBody>
          <a:bodyPr wrap="square" rtlCol="0">
            <a:spAutoFit/>
          </a:bodyPr>
          <a:lstStyle/>
          <a:p>
            <a:pPr algn="ctr"/>
            <a:r>
              <a:rPr lang="en-US" sz="5400" b="1" dirty="0">
                <a:solidFill>
                  <a:schemeClr val="bg1"/>
                </a:solidFill>
                <a:latin typeface="Arial" panose="020B0604020202020204" pitchFamily="34" charset="0"/>
                <a:cs typeface="Arial" panose="020B0604020202020204" pitchFamily="34" charset="0"/>
              </a:rPr>
              <a:t>FY 2024</a:t>
            </a:r>
          </a:p>
          <a:p>
            <a:pPr algn="ctr"/>
            <a:r>
              <a:rPr lang="en-US" sz="5400" b="1" dirty="0">
                <a:solidFill>
                  <a:schemeClr val="bg1"/>
                </a:solidFill>
                <a:latin typeface="Arial" panose="020B0604020202020204" pitchFamily="34" charset="0"/>
                <a:cs typeface="Arial" panose="020B0604020202020204" pitchFamily="34" charset="0"/>
              </a:rPr>
              <a:t>General Fund</a:t>
            </a:r>
          </a:p>
          <a:p>
            <a:pPr algn="ctr"/>
            <a:r>
              <a:rPr lang="en-US" sz="5400" b="1" dirty="0">
                <a:solidFill>
                  <a:schemeClr val="bg1"/>
                </a:solidFill>
                <a:latin typeface="Arial" panose="020B0604020202020204" pitchFamily="34" charset="0"/>
                <a:cs typeface="Arial" panose="020B0604020202020204" pitchFamily="34" charset="0"/>
              </a:rPr>
              <a:t>Federal Revenue Projections</a:t>
            </a:r>
          </a:p>
        </p:txBody>
      </p:sp>
      <p:cxnSp>
        <p:nvCxnSpPr>
          <p:cNvPr id="6" name="Straight Connector 5">
            <a:extLst>
              <a:ext uri="{FF2B5EF4-FFF2-40B4-BE49-F238E27FC236}">
                <a16:creationId xmlns:a16="http://schemas.microsoft.com/office/drawing/2014/main" id="{F1A1B8DC-CE16-4098-920A-BF94DA555DB4}"/>
              </a:ext>
            </a:extLst>
          </p:cNvPr>
          <p:cNvCxnSpPr/>
          <p:nvPr/>
        </p:nvCxnSpPr>
        <p:spPr>
          <a:xfrm>
            <a:off x="1981199" y="3192731"/>
            <a:ext cx="8229600" cy="0"/>
          </a:xfrm>
          <a:prstGeom prst="line">
            <a:avLst/>
          </a:prstGeom>
          <a:ln w="31750">
            <a:solidFill>
              <a:srgbClr val="CC9900"/>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C602C0A4-093F-AA2F-1D87-49015E0A201C}"/>
              </a:ext>
            </a:extLst>
          </p:cNvPr>
          <p:cNvSpPr>
            <a:spLocks noGrp="1"/>
          </p:cNvSpPr>
          <p:nvPr>
            <p:ph type="sldNum" sz="quarter" idx="12"/>
          </p:nvPr>
        </p:nvSpPr>
        <p:spPr/>
        <p:txBody>
          <a:bodyPr/>
          <a:lstStyle/>
          <a:p>
            <a:fld id="{F5429E20-6135-4A01-AE1B-F6BE31181CEC}" type="slidenum">
              <a:rPr lang="en-US" smtClean="0"/>
              <a:t>42</a:t>
            </a:fld>
            <a:endParaRPr lang="en-US" dirty="0"/>
          </a:p>
        </p:txBody>
      </p:sp>
    </p:spTree>
    <p:extLst>
      <p:ext uri="{BB962C8B-B14F-4D97-AF65-F5344CB8AC3E}">
        <p14:creationId xmlns:p14="http://schemas.microsoft.com/office/powerpoint/2010/main" val="40803466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E4A860B3-47AD-470F-9360-F6F6D1F92BA4}"/>
              </a:ext>
            </a:extLst>
          </p:cNvPr>
          <p:cNvSpPr txBox="1"/>
          <p:nvPr/>
        </p:nvSpPr>
        <p:spPr>
          <a:xfrm>
            <a:off x="489099" y="346728"/>
            <a:ext cx="10864701" cy="584775"/>
          </a:xfrm>
          <a:prstGeom prst="rect">
            <a:avLst/>
          </a:prstGeom>
          <a:noFill/>
        </p:spPr>
        <p:txBody>
          <a:bodyPr wrap="square" rtlCol="0">
            <a:spAutoFit/>
          </a:bodyPr>
          <a:lstStyle/>
          <a:p>
            <a:pPr algn="ctr"/>
            <a:r>
              <a:rPr lang="en-US" sz="3200" dirty="0">
                <a:solidFill>
                  <a:schemeClr val="bg1"/>
                </a:solidFill>
                <a:latin typeface="Arial" panose="020B0604020202020204" pitchFamily="34" charset="0"/>
                <a:cs typeface="Arial" panose="020B0604020202020204" pitchFamily="34" charset="0"/>
              </a:rPr>
              <a:t>Federal Revenues</a:t>
            </a:r>
          </a:p>
        </p:txBody>
      </p:sp>
      <p:pic>
        <p:nvPicPr>
          <p:cNvPr id="9" name="Picture 8">
            <a:extLst>
              <a:ext uri="{FF2B5EF4-FFF2-40B4-BE49-F238E27FC236}">
                <a16:creationId xmlns:a16="http://schemas.microsoft.com/office/drawing/2014/main" id="{F4B2AA1F-3078-365E-CD22-CB72B9263E13}"/>
              </a:ext>
            </a:extLst>
          </p:cNvPr>
          <p:cNvPicPr>
            <a:picLocks noChangeAspect="1"/>
          </p:cNvPicPr>
          <p:nvPr/>
        </p:nvPicPr>
        <p:blipFill>
          <a:blip r:embed="rId3"/>
          <a:stretch>
            <a:fillRect/>
          </a:stretch>
        </p:blipFill>
        <p:spPr>
          <a:xfrm>
            <a:off x="1330399" y="1509885"/>
            <a:ext cx="9334830" cy="3253308"/>
          </a:xfrm>
          <a:prstGeom prst="rect">
            <a:avLst/>
          </a:prstGeom>
        </p:spPr>
      </p:pic>
      <p:sp>
        <p:nvSpPr>
          <p:cNvPr id="2" name="Slide Number Placeholder 1">
            <a:extLst>
              <a:ext uri="{FF2B5EF4-FFF2-40B4-BE49-F238E27FC236}">
                <a16:creationId xmlns:a16="http://schemas.microsoft.com/office/drawing/2014/main" id="{75DC7FD3-C35A-C0D4-DFDC-BC92E1B0C768}"/>
              </a:ext>
            </a:extLst>
          </p:cNvPr>
          <p:cNvSpPr>
            <a:spLocks noGrp="1"/>
          </p:cNvSpPr>
          <p:nvPr>
            <p:ph type="sldNum" sz="quarter" idx="12"/>
          </p:nvPr>
        </p:nvSpPr>
        <p:spPr/>
        <p:txBody>
          <a:bodyPr/>
          <a:lstStyle/>
          <a:p>
            <a:fld id="{F5429E20-6135-4A01-AE1B-F6BE31181CEC}" type="slidenum">
              <a:rPr lang="en-US" smtClean="0"/>
              <a:t>43</a:t>
            </a:fld>
            <a:endParaRPr lang="en-US" dirty="0"/>
          </a:p>
        </p:txBody>
      </p:sp>
    </p:spTree>
    <p:extLst>
      <p:ext uri="{BB962C8B-B14F-4D97-AF65-F5344CB8AC3E}">
        <p14:creationId xmlns:p14="http://schemas.microsoft.com/office/powerpoint/2010/main" val="19727062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 rectangle&#10;&#10;Description automatically generated">
            <a:extLst>
              <a:ext uri="{FF2B5EF4-FFF2-40B4-BE49-F238E27FC236}">
                <a16:creationId xmlns:a16="http://schemas.microsoft.com/office/drawing/2014/main" id="{2AD9DEC6-B3CA-4C4F-9C22-0D644D9CE1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99982389-2625-4ABF-8AF6-FA4D5A16091A}"/>
              </a:ext>
            </a:extLst>
          </p:cNvPr>
          <p:cNvSpPr txBox="1"/>
          <p:nvPr/>
        </p:nvSpPr>
        <p:spPr>
          <a:xfrm>
            <a:off x="862170" y="607408"/>
            <a:ext cx="10467657" cy="3416320"/>
          </a:xfrm>
          <a:prstGeom prst="rect">
            <a:avLst/>
          </a:prstGeom>
          <a:noFill/>
        </p:spPr>
        <p:txBody>
          <a:bodyPr wrap="square" rtlCol="0">
            <a:spAutoFit/>
          </a:bodyPr>
          <a:lstStyle/>
          <a:p>
            <a:pPr algn="ctr"/>
            <a:r>
              <a:rPr lang="en-US" sz="5400" b="1" dirty="0">
                <a:solidFill>
                  <a:schemeClr val="bg1"/>
                </a:solidFill>
                <a:latin typeface="Arial" panose="020B0604020202020204" pitchFamily="34" charset="0"/>
                <a:cs typeface="Arial" panose="020B0604020202020204" pitchFamily="34" charset="0"/>
              </a:rPr>
              <a:t>FY 2024</a:t>
            </a:r>
          </a:p>
          <a:p>
            <a:pPr algn="ctr"/>
            <a:r>
              <a:rPr lang="en-US" sz="5400" b="1" dirty="0">
                <a:solidFill>
                  <a:schemeClr val="bg1"/>
                </a:solidFill>
                <a:latin typeface="Arial" panose="020B0604020202020204" pitchFamily="34" charset="0"/>
                <a:cs typeface="Arial" panose="020B0604020202020204" pitchFamily="34" charset="0"/>
              </a:rPr>
              <a:t>General Fund</a:t>
            </a:r>
          </a:p>
          <a:p>
            <a:pPr algn="ctr"/>
            <a:r>
              <a:rPr lang="en-US" sz="5400" b="1" dirty="0">
                <a:solidFill>
                  <a:schemeClr val="bg1"/>
                </a:solidFill>
                <a:latin typeface="Arial" panose="020B0604020202020204" pitchFamily="34" charset="0"/>
                <a:cs typeface="Arial" panose="020B0604020202020204" pitchFamily="34" charset="0"/>
              </a:rPr>
              <a:t>Expenditure Projections Process</a:t>
            </a:r>
          </a:p>
        </p:txBody>
      </p:sp>
      <p:cxnSp>
        <p:nvCxnSpPr>
          <p:cNvPr id="6" name="Straight Connector 5">
            <a:extLst>
              <a:ext uri="{FF2B5EF4-FFF2-40B4-BE49-F238E27FC236}">
                <a16:creationId xmlns:a16="http://schemas.microsoft.com/office/drawing/2014/main" id="{F1A1B8DC-CE16-4098-920A-BF94DA555DB4}"/>
              </a:ext>
            </a:extLst>
          </p:cNvPr>
          <p:cNvCxnSpPr/>
          <p:nvPr/>
        </p:nvCxnSpPr>
        <p:spPr>
          <a:xfrm>
            <a:off x="1981199" y="3192731"/>
            <a:ext cx="8229600" cy="0"/>
          </a:xfrm>
          <a:prstGeom prst="line">
            <a:avLst/>
          </a:prstGeom>
          <a:ln w="31750">
            <a:solidFill>
              <a:srgbClr val="CC9900"/>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A2DE0473-29EF-E597-335E-261AA4486B20}"/>
              </a:ext>
            </a:extLst>
          </p:cNvPr>
          <p:cNvSpPr>
            <a:spLocks noGrp="1"/>
          </p:cNvSpPr>
          <p:nvPr>
            <p:ph type="sldNum" sz="quarter" idx="12"/>
          </p:nvPr>
        </p:nvSpPr>
        <p:spPr/>
        <p:txBody>
          <a:bodyPr/>
          <a:lstStyle/>
          <a:p>
            <a:fld id="{F5429E20-6135-4A01-AE1B-F6BE31181CEC}" type="slidenum">
              <a:rPr lang="en-US" smtClean="0"/>
              <a:t>44</a:t>
            </a:fld>
            <a:endParaRPr lang="en-US" dirty="0"/>
          </a:p>
        </p:txBody>
      </p:sp>
    </p:spTree>
    <p:extLst>
      <p:ext uri="{BB962C8B-B14F-4D97-AF65-F5344CB8AC3E}">
        <p14:creationId xmlns:p14="http://schemas.microsoft.com/office/powerpoint/2010/main" val="6967868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3C21622B-60F1-4931-A55B-FA5AFA35929E}"/>
              </a:ext>
            </a:extLst>
          </p:cNvPr>
          <p:cNvSpPr txBox="1"/>
          <p:nvPr/>
        </p:nvSpPr>
        <p:spPr>
          <a:xfrm>
            <a:off x="496957" y="370961"/>
            <a:ext cx="10882969" cy="584775"/>
          </a:xfrm>
          <a:prstGeom prst="rect">
            <a:avLst/>
          </a:prstGeom>
          <a:noFill/>
        </p:spPr>
        <p:txBody>
          <a:bodyPr wrap="square" rtlCol="0">
            <a:spAutoFit/>
          </a:bodyPr>
          <a:lstStyle/>
          <a:p>
            <a:r>
              <a:rPr lang="en-US" sz="3200" b="1" dirty="0">
                <a:solidFill>
                  <a:schemeClr val="bg1"/>
                </a:solidFill>
                <a:latin typeface="Arial" panose="020B0604020202020204" pitchFamily="34" charset="0"/>
                <a:cs typeface="Arial" panose="020B0604020202020204" pitchFamily="34" charset="0"/>
              </a:rPr>
              <a:t>Budgeting Process</a:t>
            </a:r>
          </a:p>
        </p:txBody>
      </p:sp>
      <p:sp>
        <p:nvSpPr>
          <p:cNvPr id="6" name="TextBox 5">
            <a:extLst>
              <a:ext uri="{FF2B5EF4-FFF2-40B4-BE49-F238E27FC236}">
                <a16:creationId xmlns:a16="http://schemas.microsoft.com/office/drawing/2014/main" id="{2B1FE7A1-9334-4EE1-A0AF-72E566F30726}"/>
              </a:ext>
            </a:extLst>
          </p:cNvPr>
          <p:cNvSpPr txBox="1"/>
          <p:nvPr/>
        </p:nvSpPr>
        <p:spPr>
          <a:xfrm>
            <a:off x="4491894" y="1300621"/>
            <a:ext cx="7279975" cy="5293757"/>
          </a:xfrm>
          <a:prstGeom prst="rect">
            <a:avLst/>
          </a:prstGeom>
          <a:noFill/>
        </p:spPr>
        <p:txBody>
          <a:bodyPr wrap="square" rtlCol="0">
            <a:spAutoFit/>
          </a:bodyPr>
          <a:lstStyle/>
          <a:p>
            <a:pPr lvl="1" algn="just"/>
            <a:r>
              <a:rPr lang="en-US" sz="2600" dirty="0">
                <a:latin typeface="Arial" panose="020B0604020202020204" pitchFamily="34" charset="0"/>
                <a:cs typeface="Arial" panose="020B0604020202020204" pitchFamily="34" charset="0"/>
              </a:rPr>
              <a:t>The CFO and Budget Manager meets with each department head and their Senior Cabinet supervisor to discuss budget guidelines for operational requests and additional position requests.  Spreadsheets are distributed to each department head with their current year’s budget and expenditure history with a place for requests for the next year.  Once these are received back, the Budget Manager compiles all the data with cost and gives it to the CFO. </a:t>
            </a:r>
          </a:p>
          <a:p>
            <a:pPr lvl="1" algn="just"/>
            <a:r>
              <a:rPr lang="en-US" sz="2600" dirty="0">
                <a:latin typeface="Arial" panose="020B0604020202020204" pitchFamily="34" charset="0"/>
                <a:cs typeface="Arial" panose="020B0604020202020204" pitchFamily="34" charset="0"/>
              </a:rPr>
              <a:t>The CFO presents all requests for additional staffing to Senior </a:t>
            </a:r>
            <a:r>
              <a:rPr lang="en-US" sz="2400" dirty="0">
                <a:latin typeface="Arial" panose="020B0604020202020204" pitchFamily="34" charset="0"/>
                <a:cs typeface="Arial" panose="020B0604020202020204" pitchFamily="34" charset="0"/>
              </a:rPr>
              <a:t>Cabinet for decision making.</a:t>
            </a:r>
            <a:endParaRPr lang="en-US" sz="2600" dirty="0">
              <a:latin typeface="Arial" panose="020B0604020202020204" pitchFamily="34" charset="0"/>
              <a:cs typeface="Arial" panose="020B0604020202020204" pitchFamily="34" charset="0"/>
            </a:endParaRPr>
          </a:p>
        </p:txBody>
      </p:sp>
      <p:pic>
        <p:nvPicPr>
          <p:cNvPr id="7" name="Picture 6" descr="Laptop open on desk at night">
            <a:extLst>
              <a:ext uri="{FF2B5EF4-FFF2-40B4-BE49-F238E27FC236}">
                <a16:creationId xmlns:a16="http://schemas.microsoft.com/office/drawing/2014/main" id="{918751B5-BCBC-DF8F-1A37-D093774207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212" y="1379913"/>
            <a:ext cx="1701858" cy="1256195"/>
          </a:xfrm>
          <a:prstGeom prst="rect">
            <a:avLst/>
          </a:prstGeom>
        </p:spPr>
      </p:pic>
      <p:pic>
        <p:nvPicPr>
          <p:cNvPr id="9" name="Picture 8" descr="Yellow school bus moving fast">
            <a:extLst>
              <a:ext uri="{FF2B5EF4-FFF2-40B4-BE49-F238E27FC236}">
                <a16:creationId xmlns:a16="http://schemas.microsoft.com/office/drawing/2014/main" id="{CE5181F8-564A-ABA5-5322-B2BCCB0E59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43702" y="1379913"/>
            <a:ext cx="1731561" cy="1256195"/>
          </a:xfrm>
          <a:prstGeom prst="rect">
            <a:avLst/>
          </a:prstGeom>
        </p:spPr>
      </p:pic>
      <p:sp>
        <p:nvSpPr>
          <p:cNvPr id="10" name="TextBox 9">
            <a:extLst>
              <a:ext uri="{FF2B5EF4-FFF2-40B4-BE49-F238E27FC236}">
                <a16:creationId xmlns:a16="http://schemas.microsoft.com/office/drawing/2014/main" id="{0B306791-B16F-205F-AA79-1BF6EB9B16B5}"/>
              </a:ext>
            </a:extLst>
          </p:cNvPr>
          <p:cNvSpPr txBox="1"/>
          <p:nvPr/>
        </p:nvSpPr>
        <p:spPr>
          <a:xfrm>
            <a:off x="931026" y="3813115"/>
            <a:ext cx="3444237" cy="2893100"/>
          </a:xfrm>
          <a:prstGeom prst="rect">
            <a:avLst/>
          </a:prstGeom>
          <a:noFill/>
        </p:spPr>
        <p:txBody>
          <a:bodyPr wrap="square" rtlCol="0">
            <a:spAutoFit/>
          </a:bodyPr>
          <a:lstStyle/>
          <a:p>
            <a:pPr algn="r"/>
            <a:r>
              <a:rPr lang="en-US" sz="2400" b="1" dirty="0">
                <a:solidFill>
                  <a:srgbClr val="EEB500"/>
                </a:solidFill>
                <a:latin typeface="Arial" panose="020B0604020202020204" pitchFamily="34" charset="0"/>
                <a:cs typeface="Arial" panose="020B0604020202020204" pitchFamily="34" charset="0"/>
              </a:rPr>
              <a:t>4.  </a:t>
            </a:r>
            <a:r>
              <a:rPr lang="en-US" sz="2600" b="1" dirty="0">
                <a:solidFill>
                  <a:srgbClr val="EEB500"/>
                </a:solidFill>
                <a:latin typeface="Arial" panose="020B0604020202020204" pitchFamily="34" charset="0"/>
                <a:cs typeface="Arial" panose="020B0604020202020204" pitchFamily="34" charset="0"/>
              </a:rPr>
              <a:t>Determine           operational requirements and requests for additional positions at schools and system level.</a:t>
            </a:r>
          </a:p>
        </p:txBody>
      </p:sp>
      <p:pic>
        <p:nvPicPr>
          <p:cNvPr id="8" name="Picture 7" descr="Several books of different sizes and thickness stacked high">
            <a:extLst>
              <a:ext uri="{FF2B5EF4-FFF2-40B4-BE49-F238E27FC236}">
                <a16:creationId xmlns:a16="http://schemas.microsoft.com/office/drawing/2014/main" id="{33746DF2-9C94-DCC1-66B9-6718AC23DD8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4919" y="2694626"/>
            <a:ext cx="1662151" cy="966704"/>
          </a:xfrm>
          <a:prstGeom prst="rect">
            <a:avLst/>
          </a:prstGeom>
        </p:spPr>
      </p:pic>
      <p:pic>
        <p:nvPicPr>
          <p:cNvPr id="12" name="Picture 11" descr="Blackboard and yellow chairs in a classroom">
            <a:extLst>
              <a:ext uri="{FF2B5EF4-FFF2-40B4-BE49-F238E27FC236}">
                <a16:creationId xmlns:a16="http://schemas.microsoft.com/office/drawing/2014/main" id="{4D1A5185-104C-A1C0-6711-A8D24AA920C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43701" y="2650673"/>
            <a:ext cx="1731561" cy="1010658"/>
          </a:xfrm>
          <a:prstGeom prst="rect">
            <a:avLst/>
          </a:prstGeom>
        </p:spPr>
      </p:pic>
      <p:sp>
        <p:nvSpPr>
          <p:cNvPr id="5" name="Slide Number Placeholder 4">
            <a:extLst>
              <a:ext uri="{FF2B5EF4-FFF2-40B4-BE49-F238E27FC236}">
                <a16:creationId xmlns:a16="http://schemas.microsoft.com/office/drawing/2014/main" id="{9700E0CF-2E89-39B8-2D2E-D73C2DEFE429}"/>
              </a:ext>
            </a:extLst>
          </p:cNvPr>
          <p:cNvSpPr>
            <a:spLocks noGrp="1"/>
          </p:cNvSpPr>
          <p:nvPr>
            <p:ph type="sldNum" sz="quarter" idx="12"/>
          </p:nvPr>
        </p:nvSpPr>
        <p:spPr/>
        <p:txBody>
          <a:bodyPr/>
          <a:lstStyle/>
          <a:p>
            <a:fld id="{F5429E20-6135-4A01-AE1B-F6BE31181CEC}" type="slidenum">
              <a:rPr lang="en-US" smtClean="0"/>
              <a:t>45</a:t>
            </a:fld>
            <a:endParaRPr lang="en-US" dirty="0"/>
          </a:p>
        </p:txBody>
      </p:sp>
    </p:spTree>
    <p:extLst>
      <p:ext uri="{BB962C8B-B14F-4D97-AF65-F5344CB8AC3E}">
        <p14:creationId xmlns:p14="http://schemas.microsoft.com/office/powerpoint/2010/main" val="33530534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3C21622B-60F1-4931-A55B-FA5AFA35929E}"/>
              </a:ext>
            </a:extLst>
          </p:cNvPr>
          <p:cNvSpPr txBox="1"/>
          <p:nvPr/>
        </p:nvSpPr>
        <p:spPr>
          <a:xfrm>
            <a:off x="496957" y="461394"/>
            <a:ext cx="10882969" cy="584775"/>
          </a:xfrm>
          <a:prstGeom prst="rect">
            <a:avLst/>
          </a:prstGeom>
          <a:noFill/>
        </p:spPr>
        <p:txBody>
          <a:bodyPr wrap="square" rtlCol="0">
            <a:spAutoFit/>
          </a:bodyPr>
          <a:lstStyle/>
          <a:p>
            <a:r>
              <a:rPr lang="en-US" sz="3200" b="1" dirty="0">
                <a:solidFill>
                  <a:schemeClr val="bg1"/>
                </a:solidFill>
                <a:latin typeface="Arial" panose="020B0604020202020204" pitchFamily="34" charset="0"/>
                <a:cs typeface="Arial" panose="020B0604020202020204" pitchFamily="34" charset="0"/>
              </a:rPr>
              <a:t>Budgeting Process</a:t>
            </a:r>
          </a:p>
        </p:txBody>
      </p:sp>
      <p:sp>
        <p:nvSpPr>
          <p:cNvPr id="6" name="TextBox 5">
            <a:extLst>
              <a:ext uri="{FF2B5EF4-FFF2-40B4-BE49-F238E27FC236}">
                <a16:creationId xmlns:a16="http://schemas.microsoft.com/office/drawing/2014/main" id="{2B1FE7A1-9334-4EE1-A0AF-72E566F30726}"/>
              </a:ext>
            </a:extLst>
          </p:cNvPr>
          <p:cNvSpPr txBox="1"/>
          <p:nvPr/>
        </p:nvSpPr>
        <p:spPr>
          <a:xfrm>
            <a:off x="4655127" y="1829008"/>
            <a:ext cx="6724799" cy="4401205"/>
          </a:xfrm>
          <a:prstGeom prst="rect">
            <a:avLst/>
          </a:prstGeom>
          <a:noFill/>
        </p:spPr>
        <p:txBody>
          <a:bodyPr wrap="square" rtlCol="0">
            <a:spAutoFit/>
          </a:bodyPr>
          <a:lstStyle/>
          <a:p>
            <a:pPr algn="just"/>
            <a:r>
              <a:rPr lang="en-US" sz="2800" dirty="0">
                <a:latin typeface="Arial" panose="020B0604020202020204" pitchFamily="34" charset="0"/>
                <a:cs typeface="Arial" panose="020B0604020202020204" pitchFamily="34" charset="0"/>
              </a:rPr>
              <a:t>CFO costs out the salaries and benefits for all staff at the school level and the district level with any approved new staff added.  </a:t>
            </a:r>
          </a:p>
          <a:p>
            <a:pPr algn="just"/>
            <a:endParaRPr lang="en-US" sz="2800" dirty="0">
              <a:latin typeface="Arial" panose="020B0604020202020204" pitchFamily="34" charset="0"/>
              <a:cs typeface="Arial" panose="020B0604020202020204" pitchFamily="34" charset="0"/>
            </a:endParaRPr>
          </a:p>
          <a:p>
            <a:pPr algn="just"/>
            <a:r>
              <a:rPr lang="en-US" sz="2800" dirty="0">
                <a:latin typeface="Arial" panose="020B0604020202020204" pitchFamily="34" charset="0"/>
                <a:cs typeface="Arial" panose="020B0604020202020204" pitchFamily="34" charset="0"/>
              </a:rPr>
              <a:t>The Budget Manager compiles operational cost requests received from Department Heads.  These are added to the salary and benefit costs to determine the total estimated expenditure budget.</a:t>
            </a:r>
          </a:p>
        </p:txBody>
      </p:sp>
      <p:sp>
        <p:nvSpPr>
          <p:cNvPr id="8" name="TextBox 7">
            <a:extLst>
              <a:ext uri="{FF2B5EF4-FFF2-40B4-BE49-F238E27FC236}">
                <a16:creationId xmlns:a16="http://schemas.microsoft.com/office/drawing/2014/main" id="{40E17751-ABC5-4194-E062-BC79A62398E4}"/>
              </a:ext>
            </a:extLst>
          </p:cNvPr>
          <p:cNvSpPr txBox="1"/>
          <p:nvPr/>
        </p:nvSpPr>
        <p:spPr>
          <a:xfrm>
            <a:off x="972591" y="4295984"/>
            <a:ext cx="2443940" cy="1692771"/>
          </a:xfrm>
          <a:prstGeom prst="rect">
            <a:avLst/>
          </a:prstGeom>
          <a:noFill/>
        </p:spPr>
        <p:txBody>
          <a:bodyPr wrap="square" rtlCol="0">
            <a:spAutoFit/>
          </a:bodyPr>
          <a:lstStyle/>
          <a:p>
            <a:pPr algn="r"/>
            <a:r>
              <a:rPr lang="en-US" sz="2400" b="1" dirty="0">
                <a:solidFill>
                  <a:srgbClr val="EEB500"/>
                </a:solidFill>
                <a:latin typeface="Arial" panose="020B0604020202020204" pitchFamily="34" charset="0"/>
                <a:cs typeface="Arial" panose="020B0604020202020204" pitchFamily="34" charset="0"/>
              </a:rPr>
              <a:t>5.  </a:t>
            </a:r>
            <a:r>
              <a:rPr lang="en-US" sz="2600" b="1" dirty="0">
                <a:solidFill>
                  <a:srgbClr val="EEB500"/>
                </a:solidFill>
                <a:latin typeface="Arial" panose="020B0604020202020204" pitchFamily="34" charset="0"/>
                <a:cs typeface="Arial" panose="020B0604020202020204" pitchFamily="34" charset="0"/>
              </a:rPr>
              <a:t>Determine cost of salary and benefits for all staff.</a:t>
            </a:r>
          </a:p>
        </p:txBody>
      </p:sp>
      <p:pic>
        <p:nvPicPr>
          <p:cNvPr id="10" name="Picture 9" descr="Stick figure families holding hands">
            <a:extLst>
              <a:ext uri="{FF2B5EF4-FFF2-40B4-BE49-F238E27FC236}">
                <a16:creationId xmlns:a16="http://schemas.microsoft.com/office/drawing/2014/main" id="{3AE24078-5869-3A73-C966-27DA8127D2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8400" y="1412809"/>
            <a:ext cx="1771135" cy="2227811"/>
          </a:xfrm>
          <a:prstGeom prst="rect">
            <a:avLst/>
          </a:prstGeom>
        </p:spPr>
      </p:pic>
      <p:pic>
        <p:nvPicPr>
          <p:cNvPr id="14" name="Picture 13">
            <a:extLst>
              <a:ext uri="{FF2B5EF4-FFF2-40B4-BE49-F238E27FC236}">
                <a16:creationId xmlns:a16="http://schemas.microsoft.com/office/drawing/2014/main" id="{27D824FD-B9F1-5E26-8358-7B810CC33D00}"/>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749879" y="1412809"/>
            <a:ext cx="1391959" cy="2227811"/>
          </a:xfrm>
          <a:prstGeom prst="rect">
            <a:avLst/>
          </a:prstGeom>
        </p:spPr>
      </p:pic>
      <p:sp>
        <p:nvSpPr>
          <p:cNvPr id="5" name="Slide Number Placeholder 4">
            <a:extLst>
              <a:ext uri="{FF2B5EF4-FFF2-40B4-BE49-F238E27FC236}">
                <a16:creationId xmlns:a16="http://schemas.microsoft.com/office/drawing/2014/main" id="{1C6A64CD-5A0D-4802-C4A5-93B4BC893CCC}"/>
              </a:ext>
            </a:extLst>
          </p:cNvPr>
          <p:cNvSpPr>
            <a:spLocks noGrp="1"/>
          </p:cNvSpPr>
          <p:nvPr>
            <p:ph type="sldNum" sz="quarter" idx="12"/>
          </p:nvPr>
        </p:nvSpPr>
        <p:spPr/>
        <p:txBody>
          <a:bodyPr/>
          <a:lstStyle/>
          <a:p>
            <a:fld id="{F5429E20-6135-4A01-AE1B-F6BE31181CEC}" type="slidenum">
              <a:rPr lang="en-US" smtClean="0"/>
              <a:t>46</a:t>
            </a:fld>
            <a:endParaRPr lang="en-US" dirty="0"/>
          </a:p>
        </p:txBody>
      </p:sp>
    </p:spTree>
    <p:extLst>
      <p:ext uri="{BB962C8B-B14F-4D97-AF65-F5344CB8AC3E}">
        <p14:creationId xmlns:p14="http://schemas.microsoft.com/office/powerpoint/2010/main" val="23834980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7559" y="-7869"/>
            <a:ext cx="12192000" cy="6858000"/>
          </a:xfrm>
          <a:prstGeom prst="rect">
            <a:avLst/>
          </a:prstGeom>
        </p:spPr>
      </p:pic>
      <p:sp>
        <p:nvSpPr>
          <p:cNvPr id="3" name="TextBox 2">
            <a:extLst>
              <a:ext uri="{FF2B5EF4-FFF2-40B4-BE49-F238E27FC236}">
                <a16:creationId xmlns:a16="http://schemas.microsoft.com/office/drawing/2014/main" id="{3C21622B-60F1-4931-A55B-FA5AFA35929E}"/>
              </a:ext>
            </a:extLst>
          </p:cNvPr>
          <p:cNvSpPr txBox="1"/>
          <p:nvPr/>
        </p:nvSpPr>
        <p:spPr>
          <a:xfrm>
            <a:off x="496957" y="578840"/>
            <a:ext cx="10882969" cy="584775"/>
          </a:xfrm>
          <a:prstGeom prst="rect">
            <a:avLst/>
          </a:prstGeom>
          <a:noFill/>
        </p:spPr>
        <p:txBody>
          <a:bodyPr wrap="square" rtlCol="0">
            <a:spAutoFit/>
          </a:bodyPr>
          <a:lstStyle/>
          <a:p>
            <a:r>
              <a:rPr lang="en-US" sz="3200" b="1" dirty="0">
                <a:solidFill>
                  <a:schemeClr val="bg1"/>
                </a:solidFill>
                <a:latin typeface="Arial" panose="020B0604020202020204" pitchFamily="34" charset="0"/>
                <a:cs typeface="Arial" panose="020B0604020202020204" pitchFamily="34" charset="0"/>
              </a:rPr>
              <a:t>Budgeting Process</a:t>
            </a:r>
          </a:p>
        </p:txBody>
      </p:sp>
      <p:sp>
        <p:nvSpPr>
          <p:cNvPr id="6" name="TextBox 5">
            <a:extLst>
              <a:ext uri="{FF2B5EF4-FFF2-40B4-BE49-F238E27FC236}">
                <a16:creationId xmlns:a16="http://schemas.microsoft.com/office/drawing/2014/main" id="{2B1FE7A1-9334-4EE1-A0AF-72E566F30726}"/>
              </a:ext>
            </a:extLst>
          </p:cNvPr>
          <p:cNvSpPr txBox="1"/>
          <p:nvPr/>
        </p:nvSpPr>
        <p:spPr>
          <a:xfrm>
            <a:off x="5128181" y="1652382"/>
            <a:ext cx="6484698" cy="4708981"/>
          </a:xfrm>
          <a:prstGeom prst="rect">
            <a:avLst/>
          </a:prstGeom>
          <a:noFill/>
        </p:spPr>
        <p:txBody>
          <a:bodyPr wrap="square" rtlCol="0">
            <a:spAutoFit/>
          </a:bodyPr>
          <a:lstStyle/>
          <a:p>
            <a:pPr algn="just"/>
            <a:endParaRPr lang="en-US" sz="1000" dirty="0">
              <a:latin typeface="Arial" panose="020B0604020202020204" pitchFamily="34" charset="0"/>
              <a:cs typeface="Arial" panose="020B0604020202020204" pitchFamily="34" charset="0"/>
            </a:endParaRPr>
          </a:p>
          <a:p>
            <a:pPr algn="just"/>
            <a:r>
              <a:rPr lang="en-US" sz="2800" dirty="0">
                <a:latin typeface="Arial" panose="020B0604020202020204" pitchFamily="34" charset="0"/>
                <a:cs typeface="Arial" panose="020B0604020202020204" pitchFamily="34" charset="0"/>
              </a:rPr>
              <a:t>Board Budget work sessions are held to share information with the Bibb Board of Education and to receive their input for budget decisions.  Each consecutive work session shares more information about the budget as new data is received from GaDOE and the Tax Commissioner’s Office on revenues and as decisions are made about staffing and operational expenditures.</a:t>
            </a:r>
          </a:p>
          <a:p>
            <a:pPr algn="just"/>
            <a:endParaRPr lang="en-US" sz="1000" dirty="0">
              <a:latin typeface="Arial" panose="020B0604020202020204" pitchFamily="34" charset="0"/>
              <a:cs typeface="Arial" panose="020B0604020202020204" pitchFamily="34" charset="0"/>
            </a:endParaRPr>
          </a:p>
        </p:txBody>
      </p:sp>
      <p:pic>
        <p:nvPicPr>
          <p:cNvPr id="1026" name="Picture 2">
            <a:extLst>
              <a:ext uri="{FF2B5EF4-FFF2-40B4-BE49-F238E27FC236}">
                <a16:creationId xmlns:a16="http://schemas.microsoft.com/office/drawing/2014/main" id="{72B1BB64-635A-E231-FBCB-2D6EF5C1A9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1" y="1414299"/>
            <a:ext cx="3978111" cy="3063434"/>
          </a:xfrm>
          <a:prstGeom prst="rect">
            <a:avLst/>
          </a:prstGeom>
          <a:noFill/>
          <a:extLst>
            <a:ext uri="{909E8E84-426E-40DD-AFC4-6F175D3DCCD1}">
              <a14:hiddenFill xmlns:a14="http://schemas.microsoft.com/office/drawing/2010/main">
                <a:solidFill>
                  <a:srgbClr val="FFFFFF"/>
                </a:solidFill>
              </a14:hiddenFill>
            </a:ext>
          </a:extLst>
        </p:spPr>
      </p:pic>
      <p:sp>
        <p:nvSpPr>
          <p:cNvPr id="39" name="TextBox 38">
            <a:extLst>
              <a:ext uri="{FF2B5EF4-FFF2-40B4-BE49-F238E27FC236}">
                <a16:creationId xmlns:a16="http://schemas.microsoft.com/office/drawing/2014/main" id="{8A91C006-B1E6-DAF4-24E6-522EEB2466E7}"/>
              </a:ext>
            </a:extLst>
          </p:cNvPr>
          <p:cNvSpPr txBox="1"/>
          <p:nvPr/>
        </p:nvSpPr>
        <p:spPr>
          <a:xfrm>
            <a:off x="890714" y="4611208"/>
            <a:ext cx="2653764" cy="2092881"/>
          </a:xfrm>
          <a:prstGeom prst="rect">
            <a:avLst/>
          </a:prstGeom>
          <a:noFill/>
        </p:spPr>
        <p:txBody>
          <a:bodyPr wrap="square" rtlCol="0">
            <a:spAutoFit/>
          </a:bodyPr>
          <a:lstStyle/>
          <a:p>
            <a:pPr algn="r"/>
            <a:r>
              <a:rPr lang="en-US" sz="2400" b="1" dirty="0">
                <a:solidFill>
                  <a:srgbClr val="EEB500"/>
                </a:solidFill>
                <a:latin typeface="Arial" panose="020B0604020202020204" pitchFamily="34" charset="0"/>
                <a:cs typeface="Arial" panose="020B0604020202020204" pitchFamily="34" charset="0"/>
              </a:rPr>
              <a:t>6.  </a:t>
            </a:r>
            <a:r>
              <a:rPr lang="en-US" sz="2600" b="1" dirty="0">
                <a:solidFill>
                  <a:srgbClr val="EEB500"/>
                </a:solidFill>
                <a:latin typeface="Arial" panose="020B0604020202020204" pitchFamily="34" charset="0"/>
                <a:cs typeface="Arial" panose="020B0604020202020204" pitchFamily="34" charset="0"/>
              </a:rPr>
              <a:t>Board Work Sessions are held for information and feedback.</a:t>
            </a:r>
          </a:p>
        </p:txBody>
      </p:sp>
      <p:sp>
        <p:nvSpPr>
          <p:cNvPr id="5" name="Slide Number Placeholder 4">
            <a:extLst>
              <a:ext uri="{FF2B5EF4-FFF2-40B4-BE49-F238E27FC236}">
                <a16:creationId xmlns:a16="http://schemas.microsoft.com/office/drawing/2014/main" id="{74DC61F5-2501-483D-D106-CF5F4F66DE9B}"/>
              </a:ext>
            </a:extLst>
          </p:cNvPr>
          <p:cNvSpPr>
            <a:spLocks noGrp="1"/>
          </p:cNvSpPr>
          <p:nvPr>
            <p:ph type="sldNum" sz="quarter" idx="12"/>
          </p:nvPr>
        </p:nvSpPr>
        <p:spPr/>
        <p:txBody>
          <a:bodyPr/>
          <a:lstStyle/>
          <a:p>
            <a:fld id="{F5429E20-6135-4A01-AE1B-F6BE31181CEC}" type="slidenum">
              <a:rPr lang="en-US" smtClean="0"/>
              <a:t>47</a:t>
            </a:fld>
            <a:endParaRPr lang="en-US" dirty="0"/>
          </a:p>
        </p:txBody>
      </p:sp>
    </p:spTree>
    <p:extLst>
      <p:ext uri="{BB962C8B-B14F-4D97-AF65-F5344CB8AC3E}">
        <p14:creationId xmlns:p14="http://schemas.microsoft.com/office/powerpoint/2010/main" val="7321953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 rectangle&#10;&#10;Description automatically generated">
            <a:extLst>
              <a:ext uri="{FF2B5EF4-FFF2-40B4-BE49-F238E27FC236}">
                <a16:creationId xmlns:a16="http://schemas.microsoft.com/office/drawing/2014/main" id="{2AD9DEC6-B3CA-4C4F-9C22-0D644D9CE1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99982389-2625-4ABF-8AF6-FA4D5A16091A}"/>
              </a:ext>
            </a:extLst>
          </p:cNvPr>
          <p:cNvSpPr txBox="1"/>
          <p:nvPr/>
        </p:nvSpPr>
        <p:spPr>
          <a:xfrm>
            <a:off x="862170" y="607408"/>
            <a:ext cx="10467657" cy="3416320"/>
          </a:xfrm>
          <a:prstGeom prst="rect">
            <a:avLst/>
          </a:prstGeom>
          <a:noFill/>
        </p:spPr>
        <p:txBody>
          <a:bodyPr wrap="square" rtlCol="0">
            <a:spAutoFit/>
          </a:bodyPr>
          <a:lstStyle/>
          <a:p>
            <a:pPr algn="ctr"/>
            <a:r>
              <a:rPr lang="en-US" sz="5400" b="1" dirty="0">
                <a:solidFill>
                  <a:schemeClr val="bg1"/>
                </a:solidFill>
                <a:latin typeface="Arial" panose="020B0604020202020204" pitchFamily="34" charset="0"/>
                <a:cs typeface="Arial" panose="020B0604020202020204" pitchFamily="34" charset="0"/>
              </a:rPr>
              <a:t>FY 2024</a:t>
            </a:r>
          </a:p>
          <a:p>
            <a:pPr algn="ctr"/>
            <a:r>
              <a:rPr lang="en-US" sz="5400" b="1" dirty="0">
                <a:solidFill>
                  <a:schemeClr val="bg1"/>
                </a:solidFill>
                <a:latin typeface="Arial" panose="020B0604020202020204" pitchFamily="34" charset="0"/>
                <a:cs typeface="Arial" panose="020B0604020202020204" pitchFamily="34" charset="0"/>
              </a:rPr>
              <a:t>General Fund</a:t>
            </a:r>
          </a:p>
          <a:p>
            <a:pPr algn="ctr"/>
            <a:r>
              <a:rPr lang="en-US" sz="5400" b="1" dirty="0">
                <a:solidFill>
                  <a:schemeClr val="bg1"/>
                </a:solidFill>
                <a:latin typeface="Arial" panose="020B0604020202020204" pitchFamily="34" charset="0"/>
                <a:cs typeface="Arial" panose="020B0604020202020204" pitchFamily="34" charset="0"/>
              </a:rPr>
              <a:t>Expenditure Projections by Function</a:t>
            </a:r>
          </a:p>
        </p:txBody>
      </p:sp>
      <p:cxnSp>
        <p:nvCxnSpPr>
          <p:cNvPr id="6" name="Straight Connector 5">
            <a:extLst>
              <a:ext uri="{FF2B5EF4-FFF2-40B4-BE49-F238E27FC236}">
                <a16:creationId xmlns:a16="http://schemas.microsoft.com/office/drawing/2014/main" id="{F1A1B8DC-CE16-4098-920A-BF94DA555DB4}"/>
              </a:ext>
            </a:extLst>
          </p:cNvPr>
          <p:cNvCxnSpPr/>
          <p:nvPr/>
        </p:nvCxnSpPr>
        <p:spPr>
          <a:xfrm>
            <a:off x="1981199" y="3192731"/>
            <a:ext cx="8229600" cy="0"/>
          </a:xfrm>
          <a:prstGeom prst="line">
            <a:avLst/>
          </a:prstGeom>
          <a:ln w="31750">
            <a:solidFill>
              <a:srgbClr val="CC9900"/>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A22EFDAC-589A-68EE-2B60-1911B37CFC5C}"/>
              </a:ext>
            </a:extLst>
          </p:cNvPr>
          <p:cNvSpPr>
            <a:spLocks noGrp="1"/>
          </p:cNvSpPr>
          <p:nvPr>
            <p:ph type="sldNum" sz="quarter" idx="12"/>
          </p:nvPr>
        </p:nvSpPr>
        <p:spPr/>
        <p:txBody>
          <a:bodyPr/>
          <a:lstStyle/>
          <a:p>
            <a:fld id="{F5429E20-6135-4A01-AE1B-F6BE31181CEC}" type="slidenum">
              <a:rPr lang="en-US" smtClean="0"/>
              <a:t>48</a:t>
            </a:fld>
            <a:endParaRPr lang="en-US" dirty="0"/>
          </a:p>
        </p:txBody>
      </p:sp>
    </p:spTree>
    <p:extLst>
      <p:ext uri="{BB962C8B-B14F-4D97-AF65-F5344CB8AC3E}">
        <p14:creationId xmlns:p14="http://schemas.microsoft.com/office/powerpoint/2010/main" val="14273066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E4A860B3-47AD-470F-9360-F6F6D1F92BA4}"/>
              </a:ext>
            </a:extLst>
          </p:cNvPr>
          <p:cNvSpPr txBox="1"/>
          <p:nvPr/>
        </p:nvSpPr>
        <p:spPr>
          <a:xfrm>
            <a:off x="489099" y="346728"/>
            <a:ext cx="10864701" cy="861774"/>
          </a:xfrm>
          <a:prstGeom prst="rect">
            <a:avLst/>
          </a:prstGeom>
          <a:noFill/>
        </p:spPr>
        <p:txBody>
          <a:bodyPr wrap="square" rtlCol="0">
            <a:spAutoFit/>
          </a:bodyPr>
          <a:lstStyle/>
          <a:p>
            <a:pPr algn="ctr"/>
            <a:r>
              <a:rPr lang="en-US" sz="5000" dirty="0">
                <a:solidFill>
                  <a:schemeClr val="bg1"/>
                </a:solidFill>
                <a:latin typeface="Arial" panose="020B0604020202020204" pitchFamily="34" charset="0"/>
                <a:cs typeface="Arial" panose="020B0604020202020204" pitchFamily="34" charset="0"/>
              </a:rPr>
              <a:t>Function</a:t>
            </a:r>
          </a:p>
        </p:txBody>
      </p:sp>
      <p:sp>
        <p:nvSpPr>
          <p:cNvPr id="8" name="TextBox 7">
            <a:extLst>
              <a:ext uri="{FF2B5EF4-FFF2-40B4-BE49-F238E27FC236}">
                <a16:creationId xmlns:a16="http://schemas.microsoft.com/office/drawing/2014/main" id="{74A3279D-DE95-2B59-3E4C-52301737E688}"/>
              </a:ext>
            </a:extLst>
          </p:cNvPr>
          <p:cNvSpPr txBox="1"/>
          <p:nvPr/>
        </p:nvSpPr>
        <p:spPr>
          <a:xfrm>
            <a:off x="2020185" y="1924493"/>
            <a:ext cx="8218967" cy="3170099"/>
          </a:xfrm>
          <a:prstGeom prst="rect">
            <a:avLst/>
          </a:prstGeom>
          <a:noFill/>
        </p:spPr>
        <p:txBody>
          <a:bodyPr wrap="square" rtlCol="0">
            <a:spAutoFit/>
          </a:bodyPr>
          <a:lstStyle/>
          <a:p>
            <a:pPr algn="ctr"/>
            <a:r>
              <a:rPr lang="en-US" sz="5000" dirty="0">
                <a:latin typeface="Arial" panose="020B0604020202020204" pitchFamily="34" charset="0"/>
                <a:cs typeface="Arial" panose="020B0604020202020204" pitchFamily="34" charset="0"/>
              </a:rPr>
              <a:t>The Function Describes the Activity or Purpose for Which a Service or Material is Acquired</a:t>
            </a:r>
          </a:p>
        </p:txBody>
      </p:sp>
      <p:sp>
        <p:nvSpPr>
          <p:cNvPr id="2" name="Slide Number Placeholder 1">
            <a:extLst>
              <a:ext uri="{FF2B5EF4-FFF2-40B4-BE49-F238E27FC236}">
                <a16:creationId xmlns:a16="http://schemas.microsoft.com/office/drawing/2014/main" id="{3B4EFA08-1673-B2E0-12F3-DDF79F40B09F}"/>
              </a:ext>
            </a:extLst>
          </p:cNvPr>
          <p:cNvSpPr>
            <a:spLocks noGrp="1"/>
          </p:cNvSpPr>
          <p:nvPr>
            <p:ph type="sldNum" sz="quarter" idx="12"/>
          </p:nvPr>
        </p:nvSpPr>
        <p:spPr/>
        <p:txBody>
          <a:bodyPr/>
          <a:lstStyle/>
          <a:p>
            <a:fld id="{F5429E20-6135-4A01-AE1B-F6BE31181CEC}" type="slidenum">
              <a:rPr lang="en-US" smtClean="0"/>
              <a:t>49</a:t>
            </a:fld>
            <a:endParaRPr lang="en-US" dirty="0"/>
          </a:p>
        </p:txBody>
      </p:sp>
    </p:spTree>
    <p:extLst>
      <p:ext uri="{BB962C8B-B14F-4D97-AF65-F5344CB8AC3E}">
        <p14:creationId xmlns:p14="http://schemas.microsoft.com/office/powerpoint/2010/main" val="32471208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1503"/>
            <a:ext cx="12192000" cy="6858000"/>
          </a:xfrm>
          <a:prstGeom prst="rect">
            <a:avLst/>
          </a:prstGeom>
        </p:spPr>
      </p:pic>
      <p:sp>
        <p:nvSpPr>
          <p:cNvPr id="6" name="TextBox 5">
            <a:extLst>
              <a:ext uri="{FF2B5EF4-FFF2-40B4-BE49-F238E27FC236}">
                <a16:creationId xmlns:a16="http://schemas.microsoft.com/office/drawing/2014/main" id="{E4A860B3-47AD-470F-9360-F6F6D1F92BA4}"/>
              </a:ext>
            </a:extLst>
          </p:cNvPr>
          <p:cNvSpPr txBox="1"/>
          <p:nvPr/>
        </p:nvSpPr>
        <p:spPr>
          <a:xfrm>
            <a:off x="97276" y="510154"/>
            <a:ext cx="10864701"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General Fund by Function</a:t>
            </a:r>
          </a:p>
        </p:txBody>
      </p:sp>
      <p:graphicFrame>
        <p:nvGraphicFramePr>
          <p:cNvPr id="2" name="Chart 1">
            <a:extLst>
              <a:ext uri="{FF2B5EF4-FFF2-40B4-BE49-F238E27FC236}">
                <a16:creationId xmlns:a16="http://schemas.microsoft.com/office/drawing/2014/main" id="{75906A91-1615-45F2-9E0E-E7A649065497}"/>
              </a:ext>
            </a:extLst>
          </p:cNvPr>
          <p:cNvGraphicFramePr>
            <a:graphicFrameLocks/>
          </p:cNvGraphicFramePr>
          <p:nvPr/>
        </p:nvGraphicFramePr>
        <p:xfrm>
          <a:off x="800646" y="1513580"/>
          <a:ext cx="10736357" cy="4896196"/>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a:extLst>
              <a:ext uri="{FF2B5EF4-FFF2-40B4-BE49-F238E27FC236}">
                <a16:creationId xmlns:a16="http://schemas.microsoft.com/office/drawing/2014/main" id="{AA7C7AD9-B753-672C-C0ED-B14000060969}"/>
              </a:ext>
            </a:extLst>
          </p:cNvPr>
          <p:cNvSpPr/>
          <p:nvPr/>
        </p:nvSpPr>
        <p:spPr>
          <a:xfrm>
            <a:off x="800646" y="1859307"/>
            <a:ext cx="2330303" cy="16911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EBE66343-7FBD-B199-1BD3-8F214C803D5B}"/>
              </a:ext>
            </a:extLst>
          </p:cNvPr>
          <p:cNvSpPr txBox="1"/>
          <p:nvPr/>
        </p:nvSpPr>
        <p:spPr>
          <a:xfrm>
            <a:off x="875753" y="1889287"/>
            <a:ext cx="2255196"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Instruction + Improvement of Instruction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Student Services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67.07%</a:t>
            </a:r>
          </a:p>
        </p:txBody>
      </p:sp>
      <p:sp>
        <p:nvSpPr>
          <p:cNvPr id="8" name="Slide Number Placeholder 7">
            <a:extLst>
              <a:ext uri="{FF2B5EF4-FFF2-40B4-BE49-F238E27FC236}">
                <a16:creationId xmlns:a16="http://schemas.microsoft.com/office/drawing/2014/main" id="{04166BCE-9C91-280B-DB9A-BA340C83E2F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429E20-6135-4A01-AE1B-F6BE31181CE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01404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E4A860B3-47AD-470F-9360-F6F6D1F92BA4}"/>
              </a:ext>
            </a:extLst>
          </p:cNvPr>
          <p:cNvSpPr txBox="1"/>
          <p:nvPr/>
        </p:nvSpPr>
        <p:spPr>
          <a:xfrm>
            <a:off x="489099" y="346728"/>
            <a:ext cx="10864701" cy="1077218"/>
          </a:xfrm>
          <a:prstGeom prst="rect">
            <a:avLst/>
          </a:prstGeom>
          <a:noFill/>
        </p:spPr>
        <p:txBody>
          <a:bodyPr wrap="square" rtlCol="0">
            <a:spAutoFit/>
          </a:bodyPr>
          <a:lstStyle/>
          <a:p>
            <a:pPr algn="ctr"/>
            <a:r>
              <a:rPr lang="en-US" sz="3200" dirty="0">
                <a:solidFill>
                  <a:schemeClr val="bg1"/>
                </a:solidFill>
                <a:latin typeface="Arial" panose="020B0604020202020204" pitchFamily="34" charset="0"/>
                <a:cs typeface="Arial" panose="020B0604020202020204" pitchFamily="34" charset="0"/>
              </a:rPr>
              <a:t>General Fund by Function</a:t>
            </a:r>
          </a:p>
          <a:p>
            <a:pPr algn="ctr"/>
            <a:r>
              <a:rPr lang="en-US" sz="3200" dirty="0">
                <a:solidFill>
                  <a:schemeClr val="bg1"/>
                </a:solidFill>
                <a:latin typeface="Arial" panose="020B0604020202020204" pitchFamily="34" charset="0"/>
                <a:cs typeface="Arial" panose="020B0604020202020204" pitchFamily="34" charset="0"/>
              </a:rPr>
              <a:t> </a:t>
            </a:r>
            <a:endParaRPr lang="en-US" sz="3200" dirty="0">
              <a:solidFill>
                <a:srgbClr val="FF0000"/>
              </a:solidFill>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46AB6A90-2C4F-382D-6128-8FB2410E7937}"/>
              </a:ext>
            </a:extLst>
          </p:cNvPr>
          <p:cNvSpPr>
            <a:spLocks noGrp="1"/>
          </p:cNvSpPr>
          <p:nvPr>
            <p:ph type="sldNum" sz="quarter" idx="12"/>
          </p:nvPr>
        </p:nvSpPr>
        <p:spPr/>
        <p:txBody>
          <a:bodyPr/>
          <a:lstStyle/>
          <a:p>
            <a:fld id="{F5429E20-6135-4A01-AE1B-F6BE31181CEC}" type="slidenum">
              <a:rPr lang="en-US" smtClean="0"/>
              <a:t>51</a:t>
            </a:fld>
            <a:endParaRPr lang="en-US" dirty="0"/>
          </a:p>
        </p:txBody>
      </p:sp>
      <p:pic>
        <p:nvPicPr>
          <p:cNvPr id="3" name="Picture 2">
            <a:extLst>
              <a:ext uri="{FF2B5EF4-FFF2-40B4-BE49-F238E27FC236}">
                <a16:creationId xmlns:a16="http://schemas.microsoft.com/office/drawing/2014/main" id="{D1D92537-48DC-0E21-D02A-68717CF5CE4C}"/>
              </a:ext>
            </a:extLst>
          </p:cNvPr>
          <p:cNvPicPr>
            <a:picLocks noChangeAspect="1"/>
          </p:cNvPicPr>
          <p:nvPr/>
        </p:nvPicPr>
        <p:blipFill>
          <a:blip r:embed="rId3"/>
          <a:stretch>
            <a:fillRect/>
          </a:stretch>
        </p:blipFill>
        <p:spPr>
          <a:xfrm>
            <a:off x="1007623" y="1576515"/>
            <a:ext cx="10010500" cy="4627265"/>
          </a:xfrm>
          <a:prstGeom prst="rect">
            <a:avLst/>
          </a:prstGeom>
        </p:spPr>
      </p:pic>
    </p:spTree>
    <p:extLst>
      <p:ext uri="{BB962C8B-B14F-4D97-AF65-F5344CB8AC3E}">
        <p14:creationId xmlns:p14="http://schemas.microsoft.com/office/powerpoint/2010/main" val="39287082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E4A860B3-47AD-470F-9360-F6F6D1F92BA4}"/>
              </a:ext>
            </a:extLst>
          </p:cNvPr>
          <p:cNvSpPr txBox="1"/>
          <p:nvPr/>
        </p:nvSpPr>
        <p:spPr>
          <a:xfrm>
            <a:off x="489099" y="346728"/>
            <a:ext cx="10864701" cy="584775"/>
          </a:xfrm>
          <a:prstGeom prst="rect">
            <a:avLst/>
          </a:prstGeom>
          <a:noFill/>
        </p:spPr>
        <p:txBody>
          <a:bodyPr wrap="square" rtlCol="0">
            <a:spAutoFit/>
          </a:bodyPr>
          <a:lstStyle/>
          <a:p>
            <a:pPr algn="ctr"/>
            <a:r>
              <a:rPr lang="en-US" sz="3200" dirty="0">
                <a:solidFill>
                  <a:schemeClr val="bg1"/>
                </a:solidFill>
                <a:latin typeface="Arial" panose="020B0604020202020204" pitchFamily="34" charset="0"/>
                <a:cs typeface="Arial" panose="020B0604020202020204" pitchFamily="34" charset="0"/>
              </a:rPr>
              <a:t>General Fund by Function</a:t>
            </a:r>
          </a:p>
        </p:txBody>
      </p:sp>
      <p:sp>
        <p:nvSpPr>
          <p:cNvPr id="2" name="Slide Number Placeholder 1">
            <a:extLst>
              <a:ext uri="{FF2B5EF4-FFF2-40B4-BE49-F238E27FC236}">
                <a16:creationId xmlns:a16="http://schemas.microsoft.com/office/drawing/2014/main" id="{6D01182C-E039-80F3-E1A1-FA335CEFD3D8}"/>
              </a:ext>
            </a:extLst>
          </p:cNvPr>
          <p:cNvSpPr>
            <a:spLocks noGrp="1"/>
          </p:cNvSpPr>
          <p:nvPr>
            <p:ph type="sldNum" sz="quarter" idx="12"/>
          </p:nvPr>
        </p:nvSpPr>
        <p:spPr/>
        <p:txBody>
          <a:bodyPr/>
          <a:lstStyle/>
          <a:p>
            <a:fld id="{F5429E20-6135-4A01-AE1B-F6BE31181CEC}" type="slidenum">
              <a:rPr lang="en-US" smtClean="0"/>
              <a:t>52</a:t>
            </a:fld>
            <a:endParaRPr lang="en-US" dirty="0"/>
          </a:p>
        </p:txBody>
      </p:sp>
      <p:pic>
        <p:nvPicPr>
          <p:cNvPr id="7" name="Picture 6">
            <a:extLst>
              <a:ext uri="{FF2B5EF4-FFF2-40B4-BE49-F238E27FC236}">
                <a16:creationId xmlns:a16="http://schemas.microsoft.com/office/drawing/2014/main" id="{490D0577-1978-1DF5-D611-BA7FDBD79A02}"/>
              </a:ext>
            </a:extLst>
          </p:cNvPr>
          <p:cNvPicPr>
            <a:picLocks noChangeAspect="1"/>
          </p:cNvPicPr>
          <p:nvPr/>
        </p:nvPicPr>
        <p:blipFill>
          <a:blip r:embed="rId3"/>
          <a:stretch>
            <a:fillRect/>
          </a:stretch>
        </p:blipFill>
        <p:spPr>
          <a:xfrm>
            <a:off x="1090750" y="1520153"/>
            <a:ext cx="10010500" cy="4749196"/>
          </a:xfrm>
          <a:prstGeom prst="rect">
            <a:avLst/>
          </a:prstGeom>
        </p:spPr>
      </p:pic>
    </p:spTree>
    <p:extLst>
      <p:ext uri="{BB962C8B-B14F-4D97-AF65-F5344CB8AC3E}">
        <p14:creationId xmlns:p14="http://schemas.microsoft.com/office/powerpoint/2010/main" val="19509647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E4A860B3-47AD-470F-9360-F6F6D1F92BA4}"/>
              </a:ext>
            </a:extLst>
          </p:cNvPr>
          <p:cNvSpPr txBox="1"/>
          <p:nvPr/>
        </p:nvSpPr>
        <p:spPr>
          <a:xfrm>
            <a:off x="489099" y="313274"/>
            <a:ext cx="10864701" cy="1077218"/>
          </a:xfrm>
          <a:prstGeom prst="rect">
            <a:avLst/>
          </a:prstGeom>
          <a:noFill/>
        </p:spPr>
        <p:txBody>
          <a:bodyPr wrap="square" rtlCol="0">
            <a:spAutoFit/>
          </a:bodyPr>
          <a:lstStyle/>
          <a:p>
            <a:pPr algn="ctr"/>
            <a:r>
              <a:rPr lang="en-US" sz="3200" dirty="0">
                <a:solidFill>
                  <a:schemeClr val="bg1"/>
                </a:solidFill>
                <a:latin typeface="Arial" panose="020B0604020202020204" pitchFamily="34" charset="0"/>
                <a:cs typeface="Arial" panose="020B0604020202020204" pitchFamily="34" charset="0"/>
              </a:rPr>
              <a:t>General Fund by Function</a:t>
            </a:r>
          </a:p>
          <a:p>
            <a:pPr algn="ctr"/>
            <a:r>
              <a:rPr lang="en-US" sz="3200" dirty="0">
                <a:solidFill>
                  <a:schemeClr val="bg1"/>
                </a:solidFill>
                <a:latin typeface="Arial" panose="020B0604020202020204" pitchFamily="34" charset="0"/>
                <a:cs typeface="Arial" panose="020B0604020202020204" pitchFamily="34" charset="0"/>
              </a:rPr>
              <a:t> </a:t>
            </a:r>
            <a:endParaRPr lang="en-US" sz="3200" dirty="0">
              <a:solidFill>
                <a:srgbClr val="FF0000"/>
              </a:solidFill>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61743C1F-D2FA-76D4-B946-47BE2F66E067}"/>
              </a:ext>
            </a:extLst>
          </p:cNvPr>
          <p:cNvSpPr>
            <a:spLocks noGrp="1"/>
          </p:cNvSpPr>
          <p:nvPr>
            <p:ph type="sldNum" sz="quarter" idx="12"/>
          </p:nvPr>
        </p:nvSpPr>
        <p:spPr/>
        <p:txBody>
          <a:bodyPr/>
          <a:lstStyle/>
          <a:p>
            <a:fld id="{F5429E20-6135-4A01-AE1B-F6BE31181CEC}" type="slidenum">
              <a:rPr lang="en-US" smtClean="0"/>
              <a:t>53</a:t>
            </a:fld>
            <a:endParaRPr lang="en-US" dirty="0"/>
          </a:p>
        </p:txBody>
      </p:sp>
      <p:pic>
        <p:nvPicPr>
          <p:cNvPr id="7" name="Picture 6">
            <a:extLst>
              <a:ext uri="{FF2B5EF4-FFF2-40B4-BE49-F238E27FC236}">
                <a16:creationId xmlns:a16="http://schemas.microsoft.com/office/drawing/2014/main" id="{7C578B01-BCC6-C01C-3FD9-39B554C478D9}"/>
              </a:ext>
            </a:extLst>
          </p:cNvPr>
          <p:cNvPicPr>
            <a:picLocks noChangeAspect="1"/>
          </p:cNvPicPr>
          <p:nvPr/>
        </p:nvPicPr>
        <p:blipFill>
          <a:blip r:embed="rId3"/>
          <a:stretch>
            <a:fillRect/>
          </a:stretch>
        </p:blipFill>
        <p:spPr>
          <a:xfrm>
            <a:off x="1090750" y="1497417"/>
            <a:ext cx="10010500" cy="4858933"/>
          </a:xfrm>
          <a:prstGeom prst="rect">
            <a:avLst/>
          </a:prstGeom>
        </p:spPr>
      </p:pic>
    </p:spTree>
    <p:extLst>
      <p:ext uri="{BB962C8B-B14F-4D97-AF65-F5344CB8AC3E}">
        <p14:creationId xmlns:p14="http://schemas.microsoft.com/office/powerpoint/2010/main" val="17488629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E4A860B3-47AD-470F-9360-F6F6D1F92BA4}"/>
              </a:ext>
            </a:extLst>
          </p:cNvPr>
          <p:cNvSpPr txBox="1"/>
          <p:nvPr/>
        </p:nvSpPr>
        <p:spPr>
          <a:xfrm>
            <a:off x="489099" y="313274"/>
            <a:ext cx="10864701" cy="1077218"/>
          </a:xfrm>
          <a:prstGeom prst="rect">
            <a:avLst/>
          </a:prstGeom>
          <a:noFill/>
        </p:spPr>
        <p:txBody>
          <a:bodyPr wrap="square" rtlCol="0">
            <a:spAutoFit/>
          </a:bodyPr>
          <a:lstStyle/>
          <a:p>
            <a:pPr algn="ctr"/>
            <a:r>
              <a:rPr lang="en-US" sz="3200" dirty="0">
                <a:solidFill>
                  <a:schemeClr val="bg1"/>
                </a:solidFill>
                <a:latin typeface="Arial" panose="020B0604020202020204" pitchFamily="34" charset="0"/>
                <a:cs typeface="Arial" panose="020B0604020202020204" pitchFamily="34" charset="0"/>
              </a:rPr>
              <a:t>General Fund by Function</a:t>
            </a:r>
          </a:p>
          <a:p>
            <a:pPr algn="ctr"/>
            <a:r>
              <a:rPr lang="en-US" sz="3200" dirty="0">
                <a:solidFill>
                  <a:schemeClr val="bg1"/>
                </a:solidFill>
                <a:latin typeface="Arial" panose="020B0604020202020204" pitchFamily="34" charset="0"/>
                <a:cs typeface="Arial" panose="020B0604020202020204" pitchFamily="34" charset="0"/>
              </a:rPr>
              <a:t> </a:t>
            </a:r>
            <a:endParaRPr lang="en-US" sz="3200" dirty="0">
              <a:solidFill>
                <a:srgbClr val="FF0000"/>
              </a:solidFill>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8A58EDC7-39C4-7D45-DE66-84057B21E408}"/>
              </a:ext>
            </a:extLst>
          </p:cNvPr>
          <p:cNvSpPr>
            <a:spLocks noGrp="1"/>
          </p:cNvSpPr>
          <p:nvPr>
            <p:ph type="sldNum" sz="quarter" idx="12"/>
          </p:nvPr>
        </p:nvSpPr>
        <p:spPr/>
        <p:txBody>
          <a:bodyPr/>
          <a:lstStyle/>
          <a:p>
            <a:fld id="{F5429E20-6135-4A01-AE1B-F6BE31181CEC}" type="slidenum">
              <a:rPr lang="en-US" smtClean="0"/>
              <a:t>54</a:t>
            </a:fld>
            <a:endParaRPr lang="en-US" dirty="0"/>
          </a:p>
        </p:txBody>
      </p:sp>
      <p:pic>
        <p:nvPicPr>
          <p:cNvPr id="7" name="Picture 6">
            <a:extLst>
              <a:ext uri="{FF2B5EF4-FFF2-40B4-BE49-F238E27FC236}">
                <a16:creationId xmlns:a16="http://schemas.microsoft.com/office/drawing/2014/main" id="{E3426894-8C26-5B10-C9F9-B33ADA0F2ED8}"/>
              </a:ext>
            </a:extLst>
          </p:cNvPr>
          <p:cNvPicPr>
            <a:picLocks noChangeAspect="1"/>
          </p:cNvPicPr>
          <p:nvPr/>
        </p:nvPicPr>
        <p:blipFill>
          <a:blip r:embed="rId3"/>
          <a:stretch>
            <a:fillRect/>
          </a:stretch>
        </p:blipFill>
        <p:spPr>
          <a:xfrm>
            <a:off x="916199" y="1390492"/>
            <a:ext cx="10010500" cy="5261304"/>
          </a:xfrm>
          <a:prstGeom prst="rect">
            <a:avLst/>
          </a:prstGeom>
        </p:spPr>
      </p:pic>
    </p:spTree>
    <p:extLst>
      <p:ext uri="{BB962C8B-B14F-4D97-AF65-F5344CB8AC3E}">
        <p14:creationId xmlns:p14="http://schemas.microsoft.com/office/powerpoint/2010/main" val="208556195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E4A860B3-47AD-470F-9360-F6F6D1F92BA4}"/>
              </a:ext>
            </a:extLst>
          </p:cNvPr>
          <p:cNvSpPr txBox="1"/>
          <p:nvPr/>
        </p:nvSpPr>
        <p:spPr>
          <a:xfrm>
            <a:off x="489099" y="266095"/>
            <a:ext cx="10864701" cy="1569660"/>
          </a:xfrm>
          <a:prstGeom prst="rect">
            <a:avLst/>
          </a:prstGeom>
          <a:noFill/>
        </p:spPr>
        <p:txBody>
          <a:bodyPr wrap="square" rtlCol="0">
            <a:spAutoFit/>
          </a:bodyPr>
          <a:lstStyle/>
          <a:p>
            <a:pPr algn="ctr"/>
            <a:r>
              <a:rPr lang="en-US" sz="3200" dirty="0">
                <a:solidFill>
                  <a:schemeClr val="bg1"/>
                </a:solidFill>
                <a:latin typeface="Arial" panose="020B0604020202020204" pitchFamily="34" charset="0"/>
                <a:cs typeface="Arial" panose="020B0604020202020204" pitchFamily="34" charset="0"/>
              </a:rPr>
              <a:t>General Fund by Function</a:t>
            </a:r>
          </a:p>
          <a:p>
            <a:pPr algn="ctr"/>
            <a:r>
              <a:rPr lang="en-US" sz="3200" dirty="0">
                <a:solidFill>
                  <a:schemeClr val="bg1"/>
                </a:solidFill>
                <a:latin typeface="Arial" panose="020B0604020202020204" pitchFamily="34" charset="0"/>
                <a:cs typeface="Arial" panose="020B0604020202020204" pitchFamily="34" charset="0"/>
              </a:rPr>
              <a:t>Comparison FY 2024 to FY 2023</a:t>
            </a:r>
          </a:p>
          <a:p>
            <a:pPr algn="ctr"/>
            <a:r>
              <a:rPr lang="en-US" sz="3200" dirty="0">
                <a:solidFill>
                  <a:schemeClr val="bg1"/>
                </a:solidFill>
                <a:latin typeface="Arial" panose="020B0604020202020204" pitchFamily="34" charset="0"/>
                <a:cs typeface="Arial" panose="020B0604020202020204" pitchFamily="34" charset="0"/>
              </a:rPr>
              <a:t> </a:t>
            </a:r>
            <a:endParaRPr lang="en-US" sz="3200" dirty="0">
              <a:solidFill>
                <a:srgbClr val="FF0000"/>
              </a:solidFill>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EDE2CD27-FD34-CA5C-B80C-B4E284A2CB7D}"/>
              </a:ext>
            </a:extLst>
          </p:cNvPr>
          <p:cNvSpPr>
            <a:spLocks noGrp="1"/>
          </p:cNvSpPr>
          <p:nvPr>
            <p:ph type="sldNum" sz="quarter" idx="12"/>
          </p:nvPr>
        </p:nvSpPr>
        <p:spPr/>
        <p:txBody>
          <a:bodyPr/>
          <a:lstStyle/>
          <a:p>
            <a:fld id="{F5429E20-6135-4A01-AE1B-F6BE31181CEC}" type="slidenum">
              <a:rPr lang="en-US" smtClean="0"/>
              <a:t>55</a:t>
            </a:fld>
            <a:endParaRPr lang="en-US" dirty="0"/>
          </a:p>
        </p:txBody>
      </p:sp>
      <p:pic>
        <p:nvPicPr>
          <p:cNvPr id="3" name="Picture 2">
            <a:extLst>
              <a:ext uri="{FF2B5EF4-FFF2-40B4-BE49-F238E27FC236}">
                <a16:creationId xmlns:a16="http://schemas.microsoft.com/office/drawing/2014/main" id="{8F0DC192-F4F1-7442-09C9-85211421B7DD}"/>
              </a:ext>
            </a:extLst>
          </p:cNvPr>
          <p:cNvPicPr>
            <a:picLocks noChangeAspect="1"/>
          </p:cNvPicPr>
          <p:nvPr/>
        </p:nvPicPr>
        <p:blipFill>
          <a:blip r:embed="rId3"/>
          <a:stretch>
            <a:fillRect/>
          </a:stretch>
        </p:blipFill>
        <p:spPr>
          <a:xfrm>
            <a:off x="733648" y="1381583"/>
            <a:ext cx="10620152" cy="4974767"/>
          </a:xfrm>
          <a:prstGeom prst="rect">
            <a:avLst/>
          </a:prstGeom>
        </p:spPr>
      </p:pic>
    </p:spTree>
    <p:extLst>
      <p:ext uri="{BB962C8B-B14F-4D97-AF65-F5344CB8AC3E}">
        <p14:creationId xmlns:p14="http://schemas.microsoft.com/office/powerpoint/2010/main" val="307592972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 rectangle&#10;&#10;Description automatically generated">
            <a:extLst>
              <a:ext uri="{FF2B5EF4-FFF2-40B4-BE49-F238E27FC236}">
                <a16:creationId xmlns:a16="http://schemas.microsoft.com/office/drawing/2014/main" id="{2AD9DEC6-B3CA-4C4F-9C22-0D644D9CE1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99982389-2625-4ABF-8AF6-FA4D5A16091A}"/>
              </a:ext>
            </a:extLst>
          </p:cNvPr>
          <p:cNvSpPr txBox="1"/>
          <p:nvPr/>
        </p:nvSpPr>
        <p:spPr>
          <a:xfrm>
            <a:off x="862170" y="607408"/>
            <a:ext cx="10467657" cy="3416320"/>
          </a:xfrm>
          <a:prstGeom prst="rect">
            <a:avLst/>
          </a:prstGeom>
          <a:noFill/>
        </p:spPr>
        <p:txBody>
          <a:bodyPr wrap="square" rtlCol="0">
            <a:spAutoFit/>
          </a:bodyPr>
          <a:lstStyle/>
          <a:p>
            <a:pPr algn="ctr"/>
            <a:r>
              <a:rPr lang="en-US" sz="5400" b="1" dirty="0">
                <a:solidFill>
                  <a:schemeClr val="bg1"/>
                </a:solidFill>
                <a:latin typeface="Arial" panose="020B0604020202020204" pitchFamily="34" charset="0"/>
                <a:cs typeface="Arial" panose="020B0604020202020204" pitchFamily="34" charset="0"/>
              </a:rPr>
              <a:t>FY 2024</a:t>
            </a:r>
          </a:p>
          <a:p>
            <a:pPr algn="ctr"/>
            <a:r>
              <a:rPr lang="en-US" sz="5400" b="1" dirty="0">
                <a:solidFill>
                  <a:schemeClr val="bg1"/>
                </a:solidFill>
                <a:latin typeface="Arial" panose="020B0604020202020204" pitchFamily="34" charset="0"/>
                <a:cs typeface="Arial" panose="020B0604020202020204" pitchFamily="34" charset="0"/>
              </a:rPr>
              <a:t>General Fund</a:t>
            </a:r>
          </a:p>
          <a:p>
            <a:pPr algn="ctr"/>
            <a:r>
              <a:rPr lang="en-US" sz="5400" b="1" dirty="0">
                <a:solidFill>
                  <a:schemeClr val="bg1"/>
                </a:solidFill>
                <a:latin typeface="Arial" panose="020B0604020202020204" pitchFamily="34" charset="0"/>
                <a:cs typeface="Arial" panose="020B0604020202020204" pitchFamily="34" charset="0"/>
              </a:rPr>
              <a:t>Expenditure Projections by Classification</a:t>
            </a:r>
          </a:p>
        </p:txBody>
      </p:sp>
      <p:cxnSp>
        <p:nvCxnSpPr>
          <p:cNvPr id="6" name="Straight Connector 5">
            <a:extLst>
              <a:ext uri="{FF2B5EF4-FFF2-40B4-BE49-F238E27FC236}">
                <a16:creationId xmlns:a16="http://schemas.microsoft.com/office/drawing/2014/main" id="{F1A1B8DC-CE16-4098-920A-BF94DA555DB4}"/>
              </a:ext>
            </a:extLst>
          </p:cNvPr>
          <p:cNvCxnSpPr/>
          <p:nvPr/>
        </p:nvCxnSpPr>
        <p:spPr>
          <a:xfrm>
            <a:off x="1981199" y="3192731"/>
            <a:ext cx="8229600" cy="0"/>
          </a:xfrm>
          <a:prstGeom prst="line">
            <a:avLst/>
          </a:prstGeom>
          <a:ln w="31750">
            <a:solidFill>
              <a:srgbClr val="CC9900"/>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21D51DAD-3814-B01C-D815-84B89DD84385}"/>
              </a:ext>
            </a:extLst>
          </p:cNvPr>
          <p:cNvSpPr>
            <a:spLocks noGrp="1"/>
          </p:cNvSpPr>
          <p:nvPr>
            <p:ph type="sldNum" sz="quarter" idx="12"/>
          </p:nvPr>
        </p:nvSpPr>
        <p:spPr/>
        <p:txBody>
          <a:bodyPr/>
          <a:lstStyle/>
          <a:p>
            <a:fld id="{F5429E20-6135-4A01-AE1B-F6BE31181CEC}" type="slidenum">
              <a:rPr lang="en-US" smtClean="0"/>
              <a:t>56</a:t>
            </a:fld>
            <a:endParaRPr lang="en-US" dirty="0"/>
          </a:p>
        </p:txBody>
      </p:sp>
    </p:spTree>
    <p:extLst>
      <p:ext uri="{BB962C8B-B14F-4D97-AF65-F5344CB8AC3E}">
        <p14:creationId xmlns:p14="http://schemas.microsoft.com/office/powerpoint/2010/main" val="238141245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E4A860B3-47AD-470F-9360-F6F6D1F92BA4}"/>
              </a:ext>
            </a:extLst>
          </p:cNvPr>
          <p:cNvSpPr txBox="1"/>
          <p:nvPr/>
        </p:nvSpPr>
        <p:spPr>
          <a:xfrm>
            <a:off x="489099" y="346728"/>
            <a:ext cx="10864701" cy="861774"/>
          </a:xfrm>
          <a:prstGeom prst="rect">
            <a:avLst/>
          </a:prstGeom>
          <a:noFill/>
        </p:spPr>
        <p:txBody>
          <a:bodyPr wrap="square" rtlCol="0">
            <a:spAutoFit/>
          </a:bodyPr>
          <a:lstStyle/>
          <a:p>
            <a:pPr algn="ctr"/>
            <a:r>
              <a:rPr lang="en-US" sz="5000" dirty="0">
                <a:solidFill>
                  <a:schemeClr val="bg1"/>
                </a:solidFill>
                <a:latin typeface="Arial" panose="020B0604020202020204" pitchFamily="34" charset="0"/>
                <a:cs typeface="Arial" panose="020B0604020202020204" pitchFamily="34" charset="0"/>
              </a:rPr>
              <a:t>Natural Classification</a:t>
            </a:r>
          </a:p>
        </p:txBody>
      </p:sp>
      <p:sp>
        <p:nvSpPr>
          <p:cNvPr id="3" name="TextBox 2">
            <a:extLst>
              <a:ext uri="{FF2B5EF4-FFF2-40B4-BE49-F238E27FC236}">
                <a16:creationId xmlns:a16="http://schemas.microsoft.com/office/drawing/2014/main" id="{5C662F7B-3B69-9C9B-5EAF-E8FD53FE03E3}"/>
              </a:ext>
            </a:extLst>
          </p:cNvPr>
          <p:cNvSpPr txBox="1"/>
          <p:nvPr/>
        </p:nvSpPr>
        <p:spPr>
          <a:xfrm>
            <a:off x="1456659" y="1775637"/>
            <a:ext cx="9420447" cy="3939540"/>
          </a:xfrm>
          <a:prstGeom prst="rect">
            <a:avLst/>
          </a:prstGeom>
          <a:noFill/>
        </p:spPr>
        <p:txBody>
          <a:bodyPr wrap="square" rtlCol="0">
            <a:spAutoFit/>
          </a:bodyPr>
          <a:lstStyle/>
          <a:p>
            <a:pPr algn="ctr"/>
            <a:r>
              <a:rPr lang="en-US" sz="5000" dirty="0">
                <a:latin typeface="Arial" panose="020B0604020202020204" pitchFamily="34" charset="0"/>
                <a:cs typeface="Arial" panose="020B0604020202020204" pitchFamily="34" charset="0"/>
              </a:rPr>
              <a:t>Natural Classification is Reporting Expenditures by the Nature of the Type of Expenditure Such as Salaries, Benefits, Supplies, Fuel, etc.</a:t>
            </a:r>
          </a:p>
        </p:txBody>
      </p:sp>
      <p:sp>
        <p:nvSpPr>
          <p:cNvPr id="2" name="Slide Number Placeholder 1">
            <a:extLst>
              <a:ext uri="{FF2B5EF4-FFF2-40B4-BE49-F238E27FC236}">
                <a16:creationId xmlns:a16="http://schemas.microsoft.com/office/drawing/2014/main" id="{95FC1B1D-4963-615D-E422-89557FF0753F}"/>
              </a:ext>
            </a:extLst>
          </p:cNvPr>
          <p:cNvSpPr>
            <a:spLocks noGrp="1"/>
          </p:cNvSpPr>
          <p:nvPr>
            <p:ph type="sldNum" sz="quarter" idx="12"/>
          </p:nvPr>
        </p:nvSpPr>
        <p:spPr/>
        <p:txBody>
          <a:bodyPr/>
          <a:lstStyle/>
          <a:p>
            <a:fld id="{F5429E20-6135-4A01-AE1B-F6BE31181CEC}" type="slidenum">
              <a:rPr lang="en-US" smtClean="0"/>
              <a:t>57</a:t>
            </a:fld>
            <a:endParaRPr lang="en-US" dirty="0"/>
          </a:p>
        </p:txBody>
      </p:sp>
    </p:spTree>
    <p:extLst>
      <p:ext uri="{BB962C8B-B14F-4D97-AF65-F5344CB8AC3E}">
        <p14:creationId xmlns:p14="http://schemas.microsoft.com/office/powerpoint/2010/main" val="12062363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470"/>
            <a:ext cx="12192000" cy="6858000"/>
          </a:xfrm>
          <a:prstGeom prst="rect">
            <a:avLst/>
          </a:prstGeom>
        </p:spPr>
      </p:pic>
      <p:sp>
        <p:nvSpPr>
          <p:cNvPr id="6" name="TextBox 5">
            <a:extLst>
              <a:ext uri="{FF2B5EF4-FFF2-40B4-BE49-F238E27FC236}">
                <a16:creationId xmlns:a16="http://schemas.microsoft.com/office/drawing/2014/main" id="{E4A860B3-47AD-470F-9360-F6F6D1F92BA4}"/>
              </a:ext>
            </a:extLst>
          </p:cNvPr>
          <p:cNvSpPr txBox="1"/>
          <p:nvPr/>
        </p:nvSpPr>
        <p:spPr>
          <a:xfrm>
            <a:off x="489099" y="346728"/>
            <a:ext cx="10864701" cy="1077218"/>
          </a:xfrm>
          <a:prstGeom prst="rect">
            <a:avLst/>
          </a:prstGeom>
          <a:noFill/>
        </p:spPr>
        <p:txBody>
          <a:bodyPr wrap="square" rtlCol="0">
            <a:spAutoFit/>
          </a:bodyPr>
          <a:lstStyle/>
          <a:p>
            <a:pPr algn="ctr"/>
            <a:r>
              <a:rPr lang="en-US" sz="3200" dirty="0">
                <a:solidFill>
                  <a:schemeClr val="bg1"/>
                </a:solidFill>
                <a:latin typeface="Arial" panose="020B0604020202020204" pitchFamily="34" charset="0"/>
                <a:cs typeface="Arial" panose="020B0604020202020204" pitchFamily="34" charset="0"/>
              </a:rPr>
              <a:t>General Fund Expenditures by Classification</a:t>
            </a:r>
          </a:p>
          <a:p>
            <a:pPr algn="ctr"/>
            <a:r>
              <a:rPr lang="en-US" sz="3200" dirty="0">
                <a:solidFill>
                  <a:schemeClr val="bg1"/>
                </a:solidFill>
                <a:latin typeface="Arial" panose="020B0604020202020204" pitchFamily="34" charset="0"/>
                <a:cs typeface="Arial" panose="020B0604020202020204" pitchFamily="34" charset="0"/>
              </a:rPr>
              <a:t> </a:t>
            </a:r>
            <a:endParaRPr lang="en-US" sz="3200" dirty="0">
              <a:solidFill>
                <a:srgbClr val="FF0000"/>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B52B9D63-B6C7-4462-8AD6-F6EEF70F55C3}"/>
              </a:ext>
            </a:extLst>
          </p:cNvPr>
          <p:cNvPicPr>
            <a:picLocks noChangeAspect="1"/>
          </p:cNvPicPr>
          <p:nvPr/>
        </p:nvPicPr>
        <p:blipFill>
          <a:blip r:embed="rId3"/>
          <a:stretch>
            <a:fillRect/>
          </a:stretch>
        </p:blipFill>
        <p:spPr>
          <a:xfrm>
            <a:off x="2432403" y="1496292"/>
            <a:ext cx="9620168" cy="5225184"/>
          </a:xfrm>
          <a:prstGeom prst="rect">
            <a:avLst/>
          </a:prstGeom>
        </p:spPr>
      </p:pic>
      <p:sp>
        <p:nvSpPr>
          <p:cNvPr id="2" name="Rectangle: Rounded Corners 1">
            <a:extLst>
              <a:ext uri="{FF2B5EF4-FFF2-40B4-BE49-F238E27FC236}">
                <a16:creationId xmlns:a16="http://schemas.microsoft.com/office/drawing/2014/main" id="{5DA7C1C1-7796-E2E0-65F8-8453C01557E1}"/>
              </a:ext>
            </a:extLst>
          </p:cNvPr>
          <p:cNvSpPr/>
          <p:nvPr/>
        </p:nvSpPr>
        <p:spPr>
          <a:xfrm>
            <a:off x="916022" y="3010193"/>
            <a:ext cx="2315182" cy="22470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EB5FB1CA-D204-D9CC-BD9E-D4EE3EFF2A06}"/>
              </a:ext>
            </a:extLst>
          </p:cNvPr>
          <p:cNvSpPr txBox="1"/>
          <p:nvPr/>
        </p:nvSpPr>
        <p:spPr>
          <a:xfrm>
            <a:off x="1245140" y="3348908"/>
            <a:ext cx="1986064" cy="1569660"/>
          </a:xfrm>
          <a:prstGeom prst="rect">
            <a:avLst/>
          </a:prstGeom>
          <a:noFill/>
        </p:spPr>
        <p:txBody>
          <a:bodyPr wrap="square" rtlCol="0">
            <a:spAutoFit/>
          </a:bodyPr>
          <a:lstStyle/>
          <a:p>
            <a:r>
              <a:rPr lang="en-US" sz="2400" b="1" dirty="0">
                <a:solidFill>
                  <a:schemeClr val="bg1"/>
                </a:solidFill>
              </a:rPr>
              <a:t>Salaries and Benefits = 84% of Total Expenditures </a:t>
            </a:r>
          </a:p>
        </p:txBody>
      </p:sp>
      <p:sp>
        <p:nvSpPr>
          <p:cNvPr id="8" name="Slide Number Placeholder 7">
            <a:extLst>
              <a:ext uri="{FF2B5EF4-FFF2-40B4-BE49-F238E27FC236}">
                <a16:creationId xmlns:a16="http://schemas.microsoft.com/office/drawing/2014/main" id="{FC7DAA47-76A6-F9EE-C927-B0DEE306DF22}"/>
              </a:ext>
            </a:extLst>
          </p:cNvPr>
          <p:cNvSpPr>
            <a:spLocks noGrp="1"/>
          </p:cNvSpPr>
          <p:nvPr>
            <p:ph type="sldNum" sz="quarter" idx="12"/>
          </p:nvPr>
        </p:nvSpPr>
        <p:spPr/>
        <p:txBody>
          <a:bodyPr/>
          <a:lstStyle/>
          <a:p>
            <a:fld id="{F5429E20-6135-4A01-AE1B-F6BE31181CEC}" type="slidenum">
              <a:rPr lang="en-US" smtClean="0"/>
              <a:t>58</a:t>
            </a:fld>
            <a:endParaRPr lang="en-US" dirty="0"/>
          </a:p>
        </p:txBody>
      </p:sp>
    </p:spTree>
    <p:extLst>
      <p:ext uri="{BB962C8B-B14F-4D97-AF65-F5344CB8AC3E}">
        <p14:creationId xmlns:p14="http://schemas.microsoft.com/office/powerpoint/2010/main" val="335935488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4881AF18-A4ED-41C6-9D5B-3953E93354C5}"/>
              </a:ext>
            </a:extLst>
          </p:cNvPr>
          <p:cNvSpPr txBox="1"/>
          <p:nvPr/>
        </p:nvSpPr>
        <p:spPr>
          <a:xfrm>
            <a:off x="1033670" y="2666862"/>
            <a:ext cx="10485782" cy="553998"/>
          </a:xfrm>
          <a:prstGeom prst="rect">
            <a:avLst/>
          </a:prstGeom>
          <a:noFill/>
        </p:spPr>
        <p:txBody>
          <a:bodyPr wrap="square" rtlCol="0">
            <a:spAutoFit/>
          </a:bodyPr>
          <a:lstStyle/>
          <a:p>
            <a:r>
              <a:rPr lang="en-US" sz="3000" dirty="0">
                <a:solidFill>
                  <a:schemeClr val="bg1"/>
                </a:solidFill>
                <a:latin typeface="Arial" panose="020B0604020202020204" pitchFamily="34" charset="0"/>
                <a:cs typeface="Arial" panose="020B0604020202020204" pitchFamily="34" charset="0"/>
              </a:rPr>
              <a:t>General Fund Expenditures</a:t>
            </a:r>
          </a:p>
        </p:txBody>
      </p:sp>
      <p:sp>
        <p:nvSpPr>
          <p:cNvPr id="6" name="TextBox 5">
            <a:extLst>
              <a:ext uri="{FF2B5EF4-FFF2-40B4-BE49-F238E27FC236}">
                <a16:creationId xmlns:a16="http://schemas.microsoft.com/office/drawing/2014/main" id="{0590901C-16B1-4167-A625-EB2CEF74B0C3}"/>
              </a:ext>
            </a:extLst>
          </p:cNvPr>
          <p:cNvSpPr txBox="1"/>
          <p:nvPr/>
        </p:nvSpPr>
        <p:spPr>
          <a:xfrm>
            <a:off x="1394893" y="475538"/>
            <a:ext cx="9700569" cy="523220"/>
          </a:xfrm>
          <a:prstGeom prst="rect">
            <a:avLst/>
          </a:prstGeom>
          <a:noFill/>
        </p:spPr>
        <p:txBody>
          <a:bodyPr wrap="square" rtlCol="0">
            <a:spAutoFit/>
          </a:bodyPr>
          <a:lstStyle/>
          <a:p>
            <a:r>
              <a:rPr lang="en-US" sz="2800" dirty="0">
                <a:solidFill>
                  <a:schemeClr val="bg1"/>
                </a:solidFill>
                <a:latin typeface="Arial" panose="020B0604020202020204" pitchFamily="34" charset="0"/>
                <a:cs typeface="Arial" panose="020B0604020202020204" pitchFamily="34" charset="0"/>
              </a:rPr>
              <a:t>Summary of General Fund Expenditures by Classification</a:t>
            </a:r>
          </a:p>
        </p:txBody>
      </p:sp>
      <p:pic>
        <p:nvPicPr>
          <p:cNvPr id="7" name="Picture 6">
            <a:extLst>
              <a:ext uri="{FF2B5EF4-FFF2-40B4-BE49-F238E27FC236}">
                <a16:creationId xmlns:a16="http://schemas.microsoft.com/office/drawing/2014/main" id="{3DD2FE35-848A-73B0-51BE-EC6DC44379E4}"/>
              </a:ext>
            </a:extLst>
          </p:cNvPr>
          <p:cNvPicPr>
            <a:picLocks noChangeAspect="1"/>
          </p:cNvPicPr>
          <p:nvPr/>
        </p:nvPicPr>
        <p:blipFill>
          <a:blip r:embed="rId3"/>
          <a:stretch>
            <a:fillRect/>
          </a:stretch>
        </p:blipFill>
        <p:spPr>
          <a:xfrm>
            <a:off x="856034" y="1474296"/>
            <a:ext cx="10389140" cy="4908166"/>
          </a:xfrm>
          <a:prstGeom prst="rect">
            <a:avLst/>
          </a:prstGeom>
        </p:spPr>
      </p:pic>
      <p:sp>
        <p:nvSpPr>
          <p:cNvPr id="3" name="Slide Number Placeholder 2">
            <a:extLst>
              <a:ext uri="{FF2B5EF4-FFF2-40B4-BE49-F238E27FC236}">
                <a16:creationId xmlns:a16="http://schemas.microsoft.com/office/drawing/2014/main" id="{D2BC6D76-9A29-2721-C817-75B815E6EBD0}"/>
              </a:ext>
            </a:extLst>
          </p:cNvPr>
          <p:cNvSpPr>
            <a:spLocks noGrp="1"/>
          </p:cNvSpPr>
          <p:nvPr>
            <p:ph type="sldNum" sz="quarter" idx="12"/>
          </p:nvPr>
        </p:nvSpPr>
        <p:spPr/>
        <p:txBody>
          <a:bodyPr/>
          <a:lstStyle/>
          <a:p>
            <a:fld id="{F5429E20-6135-4A01-AE1B-F6BE31181CEC}" type="slidenum">
              <a:rPr lang="en-US" smtClean="0"/>
              <a:t>59</a:t>
            </a:fld>
            <a:endParaRPr lang="en-US" dirty="0"/>
          </a:p>
        </p:txBody>
      </p:sp>
    </p:spTree>
    <p:extLst>
      <p:ext uri="{BB962C8B-B14F-4D97-AF65-F5344CB8AC3E}">
        <p14:creationId xmlns:p14="http://schemas.microsoft.com/office/powerpoint/2010/main" val="10861773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 rectangle&#10;&#10;Description automatically generated">
            <a:extLst>
              <a:ext uri="{FF2B5EF4-FFF2-40B4-BE49-F238E27FC236}">
                <a16:creationId xmlns:a16="http://schemas.microsoft.com/office/drawing/2014/main" id="{2AD9DEC6-B3CA-4C4F-9C22-0D644D9CE1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99982389-2625-4ABF-8AF6-FA4D5A16091A}"/>
              </a:ext>
            </a:extLst>
          </p:cNvPr>
          <p:cNvSpPr txBox="1"/>
          <p:nvPr/>
        </p:nvSpPr>
        <p:spPr>
          <a:xfrm>
            <a:off x="862170" y="615721"/>
            <a:ext cx="10467657" cy="3416320"/>
          </a:xfrm>
          <a:prstGeom prst="rect">
            <a:avLst/>
          </a:prstGeom>
          <a:noFill/>
        </p:spPr>
        <p:txBody>
          <a:bodyPr wrap="square" rtlCol="0">
            <a:spAutoFit/>
          </a:bodyPr>
          <a:lstStyle/>
          <a:p>
            <a:pPr algn="ctr"/>
            <a:r>
              <a:rPr lang="en-US" sz="5400" b="1" dirty="0">
                <a:solidFill>
                  <a:schemeClr val="bg1"/>
                </a:solidFill>
                <a:latin typeface="Arial" panose="020B0604020202020204" pitchFamily="34" charset="0"/>
                <a:cs typeface="Arial" panose="020B0604020202020204" pitchFamily="34" charset="0"/>
              </a:rPr>
              <a:t>FY 2024</a:t>
            </a:r>
          </a:p>
          <a:p>
            <a:pPr algn="ctr"/>
            <a:r>
              <a:rPr lang="en-US" sz="5400" b="1" dirty="0">
                <a:solidFill>
                  <a:schemeClr val="bg1"/>
                </a:solidFill>
                <a:latin typeface="Arial" panose="020B0604020202020204" pitchFamily="34" charset="0"/>
                <a:cs typeface="Arial" panose="020B0604020202020204" pitchFamily="34" charset="0"/>
              </a:rPr>
              <a:t>General Fund</a:t>
            </a:r>
          </a:p>
          <a:p>
            <a:pPr algn="ctr"/>
            <a:r>
              <a:rPr lang="en-US" sz="5400" b="1" dirty="0">
                <a:solidFill>
                  <a:schemeClr val="bg1"/>
                </a:solidFill>
                <a:latin typeface="Arial" panose="020B0604020202020204" pitchFamily="34" charset="0"/>
                <a:cs typeface="Arial" panose="020B0604020202020204" pitchFamily="34" charset="0"/>
              </a:rPr>
              <a:t>Expenditure Projections by Facility/ Department</a:t>
            </a:r>
          </a:p>
        </p:txBody>
      </p:sp>
      <p:cxnSp>
        <p:nvCxnSpPr>
          <p:cNvPr id="6" name="Straight Connector 5">
            <a:extLst>
              <a:ext uri="{FF2B5EF4-FFF2-40B4-BE49-F238E27FC236}">
                <a16:creationId xmlns:a16="http://schemas.microsoft.com/office/drawing/2014/main" id="{F1A1B8DC-CE16-4098-920A-BF94DA555DB4}"/>
              </a:ext>
            </a:extLst>
          </p:cNvPr>
          <p:cNvCxnSpPr/>
          <p:nvPr/>
        </p:nvCxnSpPr>
        <p:spPr>
          <a:xfrm>
            <a:off x="1981199" y="3192731"/>
            <a:ext cx="8229600" cy="0"/>
          </a:xfrm>
          <a:prstGeom prst="line">
            <a:avLst/>
          </a:prstGeom>
          <a:ln w="31750">
            <a:solidFill>
              <a:srgbClr val="CC9900"/>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7F268642-AEF5-4C58-66F2-E3FA69739B7F}"/>
              </a:ext>
            </a:extLst>
          </p:cNvPr>
          <p:cNvSpPr>
            <a:spLocks noGrp="1"/>
          </p:cNvSpPr>
          <p:nvPr>
            <p:ph type="sldNum" sz="quarter" idx="12"/>
          </p:nvPr>
        </p:nvSpPr>
        <p:spPr/>
        <p:txBody>
          <a:bodyPr/>
          <a:lstStyle/>
          <a:p>
            <a:fld id="{F5429E20-6135-4A01-AE1B-F6BE31181CEC}" type="slidenum">
              <a:rPr lang="en-US" smtClean="0"/>
              <a:t>60</a:t>
            </a:fld>
            <a:endParaRPr lang="en-US" dirty="0"/>
          </a:p>
        </p:txBody>
      </p:sp>
    </p:spTree>
    <p:extLst>
      <p:ext uri="{BB962C8B-B14F-4D97-AF65-F5344CB8AC3E}">
        <p14:creationId xmlns:p14="http://schemas.microsoft.com/office/powerpoint/2010/main" val="39991001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4881AF18-A4ED-41C6-9D5B-3953E93354C5}"/>
              </a:ext>
            </a:extLst>
          </p:cNvPr>
          <p:cNvSpPr txBox="1"/>
          <p:nvPr/>
        </p:nvSpPr>
        <p:spPr>
          <a:xfrm>
            <a:off x="1033670" y="2666862"/>
            <a:ext cx="10485782" cy="553998"/>
          </a:xfrm>
          <a:prstGeom prst="rect">
            <a:avLst/>
          </a:prstGeom>
          <a:noFill/>
        </p:spPr>
        <p:txBody>
          <a:bodyPr wrap="square" rtlCol="0">
            <a:spAutoFit/>
          </a:bodyPr>
          <a:lstStyle/>
          <a:p>
            <a:r>
              <a:rPr lang="en-US" sz="3000" dirty="0">
                <a:solidFill>
                  <a:schemeClr val="bg1"/>
                </a:solidFill>
                <a:latin typeface="Arial" panose="020B0604020202020204" pitchFamily="34" charset="0"/>
                <a:cs typeface="Arial" panose="020B0604020202020204" pitchFamily="34" charset="0"/>
              </a:rPr>
              <a:t>General Fund Expenditures</a:t>
            </a:r>
          </a:p>
        </p:txBody>
      </p:sp>
      <p:sp>
        <p:nvSpPr>
          <p:cNvPr id="6" name="TextBox 5">
            <a:extLst>
              <a:ext uri="{FF2B5EF4-FFF2-40B4-BE49-F238E27FC236}">
                <a16:creationId xmlns:a16="http://schemas.microsoft.com/office/drawing/2014/main" id="{0590901C-16B1-4167-A625-EB2CEF74B0C3}"/>
              </a:ext>
            </a:extLst>
          </p:cNvPr>
          <p:cNvSpPr txBox="1"/>
          <p:nvPr/>
        </p:nvSpPr>
        <p:spPr>
          <a:xfrm>
            <a:off x="1394893" y="475538"/>
            <a:ext cx="9700569" cy="523220"/>
          </a:xfrm>
          <a:prstGeom prst="rect">
            <a:avLst/>
          </a:prstGeom>
          <a:noFill/>
        </p:spPr>
        <p:txBody>
          <a:bodyPr wrap="square" rtlCol="0">
            <a:spAutoFit/>
          </a:bodyPr>
          <a:lstStyle/>
          <a:p>
            <a:pPr algn="ctr"/>
            <a:r>
              <a:rPr lang="en-US" sz="2800" dirty="0">
                <a:solidFill>
                  <a:schemeClr val="bg1"/>
                </a:solidFill>
                <a:latin typeface="Arial" panose="020B0604020202020204" pitchFamily="34" charset="0"/>
                <a:cs typeface="Arial" panose="020B0604020202020204" pitchFamily="34" charset="0"/>
              </a:rPr>
              <a:t>General Fund Expenditures by Facility</a:t>
            </a:r>
          </a:p>
        </p:txBody>
      </p:sp>
      <p:pic>
        <p:nvPicPr>
          <p:cNvPr id="3" name="Picture 2">
            <a:extLst>
              <a:ext uri="{FF2B5EF4-FFF2-40B4-BE49-F238E27FC236}">
                <a16:creationId xmlns:a16="http://schemas.microsoft.com/office/drawing/2014/main" id="{3DF40047-E4AB-5A3F-FC8C-68E1D135F657}"/>
              </a:ext>
            </a:extLst>
          </p:cNvPr>
          <p:cNvPicPr>
            <a:picLocks noChangeAspect="1"/>
          </p:cNvPicPr>
          <p:nvPr/>
        </p:nvPicPr>
        <p:blipFill>
          <a:blip r:embed="rId3"/>
          <a:stretch>
            <a:fillRect/>
          </a:stretch>
        </p:blipFill>
        <p:spPr>
          <a:xfrm>
            <a:off x="672548" y="1355056"/>
            <a:ext cx="11339343" cy="5211918"/>
          </a:xfrm>
          <a:prstGeom prst="rect">
            <a:avLst/>
          </a:prstGeom>
        </p:spPr>
      </p:pic>
      <p:sp>
        <p:nvSpPr>
          <p:cNvPr id="7" name="Slide Number Placeholder 6">
            <a:extLst>
              <a:ext uri="{FF2B5EF4-FFF2-40B4-BE49-F238E27FC236}">
                <a16:creationId xmlns:a16="http://schemas.microsoft.com/office/drawing/2014/main" id="{C5AC4E56-9D4D-1D73-1FAC-C95A40535DF7}"/>
              </a:ext>
            </a:extLst>
          </p:cNvPr>
          <p:cNvSpPr>
            <a:spLocks noGrp="1"/>
          </p:cNvSpPr>
          <p:nvPr>
            <p:ph type="sldNum" sz="quarter" idx="12"/>
          </p:nvPr>
        </p:nvSpPr>
        <p:spPr/>
        <p:txBody>
          <a:bodyPr/>
          <a:lstStyle/>
          <a:p>
            <a:fld id="{F5429E20-6135-4A01-AE1B-F6BE31181CEC}" type="slidenum">
              <a:rPr lang="en-US" smtClean="0"/>
              <a:t>61</a:t>
            </a:fld>
            <a:endParaRPr lang="en-US" dirty="0"/>
          </a:p>
        </p:txBody>
      </p:sp>
    </p:spTree>
    <p:extLst>
      <p:ext uri="{BB962C8B-B14F-4D97-AF65-F5344CB8AC3E}">
        <p14:creationId xmlns:p14="http://schemas.microsoft.com/office/powerpoint/2010/main" val="263708913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4881AF18-A4ED-41C6-9D5B-3953E93354C5}"/>
              </a:ext>
            </a:extLst>
          </p:cNvPr>
          <p:cNvSpPr txBox="1"/>
          <p:nvPr/>
        </p:nvSpPr>
        <p:spPr>
          <a:xfrm>
            <a:off x="1033670" y="2666862"/>
            <a:ext cx="10485782" cy="553998"/>
          </a:xfrm>
          <a:prstGeom prst="rect">
            <a:avLst/>
          </a:prstGeom>
          <a:noFill/>
        </p:spPr>
        <p:txBody>
          <a:bodyPr wrap="square" rtlCol="0">
            <a:spAutoFit/>
          </a:bodyPr>
          <a:lstStyle/>
          <a:p>
            <a:r>
              <a:rPr lang="en-US" sz="3000" dirty="0">
                <a:solidFill>
                  <a:schemeClr val="bg1"/>
                </a:solidFill>
                <a:latin typeface="Arial" panose="020B0604020202020204" pitchFamily="34" charset="0"/>
                <a:cs typeface="Arial" panose="020B0604020202020204" pitchFamily="34" charset="0"/>
              </a:rPr>
              <a:t>General Fund Expenditures</a:t>
            </a:r>
          </a:p>
        </p:txBody>
      </p:sp>
      <p:sp>
        <p:nvSpPr>
          <p:cNvPr id="6" name="TextBox 5">
            <a:extLst>
              <a:ext uri="{FF2B5EF4-FFF2-40B4-BE49-F238E27FC236}">
                <a16:creationId xmlns:a16="http://schemas.microsoft.com/office/drawing/2014/main" id="{0590901C-16B1-4167-A625-EB2CEF74B0C3}"/>
              </a:ext>
            </a:extLst>
          </p:cNvPr>
          <p:cNvSpPr txBox="1"/>
          <p:nvPr/>
        </p:nvSpPr>
        <p:spPr>
          <a:xfrm>
            <a:off x="1394893" y="475538"/>
            <a:ext cx="9700569" cy="523220"/>
          </a:xfrm>
          <a:prstGeom prst="rect">
            <a:avLst/>
          </a:prstGeom>
          <a:noFill/>
        </p:spPr>
        <p:txBody>
          <a:bodyPr wrap="square" rtlCol="0">
            <a:spAutoFit/>
          </a:bodyPr>
          <a:lstStyle/>
          <a:p>
            <a:pPr algn="ctr"/>
            <a:r>
              <a:rPr lang="en-US" sz="2800" dirty="0">
                <a:solidFill>
                  <a:schemeClr val="bg1"/>
                </a:solidFill>
                <a:latin typeface="Arial" panose="020B0604020202020204" pitchFamily="34" charset="0"/>
                <a:cs typeface="Arial" panose="020B0604020202020204" pitchFamily="34" charset="0"/>
              </a:rPr>
              <a:t>General Fund Expenditures by Facility</a:t>
            </a:r>
          </a:p>
        </p:txBody>
      </p:sp>
      <p:pic>
        <p:nvPicPr>
          <p:cNvPr id="3" name="Picture 2">
            <a:extLst>
              <a:ext uri="{FF2B5EF4-FFF2-40B4-BE49-F238E27FC236}">
                <a16:creationId xmlns:a16="http://schemas.microsoft.com/office/drawing/2014/main" id="{8EE4695E-9231-48BE-4900-38DC5A8F0838}"/>
              </a:ext>
            </a:extLst>
          </p:cNvPr>
          <p:cNvPicPr>
            <a:picLocks noChangeAspect="1"/>
          </p:cNvPicPr>
          <p:nvPr/>
        </p:nvPicPr>
        <p:blipFill>
          <a:blip r:embed="rId3"/>
          <a:stretch>
            <a:fillRect/>
          </a:stretch>
        </p:blipFill>
        <p:spPr>
          <a:xfrm>
            <a:off x="672548" y="1311981"/>
            <a:ext cx="11405845" cy="5180893"/>
          </a:xfrm>
          <a:prstGeom prst="rect">
            <a:avLst/>
          </a:prstGeom>
        </p:spPr>
      </p:pic>
      <p:sp>
        <p:nvSpPr>
          <p:cNvPr id="7" name="Slide Number Placeholder 6">
            <a:extLst>
              <a:ext uri="{FF2B5EF4-FFF2-40B4-BE49-F238E27FC236}">
                <a16:creationId xmlns:a16="http://schemas.microsoft.com/office/drawing/2014/main" id="{AC4BF2C5-1E90-B729-5D8E-A4815EF0DDA9}"/>
              </a:ext>
            </a:extLst>
          </p:cNvPr>
          <p:cNvSpPr>
            <a:spLocks noGrp="1"/>
          </p:cNvSpPr>
          <p:nvPr>
            <p:ph type="sldNum" sz="quarter" idx="12"/>
          </p:nvPr>
        </p:nvSpPr>
        <p:spPr/>
        <p:txBody>
          <a:bodyPr/>
          <a:lstStyle/>
          <a:p>
            <a:fld id="{F5429E20-6135-4A01-AE1B-F6BE31181CEC}" type="slidenum">
              <a:rPr lang="en-US" smtClean="0"/>
              <a:t>62</a:t>
            </a:fld>
            <a:endParaRPr lang="en-US" dirty="0"/>
          </a:p>
        </p:txBody>
      </p:sp>
    </p:spTree>
    <p:extLst>
      <p:ext uri="{BB962C8B-B14F-4D97-AF65-F5344CB8AC3E}">
        <p14:creationId xmlns:p14="http://schemas.microsoft.com/office/powerpoint/2010/main" val="180970264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4881AF18-A4ED-41C6-9D5B-3953E93354C5}"/>
              </a:ext>
            </a:extLst>
          </p:cNvPr>
          <p:cNvSpPr txBox="1"/>
          <p:nvPr/>
        </p:nvSpPr>
        <p:spPr>
          <a:xfrm>
            <a:off x="1033670" y="2666862"/>
            <a:ext cx="10485782" cy="553998"/>
          </a:xfrm>
          <a:prstGeom prst="rect">
            <a:avLst/>
          </a:prstGeom>
          <a:noFill/>
        </p:spPr>
        <p:txBody>
          <a:bodyPr wrap="square" rtlCol="0">
            <a:spAutoFit/>
          </a:bodyPr>
          <a:lstStyle/>
          <a:p>
            <a:r>
              <a:rPr lang="en-US" sz="3000" dirty="0">
                <a:solidFill>
                  <a:schemeClr val="bg1"/>
                </a:solidFill>
                <a:latin typeface="Arial" panose="020B0604020202020204" pitchFamily="34" charset="0"/>
                <a:cs typeface="Arial" panose="020B0604020202020204" pitchFamily="34" charset="0"/>
              </a:rPr>
              <a:t>General Fund Expenditures</a:t>
            </a:r>
          </a:p>
        </p:txBody>
      </p:sp>
      <p:sp>
        <p:nvSpPr>
          <p:cNvPr id="6" name="TextBox 5">
            <a:extLst>
              <a:ext uri="{FF2B5EF4-FFF2-40B4-BE49-F238E27FC236}">
                <a16:creationId xmlns:a16="http://schemas.microsoft.com/office/drawing/2014/main" id="{0590901C-16B1-4167-A625-EB2CEF74B0C3}"/>
              </a:ext>
            </a:extLst>
          </p:cNvPr>
          <p:cNvSpPr txBox="1"/>
          <p:nvPr/>
        </p:nvSpPr>
        <p:spPr>
          <a:xfrm>
            <a:off x="1394893" y="475538"/>
            <a:ext cx="9700569" cy="523220"/>
          </a:xfrm>
          <a:prstGeom prst="rect">
            <a:avLst/>
          </a:prstGeom>
          <a:noFill/>
        </p:spPr>
        <p:txBody>
          <a:bodyPr wrap="square" rtlCol="0">
            <a:spAutoFit/>
          </a:bodyPr>
          <a:lstStyle/>
          <a:p>
            <a:pPr algn="ctr"/>
            <a:r>
              <a:rPr lang="en-US" sz="2800" dirty="0">
                <a:solidFill>
                  <a:schemeClr val="bg1"/>
                </a:solidFill>
                <a:latin typeface="Arial" panose="020B0604020202020204" pitchFamily="34" charset="0"/>
                <a:cs typeface="Arial" panose="020B0604020202020204" pitchFamily="34" charset="0"/>
              </a:rPr>
              <a:t>General Fund Expenditures by Facility</a:t>
            </a:r>
          </a:p>
        </p:txBody>
      </p:sp>
      <p:pic>
        <p:nvPicPr>
          <p:cNvPr id="8" name="Picture 7">
            <a:extLst>
              <a:ext uri="{FF2B5EF4-FFF2-40B4-BE49-F238E27FC236}">
                <a16:creationId xmlns:a16="http://schemas.microsoft.com/office/drawing/2014/main" id="{6954E261-73B8-6841-C146-9B42B1978585}"/>
              </a:ext>
            </a:extLst>
          </p:cNvPr>
          <p:cNvPicPr>
            <a:picLocks noChangeAspect="1"/>
          </p:cNvPicPr>
          <p:nvPr/>
        </p:nvPicPr>
        <p:blipFill>
          <a:blip r:embed="rId3"/>
          <a:stretch>
            <a:fillRect/>
          </a:stretch>
        </p:blipFill>
        <p:spPr>
          <a:xfrm>
            <a:off x="672548" y="1296886"/>
            <a:ext cx="11164776" cy="5261856"/>
          </a:xfrm>
          <a:prstGeom prst="rect">
            <a:avLst/>
          </a:prstGeom>
        </p:spPr>
      </p:pic>
      <p:sp>
        <p:nvSpPr>
          <p:cNvPr id="3" name="Slide Number Placeholder 2">
            <a:extLst>
              <a:ext uri="{FF2B5EF4-FFF2-40B4-BE49-F238E27FC236}">
                <a16:creationId xmlns:a16="http://schemas.microsoft.com/office/drawing/2014/main" id="{42C4B0BF-96BF-8921-E665-792A1B56D98B}"/>
              </a:ext>
            </a:extLst>
          </p:cNvPr>
          <p:cNvSpPr>
            <a:spLocks noGrp="1"/>
          </p:cNvSpPr>
          <p:nvPr>
            <p:ph type="sldNum" sz="quarter" idx="12"/>
          </p:nvPr>
        </p:nvSpPr>
        <p:spPr/>
        <p:txBody>
          <a:bodyPr/>
          <a:lstStyle/>
          <a:p>
            <a:fld id="{F5429E20-6135-4A01-AE1B-F6BE31181CEC}" type="slidenum">
              <a:rPr lang="en-US" smtClean="0"/>
              <a:t>63</a:t>
            </a:fld>
            <a:endParaRPr lang="en-US" dirty="0"/>
          </a:p>
        </p:txBody>
      </p:sp>
    </p:spTree>
    <p:extLst>
      <p:ext uri="{BB962C8B-B14F-4D97-AF65-F5344CB8AC3E}">
        <p14:creationId xmlns:p14="http://schemas.microsoft.com/office/powerpoint/2010/main" val="294469188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4881AF18-A4ED-41C6-9D5B-3953E93354C5}"/>
              </a:ext>
            </a:extLst>
          </p:cNvPr>
          <p:cNvSpPr txBox="1"/>
          <p:nvPr/>
        </p:nvSpPr>
        <p:spPr>
          <a:xfrm>
            <a:off x="1033670" y="2666862"/>
            <a:ext cx="10485782" cy="553998"/>
          </a:xfrm>
          <a:prstGeom prst="rect">
            <a:avLst/>
          </a:prstGeom>
          <a:noFill/>
        </p:spPr>
        <p:txBody>
          <a:bodyPr wrap="square" rtlCol="0">
            <a:spAutoFit/>
          </a:bodyPr>
          <a:lstStyle/>
          <a:p>
            <a:r>
              <a:rPr lang="en-US" sz="3000" dirty="0">
                <a:solidFill>
                  <a:schemeClr val="bg1"/>
                </a:solidFill>
                <a:latin typeface="Arial" panose="020B0604020202020204" pitchFamily="34" charset="0"/>
                <a:cs typeface="Arial" panose="020B0604020202020204" pitchFamily="34" charset="0"/>
              </a:rPr>
              <a:t>General Fund Expenditures</a:t>
            </a:r>
          </a:p>
        </p:txBody>
      </p:sp>
      <p:sp>
        <p:nvSpPr>
          <p:cNvPr id="6" name="TextBox 5">
            <a:extLst>
              <a:ext uri="{FF2B5EF4-FFF2-40B4-BE49-F238E27FC236}">
                <a16:creationId xmlns:a16="http://schemas.microsoft.com/office/drawing/2014/main" id="{0590901C-16B1-4167-A625-EB2CEF74B0C3}"/>
              </a:ext>
            </a:extLst>
          </p:cNvPr>
          <p:cNvSpPr txBox="1"/>
          <p:nvPr/>
        </p:nvSpPr>
        <p:spPr>
          <a:xfrm>
            <a:off x="1394893" y="475538"/>
            <a:ext cx="9700569" cy="523220"/>
          </a:xfrm>
          <a:prstGeom prst="rect">
            <a:avLst/>
          </a:prstGeom>
          <a:noFill/>
        </p:spPr>
        <p:txBody>
          <a:bodyPr wrap="square" rtlCol="0">
            <a:spAutoFit/>
          </a:bodyPr>
          <a:lstStyle/>
          <a:p>
            <a:pPr algn="ctr"/>
            <a:r>
              <a:rPr lang="en-US" sz="2800" dirty="0">
                <a:solidFill>
                  <a:schemeClr val="bg1"/>
                </a:solidFill>
                <a:latin typeface="Arial" panose="020B0604020202020204" pitchFamily="34" charset="0"/>
                <a:cs typeface="Arial" panose="020B0604020202020204" pitchFamily="34" charset="0"/>
              </a:rPr>
              <a:t>General Fund Expenditures by Facility</a:t>
            </a:r>
          </a:p>
        </p:txBody>
      </p:sp>
      <p:sp>
        <p:nvSpPr>
          <p:cNvPr id="7" name="Slide Number Placeholder 6">
            <a:extLst>
              <a:ext uri="{FF2B5EF4-FFF2-40B4-BE49-F238E27FC236}">
                <a16:creationId xmlns:a16="http://schemas.microsoft.com/office/drawing/2014/main" id="{D018B3D6-5B9F-4210-0ED1-C6A29BD61A14}"/>
              </a:ext>
            </a:extLst>
          </p:cNvPr>
          <p:cNvSpPr>
            <a:spLocks noGrp="1"/>
          </p:cNvSpPr>
          <p:nvPr>
            <p:ph type="sldNum" sz="quarter" idx="12"/>
          </p:nvPr>
        </p:nvSpPr>
        <p:spPr/>
        <p:txBody>
          <a:bodyPr/>
          <a:lstStyle/>
          <a:p>
            <a:fld id="{F5429E20-6135-4A01-AE1B-F6BE31181CEC}" type="slidenum">
              <a:rPr lang="en-US" smtClean="0"/>
              <a:t>64</a:t>
            </a:fld>
            <a:endParaRPr lang="en-US" dirty="0"/>
          </a:p>
        </p:txBody>
      </p:sp>
      <p:pic>
        <p:nvPicPr>
          <p:cNvPr id="8" name="Picture 7">
            <a:extLst>
              <a:ext uri="{FF2B5EF4-FFF2-40B4-BE49-F238E27FC236}">
                <a16:creationId xmlns:a16="http://schemas.microsoft.com/office/drawing/2014/main" id="{B2A2C263-2BBE-9B54-55F5-0C37C855DEBA}"/>
              </a:ext>
            </a:extLst>
          </p:cNvPr>
          <p:cNvPicPr>
            <a:picLocks noChangeAspect="1"/>
          </p:cNvPicPr>
          <p:nvPr/>
        </p:nvPicPr>
        <p:blipFill>
          <a:blip r:embed="rId3"/>
          <a:stretch>
            <a:fillRect/>
          </a:stretch>
        </p:blipFill>
        <p:spPr>
          <a:xfrm>
            <a:off x="672548" y="1412946"/>
            <a:ext cx="11235902" cy="4854850"/>
          </a:xfrm>
          <a:prstGeom prst="rect">
            <a:avLst/>
          </a:prstGeom>
        </p:spPr>
      </p:pic>
    </p:spTree>
    <p:extLst>
      <p:ext uri="{BB962C8B-B14F-4D97-AF65-F5344CB8AC3E}">
        <p14:creationId xmlns:p14="http://schemas.microsoft.com/office/powerpoint/2010/main" val="105623068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4881AF18-A4ED-41C6-9D5B-3953E93354C5}"/>
              </a:ext>
            </a:extLst>
          </p:cNvPr>
          <p:cNvSpPr txBox="1"/>
          <p:nvPr/>
        </p:nvSpPr>
        <p:spPr>
          <a:xfrm>
            <a:off x="1033670" y="2666862"/>
            <a:ext cx="10485782" cy="553998"/>
          </a:xfrm>
          <a:prstGeom prst="rect">
            <a:avLst/>
          </a:prstGeom>
          <a:noFill/>
        </p:spPr>
        <p:txBody>
          <a:bodyPr wrap="square" rtlCol="0">
            <a:spAutoFit/>
          </a:bodyPr>
          <a:lstStyle/>
          <a:p>
            <a:r>
              <a:rPr lang="en-US" sz="3000" dirty="0">
                <a:solidFill>
                  <a:schemeClr val="bg1"/>
                </a:solidFill>
                <a:latin typeface="Arial" panose="020B0604020202020204" pitchFamily="34" charset="0"/>
                <a:cs typeface="Arial" panose="020B0604020202020204" pitchFamily="34" charset="0"/>
              </a:rPr>
              <a:t>General Fund Expenditures</a:t>
            </a:r>
          </a:p>
        </p:txBody>
      </p:sp>
      <p:sp>
        <p:nvSpPr>
          <p:cNvPr id="6" name="TextBox 5">
            <a:extLst>
              <a:ext uri="{FF2B5EF4-FFF2-40B4-BE49-F238E27FC236}">
                <a16:creationId xmlns:a16="http://schemas.microsoft.com/office/drawing/2014/main" id="{0590901C-16B1-4167-A625-EB2CEF74B0C3}"/>
              </a:ext>
            </a:extLst>
          </p:cNvPr>
          <p:cNvSpPr txBox="1"/>
          <p:nvPr/>
        </p:nvSpPr>
        <p:spPr>
          <a:xfrm>
            <a:off x="1394893" y="475538"/>
            <a:ext cx="9700569" cy="523220"/>
          </a:xfrm>
          <a:prstGeom prst="rect">
            <a:avLst/>
          </a:prstGeom>
          <a:noFill/>
        </p:spPr>
        <p:txBody>
          <a:bodyPr wrap="square" rtlCol="0">
            <a:spAutoFit/>
          </a:bodyPr>
          <a:lstStyle/>
          <a:p>
            <a:pPr algn="ctr"/>
            <a:r>
              <a:rPr lang="en-US" sz="2800" b="1" dirty="0">
                <a:solidFill>
                  <a:schemeClr val="bg1"/>
                </a:solidFill>
                <a:latin typeface="Arial" panose="020B0604020202020204" pitchFamily="34" charset="0"/>
                <a:cs typeface="Arial" panose="020B0604020202020204" pitchFamily="34" charset="0"/>
              </a:rPr>
              <a:t>Graph of General Fund Expenditures by Facility</a:t>
            </a:r>
          </a:p>
        </p:txBody>
      </p:sp>
      <p:graphicFrame>
        <p:nvGraphicFramePr>
          <p:cNvPr id="9" name="Chart 8">
            <a:extLst>
              <a:ext uri="{FF2B5EF4-FFF2-40B4-BE49-F238E27FC236}">
                <a16:creationId xmlns:a16="http://schemas.microsoft.com/office/drawing/2014/main" id="{655F41DA-E0F3-3242-CBD9-A00DDBF0EF7A}"/>
              </a:ext>
            </a:extLst>
          </p:cNvPr>
          <p:cNvGraphicFramePr/>
          <p:nvPr>
            <p:extLst>
              <p:ext uri="{D42A27DB-BD31-4B8C-83A1-F6EECF244321}">
                <p14:modId xmlns:p14="http://schemas.microsoft.com/office/powerpoint/2010/main" val="2510875366"/>
              </p:ext>
            </p:extLst>
          </p:nvPr>
        </p:nvGraphicFramePr>
        <p:xfrm>
          <a:off x="672548" y="1381147"/>
          <a:ext cx="10846904" cy="5214206"/>
        </p:xfrm>
        <a:graphic>
          <a:graphicData uri="http://schemas.openxmlformats.org/drawingml/2006/chart">
            <c:chart xmlns:c="http://schemas.openxmlformats.org/drawingml/2006/chart" xmlns:r="http://schemas.openxmlformats.org/officeDocument/2006/relationships" r:id="rId3"/>
          </a:graphicData>
        </a:graphic>
      </p:graphicFrame>
      <p:sp>
        <p:nvSpPr>
          <p:cNvPr id="10" name="Slide Number Placeholder 9">
            <a:extLst>
              <a:ext uri="{FF2B5EF4-FFF2-40B4-BE49-F238E27FC236}">
                <a16:creationId xmlns:a16="http://schemas.microsoft.com/office/drawing/2014/main" id="{356055B7-5E58-AC9D-FA57-3D4618D1584E}"/>
              </a:ext>
            </a:extLst>
          </p:cNvPr>
          <p:cNvSpPr>
            <a:spLocks noGrp="1"/>
          </p:cNvSpPr>
          <p:nvPr>
            <p:ph type="sldNum" sz="quarter" idx="12"/>
          </p:nvPr>
        </p:nvSpPr>
        <p:spPr/>
        <p:txBody>
          <a:bodyPr/>
          <a:lstStyle/>
          <a:p>
            <a:fld id="{F5429E20-6135-4A01-AE1B-F6BE31181CEC}" type="slidenum">
              <a:rPr lang="en-US" smtClean="0"/>
              <a:t>65</a:t>
            </a:fld>
            <a:endParaRPr lang="en-US" dirty="0"/>
          </a:p>
        </p:txBody>
      </p:sp>
    </p:spTree>
    <p:extLst>
      <p:ext uri="{BB962C8B-B14F-4D97-AF65-F5344CB8AC3E}">
        <p14:creationId xmlns:p14="http://schemas.microsoft.com/office/powerpoint/2010/main" val="37719133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 rectangle&#10;&#10;Description automatically generated">
            <a:extLst>
              <a:ext uri="{FF2B5EF4-FFF2-40B4-BE49-F238E27FC236}">
                <a16:creationId xmlns:a16="http://schemas.microsoft.com/office/drawing/2014/main" id="{2AD9DEC6-B3CA-4C4F-9C22-0D644D9CE1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99982389-2625-4ABF-8AF6-FA4D5A16091A}"/>
              </a:ext>
            </a:extLst>
          </p:cNvPr>
          <p:cNvSpPr txBox="1"/>
          <p:nvPr/>
        </p:nvSpPr>
        <p:spPr>
          <a:xfrm>
            <a:off x="862170" y="607408"/>
            <a:ext cx="10467657" cy="3416320"/>
          </a:xfrm>
          <a:prstGeom prst="rect">
            <a:avLst/>
          </a:prstGeom>
          <a:noFill/>
        </p:spPr>
        <p:txBody>
          <a:bodyPr wrap="square" rtlCol="0">
            <a:spAutoFit/>
          </a:bodyPr>
          <a:lstStyle/>
          <a:p>
            <a:pPr algn="ctr"/>
            <a:r>
              <a:rPr lang="en-US" sz="5400" b="1" dirty="0">
                <a:solidFill>
                  <a:schemeClr val="bg1"/>
                </a:solidFill>
                <a:latin typeface="Arial" panose="020B0604020202020204" pitchFamily="34" charset="0"/>
                <a:cs typeface="Arial" panose="020B0604020202020204" pitchFamily="34" charset="0"/>
              </a:rPr>
              <a:t>FY 2024</a:t>
            </a:r>
          </a:p>
          <a:p>
            <a:pPr algn="ctr"/>
            <a:r>
              <a:rPr lang="en-US" sz="5400" b="1" dirty="0">
                <a:solidFill>
                  <a:schemeClr val="bg1"/>
                </a:solidFill>
                <a:latin typeface="Arial" panose="020B0604020202020204" pitchFamily="34" charset="0"/>
                <a:cs typeface="Arial" panose="020B0604020202020204" pitchFamily="34" charset="0"/>
              </a:rPr>
              <a:t>General Fund</a:t>
            </a:r>
          </a:p>
          <a:p>
            <a:pPr algn="ctr"/>
            <a:r>
              <a:rPr lang="en-US" sz="5400" b="1" dirty="0">
                <a:solidFill>
                  <a:schemeClr val="bg1"/>
                </a:solidFill>
                <a:latin typeface="Arial" panose="020B0604020202020204" pitchFamily="34" charset="0"/>
                <a:cs typeface="Arial" panose="020B0604020202020204" pitchFamily="34" charset="0"/>
              </a:rPr>
              <a:t>Expenditure Projections by Program</a:t>
            </a:r>
          </a:p>
        </p:txBody>
      </p:sp>
      <p:cxnSp>
        <p:nvCxnSpPr>
          <p:cNvPr id="6" name="Straight Connector 5">
            <a:extLst>
              <a:ext uri="{FF2B5EF4-FFF2-40B4-BE49-F238E27FC236}">
                <a16:creationId xmlns:a16="http://schemas.microsoft.com/office/drawing/2014/main" id="{F1A1B8DC-CE16-4098-920A-BF94DA555DB4}"/>
              </a:ext>
            </a:extLst>
          </p:cNvPr>
          <p:cNvCxnSpPr/>
          <p:nvPr/>
        </p:nvCxnSpPr>
        <p:spPr>
          <a:xfrm>
            <a:off x="1981199" y="3192731"/>
            <a:ext cx="8229600" cy="0"/>
          </a:xfrm>
          <a:prstGeom prst="line">
            <a:avLst/>
          </a:prstGeom>
          <a:ln w="31750">
            <a:solidFill>
              <a:srgbClr val="CC9900"/>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FFA8CA30-E893-2315-CA8C-A75A976E98E2}"/>
              </a:ext>
            </a:extLst>
          </p:cNvPr>
          <p:cNvSpPr>
            <a:spLocks noGrp="1"/>
          </p:cNvSpPr>
          <p:nvPr>
            <p:ph type="sldNum" sz="quarter" idx="12"/>
          </p:nvPr>
        </p:nvSpPr>
        <p:spPr/>
        <p:txBody>
          <a:bodyPr/>
          <a:lstStyle/>
          <a:p>
            <a:fld id="{F5429E20-6135-4A01-AE1B-F6BE31181CEC}" type="slidenum">
              <a:rPr lang="en-US" smtClean="0"/>
              <a:t>66</a:t>
            </a:fld>
            <a:endParaRPr lang="en-US" dirty="0"/>
          </a:p>
        </p:txBody>
      </p:sp>
    </p:spTree>
    <p:extLst>
      <p:ext uri="{BB962C8B-B14F-4D97-AF65-F5344CB8AC3E}">
        <p14:creationId xmlns:p14="http://schemas.microsoft.com/office/powerpoint/2010/main" val="106028280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4881AF18-A4ED-41C6-9D5B-3953E93354C5}"/>
              </a:ext>
            </a:extLst>
          </p:cNvPr>
          <p:cNvSpPr txBox="1"/>
          <p:nvPr/>
        </p:nvSpPr>
        <p:spPr>
          <a:xfrm>
            <a:off x="1033670" y="2666862"/>
            <a:ext cx="10485782" cy="553998"/>
          </a:xfrm>
          <a:prstGeom prst="rect">
            <a:avLst/>
          </a:prstGeom>
          <a:noFill/>
        </p:spPr>
        <p:txBody>
          <a:bodyPr wrap="square" rtlCol="0">
            <a:spAutoFit/>
          </a:bodyPr>
          <a:lstStyle/>
          <a:p>
            <a:r>
              <a:rPr lang="en-US" sz="3000" dirty="0">
                <a:solidFill>
                  <a:schemeClr val="bg1"/>
                </a:solidFill>
                <a:latin typeface="Arial" panose="020B0604020202020204" pitchFamily="34" charset="0"/>
                <a:cs typeface="Arial" panose="020B0604020202020204" pitchFamily="34" charset="0"/>
              </a:rPr>
              <a:t>General Fund Expenditures</a:t>
            </a:r>
          </a:p>
        </p:txBody>
      </p:sp>
      <p:sp>
        <p:nvSpPr>
          <p:cNvPr id="6" name="TextBox 5">
            <a:extLst>
              <a:ext uri="{FF2B5EF4-FFF2-40B4-BE49-F238E27FC236}">
                <a16:creationId xmlns:a16="http://schemas.microsoft.com/office/drawing/2014/main" id="{0590901C-16B1-4167-A625-EB2CEF74B0C3}"/>
              </a:ext>
            </a:extLst>
          </p:cNvPr>
          <p:cNvSpPr txBox="1"/>
          <p:nvPr/>
        </p:nvSpPr>
        <p:spPr>
          <a:xfrm>
            <a:off x="1394893" y="475538"/>
            <a:ext cx="9700569" cy="523220"/>
          </a:xfrm>
          <a:prstGeom prst="rect">
            <a:avLst/>
          </a:prstGeom>
          <a:noFill/>
        </p:spPr>
        <p:txBody>
          <a:bodyPr wrap="square" rtlCol="0">
            <a:spAutoFit/>
          </a:bodyPr>
          <a:lstStyle/>
          <a:p>
            <a:r>
              <a:rPr lang="en-US" sz="2800" dirty="0">
                <a:solidFill>
                  <a:schemeClr val="bg1"/>
                </a:solidFill>
                <a:latin typeface="Arial" panose="020B0604020202020204" pitchFamily="34" charset="0"/>
                <a:cs typeface="Arial" panose="020B0604020202020204" pitchFamily="34" charset="0"/>
              </a:rPr>
              <a:t>Summary of General Fund Expenditures by Program</a:t>
            </a:r>
          </a:p>
        </p:txBody>
      </p:sp>
      <p:pic>
        <p:nvPicPr>
          <p:cNvPr id="7" name="Picture 6">
            <a:extLst>
              <a:ext uri="{FF2B5EF4-FFF2-40B4-BE49-F238E27FC236}">
                <a16:creationId xmlns:a16="http://schemas.microsoft.com/office/drawing/2014/main" id="{46D7BAED-891B-C2BB-78EF-CA9ABBB6A1CC}"/>
              </a:ext>
            </a:extLst>
          </p:cNvPr>
          <p:cNvPicPr>
            <a:picLocks noChangeAspect="1"/>
          </p:cNvPicPr>
          <p:nvPr/>
        </p:nvPicPr>
        <p:blipFill>
          <a:blip r:embed="rId3"/>
          <a:stretch>
            <a:fillRect/>
          </a:stretch>
        </p:blipFill>
        <p:spPr>
          <a:xfrm>
            <a:off x="1394893" y="1352550"/>
            <a:ext cx="9544656" cy="5029912"/>
          </a:xfrm>
          <a:prstGeom prst="rect">
            <a:avLst/>
          </a:prstGeom>
        </p:spPr>
      </p:pic>
      <p:sp>
        <p:nvSpPr>
          <p:cNvPr id="3" name="Slide Number Placeholder 2">
            <a:extLst>
              <a:ext uri="{FF2B5EF4-FFF2-40B4-BE49-F238E27FC236}">
                <a16:creationId xmlns:a16="http://schemas.microsoft.com/office/drawing/2014/main" id="{7A9F0E6B-6D6D-37B6-2151-6C021B1F8BB2}"/>
              </a:ext>
            </a:extLst>
          </p:cNvPr>
          <p:cNvSpPr>
            <a:spLocks noGrp="1"/>
          </p:cNvSpPr>
          <p:nvPr>
            <p:ph type="sldNum" sz="quarter" idx="12"/>
          </p:nvPr>
        </p:nvSpPr>
        <p:spPr/>
        <p:txBody>
          <a:bodyPr/>
          <a:lstStyle/>
          <a:p>
            <a:fld id="{F5429E20-6135-4A01-AE1B-F6BE31181CEC}" type="slidenum">
              <a:rPr lang="en-US" smtClean="0"/>
              <a:t>67</a:t>
            </a:fld>
            <a:endParaRPr lang="en-US" dirty="0"/>
          </a:p>
        </p:txBody>
      </p:sp>
    </p:spTree>
    <p:extLst>
      <p:ext uri="{BB962C8B-B14F-4D97-AF65-F5344CB8AC3E}">
        <p14:creationId xmlns:p14="http://schemas.microsoft.com/office/powerpoint/2010/main" val="322307246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4881AF18-A4ED-41C6-9D5B-3953E93354C5}"/>
              </a:ext>
            </a:extLst>
          </p:cNvPr>
          <p:cNvSpPr txBox="1"/>
          <p:nvPr/>
        </p:nvSpPr>
        <p:spPr>
          <a:xfrm>
            <a:off x="1033670" y="2666862"/>
            <a:ext cx="10485782" cy="553998"/>
          </a:xfrm>
          <a:prstGeom prst="rect">
            <a:avLst/>
          </a:prstGeom>
          <a:noFill/>
        </p:spPr>
        <p:txBody>
          <a:bodyPr wrap="square" rtlCol="0">
            <a:spAutoFit/>
          </a:bodyPr>
          <a:lstStyle/>
          <a:p>
            <a:r>
              <a:rPr lang="en-US" sz="3000" dirty="0">
                <a:solidFill>
                  <a:schemeClr val="bg1"/>
                </a:solidFill>
                <a:latin typeface="Arial" panose="020B0604020202020204" pitchFamily="34" charset="0"/>
                <a:cs typeface="Arial" panose="020B0604020202020204" pitchFamily="34" charset="0"/>
              </a:rPr>
              <a:t>General Fund Expenditures</a:t>
            </a:r>
          </a:p>
        </p:txBody>
      </p:sp>
      <p:sp>
        <p:nvSpPr>
          <p:cNvPr id="6" name="TextBox 5">
            <a:extLst>
              <a:ext uri="{FF2B5EF4-FFF2-40B4-BE49-F238E27FC236}">
                <a16:creationId xmlns:a16="http://schemas.microsoft.com/office/drawing/2014/main" id="{0590901C-16B1-4167-A625-EB2CEF74B0C3}"/>
              </a:ext>
            </a:extLst>
          </p:cNvPr>
          <p:cNvSpPr txBox="1"/>
          <p:nvPr/>
        </p:nvSpPr>
        <p:spPr>
          <a:xfrm>
            <a:off x="1394893" y="475538"/>
            <a:ext cx="9700569" cy="523220"/>
          </a:xfrm>
          <a:prstGeom prst="rect">
            <a:avLst/>
          </a:prstGeom>
          <a:noFill/>
        </p:spPr>
        <p:txBody>
          <a:bodyPr wrap="square" rtlCol="0">
            <a:spAutoFit/>
          </a:bodyPr>
          <a:lstStyle/>
          <a:p>
            <a:r>
              <a:rPr lang="en-US" sz="2800" dirty="0">
                <a:solidFill>
                  <a:schemeClr val="bg1"/>
                </a:solidFill>
                <a:latin typeface="Arial" panose="020B0604020202020204" pitchFamily="34" charset="0"/>
                <a:cs typeface="Arial" panose="020B0604020202020204" pitchFamily="34" charset="0"/>
              </a:rPr>
              <a:t>Summary of General Fund Expenditures by Program</a:t>
            </a:r>
          </a:p>
        </p:txBody>
      </p:sp>
      <p:pic>
        <p:nvPicPr>
          <p:cNvPr id="8" name="Picture 7">
            <a:extLst>
              <a:ext uri="{FF2B5EF4-FFF2-40B4-BE49-F238E27FC236}">
                <a16:creationId xmlns:a16="http://schemas.microsoft.com/office/drawing/2014/main" id="{365DF8BA-1D36-5A3A-896A-DBEC2E70FDC7}"/>
              </a:ext>
            </a:extLst>
          </p:cNvPr>
          <p:cNvPicPr>
            <a:picLocks noChangeAspect="1"/>
          </p:cNvPicPr>
          <p:nvPr/>
        </p:nvPicPr>
        <p:blipFill>
          <a:blip r:embed="rId3"/>
          <a:stretch>
            <a:fillRect/>
          </a:stretch>
        </p:blipFill>
        <p:spPr>
          <a:xfrm>
            <a:off x="1571105" y="1338407"/>
            <a:ext cx="9368444" cy="5337030"/>
          </a:xfrm>
          <a:prstGeom prst="rect">
            <a:avLst/>
          </a:prstGeom>
        </p:spPr>
      </p:pic>
      <p:sp>
        <p:nvSpPr>
          <p:cNvPr id="3" name="Slide Number Placeholder 2">
            <a:extLst>
              <a:ext uri="{FF2B5EF4-FFF2-40B4-BE49-F238E27FC236}">
                <a16:creationId xmlns:a16="http://schemas.microsoft.com/office/drawing/2014/main" id="{8026977F-8069-B816-8716-B457243DBCD7}"/>
              </a:ext>
            </a:extLst>
          </p:cNvPr>
          <p:cNvSpPr>
            <a:spLocks noGrp="1"/>
          </p:cNvSpPr>
          <p:nvPr>
            <p:ph type="sldNum" sz="quarter" idx="12"/>
          </p:nvPr>
        </p:nvSpPr>
        <p:spPr/>
        <p:txBody>
          <a:bodyPr/>
          <a:lstStyle/>
          <a:p>
            <a:fld id="{F5429E20-6135-4A01-AE1B-F6BE31181CEC}" type="slidenum">
              <a:rPr lang="en-US" smtClean="0"/>
              <a:t>68</a:t>
            </a:fld>
            <a:endParaRPr lang="en-US" dirty="0"/>
          </a:p>
        </p:txBody>
      </p:sp>
    </p:spTree>
    <p:extLst>
      <p:ext uri="{BB962C8B-B14F-4D97-AF65-F5344CB8AC3E}">
        <p14:creationId xmlns:p14="http://schemas.microsoft.com/office/powerpoint/2010/main" val="86374575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23" y="0"/>
            <a:ext cx="12192000" cy="6858000"/>
          </a:xfrm>
          <a:prstGeom prst="rect">
            <a:avLst/>
          </a:prstGeom>
        </p:spPr>
      </p:pic>
      <p:sp>
        <p:nvSpPr>
          <p:cNvPr id="2" name="TextBox 1">
            <a:extLst>
              <a:ext uri="{FF2B5EF4-FFF2-40B4-BE49-F238E27FC236}">
                <a16:creationId xmlns:a16="http://schemas.microsoft.com/office/drawing/2014/main" id="{4881AF18-A4ED-41C6-9D5B-3953E93354C5}"/>
              </a:ext>
            </a:extLst>
          </p:cNvPr>
          <p:cNvSpPr txBox="1"/>
          <p:nvPr/>
        </p:nvSpPr>
        <p:spPr>
          <a:xfrm>
            <a:off x="1033670" y="2666862"/>
            <a:ext cx="10485782" cy="553998"/>
          </a:xfrm>
          <a:prstGeom prst="rect">
            <a:avLst/>
          </a:prstGeom>
          <a:noFill/>
        </p:spPr>
        <p:txBody>
          <a:bodyPr wrap="square" rtlCol="0">
            <a:spAutoFit/>
          </a:bodyPr>
          <a:lstStyle/>
          <a:p>
            <a:r>
              <a:rPr lang="en-US" sz="3000" dirty="0">
                <a:solidFill>
                  <a:schemeClr val="bg1"/>
                </a:solidFill>
                <a:latin typeface="Arial" panose="020B0604020202020204" pitchFamily="34" charset="0"/>
                <a:cs typeface="Arial" panose="020B0604020202020204" pitchFamily="34" charset="0"/>
              </a:rPr>
              <a:t>General Fund Expenditures</a:t>
            </a:r>
          </a:p>
        </p:txBody>
      </p:sp>
      <p:sp>
        <p:nvSpPr>
          <p:cNvPr id="6" name="TextBox 5">
            <a:extLst>
              <a:ext uri="{FF2B5EF4-FFF2-40B4-BE49-F238E27FC236}">
                <a16:creationId xmlns:a16="http://schemas.microsoft.com/office/drawing/2014/main" id="{0590901C-16B1-4167-A625-EB2CEF74B0C3}"/>
              </a:ext>
            </a:extLst>
          </p:cNvPr>
          <p:cNvSpPr txBox="1"/>
          <p:nvPr/>
        </p:nvSpPr>
        <p:spPr>
          <a:xfrm>
            <a:off x="1394893" y="475538"/>
            <a:ext cx="9700569" cy="523220"/>
          </a:xfrm>
          <a:prstGeom prst="rect">
            <a:avLst/>
          </a:prstGeom>
          <a:noFill/>
        </p:spPr>
        <p:txBody>
          <a:bodyPr wrap="square" rtlCol="0">
            <a:spAutoFit/>
          </a:bodyPr>
          <a:lstStyle/>
          <a:p>
            <a:pPr algn="ctr"/>
            <a:r>
              <a:rPr lang="en-US" sz="2800" dirty="0">
                <a:solidFill>
                  <a:schemeClr val="bg1"/>
                </a:solidFill>
                <a:latin typeface="Arial" panose="020B0604020202020204" pitchFamily="34" charset="0"/>
                <a:cs typeface="Arial" panose="020B0604020202020204" pitchFamily="34" charset="0"/>
              </a:rPr>
              <a:t>Recap of Transfers from General Fund to Other Funds</a:t>
            </a:r>
          </a:p>
        </p:txBody>
      </p:sp>
      <p:graphicFrame>
        <p:nvGraphicFramePr>
          <p:cNvPr id="3" name="Table 6">
            <a:extLst>
              <a:ext uri="{FF2B5EF4-FFF2-40B4-BE49-F238E27FC236}">
                <a16:creationId xmlns:a16="http://schemas.microsoft.com/office/drawing/2014/main" id="{1F42451D-B9B6-4DDC-B8F6-3F8641947E29}"/>
              </a:ext>
            </a:extLst>
          </p:cNvPr>
          <p:cNvGraphicFramePr>
            <a:graphicFrameLocks noGrp="1"/>
          </p:cNvGraphicFramePr>
          <p:nvPr>
            <p:extLst>
              <p:ext uri="{D42A27DB-BD31-4B8C-83A1-F6EECF244321}">
                <p14:modId xmlns:p14="http://schemas.microsoft.com/office/powerpoint/2010/main" val="3504760375"/>
              </p:ext>
            </p:extLst>
          </p:nvPr>
        </p:nvGraphicFramePr>
        <p:xfrm>
          <a:off x="2412460" y="1839892"/>
          <a:ext cx="6945549" cy="3962400"/>
        </p:xfrm>
        <a:graphic>
          <a:graphicData uri="http://schemas.openxmlformats.org/drawingml/2006/table">
            <a:tbl>
              <a:tblPr firstRow="1" bandRow="1">
                <a:tableStyleId>{073A0DAA-6AF3-43AB-8588-CEC1D06C72B9}</a:tableStyleId>
              </a:tblPr>
              <a:tblGrid>
                <a:gridCol w="4309353">
                  <a:extLst>
                    <a:ext uri="{9D8B030D-6E8A-4147-A177-3AD203B41FA5}">
                      <a16:colId xmlns:a16="http://schemas.microsoft.com/office/drawing/2014/main" val="2247044264"/>
                    </a:ext>
                  </a:extLst>
                </a:gridCol>
                <a:gridCol w="2636196">
                  <a:extLst>
                    <a:ext uri="{9D8B030D-6E8A-4147-A177-3AD203B41FA5}">
                      <a16:colId xmlns:a16="http://schemas.microsoft.com/office/drawing/2014/main" val="2788927728"/>
                    </a:ext>
                  </a:extLst>
                </a:gridCol>
              </a:tblGrid>
              <a:tr h="370840">
                <a:tc>
                  <a:txBody>
                    <a:bodyPr/>
                    <a:lstStyle/>
                    <a:p>
                      <a:r>
                        <a:rPr lang="en-US" sz="2600" b="1" dirty="0"/>
                        <a:t>Transferred to Fund:</a:t>
                      </a:r>
                    </a:p>
                  </a:txBody>
                  <a:tcPr/>
                </a:tc>
                <a:tc>
                  <a:txBody>
                    <a:bodyPr/>
                    <a:lstStyle/>
                    <a:p>
                      <a:r>
                        <a:rPr lang="en-US" sz="2600" b="1" dirty="0"/>
                        <a:t>Transfer Amount</a:t>
                      </a:r>
                    </a:p>
                  </a:txBody>
                  <a:tcPr/>
                </a:tc>
                <a:extLst>
                  <a:ext uri="{0D108BD9-81ED-4DB2-BD59-A6C34878D82A}">
                    <a16:rowId xmlns:a16="http://schemas.microsoft.com/office/drawing/2014/main" val="1455258419"/>
                  </a:ext>
                </a:extLst>
              </a:tr>
              <a:tr h="370840">
                <a:tc>
                  <a:txBody>
                    <a:bodyPr/>
                    <a:lstStyle/>
                    <a:p>
                      <a:r>
                        <a:rPr lang="en-US" sz="2600" b="1" dirty="0"/>
                        <a:t>PreKindergarten</a:t>
                      </a:r>
                    </a:p>
                  </a:txBody>
                  <a:tcPr/>
                </a:tc>
                <a:tc>
                  <a:txBody>
                    <a:bodyPr/>
                    <a:lstStyle/>
                    <a:p>
                      <a:pPr algn="ctr"/>
                      <a:r>
                        <a:rPr lang="en-US" sz="2600" b="1" dirty="0"/>
                        <a:t> $1,000,000</a:t>
                      </a:r>
                    </a:p>
                  </a:txBody>
                  <a:tcPr/>
                </a:tc>
                <a:extLst>
                  <a:ext uri="{0D108BD9-81ED-4DB2-BD59-A6C34878D82A}">
                    <a16:rowId xmlns:a16="http://schemas.microsoft.com/office/drawing/2014/main" val="1720612526"/>
                  </a:ext>
                </a:extLst>
              </a:tr>
              <a:tr h="370840">
                <a:tc>
                  <a:txBody>
                    <a:bodyPr/>
                    <a:lstStyle/>
                    <a:p>
                      <a:r>
                        <a:rPr lang="en-US" sz="2600" b="1" dirty="0"/>
                        <a:t>Henderson Stadium</a:t>
                      </a:r>
                    </a:p>
                  </a:txBody>
                  <a:tcPr/>
                </a:tc>
                <a:tc>
                  <a:txBody>
                    <a:bodyPr/>
                    <a:lstStyle/>
                    <a:p>
                      <a:pPr algn="ctr"/>
                      <a:r>
                        <a:rPr lang="en-US" sz="2600" b="1" dirty="0"/>
                        <a:t>       140,000</a:t>
                      </a:r>
                    </a:p>
                  </a:txBody>
                  <a:tcPr/>
                </a:tc>
                <a:extLst>
                  <a:ext uri="{0D108BD9-81ED-4DB2-BD59-A6C34878D82A}">
                    <a16:rowId xmlns:a16="http://schemas.microsoft.com/office/drawing/2014/main" val="647270908"/>
                  </a:ext>
                </a:extLst>
              </a:tr>
              <a:tr h="370840">
                <a:tc>
                  <a:txBody>
                    <a:bodyPr/>
                    <a:lstStyle/>
                    <a:p>
                      <a:r>
                        <a:rPr lang="en-US" sz="2600" b="1" dirty="0"/>
                        <a:t>WISH Printing</a:t>
                      </a:r>
                    </a:p>
                  </a:txBody>
                  <a:tcPr/>
                </a:tc>
                <a:tc>
                  <a:txBody>
                    <a:bodyPr/>
                    <a:lstStyle/>
                    <a:p>
                      <a:pPr algn="ctr"/>
                      <a:r>
                        <a:rPr lang="en-US" sz="2600" b="1" dirty="0"/>
                        <a:t>       161,634</a:t>
                      </a:r>
                    </a:p>
                  </a:txBody>
                  <a:tcPr/>
                </a:tc>
                <a:extLst>
                  <a:ext uri="{0D108BD9-81ED-4DB2-BD59-A6C34878D82A}">
                    <a16:rowId xmlns:a16="http://schemas.microsoft.com/office/drawing/2014/main" val="3691722587"/>
                  </a:ext>
                </a:extLst>
              </a:tr>
              <a:tr h="370840">
                <a:tc>
                  <a:txBody>
                    <a:bodyPr/>
                    <a:lstStyle/>
                    <a:p>
                      <a:r>
                        <a:rPr lang="en-US" sz="2600" b="1" dirty="0"/>
                        <a:t>484 Mulberry Fund</a:t>
                      </a:r>
                    </a:p>
                  </a:txBody>
                  <a:tcPr/>
                </a:tc>
                <a:tc>
                  <a:txBody>
                    <a:bodyPr/>
                    <a:lstStyle/>
                    <a:p>
                      <a:pPr algn="ctr"/>
                      <a:r>
                        <a:rPr lang="en-US" sz="2600" b="1" dirty="0"/>
                        <a:t>       326,986</a:t>
                      </a:r>
                    </a:p>
                  </a:txBody>
                  <a:tcPr/>
                </a:tc>
                <a:extLst>
                  <a:ext uri="{0D108BD9-81ED-4DB2-BD59-A6C34878D82A}">
                    <a16:rowId xmlns:a16="http://schemas.microsoft.com/office/drawing/2014/main" val="1051113995"/>
                  </a:ext>
                </a:extLst>
              </a:tr>
              <a:tr h="370840">
                <a:tc>
                  <a:txBody>
                    <a:bodyPr/>
                    <a:lstStyle/>
                    <a:p>
                      <a:r>
                        <a:rPr lang="en-US" sz="2600" b="1" dirty="0"/>
                        <a:t>Wellness Center</a:t>
                      </a:r>
                    </a:p>
                  </a:txBody>
                  <a:tcPr/>
                </a:tc>
                <a:tc>
                  <a:txBody>
                    <a:bodyPr/>
                    <a:lstStyle/>
                    <a:p>
                      <a:pPr algn="ctr"/>
                      <a:r>
                        <a:rPr lang="en-US" sz="2600" b="1" dirty="0"/>
                        <a:t>         32,332</a:t>
                      </a:r>
                    </a:p>
                  </a:txBody>
                  <a:tcPr/>
                </a:tc>
                <a:extLst>
                  <a:ext uri="{0D108BD9-81ED-4DB2-BD59-A6C34878D82A}">
                    <a16:rowId xmlns:a16="http://schemas.microsoft.com/office/drawing/2014/main" val="1871681936"/>
                  </a:ext>
                </a:extLst>
              </a:tr>
              <a:tr h="370840">
                <a:tc>
                  <a:txBody>
                    <a:bodyPr/>
                    <a:lstStyle/>
                    <a:p>
                      <a:r>
                        <a:rPr lang="en-US" sz="2600" b="1" dirty="0"/>
                        <a:t>Total Transfers to Other Funds</a:t>
                      </a:r>
                    </a:p>
                  </a:txBody>
                  <a:tcPr/>
                </a:tc>
                <a:tc>
                  <a:txBody>
                    <a:bodyPr/>
                    <a:lstStyle/>
                    <a:p>
                      <a:pPr algn="ctr"/>
                      <a:r>
                        <a:rPr lang="en-US" sz="3000" b="1" dirty="0"/>
                        <a:t>$1,660,952</a:t>
                      </a:r>
                    </a:p>
                  </a:txBody>
                  <a:tcPr/>
                </a:tc>
                <a:extLst>
                  <a:ext uri="{0D108BD9-81ED-4DB2-BD59-A6C34878D82A}">
                    <a16:rowId xmlns:a16="http://schemas.microsoft.com/office/drawing/2014/main" val="1731096369"/>
                  </a:ext>
                </a:extLst>
              </a:tr>
              <a:tr h="370840">
                <a:tc>
                  <a:txBody>
                    <a:bodyPr/>
                    <a:lstStyle/>
                    <a:p>
                      <a:endParaRPr lang="en-US" sz="2600" b="1" dirty="0"/>
                    </a:p>
                  </a:txBody>
                  <a:tcPr/>
                </a:tc>
                <a:tc>
                  <a:txBody>
                    <a:bodyPr/>
                    <a:lstStyle/>
                    <a:p>
                      <a:endParaRPr lang="en-US" sz="2600" b="1" dirty="0"/>
                    </a:p>
                  </a:txBody>
                  <a:tcPr/>
                </a:tc>
                <a:extLst>
                  <a:ext uri="{0D108BD9-81ED-4DB2-BD59-A6C34878D82A}">
                    <a16:rowId xmlns:a16="http://schemas.microsoft.com/office/drawing/2014/main" val="2899455222"/>
                  </a:ext>
                </a:extLst>
              </a:tr>
            </a:tbl>
          </a:graphicData>
        </a:graphic>
      </p:graphicFrame>
      <p:sp>
        <p:nvSpPr>
          <p:cNvPr id="7" name="Slide Number Placeholder 6">
            <a:extLst>
              <a:ext uri="{FF2B5EF4-FFF2-40B4-BE49-F238E27FC236}">
                <a16:creationId xmlns:a16="http://schemas.microsoft.com/office/drawing/2014/main" id="{3464C134-9A89-860D-0207-520F95491A64}"/>
              </a:ext>
            </a:extLst>
          </p:cNvPr>
          <p:cNvSpPr>
            <a:spLocks noGrp="1"/>
          </p:cNvSpPr>
          <p:nvPr>
            <p:ph type="sldNum" sz="quarter" idx="12"/>
          </p:nvPr>
        </p:nvSpPr>
        <p:spPr/>
        <p:txBody>
          <a:bodyPr/>
          <a:lstStyle/>
          <a:p>
            <a:fld id="{F5429E20-6135-4A01-AE1B-F6BE31181CEC}" type="slidenum">
              <a:rPr lang="en-US" smtClean="0"/>
              <a:t>69</a:t>
            </a:fld>
            <a:endParaRPr lang="en-US" dirty="0"/>
          </a:p>
        </p:txBody>
      </p:sp>
    </p:spTree>
    <p:extLst>
      <p:ext uri="{BB962C8B-B14F-4D97-AF65-F5344CB8AC3E}">
        <p14:creationId xmlns:p14="http://schemas.microsoft.com/office/powerpoint/2010/main" val="36171885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 rectangle&#10;&#10;Description automatically generated">
            <a:extLst>
              <a:ext uri="{FF2B5EF4-FFF2-40B4-BE49-F238E27FC236}">
                <a16:creationId xmlns:a16="http://schemas.microsoft.com/office/drawing/2014/main" id="{2AD9DEC6-B3CA-4C4F-9C22-0D644D9CE1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2397"/>
            <a:ext cx="12192000" cy="6001966"/>
          </a:xfrm>
          <a:prstGeom prst="rect">
            <a:avLst/>
          </a:prstGeom>
        </p:spPr>
      </p:pic>
      <p:sp>
        <p:nvSpPr>
          <p:cNvPr id="5" name="TextBox 4">
            <a:extLst>
              <a:ext uri="{FF2B5EF4-FFF2-40B4-BE49-F238E27FC236}">
                <a16:creationId xmlns:a16="http://schemas.microsoft.com/office/drawing/2014/main" id="{99982389-2625-4ABF-8AF6-FA4D5A16091A}"/>
              </a:ext>
            </a:extLst>
          </p:cNvPr>
          <p:cNvSpPr txBox="1"/>
          <p:nvPr/>
        </p:nvSpPr>
        <p:spPr>
          <a:xfrm>
            <a:off x="862170" y="470883"/>
            <a:ext cx="10467657" cy="2585323"/>
          </a:xfrm>
          <a:prstGeom prst="rect">
            <a:avLst/>
          </a:prstGeom>
          <a:noFill/>
        </p:spPr>
        <p:txBody>
          <a:bodyPr wrap="square" rtlCol="0">
            <a:spAutoFit/>
          </a:bodyPr>
          <a:lstStyle/>
          <a:p>
            <a:pPr algn="ctr"/>
            <a:r>
              <a:rPr lang="en-US" sz="5400" b="1" dirty="0">
                <a:solidFill>
                  <a:schemeClr val="bg1"/>
                </a:solidFill>
                <a:latin typeface="Arial" panose="020B0604020202020204" pitchFamily="34" charset="0"/>
                <a:cs typeface="Arial" panose="020B0604020202020204" pitchFamily="34" charset="0"/>
              </a:rPr>
              <a:t>FY 2024</a:t>
            </a:r>
          </a:p>
          <a:p>
            <a:pPr algn="ctr"/>
            <a:r>
              <a:rPr lang="en-US" sz="5400" b="1" dirty="0">
                <a:solidFill>
                  <a:schemeClr val="bg1"/>
                </a:solidFill>
                <a:latin typeface="Arial" panose="020B0604020202020204" pitchFamily="34" charset="0"/>
                <a:cs typeface="Arial" panose="020B0604020202020204" pitchFamily="34" charset="0"/>
              </a:rPr>
              <a:t>General Fund</a:t>
            </a:r>
          </a:p>
          <a:p>
            <a:pPr algn="ctr"/>
            <a:r>
              <a:rPr lang="en-US" sz="5400" b="1" dirty="0">
                <a:solidFill>
                  <a:schemeClr val="bg1"/>
                </a:solidFill>
                <a:latin typeface="Arial" panose="020B0604020202020204" pitchFamily="34" charset="0"/>
                <a:cs typeface="Arial" panose="020B0604020202020204" pitchFamily="34" charset="0"/>
              </a:rPr>
              <a:t>Salary and Benefit Information</a:t>
            </a:r>
          </a:p>
        </p:txBody>
      </p:sp>
      <p:cxnSp>
        <p:nvCxnSpPr>
          <p:cNvPr id="6" name="Straight Connector 5">
            <a:extLst>
              <a:ext uri="{FF2B5EF4-FFF2-40B4-BE49-F238E27FC236}">
                <a16:creationId xmlns:a16="http://schemas.microsoft.com/office/drawing/2014/main" id="{F1A1B8DC-CE16-4098-920A-BF94DA555DB4}"/>
              </a:ext>
            </a:extLst>
          </p:cNvPr>
          <p:cNvCxnSpPr/>
          <p:nvPr/>
        </p:nvCxnSpPr>
        <p:spPr>
          <a:xfrm>
            <a:off x="1981199" y="3192731"/>
            <a:ext cx="8229600" cy="0"/>
          </a:xfrm>
          <a:prstGeom prst="line">
            <a:avLst/>
          </a:prstGeom>
          <a:ln w="31750">
            <a:solidFill>
              <a:srgbClr val="CC9900"/>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6A24215E-D41B-57FE-76D6-72CBAA5E1206}"/>
              </a:ext>
            </a:extLst>
          </p:cNvPr>
          <p:cNvSpPr>
            <a:spLocks noGrp="1"/>
          </p:cNvSpPr>
          <p:nvPr>
            <p:ph type="sldNum" sz="quarter" idx="12"/>
          </p:nvPr>
        </p:nvSpPr>
        <p:spPr/>
        <p:txBody>
          <a:bodyPr/>
          <a:lstStyle/>
          <a:p>
            <a:fld id="{F5429E20-6135-4A01-AE1B-F6BE31181CEC}" type="slidenum">
              <a:rPr lang="en-US" smtClean="0"/>
              <a:t>70</a:t>
            </a:fld>
            <a:endParaRPr lang="en-US" dirty="0"/>
          </a:p>
        </p:txBody>
      </p:sp>
    </p:spTree>
    <p:extLst>
      <p:ext uri="{BB962C8B-B14F-4D97-AF65-F5344CB8AC3E}">
        <p14:creationId xmlns:p14="http://schemas.microsoft.com/office/powerpoint/2010/main" val="343709826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4881AF18-A4ED-41C6-9D5B-3953E93354C5}"/>
              </a:ext>
            </a:extLst>
          </p:cNvPr>
          <p:cNvSpPr txBox="1"/>
          <p:nvPr/>
        </p:nvSpPr>
        <p:spPr>
          <a:xfrm>
            <a:off x="1033670" y="2666862"/>
            <a:ext cx="10485782" cy="553998"/>
          </a:xfrm>
          <a:prstGeom prst="rect">
            <a:avLst/>
          </a:prstGeom>
          <a:noFill/>
        </p:spPr>
        <p:txBody>
          <a:bodyPr wrap="square" rtlCol="0">
            <a:spAutoFit/>
          </a:bodyPr>
          <a:lstStyle/>
          <a:p>
            <a:r>
              <a:rPr lang="en-US" sz="3000" dirty="0">
                <a:solidFill>
                  <a:schemeClr val="bg1"/>
                </a:solidFill>
                <a:latin typeface="Arial" panose="020B0604020202020204" pitchFamily="34" charset="0"/>
                <a:cs typeface="Arial" panose="020B0604020202020204" pitchFamily="34" charset="0"/>
              </a:rPr>
              <a:t>General Fund Expenditures</a:t>
            </a:r>
          </a:p>
        </p:txBody>
      </p:sp>
      <p:sp>
        <p:nvSpPr>
          <p:cNvPr id="6" name="TextBox 5">
            <a:extLst>
              <a:ext uri="{FF2B5EF4-FFF2-40B4-BE49-F238E27FC236}">
                <a16:creationId xmlns:a16="http://schemas.microsoft.com/office/drawing/2014/main" id="{0590901C-16B1-4167-A625-EB2CEF74B0C3}"/>
              </a:ext>
            </a:extLst>
          </p:cNvPr>
          <p:cNvSpPr txBox="1"/>
          <p:nvPr/>
        </p:nvSpPr>
        <p:spPr>
          <a:xfrm>
            <a:off x="712381" y="475538"/>
            <a:ext cx="10383081" cy="954107"/>
          </a:xfrm>
          <a:prstGeom prst="rect">
            <a:avLst/>
          </a:prstGeom>
          <a:noFill/>
        </p:spPr>
        <p:txBody>
          <a:bodyPr wrap="square" rtlCol="0">
            <a:spAutoFit/>
          </a:bodyPr>
          <a:lstStyle/>
          <a:p>
            <a:pPr algn="ctr"/>
            <a:r>
              <a:rPr lang="en-US" sz="2800" dirty="0">
                <a:solidFill>
                  <a:schemeClr val="bg1"/>
                </a:solidFill>
                <a:latin typeface="Arial" panose="020B0604020202020204" pitchFamily="34" charset="0"/>
                <a:cs typeface="Arial" panose="020B0604020202020204" pitchFamily="34" charset="0"/>
              </a:rPr>
              <a:t>General Fund Comparison of Salaries and Benefits </a:t>
            </a:r>
          </a:p>
          <a:p>
            <a:pPr algn="ctr"/>
            <a:r>
              <a:rPr lang="en-US" sz="2800" dirty="0">
                <a:solidFill>
                  <a:schemeClr val="bg1"/>
                </a:solidFill>
                <a:latin typeface="Arial" panose="020B0604020202020204" pitchFamily="34" charset="0"/>
                <a:cs typeface="Arial" panose="020B0604020202020204" pitchFamily="34" charset="0"/>
              </a:rPr>
              <a:t>FY 2023 to FY 2024</a:t>
            </a:r>
          </a:p>
        </p:txBody>
      </p:sp>
      <p:graphicFrame>
        <p:nvGraphicFramePr>
          <p:cNvPr id="7" name="Table 6">
            <a:extLst>
              <a:ext uri="{FF2B5EF4-FFF2-40B4-BE49-F238E27FC236}">
                <a16:creationId xmlns:a16="http://schemas.microsoft.com/office/drawing/2014/main" id="{A2EAA683-36F0-00BC-C654-7505675A983F}"/>
              </a:ext>
            </a:extLst>
          </p:cNvPr>
          <p:cNvGraphicFramePr>
            <a:graphicFrameLocks noGrp="1"/>
          </p:cNvGraphicFramePr>
          <p:nvPr>
            <p:extLst>
              <p:ext uri="{D42A27DB-BD31-4B8C-83A1-F6EECF244321}">
                <p14:modId xmlns:p14="http://schemas.microsoft.com/office/powerpoint/2010/main" val="2367681853"/>
              </p:ext>
            </p:extLst>
          </p:nvPr>
        </p:nvGraphicFramePr>
        <p:xfrm>
          <a:off x="1712422" y="1429644"/>
          <a:ext cx="8686800" cy="4763338"/>
        </p:xfrm>
        <a:graphic>
          <a:graphicData uri="http://schemas.openxmlformats.org/drawingml/2006/table">
            <a:tbl>
              <a:tblPr/>
              <a:tblGrid>
                <a:gridCol w="2864673">
                  <a:extLst>
                    <a:ext uri="{9D8B030D-6E8A-4147-A177-3AD203B41FA5}">
                      <a16:colId xmlns:a16="http://schemas.microsoft.com/office/drawing/2014/main" val="2845917178"/>
                    </a:ext>
                  </a:extLst>
                </a:gridCol>
                <a:gridCol w="1519320">
                  <a:extLst>
                    <a:ext uri="{9D8B030D-6E8A-4147-A177-3AD203B41FA5}">
                      <a16:colId xmlns:a16="http://schemas.microsoft.com/office/drawing/2014/main" val="3688112702"/>
                    </a:ext>
                  </a:extLst>
                </a:gridCol>
                <a:gridCol w="1542516">
                  <a:extLst>
                    <a:ext uri="{9D8B030D-6E8A-4147-A177-3AD203B41FA5}">
                      <a16:colId xmlns:a16="http://schemas.microsoft.com/office/drawing/2014/main" val="1875209202"/>
                    </a:ext>
                  </a:extLst>
                </a:gridCol>
                <a:gridCol w="1600505">
                  <a:extLst>
                    <a:ext uri="{9D8B030D-6E8A-4147-A177-3AD203B41FA5}">
                      <a16:colId xmlns:a16="http://schemas.microsoft.com/office/drawing/2014/main" val="2005087529"/>
                    </a:ext>
                  </a:extLst>
                </a:gridCol>
                <a:gridCol w="1159786">
                  <a:extLst>
                    <a:ext uri="{9D8B030D-6E8A-4147-A177-3AD203B41FA5}">
                      <a16:colId xmlns:a16="http://schemas.microsoft.com/office/drawing/2014/main" val="2441455055"/>
                    </a:ext>
                  </a:extLst>
                </a:gridCol>
              </a:tblGrid>
              <a:tr h="543410">
                <a:tc>
                  <a:txBody>
                    <a:bodyPr/>
                    <a:lstStyle/>
                    <a:p>
                      <a:pPr algn="ctr" fontAlgn="b"/>
                      <a:r>
                        <a:rPr lang="en-US" sz="1300" b="1" i="0" u="none" strike="noStrike" dirty="0">
                          <a:solidFill>
                            <a:srgbClr val="FFFFFF"/>
                          </a:solidFill>
                          <a:effectLst/>
                          <a:latin typeface="Arial" panose="020B0604020202020204" pitchFamily="34" charset="0"/>
                        </a:rPr>
                        <a:t>Description</a:t>
                      </a:r>
                    </a:p>
                  </a:txBody>
                  <a:tcPr marL="7756" marR="7756" marT="7756" marB="37231" anchor="b">
                    <a:lnL>
                      <a:noFill/>
                    </a:lnL>
                    <a:lnR>
                      <a:noFill/>
                    </a:lnR>
                    <a:lnT>
                      <a:noFill/>
                    </a:lnT>
                    <a:lnB>
                      <a:noFill/>
                    </a:lnB>
                    <a:solidFill>
                      <a:srgbClr val="16365C"/>
                    </a:solidFill>
                  </a:tcPr>
                </a:tc>
                <a:tc>
                  <a:txBody>
                    <a:bodyPr/>
                    <a:lstStyle/>
                    <a:p>
                      <a:pPr algn="ctr" fontAlgn="b"/>
                      <a:r>
                        <a:rPr lang="en-US" sz="1300" b="1" i="0" u="none" strike="noStrike" dirty="0">
                          <a:solidFill>
                            <a:srgbClr val="FFFFFF"/>
                          </a:solidFill>
                          <a:effectLst/>
                          <a:latin typeface="Arial" panose="020B0604020202020204" pitchFamily="34" charset="0"/>
                        </a:rPr>
                        <a:t>FY 2023</a:t>
                      </a:r>
                    </a:p>
                  </a:txBody>
                  <a:tcPr marL="7756" marR="7756" marT="7756" marB="37231" anchor="b">
                    <a:lnL>
                      <a:noFill/>
                    </a:lnL>
                    <a:lnR>
                      <a:noFill/>
                    </a:lnR>
                    <a:lnT>
                      <a:noFill/>
                    </a:lnT>
                    <a:lnB>
                      <a:noFill/>
                    </a:lnB>
                    <a:solidFill>
                      <a:srgbClr val="16365C"/>
                    </a:solidFill>
                  </a:tcPr>
                </a:tc>
                <a:tc>
                  <a:txBody>
                    <a:bodyPr/>
                    <a:lstStyle/>
                    <a:p>
                      <a:pPr algn="ctr" fontAlgn="b"/>
                      <a:r>
                        <a:rPr lang="en-US" sz="1300" b="1" i="0" u="none" strike="noStrike" dirty="0">
                          <a:solidFill>
                            <a:srgbClr val="FFFFFF"/>
                          </a:solidFill>
                          <a:effectLst/>
                          <a:latin typeface="Arial" panose="020B0604020202020204" pitchFamily="34" charset="0"/>
                        </a:rPr>
                        <a:t>FY 2024</a:t>
                      </a:r>
                    </a:p>
                  </a:txBody>
                  <a:tcPr marL="7756" marR="7756" marT="7756" marB="37231" anchor="b">
                    <a:lnL>
                      <a:noFill/>
                    </a:lnL>
                    <a:lnR>
                      <a:noFill/>
                    </a:lnR>
                    <a:lnT>
                      <a:noFill/>
                    </a:lnT>
                    <a:lnB>
                      <a:noFill/>
                    </a:lnB>
                    <a:solidFill>
                      <a:srgbClr val="16365C"/>
                    </a:solidFill>
                  </a:tcPr>
                </a:tc>
                <a:tc>
                  <a:txBody>
                    <a:bodyPr/>
                    <a:lstStyle/>
                    <a:p>
                      <a:pPr algn="ctr" fontAlgn="b"/>
                      <a:r>
                        <a:rPr lang="en-US" sz="1300" b="1" i="0" u="none" strike="noStrike" dirty="0">
                          <a:solidFill>
                            <a:srgbClr val="FFFFFF"/>
                          </a:solidFill>
                          <a:effectLst/>
                          <a:latin typeface="Arial" panose="020B0604020202020204" pitchFamily="34" charset="0"/>
                        </a:rPr>
                        <a:t>Variance (Dollars)</a:t>
                      </a:r>
                    </a:p>
                  </a:txBody>
                  <a:tcPr marL="7756" marR="7756" marT="7756" marB="37231" anchor="b">
                    <a:lnL>
                      <a:noFill/>
                    </a:lnL>
                    <a:lnR>
                      <a:noFill/>
                    </a:lnR>
                    <a:lnT>
                      <a:noFill/>
                    </a:lnT>
                    <a:lnB>
                      <a:noFill/>
                    </a:lnB>
                    <a:solidFill>
                      <a:srgbClr val="16365C"/>
                    </a:solidFill>
                  </a:tcPr>
                </a:tc>
                <a:tc>
                  <a:txBody>
                    <a:bodyPr/>
                    <a:lstStyle/>
                    <a:p>
                      <a:pPr algn="ctr" fontAlgn="b"/>
                      <a:r>
                        <a:rPr lang="en-US" sz="1300" b="1" i="0" u="none" strike="noStrike" dirty="0">
                          <a:solidFill>
                            <a:srgbClr val="FFFFFF"/>
                          </a:solidFill>
                          <a:effectLst/>
                          <a:latin typeface="Arial" panose="020B0604020202020204" pitchFamily="34" charset="0"/>
                        </a:rPr>
                        <a:t>Variance (%)</a:t>
                      </a:r>
                    </a:p>
                  </a:txBody>
                  <a:tcPr marL="7756" marR="7756" marT="7756" marB="37231" anchor="b">
                    <a:lnL>
                      <a:noFill/>
                    </a:lnL>
                    <a:lnR>
                      <a:noFill/>
                    </a:lnR>
                    <a:lnT>
                      <a:noFill/>
                    </a:lnT>
                    <a:lnB>
                      <a:noFill/>
                    </a:lnB>
                    <a:solidFill>
                      <a:srgbClr val="16365C"/>
                    </a:solidFill>
                  </a:tcPr>
                </a:tc>
                <a:extLst>
                  <a:ext uri="{0D108BD9-81ED-4DB2-BD59-A6C34878D82A}">
                    <a16:rowId xmlns:a16="http://schemas.microsoft.com/office/drawing/2014/main" val="455342570"/>
                  </a:ext>
                </a:extLst>
              </a:tr>
              <a:tr h="339632">
                <a:tc>
                  <a:txBody>
                    <a:bodyPr/>
                    <a:lstStyle/>
                    <a:p>
                      <a:pPr algn="ctr" fontAlgn="b"/>
                      <a:r>
                        <a:rPr lang="en-US" sz="1300" b="1" i="0" u="none" strike="noStrike" dirty="0">
                          <a:solidFill>
                            <a:srgbClr val="16365C"/>
                          </a:solidFill>
                          <a:effectLst/>
                          <a:latin typeface="Arial" panose="020B0604020202020204" pitchFamily="34" charset="0"/>
                        </a:rPr>
                        <a:t>General Fund Salaries</a:t>
                      </a:r>
                    </a:p>
                  </a:txBody>
                  <a:tcPr marL="7756" marR="7756" marT="7756" marB="37231"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300" b="1" i="0" u="none" strike="noStrike" dirty="0">
                          <a:solidFill>
                            <a:srgbClr val="16365C"/>
                          </a:solidFill>
                          <a:effectLst/>
                          <a:latin typeface="Arial" panose="020B0604020202020204" pitchFamily="34" charset="0"/>
                        </a:rPr>
                        <a:t>$130,788,364 </a:t>
                      </a:r>
                    </a:p>
                  </a:txBody>
                  <a:tcPr marL="7756" marR="139615" marT="7756" marB="37231"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300" b="1" i="0" u="none" strike="noStrike" dirty="0">
                          <a:solidFill>
                            <a:srgbClr val="16365C"/>
                          </a:solidFill>
                          <a:effectLst/>
                          <a:latin typeface="Arial" panose="020B0604020202020204" pitchFamily="34" charset="0"/>
                        </a:rPr>
                        <a:t>$140,428,826 </a:t>
                      </a:r>
                    </a:p>
                  </a:txBody>
                  <a:tcPr marL="7756" marR="139615" marT="7756" marB="37231"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300" b="1" i="0" u="none" strike="noStrike" dirty="0">
                          <a:solidFill>
                            <a:srgbClr val="16365C"/>
                          </a:solidFill>
                          <a:effectLst/>
                          <a:latin typeface="Arial" panose="020B0604020202020204" pitchFamily="34" charset="0"/>
                        </a:rPr>
                        <a:t>$9,640,462 </a:t>
                      </a:r>
                    </a:p>
                  </a:txBody>
                  <a:tcPr marL="7756" marR="139615" marT="7756" marB="37231"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300" b="1" i="0" u="none" strike="noStrike" dirty="0">
                          <a:solidFill>
                            <a:srgbClr val="16365C"/>
                          </a:solidFill>
                          <a:effectLst/>
                          <a:latin typeface="Arial" panose="020B0604020202020204" pitchFamily="34" charset="0"/>
                        </a:rPr>
                        <a:t>7.37%</a:t>
                      </a:r>
                    </a:p>
                  </a:txBody>
                  <a:tcPr marL="7756" marR="139615" marT="7756" marB="37231"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93198314"/>
                  </a:ext>
                </a:extLst>
              </a:tr>
              <a:tr h="339632">
                <a:tc>
                  <a:txBody>
                    <a:bodyPr/>
                    <a:lstStyle/>
                    <a:p>
                      <a:pPr algn="ctr" fontAlgn="b"/>
                      <a:r>
                        <a:rPr lang="en-US" sz="1300" b="1" i="0" u="none" strike="noStrike" dirty="0">
                          <a:solidFill>
                            <a:srgbClr val="16365C"/>
                          </a:solidFill>
                          <a:effectLst/>
                          <a:latin typeface="Arial" panose="020B0604020202020204" pitchFamily="34" charset="0"/>
                        </a:rPr>
                        <a:t>Sub-total Salaries</a:t>
                      </a:r>
                    </a:p>
                  </a:txBody>
                  <a:tcPr marL="7756" marR="7756" marT="7756" marB="37231"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CE6F1"/>
                    </a:solidFill>
                  </a:tcPr>
                </a:tc>
                <a:tc>
                  <a:txBody>
                    <a:bodyPr/>
                    <a:lstStyle/>
                    <a:p>
                      <a:pPr algn="r" fontAlgn="b"/>
                      <a:r>
                        <a:rPr lang="en-US" sz="1300" b="1" i="0" u="none" strike="noStrike" dirty="0">
                          <a:solidFill>
                            <a:srgbClr val="16365C"/>
                          </a:solidFill>
                          <a:effectLst/>
                          <a:latin typeface="Arial" panose="020B0604020202020204" pitchFamily="34" charset="0"/>
                        </a:rPr>
                        <a:t>$130,788,364 </a:t>
                      </a:r>
                    </a:p>
                  </a:txBody>
                  <a:tcPr marL="7756" marR="139615" marT="7756" marB="37231"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CE6F1"/>
                    </a:solidFill>
                  </a:tcPr>
                </a:tc>
                <a:tc>
                  <a:txBody>
                    <a:bodyPr/>
                    <a:lstStyle/>
                    <a:p>
                      <a:pPr algn="r" fontAlgn="b"/>
                      <a:r>
                        <a:rPr lang="en-US" sz="1300" b="1" i="0" u="none" strike="noStrike" dirty="0">
                          <a:solidFill>
                            <a:srgbClr val="16365C"/>
                          </a:solidFill>
                          <a:effectLst/>
                          <a:latin typeface="Arial" panose="020B0604020202020204" pitchFamily="34" charset="0"/>
                        </a:rPr>
                        <a:t>$140,428,826 </a:t>
                      </a:r>
                    </a:p>
                  </a:txBody>
                  <a:tcPr marL="7756" marR="139615" marT="7756" marB="37231"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CE6F1"/>
                    </a:solidFill>
                  </a:tcPr>
                </a:tc>
                <a:tc>
                  <a:txBody>
                    <a:bodyPr/>
                    <a:lstStyle/>
                    <a:p>
                      <a:pPr algn="r" fontAlgn="b"/>
                      <a:r>
                        <a:rPr lang="en-US" sz="1300" b="1" i="0" u="none" strike="noStrike" dirty="0">
                          <a:solidFill>
                            <a:srgbClr val="16365C"/>
                          </a:solidFill>
                          <a:effectLst/>
                          <a:latin typeface="Arial" panose="020B0604020202020204" pitchFamily="34" charset="0"/>
                        </a:rPr>
                        <a:t>$9,640,462 </a:t>
                      </a:r>
                    </a:p>
                  </a:txBody>
                  <a:tcPr marL="7756" marR="139615" marT="7756" marB="37231"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CE6F1"/>
                    </a:solidFill>
                  </a:tcPr>
                </a:tc>
                <a:tc>
                  <a:txBody>
                    <a:bodyPr/>
                    <a:lstStyle/>
                    <a:p>
                      <a:pPr algn="r" fontAlgn="b"/>
                      <a:r>
                        <a:rPr lang="en-US" sz="1300" b="1" i="0" u="none" strike="noStrike" dirty="0">
                          <a:solidFill>
                            <a:srgbClr val="16365C"/>
                          </a:solidFill>
                          <a:effectLst/>
                          <a:latin typeface="Arial" panose="020B0604020202020204" pitchFamily="34" charset="0"/>
                        </a:rPr>
                        <a:t>7.37%</a:t>
                      </a:r>
                    </a:p>
                  </a:txBody>
                  <a:tcPr marL="7756" marR="139615" marT="7756" marB="37231"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CE6F1"/>
                    </a:solidFill>
                  </a:tcPr>
                </a:tc>
                <a:extLst>
                  <a:ext uri="{0D108BD9-81ED-4DB2-BD59-A6C34878D82A}">
                    <a16:rowId xmlns:a16="http://schemas.microsoft.com/office/drawing/2014/main" val="3350893892"/>
                  </a:ext>
                </a:extLst>
              </a:tr>
              <a:tr h="339632">
                <a:tc>
                  <a:txBody>
                    <a:bodyPr/>
                    <a:lstStyle/>
                    <a:p>
                      <a:pPr algn="ctr" fontAlgn="b"/>
                      <a:r>
                        <a:rPr lang="en-US" sz="1300" b="1" i="0" u="none" strike="noStrike" dirty="0">
                          <a:solidFill>
                            <a:srgbClr val="16365C"/>
                          </a:solidFill>
                          <a:effectLst/>
                          <a:latin typeface="Arial" panose="020B0604020202020204" pitchFamily="34" charset="0"/>
                        </a:rPr>
                        <a:t>Certified Health Insurance</a:t>
                      </a:r>
                    </a:p>
                  </a:txBody>
                  <a:tcPr marL="7756" marR="7756" marT="7756" marB="37231"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r" fontAlgn="b"/>
                      <a:r>
                        <a:rPr lang="en-US" sz="1300" b="1" i="0" u="none" strike="noStrike" dirty="0">
                          <a:solidFill>
                            <a:srgbClr val="16365C"/>
                          </a:solidFill>
                          <a:effectLst/>
                          <a:latin typeface="Arial" panose="020B0604020202020204" pitchFamily="34" charset="0"/>
                        </a:rPr>
                        <a:t>$15,409,870 </a:t>
                      </a:r>
                    </a:p>
                  </a:txBody>
                  <a:tcPr marL="7756" marR="139615" marT="7756" marB="37231"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r" fontAlgn="b"/>
                      <a:r>
                        <a:rPr lang="en-US" sz="1300" b="1" i="0" u="none" strike="noStrike" dirty="0">
                          <a:solidFill>
                            <a:srgbClr val="16365C"/>
                          </a:solidFill>
                          <a:effectLst/>
                          <a:latin typeface="Arial" panose="020B0604020202020204" pitchFamily="34" charset="0"/>
                        </a:rPr>
                        <a:t>$24,984,798 </a:t>
                      </a:r>
                    </a:p>
                  </a:txBody>
                  <a:tcPr marL="7756" marR="139615" marT="7756" marB="37231"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r" fontAlgn="b"/>
                      <a:r>
                        <a:rPr lang="en-US" sz="1300" b="1" i="0" u="none" strike="noStrike" dirty="0">
                          <a:solidFill>
                            <a:srgbClr val="16365C"/>
                          </a:solidFill>
                          <a:effectLst/>
                          <a:latin typeface="Arial" panose="020B0604020202020204" pitchFamily="34" charset="0"/>
                        </a:rPr>
                        <a:t>$9,574,928 </a:t>
                      </a:r>
                    </a:p>
                  </a:txBody>
                  <a:tcPr marL="7756" marR="139615" marT="7756" marB="37231"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r" fontAlgn="b"/>
                      <a:r>
                        <a:rPr lang="en-US" sz="1300" b="1" i="0" u="none" strike="noStrike" dirty="0">
                          <a:solidFill>
                            <a:srgbClr val="16365C"/>
                          </a:solidFill>
                          <a:effectLst/>
                          <a:latin typeface="Arial" panose="020B0604020202020204" pitchFamily="34" charset="0"/>
                        </a:rPr>
                        <a:t>62.14%</a:t>
                      </a:r>
                    </a:p>
                  </a:txBody>
                  <a:tcPr marL="7756" marR="139615" marT="7756" marB="37231"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233027671"/>
                  </a:ext>
                </a:extLst>
              </a:tr>
              <a:tr h="339632">
                <a:tc>
                  <a:txBody>
                    <a:bodyPr/>
                    <a:lstStyle/>
                    <a:p>
                      <a:pPr algn="ctr" fontAlgn="b"/>
                      <a:r>
                        <a:rPr lang="en-US" sz="1300" b="1" i="0" u="none" strike="noStrike" dirty="0">
                          <a:solidFill>
                            <a:srgbClr val="16365C"/>
                          </a:solidFill>
                          <a:effectLst/>
                          <a:latin typeface="Arial" panose="020B0604020202020204" pitchFamily="34" charset="0"/>
                        </a:rPr>
                        <a:t>Classified Health Insurance</a:t>
                      </a:r>
                    </a:p>
                  </a:txBody>
                  <a:tcPr marL="7756" marR="7756" marT="7756" marB="37231" anchor="b">
                    <a:lnL>
                      <a:noFill/>
                    </a:lnL>
                    <a:lnR>
                      <a:noFill/>
                    </a:lnR>
                    <a:lnT>
                      <a:noFill/>
                    </a:lnT>
                    <a:lnB>
                      <a:noFill/>
                    </a:lnB>
                  </a:tcPr>
                </a:tc>
                <a:tc>
                  <a:txBody>
                    <a:bodyPr/>
                    <a:lstStyle/>
                    <a:p>
                      <a:pPr algn="r" fontAlgn="b"/>
                      <a:r>
                        <a:rPr lang="en-US" sz="1300" b="1" i="0" u="none" strike="noStrike" dirty="0">
                          <a:solidFill>
                            <a:srgbClr val="16365C"/>
                          </a:solidFill>
                          <a:effectLst/>
                          <a:latin typeface="Arial" panose="020B0604020202020204" pitchFamily="34" charset="0"/>
                        </a:rPr>
                        <a:t>$6,604,230 </a:t>
                      </a:r>
                    </a:p>
                  </a:txBody>
                  <a:tcPr marL="7756" marR="139615" marT="7756" marB="37231" anchor="b">
                    <a:lnL>
                      <a:noFill/>
                    </a:lnL>
                    <a:lnR>
                      <a:noFill/>
                    </a:lnR>
                    <a:lnT>
                      <a:noFill/>
                    </a:lnT>
                    <a:lnB>
                      <a:noFill/>
                    </a:lnB>
                  </a:tcPr>
                </a:tc>
                <a:tc>
                  <a:txBody>
                    <a:bodyPr/>
                    <a:lstStyle/>
                    <a:p>
                      <a:pPr algn="r" fontAlgn="b"/>
                      <a:r>
                        <a:rPr lang="en-US" sz="1300" b="1" i="0" u="none" strike="noStrike" dirty="0">
                          <a:solidFill>
                            <a:srgbClr val="16365C"/>
                          </a:solidFill>
                          <a:effectLst/>
                          <a:latin typeface="Arial" panose="020B0604020202020204" pitchFamily="34" charset="0"/>
                        </a:rPr>
                        <a:t>$8,024,259 </a:t>
                      </a:r>
                    </a:p>
                  </a:txBody>
                  <a:tcPr marL="7756" marR="139615" marT="7756" marB="37231" anchor="b">
                    <a:lnL>
                      <a:noFill/>
                    </a:lnL>
                    <a:lnR>
                      <a:noFill/>
                    </a:lnR>
                    <a:lnT>
                      <a:noFill/>
                    </a:lnT>
                    <a:lnB>
                      <a:noFill/>
                    </a:lnB>
                  </a:tcPr>
                </a:tc>
                <a:tc>
                  <a:txBody>
                    <a:bodyPr/>
                    <a:lstStyle/>
                    <a:p>
                      <a:pPr algn="r" fontAlgn="b"/>
                      <a:r>
                        <a:rPr lang="en-US" sz="1300" b="1" i="0" u="none" strike="noStrike" dirty="0">
                          <a:solidFill>
                            <a:srgbClr val="16365C"/>
                          </a:solidFill>
                          <a:effectLst/>
                          <a:latin typeface="Arial" panose="020B0604020202020204" pitchFamily="34" charset="0"/>
                        </a:rPr>
                        <a:t> 1,420,029 </a:t>
                      </a:r>
                    </a:p>
                  </a:txBody>
                  <a:tcPr marL="7756" marR="139615" marT="7756" marB="37231" anchor="b">
                    <a:lnL>
                      <a:noFill/>
                    </a:lnL>
                    <a:lnR>
                      <a:noFill/>
                    </a:lnR>
                    <a:lnT>
                      <a:noFill/>
                    </a:lnT>
                    <a:lnB>
                      <a:noFill/>
                    </a:lnB>
                  </a:tcPr>
                </a:tc>
                <a:tc>
                  <a:txBody>
                    <a:bodyPr/>
                    <a:lstStyle/>
                    <a:p>
                      <a:pPr algn="r" fontAlgn="b"/>
                      <a:r>
                        <a:rPr lang="en-US" sz="1300" b="1" i="0" u="none" strike="noStrike" dirty="0">
                          <a:solidFill>
                            <a:srgbClr val="16365C"/>
                          </a:solidFill>
                          <a:effectLst/>
                          <a:latin typeface="Arial" panose="020B0604020202020204" pitchFamily="34" charset="0"/>
                        </a:rPr>
                        <a:t>21.50%</a:t>
                      </a:r>
                    </a:p>
                  </a:txBody>
                  <a:tcPr marL="7756" marR="139615" marT="7756" marB="37231" anchor="b">
                    <a:lnL>
                      <a:noFill/>
                    </a:lnL>
                    <a:lnR>
                      <a:noFill/>
                    </a:lnR>
                    <a:lnT>
                      <a:noFill/>
                    </a:lnT>
                    <a:lnB>
                      <a:noFill/>
                    </a:lnB>
                  </a:tcPr>
                </a:tc>
                <a:extLst>
                  <a:ext uri="{0D108BD9-81ED-4DB2-BD59-A6C34878D82A}">
                    <a16:rowId xmlns:a16="http://schemas.microsoft.com/office/drawing/2014/main" val="776174053"/>
                  </a:ext>
                </a:extLst>
              </a:tr>
              <a:tr h="339632">
                <a:tc>
                  <a:txBody>
                    <a:bodyPr/>
                    <a:lstStyle/>
                    <a:p>
                      <a:pPr algn="ctr" fontAlgn="b"/>
                      <a:r>
                        <a:rPr lang="en-US" sz="1300" b="1" i="0" u="none" strike="noStrike" dirty="0">
                          <a:solidFill>
                            <a:srgbClr val="16365C"/>
                          </a:solidFill>
                          <a:effectLst/>
                          <a:latin typeface="Arial" panose="020B0604020202020204" pitchFamily="34" charset="0"/>
                        </a:rPr>
                        <a:t>FICA</a:t>
                      </a:r>
                    </a:p>
                  </a:txBody>
                  <a:tcPr marL="7756" marR="7756" marT="7756" marB="37231" anchor="b">
                    <a:lnL>
                      <a:noFill/>
                    </a:lnL>
                    <a:lnR>
                      <a:noFill/>
                    </a:lnR>
                    <a:lnT>
                      <a:noFill/>
                    </a:lnT>
                    <a:lnB>
                      <a:noFill/>
                    </a:lnB>
                  </a:tcPr>
                </a:tc>
                <a:tc>
                  <a:txBody>
                    <a:bodyPr/>
                    <a:lstStyle/>
                    <a:p>
                      <a:pPr algn="r" fontAlgn="b"/>
                      <a:r>
                        <a:rPr lang="en-US" sz="1300" b="1" i="0" u="none" strike="noStrike" dirty="0">
                          <a:solidFill>
                            <a:srgbClr val="16365C"/>
                          </a:solidFill>
                          <a:effectLst/>
                          <a:latin typeface="Arial" panose="020B0604020202020204" pitchFamily="34" charset="0"/>
                        </a:rPr>
                        <a:t>8,104,719 </a:t>
                      </a:r>
                    </a:p>
                  </a:txBody>
                  <a:tcPr marL="7756" marR="139615" marT="7756" marB="37231" anchor="b">
                    <a:lnL>
                      <a:noFill/>
                    </a:lnL>
                    <a:lnR>
                      <a:noFill/>
                    </a:lnR>
                    <a:lnT>
                      <a:noFill/>
                    </a:lnT>
                    <a:lnB>
                      <a:noFill/>
                    </a:lnB>
                  </a:tcPr>
                </a:tc>
                <a:tc>
                  <a:txBody>
                    <a:bodyPr/>
                    <a:lstStyle/>
                    <a:p>
                      <a:pPr algn="r" fontAlgn="b"/>
                      <a:r>
                        <a:rPr lang="en-US" sz="1300" b="1" i="0" u="none" strike="noStrike" dirty="0">
                          <a:solidFill>
                            <a:srgbClr val="16365C"/>
                          </a:solidFill>
                          <a:effectLst/>
                          <a:latin typeface="Arial" panose="020B0604020202020204" pitchFamily="34" charset="0"/>
                        </a:rPr>
                        <a:t> 8,706,597 </a:t>
                      </a:r>
                    </a:p>
                  </a:txBody>
                  <a:tcPr marL="7756" marR="139615" marT="7756" marB="37231" anchor="b">
                    <a:lnL>
                      <a:noFill/>
                    </a:lnL>
                    <a:lnR>
                      <a:noFill/>
                    </a:lnR>
                    <a:lnT>
                      <a:noFill/>
                    </a:lnT>
                    <a:lnB>
                      <a:noFill/>
                    </a:lnB>
                  </a:tcPr>
                </a:tc>
                <a:tc>
                  <a:txBody>
                    <a:bodyPr/>
                    <a:lstStyle/>
                    <a:p>
                      <a:pPr algn="r" fontAlgn="b"/>
                      <a:r>
                        <a:rPr lang="en-US" sz="1300" b="1" i="0" u="none" strike="noStrike" dirty="0">
                          <a:solidFill>
                            <a:srgbClr val="16365C"/>
                          </a:solidFill>
                          <a:effectLst/>
                          <a:latin typeface="Arial" panose="020B0604020202020204" pitchFamily="34" charset="0"/>
                        </a:rPr>
                        <a:t> 601,878 </a:t>
                      </a:r>
                    </a:p>
                  </a:txBody>
                  <a:tcPr marL="7756" marR="139615" marT="7756" marB="37231" anchor="b">
                    <a:lnL>
                      <a:noFill/>
                    </a:lnL>
                    <a:lnR>
                      <a:noFill/>
                    </a:lnR>
                    <a:lnT>
                      <a:noFill/>
                    </a:lnT>
                    <a:lnB>
                      <a:noFill/>
                    </a:lnB>
                  </a:tcPr>
                </a:tc>
                <a:tc>
                  <a:txBody>
                    <a:bodyPr/>
                    <a:lstStyle/>
                    <a:p>
                      <a:pPr algn="r" fontAlgn="b"/>
                      <a:r>
                        <a:rPr lang="en-US" sz="1300" b="1" i="0" u="none" strike="noStrike" dirty="0">
                          <a:solidFill>
                            <a:srgbClr val="16365C"/>
                          </a:solidFill>
                          <a:effectLst/>
                          <a:latin typeface="Arial" panose="020B0604020202020204" pitchFamily="34" charset="0"/>
                        </a:rPr>
                        <a:t>7.43%</a:t>
                      </a:r>
                    </a:p>
                  </a:txBody>
                  <a:tcPr marL="7756" marR="139615" marT="7756" marB="37231" anchor="b">
                    <a:lnL>
                      <a:noFill/>
                    </a:lnL>
                    <a:lnR>
                      <a:noFill/>
                    </a:lnR>
                    <a:lnT>
                      <a:noFill/>
                    </a:lnT>
                    <a:lnB>
                      <a:noFill/>
                    </a:lnB>
                  </a:tcPr>
                </a:tc>
                <a:extLst>
                  <a:ext uri="{0D108BD9-81ED-4DB2-BD59-A6C34878D82A}">
                    <a16:rowId xmlns:a16="http://schemas.microsoft.com/office/drawing/2014/main" val="1071894379"/>
                  </a:ext>
                </a:extLst>
              </a:tr>
              <a:tr h="339632">
                <a:tc>
                  <a:txBody>
                    <a:bodyPr/>
                    <a:lstStyle/>
                    <a:p>
                      <a:pPr algn="ctr" fontAlgn="b"/>
                      <a:r>
                        <a:rPr lang="en-US" sz="1300" b="1" i="0" u="none" strike="noStrike" dirty="0">
                          <a:solidFill>
                            <a:srgbClr val="16365C"/>
                          </a:solidFill>
                          <a:effectLst/>
                          <a:latin typeface="Arial" panose="020B0604020202020204" pitchFamily="34" charset="0"/>
                        </a:rPr>
                        <a:t>Medicare</a:t>
                      </a:r>
                    </a:p>
                  </a:txBody>
                  <a:tcPr marL="7756" marR="7756" marT="7756" marB="37231" anchor="b">
                    <a:lnL>
                      <a:noFill/>
                    </a:lnL>
                    <a:lnR>
                      <a:noFill/>
                    </a:lnR>
                    <a:lnT>
                      <a:noFill/>
                    </a:lnT>
                    <a:lnB>
                      <a:noFill/>
                    </a:lnB>
                  </a:tcPr>
                </a:tc>
                <a:tc>
                  <a:txBody>
                    <a:bodyPr/>
                    <a:lstStyle/>
                    <a:p>
                      <a:pPr algn="r" fontAlgn="b"/>
                      <a:r>
                        <a:rPr lang="en-US" sz="1300" b="1" i="0" u="none" strike="noStrike" dirty="0">
                          <a:solidFill>
                            <a:srgbClr val="16365C"/>
                          </a:solidFill>
                          <a:effectLst/>
                          <a:latin typeface="Arial" panose="020B0604020202020204" pitchFamily="34" charset="0"/>
                        </a:rPr>
                        <a:t>1,896,612 </a:t>
                      </a:r>
                    </a:p>
                  </a:txBody>
                  <a:tcPr marL="7756" marR="139615" marT="7756" marB="37231" anchor="b">
                    <a:lnL>
                      <a:noFill/>
                    </a:lnL>
                    <a:lnR>
                      <a:noFill/>
                    </a:lnR>
                    <a:lnT>
                      <a:noFill/>
                    </a:lnT>
                    <a:lnB>
                      <a:noFill/>
                    </a:lnB>
                  </a:tcPr>
                </a:tc>
                <a:tc>
                  <a:txBody>
                    <a:bodyPr/>
                    <a:lstStyle/>
                    <a:p>
                      <a:pPr algn="r" fontAlgn="b"/>
                      <a:r>
                        <a:rPr lang="en-US" sz="1300" b="1" i="0" u="none" strike="noStrike" dirty="0">
                          <a:solidFill>
                            <a:srgbClr val="16365C"/>
                          </a:solidFill>
                          <a:effectLst/>
                          <a:latin typeface="Arial" panose="020B0604020202020204" pitchFamily="34" charset="0"/>
                        </a:rPr>
                        <a:t> 2,036,218 </a:t>
                      </a:r>
                    </a:p>
                  </a:txBody>
                  <a:tcPr marL="7756" marR="139615" marT="7756" marB="37231" anchor="b">
                    <a:lnL>
                      <a:noFill/>
                    </a:lnL>
                    <a:lnR>
                      <a:noFill/>
                    </a:lnR>
                    <a:lnT>
                      <a:noFill/>
                    </a:lnT>
                    <a:lnB>
                      <a:noFill/>
                    </a:lnB>
                  </a:tcPr>
                </a:tc>
                <a:tc>
                  <a:txBody>
                    <a:bodyPr/>
                    <a:lstStyle/>
                    <a:p>
                      <a:pPr algn="r" fontAlgn="b"/>
                      <a:r>
                        <a:rPr lang="en-US" sz="1300" b="1" i="0" u="none" strike="noStrike" dirty="0">
                          <a:solidFill>
                            <a:srgbClr val="16365C"/>
                          </a:solidFill>
                          <a:effectLst/>
                          <a:latin typeface="Arial" panose="020B0604020202020204" pitchFamily="34" charset="0"/>
                        </a:rPr>
                        <a:t> 139,606 </a:t>
                      </a:r>
                    </a:p>
                  </a:txBody>
                  <a:tcPr marL="7756" marR="139615" marT="7756" marB="37231" anchor="b">
                    <a:lnL>
                      <a:noFill/>
                    </a:lnL>
                    <a:lnR>
                      <a:noFill/>
                    </a:lnR>
                    <a:lnT>
                      <a:noFill/>
                    </a:lnT>
                    <a:lnB>
                      <a:noFill/>
                    </a:lnB>
                  </a:tcPr>
                </a:tc>
                <a:tc>
                  <a:txBody>
                    <a:bodyPr/>
                    <a:lstStyle/>
                    <a:p>
                      <a:pPr algn="r" fontAlgn="b"/>
                      <a:r>
                        <a:rPr lang="en-US" sz="1300" b="1" i="0" u="none" strike="noStrike" dirty="0">
                          <a:solidFill>
                            <a:srgbClr val="16365C"/>
                          </a:solidFill>
                          <a:effectLst/>
                          <a:latin typeface="Arial" panose="020B0604020202020204" pitchFamily="34" charset="0"/>
                        </a:rPr>
                        <a:t>7.36%</a:t>
                      </a:r>
                    </a:p>
                  </a:txBody>
                  <a:tcPr marL="7756" marR="139615" marT="7756" marB="37231" anchor="b">
                    <a:lnL>
                      <a:noFill/>
                    </a:lnL>
                    <a:lnR>
                      <a:noFill/>
                    </a:lnR>
                    <a:lnT>
                      <a:noFill/>
                    </a:lnT>
                    <a:lnB>
                      <a:noFill/>
                    </a:lnB>
                  </a:tcPr>
                </a:tc>
                <a:extLst>
                  <a:ext uri="{0D108BD9-81ED-4DB2-BD59-A6C34878D82A}">
                    <a16:rowId xmlns:a16="http://schemas.microsoft.com/office/drawing/2014/main" val="2333176628"/>
                  </a:ext>
                </a:extLst>
              </a:tr>
              <a:tr h="483976">
                <a:tc>
                  <a:txBody>
                    <a:bodyPr/>
                    <a:lstStyle/>
                    <a:p>
                      <a:pPr algn="ctr" fontAlgn="b"/>
                      <a:r>
                        <a:rPr lang="en-US" sz="1300" b="1" i="0" u="none" strike="noStrike" dirty="0">
                          <a:solidFill>
                            <a:srgbClr val="16365C"/>
                          </a:solidFill>
                          <a:effectLst/>
                          <a:latin typeface="Arial" panose="020B0604020202020204" pitchFamily="34" charset="0"/>
                        </a:rPr>
                        <a:t>Retirement (TRS, ERS,PSERS Match)</a:t>
                      </a:r>
                    </a:p>
                  </a:txBody>
                  <a:tcPr marL="7756" marR="7756" marT="7756" marB="37231" anchor="b">
                    <a:lnL>
                      <a:noFill/>
                    </a:lnL>
                    <a:lnR>
                      <a:noFill/>
                    </a:lnR>
                    <a:lnT>
                      <a:noFill/>
                    </a:lnT>
                    <a:lnB>
                      <a:noFill/>
                    </a:lnB>
                  </a:tcPr>
                </a:tc>
                <a:tc>
                  <a:txBody>
                    <a:bodyPr/>
                    <a:lstStyle/>
                    <a:p>
                      <a:pPr algn="r" fontAlgn="b"/>
                      <a:r>
                        <a:rPr lang="en-US" sz="1300" b="1" i="0" u="none" strike="noStrike" dirty="0">
                          <a:solidFill>
                            <a:srgbClr val="16365C"/>
                          </a:solidFill>
                          <a:effectLst/>
                          <a:latin typeface="Arial" panose="020B0604020202020204" pitchFamily="34" charset="0"/>
                        </a:rPr>
                        <a:t>24,126,312 </a:t>
                      </a:r>
                    </a:p>
                  </a:txBody>
                  <a:tcPr marL="7756" marR="139615" marT="7756" marB="37231" anchor="b">
                    <a:lnL>
                      <a:noFill/>
                    </a:lnL>
                    <a:lnR>
                      <a:noFill/>
                    </a:lnR>
                    <a:lnT>
                      <a:noFill/>
                    </a:lnT>
                    <a:lnB>
                      <a:noFill/>
                    </a:lnB>
                  </a:tcPr>
                </a:tc>
                <a:tc>
                  <a:txBody>
                    <a:bodyPr/>
                    <a:lstStyle/>
                    <a:p>
                      <a:pPr algn="r" fontAlgn="b"/>
                      <a:r>
                        <a:rPr lang="en-US" sz="1300" b="1" i="0" u="none" strike="noStrike" dirty="0">
                          <a:solidFill>
                            <a:srgbClr val="16365C"/>
                          </a:solidFill>
                          <a:effectLst/>
                          <a:latin typeface="Arial" panose="020B0604020202020204" pitchFamily="34" charset="0"/>
                        </a:rPr>
                        <a:t> 24,148,943 </a:t>
                      </a:r>
                    </a:p>
                  </a:txBody>
                  <a:tcPr marL="7756" marR="139615" marT="7756" marB="37231" anchor="b">
                    <a:lnL>
                      <a:noFill/>
                    </a:lnL>
                    <a:lnR>
                      <a:noFill/>
                    </a:lnR>
                    <a:lnT>
                      <a:noFill/>
                    </a:lnT>
                    <a:lnB>
                      <a:noFill/>
                    </a:lnB>
                  </a:tcPr>
                </a:tc>
                <a:tc>
                  <a:txBody>
                    <a:bodyPr/>
                    <a:lstStyle/>
                    <a:p>
                      <a:pPr algn="r" fontAlgn="b"/>
                      <a:r>
                        <a:rPr lang="en-US" sz="1300" b="1" i="0" u="none" strike="noStrike" dirty="0">
                          <a:solidFill>
                            <a:srgbClr val="16365C"/>
                          </a:solidFill>
                          <a:effectLst/>
                          <a:latin typeface="Arial" panose="020B0604020202020204" pitchFamily="34" charset="0"/>
                        </a:rPr>
                        <a:t> 22,631 </a:t>
                      </a:r>
                    </a:p>
                  </a:txBody>
                  <a:tcPr marL="7756" marR="139615" marT="7756" marB="37231" anchor="b">
                    <a:lnL>
                      <a:noFill/>
                    </a:lnL>
                    <a:lnR>
                      <a:noFill/>
                    </a:lnR>
                    <a:lnT>
                      <a:noFill/>
                    </a:lnT>
                    <a:lnB>
                      <a:noFill/>
                    </a:lnB>
                  </a:tcPr>
                </a:tc>
                <a:tc>
                  <a:txBody>
                    <a:bodyPr/>
                    <a:lstStyle/>
                    <a:p>
                      <a:pPr algn="r" fontAlgn="b"/>
                      <a:r>
                        <a:rPr lang="en-US" sz="1300" b="1" i="0" u="none" strike="noStrike" dirty="0">
                          <a:solidFill>
                            <a:srgbClr val="16365C"/>
                          </a:solidFill>
                          <a:effectLst/>
                          <a:latin typeface="Arial" panose="020B0604020202020204" pitchFamily="34" charset="0"/>
                        </a:rPr>
                        <a:t>0.09%</a:t>
                      </a:r>
                    </a:p>
                  </a:txBody>
                  <a:tcPr marL="7756" marR="139615" marT="7756" marB="37231" anchor="b">
                    <a:lnL>
                      <a:noFill/>
                    </a:lnL>
                    <a:lnR>
                      <a:noFill/>
                    </a:lnR>
                    <a:lnT>
                      <a:noFill/>
                    </a:lnT>
                    <a:lnB>
                      <a:noFill/>
                    </a:lnB>
                  </a:tcPr>
                </a:tc>
                <a:extLst>
                  <a:ext uri="{0D108BD9-81ED-4DB2-BD59-A6C34878D82A}">
                    <a16:rowId xmlns:a16="http://schemas.microsoft.com/office/drawing/2014/main" val="1091473094"/>
                  </a:ext>
                </a:extLst>
              </a:tr>
              <a:tr h="339632">
                <a:tc>
                  <a:txBody>
                    <a:bodyPr/>
                    <a:lstStyle/>
                    <a:p>
                      <a:pPr algn="ctr" fontAlgn="b"/>
                      <a:r>
                        <a:rPr lang="en-US" sz="1300" b="1" i="0" u="none" strike="noStrike" dirty="0">
                          <a:solidFill>
                            <a:srgbClr val="16365C"/>
                          </a:solidFill>
                          <a:effectLst/>
                          <a:latin typeface="Arial" panose="020B0604020202020204" pitchFamily="34" charset="0"/>
                        </a:rPr>
                        <a:t>Workers Comp</a:t>
                      </a:r>
                    </a:p>
                  </a:txBody>
                  <a:tcPr marL="7756" marR="7756" marT="7756" marB="37231" anchor="b">
                    <a:lnL>
                      <a:noFill/>
                    </a:lnL>
                    <a:lnR>
                      <a:noFill/>
                    </a:lnR>
                    <a:lnT>
                      <a:noFill/>
                    </a:lnT>
                    <a:lnB>
                      <a:noFill/>
                    </a:lnB>
                  </a:tcPr>
                </a:tc>
                <a:tc>
                  <a:txBody>
                    <a:bodyPr/>
                    <a:lstStyle/>
                    <a:p>
                      <a:pPr algn="r" fontAlgn="b"/>
                      <a:r>
                        <a:rPr lang="en-US" sz="1300" b="1" i="0" u="none" strike="noStrike" dirty="0">
                          <a:solidFill>
                            <a:srgbClr val="16365C"/>
                          </a:solidFill>
                          <a:effectLst/>
                          <a:latin typeface="Arial" panose="020B0604020202020204" pitchFamily="34" charset="0"/>
                        </a:rPr>
                        <a:t>915,545 </a:t>
                      </a:r>
                    </a:p>
                  </a:txBody>
                  <a:tcPr marL="7756" marR="139615" marT="7756" marB="37231" anchor="b">
                    <a:lnL>
                      <a:noFill/>
                    </a:lnL>
                    <a:lnR>
                      <a:noFill/>
                    </a:lnR>
                    <a:lnT>
                      <a:noFill/>
                    </a:lnT>
                    <a:lnB>
                      <a:noFill/>
                    </a:lnB>
                  </a:tcPr>
                </a:tc>
                <a:tc>
                  <a:txBody>
                    <a:bodyPr/>
                    <a:lstStyle/>
                    <a:p>
                      <a:pPr algn="r" fontAlgn="b"/>
                      <a:r>
                        <a:rPr lang="en-US" sz="1300" b="1" i="0" u="none" strike="noStrike" dirty="0">
                          <a:solidFill>
                            <a:srgbClr val="16365C"/>
                          </a:solidFill>
                          <a:effectLst/>
                          <a:latin typeface="Arial" panose="020B0604020202020204" pitchFamily="34" charset="0"/>
                        </a:rPr>
                        <a:t> 982,928 </a:t>
                      </a:r>
                    </a:p>
                  </a:txBody>
                  <a:tcPr marL="7756" marR="139615" marT="7756" marB="37231" anchor="b">
                    <a:lnL>
                      <a:noFill/>
                    </a:lnL>
                    <a:lnR>
                      <a:noFill/>
                    </a:lnR>
                    <a:lnT>
                      <a:noFill/>
                    </a:lnT>
                    <a:lnB>
                      <a:noFill/>
                    </a:lnB>
                  </a:tcPr>
                </a:tc>
                <a:tc>
                  <a:txBody>
                    <a:bodyPr/>
                    <a:lstStyle/>
                    <a:p>
                      <a:pPr algn="r" fontAlgn="b"/>
                      <a:r>
                        <a:rPr lang="en-US" sz="1300" b="1" i="0" u="none" strike="noStrike" dirty="0">
                          <a:solidFill>
                            <a:srgbClr val="16365C"/>
                          </a:solidFill>
                          <a:effectLst/>
                          <a:latin typeface="Arial" panose="020B0604020202020204" pitchFamily="34" charset="0"/>
                        </a:rPr>
                        <a:t> 67,383 </a:t>
                      </a:r>
                    </a:p>
                  </a:txBody>
                  <a:tcPr marL="7756" marR="139615" marT="7756" marB="37231" anchor="b">
                    <a:lnL>
                      <a:noFill/>
                    </a:lnL>
                    <a:lnR>
                      <a:noFill/>
                    </a:lnR>
                    <a:lnT>
                      <a:noFill/>
                    </a:lnT>
                    <a:lnB>
                      <a:noFill/>
                    </a:lnB>
                  </a:tcPr>
                </a:tc>
                <a:tc>
                  <a:txBody>
                    <a:bodyPr/>
                    <a:lstStyle/>
                    <a:p>
                      <a:pPr algn="r" fontAlgn="b"/>
                      <a:r>
                        <a:rPr lang="en-US" sz="1300" b="1" i="0" u="none" strike="noStrike" dirty="0">
                          <a:solidFill>
                            <a:srgbClr val="16365C"/>
                          </a:solidFill>
                          <a:effectLst/>
                          <a:latin typeface="Arial" panose="020B0604020202020204" pitchFamily="34" charset="0"/>
                        </a:rPr>
                        <a:t>7.36%</a:t>
                      </a:r>
                    </a:p>
                  </a:txBody>
                  <a:tcPr marL="7756" marR="139615" marT="7756" marB="37231" anchor="b">
                    <a:lnL>
                      <a:noFill/>
                    </a:lnL>
                    <a:lnR>
                      <a:noFill/>
                    </a:lnR>
                    <a:lnT>
                      <a:noFill/>
                    </a:lnT>
                    <a:lnB>
                      <a:noFill/>
                    </a:lnB>
                  </a:tcPr>
                </a:tc>
                <a:extLst>
                  <a:ext uri="{0D108BD9-81ED-4DB2-BD59-A6C34878D82A}">
                    <a16:rowId xmlns:a16="http://schemas.microsoft.com/office/drawing/2014/main" val="838838069"/>
                  </a:ext>
                </a:extLst>
              </a:tr>
              <a:tr h="339632">
                <a:tc>
                  <a:txBody>
                    <a:bodyPr/>
                    <a:lstStyle/>
                    <a:p>
                      <a:pPr algn="ctr" fontAlgn="b"/>
                      <a:r>
                        <a:rPr lang="en-US" sz="1300" b="1" i="0" u="none" strike="noStrike" dirty="0">
                          <a:solidFill>
                            <a:srgbClr val="16365C"/>
                          </a:solidFill>
                          <a:effectLst/>
                          <a:latin typeface="Arial" panose="020B0604020202020204" pitchFamily="34" charset="0"/>
                        </a:rPr>
                        <a:t>Unemployment</a:t>
                      </a:r>
                    </a:p>
                  </a:txBody>
                  <a:tcPr marL="7756" marR="7756" marT="7756" marB="37231" anchor="b">
                    <a:lnL>
                      <a:noFill/>
                    </a:lnL>
                    <a:lnR>
                      <a:noFill/>
                    </a:lnR>
                    <a:lnT>
                      <a:noFill/>
                    </a:lnT>
                    <a:lnB>
                      <a:noFill/>
                    </a:lnB>
                  </a:tcPr>
                </a:tc>
                <a:tc>
                  <a:txBody>
                    <a:bodyPr/>
                    <a:lstStyle/>
                    <a:p>
                      <a:pPr algn="r" fontAlgn="b"/>
                      <a:r>
                        <a:rPr lang="en-US" sz="1300" b="1" i="0" u="none" strike="noStrike" dirty="0">
                          <a:solidFill>
                            <a:srgbClr val="16365C"/>
                          </a:solidFill>
                          <a:effectLst/>
                          <a:latin typeface="Arial" panose="020B0604020202020204" pitchFamily="34" charset="0"/>
                        </a:rPr>
                        <a:t>91,654 </a:t>
                      </a:r>
                    </a:p>
                  </a:txBody>
                  <a:tcPr marL="7756" marR="139615" marT="7756" marB="37231" anchor="b">
                    <a:lnL>
                      <a:noFill/>
                    </a:lnL>
                    <a:lnR>
                      <a:noFill/>
                    </a:lnR>
                    <a:lnT>
                      <a:noFill/>
                    </a:lnT>
                    <a:lnB>
                      <a:noFill/>
                    </a:lnB>
                  </a:tcPr>
                </a:tc>
                <a:tc>
                  <a:txBody>
                    <a:bodyPr/>
                    <a:lstStyle/>
                    <a:p>
                      <a:pPr algn="r" fontAlgn="b"/>
                      <a:r>
                        <a:rPr lang="en-US" sz="1300" b="1" i="0" u="none" strike="noStrike" dirty="0">
                          <a:solidFill>
                            <a:srgbClr val="16365C"/>
                          </a:solidFill>
                          <a:effectLst/>
                          <a:latin typeface="Arial" panose="020B0604020202020204" pitchFamily="34" charset="0"/>
                        </a:rPr>
                        <a:t> 98,451 </a:t>
                      </a:r>
                    </a:p>
                  </a:txBody>
                  <a:tcPr marL="7756" marR="139615" marT="7756" marB="37231" anchor="b">
                    <a:lnL>
                      <a:noFill/>
                    </a:lnL>
                    <a:lnR>
                      <a:noFill/>
                    </a:lnR>
                    <a:lnT>
                      <a:noFill/>
                    </a:lnT>
                    <a:lnB>
                      <a:noFill/>
                    </a:lnB>
                  </a:tcPr>
                </a:tc>
                <a:tc>
                  <a:txBody>
                    <a:bodyPr/>
                    <a:lstStyle/>
                    <a:p>
                      <a:pPr algn="r" fontAlgn="b"/>
                      <a:r>
                        <a:rPr lang="en-US" sz="1300" b="1" i="0" u="none" strike="noStrike" dirty="0">
                          <a:solidFill>
                            <a:srgbClr val="16365C"/>
                          </a:solidFill>
                          <a:effectLst/>
                          <a:latin typeface="Arial" panose="020B0604020202020204" pitchFamily="34" charset="0"/>
                        </a:rPr>
                        <a:t> 6,797 </a:t>
                      </a:r>
                    </a:p>
                  </a:txBody>
                  <a:tcPr marL="7756" marR="139615" marT="7756" marB="37231" anchor="b">
                    <a:lnL>
                      <a:noFill/>
                    </a:lnL>
                    <a:lnR>
                      <a:noFill/>
                    </a:lnR>
                    <a:lnT>
                      <a:noFill/>
                    </a:lnT>
                    <a:lnB>
                      <a:noFill/>
                    </a:lnB>
                  </a:tcPr>
                </a:tc>
                <a:tc>
                  <a:txBody>
                    <a:bodyPr/>
                    <a:lstStyle/>
                    <a:p>
                      <a:pPr algn="r" fontAlgn="b"/>
                      <a:r>
                        <a:rPr lang="en-US" sz="1300" b="1" i="0" u="none" strike="noStrike" dirty="0">
                          <a:solidFill>
                            <a:srgbClr val="16365C"/>
                          </a:solidFill>
                          <a:effectLst/>
                          <a:latin typeface="Arial" panose="020B0604020202020204" pitchFamily="34" charset="0"/>
                        </a:rPr>
                        <a:t>7.42%</a:t>
                      </a:r>
                    </a:p>
                  </a:txBody>
                  <a:tcPr marL="7756" marR="139615" marT="7756" marB="37231" anchor="b">
                    <a:lnL>
                      <a:noFill/>
                    </a:lnL>
                    <a:lnR>
                      <a:noFill/>
                    </a:lnR>
                    <a:lnT>
                      <a:noFill/>
                    </a:lnT>
                    <a:lnB>
                      <a:noFill/>
                    </a:lnB>
                  </a:tcPr>
                </a:tc>
                <a:extLst>
                  <a:ext uri="{0D108BD9-81ED-4DB2-BD59-A6C34878D82A}">
                    <a16:rowId xmlns:a16="http://schemas.microsoft.com/office/drawing/2014/main" val="2655780742"/>
                  </a:ext>
                </a:extLst>
              </a:tr>
              <a:tr h="339632">
                <a:tc>
                  <a:txBody>
                    <a:bodyPr/>
                    <a:lstStyle/>
                    <a:p>
                      <a:pPr algn="ctr" fontAlgn="b"/>
                      <a:r>
                        <a:rPr lang="en-US" sz="1300" b="1" i="0" u="none" strike="noStrike" dirty="0">
                          <a:solidFill>
                            <a:srgbClr val="16365C"/>
                          </a:solidFill>
                          <a:effectLst/>
                          <a:latin typeface="Arial" panose="020B0604020202020204" pitchFamily="34" charset="0"/>
                        </a:rPr>
                        <a:t>Life</a:t>
                      </a:r>
                    </a:p>
                  </a:txBody>
                  <a:tcPr marL="7756" marR="7756" marT="7756" marB="37231"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300" b="1" i="0" u="none" strike="noStrike" dirty="0">
                          <a:solidFill>
                            <a:srgbClr val="16365C"/>
                          </a:solidFill>
                          <a:effectLst/>
                          <a:latin typeface="Arial" panose="020B0604020202020204" pitchFamily="34" charset="0"/>
                        </a:rPr>
                        <a:t>32,976 </a:t>
                      </a:r>
                    </a:p>
                  </a:txBody>
                  <a:tcPr marL="7756" marR="139615" marT="7756" marB="37231"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300" b="1" i="0" u="none" strike="noStrike" dirty="0">
                          <a:solidFill>
                            <a:srgbClr val="16365C"/>
                          </a:solidFill>
                          <a:effectLst/>
                          <a:latin typeface="Arial" panose="020B0604020202020204" pitchFamily="34" charset="0"/>
                        </a:rPr>
                        <a:t> 117,804 </a:t>
                      </a:r>
                    </a:p>
                  </a:txBody>
                  <a:tcPr marL="7756" marR="139615" marT="7756" marB="37231"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300" b="1" i="0" u="none" strike="noStrike" dirty="0">
                          <a:solidFill>
                            <a:srgbClr val="16365C"/>
                          </a:solidFill>
                          <a:effectLst/>
                          <a:latin typeface="Arial" panose="020B0604020202020204" pitchFamily="34" charset="0"/>
                        </a:rPr>
                        <a:t> 84,828 </a:t>
                      </a:r>
                    </a:p>
                  </a:txBody>
                  <a:tcPr marL="7756" marR="139615" marT="7756" marB="37231"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300" b="1" i="0" u="none" strike="noStrike" dirty="0">
                          <a:solidFill>
                            <a:srgbClr val="16365C"/>
                          </a:solidFill>
                          <a:effectLst/>
                          <a:latin typeface="Arial" panose="020B0604020202020204" pitchFamily="34" charset="0"/>
                        </a:rPr>
                        <a:t>257.24%</a:t>
                      </a:r>
                    </a:p>
                  </a:txBody>
                  <a:tcPr marL="7756" marR="139615" marT="7756" marB="37231"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6801876"/>
                  </a:ext>
                </a:extLst>
              </a:tr>
              <a:tr h="339632">
                <a:tc>
                  <a:txBody>
                    <a:bodyPr/>
                    <a:lstStyle/>
                    <a:p>
                      <a:pPr algn="ctr" fontAlgn="b"/>
                      <a:r>
                        <a:rPr lang="en-US" sz="1300" b="1" i="0" u="none" strike="noStrike" dirty="0">
                          <a:solidFill>
                            <a:srgbClr val="16365C"/>
                          </a:solidFill>
                          <a:effectLst/>
                          <a:latin typeface="Arial" panose="020B0604020202020204" pitchFamily="34" charset="0"/>
                        </a:rPr>
                        <a:t>Sub-total Benefits</a:t>
                      </a:r>
                    </a:p>
                  </a:txBody>
                  <a:tcPr marL="7756" marR="7756" marT="7756" marB="37231"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b"/>
                      <a:r>
                        <a:rPr lang="en-US" sz="1300" b="1" i="0" u="none" strike="noStrike" dirty="0">
                          <a:solidFill>
                            <a:srgbClr val="16365C"/>
                          </a:solidFill>
                          <a:effectLst/>
                          <a:latin typeface="Arial" panose="020B0604020202020204" pitchFamily="34" charset="0"/>
                        </a:rPr>
                        <a:t>$57,181,918 </a:t>
                      </a:r>
                    </a:p>
                  </a:txBody>
                  <a:tcPr marL="7756" marR="139615" marT="7756" marB="37231"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b"/>
                      <a:r>
                        <a:rPr lang="en-US" sz="1300" b="1" i="0" u="none" strike="noStrike" dirty="0">
                          <a:solidFill>
                            <a:srgbClr val="16365C"/>
                          </a:solidFill>
                          <a:effectLst/>
                          <a:latin typeface="Arial" panose="020B0604020202020204" pitchFamily="34" charset="0"/>
                        </a:rPr>
                        <a:t>$69,099,998 </a:t>
                      </a:r>
                    </a:p>
                  </a:txBody>
                  <a:tcPr marL="7756" marR="139615" marT="7756" marB="37231"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b"/>
                      <a:r>
                        <a:rPr lang="en-US" sz="1300" b="1" i="0" u="none" strike="noStrike" dirty="0">
                          <a:solidFill>
                            <a:srgbClr val="16365C"/>
                          </a:solidFill>
                          <a:effectLst/>
                          <a:latin typeface="Arial" panose="020B0604020202020204" pitchFamily="34" charset="0"/>
                        </a:rPr>
                        <a:t>$11,918,080 </a:t>
                      </a:r>
                    </a:p>
                  </a:txBody>
                  <a:tcPr marL="7756" marR="139615" marT="7756" marB="37231"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b"/>
                      <a:r>
                        <a:rPr lang="en-US" sz="1300" b="1" i="0" u="none" strike="noStrike" dirty="0">
                          <a:solidFill>
                            <a:srgbClr val="16365C"/>
                          </a:solidFill>
                          <a:effectLst/>
                          <a:latin typeface="Arial" panose="020B0604020202020204" pitchFamily="34" charset="0"/>
                        </a:rPr>
                        <a:t>20.84%</a:t>
                      </a:r>
                    </a:p>
                  </a:txBody>
                  <a:tcPr marL="7756" marR="139615" marT="7756" marB="37231"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extLst>
                  <a:ext uri="{0D108BD9-81ED-4DB2-BD59-A6C34878D82A}">
                    <a16:rowId xmlns:a16="http://schemas.microsoft.com/office/drawing/2014/main" val="657560248"/>
                  </a:ext>
                </a:extLst>
              </a:tr>
              <a:tr h="339632">
                <a:tc>
                  <a:txBody>
                    <a:bodyPr/>
                    <a:lstStyle/>
                    <a:p>
                      <a:pPr algn="ctr" fontAlgn="b"/>
                      <a:r>
                        <a:rPr lang="en-US" sz="1300" b="1" i="0" u="none" strike="noStrike" dirty="0">
                          <a:solidFill>
                            <a:srgbClr val="16365C"/>
                          </a:solidFill>
                          <a:effectLst/>
                          <a:latin typeface="Arial" panose="020B0604020202020204" pitchFamily="34" charset="0"/>
                        </a:rPr>
                        <a:t>Total Salaries &amp; Benefits</a:t>
                      </a:r>
                    </a:p>
                  </a:txBody>
                  <a:tcPr marL="7756" marR="7756" marT="7756" marB="37231"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CE6F1"/>
                    </a:solidFill>
                  </a:tcPr>
                </a:tc>
                <a:tc>
                  <a:txBody>
                    <a:bodyPr/>
                    <a:lstStyle/>
                    <a:p>
                      <a:pPr algn="r" fontAlgn="b"/>
                      <a:r>
                        <a:rPr lang="en-US" sz="1300" b="1" i="0" u="none" strike="noStrike" dirty="0">
                          <a:solidFill>
                            <a:srgbClr val="16365C"/>
                          </a:solidFill>
                          <a:effectLst/>
                          <a:latin typeface="Arial" panose="020B0604020202020204" pitchFamily="34" charset="0"/>
                        </a:rPr>
                        <a:t>$187,970,282 </a:t>
                      </a:r>
                    </a:p>
                  </a:txBody>
                  <a:tcPr marL="7756" marR="139615" marT="7756" marB="37231"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CE6F1"/>
                    </a:solidFill>
                  </a:tcPr>
                </a:tc>
                <a:tc>
                  <a:txBody>
                    <a:bodyPr/>
                    <a:lstStyle/>
                    <a:p>
                      <a:pPr algn="r" fontAlgn="b"/>
                      <a:r>
                        <a:rPr lang="en-US" sz="1300" b="1" i="0" u="none" strike="noStrike" dirty="0">
                          <a:solidFill>
                            <a:srgbClr val="16365C"/>
                          </a:solidFill>
                          <a:effectLst/>
                          <a:latin typeface="Arial" panose="020B0604020202020204" pitchFamily="34" charset="0"/>
                        </a:rPr>
                        <a:t>$209,528,824 </a:t>
                      </a:r>
                    </a:p>
                  </a:txBody>
                  <a:tcPr marL="7756" marR="139615" marT="7756" marB="37231"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CE6F1"/>
                    </a:solidFill>
                  </a:tcPr>
                </a:tc>
                <a:tc>
                  <a:txBody>
                    <a:bodyPr/>
                    <a:lstStyle/>
                    <a:p>
                      <a:pPr algn="r" fontAlgn="b"/>
                      <a:r>
                        <a:rPr lang="en-US" sz="1300" b="1" i="0" u="none" strike="noStrike" dirty="0">
                          <a:solidFill>
                            <a:srgbClr val="16365C"/>
                          </a:solidFill>
                          <a:effectLst/>
                          <a:latin typeface="Arial" panose="020B0604020202020204" pitchFamily="34" charset="0"/>
                        </a:rPr>
                        <a:t>$21,558,542 </a:t>
                      </a:r>
                    </a:p>
                  </a:txBody>
                  <a:tcPr marL="7756" marR="139615" marT="7756" marB="37231"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CE6F1"/>
                    </a:solidFill>
                  </a:tcPr>
                </a:tc>
                <a:tc>
                  <a:txBody>
                    <a:bodyPr/>
                    <a:lstStyle/>
                    <a:p>
                      <a:pPr algn="r" fontAlgn="b"/>
                      <a:r>
                        <a:rPr lang="en-US" sz="1300" b="1" i="0" u="none" strike="noStrike" dirty="0">
                          <a:solidFill>
                            <a:srgbClr val="16365C"/>
                          </a:solidFill>
                          <a:effectLst/>
                          <a:latin typeface="Arial" panose="020B0604020202020204" pitchFamily="34" charset="0"/>
                        </a:rPr>
                        <a:t>11.47%</a:t>
                      </a:r>
                    </a:p>
                  </a:txBody>
                  <a:tcPr marL="7756" marR="139615" marT="7756" marB="37231"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CE6F1"/>
                    </a:solidFill>
                  </a:tcPr>
                </a:tc>
                <a:extLst>
                  <a:ext uri="{0D108BD9-81ED-4DB2-BD59-A6C34878D82A}">
                    <a16:rowId xmlns:a16="http://schemas.microsoft.com/office/drawing/2014/main" val="3418533831"/>
                  </a:ext>
                </a:extLst>
              </a:tr>
            </a:tbl>
          </a:graphicData>
        </a:graphic>
      </p:graphicFrame>
      <p:sp>
        <p:nvSpPr>
          <p:cNvPr id="8" name="Slide Number Placeholder 7">
            <a:extLst>
              <a:ext uri="{FF2B5EF4-FFF2-40B4-BE49-F238E27FC236}">
                <a16:creationId xmlns:a16="http://schemas.microsoft.com/office/drawing/2014/main" id="{2F8B4783-0E61-0E9B-9C50-7829F24F18FE}"/>
              </a:ext>
            </a:extLst>
          </p:cNvPr>
          <p:cNvSpPr>
            <a:spLocks noGrp="1"/>
          </p:cNvSpPr>
          <p:nvPr>
            <p:ph type="sldNum" sz="quarter" idx="12"/>
          </p:nvPr>
        </p:nvSpPr>
        <p:spPr/>
        <p:txBody>
          <a:bodyPr/>
          <a:lstStyle/>
          <a:p>
            <a:fld id="{F5429E20-6135-4A01-AE1B-F6BE31181CEC}" type="slidenum">
              <a:rPr lang="en-US" smtClean="0"/>
              <a:t>71</a:t>
            </a:fld>
            <a:endParaRPr lang="en-US" dirty="0"/>
          </a:p>
        </p:txBody>
      </p:sp>
    </p:spTree>
    <p:extLst>
      <p:ext uri="{BB962C8B-B14F-4D97-AF65-F5344CB8AC3E}">
        <p14:creationId xmlns:p14="http://schemas.microsoft.com/office/powerpoint/2010/main" val="110042821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4881AF18-A4ED-41C6-9D5B-3953E93354C5}"/>
              </a:ext>
            </a:extLst>
          </p:cNvPr>
          <p:cNvSpPr txBox="1"/>
          <p:nvPr/>
        </p:nvSpPr>
        <p:spPr>
          <a:xfrm>
            <a:off x="1033670" y="2666862"/>
            <a:ext cx="10485782" cy="553998"/>
          </a:xfrm>
          <a:prstGeom prst="rect">
            <a:avLst/>
          </a:prstGeom>
          <a:noFill/>
        </p:spPr>
        <p:txBody>
          <a:bodyPr wrap="square" rtlCol="0">
            <a:spAutoFit/>
          </a:bodyPr>
          <a:lstStyle/>
          <a:p>
            <a:r>
              <a:rPr lang="en-US" sz="3000" dirty="0">
                <a:solidFill>
                  <a:schemeClr val="bg1"/>
                </a:solidFill>
                <a:latin typeface="Arial" panose="020B0604020202020204" pitchFamily="34" charset="0"/>
                <a:cs typeface="Arial" panose="020B0604020202020204" pitchFamily="34" charset="0"/>
              </a:rPr>
              <a:t>General Fund Expenditures</a:t>
            </a:r>
          </a:p>
        </p:txBody>
      </p:sp>
      <p:sp>
        <p:nvSpPr>
          <p:cNvPr id="6" name="TextBox 5">
            <a:extLst>
              <a:ext uri="{FF2B5EF4-FFF2-40B4-BE49-F238E27FC236}">
                <a16:creationId xmlns:a16="http://schemas.microsoft.com/office/drawing/2014/main" id="{0590901C-16B1-4167-A625-EB2CEF74B0C3}"/>
              </a:ext>
            </a:extLst>
          </p:cNvPr>
          <p:cNvSpPr txBox="1"/>
          <p:nvPr/>
        </p:nvSpPr>
        <p:spPr>
          <a:xfrm>
            <a:off x="712381" y="475538"/>
            <a:ext cx="10383081" cy="954107"/>
          </a:xfrm>
          <a:prstGeom prst="rect">
            <a:avLst/>
          </a:prstGeom>
          <a:noFill/>
        </p:spPr>
        <p:txBody>
          <a:bodyPr wrap="square" rtlCol="0">
            <a:spAutoFit/>
          </a:bodyPr>
          <a:lstStyle/>
          <a:p>
            <a:pPr algn="ctr"/>
            <a:r>
              <a:rPr lang="en-US" sz="2800" dirty="0">
                <a:solidFill>
                  <a:schemeClr val="bg1"/>
                </a:solidFill>
                <a:latin typeface="Arial" panose="020B0604020202020204" pitchFamily="34" charset="0"/>
                <a:cs typeface="Arial" panose="020B0604020202020204" pitchFamily="34" charset="0"/>
              </a:rPr>
              <a:t>General Fund Comparison of Benefits </a:t>
            </a:r>
          </a:p>
          <a:p>
            <a:pPr algn="ctr"/>
            <a:r>
              <a:rPr lang="en-US" sz="2800" dirty="0">
                <a:solidFill>
                  <a:schemeClr val="bg1"/>
                </a:solidFill>
                <a:latin typeface="Arial" panose="020B0604020202020204" pitchFamily="34" charset="0"/>
                <a:cs typeface="Arial" panose="020B0604020202020204" pitchFamily="34" charset="0"/>
              </a:rPr>
              <a:t>FY 2023 to FY 2024</a:t>
            </a:r>
          </a:p>
        </p:txBody>
      </p:sp>
      <p:pic>
        <p:nvPicPr>
          <p:cNvPr id="11" name="Picture 10">
            <a:extLst>
              <a:ext uri="{FF2B5EF4-FFF2-40B4-BE49-F238E27FC236}">
                <a16:creationId xmlns:a16="http://schemas.microsoft.com/office/drawing/2014/main" id="{DB3F4F43-E58C-2CAF-51C0-EF3B5F330010}"/>
              </a:ext>
            </a:extLst>
          </p:cNvPr>
          <p:cNvPicPr>
            <a:picLocks noChangeAspect="1"/>
          </p:cNvPicPr>
          <p:nvPr/>
        </p:nvPicPr>
        <p:blipFill>
          <a:blip r:embed="rId4"/>
          <a:stretch>
            <a:fillRect/>
          </a:stretch>
        </p:blipFill>
        <p:spPr>
          <a:xfrm>
            <a:off x="829491" y="1330036"/>
            <a:ext cx="10791702" cy="5419899"/>
          </a:xfrm>
          <a:prstGeom prst="rect">
            <a:avLst/>
          </a:prstGeom>
        </p:spPr>
      </p:pic>
      <p:sp>
        <p:nvSpPr>
          <p:cNvPr id="12" name="Slide Number Placeholder 11">
            <a:extLst>
              <a:ext uri="{FF2B5EF4-FFF2-40B4-BE49-F238E27FC236}">
                <a16:creationId xmlns:a16="http://schemas.microsoft.com/office/drawing/2014/main" id="{35D0F24B-EA18-28E6-F481-DC0AD2E8D600}"/>
              </a:ext>
            </a:extLst>
          </p:cNvPr>
          <p:cNvSpPr>
            <a:spLocks noGrp="1"/>
          </p:cNvSpPr>
          <p:nvPr>
            <p:ph type="sldNum" sz="quarter" idx="12"/>
          </p:nvPr>
        </p:nvSpPr>
        <p:spPr/>
        <p:txBody>
          <a:bodyPr/>
          <a:lstStyle/>
          <a:p>
            <a:fld id="{F5429E20-6135-4A01-AE1B-F6BE31181CEC}" type="slidenum">
              <a:rPr lang="en-US" smtClean="0"/>
              <a:t>72</a:t>
            </a:fld>
            <a:endParaRPr lang="en-US" dirty="0"/>
          </a:p>
        </p:txBody>
      </p:sp>
    </p:spTree>
    <p:extLst>
      <p:ext uri="{BB962C8B-B14F-4D97-AF65-F5344CB8AC3E}">
        <p14:creationId xmlns:p14="http://schemas.microsoft.com/office/powerpoint/2010/main" val="275410656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4881AF18-A4ED-41C6-9D5B-3953E93354C5}"/>
              </a:ext>
            </a:extLst>
          </p:cNvPr>
          <p:cNvSpPr txBox="1"/>
          <p:nvPr/>
        </p:nvSpPr>
        <p:spPr>
          <a:xfrm>
            <a:off x="1033670" y="2666862"/>
            <a:ext cx="10485782" cy="553998"/>
          </a:xfrm>
          <a:prstGeom prst="rect">
            <a:avLst/>
          </a:prstGeom>
          <a:noFill/>
        </p:spPr>
        <p:txBody>
          <a:bodyPr wrap="square" rtlCol="0">
            <a:spAutoFit/>
          </a:bodyPr>
          <a:lstStyle/>
          <a:p>
            <a:r>
              <a:rPr lang="en-US" sz="3000" dirty="0">
                <a:solidFill>
                  <a:schemeClr val="bg1"/>
                </a:solidFill>
                <a:latin typeface="Arial" panose="020B0604020202020204" pitchFamily="34" charset="0"/>
                <a:cs typeface="Arial" panose="020B0604020202020204" pitchFamily="34" charset="0"/>
              </a:rPr>
              <a:t>General Fund Expenditures</a:t>
            </a:r>
          </a:p>
        </p:txBody>
      </p:sp>
      <p:sp>
        <p:nvSpPr>
          <p:cNvPr id="6" name="TextBox 5">
            <a:extLst>
              <a:ext uri="{FF2B5EF4-FFF2-40B4-BE49-F238E27FC236}">
                <a16:creationId xmlns:a16="http://schemas.microsoft.com/office/drawing/2014/main" id="{0590901C-16B1-4167-A625-EB2CEF74B0C3}"/>
              </a:ext>
            </a:extLst>
          </p:cNvPr>
          <p:cNvSpPr txBox="1"/>
          <p:nvPr/>
        </p:nvSpPr>
        <p:spPr>
          <a:xfrm>
            <a:off x="423949" y="379324"/>
            <a:ext cx="10938560" cy="923330"/>
          </a:xfrm>
          <a:prstGeom prst="rect">
            <a:avLst/>
          </a:prstGeom>
          <a:noFill/>
        </p:spPr>
        <p:txBody>
          <a:bodyPr wrap="square" rtlCol="0">
            <a:spAutoFit/>
          </a:bodyPr>
          <a:lstStyle/>
          <a:p>
            <a:pPr algn="ctr"/>
            <a:r>
              <a:rPr lang="en-US" sz="2800" dirty="0">
                <a:solidFill>
                  <a:schemeClr val="bg1"/>
                </a:solidFill>
                <a:latin typeface="Arial" panose="020B0604020202020204" pitchFamily="34" charset="0"/>
                <a:cs typeface="Arial" panose="020B0604020202020204" pitchFamily="34" charset="0"/>
              </a:rPr>
              <a:t>State Health Benefit Plan</a:t>
            </a:r>
          </a:p>
          <a:p>
            <a:pPr algn="ctr"/>
            <a:r>
              <a:rPr lang="en-US" sz="2600" dirty="0">
                <a:solidFill>
                  <a:schemeClr val="bg1"/>
                </a:solidFill>
                <a:latin typeface="Arial" panose="020B0604020202020204" pitchFamily="34" charset="0"/>
                <a:cs typeface="Arial" panose="020B0604020202020204" pitchFamily="34" charset="0"/>
              </a:rPr>
              <a:t>History of Rates and Phase in of Rate Increases Beginning in FY 2023</a:t>
            </a:r>
          </a:p>
        </p:txBody>
      </p:sp>
      <p:pic>
        <p:nvPicPr>
          <p:cNvPr id="3" name="Picture 2">
            <a:extLst>
              <a:ext uri="{FF2B5EF4-FFF2-40B4-BE49-F238E27FC236}">
                <a16:creationId xmlns:a16="http://schemas.microsoft.com/office/drawing/2014/main" id="{2F4F0499-4117-5720-50C9-41125E3A7EB6}"/>
              </a:ext>
            </a:extLst>
          </p:cNvPr>
          <p:cNvPicPr>
            <a:picLocks noChangeAspect="1"/>
          </p:cNvPicPr>
          <p:nvPr/>
        </p:nvPicPr>
        <p:blipFill>
          <a:blip r:embed="rId4"/>
          <a:stretch>
            <a:fillRect/>
          </a:stretch>
        </p:blipFill>
        <p:spPr>
          <a:xfrm>
            <a:off x="1668800" y="1404851"/>
            <a:ext cx="8854399" cy="5328458"/>
          </a:xfrm>
          <a:prstGeom prst="rect">
            <a:avLst/>
          </a:prstGeom>
        </p:spPr>
      </p:pic>
      <p:sp>
        <p:nvSpPr>
          <p:cNvPr id="7" name="Slide Number Placeholder 6">
            <a:extLst>
              <a:ext uri="{FF2B5EF4-FFF2-40B4-BE49-F238E27FC236}">
                <a16:creationId xmlns:a16="http://schemas.microsoft.com/office/drawing/2014/main" id="{460AF793-D506-E92D-B0F9-6B9C5B3DA01C}"/>
              </a:ext>
            </a:extLst>
          </p:cNvPr>
          <p:cNvSpPr>
            <a:spLocks noGrp="1"/>
          </p:cNvSpPr>
          <p:nvPr>
            <p:ph type="sldNum" sz="quarter" idx="12"/>
          </p:nvPr>
        </p:nvSpPr>
        <p:spPr/>
        <p:txBody>
          <a:bodyPr/>
          <a:lstStyle/>
          <a:p>
            <a:fld id="{F5429E20-6135-4A01-AE1B-F6BE31181CEC}" type="slidenum">
              <a:rPr lang="en-US" smtClean="0"/>
              <a:t>73</a:t>
            </a:fld>
            <a:endParaRPr lang="en-US" dirty="0"/>
          </a:p>
        </p:txBody>
      </p:sp>
    </p:spTree>
    <p:extLst>
      <p:ext uri="{BB962C8B-B14F-4D97-AF65-F5344CB8AC3E}">
        <p14:creationId xmlns:p14="http://schemas.microsoft.com/office/powerpoint/2010/main" val="65329727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 rectangle&#10;&#10;Description automatically generated">
            <a:extLst>
              <a:ext uri="{FF2B5EF4-FFF2-40B4-BE49-F238E27FC236}">
                <a16:creationId xmlns:a16="http://schemas.microsoft.com/office/drawing/2014/main" id="{2AD9DEC6-B3CA-4C4F-9C22-0D644D9CE1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cxnSp>
        <p:nvCxnSpPr>
          <p:cNvPr id="6" name="Straight Connector 5">
            <a:extLst>
              <a:ext uri="{FF2B5EF4-FFF2-40B4-BE49-F238E27FC236}">
                <a16:creationId xmlns:a16="http://schemas.microsoft.com/office/drawing/2014/main" id="{F1A1B8DC-CE16-4098-920A-BF94DA555DB4}"/>
              </a:ext>
            </a:extLst>
          </p:cNvPr>
          <p:cNvCxnSpPr/>
          <p:nvPr/>
        </p:nvCxnSpPr>
        <p:spPr>
          <a:xfrm>
            <a:off x="1981199" y="3192731"/>
            <a:ext cx="8229600" cy="0"/>
          </a:xfrm>
          <a:prstGeom prst="line">
            <a:avLst/>
          </a:prstGeom>
          <a:ln w="31750">
            <a:solidFill>
              <a:srgbClr val="CC9900"/>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5E77AD39-CF37-9203-11A1-C6180196C78F}"/>
              </a:ext>
            </a:extLst>
          </p:cNvPr>
          <p:cNvSpPr txBox="1"/>
          <p:nvPr/>
        </p:nvSpPr>
        <p:spPr>
          <a:xfrm>
            <a:off x="117844" y="624538"/>
            <a:ext cx="10751288" cy="350865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FY 2024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(Certified) Teacher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Salary Schedule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500" b="0" i="0" u="none" strike="noStrike" kern="1200" cap="none" spc="0" normalizeH="0" baseline="0" noProof="0" dirty="0">
                <a:ln>
                  <a:noFill/>
                </a:ln>
                <a:solidFill>
                  <a:srgbClr val="FFC000">
                    <a:lumMod val="40000"/>
                    <a:lumOff val="60000"/>
                  </a:srgbClr>
                </a:solidFill>
                <a:effectLst/>
                <a:uLnTx/>
                <a:uFillTx/>
                <a:latin typeface="Arial" panose="020B0604020202020204" pitchFamily="34" charset="0"/>
                <a:ea typeface="+mn-ea"/>
                <a:cs typeface="Arial" panose="020B0604020202020204" pitchFamily="34" charset="0"/>
              </a:rPr>
              <a:t>(includes $2,000 Increase)</a:t>
            </a:r>
          </a:p>
        </p:txBody>
      </p:sp>
      <p:sp>
        <p:nvSpPr>
          <p:cNvPr id="4" name="Slide Number Placeholder 3">
            <a:extLst>
              <a:ext uri="{FF2B5EF4-FFF2-40B4-BE49-F238E27FC236}">
                <a16:creationId xmlns:a16="http://schemas.microsoft.com/office/drawing/2014/main" id="{DB4AE0B9-DF18-E158-EEDA-762E58B3ABFA}"/>
              </a:ext>
            </a:extLst>
          </p:cNvPr>
          <p:cNvSpPr>
            <a:spLocks noGrp="1"/>
          </p:cNvSpPr>
          <p:nvPr>
            <p:ph type="sldNum" sz="quarter" idx="12"/>
          </p:nvPr>
        </p:nvSpPr>
        <p:spPr/>
        <p:txBody>
          <a:bodyPr/>
          <a:lstStyle/>
          <a:p>
            <a:fld id="{F5429E20-6135-4A01-AE1B-F6BE31181CEC}" type="slidenum">
              <a:rPr lang="en-US" smtClean="0"/>
              <a:t>74</a:t>
            </a:fld>
            <a:endParaRPr lang="en-US" dirty="0"/>
          </a:p>
        </p:txBody>
      </p:sp>
    </p:spTree>
    <p:extLst>
      <p:ext uri="{BB962C8B-B14F-4D97-AF65-F5344CB8AC3E}">
        <p14:creationId xmlns:p14="http://schemas.microsoft.com/office/powerpoint/2010/main" val="342184320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97875"/>
            <a:ext cx="12192000" cy="7039143"/>
          </a:xfrm>
          <a:prstGeom prst="rect">
            <a:avLst/>
          </a:prstGeom>
        </p:spPr>
      </p:pic>
      <p:sp>
        <p:nvSpPr>
          <p:cNvPr id="2" name="TextBox 1">
            <a:extLst>
              <a:ext uri="{FF2B5EF4-FFF2-40B4-BE49-F238E27FC236}">
                <a16:creationId xmlns:a16="http://schemas.microsoft.com/office/drawing/2014/main" id="{4881AF18-A4ED-41C6-9D5B-3953E93354C5}"/>
              </a:ext>
            </a:extLst>
          </p:cNvPr>
          <p:cNvSpPr txBox="1"/>
          <p:nvPr/>
        </p:nvSpPr>
        <p:spPr>
          <a:xfrm>
            <a:off x="1033670" y="2666862"/>
            <a:ext cx="10485782" cy="553998"/>
          </a:xfrm>
          <a:prstGeom prst="rect">
            <a:avLst/>
          </a:prstGeom>
          <a:noFill/>
        </p:spPr>
        <p:txBody>
          <a:bodyPr wrap="square" rtlCol="0">
            <a:spAutoFit/>
          </a:bodyPr>
          <a:lstStyle/>
          <a:p>
            <a:r>
              <a:rPr lang="en-US" sz="3000" dirty="0">
                <a:solidFill>
                  <a:schemeClr val="bg1"/>
                </a:solidFill>
                <a:latin typeface="Arial" panose="020B0604020202020204" pitchFamily="34" charset="0"/>
                <a:cs typeface="Arial" panose="020B0604020202020204" pitchFamily="34" charset="0"/>
              </a:rPr>
              <a:t>General Fund Expenditures</a:t>
            </a:r>
          </a:p>
        </p:txBody>
      </p:sp>
      <p:pic>
        <p:nvPicPr>
          <p:cNvPr id="7" name="Picture 6" descr="A picture containing text, screenshot, number, line&#10;&#10;Description automatically generated">
            <a:extLst>
              <a:ext uri="{FF2B5EF4-FFF2-40B4-BE49-F238E27FC236}">
                <a16:creationId xmlns:a16="http://schemas.microsoft.com/office/drawing/2014/main" id="{A3245291-12DE-CBB4-4615-5DEEBB11CD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2549" y="1063604"/>
            <a:ext cx="10846904" cy="5429271"/>
          </a:xfrm>
          <a:prstGeom prst="rect">
            <a:avLst/>
          </a:prstGeom>
        </p:spPr>
      </p:pic>
      <p:sp>
        <p:nvSpPr>
          <p:cNvPr id="8" name="TextBox 7">
            <a:extLst>
              <a:ext uri="{FF2B5EF4-FFF2-40B4-BE49-F238E27FC236}">
                <a16:creationId xmlns:a16="http://schemas.microsoft.com/office/drawing/2014/main" id="{094B4F36-1F55-AFF9-153E-7BC09240897B}"/>
              </a:ext>
            </a:extLst>
          </p:cNvPr>
          <p:cNvSpPr txBox="1"/>
          <p:nvPr/>
        </p:nvSpPr>
        <p:spPr>
          <a:xfrm>
            <a:off x="1241367" y="238986"/>
            <a:ext cx="9709266" cy="707886"/>
          </a:xfrm>
          <a:prstGeom prst="rect">
            <a:avLst/>
          </a:prstGeom>
          <a:noFill/>
        </p:spPr>
        <p:txBody>
          <a:bodyPr wrap="square" rtlCol="0">
            <a:spAutoFit/>
          </a:bodyPr>
          <a:lstStyle/>
          <a:p>
            <a:r>
              <a:rPr lang="en-US" sz="4000" dirty="0">
                <a:solidFill>
                  <a:schemeClr val="bg1"/>
                </a:solidFill>
              </a:rPr>
              <a:t>Certified Salary Schedule</a:t>
            </a:r>
          </a:p>
        </p:txBody>
      </p:sp>
      <p:sp>
        <p:nvSpPr>
          <p:cNvPr id="9" name="Slide Number Placeholder 8">
            <a:extLst>
              <a:ext uri="{FF2B5EF4-FFF2-40B4-BE49-F238E27FC236}">
                <a16:creationId xmlns:a16="http://schemas.microsoft.com/office/drawing/2014/main" id="{65BC0F94-3CE1-1A0F-C9D9-3FB949955D16}"/>
              </a:ext>
            </a:extLst>
          </p:cNvPr>
          <p:cNvSpPr>
            <a:spLocks noGrp="1"/>
          </p:cNvSpPr>
          <p:nvPr>
            <p:ph type="sldNum" sz="quarter" idx="12"/>
          </p:nvPr>
        </p:nvSpPr>
        <p:spPr/>
        <p:txBody>
          <a:bodyPr/>
          <a:lstStyle/>
          <a:p>
            <a:fld id="{F5429E20-6135-4A01-AE1B-F6BE31181CEC}" type="slidenum">
              <a:rPr lang="en-US" smtClean="0"/>
              <a:t>75</a:t>
            </a:fld>
            <a:endParaRPr lang="en-US" dirty="0"/>
          </a:p>
        </p:txBody>
      </p:sp>
    </p:spTree>
    <p:extLst>
      <p:ext uri="{BB962C8B-B14F-4D97-AF65-F5344CB8AC3E}">
        <p14:creationId xmlns:p14="http://schemas.microsoft.com/office/powerpoint/2010/main" val="234621589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 rectangle&#10;&#10;Description automatically generated">
            <a:extLst>
              <a:ext uri="{FF2B5EF4-FFF2-40B4-BE49-F238E27FC236}">
                <a16:creationId xmlns:a16="http://schemas.microsoft.com/office/drawing/2014/main" id="{2AD9DEC6-B3CA-4C4F-9C22-0D644D9CE1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cxnSp>
        <p:nvCxnSpPr>
          <p:cNvPr id="6" name="Straight Connector 5">
            <a:extLst>
              <a:ext uri="{FF2B5EF4-FFF2-40B4-BE49-F238E27FC236}">
                <a16:creationId xmlns:a16="http://schemas.microsoft.com/office/drawing/2014/main" id="{F1A1B8DC-CE16-4098-920A-BF94DA555DB4}"/>
              </a:ext>
            </a:extLst>
          </p:cNvPr>
          <p:cNvCxnSpPr/>
          <p:nvPr/>
        </p:nvCxnSpPr>
        <p:spPr>
          <a:xfrm>
            <a:off x="1981199" y="3192731"/>
            <a:ext cx="8229600" cy="0"/>
          </a:xfrm>
          <a:prstGeom prst="line">
            <a:avLst/>
          </a:prstGeom>
          <a:ln w="31750">
            <a:solidFill>
              <a:srgbClr val="CC9900"/>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5E77AD39-CF37-9203-11A1-C6180196C78F}"/>
              </a:ext>
            </a:extLst>
          </p:cNvPr>
          <p:cNvSpPr txBox="1"/>
          <p:nvPr/>
        </p:nvSpPr>
        <p:spPr>
          <a:xfrm>
            <a:off x="602512" y="624538"/>
            <a:ext cx="10751288" cy="435503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FY 2024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Classified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Salary Schedule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dirty="0">
                <a:ln>
                  <a:noFill/>
                </a:ln>
                <a:solidFill>
                  <a:srgbClr val="FFC000">
                    <a:lumMod val="40000"/>
                    <a:lumOff val="60000"/>
                  </a:srgbClr>
                </a:solidFill>
                <a:effectLst/>
                <a:uLnTx/>
                <a:uFillTx/>
                <a:latin typeface="Arial" panose="020B0604020202020204" pitchFamily="34" charset="0"/>
                <a:ea typeface="+mn-ea"/>
                <a:cs typeface="Arial" panose="020B0604020202020204" pitchFamily="34" charset="0"/>
              </a:rPr>
              <a:t>(includes 5.1% increase for bus drivers, bus monitors, school nutrition assistants, school nutrition servers, school nutrition monitors, school nutrition cashiers, $1,000 increase for custodians, and 2% for all other classified staff)</a:t>
            </a:r>
          </a:p>
        </p:txBody>
      </p:sp>
      <p:sp>
        <p:nvSpPr>
          <p:cNvPr id="4" name="Slide Number Placeholder 3">
            <a:extLst>
              <a:ext uri="{FF2B5EF4-FFF2-40B4-BE49-F238E27FC236}">
                <a16:creationId xmlns:a16="http://schemas.microsoft.com/office/drawing/2014/main" id="{C9CCBD43-30D9-8ED4-4F0A-22EC2F19D60D}"/>
              </a:ext>
            </a:extLst>
          </p:cNvPr>
          <p:cNvSpPr>
            <a:spLocks noGrp="1"/>
          </p:cNvSpPr>
          <p:nvPr>
            <p:ph type="sldNum" sz="quarter" idx="12"/>
          </p:nvPr>
        </p:nvSpPr>
        <p:spPr/>
        <p:txBody>
          <a:bodyPr/>
          <a:lstStyle/>
          <a:p>
            <a:fld id="{F5429E20-6135-4A01-AE1B-F6BE31181CEC}" type="slidenum">
              <a:rPr lang="en-US" smtClean="0"/>
              <a:t>76</a:t>
            </a:fld>
            <a:endParaRPr lang="en-US" dirty="0"/>
          </a:p>
        </p:txBody>
      </p:sp>
    </p:spTree>
    <p:extLst>
      <p:ext uri="{BB962C8B-B14F-4D97-AF65-F5344CB8AC3E}">
        <p14:creationId xmlns:p14="http://schemas.microsoft.com/office/powerpoint/2010/main" val="129061257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sp>
        <p:nvSpPr>
          <p:cNvPr id="2" name="TextBox 1">
            <a:extLst>
              <a:ext uri="{FF2B5EF4-FFF2-40B4-BE49-F238E27FC236}">
                <a16:creationId xmlns:a16="http://schemas.microsoft.com/office/drawing/2014/main" id="{4881AF18-A4ED-41C6-9D5B-3953E93354C5}"/>
              </a:ext>
            </a:extLst>
          </p:cNvPr>
          <p:cNvSpPr txBox="1"/>
          <p:nvPr/>
        </p:nvSpPr>
        <p:spPr>
          <a:xfrm>
            <a:off x="1033670" y="2666862"/>
            <a:ext cx="10485782" cy="553998"/>
          </a:xfrm>
          <a:prstGeom prst="rect">
            <a:avLst/>
          </a:prstGeom>
          <a:noFill/>
        </p:spPr>
        <p:txBody>
          <a:bodyPr wrap="square" rtlCol="0">
            <a:spAutoFit/>
          </a:bodyPr>
          <a:lstStyle/>
          <a:p>
            <a:r>
              <a:rPr lang="en-US" sz="3000" dirty="0">
                <a:solidFill>
                  <a:schemeClr val="bg1"/>
                </a:solidFill>
                <a:latin typeface="Arial" panose="020B0604020202020204" pitchFamily="34" charset="0"/>
                <a:cs typeface="Arial" panose="020B0604020202020204" pitchFamily="34" charset="0"/>
              </a:rPr>
              <a:t>General Fund Expenditures</a:t>
            </a:r>
          </a:p>
        </p:txBody>
      </p:sp>
      <p:pic>
        <p:nvPicPr>
          <p:cNvPr id="6" name="Picture 5" descr="A picture containing text, screenshot, number, font&#10;&#10;Description automatically generated">
            <a:extLst>
              <a:ext uri="{FF2B5EF4-FFF2-40B4-BE49-F238E27FC236}">
                <a16:creationId xmlns:a16="http://schemas.microsoft.com/office/drawing/2014/main" id="{49374AE0-5983-2B71-B942-3B18937EC1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7651" y="1321722"/>
            <a:ext cx="10108276" cy="5466915"/>
          </a:xfrm>
          <a:prstGeom prst="rect">
            <a:avLst/>
          </a:prstGeom>
        </p:spPr>
      </p:pic>
      <p:sp>
        <p:nvSpPr>
          <p:cNvPr id="7" name="TextBox 6">
            <a:extLst>
              <a:ext uri="{FF2B5EF4-FFF2-40B4-BE49-F238E27FC236}">
                <a16:creationId xmlns:a16="http://schemas.microsoft.com/office/drawing/2014/main" id="{12A08E79-FED1-AF37-68D7-483DFBDB2E15}"/>
              </a:ext>
            </a:extLst>
          </p:cNvPr>
          <p:cNvSpPr txBox="1"/>
          <p:nvPr/>
        </p:nvSpPr>
        <p:spPr>
          <a:xfrm>
            <a:off x="1238596" y="448887"/>
            <a:ext cx="9709266" cy="707886"/>
          </a:xfrm>
          <a:prstGeom prst="rect">
            <a:avLst/>
          </a:prstGeom>
          <a:noFill/>
        </p:spPr>
        <p:txBody>
          <a:bodyPr wrap="square" rtlCol="0">
            <a:spAutoFit/>
          </a:bodyPr>
          <a:lstStyle/>
          <a:p>
            <a:r>
              <a:rPr lang="en-US" sz="4000" dirty="0">
                <a:solidFill>
                  <a:schemeClr val="bg1"/>
                </a:solidFill>
              </a:rPr>
              <a:t>Classified Salary Schedule – Page 1</a:t>
            </a:r>
          </a:p>
        </p:txBody>
      </p:sp>
      <p:sp>
        <p:nvSpPr>
          <p:cNvPr id="9" name="Slide Number Placeholder 8">
            <a:extLst>
              <a:ext uri="{FF2B5EF4-FFF2-40B4-BE49-F238E27FC236}">
                <a16:creationId xmlns:a16="http://schemas.microsoft.com/office/drawing/2014/main" id="{010DFEC8-E4A6-4767-8122-5C14A1FD2AF4}"/>
              </a:ext>
            </a:extLst>
          </p:cNvPr>
          <p:cNvSpPr>
            <a:spLocks noGrp="1"/>
          </p:cNvSpPr>
          <p:nvPr>
            <p:ph type="sldNum" sz="quarter" idx="12"/>
          </p:nvPr>
        </p:nvSpPr>
        <p:spPr/>
        <p:txBody>
          <a:bodyPr/>
          <a:lstStyle/>
          <a:p>
            <a:fld id="{F5429E20-6135-4A01-AE1B-F6BE31181CEC}" type="slidenum">
              <a:rPr lang="en-US" smtClean="0"/>
              <a:t>77</a:t>
            </a:fld>
            <a:endParaRPr lang="en-US" dirty="0"/>
          </a:p>
        </p:txBody>
      </p:sp>
    </p:spTree>
    <p:extLst>
      <p:ext uri="{BB962C8B-B14F-4D97-AF65-F5344CB8AC3E}">
        <p14:creationId xmlns:p14="http://schemas.microsoft.com/office/powerpoint/2010/main" val="161467293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97875"/>
            <a:ext cx="12192000" cy="7039143"/>
          </a:xfrm>
          <a:prstGeom prst="rect">
            <a:avLst/>
          </a:prstGeom>
        </p:spPr>
      </p:pic>
      <p:sp>
        <p:nvSpPr>
          <p:cNvPr id="2" name="TextBox 1">
            <a:extLst>
              <a:ext uri="{FF2B5EF4-FFF2-40B4-BE49-F238E27FC236}">
                <a16:creationId xmlns:a16="http://schemas.microsoft.com/office/drawing/2014/main" id="{4881AF18-A4ED-41C6-9D5B-3953E93354C5}"/>
              </a:ext>
            </a:extLst>
          </p:cNvPr>
          <p:cNvSpPr txBox="1"/>
          <p:nvPr/>
        </p:nvSpPr>
        <p:spPr>
          <a:xfrm>
            <a:off x="1033670" y="2666862"/>
            <a:ext cx="10485782" cy="553998"/>
          </a:xfrm>
          <a:prstGeom prst="rect">
            <a:avLst/>
          </a:prstGeom>
          <a:noFill/>
        </p:spPr>
        <p:txBody>
          <a:bodyPr wrap="square" rtlCol="0">
            <a:spAutoFit/>
          </a:bodyPr>
          <a:lstStyle/>
          <a:p>
            <a:r>
              <a:rPr lang="en-US" sz="3000" dirty="0">
                <a:solidFill>
                  <a:schemeClr val="bg1"/>
                </a:solidFill>
                <a:latin typeface="Arial" panose="020B0604020202020204" pitchFamily="34" charset="0"/>
                <a:cs typeface="Arial" panose="020B0604020202020204" pitchFamily="34" charset="0"/>
              </a:rPr>
              <a:t>General Fund Expenditures</a:t>
            </a:r>
          </a:p>
        </p:txBody>
      </p:sp>
      <p:pic>
        <p:nvPicPr>
          <p:cNvPr id="7" name="Picture 6" descr="A picture containing text, screenshot, number, parallel">
            <a:extLst>
              <a:ext uri="{FF2B5EF4-FFF2-40B4-BE49-F238E27FC236}">
                <a16:creationId xmlns:a16="http://schemas.microsoft.com/office/drawing/2014/main" id="{B189A692-4AF3-1344-AD8B-0CD61DCCD8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9463" y="1105593"/>
            <a:ext cx="10050086" cy="5576648"/>
          </a:xfrm>
          <a:prstGeom prst="rect">
            <a:avLst/>
          </a:prstGeom>
        </p:spPr>
      </p:pic>
      <p:sp>
        <p:nvSpPr>
          <p:cNvPr id="9" name="TextBox 8">
            <a:extLst>
              <a:ext uri="{FF2B5EF4-FFF2-40B4-BE49-F238E27FC236}">
                <a16:creationId xmlns:a16="http://schemas.microsoft.com/office/drawing/2014/main" id="{BB400EE1-8C36-D485-1C9C-8C7A9A2DDA16}"/>
              </a:ext>
            </a:extLst>
          </p:cNvPr>
          <p:cNvSpPr txBox="1"/>
          <p:nvPr/>
        </p:nvSpPr>
        <p:spPr>
          <a:xfrm>
            <a:off x="889463" y="219193"/>
            <a:ext cx="9800704" cy="707886"/>
          </a:xfrm>
          <a:prstGeom prst="rect">
            <a:avLst/>
          </a:prstGeom>
          <a:noFill/>
        </p:spPr>
        <p:txBody>
          <a:bodyPr wrap="square">
            <a:spAutoFit/>
          </a:bodyPr>
          <a:lstStyle/>
          <a:p>
            <a:r>
              <a:rPr lang="en-US" sz="4000" dirty="0">
                <a:solidFill>
                  <a:schemeClr val="bg1"/>
                </a:solidFill>
              </a:rPr>
              <a:t>Classified Salary Schedule – Page 2</a:t>
            </a:r>
          </a:p>
        </p:txBody>
      </p:sp>
      <p:sp>
        <p:nvSpPr>
          <p:cNvPr id="10" name="Slide Number Placeholder 9">
            <a:extLst>
              <a:ext uri="{FF2B5EF4-FFF2-40B4-BE49-F238E27FC236}">
                <a16:creationId xmlns:a16="http://schemas.microsoft.com/office/drawing/2014/main" id="{72F4CD38-E0D8-4AD7-843B-78C69B481B96}"/>
              </a:ext>
            </a:extLst>
          </p:cNvPr>
          <p:cNvSpPr>
            <a:spLocks noGrp="1"/>
          </p:cNvSpPr>
          <p:nvPr>
            <p:ph type="sldNum" sz="quarter" idx="12"/>
          </p:nvPr>
        </p:nvSpPr>
        <p:spPr/>
        <p:txBody>
          <a:bodyPr/>
          <a:lstStyle/>
          <a:p>
            <a:fld id="{F5429E20-6135-4A01-AE1B-F6BE31181CEC}" type="slidenum">
              <a:rPr lang="en-US" smtClean="0"/>
              <a:t>78</a:t>
            </a:fld>
            <a:endParaRPr lang="en-US" dirty="0"/>
          </a:p>
        </p:txBody>
      </p:sp>
    </p:spTree>
    <p:extLst>
      <p:ext uri="{BB962C8B-B14F-4D97-AF65-F5344CB8AC3E}">
        <p14:creationId xmlns:p14="http://schemas.microsoft.com/office/powerpoint/2010/main" val="18094274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97875"/>
            <a:ext cx="12192000" cy="7039143"/>
          </a:xfrm>
          <a:prstGeom prst="rect">
            <a:avLst/>
          </a:prstGeom>
        </p:spPr>
      </p:pic>
      <p:sp>
        <p:nvSpPr>
          <p:cNvPr id="2" name="TextBox 1">
            <a:extLst>
              <a:ext uri="{FF2B5EF4-FFF2-40B4-BE49-F238E27FC236}">
                <a16:creationId xmlns:a16="http://schemas.microsoft.com/office/drawing/2014/main" id="{4881AF18-A4ED-41C6-9D5B-3953E93354C5}"/>
              </a:ext>
            </a:extLst>
          </p:cNvPr>
          <p:cNvSpPr txBox="1"/>
          <p:nvPr/>
        </p:nvSpPr>
        <p:spPr>
          <a:xfrm>
            <a:off x="1033670" y="2666862"/>
            <a:ext cx="10485782" cy="553998"/>
          </a:xfrm>
          <a:prstGeom prst="rect">
            <a:avLst/>
          </a:prstGeom>
          <a:noFill/>
        </p:spPr>
        <p:txBody>
          <a:bodyPr wrap="square" rtlCol="0">
            <a:spAutoFit/>
          </a:bodyPr>
          <a:lstStyle/>
          <a:p>
            <a:r>
              <a:rPr lang="en-US" sz="3000" dirty="0">
                <a:solidFill>
                  <a:schemeClr val="bg1"/>
                </a:solidFill>
                <a:latin typeface="Arial" panose="020B0604020202020204" pitchFamily="34" charset="0"/>
                <a:cs typeface="Arial" panose="020B0604020202020204" pitchFamily="34" charset="0"/>
              </a:rPr>
              <a:t>General Fund Expenditures</a:t>
            </a:r>
          </a:p>
        </p:txBody>
      </p:sp>
      <p:pic>
        <p:nvPicPr>
          <p:cNvPr id="6" name="Picture 5" descr="A picture containing text, screenshot, number, parallel">
            <a:extLst>
              <a:ext uri="{FF2B5EF4-FFF2-40B4-BE49-F238E27FC236}">
                <a16:creationId xmlns:a16="http://schemas.microsoft.com/office/drawing/2014/main" id="{D9410F67-85A9-5360-7869-C55514502A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7034" y="969166"/>
            <a:ext cx="10165476" cy="5523709"/>
          </a:xfrm>
          <a:prstGeom prst="rect">
            <a:avLst/>
          </a:prstGeom>
        </p:spPr>
      </p:pic>
      <p:sp>
        <p:nvSpPr>
          <p:cNvPr id="10" name="TextBox 9">
            <a:extLst>
              <a:ext uri="{FF2B5EF4-FFF2-40B4-BE49-F238E27FC236}">
                <a16:creationId xmlns:a16="http://schemas.microsoft.com/office/drawing/2014/main" id="{5B33153B-41C7-DE82-F7CA-68C7567E3D16}"/>
              </a:ext>
            </a:extLst>
          </p:cNvPr>
          <p:cNvSpPr txBox="1"/>
          <p:nvPr/>
        </p:nvSpPr>
        <p:spPr>
          <a:xfrm>
            <a:off x="889463" y="219193"/>
            <a:ext cx="9800704" cy="707886"/>
          </a:xfrm>
          <a:prstGeom prst="rect">
            <a:avLst/>
          </a:prstGeom>
          <a:noFill/>
        </p:spPr>
        <p:txBody>
          <a:bodyPr wrap="square">
            <a:spAutoFit/>
          </a:bodyPr>
          <a:lstStyle/>
          <a:p>
            <a:r>
              <a:rPr lang="en-US" sz="4000" dirty="0">
                <a:solidFill>
                  <a:schemeClr val="bg1"/>
                </a:solidFill>
              </a:rPr>
              <a:t>Classified Salary Schedule – Page 3</a:t>
            </a:r>
          </a:p>
        </p:txBody>
      </p:sp>
      <p:sp>
        <p:nvSpPr>
          <p:cNvPr id="11" name="Slide Number Placeholder 10">
            <a:extLst>
              <a:ext uri="{FF2B5EF4-FFF2-40B4-BE49-F238E27FC236}">
                <a16:creationId xmlns:a16="http://schemas.microsoft.com/office/drawing/2014/main" id="{E603530B-669D-1735-6390-F48D860D8602}"/>
              </a:ext>
            </a:extLst>
          </p:cNvPr>
          <p:cNvSpPr>
            <a:spLocks noGrp="1"/>
          </p:cNvSpPr>
          <p:nvPr>
            <p:ph type="sldNum" sz="quarter" idx="12"/>
          </p:nvPr>
        </p:nvSpPr>
        <p:spPr/>
        <p:txBody>
          <a:bodyPr/>
          <a:lstStyle/>
          <a:p>
            <a:fld id="{F5429E20-6135-4A01-AE1B-F6BE31181CEC}" type="slidenum">
              <a:rPr lang="en-US" smtClean="0"/>
              <a:t>79</a:t>
            </a:fld>
            <a:endParaRPr lang="en-US" dirty="0"/>
          </a:p>
        </p:txBody>
      </p:sp>
    </p:spTree>
    <p:extLst>
      <p:ext uri="{BB962C8B-B14F-4D97-AF65-F5344CB8AC3E}">
        <p14:creationId xmlns:p14="http://schemas.microsoft.com/office/powerpoint/2010/main" val="421347254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97875"/>
            <a:ext cx="12192000" cy="7039143"/>
          </a:xfrm>
          <a:prstGeom prst="rect">
            <a:avLst/>
          </a:prstGeom>
        </p:spPr>
      </p:pic>
      <p:sp>
        <p:nvSpPr>
          <p:cNvPr id="2" name="TextBox 1">
            <a:extLst>
              <a:ext uri="{FF2B5EF4-FFF2-40B4-BE49-F238E27FC236}">
                <a16:creationId xmlns:a16="http://schemas.microsoft.com/office/drawing/2014/main" id="{4881AF18-A4ED-41C6-9D5B-3953E93354C5}"/>
              </a:ext>
            </a:extLst>
          </p:cNvPr>
          <p:cNvSpPr txBox="1"/>
          <p:nvPr/>
        </p:nvSpPr>
        <p:spPr>
          <a:xfrm>
            <a:off x="1033670" y="2666862"/>
            <a:ext cx="10485782" cy="553998"/>
          </a:xfrm>
          <a:prstGeom prst="rect">
            <a:avLst/>
          </a:prstGeom>
          <a:noFill/>
        </p:spPr>
        <p:txBody>
          <a:bodyPr wrap="square" rtlCol="0">
            <a:spAutoFit/>
          </a:bodyPr>
          <a:lstStyle/>
          <a:p>
            <a:r>
              <a:rPr lang="en-US" sz="3000" dirty="0">
                <a:solidFill>
                  <a:schemeClr val="bg1"/>
                </a:solidFill>
                <a:latin typeface="Arial" panose="020B0604020202020204" pitchFamily="34" charset="0"/>
                <a:cs typeface="Arial" panose="020B0604020202020204" pitchFamily="34" charset="0"/>
              </a:rPr>
              <a:t>General Fund Expenditures</a:t>
            </a:r>
          </a:p>
        </p:txBody>
      </p:sp>
      <p:pic>
        <p:nvPicPr>
          <p:cNvPr id="7" name="Picture 6" descr="A picture containing text, screenshot, number, parallel">
            <a:extLst>
              <a:ext uri="{FF2B5EF4-FFF2-40B4-BE49-F238E27FC236}">
                <a16:creationId xmlns:a16="http://schemas.microsoft.com/office/drawing/2014/main" id="{97D7334A-5AA6-61CD-EB17-11F4EB7480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4772" y="1039458"/>
            <a:ext cx="10597737" cy="5515036"/>
          </a:xfrm>
          <a:prstGeom prst="rect">
            <a:avLst/>
          </a:prstGeom>
        </p:spPr>
      </p:pic>
      <p:sp>
        <p:nvSpPr>
          <p:cNvPr id="9" name="TextBox 8">
            <a:extLst>
              <a:ext uri="{FF2B5EF4-FFF2-40B4-BE49-F238E27FC236}">
                <a16:creationId xmlns:a16="http://schemas.microsoft.com/office/drawing/2014/main" id="{B9C3AF9B-91AE-08C8-C407-FB4BBCDCCC60}"/>
              </a:ext>
            </a:extLst>
          </p:cNvPr>
          <p:cNvSpPr txBox="1"/>
          <p:nvPr/>
        </p:nvSpPr>
        <p:spPr>
          <a:xfrm>
            <a:off x="889463" y="219193"/>
            <a:ext cx="9800704" cy="707886"/>
          </a:xfrm>
          <a:prstGeom prst="rect">
            <a:avLst/>
          </a:prstGeom>
          <a:noFill/>
        </p:spPr>
        <p:txBody>
          <a:bodyPr wrap="square">
            <a:spAutoFit/>
          </a:bodyPr>
          <a:lstStyle/>
          <a:p>
            <a:r>
              <a:rPr lang="en-US" sz="4000" dirty="0">
                <a:solidFill>
                  <a:schemeClr val="bg1"/>
                </a:solidFill>
              </a:rPr>
              <a:t>Classified Salary Schedule – Page 4</a:t>
            </a:r>
          </a:p>
        </p:txBody>
      </p:sp>
      <p:sp>
        <p:nvSpPr>
          <p:cNvPr id="10" name="Slide Number Placeholder 9">
            <a:extLst>
              <a:ext uri="{FF2B5EF4-FFF2-40B4-BE49-F238E27FC236}">
                <a16:creationId xmlns:a16="http://schemas.microsoft.com/office/drawing/2014/main" id="{F3765BAB-8AC7-3E11-A4D8-2DD4298BF493}"/>
              </a:ext>
            </a:extLst>
          </p:cNvPr>
          <p:cNvSpPr>
            <a:spLocks noGrp="1"/>
          </p:cNvSpPr>
          <p:nvPr>
            <p:ph type="sldNum" sz="quarter" idx="12"/>
          </p:nvPr>
        </p:nvSpPr>
        <p:spPr/>
        <p:txBody>
          <a:bodyPr/>
          <a:lstStyle/>
          <a:p>
            <a:fld id="{F5429E20-6135-4A01-AE1B-F6BE31181CEC}" type="slidenum">
              <a:rPr lang="en-US" smtClean="0"/>
              <a:t>80</a:t>
            </a:fld>
            <a:endParaRPr lang="en-US" dirty="0"/>
          </a:p>
        </p:txBody>
      </p:sp>
    </p:spTree>
    <p:extLst>
      <p:ext uri="{BB962C8B-B14F-4D97-AF65-F5344CB8AC3E}">
        <p14:creationId xmlns:p14="http://schemas.microsoft.com/office/powerpoint/2010/main" val="412539699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97875"/>
            <a:ext cx="12192000" cy="7039143"/>
          </a:xfrm>
          <a:prstGeom prst="rect">
            <a:avLst/>
          </a:prstGeom>
        </p:spPr>
      </p:pic>
      <p:sp>
        <p:nvSpPr>
          <p:cNvPr id="2" name="TextBox 1">
            <a:extLst>
              <a:ext uri="{FF2B5EF4-FFF2-40B4-BE49-F238E27FC236}">
                <a16:creationId xmlns:a16="http://schemas.microsoft.com/office/drawing/2014/main" id="{4881AF18-A4ED-41C6-9D5B-3953E93354C5}"/>
              </a:ext>
            </a:extLst>
          </p:cNvPr>
          <p:cNvSpPr txBox="1"/>
          <p:nvPr/>
        </p:nvSpPr>
        <p:spPr>
          <a:xfrm>
            <a:off x="1033670" y="2666862"/>
            <a:ext cx="10485782" cy="553998"/>
          </a:xfrm>
          <a:prstGeom prst="rect">
            <a:avLst/>
          </a:prstGeom>
          <a:noFill/>
        </p:spPr>
        <p:txBody>
          <a:bodyPr wrap="square" rtlCol="0">
            <a:spAutoFit/>
          </a:bodyPr>
          <a:lstStyle/>
          <a:p>
            <a:r>
              <a:rPr lang="en-US" sz="3000" dirty="0">
                <a:solidFill>
                  <a:schemeClr val="bg1"/>
                </a:solidFill>
                <a:latin typeface="Arial" panose="020B0604020202020204" pitchFamily="34" charset="0"/>
                <a:cs typeface="Arial" panose="020B0604020202020204" pitchFamily="34" charset="0"/>
              </a:rPr>
              <a:t>General Fund Expenditures</a:t>
            </a:r>
          </a:p>
        </p:txBody>
      </p:sp>
      <p:pic>
        <p:nvPicPr>
          <p:cNvPr id="6" name="Picture 5" descr="A picture containing text, screenshot, number, parallel">
            <a:extLst>
              <a:ext uri="{FF2B5EF4-FFF2-40B4-BE49-F238E27FC236}">
                <a16:creationId xmlns:a16="http://schemas.microsoft.com/office/drawing/2014/main" id="{D3D06BCA-44B8-8237-3BF9-44370AC010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2548" y="1069289"/>
            <a:ext cx="10689961" cy="5489453"/>
          </a:xfrm>
          <a:prstGeom prst="rect">
            <a:avLst/>
          </a:prstGeom>
        </p:spPr>
      </p:pic>
      <p:sp>
        <p:nvSpPr>
          <p:cNvPr id="9" name="TextBox 8">
            <a:extLst>
              <a:ext uri="{FF2B5EF4-FFF2-40B4-BE49-F238E27FC236}">
                <a16:creationId xmlns:a16="http://schemas.microsoft.com/office/drawing/2014/main" id="{188D6034-7D76-473B-C525-3D5C462BE04A}"/>
              </a:ext>
            </a:extLst>
          </p:cNvPr>
          <p:cNvSpPr txBox="1"/>
          <p:nvPr/>
        </p:nvSpPr>
        <p:spPr>
          <a:xfrm>
            <a:off x="889463" y="219193"/>
            <a:ext cx="9800704" cy="707886"/>
          </a:xfrm>
          <a:prstGeom prst="rect">
            <a:avLst/>
          </a:prstGeom>
          <a:noFill/>
        </p:spPr>
        <p:txBody>
          <a:bodyPr wrap="square">
            <a:spAutoFit/>
          </a:bodyPr>
          <a:lstStyle/>
          <a:p>
            <a:r>
              <a:rPr lang="en-US" sz="4000" dirty="0">
                <a:solidFill>
                  <a:schemeClr val="bg1"/>
                </a:solidFill>
              </a:rPr>
              <a:t>Classified Salary Schedule – Page 5</a:t>
            </a:r>
          </a:p>
        </p:txBody>
      </p:sp>
      <p:sp>
        <p:nvSpPr>
          <p:cNvPr id="10" name="Slide Number Placeholder 9">
            <a:extLst>
              <a:ext uri="{FF2B5EF4-FFF2-40B4-BE49-F238E27FC236}">
                <a16:creationId xmlns:a16="http://schemas.microsoft.com/office/drawing/2014/main" id="{F9072B3D-0F29-B022-A015-D9718D3644A7}"/>
              </a:ext>
            </a:extLst>
          </p:cNvPr>
          <p:cNvSpPr>
            <a:spLocks noGrp="1"/>
          </p:cNvSpPr>
          <p:nvPr>
            <p:ph type="sldNum" sz="quarter" idx="12"/>
          </p:nvPr>
        </p:nvSpPr>
        <p:spPr/>
        <p:txBody>
          <a:bodyPr/>
          <a:lstStyle/>
          <a:p>
            <a:fld id="{F5429E20-6135-4A01-AE1B-F6BE31181CEC}" type="slidenum">
              <a:rPr lang="en-US" smtClean="0"/>
              <a:t>81</a:t>
            </a:fld>
            <a:endParaRPr lang="en-US" dirty="0"/>
          </a:p>
        </p:txBody>
      </p:sp>
    </p:spTree>
    <p:extLst>
      <p:ext uri="{BB962C8B-B14F-4D97-AF65-F5344CB8AC3E}">
        <p14:creationId xmlns:p14="http://schemas.microsoft.com/office/powerpoint/2010/main" val="365245642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 rectangle&#10;&#10;Description automatically generated">
            <a:extLst>
              <a:ext uri="{FF2B5EF4-FFF2-40B4-BE49-F238E27FC236}">
                <a16:creationId xmlns:a16="http://schemas.microsoft.com/office/drawing/2014/main" id="{2AD9DEC6-B3CA-4C4F-9C22-0D644D9CE1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99982389-2625-4ABF-8AF6-FA4D5A16091A}"/>
              </a:ext>
            </a:extLst>
          </p:cNvPr>
          <p:cNvSpPr txBox="1"/>
          <p:nvPr/>
        </p:nvSpPr>
        <p:spPr>
          <a:xfrm>
            <a:off x="652604" y="889843"/>
            <a:ext cx="10421816" cy="4862870"/>
          </a:xfrm>
          <a:prstGeom prst="rect">
            <a:avLst/>
          </a:prstGeom>
          <a:noFill/>
        </p:spPr>
        <p:txBody>
          <a:bodyPr wrap="square" rtlCol="0">
            <a:spAutoFit/>
          </a:bodyPr>
          <a:lstStyle/>
          <a:p>
            <a:pPr algn="ctr"/>
            <a:r>
              <a:rPr lang="en-US" sz="5400" b="1" dirty="0">
                <a:solidFill>
                  <a:schemeClr val="bg1"/>
                </a:solidFill>
                <a:latin typeface="Arial" panose="020B0604020202020204" pitchFamily="34" charset="0"/>
                <a:cs typeface="Arial" panose="020B0604020202020204" pitchFamily="34" charset="0"/>
              </a:rPr>
              <a:t>FY 2024</a:t>
            </a:r>
          </a:p>
          <a:p>
            <a:pPr algn="ctr"/>
            <a:r>
              <a:rPr lang="en-US" sz="5400" b="1" dirty="0">
                <a:solidFill>
                  <a:schemeClr val="bg1"/>
                </a:solidFill>
                <a:latin typeface="Arial" panose="020B0604020202020204" pitchFamily="34" charset="0"/>
                <a:cs typeface="Arial" panose="020B0604020202020204" pitchFamily="34" charset="0"/>
              </a:rPr>
              <a:t>Recommended  </a:t>
            </a:r>
          </a:p>
          <a:p>
            <a:pPr algn="ctr"/>
            <a:r>
              <a:rPr lang="en-US" sz="5400" b="1" dirty="0">
                <a:solidFill>
                  <a:schemeClr val="bg1"/>
                </a:solidFill>
                <a:latin typeface="Arial" panose="020B0604020202020204" pitchFamily="34" charset="0"/>
                <a:cs typeface="Arial" panose="020B0604020202020204" pitchFamily="34" charset="0"/>
              </a:rPr>
              <a:t>Budget </a:t>
            </a:r>
          </a:p>
          <a:p>
            <a:pPr algn="ctr"/>
            <a:endParaRPr lang="en-US" sz="3500" b="1" dirty="0">
              <a:solidFill>
                <a:schemeClr val="bg1"/>
              </a:solidFill>
              <a:latin typeface="Arial" panose="020B0604020202020204" pitchFamily="34" charset="0"/>
              <a:cs typeface="Arial" panose="020B0604020202020204" pitchFamily="34" charset="0"/>
            </a:endParaRPr>
          </a:p>
          <a:p>
            <a:pPr algn="ctr"/>
            <a:r>
              <a:rPr lang="en-US" sz="6000" b="1" dirty="0">
                <a:solidFill>
                  <a:schemeClr val="bg1"/>
                </a:solidFill>
                <a:latin typeface="Arial" panose="020B0604020202020204" pitchFamily="34" charset="0"/>
                <a:cs typeface="Arial" panose="020B0604020202020204" pitchFamily="34" charset="0"/>
              </a:rPr>
              <a:t>All Funds </a:t>
            </a:r>
          </a:p>
          <a:p>
            <a:pPr algn="ctr"/>
            <a:endParaRPr lang="en-US" sz="5400" b="1" dirty="0">
              <a:solidFill>
                <a:schemeClr val="bg1"/>
              </a:solidFill>
              <a:latin typeface="Arial" panose="020B0604020202020204" pitchFamily="34" charset="0"/>
              <a:cs typeface="Arial" panose="020B0604020202020204" pitchFamily="34" charset="0"/>
            </a:endParaRPr>
          </a:p>
        </p:txBody>
      </p:sp>
      <p:cxnSp>
        <p:nvCxnSpPr>
          <p:cNvPr id="6" name="Straight Connector 5">
            <a:extLst>
              <a:ext uri="{FF2B5EF4-FFF2-40B4-BE49-F238E27FC236}">
                <a16:creationId xmlns:a16="http://schemas.microsoft.com/office/drawing/2014/main" id="{F1A1B8DC-CE16-4098-920A-BF94DA555DB4}"/>
              </a:ext>
            </a:extLst>
          </p:cNvPr>
          <p:cNvCxnSpPr/>
          <p:nvPr/>
        </p:nvCxnSpPr>
        <p:spPr>
          <a:xfrm>
            <a:off x="1915886" y="3593948"/>
            <a:ext cx="8229600" cy="0"/>
          </a:xfrm>
          <a:prstGeom prst="line">
            <a:avLst/>
          </a:prstGeom>
          <a:ln w="31750">
            <a:solidFill>
              <a:srgbClr val="CC9900"/>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C7E1D1A6-8D19-E8C0-894C-126C0725F4F6}"/>
              </a:ext>
            </a:extLst>
          </p:cNvPr>
          <p:cNvSpPr>
            <a:spLocks noGrp="1"/>
          </p:cNvSpPr>
          <p:nvPr>
            <p:ph type="sldNum" sz="quarter" idx="12"/>
          </p:nvPr>
        </p:nvSpPr>
        <p:spPr/>
        <p:txBody>
          <a:bodyPr/>
          <a:lstStyle/>
          <a:p>
            <a:fld id="{F5429E20-6135-4A01-AE1B-F6BE31181CEC}" type="slidenum">
              <a:rPr lang="en-US" smtClean="0"/>
              <a:t>82</a:t>
            </a:fld>
            <a:endParaRPr lang="en-US" dirty="0"/>
          </a:p>
        </p:txBody>
      </p:sp>
    </p:spTree>
    <p:extLst>
      <p:ext uri="{BB962C8B-B14F-4D97-AF65-F5344CB8AC3E}">
        <p14:creationId xmlns:p14="http://schemas.microsoft.com/office/powerpoint/2010/main" val="139107839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hape&#10;&#10;Description automatically generated with medium confidence">
            <a:extLst>
              <a:ext uri="{FF2B5EF4-FFF2-40B4-BE49-F238E27FC236}">
                <a16:creationId xmlns:a16="http://schemas.microsoft.com/office/drawing/2014/main" id="{2D0E6353-DFAE-4C7F-989F-C1371F7E8E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a:extLst>
              <a:ext uri="{FF2B5EF4-FFF2-40B4-BE49-F238E27FC236}">
                <a16:creationId xmlns:a16="http://schemas.microsoft.com/office/drawing/2014/main" id="{8DA576C3-E2FE-9827-272C-EB34FAE3F4E5}"/>
              </a:ext>
            </a:extLst>
          </p:cNvPr>
          <p:cNvSpPr txBox="1"/>
          <p:nvPr/>
        </p:nvSpPr>
        <p:spPr>
          <a:xfrm>
            <a:off x="3042303" y="76464"/>
            <a:ext cx="5794049" cy="461665"/>
          </a:xfrm>
          <a:prstGeom prst="rect">
            <a:avLst/>
          </a:prstGeom>
          <a:noFill/>
        </p:spPr>
        <p:txBody>
          <a:bodyPr wrap="square" rtlCol="0">
            <a:spAutoFit/>
          </a:bodyPr>
          <a:lstStyle/>
          <a:p>
            <a:pPr algn="ctr"/>
            <a:r>
              <a:rPr lang="en-US" sz="2400" b="1" dirty="0">
                <a:latin typeface="Arial" panose="020B0604020202020204" pitchFamily="34" charset="0"/>
                <a:cs typeface="Arial" panose="020B0604020202020204" pitchFamily="34" charset="0"/>
              </a:rPr>
              <a:t>Recommended Budget - All Funds</a:t>
            </a:r>
          </a:p>
        </p:txBody>
      </p:sp>
      <p:sp>
        <p:nvSpPr>
          <p:cNvPr id="13" name="TextBox 12">
            <a:extLst>
              <a:ext uri="{FF2B5EF4-FFF2-40B4-BE49-F238E27FC236}">
                <a16:creationId xmlns:a16="http://schemas.microsoft.com/office/drawing/2014/main" id="{37647271-638F-3DEA-FCED-9FCED20308E3}"/>
              </a:ext>
            </a:extLst>
          </p:cNvPr>
          <p:cNvSpPr txBox="1"/>
          <p:nvPr/>
        </p:nvSpPr>
        <p:spPr>
          <a:xfrm>
            <a:off x="858853" y="740489"/>
            <a:ext cx="11135170" cy="1477328"/>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The total expenditure budget for FY 2024 is approximately $410.7 million, representing a $62.5 million or 17.9% increase over the FY 2023 initial budget.  Overall, the budget recommendation for FY 2024 consists of $391.8 million in operating revenues and transfers in and $410.7 million in operating expenditures and transfers out.  With an estimated beginning fund balance of $122.6 million, the combined ending fund balance for all funds is approximately $103.7 million.</a:t>
            </a:r>
          </a:p>
        </p:txBody>
      </p:sp>
      <p:pic>
        <p:nvPicPr>
          <p:cNvPr id="12" name="Picture 11">
            <a:extLst>
              <a:ext uri="{FF2B5EF4-FFF2-40B4-BE49-F238E27FC236}">
                <a16:creationId xmlns:a16="http://schemas.microsoft.com/office/drawing/2014/main" id="{44F17AB7-A4C4-55E9-8CC1-4F77F3B0E389}"/>
              </a:ext>
            </a:extLst>
          </p:cNvPr>
          <p:cNvPicPr>
            <a:picLocks noChangeAspect="1"/>
          </p:cNvPicPr>
          <p:nvPr/>
        </p:nvPicPr>
        <p:blipFill>
          <a:blip r:embed="rId3"/>
          <a:stretch>
            <a:fillRect/>
          </a:stretch>
        </p:blipFill>
        <p:spPr>
          <a:xfrm>
            <a:off x="1008404" y="2261108"/>
            <a:ext cx="10487025" cy="3574427"/>
          </a:xfrm>
          <a:prstGeom prst="rect">
            <a:avLst/>
          </a:prstGeom>
        </p:spPr>
      </p:pic>
      <p:sp>
        <p:nvSpPr>
          <p:cNvPr id="2" name="Slide Number Placeholder 1">
            <a:extLst>
              <a:ext uri="{FF2B5EF4-FFF2-40B4-BE49-F238E27FC236}">
                <a16:creationId xmlns:a16="http://schemas.microsoft.com/office/drawing/2014/main" id="{D0EB6C65-F455-296E-C714-25E9F4EB2294}"/>
              </a:ext>
            </a:extLst>
          </p:cNvPr>
          <p:cNvSpPr>
            <a:spLocks noGrp="1"/>
          </p:cNvSpPr>
          <p:nvPr>
            <p:ph type="sldNum" sz="quarter" idx="12"/>
          </p:nvPr>
        </p:nvSpPr>
        <p:spPr>
          <a:xfrm>
            <a:off x="8577349" y="6164205"/>
            <a:ext cx="2743200" cy="365125"/>
          </a:xfrm>
        </p:spPr>
        <p:txBody>
          <a:bodyPr/>
          <a:lstStyle/>
          <a:p>
            <a:fld id="{F5429E20-6135-4A01-AE1B-F6BE31181CEC}" type="slidenum">
              <a:rPr lang="en-US" smtClean="0"/>
              <a:t>83</a:t>
            </a:fld>
            <a:endParaRPr lang="en-US" dirty="0"/>
          </a:p>
        </p:txBody>
      </p:sp>
    </p:spTree>
    <p:extLst>
      <p:ext uri="{BB962C8B-B14F-4D97-AF65-F5344CB8AC3E}">
        <p14:creationId xmlns:p14="http://schemas.microsoft.com/office/powerpoint/2010/main" val="394960094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4881AF18-A4ED-41C6-9D5B-3953E93354C5}"/>
              </a:ext>
            </a:extLst>
          </p:cNvPr>
          <p:cNvSpPr txBox="1"/>
          <p:nvPr/>
        </p:nvSpPr>
        <p:spPr>
          <a:xfrm>
            <a:off x="1033670" y="2666862"/>
            <a:ext cx="10485782" cy="553998"/>
          </a:xfrm>
          <a:prstGeom prst="rect">
            <a:avLst/>
          </a:prstGeom>
          <a:noFill/>
        </p:spPr>
        <p:txBody>
          <a:bodyPr wrap="square" rtlCol="0">
            <a:spAutoFit/>
          </a:bodyPr>
          <a:lstStyle/>
          <a:p>
            <a:r>
              <a:rPr lang="en-US" sz="3000" dirty="0">
                <a:solidFill>
                  <a:schemeClr val="bg1"/>
                </a:solidFill>
                <a:latin typeface="Arial" panose="020B0604020202020204" pitchFamily="34" charset="0"/>
                <a:cs typeface="Arial" panose="020B0604020202020204" pitchFamily="34" charset="0"/>
              </a:rPr>
              <a:t>General Fund Expenditures</a:t>
            </a:r>
          </a:p>
        </p:txBody>
      </p:sp>
      <p:sp>
        <p:nvSpPr>
          <p:cNvPr id="6" name="TextBox 5">
            <a:extLst>
              <a:ext uri="{FF2B5EF4-FFF2-40B4-BE49-F238E27FC236}">
                <a16:creationId xmlns:a16="http://schemas.microsoft.com/office/drawing/2014/main" id="{0590901C-16B1-4167-A625-EB2CEF74B0C3}"/>
              </a:ext>
            </a:extLst>
          </p:cNvPr>
          <p:cNvSpPr txBox="1"/>
          <p:nvPr/>
        </p:nvSpPr>
        <p:spPr>
          <a:xfrm>
            <a:off x="1394893" y="475538"/>
            <a:ext cx="9700569" cy="630942"/>
          </a:xfrm>
          <a:prstGeom prst="rect">
            <a:avLst/>
          </a:prstGeom>
          <a:noFill/>
        </p:spPr>
        <p:txBody>
          <a:bodyPr wrap="square" rtlCol="0">
            <a:spAutoFit/>
          </a:bodyPr>
          <a:lstStyle/>
          <a:p>
            <a:pPr algn="ctr"/>
            <a:r>
              <a:rPr lang="en-US" sz="3500" b="1" dirty="0">
                <a:solidFill>
                  <a:schemeClr val="bg1"/>
                </a:solidFill>
                <a:latin typeface="Arial" panose="020B0604020202020204" pitchFamily="34" charset="0"/>
                <a:cs typeface="Arial" panose="020B0604020202020204" pitchFamily="34" charset="0"/>
              </a:rPr>
              <a:t>Graph of All Funds</a:t>
            </a:r>
          </a:p>
        </p:txBody>
      </p:sp>
      <p:graphicFrame>
        <p:nvGraphicFramePr>
          <p:cNvPr id="9" name="Chart 8">
            <a:extLst>
              <a:ext uri="{FF2B5EF4-FFF2-40B4-BE49-F238E27FC236}">
                <a16:creationId xmlns:a16="http://schemas.microsoft.com/office/drawing/2014/main" id="{38B51DB2-0855-A943-EBD9-61F3EE0E8201}"/>
              </a:ext>
            </a:extLst>
          </p:cNvPr>
          <p:cNvGraphicFramePr/>
          <p:nvPr>
            <p:extLst>
              <p:ext uri="{D42A27DB-BD31-4B8C-83A1-F6EECF244321}">
                <p14:modId xmlns:p14="http://schemas.microsoft.com/office/powerpoint/2010/main" val="2595797346"/>
              </p:ext>
            </p:extLst>
          </p:nvPr>
        </p:nvGraphicFramePr>
        <p:xfrm>
          <a:off x="904671" y="1361692"/>
          <a:ext cx="10787975" cy="5131183"/>
        </p:xfrm>
        <a:graphic>
          <a:graphicData uri="http://schemas.openxmlformats.org/drawingml/2006/chart">
            <c:chart xmlns:c="http://schemas.openxmlformats.org/drawingml/2006/chart" xmlns:r="http://schemas.openxmlformats.org/officeDocument/2006/relationships" r:id="rId3"/>
          </a:graphicData>
        </a:graphic>
      </p:graphicFrame>
      <p:sp>
        <p:nvSpPr>
          <p:cNvPr id="3" name="Slide Number Placeholder 2">
            <a:extLst>
              <a:ext uri="{FF2B5EF4-FFF2-40B4-BE49-F238E27FC236}">
                <a16:creationId xmlns:a16="http://schemas.microsoft.com/office/drawing/2014/main" id="{C4EE2DB6-8EF3-4740-364B-66A8F9DF9F22}"/>
              </a:ext>
            </a:extLst>
          </p:cNvPr>
          <p:cNvSpPr>
            <a:spLocks noGrp="1"/>
          </p:cNvSpPr>
          <p:nvPr>
            <p:ph type="sldNum" sz="quarter" idx="12"/>
          </p:nvPr>
        </p:nvSpPr>
        <p:spPr/>
        <p:txBody>
          <a:bodyPr/>
          <a:lstStyle/>
          <a:p>
            <a:fld id="{F5429E20-6135-4A01-AE1B-F6BE31181CEC}" type="slidenum">
              <a:rPr lang="en-US" smtClean="0"/>
              <a:t>84</a:t>
            </a:fld>
            <a:endParaRPr lang="en-US" dirty="0"/>
          </a:p>
        </p:txBody>
      </p:sp>
    </p:spTree>
    <p:extLst>
      <p:ext uri="{BB962C8B-B14F-4D97-AF65-F5344CB8AC3E}">
        <p14:creationId xmlns:p14="http://schemas.microsoft.com/office/powerpoint/2010/main" val="384063470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4881AF18-A4ED-41C6-9D5B-3953E93354C5}"/>
              </a:ext>
            </a:extLst>
          </p:cNvPr>
          <p:cNvSpPr txBox="1"/>
          <p:nvPr/>
        </p:nvSpPr>
        <p:spPr>
          <a:xfrm>
            <a:off x="1033670" y="2666862"/>
            <a:ext cx="10485782" cy="553998"/>
          </a:xfrm>
          <a:prstGeom prst="rect">
            <a:avLst/>
          </a:prstGeom>
          <a:noFill/>
        </p:spPr>
        <p:txBody>
          <a:bodyPr wrap="square" rtlCol="0">
            <a:spAutoFit/>
          </a:bodyPr>
          <a:lstStyle/>
          <a:p>
            <a:r>
              <a:rPr lang="en-US" sz="3000" dirty="0">
                <a:solidFill>
                  <a:schemeClr val="bg1"/>
                </a:solidFill>
                <a:latin typeface="Arial" panose="020B0604020202020204" pitchFamily="34" charset="0"/>
                <a:cs typeface="Arial" panose="020B0604020202020204" pitchFamily="34" charset="0"/>
              </a:rPr>
              <a:t>General Fund Expenditures</a:t>
            </a:r>
          </a:p>
        </p:txBody>
      </p:sp>
      <p:sp>
        <p:nvSpPr>
          <p:cNvPr id="6" name="TextBox 5">
            <a:extLst>
              <a:ext uri="{FF2B5EF4-FFF2-40B4-BE49-F238E27FC236}">
                <a16:creationId xmlns:a16="http://schemas.microsoft.com/office/drawing/2014/main" id="{0590901C-16B1-4167-A625-EB2CEF74B0C3}"/>
              </a:ext>
            </a:extLst>
          </p:cNvPr>
          <p:cNvSpPr txBox="1"/>
          <p:nvPr/>
        </p:nvSpPr>
        <p:spPr>
          <a:xfrm>
            <a:off x="1355982" y="379324"/>
            <a:ext cx="9700569" cy="954107"/>
          </a:xfrm>
          <a:prstGeom prst="rect">
            <a:avLst/>
          </a:prstGeom>
          <a:noFill/>
        </p:spPr>
        <p:txBody>
          <a:bodyPr wrap="square" rtlCol="0">
            <a:spAutoFit/>
          </a:bodyPr>
          <a:lstStyle/>
          <a:p>
            <a:r>
              <a:rPr lang="en-US" sz="2800" dirty="0">
                <a:solidFill>
                  <a:schemeClr val="bg1"/>
                </a:solidFill>
                <a:latin typeface="Arial" panose="020B0604020202020204" pitchFamily="34" charset="0"/>
                <a:cs typeface="Arial" panose="020B0604020202020204" pitchFamily="34" charset="0"/>
              </a:rPr>
              <a:t>FY 2024 Recommended Budget for All Funds</a:t>
            </a:r>
          </a:p>
          <a:p>
            <a:endParaRPr lang="en-US" sz="2800" dirty="0">
              <a:solidFill>
                <a:schemeClr val="bg1"/>
              </a:solidFill>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44BBE5D0-41EE-82EF-4145-77C954BBFF0F}"/>
              </a:ext>
            </a:extLst>
          </p:cNvPr>
          <p:cNvSpPr>
            <a:spLocks noGrp="1"/>
          </p:cNvSpPr>
          <p:nvPr>
            <p:ph type="sldNum" sz="quarter" idx="12"/>
          </p:nvPr>
        </p:nvSpPr>
        <p:spPr/>
        <p:txBody>
          <a:bodyPr/>
          <a:lstStyle/>
          <a:p>
            <a:fld id="{F5429E20-6135-4A01-AE1B-F6BE31181CEC}" type="slidenum">
              <a:rPr lang="en-US" smtClean="0"/>
              <a:t>85</a:t>
            </a:fld>
            <a:endParaRPr lang="en-US" dirty="0"/>
          </a:p>
        </p:txBody>
      </p:sp>
      <p:pic>
        <p:nvPicPr>
          <p:cNvPr id="7" name="Picture 6">
            <a:extLst>
              <a:ext uri="{FF2B5EF4-FFF2-40B4-BE49-F238E27FC236}">
                <a16:creationId xmlns:a16="http://schemas.microsoft.com/office/drawing/2014/main" id="{9FECF5A1-FD71-25D0-053E-446830324B32}"/>
              </a:ext>
            </a:extLst>
          </p:cNvPr>
          <p:cNvPicPr>
            <a:picLocks noChangeAspect="1"/>
          </p:cNvPicPr>
          <p:nvPr/>
        </p:nvPicPr>
        <p:blipFill>
          <a:blip r:embed="rId3"/>
          <a:stretch>
            <a:fillRect/>
          </a:stretch>
        </p:blipFill>
        <p:spPr>
          <a:xfrm>
            <a:off x="672548" y="1393831"/>
            <a:ext cx="10815241" cy="4901609"/>
          </a:xfrm>
          <a:prstGeom prst="rect">
            <a:avLst/>
          </a:prstGeom>
        </p:spPr>
      </p:pic>
    </p:spTree>
    <p:extLst>
      <p:ext uri="{BB962C8B-B14F-4D97-AF65-F5344CB8AC3E}">
        <p14:creationId xmlns:p14="http://schemas.microsoft.com/office/powerpoint/2010/main" val="205389314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4881AF18-A4ED-41C6-9D5B-3953E93354C5}"/>
              </a:ext>
            </a:extLst>
          </p:cNvPr>
          <p:cNvSpPr txBox="1"/>
          <p:nvPr/>
        </p:nvSpPr>
        <p:spPr>
          <a:xfrm>
            <a:off x="1033670" y="2666862"/>
            <a:ext cx="10485782" cy="553998"/>
          </a:xfrm>
          <a:prstGeom prst="rect">
            <a:avLst/>
          </a:prstGeom>
          <a:noFill/>
        </p:spPr>
        <p:txBody>
          <a:bodyPr wrap="square" rtlCol="0">
            <a:spAutoFit/>
          </a:bodyPr>
          <a:lstStyle/>
          <a:p>
            <a:r>
              <a:rPr lang="en-US" sz="3000" dirty="0">
                <a:solidFill>
                  <a:schemeClr val="bg1"/>
                </a:solidFill>
                <a:latin typeface="Arial" panose="020B0604020202020204" pitchFamily="34" charset="0"/>
                <a:cs typeface="Arial" panose="020B0604020202020204" pitchFamily="34" charset="0"/>
              </a:rPr>
              <a:t>General Fund Expenditures</a:t>
            </a:r>
          </a:p>
        </p:txBody>
      </p:sp>
      <p:sp>
        <p:nvSpPr>
          <p:cNvPr id="6" name="TextBox 5">
            <a:extLst>
              <a:ext uri="{FF2B5EF4-FFF2-40B4-BE49-F238E27FC236}">
                <a16:creationId xmlns:a16="http://schemas.microsoft.com/office/drawing/2014/main" id="{0590901C-16B1-4167-A625-EB2CEF74B0C3}"/>
              </a:ext>
            </a:extLst>
          </p:cNvPr>
          <p:cNvSpPr txBox="1"/>
          <p:nvPr/>
        </p:nvSpPr>
        <p:spPr>
          <a:xfrm>
            <a:off x="1355982" y="379324"/>
            <a:ext cx="9700569" cy="954107"/>
          </a:xfrm>
          <a:prstGeom prst="rect">
            <a:avLst/>
          </a:prstGeom>
          <a:noFill/>
        </p:spPr>
        <p:txBody>
          <a:bodyPr wrap="square" rtlCol="0">
            <a:spAutoFit/>
          </a:bodyPr>
          <a:lstStyle/>
          <a:p>
            <a:pPr algn="ctr"/>
            <a:r>
              <a:rPr lang="en-US" sz="2800" dirty="0">
                <a:solidFill>
                  <a:schemeClr val="bg1"/>
                </a:solidFill>
                <a:latin typeface="Arial" panose="020B0604020202020204" pitchFamily="34" charset="0"/>
                <a:cs typeface="Arial" panose="020B0604020202020204" pitchFamily="34" charset="0"/>
              </a:rPr>
              <a:t>FY 2024 Recommended Budget for All Funds</a:t>
            </a:r>
          </a:p>
          <a:p>
            <a:endParaRPr lang="en-US" sz="2800" dirty="0">
              <a:solidFill>
                <a:schemeClr val="bg1"/>
              </a:solidFill>
              <a:latin typeface="Arial" panose="020B0604020202020204" pitchFamily="34" charset="0"/>
              <a:cs typeface="Arial" panose="020B0604020202020204" pitchFamily="34" charset="0"/>
            </a:endParaRPr>
          </a:p>
        </p:txBody>
      </p:sp>
      <p:sp>
        <p:nvSpPr>
          <p:cNvPr id="7" name="Slide Number Placeholder 6">
            <a:extLst>
              <a:ext uri="{FF2B5EF4-FFF2-40B4-BE49-F238E27FC236}">
                <a16:creationId xmlns:a16="http://schemas.microsoft.com/office/drawing/2014/main" id="{7CC77692-C88A-FEAB-F8B4-2C5580CC04EC}"/>
              </a:ext>
            </a:extLst>
          </p:cNvPr>
          <p:cNvSpPr>
            <a:spLocks noGrp="1"/>
          </p:cNvSpPr>
          <p:nvPr>
            <p:ph type="sldNum" sz="quarter" idx="12"/>
          </p:nvPr>
        </p:nvSpPr>
        <p:spPr/>
        <p:txBody>
          <a:bodyPr/>
          <a:lstStyle/>
          <a:p>
            <a:fld id="{F5429E20-6135-4A01-AE1B-F6BE31181CEC}" type="slidenum">
              <a:rPr lang="en-US" smtClean="0"/>
              <a:t>86</a:t>
            </a:fld>
            <a:endParaRPr lang="en-US" dirty="0"/>
          </a:p>
        </p:txBody>
      </p:sp>
      <p:pic>
        <p:nvPicPr>
          <p:cNvPr id="8" name="Picture 7">
            <a:extLst>
              <a:ext uri="{FF2B5EF4-FFF2-40B4-BE49-F238E27FC236}">
                <a16:creationId xmlns:a16="http://schemas.microsoft.com/office/drawing/2014/main" id="{22B90557-F065-2D16-D058-D7C6A7DD6072}"/>
              </a:ext>
            </a:extLst>
          </p:cNvPr>
          <p:cNvPicPr>
            <a:picLocks noChangeAspect="1"/>
          </p:cNvPicPr>
          <p:nvPr/>
        </p:nvPicPr>
        <p:blipFill>
          <a:blip r:embed="rId4"/>
          <a:stretch>
            <a:fillRect/>
          </a:stretch>
        </p:blipFill>
        <p:spPr>
          <a:xfrm>
            <a:off x="838200" y="1442548"/>
            <a:ext cx="10449450" cy="4913802"/>
          </a:xfrm>
          <a:prstGeom prst="rect">
            <a:avLst/>
          </a:prstGeom>
        </p:spPr>
      </p:pic>
    </p:spTree>
    <p:extLst>
      <p:ext uri="{BB962C8B-B14F-4D97-AF65-F5344CB8AC3E}">
        <p14:creationId xmlns:p14="http://schemas.microsoft.com/office/powerpoint/2010/main" val="353068221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4881AF18-A4ED-41C6-9D5B-3953E93354C5}"/>
              </a:ext>
            </a:extLst>
          </p:cNvPr>
          <p:cNvSpPr txBox="1"/>
          <p:nvPr/>
        </p:nvSpPr>
        <p:spPr>
          <a:xfrm>
            <a:off x="1033670" y="2666862"/>
            <a:ext cx="10485782" cy="553998"/>
          </a:xfrm>
          <a:prstGeom prst="rect">
            <a:avLst/>
          </a:prstGeom>
          <a:noFill/>
        </p:spPr>
        <p:txBody>
          <a:bodyPr wrap="square" rtlCol="0">
            <a:spAutoFit/>
          </a:bodyPr>
          <a:lstStyle/>
          <a:p>
            <a:r>
              <a:rPr lang="en-US" sz="3000" dirty="0">
                <a:solidFill>
                  <a:schemeClr val="bg1"/>
                </a:solidFill>
                <a:latin typeface="Arial" panose="020B0604020202020204" pitchFamily="34" charset="0"/>
                <a:cs typeface="Arial" panose="020B0604020202020204" pitchFamily="34" charset="0"/>
              </a:rPr>
              <a:t>General Fund Expenditures</a:t>
            </a:r>
          </a:p>
        </p:txBody>
      </p:sp>
      <p:sp>
        <p:nvSpPr>
          <p:cNvPr id="6" name="TextBox 5">
            <a:extLst>
              <a:ext uri="{FF2B5EF4-FFF2-40B4-BE49-F238E27FC236}">
                <a16:creationId xmlns:a16="http://schemas.microsoft.com/office/drawing/2014/main" id="{0590901C-16B1-4167-A625-EB2CEF74B0C3}"/>
              </a:ext>
            </a:extLst>
          </p:cNvPr>
          <p:cNvSpPr txBox="1"/>
          <p:nvPr/>
        </p:nvSpPr>
        <p:spPr>
          <a:xfrm>
            <a:off x="1355982" y="379324"/>
            <a:ext cx="9700569" cy="523220"/>
          </a:xfrm>
          <a:prstGeom prst="rect">
            <a:avLst/>
          </a:prstGeom>
          <a:noFill/>
        </p:spPr>
        <p:txBody>
          <a:bodyPr wrap="square" rtlCol="0">
            <a:spAutoFit/>
          </a:bodyPr>
          <a:lstStyle/>
          <a:p>
            <a:pPr algn="ctr"/>
            <a:r>
              <a:rPr lang="en-US" sz="2800" dirty="0">
                <a:solidFill>
                  <a:schemeClr val="bg1"/>
                </a:solidFill>
                <a:latin typeface="Arial" panose="020B0604020202020204" pitchFamily="34" charset="0"/>
                <a:cs typeface="Arial" panose="020B0604020202020204" pitchFamily="34" charset="0"/>
              </a:rPr>
              <a:t>FY 2024 Recommended Budget for All Funds</a:t>
            </a:r>
          </a:p>
        </p:txBody>
      </p:sp>
      <p:sp>
        <p:nvSpPr>
          <p:cNvPr id="3" name="Slide Number Placeholder 2">
            <a:extLst>
              <a:ext uri="{FF2B5EF4-FFF2-40B4-BE49-F238E27FC236}">
                <a16:creationId xmlns:a16="http://schemas.microsoft.com/office/drawing/2014/main" id="{BBDFF7EA-B00A-8AA4-136E-A1FCF27D2779}"/>
              </a:ext>
            </a:extLst>
          </p:cNvPr>
          <p:cNvSpPr>
            <a:spLocks noGrp="1"/>
          </p:cNvSpPr>
          <p:nvPr>
            <p:ph type="sldNum" sz="quarter" idx="12"/>
          </p:nvPr>
        </p:nvSpPr>
        <p:spPr/>
        <p:txBody>
          <a:bodyPr/>
          <a:lstStyle/>
          <a:p>
            <a:fld id="{F5429E20-6135-4A01-AE1B-F6BE31181CEC}" type="slidenum">
              <a:rPr lang="en-US" smtClean="0"/>
              <a:t>87</a:t>
            </a:fld>
            <a:endParaRPr lang="en-US" dirty="0"/>
          </a:p>
        </p:txBody>
      </p:sp>
      <p:pic>
        <p:nvPicPr>
          <p:cNvPr id="7" name="Picture 6">
            <a:extLst>
              <a:ext uri="{FF2B5EF4-FFF2-40B4-BE49-F238E27FC236}">
                <a16:creationId xmlns:a16="http://schemas.microsoft.com/office/drawing/2014/main" id="{11620D01-9BD2-8889-64D2-8F6FD445D178}"/>
              </a:ext>
            </a:extLst>
          </p:cNvPr>
          <p:cNvPicPr>
            <a:picLocks noChangeAspect="1"/>
          </p:cNvPicPr>
          <p:nvPr/>
        </p:nvPicPr>
        <p:blipFill>
          <a:blip r:embed="rId3"/>
          <a:stretch>
            <a:fillRect/>
          </a:stretch>
        </p:blipFill>
        <p:spPr>
          <a:xfrm>
            <a:off x="672548" y="1405969"/>
            <a:ext cx="11193226" cy="4950381"/>
          </a:xfrm>
          <a:prstGeom prst="rect">
            <a:avLst/>
          </a:prstGeom>
        </p:spPr>
      </p:pic>
    </p:spTree>
    <p:extLst>
      <p:ext uri="{BB962C8B-B14F-4D97-AF65-F5344CB8AC3E}">
        <p14:creationId xmlns:p14="http://schemas.microsoft.com/office/powerpoint/2010/main" val="369866971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4881AF18-A4ED-41C6-9D5B-3953E93354C5}"/>
              </a:ext>
            </a:extLst>
          </p:cNvPr>
          <p:cNvSpPr txBox="1"/>
          <p:nvPr/>
        </p:nvSpPr>
        <p:spPr>
          <a:xfrm>
            <a:off x="1033670" y="2666862"/>
            <a:ext cx="10485782" cy="553998"/>
          </a:xfrm>
          <a:prstGeom prst="rect">
            <a:avLst/>
          </a:prstGeom>
          <a:noFill/>
        </p:spPr>
        <p:txBody>
          <a:bodyPr wrap="square" rtlCol="0">
            <a:spAutoFit/>
          </a:bodyPr>
          <a:lstStyle/>
          <a:p>
            <a:r>
              <a:rPr lang="en-US" sz="3000" dirty="0">
                <a:solidFill>
                  <a:schemeClr val="bg1"/>
                </a:solidFill>
                <a:latin typeface="Arial" panose="020B0604020202020204" pitchFamily="34" charset="0"/>
                <a:cs typeface="Arial" panose="020B0604020202020204" pitchFamily="34" charset="0"/>
              </a:rPr>
              <a:t>General Fund Expenditures</a:t>
            </a:r>
          </a:p>
        </p:txBody>
      </p:sp>
      <p:sp>
        <p:nvSpPr>
          <p:cNvPr id="6" name="TextBox 5">
            <a:extLst>
              <a:ext uri="{FF2B5EF4-FFF2-40B4-BE49-F238E27FC236}">
                <a16:creationId xmlns:a16="http://schemas.microsoft.com/office/drawing/2014/main" id="{0590901C-16B1-4167-A625-EB2CEF74B0C3}"/>
              </a:ext>
            </a:extLst>
          </p:cNvPr>
          <p:cNvSpPr txBox="1"/>
          <p:nvPr/>
        </p:nvSpPr>
        <p:spPr>
          <a:xfrm>
            <a:off x="1355982" y="379324"/>
            <a:ext cx="9700569" cy="954107"/>
          </a:xfrm>
          <a:prstGeom prst="rect">
            <a:avLst/>
          </a:prstGeom>
          <a:noFill/>
        </p:spPr>
        <p:txBody>
          <a:bodyPr wrap="square" rtlCol="0">
            <a:spAutoFit/>
          </a:bodyPr>
          <a:lstStyle/>
          <a:p>
            <a:pPr algn="ctr"/>
            <a:r>
              <a:rPr lang="en-US" sz="2800" dirty="0">
                <a:solidFill>
                  <a:schemeClr val="bg1"/>
                </a:solidFill>
                <a:latin typeface="Arial" panose="020B0604020202020204" pitchFamily="34" charset="0"/>
                <a:cs typeface="Arial" panose="020B0604020202020204" pitchFamily="34" charset="0"/>
              </a:rPr>
              <a:t>FY 2024 Recommended Budget for All Funds</a:t>
            </a:r>
          </a:p>
          <a:p>
            <a:endParaRPr lang="en-US" sz="2800" dirty="0">
              <a:solidFill>
                <a:schemeClr val="bg1"/>
              </a:solidFill>
              <a:latin typeface="Arial" panose="020B0604020202020204" pitchFamily="34" charset="0"/>
              <a:cs typeface="Arial" panose="020B0604020202020204" pitchFamily="34" charset="0"/>
            </a:endParaRPr>
          </a:p>
        </p:txBody>
      </p:sp>
      <p:sp>
        <p:nvSpPr>
          <p:cNvPr id="7" name="Slide Number Placeholder 6">
            <a:extLst>
              <a:ext uri="{FF2B5EF4-FFF2-40B4-BE49-F238E27FC236}">
                <a16:creationId xmlns:a16="http://schemas.microsoft.com/office/drawing/2014/main" id="{0E2667BF-93AB-C0F3-BA45-83CE19F3D1BC}"/>
              </a:ext>
            </a:extLst>
          </p:cNvPr>
          <p:cNvSpPr>
            <a:spLocks noGrp="1"/>
          </p:cNvSpPr>
          <p:nvPr>
            <p:ph type="sldNum" sz="quarter" idx="12"/>
          </p:nvPr>
        </p:nvSpPr>
        <p:spPr/>
        <p:txBody>
          <a:bodyPr/>
          <a:lstStyle/>
          <a:p>
            <a:fld id="{F5429E20-6135-4A01-AE1B-F6BE31181CEC}" type="slidenum">
              <a:rPr lang="en-US" smtClean="0"/>
              <a:t>88</a:t>
            </a:fld>
            <a:endParaRPr lang="en-US" dirty="0"/>
          </a:p>
        </p:txBody>
      </p:sp>
      <p:pic>
        <p:nvPicPr>
          <p:cNvPr id="8" name="Picture 7">
            <a:extLst>
              <a:ext uri="{FF2B5EF4-FFF2-40B4-BE49-F238E27FC236}">
                <a16:creationId xmlns:a16="http://schemas.microsoft.com/office/drawing/2014/main" id="{FE24A628-45D0-2BD6-B950-8E321100E09A}"/>
              </a:ext>
            </a:extLst>
          </p:cNvPr>
          <p:cNvPicPr>
            <a:picLocks noChangeAspect="1"/>
          </p:cNvPicPr>
          <p:nvPr/>
        </p:nvPicPr>
        <p:blipFill>
          <a:blip r:embed="rId3"/>
          <a:stretch>
            <a:fillRect/>
          </a:stretch>
        </p:blipFill>
        <p:spPr>
          <a:xfrm>
            <a:off x="765114" y="1424259"/>
            <a:ext cx="10882303" cy="4932091"/>
          </a:xfrm>
          <a:prstGeom prst="rect">
            <a:avLst/>
          </a:prstGeom>
        </p:spPr>
      </p:pic>
    </p:spTree>
    <p:extLst>
      <p:ext uri="{BB962C8B-B14F-4D97-AF65-F5344CB8AC3E}">
        <p14:creationId xmlns:p14="http://schemas.microsoft.com/office/powerpoint/2010/main" val="53039068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 rectangle&#10;&#10;Description automatically generated">
            <a:extLst>
              <a:ext uri="{FF2B5EF4-FFF2-40B4-BE49-F238E27FC236}">
                <a16:creationId xmlns:a16="http://schemas.microsoft.com/office/drawing/2014/main" id="{2AD9DEC6-B3CA-4C4F-9C22-0D644D9CE1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99982389-2625-4ABF-8AF6-FA4D5A16091A}"/>
              </a:ext>
            </a:extLst>
          </p:cNvPr>
          <p:cNvSpPr txBox="1"/>
          <p:nvPr/>
        </p:nvSpPr>
        <p:spPr>
          <a:xfrm>
            <a:off x="652604" y="889843"/>
            <a:ext cx="10421816" cy="2585323"/>
          </a:xfrm>
          <a:prstGeom prst="rect">
            <a:avLst/>
          </a:prstGeom>
          <a:noFill/>
        </p:spPr>
        <p:txBody>
          <a:bodyPr wrap="square" rtlCol="0">
            <a:spAutoFit/>
          </a:bodyPr>
          <a:lstStyle/>
          <a:p>
            <a:pPr algn="ctr"/>
            <a:endParaRPr lang="en-US" sz="5400" b="1" dirty="0">
              <a:solidFill>
                <a:schemeClr val="bg1"/>
              </a:solidFill>
              <a:latin typeface="Arial" panose="020B0604020202020204" pitchFamily="34" charset="0"/>
              <a:cs typeface="Arial" panose="020B0604020202020204" pitchFamily="34" charset="0"/>
            </a:endParaRPr>
          </a:p>
          <a:p>
            <a:pPr algn="ctr"/>
            <a:r>
              <a:rPr lang="en-US" sz="5400" b="1" dirty="0">
                <a:solidFill>
                  <a:schemeClr val="bg1"/>
                </a:solidFill>
                <a:latin typeface="Arial" panose="020B0604020202020204" pitchFamily="34" charset="0"/>
                <a:cs typeface="Arial" panose="020B0604020202020204" pitchFamily="34" charset="0"/>
              </a:rPr>
              <a:t>What are the final steps of the budget process?</a:t>
            </a:r>
          </a:p>
        </p:txBody>
      </p:sp>
      <p:cxnSp>
        <p:nvCxnSpPr>
          <p:cNvPr id="6" name="Straight Connector 5">
            <a:extLst>
              <a:ext uri="{FF2B5EF4-FFF2-40B4-BE49-F238E27FC236}">
                <a16:creationId xmlns:a16="http://schemas.microsoft.com/office/drawing/2014/main" id="{F1A1B8DC-CE16-4098-920A-BF94DA555DB4}"/>
              </a:ext>
            </a:extLst>
          </p:cNvPr>
          <p:cNvCxnSpPr/>
          <p:nvPr/>
        </p:nvCxnSpPr>
        <p:spPr>
          <a:xfrm>
            <a:off x="1915886" y="3593948"/>
            <a:ext cx="8229600" cy="0"/>
          </a:xfrm>
          <a:prstGeom prst="line">
            <a:avLst/>
          </a:prstGeom>
          <a:ln w="31750">
            <a:solidFill>
              <a:srgbClr val="CC9900"/>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12E6617F-8F30-682C-7AA1-DDC639CCA58A}"/>
              </a:ext>
            </a:extLst>
          </p:cNvPr>
          <p:cNvSpPr>
            <a:spLocks noGrp="1"/>
          </p:cNvSpPr>
          <p:nvPr>
            <p:ph type="sldNum" sz="quarter" idx="12"/>
          </p:nvPr>
        </p:nvSpPr>
        <p:spPr/>
        <p:txBody>
          <a:bodyPr/>
          <a:lstStyle/>
          <a:p>
            <a:fld id="{F5429E20-6135-4A01-AE1B-F6BE31181CEC}" type="slidenum">
              <a:rPr lang="en-US" smtClean="0"/>
              <a:t>89</a:t>
            </a:fld>
            <a:endParaRPr lang="en-US" dirty="0"/>
          </a:p>
        </p:txBody>
      </p:sp>
    </p:spTree>
    <p:extLst>
      <p:ext uri="{BB962C8B-B14F-4D97-AF65-F5344CB8AC3E}">
        <p14:creationId xmlns:p14="http://schemas.microsoft.com/office/powerpoint/2010/main" val="341585526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3C21622B-60F1-4931-A55B-FA5AFA35929E}"/>
              </a:ext>
            </a:extLst>
          </p:cNvPr>
          <p:cNvSpPr txBox="1"/>
          <p:nvPr/>
        </p:nvSpPr>
        <p:spPr>
          <a:xfrm>
            <a:off x="496957" y="578840"/>
            <a:ext cx="10882969" cy="584775"/>
          </a:xfrm>
          <a:prstGeom prst="rect">
            <a:avLst/>
          </a:prstGeom>
          <a:noFill/>
        </p:spPr>
        <p:txBody>
          <a:bodyPr wrap="square" rtlCol="0">
            <a:spAutoFit/>
          </a:bodyPr>
          <a:lstStyle/>
          <a:p>
            <a:r>
              <a:rPr lang="en-US" sz="3200" b="1" dirty="0">
                <a:solidFill>
                  <a:schemeClr val="bg1"/>
                </a:solidFill>
                <a:latin typeface="Arial" panose="020B0604020202020204" pitchFamily="34" charset="0"/>
                <a:cs typeface="Arial" panose="020B0604020202020204" pitchFamily="34" charset="0"/>
              </a:rPr>
              <a:t>Budgeting Process</a:t>
            </a:r>
          </a:p>
        </p:txBody>
      </p:sp>
      <p:sp>
        <p:nvSpPr>
          <p:cNvPr id="6" name="TextBox 5">
            <a:extLst>
              <a:ext uri="{FF2B5EF4-FFF2-40B4-BE49-F238E27FC236}">
                <a16:creationId xmlns:a16="http://schemas.microsoft.com/office/drawing/2014/main" id="{2B1FE7A1-9334-4EE1-A0AF-72E566F30726}"/>
              </a:ext>
            </a:extLst>
          </p:cNvPr>
          <p:cNvSpPr txBox="1"/>
          <p:nvPr/>
        </p:nvSpPr>
        <p:spPr>
          <a:xfrm>
            <a:off x="4934729" y="2120085"/>
            <a:ext cx="6484698" cy="2985433"/>
          </a:xfrm>
          <a:prstGeom prst="rect">
            <a:avLst/>
          </a:prstGeom>
          <a:noFill/>
        </p:spPr>
        <p:txBody>
          <a:bodyPr wrap="square" rtlCol="0">
            <a:spAutoFit/>
          </a:bodyPr>
          <a:lstStyle/>
          <a:p>
            <a:pPr algn="just"/>
            <a:endParaRPr lang="en-US" sz="1000" dirty="0">
              <a:latin typeface="Arial" panose="020B0604020202020204" pitchFamily="34" charset="0"/>
              <a:cs typeface="Arial" panose="020B0604020202020204" pitchFamily="34" charset="0"/>
            </a:endParaRPr>
          </a:p>
          <a:p>
            <a:pPr algn="just"/>
            <a:endParaRPr lang="en-US" sz="1000" dirty="0">
              <a:latin typeface="Arial" panose="020B0604020202020204" pitchFamily="34" charset="0"/>
              <a:cs typeface="Arial" panose="020B0604020202020204" pitchFamily="34" charset="0"/>
            </a:endParaRPr>
          </a:p>
          <a:p>
            <a:pPr algn="just"/>
            <a:r>
              <a:rPr lang="en-US" sz="2800" dirty="0">
                <a:latin typeface="Arial" panose="020B0604020202020204" pitchFamily="34" charset="0"/>
                <a:cs typeface="Arial" panose="020B0604020202020204" pitchFamily="34" charset="0"/>
              </a:rPr>
              <a:t>A tentative budget was adopted May 23, 2023. Two public hearings will then be held on June 6, 2023 and on June 13, 2023 for public input into the budget. </a:t>
            </a:r>
          </a:p>
          <a:p>
            <a:pPr algn="just"/>
            <a:endParaRPr lang="en-US" sz="2800" dirty="0">
              <a:latin typeface="Arial" panose="020B0604020202020204" pitchFamily="34" charset="0"/>
              <a:cs typeface="Arial" panose="020B0604020202020204" pitchFamily="34" charset="0"/>
            </a:endParaRPr>
          </a:p>
        </p:txBody>
      </p:sp>
      <p:sp>
        <p:nvSpPr>
          <p:cNvPr id="39" name="TextBox 38">
            <a:extLst>
              <a:ext uri="{FF2B5EF4-FFF2-40B4-BE49-F238E27FC236}">
                <a16:creationId xmlns:a16="http://schemas.microsoft.com/office/drawing/2014/main" id="{8A91C006-B1E6-DAF4-24E6-522EEB2466E7}"/>
              </a:ext>
            </a:extLst>
          </p:cNvPr>
          <p:cNvSpPr txBox="1"/>
          <p:nvPr/>
        </p:nvSpPr>
        <p:spPr>
          <a:xfrm>
            <a:off x="890714" y="4611208"/>
            <a:ext cx="2653764" cy="2092881"/>
          </a:xfrm>
          <a:prstGeom prst="rect">
            <a:avLst/>
          </a:prstGeom>
          <a:noFill/>
        </p:spPr>
        <p:txBody>
          <a:bodyPr wrap="square" rtlCol="0">
            <a:spAutoFit/>
          </a:bodyPr>
          <a:lstStyle/>
          <a:p>
            <a:pPr algn="r"/>
            <a:r>
              <a:rPr lang="en-US" sz="2400" b="1" dirty="0">
                <a:solidFill>
                  <a:srgbClr val="EEB500"/>
                </a:solidFill>
                <a:latin typeface="Arial" panose="020B0604020202020204" pitchFamily="34" charset="0"/>
                <a:cs typeface="Arial" panose="020B0604020202020204" pitchFamily="34" charset="0"/>
              </a:rPr>
              <a:t>7.  </a:t>
            </a:r>
            <a:r>
              <a:rPr lang="en-US" sz="2600" b="1" dirty="0">
                <a:solidFill>
                  <a:srgbClr val="EEB500"/>
                </a:solidFill>
                <a:latin typeface="Arial" panose="020B0604020202020204" pitchFamily="34" charset="0"/>
                <a:cs typeface="Arial" panose="020B0604020202020204" pitchFamily="34" charset="0"/>
              </a:rPr>
              <a:t>Tentative Adoption of Budget and Public Hearings.</a:t>
            </a:r>
          </a:p>
        </p:txBody>
      </p:sp>
      <p:pic>
        <p:nvPicPr>
          <p:cNvPr id="5" name="Picture 4" descr="People in a job interview">
            <a:extLst>
              <a:ext uri="{FF2B5EF4-FFF2-40B4-BE49-F238E27FC236}">
                <a16:creationId xmlns:a16="http://schemas.microsoft.com/office/drawing/2014/main" id="{95365BC2-FFED-31AA-77B1-015F199A4D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3071" y="1562269"/>
            <a:ext cx="3311028" cy="2444604"/>
          </a:xfrm>
          <a:prstGeom prst="rect">
            <a:avLst/>
          </a:prstGeom>
        </p:spPr>
      </p:pic>
      <p:sp>
        <p:nvSpPr>
          <p:cNvPr id="7" name="Slide Number Placeholder 6">
            <a:extLst>
              <a:ext uri="{FF2B5EF4-FFF2-40B4-BE49-F238E27FC236}">
                <a16:creationId xmlns:a16="http://schemas.microsoft.com/office/drawing/2014/main" id="{D11CA8B5-69F1-E9FD-CB0D-CFBF260B7A92}"/>
              </a:ext>
            </a:extLst>
          </p:cNvPr>
          <p:cNvSpPr>
            <a:spLocks noGrp="1"/>
          </p:cNvSpPr>
          <p:nvPr>
            <p:ph type="sldNum" sz="quarter" idx="12"/>
          </p:nvPr>
        </p:nvSpPr>
        <p:spPr/>
        <p:txBody>
          <a:bodyPr/>
          <a:lstStyle/>
          <a:p>
            <a:fld id="{F5429E20-6135-4A01-AE1B-F6BE31181CEC}" type="slidenum">
              <a:rPr lang="en-US" smtClean="0"/>
              <a:t>90</a:t>
            </a:fld>
            <a:endParaRPr lang="en-US" dirty="0"/>
          </a:p>
        </p:txBody>
      </p:sp>
    </p:spTree>
    <p:extLst>
      <p:ext uri="{BB962C8B-B14F-4D97-AF65-F5344CB8AC3E}">
        <p14:creationId xmlns:p14="http://schemas.microsoft.com/office/powerpoint/2010/main" val="245182138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3C21622B-60F1-4931-A55B-FA5AFA35929E}"/>
              </a:ext>
            </a:extLst>
          </p:cNvPr>
          <p:cNvSpPr txBox="1"/>
          <p:nvPr/>
        </p:nvSpPr>
        <p:spPr>
          <a:xfrm>
            <a:off x="496957" y="578840"/>
            <a:ext cx="10882969" cy="584775"/>
          </a:xfrm>
          <a:prstGeom prst="rect">
            <a:avLst/>
          </a:prstGeom>
          <a:noFill/>
        </p:spPr>
        <p:txBody>
          <a:bodyPr wrap="square" rtlCol="0">
            <a:spAutoFit/>
          </a:bodyPr>
          <a:lstStyle/>
          <a:p>
            <a:r>
              <a:rPr lang="en-US" sz="3200" b="1" dirty="0">
                <a:solidFill>
                  <a:schemeClr val="bg1"/>
                </a:solidFill>
                <a:latin typeface="Arial" panose="020B0604020202020204" pitchFamily="34" charset="0"/>
                <a:cs typeface="Arial" panose="020B0604020202020204" pitchFamily="34" charset="0"/>
              </a:rPr>
              <a:t>Budgeting Process</a:t>
            </a:r>
          </a:p>
        </p:txBody>
      </p:sp>
      <p:sp>
        <p:nvSpPr>
          <p:cNvPr id="6" name="TextBox 5">
            <a:extLst>
              <a:ext uri="{FF2B5EF4-FFF2-40B4-BE49-F238E27FC236}">
                <a16:creationId xmlns:a16="http://schemas.microsoft.com/office/drawing/2014/main" id="{2B1FE7A1-9334-4EE1-A0AF-72E566F30726}"/>
              </a:ext>
            </a:extLst>
          </p:cNvPr>
          <p:cNvSpPr txBox="1"/>
          <p:nvPr/>
        </p:nvSpPr>
        <p:spPr>
          <a:xfrm>
            <a:off x="5109328" y="1540687"/>
            <a:ext cx="6484698" cy="5139869"/>
          </a:xfrm>
          <a:prstGeom prst="rect">
            <a:avLst/>
          </a:prstGeom>
          <a:noFill/>
        </p:spPr>
        <p:txBody>
          <a:bodyPr wrap="square" rtlCol="0">
            <a:spAutoFit/>
          </a:bodyPr>
          <a:lstStyle/>
          <a:p>
            <a:pPr algn="just"/>
            <a:endParaRPr lang="en-US" sz="1000" dirty="0">
              <a:latin typeface="Arial" panose="020B0604020202020204" pitchFamily="34" charset="0"/>
              <a:cs typeface="Arial" panose="020B0604020202020204" pitchFamily="34" charset="0"/>
            </a:endParaRPr>
          </a:p>
          <a:p>
            <a:pPr algn="just"/>
            <a:endParaRPr lang="en-US" sz="1000" dirty="0">
              <a:latin typeface="Arial" panose="020B0604020202020204" pitchFamily="34" charset="0"/>
              <a:cs typeface="Arial" panose="020B0604020202020204" pitchFamily="34" charset="0"/>
            </a:endParaRPr>
          </a:p>
          <a:p>
            <a:pPr algn="just"/>
            <a:r>
              <a:rPr lang="en-US" sz="2800" dirty="0">
                <a:latin typeface="Arial" panose="020B0604020202020204" pitchFamily="34" charset="0"/>
                <a:cs typeface="Arial" panose="020B0604020202020204" pitchFamily="34" charset="0"/>
              </a:rPr>
              <a:t>Following the public hearings, the Board must adopt a final budget by June 30</a:t>
            </a:r>
            <a:r>
              <a:rPr lang="en-US" sz="2800" baseline="30000" dirty="0">
                <a:latin typeface="Arial" panose="020B0604020202020204" pitchFamily="34" charset="0"/>
                <a:cs typeface="Arial" panose="020B0604020202020204" pitchFamily="34" charset="0"/>
              </a:rPr>
              <a:t>th</a:t>
            </a:r>
            <a:r>
              <a:rPr lang="en-US" sz="2800" dirty="0">
                <a:latin typeface="Arial" panose="020B0604020202020204" pitchFamily="34" charset="0"/>
                <a:cs typeface="Arial" panose="020B0604020202020204" pitchFamily="34" charset="0"/>
              </a:rPr>
              <a:t> or adopt a spending resolution until a budget has been adopted.</a:t>
            </a:r>
          </a:p>
          <a:p>
            <a:pPr algn="just"/>
            <a:endParaRPr lang="en-US" sz="2800" dirty="0">
              <a:latin typeface="Arial" panose="020B0604020202020204" pitchFamily="34" charset="0"/>
              <a:cs typeface="Arial" panose="020B0604020202020204" pitchFamily="34" charset="0"/>
            </a:endParaRPr>
          </a:p>
          <a:p>
            <a:pPr algn="just"/>
            <a:endParaRPr lang="en-US" sz="2800" dirty="0">
              <a:latin typeface="Arial" panose="020B0604020202020204" pitchFamily="34" charset="0"/>
              <a:cs typeface="Arial" panose="020B0604020202020204" pitchFamily="34" charset="0"/>
            </a:endParaRPr>
          </a:p>
          <a:p>
            <a:pPr algn="just"/>
            <a:r>
              <a:rPr lang="en-US" sz="2800" dirty="0">
                <a:latin typeface="Arial" panose="020B0604020202020204" pitchFamily="34" charset="0"/>
                <a:cs typeface="Arial" panose="020B0604020202020204" pitchFamily="34" charset="0"/>
              </a:rPr>
              <a:t>Tax millage rates are determined, and public hearing meetings are held as required by law if there is not a full roll back millage rate adoption.</a:t>
            </a:r>
          </a:p>
        </p:txBody>
      </p:sp>
      <p:sp>
        <p:nvSpPr>
          <p:cNvPr id="39" name="TextBox 38">
            <a:extLst>
              <a:ext uri="{FF2B5EF4-FFF2-40B4-BE49-F238E27FC236}">
                <a16:creationId xmlns:a16="http://schemas.microsoft.com/office/drawing/2014/main" id="{8A91C006-B1E6-DAF4-24E6-522EEB2466E7}"/>
              </a:ext>
            </a:extLst>
          </p:cNvPr>
          <p:cNvSpPr txBox="1"/>
          <p:nvPr/>
        </p:nvSpPr>
        <p:spPr>
          <a:xfrm>
            <a:off x="812074" y="3782337"/>
            <a:ext cx="2924973" cy="2893100"/>
          </a:xfrm>
          <a:prstGeom prst="rect">
            <a:avLst/>
          </a:prstGeom>
          <a:noFill/>
        </p:spPr>
        <p:txBody>
          <a:bodyPr wrap="square" rtlCol="0">
            <a:spAutoFit/>
          </a:bodyPr>
          <a:lstStyle/>
          <a:p>
            <a:pPr algn="r"/>
            <a:r>
              <a:rPr lang="en-US" sz="2600" b="1" dirty="0">
                <a:solidFill>
                  <a:srgbClr val="EEB500"/>
                </a:solidFill>
                <a:latin typeface="Arial" panose="020B0604020202020204" pitchFamily="34" charset="0"/>
                <a:cs typeface="Arial" panose="020B0604020202020204" pitchFamily="34" charset="0"/>
              </a:rPr>
              <a:t>8. Final adoption of Budget.</a:t>
            </a:r>
          </a:p>
          <a:p>
            <a:pPr algn="r"/>
            <a:r>
              <a:rPr lang="en-US" sz="2600" b="1" dirty="0">
                <a:solidFill>
                  <a:srgbClr val="EEB500"/>
                </a:solidFill>
                <a:latin typeface="Arial" panose="020B0604020202020204" pitchFamily="34" charset="0"/>
                <a:cs typeface="Arial" panose="020B0604020202020204" pitchFamily="34" charset="0"/>
              </a:rPr>
              <a:t> </a:t>
            </a:r>
          </a:p>
          <a:p>
            <a:pPr algn="r"/>
            <a:r>
              <a:rPr lang="en-US" sz="2600" b="1" dirty="0">
                <a:solidFill>
                  <a:srgbClr val="EEB500"/>
                </a:solidFill>
                <a:latin typeface="Arial" panose="020B0604020202020204" pitchFamily="34" charset="0"/>
                <a:cs typeface="Arial" panose="020B0604020202020204" pitchFamily="34" charset="0"/>
              </a:rPr>
              <a:t>9.  Approval of millage rate and public hearings if required.</a:t>
            </a:r>
          </a:p>
        </p:txBody>
      </p:sp>
      <p:pic>
        <p:nvPicPr>
          <p:cNvPr id="14" name="Picture 13" descr="Shape, rectangle">
            <a:extLst>
              <a:ext uri="{FF2B5EF4-FFF2-40B4-BE49-F238E27FC236}">
                <a16:creationId xmlns:a16="http://schemas.microsoft.com/office/drawing/2014/main" id="{BAB9991B-8E0F-5E95-DA07-75A84FA77B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420" y="1540687"/>
            <a:ext cx="2382075" cy="2284349"/>
          </a:xfrm>
          <a:prstGeom prst="rect">
            <a:avLst/>
          </a:prstGeom>
        </p:spPr>
      </p:pic>
      <p:sp>
        <p:nvSpPr>
          <p:cNvPr id="15" name="TextBox 14">
            <a:extLst>
              <a:ext uri="{FF2B5EF4-FFF2-40B4-BE49-F238E27FC236}">
                <a16:creationId xmlns:a16="http://schemas.microsoft.com/office/drawing/2014/main" id="{869B136D-8DBD-DC0B-19E1-5A3BFCD78922}"/>
              </a:ext>
            </a:extLst>
          </p:cNvPr>
          <p:cNvSpPr txBox="1"/>
          <p:nvPr/>
        </p:nvSpPr>
        <p:spPr>
          <a:xfrm>
            <a:off x="1027522" y="1750324"/>
            <a:ext cx="1809946" cy="1200329"/>
          </a:xfrm>
          <a:prstGeom prst="rect">
            <a:avLst/>
          </a:prstGeom>
          <a:noFill/>
        </p:spPr>
        <p:txBody>
          <a:bodyPr wrap="square" rtlCol="0">
            <a:spAutoFit/>
          </a:bodyPr>
          <a:lstStyle/>
          <a:p>
            <a:pPr algn="ctr"/>
            <a:r>
              <a:rPr lang="en-US" dirty="0">
                <a:solidFill>
                  <a:schemeClr val="bg1"/>
                </a:solidFill>
              </a:rPr>
              <a:t>Superintendent’s</a:t>
            </a:r>
          </a:p>
          <a:p>
            <a:pPr algn="ctr"/>
            <a:r>
              <a:rPr lang="en-US" dirty="0">
                <a:solidFill>
                  <a:schemeClr val="bg1"/>
                </a:solidFill>
              </a:rPr>
              <a:t>Recommended</a:t>
            </a:r>
          </a:p>
          <a:p>
            <a:pPr algn="ctr"/>
            <a:r>
              <a:rPr lang="en-US" dirty="0">
                <a:solidFill>
                  <a:schemeClr val="bg1"/>
                </a:solidFill>
              </a:rPr>
              <a:t>FY 2024 Budget</a:t>
            </a:r>
          </a:p>
          <a:p>
            <a:pPr algn="ctr"/>
            <a:r>
              <a:rPr lang="en-US" dirty="0">
                <a:solidFill>
                  <a:schemeClr val="bg1"/>
                </a:solidFill>
              </a:rPr>
              <a:t>- All Funds -</a:t>
            </a:r>
          </a:p>
        </p:txBody>
      </p:sp>
      <p:pic>
        <p:nvPicPr>
          <p:cNvPr id="20" name="Picture 19" descr="A picture containing text">
            <a:extLst>
              <a:ext uri="{FF2B5EF4-FFF2-40B4-BE49-F238E27FC236}">
                <a16:creationId xmlns:a16="http://schemas.microsoft.com/office/drawing/2014/main" id="{1786B887-B59F-2B56-BD99-87D8F239A060}"/>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rot="20317836">
            <a:off x="2661435" y="1601949"/>
            <a:ext cx="2334959" cy="1325067"/>
          </a:xfrm>
          <a:prstGeom prst="rect">
            <a:avLst/>
          </a:prstGeom>
        </p:spPr>
      </p:pic>
      <p:sp>
        <p:nvSpPr>
          <p:cNvPr id="5" name="Slide Number Placeholder 4">
            <a:extLst>
              <a:ext uri="{FF2B5EF4-FFF2-40B4-BE49-F238E27FC236}">
                <a16:creationId xmlns:a16="http://schemas.microsoft.com/office/drawing/2014/main" id="{D54D4388-C62B-E694-8955-31ABE6F655C6}"/>
              </a:ext>
            </a:extLst>
          </p:cNvPr>
          <p:cNvSpPr>
            <a:spLocks noGrp="1"/>
          </p:cNvSpPr>
          <p:nvPr>
            <p:ph type="sldNum" sz="quarter" idx="12"/>
          </p:nvPr>
        </p:nvSpPr>
        <p:spPr/>
        <p:txBody>
          <a:bodyPr/>
          <a:lstStyle/>
          <a:p>
            <a:fld id="{F5429E20-6135-4A01-AE1B-F6BE31181CEC}" type="slidenum">
              <a:rPr lang="en-US" smtClean="0"/>
              <a:t>91</a:t>
            </a:fld>
            <a:endParaRPr lang="en-US" dirty="0"/>
          </a:p>
        </p:txBody>
      </p:sp>
    </p:spTree>
    <p:extLst>
      <p:ext uri="{BB962C8B-B14F-4D97-AF65-F5344CB8AC3E}">
        <p14:creationId xmlns:p14="http://schemas.microsoft.com/office/powerpoint/2010/main" val="319105869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E4A860B3-47AD-470F-9360-F6F6D1F92BA4}"/>
              </a:ext>
            </a:extLst>
          </p:cNvPr>
          <p:cNvSpPr txBox="1"/>
          <p:nvPr/>
        </p:nvSpPr>
        <p:spPr>
          <a:xfrm>
            <a:off x="461473" y="345610"/>
            <a:ext cx="11066877" cy="584775"/>
          </a:xfrm>
          <a:prstGeom prst="rect">
            <a:avLst/>
          </a:prstGeom>
          <a:noFill/>
        </p:spPr>
        <p:txBody>
          <a:bodyPr wrap="square" rtlCol="0">
            <a:spAutoFit/>
          </a:bodyPr>
          <a:lstStyle/>
          <a:p>
            <a:pPr algn="ctr"/>
            <a:r>
              <a:rPr lang="en-US" sz="3200" dirty="0">
                <a:solidFill>
                  <a:schemeClr val="bg1"/>
                </a:solidFill>
                <a:latin typeface="Arial" panose="020B0604020202020204" pitchFamily="34" charset="0"/>
                <a:cs typeface="Arial" panose="020B0604020202020204" pitchFamily="34" charset="0"/>
              </a:rPr>
              <a:t>FY 2024 Budget Calendar</a:t>
            </a:r>
          </a:p>
        </p:txBody>
      </p:sp>
      <p:sp>
        <p:nvSpPr>
          <p:cNvPr id="3" name="Slide Number Placeholder 2">
            <a:extLst>
              <a:ext uri="{FF2B5EF4-FFF2-40B4-BE49-F238E27FC236}">
                <a16:creationId xmlns:a16="http://schemas.microsoft.com/office/drawing/2014/main" id="{6EBAA3D4-A01E-BCB7-50C0-DAEED5D92DD5}"/>
              </a:ext>
            </a:extLst>
          </p:cNvPr>
          <p:cNvSpPr>
            <a:spLocks noGrp="1"/>
          </p:cNvSpPr>
          <p:nvPr>
            <p:ph type="sldNum" sz="quarter" idx="12"/>
          </p:nvPr>
        </p:nvSpPr>
        <p:spPr/>
        <p:txBody>
          <a:bodyPr/>
          <a:lstStyle/>
          <a:p>
            <a:fld id="{F5429E20-6135-4A01-AE1B-F6BE31181CEC}" type="slidenum">
              <a:rPr lang="en-US" smtClean="0"/>
              <a:t>92</a:t>
            </a:fld>
            <a:endParaRPr lang="en-US" dirty="0"/>
          </a:p>
        </p:txBody>
      </p:sp>
      <p:graphicFrame>
        <p:nvGraphicFramePr>
          <p:cNvPr id="8" name="Table 6">
            <a:extLst>
              <a:ext uri="{FF2B5EF4-FFF2-40B4-BE49-F238E27FC236}">
                <a16:creationId xmlns:a16="http://schemas.microsoft.com/office/drawing/2014/main" id="{F4B4267A-2C60-AF27-BA3B-77E6891A5BA8}"/>
              </a:ext>
            </a:extLst>
          </p:cNvPr>
          <p:cNvGraphicFramePr>
            <a:graphicFrameLocks noGrp="1"/>
          </p:cNvGraphicFramePr>
          <p:nvPr>
            <p:extLst>
              <p:ext uri="{D42A27DB-BD31-4B8C-83A1-F6EECF244321}">
                <p14:modId xmlns:p14="http://schemas.microsoft.com/office/powerpoint/2010/main" val="731907552"/>
              </p:ext>
            </p:extLst>
          </p:nvPr>
        </p:nvGraphicFramePr>
        <p:xfrm>
          <a:off x="655414" y="1358798"/>
          <a:ext cx="11436067" cy="5214907"/>
        </p:xfrm>
        <a:graphic>
          <a:graphicData uri="http://schemas.openxmlformats.org/drawingml/2006/table">
            <a:tbl>
              <a:tblPr firstRow="1" bandRow="1">
                <a:tableStyleId>{073A0DAA-6AF3-43AB-8588-CEC1D06C72B9}</a:tableStyleId>
              </a:tblPr>
              <a:tblGrid>
                <a:gridCol w="1755277">
                  <a:extLst>
                    <a:ext uri="{9D8B030D-6E8A-4147-A177-3AD203B41FA5}">
                      <a16:colId xmlns:a16="http://schemas.microsoft.com/office/drawing/2014/main" val="2592331113"/>
                    </a:ext>
                  </a:extLst>
                </a:gridCol>
                <a:gridCol w="1032900">
                  <a:extLst>
                    <a:ext uri="{9D8B030D-6E8A-4147-A177-3AD203B41FA5}">
                      <a16:colId xmlns:a16="http://schemas.microsoft.com/office/drawing/2014/main" val="2378232771"/>
                    </a:ext>
                  </a:extLst>
                </a:gridCol>
                <a:gridCol w="7101192">
                  <a:extLst>
                    <a:ext uri="{9D8B030D-6E8A-4147-A177-3AD203B41FA5}">
                      <a16:colId xmlns:a16="http://schemas.microsoft.com/office/drawing/2014/main" val="287256894"/>
                    </a:ext>
                  </a:extLst>
                </a:gridCol>
                <a:gridCol w="1546698">
                  <a:extLst>
                    <a:ext uri="{9D8B030D-6E8A-4147-A177-3AD203B41FA5}">
                      <a16:colId xmlns:a16="http://schemas.microsoft.com/office/drawing/2014/main" val="3624642710"/>
                    </a:ext>
                  </a:extLst>
                </a:gridCol>
              </a:tblGrid>
              <a:tr h="354996">
                <a:tc>
                  <a:txBody>
                    <a:bodyPr/>
                    <a:lstStyle/>
                    <a:p>
                      <a:r>
                        <a:rPr lang="en-US" dirty="0"/>
                        <a:t>Date</a:t>
                      </a:r>
                    </a:p>
                  </a:txBody>
                  <a:tcPr/>
                </a:tc>
                <a:tc>
                  <a:txBody>
                    <a:bodyPr/>
                    <a:lstStyle/>
                    <a:p>
                      <a:r>
                        <a:rPr lang="en-US" dirty="0"/>
                        <a:t>Time</a:t>
                      </a:r>
                    </a:p>
                  </a:txBody>
                  <a:tcPr/>
                </a:tc>
                <a:tc>
                  <a:txBody>
                    <a:bodyPr/>
                    <a:lstStyle/>
                    <a:p>
                      <a:r>
                        <a:rPr lang="en-US" dirty="0"/>
                        <a:t>Description</a:t>
                      </a:r>
                    </a:p>
                  </a:txBody>
                  <a:tcPr/>
                </a:tc>
                <a:tc>
                  <a:txBody>
                    <a:bodyPr/>
                    <a:lstStyle/>
                    <a:p>
                      <a:r>
                        <a:rPr lang="en-US" dirty="0"/>
                        <a:t>Location</a:t>
                      </a:r>
                    </a:p>
                  </a:txBody>
                  <a:tcPr/>
                </a:tc>
                <a:extLst>
                  <a:ext uri="{0D108BD9-81ED-4DB2-BD59-A6C34878D82A}">
                    <a16:rowId xmlns:a16="http://schemas.microsoft.com/office/drawing/2014/main" val="928242761"/>
                  </a:ext>
                </a:extLst>
              </a:tr>
              <a:tr h="354996">
                <a:tc>
                  <a:txBody>
                    <a:bodyPr/>
                    <a:lstStyle/>
                    <a:p>
                      <a:pPr marL="0" algn="l" defTabSz="914400" rtl="0" eaLnBrk="1" latinLnBrk="0" hangingPunct="1"/>
                      <a:r>
                        <a:rPr lang="en-US" sz="1800" strike="sngStrike" kern="1200" dirty="0">
                          <a:solidFill>
                            <a:schemeClr val="dk1"/>
                          </a:solidFill>
                        </a:rPr>
                        <a:t>March 14, 2023</a:t>
                      </a:r>
                      <a:endParaRPr lang="en-US" sz="1800" strike="sngStrike" kern="1200" dirty="0">
                        <a:solidFill>
                          <a:schemeClr val="dk1"/>
                        </a:solidFill>
                        <a:latin typeface="+mn-lt"/>
                        <a:ea typeface="+mn-ea"/>
                        <a:cs typeface="+mn-cs"/>
                      </a:endParaRPr>
                    </a:p>
                  </a:txBody>
                  <a:tcPr/>
                </a:tc>
                <a:tc>
                  <a:txBody>
                    <a:bodyPr/>
                    <a:lstStyle/>
                    <a:p>
                      <a:pPr marL="0" algn="l" defTabSz="914400" rtl="0" eaLnBrk="1" latinLnBrk="0" hangingPunct="1"/>
                      <a:r>
                        <a:rPr lang="en-US" sz="1800" strike="sngStrike" kern="1200" dirty="0">
                          <a:solidFill>
                            <a:schemeClr val="dk1"/>
                          </a:solidFill>
                        </a:rPr>
                        <a:t>5:00 PM</a:t>
                      </a:r>
                      <a:endParaRPr lang="en-US" sz="1800" strike="sngStrike" kern="1200" dirty="0">
                        <a:solidFill>
                          <a:schemeClr val="dk1"/>
                        </a:solidFill>
                        <a:latin typeface="+mn-lt"/>
                        <a:ea typeface="+mn-ea"/>
                        <a:cs typeface="+mn-cs"/>
                      </a:endParaRPr>
                    </a:p>
                  </a:txBody>
                  <a:tcPr/>
                </a:tc>
                <a:tc>
                  <a:txBody>
                    <a:bodyPr/>
                    <a:lstStyle/>
                    <a:p>
                      <a:pPr marL="0" algn="l" defTabSz="914400" rtl="0" eaLnBrk="1" latinLnBrk="0" hangingPunct="1"/>
                      <a:r>
                        <a:rPr lang="en-US" sz="1800" strike="sngStrike" kern="1200" dirty="0">
                          <a:solidFill>
                            <a:schemeClr val="dk1"/>
                          </a:solidFill>
                        </a:rPr>
                        <a:t>Board Budget Work Session #1</a:t>
                      </a:r>
                      <a:endParaRPr lang="en-US" sz="1800" strike="sngStrike" kern="1200" dirty="0">
                        <a:solidFill>
                          <a:schemeClr val="dk1"/>
                        </a:solidFill>
                        <a:latin typeface="+mn-lt"/>
                        <a:ea typeface="+mn-ea"/>
                        <a:cs typeface="+mn-cs"/>
                      </a:endParaRPr>
                    </a:p>
                  </a:txBody>
                  <a:tcPr/>
                </a:tc>
                <a:tc>
                  <a:txBody>
                    <a:bodyPr/>
                    <a:lstStyle/>
                    <a:p>
                      <a:pPr marL="0" algn="l" defTabSz="914400" rtl="0" eaLnBrk="1" latinLnBrk="0" hangingPunct="1"/>
                      <a:r>
                        <a:rPr lang="en-US" sz="1800" strike="sngStrike" kern="1200" dirty="0">
                          <a:solidFill>
                            <a:schemeClr val="dk1"/>
                          </a:solidFill>
                        </a:rPr>
                        <a:t>PLC</a:t>
                      </a:r>
                      <a:endParaRPr lang="en-US" sz="1800" strike="sngStrike" kern="1200" dirty="0">
                        <a:solidFill>
                          <a:schemeClr val="dk1"/>
                        </a:solidFill>
                        <a:latin typeface="+mn-lt"/>
                        <a:ea typeface="+mn-ea"/>
                        <a:cs typeface="+mn-cs"/>
                      </a:endParaRPr>
                    </a:p>
                  </a:txBody>
                  <a:tcPr/>
                </a:tc>
                <a:extLst>
                  <a:ext uri="{0D108BD9-81ED-4DB2-BD59-A6C34878D82A}">
                    <a16:rowId xmlns:a16="http://schemas.microsoft.com/office/drawing/2014/main" val="1174694862"/>
                  </a:ext>
                </a:extLst>
              </a:tr>
              <a:tr h="354996">
                <a:tc>
                  <a:txBody>
                    <a:bodyPr/>
                    <a:lstStyle/>
                    <a:p>
                      <a:r>
                        <a:rPr lang="en-US" strike="sngStrike" dirty="0"/>
                        <a:t>April 10, 2023</a:t>
                      </a:r>
                    </a:p>
                  </a:txBody>
                  <a:tcPr/>
                </a:tc>
                <a:tc>
                  <a:txBody>
                    <a:bodyPr/>
                    <a:lstStyle/>
                    <a:p>
                      <a:r>
                        <a:rPr lang="en-US" strike="sngStrike" dirty="0"/>
                        <a:t>5:00 PM</a:t>
                      </a:r>
                    </a:p>
                  </a:txBody>
                  <a:tcPr/>
                </a:tc>
                <a:tc>
                  <a:txBody>
                    <a:bodyPr/>
                    <a:lstStyle/>
                    <a:p>
                      <a:r>
                        <a:rPr lang="en-US" strike="sngStrike" dirty="0"/>
                        <a:t>Board Budget Work Session #2</a:t>
                      </a:r>
                    </a:p>
                  </a:txBody>
                  <a:tcPr/>
                </a:tc>
                <a:tc>
                  <a:txBody>
                    <a:bodyPr/>
                    <a:lstStyle/>
                    <a:p>
                      <a:r>
                        <a:rPr lang="en-US" strike="sngStrike" dirty="0"/>
                        <a:t>PLC</a:t>
                      </a:r>
                    </a:p>
                  </a:txBody>
                  <a:tcPr/>
                </a:tc>
                <a:extLst>
                  <a:ext uri="{0D108BD9-81ED-4DB2-BD59-A6C34878D82A}">
                    <a16:rowId xmlns:a16="http://schemas.microsoft.com/office/drawing/2014/main" val="3399932049"/>
                  </a:ext>
                </a:extLst>
              </a:tr>
              <a:tr h="354996">
                <a:tc>
                  <a:txBody>
                    <a:bodyPr/>
                    <a:lstStyle/>
                    <a:p>
                      <a:r>
                        <a:rPr lang="en-US" strike="sngStrike" dirty="0"/>
                        <a:t>May 16, 2023</a:t>
                      </a:r>
                    </a:p>
                  </a:txBody>
                  <a:tcPr/>
                </a:tc>
                <a:tc>
                  <a:txBody>
                    <a:bodyPr/>
                    <a:lstStyle/>
                    <a:p>
                      <a:r>
                        <a:rPr lang="en-US" strike="sngStrike" dirty="0"/>
                        <a:t>5:00 PM</a:t>
                      </a:r>
                    </a:p>
                  </a:txBody>
                  <a:tcPr/>
                </a:tc>
                <a:tc>
                  <a:txBody>
                    <a:bodyPr/>
                    <a:lstStyle/>
                    <a:p>
                      <a:r>
                        <a:rPr lang="en-US" strike="sngStrike" dirty="0"/>
                        <a:t>Board Budget Work Session #3</a:t>
                      </a:r>
                    </a:p>
                  </a:txBody>
                  <a:tcPr/>
                </a:tc>
                <a:tc>
                  <a:txBody>
                    <a:bodyPr/>
                    <a:lstStyle/>
                    <a:p>
                      <a:r>
                        <a:rPr lang="en-US" strike="sngStrike" dirty="0"/>
                        <a:t>PLC</a:t>
                      </a:r>
                    </a:p>
                  </a:txBody>
                  <a:tcPr/>
                </a:tc>
                <a:extLst>
                  <a:ext uri="{0D108BD9-81ED-4DB2-BD59-A6C34878D82A}">
                    <a16:rowId xmlns:a16="http://schemas.microsoft.com/office/drawing/2014/main" val="2943553709"/>
                  </a:ext>
                </a:extLst>
              </a:tr>
              <a:tr h="354996">
                <a:tc>
                  <a:txBody>
                    <a:bodyPr/>
                    <a:lstStyle/>
                    <a:p>
                      <a:r>
                        <a:rPr lang="en-US" strike="sngStrike" dirty="0"/>
                        <a:t>May 23, 2023</a:t>
                      </a:r>
                    </a:p>
                  </a:txBody>
                  <a:tcPr/>
                </a:tc>
                <a:tc>
                  <a:txBody>
                    <a:bodyPr/>
                    <a:lstStyle/>
                    <a:p>
                      <a:r>
                        <a:rPr lang="en-US" strike="sngStrike" dirty="0"/>
                        <a:t>5:00 PM</a:t>
                      </a:r>
                    </a:p>
                  </a:txBody>
                  <a:tcPr/>
                </a:tc>
                <a:tc>
                  <a:txBody>
                    <a:bodyPr/>
                    <a:lstStyle/>
                    <a:p>
                      <a:r>
                        <a:rPr lang="en-US" strike="sngStrike" dirty="0"/>
                        <a:t>Board Called Meeting for Tentative Budget Adoption</a:t>
                      </a:r>
                    </a:p>
                  </a:txBody>
                  <a:tcPr/>
                </a:tc>
                <a:tc>
                  <a:txBody>
                    <a:bodyPr/>
                    <a:lstStyle/>
                    <a:p>
                      <a:r>
                        <a:rPr lang="en-US" strike="sngStrike" dirty="0"/>
                        <a:t>PLC</a:t>
                      </a:r>
                    </a:p>
                  </a:txBody>
                  <a:tcPr/>
                </a:tc>
                <a:extLst>
                  <a:ext uri="{0D108BD9-81ED-4DB2-BD59-A6C34878D82A}">
                    <a16:rowId xmlns:a16="http://schemas.microsoft.com/office/drawing/2014/main" val="945205568"/>
                  </a:ext>
                </a:extLst>
              </a:tr>
              <a:tr h="621242">
                <a:tc>
                  <a:txBody>
                    <a:bodyPr/>
                    <a:lstStyle/>
                    <a:p>
                      <a:r>
                        <a:rPr lang="en-US" sz="1800" strike="sngStrike" kern="1200" dirty="0">
                          <a:solidFill>
                            <a:schemeClr val="dk1"/>
                          </a:solidFill>
                        </a:rPr>
                        <a:t>May 26, 2023</a:t>
                      </a:r>
                      <a:endParaRPr lang="en-US" sz="1800" strike="sngStrike" kern="1200" dirty="0">
                        <a:solidFill>
                          <a:schemeClr val="dk1"/>
                        </a:solidFill>
                        <a:latin typeface="+mn-lt"/>
                        <a:ea typeface="+mn-ea"/>
                        <a:cs typeface="+mn-cs"/>
                      </a:endParaRPr>
                    </a:p>
                  </a:txBody>
                  <a:tcPr/>
                </a:tc>
                <a:tc>
                  <a:txBody>
                    <a:bodyPr/>
                    <a:lstStyle/>
                    <a:p>
                      <a:endParaRPr lang="en-US" strike="sngStrike" dirty="0"/>
                    </a:p>
                  </a:txBody>
                  <a:tcPr/>
                </a:tc>
                <a:tc>
                  <a:txBody>
                    <a:bodyPr/>
                    <a:lstStyle/>
                    <a:p>
                      <a:r>
                        <a:rPr lang="en-US" sz="1800" strike="sngStrike" kern="1200" dirty="0">
                          <a:solidFill>
                            <a:schemeClr val="dk1"/>
                          </a:solidFill>
                        </a:rPr>
                        <a:t>Publish Tentative Adoption of FY 2024 Budget in Telegraph and on BCSD Website</a:t>
                      </a:r>
                      <a:endParaRPr lang="en-US" sz="1800" strike="sngStrike" kern="1200" dirty="0">
                        <a:solidFill>
                          <a:schemeClr val="dk1"/>
                        </a:solidFill>
                        <a:latin typeface="+mn-lt"/>
                        <a:ea typeface="+mn-ea"/>
                        <a:cs typeface="+mn-cs"/>
                      </a:endParaRPr>
                    </a:p>
                  </a:txBody>
                  <a:tcPr/>
                </a:tc>
                <a:tc>
                  <a:txBody>
                    <a:bodyPr/>
                    <a:lstStyle/>
                    <a:p>
                      <a:endParaRPr lang="en-US" sz="1800" strike="sngStrike" kern="1200" dirty="0">
                        <a:solidFill>
                          <a:schemeClr val="dk1"/>
                        </a:solidFill>
                        <a:latin typeface="+mn-lt"/>
                        <a:ea typeface="+mn-ea"/>
                        <a:cs typeface="+mn-cs"/>
                      </a:endParaRPr>
                    </a:p>
                  </a:txBody>
                  <a:tcPr/>
                </a:tc>
                <a:extLst>
                  <a:ext uri="{0D108BD9-81ED-4DB2-BD59-A6C34878D82A}">
                    <a16:rowId xmlns:a16="http://schemas.microsoft.com/office/drawing/2014/main" val="3389987653"/>
                  </a:ext>
                </a:extLst>
              </a:tr>
              <a:tr h="354996">
                <a:tc>
                  <a:txBody>
                    <a:bodyPr/>
                    <a:lstStyle/>
                    <a:p>
                      <a:r>
                        <a:rPr lang="en-US" strike="sngStrike" dirty="0"/>
                        <a:t>June 6, 2023</a:t>
                      </a:r>
                    </a:p>
                  </a:txBody>
                  <a:tcPr/>
                </a:tc>
                <a:tc>
                  <a:txBody>
                    <a:bodyPr/>
                    <a:lstStyle/>
                    <a:p>
                      <a:r>
                        <a:rPr lang="en-US" strike="sngStrike" dirty="0"/>
                        <a:t>5:00 PM</a:t>
                      </a:r>
                    </a:p>
                  </a:txBody>
                  <a:tcPr/>
                </a:tc>
                <a:tc>
                  <a:txBody>
                    <a:bodyPr/>
                    <a:lstStyle/>
                    <a:p>
                      <a:r>
                        <a:rPr lang="en-US" strike="sngStrike" dirty="0"/>
                        <a:t>Board Public Hearing #1 for FY 2024 Budget</a:t>
                      </a:r>
                    </a:p>
                  </a:txBody>
                  <a:tcPr/>
                </a:tc>
                <a:tc>
                  <a:txBody>
                    <a:bodyPr/>
                    <a:lstStyle/>
                    <a:p>
                      <a:r>
                        <a:rPr lang="en-US" strike="sngStrike" dirty="0"/>
                        <a:t>Board Room</a:t>
                      </a:r>
                    </a:p>
                  </a:txBody>
                  <a:tcPr/>
                </a:tc>
                <a:extLst>
                  <a:ext uri="{0D108BD9-81ED-4DB2-BD59-A6C34878D82A}">
                    <a16:rowId xmlns:a16="http://schemas.microsoft.com/office/drawing/2014/main" val="1559200146"/>
                  </a:ext>
                </a:extLst>
              </a:tr>
              <a:tr h="354996">
                <a:tc>
                  <a:txBody>
                    <a:bodyPr/>
                    <a:lstStyle/>
                    <a:p>
                      <a:r>
                        <a:rPr lang="en-US" dirty="0"/>
                        <a:t>June 13, 2023</a:t>
                      </a:r>
                    </a:p>
                  </a:txBody>
                  <a:tcPr/>
                </a:tc>
                <a:tc>
                  <a:txBody>
                    <a:bodyPr/>
                    <a:lstStyle/>
                    <a:p>
                      <a:r>
                        <a:rPr lang="en-US" dirty="0"/>
                        <a:t>5:00 PM</a:t>
                      </a:r>
                    </a:p>
                  </a:txBody>
                  <a:tcPr/>
                </a:tc>
                <a:tc>
                  <a:txBody>
                    <a:bodyPr/>
                    <a:lstStyle/>
                    <a:p>
                      <a:r>
                        <a:rPr lang="en-US" dirty="0"/>
                        <a:t>Board Public Hearing #2 for FY 2024 Budget</a:t>
                      </a:r>
                    </a:p>
                  </a:txBody>
                  <a:tcPr/>
                </a:tc>
                <a:tc>
                  <a:txBody>
                    <a:bodyPr/>
                    <a:lstStyle/>
                    <a:p>
                      <a:r>
                        <a:rPr lang="en-US" dirty="0"/>
                        <a:t>PLC</a:t>
                      </a:r>
                    </a:p>
                  </a:txBody>
                  <a:tcPr/>
                </a:tc>
                <a:extLst>
                  <a:ext uri="{0D108BD9-81ED-4DB2-BD59-A6C34878D82A}">
                    <a16:rowId xmlns:a16="http://schemas.microsoft.com/office/drawing/2014/main" val="2026378327"/>
                  </a:ext>
                </a:extLst>
              </a:tr>
              <a:tr h="354996">
                <a:tc>
                  <a:txBody>
                    <a:bodyPr/>
                    <a:lstStyle/>
                    <a:p>
                      <a:r>
                        <a:rPr lang="en-US" dirty="0"/>
                        <a:t>June 15, 2023</a:t>
                      </a:r>
                    </a:p>
                  </a:txBody>
                  <a:tcPr/>
                </a:tc>
                <a:tc>
                  <a:txBody>
                    <a:bodyPr/>
                    <a:lstStyle/>
                    <a:p>
                      <a:r>
                        <a:rPr lang="en-US" dirty="0"/>
                        <a:t>4:00 PM</a:t>
                      </a:r>
                    </a:p>
                  </a:txBody>
                  <a:tcPr/>
                </a:tc>
                <a:tc>
                  <a:txBody>
                    <a:bodyPr/>
                    <a:lstStyle/>
                    <a:p>
                      <a:r>
                        <a:rPr lang="en-US" dirty="0"/>
                        <a:t>Board Meeting Final Approval of FY 2024 Budget</a:t>
                      </a:r>
                    </a:p>
                  </a:txBody>
                  <a:tcPr/>
                </a:tc>
                <a:tc>
                  <a:txBody>
                    <a:bodyPr/>
                    <a:lstStyle/>
                    <a:p>
                      <a:r>
                        <a:rPr lang="en-US" dirty="0"/>
                        <a:t>PLC</a:t>
                      </a:r>
                    </a:p>
                  </a:txBody>
                  <a:tcPr/>
                </a:tc>
                <a:extLst>
                  <a:ext uri="{0D108BD9-81ED-4DB2-BD59-A6C34878D82A}">
                    <a16:rowId xmlns:a16="http://schemas.microsoft.com/office/drawing/2014/main" val="200826541"/>
                  </a:ext>
                </a:extLst>
              </a:tr>
              <a:tr h="479333">
                <a:tc>
                  <a:txBody>
                    <a:bodyPr/>
                    <a:lstStyle/>
                    <a:p>
                      <a:r>
                        <a:rPr lang="en-US" dirty="0"/>
                        <a:t>August 1, 2023</a:t>
                      </a:r>
                    </a:p>
                  </a:txBody>
                  <a:tcPr/>
                </a:tc>
                <a:tc>
                  <a:txBody>
                    <a:bodyPr/>
                    <a:lstStyle/>
                    <a:p>
                      <a:r>
                        <a:rPr lang="en-US" dirty="0"/>
                        <a:t>11:00 AM</a:t>
                      </a:r>
                    </a:p>
                  </a:txBody>
                  <a:tcPr/>
                </a:tc>
                <a:tc>
                  <a:txBody>
                    <a:bodyPr/>
                    <a:lstStyle/>
                    <a:p>
                      <a:r>
                        <a:rPr lang="en-US" dirty="0"/>
                        <a:t>Board Public Hearing #1 for Increase in Taxes (if Needed)</a:t>
                      </a:r>
                    </a:p>
                  </a:txBody>
                  <a:tcPr/>
                </a:tc>
                <a:tc>
                  <a:txBody>
                    <a:bodyPr/>
                    <a:lstStyle/>
                    <a:p>
                      <a:r>
                        <a:rPr lang="en-US" dirty="0"/>
                        <a:t>PLC</a:t>
                      </a:r>
                    </a:p>
                  </a:txBody>
                  <a:tcPr/>
                </a:tc>
                <a:extLst>
                  <a:ext uri="{0D108BD9-81ED-4DB2-BD59-A6C34878D82A}">
                    <a16:rowId xmlns:a16="http://schemas.microsoft.com/office/drawing/2014/main" val="1549860792"/>
                  </a:ext>
                </a:extLst>
              </a:tr>
              <a:tr h="354996">
                <a:tc>
                  <a:txBody>
                    <a:bodyPr/>
                    <a:lstStyle/>
                    <a:p>
                      <a:r>
                        <a:rPr lang="en-US" dirty="0"/>
                        <a:t>August 1, 2023</a:t>
                      </a:r>
                    </a:p>
                  </a:txBody>
                  <a:tcPr/>
                </a:tc>
                <a:tc>
                  <a:txBody>
                    <a:bodyPr/>
                    <a:lstStyle/>
                    <a:p>
                      <a:r>
                        <a:rPr lang="en-US" dirty="0"/>
                        <a:t>6:00 PM</a:t>
                      </a:r>
                    </a:p>
                  </a:txBody>
                  <a:tcPr/>
                </a:tc>
                <a:tc>
                  <a:txBody>
                    <a:bodyPr/>
                    <a:lstStyle/>
                    <a:p>
                      <a:r>
                        <a:rPr lang="en-US" dirty="0"/>
                        <a:t>Board Public Hearing #2 for Increase in Taxes (if Needed)</a:t>
                      </a:r>
                    </a:p>
                  </a:txBody>
                  <a:tcPr/>
                </a:tc>
                <a:tc>
                  <a:txBody>
                    <a:bodyPr/>
                    <a:lstStyle/>
                    <a:p>
                      <a:r>
                        <a:rPr lang="en-US" dirty="0"/>
                        <a:t>PLC</a:t>
                      </a:r>
                    </a:p>
                  </a:txBody>
                  <a:tcPr/>
                </a:tc>
                <a:extLst>
                  <a:ext uri="{0D108BD9-81ED-4DB2-BD59-A6C34878D82A}">
                    <a16:rowId xmlns:a16="http://schemas.microsoft.com/office/drawing/2014/main" val="1629099231"/>
                  </a:ext>
                </a:extLst>
              </a:tr>
              <a:tr h="642907">
                <a:tc>
                  <a:txBody>
                    <a:bodyPr/>
                    <a:lstStyle/>
                    <a:p>
                      <a:r>
                        <a:rPr lang="en-US" dirty="0"/>
                        <a:t>August 10, 2023</a:t>
                      </a:r>
                    </a:p>
                  </a:txBody>
                  <a:tcPr/>
                </a:tc>
                <a:tc>
                  <a:txBody>
                    <a:bodyPr/>
                    <a:lstStyle/>
                    <a:p>
                      <a:r>
                        <a:rPr lang="en-US" dirty="0"/>
                        <a:t>6:00 PM</a:t>
                      </a:r>
                    </a:p>
                  </a:txBody>
                  <a:tcPr/>
                </a:tc>
                <a:tc>
                  <a:txBody>
                    <a:bodyPr/>
                    <a:lstStyle/>
                    <a:p>
                      <a:r>
                        <a:rPr lang="en-US" dirty="0"/>
                        <a:t>Board Public Hearing #3 for Increase in Taxes (if Needed) followed by Board Called Meeting for Adoption of CY 2023 (FY 2024) Millage Rate</a:t>
                      </a:r>
                    </a:p>
                  </a:txBody>
                  <a:tcPr/>
                </a:tc>
                <a:tc>
                  <a:txBody>
                    <a:bodyPr/>
                    <a:lstStyle/>
                    <a:p>
                      <a:r>
                        <a:rPr lang="en-US" dirty="0"/>
                        <a:t>PLC</a:t>
                      </a:r>
                    </a:p>
                  </a:txBody>
                  <a:tcPr/>
                </a:tc>
                <a:extLst>
                  <a:ext uri="{0D108BD9-81ED-4DB2-BD59-A6C34878D82A}">
                    <a16:rowId xmlns:a16="http://schemas.microsoft.com/office/drawing/2014/main" val="2755969167"/>
                  </a:ext>
                </a:extLst>
              </a:tr>
            </a:tbl>
          </a:graphicData>
        </a:graphic>
      </p:graphicFrame>
    </p:spTree>
    <p:extLst>
      <p:ext uri="{BB962C8B-B14F-4D97-AF65-F5344CB8AC3E}">
        <p14:creationId xmlns:p14="http://schemas.microsoft.com/office/powerpoint/2010/main" val="230697745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 rectangle&#10;&#10;Description automatically generated">
            <a:extLst>
              <a:ext uri="{FF2B5EF4-FFF2-40B4-BE49-F238E27FC236}">
                <a16:creationId xmlns:a16="http://schemas.microsoft.com/office/drawing/2014/main" id="{2AD9DEC6-B3CA-4C4F-9C22-0D644D9CE1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99982389-2625-4ABF-8AF6-FA4D5A16091A}"/>
              </a:ext>
            </a:extLst>
          </p:cNvPr>
          <p:cNvSpPr txBox="1"/>
          <p:nvPr/>
        </p:nvSpPr>
        <p:spPr>
          <a:xfrm>
            <a:off x="652604" y="889843"/>
            <a:ext cx="10421816" cy="3123932"/>
          </a:xfrm>
          <a:prstGeom prst="rect">
            <a:avLst/>
          </a:prstGeom>
          <a:noFill/>
        </p:spPr>
        <p:txBody>
          <a:bodyPr wrap="square" rtlCol="0">
            <a:spAutoFit/>
          </a:bodyPr>
          <a:lstStyle/>
          <a:p>
            <a:pPr algn="ctr"/>
            <a:endParaRPr lang="en-US" sz="5400" b="1" dirty="0">
              <a:solidFill>
                <a:schemeClr val="bg1"/>
              </a:solidFill>
              <a:latin typeface="Arial" panose="020B0604020202020204" pitchFamily="34" charset="0"/>
              <a:cs typeface="Arial" panose="020B0604020202020204" pitchFamily="34" charset="0"/>
            </a:endParaRPr>
          </a:p>
          <a:p>
            <a:pPr algn="ctr"/>
            <a:r>
              <a:rPr lang="en-US" sz="5400" b="1" dirty="0">
                <a:solidFill>
                  <a:schemeClr val="bg1"/>
                </a:solidFill>
                <a:latin typeface="Arial" panose="020B0604020202020204" pitchFamily="34" charset="0"/>
                <a:cs typeface="Arial" panose="020B0604020202020204" pitchFamily="34" charset="0"/>
              </a:rPr>
              <a:t>Glossary of Terms</a:t>
            </a:r>
          </a:p>
          <a:p>
            <a:pPr algn="ctr"/>
            <a:endParaRPr lang="en-US" sz="3500" b="1" dirty="0">
              <a:solidFill>
                <a:schemeClr val="bg1"/>
              </a:solidFill>
              <a:latin typeface="Arial" panose="020B0604020202020204" pitchFamily="34" charset="0"/>
              <a:cs typeface="Arial" panose="020B0604020202020204" pitchFamily="34" charset="0"/>
            </a:endParaRPr>
          </a:p>
          <a:p>
            <a:pPr algn="ctr"/>
            <a:endParaRPr lang="en-US" sz="5400" b="1" dirty="0">
              <a:solidFill>
                <a:schemeClr val="bg1"/>
              </a:solidFill>
              <a:latin typeface="Arial" panose="020B0604020202020204" pitchFamily="34" charset="0"/>
              <a:cs typeface="Arial" panose="020B0604020202020204" pitchFamily="34" charset="0"/>
            </a:endParaRPr>
          </a:p>
        </p:txBody>
      </p:sp>
      <p:cxnSp>
        <p:nvCxnSpPr>
          <p:cNvPr id="6" name="Straight Connector 5">
            <a:extLst>
              <a:ext uri="{FF2B5EF4-FFF2-40B4-BE49-F238E27FC236}">
                <a16:creationId xmlns:a16="http://schemas.microsoft.com/office/drawing/2014/main" id="{F1A1B8DC-CE16-4098-920A-BF94DA555DB4}"/>
              </a:ext>
            </a:extLst>
          </p:cNvPr>
          <p:cNvCxnSpPr/>
          <p:nvPr/>
        </p:nvCxnSpPr>
        <p:spPr>
          <a:xfrm>
            <a:off x="1915886" y="3593948"/>
            <a:ext cx="8229600" cy="0"/>
          </a:xfrm>
          <a:prstGeom prst="line">
            <a:avLst/>
          </a:prstGeom>
          <a:ln w="31750">
            <a:solidFill>
              <a:srgbClr val="CC9900"/>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12E6617F-8F30-682C-7AA1-DDC639CCA58A}"/>
              </a:ext>
            </a:extLst>
          </p:cNvPr>
          <p:cNvSpPr>
            <a:spLocks noGrp="1"/>
          </p:cNvSpPr>
          <p:nvPr>
            <p:ph type="sldNum" sz="quarter" idx="12"/>
          </p:nvPr>
        </p:nvSpPr>
        <p:spPr/>
        <p:txBody>
          <a:bodyPr/>
          <a:lstStyle/>
          <a:p>
            <a:fld id="{F5429E20-6135-4A01-AE1B-F6BE31181CEC}" type="slidenum">
              <a:rPr lang="en-US" smtClean="0"/>
              <a:t>93</a:t>
            </a:fld>
            <a:endParaRPr lang="en-US" dirty="0"/>
          </a:p>
        </p:txBody>
      </p:sp>
    </p:spTree>
    <p:extLst>
      <p:ext uri="{BB962C8B-B14F-4D97-AF65-F5344CB8AC3E}">
        <p14:creationId xmlns:p14="http://schemas.microsoft.com/office/powerpoint/2010/main" val="6772547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hape&#10;&#10;Description automatically generated with medium confidence">
            <a:extLst>
              <a:ext uri="{FF2B5EF4-FFF2-40B4-BE49-F238E27FC236}">
                <a16:creationId xmlns:a16="http://schemas.microsoft.com/office/drawing/2014/main" id="{2D0E6353-DFAE-4C7F-989F-C1371F7E8E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5693"/>
            <a:ext cx="12192000" cy="6858000"/>
          </a:xfrm>
          <a:prstGeom prst="rect">
            <a:avLst/>
          </a:prstGeom>
        </p:spPr>
      </p:pic>
      <p:sp>
        <p:nvSpPr>
          <p:cNvPr id="5" name="TextBox 4">
            <a:extLst>
              <a:ext uri="{FF2B5EF4-FFF2-40B4-BE49-F238E27FC236}">
                <a16:creationId xmlns:a16="http://schemas.microsoft.com/office/drawing/2014/main" id="{7469A2B6-CCC5-4783-99D5-02573B3771AF}"/>
              </a:ext>
            </a:extLst>
          </p:cNvPr>
          <p:cNvSpPr txBox="1"/>
          <p:nvPr/>
        </p:nvSpPr>
        <p:spPr>
          <a:xfrm>
            <a:off x="3796748" y="3136611"/>
            <a:ext cx="3150704" cy="584775"/>
          </a:xfrm>
          <a:prstGeom prst="rect">
            <a:avLst/>
          </a:prstGeom>
          <a:noFill/>
        </p:spPr>
        <p:txBody>
          <a:bodyPr wrap="square" rtlCol="0">
            <a:spAutoFit/>
          </a:bodyPr>
          <a:lstStyle/>
          <a:p>
            <a:r>
              <a:rPr lang="en-US" sz="3200" dirty="0">
                <a:solidFill>
                  <a:schemeClr val="bg1"/>
                </a:solidFill>
                <a:latin typeface="Arial" panose="020B0604020202020204" pitchFamily="34" charset="0"/>
                <a:cs typeface="Arial" panose="020B0604020202020204" pitchFamily="34" charset="0"/>
              </a:rPr>
              <a:t>Student FTE</a:t>
            </a:r>
          </a:p>
        </p:txBody>
      </p:sp>
      <p:pic>
        <p:nvPicPr>
          <p:cNvPr id="8" name="Picture 7">
            <a:extLst>
              <a:ext uri="{FF2B5EF4-FFF2-40B4-BE49-F238E27FC236}">
                <a16:creationId xmlns:a16="http://schemas.microsoft.com/office/drawing/2014/main" id="{9450C63A-4F08-4337-A59C-E5BB052FF83F}"/>
              </a:ext>
            </a:extLst>
          </p:cNvPr>
          <p:cNvPicPr>
            <a:picLocks noChangeAspect="1"/>
          </p:cNvPicPr>
          <p:nvPr/>
        </p:nvPicPr>
        <p:blipFill>
          <a:blip r:embed="rId3"/>
          <a:stretch>
            <a:fillRect/>
          </a:stretch>
        </p:blipFill>
        <p:spPr>
          <a:xfrm>
            <a:off x="159026" y="0"/>
            <a:ext cx="12192000" cy="1216436"/>
          </a:xfrm>
          <a:prstGeom prst="rect">
            <a:avLst/>
          </a:prstGeom>
        </p:spPr>
      </p:pic>
      <p:sp>
        <p:nvSpPr>
          <p:cNvPr id="10" name="TextBox 9">
            <a:extLst>
              <a:ext uri="{FF2B5EF4-FFF2-40B4-BE49-F238E27FC236}">
                <a16:creationId xmlns:a16="http://schemas.microsoft.com/office/drawing/2014/main" id="{74442E0E-A61C-46DB-A232-4681AD49F767}"/>
              </a:ext>
            </a:extLst>
          </p:cNvPr>
          <p:cNvSpPr txBox="1"/>
          <p:nvPr/>
        </p:nvSpPr>
        <p:spPr>
          <a:xfrm>
            <a:off x="453887" y="131164"/>
            <a:ext cx="11817626" cy="954107"/>
          </a:xfrm>
          <a:prstGeom prst="rect">
            <a:avLst/>
          </a:prstGeom>
          <a:noFill/>
        </p:spPr>
        <p:txBody>
          <a:bodyPr wrap="square">
            <a:spAutoFit/>
          </a:bodyPr>
          <a:lstStyle/>
          <a:p>
            <a:pPr algn="ctr"/>
            <a:r>
              <a:rPr lang="en-US" sz="2800" b="1" dirty="0">
                <a:solidFill>
                  <a:schemeClr val="bg1"/>
                </a:solidFill>
                <a:latin typeface="Arial" panose="020B0604020202020204" pitchFamily="34" charset="0"/>
                <a:cs typeface="Arial" panose="020B0604020202020204" pitchFamily="34" charset="0"/>
              </a:rPr>
              <a:t>Frequently Used Acronyms</a:t>
            </a:r>
          </a:p>
          <a:p>
            <a:pPr algn="ctr"/>
            <a:endParaRPr lang="en-US" sz="2800" b="1" dirty="0">
              <a:solidFill>
                <a:schemeClr val="bg1"/>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78ACEEA7-2BBC-42CA-81BC-31CF58D3562E}"/>
              </a:ext>
            </a:extLst>
          </p:cNvPr>
          <p:cNvSpPr txBox="1"/>
          <p:nvPr/>
        </p:nvSpPr>
        <p:spPr>
          <a:xfrm>
            <a:off x="1705510" y="2842591"/>
            <a:ext cx="491038" cy="923330"/>
          </a:xfrm>
          <a:prstGeom prst="rect">
            <a:avLst/>
          </a:prstGeom>
          <a:noFill/>
        </p:spPr>
        <p:txBody>
          <a:bodyPr wrap="square" rtlCol="0">
            <a:spAutoFit/>
          </a:bodyPr>
          <a:lstStyle/>
          <a:p>
            <a:r>
              <a:rPr lang="en-US" b="1" dirty="0">
                <a:solidFill>
                  <a:schemeClr val="bg1"/>
                </a:solidFill>
              </a:rPr>
              <a:t>F Y  2013</a:t>
            </a:r>
          </a:p>
        </p:txBody>
      </p:sp>
      <p:sp>
        <p:nvSpPr>
          <p:cNvPr id="7" name="TextBox 6">
            <a:extLst>
              <a:ext uri="{FF2B5EF4-FFF2-40B4-BE49-F238E27FC236}">
                <a16:creationId xmlns:a16="http://schemas.microsoft.com/office/drawing/2014/main" id="{5F02A3CB-D2BF-49BD-9CD4-66B797C653DB}"/>
              </a:ext>
            </a:extLst>
          </p:cNvPr>
          <p:cNvSpPr txBox="1"/>
          <p:nvPr/>
        </p:nvSpPr>
        <p:spPr>
          <a:xfrm>
            <a:off x="925644" y="1313034"/>
            <a:ext cx="10658764" cy="507831"/>
          </a:xfrm>
          <a:prstGeom prst="rect">
            <a:avLst/>
          </a:prstGeom>
          <a:noFill/>
        </p:spPr>
        <p:txBody>
          <a:bodyPr wrap="square" rtlCol="0">
            <a:spAutoFit/>
          </a:bodyPr>
          <a:lstStyle/>
          <a:p>
            <a:endParaRPr lang="en-US" sz="500" dirty="0">
              <a:latin typeface="Arial" panose="020B0604020202020204" pitchFamily="34" charset="0"/>
              <a:cs typeface="Arial" panose="020B0604020202020204" pitchFamily="34" charset="0"/>
            </a:endParaRPr>
          </a:p>
          <a:p>
            <a:endParaRPr lang="en-US" sz="2200" dirty="0">
              <a:latin typeface="Arial" panose="020B0604020202020204" pitchFamily="34" charset="0"/>
              <a:cs typeface="Arial" panose="020B0604020202020204" pitchFamily="34" charset="0"/>
            </a:endParaRPr>
          </a:p>
        </p:txBody>
      </p:sp>
      <p:sp>
        <p:nvSpPr>
          <p:cNvPr id="9" name="Slide Number Placeholder 8">
            <a:extLst>
              <a:ext uri="{FF2B5EF4-FFF2-40B4-BE49-F238E27FC236}">
                <a16:creationId xmlns:a16="http://schemas.microsoft.com/office/drawing/2014/main" id="{B7081455-2995-9B0C-4761-AC309CB74010}"/>
              </a:ext>
            </a:extLst>
          </p:cNvPr>
          <p:cNvSpPr>
            <a:spLocks noGrp="1"/>
          </p:cNvSpPr>
          <p:nvPr>
            <p:ph type="sldNum" sz="quarter" idx="12"/>
          </p:nvPr>
        </p:nvSpPr>
        <p:spPr/>
        <p:txBody>
          <a:bodyPr/>
          <a:lstStyle/>
          <a:p>
            <a:fld id="{F5429E20-6135-4A01-AE1B-F6BE31181CEC}" type="slidenum">
              <a:rPr lang="en-US" smtClean="0"/>
              <a:t>94</a:t>
            </a:fld>
            <a:endParaRPr lang="en-US" dirty="0"/>
          </a:p>
        </p:txBody>
      </p:sp>
      <p:graphicFrame>
        <p:nvGraphicFramePr>
          <p:cNvPr id="3" name="Table 10">
            <a:extLst>
              <a:ext uri="{FF2B5EF4-FFF2-40B4-BE49-F238E27FC236}">
                <a16:creationId xmlns:a16="http://schemas.microsoft.com/office/drawing/2014/main" id="{6736F198-AA4C-F6D2-94A1-D52840DBCDF8}"/>
              </a:ext>
            </a:extLst>
          </p:cNvPr>
          <p:cNvGraphicFramePr>
            <a:graphicFrameLocks noGrp="1"/>
          </p:cNvGraphicFramePr>
          <p:nvPr>
            <p:extLst>
              <p:ext uri="{D42A27DB-BD31-4B8C-83A1-F6EECF244321}">
                <p14:modId xmlns:p14="http://schemas.microsoft.com/office/powerpoint/2010/main" val="1717210668"/>
              </p:ext>
            </p:extLst>
          </p:nvPr>
        </p:nvGraphicFramePr>
        <p:xfrm>
          <a:off x="1854200" y="1216435"/>
          <a:ext cx="8128000" cy="5191760"/>
        </p:xfrm>
        <a:graphic>
          <a:graphicData uri="http://schemas.openxmlformats.org/drawingml/2006/table">
            <a:tbl>
              <a:tblPr firstRow="1" bandRow="1">
                <a:tableStyleId>{073A0DAA-6AF3-43AB-8588-CEC1D06C72B9}</a:tableStyleId>
              </a:tblPr>
              <a:tblGrid>
                <a:gridCol w="2775989">
                  <a:extLst>
                    <a:ext uri="{9D8B030D-6E8A-4147-A177-3AD203B41FA5}">
                      <a16:colId xmlns:a16="http://schemas.microsoft.com/office/drawing/2014/main" val="706827506"/>
                    </a:ext>
                  </a:extLst>
                </a:gridCol>
                <a:gridCol w="5352011">
                  <a:extLst>
                    <a:ext uri="{9D8B030D-6E8A-4147-A177-3AD203B41FA5}">
                      <a16:colId xmlns:a16="http://schemas.microsoft.com/office/drawing/2014/main" val="189740436"/>
                    </a:ext>
                  </a:extLst>
                </a:gridCol>
              </a:tblGrid>
              <a:tr h="370840">
                <a:tc>
                  <a:txBody>
                    <a:bodyPr/>
                    <a:lstStyle/>
                    <a:p>
                      <a:pPr algn="ctr"/>
                      <a:r>
                        <a:rPr lang="en-US" sz="1800" dirty="0"/>
                        <a:t>Acronym</a:t>
                      </a:r>
                    </a:p>
                  </a:txBody>
                  <a:tcPr/>
                </a:tc>
                <a:tc>
                  <a:txBody>
                    <a:bodyPr/>
                    <a:lstStyle/>
                    <a:p>
                      <a:pPr algn="ctr"/>
                      <a:r>
                        <a:rPr lang="en-US" sz="1800" dirty="0"/>
                        <a:t>Definition</a:t>
                      </a:r>
                    </a:p>
                  </a:txBody>
                  <a:tcPr/>
                </a:tc>
                <a:extLst>
                  <a:ext uri="{0D108BD9-81ED-4DB2-BD59-A6C34878D82A}">
                    <a16:rowId xmlns:a16="http://schemas.microsoft.com/office/drawing/2014/main" val="4248313049"/>
                  </a:ext>
                </a:extLst>
              </a:tr>
              <a:tr h="370840">
                <a:tc>
                  <a:txBody>
                    <a:bodyPr/>
                    <a:lstStyle/>
                    <a:p>
                      <a:pPr algn="l" rtl="0" fontAlgn="ctr"/>
                      <a:r>
                        <a:rPr lang="en-US" sz="1800" b="0" i="0" u="none" strike="noStrike" dirty="0">
                          <a:solidFill>
                            <a:srgbClr val="000000"/>
                          </a:solidFill>
                          <a:effectLst/>
                          <a:latin typeface="Calibri" panose="020F0502020204030204" pitchFamily="34" charset="0"/>
                        </a:rPr>
                        <a:t>ACFR</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Annual Comprehensive Financial Report</a:t>
                      </a:r>
                    </a:p>
                  </a:txBody>
                  <a:tcPr marL="9525" marR="9525" marT="9525" marB="0" anchor="ctr"/>
                </a:tc>
                <a:extLst>
                  <a:ext uri="{0D108BD9-81ED-4DB2-BD59-A6C34878D82A}">
                    <a16:rowId xmlns:a16="http://schemas.microsoft.com/office/drawing/2014/main" val="83161997"/>
                  </a:ext>
                </a:extLst>
              </a:tr>
              <a:tr h="370840">
                <a:tc>
                  <a:txBody>
                    <a:bodyPr/>
                    <a:lstStyle/>
                    <a:p>
                      <a:pPr algn="l" rtl="0" fontAlgn="ctr"/>
                      <a:r>
                        <a:rPr lang="en-US" sz="1800" b="0" i="0" u="none" strike="noStrike">
                          <a:solidFill>
                            <a:srgbClr val="000000"/>
                          </a:solidFill>
                          <a:effectLst/>
                          <a:latin typeface="Calibri" panose="020F0502020204030204" pitchFamily="34" charset="0"/>
                        </a:rPr>
                        <a:t>ARP</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American Rescue Plan</a:t>
                      </a:r>
                    </a:p>
                  </a:txBody>
                  <a:tcPr marL="9525" marR="9525" marT="9525" marB="0" anchor="ctr"/>
                </a:tc>
                <a:extLst>
                  <a:ext uri="{0D108BD9-81ED-4DB2-BD59-A6C34878D82A}">
                    <a16:rowId xmlns:a16="http://schemas.microsoft.com/office/drawing/2014/main" val="2842203104"/>
                  </a:ext>
                </a:extLst>
              </a:tr>
              <a:tr h="370840">
                <a:tc>
                  <a:txBody>
                    <a:bodyPr/>
                    <a:lstStyle/>
                    <a:p>
                      <a:pPr algn="l" rtl="0" fontAlgn="ctr"/>
                      <a:r>
                        <a:rPr lang="en-US" sz="1800" b="0" i="0" u="none" strike="noStrike">
                          <a:solidFill>
                            <a:srgbClr val="000000"/>
                          </a:solidFill>
                          <a:effectLst/>
                          <a:latin typeface="Calibri" panose="020F0502020204030204" pitchFamily="34" charset="0"/>
                        </a:rPr>
                        <a:t>ASP</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After School Program</a:t>
                      </a:r>
                    </a:p>
                  </a:txBody>
                  <a:tcPr marL="9525" marR="9525" marT="9525" marB="0" anchor="ctr"/>
                </a:tc>
                <a:extLst>
                  <a:ext uri="{0D108BD9-81ED-4DB2-BD59-A6C34878D82A}">
                    <a16:rowId xmlns:a16="http://schemas.microsoft.com/office/drawing/2014/main" val="1080525891"/>
                  </a:ext>
                </a:extLst>
              </a:tr>
              <a:tr h="370840">
                <a:tc>
                  <a:txBody>
                    <a:bodyPr/>
                    <a:lstStyle/>
                    <a:p>
                      <a:pPr algn="l" rtl="0" fontAlgn="ctr"/>
                      <a:r>
                        <a:rPr lang="en-US" sz="1800" b="0" i="0" u="none" strike="noStrike">
                          <a:solidFill>
                            <a:srgbClr val="000000"/>
                          </a:solidFill>
                          <a:effectLst/>
                          <a:latin typeface="Calibri" panose="020F0502020204030204" pitchFamily="34" charset="0"/>
                        </a:rPr>
                        <a:t>CARES</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Coronavirus Aid, Relief, and Economic Security</a:t>
                      </a:r>
                    </a:p>
                  </a:txBody>
                  <a:tcPr marL="9525" marR="9525" marT="9525" marB="0" anchor="ctr"/>
                </a:tc>
                <a:extLst>
                  <a:ext uri="{0D108BD9-81ED-4DB2-BD59-A6C34878D82A}">
                    <a16:rowId xmlns:a16="http://schemas.microsoft.com/office/drawing/2014/main" val="1521549545"/>
                  </a:ext>
                </a:extLst>
              </a:tr>
              <a:tr h="370840">
                <a:tc>
                  <a:txBody>
                    <a:bodyPr/>
                    <a:lstStyle/>
                    <a:p>
                      <a:pPr algn="l" rtl="0" fontAlgn="ctr"/>
                      <a:r>
                        <a:rPr lang="en-US" sz="1800" b="0" i="0" u="none" strike="noStrike" dirty="0">
                          <a:solidFill>
                            <a:srgbClr val="000000"/>
                          </a:solidFill>
                          <a:effectLst/>
                          <a:latin typeface="Calibri" panose="020F0502020204030204" pitchFamily="34" charset="0"/>
                        </a:rPr>
                        <a:t>CTAE</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Career, Technical and  Agricultural Education</a:t>
                      </a:r>
                    </a:p>
                  </a:txBody>
                  <a:tcPr marL="9525" marR="9525" marT="9525" marB="0" anchor="ctr"/>
                </a:tc>
                <a:extLst>
                  <a:ext uri="{0D108BD9-81ED-4DB2-BD59-A6C34878D82A}">
                    <a16:rowId xmlns:a16="http://schemas.microsoft.com/office/drawing/2014/main" val="1324972749"/>
                  </a:ext>
                </a:extLst>
              </a:tr>
              <a:tr h="370840">
                <a:tc>
                  <a:txBody>
                    <a:bodyPr/>
                    <a:lstStyle/>
                    <a:p>
                      <a:pPr algn="l" rtl="0" fontAlgn="ctr"/>
                      <a:r>
                        <a:rPr lang="en-US" sz="1800" b="0" i="0" u="none" strike="noStrike" dirty="0">
                          <a:solidFill>
                            <a:srgbClr val="000000"/>
                          </a:solidFill>
                          <a:effectLst/>
                          <a:latin typeface="Calibri" panose="020F0502020204030204" pitchFamily="34" charset="0"/>
                        </a:rPr>
                        <a:t>DECAL</a:t>
                      </a:r>
                    </a:p>
                  </a:txBody>
                  <a:tcPr marL="9525" marR="9525" marT="9525" marB="0" anchor="ctr"/>
                </a:tc>
                <a:tc>
                  <a:txBody>
                    <a:bodyPr/>
                    <a:lstStyle/>
                    <a:p>
                      <a:pPr algn="l" rtl="0" fontAlgn="ctr"/>
                      <a:r>
                        <a:rPr lang="en-US" sz="1800" b="0" i="0" u="none" strike="noStrike" dirty="0">
                          <a:solidFill>
                            <a:srgbClr val="000000"/>
                          </a:solidFill>
                          <a:effectLst/>
                          <a:latin typeface="Calibri" panose="020F0502020204030204" pitchFamily="34" charset="0"/>
                        </a:rPr>
                        <a:t>Georgia Department of Early Care and Learning</a:t>
                      </a:r>
                    </a:p>
                  </a:txBody>
                  <a:tcPr marL="9525" marR="9525" marT="9525" marB="0" anchor="ctr"/>
                </a:tc>
                <a:extLst>
                  <a:ext uri="{0D108BD9-81ED-4DB2-BD59-A6C34878D82A}">
                    <a16:rowId xmlns:a16="http://schemas.microsoft.com/office/drawing/2014/main" val="2763884522"/>
                  </a:ext>
                </a:extLst>
              </a:tr>
              <a:tr h="370840">
                <a:tc>
                  <a:txBody>
                    <a:bodyPr/>
                    <a:lstStyle/>
                    <a:p>
                      <a:pPr algn="l" rtl="0" fontAlgn="ctr"/>
                      <a:r>
                        <a:rPr lang="en-US" sz="1800" b="0" i="0" u="none" strike="noStrike">
                          <a:solidFill>
                            <a:srgbClr val="000000"/>
                          </a:solidFill>
                          <a:effectLst/>
                          <a:latin typeface="Calibri" panose="020F0502020204030204" pitchFamily="34" charset="0"/>
                        </a:rPr>
                        <a:t>EIP</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Early Intervention Program</a:t>
                      </a:r>
                    </a:p>
                  </a:txBody>
                  <a:tcPr marL="9525" marR="9525" marT="9525" marB="0" anchor="ctr"/>
                </a:tc>
                <a:extLst>
                  <a:ext uri="{0D108BD9-81ED-4DB2-BD59-A6C34878D82A}">
                    <a16:rowId xmlns:a16="http://schemas.microsoft.com/office/drawing/2014/main" val="3024942"/>
                  </a:ext>
                </a:extLst>
              </a:tr>
              <a:tr h="370840">
                <a:tc>
                  <a:txBody>
                    <a:bodyPr/>
                    <a:lstStyle/>
                    <a:p>
                      <a:pPr algn="l" rtl="0" fontAlgn="ctr"/>
                      <a:r>
                        <a:rPr lang="en-US" sz="1800" b="0" i="0" u="none" strike="noStrike">
                          <a:solidFill>
                            <a:srgbClr val="000000"/>
                          </a:solidFill>
                          <a:effectLst/>
                          <a:latin typeface="Calibri" panose="020F0502020204030204" pitchFamily="34" charset="0"/>
                        </a:rPr>
                        <a:t>ERS</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Employer Retirement System</a:t>
                      </a:r>
                    </a:p>
                  </a:txBody>
                  <a:tcPr marL="9525" marR="9525" marT="9525" marB="0" anchor="ctr"/>
                </a:tc>
                <a:extLst>
                  <a:ext uri="{0D108BD9-81ED-4DB2-BD59-A6C34878D82A}">
                    <a16:rowId xmlns:a16="http://schemas.microsoft.com/office/drawing/2014/main" val="1457651918"/>
                  </a:ext>
                </a:extLst>
              </a:tr>
              <a:tr h="370840">
                <a:tc>
                  <a:txBody>
                    <a:bodyPr/>
                    <a:lstStyle/>
                    <a:p>
                      <a:pPr algn="l" rtl="0" fontAlgn="ctr"/>
                      <a:r>
                        <a:rPr lang="en-US" sz="1800" b="0" i="0" u="none" strike="noStrike">
                          <a:solidFill>
                            <a:srgbClr val="000000"/>
                          </a:solidFill>
                          <a:effectLst/>
                          <a:latin typeface="Calibri" panose="020F0502020204030204" pitchFamily="34" charset="0"/>
                        </a:rPr>
                        <a:t>ESOL</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English to Speakers of Other Languages</a:t>
                      </a:r>
                    </a:p>
                  </a:txBody>
                  <a:tcPr marL="9525" marR="9525" marT="9525" marB="0" anchor="ctr"/>
                </a:tc>
                <a:extLst>
                  <a:ext uri="{0D108BD9-81ED-4DB2-BD59-A6C34878D82A}">
                    <a16:rowId xmlns:a16="http://schemas.microsoft.com/office/drawing/2014/main" val="1173021409"/>
                  </a:ext>
                </a:extLst>
              </a:tr>
              <a:tr h="370840">
                <a:tc>
                  <a:txBody>
                    <a:bodyPr/>
                    <a:lstStyle/>
                    <a:p>
                      <a:pPr algn="l" rtl="0" fontAlgn="ctr"/>
                      <a:r>
                        <a:rPr lang="en-US" sz="1800" b="0" i="0" u="none" strike="noStrike">
                          <a:solidFill>
                            <a:srgbClr val="000000"/>
                          </a:solidFill>
                          <a:effectLst/>
                          <a:latin typeface="Calibri" panose="020F0502020204030204" pitchFamily="34" charset="0"/>
                        </a:rPr>
                        <a:t>ESPLOST</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Education Special Purpose Local Option Sales Tax</a:t>
                      </a:r>
                    </a:p>
                  </a:txBody>
                  <a:tcPr marL="9525" marR="9525" marT="9525" marB="0" anchor="ctr"/>
                </a:tc>
                <a:extLst>
                  <a:ext uri="{0D108BD9-81ED-4DB2-BD59-A6C34878D82A}">
                    <a16:rowId xmlns:a16="http://schemas.microsoft.com/office/drawing/2014/main" val="871829492"/>
                  </a:ext>
                </a:extLst>
              </a:tr>
              <a:tr h="370840">
                <a:tc>
                  <a:txBody>
                    <a:bodyPr/>
                    <a:lstStyle/>
                    <a:p>
                      <a:pPr algn="l" rtl="0" fontAlgn="ctr"/>
                      <a:r>
                        <a:rPr lang="en-US" sz="1800" b="0" i="0" u="none" strike="noStrike">
                          <a:solidFill>
                            <a:srgbClr val="000000"/>
                          </a:solidFill>
                          <a:effectLst/>
                          <a:latin typeface="Calibri" panose="020F0502020204030204" pitchFamily="34" charset="0"/>
                        </a:rPr>
                        <a:t>ESSER</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Elementary and Secondary School Emergency Relief</a:t>
                      </a:r>
                    </a:p>
                  </a:txBody>
                  <a:tcPr marL="9525" marR="9525" marT="9525" marB="0" anchor="ctr"/>
                </a:tc>
                <a:extLst>
                  <a:ext uri="{0D108BD9-81ED-4DB2-BD59-A6C34878D82A}">
                    <a16:rowId xmlns:a16="http://schemas.microsoft.com/office/drawing/2014/main" val="4065390458"/>
                  </a:ext>
                </a:extLst>
              </a:tr>
              <a:tr h="370840">
                <a:tc>
                  <a:txBody>
                    <a:bodyPr/>
                    <a:lstStyle/>
                    <a:p>
                      <a:pPr algn="l" rtl="0" fontAlgn="ctr"/>
                      <a:r>
                        <a:rPr lang="en-US" sz="1800" b="0" i="0" u="none" strike="noStrike">
                          <a:solidFill>
                            <a:srgbClr val="000000"/>
                          </a:solidFill>
                          <a:effectLst/>
                          <a:latin typeface="Calibri" panose="020F0502020204030204" pitchFamily="34" charset="0"/>
                        </a:rPr>
                        <a:t>FB</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Fund Balance</a:t>
                      </a:r>
                    </a:p>
                  </a:txBody>
                  <a:tcPr marL="9525" marR="9525" marT="9525" marB="0" anchor="ctr"/>
                </a:tc>
                <a:extLst>
                  <a:ext uri="{0D108BD9-81ED-4DB2-BD59-A6C34878D82A}">
                    <a16:rowId xmlns:a16="http://schemas.microsoft.com/office/drawing/2014/main" val="534155110"/>
                  </a:ext>
                </a:extLst>
              </a:tr>
              <a:tr h="370840">
                <a:tc>
                  <a:txBody>
                    <a:bodyPr/>
                    <a:lstStyle/>
                    <a:p>
                      <a:pPr algn="l" rtl="0" fontAlgn="ctr"/>
                      <a:r>
                        <a:rPr lang="en-US" sz="1800" b="0" i="0" u="none" strike="noStrike">
                          <a:solidFill>
                            <a:srgbClr val="000000"/>
                          </a:solidFill>
                          <a:effectLst/>
                          <a:latin typeface="Calibri" panose="020F0502020204030204" pitchFamily="34" charset="0"/>
                        </a:rPr>
                        <a:t>FICA</a:t>
                      </a:r>
                    </a:p>
                  </a:txBody>
                  <a:tcPr marL="9525" marR="9525" marT="9525" marB="0" anchor="ctr"/>
                </a:tc>
                <a:tc>
                  <a:txBody>
                    <a:bodyPr/>
                    <a:lstStyle/>
                    <a:p>
                      <a:pPr algn="l" rtl="0" fontAlgn="ctr"/>
                      <a:r>
                        <a:rPr lang="en-US" sz="1800" b="0" i="0" u="none" strike="noStrike" dirty="0">
                          <a:solidFill>
                            <a:srgbClr val="000000"/>
                          </a:solidFill>
                          <a:effectLst/>
                          <a:latin typeface="Calibri" panose="020F0502020204030204" pitchFamily="34" charset="0"/>
                        </a:rPr>
                        <a:t>Federal Insurance Contributions Act</a:t>
                      </a:r>
                    </a:p>
                  </a:txBody>
                  <a:tcPr marL="9525" marR="9525" marT="9525" marB="0" anchor="ctr"/>
                </a:tc>
                <a:extLst>
                  <a:ext uri="{0D108BD9-81ED-4DB2-BD59-A6C34878D82A}">
                    <a16:rowId xmlns:a16="http://schemas.microsoft.com/office/drawing/2014/main" val="1766087673"/>
                  </a:ext>
                </a:extLst>
              </a:tr>
            </a:tbl>
          </a:graphicData>
        </a:graphic>
      </p:graphicFrame>
    </p:spTree>
    <p:extLst>
      <p:ext uri="{BB962C8B-B14F-4D97-AF65-F5344CB8AC3E}">
        <p14:creationId xmlns:p14="http://schemas.microsoft.com/office/powerpoint/2010/main" val="93842430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hape&#10;&#10;Description automatically generated with medium confidence">
            <a:extLst>
              <a:ext uri="{FF2B5EF4-FFF2-40B4-BE49-F238E27FC236}">
                <a16:creationId xmlns:a16="http://schemas.microsoft.com/office/drawing/2014/main" id="{2D0E6353-DFAE-4C7F-989F-C1371F7E8E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5693"/>
            <a:ext cx="12192000" cy="6858000"/>
          </a:xfrm>
          <a:prstGeom prst="rect">
            <a:avLst/>
          </a:prstGeom>
        </p:spPr>
      </p:pic>
      <p:sp>
        <p:nvSpPr>
          <p:cNvPr id="5" name="TextBox 4">
            <a:extLst>
              <a:ext uri="{FF2B5EF4-FFF2-40B4-BE49-F238E27FC236}">
                <a16:creationId xmlns:a16="http://schemas.microsoft.com/office/drawing/2014/main" id="{7469A2B6-CCC5-4783-99D5-02573B3771AF}"/>
              </a:ext>
            </a:extLst>
          </p:cNvPr>
          <p:cNvSpPr txBox="1"/>
          <p:nvPr/>
        </p:nvSpPr>
        <p:spPr>
          <a:xfrm>
            <a:off x="3796748" y="3136611"/>
            <a:ext cx="3150704" cy="584775"/>
          </a:xfrm>
          <a:prstGeom prst="rect">
            <a:avLst/>
          </a:prstGeom>
          <a:noFill/>
        </p:spPr>
        <p:txBody>
          <a:bodyPr wrap="square" rtlCol="0">
            <a:spAutoFit/>
          </a:bodyPr>
          <a:lstStyle/>
          <a:p>
            <a:r>
              <a:rPr lang="en-US" sz="3200" dirty="0">
                <a:solidFill>
                  <a:schemeClr val="bg1"/>
                </a:solidFill>
                <a:latin typeface="Arial" panose="020B0604020202020204" pitchFamily="34" charset="0"/>
                <a:cs typeface="Arial" panose="020B0604020202020204" pitchFamily="34" charset="0"/>
              </a:rPr>
              <a:t>Student FTE</a:t>
            </a:r>
          </a:p>
        </p:txBody>
      </p:sp>
      <p:pic>
        <p:nvPicPr>
          <p:cNvPr id="8" name="Picture 7">
            <a:extLst>
              <a:ext uri="{FF2B5EF4-FFF2-40B4-BE49-F238E27FC236}">
                <a16:creationId xmlns:a16="http://schemas.microsoft.com/office/drawing/2014/main" id="{9450C63A-4F08-4337-A59C-E5BB052FF83F}"/>
              </a:ext>
            </a:extLst>
          </p:cNvPr>
          <p:cNvPicPr>
            <a:picLocks noChangeAspect="1"/>
          </p:cNvPicPr>
          <p:nvPr/>
        </p:nvPicPr>
        <p:blipFill>
          <a:blip r:embed="rId3"/>
          <a:stretch>
            <a:fillRect/>
          </a:stretch>
        </p:blipFill>
        <p:spPr>
          <a:xfrm>
            <a:off x="159026" y="0"/>
            <a:ext cx="12192000" cy="1216436"/>
          </a:xfrm>
          <a:prstGeom prst="rect">
            <a:avLst/>
          </a:prstGeom>
        </p:spPr>
      </p:pic>
      <p:sp>
        <p:nvSpPr>
          <p:cNvPr id="10" name="TextBox 9">
            <a:extLst>
              <a:ext uri="{FF2B5EF4-FFF2-40B4-BE49-F238E27FC236}">
                <a16:creationId xmlns:a16="http://schemas.microsoft.com/office/drawing/2014/main" id="{74442E0E-A61C-46DB-A232-4681AD49F767}"/>
              </a:ext>
            </a:extLst>
          </p:cNvPr>
          <p:cNvSpPr txBox="1"/>
          <p:nvPr/>
        </p:nvSpPr>
        <p:spPr>
          <a:xfrm>
            <a:off x="453887" y="131164"/>
            <a:ext cx="11817626" cy="954107"/>
          </a:xfrm>
          <a:prstGeom prst="rect">
            <a:avLst/>
          </a:prstGeom>
          <a:noFill/>
        </p:spPr>
        <p:txBody>
          <a:bodyPr wrap="square">
            <a:spAutoFit/>
          </a:bodyPr>
          <a:lstStyle/>
          <a:p>
            <a:pPr algn="ctr"/>
            <a:r>
              <a:rPr lang="en-US" sz="2800" b="1" dirty="0">
                <a:solidFill>
                  <a:schemeClr val="bg1"/>
                </a:solidFill>
                <a:latin typeface="Arial" panose="020B0604020202020204" pitchFamily="34" charset="0"/>
                <a:cs typeface="Arial" panose="020B0604020202020204" pitchFamily="34" charset="0"/>
              </a:rPr>
              <a:t>Frequently Used Acronyms</a:t>
            </a:r>
          </a:p>
          <a:p>
            <a:pPr algn="ctr"/>
            <a:endParaRPr lang="en-US" sz="2800" b="1" dirty="0">
              <a:solidFill>
                <a:schemeClr val="bg1"/>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78ACEEA7-2BBC-42CA-81BC-31CF58D3562E}"/>
              </a:ext>
            </a:extLst>
          </p:cNvPr>
          <p:cNvSpPr txBox="1"/>
          <p:nvPr/>
        </p:nvSpPr>
        <p:spPr>
          <a:xfrm>
            <a:off x="1705510" y="2842591"/>
            <a:ext cx="491038" cy="923330"/>
          </a:xfrm>
          <a:prstGeom prst="rect">
            <a:avLst/>
          </a:prstGeom>
          <a:noFill/>
        </p:spPr>
        <p:txBody>
          <a:bodyPr wrap="square" rtlCol="0">
            <a:spAutoFit/>
          </a:bodyPr>
          <a:lstStyle/>
          <a:p>
            <a:r>
              <a:rPr lang="en-US" b="1" dirty="0">
                <a:solidFill>
                  <a:schemeClr val="bg1"/>
                </a:solidFill>
              </a:rPr>
              <a:t>F Y  2013</a:t>
            </a:r>
          </a:p>
        </p:txBody>
      </p:sp>
      <p:sp>
        <p:nvSpPr>
          <p:cNvPr id="7" name="TextBox 6">
            <a:extLst>
              <a:ext uri="{FF2B5EF4-FFF2-40B4-BE49-F238E27FC236}">
                <a16:creationId xmlns:a16="http://schemas.microsoft.com/office/drawing/2014/main" id="{5F02A3CB-D2BF-49BD-9CD4-66B797C653DB}"/>
              </a:ext>
            </a:extLst>
          </p:cNvPr>
          <p:cNvSpPr txBox="1"/>
          <p:nvPr/>
        </p:nvSpPr>
        <p:spPr>
          <a:xfrm>
            <a:off x="925644" y="1313034"/>
            <a:ext cx="10658764" cy="507831"/>
          </a:xfrm>
          <a:prstGeom prst="rect">
            <a:avLst/>
          </a:prstGeom>
          <a:noFill/>
        </p:spPr>
        <p:txBody>
          <a:bodyPr wrap="square" rtlCol="0">
            <a:spAutoFit/>
          </a:bodyPr>
          <a:lstStyle/>
          <a:p>
            <a:endParaRPr lang="en-US" sz="500" dirty="0">
              <a:latin typeface="Arial" panose="020B0604020202020204" pitchFamily="34" charset="0"/>
              <a:cs typeface="Arial" panose="020B0604020202020204" pitchFamily="34" charset="0"/>
            </a:endParaRPr>
          </a:p>
          <a:p>
            <a:endParaRPr lang="en-US" sz="2200" dirty="0">
              <a:latin typeface="Arial" panose="020B0604020202020204" pitchFamily="34" charset="0"/>
              <a:cs typeface="Arial" panose="020B0604020202020204" pitchFamily="34" charset="0"/>
            </a:endParaRPr>
          </a:p>
        </p:txBody>
      </p:sp>
      <p:sp>
        <p:nvSpPr>
          <p:cNvPr id="9" name="Slide Number Placeholder 8">
            <a:extLst>
              <a:ext uri="{FF2B5EF4-FFF2-40B4-BE49-F238E27FC236}">
                <a16:creationId xmlns:a16="http://schemas.microsoft.com/office/drawing/2014/main" id="{B7081455-2995-9B0C-4761-AC309CB74010}"/>
              </a:ext>
            </a:extLst>
          </p:cNvPr>
          <p:cNvSpPr>
            <a:spLocks noGrp="1"/>
          </p:cNvSpPr>
          <p:nvPr>
            <p:ph type="sldNum" sz="quarter" idx="12"/>
          </p:nvPr>
        </p:nvSpPr>
        <p:spPr/>
        <p:txBody>
          <a:bodyPr/>
          <a:lstStyle/>
          <a:p>
            <a:fld id="{F5429E20-6135-4A01-AE1B-F6BE31181CEC}" type="slidenum">
              <a:rPr lang="en-US" smtClean="0"/>
              <a:t>95</a:t>
            </a:fld>
            <a:endParaRPr lang="en-US" dirty="0"/>
          </a:p>
        </p:txBody>
      </p:sp>
      <p:graphicFrame>
        <p:nvGraphicFramePr>
          <p:cNvPr id="3" name="Table 10">
            <a:extLst>
              <a:ext uri="{FF2B5EF4-FFF2-40B4-BE49-F238E27FC236}">
                <a16:creationId xmlns:a16="http://schemas.microsoft.com/office/drawing/2014/main" id="{6736F198-AA4C-F6D2-94A1-D52840DBCDF8}"/>
              </a:ext>
            </a:extLst>
          </p:cNvPr>
          <p:cNvGraphicFramePr>
            <a:graphicFrameLocks noGrp="1"/>
          </p:cNvGraphicFramePr>
          <p:nvPr>
            <p:extLst>
              <p:ext uri="{D42A27DB-BD31-4B8C-83A1-F6EECF244321}">
                <p14:modId xmlns:p14="http://schemas.microsoft.com/office/powerpoint/2010/main" val="1740065239"/>
              </p:ext>
            </p:extLst>
          </p:nvPr>
        </p:nvGraphicFramePr>
        <p:xfrm>
          <a:off x="1854199" y="1216435"/>
          <a:ext cx="9043786" cy="5191760"/>
        </p:xfrm>
        <a:graphic>
          <a:graphicData uri="http://schemas.openxmlformats.org/drawingml/2006/table">
            <a:tbl>
              <a:tblPr firstRow="1" bandRow="1">
                <a:tableStyleId>{073A0DAA-6AF3-43AB-8588-CEC1D06C72B9}</a:tableStyleId>
              </a:tblPr>
              <a:tblGrid>
                <a:gridCol w="2907060">
                  <a:extLst>
                    <a:ext uri="{9D8B030D-6E8A-4147-A177-3AD203B41FA5}">
                      <a16:colId xmlns:a16="http://schemas.microsoft.com/office/drawing/2014/main" val="706827506"/>
                    </a:ext>
                  </a:extLst>
                </a:gridCol>
                <a:gridCol w="6136726">
                  <a:extLst>
                    <a:ext uri="{9D8B030D-6E8A-4147-A177-3AD203B41FA5}">
                      <a16:colId xmlns:a16="http://schemas.microsoft.com/office/drawing/2014/main" val="189740436"/>
                    </a:ext>
                  </a:extLst>
                </a:gridCol>
              </a:tblGrid>
              <a:tr h="370840">
                <a:tc>
                  <a:txBody>
                    <a:bodyPr/>
                    <a:lstStyle/>
                    <a:p>
                      <a:pPr algn="ctr"/>
                      <a:r>
                        <a:rPr lang="en-US" sz="1800" dirty="0"/>
                        <a:t>Acronym</a:t>
                      </a:r>
                    </a:p>
                  </a:txBody>
                  <a:tcPr/>
                </a:tc>
                <a:tc>
                  <a:txBody>
                    <a:bodyPr/>
                    <a:lstStyle/>
                    <a:p>
                      <a:pPr algn="ctr"/>
                      <a:r>
                        <a:rPr lang="en-US" sz="1800" dirty="0"/>
                        <a:t>Definition</a:t>
                      </a:r>
                    </a:p>
                  </a:txBody>
                  <a:tcPr/>
                </a:tc>
                <a:extLst>
                  <a:ext uri="{0D108BD9-81ED-4DB2-BD59-A6C34878D82A}">
                    <a16:rowId xmlns:a16="http://schemas.microsoft.com/office/drawing/2014/main" val="4248313049"/>
                  </a:ext>
                </a:extLst>
              </a:tr>
              <a:tr h="370840">
                <a:tc>
                  <a:txBody>
                    <a:bodyPr/>
                    <a:lstStyle/>
                    <a:p>
                      <a:pPr algn="l" rtl="0" fontAlgn="ctr"/>
                      <a:r>
                        <a:rPr lang="en-US" sz="1800" b="0" i="0" u="none" strike="noStrike" dirty="0">
                          <a:solidFill>
                            <a:srgbClr val="000000"/>
                          </a:solidFill>
                          <a:effectLst/>
                          <a:latin typeface="Calibri" panose="020F0502020204030204" pitchFamily="34" charset="0"/>
                        </a:rPr>
                        <a:t>FTE</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Full-Time Equivalent</a:t>
                      </a:r>
                    </a:p>
                  </a:txBody>
                  <a:tcPr marL="9525" marR="9525" marT="9525" marB="0" anchor="ctr"/>
                </a:tc>
                <a:extLst>
                  <a:ext uri="{0D108BD9-81ED-4DB2-BD59-A6C34878D82A}">
                    <a16:rowId xmlns:a16="http://schemas.microsoft.com/office/drawing/2014/main" val="83161997"/>
                  </a:ext>
                </a:extLst>
              </a:tr>
              <a:tr h="370840">
                <a:tc>
                  <a:txBody>
                    <a:bodyPr/>
                    <a:lstStyle/>
                    <a:p>
                      <a:pPr algn="l" rtl="0" fontAlgn="ctr"/>
                      <a:r>
                        <a:rPr lang="en-US" sz="1800" b="0" i="0" u="none" strike="noStrike" dirty="0">
                          <a:solidFill>
                            <a:srgbClr val="000000"/>
                          </a:solidFill>
                          <a:effectLst/>
                          <a:latin typeface="Calibri" panose="020F0502020204030204" pitchFamily="34" charset="0"/>
                        </a:rPr>
                        <a:t>GAAP</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Generally Accepted Accounting Principles</a:t>
                      </a:r>
                    </a:p>
                  </a:txBody>
                  <a:tcPr marL="9525" marR="9525" marT="9525" marB="0" anchor="ctr"/>
                </a:tc>
                <a:extLst>
                  <a:ext uri="{0D108BD9-81ED-4DB2-BD59-A6C34878D82A}">
                    <a16:rowId xmlns:a16="http://schemas.microsoft.com/office/drawing/2014/main" val="2842203104"/>
                  </a:ext>
                </a:extLst>
              </a:tr>
              <a:tr h="370840">
                <a:tc>
                  <a:txBody>
                    <a:bodyPr/>
                    <a:lstStyle/>
                    <a:p>
                      <a:pPr algn="l" rtl="0" fontAlgn="ctr"/>
                      <a:r>
                        <a:rPr lang="en-US" sz="1800" b="0" i="0" u="none" strike="noStrike" dirty="0">
                          <a:solidFill>
                            <a:srgbClr val="000000"/>
                          </a:solidFill>
                          <a:effectLst/>
                          <a:latin typeface="Calibri" panose="020F0502020204030204" pitchFamily="34" charset="0"/>
                        </a:rPr>
                        <a:t>GaDOE</a:t>
                      </a:r>
                    </a:p>
                  </a:txBody>
                  <a:tcPr marL="9525" marR="9525" marT="9525" marB="0" anchor="ctr"/>
                </a:tc>
                <a:tc>
                  <a:txBody>
                    <a:bodyPr/>
                    <a:lstStyle/>
                    <a:p>
                      <a:pPr algn="l" rtl="0" fontAlgn="ctr"/>
                      <a:r>
                        <a:rPr lang="en-US" sz="1800" b="0" i="0" u="none" strike="noStrike" dirty="0">
                          <a:solidFill>
                            <a:srgbClr val="000000"/>
                          </a:solidFill>
                          <a:effectLst/>
                          <a:latin typeface="Calibri" panose="020F0502020204030204" pitchFamily="34" charset="0"/>
                        </a:rPr>
                        <a:t>Georgia Department of Education</a:t>
                      </a:r>
                    </a:p>
                  </a:txBody>
                  <a:tcPr marL="9525" marR="9525" marT="9525" marB="0" anchor="ctr"/>
                </a:tc>
                <a:extLst>
                  <a:ext uri="{0D108BD9-81ED-4DB2-BD59-A6C34878D82A}">
                    <a16:rowId xmlns:a16="http://schemas.microsoft.com/office/drawing/2014/main" val="1402679838"/>
                  </a:ext>
                </a:extLst>
              </a:tr>
              <a:tr h="370840">
                <a:tc>
                  <a:txBody>
                    <a:bodyPr/>
                    <a:lstStyle/>
                    <a:p>
                      <a:pPr algn="l" rtl="0" fontAlgn="ctr"/>
                      <a:r>
                        <a:rPr lang="en-US" sz="1800" b="0" i="0" u="none" strike="noStrike" dirty="0">
                          <a:solidFill>
                            <a:srgbClr val="000000"/>
                          </a:solidFill>
                          <a:effectLst/>
                          <a:latin typeface="Calibri" panose="020F0502020204030204" pitchFamily="34" charset="0"/>
                        </a:rPr>
                        <a:t>GASB</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Governmental Accounting Standards Board</a:t>
                      </a:r>
                    </a:p>
                  </a:txBody>
                  <a:tcPr marL="9525" marR="9525" marT="9525" marB="0" anchor="ctr"/>
                </a:tc>
                <a:extLst>
                  <a:ext uri="{0D108BD9-81ED-4DB2-BD59-A6C34878D82A}">
                    <a16:rowId xmlns:a16="http://schemas.microsoft.com/office/drawing/2014/main" val="1080525891"/>
                  </a:ext>
                </a:extLst>
              </a:tr>
              <a:tr h="370840">
                <a:tc>
                  <a:txBody>
                    <a:bodyPr/>
                    <a:lstStyle/>
                    <a:p>
                      <a:pPr algn="l" rtl="0" fontAlgn="ctr"/>
                      <a:r>
                        <a:rPr lang="en-US" sz="1800" b="0" i="0" u="none" strike="noStrike">
                          <a:solidFill>
                            <a:srgbClr val="000000"/>
                          </a:solidFill>
                          <a:effectLst/>
                          <a:latin typeface="Calibri" panose="020F0502020204030204" pitchFamily="34" charset="0"/>
                        </a:rPr>
                        <a:t>GF</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General Fund</a:t>
                      </a:r>
                    </a:p>
                  </a:txBody>
                  <a:tcPr marL="9525" marR="9525" marT="9525" marB="0" anchor="ctr"/>
                </a:tc>
                <a:extLst>
                  <a:ext uri="{0D108BD9-81ED-4DB2-BD59-A6C34878D82A}">
                    <a16:rowId xmlns:a16="http://schemas.microsoft.com/office/drawing/2014/main" val="1521549545"/>
                  </a:ext>
                </a:extLst>
              </a:tr>
              <a:tr h="370840">
                <a:tc>
                  <a:txBody>
                    <a:bodyPr/>
                    <a:lstStyle/>
                    <a:p>
                      <a:pPr algn="l" rtl="0" fontAlgn="ctr"/>
                      <a:r>
                        <a:rPr lang="en-US" sz="1800" b="0" i="0" u="none" strike="noStrike">
                          <a:solidFill>
                            <a:srgbClr val="000000"/>
                          </a:solidFill>
                          <a:effectLst/>
                          <a:latin typeface="Calibri" panose="020F0502020204030204" pitchFamily="34" charset="0"/>
                        </a:rPr>
                        <a:t>GFOA</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Government Finance Officers Association</a:t>
                      </a:r>
                    </a:p>
                  </a:txBody>
                  <a:tcPr marL="9525" marR="9525" marT="9525" marB="0" anchor="ctr"/>
                </a:tc>
                <a:extLst>
                  <a:ext uri="{0D108BD9-81ED-4DB2-BD59-A6C34878D82A}">
                    <a16:rowId xmlns:a16="http://schemas.microsoft.com/office/drawing/2014/main" val="1324972749"/>
                  </a:ext>
                </a:extLst>
              </a:tr>
              <a:tr h="370840">
                <a:tc>
                  <a:txBody>
                    <a:bodyPr/>
                    <a:lstStyle/>
                    <a:p>
                      <a:pPr algn="l" rtl="0" fontAlgn="ctr"/>
                      <a:r>
                        <a:rPr lang="en-US" sz="1800" b="0" i="0" u="none" strike="noStrike">
                          <a:solidFill>
                            <a:srgbClr val="000000"/>
                          </a:solidFill>
                          <a:effectLst/>
                          <a:latin typeface="Calibri" panose="020F0502020204030204" pitchFamily="34" charset="0"/>
                        </a:rPr>
                        <a:t>GNETS</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Georgia Network for Educational and Therapeutic Support</a:t>
                      </a:r>
                    </a:p>
                  </a:txBody>
                  <a:tcPr marL="9525" marR="9525" marT="9525" marB="0" anchor="ctr"/>
                </a:tc>
                <a:extLst>
                  <a:ext uri="{0D108BD9-81ED-4DB2-BD59-A6C34878D82A}">
                    <a16:rowId xmlns:a16="http://schemas.microsoft.com/office/drawing/2014/main" val="3024942"/>
                  </a:ext>
                </a:extLst>
              </a:tr>
              <a:tr h="370840">
                <a:tc>
                  <a:txBody>
                    <a:bodyPr/>
                    <a:lstStyle/>
                    <a:p>
                      <a:pPr algn="l" rtl="0" fontAlgn="ctr"/>
                      <a:r>
                        <a:rPr lang="en-US" sz="1800" b="0" i="0" u="none" strike="noStrike">
                          <a:solidFill>
                            <a:srgbClr val="000000"/>
                          </a:solidFill>
                          <a:effectLst/>
                          <a:latin typeface="Calibri" panose="020F0502020204030204" pitchFamily="34" charset="0"/>
                        </a:rPr>
                        <a:t>GRASP</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Graduates Ready to Attain Success in Postsecondary Program</a:t>
                      </a:r>
                    </a:p>
                  </a:txBody>
                  <a:tcPr marL="9525" marR="9525" marT="9525" marB="0" anchor="ctr"/>
                </a:tc>
                <a:extLst>
                  <a:ext uri="{0D108BD9-81ED-4DB2-BD59-A6C34878D82A}">
                    <a16:rowId xmlns:a16="http://schemas.microsoft.com/office/drawing/2014/main" val="1457651918"/>
                  </a:ext>
                </a:extLst>
              </a:tr>
              <a:tr h="370840">
                <a:tc>
                  <a:txBody>
                    <a:bodyPr/>
                    <a:lstStyle/>
                    <a:p>
                      <a:pPr algn="l" rtl="0" fontAlgn="ctr"/>
                      <a:r>
                        <a:rPr lang="en-US" sz="1800" b="0" i="0" u="none" strike="noStrike">
                          <a:solidFill>
                            <a:srgbClr val="000000"/>
                          </a:solidFill>
                          <a:effectLst/>
                          <a:latin typeface="Calibri" panose="020F0502020204030204" pitchFamily="34" charset="0"/>
                        </a:rPr>
                        <a:t>IB</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International Baccalaureate </a:t>
                      </a:r>
                    </a:p>
                  </a:txBody>
                  <a:tcPr marL="9525" marR="9525" marT="9525" marB="0" anchor="ctr"/>
                </a:tc>
                <a:extLst>
                  <a:ext uri="{0D108BD9-81ED-4DB2-BD59-A6C34878D82A}">
                    <a16:rowId xmlns:a16="http://schemas.microsoft.com/office/drawing/2014/main" val="1173021409"/>
                  </a:ext>
                </a:extLst>
              </a:tr>
              <a:tr h="370840">
                <a:tc>
                  <a:txBody>
                    <a:bodyPr/>
                    <a:lstStyle/>
                    <a:p>
                      <a:pPr algn="l" rtl="0" fontAlgn="ctr"/>
                      <a:r>
                        <a:rPr lang="en-US" sz="1800" b="0" i="0" u="none" strike="noStrike">
                          <a:solidFill>
                            <a:srgbClr val="000000"/>
                          </a:solidFill>
                          <a:effectLst/>
                          <a:latin typeface="Calibri" panose="020F0502020204030204" pitchFamily="34" charset="0"/>
                        </a:rPr>
                        <a:t>ISS</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In-School Suspension</a:t>
                      </a:r>
                    </a:p>
                  </a:txBody>
                  <a:tcPr marL="9525" marR="9525" marT="9525" marB="0" anchor="ctr"/>
                </a:tc>
                <a:extLst>
                  <a:ext uri="{0D108BD9-81ED-4DB2-BD59-A6C34878D82A}">
                    <a16:rowId xmlns:a16="http://schemas.microsoft.com/office/drawing/2014/main" val="871829492"/>
                  </a:ext>
                </a:extLst>
              </a:tr>
              <a:tr h="370840">
                <a:tc>
                  <a:txBody>
                    <a:bodyPr/>
                    <a:lstStyle/>
                    <a:p>
                      <a:pPr algn="l" rtl="0" fontAlgn="ctr"/>
                      <a:r>
                        <a:rPr lang="en-US" sz="1800" b="0" i="0" u="none" strike="noStrike">
                          <a:solidFill>
                            <a:srgbClr val="000000"/>
                          </a:solidFill>
                          <a:effectLst/>
                          <a:latin typeface="Calibri" panose="020F0502020204030204" pitchFamily="34" charset="0"/>
                        </a:rPr>
                        <a:t>LEP</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Limited English Proficiency</a:t>
                      </a:r>
                    </a:p>
                  </a:txBody>
                  <a:tcPr marL="9525" marR="9525" marT="9525" marB="0" anchor="ctr"/>
                </a:tc>
                <a:extLst>
                  <a:ext uri="{0D108BD9-81ED-4DB2-BD59-A6C34878D82A}">
                    <a16:rowId xmlns:a16="http://schemas.microsoft.com/office/drawing/2014/main" val="4065390458"/>
                  </a:ext>
                </a:extLst>
              </a:tr>
              <a:tr h="370840">
                <a:tc>
                  <a:txBody>
                    <a:bodyPr/>
                    <a:lstStyle/>
                    <a:p>
                      <a:pPr algn="l" rtl="0" fontAlgn="ctr"/>
                      <a:r>
                        <a:rPr lang="en-US" sz="1800" b="0" i="0" u="none" strike="noStrike">
                          <a:solidFill>
                            <a:srgbClr val="000000"/>
                          </a:solidFill>
                          <a:effectLst/>
                          <a:latin typeface="Calibri" panose="020F0502020204030204" pitchFamily="34" charset="0"/>
                        </a:rPr>
                        <a:t>MVP</a:t>
                      </a:r>
                    </a:p>
                  </a:txBody>
                  <a:tcPr marL="9525" marR="9525" marT="9525" marB="0" anchor="ctr"/>
                </a:tc>
                <a:tc>
                  <a:txBody>
                    <a:bodyPr/>
                    <a:lstStyle/>
                    <a:p>
                      <a:pPr algn="l" rtl="0" fontAlgn="ctr"/>
                      <a:r>
                        <a:rPr lang="en-US" sz="1800" b="0" i="0" u="none" strike="noStrike" dirty="0">
                          <a:solidFill>
                            <a:srgbClr val="000000"/>
                          </a:solidFill>
                          <a:effectLst/>
                          <a:latin typeface="Calibri" panose="020F0502020204030204" pitchFamily="34" charset="0"/>
                        </a:rPr>
                        <a:t>More Victory Planned</a:t>
                      </a:r>
                    </a:p>
                  </a:txBody>
                  <a:tcPr marL="9525" marR="9525" marT="9525" marB="0" anchor="ctr"/>
                </a:tc>
                <a:extLst>
                  <a:ext uri="{0D108BD9-81ED-4DB2-BD59-A6C34878D82A}">
                    <a16:rowId xmlns:a16="http://schemas.microsoft.com/office/drawing/2014/main" val="534155110"/>
                  </a:ext>
                </a:extLst>
              </a:tr>
              <a:tr h="370840">
                <a:tc>
                  <a:txBody>
                    <a:bodyPr/>
                    <a:lstStyle/>
                    <a:p>
                      <a:pPr algn="l" rtl="0" fontAlgn="ctr"/>
                      <a:r>
                        <a:rPr lang="en-US" sz="1800" b="0" i="0" u="none" strike="noStrike" dirty="0">
                          <a:solidFill>
                            <a:srgbClr val="000000"/>
                          </a:solidFill>
                          <a:effectLst/>
                          <a:latin typeface="Calibri" panose="020F0502020204030204" pitchFamily="34" charset="0"/>
                        </a:rPr>
                        <a:t>PBIS</a:t>
                      </a:r>
                    </a:p>
                  </a:txBody>
                  <a:tcPr marL="9525" marR="9525" marT="9525" marB="0" anchor="ctr"/>
                </a:tc>
                <a:tc>
                  <a:txBody>
                    <a:bodyPr/>
                    <a:lstStyle/>
                    <a:p>
                      <a:pPr algn="l" rtl="0" fontAlgn="ctr"/>
                      <a:r>
                        <a:rPr lang="en-US" sz="1800" b="0" i="0" u="none" strike="noStrike" dirty="0">
                          <a:solidFill>
                            <a:srgbClr val="000000"/>
                          </a:solidFill>
                          <a:effectLst/>
                          <a:latin typeface="Calibri" panose="020F0502020204030204" pitchFamily="34" charset="0"/>
                        </a:rPr>
                        <a:t>Positive Behavioral Interventions and Supports</a:t>
                      </a:r>
                    </a:p>
                  </a:txBody>
                  <a:tcPr marL="9525" marR="9525" marT="9525" marB="0" anchor="ctr"/>
                </a:tc>
                <a:extLst>
                  <a:ext uri="{0D108BD9-81ED-4DB2-BD59-A6C34878D82A}">
                    <a16:rowId xmlns:a16="http://schemas.microsoft.com/office/drawing/2014/main" val="1766087673"/>
                  </a:ext>
                </a:extLst>
              </a:tr>
            </a:tbl>
          </a:graphicData>
        </a:graphic>
      </p:graphicFrame>
    </p:spTree>
    <p:extLst>
      <p:ext uri="{BB962C8B-B14F-4D97-AF65-F5344CB8AC3E}">
        <p14:creationId xmlns:p14="http://schemas.microsoft.com/office/powerpoint/2010/main" val="257442762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hape&#10;&#10;Description automatically generated with medium confidence">
            <a:extLst>
              <a:ext uri="{FF2B5EF4-FFF2-40B4-BE49-F238E27FC236}">
                <a16:creationId xmlns:a16="http://schemas.microsoft.com/office/drawing/2014/main" id="{2D0E6353-DFAE-4C7F-989F-C1371F7E8E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5693"/>
            <a:ext cx="12192000" cy="6858000"/>
          </a:xfrm>
          <a:prstGeom prst="rect">
            <a:avLst/>
          </a:prstGeom>
        </p:spPr>
      </p:pic>
      <p:sp>
        <p:nvSpPr>
          <p:cNvPr id="5" name="TextBox 4">
            <a:extLst>
              <a:ext uri="{FF2B5EF4-FFF2-40B4-BE49-F238E27FC236}">
                <a16:creationId xmlns:a16="http://schemas.microsoft.com/office/drawing/2014/main" id="{7469A2B6-CCC5-4783-99D5-02573B3771AF}"/>
              </a:ext>
            </a:extLst>
          </p:cNvPr>
          <p:cNvSpPr txBox="1"/>
          <p:nvPr/>
        </p:nvSpPr>
        <p:spPr>
          <a:xfrm>
            <a:off x="3796748" y="3136611"/>
            <a:ext cx="3150704" cy="584775"/>
          </a:xfrm>
          <a:prstGeom prst="rect">
            <a:avLst/>
          </a:prstGeom>
          <a:noFill/>
        </p:spPr>
        <p:txBody>
          <a:bodyPr wrap="square" rtlCol="0">
            <a:spAutoFit/>
          </a:bodyPr>
          <a:lstStyle/>
          <a:p>
            <a:r>
              <a:rPr lang="en-US" sz="3200" dirty="0">
                <a:solidFill>
                  <a:schemeClr val="bg1"/>
                </a:solidFill>
                <a:latin typeface="Arial" panose="020B0604020202020204" pitchFamily="34" charset="0"/>
                <a:cs typeface="Arial" panose="020B0604020202020204" pitchFamily="34" charset="0"/>
              </a:rPr>
              <a:t>Student FTE</a:t>
            </a:r>
          </a:p>
        </p:txBody>
      </p:sp>
      <p:pic>
        <p:nvPicPr>
          <p:cNvPr id="8" name="Picture 7">
            <a:extLst>
              <a:ext uri="{FF2B5EF4-FFF2-40B4-BE49-F238E27FC236}">
                <a16:creationId xmlns:a16="http://schemas.microsoft.com/office/drawing/2014/main" id="{9450C63A-4F08-4337-A59C-E5BB052FF83F}"/>
              </a:ext>
            </a:extLst>
          </p:cNvPr>
          <p:cNvPicPr>
            <a:picLocks noChangeAspect="1"/>
          </p:cNvPicPr>
          <p:nvPr/>
        </p:nvPicPr>
        <p:blipFill>
          <a:blip r:embed="rId3"/>
          <a:stretch>
            <a:fillRect/>
          </a:stretch>
        </p:blipFill>
        <p:spPr>
          <a:xfrm>
            <a:off x="159026" y="0"/>
            <a:ext cx="12192000" cy="1216436"/>
          </a:xfrm>
          <a:prstGeom prst="rect">
            <a:avLst/>
          </a:prstGeom>
        </p:spPr>
      </p:pic>
      <p:sp>
        <p:nvSpPr>
          <p:cNvPr id="10" name="TextBox 9">
            <a:extLst>
              <a:ext uri="{FF2B5EF4-FFF2-40B4-BE49-F238E27FC236}">
                <a16:creationId xmlns:a16="http://schemas.microsoft.com/office/drawing/2014/main" id="{74442E0E-A61C-46DB-A232-4681AD49F767}"/>
              </a:ext>
            </a:extLst>
          </p:cNvPr>
          <p:cNvSpPr txBox="1"/>
          <p:nvPr/>
        </p:nvSpPr>
        <p:spPr>
          <a:xfrm>
            <a:off x="453887" y="131164"/>
            <a:ext cx="11817626" cy="954107"/>
          </a:xfrm>
          <a:prstGeom prst="rect">
            <a:avLst/>
          </a:prstGeom>
          <a:noFill/>
        </p:spPr>
        <p:txBody>
          <a:bodyPr wrap="square">
            <a:spAutoFit/>
          </a:bodyPr>
          <a:lstStyle/>
          <a:p>
            <a:pPr algn="ctr"/>
            <a:r>
              <a:rPr lang="en-US" sz="2800" b="1" dirty="0">
                <a:solidFill>
                  <a:schemeClr val="bg1"/>
                </a:solidFill>
                <a:latin typeface="Arial" panose="020B0604020202020204" pitchFamily="34" charset="0"/>
                <a:cs typeface="Arial" panose="020B0604020202020204" pitchFamily="34" charset="0"/>
              </a:rPr>
              <a:t>Frequently Used Acronyms</a:t>
            </a:r>
          </a:p>
          <a:p>
            <a:pPr algn="ctr"/>
            <a:endParaRPr lang="en-US" sz="2800" b="1" dirty="0">
              <a:solidFill>
                <a:schemeClr val="bg1"/>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78ACEEA7-2BBC-42CA-81BC-31CF58D3562E}"/>
              </a:ext>
            </a:extLst>
          </p:cNvPr>
          <p:cNvSpPr txBox="1"/>
          <p:nvPr/>
        </p:nvSpPr>
        <p:spPr>
          <a:xfrm>
            <a:off x="1705510" y="2842591"/>
            <a:ext cx="491038" cy="923330"/>
          </a:xfrm>
          <a:prstGeom prst="rect">
            <a:avLst/>
          </a:prstGeom>
          <a:noFill/>
        </p:spPr>
        <p:txBody>
          <a:bodyPr wrap="square" rtlCol="0">
            <a:spAutoFit/>
          </a:bodyPr>
          <a:lstStyle/>
          <a:p>
            <a:r>
              <a:rPr lang="en-US" b="1" dirty="0">
                <a:solidFill>
                  <a:schemeClr val="bg1"/>
                </a:solidFill>
              </a:rPr>
              <a:t>F Y  2013</a:t>
            </a:r>
          </a:p>
        </p:txBody>
      </p:sp>
      <p:sp>
        <p:nvSpPr>
          <p:cNvPr id="7" name="TextBox 6">
            <a:extLst>
              <a:ext uri="{FF2B5EF4-FFF2-40B4-BE49-F238E27FC236}">
                <a16:creationId xmlns:a16="http://schemas.microsoft.com/office/drawing/2014/main" id="{5F02A3CB-D2BF-49BD-9CD4-66B797C653DB}"/>
              </a:ext>
            </a:extLst>
          </p:cNvPr>
          <p:cNvSpPr txBox="1"/>
          <p:nvPr/>
        </p:nvSpPr>
        <p:spPr>
          <a:xfrm>
            <a:off x="925644" y="1313034"/>
            <a:ext cx="10658764" cy="507831"/>
          </a:xfrm>
          <a:prstGeom prst="rect">
            <a:avLst/>
          </a:prstGeom>
          <a:noFill/>
        </p:spPr>
        <p:txBody>
          <a:bodyPr wrap="square" rtlCol="0">
            <a:spAutoFit/>
          </a:bodyPr>
          <a:lstStyle/>
          <a:p>
            <a:endParaRPr lang="en-US" sz="500" dirty="0">
              <a:latin typeface="Arial" panose="020B0604020202020204" pitchFamily="34" charset="0"/>
              <a:cs typeface="Arial" panose="020B0604020202020204" pitchFamily="34" charset="0"/>
            </a:endParaRPr>
          </a:p>
          <a:p>
            <a:endParaRPr lang="en-US" sz="2200" dirty="0">
              <a:latin typeface="Arial" panose="020B0604020202020204" pitchFamily="34" charset="0"/>
              <a:cs typeface="Arial" panose="020B0604020202020204" pitchFamily="34" charset="0"/>
            </a:endParaRPr>
          </a:p>
        </p:txBody>
      </p:sp>
      <p:sp>
        <p:nvSpPr>
          <p:cNvPr id="9" name="Slide Number Placeholder 8">
            <a:extLst>
              <a:ext uri="{FF2B5EF4-FFF2-40B4-BE49-F238E27FC236}">
                <a16:creationId xmlns:a16="http://schemas.microsoft.com/office/drawing/2014/main" id="{B7081455-2995-9B0C-4761-AC309CB74010}"/>
              </a:ext>
            </a:extLst>
          </p:cNvPr>
          <p:cNvSpPr>
            <a:spLocks noGrp="1"/>
          </p:cNvSpPr>
          <p:nvPr>
            <p:ph type="sldNum" sz="quarter" idx="12"/>
          </p:nvPr>
        </p:nvSpPr>
        <p:spPr/>
        <p:txBody>
          <a:bodyPr/>
          <a:lstStyle/>
          <a:p>
            <a:fld id="{F5429E20-6135-4A01-AE1B-F6BE31181CEC}" type="slidenum">
              <a:rPr lang="en-US" smtClean="0"/>
              <a:t>96</a:t>
            </a:fld>
            <a:endParaRPr lang="en-US" dirty="0"/>
          </a:p>
        </p:txBody>
      </p:sp>
      <p:graphicFrame>
        <p:nvGraphicFramePr>
          <p:cNvPr id="3" name="Table 10">
            <a:extLst>
              <a:ext uri="{FF2B5EF4-FFF2-40B4-BE49-F238E27FC236}">
                <a16:creationId xmlns:a16="http://schemas.microsoft.com/office/drawing/2014/main" id="{6736F198-AA4C-F6D2-94A1-D52840DBCDF8}"/>
              </a:ext>
            </a:extLst>
          </p:cNvPr>
          <p:cNvGraphicFramePr>
            <a:graphicFrameLocks noGrp="1"/>
          </p:cNvGraphicFramePr>
          <p:nvPr>
            <p:extLst>
              <p:ext uri="{D42A27DB-BD31-4B8C-83A1-F6EECF244321}">
                <p14:modId xmlns:p14="http://schemas.microsoft.com/office/powerpoint/2010/main" val="3762362791"/>
              </p:ext>
            </p:extLst>
          </p:nvPr>
        </p:nvGraphicFramePr>
        <p:xfrm>
          <a:off x="1854199" y="1216435"/>
          <a:ext cx="9043786" cy="5163014"/>
        </p:xfrm>
        <a:graphic>
          <a:graphicData uri="http://schemas.openxmlformats.org/drawingml/2006/table">
            <a:tbl>
              <a:tblPr firstRow="1" bandRow="1">
                <a:tableStyleId>{073A0DAA-6AF3-43AB-8588-CEC1D06C72B9}</a:tableStyleId>
              </a:tblPr>
              <a:tblGrid>
                <a:gridCol w="2907060">
                  <a:extLst>
                    <a:ext uri="{9D8B030D-6E8A-4147-A177-3AD203B41FA5}">
                      <a16:colId xmlns:a16="http://schemas.microsoft.com/office/drawing/2014/main" val="706827506"/>
                    </a:ext>
                  </a:extLst>
                </a:gridCol>
                <a:gridCol w="6136726">
                  <a:extLst>
                    <a:ext uri="{9D8B030D-6E8A-4147-A177-3AD203B41FA5}">
                      <a16:colId xmlns:a16="http://schemas.microsoft.com/office/drawing/2014/main" val="189740436"/>
                    </a:ext>
                  </a:extLst>
                </a:gridCol>
              </a:tblGrid>
              <a:tr h="342661">
                <a:tc>
                  <a:txBody>
                    <a:bodyPr/>
                    <a:lstStyle/>
                    <a:p>
                      <a:pPr algn="ctr"/>
                      <a:r>
                        <a:rPr lang="en-US" sz="1800" dirty="0"/>
                        <a:t>Acronym</a:t>
                      </a:r>
                    </a:p>
                  </a:txBody>
                  <a:tcPr/>
                </a:tc>
                <a:tc>
                  <a:txBody>
                    <a:bodyPr/>
                    <a:lstStyle/>
                    <a:p>
                      <a:pPr algn="ctr"/>
                      <a:r>
                        <a:rPr lang="en-US" sz="1800" dirty="0"/>
                        <a:t>Definition</a:t>
                      </a:r>
                    </a:p>
                  </a:txBody>
                  <a:tcPr/>
                </a:tc>
                <a:extLst>
                  <a:ext uri="{0D108BD9-81ED-4DB2-BD59-A6C34878D82A}">
                    <a16:rowId xmlns:a16="http://schemas.microsoft.com/office/drawing/2014/main" val="4248313049"/>
                  </a:ext>
                </a:extLst>
              </a:tr>
              <a:tr h="342661">
                <a:tc>
                  <a:txBody>
                    <a:bodyPr/>
                    <a:lstStyle/>
                    <a:p>
                      <a:pPr algn="l" rtl="0" fontAlgn="ctr"/>
                      <a:r>
                        <a:rPr lang="en-US" sz="1800" b="0" i="0" u="none" strike="noStrike" dirty="0">
                          <a:solidFill>
                            <a:srgbClr val="000000"/>
                          </a:solidFill>
                          <a:effectLst/>
                          <a:latin typeface="Calibri" panose="020F0502020204030204" pitchFamily="34" charset="0"/>
                        </a:rPr>
                        <a:t>PEC</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Program for Exceptional Children</a:t>
                      </a:r>
                    </a:p>
                  </a:txBody>
                  <a:tcPr marL="9525" marR="9525" marT="9525" marB="0" anchor="ctr"/>
                </a:tc>
                <a:extLst>
                  <a:ext uri="{0D108BD9-81ED-4DB2-BD59-A6C34878D82A}">
                    <a16:rowId xmlns:a16="http://schemas.microsoft.com/office/drawing/2014/main" val="83161997"/>
                  </a:ext>
                </a:extLst>
              </a:tr>
              <a:tr h="342661">
                <a:tc>
                  <a:txBody>
                    <a:bodyPr/>
                    <a:lstStyle/>
                    <a:p>
                      <a:pPr algn="l" rtl="0" fontAlgn="ctr"/>
                      <a:r>
                        <a:rPr lang="en-US" sz="1800" b="0" i="0" u="none" strike="noStrike">
                          <a:solidFill>
                            <a:srgbClr val="000000"/>
                          </a:solidFill>
                          <a:effectLst/>
                          <a:latin typeface="Calibri" panose="020F0502020204030204" pitchFamily="34" charset="0"/>
                        </a:rPr>
                        <a:t>PSERS</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Public School Employees Retirement System</a:t>
                      </a:r>
                    </a:p>
                  </a:txBody>
                  <a:tcPr marL="9525" marR="9525" marT="9525" marB="0" anchor="ctr"/>
                </a:tc>
                <a:extLst>
                  <a:ext uri="{0D108BD9-81ED-4DB2-BD59-A6C34878D82A}">
                    <a16:rowId xmlns:a16="http://schemas.microsoft.com/office/drawing/2014/main" val="2842203104"/>
                  </a:ext>
                </a:extLst>
              </a:tr>
              <a:tr h="342661">
                <a:tc>
                  <a:txBody>
                    <a:bodyPr/>
                    <a:lstStyle/>
                    <a:p>
                      <a:pPr algn="l" rtl="0" fontAlgn="ctr"/>
                      <a:r>
                        <a:rPr lang="en-US" sz="1800" b="0" i="0" u="none" strike="noStrike">
                          <a:solidFill>
                            <a:srgbClr val="000000"/>
                          </a:solidFill>
                          <a:effectLst/>
                          <a:latin typeface="Calibri" panose="020F0502020204030204" pitchFamily="34" charset="0"/>
                        </a:rPr>
                        <a:t>QBE</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Quality Basic Education</a:t>
                      </a:r>
                    </a:p>
                  </a:txBody>
                  <a:tcPr marL="9525" marR="9525" marT="9525" marB="0" anchor="ctr"/>
                </a:tc>
                <a:extLst>
                  <a:ext uri="{0D108BD9-81ED-4DB2-BD59-A6C34878D82A}">
                    <a16:rowId xmlns:a16="http://schemas.microsoft.com/office/drawing/2014/main" val="1080525891"/>
                  </a:ext>
                </a:extLst>
              </a:tr>
              <a:tr h="342661">
                <a:tc>
                  <a:txBody>
                    <a:bodyPr/>
                    <a:lstStyle/>
                    <a:p>
                      <a:pPr algn="l" rtl="0" fontAlgn="ctr"/>
                      <a:r>
                        <a:rPr lang="en-US" sz="1800" b="0" i="0" u="none" strike="noStrike">
                          <a:solidFill>
                            <a:srgbClr val="000000"/>
                          </a:solidFill>
                          <a:effectLst/>
                          <a:latin typeface="Calibri" panose="020F0502020204030204" pitchFamily="34" charset="0"/>
                        </a:rPr>
                        <a:t>REP</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Remedial Education Program</a:t>
                      </a:r>
                    </a:p>
                  </a:txBody>
                  <a:tcPr marL="9525" marR="9525" marT="9525" marB="0" anchor="ctr"/>
                </a:tc>
                <a:extLst>
                  <a:ext uri="{0D108BD9-81ED-4DB2-BD59-A6C34878D82A}">
                    <a16:rowId xmlns:a16="http://schemas.microsoft.com/office/drawing/2014/main" val="1521549545"/>
                  </a:ext>
                </a:extLst>
              </a:tr>
              <a:tr h="342661">
                <a:tc>
                  <a:txBody>
                    <a:bodyPr/>
                    <a:lstStyle/>
                    <a:p>
                      <a:pPr algn="l" rtl="0" fontAlgn="ctr"/>
                      <a:r>
                        <a:rPr lang="en-US" sz="1800" b="0" i="0" u="none" strike="noStrike">
                          <a:solidFill>
                            <a:srgbClr val="000000"/>
                          </a:solidFill>
                          <a:effectLst/>
                          <a:latin typeface="Calibri" panose="020F0502020204030204" pitchFamily="34" charset="0"/>
                        </a:rPr>
                        <a:t>RTI</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Response to Intervention</a:t>
                      </a:r>
                    </a:p>
                  </a:txBody>
                  <a:tcPr marL="9525" marR="9525" marT="9525" marB="0" anchor="ctr"/>
                </a:tc>
                <a:extLst>
                  <a:ext uri="{0D108BD9-81ED-4DB2-BD59-A6C34878D82A}">
                    <a16:rowId xmlns:a16="http://schemas.microsoft.com/office/drawing/2014/main" val="1324972749"/>
                  </a:ext>
                </a:extLst>
              </a:tr>
              <a:tr h="342661">
                <a:tc>
                  <a:txBody>
                    <a:bodyPr/>
                    <a:lstStyle/>
                    <a:p>
                      <a:pPr algn="l" rtl="0" fontAlgn="ctr"/>
                      <a:r>
                        <a:rPr lang="en-US" sz="1800" b="0" i="0" u="none" strike="noStrike">
                          <a:solidFill>
                            <a:srgbClr val="000000"/>
                          </a:solidFill>
                          <a:effectLst/>
                          <a:latin typeface="Calibri" panose="020F0502020204030204" pitchFamily="34" charset="0"/>
                        </a:rPr>
                        <a:t>SED</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Serious Emotional Disability</a:t>
                      </a:r>
                    </a:p>
                  </a:txBody>
                  <a:tcPr marL="9525" marR="9525" marT="9525" marB="0" anchor="ctr"/>
                </a:tc>
                <a:extLst>
                  <a:ext uri="{0D108BD9-81ED-4DB2-BD59-A6C34878D82A}">
                    <a16:rowId xmlns:a16="http://schemas.microsoft.com/office/drawing/2014/main" val="3024942"/>
                  </a:ext>
                </a:extLst>
              </a:tr>
              <a:tr h="342661">
                <a:tc>
                  <a:txBody>
                    <a:bodyPr/>
                    <a:lstStyle/>
                    <a:p>
                      <a:pPr algn="l" rtl="0" fontAlgn="ctr"/>
                      <a:r>
                        <a:rPr lang="en-US" sz="1800" b="0" i="0" u="none" strike="noStrike">
                          <a:solidFill>
                            <a:srgbClr val="000000"/>
                          </a:solidFill>
                          <a:effectLst/>
                          <a:latin typeface="Calibri" panose="020F0502020204030204" pitchFamily="34" charset="0"/>
                        </a:rPr>
                        <a:t>SEL</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Social and Emotional Learning</a:t>
                      </a:r>
                    </a:p>
                  </a:txBody>
                  <a:tcPr marL="9525" marR="9525" marT="9525" marB="0" anchor="ctr"/>
                </a:tc>
                <a:extLst>
                  <a:ext uri="{0D108BD9-81ED-4DB2-BD59-A6C34878D82A}">
                    <a16:rowId xmlns:a16="http://schemas.microsoft.com/office/drawing/2014/main" val="1457651918"/>
                  </a:ext>
                </a:extLst>
              </a:tr>
              <a:tr h="342661">
                <a:tc>
                  <a:txBody>
                    <a:bodyPr/>
                    <a:lstStyle/>
                    <a:p>
                      <a:pPr algn="l" rtl="0" fontAlgn="ctr"/>
                      <a:r>
                        <a:rPr lang="en-US" sz="1800" b="0" i="0" u="none" strike="noStrike">
                          <a:solidFill>
                            <a:srgbClr val="000000"/>
                          </a:solidFill>
                          <a:effectLst/>
                          <a:latin typeface="Calibri" panose="020F0502020204030204" pitchFamily="34" charset="0"/>
                        </a:rPr>
                        <a:t>SHBP</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State Health Benefit Plan</a:t>
                      </a:r>
                    </a:p>
                  </a:txBody>
                  <a:tcPr marL="9525" marR="9525" marT="9525" marB="0" anchor="ctr"/>
                </a:tc>
                <a:extLst>
                  <a:ext uri="{0D108BD9-81ED-4DB2-BD59-A6C34878D82A}">
                    <a16:rowId xmlns:a16="http://schemas.microsoft.com/office/drawing/2014/main" val="1173021409"/>
                  </a:ext>
                </a:extLst>
              </a:tr>
              <a:tr h="342661">
                <a:tc>
                  <a:txBody>
                    <a:bodyPr/>
                    <a:lstStyle/>
                    <a:p>
                      <a:pPr algn="l" rtl="0" fontAlgn="ctr"/>
                      <a:r>
                        <a:rPr lang="en-US" sz="1800" b="0" i="0" u="none" strike="noStrike" dirty="0">
                          <a:solidFill>
                            <a:srgbClr val="000000"/>
                          </a:solidFill>
                          <a:effectLst/>
                          <a:latin typeface="Calibri" panose="020F0502020204030204" pitchFamily="34" charset="0"/>
                        </a:rPr>
                        <a:t>SPED</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Special Education</a:t>
                      </a:r>
                    </a:p>
                  </a:txBody>
                  <a:tcPr marL="9525" marR="9525" marT="9525" marB="0" anchor="ctr"/>
                </a:tc>
                <a:extLst>
                  <a:ext uri="{0D108BD9-81ED-4DB2-BD59-A6C34878D82A}">
                    <a16:rowId xmlns:a16="http://schemas.microsoft.com/office/drawing/2014/main" val="871829492"/>
                  </a:ext>
                </a:extLst>
              </a:tr>
              <a:tr h="342661">
                <a:tc>
                  <a:txBody>
                    <a:bodyPr/>
                    <a:lstStyle/>
                    <a:p>
                      <a:pPr algn="l" rtl="0" fontAlgn="ctr"/>
                      <a:r>
                        <a:rPr lang="en-US" sz="1800" b="0" i="0" u="none" strike="noStrike" dirty="0">
                          <a:solidFill>
                            <a:srgbClr val="000000"/>
                          </a:solidFill>
                          <a:effectLst/>
                          <a:latin typeface="Calibri" panose="020F0502020204030204" pitchFamily="34" charset="0"/>
                        </a:rPr>
                        <a:t>T&amp;E</a:t>
                      </a:r>
                    </a:p>
                  </a:txBody>
                  <a:tcPr marL="9525" marR="9525" marT="9525" marB="0" anchor="ctr"/>
                </a:tc>
                <a:tc>
                  <a:txBody>
                    <a:bodyPr/>
                    <a:lstStyle/>
                    <a:p>
                      <a:pPr algn="l" rtl="0" fontAlgn="ctr"/>
                      <a:r>
                        <a:rPr lang="en-US" sz="1800" b="0" i="0" u="none" strike="noStrike" dirty="0">
                          <a:solidFill>
                            <a:srgbClr val="000000"/>
                          </a:solidFill>
                          <a:effectLst/>
                          <a:latin typeface="Calibri" panose="020F0502020204030204" pitchFamily="34" charset="0"/>
                        </a:rPr>
                        <a:t>Training and Experience</a:t>
                      </a:r>
                    </a:p>
                  </a:txBody>
                  <a:tcPr marL="9525" marR="9525" marT="9525" marB="0" anchor="ctr"/>
                </a:tc>
                <a:extLst>
                  <a:ext uri="{0D108BD9-81ED-4DB2-BD59-A6C34878D82A}">
                    <a16:rowId xmlns:a16="http://schemas.microsoft.com/office/drawing/2014/main" val="4129899597"/>
                  </a:ext>
                </a:extLst>
              </a:tr>
              <a:tr h="342661">
                <a:tc>
                  <a:txBody>
                    <a:bodyPr/>
                    <a:lstStyle/>
                    <a:p>
                      <a:pPr algn="l" rtl="0" fontAlgn="ctr"/>
                      <a:r>
                        <a:rPr lang="en-US" sz="1800" b="0" i="0" u="none" strike="noStrike" dirty="0">
                          <a:solidFill>
                            <a:srgbClr val="000000"/>
                          </a:solidFill>
                          <a:effectLst/>
                          <a:latin typeface="Calibri" panose="020F0502020204030204" pitchFamily="34" charset="0"/>
                        </a:rPr>
                        <a:t>TRS</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Teacher Retirement System</a:t>
                      </a:r>
                    </a:p>
                  </a:txBody>
                  <a:tcPr marL="9525" marR="9525" marT="9525" marB="0" anchor="ctr"/>
                </a:tc>
                <a:extLst>
                  <a:ext uri="{0D108BD9-81ED-4DB2-BD59-A6C34878D82A}">
                    <a16:rowId xmlns:a16="http://schemas.microsoft.com/office/drawing/2014/main" val="4065390458"/>
                  </a:ext>
                </a:extLst>
              </a:tr>
              <a:tr h="342661">
                <a:tc>
                  <a:txBody>
                    <a:bodyPr/>
                    <a:lstStyle/>
                    <a:p>
                      <a:pPr algn="l" rtl="0" fontAlgn="ctr"/>
                      <a:r>
                        <a:rPr lang="en-US" sz="1800" b="0" i="0" u="none" strike="noStrike">
                          <a:solidFill>
                            <a:srgbClr val="000000"/>
                          </a:solidFill>
                          <a:effectLst/>
                          <a:latin typeface="Calibri" panose="020F0502020204030204" pitchFamily="34" charset="0"/>
                        </a:rPr>
                        <a:t>UC</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Unemployment Compensation</a:t>
                      </a:r>
                    </a:p>
                  </a:txBody>
                  <a:tcPr marL="9525" marR="9525" marT="9525" marB="0" anchor="ctr"/>
                </a:tc>
                <a:extLst>
                  <a:ext uri="{0D108BD9-81ED-4DB2-BD59-A6C34878D82A}">
                    <a16:rowId xmlns:a16="http://schemas.microsoft.com/office/drawing/2014/main" val="534155110"/>
                  </a:ext>
                </a:extLst>
              </a:tr>
              <a:tr h="342661">
                <a:tc>
                  <a:txBody>
                    <a:bodyPr/>
                    <a:lstStyle/>
                    <a:p>
                      <a:pPr algn="l" rtl="0" fontAlgn="ctr"/>
                      <a:r>
                        <a:rPr lang="en-US" sz="1800" b="0" i="0" u="none" strike="noStrike">
                          <a:solidFill>
                            <a:srgbClr val="000000"/>
                          </a:solidFill>
                          <a:effectLst/>
                          <a:latin typeface="Calibri" panose="020F0502020204030204" pitchFamily="34" charset="0"/>
                        </a:rPr>
                        <a:t>VIP</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Victory in Progress</a:t>
                      </a:r>
                    </a:p>
                  </a:txBody>
                  <a:tcPr marL="9525" marR="9525" marT="9525" marB="0" anchor="ctr"/>
                </a:tc>
                <a:extLst>
                  <a:ext uri="{0D108BD9-81ED-4DB2-BD59-A6C34878D82A}">
                    <a16:rowId xmlns:a16="http://schemas.microsoft.com/office/drawing/2014/main" val="1766087673"/>
                  </a:ext>
                </a:extLst>
              </a:tr>
              <a:tr h="342661">
                <a:tc>
                  <a:txBody>
                    <a:bodyPr/>
                    <a:lstStyle/>
                    <a:p>
                      <a:pPr algn="l" rtl="0" fontAlgn="ctr"/>
                      <a:r>
                        <a:rPr lang="en-US" sz="1800" b="0" i="0" u="none" strike="noStrike">
                          <a:solidFill>
                            <a:srgbClr val="000000"/>
                          </a:solidFill>
                          <a:effectLst/>
                          <a:latin typeface="Calibri" panose="020F0502020204030204" pitchFamily="34" charset="0"/>
                        </a:rPr>
                        <a:t>WC</a:t>
                      </a:r>
                    </a:p>
                  </a:txBody>
                  <a:tcPr marL="9525" marR="9525" marT="9525" marB="0" anchor="ctr"/>
                </a:tc>
                <a:tc>
                  <a:txBody>
                    <a:bodyPr/>
                    <a:lstStyle/>
                    <a:p>
                      <a:pPr algn="l" rtl="0" fontAlgn="ctr"/>
                      <a:r>
                        <a:rPr lang="en-US" sz="1800" b="0" i="0" u="none" strike="noStrike" dirty="0">
                          <a:solidFill>
                            <a:srgbClr val="000000"/>
                          </a:solidFill>
                          <a:effectLst/>
                          <a:latin typeface="Calibri" panose="020F0502020204030204" pitchFamily="34" charset="0"/>
                        </a:rPr>
                        <a:t>Workers Compensation</a:t>
                      </a:r>
                    </a:p>
                  </a:txBody>
                  <a:tcPr marL="9525" marR="9525" marT="9525" marB="0" anchor="ctr"/>
                </a:tc>
                <a:extLst>
                  <a:ext uri="{0D108BD9-81ED-4DB2-BD59-A6C34878D82A}">
                    <a16:rowId xmlns:a16="http://schemas.microsoft.com/office/drawing/2014/main" val="3854229979"/>
                  </a:ext>
                </a:extLst>
              </a:tr>
            </a:tbl>
          </a:graphicData>
        </a:graphic>
      </p:graphicFrame>
    </p:spTree>
    <p:extLst>
      <p:ext uri="{BB962C8B-B14F-4D97-AF65-F5344CB8AC3E}">
        <p14:creationId xmlns:p14="http://schemas.microsoft.com/office/powerpoint/2010/main" val="232218756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ogo&#10;&#10;Description automatically generated">
            <a:extLst>
              <a:ext uri="{FF2B5EF4-FFF2-40B4-BE49-F238E27FC236}">
                <a16:creationId xmlns:a16="http://schemas.microsoft.com/office/drawing/2014/main" id="{99E39EFD-2BE9-46BE-9A29-FCFF82EC39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1B5B50F5-8367-4A98-842A-74ACB2CCD7B2}"/>
              </a:ext>
            </a:extLst>
          </p:cNvPr>
          <p:cNvSpPr txBox="1"/>
          <p:nvPr/>
        </p:nvSpPr>
        <p:spPr>
          <a:xfrm>
            <a:off x="1495348" y="5899789"/>
            <a:ext cx="9201303" cy="707886"/>
          </a:xfrm>
          <a:prstGeom prst="rect">
            <a:avLst/>
          </a:prstGeom>
          <a:noFill/>
        </p:spPr>
        <p:txBody>
          <a:bodyPr wrap="square" rtlCol="0">
            <a:spAutoFit/>
          </a:bodyPr>
          <a:lstStyle/>
          <a:p>
            <a:pPr algn="ctr"/>
            <a:r>
              <a:rPr lang="en-US" sz="4000" b="1" dirty="0">
                <a:solidFill>
                  <a:srgbClr val="CC9900"/>
                </a:solidFill>
                <a:latin typeface="Arial Narrow" panose="020B0606020202030204" pitchFamily="34" charset="0"/>
                <a:cs typeface="Arial" panose="020B0604020202020204" pitchFamily="34" charset="0"/>
              </a:rPr>
              <a:t>Leadership. Scholarship. Citizenship.</a:t>
            </a:r>
          </a:p>
        </p:txBody>
      </p:sp>
      <p:sp>
        <p:nvSpPr>
          <p:cNvPr id="5" name="Slide Number Placeholder 4">
            <a:extLst>
              <a:ext uri="{FF2B5EF4-FFF2-40B4-BE49-F238E27FC236}">
                <a16:creationId xmlns:a16="http://schemas.microsoft.com/office/drawing/2014/main" id="{D35EEDD0-9642-7154-268F-5DAF774E6358}"/>
              </a:ext>
            </a:extLst>
          </p:cNvPr>
          <p:cNvSpPr>
            <a:spLocks noGrp="1"/>
          </p:cNvSpPr>
          <p:nvPr>
            <p:ph type="sldNum" sz="quarter" idx="12"/>
          </p:nvPr>
        </p:nvSpPr>
        <p:spPr/>
        <p:txBody>
          <a:bodyPr/>
          <a:lstStyle/>
          <a:p>
            <a:fld id="{F5429E20-6135-4A01-AE1B-F6BE31181CEC}" type="slidenum">
              <a:rPr lang="en-US" smtClean="0"/>
              <a:t>97</a:t>
            </a:fld>
            <a:endParaRPr lang="en-US" dirty="0"/>
          </a:p>
        </p:txBody>
      </p:sp>
    </p:spTree>
    <p:extLst>
      <p:ext uri="{BB962C8B-B14F-4D97-AF65-F5344CB8AC3E}">
        <p14:creationId xmlns:p14="http://schemas.microsoft.com/office/powerpoint/2010/main" val="38539757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24664</TotalTime>
  <Words>3627</Words>
  <Application>Microsoft Office PowerPoint</Application>
  <PresentationFormat>Widescreen</PresentationFormat>
  <Paragraphs>988</Paragraphs>
  <Slides>97</Slides>
  <Notes>17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97</vt:i4>
      </vt:variant>
    </vt:vector>
  </HeadingPairs>
  <TitlesOfParts>
    <vt:vector size="106" baseType="lpstr">
      <vt:lpstr>Arial</vt:lpstr>
      <vt:lpstr>Arial Narrow</vt:lpstr>
      <vt:lpstr>Calibri</vt:lpstr>
      <vt:lpstr>Calibri Light</vt:lpstr>
      <vt:lpstr>Franklin Gothic Book</vt:lpstr>
      <vt:lpstr>Franklin Gothic Medium</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Mcgee, Terese</dc:creator>
  <cp:lastModifiedBy>Roberts, Sharon</cp:lastModifiedBy>
  <cp:revision>8</cp:revision>
  <cp:lastPrinted>2023-06-02T12:34:01Z</cp:lastPrinted>
  <dcterms:created xsi:type="dcterms:W3CDTF">2021-04-23T13:19:56Z</dcterms:created>
  <dcterms:modified xsi:type="dcterms:W3CDTF">2023-06-02T15:33:40Z</dcterms:modified>
</cp:coreProperties>
</file>