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92" r:id="rId2"/>
    <p:sldId id="298" r:id="rId3"/>
    <p:sldId id="297" r:id="rId4"/>
    <p:sldId id="300" r:id="rId5"/>
    <p:sldId id="287" r:id="rId6"/>
    <p:sldId id="2988" r:id="rId7"/>
    <p:sldId id="2989" r:id="rId8"/>
    <p:sldId id="2991" r:id="rId9"/>
    <p:sldId id="2992" r:id="rId10"/>
    <p:sldId id="2993" r:id="rId11"/>
    <p:sldId id="2994" r:id="rId12"/>
    <p:sldId id="2369" r:id="rId13"/>
    <p:sldId id="279"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2A6FCC-56CF-4E6A-9827-C5D1BE267466}" v="1" dt="2025-01-13T19:41:55.7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99" autoAdjust="0"/>
    <p:restoredTop sz="53806" autoAdjust="0"/>
  </p:normalViewPr>
  <p:slideViewPr>
    <p:cSldViewPr snapToGrid="0">
      <p:cViewPr>
        <p:scale>
          <a:sx n="100" d="100"/>
          <a:sy n="100" d="100"/>
        </p:scale>
        <p:origin x="978" y="342"/>
      </p:cViewPr>
      <p:guideLst/>
    </p:cSldViewPr>
  </p:slideViewPr>
  <p:outlineViewPr>
    <p:cViewPr>
      <p:scale>
        <a:sx n="33" d="100"/>
        <a:sy n="33" d="100"/>
      </p:scale>
      <p:origin x="0" y="-6370"/>
    </p:cViewPr>
  </p:outlineViewPr>
  <p:notesTextViewPr>
    <p:cViewPr>
      <p:scale>
        <a:sx n="1" d="1"/>
        <a:sy n="1" d="1"/>
      </p:scale>
      <p:origin x="0" y="0"/>
    </p:cViewPr>
  </p:notesTextViewPr>
  <p:notesViewPr>
    <p:cSldViewPr snapToGrid="0">
      <p:cViewPr>
        <p:scale>
          <a:sx n="1" d="2"/>
          <a:sy n="1" d="2"/>
        </p:scale>
        <p:origin x="4608" y="10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1/13/2025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dirty="0"/>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dirty="0"/>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2</a:t>
            </a:fld>
            <a:endParaRPr lang="en-US" dirty="0"/>
          </a:p>
        </p:txBody>
      </p:sp>
    </p:spTree>
    <p:extLst>
      <p:ext uri="{BB962C8B-B14F-4D97-AF65-F5344CB8AC3E}">
        <p14:creationId xmlns:p14="http://schemas.microsoft.com/office/powerpoint/2010/main" val="21230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3</a:t>
            </a:fld>
            <a:endParaRPr lang="en-US" dirty="0"/>
          </a:p>
        </p:txBody>
      </p:sp>
    </p:spTree>
    <p:extLst>
      <p:ext uri="{BB962C8B-B14F-4D97-AF65-F5344CB8AC3E}">
        <p14:creationId xmlns:p14="http://schemas.microsoft.com/office/powerpoint/2010/main" val="109067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dirty="0"/>
          </a:p>
        </p:txBody>
      </p:sp>
    </p:spTree>
    <p:extLst>
      <p:ext uri="{BB962C8B-B14F-4D97-AF65-F5344CB8AC3E}">
        <p14:creationId xmlns:p14="http://schemas.microsoft.com/office/powerpoint/2010/main" val="12684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C5B1-9172-B99A-2B67-8E86E4A7B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BBE84-4E84-10B1-5F75-4D7FA3DE422C}"/>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636AD4E9-0D04-A563-7A25-0928361CF7CA}"/>
              </a:ext>
            </a:extLst>
          </p:cNvPr>
          <p:cNvSpPr>
            <a:spLocks noGrp="1"/>
          </p:cNvSpPr>
          <p:nvPr>
            <p:ph type="body" idx="1"/>
          </p:nvPr>
        </p:nvSpPr>
        <p:spPr/>
        <p:txBody>
          <a:bodyPr/>
          <a:lstStyle/>
          <a:p>
            <a:pPr marL="0" indent="0">
              <a:lnSpc>
                <a:spcPct val="100000"/>
              </a:lnSpc>
              <a:spcBef>
                <a:spcPts val="0"/>
              </a:spcBef>
              <a:buNone/>
            </a:pPr>
            <a:endParaRPr lang="en-US" sz="1200" dirty="0"/>
          </a:p>
        </p:txBody>
      </p:sp>
      <p:sp>
        <p:nvSpPr>
          <p:cNvPr id="4" name="Slide Number Placeholder 3">
            <a:extLst>
              <a:ext uri="{FF2B5EF4-FFF2-40B4-BE49-F238E27FC236}">
                <a16:creationId xmlns:a16="http://schemas.microsoft.com/office/drawing/2014/main" id="{B0BF86C2-51F9-AD09-7445-DA5219683CE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664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0CEFE-54AF-93E7-0C44-086CDBC8E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C88E3-8842-01DE-EA27-4CFD5F4C5CAF}"/>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4DECDDB-76AF-034D-0286-FD72A6E05F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B351BB-0CB4-E939-6BE7-5E73272257C5}"/>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283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EA5D6-ADB7-6345-A6C3-9B313A3C3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7B180-F705-01DF-7819-B628B3B3B7E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8569703-4FA9-2694-BFD5-34BD90496F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A7994B-B8E0-8A91-9BC8-B131D555CCF2}"/>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2259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FCD7F-8726-BFBE-E9AB-DF144EAA9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7E10B-42F9-8680-1E8F-F66BA56348B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2F2924C-D48A-E53D-0DCC-80C6D8DD00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30277D-5FA1-5AA5-FE7A-0E66368A84FB}"/>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398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540A8-2A8A-80AA-3528-427BD522C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93996-3C71-A7DE-3D34-C68F5C80A2D7}"/>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0714AE2-279B-F9E9-1FF7-69DBD2F318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EB8052-797A-6C21-7284-2B030D0F4187}"/>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179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1A96-DDD7-1F44-406F-5177A206D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FD983-75F1-91D9-DDB1-A76050879AB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A921AAE-9E7B-0FD0-0A80-B3CB897102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9E6182-D849-DA51-8F6F-7832DEF4A6E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242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69D32-3A39-3660-D932-E82C194F4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4F920-3590-3013-B301-D38D591824F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11598E1-7C5A-4096-4BF4-09169DD1DD5D}"/>
              </a:ext>
            </a:extLst>
          </p:cNvPr>
          <p:cNvSpPr>
            <a:spLocks noGrp="1"/>
          </p:cNvSpPr>
          <p:nvPr>
            <p:ph type="body" idx="1"/>
          </p:nvPr>
        </p:nvSpPr>
        <p:spPr/>
        <p:txBody>
          <a:bodyPr/>
          <a:lstStyle/>
          <a:p>
            <a:r>
              <a:rPr lang="en-US" dirty="0"/>
              <a:t>Thank you for your time in receiving this information concerning HB 581 and its impact on our District. While I share our tentative recommendation, there is no need for a vote from the board at this present time. Rather, I wanted to give you time to hear this presentation, ask questions, and be prepared to return in December on this same subject in order to respond to and vote on the District’s recommendation. </a:t>
            </a:r>
          </a:p>
        </p:txBody>
      </p:sp>
      <p:sp>
        <p:nvSpPr>
          <p:cNvPr id="4" name="Slide Number Placeholder 3">
            <a:extLst>
              <a:ext uri="{FF2B5EF4-FFF2-40B4-BE49-F238E27FC236}">
                <a16:creationId xmlns:a16="http://schemas.microsoft.com/office/drawing/2014/main" id="{57F5A6E1-0872-8434-52FA-CDCEC9686BE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804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2138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1/13/2025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2409915" y="2325629"/>
            <a:ext cx="8263273"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Public Hearings: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Intent to Opt-Out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black"/>
                </a:solidFill>
                <a:effectLst/>
                <a:uLnTx/>
                <a:uFillTx/>
                <a:latin typeface="Trade Gothic Next HvyCd" panose="020B0906040303020004" pitchFamily="34" charset="0"/>
                <a:ea typeface="+mn-ea"/>
                <a:cs typeface="Arial" panose="020B0604020202020204" pitchFamily="34" charset="0"/>
              </a:rPr>
              <a:t>Hous</a:t>
            </a:r>
            <a:r>
              <a:rPr lang="en-US" sz="6000" b="1" dirty="0">
                <a:solidFill>
                  <a:prstClr val="black"/>
                </a:solidFill>
                <a:latin typeface="Trade Gothic Next HvyCd" panose="020B0906040303020004" pitchFamily="34" charset="0"/>
                <a:cs typeface="Arial" panose="020B0604020202020204" pitchFamily="34" charset="0"/>
              </a:rPr>
              <a:t>e Bill 581</a:t>
            </a:r>
            <a:endPar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320032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Dan A. Sims, Ed.D.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Trade Gothic Next Cond" panose="020B0506040303020004" pitchFamily="34" charset="0"/>
                <a:ea typeface="+mn-ea"/>
                <a:cs typeface="Arial" panose="020B0604020202020204" pitchFamily="34" charset="0"/>
              </a:rPr>
              <a:t>Superintendent</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i="1" dirty="0">
                <a:solidFill>
                  <a:srgbClr val="FFC700"/>
                </a:solidFill>
                <a:latin typeface="Trade Gothic Next HvyCd" panose="020B0906040303020004" pitchFamily="34" charset="0"/>
                <a:cs typeface="Arial" panose="020B0604020202020204" pitchFamily="34" charset="0"/>
              </a:rPr>
              <a:t>January 14</a:t>
            </a:r>
            <a:r>
              <a:rPr kumimoji="0" lang="en-US" sz="2000" b="1" i="1" u="none" strike="noStrike" kern="1200" cap="none" spc="0" normalizeH="0" baseline="0" noProof="0" dirty="0">
                <a:ln>
                  <a:noFill/>
                </a:ln>
                <a:solidFill>
                  <a:srgbClr val="FFC700"/>
                </a:solidFill>
                <a:effectLst/>
                <a:uLnTx/>
                <a:uFillTx/>
                <a:latin typeface="Trade Gothic Next HvyCd" panose="020B0906040303020004" pitchFamily="34" charset="0"/>
                <a:ea typeface="+mn-ea"/>
                <a:cs typeface="Arial" panose="020B0604020202020204" pitchFamily="34" charset="0"/>
              </a:rPr>
              <a:t>, 2025</a:t>
            </a:r>
            <a:r>
              <a:rPr lang="en-US" sz="2000" b="1" i="1" dirty="0">
                <a:solidFill>
                  <a:srgbClr val="FFC700"/>
                </a:solidFill>
                <a:latin typeface="Trade Gothic Next HvyCd" panose="020B0906040303020004" pitchFamily="34" charset="0"/>
                <a:cs typeface="Arial" panose="020B0604020202020204" pitchFamily="34" charset="0"/>
              </a:rPr>
              <a:t> @ 6:00PM &amp; January 21, 2025 @ 11:00 AM and 4:00 PM</a:t>
            </a:r>
            <a:endParaRPr kumimoji="0" lang="en-US" sz="2000" b="1" i="1" u="none" strike="noStrike" kern="1200" cap="none" spc="0" normalizeH="0" baseline="0" noProof="0" dirty="0">
              <a:ln>
                <a:noFill/>
              </a:ln>
              <a:solidFill>
                <a:srgbClr val="FFC700"/>
              </a:solidFill>
              <a:effectLst/>
              <a:uLnTx/>
              <a:uFillTx/>
              <a:latin typeface="Trade Gothic Next HvyCd" panose="020B0906040303020004" pitchFamily="34" charset="0"/>
              <a:ea typeface="+mn-ea"/>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dirty="0"/>
          </a:p>
        </p:txBody>
      </p:sp>
      <p:sp>
        <p:nvSpPr>
          <p:cNvPr id="4" name="TextBox 3">
            <a:extLst>
              <a:ext uri="{FF2B5EF4-FFF2-40B4-BE49-F238E27FC236}">
                <a16:creationId xmlns:a16="http://schemas.microsoft.com/office/drawing/2014/main" id="{653B9D87-661F-9711-A7BB-9BC899F8DC52}"/>
              </a:ext>
            </a:extLst>
          </p:cNvPr>
          <p:cNvSpPr txBox="1"/>
          <p:nvPr/>
        </p:nvSpPr>
        <p:spPr>
          <a:xfrm>
            <a:off x="4783523" y="5550870"/>
            <a:ext cx="320032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Eric Bush, CPA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Trade Gothic Next Cond" panose="020B0506040303020004" pitchFamily="34" charset="0"/>
                <a:ea typeface="+mn-ea"/>
                <a:cs typeface="Arial" panose="020B0604020202020204" pitchFamily="34" charset="0"/>
              </a:rPr>
              <a:t>Chief Financial Officer</a:t>
            </a:r>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dirty="0"/>
              <a:t>The purpose of this presentation is to hear public comments regarding the intent to opt-out of House Bill 581.</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dirty="0"/>
              <a:t>Overview of HB 581</a:t>
            </a:r>
          </a:p>
          <a:p>
            <a:pPr>
              <a:lnSpc>
                <a:spcPct val="100000"/>
              </a:lnSpc>
              <a:spcBef>
                <a:spcPts val="0"/>
              </a:spcBef>
            </a:pPr>
            <a:r>
              <a:rPr lang="en-US" sz="2400" dirty="0"/>
              <a:t>Impact of HB 581 on BCSD (looking back and ahead)</a:t>
            </a:r>
          </a:p>
          <a:p>
            <a:pPr>
              <a:lnSpc>
                <a:spcPct val="100000"/>
              </a:lnSpc>
              <a:spcBef>
                <a:spcPts val="0"/>
              </a:spcBef>
            </a:pPr>
            <a:r>
              <a:rPr lang="en-US" sz="2400" dirty="0"/>
              <a:t>Next Steps in the Opt-Out Process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kern="100" dirty="0">
                <a:solidFill>
                  <a:srgbClr val="000000"/>
                </a:solidFill>
                <a:ea typeface="Times New Roman" panose="02020603050405020304" pitchFamily="18" charset="0"/>
                <a:cs typeface="Times New Roman" panose="02020603050405020304" pitchFamily="18" charset="0"/>
              </a:rPr>
              <a:t>School District decisions to either opt in or opt out of HB 581 will last for the next 50 years. It is critical to understand the local impact of this bill as we consider what is best for the present and future of our District. This is a one-time local decision that could have a lasting impact on our school system. </a:t>
            </a:r>
            <a:endParaRPr lang="en-US" sz="2400" kern="100" dirty="0">
              <a:solidFill>
                <a:srgbClr val="000000"/>
              </a:solidFill>
              <a:effectLst/>
              <a:ea typeface="Times New Roman" panose="02020603050405020304" pitchFamily="18" charset="0"/>
              <a:cs typeface="Times New Roman" panose="02020603050405020304" pitchFamily="18"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BCC512F-F30F-813D-90CD-9421214B78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64991-8240-8E59-84E2-03B13B968299}"/>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a:lnSpc>
                <a:spcPct val="100000"/>
              </a:lnSpc>
              <a:spcBef>
                <a:spcPts val="0"/>
              </a:spcBef>
            </a:pPr>
            <a:r>
              <a:rPr lang="en-US" sz="3200" dirty="0"/>
              <a:t>Known as the "Save Our Homes Act” – passed to address property tax issues in Georgia</a:t>
            </a:r>
            <a:endParaRPr lang="en-US" sz="3200" dirty="0">
              <a:cs typeface="Calibri"/>
            </a:endParaRPr>
          </a:p>
          <a:p>
            <a:pPr>
              <a:lnSpc>
                <a:spcPct val="100000"/>
              </a:lnSpc>
              <a:spcBef>
                <a:spcPts val="0"/>
              </a:spcBef>
            </a:pPr>
            <a:r>
              <a:rPr lang="en-US" sz="3200" dirty="0"/>
              <a:t>Includes the following significant changes:</a:t>
            </a:r>
            <a:endParaRPr lang="en-US" sz="3200" dirty="0">
              <a:cs typeface="Calibri"/>
            </a:endParaRPr>
          </a:p>
          <a:p>
            <a:pPr lvl="1">
              <a:lnSpc>
                <a:spcPct val="100000"/>
              </a:lnSpc>
              <a:spcBef>
                <a:spcPts val="0"/>
              </a:spcBef>
            </a:pPr>
            <a:r>
              <a:rPr lang="en-US" dirty="0"/>
              <a:t>Property Tax Caps and Homestead Exemption</a:t>
            </a:r>
            <a:endParaRPr lang="en-US" dirty="0">
              <a:cs typeface="Calibri"/>
            </a:endParaRPr>
          </a:p>
          <a:p>
            <a:pPr lvl="1">
              <a:lnSpc>
                <a:spcPct val="100000"/>
              </a:lnSpc>
              <a:spcBef>
                <a:spcPts val="0"/>
              </a:spcBef>
            </a:pPr>
            <a:r>
              <a:rPr lang="en-US" dirty="0"/>
              <a:t>Opt Out Provisions</a:t>
            </a:r>
            <a:endParaRPr lang="en-US" dirty="0">
              <a:cs typeface="Calibri"/>
            </a:endParaRPr>
          </a:p>
          <a:p>
            <a:pPr lvl="1">
              <a:lnSpc>
                <a:spcPct val="100000"/>
              </a:lnSpc>
              <a:spcBef>
                <a:spcPts val="0"/>
              </a:spcBef>
            </a:pPr>
            <a:r>
              <a:rPr lang="en-US" dirty="0"/>
              <a:t>Assessment and Appeals Process</a:t>
            </a:r>
            <a:endParaRPr lang="en-US" dirty="0">
              <a:cs typeface="Calibri"/>
            </a:endParaRPr>
          </a:p>
          <a:p>
            <a:pPr marL="457200" lvl="1" indent="0">
              <a:lnSpc>
                <a:spcPct val="100000"/>
              </a:lnSpc>
              <a:spcBef>
                <a:spcPts val="0"/>
              </a:spcBef>
              <a:buNone/>
            </a:pPr>
            <a:endParaRPr lang="en-US" dirty="0"/>
          </a:p>
          <a:p>
            <a:pPr lvl="1">
              <a:lnSpc>
                <a:spcPct val="100000"/>
              </a:lnSpc>
              <a:spcBef>
                <a:spcPts val="0"/>
              </a:spcBef>
            </a:pPr>
            <a:r>
              <a:rPr lang="en-US" dirty="0"/>
              <a:t>Economic Analyses by the Department of Audits and Accounts</a:t>
            </a:r>
            <a:endParaRPr lang="en-US" dirty="0">
              <a:cs typeface="Calibri"/>
            </a:endParaRPr>
          </a:p>
          <a:p>
            <a:pPr lvl="1">
              <a:lnSpc>
                <a:spcPct val="100000"/>
              </a:lnSpc>
              <a:spcBef>
                <a:spcPts val="0"/>
              </a:spcBef>
            </a:pPr>
            <a:r>
              <a:rPr lang="en-US" dirty="0"/>
              <a:t>Special Sales and Use Tax</a:t>
            </a:r>
            <a:endParaRPr lang="en-US" dirty="0">
              <a:cs typeface="Calibri"/>
            </a:endParaRPr>
          </a:p>
          <a:p>
            <a:pPr lvl="1">
              <a:lnSpc>
                <a:spcPct val="100000"/>
              </a:lnSpc>
              <a:spcBef>
                <a:spcPts val="0"/>
              </a:spcBef>
            </a:pPr>
            <a:r>
              <a:rPr lang="en-US" b="1" i="1" dirty="0"/>
              <a:t>Impact on School Districts – could significantly impact property tax revenues for school districts. </a:t>
            </a:r>
            <a:endParaRPr lang="en-US" b="1" i="1" dirty="0">
              <a:cs typeface="Calibri"/>
            </a:endParaRPr>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10096925-12A3-8BAC-A3A6-8BA3A54701A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7DD00A9-EFC7-16FE-9486-83CD0D8E516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What is HB 581? </a:t>
            </a:r>
          </a:p>
        </p:txBody>
      </p:sp>
      <p:pic>
        <p:nvPicPr>
          <p:cNvPr id="4" name="Picture 3">
            <a:extLst>
              <a:ext uri="{FF2B5EF4-FFF2-40B4-BE49-F238E27FC236}">
                <a16:creationId xmlns:a16="http://schemas.microsoft.com/office/drawing/2014/main" id="{17CA1497-AB36-996C-D19E-D6BE71544F35}"/>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DCCF52B5-BEAB-00E1-7581-1CFBA7427A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-c</a:t>
            </a:r>
          </a:p>
        </p:txBody>
      </p:sp>
    </p:spTree>
    <p:extLst>
      <p:ext uri="{BB962C8B-B14F-4D97-AF65-F5344CB8AC3E}">
        <p14:creationId xmlns:p14="http://schemas.microsoft.com/office/powerpoint/2010/main" val="280890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8DA0BF85-9414-21BE-F592-8413F908D0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B524BE-D7C0-E505-462F-1470CFE7DDA5}"/>
              </a:ext>
            </a:extLst>
          </p:cNvPr>
          <p:cNvSpPr>
            <a:spLocks noGrp="1"/>
          </p:cNvSpPr>
          <p:nvPr>
            <p:ph idx="1"/>
          </p:nvPr>
        </p:nvSpPr>
        <p:spPr>
          <a:xfrm>
            <a:off x="0" y="1032395"/>
            <a:ext cx="6031324" cy="5472118"/>
          </a:xfrm>
          <a:noFill/>
          <a:ln>
            <a:solidFill>
              <a:schemeClr val="accent1"/>
            </a:solidFill>
          </a:ln>
        </p:spPr>
        <p:txBody>
          <a:bodyPr vert="horz" lIns="91440" tIns="45720" rIns="91440" bIns="45720" rtlCol="0" anchor="t">
            <a:noAutofit/>
          </a:bodyPr>
          <a:lstStyle/>
          <a:p>
            <a:pPr>
              <a:lnSpc>
                <a:spcPct val="100000"/>
              </a:lnSpc>
              <a:spcBef>
                <a:spcPts val="0"/>
              </a:spcBef>
            </a:pPr>
            <a:r>
              <a:rPr lang="en-US" sz="3200" u="sng" dirty="0"/>
              <a:t>Pros of Opting Out</a:t>
            </a:r>
          </a:p>
          <a:p>
            <a:pPr lvl="1">
              <a:lnSpc>
                <a:spcPct val="100000"/>
              </a:lnSpc>
              <a:spcBef>
                <a:spcPts val="0"/>
              </a:spcBef>
            </a:pPr>
            <a:r>
              <a:rPr lang="en-US" dirty="0"/>
              <a:t>Retain control over local tax policy for the next 50 years</a:t>
            </a:r>
          </a:p>
          <a:p>
            <a:pPr lvl="1">
              <a:lnSpc>
                <a:spcPct val="100000"/>
              </a:lnSpc>
              <a:spcBef>
                <a:spcPts val="0"/>
              </a:spcBef>
            </a:pPr>
            <a:endParaRPr lang="en-US" dirty="0"/>
          </a:p>
          <a:p>
            <a:pPr lvl="1">
              <a:lnSpc>
                <a:spcPct val="100000"/>
              </a:lnSpc>
              <a:spcBef>
                <a:spcPts val="0"/>
              </a:spcBef>
            </a:pPr>
            <a:r>
              <a:rPr lang="en-US" dirty="0"/>
              <a:t>Ensure district instruction and technology needs programs remain funded</a:t>
            </a:r>
          </a:p>
          <a:p>
            <a:pPr lvl="1">
              <a:lnSpc>
                <a:spcPct val="100000"/>
              </a:lnSpc>
              <a:spcBef>
                <a:spcPts val="0"/>
              </a:spcBef>
            </a:pPr>
            <a:endParaRPr lang="en-US" dirty="0"/>
          </a:p>
          <a:p>
            <a:pPr lvl="1">
              <a:lnSpc>
                <a:spcPct val="100000"/>
              </a:lnSpc>
              <a:spcBef>
                <a:spcPts val="0"/>
              </a:spcBef>
            </a:pPr>
            <a:r>
              <a:rPr lang="en-US" dirty="0"/>
              <a:t>Flexibility in Revenue Management</a:t>
            </a:r>
          </a:p>
          <a:p>
            <a:pPr marL="457200" lvl="1" indent="0">
              <a:lnSpc>
                <a:spcPct val="100000"/>
              </a:lnSpc>
              <a:spcBef>
                <a:spcPts val="0"/>
              </a:spcBef>
              <a:buNone/>
            </a:pPr>
            <a:endParaRPr lang="en-US" dirty="0"/>
          </a:p>
          <a:p>
            <a:pPr lvl="1">
              <a:lnSpc>
                <a:spcPct val="100000"/>
              </a:lnSpc>
              <a:spcBef>
                <a:spcPts val="0"/>
              </a:spcBef>
            </a:pPr>
            <a:r>
              <a:rPr lang="en-US" dirty="0"/>
              <a:t>Compounding Exemptions</a:t>
            </a:r>
          </a:p>
          <a:p>
            <a:pPr lvl="1">
              <a:lnSpc>
                <a:spcPct val="100000"/>
              </a:lnSpc>
              <a:spcBef>
                <a:spcPts val="0"/>
              </a:spcBef>
            </a:pPr>
            <a:endParaRPr lang="en-US" dirty="0"/>
          </a:p>
          <a:p>
            <a:pPr lvl="1">
              <a:lnSpc>
                <a:spcPct val="100000"/>
              </a:lnSpc>
              <a:spcBef>
                <a:spcPts val="0"/>
              </a:spcBef>
            </a:pPr>
            <a:r>
              <a:rPr lang="en-US" dirty="0"/>
              <a:t>Continue to recruit and retain the best staff</a:t>
            </a:r>
          </a:p>
          <a:p>
            <a:pPr lvl="1">
              <a:lnSpc>
                <a:spcPct val="100000"/>
              </a:lnSpc>
              <a:spcBef>
                <a:spcPts val="0"/>
              </a:spcBef>
            </a:pPr>
            <a:endParaRPr lang="en-US" dirty="0"/>
          </a:p>
          <a:p>
            <a:pPr lvl="1">
              <a:lnSpc>
                <a:spcPct val="100000"/>
              </a:lnSpc>
              <a:spcBef>
                <a:spcPts val="0"/>
              </a:spcBef>
            </a:pPr>
            <a:endParaRPr lang="en-US" dirty="0"/>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1070620D-5CD5-C345-172A-6DEC365FBE8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6A1866D-DD51-E60C-FF56-440A6FA2DA2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On the Table – Opt In or Opt Out</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111712EE-6C86-A3C9-C24F-2CC96DCB7B98}"/>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8CFD3576-B6D3-3BC8-CE07-02E3CE205D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Content Placeholder 2">
            <a:extLst>
              <a:ext uri="{FF2B5EF4-FFF2-40B4-BE49-F238E27FC236}">
                <a16:creationId xmlns:a16="http://schemas.microsoft.com/office/drawing/2014/main" id="{F1D7AADD-A6CC-0E16-BC47-5DEAF19E3406}"/>
              </a:ext>
            </a:extLst>
          </p:cNvPr>
          <p:cNvSpPr txBox="1">
            <a:spLocks/>
          </p:cNvSpPr>
          <p:nvPr/>
        </p:nvSpPr>
        <p:spPr>
          <a:xfrm>
            <a:off x="6031324" y="1032395"/>
            <a:ext cx="6031325" cy="5472118"/>
          </a:xfrm>
          <a:prstGeom prst="rect">
            <a:avLst/>
          </a:prstGeom>
          <a:noFill/>
          <a:ln>
            <a:solidFill>
              <a:schemeClr val="accent1"/>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3200" u="sng" dirty="0"/>
              <a:t>Cons of Opting Out</a:t>
            </a:r>
          </a:p>
          <a:p>
            <a:pPr lvl="1">
              <a:lnSpc>
                <a:spcPct val="100000"/>
              </a:lnSpc>
              <a:spcBef>
                <a:spcPts val="0"/>
              </a:spcBef>
            </a:pPr>
            <a:r>
              <a:rPr lang="en-US" dirty="0"/>
              <a:t>Higher Property Tax Burden for </a:t>
            </a:r>
          </a:p>
          <a:p>
            <a:pPr marL="914400" lvl="2" indent="0">
              <a:lnSpc>
                <a:spcPct val="100000"/>
              </a:lnSpc>
              <a:spcBef>
                <a:spcPts val="0"/>
              </a:spcBef>
              <a:buNone/>
            </a:pPr>
            <a:r>
              <a:rPr lang="en-US" sz="2400" dirty="0"/>
              <a:t>homeowners</a:t>
            </a:r>
          </a:p>
          <a:p>
            <a:pPr lvl="1">
              <a:lnSpc>
                <a:spcPct val="100000"/>
              </a:lnSpc>
              <a:spcBef>
                <a:spcPts val="0"/>
              </a:spcBef>
            </a:pPr>
            <a:endParaRPr lang="en-US" dirty="0"/>
          </a:p>
          <a:p>
            <a:pPr lvl="1">
              <a:lnSpc>
                <a:spcPct val="100000"/>
              </a:lnSpc>
              <a:spcBef>
                <a:spcPts val="0"/>
              </a:spcBef>
            </a:pPr>
            <a:r>
              <a:rPr lang="en-US" dirty="0"/>
              <a:t>Lack of Uniformity and Predictability</a:t>
            </a:r>
          </a:p>
          <a:p>
            <a:pPr marL="457200" lvl="1" indent="0">
              <a:lnSpc>
                <a:spcPct val="100000"/>
              </a:lnSpc>
              <a:spcBef>
                <a:spcPts val="0"/>
              </a:spcBef>
              <a:buNone/>
            </a:pPr>
            <a:endParaRPr lang="en-US" dirty="0"/>
          </a:p>
          <a:p>
            <a:pPr lvl="1">
              <a:lnSpc>
                <a:spcPct val="100000"/>
              </a:lnSpc>
              <a:spcBef>
                <a:spcPts val="0"/>
              </a:spcBef>
            </a:pPr>
            <a:r>
              <a:rPr lang="en-US" dirty="0"/>
              <a:t>Potential for Public Opposition</a:t>
            </a:r>
          </a:p>
          <a:p>
            <a:pPr lvl="1">
              <a:lnSpc>
                <a:spcPct val="100000"/>
              </a:lnSpc>
              <a:spcBef>
                <a:spcPts val="0"/>
              </a:spcBef>
            </a:pPr>
            <a:endParaRPr lang="en-US" dirty="0"/>
          </a:p>
          <a:p>
            <a:pPr lvl="1">
              <a:lnSpc>
                <a:spcPct val="100000"/>
              </a:lnSpc>
              <a:spcBef>
                <a:spcPts val="0"/>
              </a:spcBef>
            </a:pPr>
            <a:r>
              <a:rPr lang="en-US" dirty="0"/>
              <a:t>Impact on Housing Market</a:t>
            </a:r>
          </a:p>
          <a:p>
            <a:pPr lvl="1">
              <a:lnSpc>
                <a:spcPct val="100000"/>
              </a:lnSpc>
              <a:spcBef>
                <a:spcPts val="0"/>
              </a:spcBef>
            </a:pPr>
            <a:endParaRPr lang="en-US" dirty="0"/>
          </a:p>
          <a:p>
            <a:pPr lvl="1">
              <a:lnSpc>
                <a:spcPct val="100000"/>
              </a:lnSpc>
              <a:spcBef>
                <a:spcPts val="0"/>
              </a:spcBef>
            </a:pPr>
            <a:r>
              <a:rPr lang="en-US" dirty="0"/>
              <a:t>Potential for limiting student access to instructions and extra-curricular</a:t>
            </a:r>
          </a:p>
          <a:p>
            <a:pPr marL="457200" lvl="1" indent="0">
              <a:lnSpc>
                <a:spcPct val="100000"/>
              </a:lnSpc>
              <a:spcBef>
                <a:spcPts val="0"/>
              </a:spcBef>
              <a:buNone/>
            </a:pPr>
            <a:r>
              <a:rPr lang="en-US" dirty="0"/>
              <a:t>	 opportunities</a:t>
            </a:r>
          </a:p>
          <a:p>
            <a:pPr lvl="1">
              <a:lnSpc>
                <a:spcPct val="100000"/>
              </a:lnSpc>
              <a:spcBef>
                <a:spcPts val="0"/>
              </a:spcBef>
            </a:pPr>
            <a:endParaRPr lang="en-US" dirty="0"/>
          </a:p>
          <a:p>
            <a:pPr marL="0" indent="0">
              <a:lnSpc>
                <a:spcPct val="100000"/>
              </a:lnSpc>
              <a:spcBef>
                <a:spcPts val="0"/>
              </a:spcBef>
              <a:buFont typeface="Arial" panose="020B0604020202020204" pitchFamily="34" charset="0"/>
              <a:buNone/>
            </a:pPr>
            <a:endParaRPr lang="en-US" sz="2200" dirty="0">
              <a:latin typeface="Arial Narrow" panose="020B0606020202030204" pitchFamily="34" charset="0"/>
            </a:endParaRPr>
          </a:p>
          <a:p>
            <a:pPr marL="0" indent="0" algn="just">
              <a:spcBef>
                <a:spcPts val="0"/>
              </a:spcBef>
              <a:buFont typeface="Arial" panose="020B0604020202020204" pitchFamily="34" charset="0"/>
              <a:buNone/>
            </a:pPr>
            <a:endParaRPr lang="en-US" sz="2400" kern="100" dirty="0">
              <a:solidFill>
                <a:srgbClr val="000000"/>
              </a:solidFill>
              <a:latin typeface="+mj-lt"/>
              <a:ea typeface="Times New Roman" panose="02020603050405020304" pitchFamily="18" charset="0"/>
              <a:cs typeface="Times New Roman" panose="02020603050405020304" pitchFamily="18" charset="0"/>
            </a:endParaRPr>
          </a:p>
          <a:p>
            <a:pPr marL="0" indent="0" algn="just">
              <a:spcBef>
                <a:spcPts val="0"/>
              </a:spcBef>
              <a:buFont typeface="Arial" panose="020B0604020202020204" pitchFamily="34" charset="0"/>
              <a:buNone/>
            </a:pPr>
            <a:endParaRPr lang="en-US" sz="2400" dirty="0">
              <a:latin typeface="Arial Narrow" panose="020B0606020202030204" pitchFamily="34" charset="0"/>
              <a:ea typeface="Calibri" panose="020F0502020204030204" pitchFamily="34" charset="0"/>
              <a:cs typeface="Times New Roman"/>
            </a:endParaRPr>
          </a:p>
        </p:txBody>
      </p:sp>
    </p:spTree>
    <p:extLst>
      <p:ext uri="{BB962C8B-B14F-4D97-AF65-F5344CB8AC3E}">
        <p14:creationId xmlns:p14="http://schemas.microsoft.com/office/powerpoint/2010/main" val="365309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FFBAECC-AE98-F4FF-D31B-A4E322F296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CDDD75-405C-A1B1-3833-DDAB66693A87}"/>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a:lnSpc>
                <a:spcPct val="100000"/>
              </a:lnSpc>
              <a:spcBef>
                <a:spcPts val="0"/>
              </a:spcBef>
            </a:pPr>
            <a:r>
              <a:rPr lang="en-US" sz="3200" dirty="0"/>
              <a:t>Community Needs and Priorities</a:t>
            </a:r>
          </a:p>
          <a:p>
            <a:pPr>
              <a:lnSpc>
                <a:spcPct val="100000"/>
              </a:lnSpc>
              <a:spcBef>
                <a:spcPts val="0"/>
              </a:spcBef>
            </a:pPr>
            <a:endParaRPr lang="en-US" sz="3200" dirty="0"/>
          </a:p>
          <a:p>
            <a:pPr>
              <a:lnSpc>
                <a:spcPct val="100000"/>
              </a:lnSpc>
              <a:spcBef>
                <a:spcPts val="0"/>
              </a:spcBef>
            </a:pPr>
            <a:r>
              <a:rPr lang="en-US" sz="3200" dirty="0"/>
              <a:t>Long-Term Fiscal Health of the School District</a:t>
            </a:r>
          </a:p>
          <a:p>
            <a:pPr lvl="1">
              <a:lnSpc>
                <a:spcPct val="100000"/>
              </a:lnSpc>
              <a:spcBef>
                <a:spcPts val="0"/>
              </a:spcBef>
            </a:pPr>
            <a:r>
              <a:rPr lang="en-US" sz="2800" dirty="0"/>
              <a:t>School Districts can not issue a Local Option Sales Tax to fund operations</a:t>
            </a:r>
          </a:p>
          <a:p>
            <a:pPr lvl="1">
              <a:lnSpc>
                <a:spcPct val="100000"/>
              </a:lnSpc>
              <a:spcBef>
                <a:spcPts val="0"/>
              </a:spcBef>
            </a:pPr>
            <a:endParaRPr lang="en-US" sz="2800" dirty="0"/>
          </a:p>
          <a:p>
            <a:pPr lvl="1">
              <a:lnSpc>
                <a:spcPct val="100000"/>
              </a:lnSpc>
              <a:spcBef>
                <a:spcPts val="0"/>
              </a:spcBef>
            </a:pPr>
            <a:r>
              <a:rPr lang="en-US" sz="2800" dirty="0"/>
              <a:t>School Districts are capped at a millage rate of 20 mills</a:t>
            </a:r>
          </a:p>
          <a:p>
            <a:pPr lvl="1">
              <a:lnSpc>
                <a:spcPct val="100000"/>
              </a:lnSpc>
              <a:spcBef>
                <a:spcPts val="0"/>
              </a:spcBef>
            </a:pPr>
            <a:endParaRPr lang="en-US" sz="2800" dirty="0"/>
          </a:p>
          <a:p>
            <a:pPr lvl="1">
              <a:lnSpc>
                <a:spcPct val="100000"/>
              </a:lnSpc>
              <a:spcBef>
                <a:spcPts val="0"/>
              </a:spcBef>
            </a:pPr>
            <a:r>
              <a:rPr lang="en-US" sz="2800" dirty="0"/>
              <a:t>State mandated expenditures (Teacher Salary, State Health, TRS, Etc.) </a:t>
            </a:r>
          </a:p>
          <a:p>
            <a:pPr marL="457200" lvl="1" indent="0">
              <a:lnSpc>
                <a:spcPct val="100000"/>
              </a:lnSpc>
              <a:spcBef>
                <a:spcPts val="0"/>
              </a:spcBef>
              <a:buNone/>
            </a:pPr>
            <a:r>
              <a:rPr lang="en-US" sz="2800" dirty="0"/>
              <a:t>   impact the financial health of School Districts requiring local funds to</a:t>
            </a:r>
          </a:p>
          <a:p>
            <a:pPr marL="457200" lvl="1" indent="0">
              <a:lnSpc>
                <a:spcPct val="100000"/>
              </a:lnSpc>
              <a:spcBef>
                <a:spcPts val="0"/>
              </a:spcBef>
              <a:buNone/>
            </a:pPr>
            <a:r>
              <a:rPr lang="en-US" sz="2800" dirty="0"/>
              <a:t>   support unfunded staff. </a:t>
            </a:r>
          </a:p>
          <a:p>
            <a:pPr marL="457200" lvl="1" indent="0">
              <a:lnSpc>
                <a:spcPct val="100000"/>
              </a:lnSpc>
              <a:spcBef>
                <a:spcPts val="0"/>
              </a:spcBef>
              <a:buNone/>
            </a:pPr>
            <a:endParaRPr lang="en-US" sz="2800" dirty="0"/>
          </a:p>
          <a:p>
            <a:pPr lvl="1">
              <a:lnSpc>
                <a:spcPct val="100000"/>
              </a:lnSpc>
              <a:spcBef>
                <a:spcPts val="0"/>
              </a:spcBef>
            </a:pPr>
            <a:r>
              <a:rPr lang="en-US" sz="2800" dirty="0"/>
              <a:t>The State Equalization Grant </a:t>
            </a:r>
            <a:r>
              <a:rPr lang="en-US" sz="2800" dirty="0" err="1"/>
              <a:t>variablity</a:t>
            </a:r>
            <a:endParaRPr lang="en-US" sz="2800" dirty="0"/>
          </a:p>
          <a:p>
            <a:pPr marL="0" indent="0">
              <a:lnSpc>
                <a:spcPct val="100000"/>
              </a:lnSpc>
              <a:spcBef>
                <a:spcPts val="0"/>
              </a:spcBef>
              <a:buNone/>
            </a:pPr>
            <a:endParaRPr lang="en-US" sz="2800" dirty="0"/>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5F22C4A9-6D9F-96CF-336C-6C1BC9E762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922A04A-BB15-90D6-8F8D-BFDE82FCF30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Important Considerations</a:t>
            </a:r>
          </a:p>
        </p:txBody>
      </p:sp>
      <p:pic>
        <p:nvPicPr>
          <p:cNvPr id="4" name="Picture 3">
            <a:extLst>
              <a:ext uri="{FF2B5EF4-FFF2-40B4-BE49-F238E27FC236}">
                <a16:creationId xmlns:a16="http://schemas.microsoft.com/office/drawing/2014/main" id="{39E64A67-3456-40A6-3494-78DF75421997}"/>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4D9AA5E1-FE9B-57D2-D328-A0B7691173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055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978C325C-E39A-4B12-8FD3-7E7FC3B193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427C96-904F-7E85-7827-D478A21A4F25}"/>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7CF914C6-B71F-3879-E456-7EA50159FAD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F64F0D2-D53F-20D6-CD52-3CCB96FC76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What would opting in look like for BCSD?</a:t>
            </a:r>
          </a:p>
        </p:txBody>
      </p:sp>
      <p:pic>
        <p:nvPicPr>
          <p:cNvPr id="4" name="Picture 3">
            <a:extLst>
              <a:ext uri="{FF2B5EF4-FFF2-40B4-BE49-F238E27FC236}">
                <a16:creationId xmlns:a16="http://schemas.microsoft.com/office/drawing/2014/main" id="{3A01B507-D1A2-BD8E-0559-F6C150432107}"/>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6B261910-C642-46E0-8D7A-0964D9FD47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CBF171FB-96AF-083B-2C4A-F511AF6BA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5" y="984770"/>
            <a:ext cx="10586165" cy="4262605"/>
          </a:xfrm>
          <a:prstGeom prst="rect">
            <a:avLst/>
          </a:prstGeom>
        </p:spPr>
      </p:pic>
      <p:sp>
        <p:nvSpPr>
          <p:cNvPr id="11" name="TextBox 10">
            <a:extLst>
              <a:ext uri="{FF2B5EF4-FFF2-40B4-BE49-F238E27FC236}">
                <a16:creationId xmlns:a16="http://schemas.microsoft.com/office/drawing/2014/main" id="{84BA0B90-89AA-6798-A655-E390927D0043}"/>
              </a:ext>
            </a:extLst>
          </p:cNvPr>
          <p:cNvSpPr txBox="1"/>
          <p:nvPr/>
        </p:nvSpPr>
        <p:spPr>
          <a:xfrm>
            <a:off x="11005" y="5297189"/>
            <a:ext cx="12169990" cy="1569660"/>
          </a:xfrm>
          <a:prstGeom prst="rect">
            <a:avLst/>
          </a:prstGeom>
          <a:noFill/>
        </p:spPr>
        <p:txBody>
          <a:bodyPr wrap="square" rtlCol="0">
            <a:spAutoFit/>
          </a:bodyPr>
          <a:lstStyle/>
          <a:p>
            <a:pPr marL="0" marR="0" algn="l">
              <a:spcBef>
                <a:spcPts val="0"/>
              </a:spcBef>
              <a:spcAft>
                <a:spcPts val="0"/>
              </a:spcAft>
            </a:pPr>
            <a:r>
              <a:rPr lang="en-US" sz="1600" dirty="0">
                <a:solidFill>
                  <a:srgbClr val="242424"/>
                </a:solidFill>
                <a:latin typeface="Aptos" panose="020B0004020202020204" pitchFamily="34" charset="0"/>
              </a:rPr>
              <a:t>Main Takeaway -</a:t>
            </a:r>
            <a:r>
              <a:rPr lang="en-US" sz="1600" b="0" i="0" dirty="0">
                <a:solidFill>
                  <a:srgbClr val="242424"/>
                </a:solidFill>
                <a:effectLst/>
                <a:latin typeface="Aptos" panose="020B0004020202020204" pitchFamily="34" charset="0"/>
              </a:rPr>
              <a:t> </a:t>
            </a:r>
            <a:r>
              <a:rPr lang="en-US" sz="1600" dirty="0">
                <a:solidFill>
                  <a:srgbClr val="242424"/>
                </a:solidFill>
                <a:latin typeface="Aptos" panose="020B0004020202020204" pitchFamily="34" charset="0"/>
              </a:rPr>
              <a:t>F</a:t>
            </a:r>
            <a:r>
              <a:rPr lang="en-US" sz="1600" b="0" i="0" dirty="0">
                <a:solidFill>
                  <a:srgbClr val="242424"/>
                </a:solidFill>
                <a:effectLst/>
                <a:latin typeface="Aptos" panose="020B0004020202020204" pitchFamily="34" charset="0"/>
              </a:rPr>
              <a:t>or the 2024 year alone, BCSD would have lost a potential $705,374.75 even with holding the millage rate alone. </a:t>
            </a:r>
          </a:p>
          <a:p>
            <a:pPr marL="0" marR="0" algn="l">
              <a:spcBef>
                <a:spcPts val="0"/>
              </a:spcBef>
              <a:spcAft>
                <a:spcPts val="0"/>
              </a:spcAft>
            </a:pPr>
            <a:r>
              <a:rPr lang="en-US" sz="1600" b="0" i="0" dirty="0">
                <a:solidFill>
                  <a:srgbClr val="242424"/>
                </a:solidFill>
                <a:effectLst/>
                <a:latin typeface="Aptos" panose="020B0004020202020204" pitchFamily="34" charset="0"/>
              </a:rPr>
              <a:t> </a:t>
            </a:r>
          </a:p>
          <a:p>
            <a:pPr marL="0" marR="0" algn="l">
              <a:spcBef>
                <a:spcPts val="0"/>
              </a:spcBef>
              <a:spcAft>
                <a:spcPts val="0"/>
              </a:spcAft>
            </a:pPr>
            <a:r>
              <a:rPr lang="en-US" sz="1600" b="0" i="0" dirty="0">
                <a:solidFill>
                  <a:srgbClr val="242424"/>
                </a:solidFill>
                <a:effectLst/>
                <a:latin typeface="Aptos" panose="020B0004020202020204" pitchFamily="34" charset="0"/>
              </a:rPr>
              <a:t>The cumulative effect over the seven years shown is a loss of $3.7M, which is cumulative moving forward as each year builds on the previous lost revenue.</a:t>
            </a:r>
          </a:p>
          <a:p>
            <a:pPr marL="0" marR="0" algn="l">
              <a:spcBef>
                <a:spcPts val="0"/>
              </a:spcBef>
              <a:spcAft>
                <a:spcPts val="0"/>
              </a:spcAft>
            </a:pPr>
            <a:endParaRPr lang="en-US" sz="1600" b="0" i="0" dirty="0">
              <a:solidFill>
                <a:srgbClr val="242424"/>
              </a:solidFill>
              <a:effectLst/>
              <a:latin typeface="Aptos" panose="020B0004020202020204" pitchFamily="34" charset="0"/>
            </a:endParaRPr>
          </a:p>
          <a:p>
            <a:pPr marL="0" marR="0" algn="l">
              <a:spcBef>
                <a:spcPts val="0"/>
              </a:spcBef>
              <a:spcAft>
                <a:spcPts val="0"/>
              </a:spcAft>
            </a:pPr>
            <a:r>
              <a:rPr lang="en-US" sz="1600" dirty="0">
                <a:solidFill>
                  <a:srgbClr val="242424"/>
                </a:solidFill>
                <a:latin typeface="Aptos" panose="020B0004020202020204" pitchFamily="34" charset="0"/>
              </a:rPr>
              <a:t>Also, it is important to note that school districts cannot exceed 20 mils on their millage rate. </a:t>
            </a:r>
            <a:endParaRPr lang="en-US" sz="1600" b="0" i="0" dirty="0">
              <a:solidFill>
                <a:srgbClr val="242424"/>
              </a:solidFill>
              <a:effectLst/>
              <a:latin typeface="Aptos" panose="020B0004020202020204" pitchFamily="34" charset="0"/>
            </a:endParaRPr>
          </a:p>
        </p:txBody>
      </p:sp>
    </p:spTree>
    <p:extLst>
      <p:ext uri="{BB962C8B-B14F-4D97-AF65-F5344CB8AC3E}">
        <p14:creationId xmlns:p14="http://schemas.microsoft.com/office/powerpoint/2010/main" val="625702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15D51E5D-9585-A9F2-E762-CDB943407F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B0D18E-486A-BD73-4B68-DDD5C14637E5}"/>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gn="just">
              <a:spcBef>
                <a:spcPts val="0"/>
              </a:spcBef>
              <a:buNone/>
            </a:pPr>
            <a:r>
              <a:rPr lang="en-US" b="1" u="sng" dirty="0">
                <a:latin typeface="Arial Narrow"/>
              </a:rPr>
              <a:t>August - September</a:t>
            </a:r>
          </a:p>
          <a:p>
            <a:pPr algn="just">
              <a:spcBef>
                <a:spcPts val="0"/>
              </a:spcBef>
            </a:pPr>
            <a:r>
              <a:rPr lang="en-US" dirty="0">
                <a:latin typeface="Arial Narrow"/>
              </a:rPr>
              <a:t>Assess the impact of HB 581 on the local school district. </a:t>
            </a:r>
          </a:p>
          <a:p>
            <a:pPr marL="0" indent="0" algn="just">
              <a:spcBef>
                <a:spcPts val="0"/>
              </a:spcBef>
              <a:buNone/>
            </a:pPr>
            <a:endParaRPr lang="en-US" b="1" u="sng" dirty="0">
              <a:latin typeface="Arial Narrow"/>
            </a:endParaRPr>
          </a:p>
          <a:p>
            <a:pPr marL="0" indent="0" algn="just">
              <a:spcBef>
                <a:spcPts val="0"/>
              </a:spcBef>
              <a:buNone/>
            </a:pPr>
            <a:endParaRPr lang="en-US" b="1" u="sng" dirty="0">
              <a:latin typeface="Arial Narrow"/>
            </a:endParaRPr>
          </a:p>
          <a:p>
            <a:pPr marL="0" indent="0" algn="just">
              <a:spcBef>
                <a:spcPts val="0"/>
              </a:spcBef>
              <a:buNone/>
            </a:pPr>
            <a:endParaRPr lang="en-US" b="1" u="sng" dirty="0">
              <a:latin typeface="Arial Narrow"/>
            </a:endParaRPr>
          </a:p>
          <a:p>
            <a:pPr marL="0" indent="0" algn="just">
              <a:spcBef>
                <a:spcPts val="0"/>
              </a:spcBef>
              <a:buNone/>
            </a:pPr>
            <a:r>
              <a:rPr lang="en-US" b="1" u="sng" dirty="0">
                <a:latin typeface="Arial Narrow"/>
              </a:rPr>
              <a:t>October – December </a:t>
            </a:r>
          </a:p>
          <a:p>
            <a:pPr algn="just">
              <a:spcBef>
                <a:spcPts val="0"/>
              </a:spcBef>
            </a:pPr>
            <a:r>
              <a:rPr lang="en-US" dirty="0">
                <a:latin typeface="Arial Narrow"/>
              </a:rPr>
              <a:t>Educate the board of education (present and future) and staff (started in August). </a:t>
            </a:r>
          </a:p>
          <a:p>
            <a:pPr algn="just">
              <a:spcBef>
                <a:spcPts val="0"/>
              </a:spcBef>
            </a:pPr>
            <a:endParaRPr lang="en-US" dirty="0">
              <a:latin typeface="Arial Narrow"/>
            </a:endParaRPr>
          </a:p>
          <a:p>
            <a:pPr algn="just">
              <a:spcBef>
                <a:spcPts val="0"/>
              </a:spcBef>
            </a:pPr>
            <a:r>
              <a:rPr lang="en-US" dirty="0">
                <a:latin typeface="Arial Narrow"/>
              </a:rPr>
              <a:t>Consider finalizing the Opt-Out decision by November or December board meetings.</a:t>
            </a:r>
          </a:p>
          <a:p>
            <a:pPr algn="just">
              <a:spcBef>
                <a:spcPts val="0"/>
              </a:spcBef>
            </a:pPr>
            <a:endParaRPr lang="en-US" b="1" u="sng" dirty="0">
              <a:latin typeface="Arial Narrow" panose="020B0606020202030204" pitchFamily="34"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A03ECC37-3EA7-D1D5-B176-5A64D28CB7F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2F6DE25-BC37-A545-6D26-907A0E37775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Process for Opting Out</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3DFABA89-113C-E2F5-A8B4-A30D41F58632}"/>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D9833979-C781-801B-A157-8DB3F5DE05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51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FED46F9-8EB1-B7EA-7388-FA10C020E4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B30444-396D-2883-75CA-81E75C2D8AB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gn="just">
              <a:spcBef>
                <a:spcPts val="0"/>
              </a:spcBef>
              <a:buNone/>
            </a:pPr>
            <a:r>
              <a:rPr lang="en-US" b="1" u="sng" dirty="0">
                <a:latin typeface="Arial Narrow"/>
              </a:rPr>
              <a:t>January – February (if decision is to Opt-Out)</a:t>
            </a:r>
          </a:p>
          <a:p>
            <a:pPr algn="just">
              <a:spcBef>
                <a:spcPts val="0"/>
              </a:spcBef>
            </a:pPr>
            <a:r>
              <a:rPr lang="en-US" u="sng" dirty="0">
                <a:latin typeface="Arial Narrow"/>
              </a:rPr>
              <a:t>Complete</a:t>
            </a:r>
            <a:r>
              <a:rPr lang="en-US" dirty="0">
                <a:latin typeface="Arial Narrow"/>
              </a:rPr>
              <a:t> - Schedule public hearings with at least one of the three scheduled between 6:00 and 7:00 p.m. on weekdays</a:t>
            </a:r>
          </a:p>
          <a:p>
            <a:pPr algn="just">
              <a:spcBef>
                <a:spcPts val="0"/>
              </a:spcBef>
            </a:pPr>
            <a:r>
              <a:rPr lang="en-US" u="sng" dirty="0">
                <a:latin typeface="Arial Narrow"/>
              </a:rPr>
              <a:t>Complete</a:t>
            </a:r>
            <a:r>
              <a:rPr lang="en-US" dirty="0">
                <a:latin typeface="Arial Narrow"/>
              </a:rPr>
              <a:t> - Advertise in the local newspaper and post on the website for each hearing. Use actual language in HB 581 (lines 347-353).</a:t>
            </a:r>
          </a:p>
          <a:p>
            <a:pPr algn="just">
              <a:spcBef>
                <a:spcPts val="0"/>
              </a:spcBef>
            </a:pPr>
            <a:r>
              <a:rPr lang="en-US" u="sng" dirty="0">
                <a:latin typeface="Arial Narrow"/>
              </a:rPr>
              <a:t>Completed</a:t>
            </a:r>
            <a:r>
              <a:rPr lang="en-US" dirty="0">
                <a:latin typeface="Arial Narrow"/>
              </a:rPr>
              <a:t> - Advertise one week prior to each hearing – not less than 30 sq. inches on the website. </a:t>
            </a:r>
          </a:p>
          <a:p>
            <a:pPr marL="0" indent="0" algn="just">
              <a:spcBef>
                <a:spcPts val="0"/>
              </a:spcBef>
              <a:buNone/>
            </a:pPr>
            <a:endParaRPr lang="en-US" b="1" u="sng" dirty="0">
              <a:latin typeface="Arial Narrow" panose="020B0606020202030204" pitchFamily="34" charset="0"/>
            </a:endParaRPr>
          </a:p>
          <a:p>
            <a:pPr marL="0" indent="0" algn="just">
              <a:spcBef>
                <a:spcPts val="0"/>
              </a:spcBef>
              <a:buNone/>
            </a:pPr>
            <a:endParaRPr lang="en-US" b="1" u="sng" dirty="0">
              <a:latin typeface="Arial Narrow" panose="020B0606020202030204" pitchFamily="34" charset="0"/>
            </a:endParaRPr>
          </a:p>
          <a:p>
            <a:pPr marL="0" indent="0" algn="just">
              <a:spcBef>
                <a:spcPts val="0"/>
              </a:spcBef>
              <a:buNone/>
            </a:pPr>
            <a:r>
              <a:rPr lang="en-US" b="1" u="sng" dirty="0">
                <a:latin typeface="Arial Narrow" panose="020B0606020202030204" pitchFamily="34" charset="0"/>
              </a:rPr>
              <a:t>March 1, 2025</a:t>
            </a:r>
          </a:p>
          <a:p>
            <a:pPr algn="just">
              <a:spcBef>
                <a:spcPts val="0"/>
              </a:spcBef>
            </a:pPr>
            <a:r>
              <a:rPr lang="en-US" dirty="0">
                <a:latin typeface="Arial Narrow" panose="020B0606020202030204" pitchFamily="34" charset="0"/>
              </a:rPr>
              <a:t>File resolution with the Secretary of State by March 1, 2025.  </a:t>
            </a:r>
          </a:p>
          <a:p>
            <a:pPr algn="just">
              <a:spcBef>
                <a:spcPts val="0"/>
              </a:spcBef>
            </a:pPr>
            <a:endParaRPr lang="en-US"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3D6E9C-9610-D6A4-CD80-5EDDD22AB79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BECB055-FDAA-23CC-CCFA-DC0634BE8E1F}"/>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Process for Opting Out – Next Steps</a:t>
            </a:r>
          </a:p>
        </p:txBody>
      </p:sp>
      <p:pic>
        <p:nvPicPr>
          <p:cNvPr id="4" name="Picture 3">
            <a:extLst>
              <a:ext uri="{FF2B5EF4-FFF2-40B4-BE49-F238E27FC236}">
                <a16:creationId xmlns:a16="http://schemas.microsoft.com/office/drawing/2014/main" id="{3E2B8F9E-80F6-BF76-7538-DC465BD0A3B8}"/>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6109C075-2431-FB2C-BDC7-E4C1FD0101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521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E2F52-C61A-E572-1531-233BE70337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C883C5-C027-3F21-352A-60E74376B7A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048AC40-BE66-5512-C92D-EC1D82193AF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9353111E-86E9-4DFD-6291-878256FAF92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6041551C-182E-E342-E68C-11E6435FE8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1846912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5165</TotalTime>
  <Words>853</Words>
  <Application>Microsoft Office PowerPoint</Application>
  <PresentationFormat>Widescreen</PresentationFormat>
  <Paragraphs>143</Paragraphs>
  <Slides>13</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Arial</vt:lpstr>
      <vt:lpstr>Arial Narrow</vt:lpstr>
      <vt:lpstr>Calibri</vt:lpstr>
      <vt:lpstr>Calibri Light</vt:lpstr>
      <vt:lpstr>Times New Roman</vt:lpstr>
      <vt:lpstr>Trade Gothic Next</vt:lpstr>
      <vt:lpstr>Trade Gothic Next Cond</vt:lpstr>
      <vt:lpstr>Trade Gothic Next HvyCd</vt:lpstr>
      <vt:lpstr>Wingdings</vt:lpstr>
      <vt:lpstr>1_Office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Bush, Eric</cp:lastModifiedBy>
  <cp:revision>16</cp:revision>
  <cp:lastPrinted>2025-01-13T20:22:17Z</cp:lastPrinted>
  <dcterms:created xsi:type="dcterms:W3CDTF">2023-07-31T19:18:13Z</dcterms:created>
  <dcterms:modified xsi:type="dcterms:W3CDTF">2025-01-13T21:14:01Z</dcterms:modified>
</cp:coreProperties>
</file>