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92" r:id="rId3"/>
    <p:sldId id="315" r:id="rId4"/>
    <p:sldId id="316" r:id="rId5"/>
    <p:sldId id="317" r:id="rId6"/>
    <p:sldId id="291" r:id="rId7"/>
    <p:sldId id="294" r:id="rId8"/>
    <p:sldId id="304" r:id="rId9"/>
    <p:sldId id="299" r:id="rId10"/>
    <p:sldId id="302" r:id="rId11"/>
    <p:sldId id="303" r:id="rId12"/>
    <p:sldId id="300" r:id="rId13"/>
    <p:sldId id="305" r:id="rId14"/>
    <p:sldId id="306" r:id="rId15"/>
    <p:sldId id="307" r:id="rId16"/>
    <p:sldId id="308" r:id="rId17"/>
    <p:sldId id="309" r:id="rId18"/>
    <p:sldId id="311" r:id="rId19"/>
    <p:sldId id="312" r:id="rId20"/>
    <p:sldId id="310" r:id="rId21"/>
    <p:sldId id="295" r:id="rId22"/>
    <p:sldId id="279"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CF8EC-118F-2167-C205-CBDAFB8BF0A9}" v="2" dt="2023-08-04T16:35:25.563"/>
    <p1510:client id="{3750CD95-C81F-3F56-EFF2-E04DC5CC30BC}" v="6" dt="2023-08-04T17:20:12.731"/>
    <p1510:client id="{45136152-9298-5824-3103-99DDB307D308}" v="13" dt="2023-08-04T15:49:26.061"/>
    <p1510:client id="{795EAC7B-B0A1-4714-BF75-A34BCF0190DD}" v="14" dt="2023-08-04T15:23:00.822"/>
    <p1510:client id="{D5FBA677-644E-4500-A855-F5CC18E288AE}" v="17" dt="2023-08-04T16:51:42.8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9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8/17/2023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3327208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40123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925123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845842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4145860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719735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540984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307750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1647542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962296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279728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2131229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816581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ED748E-5E07-4D81-9EB9-3D0AA05E7FE9}"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46FCF5-E639-479F-8CF2-54855C6E5C95}"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0150E3-92EB-4647-8E49-9C7EA335387E}"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7D2DAB-7409-4824-A1E8-B9958E0CD204}"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C66074-AB58-455B-9E23-0630BD2DD409}" type="datetime1">
              <a:rPr lang="en-US" smtClean="0"/>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6F10DC-079D-4A56-BC92-A571A4844010}" type="datetime1">
              <a:rPr lang="en-US" smtClean="0"/>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02B48-18ED-44BF-9795-C28E341993BE}" type="datetime1">
              <a:rPr lang="en-US" smtClean="0"/>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E17745-3751-4589-BBC8-65FA22B21966}"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3341B0-2B6E-4F78-ACCB-87B8F722DFBF}"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3C338C-3A2F-407B-BC16-9899DC55E2D7}"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6FCAD7-6B1F-4359-AF94-8327EDF5A437}"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916E4E-060A-414E-A837-33FF38A06D37}"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680880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FF370-0714-4A01-B5DB-E5878CAA54C4}"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751377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52E2FA-D7F8-422D-BAB3-02FC64B705F0}"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957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38DE14-3795-4221-B666-00975074391E}"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977596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F084A1-1289-4786-8D4A-880A2744AE71}" type="datetime1">
              <a:rPr lang="en-US" smtClean="0"/>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6895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942FDB-286A-4C15-98E6-5847CD2393DA}" type="datetime1">
              <a:rPr lang="en-US" smtClean="0"/>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22630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06A0D-0CCB-4F6F-AA3D-F57CE08A5719}" type="datetime1">
              <a:rPr lang="en-US" smtClean="0"/>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43327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DB155-693A-4635-B02A-8E550B697348}"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44621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84D5A3-E47D-49D1-B12D-DE4F602D37C8}" type="datetime1">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77541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CF9DC-D2EF-47ED-A881-EF9779FFD3B5}"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614043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DCFF16-5A38-4226-8911-2F437E54EAC7}" type="datetime1">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340875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62836-C76D-4894-B2E1-8071AA91C721}" type="datetime1">
              <a:rPr lang="en-US" smtClean="0"/>
              <a:t>8/17/2023</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975D6C-55D7-4DB2-AAFB-AD6250CF8FF1}" type="datetime1">
              <a:rPr lang="en-US" smtClean="0"/>
              <a:t>8/17/2023</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430176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2407302" y="2501624"/>
            <a:ext cx="7361719" cy="1938992"/>
          </a:xfrm>
          <a:prstGeom prst="rect">
            <a:avLst/>
          </a:prstGeom>
          <a:noFill/>
        </p:spPr>
        <p:txBody>
          <a:bodyPr wrap="square" rtlCol="0">
            <a:spAutoFit/>
          </a:bodyPr>
          <a:lstStyle/>
          <a:p>
            <a:pPr algn="ctr" defTabSz="914400"/>
            <a:r>
              <a:rPr lang="en-US" sz="6000" b="1" dirty="0">
                <a:latin typeface="Trade Gothic Next HvyCd" panose="020B0906040303020004" pitchFamily="34" charset="0"/>
                <a:cs typeface="Arial" panose="020B0604020202020204" pitchFamily="34" charset="0"/>
              </a:rPr>
              <a:t>Financial Statements</a:t>
            </a:r>
          </a:p>
          <a:p>
            <a:pPr algn="ctr" defTabSz="914400"/>
            <a:r>
              <a:rPr lang="en-US" sz="6000" b="1" dirty="0">
                <a:latin typeface="Trade Gothic Next HvyCd" panose="020B0906040303020004" pitchFamily="34" charset="0"/>
                <a:cs typeface="Arial" panose="020B0604020202020204" pitchFamily="34" charset="0"/>
              </a:rPr>
              <a:t> June 30, 2023</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Sharon Roberts, CPA</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r>
              <a:rPr lang="en-US" sz="2000" b="1" i="1" dirty="0">
                <a:solidFill>
                  <a:srgbClr val="FFC700"/>
                </a:solidFill>
                <a:latin typeface="Trade Gothic Next HvyCd"/>
                <a:cs typeface="Arial"/>
              </a:rPr>
              <a:t>August 17, 2023</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693735AF-3855-6D2A-E124-A1538740E875}"/>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E66F8BBC-BB33-0FEE-266C-88C215A7FA2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2160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2EC76C79-CE54-AE8B-63B8-E03D391AEE67}"/>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04307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present the tentative financial results for the period ending June 30, 2023.</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 the General Fund, all funds combined, ESPLOST, and Debt Service financial results for the period ending June 30, 2023.</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This is a tentative summary of the financial results of the fiscal year ending June 30, 2023.  The Annual Comprehensive Financial Report (ACFR) will be presented after the completion of the annual external audit.</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E1B8DBF2-6F2A-712D-489F-B181EFBAA8A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75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2432304" y="2361373"/>
            <a:ext cx="8074152"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Statements (Tentative)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General Fund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a:ea typeface="+mn-ea"/>
                <a:cs typeface="Arial"/>
              </a:rPr>
              <a:t>For the Twelve Months Ending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June 30, 2023</a:t>
            </a:r>
          </a:p>
        </p:txBody>
      </p:sp>
      <p:sp>
        <p:nvSpPr>
          <p:cNvPr id="2" name="Slide Number Placeholder 1">
            <a:extLst>
              <a:ext uri="{FF2B5EF4-FFF2-40B4-BE49-F238E27FC236}">
                <a16:creationId xmlns:a16="http://schemas.microsoft.com/office/drawing/2014/main" id="{5B5CA4FC-290A-5BA6-3FDC-941D9B91ECCC}"/>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192345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Balance Sheet – General Fund as of June 30,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DFE3FAA6-13CC-9191-DD07-4F1EE04FD577}"/>
              </a:ext>
            </a:extLst>
          </p:cNvPr>
          <p:cNvGraphicFramePr>
            <a:graphicFrameLocks noGrp="1"/>
          </p:cNvGraphicFramePr>
          <p:nvPr>
            <p:extLst>
              <p:ext uri="{D42A27DB-BD31-4B8C-83A1-F6EECF244321}">
                <p14:modId xmlns:p14="http://schemas.microsoft.com/office/powerpoint/2010/main" val="267236768"/>
              </p:ext>
            </p:extLst>
          </p:nvPr>
        </p:nvGraphicFramePr>
        <p:xfrm>
          <a:off x="6668298" y="4483791"/>
          <a:ext cx="5512694" cy="2218763"/>
        </p:xfrm>
        <a:graphic>
          <a:graphicData uri="http://schemas.openxmlformats.org/drawingml/2006/table">
            <a:tbl>
              <a:tblPr/>
              <a:tblGrid>
                <a:gridCol w="2417578">
                  <a:extLst>
                    <a:ext uri="{9D8B030D-6E8A-4147-A177-3AD203B41FA5}">
                      <a16:colId xmlns:a16="http://schemas.microsoft.com/office/drawing/2014/main" val="2779032537"/>
                    </a:ext>
                  </a:extLst>
                </a:gridCol>
                <a:gridCol w="123188">
                  <a:extLst>
                    <a:ext uri="{9D8B030D-6E8A-4147-A177-3AD203B41FA5}">
                      <a16:colId xmlns:a16="http://schemas.microsoft.com/office/drawing/2014/main" val="451599053"/>
                    </a:ext>
                  </a:extLst>
                </a:gridCol>
                <a:gridCol w="1485964">
                  <a:extLst>
                    <a:ext uri="{9D8B030D-6E8A-4147-A177-3AD203B41FA5}">
                      <a16:colId xmlns:a16="http://schemas.microsoft.com/office/drawing/2014/main" val="1039624353"/>
                    </a:ext>
                  </a:extLst>
                </a:gridCol>
                <a:gridCol w="1485964">
                  <a:extLst>
                    <a:ext uri="{9D8B030D-6E8A-4147-A177-3AD203B41FA5}">
                      <a16:colId xmlns:a16="http://schemas.microsoft.com/office/drawing/2014/main" val="3262930370"/>
                    </a:ext>
                  </a:extLst>
                </a:gridCol>
              </a:tblGrid>
              <a:tr h="230642">
                <a:tc>
                  <a:txBody>
                    <a:bodyPr/>
                    <a:lstStyle/>
                    <a:p>
                      <a:pPr algn="l" fontAlgn="b"/>
                      <a:r>
                        <a:rPr lang="en-US" sz="1400" b="1" i="0" u="none" strike="noStrike">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D966"/>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D966"/>
                    </a:solidFill>
                  </a:tcPr>
                </a:tc>
                <a:tc>
                  <a:txBody>
                    <a:bodyPr/>
                    <a:lstStyle/>
                    <a:p>
                      <a:pPr algn="ctr" fontAlgn="b"/>
                      <a:r>
                        <a:rPr lang="en-US" sz="1400" b="1" i="0" u="none" strike="noStrike">
                          <a:solidFill>
                            <a:srgbClr val="000000"/>
                          </a:solidFill>
                          <a:effectLst/>
                          <a:latin typeface="Arial" panose="020B0604020202020204" pitchFamily="34" charset="0"/>
                        </a:rPr>
                        <a:t> Current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D966"/>
                    </a:solidFill>
                  </a:tcPr>
                </a:tc>
                <a:tc>
                  <a:txBody>
                    <a:bodyPr/>
                    <a:lstStyle/>
                    <a:p>
                      <a:pPr algn="ctr" fontAlgn="b"/>
                      <a:r>
                        <a:rPr lang="en-US" sz="1400" b="1" i="0" u="none" strike="noStrike">
                          <a:solidFill>
                            <a:srgbClr val="000000"/>
                          </a:solidFill>
                          <a:effectLst/>
                          <a:latin typeface="Arial" panose="020B0604020202020204" pitchFamily="34" charset="0"/>
                        </a:rPr>
                        <a:t> Budget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D966"/>
                    </a:solidFill>
                  </a:tcPr>
                </a:tc>
                <a:extLst>
                  <a:ext uri="{0D108BD9-81ED-4DB2-BD59-A6C34878D82A}">
                    <a16:rowId xmlns:a16="http://schemas.microsoft.com/office/drawing/2014/main" val="1588017405"/>
                  </a:ext>
                </a:extLst>
              </a:tr>
              <a:tr h="662707">
                <a:tc>
                  <a:txBody>
                    <a:bodyPr/>
                    <a:lstStyle/>
                    <a:p>
                      <a:pPr algn="ctr" fontAlgn="b"/>
                      <a:r>
                        <a:rPr lang="en-US" sz="1400" b="1" i="0" u="none" strike="noStrike">
                          <a:solidFill>
                            <a:srgbClr val="000000"/>
                          </a:solidFill>
                          <a:effectLst/>
                          <a:latin typeface="Arial" panose="020B0604020202020204" pitchFamily="34" charset="0"/>
                        </a:rPr>
                        <a:t>Expenditures and Encumbrances</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D966"/>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D966"/>
                    </a:solidFill>
                  </a:tcPr>
                </a:tc>
                <a:tc>
                  <a:txBody>
                    <a:bodyPr/>
                    <a:lstStyle/>
                    <a:p>
                      <a:pPr algn="l" fontAlgn="b"/>
                      <a:r>
                        <a:rPr lang="en-US" sz="1400" b="0" i="0" u="none" strike="noStrike">
                          <a:solidFill>
                            <a:srgbClr val="000000"/>
                          </a:solidFill>
                          <a:effectLst/>
                          <a:latin typeface="Arial"/>
                        </a:rPr>
                        <a:t> $     227,612,286 </a:t>
                      </a:r>
                      <a:endParaRPr lang="en-US" sz="14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solidFill>
                      <a:srgbClr val="FFD966"/>
                    </a:solidFill>
                  </a:tcPr>
                </a:tc>
                <a:tc>
                  <a:txBody>
                    <a:bodyPr/>
                    <a:lstStyle/>
                    <a:p>
                      <a:pPr algn="l" fontAlgn="b"/>
                      <a:r>
                        <a:rPr lang="en-US" sz="1400" b="0" i="0" u="none" strike="noStrike">
                          <a:solidFill>
                            <a:srgbClr val="000000"/>
                          </a:solidFill>
                          <a:effectLst/>
                          <a:latin typeface="Arial"/>
                        </a:rPr>
                        <a:t> $     230,513,728 </a:t>
                      </a:r>
                      <a:endParaRPr lang="en-US" sz="1400" b="0" i="0" u="none" strike="noStrike">
                        <a:solidFill>
                          <a:srgbClr val="000000"/>
                        </a:solidFill>
                        <a:effectLst/>
                        <a:latin typeface="Arial" panose="020B060402020202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D966"/>
                    </a:solidFill>
                  </a:tcPr>
                </a:tc>
                <a:extLst>
                  <a:ext uri="{0D108BD9-81ED-4DB2-BD59-A6C34878D82A}">
                    <a16:rowId xmlns:a16="http://schemas.microsoft.com/office/drawing/2014/main" val="664240691"/>
                  </a:ext>
                </a:extLst>
              </a:tr>
              <a:tr h="662707">
                <a:tc>
                  <a:txBody>
                    <a:bodyPr/>
                    <a:lstStyle/>
                    <a:p>
                      <a:pPr algn="ctr" fontAlgn="b"/>
                      <a:r>
                        <a:rPr lang="en-US" sz="1400" b="1" i="0" u="none" strike="noStrike">
                          <a:solidFill>
                            <a:srgbClr val="000000"/>
                          </a:solidFill>
                          <a:effectLst/>
                          <a:latin typeface="Arial" panose="020B0604020202020204" pitchFamily="34" charset="0"/>
                        </a:rPr>
                        <a:t>Fund Balance</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FFD966"/>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D966"/>
                    </a:solidFill>
                  </a:tcPr>
                </a:tc>
                <a:tc>
                  <a:txBody>
                    <a:bodyPr/>
                    <a:lstStyle/>
                    <a:p>
                      <a:pPr algn="l" fontAlgn="b"/>
                      <a:r>
                        <a:rPr lang="en-US" sz="1400" b="0" i="0" u="none" strike="noStrike">
                          <a:solidFill>
                            <a:srgbClr val="000000"/>
                          </a:solidFill>
                          <a:effectLst/>
                          <a:latin typeface="Arial"/>
                        </a:rPr>
                        <a:t> $       68,178,200 </a:t>
                      </a:r>
                      <a:endParaRPr lang="en-US" sz="14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solidFill>
                      <a:srgbClr val="FFD966"/>
                    </a:solidFill>
                  </a:tcPr>
                </a:tc>
                <a:tc>
                  <a:txBody>
                    <a:bodyPr/>
                    <a:lstStyle/>
                    <a:p>
                      <a:pPr algn="l" fontAlgn="b"/>
                      <a:r>
                        <a:rPr lang="en-US" sz="1400" b="0" i="0" u="none" strike="noStrike">
                          <a:solidFill>
                            <a:srgbClr val="000000"/>
                          </a:solidFill>
                          <a:effectLst/>
                          <a:latin typeface="Arial"/>
                        </a:rPr>
                        <a:t> $       58,835,582 </a:t>
                      </a:r>
                      <a:endParaRPr lang="en-US" sz="1400" b="0" i="0" u="none" strike="noStrike">
                        <a:solidFill>
                          <a:srgbClr val="000000"/>
                        </a:solidFill>
                        <a:effectLst/>
                        <a:latin typeface="Arial" panose="020B060402020202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FFD966"/>
                    </a:solidFill>
                  </a:tcPr>
                </a:tc>
                <a:extLst>
                  <a:ext uri="{0D108BD9-81ED-4DB2-BD59-A6C34878D82A}">
                    <a16:rowId xmlns:a16="http://schemas.microsoft.com/office/drawing/2014/main" val="3335561529"/>
                  </a:ext>
                </a:extLst>
              </a:tr>
              <a:tr h="662707">
                <a:tc>
                  <a:txBody>
                    <a:bodyPr/>
                    <a:lstStyle/>
                    <a:p>
                      <a:pPr algn="ctr" fontAlgn="b"/>
                      <a:r>
                        <a:rPr lang="en-US" sz="1400" b="1" i="0" u="none" strike="noStrike">
                          <a:solidFill>
                            <a:srgbClr val="000000"/>
                          </a:solidFill>
                          <a:effectLst/>
                          <a:latin typeface="Arial" panose="020B0604020202020204" pitchFamily="34" charset="0"/>
                        </a:rPr>
                        <a:t>Ratio of Fund Balance to Commitments</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US" sz="1400" b="0"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US" sz="1400" b="0" i="0" u="none" strike="noStrike">
                          <a:solidFill>
                            <a:srgbClr val="000000"/>
                          </a:solidFill>
                          <a:effectLst/>
                          <a:latin typeface="Arial" panose="020B0604020202020204" pitchFamily="34" charset="0"/>
                        </a:rPr>
                        <a:t>26%</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730729026"/>
                  </a:ext>
                </a:extLst>
              </a:tr>
            </a:tbl>
          </a:graphicData>
        </a:graphic>
      </p:graphicFrame>
      <p:pic>
        <p:nvPicPr>
          <p:cNvPr id="4" name="Picture 3">
            <a:extLst>
              <a:ext uri="{FF2B5EF4-FFF2-40B4-BE49-F238E27FC236}">
                <a16:creationId xmlns:a16="http://schemas.microsoft.com/office/drawing/2014/main" id="{F0EE81CC-9E09-3F08-791A-9B0F6B836257}"/>
              </a:ext>
            </a:extLst>
          </p:cNvPr>
          <p:cNvPicPr>
            <a:picLocks noChangeAspect="1"/>
          </p:cNvPicPr>
          <p:nvPr/>
        </p:nvPicPr>
        <p:blipFill>
          <a:blip r:embed="rId4"/>
          <a:stretch>
            <a:fillRect/>
          </a:stretch>
        </p:blipFill>
        <p:spPr>
          <a:xfrm>
            <a:off x="11008" y="934956"/>
            <a:ext cx="6657290" cy="5807344"/>
          </a:xfrm>
          <a:prstGeom prst="rect">
            <a:avLst/>
          </a:prstGeom>
        </p:spPr>
      </p:pic>
      <p:pic>
        <p:nvPicPr>
          <p:cNvPr id="9" name="Picture 8">
            <a:extLst>
              <a:ext uri="{FF2B5EF4-FFF2-40B4-BE49-F238E27FC236}">
                <a16:creationId xmlns:a16="http://schemas.microsoft.com/office/drawing/2014/main" id="{4809AC19-404F-EA74-E416-6060A0C8DA40}"/>
              </a:ext>
            </a:extLst>
          </p:cNvPr>
          <p:cNvPicPr>
            <a:picLocks noChangeAspect="1"/>
          </p:cNvPicPr>
          <p:nvPr/>
        </p:nvPicPr>
        <p:blipFill>
          <a:blip r:embed="rId5"/>
          <a:stretch>
            <a:fillRect/>
          </a:stretch>
        </p:blipFill>
        <p:spPr>
          <a:xfrm>
            <a:off x="6668298" y="984771"/>
            <a:ext cx="5523702" cy="3499020"/>
          </a:xfrm>
          <a:prstGeom prst="rect">
            <a:avLst/>
          </a:prstGeom>
        </p:spPr>
      </p:pic>
      <p:sp>
        <p:nvSpPr>
          <p:cNvPr id="5" name="Slide Number Placeholder 4">
            <a:extLst>
              <a:ext uri="{FF2B5EF4-FFF2-40B4-BE49-F238E27FC236}">
                <a16:creationId xmlns:a16="http://schemas.microsoft.com/office/drawing/2014/main" id="{5A126178-8C26-A3AC-5DBD-C867C762801C}"/>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415720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Statement of Revenues and Expenditures for </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General Fund – Twelve Months Ending June 30, 2023</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22D472E-AF57-815E-73A9-E4903ECC10D6}"/>
              </a:ext>
            </a:extLst>
          </p:cNvPr>
          <p:cNvPicPr>
            <a:picLocks noChangeAspect="1"/>
          </p:cNvPicPr>
          <p:nvPr/>
        </p:nvPicPr>
        <p:blipFill>
          <a:blip r:embed="rId4"/>
          <a:stretch>
            <a:fillRect/>
          </a:stretch>
        </p:blipFill>
        <p:spPr>
          <a:xfrm>
            <a:off x="29343" y="934956"/>
            <a:ext cx="12001280" cy="5639393"/>
          </a:xfrm>
          <a:prstGeom prst="rect">
            <a:avLst/>
          </a:prstGeom>
        </p:spPr>
      </p:pic>
      <p:sp>
        <p:nvSpPr>
          <p:cNvPr id="7" name="Slide Number Placeholder 6">
            <a:extLst>
              <a:ext uri="{FF2B5EF4-FFF2-40B4-BE49-F238E27FC236}">
                <a16:creationId xmlns:a16="http://schemas.microsoft.com/office/drawing/2014/main" id="{DC57C803-BFF9-DA1B-8E6D-804AB65C415C}"/>
              </a:ext>
            </a:extLst>
          </p:cNvPr>
          <p:cNvSpPr>
            <a:spLocks noGrp="1"/>
          </p:cNvSpPr>
          <p:nvPr>
            <p:ph type="sldNum" sz="quarter" idx="12"/>
          </p:nvPr>
        </p:nvSpPr>
        <p:spPr>
          <a:xfrm>
            <a:off x="9051174" y="6492875"/>
            <a:ext cx="2743200" cy="365125"/>
          </a:xfrm>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2764603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97243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21298" y="165515"/>
            <a:ext cx="10731881"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Arial" panose="020B0604020202020204" pitchFamily="34" charset="0"/>
                <a:cs typeface="Arial" panose="020B0604020202020204" pitchFamily="34" charset="0"/>
              </a:rPr>
              <a:t>General Fund Revenues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endPar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E06A2889-568E-1A79-A86A-B8BC39D33F62}"/>
              </a:ext>
            </a:extLst>
          </p:cNvPr>
          <p:cNvPicPr>
            <a:picLocks noChangeAspect="1"/>
          </p:cNvPicPr>
          <p:nvPr/>
        </p:nvPicPr>
        <p:blipFill>
          <a:blip r:embed="rId4"/>
          <a:stretch>
            <a:fillRect/>
          </a:stretch>
        </p:blipFill>
        <p:spPr>
          <a:xfrm>
            <a:off x="199505" y="1309842"/>
            <a:ext cx="11871197" cy="5432457"/>
          </a:xfrm>
          <a:prstGeom prst="rect">
            <a:avLst/>
          </a:prstGeom>
        </p:spPr>
      </p:pic>
      <p:sp>
        <p:nvSpPr>
          <p:cNvPr id="6" name="Slide Number Placeholder 5">
            <a:extLst>
              <a:ext uri="{FF2B5EF4-FFF2-40B4-BE49-F238E27FC236}">
                <a16:creationId xmlns:a16="http://schemas.microsoft.com/office/drawing/2014/main" id="{953554D1-02E1-F35F-00B1-6E52D4BB6B2D}"/>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2429772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115701"/>
            <a:ext cx="12203009" cy="972071"/>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General Fund Expenditures by Function</a:t>
            </a:r>
            <a:endParaRPr lang="en-US" sz="3200" b="1">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endPar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2B1DA3EF-F8E4-B090-B419-B385298E792B}"/>
              </a:ext>
            </a:extLst>
          </p:cNvPr>
          <p:cNvPicPr>
            <a:picLocks noChangeAspect="1"/>
          </p:cNvPicPr>
          <p:nvPr/>
        </p:nvPicPr>
        <p:blipFill>
          <a:blip r:embed="rId4"/>
          <a:stretch>
            <a:fillRect/>
          </a:stretch>
        </p:blipFill>
        <p:spPr>
          <a:xfrm>
            <a:off x="547652" y="1198631"/>
            <a:ext cx="11096695" cy="5543668"/>
          </a:xfrm>
          <a:prstGeom prst="rect">
            <a:avLst/>
          </a:prstGeom>
        </p:spPr>
      </p:pic>
      <p:sp>
        <p:nvSpPr>
          <p:cNvPr id="5" name="TextBox 4">
            <a:extLst>
              <a:ext uri="{FF2B5EF4-FFF2-40B4-BE49-F238E27FC236}">
                <a16:creationId xmlns:a16="http://schemas.microsoft.com/office/drawing/2014/main" id="{B141E008-D3BB-5817-7F31-C0DEDA36D683}"/>
              </a:ext>
            </a:extLst>
          </p:cNvPr>
          <p:cNvSpPr txBox="1"/>
          <p:nvPr/>
        </p:nvSpPr>
        <p:spPr>
          <a:xfrm>
            <a:off x="8436988" y="2466777"/>
            <a:ext cx="2704124" cy="3539430"/>
          </a:xfrm>
          <a:prstGeom prst="rect">
            <a:avLst/>
          </a:prstGeom>
          <a:solidFill>
            <a:schemeClr val="accent5">
              <a:lumMod val="60000"/>
              <a:lumOff val="40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pPr algn="ctr"/>
            <a:r>
              <a:rPr lang="en-US" sz="2800" b="1" dirty="0">
                <a:latin typeface="Arial" panose="020B0604020202020204" pitchFamily="34" charset="0"/>
                <a:cs typeface="Arial" panose="020B0604020202020204" pitchFamily="34" charset="0"/>
              </a:rPr>
              <a:t>Instruction + Pupil Services + Improvement of Instructional Services </a:t>
            </a:r>
          </a:p>
          <a:p>
            <a:pPr algn="ctr"/>
            <a:r>
              <a:rPr lang="en-US" sz="2800" b="1" dirty="0">
                <a:latin typeface="Arial" panose="020B0604020202020204" pitchFamily="34" charset="0"/>
                <a:cs typeface="Arial" panose="020B0604020202020204" pitchFamily="34" charset="0"/>
              </a:rPr>
              <a:t>= 68%</a:t>
            </a:r>
          </a:p>
        </p:txBody>
      </p:sp>
      <p:sp>
        <p:nvSpPr>
          <p:cNvPr id="7" name="Slide Number Placeholder 6">
            <a:extLst>
              <a:ext uri="{FF2B5EF4-FFF2-40B4-BE49-F238E27FC236}">
                <a16:creationId xmlns:a16="http://schemas.microsoft.com/office/drawing/2014/main" id="{44A13D0D-F376-2F02-B1A1-BEDA39CCD404}"/>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1899288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2432304" y="2361373"/>
            <a:ext cx="8074152"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Financial Statements (Tentative)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All Funds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For the Twelve Months Ending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June 30, 2023</a:t>
            </a:r>
          </a:p>
        </p:txBody>
      </p:sp>
      <p:sp>
        <p:nvSpPr>
          <p:cNvPr id="2" name="Slide Number Placeholder 1">
            <a:extLst>
              <a:ext uri="{FF2B5EF4-FFF2-40B4-BE49-F238E27FC236}">
                <a16:creationId xmlns:a16="http://schemas.microsoft.com/office/drawing/2014/main" id="{0A045171-BC37-2853-84A5-4919892FA7D9}"/>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2969254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08" y="245237"/>
            <a:ext cx="10627939" cy="584775"/>
          </a:xfrm>
          <a:prstGeom prst="rect">
            <a:avLst/>
          </a:prstGeom>
          <a:noFill/>
        </p:spPr>
        <p:txBody>
          <a:bodyPr wrap="square" rtlCol="0">
            <a:spAutoFit/>
          </a:bodyPr>
          <a:lstStyle/>
          <a:p>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Balance Sheet – All Fund as of June 30,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0FA0EBA0-FDAB-97C5-C4DE-12F592062419}"/>
              </a:ext>
            </a:extLst>
          </p:cNvPr>
          <p:cNvPicPr>
            <a:picLocks noChangeAspect="1"/>
          </p:cNvPicPr>
          <p:nvPr/>
        </p:nvPicPr>
        <p:blipFill>
          <a:blip r:embed="rId4"/>
          <a:stretch>
            <a:fillRect/>
          </a:stretch>
        </p:blipFill>
        <p:spPr>
          <a:xfrm>
            <a:off x="214633" y="1008434"/>
            <a:ext cx="11784752" cy="5795533"/>
          </a:xfrm>
          <a:prstGeom prst="rect">
            <a:avLst/>
          </a:prstGeom>
        </p:spPr>
      </p:pic>
      <p:sp>
        <p:nvSpPr>
          <p:cNvPr id="6" name="Slide Number Placeholder 5">
            <a:extLst>
              <a:ext uri="{FF2B5EF4-FFF2-40B4-BE49-F238E27FC236}">
                <a16:creationId xmlns:a16="http://schemas.microsoft.com/office/drawing/2014/main" id="{9A214A51-7633-2AFF-065A-20536FB0EF3C}"/>
              </a:ext>
            </a:extLst>
          </p:cNvPr>
          <p:cNvSpPr>
            <a:spLocks noGrp="1"/>
          </p:cNvSpPr>
          <p:nvPr>
            <p:ph type="sldNum" sz="quarter" idx="12"/>
          </p:nvPr>
        </p:nvSpPr>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80638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Cash and Investments on Hand</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All Funds as of June 30, 2023</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728D64EE-6620-7EE6-66C6-7ABC75ED6AAA}"/>
              </a:ext>
            </a:extLst>
          </p:cNvPr>
          <p:cNvPicPr>
            <a:picLocks noChangeAspect="1"/>
          </p:cNvPicPr>
          <p:nvPr/>
        </p:nvPicPr>
        <p:blipFill>
          <a:blip r:embed="rId4"/>
          <a:stretch>
            <a:fillRect/>
          </a:stretch>
        </p:blipFill>
        <p:spPr>
          <a:xfrm>
            <a:off x="912461" y="1005840"/>
            <a:ext cx="10210933" cy="5736459"/>
          </a:xfrm>
          <a:prstGeom prst="rect">
            <a:avLst/>
          </a:prstGeom>
        </p:spPr>
      </p:pic>
      <p:sp>
        <p:nvSpPr>
          <p:cNvPr id="5" name="Slide Number Placeholder 4">
            <a:extLst>
              <a:ext uri="{FF2B5EF4-FFF2-40B4-BE49-F238E27FC236}">
                <a16:creationId xmlns:a16="http://schemas.microsoft.com/office/drawing/2014/main" id="{2F6EE820-46B8-5FB4-6C68-BE0471894BA7}"/>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579218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97243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Total Assets for All Funds Combined</a:t>
            </a:r>
            <a:endParaRPr lang="en-US" sz="3200" b="1">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endPar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9F15CDB0-15A5-AA29-3569-8740FD36BC8C}"/>
              </a:ext>
            </a:extLst>
          </p:cNvPr>
          <p:cNvPicPr>
            <a:picLocks noChangeAspect="1"/>
          </p:cNvPicPr>
          <p:nvPr/>
        </p:nvPicPr>
        <p:blipFill>
          <a:blip r:embed="rId4"/>
          <a:stretch>
            <a:fillRect/>
          </a:stretch>
        </p:blipFill>
        <p:spPr>
          <a:xfrm>
            <a:off x="475488" y="1280169"/>
            <a:ext cx="11027663" cy="5276079"/>
          </a:xfrm>
          <a:prstGeom prst="rect">
            <a:avLst/>
          </a:prstGeom>
        </p:spPr>
      </p:pic>
      <p:sp>
        <p:nvSpPr>
          <p:cNvPr id="4" name="Slide Number Placeholder 3">
            <a:extLst>
              <a:ext uri="{FF2B5EF4-FFF2-40B4-BE49-F238E27FC236}">
                <a16:creationId xmlns:a16="http://schemas.microsoft.com/office/drawing/2014/main" id="{1D3B4007-F3A7-AF74-07E3-B839EE513BAC}"/>
              </a:ext>
            </a:extLst>
          </p:cNvPr>
          <p:cNvSpPr>
            <a:spLocks noGrp="1"/>
          </p:cNvSpPr>
          <p:nvPr>
            <p:ph type="sldNum" sz="quarter" idx="12"/>
          </p:nvPr>
        </p:nvSpPr>
        <p:spPr>
          <a:xfrm>
            <a:off x="8759951" y="6468676"/>
            <a:ext cx="2743200" cy="365125"/>
          </a:xfrm>
        </p:spPr>
        <p:txBody>
          <a:bodyPr/>
          <a:lstStyle/>
          <a:p>
            <a:fld id="{28E6F07D-F62F-4C3B-A21E-2367E9A39921}" type="slidenum">
              <a:rPr lang="en-US" smtClean="0"/>
              <a:t>13</a:t>
            </a:fld>
            <a:endParaRPr lang="en-US" dirty="0"/>
          </a:p>
        </p:txBody>
      </p:sp>
    </p:spTree>
    <p:extLst>
      <p:ext uri="{BB962C8B-B14F-4D97-AF65-F5344CB8AC3E}">
        <p14:creationId xmlns:p14="http://schemas.microsoft.com/office/powerpoint/2010/main" val="2423603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Statement of Revenues and Expenditures for </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All Funds – Twelve Months Ending June 30, 2023</a:t>
            </a: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69CD82B9-1C6F-E739-2177-94C6E483789B}"/>
              </a:ext>
            </a:extLst>
          </p:cNvPr>
          <p:cNvPicPr>
            <a:picLocks noChangeAspect="1"/>
          </p:cNvPicPr>
          <p:nvPr/>
        </p:nvPicPr>
        <p:blipFill>
          <a:blip r:embed="rId4"/>
          <a:stretch>
            <a:fillRect/>
          </a:stretch>
        </p:blipFill>
        <p:spPr>
          <a:xfrm>
            <a:off x="52648" y="1035695"/>
            <a:ext cx="12086704" cy="5526646"/>
          </a:xfrm>
          <a:prstGeom prst="rect">
            <a:avLst/>
          </a:prstGeom>
        </p:spPr>
      </p:pic>
      <p:sp>
        <p:nvSpPr>
          <p:cNvPr id="6" name="Slide Number Placeholder 5">
            <a:extLst>
              <a:ext uri="{FF2B5EF4-FFF2-40B4-BE49-F238E27FC236}">
                <a16:creationId xmlns:a16="http://schemas.microsoft.com/office/drawing/2014/main" id="{D905D6A6-5360-1872-E078-07C773D20C93}"/>
              </a:ext>
            </a:extLst>
          </p:cNvPr>
          <p:cNvSpPr>
            <a:spLocks noGrp="1"/>
          </p:cNvSpPr>
          <p:nvPr>
            <p:ph type="sldNum" sz="quarter" idx="12"/>
          </p:nvPr>
        </p:nvSpPr>
        <p:spPr>
          <a:xfrm>
            <a:off x="8918171" y="6559736"/>
            <a:ext cx="2743200" cy="365125"/>
          </a:xfrm>
        </p:spPr>
        <p:txBody>
          <a:bodyPr/>
          <a:lstStyle/>
          <a:p>
            <a:fld id="{28E6F07D-F62F-4C3B-A21E-2367E9A39921}" type="slidenum">
              <a:rPr lang="en-US" smtClean="0"/>
              <a:t>14</a:t>
            </a:fld>
            <a:endParaRPr lang="en-US" dirty="0"/>
          </a:p>
        </p:txBody>
      </p:sp>
    </p:spTree>
    <p:extLst>
      <p:ext uri="{BB962C8B-B14F-4D97-AF65-F5344CB8AC3E}">
        <p14:creationId xmlns:p14="http://schemas.microsoft.com/office/powerpoint/2010/main" val="86425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2432304" y="2361373"/>
            <a:ext cx="8074152" cy="1938992"/>
          </a:xfrm>
          <a:prstGeom prst="rect">
            <a:avLst/>
          </a:prstGeom>
          <a:noFill/>
        </p:spPr>
        <p:txBody>
          <a:bodyPr wrap="square">
            <a:spAutoFit/>
          </a:bodyPr>
          <a:lstStyle/>
          <a:p>
            <a:pPr algn="ctr"/>
            <a:r>
              <a:rPr lang="en-US" sz="4000">
                <a:latin typeface="Arial" panose="020B0604020202020204" pitchFamily="34" charset="0"/>
                <a:cs typeface="Arial" panose="020B0604020202020204" pitchFamily="34" charset="0"/>
              </a:rPr>
              <a:t>Update on ESSER Funds – </a:t>
            </a:r>
          </a:p>
          <a:p>
            <a:pPr algn="ctr"/>
            <a:r>
              <a:rPr lang="en-US" sz="4000">
                <a:latin typeface="Arial" panose="020B0604020202020204" pitchFamily="34" charset="0"/>
                <a:cs typeface="Arial" panose="020B0604020202020204" pitchFamily="34" charset="0"/>
              </a:rPr>
              <a:t>CARES and ARP </a:t>
            </a:r>
          </a:p>
          <a:p>
            <a:pPr algn="ctr"/>
            <a:r>
              <a:rPr lang="en-US" sz="4000">
                <a:latin typeface="Arial" panose="020B0604020202020204" pitchFamily="34" charset="0"/>
                <a:cs typeface="Arial" panose="020B0604020202020204" pitchFamily="34" charset="0"/>
              </a:rPr>
              <a:t>Remaining Balances to Spend</a:t>
            </a:r>
          </a:p>
        </p:txBody>
      </p:sp>
      <p:sp>
        <p:nvSpPr>
          <p:cNvPr id="2" name="Slide Number Placeholder 1">
            <a:extLst>
              <a:ext uri="{FF2B5EF4-FFF2-40B4-BE49-F238E27FC236}">
                <a16:creationId xmlns:a16="http://schemas.microsoft.com/office/drawing/2014/main" id="{0656C927-904E-6905-DC9E-D7762DF64858}"/>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2911467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95410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95410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Arial" panose="020B0604020202020204" pitchFamily="34" charset="0"/>
                <a:cs typeface="Arial" panose="020B0604020202020204" pitchFamily="34" charset="0"/>
              </a:rPr>
              <a:t>Update on ESSER Balances</a:t>
            </a:r>
            <a:endPar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46F5CC4E-2A51-7445-A737-027FA70D18D5}"/>
              </a:ext>
            </a:extLst>
          </p:cNvPr>
          <p:cNvPicPr>
            <a:picLocks noChangeAspect="1"/>
          </p:cNvPicPr>
          <p:nvPr/>
        </p:nvPicPr>
        <p:blipFill>
          <a:blip r:embed="rId4"/>
          <a:stretch>
            <a:fillRect/>
          </a:stretch>
        </p:blipFill>
        <p:spPr>
          <a:xfrm>
            <a:off x="86617" y="1270116"/>
            <a:ext cx="12040783" cy="5480458"/>
          </a:xfrm>
          <a:prstGeom prst="rect">
            <a:avLst/>
          </a:prstGeom>
        </p:spPr>
      </p:pic>
      <p:sp>
        <p:nvSpPr>
          <p:cNvPr id="5" name="Slide Number Placeholder 4">
            <a:extLst>
              <a:ext uri="{FF2B5EF4-FFF2-40B4-BE49-F238E27FC236}">
                <a16:creationId xmlns:a16="http://schemas.microsoft.com/office/drawing/2014/main" id="{1B60F88B-CA1C-FC79-DD9C-D0FBA4BE2595}"/>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614086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2432304" y="2361373"/>
            <a:ext cx="8074152" cy="255454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Update on 2021 ESPLOST,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2016 ESPLOST,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Bonds of 2020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a:solidFill>
                  <a:prstClr val="black"/>
                </a:solidFill>
                <a:latin typeface="Arial" panose="020B0604020202020204" pitchFamily="34" charset="0"/>
                <a:cs typeface="Arial" panose="020B0604020202020204" pitchFamily="34" charset="0"/>
              </a:rPr>
              <a:t>And Debt Service Trust Account</a:t>
            </a:r>
            <a:endParaRPr kumimoji="0" lang="en-US" sz="4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9A68ECA5-F920-2CD9-DEA8-FBBE82E26A00}"/>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3350730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Update on 2016 ESPLOST and 2021 ESPLOST</a:t>
            </a: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6AB09C53-4C17-CB45-F44C-48D09A5A01AA}"/>
              </a:ext>
            </a:extLst>
          </p:cNvPr>
          <p:cNvPicPr>
            <a:picLocks noChangeAspect="1"/>
          </p:cNvPicPr>
          <p:nvPr/>
        </p:nvPicPr>
        <p:blipFill>
          <a:blip r:embed="rId4"/>
          <a:stretch>
            <a:fillRect/>
          </a:stretch>
        </p:blipFill>
        <p:spPr>
          <a:xfrm>
            <a:off x="638175" y="1501875"/>
            <a:ext cx="10915650" cy="4304565"/>
          </a:xfrm>
          <a:prstGeom prst="rect">
            <a:avLst/>
          </a:prstGeom>
        </p:spPr>
      </p:pic>
      <p:sp>
        <p:nvSpPr>
          <p:cNvPr id="5" name="Slide Number Placeholder 4">
            <a:extLst>
              <a:ext uri="{FF2B5EF4-FFF2-40B4-BE49-F238E27FC236}">
                <a16:creationId xmlns:a16="http://schemas.microsoft.com/office/drawing/2014/main" id="{33393045-2EB8-7185-5A05-8408997141C7}"/>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3677401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Update on Bonds of 2020 Technology Project </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and Debt Service Account for Payoff on Bonds of 2020</a:t>
            </a: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63C437AE-9E6C-CC6B-98EA-53953C285E7C}"/>
              </a:ext>
            </a:extLst>
          </p:cNvPr>
          <p:cNvPicPr>
            <a:picLocks noChangeAspect="1"/>
          </p:cNvPicPr>
          <p:nvPr/>
        </p:nvPicPr>
        <p:blipFill>
          <a:blip r:embed="rId4"/>
          <a:stretch>
            <a:fillRect/>
          </a:stretch>
        </p:blipFill>
        <p:spPr>
          <a:xfrm>
            <a:off x="402860" y="1148931"/>
            <a:ext cx="11226645" cy="5362146"/>
          </a:xfrm>
          <a:prstGeom prst="rect">
            <a:avLst/>
          </a:prstGeom>
        </p:spPr>
      </p:pic>
      <p:sp>
        <p:nvSpPr>
          <p:cNvPr id="6" name="Slide Number Placeholder 5">
            <a:extLst>
              <a:ext uri="{FF2B5EF4-FFF2-40B4-BE49-F238E27FC236}">
                <a16:creationId xmlns:a16="http://schemas.microsoft.com/office/drawing/2014/main" id="{97C9B14E-F8D2-7906-816F-F15342B68E49}"/>
              </a:ext>
            </a:extLst>
          </p:cNvPr>
          <p:cNvSpPr>
            <a:spLocks noGrp="1"/>
          </p:cNvSpPr>
          <p:nvPr>
            <p:ph type="sldNum" sz="quarter" idx="12"/>
          </p:nvPr>
        </p:nvSpPr>
        <p:spPr>
          <a:xfrm>
            <a:off x="8660476" y="6460301"/>
            <a:ext cx="2743200" cy="365125"/>
          </a:xfrm>
        </p:spPr>
        <p:txBody>
          <a:bodyPr/>
          <a:lstStyle/>
          <a:p>
            <a:fld id="{28E6F07D-F62F-4C3B-A21E-2367E9A39921}" type="slidenum">
              <a:rPr lang="en-US" smtClean="0"/>
              <a:t>19</a:t>
            </a:fld>
            <a:endParaRPr lang="en-US" dirty="0"/>
          </a:p>
        </p:txBody>
      </p:sp>
    </p:spTree>
    <p:extLst>
      <p:ext uri="{BB962C8B-B14F-4D97-AF65-F5344CB8AC3E}">
        <p14:creationId xmlns:p14="http://schemas.microsoft.com/office/powerpoint/2010/main" val="744077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8A0B895C-8529-3A18-412C-3F821DC02957}"/>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2204643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BA417B90-40AB-E581-245F-091C1BE1A566}"/>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471</Words>
  <Application>Microsoft Office PowerPoint</Application>
  <PresentationFormat>Widescreen</PresentationFormat>
  <Paragraphs>123</Paragraphs>
  <Slides>21</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Arial Narrow</vt:lpstr>
      <vt:lpstr>Calibri</vt:lpstr>
      <vt:lpstr>Calibri Light</vt:lpstr>
      <vt:lpstr>Trade Gothic Next Cond</vt:lpstr>
      <vt:lpstr>Trade Gothic Next HvyCd</vt:lpstr>
      <vt:lpstr>Office Theme</vt:lpstr>
      <vt:lpstr>1_Office Theme</vt:lpstr>
      <vt:lpstr>PowerPoint Presentation</vt:lpstr>
      <vt:lpstr>OUR 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6</cp:revision>
  <cp:lastPrinted>2023-05-01T18:56:22Z</cp:lastPrinted>
  <dcterms:created xsi:type="dcterms:W3CDTF">2023-05-01T16:02:45Z</dcterms:created>
  <dcterms:modified xsi:type="dcterms:W3CDTF">2023-08-17T13:25:15Z</dcterms:modified>
</cp:coreProperties>
</file>