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21"/>
  </p:notesMasterIdLst>
  <p:sldIdLst>
    <p:sldId id="292" r:id="rId3"/>
    <p:sldId id="315" r:id="rId4"/>
    <p:sldId id="316" r:id="rId5"/>
    <p:sldId id="317" r:id="rId6"/>
    <p:sldId id="291" r:id="rId7"/>
    <p:sldId id="294" r:id="rId8"/>
    <p:sldId id="304" r:id="rId9"/>
    <p:sldId id="299" r:id="rId10"/>
    <p:sldId id="302" r:id="rId11"/>
    <p:sldId id="303" r:id="rId12"/>
    <p:sldId id="300" r:id="rId13"/>
    <p:sldId id="305" r:id="rId14"/>
    <p:sldId id="307" r:id="rId15"/>
    <p:sldId id="311" r:id="rId16"/>
    <p:sldId id="312" r:id="rId17"/>
    <p:sldId id="310" r:id="rId18"/>
    <p:sldId id="295" r:id="rId19"/>
    <p:sldId id="279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79" autoAdjust="0"/>
  </p:normalViewPr>
  <p:slideViewPr>
    <p:cSldViewPr snapToGrid="0">
      <p:cViewPr varScale="1">
        <p:scale>
          <a:sx n="105" d="100"/>
          <a:sy n="105" d="100"/>
        </p:scale>
        <p:origin x="798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General Fund</a:t>
            </a:r>
          </a:p>
          <a:p>
            <a:pPr>
              <a:defRPr/>
            </a:pPr>
            <a:r>
              <a:rPr lang="en-US"/>
              <a:t>Revenues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597-4B19-9227-65CE53439E1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597-4B19-9227-65CE53439E14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1597-4B19-9227-65CE53439E14}"/>
              </c:ext>
            </c:extLst>
          </c:dPt>
          <c:dLbls>
            <c:dLbl>
              <c:idx val="0"/>
              <c:layout>
                <c:manualLayout>
                  <c:x val="0.13702794629903872"/>
                  <c:y val="1.347605790216486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597-4B19-9227-65CE53439E14}"/>
                </c:ext>
              </c:extLst>
            </c:dLbl>
            <c:dLbl>
              <c:idx val="1"/>
              <c:layout>
                <c:manualLayout>
                  <c:x val="-0.16366914153637255"/>
                  <c:y val="2.4127572936830495E-2"/>
                </c:manualLayout>
              </c:layout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597-4B19-9227-65CE53439E14}"/>
                </c:ext>
              </c:extLst>
            </c:dLbl>
            <c:dLbl>
              <c:idx val="2"/>
              <c:layout>
                <c:manualLayout>
                  <c:x val="-0.12841752606231183"/>
                  <c:y val="-5.171458428127433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lt1">
                          <a:lumMod val="8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89708342028639"/>
                      <c:h val="0.1565621939275220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597-4B19-9227-65CE53439E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lt1">
                      <a:lumMod val="95000"/>
                      <a:alpha val="54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'GF Inc'!$J$9:$J$11</c:f>
              <c:strCache>
                <c:ptCount val="3"/>
                <c:pt idx="0">
                  <c:v>Local Sources</c:v>
                </c:pt>
                <c:pt idx="1">
                  <c:v>State Sources</c:v>
                </c:pt>
                <c:pt idx="2">
                  <c:v>Federal Sources</c:v>
                </c:pt>
              </c:strCache>
            </c:strRef>
          </c:cat>
          <c:val>
            <c:numRef>
              <c:f>'GF Inc'!$K$9:$K$11</c:f>
              <c:numCache>
                <c:formatCode>_("$"* #,##0_);_("$"* \(#,##0\);_("$"* "-"??_);_(@_)</c:formatCode>
                <c:ptCount val="3"/>
                <c:pt idx="0">
                  <c:v>123943.04999999999</c:v>
                </c:pt>
                <c:pt idx="1">
                  <c:v>13440580</c:v>
                </c:pt>
                <c:pt idx="2">
                  <c:v>-193092.08000000002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97-4B19-9227-65CE53439E1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340"/>
        <c:holeSize val="50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9/17/2024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12301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5810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9/17/2024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9/17/2024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9/17/2024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9/17/2024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9/17/2024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emf"/><Relationship Id="rId5" Type="http://schemas.openxmlformats.org/officeDocument/2006/relationships/image" Target="../media/image7.emf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 July 31, 2024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 dirty="0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September 19, 2024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 dirty="0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July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will cover the General Fund, all funds combined, ESPLOST, and Debt Service financial results for the period ending July 31, 2024.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July 31, 2024.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O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ne Month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July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90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5FD2D0-CC4F-8139-E0FC-4908259A3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008" y="862214"/>
            <a:ext cx="6154991" cy="356926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10D661F-FAD9-C850-3044-01BE3CEB2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8019" y="4431478"/>
            <a:ext cx="6132971" cy="23764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517487-0D84-4D40-47CA-332277567D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11" y="869314"/>
            <a:ext cx="6037008" cy="5938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One Month Ending July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7FC969-0BB1-883E-E42C-B9DCD84649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09" y="1050656"/>
            <a:ext cx="12180991" cy="5509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97243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21298" y="165515"/>
            <a:ext cx="10731881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General Fund Revenues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3554D1-02E1-F35F-00B1-6E52D4BB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55973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8145FD93-750F-CF6D-54E0-93AB70AFEC4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0968214"/>
              </p:ext>
            </p:extLst>
          </p:nvPr>
        </p:nvGraphicFramePr>
        <p:xfrm>
          <a:off x="11008" y="1309842"/>
          <a:ext cx="12180991" cy="5173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29772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DFB53D0-710E-EBC2-E1D4-6E4509BCAC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460" y="1185459"/>
            <a:ext cx="9320044" cy="530443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60223" y="1529353"/>
            <a:ext cx="2704124" cy="23083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52%</a:t>
            </a:r>
          </a:p>
        </p:txBody>
      </p:sp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139340" y="236137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One Month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July 31, 2024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July 31, 2024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23899" y="6450449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7CC84D-7CE8-8FFD-ACEE-91535E1E19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784" y="1192861"/>
            <a:ext cx="11329416" cy="5152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July 31, 2024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DB9428E-397F-6E93-0FF0-0EBB8FB413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309842"/>
            <a:ext cx="11734800" cy="510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One Month Ending July 31, 2024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F625938-77AF-1D18-10BD-CEB74286A2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37" y="1126989"/>
            <a:ext cx="11326336" cy="5282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Bonds of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Trust Account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20D48F-39FA-AFC3-A4DD-FE424AD696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2450" y="1690687"/>
            <a:ext cx="11087100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Bonds of 2020 Technology Project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Debt Service Account for Payoff on Bonds of 2020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9B14E-F8D2-7906-816F-F15342B68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60476" y="6460301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258DD7-D764-1561-0318-E8A0EDD68F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2844" y="1126989"/>
            <a:ext cx="9626311" cy="5242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077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1424</TotalTime>
  <Words>386</Words>
  <Application>Microsoft Office PowerPoint</Application>
  <PresentationFormat>Widescreen</PresentationFormat>
  <Paragraphs>98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66</cp:revision>
  <cp:lastPrinted>2024-02-01T20:18:01Z</cp:lastPrinted>
  <dcterms:created xsi:type="dcterms:W3CDTF">2023-05-01T16:02:45Z</dcterms:created>
  <dcterms:modified xsi:type="dcterms:W3CDTF">2024-09-17T18:53:41Z</dcterms:modified>
</cp:coreProperties>
</file>