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4"/>
  </p:notesMasterIdLst>
  <p:sldIdLst>
    <p:sldId id="292" r:id="rId3"/>
    <p:sldId id="298" r:id="rId4"/>
    <p:sldId id="297" r:id="rId5"/>
    <p:sldId id="300" r:id="rId6"/>
    <p:sldId id="3311" r:id="rId7"/>
    <p:sldId id="3264" r:id="rId8"/>
    <p:sldId id="3297" r:id="rId9"/>
    <p:sldId id="3299" r:id="rId10"/>
    <p:sldId id="3283" r:id="rId11"/>
    <p:sldId id="3319" r:id="rId12"/>
    <p:sldId id="3286" r:id="rId13"/>
    <p:sldId id="3302" r:id="rId14"/>
    <p:sldId id="3282" r:id="rId15"/>
    <p:sldId id="3276" r:id="rId16"/>
    <p:sldId id="3231" r:id="rId17"/>
    <p:sldId id="3275" r:id="rId18"/>
    <p:sldId id="3296" r:id="rId19"/>
    <p:sldId id="3244" r:id="rId20"/>
    <p:sldId id="3245" r:id="rId21"/>
    <p:sldId id="295" r:id="rId22"/>
    <p:sldId id="279" r:id="rId23"/>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2BF13E-A1BD-3BEE-04AD-CD39CD34A78C}" name="Frazier, Emanuel" initials="FE" userId="S::emanuel.frazier@bcsdk12.net::cd233fb9-58e0-40e5-8a96-2146e60af659" providerId="AD"/>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700"/>
    <a:srgbClr val="FFC305"/>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1B5D47-584D-4CFE-8507-767D62A946C7}" v="11" dt="2025-05-23T14:08:39.7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7" d="100"/>
          <a:sy n="97" d="100"/>
        </p:scale>
        <p:origin x="192"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8/10/relationships/authors" Targe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sh, Eric" userId="7d1af326-05d0-4d04-b9e1-d6f5d2871dff" providerId="ADAL" clId="{7C1B5D47-584D-4CFE-8507-767D62A946C7}"/>
    <pc:docChg chg="modSld">
      <pc:chgData name="Bush, Eric" userId="7d1af326-05d0-4d04-b9e1-d6f5d2871dff" providerId="ADAL" clId="{7C1B5D47-584D-4CFE-8507-767D62A946C7}" dt="2025-05-23T14:21:16.800" v="1" actId="14100"/>
      <pc:docMkLst>
        <pc:docMk/>
      </pc:docMkLst>
      <pc:sldChg chg="modSp mod">
        <pc:chgData name="Bush, Eric" userId="7d1af326-05d0-4d04-b9e1-d6f5d2871dff" providerId="ADAL" clId="{7C1B5D47-584D-4CFE-8507-767D62A946C7}" dt="2025-05-23T14:21:16.800" v="1" actId="14100"/>
        <pc:sldMkLst>
          <pc:docMk/>
          <pc:sldMk cId="2279571138" sldId="3283"/>
        </pc:sldMkLst>
        <pc:picChg chg="mod">
          <ac:chgData name="Bush, Eric" userId="7d1af326-05d0-4d04-b9e1-d6f5d2871dff" providerId="ADAL" clId="{7C1B5D47-584D-4CFE-8507-767D62A946C7}" dt="2025-05-23T14:21:16.800" v="1" actId="14100"/>
          <ac:picMkLst>
            <pc:docMk/>
            <pc:sldMk cId="2279571138" sldId="3283"/>
            <ac:picMk id="8" creationId="{47551CB2-6827-E4BC-9216-DAF769BC92B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766DF0B-0C9F-4036-8C23-D267B660CAF0}" type="datetimeFigureOut">
              <a:rPr lang="en-US" smtClean="0"/>
              <a:t>5/23/2025</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560E63B2-D433-497B-82B7-B837A3F36A27}" type="slidenum">
              <a:rPr lang="en-US" smtClean="0"/>
              <a:t>‹#›</a:t>
            </a:fld>
            <a:endParaRPr lang="en-US" dirty="0"/>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In this budget season our aim is to continue the support of our strategic plan and its key elements, focused on the continued building of stakeholder engagement and strengthening staff effectiveness, leading to improved student achievement. </a:t>
            </a:r>
          </a:p>
        </p:txBody>
      </p:sp>
      <p:sp>
        <p:nvSpPr>
          <p:cNvPr id="4" name="Slide Number Placeholder 3"/>
          <p:cNvSpPr>
            <a:spLocks noGrp="1"/>
          </p:cNvSpPr>
          <p:nvPr>
            <p:ph type="sldNum" sz="quarter" idx="5"/>
          </p:nvPr>
        </p:nvSpPr>
        <p:spPr/>
        <p:txBody>
          <a:bodyPr/>
          <a:lstStyle/>
          <a:p>
            <a:fld id="{560E63B2-D433-497B-82B7-B837A3F36A27}" type="slidenum">
              <a:rPr lang="en-US" smtClean="0"/>
              <a:t>4</a:t>
            </a:fld>
            <a:endParaRPr lang="en-US" dirty="0"/>
          </a:p>
        </p:txBody>
      </p:sp>
    </p:spTree>
    <p:extLst>
      <p:ext uri="{BB962C8B-B14F-4D97-AF65-F5344CB8AC3E}">
        <p14:creationId xmlns:p14="http://schemas.microsoft.com/office/powerpoint/2010/main" val="2259462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578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6</a:t>
            </a:fld>
            <a:endParaRPr lang="en-US" dirty="0"/>
          </a:p>
        </p:txBody>
      </p:sp>
    </p:spTree>
    <p:extLst>
      <p:ext uri="{BB962C8B-B14F-4D97-AF65-F5344CB8AC3E}">
        <p14:creationId xmlns:p14="http://schemas.microsoft.com/office/powerpoint/2010/main" val="2796390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6025C-41E3-FCFA-DD5E-F4FB55CF87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6A977C-85AB-B754-CC1D-151541B9909B}"/>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11F2DD4C-D94F-5E1D-D339-28048A3DEEF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6867373-85E5-F3C9-7816-5F71332DE4C1}"/>
              </a:ext>
            </a:extLst>
          </p:cNvPr>
          <p:cNvSpPr>
            <a:spLocks noGrp="1"/>
          </p:cNvSpPr>
          <p:nvPr>
            <p:ph type="sldNum" sz="quarter" idx="5"/>
          </p:nvPr>
        </p:nvSpPr>
        <p:spPr/>
        <p:txBody>
          <a:bodyPr/>
          <a:lstStyle/>
          <a:p>
            <a:fld id="{560E63B2-D433-497B-82B7-B837A3F36A27}" type="slidenum">
              <a:rPr lang="en-US" smtClean="0"/>
              <a:t>7</a:t>
            </a:fld>
            <a:endParaRPr lang="en-US" dirty="0"/>
          </a:p>
        </p:txBody>
      </p:sp>
    </p:spTree>
    <p:extLst>
      <p:ext uri="{BB962C8B-B14F-4D97-AF65-F5344CB8AC3E}">
        <p14:creationId xmlns:p14="http://schemas.microsoft.com/office/powerpoint/2010/main" val="24649827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E7E89-86E1-60D3-C721-1875689BED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03540D-23D8-76D7-EEF1-D260BC7D64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7EC44984-7E68-6A51-567C-FA325DC16B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08EFEEF-AF51-D438-6F83-E8F3AAE10DC8}"/>
              </a:ext>
            </a:extLst>
          </p:cNvPr>
          <p:cNvSpPr>
            <a:spLocks noGrp="1"/>
          </p:cNvSpPr>
          <p:nvPr>
            <p:ph type="sldNum" sz="quarter" idx="5"/>
          </p:nvPr>
        </p:nvSpPr>
        <p:spPr/>
        <p:txBody>
          <a:bodyPr/>
          <a:lstStyle/>
          <a:p>
            <a:fld id="{560E63B2-D433-497B-82B7-B837A3F36A27}" type="slidenum">
              <a:rPr lang="en-US" smtClean="0"/>
              <a:t>9</a:t>
            </a:fld>
            <a:endParaRPr lang="en-US" dirty="0"/>
          </a:p>
        </p:txBody>
      </p:sp>
    </p:spTree>
    <p:extLst>
      <p:ext uri="{BB962C8B-B14F-4D97-AF65-F5344CB8AC3E}">
        <p14:creationId xmlns:p14="http://schemas.microsoft.com/office/powerpoint/2010/main" val="1100137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0FE63-8CD0-B377-8BEF-D16035890F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B74440-611E-D03B-A4EE-33B7B3BB738E}"/>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C031839E-DE31-2E8B-97F3-6BA63EFF56F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FB572A8-C0DF-A24D-402E-9EFF20A9C8BB}"/>
              </a:ext>
            </a:extLst>
          </p:cNvPr>
          <p:cNvSpPr>
            <a:spLocks noGrp="1"/>
          </p:cNvSpPr>
          <p:nvPr>
            <p:ph type="sldNum" sz="quarter" idx="5"/>
          </p:nvPr>
        </p:nvSpPr>
        <p:spPr/>
        <p:txBody>
          <a:bodyPr/>
          <a:lstStyle/>
          <a:p>
            <a:fld id="{560E63B2-D433-497B-82B7-B837A3F36A27}" type="slidenum">
              <a:rPr lang="en-US" smtClean="0"/>
              <a:t>10</a:t>
            </a:fld>
            <a:endParaRPr lang="en-US"/>
          </a:p>
        </p:txBody>
      </p:sp>
    </p:spTree>
    <p:extLst>
      <p:ext uri="{BB962C8B-B14F-4D97-AF65-F5344CB8AC3E}">
        <p14:creationId xmlns:p14="http://schemas.microsoft.com/office/powerpoint/2010/main" val="1813397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81319-B5FC-9AB0-69DB-2C1D6794EE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B4E91C-9744-FF51-321D-EBCEC1EA06D7}"/>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8FE1DA8-BE9B-9188-A43B-405D9389A0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539F91-95CA-0DF8-3ABC-2EF10FE322D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86129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82561-4838-802C-6DF7-66301871C8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B003CC-CCA1-EEE6-FCE5-0A27C41828E2}"/>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510985A-918F-67AB-A15C-8CDF30DC8D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EF33440-C428-D25D-5C65-D14CA0308719}"/>
              </a:ext>
            </a:extLst>
          </p:cNvPr>
          <p:cNvSpPr>
            <a:spLocks noGrp="1"/>
          </p:cNvSpPr>
          <p:nvPr>
            <p:ph type="sldNum" sz="quarter" idx="5"/>
          </p:nvPr>
        </p:nvSpPr>
        <p:spPr/>
        <p:txBody>
          <a:bodyPr/>
          <a:lstStyle/>
          <a:p>
            <a:fld id="{560E63B2-D433-497B-82B7-B837A3F36A27}" type="slidenum">
              <a:rPr lang="en-US" smtClean="0"/>
              <a:t>13</a:t>
            </a:fld>
            <a:endParaRPr lang="en-US" dirty="0"/>
          </a:p>
        </p:txBody>
      </p:sp>
    </p:spTree>
    <p:extLst>
      <p:ext uri="{BB962C8B-B14F-4D97-AF65-F5344CB8AC3E}">
        <p14:creationId xmlns:p14="http://schemas.microsoft.com/office/powerpoint/2010/main" val="30147470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79233-62F1-BE09-9E21-3B46721F45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4D28C8-BC35-4299-0F49-F7B9EE74F62A}"/>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D6C8618-B954-3F38-7CB0-24F7FD8FFF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BC75510-2185-AC4E-7855-C7812D179FFE}"/>
              </a:ext>
            </a:extLst>
          </p:cNvPr>
          <p:cNvSpPr>
            <a:spLocks noGrp="1"/>
          </p:cNvSpPr>
          <p:nvPr>
            <p:ph type="sldNum" sz="quarter" idx="5"/>
          </p:nvPr>
        </p:nvSpPr>
        <p:spPr/>
        <p:txBody>
          <a:bodyPr/>
          <a:lstStyle/>
          <a:p>
            <a:fld id="{560E63B2-D433-497B-82B7-B837A3F36A27}" type="slidenum">
              <a:rPr lang="en-US" smtClean="0"/>
              <a:t>14</a:t>
            </a:fld>
            <a:endParaRPr lang="en-US" dirty="0"/>
          </a:p>
        </p:txBody>
      </p:sp>
    </p:spTree>
    <p:extLst>
      <p:ext uri="{BB962C8B-B14F-4D97-AF65-F5344CB8AC3E}">
        <p14:creationId xmlns:p14="http://schemas.microsoft.com/office/powerpoint/2010/main" val="41743503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8B1CB-33E3-A1CA-EC41-F8F24F5DE6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272D3F-B221-2FF4-151B-5A2F57BE1EDC}"/>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6C8B55B-427F-1510-B92E-D7D8652535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28F4B3A-8F42-8351-3DCF-83C9B8AA7BCE}"/>
              </a:ext>
            </a:extLst>
          </p:cNvPr>
          <p:cNvSpPr>
            <a:spLocks noGrp="1"/>
          </p:cNvSpPr>
          <p:nvPr>
            <p:ph type="sldNum" sz="quarter" idx="5"/>
          </p:nvPr>
        </p:nvSpPr>
        <p:spPr/>
        <p:txBody>
          <a:bodyPr/>
          <a:lstStyle/>
          <a:p>
            <a:fld id="{560E63B2-D433-497B-82B7-B837A3F36A27}" type="slidenum">
              <a:rPr lang="en-US" smtClean="0"/>
              <a:t>15</a:t>
            </a:fld>
            <a:endParaRPr lang="en-US" dirty="0"/>
          </a:p>
        </p:txBody>
      </p:sp>
    </p:spTree>
    <p:extLst>
      <p:ext uri="{BB962C8B-B14F-4D97-AF65-F5344CB8AC3E}">
        <p14:creationId xmlns:p14="http://schemas.microsoft.com/office/powerpoint/2010/main" val="7010276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235BA-50E1-B881-D8BE-48D757543F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1CF632-6424-390D-66E8-09F48F626EA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1042339A-E752-D077-9F7D-06311B5628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D7271DE-D4C1-40D2-1A99-7952354E3F21}"/>
              </a:ext>
            </a:extLst>
          </p:cNvPr>
          <p:cNvSpPr>
            <a:spLocks noGrp="1"/>
          </p:cNvSpPr>
          <p:nvPr>
            <p:ph type="sldNum" sz="quarter" idx="5"/>
          </p:nvPr>
        </p:nvSpPr>
        <p:spPr/>
        <p:txBody>
          <a:bodyPr/>
          <a:lstStyle/>
          <a:p>
            <a:fld id="{560E63B2-D433-497B-82B7-B837A3F36A27}" type="slidenum">
              <a:rPr lang="en-US" smtClean="0"/>
              <a:t>16</a:t>
            </a:fld>
            <a:endParaRPr lang="en-US" dirty="0"/>
          </a:p>
        </p:txBody>
      </p:sp>
    </p:spTree>
    <p:extLst>
      <p:ext uri="{BB962C8B-B14F-4D97-AF65-F5344CB8AC3E}">
        <p14:creationId xmlns:p14="http://schemas.microsoft.com/office/powerpoint/2010/main" val="20430391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06CB0-0391-FCA7-B0E3-0D98B0E7AB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6CCDE0-191C-42E9-E5C6-AE8265BD9088}"/>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8DA8BE7-06FB-D11D-8C92-2B0561DA59E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DE2B5B-89C9-FC7B-31F6-0B794D226871}"/>
              </a:ext>
            </a:extLst>
          </p:cNvPr>
          <p:cNvSpPr>
            <a:spLocks noGrp="1"/>
          </p:cNvSpPr>
          <p:nvPr>
            <p:ph type="sldNum" sz="quarter" idx="5"/>
          </p:nvPr>
        </p:nvSpPr>
        <p:spPr/>
        <p:txBody>
          <a:bodyPr/>
          <a:lstStyle/>
          <a:p>
            <a:fld id="{560E63B2-D433-497B-82B7-B837A3F36A27}" type="slidenum">
              <a:rPr lang="en-US" smtClean="0"/>
              <a:t>17</a:t>
            </a:fld>
            <a:endParaRPr lang="en-US" dirty="0"/>
          </a:p>
        </p:txBody>
      </p:sp>
    </p:spTree>
    <p:extLst>
      <p:ext uri="{BB962C8B-B14F-4D97-AF65-F5344CB8AC3E}">
        <p14:creationId xmlns:p14="http://schemas.microsoft.com/office/powerpoint/2010/main" val="24955198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04930-DC9C-F8DF-3085-EE7067900E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D8E8BD-E54B-C89A-4FCF-4671D2F1CDD6}"/>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5EDE85D-0862-5500-0E24-467D765AA5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179932C-DCA0-391C-701E-5612AC65E3EC}"/>
              </a:ext>
            </a:extLst>
          </p:cNvPr>
          <p:cNvSpPr>
            <a:spLocks noGrp="1"/>
          </p:cNvSpPr>
          <p:nvPr>
            <p:ph type="sldNum" sz="quarter" idx="5"/>
          </p:nvPr>
        </p:nvSpPr>
        <p:spPr/>
        <p:txBody>
          <a:bodyPr/>
          <a:lstStyle/>
          <a:p>
            <a:fld id="{560E63B2-D433-497B-82B7-B837A3F36A27}" type="slidenum">
              <a:rPr lang="en-US" smtClean="0"/>
              <a:t>18</a:t>
            </a:fld>
            <a:endParaRPr lang="en-US" dirty="0"/>
          </a:p>
        </p:txBody>
      </p:sp>
    </p:spTree>
    <p:extLst>
      <p:ext uri="{BB962C8B-B14F-4D97-AF65-F5344CB8AC3E}">
        <p14:creationId xmlns:p14="http://schemas.microsoft.com/office/powerpoint/2010/main" val="20510519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EB9B0-5536-D18D-BA18-DDF17075C6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0C7D7E-8CF7-D004-FC36-6B68A8EC4127}"/>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290EC172-C6BA-1A81-9F67-7A620D6F3DD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981696-CA35-9EBC-00F4-CCD0220CEE16}"/>
              </a:ext>
            </a:extLst>
          </p:cNvPr>
          <p:cNvSpPr>
            <a:spLocks noGrp="1"/>
          </p:cNvSpPr>
          <p:nvPr>
            <p:ph type="sldNum" sz="quarter" idx="5"/>
          </p:nvPr>
        </p:nvSpPr>
        <p:spPr/>
        <p:txBody>
          <a:bodyPr/>
          <a:lstStyle/>
          <a:p>
            <a:fld id="{560E63B2-D433-497B-82B7-B837A3F36A27}" type="slidenum">
              <a:rPr lang="en-US" smtClean="0"/>
              <a:t>19</a:t>
            </a:fld>
            <a:endParaRPr lang="en-US" dirty="0"/>
          </a:p>
        </p:txBody>
      </p:sp>
    </p:spTree>
    <p:extLst>
      <p:ext uri="{BB962C8B-B14F-4D97-AF65-F5344CB8AC3E}">
        <p14:creationId xmlns:p14="http://schemas.microsoft.com/office/powerpoint/2010/main" val="19524957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20</a:t>
            </a:fld>
            <a:endParaRPr lang="en-US" dirty="0"/>
          </a:p>
        </p:txBody>
      </p:sp>
    </p:spTree>
    <p:extLst>
      <p:ext uri="{BB962C8B-B14F-4D97-AF65-F5344CB8AC3E}">
        <p14:creationId xmlns:p14="http://schemas.microsoft.com/office/powerpoint/2010/main" val="8644185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21</a:t>
            </a:fld>
            <a:endParaRPr lang="en-US" dirty="0"/>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7AD95CC-D89E-40FD-80FD-B8E4D87F292F}" type="datetime1">
              <a:rPr lang="en-US" smtClean="0"/>
              <a:t>5/23/2025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008476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E948DF-F2AC-4581-9126-C60002874F60}" type="datetime1">
              <a:rPr lang="en-US" smtClean="0"/>
              <a:t>5/23/2025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9619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D8AC4C-0163-493F-AD1F-972BE926E6FA}" type="datetime1">
              <a:rPr lang="en-US" smtClean="0"/>
              <a:t>5/23/2025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04704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4A09176-2035-48F3-A4DA-76692DCACECD}" type="datetime1">
              <a:rPr lang="en-US" smtClean="0"/>
              <a:t>5/23/2025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98130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70BEC55-41F6-472C-B896-F8D20301C9A5}" type="datetime1">
              <a:rPr lang="en-US" smtClean="0"/>
              <a:t>5/23/2025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446201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7AE471-B75D-4F45-BF0F-83F4BA328545}" type="datetime1">
              <a:rPr lang="en-US" smtClean="0"/>
              <a:t>5/23/2025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74588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067E29-EBFD-4FBF-815C-D03D73CFBD1A}" type="datetime1">
              <a:rPr lang="en-US" smtClean="0"/>
              <a:t>5/23/2025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36605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FEFBAEB-7FF7-4211-B8B1-5DB7D06D4395}" type="datetime1">
              <a:rPr lang="en-US" smtClean="0"/>
              <a:t>5/23/2025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22223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2DD5647-7F17-4069-BA72-DDFB447FFAC1}" type="datetime1">
              <a:rPr lang="en-US" smtClean="0"/>
              <a:t>5/23/2025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78417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911D46-FFF9-47D9-95F7-5453D7B3C020}" type="datetime1">
              <a:rPr lang="en-US" smtClean="0"/>
              <a:t>5/23/2025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20649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770507-4300-43EE-9D5D-2DFF2870FB91}" type="datetime1">
              <a:rPr lang="en-US" smtClean="0"/>
              <a:t>5/23/2025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5836635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0D0DEDD-2100-479F-8AFE-1B577BCF7AED}" type="datetime1">
              <a:rPr lang="en-US" smtClean="0"/>
              <a:t>5/23/2025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3466945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633C24-5059-4A10-91C5-30E1FC69CF86}" type="datetime1">
              <a:rPr lang="en-US" smtClean="0"/>
              <a:t>5/23/2025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3668196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ADE658-532D-439F-8955-7EA67870259F}" type="datetime1">
              <a:rPr lang="en-US" smtClean="0"/>
              <a:t>5/23/2025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561984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A69873-AC44-4C88-BF95-5C971F266334}" type="datetime1">
              <a:rPr lang="en-US" smtClean="0"/>
              <a:t>5/23/2025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40630258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EC5017-3D62-4C8B-A5F0-54E20E4EC92F}" type="datetime1">
              <a:rPr lang="en-US" smtClean="0"/>
              <a:t>5/23/2025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9712218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DD0931A-9D24-40AB-B977-0915E83358F4}" type="datetime1">
              <a:rPr lang="en-US" smtClean="0"/>
              <a:t>5/23/2025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6053009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8A53B4-3458-44B1-BA8A-0955DF0E6CF3}" type="datetime1">
              <a:rPr lang="en-US" smtClean="0"/>
              <a:t>5/23/2025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6360762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49114E-5631-488E-A408-88A30D3E9424}" type="datetime1">
              <a:rPr lang="en-US" smtClean="0"/>
              <a:t>5/23/2025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42315991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B1469E-CF11-464D-8AB0-A336ABD34677}" type="datetime1">
              <a:rPr lang="en-US" smtClean="0"/>
              <a:t>5/23/2025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0201483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BE148F-7255-49C8-9DA1-88DDD2F20968}" type="datetime1">
              <a:rPr lang="en-US" smtClean="0"/>
              <a:t>5/23/2025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5789422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ADEB89-A07A-45BC-A69F-A6B8F009D4C0}" type="datetime1">
              <a:rPr lang="en-US" smtClean="0"/>
              <a:t>5/23/2025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4008183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A10046-FDB8-49E8-ABC8-D5BBB1F0390D}" type="datetime1">
              <a:rPr lang="en-US" smtClean="0"/>
              <a:t>5/23/2025</a:t>
            </a:fld>
            <a:endParaRPr lang="en-US" dirty="0"/>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dirty="0"/>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80128F-1B5B-46CE-AD68-3220C0794B98}" type="datetime1">
              <a:rPr lang="en-US" smtClean="0"/>
              <a:t>5/23/2025</a:t>
            </a:fld>
            <a:endParaRPr lang="en-US" dirty="0"/>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dirty="0"/>
          </a:p>
        </p:txBody>
      </p:sp>
    </p:spTree>
    <p:extLst>
      <p:ext uri="{BB962C8B-B14F-4D97-AF65-F5344CB8AC3E}">
        <p14:creationId xmlns:p14="http://schemas.microsoft.com/office/powerpoint/2010/main" val="100495948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4.emf"/><Relationship Id="rId4" Type="http://schemas.openxmlformats.org/officeDocument/2006/relationships/image" Target="../media/image13.emf"/></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s://pixabay.com/en/approved-stamp-approval-quality-29149/" TargetMode="Externa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EF4D4CC4-05C4-2D82-C2B7-CB8680E70154}"/>
              </a:ext>
            </a:extLst>
          </p:cNvPr>
          <p:cNvSpPr txBox="1"/>
          <p:nvPr/>
        </p:nvSpPr>
        <p:spPr>
          <a:xfrm>
            <a:off x="1534129" y="2459504"/>
            <a:ext cx="9023297" cy="2492990"/>
          </a:xfrm>
          <a:prstGeom prst="rect">
            <a:avLst/>
          </a:prstGeom>
          <a:noFill/>
        </p:spPr>
        <p:txBody>
          <a:bodyPr wrap="square" rtlCol="0">
            <a:spAutoFit/>
          </a:bodyPr>
          <a:lstStyle/>
          <a:p>
            <a:pPr algn="ctr" defTabSz="914400"/>
            <a:r>
              <a:rPr lang="en-US" sz="4800" b="1" dirty="0">
                <a:latin typeface="Trade Gothic Next HvyCd" panose="020B0906040303020004" pitchFamily="34" charset="0"/>
                <a:cs typeface="Arial" panose="020B0604020202020204" pitchFamily="34" charset="0"/>
              </a:rPr>
              <a:t>Superintendent’s Recommended</a:t>
            </a:r>
          </a:p>
          <a:p>
            <a:pPr algn="ctr" defTabSz="914400"/>
            <a:r>
              <a:rPr lang="en-US" sz="4800" b="1" dirty="0">
                <a:latin typeface="Trade Gothic Next HvyCd" panose="020B0906040303020004" pitchFamily="34" charset="0"/>
                <a:cs typeface="Arial" panose="020B0604020202020204" pitchFamily="34" charset="0"/>
              </a:rPr>
              <a:t>FY 2026 All Funds Budget </a:t>
            </a:r>
          </a:p>
          <a:p>
            <a:pPr algn="ctr" defTabSz="914400"/>
            <a:r>
              <a:rPr lang="en-US" sz="3600" b="1" dirty="0">
                <a:latin typeface="Trade Gothic Next HvyCd" panose="020B0906040303020004" pitchFamily="34" charset="0"/>
                <a:cs typeface="Arial" panose="020B0604020202020204" pitchFamily="34" charset="0"/>
              </a:rPr>
              <a:t>Tentative Adoption</a:t>
            </a:r>
            <a:r>
              <a:rPr lang="en-US" sz="6000" b="1" dirty="0">
                <a:latin typeface="Trade Gothic Next HvyCd" panose="020B0906040303020004" pitchFamily="34" charset="0"/>
                <a:cs typeface="Arial" panose="020B0604020202020204" pitchFamily="34" charset="0"/>
              </a:rPr>
              <a:t>	</a:t>
            </a: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rtlCol="0">
            <a:spAutoFit/>
          </a:bodyPr>
          <a:lstStyle/>
          <a:p>
            <a:r>
              <a:rPr lang="en-US" sz="2400" b="1" dirty="0">
                <a:solidFill>
                  <a:schemeClr val="bg1"/>
                </a:solidFill>
                <a:latin typeface="Trade Gothic Next HvyCd" panose="020B0906040303020004" pitchFamily="34" charset="0"/>
                <a:cs typeface="Arial" panose="020B0604020202020204" pitchFamily="34" charset="0"/>
              </a:rPr>
              <a:t>Eric Bush</a:t>
            </a:r>
          </a:p>
          <a:p>
            <a:r>
              <a:rPr lang="en-US" sz="2400" i="1" dirty="0">
                <a:solidFill>
                  <a:schemeClr val="bg1"/>
                </a:solidFill>
                <a:latin typeface="Trade Gothic Next Cond" panose="020B0506040303020004" pitchFamily="34" charset="0"/>
                <a:cs typeface="Arial" panose="020B0604020202020204" pitchFamily="34" charset="0"/>
              </a:rPr>
              <a:t>Chief Financial Officer</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81731"/>
            <a:ext cx="8829875" cy="400110"/>
          </a:xfrm>
          <a:prstGeom prst="rect">
            <a:avLst/>
          </a:prstGeom>
          <a:noFill/>
        </p:spPr>
        <p:txBody>
          <a:bodyPr wrap="square" rtlCol="0">
            <a:spAutoFit/>
          </a:bodyPr>
          <a:lstStyle/>
          <a:p>
            <a:r>
              <a:rPr lang="en-US" sz="2000" b="1" i="1" dirty="0">
                <a:solidFill>
                  <a:srgbClr val="FFC700"/>
                </a:solidFill>
                <a:latin typeface="Trade Gothic Next HvyCd" panose="020B0906040303020004" pitchFamily="34" charset="0"/>
                <a:cs typeface="Arial" panose="020B0604020202020204" pitchFamily="34" charset="0"/>
              </a:rPr>
              <a:t>May 23, 2025</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4" name="Slide Number Placeholder 3">
            <a:extLst>
              <a:ext uri="{FF2B5EF4-FFF2-40B4-BE49-F238E27FC236}">
                <a16:creationId xmlns:a16="http://schemas.microsoft.com/office/drawing/2014/main" id="{4D6831A9-0321-7A6D-48A4-4D2A8A9F2F13}"/>
              </a:ext>
            </a:extLst>
          </p:cNvPr>
          <p:cNvSpPr>
            <a:spLocks noGrp="1"/>
          </p:cNvSpPr>
          <p:nvPr>
            <p:ph type="sldNum" sz="quarter" idx="12"/>
          </p:nvPr>
        </p:nvSpPr>
        <p:spPr/>
        <p:txBody>
          <a:bodyPr/>
          <a:lstStyle/>
          <a:p>
            <a:fld id="{28E6F07D-F62F-4C3B-A21E-2367E9A39921}" type="slidenum">
              <a:rPr lang="en-US" smtClean="0"/>
              <a:t>1</a:t>
            </a:fld>
            <a:endParaRPr lang="en-US" dirty="0"/>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dirty="0">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dirty="0">
              <a:solidFill>
                <a:prstClr val="white"/>
              </a:solidFill>
              <a:latin typeface="Calibri" panose="020F0502020204030204"/>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402"/>
            <a:ext cx="4213672" cy="1918887"/>
          </a:xfrm>
        </p:spPr>
        <p:txBody>
          <a:bodyPr anchor="t">
            <a:noAutofit/>
          </a:bodyPr>
          <a:lstStyle/>
          <a:p>
            <a:pPr marL="0" indent="0">
              <a:buNone/>
            </a:pPr>
            <a:r>
              <a:rPr lang="en-US" sz="2200" kern="100" dirty="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dirty="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n/>
                <a:solidFill>
                  <a:srgbClr val="FFC000"/>
                </a:solidFill>
                <a:latin typeface="Trade Gothic Next HvyCd" panose="020B0906040303020004" pitchFamily="34" charset="0"/>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dirty="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200" dirty="0">
              <a:solidFill>
                <a:prstClr val="white"/>
              </a:solidFill>
              <a:latin typeface="Trade Gothic Next HvyCd" panose="020B0906040303020004" pitchFamily="34" charset="0"/>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dirty="0">
              <a:solidFill>
                <a:prstClr val="white"/>
              </a:solidFill>
              <a:latin typeface="Calibri" panose="020F0502020204030204"/>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2">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8" name="Slide Number Placeholder 7">
            <a:extLst>
              <a:ext uri="{FF2B5EF4-FFF2-40B4-BE49-F238E27FC236}">
                <a16:creationId xmlns:a16="http://schemas.microsoft.com/office/drawing/2014/main" id="{5A0EC307-E2D7-455B-7B7E-5EF43F092965}"/>
              </a:ext>
            </a:extLst>
          </p:cNvPr>
          <p:cNvSpPr>
            <a:spLocks noGrp="1"/>
          </p:cNvSpPr>
          <p:nvPr>
            <p:ph type="sldNum" sz="quarter" idx="12"/>
          </p:nvPr>
        </p:nvSpPr>
        <p:spPr/>
        <p:txBody>
          <a:bodyPr/>
          <a:lstStyle/>
          <a:p>
            <a:fld id="{28E6F07D-F62F-4C3B-A21E-2367E9A39921}" type="slidenum">
              <a:rPr lang="en-US" smtClean="0"/>
              <a:t>2</a:t>
            </a:fld>
            <a:endParaRPr lang="en-US" dirty="0"/>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dirty="0">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dirty="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dirty="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2">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3"/>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ln w="0"/>
                <a:effectLst>
                  <a:outerShdw blurRad="38100" dist="38100" dir="2700000" algn="tl">
                    <a:srgbClr val="000000">
                      <a:alpha val="43137"/>
                    </a:srgbClr>
                  </a:outerShdw>
                </a:effectLst>
                <a:latin typeface="Trade Gothic Next HvyCd" panose="020B0906040303020004" pitchFamily="34" charset="0"/>
              </a:rPr>
              <a:t>LEARNER </a:t>
            </a:r>
            <a:br>
              <a:rPr lang="en-US" sz="4000" b="1" dirty="0">
                <a:ln w="0"/>
                <a:effectLst>
                  <a:outerShdw blurRad="38100" dist="38100" dir="2700000" algn="tl">
                    <a:srgbClr val="000000">
                      <a:alpha val="43137"/>
                    </a:srgbClr>
                  </a:outerShdw>
                </a:effectLst>
                <a:latin typeface="Trade Gothic Next HvyCd" panose="020B0906040303020004" pitchFamily="34" charset="0"/>
              </a:rPr>
            </a:br>
            <a:r>
              <a:rPr lang="en-US" sz="4000" b="1" dirty="0">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dirty="0">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dirty="0">
                <a:latin typeface="Trade Gothic Next HvyCd" panose="020B0906040303020004" pitchFamily="34" charset="0"/>
                <a:ea typeface="Calibri" panose="020F0502020204030204" pitchFamily="34" charset="0"/>
                <a:cs typeface="Arial" panose="020B0604020202020204" pitchFamily="34" charset="0"/>
              </a:rPr>
              <a:t> Student Achievement</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Staff Effectiveness</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r>
              <a:rPr lang="en-US" sz="2000" dirty="0">
                <a:latin typeface="Trade Gothic Next" panose="020B0503040303020004" pitchFamily="34" charset="0"/>
              </a:rPr>
              <a:t>Each student </a:t>
            </a:r>
          </a:p>
          <a:p>
            <a:r>
              <a:rPr lang="en-US" sz="2000" dirty="0">
                <a:latin typeface="Trade Gothic Next" panose="020B0503040303020004" pitchFamily="34" charset="0"/>
              </a:rPr>
              <a:t>will graduate </a:t>
            </a:r>
            <a:r>
              <a:rPr lang="en-US" sz="2000" b="1" i="1" dirty="0">
                <a:latin typeface="Trade Gothic Next" panose="020B0503040303020004" pitchFamily="34" charset="0"/>
              </a:rPr>
              <a:t>empowered</a:t>
            </a:r>
            <a:r>
              <a:rPr lang="en-US" sz="2000" dirty="0">
                <a:latin typeface="Trade Gothic Next" panose="020B0503040303020004" pitchFamily="34" charset="0"/>
              </a:rPr>
              <a:t> to make a well-informed decision about their next step. They will learn about themselves as they </a:t>
            </a:r>
            <a:r>
              <a:rPr lang="en-US" sz="2000" b="1" i="1" dirty="0">
                <a:latin typeface="Trade Gothic Next" panose="020B0503040303020004" pitchFamily="34" charset="0"/>
              </a:rPr>
              <a:t>engage</a:t>
            </a:r>
            <a:r>
              <a:rPr lang="en-US" sz="2000" dirty="0">
                <a:latin typeface="Trade Gothic Next" panose="020B0503040303020004" pitchFamily="34" charset="0"/>
              </a:rPr>
              <a:t> in rigorous content and gain </a:t>
            </a:r>
            <a:r>
              <a:rPr lang="en-US" sz="2000" b="1" i="1" dirty="0">
                <a:latin typeface="Trade Gothic Next" panose="020B0503040303020004" pitchFamily="34" charset="0"/>
              </a:rPr>
              <a:t>exposure</a:t>
            </a:r>
            <a:r>
              <a:rPr lang="en-US" sz="2000" dirty="0">
                <a:latin typeface="Trade Gothic Next" panose="020B0503040303020004" pitchFamily="34" charset="0"/>
              </a:rPr>
              <a:t> through personalized learning </a:t>
            </a:r>
            <a:r>
              <a:rPr lang="en-US" sz="2000" b="1" i="1" dirty="0">
                <a:latin typeface="Trade Gothic Next" panose="020B0503040303020004" pitchFamily="34" charset="0"/>
              </a:rPr>
              <a:t>experiences</a:t>
            </a:r>
            <a:r>
              <a:rPr lang="en-US" sz="2000" dirty="0">
                <a:latin typeface="Trade Gothic Next" panose="020B0503040303020004" pitchFamily="34" charset="0"/>
              </a:rPr>
              <a:t>, thereby </a:t>
            </a:r>
            <a:r>
              <a:rPr lang="en-US" sz="2000" b="1" i="1" dirty="0">
                <a:latin typeface="Trade Gothic Next" panose="020B0503040303020004" pitchFamily="34" charset="0"/>
              </a:rPr>
              <a:t>enlightening</a:t>
            </a:r>
            <a:r>
              <a:rPr lang="en-US" sz="2000" dirty="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4"/>
          <a:srcRect l="10026" r="6357" b="12015"/>
          <a:stretch/>
        </p:blipFill>
        <p:spPr>
          <a:xfrm>
            <a:off x="10593926" y="76200"/>
            <a:ext cx="1444436" cy="1513892"/>
          </a:xfrm>
          <a:prstGeom prst="rect">
            <a:avLst/>
          </a:prstGeom>
        </p:spPr>
      </p:pic>
      <p:sp>
        <p:nvSpPr>
          <p:cNvPr id="11" name="Slide Number Placeholder 10">
            <a:extLst>
              <a:ext uri="{FF2B5EF4-FFF2-40B4-BE49-F238E27FC236}">
                <a16:creationId xmlns:a16="http://schemas.microsoft.com/office/drawing/2014/main" id="{1C90FBE4-6B93-4AD1-11C5-7B2A620377DA}"/>
              </a:ext>
            </a:extLst>
          </p:cNvPr>
          <p:cNvSpPr>
            <a:spLocks noGrp="1"/>
          </p:cNvSpPr>
          <p:nvPr>
            <p:ph type="sldNum" sz="quarter" idx="12"/>
          </p:nvPr>
        </p:nvSpPr>
        <p:spPr/>
        <p:txBody>
          <a:bodyPr/>
          <a:lstStyle/>
          <a:p>
            <a:fld id="{28E6F07D-F62F-4C3B-A21E-2367E9A39921}" type="slidenum">
              <a:rPr lang="en-US" smtClean="0"/>
              <a:t>3</a:t>
            </a:fld>
            <a:endParaRPr lang="en-US" dirty="0"/>
          </a:p>
        </p:txBody>
      </p:sp>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266408-62B9-17A3-32B4-0700193CF7B6}"/>
              </a:ext>
            </a:extLst>
          </p:cNvPr>
          <p:cNvPicPr>
            <a:picLocks noChangeAspect="1"/>
          </p:cNvPicPr>
          <p:nvPr/>
        </p:nvPicPr>
        <p:blipFill rotWithShape="1">
          <a:blip r:embed="rId3"/>
          <a:srcRect b="19"/>
          <a:stretch/>
        </p:blipFill>
        <p:spPr>
          <a:xfrm>
            <a:off x="20" y="1282"/>
            <a:ext cx="12191980" cy="6856718"/>
          </a:xfrm>
          <a:prstGeom prst="rect">
            <a:avLst/>
          </a:prstGeom>
        </p:spPr>
      </p:pic>
      <p:sp>
        <p:nvSpPr>
          <p:cNvPr id="4" name="Slide Number Placeholder 3">
            <a:extLst>
              <a:ext uri="{FF2B5EF4-FFF2-40B4-BE49-F238E27FC236}">
                <a16:creationId xmlns:a16="http://schemas.microsoft.com/office/drawing/2014/main" id="{20B67799-19CA-7A13-9FDE-B64F22486055}"/>
              </a:ext>
            </a:extLst>
          </p:cNvPr>
          <p:cNvSpPr>
            <a:spLocks noGrp="1"/>
          </p:cNvSpPr>
          <p:nvPr>
            <p:ph type="sldNum" sz="quarter" idx="12"/>
          </p:nvPr>
        </p:nvSpPr>
        <p:spPr/>
        <p:txBody>
          <a:bodyPr/>
          <a:lstStyle/>
          <a:p>
            <a:fld id="{28E6F07D-F62F-4C3B-A21E-2367E9A39921}" type="slidenum">
              <a:rPr lang="en-US" smtClean="0"/>
              <a:t>4</a:t>
            </a:fld>
            <a:endParaRPr lang="en-US" dirty="0"/>
          </a:p>
        </p:txBody>
      </p:sp>
    </p:spTree>
    <p:extLst>
      <p:ext uri="{BB962C8B-B14F-4D97-AF65-F5344CB8AC3E}">
        <p14:creationId xmlns:p14="http://schemas.microsoft.com/office/powerpoint/2010/main" val="1043070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229883" y="1083125"/>
            <a:ext cx="11858283" cy="5583244"/>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a:rPr>
              <a:t>Overview</a:t>
            </a:r>
          </a:p>
          <a:p>
            <a:pPr marL="0" indent="0">
              <a:lnSpc>
                <a:spcPct val="100000"/>
              </a:lnSpc>
              <a:spcBef>
                <a:spcPts val="0"/>
              </a:spcBef>
              <a:buNone/>
            </a:pPr>
            <a:r>
              <a:rPr lang="en-US" sz="2200" dirty="0">
                <a:latin typeface="Arial Narrow"/>
              </a:rPr>
              <a:t>The purpose of this </a:t>
            </a:r>
            <a:r>
              <a:rPr lang="en-US" sz="2200">
                <a:latin typeface="Arial Narrow"/>
              </a:rPr>
              <a:t>called Board Meeting </a:t>
            </a:r>
            <a:r>
              <a:rPr lang="en-US" sz="2200" dirty="0">
                <a:latin typeface="Arial Narrow"/>
              </a:rPr>
              <a:t>is to present the Superintendent’s FY 2026 Recommended Budget for All Funds to the Board for tentative adoption. </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a:rPr>
              <a:t>Roadmap</a:t>
            </a:r>
          </a:p>
          <a:p>
            <a:pPr marL="0" indent="0">
              <a:lnSpc>
                <a:spcPct val="100000"/>
              </a:lnSpc>
              <a:spcBef>
                <a:spcPts val="0"/>
              </a:spcBef>
              <a:buNone/>
            </a:pPr>
            <a:r>
              <a:rPr lang="en-US" sz="2200" dirty="0">
                <a:latin typeface="Arial Narrow"/>
              </a:rPr>
              <a:t>This </a:t>
            </a:r>
            <a:r>
              <a:rPr lang="en-US" sz="2200">
                <a:latin typeface="Arial Narrow"/>
              </a:rPr>
              <a:t>meeting </a:t>
            </a:r>
            <a:r>
              <a:rPr lang="en-US" sz="2200" dirty="0">
                <a:latin typeface="Arial Narrow"/>
              </a:rPr>
              <a:t>will </a:t>
            </a:r>
            <a:r>
              <a:rPr lang="en-US" sz="2200">
                <a:latin typeface="Arial Narrow"/>
              </a:rPr>
              <a:t>provide an overview </a:t>
            </a:r>
            <a:r>
              <a:rPr lang="en-US" sz="2200" dirty="0">
                <a:latin typeface="Arial Narrow"/>
              </a:rPr>
              <a:t>of the </a:t>
            </a:r>
            <a:r>
              <a:rPr lang="en-US" sz="2200">
                <a:latin typeface="Arial Narrow"/>
              </a:rPr>
              <a:t>proposed </a:t>
            </a:r>
            <a:r>
              <a:rPr lang="en-US" sz="2200" dirty="0">
                <a:latin typeface="Arial Narrow"/>
              </a:rPr>
              <a:t>FY 2026 </a:t>
            </a:r>
            <a:r>
              <a:rPr lang="en-US" sz="2200">
                <a:latin typeface="Arial Narrow"/>
              </a:rPr>
              <a:t>budget, changes made since last presented, followed by a recommendation</a:t>
            </a:r>
            <a:r>
              <a:rPr lang="en-US" sz="2200" dirty="0">
                <a:latin typeface="Arial Narrow"/>
              </a:rPr>
              <a:t>.</a:t>
            </a:r>
            <a:r>
              <a:rPr lang="en-US" sz="2200">
                <a:latin typeface="Arial Narrow"/>
              </a:rPr>
              <a:t> </a:t>
            </a:r>
            <a:endParaRPr lang="en-US" sz="2200" dirty="0">
              <a:latin typeface="Arial Narrow"/>
            </a:endParaRP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b="1" cap="all" dirty="0">
                <a:effectLst>
                  <a:outerShdw blurRad="38100" dist="38100" dir="2700000" algn="tl">
                    <a:srgbClr val="000000">
                      <a:alpha val="43137"/>
                    </a:srgbClr>
                  </a:outerShdw>
                </a:effectLst>
                <a:latin typeface="Trade Gothic Next HvyCd"/>
              </a:rPr>
              <a:t>Takeaways</a:t>
            </a:r>
          </a:p>
          <a:p>
            <a:pPr marL="0" indent="0">
              <a:lnSpc>
                <a:spcPct val="100000"/>
              </a:lnSpc>
              <a:spcBef>
                <a:spcPts val="0"/>
              </a:spcBef>
              <a:buNone/>
            </a:pPr>
            <a:r>
              <a:rPr lang="en-US" sz="2200" dirty="0">
                <a:latin typeface="Arial Narrow"/>
              </a:rPr>
              <a:t>The Board of Education is being presented with a request to approve the tentative adoption of the Superintendent’s Recommended FY 2026 Budget. Two public hearings are set to be held prior to the final adoption of the FY 2026 Budget scheduled for June 18, 2025.</a:t>
            </a: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C18E05F4-7E95-6A6E-C3FD-F8B007C06174}"/>
              </a:ext>
            </a:extLst>
          </p:cNvPr>
          <p:cNvSpPr>
            <a:spLocks noGrp="1"/>
          </p:cNvSpPr>
          <p:nvPr>
            <p:ph type="sldNum" sz="quarter" idx="12"/>
          </p:nvPr>
        </p:nvSpPr>
        <p:spPr>
          <a:xfrm>
            <a:off x="9324975" y="6463510"/>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9333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a:rPr>
              <a:t>Superintendent’s Budget Priorities for FY 26</a:t>
            </a:r>
            <a:endPar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Content Placeholder 6">
            <a:extLst>
              <a:ext uri="{FF2B5EF4-FFF2-40B4-BE49-F238E27FC236}">
                <a16:creationId xmlns:a16="http://schemas.microsoft.com/office/drawing/2014/main" id="{C8F81430-4A7F-D563-217A-08D71EF1B005}"/>
              </a:ext>
            </a:extLst>
          </p:cNvPr>
          <p:cNvSpPr>
            <a:spLocks noGrp="1"/>
          </p:cNvSpPr>
          <p:nvPr/>
        </p:nvSpPr>
        <p:spPr>
          <a:xfrm>
            <a:off x="218769" y="1113613"/>
            <a:ext cx="11455052" cy="562868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Recruitment/Retention</a:t>
            </a:r>
          </a:p>
          <a:p>
            <a:pPr lvl="1"/>
            <a:r>
              <a:rPr lang="en-US" dirty="0"/>
              <a:t>Continue to offer competitive salaries and refine salary schedules</a:t>
            </a:r>
          </a:p>
          <a:p>
            <a:pPr lvl="2"/>
            <a:r>
              <a:rPr lang="en-US" sz="1800" dirty="0"/>
              <a:t>Provide a 3% Certified Increase and implement the recent School Leadership and Classified employee Salary Schedule.   Ensure that our salaries for both Certified and Classified personnel are competitive and allow for greater retention.   </a:t>
            </a:r>
            <a:endParaRPr lang="en-US" sz="1800" dirty="0">
              <a:ea typeface="Calibri"/>
              <a:cs typeface="Calibri"/>
            </a:endParaRPr>
          </a:p>
          <a:p>
            <a:r>
              <a:rPr lang="en-US" b="1" dirty="0"/>
              <a:t>Literacy</a:t>
            </a:r>
            <a:endParaRPr lang="en-US" b="1" dirty="0">
              <a:ea typeface="Calibri"/>
              <a:cs typeface="Calibri"/>
            </a:endParaRPr>
          </a:p>
          <a:p>
            <a:pPr lvl="1"/>
            <a:r>
              <a:rPr lang="en-US" dirty="0"/>
              <a:t>Engage programming for sustained impact on student literacy outcomes, human and otherwise</a:t>
            </a:r>
          </a:p>
          <a:p>
            <a:pPr marL="1257300" lvl="2" indent="-342900">
              <a:buSzPts val="1000"/>
              <a:buFont typeface="Symbol" panose="05050102010706020507" pitchFamily="18" charset="2"/>
              <a:buChar char=""/>
              <a:tabLst>
                <a:tab pos="457200" algn="l"/>
              </a:tabLst>
            </a:pPr>
            <a:r>
              <a:rPr lang="en-US"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Continue professional learning and programming for sustained impact on literacy and numeracy outcomes, teacher development and improvement, and leader growth and development.</a:t>
            </a:r>
            <a:endPar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pPr marL="1257300" lvl="2" indent="-342900">
              <a:buSzPts val="1000"/>
              <a:buFont typeface="Symbol" panose="05050102010706020507" pitchFamily="18" charset="2"/>
              <a:buChar char=""/>
              <a:tabLst>
                <a:tab pos="457200" algn="l"/>
              </a:tabLst>
            </a:pPr>
            <a:r>
              <a:rPr lang="en-US"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Sustain efforts to increase student literacy and teacher efficacy resulting in improved Lexile scores and the ability of all BCSD students to read on or above grade level. </a:t>
            </a:r>
            <a:endPar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pPr marL="1257300" lvl="2" indent="-342900">
              <a:buSzPts val="1000"/>
              <a:buFont typeface="Symbol" panose="05050102010706020507" pitchFamily="18" charset="2"/>
              <a:buChar char=""/>
              <a:tabLst>
                <a:tab pos="457200" algn="l"/>
              </a:tabLst>
            </a:pPr>
            <a:r>
              <a:rPr lang="en-US"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Continue providing access to literacy and numeracy tools (Amira, Wonders, and LETRs) designed to increase and enhance learning outcomes matched with state expectations around the Science of Reading.</a:t>
            </a:r>
            <a:endPar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pPr marL="1257300" lvl="2" indent="-342900">
              <a:buSzPts val="1000"/>
              <a:buFont typeface="Symbol" panose="05050102010706020507" pitchFamily="18" charset="2"/>
              <a:buChar char=""/>
              <a:tabLst>
                <a:tab pos="457200" algn="l"/>
              </a:tabLst>
            </a:pPr>
            <a:r>
              <a:rPr lang="en-US"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Create a K-5 English Language Arts Coordinator position with the goal of increasing support for elementary teachers and leaders to accelerate student literacy improvement.</a:t>
            </a:r>
            <a:endPar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p:txBody>
      </p:sp>
      <p:sp>
        <p:nvSpPr>
          <p:cNvPr id="6" name="Slide Number Placeholder 5">
            <a:extLst>
              <a:ext uri="{FF2B5EF4-FFF2-40B4-BE49-F238E27FC236}">
                <a16:creationId xmlns:a16="http://schemas.microsoft.com/office/drawing/2014/main" id="{D9653F02-7D5C-F552-B7A3-CBA3037811F0}"/>
              </a:ext>
            </a:extLst>
          </p:cNvPr>
          <p:cNvSpPr>
            <a:spLocks noGrp="1"/>
          </p:cNvSpPr>
          <p:nvPr>
            <p:ph type="sldNum" sz="quarter" idx="12"/>
          </p:nvPr>
        </p:nvSpPr>
        <p:spPr/>
        <p:txBody>
          <a:bodyPr/>
          <a:lstStyle/>
          <a:p>
            <a:fld id="{28E6F07D-F62F-4C3B-A21E-2367E9A39921}" type="slidenum">
              <a:rPr lang="en-US" smtClean="0"/>
              <a:t>6</a:t>
            </a:fld>
            <a:endParaRPr lang="en-US" dirty="0"/>
          </a:p>
        </p:txBody>
      </p:sp>
    </p:spTree>
    <p:extLst>
      <p:ext uri="{BB962C8B-B14F-4D97-AF65-F5344CB8AC3E}">
        <p14:creationId xmlns:p14="http://schemas.microsoft.com/office/powerpoint/2010/main" val="1489730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68D4DD-E0B1-4389-F16B-9EEDE4290A9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8ACB557-E79C-A0E7-250E-CD4FD8D8678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3179FD6A-5B5A-F64D-2ED3-7BBC39450E1D}"/>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a:rPr>
              <a:t>Superintendent’s Budget Priorities for FY 26</a:t>
            </a:r>
            <a:endPar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6034D1C7-32A0-4BB4-D75C-73D11514A61B}"/>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Content Placeholder 6">
            <a:extLst>
              <a:ext uri="{FF2B5EF4-FFF2-40B4-BE49-F238E27FC236}">
                <a16:creationId xmlns:a16="http://schemas.microsoft.com/office/drawing/2014/main" id="{60D527C1-C187-4F20-FA7D-0FC0CFDBCBAD}"/>
              </a:ext>
            </a:extLst>
          </p:cNvPr>
          <p:cNvSpPr>
            <a:spLocks noGrp="1"/>
          </p:cNvSpPr>
          <p:nvPr/>
        </p:nvSpPr>
        <p:spPr>
          <a:xfrm>
            <a:off x="424320" y="1037896"/>
            <a:ext cx="10515600" cy="559040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Attendance</a:t>
            </a:r>
            <a:endParaRPr lang="en-US" b="1" dirty="0">
              <a:ea typeface="Calibri"/>
              <a:cs typeface="Calibri"/>
            </a:endParaRPr>
          </a:p>
          <a:p>
            <a:pPr lvl="1"/>
            <a:r>
              <a:rPr lang="en-US" dirty="0"/>
              <a:t>Deepen efforts to improve attendance with an emphasis on chronically absent families</a:t>
            </a:r>
            <a:endParaRPr lang="en-US" dirty="0">
              <a:highlight>
                <a:srgbClr val="FFFF00"/>
              </a:highlight>
            </a:endParaRPr>
          </a:p>
          <a:p>
            <a:pPr lvl="2">
              <a:buFont typeface="Wingdings" panose="020B0604020202020204" pitchFamily="34" charset="0"/>
              <a:buChar char="§"/>
            </a:pPr>
            <a:r>
              <a:rPr lang="en-US" dirty="0"/>
              <a:t>Hire</a:t>
            </a:r>
            <a:r>
              <a:rPr lang="en-US" dirty="0">
                <a:ea typeface="Calibri"/>
                <a:cs typeface="Calibri"/>
              </a:rPr>
              <a:t> a truancy specialist to focus on community efforts and support for improving attendance. Also, use this role to strengthen truancy efforts districtwide in collaboration with county authorities. </a:t>
            </a:r>
          </a:p>
          <a:p>
            <a:pPr lvl="2">
              <a:buFont typeface="Wingdings" panose="020B0604020202020204" pitchFamily="34" charset="0"/>
              <a:buChar char="§"/>
            </a:pPr>
            <a:endParaRPr lang="en-US" dirty="0">
              <a:highlight>
                <a:srgbClr val="FFFF00"/>
              </a:highlight>
              <a:ea typeface="Calibri"/>
              <a:cs typeface="Calibri"/>
            </a:endParaRPr>
          </a:p>
          <a:p>
            <a:r>
              <a:rPr lang="en-US" b="1" dirty="0"/>
              <a:t>Leader/Teacher Quality</a:t>
            </a:r>
            <a:endParaRPr lang="en-US" b="1" dirty="0">
              <a:ea typeface="Calibri"/>
              <a:cs typeface="Calibri"/>
            </a:endParaRPr>
          </a:p>
          <a:p>
            <a:pPr lvl="1"/>
            <a:r>
              <a:rPr lang="en-US" dirty="0"/>
              <a:t>Improve staff effectiveness through coaching and feedback provided to classrooms and building-level leadership. </a:t>
            </a:r>
            <a:endParaRPr lang="en-US" dirty="0">
              <a:ea typeface="Calibri"/>
              <a:cs typeface="Calibri"/>
            </a:endParaRPr>
          </a:p>
        </p:txBody>
      </p:sp>
      <p:sp>
        <p:nvSpPr>
          <p:cNvPr id="6" name="Slide Number Placeholder 5">
            <a:extLst>
              <a:ext uri="{FF2B5EF4-FFF2-40B4-BE49-F238E27FC236}">
                <a16:creationId xmlns:a16="http://schemas.microsoft.com/office/drawing/2014/main" id="{F79B09AD-2BC1-2D47-B878-9073B8D367A2}"/>
              </a:ext>
            </a:extLst>
          </p:cNvPr>
          <p:cNvSpPr>
            <a:spLocks noGrp="1"/>
          </p:cNvSpPr>
          <p:nvPr>
            <p:ph type="sldNum" sz="quarter" idx="12"/>
          </p:nvPr>
        </p:nvSpPr>
        <p:spPr/>
        <p:txBody>
          <a:bodyPr/>
          <a:lstStyle/>
          <a:p>
            <a:fld id="{28E6F07D-F62F-4C3B-A21E-2367E9A39921}" type="slidenum">
              <a:rPr lang="en-US" smtClean="0"/>
              <a:t>7</a:t>
            </a:fld>
            <a:endParaRPr lang="en-US" dirty="0"/>
          </a:p>
        </p:txBody>
      </p:sp>
    </p:spTree>
    <p:extLst>
      <p:ext uri="{BB962C8B-B14F-4D97-AF65-F5344CB8AC3E}">
        <p14:creationId xmlns:p14="http://schemas.microsoft.com/office/powerpoint/2010/main" val="2172579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51708-B616-99B2-1680-A1C7159A52E7}"/>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AD40AF06-95BA-85A4-F2E0-DD65D387066E}"/>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C880240C-E39B-33B5-E6B5-2556F138482C}"/>
              </a:ext>
            </a:extLst>
          </p:cNvPr>
          <p:cNvSpPr txBox="1"/>
          <p:nvPr/>
        </p:nvSpPr>
        <p:spPr>
          <a:xfrm>
            <a:off x="774057" y="608644"/>
            <a:ext cx="10633435" cy="4524315"/>
          </a:xfrm>
          <a:prstGeom prst="rect">
            <a:avLst/>
          </a:prstGeom>
          <a:noFill/>
        </p:spPr>
        <p:txBody>
          <a:bodyPr wrap="square" rtlCol="0">
            <a:spAutoFit/>
          </a:bodyPr>
          <a:lstStyle/>
          <a:p>
            <a:pPr algn="ctr"/>
            <a:endParaRPr lang="en-US" sz="4000" b="1" dirty="0">
              <a:latin typeface="Arial" panose="020B0604020202020204" pitchFamily="34" charset="0"/>
              <a:cs typeface="Arial" panose="020B0604020202020204" pitchFamily="34" charset="0"/>
            </a:endParaRPr>
          </a:p>
          <a:p>
            <a:pPr algn="ctr"/>
            <a:endParaRPr lang="en-US" sz="4000" b="1" dirty="0">
              <a:latin typeface="Arial" panose="020B0604020202020204" pitchFamily="34" charset="0"/>
              <a:cs typeface="Arial" panose="020B0604020202020204" pitchFamily="34" charset="0"/>
            </a:endParaRPr>
          </a:p>
          <a:p>
            <a:pPr algn="ctr"/>
            <a:r>
              <a:rPr lang="en-US" sz="4000" b="1" dirty="0">
                <a:latin typeface="Arial" panose="020B0604020202020204" pitchFamily="34" charset="0"/>
                <a:cs typeface="Arial" panose="020B0604020202020204" pitchFamily="34" charset="0"/>
              </a:rPr>
              <a:t>FY 2026 Superintendent’s Recommended Budget Options</a:t>
            </a:r>
          </a:p>
          <a:p>
            <a:pPr algn="ctr"/>
            <a:endParaRPr lang="en-US" sz="3200" b="1" dirty="0">
              <a:latin typeface="Arial" panose="020B0604020202020204" pitchFamily="34" charset="0"/>
              <a:cs typeface="Arial" panose="020B0604020202020204" pitchFamily="34" charset="0"/>
            </a:endParaRPr>
          </a:p>
          <a:p>
            <a:pPr algn="ctr"/>
            <a:endParaRPr lang="en-US" sz="3200" b="1" dirty="0">
              <a:latin typeface="Arial" panose="020B0604020202020204" pitchFamily="34" charset="0"/>
              <a:cs typeface="Arial" panose="020B0604020202020204" pitchFamily="34" charset="0"/>
            </a:endParaRPr>
          </a:p>
          <a:p>
            <a:pPr algn="ctr"/>
            <a:endParaRPr lang="en-US" sz="3200" b="1" dirty="0">
              <a:latin typeface="Arial"/>
              <a:cs typeface="Arial"/>
            </a:endParaRPr>
          </a:p>
          <a:p>
            <a:pPr algn="ctr"/>
            <a:endParaRPr lang="en-US" sz="3200" b="1" dirty="0">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A35D0077-7A00-22F1-4847-8F8925AD9BDF}"/>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3A8FB453-33E4-0701-187E-9F74A7761F46}"/>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4" name="Slide Number Placeholder 3">
            <a:extLst>
              <a:ext uri="{FF2B5EF4-FFF2-40B4-BE49-F238E27FC236}">
                <a16:creationId xmlns:a16="http://schemas.microsoft.com/office/drawing/2014/main" id="{C82AAD65-DC33-B497-CDF5-317768FB4278}"/>
              </a:ext>
            </a:extLst>
          </p:cNvPr>
          <p:cNvSpPr>
            <a:spLocks noGrp="1"/>
          </p:cNvSpPr>
          <p:nvPr>
            <p:ph type="sldNum" sz="quarter" idx="12"/>
          </p:nvPr>
        </p:nvSpPr>
        <p:spPr/>
        <p:txBody>
          <a:bodyPr/>
          <a:lstStyle/>
          <a:p>
            <a:fld id="{28E6F07D-F62F-4C3B-A21E-2367E9A39921}" type="slidenum">
              <a:rPr lang="en-US" smtClean="0"/>
              <a:t>8</a:t>
            </a:fld>
            <a:endParaRPr lang="en-US" dirty="0"/>
          </a:p>
        </p:txBody>
      </p:sp>
    </p:spTree>
    <p:extLst>
      <p:ext uri="{BB962C8B-B14F-4D97-AF65-F5344CB8AC3E}">
        <p14:creationId xmlns:p14="http://schemas.microsoft.com/office/powerpoint/2010/main" val="3571050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D8474-EA16-23BA-45CD-02972C0D777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634FFCB-7A91-D35E-9BD3-0820785027F8}"/>
              </a:ext>
            </a:extLst>
          </p:cNvPr>
          <p:cNvSpPr/>
          <p:nvPr/>
        </p:nvSpPr>
        <p:spPr>
          <a:xfrm>
            <a:off x="109332" y="136521"/>
            <a:ext cx="12192000" cy="54190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rgbClr val="EEB500"/>
                </a:solidFill>
                <a:latin typeface="Arial" panose="020B0604020202020204" pitchFamily="34" charset="0"/>
                <a:cs typeface="Arial" panose="020B0604020202020204" pitchFamily="34" charset="0"/>
              </a:rPr>
              <a:t>   </a:t>
            </a:r>
            <a:r>
              <a:rPr lang="en-US" sz="2400" b="1" dirty="0">
                <a:solidFill>
                  <a:schemeClr val="bg1"/>
                </a:solidFill>
                <a:latin typeface="Arial" panose="020B0604020202020204" pitchFamily="34" charset="0"/>
                <a:cs typeface="Arial" panose="020B0604020202020204" pitchFamily="34" charset="0"/>
              </a:rPr>
              <a:t>FY26 -  General Fund Preliminary Budget</a:t>
            </a:r>
          </a:p>
        </p:txBody>
      </p:sp>
      <p:pic>
        <p:nvPicPr>
          <p:cNvPr id="11" name="Picture 10">
            <a:extLst>
              <a:ext uri="{FF2B5EF4-FFF2-40B4-BE49-F238E27FC236}">
                <a16:creationId xmlns:a16="http://schemas.microsoft.com/office/drawing/2014/main" id="{97E3805D-D50E-B8D4-F98B-E9ED7D68FD4F}"/>
              </a:ext>
            </a:extLst>
          </p:cNvPr>
          <p:cNvPicPr>
            <a:picLocks noChangeAspect="1"/>
          </p:cNvPicPr>
          <p:nvPr/>
        </p:nvPicPr>
        <p:blipFill>
          <a:blip r:embed="rId3"/>
          <a:stretch>
            <a:fillRect/>
          </a:stretch>
        </p:blipFill>
        <p:spPr>
          <a:xfrm>
            <a:off x="10789316" y="-76332"/>
            <a:ext cx="1038890" cy="1101389"/>
          </a:xfrm>
          <a:prstGeom prst="rect">
            <a:avLst/>
          </a:prstGeom>
        </p:spPr>
      </p:pic>
      <p:sp>
        <p:nvSpPr>
          <p:cNvPr id="6" name="Slide Number Placeholder 5">
            <a:extLst>
              <a:ext uri="{FF2B5EF4-FFF2-40B4-BE49-F238E27FC236}">
                <a16:creationId xmlns:a16="http://schemas.microsoft.com/office/drawing/2014/main" id="{A26C6CBC-D11F-D05E-1919-240F49E54332}"/>
              </a:ext>
            </a:extLst>
          </p:cNvPr>
          <p:cNvSpPr>
            <a:spLocks noGrp="1"/>
          </p:cNvSpPr>
          <p:nvPr>
            <p:ph type="sldNum" sz="quarter" idx="12"/>
          </p:nvPr>
        </p:nvSpPr>
        <p:spPr>
          <a:xfrm>
            <a:off x="9173497" y="6538916"/>
            <a:ext cx="2743200" cy="365125"/>
          </a:xfrm>
        </p:spPr>
        <p:txBody>
          <a:bodyPr/>
          <a:lstStyle/>
          <a:p>
            <a:fld id="{28E6F07D-F62F-4C3B-A21E-2367E9A39921}" type="slidenum">
              <a:rPr lang="en-US" smtClean="0"/>
              <a:t>9</a:t>
            </a:fld>
            <a:endParaRPr lang="en-US" dirty="0"/>
          </a:p>
        </p:txBody>
      </p:sp>
      <p:pic>
        <p:nvPicPr>
          <p:cNvPr id="8" name="Picture 7">
            <a:extLst>
              <a:ext uri="{FF2B5EF4-FFF2-40B4-BE49-F238E27FC236}">
                <a16:creationId xmlns:a16="http://schemas.microsoft.com/office/drawing/2014/main" id="{47551CB2-6827-E4BC-9216-DAF769BC92BD}"/>
              </a:ext>
            </a:extLst>
          </p:cNvPr>
          <p:cNvPicPr>
            <a:picLocks noChangeAspect="1"/>
          </p:cNvPicPr>
          <p:nvPr/>
        </p:nvPicPr>
        <p:blipFill>
          <a:blip r:embed="rId4"/>
          <a:stretch>
            <a:fillRect/>
          </a:stretch>
        </p:blipFill>
        <p:spPr>
          <a:xfrm>
            <a:off x="737420" y="827483"/>
            <a:ext cx="10756490" cy="5562376"/>
          </a:xfrm>
          <a:prstGeom prst="rect">
            <a:avLst/>
          </a:prstGeom>
        </p:spPr>
      </p:pic>
    </p:spTree>
    <p:extLst>
      <p:ext uri="{BB962C8B-B14F-4D97-AF65-F5344CB8AC3E}">
        <p14:creationId xmlns:p14="http://schemas.microsoft.com/office/powerpoint/2010/main" val="2279571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B1810-9EBE-0FD1-6EDE-717CB5A8D4C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862CBA7-D9F5-6DE5-1740-CEA98EF558BB}"/>
              </a:ext>
            </a:extLst>
          </p:cNvPr>
          <p:cNvSpPr/>
          <p:nvPr/>
        </p:nvSpPr>
        <p:spPr>
          <a:xfrm>
            <a:off x="109332" y="13652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rgbClr val="EEB500"/>
                </a:solidFill>
                <a:latin typeface="Arial" panose="020B0604020202020204" pitchFamily="34" charset="0"/>
                <a:cs typeface="Arial" panose="020B0604020202020204" pitchFamily="34" charset="0"/>
              </a:rPr>
              <a:t>   </a:t>
            </a:r>
            <a:r>
              <a:rPr lang="en-US" sz="2400" b="1">
                <a:solidFill>
                  <a:schemeClr val="bg1"/>
                </a:solidFill>
                <a:latin typeface="Arial" panose="020B0604020202020204" pitchFamily="34" charset="0"/>
                <a:cs typeface="Arial" panose="020B0604020202020204" pitchFamily="34" charset="0"/>
              </a:rPr>
              <a:t>History of Budgeted Fund Balance vs. Actual Ending Fund Balance</a:t>
            </a:r>
          </a:p>
        </p:txBody>
      </p:sp>
      <p:pic>
        <p:nvPicPr>
          <p:cNvPr id="11" name="Picture 10">
            <a:extLst>
              <a:ext uri="{FF2B5EF4-FFF2-40B4-BE49-F238E27FC236}">
                <a16:creationId xmlns:a16="http://schemas.microsoft.com/office/drawing/2014/main" id="{E58B62A5-7369-1C7D-50DB-B763DF1CA4C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Slide Number Placeholder 5">
            <a:extLst>
              <a:ext uri="{FF2B5EF4-FFF2-40B4-BE49-F238E27FC236}">
                <a16:creationId xmlns:a16="http://schemas.microsoft.com/office/drawing/2014/main" id="{8F913555-0771-AD6D-C668-AB6AF876F126}"/>
              </a:ext>
            </a:extLst>
          </p:cNvPr>
          <p:cNvSpPr>
            <a:spLocks noGrp="1"/>
          </p:cNvSpPr>
          <p:nvPr>
            <p:ph type="sldNum" sz="quarter" idx="12"/>
          </p:nvPr>
        </p:nvSpPr>
        <p:spPr>
          <a:xfrm>
            <a:off x="9173497" y="6538916"/>
            <a:ext cx="2743200" cy="365125"/>
          </a:xfrm>
        </p:spPr>
        <p:txBody>
          <a:bodyPr/>
          <a:lstStyle/>
          <a:p>
            <a:fld id="{28E6F07D-F62F-4C3B-A21E-2367E9A39921}" type="slidenum">
              <a:rPr lang="en-US" smtClean="0"/>
              <a:t>10</a:t>
            </a:fld>
            <a:endParaRPr lang="en-US"/>
          </a:p>
        </p:txBody>
      </p:sp>
      <p:pic>
        <p:nvPicPr>
          <p:cNvPr id="8" name="Picture 7">
            <a:extLst>
              <a:ext uri="{FF2B5EF4-FFF2-40B4-BE49-F238E27FC236}">
                <a16:creationId xmlns:a16="http://schemas.microsoft.com/office/drawing/2014/main" id="{F9551AD6-2EC7-1258-B96C-F7A70C069D6F}"/>
              </a:ext>
            </a:extLst>
          </p:cNvPr>
          <p:cNvPicPr>
            <a:picLocks noChangeAspect="1"/>
          </p:cNvPicPr>
          <p:nvPr/>
        </p:nvPicPr>
        <p:blipFill>
          <a:blip r:embed="rId4"/>
          <a:stretch>
            <a:fillRect/>
          </a:stretch>
        </p:blipFill>
        <p:spPr>
          <a:xfrm>
            <a:off x="559209" y="1089971"/>
            <a:ext cx="10747888" cy="4819216"/>
          </a:xfrm>
          <a:prstGeom prst="rect">
            <a:avLst/>
          </a:prstGeom>
        </p:spPr>
      </p:pic>
      <p:sp>
        <p:nvSpPr>
          <p:cNvPr id="9" name="TextBox 8">
            <a:extLst>
              <a:ext uri="{FF2B5EF4-FFF2-40B4-BE49-F238E27FC236}">
                <a16:creationId xmlns:a16="http://schemas.microsoft.com/office/drawing/2014/main" id="{C93EAAF4-DA2F-A8BC-DFC3-87C45D873C47}"/>
              </a:ext>
            </a:extLst>
          </p:cNvPr>
          <p:cNvSpPr txBox="1"/>
          <p:nvPr/>
        </p:nvSpPr>
        <p:spPr>
          <a:xfrm>
            <a:off x="481781" y="6169584"/>
            <a:ext cx="6705600" cy="369332"/>
          </a:xfrm>
          <a:prstGeom prst="rect">
            <a:avLst/>
          </a:prstGeom>
          <a:noFill/>
        </p:spPr>
        <p:txBody>
          <a:bodyPr wrap="square" rtlCol="0">
            <a:spAutoFit/>
          </a:bodyPr>
          <a:lstStyle/>
          <a:p>
            <a:r>
              <a:rPr lang="en-US" dirty="0"/>
              <a:t>The example shows FY 26 Option A for Comparison</a:t>
            </a:r>
          </a:p>
        </p:txBody>
      </p:sp>
    </p:spTree>
    <p:extLst>
      <p:ext uri="{BB962C8B-B14F-4D97-AF65-F5344CB8AC3E}">
        <p14:creationId xmlns:p14="http://schemas.microsoft.com/office/powerpoint/2010/main" val="1199327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F9395-276D-8DD6-E1BB-C191A5D6880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5AD8A0F-D8A1-5E95-D211-B4F4F0CC3C6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EB500"/>
                </a:solidFill>
                <a:effectLst/>
                <a:uLnTx/>
                <a:uFillTx/>
                <a:latin typeface="Arial" panose="020B0604020202020204" pitchFamily="34" charset="0"/>
                <a:ea typeface="+mn-ea"/>
                <a:cs typeface="Arial" panose="020B0604020202020204" pitchFamily="34" charset="0"/>
              </a:rPr>
              <a:t>   Explanation of Changes in Revenue and Expenses per </a:t>
            </a:r>
            <a:r>
              <a:rPr kumimoji="0" lang="en-US" sz="1800" b="1" i="0" u="none" strike="noStrike" kern="1200" cap="none" spc="0" normalizeH="0" baseline="0" noProof="0" dirty="0" err="1">
                <a:ln>
                  <a:noFill/>
                </a:ln>
                <a:solidFill>
                  <a:srgbClr val="EEB500"/>
                </a:solidFill>
                <a:effectLst/>
                <a:uLnTx/>
                <a:uFillTx/>
                <a:latin typeface="Arial" panose="020B0604020202020204" pitchFamily="34" charset="0"/>
                <a:ea typeface="+mn-ea"/>
                <a:cs typeface="Arial" panose="020B0604020202020204" pitchFamily="34" charset="0"/>
              </a:rPr>
              <a:t>Senario</a:t>
            </a:r>
            <a:endPar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1" name="Picture 10">
            <a:extLst>
              <a:ext uri="{FF2B5EF4-FFF2-40B4-BE49-F238E27FC236}">
                <a16:creationId xmlns:a16="http://schemas.microsoft.com/office/drawing/2014/main" id="{A35B80AE-C827-D48F-4B9B-B5306A93874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61717A46-0871-F8BE-A3DC-9408C9A3F6FE}"/>
              </a:ext>
            </a:extLst>
          </p:cNvPr>
          <p:cNvSpPr>
            <a:spLocks noGrp="1"/>
          </p:cNvSpPr>
          <p:nvPr>
            <p:ph type="sldNum" sz="quarter" idx="12"/>
          </p:nvPr>
        </p:nvSpPr>
        <p:spPr>
          <a:xfrm>
            <a:off x="9125607" y="6519064"/>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7489EFDE-73F7-A92E-B945-068628DB5AFC}"/>
              </a:ext>
            </a:extLst>
          </p:cNvPr>
          <p:cNvPicPr>
            <a:picLocks noChangeAspect="1"/>
          </p:cNvPicPr>
          <p:nvPr/>
        </p:nvPicPr>
        <p:blipFill>
          <a:blip r:embed="rId4"/>
          <a:stretch>
            <a:fillRect/>
          </a:stretch>
        </p:blipFill>
        <p:spPr>
          <a:xfrm>
            <a:off x="888411" y="1004500"/>
            <a:ext cx="10415177" cy="5697126"/>
          </a:xfrm>
          <a:prstGeom prst="rect">
            <a:avLst/>
          </a:prstGeom>
        </p:spPr>
      </p:pic>
    </p:spTree>
    <p:extLst>
      <p:ext uri="{BB962C8B-B14F-4D97-AF65-F5344CB8AC3E}">
        <p14:creationId xmlns:p14="http://schemas.microsoft.com/office/powerpoint/2010/main" val="2351453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2F90E-7382-181E-D747-B07FE32590FB}"/>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547CCDC6-7D44-BCD5-C207-DE1512D09941}"/>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F180F719-A9A0-B118-B51E-E7F67A7C9DA6}"/>
              </a:ext>
            </a:extLst>
          </p:cNvPr>
          <p:cNvSpPr txBox="1"/>
          <p:nvPr/>
        </p:nvSpPr>
        <p:spPr>
          <a:xfrm>
            <a:off x="392272" y="1384793"/>
            <a:ext cx="11397006" cy="2492990"/>
          </a:xfrm>
          <a:prstGeom prst="rect">
            <a:avLst/>
          </a:prstGeom>
          <a:noFill/>
        </p:spPr>
        <p:txBody>
          <a:bodyPr wrap="square" rtlCol="0">
            <a:spAutoFit/>
          </a:bodyPr>
          <a:lstStyle/>
          <a:p>
            <a:pPr algn="ctr"/>
            <a:endParaRPr lang="en-US" sz="2800" b="1" dirty="0">
              <a:latin typeface="Arial" panose="020B0604020202020204" pitchFamily="34" charset="0"/>
              <a:cs typeface="Arial" panose="020B0604020202020204" pitchFamily="34" charset="0"/>
            </a:endParaRPr>
          </a:p>
          <a:p>
            <a:pPr algn="ctr"/>
            <a:endParaRPr lang="en-US" sz="2800" b="1" dirty="0">
              <a:latin typeface="Arial" panose="020B0604020202020204" pitchFamily="34" charset="0"/>
              <a:cs typeface="Arial" panose="020B0604020202020204" pitchFamily="34" charset="0"/>
            </a:endParaRPr>
          </a:p>
          <a:p>
            <a:pPr algn="ctr"/>
            <a:r>
              <a:rPr lang="en-US" sz="3600" b="1" dirty="0">
                <a:latin typeface="Arial" panose="020B0604020202020204" pitchFamily="34" charset="0"/>
                <a:cs typeface="Arial" panose="020B0604020202020204" pitchFamily="34" charset="0"/>
              </a:rPr>
              <a:t>Historical Millage Information and Comparisons with Surrounding and Similar Sized Districts</a:t>
            </a:r>
          </a:p>
          <a:p>
            <a:pPr algn="ctr"/>
            <a:endParaRPr lang="en-US" sz="2800" b="1" dirty="0">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AEE4C6A0-D97B-81C8-43C8-747D50BBD33F}"/>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65D23A3E-116A-39A2-CD79-87A8D9BAE698}"/>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4" name="Slide Number Placeholder 3">
            <a:extLst>
              <a:ext uri="{FF2B5EF4-FFF2-40B4-BE49-F238E27FC236}">
                <a16:creationId xmlns:a16="http://schemas.microsoft.com/office/drawing/2014/main" id="{6C0B8EDD-C8BE-0714-15F2-351F996C44EB}"/>
              </a:ext>
            </a:extLst>
          </p:cNvPr>
          <p:cNvSpPr>
            <a:spLocks noGrp="1"/>
          </p:cNvSpPr>
          <p:nvPr>
            <p:ph type="sldNum" sz="quarter" idx="12"/>
          </p:nvPr>
        </p:nvSpPr>
        <p:spPr/>
        <p:txBody>
          <a:bodyPr/>
          <a:lstStyle/>
          <a:p>
            <a:fld id="{28E6F07D-F62F-4C3B-A21E-2367E9A39921}" type="slidenum">
              <a:rPr lang="en-US" smtClean="0"/>
              <a:t>12</a:t>
            </a:fld>
            <a:endParaRPr lang="en-US" dirty="0"/>
          </a:p>
        </p:txBody>
      </p:sp>
    </p:spTree>
    <p:extLst>
      <p:ext uri="{BB962C8B-B14F-4D97-AF65-F5344CB8AC3E}">
        <p14:creationId xmlns:p14="http://schemas.microsoft.com/office/powerpoint/2010/main" val="3230882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6295F-D71E-6C47-3F0E-013ACD6AFEA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B757443-5BFD-B359-A74F-22559599A39C}"/>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t>Bibb County Millage Rate and History of Taxes Levied</a:t>
            </a:r>
          </a:p>
        </p:txBody>
      </p:sp>
      <p:pic>
        <p:nvPicPr>
          <p:cNvPr id="11" name="Picture 10">
            <a:extLst>
              <a:ext uri="{FF2B5EF4-FFF2-40B4-BE49-F238E27FC236}">
                <a16:creationId xmlns:a16="http://schemas.microsoft.com/office/drawing/2014/main" id="{0357D5A7-47AC-679D-F659-3A786B7BA7C7}"/>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a:extLst>
              <a:ext uri="{FF2B5EF4-FFF2-40B4-BE49-F238E27FC236}">
                <a16:creationId xmlns:a16="http://schemas.microsoft.com/office/drawing/2014/main" id="{0B3AA738-BAC8-479E-A6D5-573BDE79143F}"/>
              </a:ext>
            </a:extLst>
          </p:cNvPr>
          <p:cNvPicPr>
            <a:picLocks noChangeAspect="1"/>
          </p:cNvPicPr>
          <p:nvPr/>
        </p:nvPicPr>
        <p:blipFill>
          <a:blip r:embed="rId4"/>
          <a:stretch>
            <a:fillRect/>
          </a:stretch>
        </p:blipFill>
        <p:spPr>
          <a:xfrm>
            <a:off x="766916" y="979052"/>
            <a:ext cx="10353368" cy="5767942"/>
          </a:xfrm>
          <a:prstGeom prst="rect">
            <a:avLst/>
          </a:prstGeom>
        </p:spPr>
      </p:pic>
      <p:sp>
        <p:nvSpPr>
          <p:cNvPr id="2" name="Slide Number Placeholder 1">
            <a:extLst>
              <a:ext uri="{FF2B5EF4-FFF2-40B4-BE49-F238E27FC236}">
                <a16:creationId xmlns:a16="http://schemas.microsoft.com/office/drawing/2014/main" id="{C6BD10EF-FA88-1A9A-4F1E-545FD9C2058D}"/>
              </a:ext>
            </a:extLst>
          </p:cNvPr>
          <p:cNvSpPr>
            <a:spLocks noGrp="1"/>
          </p:cNvSpPr>
          <p:nvPr>
            <p:ph type="sldNum" sz="quarter" idx="12"/>
          </p:nvPr>
        </p:nvSpPr>
        <p:spPr>
          <a:xfrm>
            <a:off x="9136117" y="6377174"/>
            <a:ext cx="2743200" cy="365125"/>
          </a:xfrm>
        </p:spPr>
        <p:txBody>
          <a:bodyPr/>
          <a:lstStyle/>
          <a:p>
            <a:fld id="{28E6F07D-F62F-4C3B-A21E-2367E9A39921}" type="slidenum">
              <a:rPr lang="en-US" smtClean="0"/>
              <a:t>13</a:t>
            </a:fld>
            <a:endParaRPr lang="en-US" dirty="0"/>
          </a:p>
        </p:txBody>
      </p:sp>
    </p:spTree>
    <p:extLst>
      <p:ext uri="{BB962C8B-B14F-4D97-AF65-F5344CB8AC3E}">
        <p14:creationId xmlns:p14="http://schemas.microsoft.com/office/powerpoint/2010/main" val="8491274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D468F-B33B-9966-0D5F-126C72D3466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C101D8C-0182-5D5E-B9FB-447EBDDB22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Comparison of Enrollment and Tax Digest Values for Select Counties </a:t>
            </a:r>
          </a:p>
        </p:txBody>
      </p:sp>
      <p:pic>
        <p:nvPicPr>
          <p:cNvPr id="11" name="Picture 10">
            <a:extLst>
              <a:ext uri="{FF2B5EF4-FFF2-40B4-BE49-F238E27FC236}">
                <a16:creationId xmlns:a16="http://schemas.microsoft.com/office/drawing/2014/main" id="{68701DEC-A2AD-6074-4979-0621FFF5458D}"/>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a:extLst>
              <a:ext uri="{FF2B5EF4-FFF2-40B4-BE49-F238E27FC236}">
                <a16:creationId xmlns:a16="http://schemas.microsoft.com/office/drawing/2014/main" id="{0BD9D541-94A8-A7EC-80C5-9E6FB753B333}"/>
              </a:ext>
            </a:extLst>
          </p:cNvPr>
          <p:cNvPicPr>
            <a:picLocks noChangeAspect="1"/>
          </p:cNvPicPr>
          <p:nvPr/>
        </p:nvPicPr>
        <p:blipFill>
          <a:blip r:embed="rId4"/>
          <a:stretch>
            <a:fillRect/>
          </a:stretch>
        </p:blipFill>
        <p:spPr>
          <a:xfrm>
            <a:off x="161771" y="1376362"/>
            <a:ext cx="11553825" cy="4105275"/>
          </a:xfrm>
          <a:prstGeom prst="rect">
            <a:avLst/>
          </a:prstGeom>
        </p:spPr>
      </p:pic>
      <p:sp>
        <p:nvSpPr>
          <p:cNvPr id="2" name="Slide Number Placeholder 1">
            <a:extLst>
              <a:ext uri="{FF2B5EF4-FFF2-40B4-BE49-F238E27FC236}">
                <a16:creationId xmlns:a16="http://schemas.microsoft.com/office/drawing/2014/main" id="{5907B441-2255-8451-1950-1E34CC8F6AF1}"/>
              </a:ext>
            </a:extLst>
          </p:cNvPr>
          <p:cNvSpPr>
            <a:spLocks noGrp="1"/>
          </p:cNvSpPr>
          <p:nvPr>
            <p:ph type="sldNum" sz="quarter" idx="12"/>
          </p:nvPr>
        </p:nvSpPr>
        <p:spPr/>
        <p:txBody>
          <a:bodyPr/>
          <a:lstStyle/>
          <a:p>
            <a:fld id="{28E6F07D-F62F-4C3B-A21E-2367E9A39921}" type="slidenum">
              <a:rPr lang="en-US" smtClean="0"/>
              <a:t>14</a:t>
            </a:fld>
            <a:endParaRPr lang="en-US" dirty="0"/>
          </a:p>
        </p:txBody>
      </p:sp>
    </p:spTree>
    <p:extLst>
      <p:ext uri="{BB962C8B-B14F-4D97-AF65-F5344CB8AC3E}">
        <p14:creationId xmlns:p14="http://schemas.microsoft.com/office/powerpoint/2010/main" val="35579616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67BE9-6966-250E-F842-97D7CD0542A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FD0FEB6-6CA3-C7DA-382E-D71C166F50C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Comparison of Taxes Levied for Select Counties Including Per Student Amounts</a:t>
            </a:r>
          </a:p>
        </p:txBody>
      </p:sp>
      <p:pic>
        <p:nvPicPr>
          <p:cNvPr id="11" name="Picture 10">
            <a:extLst>
              <a:ext uri="{FF2B5EF4-FFF2-40B4-BE49-F238E27FC236}">
                <a16:creationId xmlns:a16="http://schemas.microsoft.com/office/drawing/2014/main" id="{651DB6F4-58BD-0E76-2B0A-D0B12068628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7" name="TextBox 6">
            <a:extLst>
              <a:ext uri="{FF2B5EF4-FFF2-40B4-BE49-F238E27FC236}">
                <a16:creationId xmlns:a16="http://schemas.microsoft.com/office/drawing/2014/main" id="{1F88296C-B5F8-9FFB-4111-9727F6D619C4}"/>
              </a:ext>
            </a:extLst>
          </p:cNvPr>
          <p:cNvSpPr txBox="1"/>
          <p:nvPr/>
        </p:nvSpPr>
        <p:spPr>
          <a:xfrm>
            <a:off x="643897" y="1040984"/>
            <a:ext cx="5353781" cy="646331"/>
          </a:xfrm>
          <a:prstGeom prst="rect">
            <a:avLst/>
          </a:prstGeom>
          <a:noFill/>
        </p:spPr>
        <p:txBody>
          <a:bodyPr wrap="square" rtlCol="0">
            <a:spAutoFit/>
          </a:bodyPr>
          <a:lstStyle/>
          <a:p>
            <a:r>
              <a:rPr lang="en-US" dirty="0"/>
              <a:t>Value of 1 Mil in Bibb County CY 2024 = $5,908,847</a:t>
            </a:r>
          </a:p>
          <a:p>
            <a:r>
              <a:rPr lang="en-US" dirty="0"/>
              <a:t>						CY 2023 = $5,600,754</a:t>
            </a:r>
          </a:p>
        </p:txBody>
      </p:sp>
      <p:pic>
        <p:nvPicPr>
          <p:cNvPr id="2" name="Picture 1">
            <a:extLst>
              <a:ext uri="{FF2B5EF4-FFF2-40B4-BE49-F238E27FC236}">
                <a16:creationId xmlns:a16="http://schemas.microsoft.com/office/drawing/2014/main" id="{4F74DA50-0D8D-71A7-5A8E-C093FA7C7AED}"/>
              </a:ext>
            </a:extLst>
          </p:cNvPr>
          <p:cNvPicPr>
            <a:picLocks noChangeAspect="1"/>
          </p:cNvPicPr>
          <p:nvPr/>
        </p:nvPicPr>
        <p:blipFill>
          <a:blip r:embed="rId4"/>
          <a:stretch>
            <a:fillRect/>
          </a:stretch>
        </p:blipFill>
        <p:spPr>
          <a:xfrm>
            <a:off x="1476068" y="1793343"/>
            <a:ext cx="10570852" cy="4371962"/>
          </a:xfrm>
          <a:prstGeom prst="rect">
            <a:avLst/>
          </a:prstGeom>
        </p:spPr>
      </p:pic>
      <p:pic>
        <p:nvPicPr>
          <p:cNvPr id="9" name="Picture 8">
            <a:extLst>
              <a:ext uri="{FF2B5EF4-FFF2-40B4-BE49-F238E27FC236}">
                <a16:creationId xmlns:a16="http://schemas.microsoft.com/office/drawing/2014/main" id="{C8D63001-E92E-E7CB-DAC2-550F8D4C3BFB}"/>
              </a:ext>
            </a:extLst>
          </p:cNvPr>
          <p:cNvPicPr>
            <a:picLocks noChangeAspect="1"/>
          </p:cNvPicPr>
          <p:nvPr/>
        </p:nvPicPr>
        <p:blipFill>
          <a:blip r:embed="rId5"/>
          <a:stretch>
            <a:fillRect/>
          </a:stretch>
        </p:blipFill>
        <p:spPr>
          <a:xfrm>
            <a:off x="0" y="1793343"/>
            <a:ext cx="1485900" cy="4371961"/>
          </a:xfrm>
          <a:prstGeom prst="rect">
            <a:avLst/>
          </a:prstGeom>
        </p:spPr>
      </p:pic>
      <p:sp>
        <p:nvSpPr>
          <p:cNvPr id="5" name="Slide Number Placeholder 4">
            <a:extLst>
              <a:ext uri="{FF2B5EF4-FFF2-40B4-BE49-F238E27FC236}">
                <a16:creationId xmlns:a16="http://schemas.microsoft.com/office/drawing/2014/main" id="{E13E4845-452D-C4EA-60A2-58E2014E6DB2}"/>
              </a:ext>
            </a:extLst>
          </p:cNvPr>
          <p:cNvSpPr>
            <a:spLocks noGrp="1"/>
          </p:cNvSpPr>
          <p:nvPr>
            <p:ph type="sldNum" sz="quarter" idx="12"/>
          </p:nvPr>
        </p:nvSpPr>
        <p:spPr/>
        <p:txBody>
          <a:bodyPr/>
          <a:lstStyle/>
          <a:p>
            <a:fld id="{28E6F07D-F62F-4C3B-A21E-2367E9A39921}" type="slidenum">
              <a:rPr lang="en-US" smtClean="0"/>
              <a:t>15</a:t>
            </a:fld>
            <a:endParaRPr lang="en-US" dirty="0"/>
          </a:p>
        </p:txBody>
      </p:sp>
    </p:spTree>
    <p:extLst>
      <p:ext uri="{BB962C8B-B14F-4D97-AF65-F5344CB8AC3E}">
        <p14:creationId xmlns:p14="http://schemas.microsoft.com/office/powerpoint/2010/main" val="7469974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4974C-40CD-70B3-7606-FD0FDB89636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B1A314B-7138-955D-71A9-F6A354D874FB}"/>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Comparison of Tax Revenue per FTE for Select Counties </a:t>
            </a:r>
          </a:p>
        </p:txBody>
      </p:sp>
      <p:pic>
        <p:nvPicPr>
          <p:cNvPr id="11" name="Picture 10">
            <a:extLst>
              <a:ext uri="{FF2B5EF4-FFF2-40B4-BE49-F238E27FC236}">
                <a16:creationId xmlns:a16="http://schemas.microsoft.com/office/drawing/2014/main" id="{FF04D187-2579-2AA3-5FA3-21EDD5B44087}"/>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2" name="Picture 1">
            <a:extLst>
              <a:ext uri="{FF2B5EF4-FFF2-40B4-BE49-F238E27FC236}">
                <a16:creationId xmlns:a16="http://schemas.microsoft.com/office/drawing/2014/main" id="{C6F36F86-3B8D-533A-FFB2-4E4646EFB2CF}"/>
              </a:ext>
            </a:extLst>
          </p:cNvPr>
          <p:cNvPicPr>
            <a:picLocks noChangeAspect="1"/>
          </p:cNvPicPr>
          <p:nvPr/>
        </p:nvPicPr>
        <p:blipFill>
          <a:blip r:embed="rId4"/>
          <a:stretch>
            <a:fillRect/>
          </a:stretch>
        </p:blipFill>
        <p:spPr>
          <a:xfrm>
            <a:off x="193250" y="1512173"/>
            <a:ext cx="11805500" cy="4102045"/>
          </a:xfrm>
          <a:prstGeom prst="rect">
            <a:avLst/>
          </a:prstGeom>
        </p:spPr>
      </p:pic>
      <p:sp>
        <p:nvSpPr>
          <p:cNvPr id="5" name="Slide Number Placeholder 4">
            <a:extLst>
              <a:ext uri="{FF2B5EF4-FFF2-40B4-BE49-F238E27FC236}">
                <a16:creationId xmlns:a16="http://schemas.microsoft.com/office/drawing/2014/main" id="{CC20D46F-EB7C-5B5B-4194-9832C75E2CB9}"/>
              </a:ext>
            </a:extLst>
          </p:cNvPr>
          <p:cNvSpPr>
            <a:spLocks noGrp="1"/>
          </p:cNvSpPr>
          <p:nvPr>
            <p:ph type="sldNum" sz="quarter" idx="12"/>
          </p:nvPr>
        </p:nvSpPr>
        <p:spPr/>
        <p:txBody>
          <a:bodyPr/>
          <a:lstStyle/>
          <a:p>
            <a:fld id="{28E6F07D-F62F-4C3B-A21E-2367E9A39921}" type="slidenum">
              <a:rPr lang="en-US" smtClean="0"/>
              <a:t>16</a:t>
            </a:fld>
            <a:endParaRPr lang="en-US" dirty="0"/>
          </a:p>
        </p:txBody>
      </p:sp>
    </p:spTree>
    <p:extLst>
      <p:ext uri="{BB962C8B-B14F-4D97-AF65-F5344CB8AC3E}">
        <p14:creationId xmlns:p14="http://schemas.microsoft.com/office/powerpoint/2010/main" val="14367841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B8A13-5454-0B86-0382-7028791E789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1903DA3-4F38-9DEB-7EDD-337ED2A388E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bg1"/>
                </a:solidFill>
                <a:latin typeface="Arial" panose="020B0604020202020204" pitchFamily="34" charset="0"/>
                <a:cs typeface="Arial" panose="020B0604020202020204" pitchFamily="34" charset="0"/>
              </a:rPr>
              <a:t>Next Steps – Tentative Adoption of the FY 2026 Budget </a:t>
            </a:r>
            <a:endParaRPr lang="en-US" sz="2400" b="1" dirty="0">
              <a:solidFill>
                <a:srgbClr val="EEB500"/>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8CD3E6ED-C27A-CA11-0237-217AA9E35BB4}"/>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4E33654A-DC65-ED70-1806-760BFDE21528}"/>
              </a:ext>
            </a:extLst>
          </p:cNvPr>
          <p:cNvSpPr txBox="1"/>
          <p:nvPr/>
        </p:nvSpPr>
        <p:spPr>
          <a:xfrm>
            <a:off x="5083404" y="1501875"/>
            <a:ext cx="6188696" cy="4524315"/>
          </a:xfrm>
          <a:prstGeom prst="rect">
            <a:avLst/>
          </a:prstGeom>
          <a:noFill/>
        </p:spPr>
        <p:txBody>
          <a:bodyPr wrap="square">
            <a:spAutoFit/>
          </a:bodyPr>
          <a:lstStyle/>
          <a:p>
            <a:pPr algn="just"/>
            <a:r>
              <a:rPr lang="en-US" sz="3600" dirty="0">
                <a:latin typeface="Arial" panose="020B0604020202020204" pitchFamily="34" charset="0"/>
                <a:cs typeface="Arial" panose="020B0604020202020204" pitchFamily="34" charset="0"/>
              </a:rPr>
              <a:t>A tentative budget is adopted in May. Two public hearings are then held in June for public input into the budget. </a:t>
            </a:r>
          </a:p>
          <a:p>
            <a:pPr algn="just"/>
            <a:endParaRPr lang="en-US" sz="3600" dirty="0">
              <a:latin typeface="Arial" panose="020B0604020202020204" pitchFamily="34" charset="0"/>
              <a:cs typeface="Arial" panose="020B0604020202020204" pitchFamily="34" charset="0"/>
            </a:endParaRPr>
          </a:p>
          <a:p>
            <a:pPr algn="just"/>
            <a:r>
              <a:rPr lang="en-US" sz="3600" dirty="0">
                <a:latin typeface="Arial" panose="020B0604020202020204" pitchFamily="34" charset="0"/>
                <a:cs typeface="Arial" panose="020B0604020202020204" pitchFamily="34" charset="0"/>
              </a:rPr>
              <a:t>The Board may request final revisions prior to June adoption. </a:t>
            </a:r>
          </a:p>
        </p:txBody>
      </p:sp>
      <p:pic>
        <p:nvPicPr>
          <p:cNvPr id="8" name="Picture 7" descr="A brick building with a sign on the front&#10;&#10;AI-generated content may be incorrect.">
            <a:extLst>
              <a:ext uri="{FF2B5EF4-FFF2-40B4-BE49-F238E27FC236}">
                <a16:creationId xmlns:a16="http://schemas.microsoft.com/office/drawing/2014/main" id="{250AB53E-83C0-C47F-3010-7ADD29D9E3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471" y="1133547"/>
            <a:ext cx="3983569" cy="2050176"/>
          </a:xfrm>
          <a:prstGeom prst="rect">
            <a:avLst/>
          </a:prstGeom>
        </p:spPr>
      </p:pic>
      <p:pic>
        <p:nvPicPr>
          <p:cNvPr id="13" name="Picture 12" descr="A school building with a flag&#10;&#10;AI-generated content may be incorrect.">
            <a:extLst>
              <a:ext uri="{FF2B5EF4-FFF2-40B4-BE49-F238E27FC236}">
                <a16:creationId xmlns:a16="http://schemas.microsoft.com/office/drawing/2014/main" id="{1F315424-D2CD-E265-A9AA-081F28171F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2720" y="3637919"/>
            <a:ext cx="4084320" cy="2722879"/>
          </a:xfrm>
          <a:prstGeom prst="rect">
            <a:avLst/>
          </a:prstGeom>
        </p:spPr>
      </p:pic>
      <p:sp>
        <p:nvSpPr>
          <p:cNvPr id="4" name="Slide Number Placeholder 3">
            <a:extLst>
              <a:ext uri="{FF2B5EF4-FFF2-40B4-BE49-F238E27FC236}">
                <a16:creationId xmlns:a16="http://schemas.microsoft.com/office/drawing/2014/main" id="{5C366AA5-BA01-807B-2948-D3611E6B2571}"/>
              </a:ext>
            </a:extLst>
          </p:cNvPr>
          <p:cNvSpPr>
            <a:spLocks noGrp="1"/>
          </p:cNvSpPr>
          <p:nvPr>
            <p:ph type="sldNum" sz="quarter" idx="12"/>
          </p:nvPr>
        </p:nvSpPr>
        <p:spPr/>
        <p:txBody>
          <a:bodyPr/>
          <a:lstStyle/>
          <a:p>
            <a:fld id="{28E6F07D-F62F-4C3B-A21E-2367E9A39921}" type="slidenum">
              <a:rPr lang="en-US" smtClean="0"/>
              <a:t>17</a:t>
            </a:fld>
            <a:endParaRPr lang="en-US" dirty="0"/>
          </a:p>
        </p:txBody>
      </p:sp>
    </p:spTree>
    <p:extLst>
      <p:ext uri="{BB962C8B-B14F-4D97-AF65-F5344CB8AC3E}">
        <p14:creationId xmlns:p14="http://schemas.microsoft.com/office/powerpoint/2010/main" val="1378567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DBF36-9E52-39EF-8431-D25A1757B2B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5F019E8-31D3-ADEF-4AB2-591067D0141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bg1"/>
                </a:solidFill>
                <a:latin typeface="Arial" panose="020B0604020202020204" pitchFamily="34" charset="0"/>
                <a:cs typeface="Arial" panose="020B0604020202020204" pitchFamily="34" charset="0"/>
              </a:rPr>
              <a:t>Next Steps -  Final adoption of Budget.                                                                                				 Approval of millage rate and public hearings if required.</a:t>
            </a:r>
          </a:p>
        </p:txBody>
      </p:sp>
      <p:pic>
        <p:nvPicPr>
          <p:cNvPr id="11" name="Picture 10">
            <a:extLst>
              <a:ext uri="{FF2B5EF4-FFF2-40B4-BE49-F238E27FC236}">
                <a16:creationId xmlns:a16="http://schemas.microsoft.com/office/drawing/2014/main" id="{40A517F2-5A28-7615-575B-DDCED453715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6528E188-E4BD-4608-A296-2BDAB1F26CEB}"/>
              </a:ext>
            </a:extLst>
          </p:cNvPr>
          <p:cNvSpPr txBox="1"/>
          <p:nvPr/>
        </p:nvSpPr>
        <p:spPr>
          <a:xfrm>
            <a:off x="460710" y="1439216"/>
            <a:ext cx="8717436" cy="4524315"/>
          </a:xfrm>
          <a:prstGeom prst="rect">
            <a:avLst/>
          </a:prstGeom>
          <a:noFill/>
        </p:spPr>
        <p:txBody>
          <a:bodyPr wrap="square">
            <a:spAutoFit/>
          </a:bodyPr>
          <a:lstStyle/>
          <a:p>
            <a:pPr algn="just"/>
            <a:r>
              <a:rPr lang="en-US" sz="3600" dirty="0">
                <a:latin typeface="Arial" panose="020B0604020202020204" pitchFamily="34" charset="0"/>
                <a:cs typeface="Arial" panose="020B0604020202020204" pitchFamily="34" charset="0"/>
              </a:rPr>
              <a:t>Following the public hearings, the Board must adopt a final budget by June 30</a:t>
            </a:r>
            <a:r>
              <a:rPr lang="en-US" sz="3600" baseline="30000" dirty="0">
                <a:latin typeface="Arial" panose="020B0604020202020204" pitchFamily="34" charset="0"/>
                <a:cs typeface="Arial" panose="020B0604020202020204" pitchFamily="34" charset="0"/>
              </a:rPr>
              <a:t>th</a:t>
            </a:r>
            <a:r>
              <a:rPr lang="en-US" sz="3600" dirty="0">
                <a:latin typeface="Arial" panose="020B0604020202020204" pitchFamily="34" charset="0"/>
                <a:cs typeface="Arial" panose="020B0604020202020204" pitchFamily="34" charset="0"/>
              </a:rPr>
              <a:t> or adopt a spending resolution until a budget has been adopted.</a:t>
            </a:r>
          </a:p>
          <a:p>
            <a:pPr algn="just"/>
            <a:endParaRPr lang="en-US" sz="3600" dirty="0">
              <a:latin typeface="Arial" panose="020B0604020202020204" pitchFamily="34" charset="0"/>
              <a:cs typeface="Arial" panose="020B0604020202020204" pitchFamily="34" charset="0"/>
            </a:endParaRPr>
          </a:p>
          <a:p>
            <a:pPr algn="just"/>
            <a:r>
              <a:rPr lang="en-US" sz="3600" dirty="0">
                <a:latin typeface="Arial" panose="020B0604020202020204" pitchFamily="34" charset="0"/>
                <a:cs typeface="Arial" panose="020B0604020202020204" pitchFamily="34" charset="0"/>
              </a:rPr>
              <a:t>Tax millage rates are determined, and public hearing meetings are held if required by law.</a:t>
            </a:r>
          </a:p>
        </p:txBody>
      </p:sp>
      <p:pic>
        <p:nvPicPr>
          <p:cNvPr id="2" name="Picture 1" descr="A picture containing text">
            <a:extLst>
              <a:ext uri="{FF2B5EF4-FFF2-40B4-BE49-F238E27FC236}">
                <a16:creationId xmlns:a16="http://schemas.microsoft.com/office/drawing/2014/main" id="{4C4A76DF-E242-00ED-3DA6-8D357F917709}"/>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20317836">
            <a:off x="9490584" y="2541199"/>
            <a:ext cx="2334959" cy="1325067"/>
          </a:xfrm>
          <a:prstGeom prst="rect">
            <a:avLst/>
          </a:prstGeom>
        </p:spPr>
      </p:pic>
      <p:sp>
        <p:nvSpPr>
          <p:cNvPr id="5" name="Slide Number Placeholder 4">
            <a:extLst>
              <a:ext uri="{FF2B5EF4-FFF2-40B4-BE49-F238E27FC236}">
                <a16:creationId xmlns:a16="http://schemas.microsoft.com/office/drawing/2014/main" id="{0A629E19-07EA-ADA1-B84E-D9FA005A85D8}"/>
              </a:ext>
            </a:extLst>
          </p:cNvPr>
          <p:cNvSpPr>
            <a:spLocks noGrp="1"/>
          </p:cNvSpPr>
          <p:nvPr>
            <p:ph type="sldNum" sz="quarter" idx="12"/>
          </p:nvPr>
        </p:nvSpPr>
        <p:spPr/>
        <p:txBody>
          <a:bodyPr/>
          <a:lstStyle/>
          <a:p>
            <a:fld id="{28E6F07D-F62F-4C3B-A21E-2367E9A39921}" type="slidenum">
              <a:rPr lang="en-US" smtClean="0"/>
              <a:t>18</a:t>
            </a:fld>
            <a:endParaRPr lang="en-US" dirty="0"/>
          </a:p>
        </p:txBody>
      </p:sp>
    </p:spTree>
    <p:extLst>
      <p:ext uri="{BB962C8B-B14F-4D97-AF65-F5344CB8AC3E}">
        <p14:creationId xmlns:p14="http://schemas.microsoft.com/office/powerpoint/2010/main" val="30984110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436DA-29AB-53CA-CF0C-EB6C3C68A62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C7D40B5-7758-67C1-E98A-DD22EECDFBD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a:solidFill>
                  <a:schemeClr val="bg1"/>
                </a:solidFill>
                <a:latin typeface="Arial" panose="020B0604020202020204" pitchFamily="34" charset="0"/>
                <a:cs typeface="Arial" panose="020B0604020202020204" pitchFamily="34" charset="0"/>
              </a:rPr>
              <a:t>Next Steps – Budget and Millage Rate</a:t>
            </a:r>
          </a:p>
        </p:txBody>
      </p:sp>
      <p:pic>
        <p:nvPicPr>
          <p:cNvPr id="11" name="Picture 10">
            <a:extLst>
              <a:ext uri="{FF2B5EF4-FFF2-40B4-BE49-F238E27FC236}">
                <a16:creationId xmlns:a16="http://schemas.microsoft.com/office/drawing/2014/main" id="{AD1D2E05-24A8-5BC9-860C-C7588CB5284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AFA3CDD6-C22A-D1F5-C3EC-2B7EB368425C}"/>
              </a:ext>
            </a:extLst>
          </p:cNvPr>
          <p:cNvSpPr>
            <a:spLocks noGrp="1"/>
          </p:cNvSpPr>
          <p:nvPr>
            <p:ph type="sldNum" sz="quarter" idx="12"/>
          </p:nvPr>
        </p:nvSpPr>
        <p:spPr>
          <a:xfrm>
            <a:off x="9417716" y="6433025"/>
            <a:ext cx="2743200" cy="365125"/>
          </a:xfrm>
        </p:spPr>
        <p:txBody>
          <a:bodyPr/>
          <a:lstStyle/>
          <a:p>
            <a:fld id="{28E6F07D-F62F-4C3B-A21E-2367E9A39921}" type="slidenum">
              <a:rPr lang="en-US" smtClean="0"/>
              <a:t>19</a:t>
            </a:fld>
            <a:endParaRPr lang="en-US" dirty="0"/>
          </a:p>
        </p:txBody>
      </p:sp>
      <p:pic>
        <p:nvPicPr>
          <p:cNvPr id="2" name="Picture 1">
            <a:extLst>
              <a:ext uri="{FF2B5EF4-FFF2-40B4-BE49-F238E27FC236}">
                <a16:creationId xmlns:a16="http://schemas.microsoft.com/office/drawing/2014/main" id="{9A3AE595-B2FD-78D1-832E-3AAF5B9AC727}"/>
              </a:ext>
            </a:extLst>
          </p:cNvPr>
          <p:cNvPicPr>
            <a:picLocks noChangeAspect="1"/>
          </p:cNvPicPr>
          <p:nvPr/>
        </p:nvPicPr>
        <p:blipFill>
          <a:blip r:embed="rId4"/>
          <a:stretch>
            <a:fillRect/>
          </a:stretch>
        </p:blipFill>
        <p:spPr>
          <a:xfrm>
            <a:off x="970472" y="1126989"/>
            <a:ext cx="10273074" cy="5306036"/>
          </a:xfrm>
          <a:prstGeom prst="rect">
            <a:avLst/>
          </a:prstGeom>
        </p:spPr>
      </p:pic>
    </p:spTree>
    <p:extLst>
      <p:ext uri="{BB962C8B-B14F-4D97-AF65-F5344CB8AC3E}">
        <p14:creationId xmlns:p14="http://schemas.microsoft.com/office/powerpoint/2010/main" val="23539162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6" name="Slide Number Placeholder 5">
            <a:extLst>
              <a:ext uri="{FF2B5EF4-FFF2-40B4-BE49-F238E27FC236}">
                <a16:creationId xmlns:a16="http://schemas.microsoft.com/office/drawing/2014/main" id="{80D58B3E-9693-809F-E631-00EFC0B173EE}"/>
              </a:ext>
            </a:extLst>
          </p:cNvPr>
          <p:cNvSpPr>
            <a:spLocks noGrp="1"/>
          </p:cNvSpPr>
          <p:nvPr>
            <p:ph type="sldNum" sz="quarter" idx="12"/>
          </p:nvPr>
        </p:nvSpPr>
        <p:spPr/>
        <p:txBody>
          <a:bodyPr/>
          <a:lstStyle/>
          <a:p>
            <a:fld id="{28E6F07D-F62F-4C3B-A21E-2367E9A39921}" type="slidenum">
              <a:rPr lang="en-US" smtClean="0"/>
              <a:t>20</a:t>
            </a:fld>
            <a:endParaRPr lang="en-US" dirty="0"/>
          </a:p>
        </p:txBody>
      </p:sp>
    </p:spTree>
    <p:extLst>
      <p:ext uri="{BB962C8B-B14F-4D97-AF65-F5344CB8AC3E}">
        <p14:creationId xmlns:p14="http://schemas.microsoft.com/office/powerpoint/2010/main" val="22046430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
        <p:nvSpPr>
          <p:cNvPr id="6" name="Slide Number Placeholder 5">
            <a:extLst>
              <a:ext uri="{FF2B5EF4-FFF2-40B4-BE49-F238E27FC236}">
                <a16:creationId xmlns:a16="http://schemas.microsoft.com/office/drawing/2014/main" id="{A08E8950-90A1-9414-6FBA-B2AE75A8A151}"/>
              </a:ext>
            </a:extLst>
          </p:cNvPr>
          <p:cNvSpPr>
            <a:spLocks noGrp="1"/>
          </p:cNvSpPr>
          <p:nvPr>
            <p:ph type="sldNum" sz="quarter" idx="12"/>
          </p:nvPr>
        </p:nvSpPr>
        <p:spPr/>
        <p:txBody>
          <a:bodyPr/>
          <a:lstStyle/>
          <a:p>
            <a:fld id="{28E6F07D-F62F-4C3B-A21E-2367E9A39921}" type="slidenum">
              <a:rPr lang="en-US" smtClean="0"/>
              <a:t>21</a:t>
            </a:fld>
            <a:endParaRPr lang="en-US" dirty="0"/>
          </a:p>
        </p:txBody>
      </p:sp>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793</TotalTime>
  <Words>807</Words>
  <Application>Microsoft Office PowerPoint</Application>
  <PresentationFormat>Widescreen</PresentationFormat>
  <Paragraphs>115</Paragraphs>
  <Slides>21</Slides>
  <Notes>16</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21</vt:i4>
      </vt:variant>
    </vt:vector>
  </HeadingPairs>
  <TitlesOfParts>
    <vt:vector size="33" baseType="lpstr">
      <vt:lpstr>Aptos</vt:lpstr>
      <vt:lpstr>Arial</vt:lpstr>
      <vt:lpstr>Arial Narrow</vt:lpstr>
      <vt:lpstr>Calibri</vt:lpstr>
      <vt:lpstr>Calibri Light</vt:lpstr>
      <vt:lpstr>Symbol</vt:lpstr>
      <vt:lpstr>Trade Gothic Next</vt:lpstr>
      <vt:lpstr>Trade Gothic Next Cond</vt:lpstr>
      <vt:lpstr>Trade Gothic Next HvyCd</vt:lpstr>
      <vt:lpstr>Wingdings</vt:lpstr>
      <vt:lpstr>Office Theme</vt:lpstr>
      <vt:lpstr>1_Office Theme</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lastModifiedBy>Bush, Eric</cp:lastModifiedBy>
  <cp:revision>5</cp:revision>
  <cp:lastPrinted>2025-05-23T14:10:53Z</cp:lastPrinted>
  <dcterms:created xsi:type="dcterms:W3CDTF">2023-05-01T16:02:45Z</dcterms:created>
  <dcterms:modified xsi:type="dcterms:W3CDTF">2025-05-23T14:21:23Z</dcterms:modified>
</cp:coreProperties>
</file>